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6.xml" ContentType="application/vnd.openxmlformats-officedocument.theme+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4.xml" ContentType="application/vnd.openxmlformats-officedocument.theme+xml"/>
  <Override PartName="/ppt/slideLayouts/slideLayout304.xml" ContentType="application/vnd.openxmlformats-officedocument.presentationml.slideLayout+xml"/>
  <Override PartName="/ppt/theme/theme35.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6.xml" ContentType="application/vnd.openxmlformats-officedocument.theme+xml"/>
  <Override PartName="/ppt/slideLayouts/slideLayout316.xml" ContentType="application/vnd.openxmlformats-officedocument.presentationml.slideLayout+xml"/>
  <Override PartName="/ppt/theme/theme37.xml" ContentType="application/vnd.openxmlformats-officedocument.theme+xml"/>
  <Override PartName="/ppt/slideLayouts/slideLayout317.xml" ContentType="application/vnd.openxmlformats-officedocument.presentationml.slideLayout+xml"/>
  <Override PartName="/ppt/theme/theme3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321.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6.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7.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1"/>
    <p:sldMasterId id="2147483661" r:id="rId2"/>
    <p:sldMasterId id="2147483715" r:id="rId3"/>
    <p:sldMasterId id="2147484053" r:id="rId4"/>
    <p:sldMasterId id="2147484055" r:id="rId5"/>
    <p:sldMasterId id="2147484690" r:id="rId6"/>
    <p:sldMasterId id="2147484776" r:id="rId7"/>
    <p:sldMasterId id="2147484791" r:id="rId8"/>
    <p:sldMasterId id="2147484865" r:id="rId9"/>
    <p:sldMasterId id="2147484881" r:id="rId10"/>
    <p:sldMasterId id="2147484894" r:id="rId11"/>
    <p:sldMasterId id="2147484906" r:id="rId12"/>
    <p:sldMasterId id="2147484920" r:id="rId13"/>
    <p:sldMasterId id="2147484922" r:id="rId14"/>
    <p:sldMasterId id="2147484934" r:id="rId15"/>
    <p:sldMasterId id="2147484946" r:id="rId16"/>
    <p:sldMasterId id="2147484948" r:id="rId17"/>
    <p:sldMasterId id="2147484960" r:id="rId18"/>
    <p:sldMasterId id="2147484962" r:id="rId19"/>
    <p:sldMasterId id="2147484974" r:id="rId20"/>
    <p:sldMasterId id="2147484988" r:id="rId21"/>
    <p:sldMasterId id="2147484990" r:id="rId22"/>
    <p:sldMasterId id="2147485002" r:id="rId23"/>
    <p:sldMasterId id="2147485016" r:id="rId24"/>
    <p:sldMasterId id="2147485031" r:id="rId25"/>
    <p:sldMasterId id="2147485034" r:id="rId26"/>
    <p:sldMasterId id="2147485046" r:id="rId27"/>
    <p:sldMasterId id="2147485048" r:id="rId28"/>
    <p:sldMasterId id="2147485060" r:id="rId29"/>
    <p:sldMasterId id="2147485063" r:id="rId30"/>
    <p:sldMasterId id="2147485076" r:id="rId31"/>
    <p:sldMasterId id="2147485088" r:id="rId32"/>
    <p:sldMasterId id="2147485100" r:id="rId33"/>
    <p:sldMasterId id="2147485113" r:id="rId34"/>
    <p:sldMasterId id="2147485126" r:id="rId35"/>
    <p:sldMasterId id="2147485128" r:id="rId36"/>
    <p:sldMasterId id="2147485140" r:id="rId37"/>
    <p:sldMasterId id="2147485142" r:id="rId38"/>
    <p:sldMasterId id="2147485144" r:id="rId39"/>
    <p:sldMasterId id="2147485148" r:id="rId40"/>
  </p:sldMasterIdLst>
  <p:notesMasterIdLst>
    <p:notesMasterId r:id="rId141"/>
  </p:notesMasterIdLst>
  <p:sldIdLst>
    <p:sldId id="365" r:id="rId41"/>
    <p:sldId id="5436" r:id="rId42"/>
    <p:sldId id="5435" r:id="rId43"/>
    <p:sldId id="4217" r:id="rId44"/>
    <p:sldId id="4218" r:id="rId45"/>
    <p:sldId id="5437" r:id="rId46"/>
    <p:sldId id="5438" r:id="rId47"/>
    <p:sldId id="294" r:id="rId48"/>
    <p:sldId id="824" r:id="rId49"/>
    <p:sldId id="826" r:id="rId50"/>
    <p:sldId id="471" r:id="rId51"/>
    <p:sldId id="310" r:id="rId52"/>
    <p:sldId id="352" r:id="rId53"/>
    <p:sldId id="342" r:id="rId54"/>
    <p:sldId id="343" r:id="rId55"/>
    <p:sldId id="5440" r:id="rId56"/>
    <p:sldId id="345" r:id="rId57"/>
    <p:sldId id="346" r:id="rId58"/>
    <p:sldId id="347" r:id="rId59"/>
    <p:sldId id="5441" r:id="rId60"/>
    <p:sldId id="5292" r:id="rId61"/>
    <p:sldId id="5439" r:id="rId62"/>
    <p:sldId id="5442" r:id="rId63"/>
    <p:sldId id="5237" r:id="rId64"/>
    <p:sldId id="5443" r:id="rId65"/>
    <p:sldId id="5444" r:id="rId66"/>
    <p:sldId id="5246" r:id="rId67"/>
    <p:sldId id="5221" r:id="rId68"/>
    <p:sldId id="5445" r:id="rId69"/>
    <p:sldId id="606" r:id="rId70"/>
    <p:sldId id="607" r:id="rId71"/>
    <p:sldId id="608" r:id="rId72"/>
    <p:sldId id="609" r:id="rId73"/>
    <p:sldId id="612" r:id="rId74"/>
    <p:sldId id="644" r:id="rId75"/>
    <p:sldId id="5446" r:id="rId76"/>
    <p:sldId id="311" r:id="rId77"/>
    <p:sldId id="613" r:id="rId78"/>
    <p:sldId id="313" r:id="rId79"/>
    <p:sldId id="5372" r:id="rId80"/>
    <p:sldId id="5373" r:id="rId81"/>
    <p:sldId id="5394" r:id="rId82"/>
    <p:sldId id="5374" r:id="rId83"/>
    <p:sldId id="5284" r:id="rId84"/>
    <p:sldId id="5283" r:id="rId85"/>
    <p:sldId id="4965" r:id="rId86"/>
    <p:sldId id="5375" r:id="rId87"/>
    <p:sldId id="5376" r:id="rId88"/>
    <p:sldId id="5377" r:id="rId89"/>
    <p:sldId id="5378" r:id="rId90"/>
    <p:sldId id="5379" r:id="rId91"/>
    <p:sldId id="5381" r:id="rId92"/>
    <p:sldId id="5382" r:id="rId93"/>
    <p:sldId id="5383" r:id="rId94"/>
    <p:sldId id="5395" r:id="rId95"/>
    <p:sldId id="5384" r:id="rId96"/>
    <p:sldId id="5385" r:id="rId97"/>
    <p:sldId id="610" r:id="rId98"/>
    <p:sldId id="611" r:id="rId99"/>
    <p:sldId id="633" r:id="rId100"/>
    <p:sldId id="5450" r:id="rId101"/>
    <p:sldId id="581" r:id="rId102"/>
    <p:sldId id="5449" r:id="rId103"/>
    <p:sldId id="516" r:id="rId104"/>
    <p:sldId id="4966" r:id="rId105"/>
    <p:sldId id="4081" r:id="rId106"/>
    <p:sldId id="5409" r:id="rId107"/>
    <p:sldId id="5410" r:id="rId108"/>
    <p:sldId id="5411" r:id="rId109"/>
    <p:sldId id="5412" r:id="rId110"/>
    <p:sldId id="5413" r:id="rId111"/>
    <p:sldId id="5414" r:id="rId112"/>
    <p:sldId id="5415" r:id="rId113"/>
    <p:sldId id="866" r:id="rId114"/>
    <p:sldId id="4969" r:id="rId115"/>
    <p:sldId id="568" r:id="rId116"/>
    <p:sldId id="569" r:id="rId117"/>
    <p:sldId id="570" r:id="rId118"/>
    <p:sldId id="5447" r:id="rId119"/>
    <p:sldId id="4961" r:id="rId120"/>
    <p:sldId id="4962" r:id="rId121"/>
    <p:sldId id="4963" r:id="rId122"/>
    <p:sldId id="4964" r:id="rId123"/>
    <p:sldId id="5448" r:id="rId124"/>
    <p:sldId id="864" r:id="rId125"/>
    <p:sldId id="594" r:id="rId126"/>
    <p:sldId id="595" r:id="rId127"/>
    <p:sldId id="339" r:id="rId128"/>
    <p:sldId id="393" r:id="rId129"/>
    <p:sldId id="395" r:id="rId130"/>
    <p:sldId id="377" r:id="rId131"/>
    <p:sldId id="646" r:id="rId132"/>
    <p:sldId id="647" r:id="rId133"/>
    <p:sldId id="648" r:id="rId134"/>
    <p:sldId id="5451" r:id="rId135"/>
    <p:sldId id="4042" r:id="rId136"/>
    <p:sldId id="588" r:id="rId137"/>
    <p:sldId id="908" r:id="rId138"/>
    <p:sldId id="409" r:id="rId139"/>
    <p:sldId id="5434" r:id="rId1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000"/>
    <a:srgbClr val="FFFF00"/>
    <a:srgbClr val="00FFFF"/>
    <a:srgbClr val="FFFFFF"/>
    <a:srgbClr val="C9C4FF"/>
    <a:srgbClr val="2E5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28"/>
    <p:restoredTop sz="65372" autoAdjust="0"/>
  </p:normalViewPr>
  <p:slideViewPr>
    <p:cSldViewPr>
      <p:cViewPr varScale="1">
        <p:scale>
          <a:sx n="91" d="100"/>
          <a:sy n="91" d="100"/>
        </p:scale>
        <p:origin x="184" y="432"/>
      </p:cViewPr>
      <p:guideLst>
        <p:guide orient="horz" pos="2160"/>
        <p:guide pos="2880"/>
      </p:guideLst>
    </p:cSldViewPr>
  </p:slideViewPr>
  <p:outlineViewPr>
    <p:cViewPr>
      <p:scale>
        <a:sx n="33" d="100"/>
        <a:sy n="33" d="100"/>
      </p:scale>
      <p:origin x="0" y="32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AFB4617-F3E0-CC40-9FAE-7A0084F95FD6}" type="slidenum">
              <a:rPr lang="en-US"/>
              <a:pPr>
                <a:defRPr/>
              </a:pPr>
              <a:t>‹#›</a:t>
            </a:fld>
            <a:endParaRPr lang="en-US"/>
          </a:p>
        </p:txBody>
      </p:sp>
    </p:spTree>
    <p:extLst>
      <p:ext uri="{BB962C8B-B14F-4D97-AF65-F5344CB8AC3E}">
        <p14:creationId xmlns:p14="http://schemas.microsoft.com/office/powerpoint/2010/main" val="959021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26"/>
          <p:cNvSpPr>
            <a:spLocks noGrp="1" noRot="1" noChangeAspect="1" noChangeArrowheads="1" noTextEdit="1"/>
          </p:cNvSpPr>
          <p:nvPr>
            <p:ph type="sldImg"/>
          </p:nvPr>
        </p:nvSpPr>
        <p:spPr>
          <a:ln/>
        </p:spPr>
      </p:sp>
      <p:sp>
        <p:nvSpPr>
          <p:cNvPr id="13312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Arabic-260</a:t>
            </a:r>
          </a:p>
          <a:p>
            <a:r>
              <a:rPr lang="en-US" dirty="0">
                <a:latin typeface="Times New Roman" charset="0"/>
                <a:ea typeface="ＭＳ Ｐゴシック" charset="0"/>
                <a:cs typeface="ＭＳ Ｐゴシック" charset="0"/>
              </a:rPr>
              <a:t>Common English-230</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NS-06-Romans9-11-slide </a:t>
            </a:r>
          </a:p>
        </p:txBody>
      </p:sp>
    </p:spTree>
    <p:extLst>
      <p:ext uri="{BB962C8B-B14F-4D97-AF65-F5344CB8AC3E}">
        <p14:creationId xmlns:p14="http://schemas.microsoft.com/office/powerpoint/2010/main" val="104199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169C-7BAC-B141-AF0E-565B49980A7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NS-27-Rev1-2-slide 130</a:t>
            </a:r>
          </a:p>
          <a:p>
            <a:r>
              <a:rPr lang="en-US" dirty="0">
                <a:latin typeface="Times New Roman" charset="0"/>
                <a:ea typeface="ＭＳ Ｐゴシック" charset="0"/>
                <a:cs typeface="ＭＳ Ｐゴシック" charset="0"/>
              </a:rPr>
              <a:t>NS-27-Rev13-19-slide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a:ln/>
        </p:spPr>
      </p:sp>
      <p:sp>
        <p:nvSpPr>
          <p:cNvPr id="700418"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How</a:t>
            </a:r>
            <a:r>
              <a:rPr lang="en-US" baseline="0">
                <a:latin typeface="Arial"/>
                <a:ea typeface="ＭＳ Ｐゴシック" charset="0"/>
                <a:cs typeface="Arial"/>
              </a:rPr>
              <a:t> would Beale argue on this text from the idealist view?</a:t>
            </a:r>
          </a:p>
          <a:p>
            <a:r>
              <a:rPr lang="en-US" baseline="0">
                <a:latin typeface="Arial"/>
                <a:ea typeface="ＭＳ Ｐゴシック" charset="0"/>
                <a:cs typeface="Arial"/>
              </a:rPr>
              <a:t>"</a:t>
            </a:r>
            <a:r>
              <a:rPr lang="en-SG" sz="1200" b="1" i="0" u="none" strike="noStrike" kern="1200" baseline="0">
                <a:solidFill>
                  <a:schemeClr val="tx1"/>
                </a:solidFill>
                <a:latin typeface="Arial"/>
                <a:ea typeface="+mn-ea"/>
                <a:cs typeface="Arial"/>
              </a:rPr>
              <a:t>21</a:t>
            </a:r>
            <a:r>
              <a:rPr lang="en-SG" sz="1200" b="0" i="0" u="none" strike="noStrike" kern="1200" baseline="0">
                <a:solidFill>
                  <a:schemeClr val="tx1"/>
                </a:solidFill>
                <a:latin typeface="Arial"/>
                <a:ea typeface="+mn-ea"/>
                <a:cs typeface="Arial"/>
              </a:rPr>
              <a:t> The exodus plague of hail is replicated, but this time it strikes not one nation but all throughout the world who are in opposition to God (cf. Exod. 9:19–35). The hail “descends from heaven” on the unfaithful as “fire descended from heaven” on the persecuting nations in 20:9, which also alludes to the conclusive punishment. The two scenes probably describe the same episode. According to Jewish tradition the exodus plague of hail fell in “bowls” and “cups”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Cant. 3.11 §1;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Num. 12.8; the latter also refers to the “bowls” as “phials,” John’s word for “bowl,” </a:t>
            </a:r>
            <a:r>
              <a:rPr lang="en-SG" sz="1200" b="0" i="1" u="none" strike="noStrike" kern="1200" baseline="0">
                <a:solidFill>
                  <a:schemeClr val="tx1"/>
                </a:solidFill>
                <a:latin typeface="Arial"/>
                <a:ea typeface="+mn-ea"/>
                <a:cs typeface="Arial"/>
              </a:rPr>
              <a:t>phialeœ</a:t>
            </a:r>
            <a:r>
              <a:rPr lang="en-SG" sz="1200" b="0" i="0" u="none" strike="noStrike" kern="1200" baseline="0">
                <a:solidFill>
                  <a:schemeClr val="tx1"/>
                </a:solidFill>
                <a:latin typeface="Arial"/>
                <a:ea typeface="+mn-ea"/>
                <a:cs typeface="Arial"/>
              </a:rPr>
              <a:t> [</a:t>
            </a:r>
            <a:r>
              <a:rPr lang="en-SG" sz="1200" b="0" i="0" u="none" strike="noStrike" kern="1200" baseline="0">
                <a:solidFill>
                  <a:schemeClr val="tx1"/>
                </a:solidFill>
                <a:latin typeface="Bwgrki"/>
                <a:ea typeface="+mn-ea"/>
                <a:cs typeface="Bwgrki"/>
              </a:rPr>
              <a:t>fia¿lh</a:t>
            </a:r>
            <a:r>
              <a:rPr lang="en-SG" sz="1200" b="0" i="0" u="none" strike="noStrike" kern="1200" baseline="0">
                <a:solidFill>
                  <a:schemeClr val="tx1"/>
                </a:solidFill>
                <a:latin typeface="Arial"/>
                <a:ea typeface="+mn-ea"/>
                <a:cs typeface="Arial"/>
              </a:rPr>
              <a:t>]).</a:t>
            </a:r>
          </a:p>
          <a:p>
            <a:r>
              <a:rPr lang="en-SG" sz="1200" b="0" i="0" u="none" strike="noStrike" kern="1200" baseline="0">
                <a:solidFill>
                  <a:schemeClr val="tx1"/>
                </a:solidFill>
                <a:latin typeface="Arial"/>
                <a:ea typeface="+mn-ea"/>
                <a:cs typeface="Arial"/>
              </a:rPr>
              <a:t>	But the plague of hail is not the last in the series of plagues in Exodus.  [Rev., p. 845]  Why is it last in the presentation of bowl plagues? Bauckham argues plausibly that the Exodus 9 plague of hail is being combined with the cosmic phenomena surrounding the Sinai theophany of Exodus 19, alluded to in Rev. 16:18. Therefore, the plague of hail together with the Sinai phenomena are placed last in Rev. 16:17–21 because the theophany is a more climactic event in Exodus and is placed there after the plagues. For some reason the hail has come to be associated with the Sinai theophany phenomena and therefore has been placed last with it. Possibly, the association of the hail with the Sinai episode is due to the hail striking the Amorites in Josh. 10:11, which could be in view. Joshua 10 likewise comes after the plagues and is seen as part of the whole redemptive program associated with the exodus, focusing on subsequent conquest of the land. So Joshua 10 and Exodus 19 have influenced the placement of the hail here in the narrative of the bowls, which has also been influenced by Ezek. 38:19–22, where hail and earthquake mark the final stage of judgment on the end-time enemy.</a:t>
            </a:r>
            <a:r>
              <a:rPr lang="en-SG" sz="1200" b="0" i="0" u="none" strike="noStrike" kern="1200" baseline="30000">
                <a:solidFill>
                  <a:schemeClr val="tx1"/>
                </a:solidFill>
                <a:latin typeface="Arial"/>
                <a:ea typeface="+mn-ea"/>
                <a:cs typeface="Arial"/>
              </a:rPr>
              <a:t>126</a:t>
            </a:r>
            <a:r>
              <a:rPr lang="en-SG" sz="1200" b="0" i="0" u="none" strike="noStrike" kern="1200" baseline="0">
                <a:solidFill>
                  <a:schemeClr val="tx1"/>
                </a:solidFill>
                <a:latin typeface="Arial"/>
                <a:ea typeface="+mn-ea"/>
                <a:cs typeface="Arial"/>
              </a:rPr>
              <a:t> This has a unique similarity to Jewish exegetical tradition, which saw the exodus pattern as typological of end-time events. For example, </a:t>
            </a:r>
            <a:r>
              <a:rPr lang="en-SG" sz="1200" b="0" i="1" u="none" strike="noStrike" kern="1200" baseline="0">
                <a:solidFill>
                  <a:schemeClr val="tx1"/>
                </a:solidFill>
                <a:latin typeface="Arial"/>
                <a:ea typeface="+mn-ea"/>
                <a:cs typeface="Arial"/>
              </a:rPr>
              <a:t>Apoc. Abr. </a:t>
            </a:r>
            <a:r>
              <a:rPr lang="en-SG" sz="1200" b="0" i="0" u="none" strike="noStrike" kern="1200" baseline="0">
                <a:solidFill>
                  <a:schemeClr val="tx1"/>
                </a:solidFill>
                <a:latin typeface="Arial"/>
                <a:ea typeface="+mn-ea"/>
                <a:cs typeface="Arial"/>
              </a:rPr>
              <a:t>30 narrates ten plagues modeled on Exodus to come on Gentiles in the last days and conclude with a reference to the Sinai theophany.</a:t>
            </a:r>
            <a:r>
              <a:rPr lang="en-SG" sz="1200" b="0" i="0" u="none" strike="noStrike" kern="1200" baseline="30000">
                <a:solidFill>
                  <a:schemeClr val="tx1"/>
                </a:solidFill>
                <a:latin typeface="Arial"/>
                <a:ea typeface="+mn-ea"/>
                <a:cs typeface="Arial"/>
              </a:rPr>
              <a:t>127</a:t>
            </a:r>
          </a:p>
          <a:p>
            <a:r>
              <a:rPr lang="en-SG" sz="1200" b="0" i="0" u="none" strike="noStrike" kern="1200" baseline="0">
                <a:solidFill>
                  <a:schemeClr val="tx1"/>
                </a:solidFill>
                <a:latin typeface="Arial"/>
                <a:ea typeface="+mn-ea"/>
                <a:cs typeface="Arial"/>
              </a:rPr>
              <a:t>	The people suffering the judgment “blasphemed” God up to the bitter end because it came from his hand, though, possibly, the scene in vv 17–21 depicts the beginning of the last judgment, as does 6:12–17. This does not necessarily mean that some were left after the judgment of hail but that they were blaspheming during the onslaught of the woe, as in 6:15–17 people undergoing the commencement of the final judgment try to hide during its execution (note also the parallel between 6:14 and 16:20). In contrast to 16:9, 11, there is no mention of repentance together with blasphemy, which also suggests that the end has come: no room is now left for repentance.</a:t>
            </a:r>
            <a:r>
              <a:rPr lang="en-SG" sz="1200" b="0" i="0" u="none" strike="noStrike" kern="1200" baseline="30000">
                <a:solidFill>
                  <a:schemeClr val="tx1"/>
                </a:solidFill>
                <a:latin typeface="Arial"/>
                <a:ea typeface="+mn-ea"/>
                <a:cs typeface="Arial"/>
              </a:rPr>
              <a:t>128</a:t>
            </a:r>
            <a:r>
              <a:rPr lang="en-SG" sz="1200" b="0" i="0" u="none" strike="noStrike" kern="1200" baseline="0">
                <a:solidFill>
                  <a:schemeClr val="tx1"/>
                </a:solidFill>
                <a:latin typeface="Arial"/>
                <a:ea typeface="+mn-ea"/>
                <a:cs typeface="Arial"/>
              </a:rPr>
              <a:t> Vv 17–21 could be viewed as the beginning of the last judgment in history, with chs. 17–19 giving subsequent chronological developments of that judgment.</a:t>
            </a:r>
            <a:r>
              <a:rPr lang="en-SG" sz="1200" b="0" i="0" u="none" strike="noStrike" kern="1200" baseline="30000">
                <a:solidFill>
                  <a:schemeClr val="tx1"/>
                </a:solidFill>
                <a:latin typeface="Arial"/>
                <a:ea typeface="+mn-ea"/>
                <a:cs typeface="Arial"/>
              </a:rPr>
              <a:t>129</a:t>
            </a:r>
            <a:r>
              <a:rPr lang="en-SG" sz="1200" b="0" i="0" u="none" strike="noStrike" kern="1200" baseline="0">
                <a:solidFill>
                  <a:schemeClr val="tx1"/>
                </a:solidFill>
                <a:latin typeface="Arial"/>
                <a:ea typeface="+mn-ea"/>
                <a:cs typeface="Arial"/>
              </a:rPr>
              <a:t> But it is best to view the following chapters as synchronously supplemental perspectives on the last judgment, which is described already in 16:17–21.</a:t>
            </a:r>
          </a:p>
          <a:p>
            <a:r>
              <a:rPr lang="en-SG" sz="1200" b="0" i="0" u="none" strike="noStrike" kern="1200" baseline="0">
                <a:solidFill>
                  <a:schemeClr val="tx1"/>
                </a:solidFill>
                <a:latin typeface="Arial"/>
                <a:ea typeface="+mn-ea"/>
                <a:cs typeface="Arial"/>
              </a:rPr>
              <a:t>	The identification of the plague with the plague of hail in Egypt is evident further from the fact that both Rev. 16:21 and the Exodus account emphasize the severity or large size of the hail by twice mentioning that it was “very great”: cf. ca¿laza mega¿lh . . . mega¿lh e˙sti«n hJ plhgh\ aujthvß sfo/dra (“great hail . . . the plague of it is very great”) with Exod. 9:18, 24, ca¿lazan pollh\n sfo/dra . . . ca¿laza pollh\ sfo/dra (“very great hail . . . the hail was very great”; likewise Josephus, </a:t>
            </a:r>
            <a:r>
              <a:rPr lang="en-SG" sz="1200" b="0" i="1" u="none" strike="noStrike" kern="1200" baseline="0">
                <a:solidFill>
                  <a:schemeClr val="tx1"/>
                </a:solidFill>
                <a:latin typeface="Arial"/>
                <a:ea typeface="+mn-ea"/>
                <a:cs typeface="Arial"/>
              </a:rPr>
              <a:t>Ant. </a:t>
            </a:r>
            <a:r>
              <a:rPr lang="en-SG" sz="1200" b="0" i="0" u="none" strike="noStrike" kern="1200" baseline="0">
                <a:solidFill>
                  <a:schemeClr val="tx1"/>
                </a:solidFill>
                <a:latin typeface="Arial"/>
                <a:ea typeface="+mn-ea"/>
                <a:cs typeface="Arial"/>
              </a:rPr>
              <a:t>2.304–5). Cf. Josh. 10:11: “the Lord threw large stones from heaven . . . hailstones.” John says that the hailstones each weighed a “talent,” which varied in ancient times from 45 pounds up to 130 pounds (cf. Josephus, </a:t>
            </a:r>
            <a:r>
              <a:rPr lang="en-SG" sz="1200" b="0" i="1" u="none" strike="noStrike" kern="1200" baseline="0">
                <a:solidFill>
                  <a:schemeClr val="tx1"/>
                </a:solidFill>
                <a:latin typeface="Arial"/>
                <a:ea typeface="+mn-ea"/>
                <a:cs typeface="Arial"/>
              </a:rPr>
              <a:t>War </a:t>
            </a:r>
            <a:r>
              <a:rPr lang="en-SG" sz="1200" b="0" i="0" u="none" strike="noStrike" kern="1200" baseline="0">
                <a:solidFill>
                  <a:schemeClr val="tx1"/>
                </a:solidFill>
                <a:latin typeface="Arial"/>
                <a:ea typeface="+mn-ea"/>
                <a:cs typeface="Arial"/>
              </a:rPr>
              <a:t>5.270).</a:t>
            </a:r>
          </a:p>
          <a:p>
            <a:endParaRPr lang="en-SG" sz="1200" b="0" i="0" u="none" strike="noStrike" kern="1200" baseline="0">
              <a:solidFill>
                <a:schemeClr val="tx1"/>
              </a:solidFill>
              <a:latin typeface="Arial"/>
              <a:ea typeface="+mn-ea"/>
              <a:cs typeface="Arial"/>
            </a:endParaRPr>
          </a:p>
          <a:p>
            <a:r>
              <a:rPr lang="mr-IN" sz="1200" b="0" i="0" u="none" strike="noStrike" kern="1200" baseline="0">
                <a:solidFill>
                  <a:schemeClr val="tx1"/>
                </a:solidFill>
                <a:latin typeface="Arial"/>
                <a:ea typeface="+mn-ea"/>
                <a:cs typeface="Arial"/>
              </a:rPr>
              <a:t>[Rev., p. 846]</a:t>
            </a:r>
          </a:p>
          <a:p>
            <a:endParaRPr lang="mr-IN" sz="1200" b="0" i="0" u="none" strike="noStrike" kern="1200" baseline="0">
              <a:solidFill>
                <a:schemeClr val="tx1"/>
              </a:solidFill>
              <a:latin typeface="Arial"/>
              <a:ea typeface="+mn-ea"/>
              <a:cs typeface="Arial"/>
            </a:endParaRPr>
          </a:p>
          <a:p>
            <a:r>
              <a:rPr lang="en-US" sz="1200" b="0" i="0" u="none" strike="noStrike" kern="1200" baseline="0">
                <a:solidFill>
                  <a:schemeClr val="tx1"/>
                </a:solidFill>
                <a:latin typeface="Arial"/>
                <a:ea typeface="+mn-ea"/>
                <a:cs typeface="Arial"/>
              </a:rPr>
              <a:t>	"God’s end-time defeat of Israel’s enemy described in Ezek. 38:19–22 may also be in mind in Rev. 16:18–21: “a great earthquake . . . the mountains also will be thrown down . . . every wall will fall . . . and I will rain on him . . . hailstones.” Indeed, Ezek. 38:19–22 is cited in Jewish writings together with the exodus plague of hail in explaining that the latter is typological of the plague that will descend on unbelievers in the end-time judgment (so </a:t>
            </a:r>
            <a:r>
              <a:rPr lang="en-US" sz="1200" b="0" i="1" u="none" strike="noStrike" kern="1200" baseline="0">
                <a:solidFill>
                  <a:schemeClr val="tx1"/>
                </a:solidFill>
                <a:latin typeface="Arial"/>
                <a:ea typeface="+mn-ea"/>
                <a:cs typeface="Arial"/>
              </a:rPr>
              <a:t>Midr. Rab. </a:t>
            </a:r>
            <a:r>
              <a:rPr lang="en-US" sz="1200" b="0" i="0" u="none" strike="noStrike" kern="1200" baseline="0">
                <a:solidFill>
                  <a:schemeClr val="tx1"/>
                </a:solidFill>
                <a:latin typeface="Arial"/>
                <a:ea typeface="+mn-ea"/>
                <a:cs typeface="Arial"/>
              </a:rPr>
              <a:t>Exod. 12.2, 7; </a:t>
            </a:r>
            <a:r>
              <a:rPr lang="en-US" sz="1200" b="0" i="1" u="none" strike="noStrike" kern="1200" baseline="0">
                <a:solidFill>
                  <a:schemeClr val="tx1"/>
                </a:solidFill>
                <a:latin typeface="Arial"/>
                <a:ea typeface="+mn-ea"/>
                <a:cs typeface="Arial"/>
              </a:rPr>
              <a:t>Mekilta, </a:t>
            </a:r>
            <a:r>
              <a:rPr lang="en-US" sz="1200" b="0" i="0" u="none" strike="noStrike" kern="1200" baseline="0">
                <a:solidFill>
                  <a:schemeClr val="tx1"/>
                </a:solidFill>
                <a:latin typeface="Arial"/>
                <a:ea typeface="+mn-ea"/>
                <a:cs typeface="Arial"/>
              </a:rPr>
              <a:t>BeshallahΩ 6.30–35; </a:t>
            </a:r>
            <a:r>
              <a:rPr lang="en-US" sz="1200" b="0" i="1" u="none" strike="noStrike" kern="1200" baseline="0">
                <a:solidFill>
                  <a:schemeClr val="tx1"/>
                </a:solidFill>
                <a:latin typeface="Arial"/>
                <a:ea typeface="+mn-ea"/>
                <a:cs typeface="Arial"/>
              </a:rPr>
              <a:t>Pesikta Rabbati </a:t>
            </a:r>
            <a:r>
              <a:rPr lang="en-US" sz="1200" b="0" i="0" u="none" strike="noStrike" kern="1200" baseline="0">
                <a:solidFill>
                  <a:schemeClr val="tx1"/>
                </a:solidFill>
                <a:latin typeface="Arial"/>
                <a:ea typeface="+mn-ea"/>
                <a:cs typeface="Arial"/>
              </a:rPr>
              <a:t>17.8; </a:t>
            </a:r>
            <a:r>
              <a:rPr lang="en-US" sz="1200" b="0" i="1" u="none" strike="noStrike" kern="1200" baseline="0">
                <a:solidFill>
                  <a:schemeClr val="tx1"/>
                </a:solidFill>
                <a:latin typeface="Arial"/>
                <a:ea typeface="+mn-ea"/>
                <a:cs typeface="Arial"/>
              </a:rPr>
              <a:t>Pesikta de Rab Kahana </a:t>
            </a:r>
            <a:r>
              <a:rPr lang="en-US" sz="1200" b="0" i="0" u="none" strike="noStrike" kern="1200" baseline="0">
                <a:solidFill>
                  <a:schemeClr val="tx1"/>
                </a:solidFill>
                <a:latin typeface="Arial"/>
                <a:ea typeface="+mn-ea"/>
                <a:cs typeface="Arial"/>
              </a:rPr>
              <a:t>7.11, in specific application to Rome). </a:t>
            </a:r>
            <a:r>
              <a:rPr lang="en-US" sz="1200" b="0" i="1" u="none" strike="noStrike" kern="1200" baseline="0">
                <a:solidFill>
                  <a:schemeClr val="tx1"/>
                </a:solidFill>
                <a:latin typeface="Arial"/>
                <a:ea typeface="+mn-ea"/>
                <a:cs typeface="Arial"/>
              </a:rPr>
              <a:t>Sib. Or. </a:t>
            </a:r>
            <a:r>
              <a:rPr lang="en-US" sz="1200" b="0" i="0" u="none" strike="noStrike" kern="1200" baseline="0">
                <a:solidFill>
                  <a:schemeClr val="tx1"/>
                </a:solidFill>
                <a:latin typeface="Arial"/>
                <a:ea typeface="+mn-ea"/>
                <a:cs typeface="Arial"/>
              </a:rPr>
              <a:t>3.680–92 likewise applies the Ezek. 38:22 depiction to the final judgment and breakup of the cosmos: “He will break . . . the mountains. . . . God will judge all people by . . . fire. . . . There will also be brimstone from heaven and stone and much grievous hail.” Cf. Wis. 5:22ff., where “hailstones full of wrath will be cast as out of a stone bow” to punish ungodly kings on the day of final judgment. Cf. also Ezek. 13:11–13, where twice the prophet mentions that God will send “a flooding rain” and “great stones” in judgment against false prophets."</a:t>
            </a:r>
            <a:endParaRPr lang="en-US">
              <a:latin typeface="Arial"/>
              <a:ea typeface="ＭＳ Ｐゴシック" charset="0"/>
              <a:cs typeface="Arial"/>
            </a:endParaRPr>
          </a:p>
          <a:p>
            <a:endParaRPr lang="en-US">
              <a:latin typeface="Arial"/>
              <a:ea typeface="ＭＳ Ｐゴシック" charset="0"/>
              <a:cs typeface="Arial"/>
            </a:endParaRPr>
          </a:p>
          <a:p>
            <a:r>
              <a:rPr lang="en-US">
                <a:latin typeface="Arial"/>
                <a:ea typeface="ＭＳ Ｐゴシック" charset="0"/>
                <a:cs typeface="Arial"/>
              </a:rPr>
              <a:t>______________-</a:t>
            </a:r>
          </a:p>
          <a:p>
            <a:r>
              <a:rPr lang="en-US">
                <a:latin typeface="Arial"/>
                <a:ea typeface="ＭＳ Ｐゴシック" charset="0"/>
                <a:cs typeface="Arial"/>
              </a:rPr>
              <a:t>http://myweathercontent.myweather.net/webhd/pkg/v2/template3.html?host=whio&amp;section=4&amp;page=42&amp;story=350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Common Arabic-433</a:t>
            </a:r>
          </a:p>
          <a:p>
            <a:pPr eaLnBrk="1" hangingPunct="1"/>
            <a:r>
              <a:rPr lang="en-US" altLang="zh-CN" b="0" dirty="0">
                <a:latin typeface="Arial" panose="020B0604020202020204" pitchFamily="34" charset="0"/>
                <a:ea typeface="ＭＳ Ｐゴシック" charset="0"/>
                <a:cs typeface="Arial" panose="020B0604020202020204" pitchFamily="34" charset="0"/>
              </a:rPr>
              <a:t>Common English-228</a:t>
            </a:r>
          </a:p>
          <a:p>
            <a:pPr eaLnBrk="1" hangingPunct="1"/>
            <a:r>
              <a:rPr lang="en-US" altLang="zh-CN" b="0" dirty="0">
                <a:latin typeface="Arial" panose="020B0604020202020204" pitchFamily="34" charset="0"/>
                <a:ea typeface="ＭＳ Ｐゴシック" charset="0"/>
                <a:cs typeface="Arial" panose="020B0604020202020204" pitchFamily="34" charset="0"/>
              </a:rPr>
              <a:t>ES-07-Dispensational Premillennialism-2</a:t>
            </a: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dirty="0">
                <a:latin typeface="Arial" panose="020B0604020202020204" pitchFamily="34" charset="0"/>
                <a:ea typeface="ＭＳ Ｐゴシック" charset="0"/>
                <a:cs typeface="Arial" panose="020B0604020202020204" pitchFamily="34" charset="0"/>
              </a:rPr>
              <a:t>OS-00-Intro-41</a:t>
            </a: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40-48-slide 23</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NS-19-Hebrews-175</a:t>
            </a:r>
          </a:p>
        </p:txBody>
      </p:sp>
    </p:spTree>
    <p:extLst>
      <p:ext uri="{BB962C8B-B14F-4D97-AF65-F5344CB8AC3E}">
        <p14:creationId xmlns:p14="http://schemas.microsoft.com/office/powerpoint/2010/main" val="326937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4C7D28-FB84-7A43-A8D6-68D8E38232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EG" dirty="0">
                <a:latin typeface="Arial" pitchFamily="34" charset="0"/>
                <a:cs typeface="+mn-cs"/>
              </a:rPr>
              <a:t>هذا هو المكان الوحيد في الكتاب المقدس حيث نجد الطول الفعلي لعصر الملكوت بألف عام - ويذكره ست مرات في ست آيات.</a:t>
            </a:r>
          </a:p>
          <a:p>
            <a:pPr algn="r" rtl="1"/>
            <a:r>
              <a:rPr lang="ar-EG" dirty="0">
                <a:latin typeface="Arial" pitchFamily="34" charset="0"/>
                <a:cs typeface="+mn-cs"/>
              </a:rPr>
              <a:t>سيحكم المؤمنون مع المسيح 1000 سنة!</a:t>
            </a:r>
            <a:r>
              <a:rPr lang="en-US" baseline="0" dirty="0">
                <a:latin typeface="Arial"/>
                <a:ea typeface="ＭＳ Ｐゴシック" charset="0"/>
                <a:cs typeface="Arial"/>
              </a:rPr>
              <a:t>___________</a:t>
            </a:r>
          </a:p>
          <a:p>
            <a:pPr algn="r" rtl="1"/>
            <a:r>
              <a:rPr lang="en-US" dirty="0">
                <a:latin typeface="Arial"/>
                <a:ea typeface="ＭＳ Ｐゴシック" charset="0"/>
                <a:cs typeface="Arial"/>
              </a:rPr>
              <a:t>OS-17-Esther-146</a:t>
            </a:r>
          </a:p>
          <a:p>
            <a:pPr algn="r" rtl="1"/>
            <a:r>
              <a:rPr lang="en-US" dirty="0">
                <a:latin typeface="Arial"/>
                <a:ea typeface="ＭＳ Ｐゴシック" charset="0"/>
                <a:cs typeface="Arial"/>
              </a:rPr>
              <a:t>NS-27-Rev20-22-slide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Arabic Common Slides-298</a:t>
            </a:r>
          </a:p>
          <a:p>
            <a:r>
              <a:rPr lang="en-US" dirty="0">
                <a:latin typeface="Arial" panose="020B0604020202020204" pitchFamily="34" charset="0"/>
                <a:ea typeface="ＭＳ Ｐゴシック" charset="0"/>
                <a:cs typeface="Arial" panose="020B0604020202020204" pitchFamily="34" charset="0"/>
              </a:rPr>
              <a:t>JE-09-Return of Christ-36</a:t>
            </a:r>
          </a:p>
          <a:p>
            <a:r>
              <a:rPr lang="en-US" dirty="0">
                <a:latin typeface="Arial" panose="020B0604020202020204" pitchFamily="34" charset="0"/>
                <a:ea typeface="ＭＳ Ｐゴシック" charset="0"/>
                <a:cs typeface="Arial" panose="020B0604020202020204" pitchFamily="34" charset="0"/>
              </a:rPr>
              <a:t>JE-10-Christ's Rule-40</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1269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84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68F895C-844C-7845-B5B4-B3C838F05E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F78690F-7334-3F4F-9E99-D7B2BB744D8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04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04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930E5A-28EB-6247-9FDB-C514A35EC97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975DA90-117F-594E-BE89-8A1B5B49FEE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0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42</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045185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extLst>
      <p:ext uri="{BB962C8B-B14F-4D97-AF65-F5344CB8AC3E}">
        <p14:creationId xmlns:p14="http://schemas.microsoft.com/office/powerpoint/2010/main" val="1096121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62</a:t>
            </a:fld>
            <a:endParaRPr lang="en-US"/>
          </a:p>
        </p:txBody>
      </p:sp>
    </p:spTree>
    <p:extLst>
      <p:ext uri="{BB962C8B-B14F-4D97-AF65-F5344CB8AC3E}">
        <p14:creationId xmlns:p14="http://schemas.microsoft.com/office/powerpoint/2010/main" val="4162942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extLst>
      <p:ext uri="{BB962C8B-B14F-4D97-AF65-F5344CB8AC3E}">
        <p14:creationId xmlns:p14="http://schemas.microsoft.com/office/powerpoint/2010/main" val="3028413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64</a:t>
            </a:fld>
            <a:endParaRPr lang="en-US"/>
          </a:p>
        </p:txBody>
      </p:sp>
    </p:spTree>
    <p:extLst>
      <p:ext uri="{BB962C8B-B14F-4D97-AF65-F5344CB8AC3E}">
        <p14:creationId xmlns:p14="http://schemas.microsoft.com/office/powerpoint/2010/main" val="427852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05FBF-2A7F-144C-AB30-F7DFE93149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Common Arabic-142</a:t>
            </a:r>
          </a:p>
          <a:p>
            <a:pPr eaLnBrk="1" hangingPunct="1"/>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95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normAutofit fontScale="70000" lnSpcReduction="20000"/>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FCF195-42B3-3649-94C2-797F4EDDEF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11363" name="Rectangle 2"/>
          <p:cNvSpPr>
            <a:spLocks noGrp="1" noRot="1" noChangeAspect="1" noChangeArrowheads="1"/>
          </p:cNvSpPr>
          <p:nvPr>
            <p:ph type="sldImg"/>
          </p:nvPr>
        </p:nvSpPr>
        <p:spPr>
          <a:solidFill>
            <a:srgbClr val="FFFFFF"/>
          </a:solidFill>
          <a:ln/>
        </p:spPr>
      </p:sp>
      <p:sp>
        <p:nvSpPr>
          <p:cNvPr id="91136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92992A-563F-2749-B289-19C1AC6FB1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13411" name="Rectangle 2"/>
          <p:cNvSpPr>
            <a:spLocks noGrp="1" noRot="1" noChangeAspect="1" noChangeArrowheads="1" noTextEdit="1"/>
          </p:cNvSpPr>
          <p:nvPr>
            <p:ph type="sldImg"/>
          </p:nvPr>
        </p:nvSpPr>
        <p:spPr>
          <a:solidFill>
            <a:srgbClr val="FFFFFF"/>
          </a:solidFill>
          <a:ln/>
        </p:spPr>
      </p:sp>
      <p:sp>
        <p:nvSpPr>
          <p:cNvPr id="913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2C1879-F61E-C14B-A308-FC7DFBE4A0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15459" name="Rectangle 2"/>
          <p:cNvSpPr>
            <a:spLocks noGrp="1" noRot="1" noChangeAspect="1" noChangeArrowheads="1"/>
          </p:cNvSpPr>
          <p:nvPr>
            <p:ph type="sldImg"/>
          </p:nvPr>
        </p:nvSpPr>
        <p:spPr>
          <a:solidFill>
            <a:srgbClr val="FFFFFF"/>
          </a:solidFill>
          <a:ln/>
        </p:spPr>
      </p:sp>
      <p:sp>
        <p:nvSpPr>
          <p:cNvPr id="915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B171AF-B2C9-C448-8BC7-50015D1B23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17507" name="Rectangle 2"/>
          <p:cNvSpPr>
            <a:spLocks noGrp="1" noRot="1" noChangeAspect="1" noChangeArrowheads="1"/>
          </p:cNvSpPr>
          <p:nvPr>
            <p:ph type="sldImg"/>
          </p:nvPr>
        </p:nvSpPr>
        <p:spPr>
          <a:solidFill>
            <a:srgbClr val="FFFFFF"/>
          </a:solidFill>
          <a:ln/>
        </p:spPr>
      </p:sp>
      <p:sp>
        <p:nvSpPr>
          <p:cNvPr id="917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D97E3C-B0EA-E642-BF85-8B8C2D60F5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20579" name="Rectangle 2"/>
          <p:cNvSpPr>
            <a:spLocks noGrp="1" noRot="1" noChangeAspect="1" noChangeArrowheads="1"/>
          </p:cNvSpPr>
          <p:nvPr>
            <p:ph type="sldImg"/>
          </p:nvPr>
        </p:nvSpPr>
        <p:spPr>
          <a:solidFill>
            <a:srgbClr val="FFFFFF"/>
          </a:solidFill>
          <a:ln/>
        </p:spPr>
      </p:sp>
      <p:sp>
        <p:nvSpPr>
          <p:cNvPr id="92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chapter 31.  Please turn in your Bibles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17324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BS-28-The Law of Moses &amp; Us-26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5694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E0AFC5-70CB-B541-8C9F-DD0443921C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cs typeface="ＭＳ Ｐゴシック" charset="0"/>
              </a:rPr>
              <a:t>قم بتغيير النص الصيني الموجود على اليمين إلى لغات أخرى.</a:t>
            </a:r>
            <a:endParaRPr lang="en-US" dirty="0">
              <a:latin typeface="Times New Roman"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OS-31-Obadiah-145</a:t>
            </a:r>
          </a:p>
          <a:p>
            <a:pPr eaLnBrk="1" hangingPunct="1"/>
            <a:r>
              <a:rPr lang="en-US">
                <a:latin typeface="Times New Roman" charset="0"/>
                <a:ea typeface="ＭＳ Ｐゴシック" charset="-128"/>
                <a:cs typeface="ＭＳ Ｐゴシック" charset="-128"/>
              </a:rPr>
              <a:t>NS-06-Rom9-16-slide 25</a:t>
            </a:r>
          </a:p>
        </p:txBody>
      </p:sp>
    </p:spTree>
    <p:extLst>
      <p:ext uri="{BB962C8B-B14F-4D97-AF65-F5344CB8AC3E}">
        <p14:creationId xmlns:p14="http://schemas.microsoft.com/office/powerpoint/2010/main" val="3374249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89</a:t>
            </a:fld>
            <a:endParaRPr lang="en-US"/>
          </a:p>
        </p:txBody>
      </p:sp>
    </p:spTree>
    <p:extLst>
      <p:ext uri="{BB962C8B-B14F-4D97-AF65-F5344CB8AC3E}">
        <p14:creationId xmlns:p14="http://schemas.microsoft.com/office/powerpoint/2010/main" val="19306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6FC4CD-0563-324D-958B-609AC83652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Times New Roman" charset="0"/>
                <a:cs typeface="ＭＳ Ｐゴシック" charset="0"/>
              </a:rPr>
              <a:t>قم بتغيير النص الصيني الموجود على اليمين إلى لغات أخرى.</a:t>
            </a:r>
          </a:p>
          <a:p>
            <a:pPr eaLnBrk="1" hangingPunct="1"/>
            <a:endParaRPr lang="en-US" dirty="0">
              <a:latin typeface="Times New Roman"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5882B7-3FD1-BB48-B98A-0A695CAC9D0D}" type="slidenum">
              <a:rPr lang="en-US" sz="1200">
                <a:solidFill>
                  <a:srgbClr val="000000"/>
                </a:solidFill>
              </a:rPr>
              <a:pPr/>
              <a:t>90</a:t>
            </a:fld>
            <a:endParaRPr lang="en-US" sz="1200">
              <a:solidFill>
                <a:srgbClr val="000000"/>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Common Slides Arabic-45</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OS-23-Isaiah_49-59/Slide 169 on Supplements</a:t>
            </a:r>
          </a:p>
          <a:p>
            <a:pPr eaLnBrk="1" hangingPunct="1"/>
            <a:r>
              <a:rPr lang="en-US" altLang="zh-CN" dirty="0">
                <a:latin typeface="Arial" panose="020B0604020202020204" pitchFamily="34" charset="0"/>
                <a:ea typeface="ＭＳ Ｐゴシック" charset="0"/>
                <a:cs typeface="Arial" panose="020B0604020202020204" pitchFamily="34" charset="0"/>
              </a:rPr>
              <a:t>OS-23-Isaiah_60-66/Slide 43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92533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Premillennialism-92</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Premillennialism-93</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92</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Premillennialism-94</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93</a:t>
            </a:r>
          </a:p>
          <a:p>
            <a:pPr>
              <a:spcBef>
                <a:spcPct val="0"/>
              </a:spcBef>
            </a:pPr>
            <a:endParaRPr lang="en-US" sz="2400" dirty="0">
              <a:latin typeface="Arial" charset="0"/>
              <a:ea typeface="ＭＳ Ｐゴシック" charset="0"/>
              <a:cs typeface="ＭＳ Ｐゴシック" charset="0"/>
            </a:endParaRPr>
          </a:p>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8DDAF0-707C-BD48-94F6-F0C4E88573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1602" name="Rectangle 2"/>
          <p:cNvSpPr>
            <a:spLocks noGrp="1" noRot="1" noChangeAspect="1" noChangeArrowheads="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Common Arabic-436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ES-07-Dispensational Premillennialism-95</a:t>
            </a:r>
          </a:p>
        </p:txBody>
      </p:sp>
    </p:spTree>
    <p:extLst>
      <p:ext uri="{BB962C8B-B14F-4D97-AF65-F5344CB8AC3E}">
        <p14:creationId xmlns:p14="http://schemas.microsoft.com/office/powerpoint/2010/main" val="5629780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pPr eaLnBrk="1" hangingPunct="1"/>
            <a:r>
              <a:rPr lang="en-US" dirty="0">
                <a:latin typeface="Times New Roman" charset="0"/>
                <a:ea typeface="ＭＳ Ｐゴシック" charset="0"/>
                <a:cs typeface="ＭＳ Ｐゴシック" charset="0"/>
              </a:rPr>
              <a:t>01-Gen1-3-slide 100</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1BDC16-2940-884C-BFE7-E149760F3BB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3217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98</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OC-10-Chronology-42</a:t>
            </a:r>
          </a:p>
          <a:p>
            <a:pPr eaLnBrk="1" hangingPunct="1"/>
            <a:r>
              <a:rPr lang="en-US" altLang="zh-CN" b="1" dirty="0">
                <a:latin typeface="Arial" charset="0"/>
                <a:ea typeface="SimSun" charset="0"/>
                <a:cs typeface="SimSun" charset="0"/>
              </a:rPr>
              <a:t>OS-00-Intro &amp; Biblical Theology-30 &amp; 92</a:t>
            </a:r>
          </a:p>
          <a:p>
            <a:pPr eaLnBrk="1" hangingPunct="1"/>
            <a:r>
              <a:rPr lang="en-US" altLang="zh-CN" b="1" dirty="0">
                <a:latin typeface="Arial" charset="0"/>
                <a:ea typeface="SimSun" charset="0"/>
                <a:cs typeface="SimSun" charset="0"/>
              </a:rPr>
              <a:t>OS-02-Exodus-27</a:t>
            </a:r>
            <a:r>
              <a:rPr lang="ar-SA" altLang="zh-CN" b="1" dirty="0">
                <a:latin typeface="Arial" charset="0"/>
                <a:ea typeface="SimSun" charset="0"/>
                <a:cs typeface="SimSun" charset="0"/>
              </a:rPr>
              <a:t>٦</a:t>
            </a:r>
            <a:r>
              <a:rPr lang="en-US" altLang="zh-CN" b="1" dirty="0">
                <a:latin typeface="Arial" charset="0"/>
                <a:ea typeface="SimSun" charset="0"/>
                <a:cs typeface="SimSun" charset="0"/>
              </a:rPr>
              <a:t>-p22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OS-13-1 Chron-46</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5DEAD4-3BE2-4845-AED2-33B674C37923}" type="slidenum">
              <a:rPr lang="en-US" sz="1200"/>
              <a:pPr/>
              <a:t>8</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endParaRPr lang="en-US">
              <a:latin typeface="Times New Roman" pitchFamily="18" charset="0"/>
            </a:endParaRPr>
          </a:p>
        </p:txBody>
      </p:sp>
    </p:spTree>
    <p:extLst>
      <p:ext uri="{BB962C8B-B14F-4D97-AF65-F5344CB8AC3E}">
        <p14:creationId xmlns:p14="http://schemas.microsoft.com/office/powerpoint/2010/main" val="92937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C75C6-5CBD-C244-AC86-640694030CE5}" type="slidenum">
              <a:rPr lang="en-US"/>
              <a:pPr>
                <a:defRPr/>
              </a:pPr>
              <a:t>‹#›</a:t>
            </a:fld>
            <a:endParaRPr lang="en-US"/>
          </a:p>
        </p:txBody>
      </p:sp>
    </p:spTree>
    <p:extLst>
      <p:ext uri="{BB962C8B-B14F-4D97-AF65-F5344CB8AC3E}">
        <p14:creationId xmlns:p14="http://schemas.microsoft.com/office/powerpoint/2010/main" val="211813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3AFBF-EBD1-9D41-B54B-DE5EE6E301C4}" type="slidenum">
              <a:rPr lang="en-US"/>
              <a:pPr>
                <a:defRPr/>
              </a:pPr>
              <a:t>‹#›</a:t>
            </a:fld>
            <a:endParaRPr lang="en-US"/>
          </a:p>
        </p:txBody>
      </p:sp>
    </p:spTree>
    <p:extLst>
      <p:ext uri="{BB962C8B-B14F-4D97-AF65-F5344CB8AC3E}">
        <p14:creationId xmlns:p14="http://schemas.microsoft.com/office/powerpoint/2010/main" val="38193898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A62286E-BBAC-D843-ACC5-9A50586A7DE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88717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71EA58-1E87-8F49-BEE4-5AC85E752EA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198203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B3A3F73-59C9-1E45-ABE8-183D3FD164C0}"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521956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4A5A10-CC5D-3B47-83DD-90AB8F8D922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421031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641E25C-F647-DF41-A226-73D0ED67828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957325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0220B3-DDAB-3D46-9F8D-18D6A2DA351E}"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716028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D5EECF-3661-7340-A3DC-1175C2267289}"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7274485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2567440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19033558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323366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DC70A-78D4-284F-850E-41788886E881}" type="slidenum">
              <a:rPr lang="en-US"/>
              <a:pPr>
                <a:defRPr/>
              </a:pPr>
              <a:t>‹#›</a:t>
            </a:fld>
            <a:endParaRPr lang="en-US"/>
          </a:p>
        </p:txBody>
      </p:sp>
    </p:spTree>
    <p:extLst>
      <p:ext uri="{BB962C8B-B14F-4D97-AF65-F5344CB8AC3E}">
        <p14:creationId xmlns:p14="http://schemas.microsoft.com/office/powerpoint/2010/main" val="21237592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467529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42096077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23448974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42047725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956811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6686646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27435115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40961309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4028478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24075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5529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0FFAF-280C-AE44-90D7-307D77380114}" type="slidenum">
              <a:rPr lang="en-US"/>
              <a:pPr>
                <a:defRPr/>
              </a:pPr>
              <a:t>‹#›</a:t>
            </a:fld>
            <a:endParaRPr lang="en-US"/>
          </a:p>
        </p:txBody>
      </p:sp>
    </p:spTree>
    <p:extLst>
      <p:ext uri="{BB962C8B-B14F-4D97-AF65-F5344CB8AC3E}">
        <p14:creationId xmlns:p14="http://schemas.microsoft.com/office/powerpoint/2010/main" val="1573560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11/15/23</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6840719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809608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13231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320780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003219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52856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353520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23739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613968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6392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1BEE5-CEAC-F140-8C52-337E0C559E78}" type="slidenum">
              <a:rPr lang="en-US"/>
              <a:pPr>
                <a:defRPr/>
              </a:pPr>
              <a:t>‹#›</a:t>
            </a:fld>
            <a:endParaRPr lang="en-US"/>
          </a:p>
        </p:txBody>
      </p:sp>
    </p:spTree>
    <p:extLst>
      <p:ext uri="{BB962C8B-B14F-4D97-AF65-F5344CB8AC3E}">
        <p14:creationId xmlns:p14="http://schemas.microsoft.com/office/powerpoint/2010/main" val="15536850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596780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81313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7493501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5615636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32354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618636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60364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840438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6480969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345900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53C927-5F85-B345-AD6B-D001192BCD5E}" type="slidenum">
              <a:rPr lang="en-US"/>
              <a:pPr>
                <a:defRPr/>
              </a:pPr>
              <a:t>‹#›</a:t>
            </a:fld>
            <a:endParaRPr lang="en-US"/>
          </a:p>
        </p:txBody>
      </p:sp>
    </p:spTree>
    <p:extLst>
      <p:ext uri="{BB962C8B-B14F-4D97-AF65-F5344CB8AC3E}">
        <p14:creationId xmlns:p14="http://schemas.microsoft.com/office/powerpoint/2010/main" val="308849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0065450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222892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34783557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34918817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2716506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28977984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2390304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1236902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28044309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360488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19CD3-2B0C-004A-BC59-B41282978CF8}" type="slidenum">
              <a:rPr lang="en-US"/>
              <a:pPr>
                <a:defRPr/>
              </a:pPr>
              <a:t>‹#›</a:t>
            </a:fld>
            <a:endParaRPr lang="en-US"/>
          </a:p>
        </p:txBody>
      </p:sp>
    </p:spTree>
    <p:extLst>
      <p:ext uri="{BB962C8B-B14F-4D97-AF65-F5344CB8AC3E}">
        <p14:creationId xmlns:p14="http://schemas.microsoft.com/office/powerpoint/2010/main" val="4886992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33391463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39065175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1203873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3725212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20152913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8227758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11/15/23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6499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11/15/23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517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11/15/23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772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11/15/23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350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992D10-01BA-B742-A695-25161623CC97}" type="slidenum">
              <a:rPr lang="en-US"/>
              <a:pPr>
                <a:defRPr/>
              </a:pPr>
              <a:t>‹#›</a:t>
            </a:fld>
            <a:endParaRPr lang="en-US"/>
          </a:p>
        </p:txBody>
      </p:sp>
    </p:spTree>
    <p:extLst>
      <p:ext uri="{BB962C8B-B14F-4D97-AF65-F5344CB8AC3E}">
        <p14:creationId xmlns:p14="http://schemas.microsoft.com/office/powerpoint/2010/main" val="32596343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11/15/23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0610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11/15/23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032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11/15/23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5771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11/15/23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8088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11/15/23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0249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11/15/23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8462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11/15/23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60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68890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3549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0457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759524-C276-CB43-BCF7-3A32AE5261D9}" type="slidenum">
              <a:rPr lang="en-US"/>
              <a:pPr>
                <a:defRPr/>
              </a:pPr>
              <a:t>‹#›</a:t>
            </a:fld>
            <a:endParaRPr lang="en-US"/>
          </a:p>
        </p:txBody>
      </p:sp>
    </p:spTree>
    <p:extLst>
      <p:ext uri="{BB962C8B-B14F-4D97-AF65-F5344CB8AC3E}">
        <p14:creationId xmlns:p14="http://schemas.microsoft.com/office/powerpoint/2010/main" val="10163488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38284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1456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32685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6932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1012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05998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20549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470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9895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3506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E357A7-146B-4B4C-9038-AD960F77ED68}" type="slidenum">
              <a:rPr lang="en-US"/>
              <a:pPr>
                <a:defRPr/>
              </a:pPr>
              <a:t>‹#›</a:t>
            </a:fld>
            <a:endParaRPr lang="en-US"/>
          </a:p>
        </p:txBody>
      </p:sp>
    </p:spTree>
    <p:extLst>
      <p:ext uri="{BB962C8B-B14F-4D97-AF65-F5344CB8AC3E}">
        <p14:creationId xmlns:p14="http://schemas.microsoft.com/office/powerpoint/2010/main" val="20032948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43839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156D8EA-973A-EC42-A8BC-B2554065377F}" type="slidenum">
              <a:rPr lang="en-GB"/>
              <a:pPr>
                <a:defRPr/>
              </a:pPr>
              <a:t>‹#›</a:t>
            </a:fld>
            <a:endParaRPr lang="en-GB"/>
          </a:p>
        </p:txBody>
      </p:sp>
    </p:spTree>
    <p:extLst>
      <p:ext uri="{BB962C8B-B14F-4D97-AF65-F5344CB8AC3E}">
        <p14:creationId xmlns:p14="http://schemas.microsoft.com/office/powerpoint/2010/main" val="23776494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8A5B171-3C60-4845-8CF9-5E50B6507E16}" type="slidenum">
              <a:rPr lang="en-GB"/>
              <a:pPr>
                <a:defRPr/>
              </a:pPr>
              <a:t>‹#›</a:t>
            </a:fld>
            <a:endParaRPr lang="en-GB"/>
          </a:p>
        </p:txBody>
      </p:sp>
    </p:spTree>
    <p:extLst>
      <p:ext uri="{BB962C8B-B14F-4D97-AF65-F5344CB8AC3E}">
        <p14:creationId xmlns:p14="http://schemas.microsoft.com/office/powerpoint/2010/main" val="17508979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3E93882-5E64-704B-82A7-922C76BBF90E}" type="slidenum">
              <a:rPr lang="en-GB"/>
              <a:pPr>
                <a:defRPr/>
              </a:pPr>
              <a:t>‹#›</a:t>
            </a:fld>
            <a:endParaRPr lang="en-GB"/>
          </a:p>
        </p:txBody>
      </p:sp>
    </p:spTree>
    <p:extLst>
      <p:ext uri="{BB962C8B-B14F-4D97-AF65-F5344CB8AC3E}">
        <p14:creationId xmlns:p14="http://schemas.microsoft.com/office/powerpoint/2010/main" val="40305793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C265DA4-1727-F241-A8BE-BD4C11B84AD5}" type="slidenum">
              <a:rPr lang="en-GB"/>
              <a:pPr>
                <a:defRPr/>
              </a:pPr>
              <a:t>‹#›</a:t>
            </a:fld>
            <a:endParaRPr lang="en-GB"/>
          </a:p>
        </p:txBody>
      </p:sp>
    </p:spTree>
    <p:extLst>
      <p:ext uri="{BB962C8B-B14F-4D97-AF65-F5344CB8AC3E}">
        <p14:creationId xmlns:p14="http://schemas.microsoft.com/office/powerpoint/2010/main" val="20066512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B8C4729-A655-4F47-967C-70BB1B50307D}" type="slidenum">
              <a:rPr lang="en-GB"/>
              <a:pPr>
                <a:defRPr/>
              </a:pPr>
              <a:t>‹#›</a:t>
            </a:fld>
            <a:endParaRPr lang="en-GB"/>
          </a:p>
        </p:txBody>
      </p:sp>
    </p:spTree>
    <p:extLst>
      <p:ext uri="{BB962C8B-B14F-4D97-AF65-F5344CB8AC3E}">
        <p14:creationId xmlns:p14="http://schemas.microsoft.com/office/powerpoint/2010/main" val="1771109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B2224388-D13E-3746-B418-9E250930FD59}" type="slidenum">
              <a:rPr lang="en-GB"/>
              <a:pPr>
                <a:defRPr/>
              </a:pPr>
              <a:t>‹#›</a:t>
            </a:fld>
            <a:endParaRPr lang="en-GB"/>
          </a:p>
        </p:txBody>
      </p:sp>
    </p:spTree>
    <p:extLst>
      <p:ext uri="{BB962C8B-B14F-4D97-AF65-F5344CB8AC3E}">
        <p14:creationId xmlns:p14="http://schemas.microsoft.com/office/powerpoint/2010/main" val="13052356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8CF5DE9-FDEA-454C-91CD-E269F85CB959}" type="slidenum">
              <a:rPr lang="en-GB"/>
              <a:pPr>
                <a:defRPr/>
              </a:pPr>
              <a:t>‹#›</a:t>
            </a:fld>
            <a:endParaRPr lang="en-GB"/>
          </a:p>
        </p:txBody>
      </p:sp>
    </p:spTree>
    <p:extLst>
      <p:ext uri="{BB962C8B-B14F-4D97-AF65-F5344CB8AC3E}">
        <p14:creationId xmlns:p14="http://schemas.microsoft.com/office/powerpoint/2010/main" val="38853384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F151D9-4FE2-3945-9A0C-1A31E2040A63}" type="slidenum">
              <a:rPr lang="en-GB"/>
              <a:pPr>
                <a:defRPr/>
              </a:pPr>
              <a:t>‹#›</a:t>
            </a:fld>
            <a:endParaRPr lang="en-GB"/>
          </a:p>
        </p:txBody>
      </p:sp>
    </p:spTree>
    <p:extLst>
      <p:ext uri="{BB962C8B-B14F-4D97-AF65-F5344CB8AC3E}">
        <p14:creationId xmlns:p14="http://schemas.microsoft.com/office/powerpoint/2010/main" val="10434220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632BAFE-079E-734A-BD70-C249CCD39793}" type="slidenum">
              <a:rPr lang="en-GB"/>
              <a:pPr>
                <a:defRPr/>
              </a:pPr>
              <a:t>‹#›</a:t>
            </a:fld>
            <a:endParaRPr lang="en-GB"/>
          </a:p>
        </p:txBody>
      </p:sp>
    </p:spTree>
    <p:extLst>
      <p:ext uri="{BB962C8B-B14F-4D97-AF65-F5344CB8AC3E}">
        <p14:creationId xmlns:p14="http://schemas.microsoft.com/office/powerpoint/2010/main" val="239316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9F0BC-0146-F441-B796-EFDB85E9DB4C}" type="slidenum">
              <a:rPr lang="en-US"/>
              <a:pPr>
                <a:defRPr/>
              </a:pPr>
              <a:t>‹#›</a:t>
            </a:fld>
            <a:endParaRPr lang="en-US"/>
          </a:p>
        </p:txBody>
      </p:sp>
    </p:spTree>
    <p:extLst>
      <p:ext uri="{BB962C8B-B14F-4D97-AF65-F5344CB8AC3E}">
        <p14:creationId xmlns:p14="http://schemas.microsoft.com/office/powerpoint/2010/main" val="8394718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4A5D8B8-C1A7-4646-A07F-D249E0A6B93B}" type="slidenum">
              <a:rPr lang="en-GB"/>
              <a:pPr>
                <a:defRPr/>
              </a:pPr>
              <a:t>‹#›</a:t>
            </a:fld>
            <a:endParaRPr lang="en-GB"/>
          </a:p>
        </p:txBody>
      </p:sp>
    </p:spTree>
    <p:extLst>
      <p:ext uri="{BB962C8B-B14F-4D97-AF65-F5344CB8AC3E}">
        <p14:creationId xmlns:p14="http://schemas.microsoft.com/office/powerpoint/2010/main" val="9373110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B63C8F7-4DB9-A646-B3C3-2ABC3D6E86E8}" type="slidenum">
              <a:rPr lang="en-GB"/>
              <a:pPr>
                <a:defRPr/>
              </a:pPr>
              <a:t>‹#›</a:t>
            </a:fld>
            <a:endParaRPr lang="en-GB"/>
          </a:p>
        </p:txBody>
      </p:sp>
    </p:spTree>
    <p:extLst>
      <p:ext uri="{BB962C8B-B14F-4D97-AF65-F5344CB8AC3E}">
        <p14:creationId xmlns:p14="http://schemas.microsoft.com/office/powerpoint/2010/main" val="13370637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7435423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17099203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638059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96947449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05143436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4021040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484111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818197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BB828-A9E5-A249-AC96-1F111443D4F9}" type="slidenum">
              <a:rPr lang="en-US"/>
              <a:pPr>
                <a:defRPr/>
              </a:pPr>
              <a:t>‹#›</a:t>
            </a:fld>
            <a:endParaRPr lang="en-US"/>
          </a:p>
        </p:txBody>
      </p:sp>
    </p:spTree>
    <p:extLst>
      <p:ext uri="{BB962C8B-B14F-4D97-AF65-F5344CB8AC3E}">
        <p14:creationId xmlns:p14="http://schemas.microsoft.com/office/powerpoint/2010/main" val="1440905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43E20-8F6D-134B-9208-1AAA823187AA}" type="slidenum">
              <a:rPr lang="en-US"/>
              <a:pPr>
                <a:defRPr/>
              </a:pPr>
              <a:t>‹#›</a:t>
            </a:fld>
            <a:endParaRPr lang="en-US"/>
          </a:p>
        </p:txBody>
      </p:sp>
    </p:spTree>
    <p:extLst>
      <p:ext uri="{BB962C8B-B14F-4D97-AF65-F5344CB8AC3E}">
        <p14:creationId xmlns:p14="http://schemas.microsoft.com/office/powerpoint/2010/main" val="29815074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54316512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0942572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09349436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17223239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B29822C-117F-EC4C-A226-3ED541EDA32A}" type="slidenum">
              <a:rPr kumimoji="0" lang="en-US" sz="14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244304567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426206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5839234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9632627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6707658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852232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14D087-7ABF-8C48-BFDD-B7E6933DA56D}" type="slidenum">
              <a:rPr lang="en-US"/>
              <a:pPr>
                <a:defRPr/>
              </a:pPr>
              <a:t>‹#›</a:t>
            </a:fld>
            <a:endParaRPr lang="en-US"/>
          </a:p>
        </p:txBody>
      </p:sp>
    </p:spTree>
    <p:extLst>
      <p:ext uri="{BB962C8B-B14F-4D97-AF65-F5344CB8AC3E}">
        <p14:creationId xmlns:p14="http://schemas.microsoft.com/office/powerpoint/2010/main" val="14426602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8606048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0337190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9624596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7074079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9112229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8899384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5161855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12814204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2696978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14495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652EA-A593-F74A-95A4-C8085D1EB1DD}" type="slidenum">
              <a:rPr lang="en-US"/>
              <a:pPr>
                <a:defRPr/>
              </a:pPr>
              <a:t>‹#›</a:t>
            </a:fld>
            <a:endParaRPr lang="en-US"/>
          </a:p>
        </p:txBody>
      </p:sp>
    </p:spTree>
    <p:extLst>
      <p:ext uri="{BB962C8B-B14F-4D97-AF65-F5344CB8AC3E}">
        <p14:creationId xmlns:p14="http://schemas.microsoft.com/office/powerpoint/2010/main" val="39415756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7618447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32881077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41007866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31524870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37335172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27170567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39843345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8985428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29261150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5374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7059" name="Rectangle 3"/>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a:t>Click to edit Master title style</a:t>
            </a:r>
          </a:p>
        </p:txBody>
      </p:sp>
      <p:sp>
        <p:nvSpPr>
          <p:cNvPr id="557060" name="Rectangle 4"/>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5"/>
          <p:cNvSpPr>
            <a:spLocks noGrp="1" noChangeArrowheads="1"/>
          </p:cNvSpPr>
          <p:nvPr>
            <p:ph type="dt" sz="half" idx="10"/>
          </p:nvPr>
        </p:nvSpPr>
        <p:spPr>
          <a:xfrm>
            <a:off x="914400" y="6248400"/>
            <a:ext cx="1676400" cy="457200"/>
          </a:xfrm>
          <a:effectLst/>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a:effec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248400"/>
            <a:ext cx="1676400" cy="457200"/>
          </a:xfrm>
          <a:effectLst/>
        </p:spPr>
        <p:txBody>
          <a:bodyPr/>
          <a:lstStyle>
            <a:lvl1pPr>
              <a:defRPr/>
            </a:lvl1pPr>
          </a:lstStyle>
          <a:p>
            <a:pPr>
              <a:defRPr/>
            </a:pPr>
            <a:fld id="{69CBFD65-4232-7345-84DA-9A43BFD5CC3A}" type="slidenum">
              <a:rPr lang="en-US"/>
              <a:pPr>
                <a:defRPr/>
              </a:pPr>
              <a:t>‹#›</a:t>
            </a:fld>
            <a:endParaRPr lang="en-US"/>
          </a:p>
        </p:txBody>
      </p:sp>
    </p:spTree>
    <p:extLst>
      <p:ext uri="{BB962C8B-B14F-4D97-AF65-F5344CB8AC3E}">
        <p14:creationId xmlns:p14="http://schemas.microsoft.com/office/powerpoint/2010/main" val="123265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26148104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18687953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36696183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1712766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2756872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2933633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4360060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8686859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4122785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362348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FB5768-0068-3746-9903-128B06203546}" type="slidenum">
              <a:rPr lang="en-US"/>
              <a:pPr>
                <a:defRPr/>
              </a:pPr>
              <a:t>‹#›</a:t>
            </a:fld>
            <a:endParaRPr lang="en-US"/>
          </a:p>
        </p:txBody>
      </p:sp>
    </p:spTree>
    <p:extLst>
      <p:ext uri="{BB962C8B-B14F-4D97-AF65-F5344CB8AC3E}">
        <p14:creationId xmlns:p14="http://schemas.microsoft.com/office/powerpoint/2010/main" val="21869607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651198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7500158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32573960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40426905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6827481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2363208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252487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2781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14896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709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82C99C2-58B7-E243-B69D-23FE1EBCFA5C}" type="slidenum">
              <a:rPr lang="en-US"/>
              <a:pPr>
                <a:defRPr/>
              </a:pPr>
              <a:t>‹#›</a:t>
            </a:fld>
            <a:endParaRPr lang="en-US"/>
          </a:p>
        </p:txBody>
      </p:sp>
    </p:spTree>
    <p:extLst>
      <p:ext uri="{BB962C8B-B14F-4D97-AF65-F5344CB8AC3E}">
        <p14:creationId xmlns:p14="http://schemas.microsoft.com/office/powerpoint/2010/main" val="20611109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109596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23020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45291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05382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54560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867756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91280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21481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347220178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8308634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59EF4D6-1E3C-8E4F-B9A9-C1D4AA305529}" type="slidenum">
              <a:rPr lang="en-US"/>
              <a:pPr>
                <a:defRPr/>
              </a:pPr>
              <a:t>‹#›</a:t>
            </a:fld>
            <a:endParaRPr lang="en-US"/>
          </a:p>
        </p:txBody>
      </p:sp>
    </p:spTree>
    <p:extLst>
      <p:ext uri="{BB962C8B-B14F-4D97-AF65-F5344CB8AC3E}">
        <p14:creationId xmlns:p14="http://schemas.microsoft.com/office/powerpoint/2010/main" val="41094509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422299909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23517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76786924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93926560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57723400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154707125"/>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0687481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2927291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71762445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935935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B55B48D-8B1F-2547-BFB4-F5DDE5C5C330}" type="slidenum">
              <a:rPr lang="en-US"/>
              <a:pPr>
                <a:defRPr/>
              </a:pPr>
              <a:t>‹#›</a:t>
            </a:fld>
            <a:endParaRPr lang="en-US"/>
          </a:p>
        </p:txBody>
      </p:sp>
    </p:spTree>
    <p:extLst>
      <p:ext uri="{BB962C8B-B14F-4D97-AF65-F5344CB8AC3E}">
        <p14:creationId xmlns:p14="http://schemas.microsoft.com/office/powerpoint/2010/main" val="22770762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057903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8371265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72418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789204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344346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104352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55390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124719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277279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0089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1B877E4F-3735-1F43-B1E6-495E8B5BBACA}" type="slidenum">
              <a:rPr lang="en-US"/>
              <a:pPr>
                <a:defRPr/>
              </a:pPr>
              <a:t>‹#›</a:t>
            </a:fld>
            <a:endParaRPr lang="en-US"/>
          </a:p>
        </p:txBody>
      </p:sp>
    </p:spTree>
    <p:extLst>
      <p:ext uri="{BB962C8B-B14F-4D97-AF65-F5344CB8AC3E}">
        <p14:creationId xmlns:p14="http://schemas.microsoft.com/office/powerpoint/2010/main" val="19226956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122489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868794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539389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843473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561173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86737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05469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144568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42209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36439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959EAE6-55C2-F743-B412-52234DDAE38B}" type="slidenum">
              <a:rPr lang="en-US"/>
              <a:pPr>
                <a:defRPr/>
              </a:pPr>
              <a:t>‹#›</a:t>
            </a:fld>
            <a:endParaRPr lang="en-US"/>
          </a:p>
        </p:txBody>
      </p:sp>
    </p:spTree>
    <p:extLst>
      <p:ext uri="{BB962C8B-B14F-4D97-AF65-F5344CB8AC3E}">
        <p14:creationId xmlns:p14="http://schemas.microsoft.com/office/powerpoint/2010/main" val="15054218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61949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571119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187148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537953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53884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1617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023602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6294339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32261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247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873A94-897B-564C-AE6A-767C80406FE9}" type="slidenum">
              <a:rPr lang="en-US"/>
              <a:pPr>
                <a:defRPr/>
              </a:pPr>
              <a:t>‹#›</a:t>
            </a:fld>
            <a:endParaRPr lang="en-US"/>
          </a:p>
        </p:txBody>
      </p:sp>
    </p:spTree>
    <p:extLst>
      <p:ext uri="{BB962C8B-B14F-4D97-AF65-F5344CB8AC3E}">
        <p14:creationId xmlns:p14="http://schemas.microsoft.com/office/powerpoint/2010/main" val="1130806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99A425-9A89-D640-9596-900510DBEBE0}" type="slidenum">
              <a:rPr lang="en-US"/>
              <a:pPr>
                <a:defRPr/>
              </a:pPr>
              <a:t>‹#›</a:t>
            </a:fld>
            <a:endParaRPr lang="en-US"/>
          </a:p>
        </p:txBody>
      </p:sp>
    </p:spTree>
    <p:extLst>
      <p:ext uri="{BB962C8B-B14F-4D97-AF65-F5344CB8AC3E}">
        <p14:creationId xmlns:p14="http://schemas.microsoft.com/office/powerpoint/2010/main" val="9372556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710228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075560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848705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871655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207067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F079F9-3E75-DC45-A390-3954D002B68D}" type="slidenum">
              <a:rPr lang="en-US"/>
              <a:pPr>
                <a:defRPr/>
              </a:pPr>
              <a:t>‹#›</a:t>
            </a:fld>
            <a:endParaRPr lang="en-US"/>
          </a:p>
        </p:txBody>
      </p:sp>
    </p:spTree>
    <p:extLst>
      <p:ext uri="{BB962C8B-B14F-4D97-AF65-F5344CB8AC3E}">
        <p14:creationId xmlns:p14="http://schemas.microsoft.com/office/powerpoint/2010/main" val="2114745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22FFF5-33DB-7541-AA99-F701E0FA14F0}" type="slidenum">
              <a:rPr lang="en-US"/>
              <a:pPr>
                <a:defRPr/>
              </a:pPr>
              <a:t>‹#›</a:t>
            </a:fld>
            <a:endParaRPr lang="en-US"/>
          </a:p>
        </p:txBody>
      </p:sp>
    </p:spTree>
    <p:extLst>
      <p:ext uri="{BB962C8B-B14F-4D97-AF65-F5344CB8AC3E}">
        <p14:creationId xmlns:p14="http://schemas.microsoft.com/office/powerpoint/2010/main" val="38310830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C099517-FDB0-A04A-A1FC-2C8396B6FA70}" type="slidenum">
              <a:rPr lang="en-US"/>
              <a:pPr>
                <a:defRPr/>
              </a:pPr>
              <a:t>‹#›</a:t>
            </a:fld>
            <a:endParaRPr lang="en-US"/>
          </a:p>
        </p:txBody>
      </p:sp>
    </p:spTree>
    <p:extLst>
      <p:ext uri="{BB962C8B-B14F-4D97-AF65-F5344CB8AC3E}">
        <p14:creationId xmlns:p14="http://schemas.microsoft.com/office/powerpoint/2010/main" val="244648664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7C1DE2-5F63-B34E-8CAC-AA3F541D1619}" type="slidenum">
              <a:rPr lang="en-US"/>
              <a:pPr>
                <a:defRPr/>
              </a:pPr>
              <a:t>‹#›</a:t>
            </a:fld>
            <a:endParaRPr lang="en-US"/>
          </a:p>
        </p:txBody>
      </p:sp>
    </p:spTree>
    <p:extLst>
      <p:ext uri="{BB962C8B-B14F-4D97-AF65-F5344CB8AC3E}">
        <p14:creationId xmlns:p14="http://schemas.microsoft.com/office/powerpoint/2010/main" val="395405548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4800FAE-A5B5-0743-9CC7-BF4F0170F18A}" type="slidenum">
              <a:rPr lang="en-US"/>
              <a:pPr>
                <a:defRPr/>
              </a:pPr>
              <a:t>‹#›</a:t>
            </a:fld>
            <a:endParaRPr lang="en-US"/>
          </a:p>
        </p:txBody>
      </p:sp>
    </p:spTree>
    <p:extLst>
      <p:ext uri="{BB962C8B-B14F-4D97-AF65-F5344CB8AC3E}">
        <p14:creationId xmlns:p14="http://schemas.microsoft.com/office/powerpoint/2010/main" val="130740856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D4F2531-60F5-B84E-8134-DA89F4714211}" type="slidenum">
              <a:rPr lang="en-US"/>
              <a:pPr>
                <a:defRPr/>
              </a:pPr>
              <a:t>‹#›</a:t>
            </a:fld>
            <a:endParaRPr lang="en-US"/>
          </a:p>
        </p:txBody>
      </p:sp>
    </p:spTree>
    <p:extLst>
      <p:ext uri="{BB962C8B-B14F-4D97-AF65-F5344CB8AC3E}">
        <p14:creationId xmlns:p14="http://schemas.microsoft.com/office/powerpoint/2010/main" val="3846009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97A1AD-6F4D-384C-954C-BB6CD9807F88}" type="slidenum">
              <a:rPr lang="en-US"/>
              <a:pPr>
                <a:defRPr/>
              </a:pPr>
              <a:t>‹#›</a:t>
            </a:fld>
            <a:endParaRPr lang="en-US"/>
          </a:p>
        </p:txBody>
      </p:sp>
    </p:spTree>
    <p:extLst>
      <p:ext uri="{BB962C8B-B14F-4D97-AF65-F5344CB8AC3E}">
        <p14:creationId xmlns:p14="http://schemas.microsoft.com/office/powerpoint/2010/main" val="108946270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376DC91-2DB6-8B42-8307-EB2FABDDD5D9}" type="slidenum">
              <a:rPr lang="en-US"/>
              <a:pPr>
                <a:defRPr/>
              </a:pPr>
              <a:t>‹#›</a:t>
            </a:fld>
            <a:endParaRPr lang="en-US"/>
          </a:p>
        </p:txBody>
      </p:sp>
    </p:spTree>
    <p:extLst>
      <p:ext uri="{BB962C8B-B14F-4D97-AF65-F5344CB8AC3E}">
        <p14:creationId xmlns:p14="http://schemas.microsoft.com/office/powerpoint/2010/main" val="15330795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40C66A-DED3-FC4F-A565-38076B08ADD7}" type="slidenum">
              <a:rPr lang="en-US"/>
              <a:pPr>
                <a:defRPr/>
              </a:pPr>
              <a:t>‹#›</a:t>
            </a:fld>
            <a:endParaRPr lang="en-US"/>
          </a:p>
        </p:txBody>
      </p:sp>
    </p:spTree>
    <p:extLst>
      <p:ext uri="{BB962C8B-B14F-4D97-AF65-F5344CB8AC3E}">
        <p14:creationId xmlns:p14="http://schemas.microsoft.com/office/powerpoint/2010/main" val="1420821979"/>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AB56CB-1E27-A74E-B703-0754625997B2}" type="slidenum">
              <a:rPr lang="en-US"/>
              <a:pPr>
                <a:defRPr/>
              </a:pPr>
              <a:t>‹#›</a:t>
            </a:fld>
            <a:endParaRPr lang="en-US"/>
          </a:p>
        </p:txBody>
      </p:sp>
    </p:spTree>
    <p:extLst>
      <p:ext uri="{BB962C8B-B14F-4D97-AF65-F5344CB8AC3E}">
        <p14:creationId xmlns:p14="http://schemas.microsoft.com/office/powerpoint/2010/main" val="896505254"/>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704E43-D672-C44B-A5E9-304DA81478B3}" type="slidenum">
              <a:rPr lang="en-US"/>
              <a:pPr>
                <a:defRPr/>
              </a:pPr>
              <a:t>‹#›</a:t>
            </a:fld>
            <a:endParaRPr lang="en-US"/>
          </a:p>
        </p:txBody>
      </p:sp>
    </p:spTree>
    <p:extLst>
      <p:ext uri="{BB962C8B-B14F-4D97-AF65-F5344CB8AC3E}">
        <p14:creationId xmlns:p14="http://schemas.microsoft.com/office/powerpoint/2010/main" val="213830633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6A0AE1-843E-874C-ABCE-FAA7098C8D5B}" type="slidenum">
              <a:rPr lang="en-US"/>
              <a:pPr>
                <a:defRPr/>
              </a:pPr>
              <a:t>‹#›</a:t>
            </a:fld>
            <a:endParaRPr lang="en-US"/>
          </a:p>
        </p:txBody>
      </p:sp>
    </p:spTree>
    <p:extLst>
      <p:ext uri="{BB962C8B-B14F-4D97-AF65-F5344CB8AC3E}">
        <p14:creationId xmlns:p14="http://schemas.microsoft.com/office/powerpoint/2010/main" val="4193613190"/>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40772543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86909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7577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166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81CFED-A151-E24E-BB17-8FB970330C5B}" type="slidenum">
              <a:rPr lang="en-US"/>
              <a:pPr>
                <a:defRPr/>
              </a:pPr>
              <a:t>‹#›</a:t>
            </a:fld>
            <a:endParaRPr lang="en-US"/>
          </a:p>
        </p:txBody>
      </p:sp>
    </p:spTree>
    <p:extLst>
      <p:ext uri="{BB962C8B-B14F-4D97-AF65-F5344CB8AC3E}">
        <p14:creationId xmlns:p14="http://schemas.microsoft.com/office/powerpoint/2010/main" val="21494476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461935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4232825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1F5690-BAA3-A943-8336-CF9A49F0BF90}" type="slidenum">
              <a:rPr lang="en-US"/>
              <a:pPr>
                <a:defRPr/>
              </a:pPr>
              <a:t>‹#›</a:t>
            </a:fld>
            <a:endParaRPr lang="en-US"/>
          </a:p>
        </p:txBody>
      </p:sp>
    </p:spTree>
    <p:extLst>
      <p:ext uri="{BB962C8B-B14F-4D97-AF65-F5344CB8AC3E}">
        <p14:creationId xmlns:p14="http://schemas.microsoft.com/office/powerpoint/2010/main" val="944628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B1E45-08D8-1442-8C0A-1DEA0D8B57F5}" type="slidenum">
              <a:rPr lang="en-US"/>
              <a:pPr>
                <a:defRPr/>
              </a:pPr>
              <a:t>‹#›</a:t>
            </a:fld>
            <a:endParaRPr lang="en-US"/>
          </a:p>
        </p:txBody>
      </p:sp>
    </p:spTree>
    <p:extLst>
      <p:ext uri="{BB962C8B-B14F-4D97-AF65-F5344CB8AC3E}">
        <p14:creationId xmlns:p14="http://schemas.microsoft.com/office/powerpoint/2010/main" val="377081880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32A200A-31F5-AC4B-B28D-6025882D89E0}" type="slidenum">
              <a:rPr lang="en-US"/>
              <a:pPr>
                <a:defRPr/>
              </a:pPr>
              <a:t>‹#›</a:t>
            </a:fld>
            <a:endParaRPr lang="en-US"/>
          </a:p>
        </p:txBody>
      </p:sp>
    </p:spTree>
    <p:extLst>
      <p:ext uri="{BB962C8B-B14F-4D97-AF65-F5344CB8AC3E}">
        <p14:creationId xmlns:p14="http://schemas.microsoft.com/office/powerpoint/2010/main" val="304584811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2A27CD-1E63-CC4B-916A-6DCCFEDEBFB2}" type="slidenum">
              <a:rPr lang="en-US"/>
              <a:pPr>
                <a:defRPr/>
              </a:pPr>
              <a:t>‹#›</a:t>
            </a:fld>
            <a:endParaRPr lang="en-US"/>
          </a:p>
        </p:txBody>
      </p:sp>
    </p:spTree>
    <p:extLst>
      <p:ext uri="{BB962C8B-B14F-4D97-AF65-F5344CB8AC3E}">
        <p14:creationId xmlns:p14="http://schemas.microsoft.com/office/powerpoint/2010/main" val="1212558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53538595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27159960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14328246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0D95CE-BC4D-F84A-937E-E8406CF55C0E}" type="slidenum">
              <a:rPr lang="en-US"/>
              <a:pPr>
                <a:defRPr/>
              </a:pPr>
              <a:t>‹#›</a:t>
            </a:fld>
            <a:endParaRPr lang="en-US"/>
          </a:p>
        </p:txBody>
      </p:sp>
    </p:spTree>
    <p:extLst>
      <p:ext uri="{BB962C8B-B14F-4D97-AF65-F5344CB8AC3E}">
        <p14:creationId xmlns:p14="http://schemas.microsoft.com/office/powerpoint/2010/main" val="2678698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895705147"/>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1522941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3151852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55816623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995515789"/>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912269287"/>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5285638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7929614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413320705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44457649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6B18-B396-E44F-A780-63483D41A694}" type="slidenum">
              <a:rPr lang="en-US"/>
              <a:pPr>
                <a:defRPr/>
              </a:pPr>
              <a:t>‹#›</a:t>
            </a:fld>
            <a:endParaRPr lang="en-US"/>
          </a:p>
        </p:txBody>
      </p:sp>
    </p:spTree>
    <p:extLst>
      <p:ext uri="{BB962C8B-B14F-4D97-AF65-F5344CB8AC3E}">
        <p14:creationId xmlns:p14="http://schemas.microsoft.com/office/powerpoint/2010/main" val="4230921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56101077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1710008738"/>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173305890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030985085"/>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482098023"/>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23914158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726637544"/>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910211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27213793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73564492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5A5CC1-AF72-8244-B227-6A1097337787}" type="slidenum">
              <a:rPr lang="en-US"/>
              <a:pPr>
                <a:defRPr/>
              </a:pPr>
              <a:t>‹#›</a:t>
            </a:fld>
            <a:endParaRPr lang="en-US"/>
          </a:p>
        </p:txBody>
      </p:sp>
    </p:spTree>
    <p:extLst>
      <p:ext uri="{BB962C8B-B14F-4D97-AF65-F5344CB8AC3E}">
        <p14:creationId xmlns:p14="http://schemas.microsoft.com/office/powerpoint/2010/main" val="29665712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129182263"/>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3311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8104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8029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7999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2547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99567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01184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88402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2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B19B2-4CA3-CA44-B902-4120C8878FA1}" type="slidenum">
              <a:rPr lang="en-US"/>
              <a:pPr>
                <a:defRPr/>
              </a:pPr>
              <a:t>‹#›</a:t>
            </a:fld>
            <a:endParaRPr lang="en-US"/>
          </a:p>
        </p:txBody>
      </p:sp>
    </p:spTree>
    <p:extLst>
      <p:ext uri="{BB962C8B-B14F-4D97-AF65-F5344CB8AC3E}">
        <p14:creationId xmlns:p14="http://schemas.microsoft.com/office/powerpoint/2010/main" val="543091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950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0617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57707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17628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967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3189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0137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157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40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13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9F7E9-4709-4242-B5F3-7C809E87F97A}" type="slidenum">
              <a:rPr lang="en-US"/>
              <a:pPr>
                <a:defRPr/>
              </a:pPr>
              <a:t>‹#›</a:t>
            </a:fld>
            <a:endParaRPr lang="en-US"/>
          </a:p>
        </p:txBody>
      </p:sp>
    </p:spTree>
    <p:extLst>
      <p:ext uri="{BB962C8B-B14F-4D97-AF65-F5344CB8AC3E}">
        <p14:creationId xmlns:p14="http://schemas.microsoft.com/office/powerpoint/2010/main" val="3170977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040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3326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596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626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691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915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FFE361A-3CE1-CB49-8D72-7B6B0827D4C2}"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697855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1ECC78-1CCF-2E4F-AA17-A5E5E8193490}"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758252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16CC67-5749-8B40-81CA-82630449038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813199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9A9CD9-9AA7-B741-8BD6-B32EA1CA8C7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46832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6.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5.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3.xml"/><Relationship Id="rId1"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9.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image" Target="../media/image11.jpeg"/><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24.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20.xml"/><Relationship Id="rId1"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6.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7.xml"/><Relationship Id="rId1" Type="http://schemas.openxmlformats.org/officeDocument/2006/relationships/slideLayout" Target="../slideLayouts/slideLayout23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8.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45.xml"/><Relationship Id="rId1"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30.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3.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33.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3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0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2.jpe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1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17.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2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12035372-EB72-2E48-892D-2617FFF538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45588" cy="6845300"/>
            <a:chOff x="0" y="0"/>
            <a:chExt cx="5761" cy="4312"/>
          </a:xfrm>
        </p:grpSpPr>
        <p:sp>
          <p:nvSpPr>
            <p:cNvPr id="3994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sz="2400">
                <a:solidFill>
                  <a:srgbClr val="FFFFFF"/>
                </a:solidFill>
                <a:latin typeface="Arial" charset="0"/>
                <a:ea typeface="ＭＳ Ｐゴシック" charset="0"/>
                <a:cs typeface="ＭＳ Ｐゴシック" charset="0"/>
              </a:endParaRPr>
            </a:p>
          </p:txBody>
        </p:sp>
        <p:sp useBgFill="1">
          <p:nvSpPr>
            <p:cNvPr id="3994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sz="2400">
                <a:solidFill>
                  <a:srgbClr val="FFFFFF"/>
                </a:solidFill>
                <a:latin typeface="Arial" charset="0"/>
                <a:ea typeface="ＭＳ Ｐゴシック" charset="0"/>
                <a:cs typeface="ＭＳ Ｐゴシック"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5549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eaLnBrk="1" hangingPunct="1">
              <a:defRPr/>
            </a:pPr>
            <a:endParaRPr kumimoji="0"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FD6D2D1F-0FD5-BD44-B7BA-FBD8E398272C}" type="slidenum">
              <a:rPr kumimoji="0" lang="en-US">
                <a:solidFill>
                  <a:srgbClr val="000000"/>
                </a:solidFill>
                <a:latin typeface="Arial" charset="0"/>
                <a:ea typeface="ＭＳ Ｐゴシック" charset="0"/>
                <a:cs typeface="Arial" charset="0"/>
              </a:rPr>
              <a:pPr eaLnBrk="1" hangingPunct="1"/>
              <a:t>‹#›</a:t>
            </a:fld>
            <a:endParaRPr kumimoji="0" lang="en-US">
              <a:solidFill>
                <a:srgbClr val="000000"/>
              </a:solidFill>
              <a:latin typeface="Arial" charset="0"/>
              <a:ea typeface="ＭＳ Ｐゴシック" charset="0"/>
              <a:cs typeface="Arial" charset="0"/>
            </a:endParaRPr>
          </a:p>
        </p:txBody>
      </p:sp>
      <p:pic>
        <p:nvPicPr>
          <p:cNvPr id="1031" name="Picture 7" descr="king-david"/>
          <p:cNvPicPr>
            <a:picLocks noChangeAspect="1" noChangeArrowheads="1"/>
          </p:cNvPicPr>
          <p:nvPr userDrawn="1"/>
        </p:nvPicPr>
        <p:blipFill>
          <a:blip r:embed="rId14">
            <a:lum bright="46000" contrast="-32000"/>
            <a:extLst>
              <a:ext uri="{28A0092B-C50C-407E-A947-70E740481C1C}">
                <a14:useLocalDpi xmlns:a14="http://schemas.microsoft.com/office/drawing/2010/main" val="0"/>
              </a:ext>
            </a:extLst>
          </a:blip>
          <a:srcRect l="2203" t="14006" r="3899" b="1400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886169"/>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1331531924"/>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57296"/>
      </p:ext>
    </p:extLst>
  </p:cSld>
  <p:clrMap bg1="dk2" tx1="lt1" bg2="dk1" tx2="lt2" accent1="accent1" accent2="accent2" accent3="accent3" accent4="accent4" accent5="accent5" accent6="accent6" hlink="hlink" folHlink="folHlink"/>
  <p:sldLayoutIdLst>
    <p:sldLayoutId id="2147484921"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801095401"/>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41998247"/>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1168906843"/>
      </p:ext>
    </p:extLst>
  </p:cSld>
  <p:clrMap bg1="lt1" tx1="dk1" bg2="lt2" tx2="dk2" accent1="accent1" accent2="accent2" accent3="accent3" accent4="accent4" accent5="accent5" accent6="accent6" hlink="hlink" folHlink="folHlink"/>
  <p:sldLayoutIdLst>
    <p:sldLayoutId id="214748494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2414090902"/>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a:solidFill>
            <a:srgbClr val="FFFF66"/>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a:solidFill>
            <a:srgbClr val="FFFF66"/>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a:solidFill>
            <a:srgbClr val="FFFF66"/>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300073441"/>
      </p:ext>
    </p:extLst>
  </p:cSld>
  <p:clrMap bg1="lt1" tx1="dk1" bg2="lt2" tx2="dk2" accent1="accent1" accent2="accent2" accent3="accent3" accent4="accent4" accent5="accent5" accent6="accent6" hlink="hlink" folHlink="folHlink"/>
  <p:sldLayoutIdLst>
    <p:sldLayoutId id="21474849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11/15/23</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319220"/>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ea typeface="ＭＳ Ｐゴシック" charset="0"/>
                <a:cs typeface="ＭＳ Ｐゴシック" charset="0"/>
              </a:defRPr>
            </a:lvl1pPr>
          </a:lstStyle>
          <a:p>
            <a:pPr>
              <a:defRPr/>
            </a:pPr>
            <a:endParaRPr lang="en-US"/>
          </a:p>
        </p:txBody>
      </p:sp>
      <p:sp>
        <p:nvSpPr>
          <p:cNvPr id="542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ea typeface="ＭＳ Ｐゴシック" charset="0"/>
                <a:cs typeface="ＭＳ Ｐゴシック" charset="0"/>
              </a:defRPr>
            </a:lvl1pPr>
          </a:lstStyle>
          <a:p>
            <a:pPr>
              <a:defRPr/>
            </a:pPr>
            <a:endParaRPr lang="en-US"/>
          </a:p>
        </p:txBody>
      </p:sp>
      <p:sp>
        <p:nvSpPr>
          <p:cNvPr id="542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E4D9FF8D-8423-354A-B3BD-D348DD4A3E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77861611"/>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82278390"/>
      </p:ext>
    </p:extLst>
  </p:cSld>
  <p:clrMap bg1="lt1" tx1="dk1" bg2="lt2" tx2="dk2" accent1="accent1" accent2="accent2" accent3="accent3" accent4="accent4" accent5="accent5" accent6="accent6" hlink="hlink" folHlink="folHlink"/>
  <p:sldLayoutIdLst>
    <p:sldLayoutId id="2147484989" r:id="rId1"/>
  </p:sldLayoutIdLst>
  <p:transitio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EA42DCB5-1B71-9E4D-8DFF-5D5DD75D3106}" type="slidenum">
              <a:rPr lang="en-GB"/>
              <a:pPr>
                <a:defRPr/>
              </a:pPr>
              <a:t>‹#›</a:t>
            </a:fld>
            <a:endParaRPr lang="en-GB"/>
          </a:p>
        </p:txBody>
      </p:sp>
    </p:spTree>
    <p:extLst>
      <p:ext uri="{BB962C8B-B14F-4D97-AF65-F5344CB8AC3E}">
        <p14:creationId xmlns:p14="http://schemas.microsoft.com/office/powerpoint/2010/main" val="311857379"/>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56515690"/>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51005369"/>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 id="2147485028" r:id="rId12"/>
    <p:sldLayoutId id="2147485029" r:id="rId13"/>
    <p:sldLayoutId id="214748503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884642093"/>
      </p:ext>
    </p:extLst>
  </p:cSld>
  <p:clrMap bg1="lt1" tx1="dk1" bg2="lt2" tx2="dk2" accent1="accent1" accent2="accent2" accent3="accent3" accent4="accent4" accent5="accent5" accent6="accent6" hlink="hlink" folHlink="folHlink"/>
  <p:sldLayoutIdLst>
    <p:sldLayoutId id="2147485032" r:id="rId1"/>
    <p:sldLayoutId id="214748503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extLst>
      <p:ext uri="{BB962C8B-B14F-4D97-AF65-F5344CB8AC3E}">
        <p14:creationId xmlns:p14="http://schemas.microsoft.com/office/powerpoint/2010/main" val="57424487"/>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090436237"/>
      </p:ext>
    </p:extLst>
  </p:cSld>
  <p:clrMap bg1="lt1" tx1="dk1" bg2="lt2" tx2="dk2" accent1="accent1" accent2="accent2" accent3="accent3" accent4="accent4" accent5="accent5" accent6="accent6" hlink="hlink" folHlink="folHlink"/>
  <p:sldLayoutIdLst>
    <p:sldLayoutId id="2147485047"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792553665"/>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863727830"/>
      </p:ext>
    </p:extLst>
  </p:cSld>
  <p:clrMap bg1="lt1" tx1="dk1" bg2="lt2" tx2="dk2" accent1="accent1" accent2="accent2" accent3="accent3" accent4="accent4" accent5="accent5" accent6="accent6" hlink="hlink" folHlink="folHlink"/>
  <p:sldLayoutIdLst>
    <p:sldLayoutId id="2147485061" r:id="rId1"/>
    <p:sldLayoutId id="214748506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13">
            <a:lum bright="6000"/>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6"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7" name="Rectangle 5"/>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0"/>
                <a:cs typeface="ＭＳ Ｐゴシック" charset="0"/>
              </a:defRPr>
            </a:lvl1pPr>
          </a:lstStyle>
          <a:p>
            <a:pPr>
              <a:defRPr/>
            </a:pPr>
            <a:endParaRPr lang="en-US"/>
          </a:p>
        </p:txBody>
      </p:sp>
      <p:sp>
        <p:nvSpPr>
          <p:cNvPr id="556038"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0"/>
                <a:cs typeface="ＭＳ Ｐゴシック" charset="0"/>
              </a:defRPr>
            </a:lvl1pPr>
          </a:lstStyle>
          <a:p>
            <a:pPr>
              <a:defRPr/>
            </a:pPr>
            <a:endParaRPr lang="en-US"/>
          </a:p>
        </p:txBody>
      </p:sp>
      <p:sp>
        <p:nvSpPr>
          <p:cNvPr id="556039" name="Rectangle 7"/>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939E95B0-915B-E847-8A23-4A8DD46B78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8"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hf sldNum="0" hdr="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1183835"/>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68892015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766280738"/>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6197591"/>
      </p:ext>
    </p:extLst>
  </p:cSld>
  <p:clrMap bg1="dk2" tx1="lt1" bg2="dk1" tx2="lt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 id="214748511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818999091"/>
      </p:ext>
    </p:extLst>
  </p:cSld>
  <p:clrMap bg1="dk2" tx1="lt1" bg2="dk1" tx2="lt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 id="214748512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eaLnBrk="0" hangingPunct="0">
                <a:defRPr/>
              </a:pPr>
              <a:endParaRPr lang="en-US" sz="1000">
                <a:solidFill>
                  <a:srgbClr val="FFFFFF"/>
                </a:solidFill>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eaLnBrk="0" hangingPunct="0">
                <a:defRPr/>
              </a:pPr>
              <a:endParaRPr lang="en-US" sz="1000">
                <a:solidFill>
                  <a:srgbClr val="000080"/>
                </a:solidFill>
                <a:latin typeface="Arial"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970989"/>
      </p:ext>
    </p:extLst>
  </p:cSld>
  <p:clrMap bg1="dk2" tx1="lt1" bg2="dk1" tx2="lt2" accent1="accent1" accent2="accent2" accent3="accent3" accent4="accent4" accent5="accent5" accent6="accent6" hlink="hlink" folHlink="folHlink"/>
  <p:sldLayoutIdLst>
    <p:sldLayoutId id="214748512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7830B385-F4CD-A44C-B2B9-00941815E741}" type="slidenum">
              <a:rPr lang="en-US"/>
              <a:pPr>
                <a:defRPr/>
              </a:pPr>
              <a:t>‹#›</a:t>
            </a:fld>
            <a:endParaRPr lang="en-US"/>
          </a:p>
        </p:txBody>
      </p:sp>
    </p:spTree>
    <p:extLst>
      <p:ext uri="{BB962C8B-B14F-4D97-AF65-F5344CB8AC3E}">
        <p14:creationId xmlns:p14="http://schemas.microsoft.com/office/powerpoint/2010/main" val="1781935095"/>
      </p:ext>
    </p:extLst>
  </p:cSld>
  <p:clrMap bg1="dk2" tx1="lt1" bg2="dk1" tx2="lt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 id="2147485134" r:id="rId6"/>
    <p:sldLayoutId id="2147485135" r:id="rId7"/>
    <p:sldLayoutId id="2147485136" r:id="rId8"/>
    <p:sldLayoutId id="2147485137" r:id="rId9"/>
    <p:sldLayoutId id="2147485138" r:id="rId10"/>
    <p:sldLayoutId id="2147485139"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6471825"/>
      </p:ext>
    </p:extLst>
  </p:cSld>
  <p:clrMap bg1="dk2" tx1="lt1" bg2="dk1" tx2="lt2" accent1="accent1" accent2="accent2" accent3="accent3" accent4="accent4" accent5="accent5" accent6="accent6" hlink="hlink" folHlink="folHlink"/>
  <p:sldLayoutIdLst>
    <p:sldLayoutId id="21474851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269035"/>
      </p:ext>
    </p:extLst>
  </p:cSld>
  <p:clrMap bg1="dk2" tx1="lt1" bg2="dk1" tx2="lt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872958046"/>
      </p:ext>
    </p:extLst>
  </p:cSld>
  <p:clrMap bg1="dk2" tx1="lt1" bg2="dk1" tx2="lt2" accent1="accent1" accent2="accent2" accent3="accent3" accent4="accent4" accent5="accent5" accent6="accent6" hlink="hlink" folHlink="folHlink"/>
  <p:sldLayoutIdLst>
    <p:sldLayoutId id="2147485145" r:id="rId1"/>
    <p:sldLayoutId id="2147485146" r:id="rId2"/>
    <p:sldLayoutId id="214748514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2B5A810D-7075-FF49-A9A0-BAEA9B0EB7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4"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787093"/>
      </p:ext>
    </p:extLst>
  </p:cSld>
  <p:clrMap bg1="dk2" tx1="lt1" bg2="dk1" tx2="lt2" accent1="accent1" accent2="accent2" accent3="accent3" accent4="accent4" accent5="accent5" accent6="accent6" hlink="hlink" folHlink="folHlink"/>
  <p:sldLayoutIdLst>
    <p:sldLayoutId id="214748514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8932517-8C95-6B4C-AEE5-98B22DB3B4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9"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3931310418"/>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10197349"/>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06281618"/>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14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6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8.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0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56.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19.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1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6.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44.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4.xml"/></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52.xml"/><Relationship Id="rId6" Type="http://schemas.openxmlformats.org/officeDocument/2006/relationships/image" Target="../media/image48.jpeg"/><Relationship Id="rId11" Type="http://schemas.openxmlformats.org/officeDocument/2006/relationships/image" Target="../media/image53.emf"/><Relationship Id="rId5" Type="http://schemas.openxmlformats.org/officeDocument/2006/relationships/image" Target="../media/image47.emf"/><Relationship Id="rId10" Type="http://schemas.openxmlformats.org/officeDocument/2006/relationships/image" Target="../media/image52.emf"/><Relationship Id="rId4" Type="http://schemas.openxmlformats.org/officeDocument/2006/relationships/image" Target="../media/image46.jpeg"/><Relationship Id="rId9" Type="http://schemas.openxmlformats.org/officeDocument/2006/relationships/image" Target="../media/image51.gif"/></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44.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44.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44.xml"/><Relationship Id="rId1" Type="http://schemas.openxmlformats.org/officeDocument/2006/relationships/themeOverride" Target="../theme/themeOverride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44.xml"/><Relationship Id="rId1" Type="http://schemas.openxmlformats.org/officeDocument/2006/relationships/themeOverride" Target="../theme/themeOverr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44.xml"/><Relationship Id="rId1" Type="http://schemas.openxmlformats.org/officeDocument/2006/relationships/themeOverride" Target="../theme/themeOverride1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44.xml"/><Relationship Id="rId1" Type="http://schemas.openxmlformats.org/officeDocument/2006/relationships/themeOverride" Target="../theme/themeOverr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44.xml"/><Relationship Id="rId1" Type="http://schemas.openxmlformats.org/officeDocument/2006/relationships/themeOverride" Target="../theme/themeOverride1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44.xml"/><Relationship Id="rId1" Type="http://schemas.openxmlformats.org/officeDocument/2006/relationships/themeOverride" Target="../theme/themeOverride14.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44.xml"/><Relationship Id="rId1" Type="http://schemas.openxmlformats.org/officeDocument/2006/relationships/themeOverride" Target="../theme/themeOverride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4.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19.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39.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59.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5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59.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4.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59.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6.xml"/><Relationship Id="rId1" Type="http://schemas.openxmlformats.org/officeDocument/2006/relationships/themeOverride" Target="../theme/themeOverride1.xml"/><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hemeOverride" Target="../theme/themeOverride16.xml"/><Relationship Id="rId5" Type="http://schemas.openxmlformats.org/officeDocument/2006/relationships/image" Target="../media/image68.jpe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05.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311.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31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75.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5.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5.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58.xml"/><Relationship Id="rId4" Type="http://schemas.openxmlformats.org/officeDocument/2006/relationships/image" Target="../media/image7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70.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70.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70.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70.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70.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8.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86.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86.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98.xml"/><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321.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321.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18.xml"/><Relationship Id="rId1" Type="http://schemas.openxmlformats.org/officeDocument/2006/relationships/themeOverride" Target="../theme/themeOverride17.xml"/><Relationship Id="rId4" Type="http://schemas.openxmlformats.org/officeDocument/2006/relationships/image" Target="../media/image92.emf"/></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a:xfrm>
            <a:off x="0" y="1676400"/>
            <a:ext cx="9144000" cy="2286000"/>
          </a:xfrm>
        </p:spPr>
        <p:txBody>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6600" b="1" i="0" u="none" strike="noStrike" kern="1200" cap="none" spc="0" normalizeH="0" baseline="0" noProof="0" dirty="0">
                <a:ln>
                  <a:noFill/>
                </a:ln>
                <a:effectLst/>
                <a:uLnTx/>
                <a:uFillTx/>
                <a:latin typeface="Arial" pitchFamily="34" charset="0"/>
                <a:ea typeface="MS PGothic" pitchFamily="34" charset="-128"/>
                <a:cs typeface="+mn-cs"/>
              </a:rPr>
              <a:t>ما قبل الألفية</a:t>
            </a:r>
            <a:br>
              <a:rPr kumimoji="0" lang="ar-JO" sz="6600" b="1" i="0" u="none" strike="noStrike" kern="1200" cap="none" spc="0" normalizeH="0" baseline="0" noProof="0" dirty="0">
                <a:ln>
                  <a:noFill/>
                </a:ln>
                <a:effectLst/>
                <a:uLnTx/>
                <a:uFillTx/>
                <a:latin typeface="Arial" pitchFamily="34" charset="0"/>
                <a:ea typeface="MS PGothic" pitchFamily="34" charset="-128"/>
                <a:cs typeface="+mn-cs"/>
              </a:rPr>
            </a:br>
            <a:r>
              <a:rPr kumimoji="0" lang="ar-JO" sz="6600" b="1" i="0" u="none" strike="noStrike" kern="1200" cap="none" spc="0" normalizeH="0" baseline="0" noProof="0" dirty="0">
                <a:ln>
                  <a:noFill/>
                </a:ln>
                <a:effectLst/>
                <a:uLnTx/>
                <a:uFillTx/>
                <a:latin typeface="Arial" pitchFamily="34" charset="0"/>
                <a:ea typeface="MS PGothic" pitchFamily="34" charset="-128"/>
                <a:cs typeface="+mn-cs"/>
              </a:rPr>
              <a:t> التدبيرية</a:t>
            </a:r>
            <a:endParaRPr kumimoji="0" lang="en-GB" sz="6600" b="1" i="0" u="none" strike="noStrike" kern="1200" cap="none" spc="0" normalizeH="0" baseline="0" noProof="0" dirty="0">
              <a:ln>
                <a:noFill/>
              </a:ln>
              <a:effectLst/>
              <a:uLnTx/>
              <a:uFillTx/>
              <a:latin typeface="Arial" pitchFamily="34" charset="0"/>
              <a:ea typeface="MS PGothic" pitchFamily="34" charset="-128"/>
              <a:cs typeface="+mn-cs"/>
            </a:endParaRPr>
          </a:p>
        </p:txBody>
      </p:sp>
      <p:sp>
        <p:nvSpPr>
          <p:cNvPr id="3" name="Rectangle 2">
            <a:extLst>
              <a:ext uri="{FF2B5EF4-FFF2-40B4-BE49-F238E27FC236}">
                <a16:creationId xmlns:a16="http://schemas.microsoft.com/office/drawing/2014/main" id="{51C591AB-DF5B-0AE0-80D2-88E879B5B26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295401"/>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هل هناك مستقبل لعرق إسرائيل المؤمن ؟</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7" name="Text Box 3"/>
          <p:cNvSpPr txBox="1">
            <a:spLocks noChangeArrowheads="1"/>
          </p:cNvSpPr>
          <p:nvPr/>
        </p:nvSpPr>
        <p:spPr bwMode="auto">
          <a:xfrm>
            <a:off x="1787525" y="1387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rPr>
              <a:t> التدبيرية</a:t>
            </a:r>
            <a:endParaRPr kumimoji="0" lang="en-GB"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endParaRPr>
          </a:p>
        </p:txBody>
      </p:sp>
      <p:sp>
        <p:nvSpPr>
          <p:cNvPr id="31748" name="Text Box 4"/>
          <p:cNvSpPr txBox="1">
            <a:spLocks noChangeArrowheads="1"/>
          </p:cNvSpPr>
          <p:nvPr/>
        </p:nvSpPr>
        <p:spPr bwMode="auto">
          <a:xfrm>
            <a:off x="29718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يوجد مستقبل لإسرائيل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0" name="Text Box 6"/>
          <p:cNvSpPr txBox="1">
            <a:spLocks noChangeArrowheads="1"/>
          </p:cNvSpPr>
          <p:nvPr/>
        </p:nvSpPr>
        <p:spPr bwMode="auto">
          <a:xfrm>
            <a:off x="5257800" y="1387475"/>
            <a:ext cx="3124200" cy="8334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و ما بعد الألفية</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1" name="Text Box 7"/>
          <p:cNvSpPr txBox="1">
            <a:spLocks noChangeArrowheads="1"/>
          </p:cNvSpPr>
          <p:nvPr/>
        </p:nvSpPr>
        <p:spPr bwMode="auto">
          <a:xfrm>
            <a:off x="72390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لا يوجد مستقبل لإسرائيل</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3" name="Text Box 9"/>
          <p:cNvSpPr txBox="1">
            <a:spLocks noChangeArrowheads="1"/>
          </p:cNvSpPr>
          <p:nvPr/>
        </p:nvSpPr>
        <p:spPr bwMode="auto">
          <a:xfrm>
            <a:off x="6130925" y="5959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 العهدية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4" name="Text Box 10"/>
          <p:cNvSpPr txBox="1">
            <a:spLocks noChangeArrowheads="1"/>
          </p:cNvSpPr>
          <p:nvPr/>
        </p:nvSpPr>
        <p:spPr bwMode="auto">
          <a:xfrm>
            <a:off x="489585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الكنيسة هي إسرائيل الجديدة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5" name="Text Box 11"/>
          <p:cNvSpPr txBox="1">
            <a:spLocks noChangeArrowheads="1"/>
          </p:cNvSpPr>
          <p:nvPr/>
        </p:nvSpPr>
        <p:spPr bwMode="auto">
          <a:xfrm>
            <a:off x="914400" y="3657600"/>
            <a:ext cx="15430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التمييز بين الكنيسة و 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60354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324" y="1646583"/>
            <a:ext cx="9143999" cy="43732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
            <a:ext cx="9143999" cy="1646583"/>
          </a:xfrm>
          <a:solidFill>
            <a:schemeClr val="bg1"/>
          </a:solidFill>
          <a:effectLst/>
        </p:spPr>
        <p:txBody>
          <a:bodyPr/>
          <a:lstStyle/>
          <a:p>
            <a:pPr rtl="1">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تاريخ التدبيريّة</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ثلاثينيات القرن التاسع عشر إلى ثمانينيات القرن العشرين</a:t>
            </a:r>
            <a:b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(1830 – 1980)</a:t>
            </a:r>
            <a:endParaRPr lang="en-US" sz="2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7551431"/>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حرفي ، تاريخي، و قواعدي.</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56" end="56"/>
                                            </p:txEl>
                                          </p:spTgt>
                                        </p:tgtEl>
                                        <p:attrNameLst>
                                          <p:attrName>style.visibility</p:attrName>
                                        </p:attrNameLst>
                                      </p:cBhvr>
                                      <p:to>
                                        <p:strVal val="visible"/>
                                      </p:to>
                                    </p:set>
                                    <p:animEffect transition="in" filter="dissolve">
                                      <p:cBhvr additive="repl">
                                        <p:cTn id="7" dur="500"/>
                                        <p:tgtEl>
                                          <p:spTgt spid="81923">
                                            <p:txEl>
                                              <p:charRg st="56" end="5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74700"/>
            <a:ext cx="7315200" cy="3225800"/>
          </a:xfrm>
        </p:spPr>
        <p:txBody>
          <a:bodyPr/>
          <a:lstStyle/>
          <a:p>
            <a:r>
              <a:rPr lang="ar-SA" sz="4800" dirty="0"/>
              <a:t>"ولكن لا يَسعك أن تأخذ الأرقام حرفياً في سفر الرؤيا. إنه أدب نبوي!"</a:t>
            </a:r>
            <a:endParaRPr lang="en-US" sz="4800" dirty="0"/>
          </a:p>
        </p:txBody>
      </p:sp>
      <p:sp>
        <p:nvSpPr>
          <p:cNvPr id="3" name="Subtitle 2"/>
          <p:cNvSpPr>
            <a:spLocks noGrp="1"/>
          </p:cNvSpPr>
          <p:nvPr>
            <p:ph type="subTitle" idx="1"/>
          </p:nvPr>
        </p:nvSpPr>
        <p:spPr>
          <a:xfrm>
            <a:off x="914400" y="4724400"/>
            <a:ext cx="8013700" cy="1752600"/>
          </a:xfrm>
        </p:spPr>
        <p:txBody>
          <a:bodyPr/>
          <a:lstStyle/>
          <a:p>
            <a:r>
              <a:rPr lang="ar-SA" sz="3600" b="1" dirty="0"/>
              <a:t>حقاً؟ ما هو النص غير </a:t>
            </a:r>
            <a:r>
              <a:rPr lang="ar-JO" sz="3600" b="1" dirty="0"/>
              <a:t>ال</a:t>
            </a:r>
            <a:r>
              <a:rPr lang="ar-SA" sz="3600" b="1" dirty="0"/>
              <a:t>منطقي إذا كانت الأرقام فيه تُفهم بمعناها الطبيعي؟</a:t>
            </a:r>
            <a:endParaRPr lang="en-US" sz="3600" b="1" dirty="0"/>
          </a:p>
        </p:txBody>
      </p:sp>
    </p:spTree>
    <p:extLst>
      <p:ext uri="{BB962C8B-B14F-4D97-AF65-F5344CB8AC3E}">
        <p14:creationId xmlns:p14="http://schemas.microsoft.com/office/powerpoint/2010/main" val="11349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50917" y="1793233"/>
            <a:ext cx="8275072"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Arial"/>
                <a:ea typeface="ＭＳ Ｐゴシック" charset="-128"/>
                <a:cs typeface="Arial"/>
              </a:rPr>
              <a:t>اتبع التفسير الطبيعي إلا إذا كان عكس ذلك</a:t>
            </a:r>
            <a:endParaRPr kumimoji="0" lang="en-US" sz="3200" b="0" i="0" u="none" strike="noStrike" kern="1200" cap="none" spc="0" normalizeH="0" baseline="0" noProof="0" dirty="0">
              <a:ln>
                <a:noFill/>
              </a:ln>
              <a:solidFill>
                <a:srgbClr val="DAE9FC"/>
              </a:solidFill>
              <a:effectLst/>
              <a:uLnTx/>
              <a:uFillTx/>
              <a:latin typeface="Arial"/>
              <a:ea typeface="ＭＳ Ｐゴシック" charset="-128"/>
              <a:cs typeface="Arial"/>
            </a:endParaRPr>
          </a:p>
        </p:txBody>
      </p:sp>
      <p:sp>
        <p:nvSpPr>
          <p:cNvPr id="693255" name="Text Box 13"/>
          <p:cNvSpPr txBox="1">
            <a:spLocks noChangeArrowheads="1"/>
          </p:cNvSpPr>
          <p:nvPr/>
        </p:nvSpPr>
        <p:spPr bwMode="auto">
          <a:xfrm>
            <a:off x="377892" y="1169345"/>
            <a:ext cx="834809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rPr>
              <a:t>المبدأ ١:</a:t>
            </a:r>
            <a:endParaRPr kumimoji="0" lang="en-US"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endParaRPr>
          </a:p>
        </p:txBody>
      </p:sp>
      <p:sp>
        <p:nvSpPr>
          <p:cNvPr id="693257" name="Rectangle 15"/>
          <p:cNvSpPr>
            <a:spLocks noGrp="1" noChangeArrowheads="1"/>
          </p:cNvSpPr>
          <p:nvPr>
            <p:ph type="title" idx="4294967295"/>
          </p:nvPr>
        </p:nvSpPr>
        <p:spPr>
          <a:xfrm>
            <a:off x="363604" y="137470"/>
            <a:ext cx="7603962" cy="906463"/>
          </a:xfrm>
          <a:solidFill>
            <a:srgbClr val="660066"/>
          </a:solidFill>
          <a:ln w="22225" cap="flat">
            <a:solidFill>
              <a:srgbClr val="FF0000"/>
            </a:solidFill>
            <a:miter lim="800000"/>
            <a:headEnd/>
            <a:tailEnd/>
          </a:ln>
        </p:spPr>
        <p:txBody>
          <a:bodyPr wrap="square" anchor="t">
            <a:spAutoFit/>
          </a:bodyPr>
          <a:lstStyle/>
          <a:p>
            <a:pPr rtl="1">
              <a:spcBef>
                <a:spcPct val="50000"/>
              </a:spcBef>
            </a:pPr>
            <a:r>
              <a:rPr lang="ar-SA" sz="5200" dirty="0">
                <a:latin typeface="Arial" charset="0"/>
                <a:ea typeface="ＭＳ Ｐゴシック" charset="0"/>
              </a:rPr>
              <a:t>٤</a:t>
            </a:r>
            <a:r>
              <a:rPr lang="ar-JO" sz="5200" dirty="0">
                <a:latin typeface="Arial" charset="0"/>
                <a:ea typeface="ＭＳ Ｐゴシック" charset="0"/>
              </a:rPr>
              <a:t> </a:t>
            </a:r>
            <a:r>
              <a:rPr lang="ar-SA" sz="5200" dirty="0">
                <a:latin typeface="Arial" charset="0"/>
                <a:ea typeface="ＭＳ Ｐゴシック" charset="0"/>
              </a:rPr>
              <a:t>مبادئ تفسيرية</a:t>
            </a:r>
            <a:endParaRPr lang="en-US" sz="5200" dirty="0">
              <a:latin typeface="Arial" charset="0"/>
              <a:ea typeface="ＭＳ Ｐゴシック" charset="0"/>
            </a:endParaRPr>
          </a:p>
        </p:txBody>
      </p:sp>
      <p:sp>
        <p:nvSpPr>
          <p:cNvPr id="11" name="Text Box 8"/>
          <p:cNvSpPr txBox="1">
            <a:spLocks noChangeArrowheads="1"/>
          </p:cNvSpPr>
          <p:nvPr/>
        </p:nvSpPr>
        <p:spPr bwMode="auto">
          <a:xfrm>
            <a:off x="1019897" y="2448663"/>
            <a:ext cx="6566519"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١٤٤.٠٠٠ المختومين من بني إسرائيل (٧:٤)</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2" name="Text Box 10"/>
          <p:cNvSpPr txBox="1">
            <a:spLocks noChangeArrowheads="1"/>
          </p:cNvSpPr>
          <p:nvPr/>
        </p:nvSpPr>
        <p:spPr bwMode="auto">
          <a:xfrm>
            <a:off x="2894116" y="3085796"/>
            <a:ext cx="4668564"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١٠٠٠ سنة مُلك القديسين (٢٠: ٤)</a:t>
            </a:r>
            <a:endParaRPr kumimoji="0" lang="en-US"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endParaRPr>
          </a:p>
        </p:txBody>
      </p:sp>
      <p:sp>
        <p:nvSpPr>
          <p:cNvPr id="13" name="Text Box 11"/>
          <p:cNvSpPr txBox="1">
            <a:spLocks noChangeArrowheads="1"/>
          </p:cNvSpPr>
          <p:nvPr/>
        </p:nvSpPr>
        <p:spPr bwMode="auto">
          <a:xfrm>
            <a:off x="2233749" y="4290294"/>
            <a:ext cx="5328931"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٣ </a:t>
            </a:r>
            <a:r>
              <a:rPr kumimoji="0" lang="ar-JO"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و </a:t>
            </a:r>
            <a:r>
              <a:rPr kumimoji="0" lang="ar-SA"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١/٢ يوم من الموت (١١: ٩)</a:t>
            </a:r>
            <a:endParaRPr kumimoji="0" lang="en-US"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endParaRPr>
          </a:p>
        </p:txBody>
      </p:sp>
      <p:sp>
        <p:nvSpPr>
          <p:cNvPr id="14" name="Text Box 12"/>
          <p:cNvSpPr txBox="1">
            <a:spLocks noChangeArrowheads="1"/>
          </p:cNvSpPr>
          <p:nvPr/>
        </p:nvSpPr>
        <p:spPr bwMode="auto">
          <a:xfrm>
            <a:off x="2929074" y="3691650"/>
            <a:ext cx="4657342"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١٢٦٠ يوماً من النبوءة (١١: ٣)</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5" name="Text Box 14"/>
          <p:cNvSpPr txBox="1">
            <a:spLocks noChangeArrowheads="1"/>
          </p:cNvSpPr>
          <p:nvPr/>
        </p:nvSpPr>
        <p:spPr bwMode="auto">
          <a:xfrm>
            <a:off x="3377915" y="4934637"/>
            <a:ext cx="4208501"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نهر الفرات ينشف (١٦: ١٢)</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0" name="Text Box 5"/>
          <p:cNvSpPr txBox="1">
            <a:spLocks noChangeArrowheads="1"/>
          </p:cNvSpPr>
          <p:nvPr/>
        </p:nvSpPr>
        <p:spPr bwMode="auto">
          <a:xfrm>
            <a:off x="8427518"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823809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رؤيا١٦</a:t>
            </a:r>
            <a:r>
              <a:rPr kumimoji="0" lang="ar-JO"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١٢</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000000"/>
                </a:solidFill>
                <a:effectLst/>
                <a:uLnTx/>
                <a:uFillTx/>
                <a:latin typeface="amiriregular"/>
                <a:ea typeface="+mn-ea"/>
                <a:cs typeface="+mn-cs"/>
              </a:rPr>
              <a:t>ث</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a:t>
            </a:r>
            <a:r>
              <a:rPr kumimoji="0" lang="ar-JO" sz="2800" b="0" i="0" u="none" strike="noStrike" kern="1200" cap="none" spc="0" normalizeH="0" baseline="0" noProof="0" dirty="0">
                <a:ln>
                  <a:noFill/>
                </a:ln>
                <a:solidFill>
                  <a:srgbClr val="FFFFFF"/>
                </a:solidFill>
                <a:effectLst/>
                <a:uLnTx/>
                <a:uFillTx/>
                <a:latin typeface="amiriregular"/>
                <a:ea typeface="+mn-ea"/>
                <a:cs typeface="+mn-cs"/>
              </a:rPr>
              <a:t>ثم</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سَكَبَ ٱلْمَلَاكُ ٱلسَّادِسُ جَامَهُ عَلَى ٱلنَّهْرِ ٱلْكَبِيرِ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ٱلْفُرَاتِ</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فَنَشِفَ</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مَاؤُهُ لِكَيْ يُعَدَّ طَرِيقُ ٱلْمُلُوكِ ٱلَّذِينَ مِنْ مَشْرِقِ ٱلشَّمْسِ</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1268594"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١٠٠ تعليق</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5434" name="Text Box 10"/>
          <p:cNvSpPr txBox="1">
            <a:spLocks noChangeArrowheads="1"/>
          </p:cNvSpPr>
          <p:nvPr/>
        </p:nvSpPr>
        <p:spPr bwMode="auto">
          <a:xfrm>
            <a:off x="539750" y="5084763"/>
            <a:ext cx="1220504" cy="46384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٥٧ تفسير!</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5304" name="Rectangle 18"/>
          <p:cNvSpPr>
            <a:spLocks noGrp="1" noChangeArrowheads="1"/>
          </p:cNvSpPr>
          <p:nvPr>
            <p:ph type="title" idx="4294967295"/>
          </p:nvPr>
        </p:nvSpPr>
        <p:spPr>
          <a:xfrm>
            <a:off x="381000" y="457200"/>
            <a:ext cx="8401050" cy="1295400"/>
          </a:xfrm>
          <a:solidFill>
            <a:srgbClr val="000066"/>
          </a:solidFill>
        </p:spPr>
        <p:txBody>
          <a:bodyPr/>
          <a:lstStyle/>
          <a:p>
            <a:r>
              <a:rPr lang="ar-SA" sz="4000" dirty="0">
                <a:solidFill>
                  <a:srgbClr val="FFFF66"/>
                </a:solidFill>
                <a:latin typeface="Arial" charset="0"/>
                <a:ea typeface="ＭＳ Ｐゴシック" charset="0"/>
              </a:rPr>
              <a:t>ماذا يحدث عندما لا يتبع ال</a:t>
            </a:r>
            <a:r>
              <a:rPr lang="ar-JO" sz="4000" dirty="0">
                <a:solidFill>
                  <a:srgbClr val="FFFF66"/>
                </a:solidFill>
                <a:latin typeface="Arial" charset="0"/>
                <a:ea typeface="ＭＳ Ｐゴシック" charset="0"/>
              </a:rPr>
              <a:t>إ</a:t>
            </a:r>
            <a:r>
              <a:rPr lang="ar-SA" sz="4000" dirty="0">
                <a:solidFill>
                  <a:srgbClr val="FFFF66"/>
                </a:solidFill>
                <a:latin typeface="Arial" charset="0"/>
                <a:ea typeface="ＭＳ Ｐゴシック" charset="0"/>
              </a:rPr>
              <a:t>ستخدام ال</a:t>
            </a:r>
            <a:r>
              <a:rPr lang="ar-JO" sz="4000" dirty="0">
                <a:solidFill>
                  <a:srgbClr val="FFFF66"/>
                </a:solidFill>
                <a:latin typeface="Arial" charset="0"/>
                <a:ea typeface="ＭＳ Ｐゴシック" charset="0"/>
              </a:rPr>
              <a:t>طبيع</a:t>
            </a:r>
            <a:r>
              <a:rPr lang="ar-SA" sz="4000" dirty="0">
                <a:solidFill>
                  <a:srgbClr val="FFFF66"/>
                </a:solidFill>
                <a:latin typeface="Arial" charset="0"/>
                <a:ea typeface="ＭＳ Ｐゴシック" charset="0"/>
              </a:rPr>
              <a:t>ي للغة؟</a:t>
            </a:r>
            <a:endParaRPr lang="en-US" sz="4000" dirty="0">
              <a:solidFill>
                <a:srgbClr val="FFFF66"/>
              </a:solidFill>
              <a:latin typeface="Arial" charset="0"/>
              <a:ea typeface="ＭＳ Ｐゴシック" charset="0"/>
            </a:endParaRP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٣٩٣</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855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 ٩: ١٣-١٦</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١٣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وَرَأَيْتُ مِنْ فَمِ ٱلتِّنِّينِ، وَمِنْ فَمِ ٱلْوَحْشِ، وَمِنْ فَمِ ٱلنَّبِيِّ ٱلْكَذَّابِ، ثَلَاثَةَ أَرْوَاحٍ نَجِسَةٍ شِبْهَ ضَفَادِعَ،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١٤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فَإِنَّهُمْ أَرْوَاحُ شَيَاطِينَ صَانِعَةٌ آيَاتٍ، تَخْرُجُ عَلَى مُلُوكِ ٱلْعَالَمِ وَكُلِّ ٱلْمَسْكُونَةِ، لِتَجْمَعَهُمْ لِقِتَالِ ذَلِكَ ٱلْيَوْمِ ٱلْعَظِيمِ، يَوْمِ ٱللهِ ٱلْقَادِرِ عَلَى كُلِّ شَيْءٍ.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١٥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«هَا أَنَا آتِي كَلِصٍّ! طُوبَى لِمَنْ يَسْهَرُ وَيَحْفَظُ ثِيَابَهُ لِئَلَّا يَمْشِيَ عُرْيَانًا فَيَرَوْا عُرْيَتَهُ».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١٦</a:t>
            </a:r>
            <a:r>
              <a:rPr kumimoji="0" lang="ar-SA" sz="2800" b="0" i="0" u="none" strike="noStrike" kern="1200" cap="none" spc="0" normalizeH="0" baseline="30000" noProof="0" dirty="0">
                <a:ln>
                  <a:noFill/>
                </a:ln>
                <a:solidFill>
                  <a:srgbClr val="FFFF00"/>
                </a:solidFill>
                <a:effectLst/>
                <a:uLnTx/>
                <a:uFillTx/>
                <a:latin typeface="amiriregular"/>
                <a:ea typeface="+mn-ea"/>
                <a:cs typeface="+mn-cs"/>
              </a:rPr>
              <a:t>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فَجَمَعَهُمْ إِلَى ٱلْمَوْضِعِ ٱلَّذِي يُدْعَى بِٱلْعِبْرَانِيَّةِ «هَرْمَجَدُّونَ</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ar-SA" sz="4000" b="1">
                <a:latin typeface="Arial" charset="0"/>
                <a:ea typeface="ＭＳ Ｐゴシック" charset="0"/>
              </a:rPr>
              <a:t>٢٠٠ مليون جندي!</a:t>
            </a:r>
            <a:endParaRPr lang="en-US" sz="4000" b="1">
              <a:latin typeface="Arial" charset="0"/>
              <a:ea typeface="ＭＳ Ｐゴシック" charset="0"/>
            </a:endParaRPr>
          </a:p>
        </p:txBody>
      </p:sp>
      <p:sp>
        <p:nvSpPr>
          <p:cNvPr id="697351" name="Text Box 19"/>
          <p:cNvSpPr txBox="1">
            <a:spLocks noChangeArrowheads="1"/>
          </p:cNvSpPr>
          <p:nvPr/>
        </p:nvSpPr>
        <p:spPr bwMode="auto">
          <a:xfrm>
            <a:off x="8382000" y="15875"/>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٣٣٩</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32002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68313" y="1713503"/>
            <a:ext cx="827073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Arial"/>
                <a:ea typeface="ＭＳ Ｐゴシック" charset="-128"/>
                <a:cs typeface="Arial"/>
              </a:rPr>
              <a:t>اتبع التفسير الطبيعي إلا إذا كان عكس ذلك</a:t>
            </a:r>
            <a:endParaRPr kumimoji="0" lang="en-US" sz="3200" b="0" i="0" u="none" strike="noStrike" kern="1200" cap="none" spc="0" normalizeH="0" baseline="0" noProof="0" dirty="0">
              <a:ln>
                <a:noFill/>
              </a:ln>
              <a:solidFill>
                <a:srgbClr val="DAE9FC"/>
              </a:solidFill>
              <a:effectLst/>
              <a:uLnTx/>
              <a:uFillTx/>
              <a:latin typeface="Arial"/>
              <a:ea typeface="ＭＳ Ｐゴシック" charset="-128"/>
              <a:cs typeface="Arial"/>
            </a:endParaRPr>
          </a:p>
        </p:txBody>
      </p:sp>
      <p:sp>
        <p:nvSpPr>
          <p:cNvPr id="693257" name="Rectangle 15"/>
          <p:cNvSpPr>
            <a:spLocks noGrp="1" noChangeArrowheads="1"/>
          </p:cNvSpPr>
          <p:nvPr>
            <p:ph type="title" idx="4294967295"/>
          </p:nvPr>
        </p:nvSpPr>
        <p:spPr>
          <a:xfrm>
            <a:off x="381000" y="57740"/>
            <a:ext cx="7603963" cy="906463"/>
          </a:xfrm>
          <a:solidFill>
            <a:srgbClr val="660066"/>
          </a:solidFill>
          <a:ln w="22225" cap="flat">
            <a:solidFill>
              <a:srgbClr val="FF0000"/>
            </a:solidFill>
            <a:miter lim="800000"/>
            <a:headEnd/>
            <a:tailEnd/>
          </a:ln>
        </p:spPr>
        <p:txBody>
          <a:bodyPr vert="horz" wrap="square" lIns="91440" tIns="45720" rIns="91440" bIns="45720" numCol="1" anchor="t" anchorCtr="0" compatLnSpc="1">
            <a:prstTxWarp prst="textNoShape">
              <a:avLst/>
            </a:prstTxWarp>
            <a:spAutoFit/>
          </a:bodyPr>
          <a:lstStyle/>
          <a:p>
            <a:pPr rtl="1">
              <a:spcBef>
                <a:spcPct val="50000"/>
              </a:spcBef>
            </a:pPr>
            <a:r>
              <a:rPr lang="ar-SA" sz="5200" dirty="0">
                <a:latin typeface="Arial" charset="0"/>
                <a:ea typeface="ＭＳ Ｐゴシック" charset="0"/>
              </a:rPr>
              <a:t>٤</a:t>
            </a:r>
            <a:r>
              <a:rPr lang="ar-JO" sz="5200" dirty="0">
                <a:latin typeface="Arial" charset="0"/>
                <a:ea typeface="ＭＳ Ｐゴシック" charset="0"/>
              </a:rPr>
              <a:t> </a:t>
            </a:r>
            <a:r>
              <a:rPr lang="ar-SA" sz="5200" dirty="0">
                <a:latin typeface="Arial" charset="0"/>
                <a:ea typeface="ＭＳ Ｐゴシック" charset="0"/>
              </a:rPr>
              <a:t>مبادئ تفسيرية</a:t>
            </a:r>
            <a:endParaRPr lang="en-US" sz="5200" dirty="0">
              <a:latin typeface="Arial" charset="0"/>
              <a:ea typeface="ＭＳ Ｐゴシック" charset="0"/>
            </a:endParaRPr>
          </a:p>
        </p:txBody>
      </p:sp>
      <p:sp>
        <p:nvSpPr>
          <p:cNvPr id="10" name="Text Box 14"/>
          <p:cNvSpPr txBox="1">
            <a:spLocks noChangeArrowheads="1"/>
          </p:cNvSpPr>
          <p:nvPr/>
        </p:nvSpPr>
        <p:spPr bwMode="auto">
          <a:xfrm>
            <a:off x="4327025" y="5364458"/>
            <a:ext cx="3083193"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ثقل وزنة (١٦: ٢١)</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2" name="Text Box 8"/>
          <p:cNvSpPr txBox="1">
            <a:spLocks noChangeArrowheads="1"/>
          </p:cNvSpPr>
          <p:nvPr/>
        </p:nvSpPr>
        <p:spPr bwMode="auto">
          <a:xfrm>
            <a:off x="1019897" y="2448663"/>
            <a:ext cx="6362937"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١٤٤.٠٠٠ المختومين من بني إسرائيل (٧:٤)</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3" name="Text Box 10"/>
          <p:cNvSpPr txBox="1">
            <a:spLocks noChangeArrowheads="1"/>
          </p:cNvSpPr>
          <p:nvPr/>
        </p:nvSpPr>
        <p:spPr bwMode="auto">
          <a:xfrm>
            <a:off x="2456188" y="2987769"/>
            <a:ext cx="4926646"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١٠٠٠ سنة مُلك القديسين (٢٠: ٤)</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2616486" y="4200039"/>
            <a:ext cx="4793732"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rPr>
              <a:t>٣ ١/٢ يوم من الموت (١١:٩)</a:t>
            </a:r>
            <a:endParaRPr kumimoji="0" lang="en-US" sz="3200" b="0" i="0" u="none" strike="noStrike" kern="1200" cap="none" spc="0" normalizeH="0" baseline="0" noProof="0" dirty="0">
              <a:ln>
                <a:noFill/>
              </a:ln>
              <a:solidFill>
                <a:srgbClr val="DAE9FC"/>
              </a:solidFill>
              <a:effectLst/>
              <a:uLnTx/>
              <a:uFillTx/>
              <a:latin typeface="Arial" charset="0"/>
              <a:ea typeface="ＭＳ Ｐゴシック" charset="0"/>
              <a:cs typeface="Arial" charset="0"/>
            </a:endParaRPr>
          </a:p>
        </p:txBody>
      </p:sp>
      <p:sp>
        <p:nvSpPr>
          <p:cNvPr id="15" name="Text Box 12"/>
          <p:cNvSpPr txBox="1">
            <a:spLocks noChangeArrowheads="1"/>
          </p:cNvSpPr>
          <p:nvPr/>
        </p:nvSpPr>
        <p:spPr bwMode="auto">
          <a:xfrm>
            <a:off x="2725492" y="3562906"/>
            <a:ext cx="4657342"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١٢٦٠ يوماً من النبوءة (١١: ٣)</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6" name="Text Box 14"/>
          <p:cNvSpPr txBox="1">
            <a:spLocks noChangeArrowheads="1"/>
          </p:cNvSpPr>
          <p:nvPr/>
        </p:nvSpPr>
        <p:spPr bwMode="auto">
          <a:xfrm>
            <a:off x="3201717" y="4786996"/>
            <a:ext cx="4208501"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نهر الفرات ينشف (١٦: ١٢)</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11" name="Text Box 13"/>
          <p:cNvSpPr txBox="1">
            <a:spLocks noChangeArrowheads="1"/>
          </p:cNvSpPr>
          <p:nvPr/>
        </p:nvSpPr>
        <p:spPr bwMode="auto">
          <a:xfrm>
            <a:off x="377892" y="1169345"/>
            <a:ext cx="8361159"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rPr>
              <a:t>المبدأ ١:</a:t>
            </a:r>
            <a:endParaRPr kumimoji="0" lang="en-US"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endParaRPr>
          </a:p>
        </p:txBody>
      </p:sp>
      <p:sp>
        <p:nvSpPr>
          <p:cNvPr id="17" name="Text Box 5"/>
          <p:cNvSpPr txBox="1">
            <a:spLocks noChangeArrowheads="1"/>
          </p:cNvSpPr>
          <p:nvPr/>
        </p:nvSpPr>
        <p:spPr bwMode="auto">
          <a:xfrm>
            <a:off x="8427518"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94599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6" name="Picture 6" descr="28_Hail_sto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9393" name="Rectangle 2"/>
          <p:cNvSpPr>
            <a:spLocks noGrp="1" noChangeArrowheads="1"/>
          </p:cNvSpPr>
          <p:nvPr>
            <p:ph type="ctrTitle"/>
          </p:nvPr>
        </p:nvSpPr>
        <p:spPr>
          <a:xfrm>
            <a:off x="76200" y="76200"/>
            <a:ext cx="3886200" cy="1371600"/>
          </a:xfrm>
        </p:spPr>
        <p:txBody>
          <a:bodyPr/>
          <a:lstStyle/>
          <a:p>
            <a:r>
              <a:rPr lang="ar-SA" b="1">
                <a:latin typeface="Arial" charset="0"/>
                <a:ea typeface="ＭＳ Ｐゴシック" charset="0"/>
              </a:rPr>
              <a:t>٧٥ رطل أحجار البرد</a:t>
            </a:r>
            <a:endParaRPr lang="en-US" b="1">
              <a:latin typeface="Arial" charset="0"/>
              <a:ea typeface="ＭＳ Ｐゴシック" charset="0"/>
            </a:endParaRPr>
          </a:p>
        </p:txBody>
      </p:sp>
      <p:pic>
        <p:nvPicPr>
          <p:cNvPr id="699394" name="Picture 4" descr="hailst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267200"/>
            <a:ext cx="3200400" cy="231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 ١٦: ٢١ (الجامة رقم 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Segoe UI Web (Arabic)"/>
                <a:ea typeface="+mn-ea"/>
                <a:cs typeface="+mn-cs"/>
              </a:rPr>
              <a:t>كانت هناك عاصفة برد رهيبة، وسقطت أحجار البرد التي تزن خمسة وسبعين رطلاً من السماء على الناس أدناه. لقد لعنوا الله بسبب الطاعون الرهيب لعاصفة البرد.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699397" name="Picture 7" descr="31_hail_st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922588"/>
            <a:ext cx="2209800"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9398" name="Rectangle 8"/>
          <p:cNvSpPr>
            <a:spLocks noChangeArrowheads="1"/>
          </p:cNvSpPr>
          <p:nvPr/>
        </p:nvSpPr>
        <p:spPr bwMode="auto">
          <a:xfrm>
            <a:off x="0" y="3962400"/>
            <a:ext cx="5715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وكان أكبر حجر برد واحد تم تسجيله في الولايات المتحدة هو 7 بوصات في القطر، و١٨.٧٥ بوصة حولها، ويزن أقل بقليل من رطل واحد. تخيل شمام كبيرة تسقط من السماء بسرعة تقرب من ١٠٠ ميل في الساعة! حجر البرد سقط خلال عاصفة في أورورا، نبراسكا. وكان أثقل حجر برد في الولايات المتحدة ١.٦٧ جنيه وسقط في </a:t>
            </a:r>
            <a:r>
              <a:rPr kumimoji="0" lang="ar-SA" sz="2400" b="0" i="0" u="none" strike="noStrike" kern="1200" cap="none" spc="0" normalizeH="0" baseline="0" noProof="0" dirty="0" err="1">
                <a:ln>
                  <a:noFill/>
                </a:ln>
                <a:solidFill>
                  <a:srgbClr val="FFFFFF"/>
                </a:solidFill>
                <a:effectLst/>
                <a:uLnTx/>
                <a:uFillTx/>
                <a:latin typeface="Segoe UI Web (Arabic)"/>
                <a:ea typeface="+mn-ea"/>
                <a:cs typeface="+mn-cs"/>
              </a:rPr>
              <a:t>كوفيفيل</a:t>
            </a: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 </a:t>
            </a:r>
            <a:r>
              <a:rPr kumimoji="0" lang="ar-SA" sz="2400" b="0" i="0" u="none" strike="noStrike" kern="1200" cap="none" spc="0" normalizeH="0" baseline="0" noProof="0" dirty="0" err="1">
                <a:ln>
                  <a:noFill/>
                </a:ln>
                <a:solidFill>
                  <a:srgbClr val="FFFFFF"/>
                </a:solidFill>
                <a:effectLst/>
                <a:uLnTx/>
                <a:uFillTx/>
                <a:latin typeface="Segoe UI Web (Arabic)"/>
                <a:ea typeface="+mn-ea"/>
                <a:cs typeface="+mn-cs"/>
              </a:rPr>
              <a:t>كانساس</a:t>
            </a: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 في عام ١٩٧٠</a:t>
            </a:r>
            <a:r>
              <a:rPr kumimoji="0" lang="ar-SA" sz="2800" b="0" i="0" u="none" strike="noStrike" kern="1200" cap="none" spc="0" normalizeH="0" baseline="0" noProof="0" dirty="0">
                <a:ln>
                  <a:noFill/>
                </a:ln>
                <a:solidFill>
                  <a:srgbClr val="FFFFFF"/>
                </a:solidFill>
                <a:effectLst/>
                <a:uLnTx/>
                <a:uFillTx/>
                <a:latin typeface="Segoe UI Web (Arabic)"/>
                <a:ea typeface="+mn-ea"/>
                <a:cs typeface="+mn-cs"/>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57819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2702308" y="1756720"/>
            <a:ext cx="563196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a:ln>
                  <a:noFill/>
                </a:ln>
                <a:solidFill>
                  <a:srgbClr val="DAE9FC"/>
                </a:solidFill>
                <a:effectLst/>
                <a:uLnTx/>
                <a:uFillTx/>
                <a:latin typeface="Arial"/>
                <a:ea typeface="ＭＳ Ｐゴシック" charset="-128"/>
                <a:cs typeface="Arial"/>
              </a:rPr>
              <a:t>اتبع التفسير الطبيعي إلا إذا كان عكس ذلك</a:t>
            </a:r>
            <a:endParaRPr kumimoji="0" lang="en-US" sz="3200" b="0" i="0" u="none" strike="noStrike" kern="1200" cap="none" spc="0" normalizeH="0" baseline="0" noProof="0">
              <a:ln>
                <a:noFill/>
              </a:ln>
              <a:solidFill>
                <a:srgbClr val="DAE9FC"/>
              </a:solidFill>
              <a:effectLst/>
              <a:uLnTx/>
              <a:uFillTx/>
              <a:latin typeface="Arial"/>
              <a:ea typeface="ＭＳ Ｐゴシック" charset="-128"/>
              <a:cs typeface="Arial"/>
            </a:endParaRPr>
          </a:p>
        </p:txBody>
      </p:sp>
      <p:sp>
        <p:nvSpPr>
          <p:cNvPr id="12296" name="Text Box 8"/>
          <p:cNvSpPr txBox="1">
            <a:spLocks noChangeArrowheads="1"/>
          </p:cNvSpPr>
          <p:nvPr/>
        </p:nvSpPr>
        <p:spPr bwMode="auto">
          <a:xfrm>
            <a:off x="1019897" y="2448663"/>
            <a:ext cx="6362937" cy="1079399"/>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١٤٤.٠٠٠ المختومين من بني إسرائيل (٧:٤)</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8" name="Text Box 10"/>
          <p:cNvSpPr txBox="1">
            <a:spLocks noChangeArrowheads="1"/>
          </p:cNvSpPr>
          <p:nvPr/>
        </p:nvSpPr>
        <p:spPr bwMode="auto">
          <a:xfrm>
            <a:off x="2466267" y="3331808"/>
            <a:ext cx="4926646"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١٠٠٠ سنة مُلك القديسين (٢٠: ٤)</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299" name="Text Box 11"/>
          <p:cNvSpPr txBox="1">
            <a:spLocks noChangeArrowheads="1"/>
          </p:cNvSpPr>
          <p:nvPr/>
        </p:nvSpPr>
        <p:spPr bwMode="auto">
          <a:xfrm>
            <a:off x="2952376" y="4555898"/>
            <a:ext cx="4407274" cy="1079399"/>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٣ ١/٢ يوم من الموت (١١:٩)
</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300" name="Text Box 12"/>
          <p:cNvSpPr txBox="1">
            <a:spLocks noChangeArrowheads="1"/>
          </p:cNvSpPr>
          <p:nvPr/>
        </p:nvSpPr>
        <p:spPr bwMode="auto">
          <a:xfrm>
            <a:off x="2702308" y="3968941"/>
            <a:ext cx="4657342"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١٢٦٠ يوماً من النبوءة (١١: ٣)</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302" name="Text Box 14"/>
          <p:cNvSpPr txBox="1">
            <a:spLocks noChangeArrowheads="1"/>
          </p:cNvSpPr>
          <p:nvPr/>
        </p:nvSpPr>
        <p:spPr bwMode="auto">
          <a:xfrm>
            <a:off x="3037335" y="5151777"/>
            <a:ext cx="4322315"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نهر الفرات ينشف (١٦: ١٢)</a:t>
            </a:r>
            <a:endParaRPr kumimoji="0" lang="en-US" sz="3200" b="0" i="0" u="none" strike="noStrike" kern="1200" cap="none" spc="0" normalizeH="0" baseline="0" noProof="0">
              <a:ln>
                <a:noFill/>
              </a:ln>
              <a:solidFill>
                <a:srgbClr val="DAE9FC"/>
              </a:solidFill>
              <a:effectLst/>
              <a:uLnTx/>
              <a:uFillTx/>
              <a:latin typeface="Arial" charset="0"/>
              <a:ea typeface="ＭＳ Ｐゴシック" charset="0"/>
              <a:cs typeface="Arial" charset="0"/>
            </a:endParaRPr>
          </a:p>
        </p:txBody>
      </p:sp>
      <p:sp>
        <p:nvSpPr>
          <p:cNvPr id="693257" name="Rectangle 15"/>
          <p:cNvSpPr>
            <a:spLocks noGrp="1" noChangeArrowheads="1"/>
          </p:cNvSpPr>
          <p:nvPr>
            <p:ph type="title" idx="4294967295"/>
          </p:nvPr>
        </p:nvSpPr>
        <p:spPr>
          <a:xfrm>
            <a:off x="986194" y="164241"/>
            <a:ext cx="7359650" cy="906463"/>
          </a:xfrm>
          <a:solidFill>
            <a:srgbClr val="660066"/>
          </a:solidFill>
          <a:ln w="22225" cap="flat">
            <a:solidFill>
              <a:srgbClr val="FF0000"/>
            </a:solidFill>
            <a:miter lim="800000"/>
            <a:headEnd/>
            <a:tailEnd/>
          </a:ln>
        </p:spPr>
        <p:txBody>
          <a:bodyPr wrap="square" anchor="t">
            <a:spAutoFit/>
          </a:bodyPr>
          <a:lstStyle/>
          <a:p>
            <a:pPr rtl="1">
              <a:spcBef>
                <a:spcPct val="50000"/>
              </a:spcBef>
            </a:pPr>
            <a:r>
              <a:rPr lang="ar-SA" sz="5200" dirty="0">
                <a:latin typeface="Arial" charset="0"/>
                <a:ea typeface="ＭＳ Ｐゴシック" charset="0"/>
              </a:rPr>
              <a:t>٤</a:t>
            </a:r>
            <a:r>
              <a:rPr lang="ar-JO" sz="5200" dirty="0">
                <a:latin typeface="Arial" charset="0"/>
                <a:ea typeface="ＭＳ Ｐゴシック" charset="0"/>
              </a:rPr>
              <a:t> </a:t>
            </a:r>
            <a:r>
              <a:rPr lang="ar-SA" sz="5200" dirty="0">
                <a:latin typeface="Arial" charset="0"/>
                <a:ea typeface="ＭＳ Ｐゴシック" charset="0"/>
              </a:rPr>
              <a:t>مبادئ تفسيرية</a:t>
            </a:r>
            <a:endParaRPr lang="en-US" sz="5200" dirty="0">
              <a:solidFill>
                <a:srgbClr val="FFFFFF"/>
              </a:solidFill>
              <a:latin typeface="Arial" charset="0"/>
              <a:ea typeface="ＭＳ Ｐゴシック" charset="0"/>
            </a:endParaRPr>
          </a:p>
        </p:txBody>
      </p:sp>
      <p:sp>
        <p:nvSpPr>
          <p:cNvPr id="10" name="Text Box 14"/>
          <p:cNvSpPr txBox="1">
            <a:spLocks noChangeArrowheads="1"/>
          </p:cNvSpPr>
          <p:nvPr/>
        </p:nvSpPr>
        <p:spPr bwMode="auto">
          <a:xfrm>
            <a:off x="1774169" y="5693713"/>
            <a:ext cx="5585481"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a:ln>
                  <a:noFill/>
                </a:ln>
                <a:solidFill>
                  <a:srgbClr val="DAE9FC"/>
                </a:solidFill>
                <a:effectLst/>
                <a:uLnTx/>
                <a:uFillTx/>
                <a:latin typeface="Arial" charset="0"/>
                <a:ea typeface="ＭＳ Ｐゴシック" charset="0"/>
                <a:cs typeface="Arial" charset="0"/>
              </a:rPr>
              <a:t>ثقل وزنة (١٦: ٢١) والمدى (٢١: ١٦)</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 name="Text Box 14"/>
          <p:cNvSpPr txBox="1">
            <a:spLocks noChangeArrowheads="1"/>
          </p:cNvSpPr>
          <p:nvPr/>
        </p:nvSpPr>
        <p:spPr bwMode="auto">
          <a:xfrm>
            <a:off x="3571699" y="6261293"/>
            <a:ext cx="3798132" cy="58695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SA" sz="3200" b="0" i="0" u="none" strike="noStrike" kern="1200" cap="none" spc="0" normalizeH="0" baseline="0" noProof="0">
                <a:ln>
                  <a:noFill/>
                </a:ln>
                <a:solidFill>
                  <a:srgbClr val="FFFFFF"/>
                </a:solidFill>
                <a:effectLst/>
                <a:uLnTx/>
                <a:uFillTx/>
                <a:latin typeface="Arial" charset="0"/>
                <a:ea typeface="ＭＳ Ｐゴシック" charset="0"/>
                <a:cs typeface="Arial" charset="0"/>
              </a:rPr>
              <a:t>رقم ٧ (١: ٤،١٢،١٦،الخ)</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 name="Text Box 13"/>
          <p:cNvSpPr txBox="1">
            <a:spLocks noChangeArrowheads="1"/>
          </p:cNvSpPr>
          <p:nvPr/>
        </p:nvSpPr>
        <p:spPr bwMode="auto">
          <a:xfrm>
            <a:off x="4406553" y="1064359"/>
            <a:ext cx="36718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rPr>
              <a:t>المبدأ ١:</a:t>
            </a:r>
            <a:endParaRPr kumimoji="0" lang="en-US" sz="3200" b="1" i="1" u="none" strike="noStrike" kern="1200" cap="none" spc="0" normalizeH="0" baseline="0" noProof="0" dirty="0">
              <a:ln>
                <a:noFill/>
              </a:ln>
              <a:solidFill>
                <a:srgbClr val="FFFFFF"/>
              </a:solidFill>
              <a:effectLst>
                <a:glow rad="292100">
                  <a:srgbClr val="000000">
                    <a:alpha val="75000"/>
                  </a:srgbClr>
                </a:glow>
              </a:effectLst>
              <a:uLnTx/>
              <a:uFillTx/>
              <a:latin typeface="Arial" charset="0"/>
              <a:ea typeface="ＭＳ Ｐゴシック" charset="0"/>
              <a:cs typeface="Arial" charset="0"/>
            </a:endParaRPr>
          </a:p>
        </p:txBody>
      </p:sp>
      <p:sp>
        <p:nvSpPr>
          <p:cNvPr id="13"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٣٢٧</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796855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20 : 12 و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 إيمانه بالمسيا و 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حرفي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19 (عودة المسيح) قبل رؤ 20 (حكم المسيح)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99" end="99"/>
                                            </p:txEl>
                                          </p:spTgt>
                                        </p:tgtEl>
                                        <p:attrNameLst>
                                          <p:attrName>style.visibility</p:attrName>
                                        </p:attrNameLst>
                                      </p:cBhvr>
                                      <p:to>
                                        <p:strVal val="visible"/>
                                      </p:to>
                                    </p:set>
                                    <p:animEffect transition="in" filter="dissolve">
                                      <p:cBhvr additive="repl">
                                        <p:cTn id="7" dur="500"/>
                                        <p:tgtEl>
                                          <p:spTgt spid="81923">
                                            <p:txEl>
                                              <p:charRg st="99" end="9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27038"/>
            <a:ext cx="9217026" cy="769937"/>
          </a:xfrm>
          <a:solidFill>
            <a:srgbClr val="006600"/>
          </a:solidFill>
          <a:ln w="28575">
            <a:solidFill>
              <a:srgbClr val="FFFF00"/>
            </a:solidFill>
          </a:ln>
        </p:spPr>
        <p:txBody>
          <a:bodyPr>
            <a:spAutoFit/>
          </a:bodyPr>
          <a:lstStyle/>
          <a:p>
            <a:pPr rtl="1">
              <a:defRPr/>
            </a:pPr>
            <a:r>
              <a:rPr lang="ar-EG" b="1" dirty="0">
                <a:solidFill>
                  <a:srgbClr val="FFFF66"/>
                </a:solidFill>
                <a:effectLst>
                  <a:outerShdw blurRad="38100" dist="38100" dir="2700000" algn="tl">
                    <a:srgbClr val="000000"/>
                  </a:outerShdw>
                </a:effectLst>
                <a:ea typeface="ＭＳ Ｐゴシック" charset="0"/>
              </a:rPr>
              <a:t>أربع وجهات نظر حول الرؤيا 6-18</a:t>
            </a:r>
            <a:endParaRPr lang="en-US" b="1" dirty="0">
              <a:solidFill>
                <a:srgbClr val="FFFF66"/>
              </a:solidFill>
              <a:effectLst>
                <a:outerShdw blurRad="38100" dist="38100" dir="2700000" algn="tl">
                  <a:srgbClr val="000000"/>
                </a:outerShdw>
              </a:effectLst>
              <a:ea typeface="ＭＳ Ｐゴシック" charset="0"/>
            </a:endParaRPr>
          </a:p>
        </p:txBody>
      </p:sp>
      <p:grpSp>
        <p:nvGrpSpPr>
          <p:cNvPr id="2" name="Group 21"/>
          <p:cNvGrpSpPr>
            <a:grpSpLocks/>
          </p:cNvGrpSpPr>
          <p:nvPr/>
        </p:nvGrpSpPr>
        <p:grpSpPr bwMode="auto">
          <a:xfrm>
            <a:off x="611188" y="1989138"/>
            <a:ext cx="7848600" cy="757237"/>
            <a:chOff x="385" y="1253"/>
            <a:chExt cx="4944" cy="477"/>
          </a:xfrm>
        </p:grpSpPr>
        <p:sp>
          <p:nvSpPr>
            <p:cNvPr id="588806" name="Line 6"/>
            <p:cNvSpPr>
              <a:spLocks noChangeShapeType="1"/>
            </p:cNvSpPr>
            <p:nvPr/>
          </p:nvSpPr>
          <p:spPr bwMode="auto">
            <a:xfrm>
              <a:off x="431" y="1730"/>
              <a:ext cx="4898" cy="0"/>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nvGrpSpPr>
            <p:cNvPr id="689167" name="Group 10"/>
            <p:cNvGrpSpPr>
              <a:grpSpLocks/>
            </p:cNvGrpSpPr>
            <p:nvPr/>
          </p:nvGrpSpPr>
          <p:grpSpPr bwMode="auto">
            <a:xfrm>
              <a:off x="385" y="1298"/>
              <a:ext cx="272" cy="408"/>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sp>
          <p:nvSpPr>
            <p:cNvPr id="588811" name="Line 11"/>
            <p:cNvSpPr>
              <a:spLocks noChangeShapeType="1"/>
            </p:cNvSpPr>
            <p:nvPr/>
          </p:nvSpPr>
          <p:spPr bwMode="auto">
            <a:xfrm>
              <a:off x="5239" y="1253"/>
              <a:ext cx="0" cy="453"/>
            </a:xfrm>
            <a:prstGeom prst="line">
              <a:avLst/>
            </a:prstGeom>
            <a:noFill/>
            <a:ln w="57150">
              <a:solidFill>
                <a:srgbClr val="99CCFF"/>
              </a:solidFill>
              <a:round/>
              <a:headEnd/>
              <a:tailEnd type="stealth"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sp>
        <p:nvSpPr>
          <p:cNvPr id="588816" name="Text Box 16"/>
          <p:cNvSpPr txBox="1">
            <a:spLocks noChangeArrowheads="1"/>
          </p:cNvSpPr>
          <p:nvPr/>
        </p:nvSpPr>
        <p:spPr bwMode="auto">
          <a:xfrm rot="5400000">
            <a:off x="35514" y="3668485"/>
            <a:ext cx="2592388"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rPr>
              <a:t>الماضي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9" name="Text Box 19"/>
          <p:cNvSpPr txBox="1">
            <a:spLocks noChangeArrowheads="1"/>
          </p:cNvSpPr>
          <p:nvPr/>
        </p:nvSpPr>
        <p:spPr bwMode="auto">
          <a:xfrm>
            <a:off x="3018655" y="3213100"/>
            <a:ext cx="3095625"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تاريخي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20" name="AutoShape 20"/>
          <p:cNvSpPr>
            <a:spLocks noChangeArrowheads="1"/>
          </p:cNvSpPr>
          <p:nvPr/>
        </p:nvSpPr>
        <p:spPr bwMode="auto">
          <a:xfrm>
            <a:off x="228600" y="5534025"/>
            <a:ext cx="8610600" cy="831850"/>
          </a:xfrm>
          <a:prstGeom prst="leftRightArrow">
            <a:avLst>
              <a:gd name="adj1" fmla="val 50000"/>
              <a:gd name="adj2" fmla="val 207023"/>
            </a:avLst>
          </a:prstGeom>
          <a:solidFill>
            <a:srgbClr val="CCCC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 Box 18"/>
          <p:cNvSpPr txBox="1">
            <a:spLocks noChangeArrowheads="1"/>
          </p:cNvSpPr>
          <p:nvPr/>
        </p:nvSpPr>
        <p:spPr bwMode="auto">
          <a:xfrm>
            <a:off x="1622425" y="2819400"/>
            <a:ext cx="1725613" cy="157184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كتاب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مكتوب</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 95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19" name="Text Box 18"/>
          <p:cNvSpPr txBox="1">
            <a:spLocks noChangeArrowheads="1"/>
          </p:cNvSpPr>
          <p:nvPr/>
        </p:nvSpPr>
        <p:spPr bwMode="auto">
          <a:xfrm>
            <a:off x="0" y="1371600"/>
            <a:ext cx="92964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Comic Sans MS" pitchFamily="-111" charset="0"/>
                <a:ea typeface="ヒラギノ角ゴ Pro W3"/>
              </a:rPr>
              <a:t>رؤيا 6-18 يصور أي عصر؟</a:t>
            </a:r>
            <a:endParaRPr kumimoji="0" lang="en-US" sz="32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20" name="Text Box 18"/>
          <p:cNvSpPr txBox="1">
            <a:spLocks noChangeArrowheads="1"/>
          </p:cNvSpPr>
          <p:nvPr/>
        </p:nvSpPr>
        <p:spPr bwMode="auto">
          <a:xfrm>
            <a:off x="6011863" y="2781300"/>
            <a:ext cx="1725612" cy="157184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كتاب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اقرأ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اليوم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7" name="Text Box 17"/>
          <p:cNvSpPr txBox="1">
            <a:spLocks noChangeArrowheads="1"/>
          </p:cNvSpPr>
          <p:nvPr/>
        </p:nvSpPr>
        <p:spPr bwMode="auto">
          <a:xfrm rot="5400000">
            <a:off x="6885782" y="3577998"/>
            <a:ext cx="2160587"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المستقبلي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8" name="Text Box 18"/>
          <p:cNvSpPr txBox="1">
            <a:spLocks noChangeArrowheads="1"/>
          </p:cNvSpPr>
          <p:nvPr/>
        </p:nvSpPr>
        <p:spPr bwMode="auto">
          <a:xfrm>
            <a:off x="2339751" y="5105400"/>
            <a:ext cx="2880431" cy="70961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المثالي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21" name="Text Box 7"/>
          <p:cNvSpPr txBox="1">
            <a:spLocks noChangeArrowheads="1"/>
          </p:cNvSpPr>
          <p:nvPr/>
        </p:nvSpPr>
        <p:spPr bwMode="auto">
          <a:xfrm>
            <a:off x="7270923" y="4763"/>
            <a:ext cx="1829384"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325 ن، 326</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72463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8818"/>
                                        </p:tgtEl>
                                        <p:attrNameLst>
                                          <p:attrName>style.visibility</p:attrName>
                                        </p:attrNameLst>
                                      </p:cBhvr>
                                      <p:to>
                                        <p:strVal val="visible"/>
                                      </p:to>
                                    </p:set>
                                    <p:animEffect transition="in" filter="dissolve">
                                      <p:cBhvr>
                                        <p:cTn id="17" dur="500"/>
                                        <p:tgtEl>
                                          <p:spTgt spid="588818"/>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8820"/>
                                        </p:tgtEl>
                                        <p:attrNameLst>
                                          <p:attrName>style.visibility</p:attrName>
                                        </p:attrNameLst>
                                      </p:cBhvr>
                                      <p:to>
                                        <p:strVal val="visible"/>
                                      </p:to>
                                    </p:set>
                                    <p:animEffect transition="in" filter="dissolve">
                                      <p:cBhvr>
                                        <p:cTn id="21" dur="500"/>
                                        <p:tgtEl>
                                          <p:spTgt spid="5888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8816"/>
                                        </p:tgtEl>
                                        <p:attrNameLst>
                                          <p:attrName>style.visibility</p:attrName>
                                        </p:attrNameLst>
                                      </p:cBhvr>
                                      <p:to>
                                        <p:strVal val="visible"/>
                                      </p:to>
                                    </p:set>
                                    <p:animEffect transition="in" filter="dissolve">
                                      <p:cBhvr>
                                        <p:cTn id="34" dur="500"/>
                                        <p:tgtEl>
                                          <p:spTgt spid="5888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88819"/>
                                        </p:tgtEl>
                                        <p:attrNameLst>
                                          <p:attrName>style.visibility</p:attrName>
                                        </p:attrNameLst>
                                      </p:cBhvr>
                                      <p:to>
                                        <p:strVal val="visible"/>
                                      </p:to>
                                    </p:set>
                                    <p:animEffect transition="in" filter="dissolve">
                                      <p:cBhvr>
                                        <p:cTn id="39" dur="500"/>
                                        <p:tgtEl>
                                          <p:spTgt spid="5888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88817"/>
                                        </p:tgtEl>
                                        <p:attrNameLst>
                                          <p:attrName>style.visibility</p:attrName>
                                        </p:attrNameLst>
                                      </p:cBhvr>
                                      <p:to>
                                        <p:strVal val="visible"/>
                                      </p:to>
                                    </p:set>
                                    <p:animEffect transition="in" filter="dissolve">
                                      <p:cBhvr>
                                        <p:cTn id="44" dur="500"/>
                                        <p:tgtEl>
                                          <p:spTgt spid="588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6" grpId="0"/>
      <p:bldP spid="588819" grpId="0"/>
      <p:bldP spid="588820" grpId="0" animBg="1"/>
      <p:bldP spid="18" grpId="0"/>
      <p:bldP spid="19" grpId="0"/>
      <p:bldP spid="20" grpId="0"/>
      <p:bldP spid="588817" grpId="0"/>
      <p:bldP spid="5888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1201" name="Rectangle 2"/>
          <p:cNvSpPr>
            <a:spLocks noGrp="1" noChangeArrowheads="1"/>
          </p:cNvSpPr>
          <p:nvPr>
            <p:ph type="title"/>
          </p:nvPr>
        </p:nvSpPr>
        <p:spPr>
          <a:xfrm>
            <a:off x="684213" y="193675"/>
            <a:ext cx="7772400" cy="720725"/>
          </a:xfrm>
          <a:solidFill>
            <a:srgbClr val="800000"/>
          </a:solidFill>
          <a:ln>
            <a:noFill/>
          </a:ln>
        </p:spPr>
        <p:txBody>
          <a:bodyPr vert="horz" wrap="square" lIns="91440" tIns="45720" rIns="91440" bIns="45720" numCol="1" anchor="ctr" anchorCtr="0" compatLnSpc="1">
            <a:prstTxWarp prst="textNoShape">
              <a:avLst/>
            </a:prstTxWarp>
          </a:bodyPr>
          <a:lstStyle/>
          <a:p>
            <a:r>
              <a:rPr lang="ar-SA" sz="3600" b="1" dirty="0">
                <a:latin typeface="Arial" charset="0"/>
                <a:ea typeface="ＭＳ Ｐゴシック" charset="0"/>
              </a:rPr>
              <a:t>وجهات النظر التفسيرية لسفر الرؤيا</a:t>
            </a:r>
            <a:endParaRPr lang="en-US" sz="3600" b="1" dirty="0">
              <a:latin typeface="Arial" charset="0"/>
              <a:ea typeface="ＭＳ Ｐゴシック" charset="0"/>
            </a:endParaRPr>
          </a:p>
        </p:txBody>
      </p:sp>
      <p:sp>
        <p:nvSpPr>
          <p:cNvPr id="691202" name="Text Box 5"/>
          <p:cNvSpPr txBox="1">
            <a:spLocks noChangeArrowheads="1"/>
          </p:cNvSpPr>
          <p:nvPr/>
        </p:nvSpPr>
        <p:spPr bwMode="auto">
          <a:xfrm>
            <a:off x="8427516" y="79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٣٢٦</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0" y="1255713"/>
          <a:ext cx="9144000" cy="5749641"/>
        </p:xfrm>
        <a:graphic>
          <a:graphicData uri="http://schemas.openxmlformats.org/drawingml/2006/table">
            <a:tbl>
              <a:tblPr/>
              <a:tblGrid>
                <a:gridCol w="2057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317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FFFFFF"/>
                          </a:solidFill>
                          <a:effectLst/>
                          <a:latin typeface="Arial" charset="0"/>
                          <a:ea typeface="ＭＳ Ｐゴシック" charset="0"/>
                          <a:cs typeface="Arial" charset="0"/>
                        </a:rPr>
                        <a:t>رأي ودعاة
</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9" marB="45719" anchor="ctr" anchorCtr="1"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charset="0"/>
                          <a:ea typeface="ＭＳ Ｐゴシック" charset="0"/>
                          <a:cs typeface="Times New Roman" charset="0"/>
                        </a:rPr>
                        <a:t>الراي الالفي</a:t>
                      </a:r>
                      <a:endParaRPr kumimoji="0" lang="en-US" sz="1600" b="1" i="0" u="none" strike="noStrike" cap="none" normalizeH="0" baseline="0">
                        <a:ln>
                          <a:noFill/>
                        </a:ln>
                        <a:solidFill>
                          <a:srgbClr val="FFFFFF"/>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charset="0"/>
                          <a:ea typeface="ＭＳ Ｐゴシック" charset="0"/>
                          <a:cs typeface="Arial" charset="0"/>
                        </a:rPr>
                        <a:t>رؤيا ١-٣</a:t>
                      </a:r>
                      <a:endParaRPr kumimoji="0" lang="en-US" sz="1600" b="1" i="0" u="none" strike="noStrike" cap="none" normalizeH="0" baseline="0">
                        <a:ln>
                          <a:noFill/>
                        </a:ln>
                        <a:solidFill>
                          <a:srgbClr val="FFFFFF"/>
                        </a:solidFill>
                        <a:effectLst/>
                        <a:latin typeface="Arial" charset="0"/>
                        <a:ea typeface="ＭＳ Ｐゴシック" charset="0"/>
                        <a:cs typeface="Arial"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charset="0"/>
                          <a:ea typeface="ＭＳ Ｐゴシック" charset="0"/>
                          <a:cs typeface="Times New Roman" charset="0"/>
                        </a:rPr>
                        <a:t>رؤيا ٤-١٩</a:t>
                      </a:r>
                      <a:endParaRPr kumimoji="0" lang="en-US" sz="1600" b="1" i="0" u="none" strike="noStrike" cap="none" normalizeH="0" baseline="0">
                        <a:ln>
                          <a:noFill/>
                        </a:ln>
                        <a:solidFill>
                          <a:srgbClr val="FFFFFF"/>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charset="0"/>
                          <a:ea typeface="ＭＳ Ｐゴシック" charset="0"/>
                          <a:cs typeface="Times New Roman" charset="0"/>
                        </a:rPr>
                        <a:t>رؤيا٢٠-٢٢</a:t>
                      </a:r>
                      <a:endParaRPr kumimoji="0" lang="en-US" sz="1600" b="1" i="0" u="none" strike="noStrike" cap="none" normalizeH="0" baseline="0">
                        <a:ln>
                          <a:noFill/>
                        </a:ln>
                        <a:solidFill>
                          <a:srgbClr val="FFFFFF"/>
                        </a:solidFill>
                        <a:effectLst/>
                        <a:latin typeface="Arial"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90"/>
                          </a:solidFill>
                          <a:effectLst/>
                          <a:latin typeface="Arial" charset="0"/>
                          <a:ea typeface="ＭＳ Ｐゴシック" charset="0"/>
                          <a:cs typeface="Times New Roman" charset="0"/>
                        </a:rPr>
                        <a:t>المثالي</a:t>
                      </a:r>
                      <a:endParaRPr kumimoji="0" lang="en-US" sz="1600" b="1" i="0" u="none" strike="noStrike" cap="none" normalizeH="0" baseline="0" dirty="0">
                        <a:ln>
                          <a:noFill/>
                        </a:ln>
                        <a:solidFill>
                          <a:srgbClr val="00009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charset="0"/>
                          <a:ea typeface="ＭＳ Ｐゴシック" charset="0"/>
                          <a:cs typeface="Times New Roman" charset="0"/>
                        </a:rPr>
                        <a:t>بيلي</a:t>
                      </a:r>
                      <a:r>
                        <a:rPr kumimoji="0" lang="en-US" sz="1600" b="1" i="0" u="none" strike="noStrike" cap="none" normalizeH="0" baseline="0" dirty="0">
                          <a:ln>
                            <a:noFill/>
                          </a:ln>
                          <a:solidFill>
                            <a:srgbClr val="000000"/>
                          </a:solidFill>
                          <a:effectLst/>
                          <a:latin typeface="Arial" charset="0"/>
                          <a:ea typeface="ＭＳ Ｐゴシック" charset="0"/>
                          <a:cs typeface="Times New Roman" charset="0"/>
                        </a:rPr>
                        <a:t> </a:t>
                      </a: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err="1">
                          <a:ln>
                            <a:noFill/>
                          </a:ln>
                          <a:solidFill>
                            <a:srgbClr val="000000"/>
                          </a:solidFill>
                          <a:effectLst/>
                          <a:latin typeface="Arial" charset="0"/>
                          <a:ea typeface="ＭＳ Ｐゴシック" charset="0"/>
                          <a:cs typeface="Times New Roman" charset="0"/>
                        </a:rPr>
                        <a:t>هندريكسن</a:t>
                      </a:r>
                      <a:r>
                        <a:rPr kumimoji="0" lang="en-US" sz="1600" b="1" i="0" u="none" strike="noStrike" cap="none" normalizeH="0" baseline="0" dirty="0">
                          <a:ln>
                            <a:noFill/>
                          </a:ln>
                          <a:solidFill>
                            <a:srgbClr val="000000"/>
                          </a:solidFill>
                          <a:effectLst/>
                          <a:latin typeface="Arial" charset="0"/>
                          <a:ea typeface="ＭＳ Ｐゴシック" charset="0"/>
                          <a:cs typeface="Times New Roman" charset="0"/>
                        </a:rPr>
                        <a:t> </a:t>
                      </a: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err="1">
                          <a:ln>
                            <a:noFill/>
                          </a:ln>
                          <a:solidFill>
                            <a:srgbClr val="000000"/>
                          </a:solidFill>
                          <a:effectLst/>
                          <a:latin typeface="Arial" charset="0"/>
                          <a:ea typeface="ＭＳ Ｐゴシック" charset="0"/>
                          <a:cs typeface="Times New Roman" charset="0"/>
                        </a:rPr>
                        <a:t>هيجز</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البعد الالفي (اللاألفي)</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رمزية للصراع غير التاريخي بين الخير والشر</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انتصار الخير على الشر (الكنيسة في جميع أنحاء العالم)</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a16="http://schemas.microsoft.com/office/drawing/2014/main" val="10001"/>
                  </a:ext>
                </a:extLst>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charset="0"/>
                          <a:ea typeface="ＭＳ Ｐゴシック" charset="0"/>
                          <a:cs typeface="Times New Roman" charset="0"/>
                        </a:rPr>
                        <a:t>تفسير احداث القرن الاول</a:t>
                      </a:r>
                      <a:endParaRPr kumimoji="0" lang="en-US" sz="1600" b="1" i="0" u="none" strike="noStrike" cap="none" normalizeH="0" baseline="0">
                        <a:ln>
                          <a:noFill/>
                        </a:ln>
                        <a:solidFill>
                          <a:srgbClr val="00009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سويتي</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ايليكوت</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دي مار</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Arial" charset="0"/>
                        </a:rPr>
                        <a:t>رؤيوي</a:t>
                      </a:r>
                      <a:endParaRPr kumimoji="0" lang="en-US" sz="1600" b="1" i="0" u="none" strike="noStrike" cap="none" normalizeH="0" baseline="0">
                        <a:ln>
                          <a:noFill/>
                        </a:ln>
                        <a:solidFill>
                          <a:srgbClr val="000000"/>
                        </a:solidFill>
                        <a:effectLst/>
                        <a:latin typeface="Arial" charset="0"/>
                        <a:ea typeface="ＭＳ Ｐゴシック" charset="0"/>
                        <a:cs typeface="Arial"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رمزية الاحداث في القرن الأول (نيرون، ثوران جبل فيزوف)</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رمزية السماء والنصر</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35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charset="0"/>
                          <a:ea typeface="ＭＳ Ｐゴシック" charset="0"/>
                          <a:cs typeface="Times New Roman" charset="0"/>
                        </a:rPr>
                        <a:t>تاريخي</a:t>
                      </a:r>
                      <a:endParaRPr kumimoji="0" lang="en-US" sz="1600" b="1" i="0" u="none" strike="noStrike" cap="none" normalizeH="0" baseline="0">
                        <a:ln>
                          <a:noFill/>
                        </a:ln>
                        <a:solidFill>
                          <a:srgbClr val="00009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لوثر</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نيوتن</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إليوت</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اللاألفي (البعد الالفي)</a:t>
                      </a:r>
                      <a:r>
                        <a:rPr kumimoji="0" lang="en-US" sz="1600" b="1" i="0" u="none" strike="noStrike" cap="none" normalizeH="0" baseline="0">
                          <a:ln>
                            <a:noFill/>
                          </a:ln>
                          <a:solidFill>
                            <a:srgbClr val="000000"/>
                          </a:solidFill>
                          <a:effectLst/>
                          <a:latin typeface="Arial" charset="0"/>
                          <a:ea typeface="ＭＳ Ｐゴシック" charset="0"/>
                          <a:cs typeface="Times New Roman" charset="0"/>
                        </a:rPr>
                        <a:t>)</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ترميز الأحداث في عصر الكنيسة (سقوط روما، صعود الإسلام والكاثوليك، الإصلاح، الخ)</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العصر الحاضر (اللاألفي) أو الألفية المستقبلية (البعد الألفي)، الدينونة العامة، السماء</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a16="http://schemas.microsoft.com/office/drawing/2014/main" val="10003"/>
                  </a:ext>
                </a:extLst>
              </a:tr>
              <a:tr h="17068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charset="0"/>
                          <a:ea typeface="ＭＳ Ｐゴシック" charset="0"/>
                          <a:cs typeface="Times New Roman" charset="0"/>
                        </a:rPr>
                        <a:t>مستقبلي</a:t>
                      </a:r>
                      <a:endParaRPr kumimoji="0" lang="en-US" sz="1600" b="1" i="0" u="none" strike="noStrike" cap="none" normalizeH="0" baseline="0">
                        <a:ln>
                          <a:noFill/>
                        </a:ln>
                        <a:solidFill>
                          <a:srgbClr val="00009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توماس</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والفورد</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رايري</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لاد</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charset="0"/>
                          <a:ea typeface="ＭＳ Ｐゴシック" charset="0"/>
                          <a:cs typeface="Times New Roman" charset="0"/>
                        </a:rPr>
                        <a:t>قبل الألفي</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charset="0"/>
                          <a:ea typeface="ＭＳ Ｐゴシック" charset="0"/>
                          <a:cs typeface="Times New Roman" charset="0"/>
                        </a:rPr>
                        <a:t>الكنائس التاريخية او سبع مراحل من تاريخ الكنيسة</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charset="0"/>
                          <a:ea typeface="ＭＳ Ｐゴシック" charset="0"/>
                          <a:cs typeface="Times New Roman" charset="0"/>
                        </a:rPr>
                        <a:t>مستقبلية الدينونة على الكنيسة المرتدة وضد المسيح، وعودة المسيح</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charset="0"/>
                          <a:ea typeface="ＭＳ Ｐゴシック" charset="0"/>
                          <a:cs typeface="Times New Roman" charset="0"/>
                        </a:rPr>
                        <a:t>الألفية المستقبلية، الحكم، السماء</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9248316"/>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76262" y="3035668"/>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dirty="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1200565" y="179991"/>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٤ مبادئ تفسيرية 
</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53987" name="Text Box 3"/>
          <p:cNvSpPr txBox="1">
            <a:spLocks noChangeArrowheads="1"/>
          </p:cNvSpPr>
          <p:nvPr/>
        </p:nvSpPr>
        <p:spPr bwMode="auto">
          <a:xfrm>
            <a:off x="3285736" y="1481583"/>
            <a:ext cx="4096528"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1" y="-563414"/>
            <a:ext cx="698500" cy="461665"/>
          </a:xfrm>
          <a:prstGeom prst="rect">
            <a:avLst/>
          </a:prstGeom>
          <a:solidFill>
            <a:schemeClr val="tx1"/>
          </a:solidFill>
          <a:ln>
            <a:noFill/>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224004" y="1068991"/>
            <a:ext cx="7451683" cy="552624"/>
          </a:xfrm>
        </p:spPr>
        <p:txBody>
          <a:bodyPr/>
          <a:lstStyle/>
          <a:p>
            <a:pPr algn="r"/>
            <a:r>
              <a:rPr lang="ar-SA" sz="3200" b="1" i="1" kern="1200" dirty="0">
                <a:solidFill>
                  <a:srgbClr val="FFFFFF"/>
                </a:solidFill>
                <a:effectLst>
                  <a:glow rad="292100">
                    <a:srgbClr val="000000">
                      <a:alpha val="75000"/>
                    </a:srgbClr>
                  </a:glow>
                </a:effectLst>
                <a:ea typeface="+mn-ea"/>
              </a:rPr>
              <a:t>المبدأ رقم ٤:
</a:t>
            </a:r>
            <a:endParaRPr lang="en-US" dirty="0"/>
          </a:p>
        </p:txBody>
      </p:sp>
      <p:pic>
        <p:nvPicPr>
          <p:cNvPr id="3" name="Picture 2">
            <a:extLst>
              <a:ext uri="{FF2B5EF4-FFF2-40B4-BE49-F238E27FC236}">
                <a16:creationId xmlns:a16="http://schemas.microsoft.com/office/drawing/2014/main" id="{3B3B8A4A-EEF1-5433-D961-FB6365CE7B0B}"/>
              </a:ext>
            </a:extLst>
          </p:cNvPr>
          <p:cNvPicPr>
            <a:picLocks noChangeAspect="1"/>
          </p:cNvPicPr>
          <p:nvPr/>
        </p:nvPicPr>
        <p:blipFill>
          <a:blip r:embed="rId3"/>
          <a:stretch>
            <a:fillRect/>
          </a:stretch>
        </p:blipFill>
        <p:spPr>
          <a:xfrm>
            <a:off x="18689" y="0"/>
            <a:ext cx="3505698" cy="2625725"/>
          </a:xfrm>
          <a:prstGeom prst="rect">
            <a:avLst/>
          </a:prstGeom>
        </p:spPr>
      </p:pic>
    </p:spTree>
    <p:extLst>
      <p:ext uri="{BB962C8B-B14F-4D97-AF65-F5344CB8AC3E}">
        <p14:creationId xmlns:p14="http://schemas.microsoft.com/office/powerpoint/2010/main" val="13276017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 أحداث النهاية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ar-JO" sz="1800" b="1" i="0" u="none" strike="noStrike" cap="none" normalizeH="0" baseline="0" dirty="0">
                          <a:ln>
                            <a:noFill/>
                          </a:ln>
                          <a:solidFill>
                            <a:schemeClr val="tx1"/>
                          </a:solidFill>
                          <a:effectLst/>
                          <a:latin typeface="Arial" charset="0"/>
                          <a:ea typeface="ＭＳ Ｐゴシック" charset="0"/>
                          <a:cs typeface="Arial" charset="0"/>
                        </a:rPr>
                        <a:t> 2-3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4-22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أ)</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8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 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ماضي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حاضر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مستقبل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كشف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إلى السماء 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الواجبات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1870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الاختطاف</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٣: ١٠</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رأيت"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١٩أ</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١</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هو الآن</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١٩ب</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٢-٣</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أحداث مستقبلية</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 ٤-٢٢</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رؤية المسيح
</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٤</a:t>
            </a: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 </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١٠: ١٩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err="1">
                <a:ln>
                  <a:noFill/>
                </a:ln>
                <a:solidFill>
                  <a:srgbClr val="000000"/>
                </a:solidFill>
                <a:effectLst/>
                <a:uLnTx/>
                <a:uFillTx/>
                <a:latin typeface="Arial Narrow" charset="0"/>
                <a:ea typeface="ＭＳ Ｐゴシック" charset="0"/>
                <a:cs typeface="Arial" charset="0"/>
              </a:rPr>
              <a:t>مجئ</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الألفية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الحالة الأبدية</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دينونة العرش الأبيض العظيم
</a:t>
            </a:r>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٣٤٠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حقوق الطبع والنشر ١٩٨٩ ريك غريفيث
مقتبس من مخطط من قبل دي . جي بينتكوس</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الاول</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حرفي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19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(عودة المسيح) قبل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20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للنظر إلى 1000 سنة (20: 1-6)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141" end="141"/>
                                            </p:txEl>
                                          </p:spTgt>
                                        </p:tgtEl>
                                        <p:attrNameLst>
                                          <p:attrName>style.visibility</p:attrName>
                                        </p:attrNameLst>
                                      </p:cBhvr>
                                      <p:to>
                                        <p:strVal val="visible"/>
                                      </p:to>
                                    </p:set>
                                    <p:animEffect transition="in" filter="dissolve">
                                      <p:cBhvr additive="repl">
                                        <p:cTn id="7" dur="500"/>
                                        <p:tgtEl>
                                          <p:spTgt spid="81923">
                                            <p:txEl>
                                              <p:charRg st="141" end="1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5ب هذه هي </a:t>
            </a: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القيامة الأولى </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5أ و أما بقية الأموات فلم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تعش</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Arial"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4</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4ب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فعاشوا</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rPr>
              <a:t>ألف سنة</a:t>
            </a:r>
            <a:endParaRPr kumimoji="0" lang="en-US"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charset="0"/>
                <a:ea typeface="ＭＳ Ｐゴシック"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حرفي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19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(عودة المسيح) قبل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20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للنظر إلى 1000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سنة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 1-6</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مملكة حيوانية </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مروضة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إشعياء</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 6-9)</a:t>
            </a:r>
          </a:p>
        </p:txBody>
      </p:sp>
    </p:spTree>
    <p:extLst>
      <p:ext uri="{BB962C8B-B14F-4D97-AF65-F5344CB8AC3E}">
        <p14:creationId xmlns:p14="http://schemas.microsoft.com/office/powerpoint/2010/main" val="27266071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251" end="251"/>
                                            </p:txEl>
                                          </p:spTgt>
                                        </p:tgtEl>
                                        <p:attrNameLst>
                                          <p:attrName>style.visibility</p:attrName>
                                        </p:attrNameLst>
                                      </p:cBhvr>
                                      <p:to>
                                        <p:strVal val="visible"/>
                                      </p:to>
                                    </p:set>
                                    <p:animEffect transition="in" filter="dissolve">
                                      <p:cBhvr additive="repl">
                                        <p:cTn id="7" dur="500"/>
                                        <p:tgtEl>
                                          <p:spTgt spid="81923">
                                            <p:txEl>
                                              <p:charRg st="251" end="25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819478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وَصَبِيٌّ صَغِيرٌ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ea typeface="ＭＳ Ｐゴシック"/>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 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وَصَبِيٌّ صَغِيرٌ </a:t>
            </a:r>
            <a:r>
              <a:rPr kumimoji="0" lang="ar-SA" sz="4000" b="0" i="0" u="none" strike="noStrike" kern="1200" cap="none" spc="0" normalizeH="0" baseline="0" noProof="0" dirty="0" err="1">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ea typeface="ＭＳ Ｐゴシック"/>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 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FFFFFF"/>
                </a:solidFill>
                <a:effectLst/>
                <a:uLnTx/>
                <a:uFillTx/>
                <a:latin typeface="Arial" charset="0"/>
                <a:ea typeface="ＭＳ Ｐゴシック" charset="0"/>
              </a:rPr>
              <a:t>7</a:t>
            </a:r>
            <a:r>
              <a:rPr kumimoji="0" lang="ar-SA" sz="4800" b="1" i="0" u="none" strike="noStrike" kern="1200" cap="none" spc="0" normalizeH="0" baseline="0" noProof="0" dirty="0">
                <a:ln>
                  <a:noFill/>
                </a:ln>
                <a:solidFill>
                  <a:srgbClr val="FFFFFF"/>
                </a:solidFill>
                <a:effectLst/>
                <a:uLnTx/>
                <a:uFillTx/>
                <a:latin typeface="Arial" charset="0"/>
                <a:ea typeface="ＭＳ Ｐゴシック" charset="0"/>
              </a:rPr>
              <a:t> وَٱلْبَقَرَةُ وَٱلدُّبَّةُ </a:t>
            </a:r>
            <a:r>
              <a:rPr kumimoji="0" lang="ar-SA" sz="4800" b="1" i="0" u="none" strike="noStrike" kern="1200" cap="none" spc="0" normalizeH="0" baseline="0" noProof="0" dirty="0" err="1">
                <a:ln>
                  <a:noFill/>
                </a:ln>
                <a:solidFill>
                  <a:srgbClr val="FFFFFF"/>
                </a:solidFill>
                <a:effectLst/>
                <a:uLnTx/>
                <a:uFillTx/>
                <a:latin typeface="Arial" charset="0"/>
                <a:ea typeface="ＭＳ Ｐゴシック" charset="0"/>
              </a:rPr>
              <a:t>تَرْعَيَانِ.</a:t>
            </a:r>
            <a:r>
              <a:rPr kumimoji="0" lang="ar-SA" sz="4800" b="1" i="0" u="none" strike="noStrike" kern="1200" cap="none" spc="0" normalizeH="0" baseline="0" noProof="0" dirty="0">
                <a:ln>
                  <a:noFill/>
                </a:ln>
                <a:solidFill>
                  <a:srgbClr val="FFFFFF"/>
                </a:solidFill>
                <a:effectLst/>
                <a:uLnTx/>
                <a:uFillTx/>
                <a:latin typeface="Arial" charset="0"/>
                <a:ea typeface="ＭＳ Ｐゴシック" charset="0"/>
              </a:rPr>
              <a:t> تَرْبُضُ أَوْلاَدُهُمَا مَعًا، وَٱلْأَسَدُ كَالْبَقَرِ يَأْكُلُ تِبْنًا.</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cs typeface="Arial"/>
              </a:rPr>
              <a:t> 11: 6-9</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30000" noProof="0" dirty="0">
                <a:ln>
                  <a:noFill/>
                </a:ln>
                <a:solidFill>
                  <a:srgbClr val="FFFFFF"/>
                </a:solidFill>
                <a:effectLst/>
                <a:uLnTx/>
                <a:uFillTx/>
                <a:latin typeface="Arial" charset="0"/>
                <a:ea typeface="ＭＳ Ｐゴシック" charset="0"/>
              </a:rPr>
              <a:t>8</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وَيَلْعَبُ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ٱلرَّضِيعُ عَلَى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سَرَبِ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لصِّلِّ</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وَيَمُدُّ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لْفَطِيمُ</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يَدَهُ عَلَى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جُحْرِ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لْأُفْعُوَانِ.</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لاَ يَسُوؤُونَ وَلاَ يُفْسِدُونَ فِي كُلِّ جَبَلِ قُدْسِي،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ٱلْأَرْضَ تَمْتَلِئُ مِنْ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مَعْرِفَةِ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ٱلرَّبِّ كَمَا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تُغَطِّي ٱلْمِيَاهُ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ٱلْبَحْرَ.</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cs typeface="Arial"/>
              </a:rPr>
              <a:t> 11: 6-9</a:t>
            </a:r>
            <a:endParaRPr lang="en-US" dirty="0"/>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140550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kern="1200" dirty="0">
                <a:solidFill>
                  <a:srgbClr val="FFFFFF"/>
                </a:solidFill>
                <a:latin typeface="Arial" charset="0"/>
                <a:ea typeface="ＭＳ Ｐゴシック" charset="0"/>
                <a:cs typeface="Arial" charset="0"/>
              </a:rPr>
              <a:t>رومية 8: 19- 21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نـْتِظَارَ</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ٱلْخَلِيقَةِ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يَتَوَقَّعُ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ٱسْتِعْلاَنَ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أَبْنَاءِ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للّٰهِ.</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‎20</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إِذْ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أُخْضِعَتِ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ٱلْخَلِيقَةُ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لِلْبُطْلِ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_ لَيْسَ طَوْعاً، بَلْ مِنْ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أَجْلِ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ٱلَّذِي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أَخْضَعَهَا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_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عَلَى ٱلرَّجَاءِ.</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‎21</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ٱلْخَلِيقَةَ نَفْسَهَا أَيْضاً سَتُعْتَقُ مِنْ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عُبُودِيَّةِ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ٱلْفَسَادِ إِلَى حُرِّيَّةِ مَجْدِ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أَوْلاَدِ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ّٰهِ.</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9</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لأَنَّ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نـْتِظَارَ</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ٱلْخَلِيقَةِ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يَتَوَقَّعُ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ٱسْتِعْلاَنَ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أَبْنَاءِ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للّٰهِ.</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‎20</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إِذْ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أُخْضِعَتِ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ٱلْخَلِيقَةُ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لِلْبُطْلِ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_ لَيْسَ طَوْعاً، بَلْ مِنْ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أَجْلِ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ٱلَّذِي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أَخْضَعَهَا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_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عَلَى ٱلرَّجَاءِ.</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‎21</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لأَنَّ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ٱلْخَلِيقَةَ نَفْسَهَا أَيْضاً سَتُعْتَقُ مِنْ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عُبُودِيَّةِ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ٱلْفَسَادِ إِلَى حُرِّيَّةِ مَجْدِ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أَوْلاَدِ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لل</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ّٰهِ.</a:t>
            </a:r>
          </a:p>
        </p:txBody>
      </p:sp>
      <p:pic>
        <p:nvPicPr>
          <p:cNvPr id="3" name="Picture 2"/>
          <p:cNvPicPr>
            <a:picLocks noChangeAspect="1"/>
          </p:cNvPicPr>
          <p:nvPr/>
        </p:nvPicPr>
        <p:blipFill>
          <a:blip r:embed="rId3" cstate="print"/>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477030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حرفي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19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(عودة المسيح) قبل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20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للنظر إلى 1000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سنة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 1-6</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مملكة حيوانية </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مروضة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إشعياء</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 6-9</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حياة طويلة ولكن لا يزال </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الموت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إشعياء</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65:</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290" end="290"/>
                                            </p:txEl>
                                          </p:spTgt>
                                        </p:tgtEl>
                                        <p:attrNameLst>
                                          <p:attrName>style.visibility</p:attrName>
                                        </p:attrNameLst>
                                      </p:cBhvr>
                                      <p:to>
                                        <p:strVal val="visible"/>
                                      </p:to>
                                    </p:set>
                                    <p:animEffect transition="in" filter="dissolve">
                                      <p:cBhvr additive="repl">
                                        <p:cTn id="7" dur="500"/>
                                        <p:tgtEl>
                                          <p:spTgt spid="81923">
                                            <p:txEl>
                                              <p:charRg st="290" end="2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حياة طويلة </a:t>
            </a:r>
            <a:r>
              <a:rPr kumimoji="0" lang="ar-SA" sz="48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مزهلة!</a:t>
            </a:r>
            <a:endParaRPr kumimoji="0" lang="en-GB" sz="4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إشعياء</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65: 20</a:t>
            </a:r>
          </a:p>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30000" noProof="0" dirty="0">
                <a:ln>
                  <a:noFill/>
                </a:ln>
                <a:solidFill>
                  <a:srgbClr val="000000"/>
                </a:solidFill>
                <a:effectLst/>
                <a:uLnTx/>
                <a:uFillTx/>
                <a:latin typeface="Arial" charset="0"/>
                <a:ea typeface="ＭＳ Ｐゴシック" charset="0"/>
              </a:rPr>
              <a:t>20</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 لاَ يَكُونُ بَعْدُ هُنَاكَ طِفْلُ أَيَّامٍ، وَلاَ شَيْخٌ لَمْ يُكْمِلْ </a:t>
            </a: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rPr>
              <a:t>أَيَّامَهُ.</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rPr>
              <a:t>لأَنَّ </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ٱلصَّبِيَّ </a:t>
            </a: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rPr>
              <a:t>يَمُوتُ </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ٱبْنَ مِئَةِ سَنَةٍ، وَٱلْخَاطِئُ </a:t>
            </a: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rPr>
              <a:t>يُلْعَنُ </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ٱبْنَ مِئَةِ </a:t>
            </a:r>
            <a:r>
              <a:rPr kumimoji="0" lang="ar-SA" sz="4000" b="1" i="0" u="none" strike="noStrike" kern="1200" cap="none" spc="0" normalizeH="0" baseline="0" noProof="0" dirty="0" err="1">
                <a:ln>
                  <a:noFill/>
                </a:ln>
                <a:solidFill>
                  <a:srgbClr val="000000"/>
                </a:solidFill>
                <a:effectLst/>
                <a:uLnTx/>
                <a:uFillTx/>
                <a:latin typeface="Arial" charset="0"/>
                <a:ea typeface="ＭＳ Ｐゴシック" charset="0"/>
              </a:rPr>
              <a:t>سَنَةٍ.</a:t>
            </a:r>
            <a:r>
              <a:rPr kumimoji="0" lang="ar-SA" sz="40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GB"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112537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rtl="1" eaLnBrk="1" hangingPunct="1">
              <a:defRPr/>
            </a:pPr>
            <a:r>
              <a:rPr lang="ar-SA" sz="2800" b="1" kern="1200" dirty="0">
                <a:solidFill>
                  <a:schemeClr val="bg1"/>
                </a:solidFill>
                <a:effectLst>
                  <a:glow rad="228600">
                    <a:schemeClr val="tx1"/>
                  </a:glow>
                </a:effectLst>
                <a:latin typeface="Arial"/>
                <a:cs typeface="Arial"/>
              </a:rPr>
              <a:t>حياة طويلة بشكل مذهل (</a:t>
            </a:r>
            <a:r>
              <a:rPr lang="ar-SA" sz="2800" b="1" kern="1200" dirty="0" err="1">
                <a:solidFill>
                  <a:schemeClr val="bg1"/>
                </a:solidFill>
                <a:effectLst>
                  <a:glow rad="228600">
                    <a:schemeClr val="tx1"/>
                  </a:glow>
                </a:effectLst>
                <a:latin typeface="Arial"/>
                <a:cs typeface="Arial"/>
              </a:rPr>
              <a:t>اشعياء</a:t>
            </a:r>
            <a:r>
              <a:rPr lang="ar-SA" sz="2800" b="1" kern="1200" dirty="0">
                <a:solidFill>
                  <a:schemeClr val="bg1"/>
                </a:solidFill>
                <a:effectLst>
                  <a:glow rad="228600">
                    <a:schemeClr val="tx1"/>
                  </a:glow>
                </a:effectLst>
                <a:latin typeface="Arial"/>
                <a:cs typeface="Arial"/>
              </a:rPr>
              <a:t> 65:20)!</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3378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لاَ يَكُونُ بَعْدُ هُنَاكَ طِفْلُ أَيَّامٍ، وَلاَ شَيْخٌ لَمْ يُكْمِلْ أَيَّامَهُ. لأَنَّ </a:t>
            </a:r>
            <a:r>
              <a:rPr kumimoji="0" lang="ar-SA"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ٱلصَّبِيَّ</a:t>
            </a: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يَمُوتُ ٱبْنَ مِئَةِ سَنَةٍ، </a:t>
            </a:r>
            <a:r>
              <a:rPr kumimoji="0" lang="ar-SA" sz="4000" b="1" i="0"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وَٱلْخَاطِئُ</a:t>
            </a: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يُلْعَنُ ٱبْنَ مِئَةِ سَنَةٍ.</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947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قبل ألفي؟</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4994" name="Rectangle 2"/>
          <p:cNvSpPr>
            <a:spLocks noChangeArrowheads="1"/>
          </p:cNvSpPr>
          <p:nvPr/>
        </p:nvSpPr>
        <p:spPr bwMode="auto">
          <a:xfrm>
            <a:off x="476250" y="13716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التفسير الطبيعي،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حرفي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19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(عودة المسيح) قبل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رؤ</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20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للنظر إلى 1000 </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سنة </a:t>
            </a: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 1-6</a:t>
            </a:r>
            <a:r>
              <a:rPr kumimoji="0" lang="ar-SA" sz="3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مملكة حيوانية </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مروضة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إشعياء</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 6-9</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حياة طويلة ولكن لا يزال </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الموت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إشعياء</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65:</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SA"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a:t>
            </a:r>
            <a:r>
              <a:rPr kumimoji="0" lang="ar-SA"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741363" marR="0" lvl="1" indent="-284163" algn="r" defTabSz="449263" rtl="1"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الاحتفالات سنويا بعد عودة المسيح </a:t>
            </a:r>
            <a:r>
              <a:rPr kumimoji="0" lang="ar-SA"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(زكريا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17-15:14</a:t>
            </a:r>
            <a:r>
              <a:rPr kumimoji="0" lang="ar-SA"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129476" name="Text Box 3"/>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sz="4800" dirty="0">
                <a:effectLst>
                  <a:glow rad="139700">
                    <a:schemeClr val="tx1">
                      <a:alpha val="90000"/>
                    </a:schemeClr>
                  </a:glow>
                </a:effectLst>
                <a:latin typeface="Copperplate Gothic Light" charset="0"/>
              </a:rPr>
              <a:t>التدابير (أف 3: 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الزمن قبل تدبير بولس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(يدخل الأمم من خلال إسرائيل تحت الناموس)</a:t>
              </a:r>
              <a:endPar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زمن تدبير بولس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(الأمم متساوون مع اليهود تحت النعمة)</a:t>
              </a:r>
              <a:endPar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أنتم تعلمون أن الله منحني </a:t>
            </a:r>
            <a:r>
              <a:rPr kumimoji="0" lang="ar-JO" sz="2800" b="1" i="0" u="none" strike="noStrike" kern="1200" cap="none" spc="0" normalizeH="0" baseline="0" noProof="0" dirty="0">
                <a:ln>
                  <a:noFill/>
                </a:ln>
                <a:solidFill>
                  <a:srgbClr val="FFFF00"/>
                </a:solidFill>
                <a:effectLst/>
                <a:uLnTx/>
                <a:uFillTx/>
                <a:latin typeface="Times New Roman" charset="0"/>
                <a:ea typeface="ＭＳ Ｐゴシック" charset="0"/>
              </a:rPr>
              <a:t>المسؤولية الخاصة</a:t>
            </a: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 لتقديم نعمته لكم أيها الأمم </a:t>
            </a:r>
            <a:br>
              <a:rPr kumimoji="0" lang="en-US" sz="2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لقد سمعتم عن </a:t>
            </a:r>
            <a:r>
              <a:rPr kumimoji="0" lang="ar-JO" sz="2800" b="1" i="0" u="none" strike="noStrike" kern="1200" cap="none" spc="0" normalizeH="0" baseline="0" noProof="0" dirty="0">
                <a:ln>
                  <a:noFill/>
                </a:ln>
                <a:solidFill>
                  <a:srgbClr val="FFFF00"/>
                </a:solidFill>
                <a:effectLst/>
                <a:uLnTx/>
                <a:uFillTx/>
                <a:latin typeface="Times New Roman" charset="0"/>
                <a:ea typeface="ＭＳ Ｐゴシック" charset="0"/>
              </a:rPr>
              <a:t>وكالة</a:t>
            </a: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 نعمة الله المعطاة لي من أجلكم </a:t>
            </a:r>
            <a:br>
              <a:rPr kumimoji="0" lang="en-US" sz="2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ar-JO"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إدارة</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(NIV)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ar-JO"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تدبير</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(KJV)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Bwgrki"/>
                <a:ea typeface="ＭＳ Ｐゴシック" charset="0"/>
                <a:cs typeface="Bwgrki"/>
              </a:rPr>
              <a:t>oi;koj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(house) + </a:t>
            </a:r>
            <a:r>
              <a:rPr kumimoji="0" lang="en-US" sz="2400" b="1" i="0" u="none" strike="noStrike" kern="1200" cap="none" spc="0" normalizeH="0" baseline="0" noProof="0" dirty="0" err="1">
                <a:ln>
                  <a:noFill/>
                </a:ln>
                <a:solidFill>
                  <a:srgbClr val="FFFF00"/>
                </a:solidFill>
                <a:effectLst/>
                <a:uLnTx/>
                <a:uFillTx/>
                <a:latin typeface="Bwgrki"/>
                <a:ea typeface="ＭＳ Ｐゴシック" charset="0"/>
                <a:cs typeface="Bwgrki"/>
              </a:rPr>
              <a:t>no,moj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(law)</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400" b="0"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New Roman" charset="0"/>
                <a:ea typeface="ＭＳ Ｐゴシック" charset="0"/>
              </a:rPr>
              <a:t>مسؤولية الإدارة ، وإدارة الأسرة ، والتوجيه ، والوظيفة </a:t>
            </a:r>
            <a:r>
              <a:rPr kumimoji="0" lang="ru-RU" sz="24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(BDAG)</a:t>
            </a: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55D924B7-AE1D-204D-BC3A-0975D19D6449}"/>
              </a:ext>
            </a:extLst>
          </p:cNvPr>
          <p:cNvPicPr>
            <a:picLocks noChangeAspect="1"/>
          </p:cNvPicPr>
          <p:nvPr/>
        </p:nvPicPr>
        <p:blipFill>
          <a:blip r:embed="rId4"/>
          <a:stretch>
            <a:fillRect/>
          </a:stretch>
        </p:blipFill>
        <p:spPr>
          <a:xfrm>
            <a:off x="5180695" y="2264493"/>
            <a:ext cx="3841087" cy="1092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السلب</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هوذا يوم للرب ياتي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فيقسم سلبك في وسطك</a:t>
            </a:r>
            <a:br>
              <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14: 1</a:t>
            </a:r>
            <a:r>
              <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9582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501008"/>
            <a:ext cx="9144000" cy="33569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أجمع كل الأمم على أورشليم للمحاربة فتؤخذ المدينة و تنهب البيوت و تفضح النساء و يخرج نصف المدينة إلى السبي و بقية الشعب لا تقطع من المدينة</a:t>
            </a:r>
            <a:endPar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14: 2</a:t>
            </a:r>
            <a:r>
              <a:rPr kumimoji="0" lang="en-US"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306196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charset="0"/>
                <a:ea typeface="ＭＳ Ｐゴシック"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0241801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b="1" dirty="0">
                <a:solidFill>
                  <a:srgbClr val="FFFFFF"/>
                </a:solidFill>
                <a:latin typeface="Arial" charset="0"/>
                <a:ea typeface="ＭＳ Ｐゴシック" charset="0"/>
                <a:cs typeface="Arial" charset="0"/>
              </a:rPr>
              <a:t>رجوع المسيح</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فيخرج الرب و يحارب تلك الأمم كما في يوم حربه يوم القتال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14: 3</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89754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زك 14: 4</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775201" cy="838200"/>
            <a:chOff x="48" y="2544"/>
            <a:chExt cx="3008"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4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grpSp>
        <p:nvGrpSpPr>
          <p:cNvPr id="4" name="Group 21"/>
          <p:cNvGrpSpPr>
            <a:grpSpLocks/>
          </p:cNvGrpSpPr>
          <p:nvPr/>
        </p:nvGrpSpPr>
        <p:grpSpPr bwMode="auto">
          <a:xfrm>
            <a:off x="76200" y="4953000"/>
            <a:ext cx="3546476" cy="838200"/>
            <a:chOff x="48" y="3120"/>
            <a:chExt cx="2234"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170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لو 19: 37، 24: 50، أع 1: 10</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charset="0"/>
                <a:ea typeface="ＭＳ Ｐゴシック" charset="0"/>
                <a:cs typeface="ＭＳ Ｐゴシック" charset="0"/>
              </a:rPr>
              <a:t>الروح يغادر و يرجع</a:t>
            </a: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25465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4أ</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6469505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فينشق جبل الزيتون من وسطه نحو الشرق و نحو الغرب وادياً عظيماً جداً و ينتقل نصف الجبل نحو الشمال و نصفه نحو الجنوب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4ب</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340768"/>
            <a:ext cx="4067944" cy="5517232"/>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تهربون في جواء جبالي لأن جواء الجبال يصل إلى آصل و تهربون كما هربتم من الزلزلة في ايام عزيا ملك يهوذا و يأتي الرب إلهي و جميع القديسين معك</a:t>
            </a:r>
            <a:b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5</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306724664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2564904"/>
            <a:ext cx="5395838" cy="4392488"/>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يكون في ذلك اليوم أنه لا يكون نور الدراري تنقبض و يكون يوم واحد معروف للرب لا نهار و لا ليل بل يحدث أنه في وقت المساء يكون نور</a:t>
            </a:r>
            <a:endPar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6-7</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7603685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5</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الموسوي</a:t>
              </a:r>
              <a:b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2: 15</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1</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قبل السقوط</a:t>
              </a:r>
              <a:endPar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dirty="0">
                <a:effectLst>
                  <a:glow rad="139700">
                    <a:schemeClr val="tx1">
                      <a:alpha val="90000"/>
                    </a:schemeClr>
                  </a:glow>
                </a:effectLst>
                <a:latin typeface="Copperplate Gothic Light" charset="0"/>
              </a:rPr>
              <a:t>التدابير في أفسس</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6</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الكنيسة</a:t>
              </a:r>
              <a:endPar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3: 2، 9</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p:txBody>
        </p:sp>
      </p:grpSp>
      <p:sp>
        <p:nvSpPr>
          <p:cNvPr id="615431" name="Text Box 4"/>
          <p:cNvSpPr txBox="1">
            <a:spLocks noChangeArrowheads="1"/>
          </p:cNvSpPr>
          <p:nvPr/>
        </p:nvSpPr>
        <p:spPr bwMode="auto">
          <a:xfrm>
            <a:off x="8316913" y="44451"/>
            <a:ext cx="881946"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180ح</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2</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الضمير</a:t>
              </a:r>
              <a:endPar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FF"/>
                  </a:solidFill>
                </a:ln>
                <a:solidFill>
                  <a:srgbClr val="000000"/>
                </a:solidFill>
                <a:effectLst/>
                <a:uLnTx/>
                <a:uFillTx/>
                <a:latin typeface="Arial" charset="0"/>
                <a:ea typeface="ＭＳ Ｐゴシック"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3</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الحكومات</a:t>
              </a:r>
              <a:endPar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7</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الألفية</a:t>
              </a:r>
              <a:b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1: 9-10</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FF"/>
                  </a:solidFill>
                </a:ln>
                <a:solidFill>
                  <a:srgbClr val="000000"/>
                </a:solidFill>
                <a:effectLst/>
                <a:uLnTx/>
                <a:uFillTx/>
                <a:latin typeface="Arial" charset="0"/>
                <a:ea typeface="ＭＳ Ｐゴシック"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4</a:t>
              </a:r>
              <a:r>
                <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الآبائي</a:t>
              </a:r>
              <a:endParaRPr kumimoji="0" lang="en-US" sz="18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الإعلان المتدرج</a:t>
            </a:r>
            <a:endPar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الخلاص بالنعمة بالإيمان</a:t>
            </a:r>
            <a:endPar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0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إسرائيل     </a:t>
            </a:r>
            <a:r>
              <a:rPr kumimoji="0" lang="en-US" sz="20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   </a:t>
            </a:r>
            <a:r>
              <a:rPr kumimoji="0" lang="ar-JO" sz="20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الكنيسة      </a:t>
            </a:r>
            <a:endParaRPr kumimoji="0" lang="en-US" sz="20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endParaRPr>
          </a:p>
        </p:txBody>
      </p:sp>
      <p:sp>
        <p:nvSpPr>
          <p:cNvPr id="615442" name="Text Box 4"/>
          <p:cNvSpPr txBox="1">
            <a:spLocks noChangeArrowheads="1"/>
          </p:cNvSpPr>
          <p:nvPr/>
        </p:nvSpPr>
        <p:spPr bwMode="auto">
          <a:xfrm>
            <a:off x="-36513" y="6524625"/>
            <a:ext cx="9217026" cy="307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مقتبسة من بول بين وير، فهم نبوات الأزمنة الأخيرة، الطبعة الثانية (شيكاغو: مودي، 2006)، 88</a:t>
            </a:r>
            <a:endParaRPr kumimoji="0" lang="en-US" sz="1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ar-JO" sz="3600" b="1" dirty="0">
                <a:solidFill>
                  <a:srgbClr val="FFFFFF"/>
                </a:solidFill>
                <a:effectLst>
                  <a:glow rad="228600">
                    <a:schemeClr val="tx1"/>
                  </a:glow>
                </a:effectLst>
                <a:latin typeface="Arial" charset="0"/>
                <a:ea typeface="ＭＳ Ｐゴシック" charset="0"/>
                <a:cs typeface="Arial" charset="0"/>
              </a:rPr>
              <a:t>مياه حية</a:t>
            </a:r>
            <a:endParaRPr lang="en-US" sz="3600"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و يكون في ذلك اليوم أن مياهاً حية تخرج من أورشليم نصفها إلى البحر الشرقي و نصفها إلى البحر الغربي في الصيف و في الخريف تكون</a:t>
            </a:r>
            <a:endPar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زك 14: 8</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309399931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يكون الرب ملكاً على كل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في ذلك اليوم يكون الرب وحده و اسمه وحده</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9</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2364381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هذه تكون الضربة التي يضرب بها الرب كل الشعوب الذين تجندوا على أورشليم لحمهم يذوب و هم واقفون على أقدامهم و عيونهم تذوب في أوقابها و لسانهم يذوب في فمهم</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12</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808776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يكون في ذلك اليوم أن اضطراباً عظيماً من الرب يحدث فيهم فيمسك الرجل بيد قريبه و تعلو يده على يد قريبه و يهوذا أيضاً تحارب أورشليم و تجمع ثروة كل الأمم من حولها ذهب و فضة و ملابس كثيرة جداً</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13-14</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55712922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251520" y="228228"/>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كذا تكون ضربة الخيل و البغال و الجمال و الحمير و كل البهائم التي تكون في هذه المحال كهذه الضربة</a:t>
            </a:r>
            <a:b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15</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8075555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charset="0"/>
                <a:ea typeface="ＭＳ Ｐゴシック"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567678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b="1" dirty="0">
                <a:solidFill>
                  <a:srgbClr val="FFFFFF"/>
                </a:solidFill>
                <a:latin typeface="Arial" charset="0"/>
                <a:ea typeface="ＭＳ Ｐゴシック" charset="0"/>
                <a:cs typeface="Arial" charset="0"/>
              </a:rPr>
              <a:t>العبادة الألفية</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266700" y="914400"/>
            <a:ext cx="8610600" cy="579809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و يكون أن كل الباقي من جميع الأمم الذين جاؤوا على أورشليم يصعدون من سنة إلى سنة ليسجدوا للملك رب الجنود و ليعيدوا عيد المظال و يكون أن كل من لا يصعد من قبائل الأرض إلى أورشليم ليسجد للملك رب الجنود لا يكون عليهم مطر و إن لا تصعد و لا تأت قبيلة مصر و لا مطر عليها تكن عليها الضربة التي يضرب بها الرب الأمم الذين لا يصعدون ليعيدوا عيد المظال هذا يكون قصاص مصر و قصاص كل الأمم الذين لا يصعدون ليعيدوا عيد المظال </a:t>
            </a:r>
            <a:endPar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ar-JO" sz="36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زك 14: 16-19</a:t>
            </a:r>
            <a:r>
              <a:rPr kumimoji="0" lang="en-US" sz="36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ar-JO" sz="3600" b="1" dirty="0">
                <a:solidFill>
                  <a:srgbClr val="FFFFFF"/>
                </a:solidFill>
                <a:latin typeface="Arial" charset="0"/>
                <a:ea typeface="ＭＳ Ｐゴシック" charset="0"/>
                <a:cs typeface="Arial" charset="0"/>
              </a:rPr>
              <a:t>القداسة الألفية</a:t>
            </a:r>
            <a:endParaRPr lang="en-US" sz="3600" b="1" dirty="0">
              <a:solidFill>
                <a:srgbClr val="FFFFFF"/>
              </a:solidFill>
              <a:latin typeface="Arial" charset="0"/>
              <a:ea typeface="ＭＳ Ｐゴシック" charset="0"/>
              <a:cs typeface="Arial" charset="0"/>
            </a:endParaRP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 ذلك اليوم يكون على أجراس الخيل قدس للرب و القدور في بيت الرب تكون كالمناضح أمام المذبح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كل قدر في أورشليم و في يهوذا تكون قدساً لرب الجنود و كل الذابحين يأتون و يأخذون منها و يطبخون فيها و في ذلك اليوم لا يكون بعد كنعاني في بيت رب الجنود</a:t>
            </a:r>
            <a:endPar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زك 14: 20-21</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i="1" kern="1200" dirty="0">
                <a:latin typeface="Arial"/>
                <a:cs typeface="Arial"/>
              </a:rPr>
              <a:t>إعادة البناء </a:t>
            </a:r>
            <a:r>
              <a:rPr lang="ar-SA" i="1" kern="1200" dirty="0" err="1">
                <a:latin typeface="Arial"/>
                <a:cs typeface="Arial"/>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i="1" kern="1200" dirty="0" err="1">
                <a:latin typeface="Arial"/>
                <a:cs typeface="Arial"/>
              </a:rPr>
              <a:t>...</a:t>
            </a:r>
            <a:r>
              <a:rPr lang="ar-SA" i="1" kern="1200" dirty="0">
                <a:latin typeface="Arial"/>
                <a:cs typeface="Arial"/>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algn="r" eaLnBrk="1" hangingPunct="1">
              <a:defRPr/>
            </a:pPr>
            <a:r>
              <a:rPr lang="ar-JO" sz="4400" dirty="0">
                <a:effectLst>
                  <a:glow rad="139700">
                    <a:schemeClr val="tx1">
                      <a:alpha val="90000"/>
                    </a:schemeClr>
                  </a:glow>
                </a:effectLst>
                <a:latin typeface="Bwgrki"/>
                <a:cs typeface="Arial" panose="020B0604020202020204" pitchFamily="34" charset="0"/>
              </a:rPr>
              <a:t>الوكالات في العهد الجديد</a:t>
            </a:r>
            <a:endParaRPr lang="en-US" sz="4400" dirty="0">
              <a:effectLst>
                <a:glow rad="139700">
                  <a:schemeClr val="tx1">
                    <a:alpha val="90000"/>
                  </a:schemeClr>
                </a:glow>
              </a:effectLst>
              <a:latin typeface="Arial" panose="020B0604020202020204" pitchFamily="34" charset="0"/>
              <a:cs typeface="Arial" panose="020B0604020202020204" pitchFamily="34"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180f</a:t>
            </a:r>
            <a:endParaRPr kumimoji="0" lang="en-US" sz="24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7" name="TextBox 6"/>
          <p:cNvSpPr txBox="1">
            <a:spLocks noChangeArrowheads="1"/>
          </p:cNvSpPr>
          <p:nvPr/>
        </p:nvSpPr>
        <p:spPr bwMode="auto">
          <a:xfrm rot="-799223">
            <a:off x="-58264" y="1374932"/>
            <a:ext cx="135002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لوقا 16: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78" name="TextBox 7"/>
          <p:cNvSpPr txBox="1">
            <a:spLocks noChangeArrowheads="1"/>
          </p:cNvSpPr>
          <p:nvPr/>
        </p:nvSpPr>
        <p:spPr bwMode="auto">
          <a:xfrm rot="-799223">
            <a:off x="3542185" y="1447957"/>
            <a:ext cx="135002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16: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79" name="TextBox 8"/>
          <p:cNvSpPr txBox="1">
            <a:spLocks noChangeArrowheads="1"/>
          </p:cNvSpPr>
          <p:nvPr/>
        </p:nvSpPr>
        <p:spPr bwMode="auto">
          <a:xfrm rot="-799223">
            <a:off x="-103336" y="3767293"/>
            <a:ext cx="1478264"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9: 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0" name="TextBox 9"/>
          <p:cNvSpPr txBox="1">
            <a:spLocks noChangeArrowheads="1"/>
          </p:cNvSpPr>
          <p:nvPr/>
        </p:nvSpPr>
        <p:spPr bwMode="auto">
          <a:xfrm rot="-799223">
            <a:off x="3303440" y="3695857"/>
            <a:ext cx="1478264"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9: 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1" name="TextBox 10"/>
          <p:cNvSpPr txBox="1">
            <a:spLocks noChangeArrowheads="1"/>
          </p:cNvSpPr>
          <p:nvPr/>
        </p:nvSpPr>
        <p:spPr bwMode="auto">
          <a:xfrm rot="-799223">
            <a:off x="80219" y="4594381"/>
            <a:ext cx="1273079"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1: 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2" name="TextBox 11"/>
          <p:cNvSpPr txBox="1">
            <a:spLocks noChangeArrowheads="1"/>
          </p:cNvSpPr>
          <p:nvPr/>
        </p:nvSpPr>
        <p:spPr bwMode="auto">
          <a:xfrm rot="-799223">
            <a:off x="3326657" y="4580094"/>
            <a:ext cx="1273079"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1: 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我若甘心作这事，就有赏赐。若不甘心，责任却已经托付我了。</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要照所安排的，在日期满足的时候，使天上地上一切所有的，都在基督里同归于一。</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a:stretch>
            <a:fillRect/>
          </a:stretch>
        </p:blipFill>
        <p:spPr>
          <a:xfrm>
            <a:off x="1619672" y="436460"/>
            <a:ext cx="2952328" cy="830655"/>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02606606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155يو-في</a:t>
            </a:r>
            <a:endParaRPr kumimoji="0" lang="en-US" sz="2400" b="1" i="0" u="none" strike="noStrike" kern="1200" cap="none" spc="0" normalizeH="0" baseline="0" noProof="0" dirty="0">
              <a:ln>
                <a:noFill/>
              </a:ln>
              <a:solidFill>
                <a:srgbClr val="000000"/>
              </a:solidFill>
              <a:effectLst/>
              <a:uLnTx/>
              <a:uFillTx/>
              <a:latin typeface="Arial" pitchFamily="34" charset="0"/>
              <a:ea typeface="Osaka" charset="-128"/>
              <a:cs typeface="Arial"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charset="0"/>
                <a:ea typeface="Osaka" charset="-128"/>
                <a:cs typeface="Osaka" charset="-128"/>
              </a:rPr>
              <a:t>عصر الكنيسة غير مرئي في العهد القديم</a:t>
            </a:r>
            <a:endParaRPr kumimoji="0" lang="en-US"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charset="0"/>
                <a:ea typeface="Osaka" charset="-128"/>
                <a:cs typeface="Osaka" charset="-128"/>
              </a:rPr>
              <a:t>سيملك القديسون على الأرض (</a:t>
            </a:r>
            <a:r>
              <a:rPr kumimoji="0" lang="ar-JO" sz="3200" b="0" i="0" u="none" strike="noStrike" kern="1200" cap="none" spc="0" normalizeH="0" baseline="0" noProof="0" dirty="0">
                <a:ln>
                  <a:noFill/>
                </a:ln>
                <a:solidFill>
                  <a:srgbClr val="FFFF00"/>
                </a:solidFill>
                <a:effectLst/>
                <a:uLnTx/>
                <a:uFillTx/>
                <a:latin typeface="Arial" pitchFamily="34" charset="0"/>
                <a:ea typeface="Osaka" charset="-128"/>
                <a:cs typeface="Arial" pitchFamily="34" charset="0"/>
              </a:rPr>
              <a:t>رؤ 5: 10</a:t>
            </a:r>
            <a:r>
              <a:rPr kumimoji="0" lang="ar-JO" sz="3200" b="0" i="0" u="none" strike="noStrike" kern="1200" cap="none" spc="0" normalizeH="0" baseline="0" noProof="0" dirty="0">
                <a:ln>
                  <a:noFill/>
                </a:ln>
                <a:solidFill>
                  <a:srgbClr val="FFFF00"/>
                </a:solidFill>
                <a:effectLst/>
                <a:uLnTx/>
                <a:uFillTx/>
                <a:latin typeface="Arial" charset="0"/>
                <a:ea typeface="Osaka" charset="-128"/>
                <a:cs typeface="Osaka" charset="-128"/>
              </a:rPr>
              <a:t>) و ليس في السماء كما يدعي اللاألفيون</a:t>
            </a:r>
            <a:endParaRPr kumimoji="0" lang="en-US"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15261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endParaRPr lang="en-US">
              <a:latin typeface="Arial" charset="0"/>
              <a:cs typeface="Arial" charset="0"/>
            </a:endParaRPr>
          </a:p>
        </p:txBody>
      </p:sp>
      <p:sp>
        <p:nvSpPr>
          <p:cNvPr id="212995" name="Rectangle 3"/>
          <p:cNvSpPr>
            <a:spLocks noGrp="1" noChangeArrowheads="1"/>
          </p:cNvSpPr>
          <p:nvPr>
            <p:ph type="body" idx="1"/>
          </p:nvPr>
        </p:nvSpPr>
        <p:spPr/>
        <p:txBody>
          <a:bodyPr/>
          <a:lstStyle/>
          <a:p>
            <a:endParaRPr lang="en-US">
              <a:latin typeface="Arial" charset="0"/>
              <a:cs typeface="Arial" charset="0"/>
            </a:endParaRPr>
          </a:p>
        </p:txBody>
      </p:sp>
      <p:pic>
        <p:nvPicPr>
          <p:cNvPr id="212996" name="Picture 4" descr="1700340upspjkyxj6"/>
          <p:cNvPicPr>
            <a:picLocks noChangeAspect="1" noChangeArrowheads="1"/>
          </p:cNvPicPr>
          <p:nvPr/>
        </p:nvPicPr>
        <p:blipFill>
          <a:blip r:embed="rId3">
            <a:extLst>
              <a:ext uri="{28A0092B-C50C-407E-A947-70E740481C1C}">
                <a14:useLocalDpi xmlns:a14="http://schemas.microsoft.com/office/drawing/2010/main" val="0"/>
              </a:ext>
            </a:extLst>
          </a:blip>
          <a:srcRect l="4128" t="4962" r="4128" b="496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61" name="Rectangle 5"/>
          <p:cNvSpPr>
            <a:spLocks noChangeArrowheads="1"/>
          </p:cNvSpPr>
          <p:nvPr/>
        </p:nvSpPr>
        <p:spPr bwMode="auto">
          <a:xfrm>
            <a:off x="762000" y="152400"/>
            <a:ext cx="7626424"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حكومة الألفية</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Rectangle 1"/>
          <p:cNvSpPr/>
          <p:nvPr/>
        </p:nvSpPr>
        <p:spPr>
          <a:xfrm>
            <a:off x="152400" y="4876800"/>
            <a:ext cx="8915400" cy="1471172"/>
          </a:xfrm>
          <a:prstGeom prst="rect">
            <a:avLst/>
          </a:prstGeom>
        </p:spPr>
        <p:txBody>
          <a:bodyPr wrap="square">
            <a:spAutoFit/>
          </a:bodyPr>
          <a:lstStyle/>
          <a:p>
            <a:pPr lvl="0" algn="ctr">
              <a:lnSpc>
                <a:spcPct val="80000"/>
              </a:lnSpc>
              <a:defRPr/>
            </a:pPr>
            <a:r>
              <a:rPr kumimoji="1" lang="ar-SA"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"«أَمَّا أَنَا فَقَدْ مَسَحْتُ مَلِكِي عَلَى صِهْيَوْنَ جَبَلِ قُدْسِي».إِنِّي أُخْبِرُ مِنْ جِهَةِ قَضَاءِ ٱلرَّبِّ: قَالَ لِي: «أَنْتَ ٱبْنِي، أَنَا ٱلْيَوْمَ وَلَدْتُكَ. ٱسْأَلْنِي فَأُعْطِيَكَ ٱلْأُمَمَ مِيرَاثًا لَكَ، </a:t>
            </a:r>
            <a:r>
              <a:rPr kumimoji="1" lang="ar-SA" sz="2800" b="1" dirty="0">
                <a:solidFill>
                  <a:schemeClr val="bg1"/>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وَأَقَاصِيَ ٱلْأَرْضِ مُلْكًا لَكَ</a:t>
            </a:r>
            <a:r>
              <a:rPr kumimoji="1" lang="ar-SA"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 تُحَطِّمُهُمْ بِقَضِيبٍ مِنْ حَدِيدٍ. مِثْلَ إِنَاءِ خَزَّافٍ تُكَسِّرُهُمْ»."</a:t>
            </a:r>
            <a:r>
              <a:rPr kumimoji="1" lang="ar-JO"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 </a:t>
            </a:r>
            <a:r>
              <a:rPr kumimoji="1" lang="ar-JO"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(مزمور 2: 6 - 9)</a:t>
            </a:r>
            <a:endParaRPr kumimoji="1" lang="en-US" b="1" i="0" u="none" strike="noStrike" kern="1200" cap="none" spc="0" normalizeH="0" baseline="0" noProof="0" dirty="0">
              <a:ln>
                <a:noFill/>
              </a:ln>
              <a:solidFill>
                <a:srgbClr val="FFFF0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
        <p:nvSpPr>
          <p:cNvPr id="3" name="Rectangle 2"/>
          <p:cNvSpPr/>
          <p:nvPr/>
        </p:nvSpPr>
        <p:spPr>
          <a:xfrm>
            <a:off x="533399" y="838200"/>
            <a:ext cx="8005489" cy="1865126"/>
          </a:xfrm>
          <a:prstGeom prst="rect">
            <a:avLst/>
          </a:prstGeom>
        </p:spPr>
        <p:txBody>
          <a:bodyPr wrap="squar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endParaRPr kumimoji="1" lang="ar-SA" sz="3200" b="1" i="0"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1" lang="ar-SA" sz="3200" b="1" i="0"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"وَجَعَلْتَنَا لِإِلَهِنَا مُلُوكًا وَكَهَنَةً،</a:t>
            </a:r>
            <a:endParaRPr kumimoji="1" lang="ar-JO" sz="3200" b="1" i="0"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1" lang="ar-SA" sz="3200" b="1" i="0"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 </a:t>
            </a:r>
            <a:r>
              <a:rPr kumimoji="1" lang="ar-SA" sz="3200" b="1" i="0" u="none" strike="noStrike" kern="1200" cap="none" spc="0" normalizeH="0" baseline="0" noProof="0" dirty="0">
                <a:ln>
                  <a:noFill/>
                </a:ln>
                <a:solidFill>
                  <a:schemeClr val="bg1"/>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فَسَنَمْلِكُ عَلَى ٱلْأَرْضِ."</a:t>
            </a:r>
          </a:p>
          <a:p>
            <a:pPr marL="0" marR="0" lvl="0" indent="0" algn="r" defTabSz="914400" rtl="0" eaLnBrk="0" fontAlgn="base" latinLnBrk="0" hangingPunct="0">
              <a:lnSpc>
                <a:spcPct val="80000"/>
              </a:lnSpc>
              <a:spcBef>
                <a:spcPct val="0"/>
              </a:spcBef>
              <a:spcAft>
                <a:spcPct val="0"/>
              </a:spcAft>
              <a:buClrTx/>
              <a:buSzTx/>
              <a:buFontTx/>
              <a:buNone/>
              <a:tabLst/>
              <a:defRPr/>
            </a:pP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Narrow"/>
              <a:ea typeface="ＭＳ Ｐゴシック" pitchFamily="-84" charset="-128"/>
              <a:cs typeface="Arial Narrow"/>
            </a:endParaRPr>
          </a:p>
          <a:p>
            <a:pPr marL="0" marR="0" lvl="0" indent="0" algn="r" defTabSz="914400" rtl="0" eaLnBrk="0" fontAlgn="base" latinLnBrk="0" hangingPunct="0">
              <a:lnSpc>
                <a:spcPct val="8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رؤيا 5: 10</a:t>
            </a: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27539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155يو-في</a:t>
            </a:r>
            <a:endParaRPr kumimoji="0" lang="en-US" sz="2400" b="1" i="0" u="none" strike="noStrike" kern="1200" cap="none" spc="0" normalizeH="0" baseline="0" noProof="0" dirty="0">
              <a:ln>
                <a:noFill/>
              </a:ln>
              <a:solidFill>
                <a:srgbClr val="000000"/>
              </a:solidFill>
              <a:effectLst/>
              <a:uLnTx/>
              <a:uFillTx/>
              <a:latin typeface="Arial" pitchFamily="34" charset="0"/>
              <a:ea typeface="Osaka" charset="-128"/>
              <a:cs typeface="Arial"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عصر الكنيسة غير مرئي في العهد القديم</a:t>
            </a:r>
            <a:endParaRPr kumimoji="0" lang="en-US"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سيملك القديسون على الأرض (</a:t>
            </a:r>
            <a:r>
              <a:rPr kumimoji="0" lang="ar-JO" sz="3200" b="0"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رؤ 5: 10</a:t>
            </a: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 و ليس في السماء كما يدعي اللاألفيون</a:t>
            </a:r>
            <a:endParaRPr kumimoji="0" lang="en-US"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rPr>
              <a:t>هيكل حزقيال هو هيكل حقيقي (راجع ملخص أحداث الأيام الأخيرة، ملاحظات الأخرويات</a:t>
            </a:r>
            <a:r>
              <a:rPr kumimoji="0" lang="ar-JO" altLang="ja-JP" sz="3200" b="0" i="0" u="none" strike="noStrike" kern="1200" cap="none" spc="0" normalizeH="0" baseline="0" noProof="0" dirty="0">
                <a:ln>
                  <a:noFill/>
                </a:ln>
                <a:solidFill>
                  <a:srgbClr val="FFFF00"/>
                </a:solidFill>
                <a:effectLst/>
                <a:uLnTx/>
                <a:uFillTx/>
                <a:latin typeface="Arial" pitchFamily="34" charset="0"/>
                <a:ea typeface="Osaka" charset="-128"/>
                <a:cs typeface="Arial" pitchFamily="34" charset="0"/>
              </a:rPr>
              <a:t>، 105-106</a:t>
            </a:r>
            <a:r>
              <a:rPr kumimoji="0" lang="ar-JO"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rPr>
              <a:t>)</a:t>
            </a:r>
            <a:endParaRPr kumimoji="0" lang="en-US"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2973332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89" name="Picture 2" descr="Picture 2"/>
          <p:cNvPicPr>
            <a:picLocks noChangeAspect="1" noChangeArrowheads="1"/>
          </p:cNvPicPr>
          <p:nvPr/>
        </p:nvPicPr>
        <p:blipFill>
          <a:blip r:embed="rId3"/>
          <a:srcRect/>
          <a:stretch>
            <a:fillRect/>
          </a:stretch>
        </p:blipFill>
        <p:spPr bwMode="auto">
          <a:xfrm>
            <a:off x="0" y="533400"/>
            <a:ext cx="8915400" cy="5943600"/>
          </a:xfrm>
          <a:prstGeom prst="rect">
            <a:avLst/>
          </a:prstGeom>
          <a:noFill/>
          <a:ln w="9525">
            <a:noFill/>
            <a:miter lim="800000"/>
            <a:headEnd/>
            <a:tailEnd/>
          </a:ln>
        </p:spPr>
      </p:pic>
      <p:sp>
        <p:nvSpPr>
          <p:cNvPr id="114690" name="Text Box 3"/>
          <p:cNvSpPr txBox="1">
            <a:spLocks noChangeArrowheads="1"/>
          </p:cNvSpPr>
          <p:nvPr/>
        </p:nvSpPr>
        <p:spPr bwMode="auto">
          <a:xfrm>
            <a:off x="1600200" y="381000"/>
            <a:ext cx="65722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0" i="0"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rPr>
              <a:t>الأحداث الرئيسيّة للألفيّة</a:t>
            </a:r>
            <a:endParaRPr kumimoji="1" lang="en-US" sz="3200" b="0" i="0"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562192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155يو-في</a:t>
            </a:r>
            <a:endParaRPr kumimoji="0" lang="en-US" sz="2400" b="1" i="0" u="none" strike="noStrike" kern="1200" cap="none" spc="0" normalizeH="0" baseline="0" noProof="0" dirty="0">
              <a:ln>
                <a:noFill/>
              </a:ln>
              <a:solidFill>
                <a:srgbClr val="000000"/>
              </a:solidFill>
              <a:effectLst/>
              <a:uLnTx/>
              <a:uFillTx/>
              <a:latin typeface="Arial" pitchFamily="34" charset="0"/>
              <a:ea typeface="Osaka" charset="-128"/>
              <a:cs typeface="Arial"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عصر الكنيسة غير مرئي في العهد القديم</a:t>
            </a:r>
            <a:endParaRPr kumimoji="0" lang="en-US"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سيملك القديسون على الأرض (</a:t>
            </a:r>
            <a:r>
              <a:rPr kumimoji="0" lang="ar-JO" sz="3200" b="0"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رؤ 5: 10</a:t>
            </a: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 و ليس في السماء كما يدعي اللاألفيون</a:t>
            </a:r>
            <a:endParaRPr kumimoji="0" lang="en-US"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rPr>
              <a:t>هيكل حزقيال هو هيكل حقيقي (راجع ملخص أحداث الأيام الأخيرة، ملاحظات الأخرويات</a:t>
            </a:r>
            <a:r>
              <a:rPr kumimoji="0" lang="ar-JO" altLang="ja-JP" sz="3200" b="0"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 105-106</a:t>
            </a:r>
            <a:r>
              <a:rPr kumimoji="0" lang="ar-JO"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rPr>
              <a:t>)</a:t>
            </a:r>
            <a:endParaRPr kumimoji="0" lang="en-US"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charset="0"/>
                <a:ea typeface="Osaka" charset="-128"/>
                <a:cs typeface="Osaka" charset="-128"/>
              </a:rPr>
              <a:t>تقدم التدبيرية أفضل تفسير حول كيفية تتميم العهود الإبراهيمي و الأرض و الداوودي و الجديد</a:t>
            </a:r>
            <a:endParaRPr kumimoji="0" lang="en-US"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b="1" dirty="0">
                <a:solidFill>
                  <a:schemeClr val="bg1"/>
                </a:solidFill>
                <a:latin typeface="Arial" charset="0"/>
              </a:rPr>
              <a:t>العهد الإبراهيمي</a:t>
            </a:r>
            <a:br>
              <a:rPr kumimoji="1" lang="ar-JO" altLang="zh-CN" sz="4000" b="1" dirty="0">
                <a:solidFill>
                  <a:schemeClr val="bg1"/>
                </a:solidFill>
                <a:latin typeface="Arial" charset="0"/>
              </a:rPr>
            </a:br>
            <a:r>
              <a:rPr kumimoji="1" lang="ar-JO" altLang="zh-CN" sz="4000" b="1" dirty="0">
                <a:solidFill>
                  <a:schemeClr val="bg1"/>
                </a:solidFill>
                <a:latin typeface="Arial" charset="0"/>
              </a:rPr>
              <a:t>و تتميمه</a:t>
            </a:r>
            <a:endParaRPr kumimoji="1" lang="en-US" altLang="zh-CN" sz="4000" b="1" dirty="0">
              <a:solidFill>
                <a:schemeClr val="bg1"/>
              </a:solidFill>
              <a:latin typeface="Arial" charset="0"/>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الوعود</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الإبراهيمي</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تكوين 12, 15, 17, 22</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تثنية 30</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2 صم 7</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70" normalizeH="0" baseline="0" noProof="0" dirty="0">
                <a:ln>
                  <a:noFill/>
                </a:ln>
                <a:solidFill>
                  <a:srgbClr val="000000"/>
                </a:solidFill>
                <a:effectLst/>
                <a:uLnTx/>
                <a:uFillTx/>
                <a:latin typeface="Arial"/>
                <a:ea typeface="华文楷体"/>
                <a:cs typeface="Arial"/>
              </a:rPr>
              <a:t>إر 31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a:ea typeface="华文楷体"/>
                <a:cs typeface="Arial"/>
              </a:rPr>
              <a:t>التتميم</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endPar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إر 31 : 31 – 34 يعد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الغفران</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لا داعي للكرازة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أف 2 : 19 – 22, 2 كو 6 : 16)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لو 22 : 20, 2 كو 3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الألفية        </a:t>
            </a: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الملكوت   </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المسيانية    </a:t>
            </a: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الأبدي     </a:t>
            </a:r>
            <a:endPar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(أش 2 :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(رؤ 21 – 22)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t>
            </a: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أش 11</a:t>
            </a: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5 : 10,   20 : 4-6)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12 : 1 - 3</a:t>
            </a:r>
            <a:endPar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(1كو 15 : 24)</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إسرائيل</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الكنيسة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(التركيز على الأمة)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الطبعة السادسة</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15 حزيران 2012</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(زك 8)</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21 : 5)</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غل 3 : 23 – 25 )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(رو 7: 1-6, 1كو 9: 19-21, عب 8: 13)</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9ج</a:t>
            </a:r>
            <a:endPar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Impact"/>
                <a:ea typeface="ＭＳ Ｐゴシック" pitchFamily="24" charset="-128"/>
                <a:cs typeface="Impact"/>
              </a:rPr>
              <a:t>خط سير الملكوت و العهود</a:t>
            </a:r>
            <a:endParaRPr lang="en-US" sz="5400" b="1" dirty="0">
              <a:effectLst>
                <a:glow rad="215900">
                  <a:schemeClr val="bg1">
                    <a:lumMod val="50000"/>
                    <a:alpha val="75000"/>
                  </a:schemeClr>
                </a:glow>
              </a:effectLst>
              <a:latin typeface="Impact"/>
              <a:ea typeface="ＭＳ Ｐゴシック" pitchFamily="24" charset="-128"/>
              <a:cs typeface="Impact"/>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و 379</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303757169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10338"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10339" name="Rectangle 2"/>
          <p:cNvSpPr>
            <a:spLocks noGrp="1" noChangeArrowheads="1"/>
          </p:cNvSpPr>
          <p:nvPr>
            <p:ph type="title"/>
          </p:nvPr>
        </p:nvSpPr>
        <p:spPr>
          <a:xfrm>
            <a:off x="685800" y="3333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dirty="0">
                <a:solidFill>
                  <a:schemeClr val="bg1"/>
                </a:solidFill>
              </a:rPr>
              <a:t>(</a:t>
            </a:r>
            <a:r>
              <a:rPr lang="ar-JO" dirty="0">
                <a:solidFill>
                  <a:schemeClr val="bg1"/>
                </a:solidFill>
              </a:rPr>
              <a:t>لماذا أميز بين إسرائيل و الكنيسة ؟</a:t>
            </a:r>
            <a:r>
              <a:rPr lang="en-US" dirty="0">
                <a:solidFill>
                  <a:schemeClr val="bg1"/>
                </a:solidFill>
              </a:rPr>
              <a:t>)</a:t>
            </a:r>
          </a:p>
        </p:txBody>
      </p:sp>
      <p:sp>
        <p:nvSpPr>
          <p:cNvPr id="712709" name="Text Box 5"/>
          <p:cNvSpPr txBox="1">
            <a:spLocks noChangeArrowheads="1"/>
          </p:cNvSpPr>
          <p:nvPr/>
        </p:nvSpPr>
        <p:spPr bwMode="auto">
          <a:xfrm>
            <a:off x="8305800" y="76200"/>
            <a:ext cx="83708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155ر</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128"/>
            </a:endParaRPr>
          </a:p>
        </p:txBody>
      </p:sp>
      <p:sp>
        <p:nvSpPr>
          <p:cNvPr id="712710" name="Rectangle 6"/>
          <p:cNvSpPr>
            <a:spLocks noChangeArrowheads="1"/>
          </p:cNvSpPr>
          <p:nvPr/>
        </p:nvSpPr>
        <p:spPr bwMode="auto">
          <a:xfrm>
            <a:off x="381000" y="1704975"/>
            <a:ext cx="8591550" cy="5076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عصر الكنيسة غير مرئي في العهد القديم</a:t>
            </a:r>
            <a:endParaRPr kumimoji="0" lang="en-US"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سيملك القديسون على الأرض (</a:t>
            </a:r>
            <a:r>
              <a:rPr kumimoji="0" lang="ar-JO" sz="3200" b="0"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رؤ 5: 10</a:t>
            </a: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 و ليس في السماء كما يدعي اللاألفيون</a:t>
            </a:r>
            <a:endParaRPr kumimoji="0" lang="en-US"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rPr>
              <a:t>هيكل حزقيال هو هيكل حقيقي (راجع ملخص أحداث الأيام الأخيرة، ملاحظات الأخرويات</a:t>
            </a:r>
            <a:r>
              <a:rPr kumimoji="0" lang="ar-JO" altLang="ja-JP" sz="3200" b="0" i="0" u="none" strike="noStrike" kern="1200" cap="none" spc="0" normalizeH="0" baseline="0" noProof="0" dirty="0">
                <a:ln>
                  <a:noFill/>
                </a:ln>
                <a:solidFill>
                  <a:srgbClr val="FFFFFF"/>
                </a:solidFill>
                <a:effectLst/>
                <a:uLnTx/>
                <a:uFillTx/>
                <a:latin typeface="Arial" pitchFamily="34" charset="0"/>
                <a:ea typeface="Osaka" charset="-128"/>
                <a:cs typeface="Arial" pitchFamily="34" charset="0"/>
              </a:rPr>
              <a:t>، 105-106</a:t>
            </a:r>
            <a:r>
              <a:rPr kumimoji="0" lang="ar-JO" altLang="ja-JP" sz="3200" b="0" i="0" u="none" strike="noStrike" kern="1200" cap="none" spc="0" normalizeH="0" baseline="0" noProof="0" dirty="0">
                <a:ln>
                  <a:noFill/>
                </a:ln>
                <a:solidFill>
                  <a:srgbClr val="FFFFFF"/>
                </a:solidFill>
                <a:effectLst/>
                <a:uLnTx/>
                <a:uFillTx/>
                <a:latin typeface="Arial" charset="0"/>
                <a:ea typeface="Osaka" charset="-128"/>
                <a:cs typeface="Osaka" charset="-128"/>
              </a:rPr>
              <a:t>)</a:t>
            </a:r>
            <a:endParaRPr kumimoji="0" lang="en-US" altLang="ja-JP" sz="3200" b="0" i="0" u="none" strike="noStrike" kern="1200" cap="none" spc="0" normalizeH="0" baseline="0" noProof="0" dirty="0">
              <a:ln>
                <a:noFill/>
              </a:ln>
              <a:solidFill>
                <a:srgbClr val="FFFF00"/>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FF"/>
                </a:solidFill>
                <a:effectLst/>
                <a:uLnTx/>
                <a:uFillTx/>
                <a:latin typeface="Arial" charset="0"/>
                <a:ea typeface="Osaka" charset="-128"/>
                <a:cs typeface="Osaka" charset="-128"/>
              </a:rPr>
              <a:t>تقدم التدبيرية أفضل تفسير حول كيفية تتميم العهود الإبراهيمي و الأرض و الداوودي و الجديد</a:t>
            </a:r>
            <a:endParaRPr kumimoji="0" lang="en-US"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0" i="0" u="none" strike="noStrike" kern="1200" cap="none" spc="0" normalizeH="0" baseline="0" noProof="0" dirty="0">
                <a:ln>
                  <a:noFill/>
                </a:ln>
                <a:solidFill>
                  <a:srgbClr val="FFFF00"/>
                </a:solidFill>
                <a:effectLst/>
                <a:uLnTx/>
                <a:uFillTx/>
                <a:latin typeface="Arial" charset="0"/>
                <a:ea typeface="Osaka" charset="-128"/>
                <a:cs typeface="Osaka" charset="-128"/>
              </a:rPr>
              <a:t>الكنيسة و إسرائيل متمايزتان باستمرار في الكتاب المقدس</a:t>
            </a:r>
            <a:endParaRPr kumimoji="0" lang="en-US" sz="3200" b="0" i="0" u="none" strike="noStrike" kern="1200" cap="none" spc="0" normalizeH="0" baseline="0" noProof="0" dirty="0">
              <a:ln>
                <a:noFill/>
              </a:ln>
              <a:solidFill>
                <a:srgbClr val="FFFFFF"/>
              </a:solidFill>
              <a:effectLst/>
              <a:uLnTx/>
              <a:uFillTx/>
              <a:latin typeface="Arial"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2710">
                                            <p:txEl>
                                              <p:pRg st="0" end="0"/>
                                            </p:txEl>
                                          </p:spTgt>
                                        </p:tgtEl>
                                        <p:attrNameLst>
                                          <p:attrName>style.visibility</p:attrName>
                                        </p:attrNameLst>
                                      </p:cBhvr>
                                      <p:to>
                                        <p:strVal val="visible"/>
                                      </p:to>
                                    </p:set>
                                    <p:animEffect transition="in" filter="dissolve">
                                      <p:cBhvr>
                                        <p:cTn id="7" dur="500"/>
                                        <p:tgtEl>
                                          <p:spTgt spid="71271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2710">
                                            <p:txEl>
                                              <p:pRg st="1" end="1"/>
                                            </p:txEl>
                                          </p:spTgt>
                                        </p:tgtEl>
                                        <p:attrNameLst>
                                          <p:attrName>style.visibility</p:attrName>
                                        </p:attrNameLst>
                                      </p:cBhvr>
                                      <p:to>
                                        <p:strVal val="visible"/>
                                      </p:to>
                                    </p:set>
                                    <p:animEffect transition="in" filter="dissolve">
                                      <p:cBhvr>
                                        <p:cTn id="11" dur="500"/>
                                        <p:tgtEl>
                                          <p:spTgt spid="712710">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12710">
                                            <p:txEl>
                                              <p:pRg st="2" end="2"/>
                                            </p:txEl>
                                          </p:spTgt>
                                        </p:tgtEl>
                                        <p:attrNameLst>
                                          <p:attrName>style.visibility</p:attrName>
                                        </p:attrNameLst>
                                      </p:cBhvr>
                                      <p:to>
                                        <p:strVal val="visible"/>
                                      </p:to>
                                    </p:set>
                                    <p:animEffect transition="in" filter="dissolve">
                                      <p:cBhvr>
                                        <p:cTn id="15" dur="500"/>
                                        <p:tgtEl>
                                          <p:spTgt spid="712710">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12710">
                                            <p:txEl>
                                              <p:pRg st="3" end="3"/>
                                            </p:txEl>
                                          </p:spTgt>
                                        </p:tgtEl>
                                        <p:attrNameLst>
                                          <p:attrName>style.visibility</p:attrName>
                                        </p:attrNameLst>
                                      </p:cBhvr>
                                      <p:to>
                                        <p:strVal val="visible"/>
                                      </p:to>
                                    </p:set>
                                    <p:animEffect transition="in" filter="dissolve">
                                      <p:cBhvr>
                                        <p:cTn id="19" dur="500"/>
                                        <p:tgtEl>
                                          <p:spTgt spid="7127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12710">
                                            <p:txEl>
                                              <p:pRg st="4" end="4"/>
                                            </p:txEl>
                                          </p:spTgt>
                                        </p:tgtEl>
                                        <p:attrNameLst>
                                          <p:attrName>style.visibility</p:attrName>
                                        </p:attrNameLst>
                                      </p:cBhvr>
                                      <p:to>
                                        <p:strVal val="visible"/>
                                      </p:to>
                                    </p:set>
                                    <p:animEffect transition="in" filter="dissolve">
                                      <p:cBhvr>
                                        <p:cTn id="24" dur="500"/>
                                        <p:tgtEl>
                                          <p:spTgt spid="7127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6322" name="Rectangle 2"/>
          <p:cNvSpPr>
            <a:spLocks noGrp="1" noChangeArrowheads="1"/>
          </p:cNvSpPr>
          <p:nvPr>
            <p:ph type="title" idx="4294967295"/>
          </p:nvPr>
        </p:nvSpPr>
        <p:spPr>
          <a:xfrm>
            <a:off x="0" y="152400"/>
            <a:ext cx="9144000" cy="1143000"/>
          </a:xfrm>
        </p:spPr>
        <p:txBody>
          <a:bodyPr/>
          <a:lstStyle/>
          <a:p>
            <a:pPr eaLnBrk="1" hangingPunct="1">
              <a:defRPr/>
            </a:pPr>
            <a:r>
              <a:rPr lang="ar-JO" sz="3600" dirty="0"/>
              <a:t>نظرية إسرائيل الجديدة</a:t>
            </a:r>
            <a:br>
              <a:rPr lang="en-US" sz="3600" dirty="0"/>
            </a:br>
            <a:r>
              <a:rPr lang="en-US" sz="3600" dirty="0"/>
              <a:t> </a:t>
            </a:r>
            <a:r>
              <a:rPr lang="ar-JO" sz="3600" dirty="0"/>
              <a:t>في قبل الألفية العهدية</a:t>
            </a:r>
            <a:endParaRPr lang="en-US" sz="3600" dirty="0"/>
          </a:p>
        </p:txBody>
      </p:sp>
      <p:sp>
        <p:nvSpPr>
          <p:cNvPr id="56323" name="Rectangle 3"/>
          <p:cNvSpPr>
            <a:spLocks noChangeArrowheads="1"/>
          </p:cNvSpPr>
          <p:nvPr/>
        </p:nvSpPr>
        <p:spPr bwMode="auto">
          <a:xfrm>
            <a:off x="0" y="1676400"/>
            <a:ext cx="9220200" cy="51816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r" defTabSz="914400" rtl="1" eaLnBrk="1" fontAlgn="base" latinLnBrk="0" hangingPunct="1">
              <a:lnSpc>
                <a:spcPct val="90000"/>
              </a:lnSpc>
              <a:spcBef>
                <a:spcPct val="20000"/>
              </a:spcBef>
              <a:spcAft>
                <a:spcPct val="0"/>
              </a:spcAft>
              <a:buClrTx/>
              <a:buSzTx/>
              <a:buFont typeface="Wingdings" pitchFamily="-112" charset="2"/>
              <a:buChar char=""/>
              <a:tabLst/>
              <a:defRPr/>
            </a:pPr>
            <a:r>
              <a:rPr kumimoji="0" lang="ar-JO" sz="2800" b="0" i="0" u="sng" strike="noStrike" kern="1200" cap="none" spc="0" normalizeH="0" baseline="0" noProof="0" dirty="0">
                <a:ln>
                  <a:noFill/>
                </a:ln>
                <a:solidFill>
                  <a:srgbClr val="FFFFFF"/>
                </a:solidFill>
                <a:effectLst/>
                <a:uLnTx/>
                <a:uFillTx/>
                <a:latin typeface="Times New Roman" charset="0"/>
                <a:ea typeface="ＭＳ Ｐゴシック" charset="0"/>
              </a:rPr>
              <a:t>الكنيسة هي إسرائيل الروحية</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 يقول لاد إن بولس "يطبق نبوءات على الكنيسة التي تنتمي في عهدها القديم إلى إسرائيل بالمعنى الحرفي للكلمة ؛ وهو يدعو أبناء الكنيسة ، نسل إبراهيم. ويطلق على المؤمنين الختان الحقيقي. ومن الصعب تجنب الاستنتاج الذي </a:t>
            </a:r>
            <a:r>
              <a:rPr kumimoji="0" lang="ar-JO" sz="2800" b="0" i="0" u="none" strike="noStrike" kern="1200" cap="none" spc="0" normalizeH="0" baseline="0" noProof="0" dirty="0">
                <a:ln>
                  <a:noFill/>
                </a:ln>
                <a:solidFill>
                  <a:srgbClr val="FFFF00"/>
                </a:solidFill>
                <a:effectLst/>
                <a:uLnTx/>
                <a:uFillTx/>
                <a:latin typeface="Times New Roman" charset="0"/>
                <a:ea typeface="ＭＳ Ｐゴシック" charset="0"/>
              </a:rPr>
              <a:t>يرى بولس أن الكنيسة كإسرائيل الروحية </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"(معنى الألفية ، 25).</a:t>
            </a:r>
            <a:endParaRPr kumimoji="0" lang="en-US" sz="2800" b="0"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342900" marR="0" lvl="0" indent="-342900" algn="r" defTabSz="914400" rtl="1" eaLnBrk="1" fontAlgn="base" latinLnBrk="0" hangingPunct="1">
              <a:lnSpc>
                <a:spcPct val="90000"/>
              </a:lnSpc>
              <a:spcBef>
                <a:spcPct val="20000"/>
              </a:spcBef>
              <a:spcAft>
                <a:spcPct val="0"/>
              </a:spcAft>
              <a:buClrTx/>
              <a:buSzTx/>
              <a:buFont typeface="Wingdings" pitchFamily="-112" charset="2"/>
              <a:buChar char=""/>
              <a:tabLst/>
              <a:defRPr/>
            </a:pPr>
            <a:r>
              <a:rPr kumimoji="0" lang="ar-JO" sz="2800" b="0" i="0" u="sng" strike="noStrike" kern="1200" cap="none" spc="0" normalizeH="0" baseline="0" noProof="0" dirty="0">
                <a:ln>
                  <a:noFill/>
                </a:ln>
                <a:solidFill>
                  <a:srgbClr val="FFFFFF"/>
                </a:solidFill>
                <a:effectLst/>
                <a:uLnTx/>
                <a:uFillTx/>
                <a:latin typeface="Times New Roman" charset="0"/>
                <a:ea typeface="ＭＳ Ｐゴシック" charset="0"/>
              </a:rPr>
              <a:t>يتناقض مفهوم تدبير الذبائح الألفية مع عبرانيين 8: 8-13</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 يدعي لاد أن رسالة العبرانيين 8 تدحض التدبيرية لأنها "تؤكد </a:t>
            </a:r>
            <a:r>
              <a:rPr kumimoji="0" lang="ar-JO" sz="2800" b="0" i="0" u="none" strike="noStrike" kern="1200" cap="none" spc="0" normalizeH="0" baseline="0" noProof="0" dirty="0">
                <a:ln>
                  <a:noFill/>
                </a:ln>
                <a:solidFill>
                  <a:srgbClr val="FFFF00"/>
                </a:solidFill>
                <a:effectLst/>
                <a:uLnTx/>
                <a:uFillTx/>
                <a:latin typeface="Times New Roman" charset="0"/>
                <a:ea typeface="ＭＳ Ｐゴシック" charset="0"/>
              </a:rPr>
              <a:t>أن العهد الجديد في المسيح قد أزاح عبادة العهد القديم</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 التي من ثم محكوم عليها بالزوال" (المرجع نفسه ، 26-27).</a:t>
            </a:r>
            <a:endParaRPr kumimoji="0" lang="en-US" sz="2800" b="0"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
        <p:nvSpPr>
          <p:cNvPr id="716804" name="Text Box 4"/>
          <p:cNvSpPr txBox="1">
            <a:spLocks noChangeArrowheads="1"/>
          </p:cNvSpPr>
          <p:nvPr/>
        </p:nvSpPr>
        <p:spPr bwMode="auto">
          <a:xfrm>
            <a:off x="8205788" y="7620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155س</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algn="r" eaLnBrk="1" hangingPunct="1">
              <a:defRPr/>
            </a:pPr>
            <a:r>
              <a:rPr lang="ar-JO" sz="4400"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الوكالات في العهد الجديد</a:t>
            </a:r>
            <a:endParaRPr lang="en-US" sz="4400" dirty="0">
              <a:effectLst>
                <a:glow rad="139700">
                  <a:schemeClr val="tx1">
                    <a:alpha val="90000"/>
                  </a:schemeClr>
                </a:glow>
              </a:effectLst>
              <a:latin typeface="Arial" panose="020B0604020202020204" pitchFamily="34" charset="0"/>
              <a:cs typeface="Arial" panose="020B0604020202020204" pitchFamily="34"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180f</a:t>
            </a:r>
            <a:endParaRPr kumimoji="0" lang="en-US" sz="24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5" name="TextBox 1"/>
          <p:cNvSpPr txBox="1">
            <a:spLocks noChangeArrowheads="1"/>
          </p:cNvSpPr>
          <p:nvPr/>
        </p:nvSpPr>
        <p:spPr bwMode="auto">
          <a:xfrm rot="-799223">
            <a:off x="65967" y="1421763"/>
            <a:ext cx="1101557"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3: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6" name="TextBox 5"/>
          <p:cNvSpPr txBox="1">
            <a:spLocks noChangeArrowheads="1"/>
          </p:cNvSpPr>
          <p:nvPr/>
        </p:nvSpPr>
        <p:spPr bwMode="auto">
          <a:xfrm rot="-799223">
            <a:off x="3666418" y="1493994"/>
            <a:ext cx="1101557"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3: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7" name="TextBox 6"/>
          <p:cNvSpPr txBox="1">
            <a:spLocks noChangeArrowheads="1"/>
          </p:cNvSpPr>
          <p:nvPr/>
        </p:nvSpPr>
        <p:spPr bwMode="auto">
          <a:xfrm rot="-799223">
            <a:off x="65967" y="2213925"/>
            <a:ext cx="1101557"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 3: 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9528" name="TextBox 7"/>
          <p:cNvSpPr txBox="1">
            <a:spLocks noChangeArrowheads="1"/>
          </p:cNvSpPr>
          <p:nvPr/>
        </p:nvSpPr>
        <p:spPr bwMode="auto">
          <a:xfrm rot="-799223">
            <a:off x="3666418" y="2286156"/>
            <a:ext cx="1101557"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 3: 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9529" name="TextBox 8"/>
          <p:cNvSpPr txBox="1">
            <a:spLocks noChangeArrowheads="1"/>
          </p:cNvSpPr>
          <p:nvPr/>
        </p:nvSpPr>
        <p:spPr bwMode="auto">
          <a:xfrm rot="-799223">
            <a:off x="25699" y="3303744"/>
            <a:ext cx="122178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كو 1: 25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9530" name="TextBox 9"/>
          <p:cNvSpPr txBox="1">
            <a:spLocks noChangeArrowheads="1"/>
          </p:cNvSpPr>
          <p:nvPr/>
        </p:nvSpPr>
        <p:spPr bwMode="auto">
          <a:xfrm rot="-799223">
            <a:off x="3432474" y="3232307"/>
            <a:ext cx="122178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كو 1: 25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9531" name="TextBox 10"/>
          <p:cNvSpPr txBox="1">
            <a:spLocks noChangeArrowheads="1"/>
          </p:cNvSpPr>
          <p:nvPr/>
        </p:nvSpPr>
        <p:spPr bwMode="auto">
          <a:xfrm rot="-799223">
            <a:off x="57778" y="4388801"/>
            <a:ext cx="131796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تي 1: 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9532" name="TextBox 11"/>
          <p:cNvSpPr txBox="1">
            <a:spLocks noChangeArrowheads="1"/>
          </p:cNvSpPr>
          <p:nvPr/>
        </p:nvSpPr>
        <p:spPr bwMode="auto">
          <a:xfrm rot="-799223">
            <a:off x="3304215" y="4373718"/>
            <a:ext cx="131796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تي 1: 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掠必你们曾听见神赐恩给我，将关切你们的职分托付我，</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又使众人都明白，这历代以来隐藏在创造万物之神里的奥秘，是如何安排的。</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rPr>
              <a:t>我照神为你们所赐我的职分，作了教会的执事，要把神的道理传得全备。</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也不可听从荒渺无凭的话语，和无穷的家谱。这等事只生辩论，并不发明神在信上所立的章程。</a:t>
            </a:r>
            <a:endPar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a:stretch>
            <a:fillRect/>
          </a:stretch>
        </p:blipFill>
        <p:spPr>
          <a:xfrm>
            <a:off x="1580695" y="430044"/>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4194" name="Rectangle 2"/>
          <p:cNvSpPr>
            <a:spLocks noGrp="1" noChangeArrowheads="1"/>
          </p:cNvSpPr>
          <p:nvPr>
            <p:ph type="title" idx="4294967295"/>
          </p:nvPr>
        </p:nvSpPr>
        <p:spPr>
          <a:xfrm>
            <a:off x="0" y="152400"/>
            <a:ext cx="9144000" cy="1143000"/>
          </a:xfrm>
        </p:spPr>
        <p:txBody>
          <a:bodyPr/>
          <a:lstStyle/>
          <a:p>
            <a:pPr eaLnBrk="1" hangingPunct="1">
              <a:defRPr/>
            </a:pPr>
            <a:r>
              <a:rPr lang="ar-JO" sz="3600" dirty="0"/>
              <a:t>لماذا التمييز بين إسرائيل و الكنيسة ؟</a:t>
            </a:r>
            <a:endParaRPr lang="en-US" sz="3600" dirty="0"/>
          </a:p>
        </p:txBody>
      </p:sp>
      <p:sp>
        <p:nvSpPr>
          <p:cNvPr id="264196"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112" charset="2"/>
              <a:buNone/>
              <a:tabLst/>
              <a:defRPr/>
            </a:pPr>
            <a:r>
              <a:rPr kumimoji="0" lang="ar-JO" sz="2800" b="0" i="1" u="none" strike="noStrike" kern="1200" cap="none" spc="0" normalizeH="0" baseline="0" noProof="0" dirty="0">
                <a:ln>
                  <a:noFill/>
                </a:ln>
                <a:solidFill>
                  <a:srgbClr val="FFFFFF"/>
                </a:solidFill>
                <a:effectLst/>
                <a:uLnTx/>
                <a:uFillTx/>
                <a:latin typeface="Tahoma" pitchFamily="-112" charset="-52"/>
                <a:ea typeface="ＭＳ Ｐゴシック"/>
                <a:cs typeface="+mn-cs"/>
              </a:rPr>
              <a:t>( أسباب عدم دعوة الكنيسة بإسرائيل الجديدة)</a:t>
            </a:r>
            <a:endParaRPr kumimoji="0" lang="en-US" sz="2800" b="0" i="1" u="none" strike="noStrike" kern="1200" cap="none" spc="0" normalizeH="0" baseline="0" noProof="0" dirty="0">
              <a:ln>
                <a:noFill/>
              </a:ln>
              <a:solidFill>
                <a:srgbClr val="FFFFFF"/>
              </a:solidFill>
              <a:effectLst/>
              <a:uLnTx/>
              <a:uFillTx/>
              <a:latin typeface="Tahoma" pitchFamily="-112" charset="-52"/>
              <a:ea typeface="ＭＳ Ｐゴシック"/>
              <a:cs typeface="+mn-cs"/>
            </a:endParaRPr>
          </a:p>
        </p:txBody>
      </p:sp>
      <p:sp>
        <p:nvSpPr>
          <p:cNvPr id="264195" name="Rectangle 3"/>
          <p:cNvSpPr>
            <a:spLocks noChangeArrowheads="1"/>
          </p:cNvSpPr>
          <p:nvPr/>
        </p:nvSpPr>
        <p:spPr bwMode="auto">
          <a:xfrm>
            <a:off x="381000" y="1752600"/>
            <a:ext cx="8610600" cy="5334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90000"/>
              </a:lnSpc>
              <a:spcBef>
                <a:spcPct val="20000"/>
              </a:spcBef>
              <a:spcAft>
                <a:spcPct val="0"/>
              </a:spcAft>
              <a:buClrTx/>
              <a:buSzTx/>
              <a:buFont typeface="Wingdings" pitchFamily="-112" charset="2"/>
              <a:buNone/>
              <a:tabLst/>
              <a:defRPr/>
            </a:pPr>
            <a:r>
              <a:rPr kumimoji="0" lang="ar-JO" sz="3200" b="0" i="0" u="none" strike="noStrike" kern="1200" cap="none" spc="0" normalizeH="0" baseline="0" noProof="0" dirty="0">
                <a:ln>
                  <a:noFill/>
                </a:ln>
                <a:solidFill>
                  <a:srgbClr val="FFFF00"/>
                </a:solidFill>
                <a:effectLst/>
                <a:uLnTx/>
                <a:uFillTx/>
                <a:latin typeface="Arial" pitchFamily="-112" charset="0"/>
                <a:ea typeface="ＭＳ Ｐゴシック"/>
                <a:cs typeface="+mn-cs"/>
              </a:rPr>
              <a:t>توضيح و تتميم أنهم ليسوا نفس الشيء</a:t>
            </a:r>
            <a:r>
              <a:rPr kumimoji="0" lang="en-US" sz="3200" b="0" i="0" u="none" strike="noStrike" kern="1200" cap="none" spc="0" normalizeH="0" baseline="0" noProof="0" dirty="0">
                <a:ln>
                  <a:noFill/>
                </a:ln>
                <a:solidFill>
                  <a:srgbClr val="FFFFFF"/>
                </a:solidFill>
                <a:effectLst/>
                <a:uLnTx/>
                <a:uFillTx/>
                <a:latin typeface="Arial" pitchFamily="-112" charset="0"/>
                <a:ea typeface="ＭＳ Ｐゴシック"/>
                <a:cs typeface="+mn-cs"/>
              </a:rPr>
              <a:t>  </a:t>
            </a:r>
          </a:p>
        </p:txBody>
      </p:sp>
      <p:sp>
        <p:nvSpPr>
          <p:cNvPr id="2" name="Rectangle 3"/>
          <p:cNvSpPr>
            <a:spLocks noChangeArrowheads="1"/>
          </p:cNvSpPr>
          <p:nvPr/>
        </p:nvSpPr>
        <p:spPr bwMode="auto">
          <a:xfrm>
            <a:off x="381000" y="2438400"/>
            <a:ext cx="8458200" cy="3886200"/>
          </a:xfrm>
          <a:prstGeom prst="rect">
            <a:avLst/>
          </a:prstGeom>
          <a:noFill/>
          <a:ln w="9525">
            <a:noFill/>
            <a:miter lim="800000"/>
            <a:headEnd/>
            <a:tailEnd/>
          </a:ln>
          <a:effectLst>
            <a:outerShdw blurRad="25400" dist="35921" dir="2700000" algn="ctr" rotWithShape="0">
              <a:srgbClr val="000000">
                <a:alpha val="99962"/>
              </a:srgbClr>
            </a:outerShdw>
          </a:effectLst>
        </p:spPr>
        <p:txBody>
          <a:bodyPr>
            <a:prstTxWarp prst="textNoShape">
              <a:avLst/>
            </a:prstTxWarp>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هويت (المرجع نفسه ، 42-43) يرد على ادعاء لاد: "في فقرة بعد فقرة يصر لاد على أن العهد الجديد يفسر القديم </a:t>
            </a:r>
            <a:r>
              <a:rPr kumimoji="0" lang="ar-JO" sz="2800" b="0" i="0" u="none" strike="noStrike" kern="1200" cap="none" spc="0" normalizeH="0" baseline="0" noProof="0" dirty="0">
                <a:ln>
                  <a:noFill/>
                </a:ln>
                <a:solidFill>
                  <a:srgbClr val="FFFF00"/>
                </a:solidFill>
                <a:effectLst/>
                <a:uLnTx/>
                <a:uFillTx/>
                <a:latin typeface="Times New Roman" charset="0"/>
                <a:ea typeface="ＭＳ Ｐゴシック" charset="0"/>
              </a:rPr>
              <a:t>عندما يطبق العهد الجديد مبدأ موجودًا في العهد القديم</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 (هوشع 11: 1 مع متى 2:15 ؛ هوشع 1:10 ؛ 2:23 مع رومية 9: 24-26). التسرع في الاستنتاج بأن هذه المراجع تحدد الكنيسة وإسرائيل على أنهما نفس جسد المخلَّصين هو أمر مجاني تمامًا ... "</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716804" name="Text Box 4"/>
          <p:cNvSpPr txBox="1">
            <a:spLocks noChangeArrowheads="1"/>
          </p:cNvSpPr>
          <p:nvPr/>
        </p:nvSpPr>
        <p:spPr bwMode="auto">
          <a:xfrm>
            <a:off x="8205788" y="7620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155س</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16482" name="Picture 6" descr="Romans 200 Blu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389122" name="Rectangle 2"/>
          <p:cNvSpPr>
            <a:spLocks noGrp="1" noChangeArrowheads="1"/>
          </p:cNvSpPr>
          <p:nvPr>
            <p:ph type="title" idx="4294967295"/>
          </p:nvPr>
        </p:nvSpPr>
        <p:spPr>
          <a:xfrm>
            <a:off x="0" y="152400"/>
            <a:ext cx="9144000" cy="1143000"/>
          </a:xfrm>
        </p:spPr>
        <p:txBody>
          <a:bodyPr/>
          <a:lstStyle/>
          <a:p>
            <a:pPr eaLnBrk="1" hangingPunct="1">
              <a:defRPr/>
            </a:pPr>
            <a:r>
              <a:rPr lang="ar-JO" sz="3600" dirty="0"/>
              <a:t>لماذا التمييز بين إسرائيل و الكنيسة ؟</a:t>
            </a:r>
            <a:endParaRPr lang="en-US" sz="3600" dirty="0"/>
          </a:p>
        </p:txBody>
      </p:sp>
      <p:sp>
        <p:nvSpPr>
          <p:cNvPr id="389124"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ahoma" pitchFamily="-112" charset="-52"/>
                <a:ea typeface="ＭＳ Ｐゴシック"/>
              </a:rPr>
              <a:t>( أسباب عدم دعوة الكنيسة بإسرائيل الجديدة)</a:t>
            </a:r>
            <a:endParaRPr kumimoji="0" lang="en-US" sz="2800" b="0" i="1" u="none" strike="noStrike" kern="1200" cap="none" spc="0" normalizeH="0" baseline="0" noProof="0" dirty="0">
              <a:ln>
                <a:noFill/>
              </a:ln>
              <a:solidFill>
                <a:srgbClr val="FFFFFF"/>
              </a:solidFill>
              <a:effectLst/>
              <a:uLnTx/>
              <a:uFillTx/>
              <a:latin typeface="Tahoma" pitchFamily="-112" charset="-52"/>
              <a:ea typeface="ＭＳ Ｐゴシック"/>
            </a:endParaRPr>
          </a:p>
        </p:txBody>
      </p:sp>
      <p:sp>
        <p:nvSpPr>
          <p:cNvPr id="389123" name="Rectangle 3"/>
          <p:cNvSpPr>
            <a:spLocks noChangeArrowheads="1"/>
          </p:cNvSpPr>
          <p:nvPr/>
        </p:nvSpPr>
        <p:spPr bwMode="auto">
          <a:xfrm>
            <a:off x="0" y="2590800"/>
            <a:ext cx="9144000" cy="3733800"/>
          </a:xfrm>
          <a:prstGeom prst="rect">
            <a:avLst/>
          </a:prstGeom>
          <a:noFill/>
          <a:ln w="9525">
            <a:noFill/>
            <a:miter lim="800000"/>
            <a:headEnd/>
            <a:tailEnd/>
          </a:ln>
          <a:effectLst>
            <a:outerShdw blurRad="25400" dist="25399" dir="2700000" algn="ctr" rotWithShape="0">
              <a:srgbClr val="000000">
                <a:alpha val="99962"/>
              </a:srgbClr>
            </a:outerShdw>
          </a:effectLst>
        </p:spPr>
        <p:txBody>
          <a:bodyPr>
            <a:prstTxWarp prst="textNoShape">
              <a:avLst/>
            </a:prstTxWarp>
          </a:bodyPr>
          <a:lstStyle/>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128"/>
              </a:rPr>
              <a:t>1. يمكن أن تكون إما ذبائح </a:t>
            </a:r>
            <a:r>
              <a:rPr kumimoji="0" lang="ar-JO" sz="2800" b="0" i="0" u="none" strike="noStrike" kern="1200" cap="none" spc="0" normalizeH="0" baseline="0" noProof="0" dirty="0">
                <a:ln>
                  <a:noFill/>
                </a:ln>
                <a:solidFill>
                  <a:srgbClr val="FFFF00"/>
                </a:solidFill>
                <a:effectLst/>
                <a:uLnTx/>
                <a:uFillTx/>
                <a:latin typeface="Arial" charset="0"/>
                <a:ea typeface="ＭＳ Ｐゴシック" charset="-128"/>
              </a:rPr>
              <a:t>ثيوقراطية أو تذكارية </a:t>
            </a:r>
            <a:r>
              <a:rPr kumimoji="0" lang="ar-JO" sz="2800" b="0" i="0" u="none" strike="noStrike" kern="1200" cap="none" spc="0" normalizeH="0" baseline="0" noProof="0" dirty="0">
                <a:ln>
                  <a:noFill/>
                </a:ln>
                <a:solidFill>
                  <a:srgbClr val="FFFFFF"/>
                </a:solidFill>
                <a:effectLst/>
                <a:uLnTx/>
                <a:uFillTx/>
                <a:latin typeface="Arial" charset="0"/>
                <a:ea typeface="ＭＳ Ｐゴシック" charset="-128"/>
              </a:rPr>
              <a:t>تعود بالنظر إلى موت المسيح</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128"/>
              </a:rPr>
              <a:t>2. كيف يمكن استخدام </a:t>
            </a:r>
            <a:r>
              <a:rPr kumimoji="0" lang="ar-JO" sz="2800" b="0" i="0" u="none" strike="noStrike" kern="1200" cap="none" spc="0" normalizeH="0" baseline="0" noProof="0" dirty="0">
                <a:ln>
                  <a:noFill/>
                </a:ln>
                <a:solidFill>
                  <a:srgbClr val="FFFF00"/>
                </a:solidFill>
                <a:effectLst/>
                <a:uLnTx/>
                <a:uFillTx/>
                <a:latin typeface="Arial" charset="0"/>
                <a:ea typeface="ＭＳ Ｐゴシック" charset="-128"/>
              </a:rPr>
              <a:t>طريقة أخرى </a:t>
            </a:r>
            <a:r>
              <a:rPr kumimoji="0" lang="ar-JO" sz="2800" b="0" i="0" u="none" strike="noStrike" kern="1200" cap="none" spc="0" normalizeH="0" baseline="0" noProof="0" dirty="0">
                <a:ln>
                  <a:noFill/>
                </a:ln>
                <a:solidFill>
                  <a:srgbClr val="FFFFFF"/>
                </a:solidFill>
                <a:effectLst/>
                <a:uLnTx/>
                <a:uFillTx/>
                <a:latin typeface="Arial" charset="0"/>
                <a:ea typeface="ＭＳ Ｐゴシック" charset="-128"/>
              </a:rPr>
              <a:t>غير الحرفية للنظر بأفضل صورة لتسعة إصحاحات تصف هيكلاً مع حدود و تفاصيل كثيرة أخرى (حز 40-48)</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3. لا يوجد هيكل </a:t>
            </a:r>
            <a:r>
              <a:rPr kumimoji="0" lang="ar-JO" sz="2800" b="0" i="0" u="none" strike="noStrike" kern="1200" cap="none" spc="0" normalizeH="0" baseline="0" noProof="0" dirty="0">
                <a:ln>
                  <a:noFill/>
                </a:ln>
                <a:solidFill>
                  <a:srgbClr val="FFFF00"/>
                </a:solidFill>
                <a:effectLst/>
                <a:uLnTx/>
                <a:uFillTx/>
                <a:latin typeface="Times New Roman" charset="0"/>
                <a:ea typeface="ＭＳ Ｐゴシック" charset="0"/>
              </a:rPr>
              <a:t>يشبه</a:t>
            </a: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 حتى عن بعد هيكل حزقيال ، لذلك يجب أن يكون هيكله في المستقبل.</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ＭＳ Ｐゴシック" charset="-128"/>
              </a:rPr>
              <a:t>4. أنظر إلى صفحات الأخرويات 138-140 للتفاصيل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741382" name="Text Box 1030"/>
          <p:cNvSpPr txBox="1">
            <a:spLocks noChangeArrowheads="1"/>
          </p:cNvSpPr>
          <p:nvPr/>
        </p:nvSpPr>
        <p:spPr bwMode="auto">
          <a:xfrm>
            <a:off x="381000" y="1752600"/>
            <a:ext cx="8405842"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sng" strike="noStrike" kern="1200" cap="none" spc="0" normalizeH="0" baseline="0" noProof="0" dirty="0">
                <a:ln>
                  <a:noFill/>
                </a:ln>
                <a:solidFill>
                  <a:srgbClr val="FFFF00"/>
                </a:solidFill>
                <a:effectLst/>
                <a:uLnTx/>
                <a:uFillTx/>
                <a:latin typeface="Arial" charset="0"/>
                <a:ea typeface="ＭＳ Ｐゴシック" charset="-128"/>
              </a:rPr>
              <a:t>ذبائح الألفية ليست إشكالية</a:t>
            </a:r>
            <a:endParaRPr kumimoji="0" lang="en-US" sz="3600" b="0" i="0" u="sng" strike="noStrike" kern="1200" cap="none" spc="0" normalizeH="0" baseline="0" noProof="0" dirty="0">
              <a:ln>
                <a:noFill/>
              </a:ln>
              <a:solidFill>
                <a:srgbClr val="FFFF00"/>
              </a:solidFill>
              <a:effectLst/>
              <a:uLnTx/>
              <a:uFillTx/>
              <a:latin typeface="Arial" charset="0"/>
              <a:ea typeface="ＭＳ Ｐゴシック" charset="-128"/>
            </a:endParaRPr>
          </a:p>
        </p:txBody>
      </p:sp>
      <p:sp>
        <p:nvSpPr>
          <p:cNvPr id="716804" name="Text Box 4"/>
          <p:cNvSpPr txBox="1">
            <a:spLocks noChangeArrowheads="1"/>
          </p:cNvSpPr>
          <p:nvPr/>
        </p:nvSpPr>
        <p:spPr bwMode="auto">
          <a:xfrm>
            <a:off x="8205788" y="76200"/>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155ت</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1058" name="Picture 2" descr="Judaism Vs. Christianity: What Are The Differences? – Difference Camp">
            <a:extLst>
              <a:ext uri="{FF2B5EF4-FFF2-40B4-BE49-F238E27FC236}">
                <a16:creationId xmlns:a16="http://schemas.microsoft.com/office/drawing/2014/main" id="{202D9421-6BAF-6B4F-B7DC-32FAED0C8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4" r="8911"/>
          <a:stretch/>
        </p:blipFill>
        <p:spPr bwMode="auto">
          <a:xfrm flipH="1">
            <a:off x="0" y="1196975"/>
            <a:ext cx="9180513" cy="5786437"/>
          </a:xfrm>
          <a:prstGeom prst="rect">
            <a:avLst/>
          </a:prstGeom>
          <a:noFill/>
          <a:extLst>
            <a:ext uri="{909E8E84-426E-40DD-AFC4-6F175D3DCCD1}">
              <a14:hiddenFill xmlns:a14="http://schemas.microsoft.com/office/drawing/2010/main">
                <a:solidFill>
                  <a:srgbClr val="FFFFFF"/>
                </a:solidFill>
              </a14:hiddenFill>
            </a:ext>
          </a:extLst>
        </p:spPr>
      </p:pic>
      <p:sp>
        <p:nvSpPr>
          <p:cNvPr id="743426" name="Rectangle 1026"/>
          <p:cNvSpPr>
            <a:spLocks noGrp="1" noChangeArrowheads="1"/>
          </p:cNvSpPr>
          <p:nvPr>
            <p:ph type="ctrTitle"/>
          </p:nvPr>
        </p:nvSpPr>
        <p:spPr>
          <a:xfrm>
            <a:off x="-73782" y="-26988"/>
            <a:ext cx="9277920" cy="1223963"/>
          </a:xfrm>
          <a:solidFill>
            <a:srgbClr val="000000"/>
          </a:solidFill>
          <a:effectLst>
            <a:outerShdw blurRad="25400" dist="35921" dir="2700000" algn="ctr" rotWithShape="0">
              <a:srgbClr val="000000">
                <a:alpha val="99962"/>
              </a:srgbClr>
            </a:outerShdw>
          </a:effectLst>
        </p:spPr>
        <p:txBody>
          <a:bodyPr/>
          <a:lstStyle/>
          <a:p>
            <a:pPr>
              <a:defRPr/>
            </a:pPr>
            <a:r>
              <a:rPr lang="ar-JO" sz="4000" dirty="0"/>
              <a:t>سؤال : إسرائيل و الكنيسة :</a:t>
            </a:r>
            <a:br>
              <a:rPr lang="ar-JO" sz="4000" dirty="0"/>
            </a:br>
            <a:r>
              <a:rPr lang="ar-JO" sz="4000" dirty="0">
                <a:solidFill>
                  <a:srgbClr val="FFFF00"/>
                </a:solidFill>
              </a:rPr>
              <a:t>عدم استمرارية أم استمرارية ؟</a:t>
            </a:r>
            <a:endParaRPr lang="en-US" sz="4000" dirty="0">
              <a:solidFill>
                <a:srgbClr val="FFFF00"/>
              </a:solidFill>
            </a:endParaRPr>
          </a:p>
        </p:txBody>
      </p:sp>
      <p:sp>
        <p:nvSpPr>
          <p:cNvPr id="5" name="Rectangle 1027"/>
          <p:cNvSpPr txBox="1">
            <a:spLocks noChangeArrowheads="1"/>
          </p:cNvSpPr>
          <p:nvPr/>
        </p:nvSpPr>
        <p:spPr bwMode="auto">
          <a:xfrm>
            <a:off x="-73782" y="1196752"/>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4400" b="0" i="1" u="none" strike="noStrike" kern="1200" cap="none" spc="0" normalizeH="0" baseline="0" noProof="0" dirty="0">
                <a:ln>
                  <a:noFill/>
                </a:ln>
                <a:solidFill>
                  <a:srgbClr val="FFFF00"/>
                </a:solidFill>
                <a:effectLst/>
                <a:uLnTx/>
                <a:uFillTx/>
                <a:latin typeface="Tahoma" charset="-52"/>
                <a:ea typeface="ＭＳ Ｐゴシック" charset="-128"/>
              </a:rPr>
              <a:t>الجواب : كلاهما</a:t>
            </a:r>
            <a:endParaRPr kumimoji="0" lang="en-US" sz="4400" b="0" i="1" u="none" strike="noStrike" kern="1200" cap="none" spc="0" normalizeH="0" baseline="0" noProof="0" dirty="0">
              <a:ln>
                <a:noFill/>
              </a:ln>
              <a:solidFill>
                <a:srgbClr val="FFFF00"/>
              </a:solidFill>
              <a:effectLst/>
              <a:uLnTx/>
              <a:uFillTx/>
              <a:latin typeface="Tahoma" charset="-52"/>
              <a:ea typeface="ＭＳ Ｐゴシック" charset="-128"/>
            </a:endParaRPr>
          </a:p>
        </p:txBody>
      </p:sp>
      <p:sp>
        <p:nvSpPr>
          <p:cNvPr id="6" name="Rectangle 1027"/>
          <p:cNvSpPr txBox="1">
            <a:spLocks noChangeArrowheads="1"/>
          </p:cNvSpPr>
          <p:nvPr/>
        </p:nvSpPr>
        <p:spPr bwMode="auto">
          <a:xfrm>
            <a:off x="-73782" y="1757139"/>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3200" b="0" i="1" u="none" strike="noStrike" kern="1200" cap="none" spc="0" normalizeH="0" baseline="0" noProof="0" dirty="0">
                <a:ln>
                  <a:noFill/>
                </a:ln>
                <a:solidFill>
                  <a:srgbClr val="FFFFFF"/>
                </a:solidFill>
                <a:effectLst/>
                <a:uLnTx/>
                <a:uFillTx/>
                <a:latin typeface="Tahoma" charset="-52"/>
                <a:ea typeface="ＭＳ Ｐゴシック" charset="-128"/>
              </a:rPr>
              <a:t>(أنظر الصفحات 155ر-155س)</a:t>
            </a:r>
            <a:endParaRPr kumimoji="0" lang="en-US" sz="3200" b="0" i="1" u="none" strike="noStrike" kern="1200" cap="none" spc="0" normalizeH="0" baseline="0" noProof="0" dirty="0">
              <a:ln>
                <a:noFill/>
              </a:ln>
              <a:solidFill>
                <a:srgbClr val="FFFFFF"/>
              </a:solidFill>
              <a:effectLst/>
              <a:uLnTx/>
              <a:uFillTx/>
              <a:latin typeface="Tahoma" charset="-52"/>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p:bldP spid="6" grpId="0" build="p"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8290" name="Rectangle 2"/>
          <p:cNvSpPr>
            <a:spLocks noGrp="1" noChangeArrowheads="1"/>
          </p:cNvSpPr>
          <p:nvPr>
            <p:ph type="title" idx="4294967295"/>
          </p:nvPr>
        </p:nvSpPr>
        <p:spPr>
          <a:xfrm>
            <a:off x="0" y="152400"/>
            <a:ext cx="9144000" cy="1143000"/>
          </a:xfrm>
        </p:spPr>
        <p:txBody>
          <a:bodyPr/>
          <a:lstStyle/>
          <a:p>
            <a:pPr eaLnBrk="1" hangingPunct="1">
              <a:defRPr/>
            </a:pPr>
            <a:r>
              <a:rPr lang="ar-JO" sz="2800" dirty="0"/>
              <a:t>المزيد من التباينات بين إسرائيل و الكنيسة</a:t>
            </a:r>
            <a:endParaRPr lang="en-US" sz="3600" dirty="0"/>
          </a:p>
        </p:txBody>
      </p:sp>
      <p:sp>
        <p:nvSpPr>
          <p:cNvPr id="268292"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Tahoma" pitchFamily="-112" charset="-52"/>
                <a:ea typeface="ＭＳ Ｐゴシック"/>
              </a:rPr>
              <a:t>( أسباب عدم دعوة الكنيسة بإسرائيل الجديدة)</a:t>
            </a:r>
            <a:endParaRPr kumimoji="0" lang="en-US" sz="2800" b="0" i="1" u="none" strike="noStrike" kern="1200" cap="none" spc="0" normalizeH="0" baseline="0" noProof="0" dirty="0">
              <a:ln>
                <a:noFill/>
              </a:ln>
              <a:solidFill>
                <a:srgbClr val="FFFFFF"/>
              </a:solidFill>
              <a:effectLst/>
              <a:uLnTx/>
              <a:uFillTx/>
              <a:latin typeface="Tahoma" pitchFamily="-112" charset="-52"/>
              <a:ea typeface="ＭＳ Ｐゴシック"/>
            </a:endParaRPr>
          </a:p>
        </p:txBody>
      </p:sp>
      <p:sp>
        <p:nvSpPr>
          <p:cNvPr id="268293" name="Text Box 5"/>
          <p:cNvSpPr txBox="1">
            <a:spLocks noChangeArrowheads="1"/>
          </p:cNvSpPr>
          <p:nvPr/>
        </p:nvSpPr>
        <p:spPr bwMode="auto">
          <a:xfrm>
            <a:off x="8315325" y="-26988"/>
            <a:ext cx="9044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155ت</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
        <p:nvSpPr>
          <p:cNvPr id="268291" name="Rectangle 3"/>
          <p:cNvSpPr>
            <a:spLocks noChangeArrowheads="1"/>
          </p:cNvSpPr>
          <p:nvPr/>
        </p:nvSpPr>
        <p:spPr bwMode="auto">
          <a:xfrm>
            <a:off x="685800" y="2362200"/>
            <a:ext cx="8077200" cy="446405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1.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الفروقات</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 بين إسرائيل و الكنيسة واضحة في الكتاب المقدس</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2.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مصطلح إسرائيل </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عبر الكتاب المقدس يعود دائماً لنسل يعقوب الجسدي – لم يشر مطلقاً إلى الكنيسة</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3. يباين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لوقا</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 بين الإثنين في أع 3: 12، 4: 8، 10 ... الخ</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4.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بولس</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 (رو 9-11، 1 كو 10: 32، أف 3: 6)</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5.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يوحنا</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 : 144000 يهودي (رؤ 7: 1-8) مقابل الأمم (7: 9)</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6.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متى</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 1: 21، 2: 6، 19: 28، 23: 39</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7. </a:t>
            </a:r>
            <a:r>
              <a:rPr kumimoji="0" lang="ar-JO" sz="2400" b="1" i="0" u="none" strike="noStrike" kern="1200" cap="none" spc="0" normalizeH="0" baseline="0" noProof="0" dirty="0">
                <a:ln>
                  <a:noFill/>
                </a:ln>
                <a:solidFill>
                  <a:srgbClr val="FFFF00"/>
                </a:solidFill>
                <a:effectLst/>
                <a:uLnTx/>
                <a:uFillTx/>
                <a:latin typeface="Arial" pitchFamily="-112" charset="0"/>
                <a:ea typeface="ＭＳ Ｐゴシック"/>
                <a:cs typeface="+mn-cs"/>
              </a:rPr>
              <a:t>آباء الكنيسة الأولى </a:t>
            </a: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a:cs typeface="+mn-cs"/>
              </a:rPr>
              <a:t>احتفظوا بنظرية 6000 سنة</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
        <p:nvSpPr>
          <p:cNvPr id="744454" name="Text Box 1030"/>
          <p:cNvSpPr txBox="1">
            <a:spLocks noChangeArrowheads="1"/>
          </p:cNvSpPr>
          <p:nvPr/>
        </p:nvSpPr>
        <p:spPr bwMode="auto">
          <a:xfrm>
            <a:off x="593725" y="1651000"/>
            <a:ext cx="7835927"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0" i="0" u="sng" strike="noStrike" kern="1200" cap="none" spc="0" normalizeH="0" baseline="0" noProof="0" dirty="0">
                <a:ln>
                  <a:noFill/>
                </a:ln>
                <a:solidFill>
                  <a:srgbClr val="FFFF00"/>
                </a:solidFill>
                <a:effectLst/>
                <a:uLnTx/>
                <a:uFillTx/>
                <a:latin typeface="Arial" pitchFamily="-112" charset="0"/>
                <a:ea typeface="ＭＳ Ｐゴシック"/>
                <a:cs typeface="+mn-cs"/>
              </a:rPr>
              <a:t>كتاب الكتاب المقدس تركوهما منفصلتين</a:t>
            </a:r>
            <a:endParaRPr kumimoji="0" lang="en-US" sz="3200" b="0" i="0" u="sng" strike="noStrike" kern="1200" cap="none" spc="0" normalizeH="0" baseline="0" noProof="0" dirty="0">
              <a:ln>
                <a:noFill/>
              </a:ln>
              <a:solidFill>
                <a:srgbClr val="FFFF00"/>
              </a:solidFill>
              <a:effectLst/>
              <a:uLnTx/>
              <a:uFillTx/>
              <a:latin typeface="Arial" pitchFamily="-112" charset="0"/>
              <a:ea typeface="ＭＳ Ｐゴシック"/>
              <a:cs typeface="+mn-cs"/>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Tahoma"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Tahoma"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Tahoma"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Helvetica" charset="0"/>
                <a:ea typeface="Osaka" charset="0"/>
                <a:cs typeface="Osaka" charset="0"/>
              </a:rPr>
              <a:t>كيف نتخلص من اليهود ؟</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35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و فرائض القمر و 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37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و تفحص أساسات الأرض من أسفل</a:t>
            </a: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(إر 31: 35-37)</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937887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116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aphicFrame>
        <p:nvGraphicFramePr>
          <p:cNvPr id="8" name="Table 7"/>
          <p:cNvGraphicFramePr>
            <a:graphicFrameLocks noGrp="1"/>
          </p:cNvGraphicFramePr>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المتلقي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(التاريخ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المكان)</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إبراهيم كوسيط لجميع الأمم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 2060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 أور الكلدانيين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موسى كوسيط لإسرائيل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عام 1445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جبل سيناء</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الكتاب المقدس</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1- 3 (لكنه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تشكل كعهد</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تكوين 15)</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خروج 20 – 31 هو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جوهر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بين الله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و</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شخص (كأمّة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مستقبلاً)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النطاق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عالمي ("وتتبارك فيك</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جميع 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الأرض")</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إسرائيل فقط استلمت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الشريعة (تث 4: 8؛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مز 147: 20)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600645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rPr>
              <a:t>116</a:t>
            </a:r>
            <a:endParaRPr kumimoji="0" lang="en-US"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endParaRPr>
          </a:p>
        </p:txBody>
      </p:sp>
      <p:graphicFrame>
        <p:nvGraphicFramePr>
          <p:cNvPr id="180246" name="Group 22"/>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المواعيد</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أرض، نسل، وبركة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(دون الإشارة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زمن التحقيق)</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بركة للطاعة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ولعنة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للعصيان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(لا 26؛ تث 28)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الشروط</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غير مشروط: "أنا سوف..."</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مشروط: "إذا أنت فعلتَ...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إذن أنا سأفعل..."</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المشاركة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إبراهيم نائمًا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(تك 15: 17)</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وافقت إسرائيل على الانصياع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(خر 18: 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التناظر</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أب إلى اِبن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(عطيّة ملكية)</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متسلط (ملك أعظم)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تابع (أمة خادمة)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610506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
        <p:nvSpPr>
          <p:cNvPr id="9" name="Oval 8"/>
          <p:cNvSpPr/>
          <p:nvPr/>
        </p:nvSpPr>
        <p:spPr bwMode="auto">
          <a:xfrm>
            <a:off x="603290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rPr>
              <a:t>116</a:t>
            </a:r>
            <a:endParaRPr kumimoji="0" lang="en-US"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endParaRPr>
          </a:p>
        </p:txBody>
      </p:sp>
      <p:graphicFrame>
        <p:nvGraphicFramePr>
          <p:cNvPr id="8" name="Table 7"/>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الشكل</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شفوي (بدون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شروط مكتوبة)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مكتوب على ألواح حجر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وأسفار موسى الخمسة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التأكيد</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بركة على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التأديب/ الدينونة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(خمس "بركات" في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12: 1- 3)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دينونة/ تأديب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على البركة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(تباين بين تث 28: 1- 14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تث 28: 15: 68)</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المسيح</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نسل نهائي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ممثلة في خيمة الاجتماع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(عب 8 – 10)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العلامة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الختان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17: 11)</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السبت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(خر 31: 13، 17)</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951075"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
        <p:nvSpPr>
          <p:cNvPr id="10" name="Oval 9"/>
          <p:cNvSpPr/>
          <p:nvPr/>
        </p:nvSpPr>
        <p:spPr bwMode="auto">
          <a:xfrm>
            <a:off x="5951075"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rPr>
              <a:t>هل هناك مستقبل لإسرائيل الوطنية؟</a:t>
            </a:r>
            <a:endParaRPr lang="en-US" dirty="0">
              <a:solidFill>
                <a:schemeClr val="bg1"/>
              </a:solidFill>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155ك</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Tree>
    <p:extLst>
      <p:ext uri="{BB962C8B-B14F-4D97-AF65-F5344CB8AC3E}">
        <p14:creationId xmlns:p14="http://schemas.microsoft.com/office/powerpoint/2010/main" val="225701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28600" y="228600"/>
            <a:ext cx="8229600" cy="838200"/>
          </a:xfrm>
        </p:spPr>
        <p:txBody>
          <a:bodyPr/>
          <a:lstStyle/>
          <a:p>
            <a:pPr eaLnBrk="1" hangingPunct="1">
              <a:defRPr/>
            </a:pPr>
            <a:r>
              <a:rPr lang="ar-JO" sz="4000" dirty="0">
                <a:latin typeface="Arial" panose="020B0604020202020204" pitchFamily="34" charset="0"/>
                <a:cs typeface="Arial" panose="020B0604020202020204" pitchFamily="34" charset="0"/>
              </a:rPr>
              <a:t>المدافعون عن الألفية عبر القرون</a:t>
            </a:r>
            <a:endParaRPr lang="en-US" dirty="0">
              <a:latin typeface="Arial" panose="020B0604020202020204" pitchFamily="34" charset="0"/>
              <a:cs typeface="Arial" panose="020B0604020202020204" pitchFamily="34" charset="0"/>
            </a:endParaRPr>
          </a:p>
        </p:txBody>
      </p:sp>
      <p:sp>
        <p:nvSpPr>
          <p:cNvPr id="120836" name="Text Box 4"/>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a:t>
            </a:r>
          </a:p>
        </p:txBody>
      </p:sp>
      <p:sp>
        <p:nvSpPr>
          <p:cNvPr id="142339" name="Text Box 5"/>
          <p:cNvSpPr txBox="1">
            <a:spLocks noChangeArrowheads="1"/>
          </p:cNvSpPr>
          <p:nvPr/>
        </p:nvSpPr>
        <p:spPr bwMode="auto">
          <a:xfrm>
            <a:off x="8335963" y="95250"/>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Comic Sans MS" charset="0"/>
              </a:rPr>
              <a:t>121</a:t>
            </a:r>
          </a:p>
        </p:txBody>
      </p:sp>
      <p:sp>
        <p:nvSpPr>
          <p:cNvPr id="142340" name="Line 6"/>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grpSp>
        <p:nvGrpSpPr>
          <p:cNvPr id="142341" name="Group 7"/>
          <p:cNvGrpSpPr>
            <a:grpSpLocks/>
          </p:cNvGrpSpPr>
          <p:nvPr/>
        </p:nvGrpSpPr>
        <p:grpSpPr bwMode="auto">
          <a:xfrm>
            <a:off x="533400" y="3657600"/>
            <a:ext cx="431800" cy="647700"/>
            <a:chOff x="385" y="1298"/>
            <a:chExt cx="272" cy="408"/>
          </a:xfrm>
        </p:grpSpPr>
        <p:sp>
          <p:nvSpPr>
            <p:cNvPr id="142367" name="Line 8"/>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sp>
          <p:nvSpPr>
            <p:cNvPr id="142368" name="Line 9"/>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grpSp>
      <p:sp>
        <p:nvSpPr>
          <p:cNvPr id="142342" name="Line 10"/>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sp>
        <p:nvSpPr>
          <p:cNvPr id="142343" name="Line 11"/>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4" name="Line 12"/>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5" name="Line 13"/>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6" name="Line 14"/>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7" name="Line 16"/>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8" name="Line 17"/>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49" name="Line 18"/>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1" name="Text Box 19"/>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a:t>
            </a:r>
          </a:p>
        </p:txBody>
      </p:sp>
      <p:sp>
        <p:nvSpPr>
          <p:cNvPr id="120852" name="Text Box 20"/>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3</a:t>
            </a:r>
          </a:p>
        </p:txBody>
      </p:sp>
      <p:sp>
        <p:nvSpPr>
          <p:cNvPr id="120853" name="Text Box 21"/>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4</a:t>
            </a:r>
          </a:p>
        </p:txBody>
      </p:sp>
      <p:sp>
        <p:nvSpPr>
          <p:cNvPr id="120854" name="Text Box 22"/>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16</a:t>
            </a:r>
          </a:p>
        </p:txBody>
      </p:sp>
      <p:sp>
        <p:nvSpPr>
          <p:cNvPr id="120855" name="Text Box 23"/>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18</a:t>
            </a:r>
          </a:p>
        </p:txBody>
      </p:sp>
      <p:sp>
        <p:nvSpPr>
          <p:cNvPr id="120856" name="Text Box 24"/>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19</a:t>
            </a:r>
          </a:p>
        </p:txBody>
      </p:sp>
      <p:sp>
        <p:nvSpPr>
          <p:cNvPr id="120857" name="Text Box 25"/>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20</a:t>
            </a:r>
          </a:p>
        </p:txBody>
      </p:sp>
      <p:sp>
        <p:nvSpPr>
          <p:cNvPr id="120858" name="Text Box 26"/>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17</a:t>
            </a:r>
          </a:p>
        </p:txBody>
      </p:sp>
      <p:sp>
        <p:nvSpPr>
          <p:cNvPr id="120859" name="Text Box 27"/>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21</a:t>
            </a:r>
          </a:p>
        </p:txBody>
      </p:sp>
      <p:sp>
        <p:nvSpPr>
          <p:cNvPr id="142359" name="Line 28"/>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0" name="Line 29"/>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2" name="Freeform 30"/>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64" name="Freeform 32"/>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66" name="Freeform 34"/>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2364" name="Text Box 35"/>
          <p:cNvSpPr txBox="1">
            <a:spLocks noChangeArrowheads="1"/>
          </p:cNvSpPr>
          <p:nvPr/>
        </p:nvSpPr>
        <p:spPr bwMode="auto">
          <a:xfrm>
            <a:off x="1090613" y="5348288"/>
            <a:ext cx="13147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FFFF00"/>
                </a:solidFill>
                <a:latin typeface="Arial" panose="020B0604020202020204" pitchFamily="34" charset="0"/>
                <a:cs typeface="Arial" panose="020B0604020202020204" pitchFamily="34" charset="0"/>
              </a:rPr>
              <a:t>قبل الألفي</a:t>
            </a:r>
            <a:endParaRPr lang="en-US" sz="2800" b="1" dirty="0">
              <a:solidFill>
                <a:srgbClr val="FFFF00"/>
              </a:solidFill>
              <a:latin typeface="Arial" panose="020B0604020202020204" pitchFamily="34" charset="0"/>
              <a:cs typeface="Arial" panose="020B0604020202020204" pitchFamily="34" charset="0"/>
            </a:endParaRPr>
          </a:p>
        </p:txBody>
      </p:sp>
      <p:sp>
        <p:nvSpPr>
          <p:cNvPr id="142365" name="Text Box 36"/>
          <p:cNvSpPr txBox="1">
            <a:spLocks noChangeArrowheads="1"/>
          </p:cNvSpPr>
          <p:nvPr/>
        </p:nvSpPr>
        <p:spPr bwMode="auto">
          <a:xfrm>
            <a:off x="3135313" y="5334000"/>
            <a:ext cx="84670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00FFFF"/>
                </a:solidFill>
                <a:latin typeface="Arial" panose="020B0604020202020204" pitchFamily="34" charset="0"/>
                <a:cs typeface="Arial" panose="020B0604020202020204" pitchFamily="34" charset="0"/>
              </a:rPr>
              <a:t>الألفي</a:t>
            </a:r>
            <a:endParaRPr lang="en-US" sz="2800" b="1" dirty="0">
              <a:solidFill>
                <a:srgbClr val="FFFF00"/>
              </a:solidFill>
              <a:latin typeface="Arial" panose="020B0604020202020204" pitchFamily="34" charset="0"/>
              <a:cs typeface="Arial" panose="020B0604020202020204" pitchFamily="34" charset="0"/>
            </a:endParaRPr>
          </a:p>
        </p:txBody>
      </p:sp>
      <p:sp>
        <p:nvSpPr>
          <p:cNvPr id="142366" name="Text Box 37"/>
          <p:cNvSpPr txBox="1">
            <a:spLocks noChangeArrowheads="1"/>
          </p:cNvSpPr>
          <p:nvPr/>
        </p:nvSpPr>
        <p:spPr bwMode="auto">
          <a:xfrm>
            <a:off x="5181600" y="5334000"/>
            <a:ext cx="1297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FF8000"/>
                </a:solidFill>
                <a:latin typeface="Arial" panose="020B0604020202020204" pitchFamily="34" charset="0"/>
                <a:cs typeface="Arial" panose="020B0604020202020204" pitchFamily="34" charset="0"/>
              </a:rPr>
              <a:t>بعد الألفي</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62"/>
                                        </p:tgtEl>
                                        <p:attrNameLst>
                                          <p:attrName>style.visibility</p:attrName>
                                        </p:attrNameLst>
                                      </p:cBhvr>
                                      <p:to>
                                        <p:strVal val="visible"/>
                                      </p:to>
                                    </p:set>
                                    <p:animEffect transition="in" filter="wipe(left)">
                                      <p:cBhvr>
                                        <p:cTn id="7" dur="5000"/>
                                        <p:tgtEl>
                                          <p:spTgt spid="120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864"/>
                                        </p:tgtEl>
                                        <p:attrNameLst>
                                          <p:attrName>style.visibility</p:attrName>
                                        </p:attrNameLst>
                                      </p:cBhvr>
                                      <p:to>
                                        <p:strVal val="visible"/>
                                      </p:to>
                                    </p:set>
                                    <p:animEffect transition="in" filter="wipe(left)">
                                      <p:cBhvr>
                                        <p:cTn id="12" dur="5000"/>
                                        <p:tgtEl>
                                          <p:spTgt spid="1208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866"/>
                                        </p:tgtEl>
                                        <p:attrNameLst>
                                          <p:attrName>style.visibility</p:attrName>
                                        </p:attrNameLst>
                                      </p:cBhvr>
                                      <p:to>
                                        <p:strVal val="visible"/>
                                      </p:to>
                                    </p:set>
                                    <p:animEffect transition="in" filter="wipe(left)">
                                      <p:cBhvr>
                                        <p:cTn id="17" dur="5000"/>
                                        <p:tgtEl>
                                          <p:spTgt spid="12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2" grpId="0" animBg="1"/>
      <p:bldP spid="120864" grpId="0" animBg="1"/>
      <p:bldP spid="120866"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443364B3-B405-D02D-C154-4B543FADFBE4}"/>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الهوية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نسل إبراهيم الجسدي                  (غل 6: 12-16)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نسل إبراهيم 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(غل 3: 7، 29)</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غعد الأرض</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لا يزال قائماً (تث 30: 1-10) لكنه تم جزئياً منذ 1948 (حز 37: 1-7)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لا وعد بالأرض (العهد الفلسطيني) يمكن المطالبة به من قبل المؤمنين الحاليين</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الناموس</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مطالبين بطاعة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الناموس (رو 7، غل 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الفترة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من إبراهيم (تك 12: 1-3) إلى الأبدية (إر 31: 35-37)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يوم الخمسين (أع 2) حتى الإختطاف (1 تس 4: 13-18) و حتى أكثر من ذلك ؟</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الغضب</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يختبر في الضيقة (إر 30: 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الغضب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(1 تس 5: 9، رؤ 3: 10)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Black" charset="0"/>
                <a:ea typeface="SimSun" charset="0"/>
                <a:cs typeface="SimSun" charset="0"/>
              </a:rPr>
              <a:t>إسرائيل و الكنيسة : عدم الإستمرارية</a:t>
            </a:r>
            <a:endParaRPr lang="en-US" sz="3200" dirty="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552964" name="Text Box 100"/>
          <p:cNvSpPr txBox="1">
            <a:spLocks noChangeArrowheads="1"/>
          </p:cNvSpPr>
          <p:nvPr/>
        </p:nvSpPr>
        <p:spPr bwMode="auto">
          <a:xfrm>
            <a:off x="8158676" y="76200"/>
            <a:ext cx="68159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209019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09E59076-444C-5C1D-6F61-3F274669956C}"/>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555010" name="Group 191"/>
          <p:cNvGrpSpPr>
            <a:grpSpLocks/>
          </p:cNvGrpSpPr>
          <p:nvPr/>
        </p:nvGrpSpPr>
        <p:grpSpPr bwMode="auto">
          <a:xfrm>
            <a:off x="0" y="6096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Israel</a:t>
                  </a: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Church</a:t>
                  </a: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الإيمان</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ظاهر في تقديم الذبائح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ظاهر في الثقة بذبيحة المسيح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الكهنوت</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يوجد كهنوت : لفئة خاصة بالوراثة</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يوجد كهنوت : الجميع كهنة (1 بط 2: 5)</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النشاط</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وضعت جانباً بين الأسابيع 69 و 70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(دا 9: 24-27) – خلال أزمنة الأمم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(لو 21: 24)</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ما بين الأسبوع 69 و 70 كانت الكنيسة سراً غير مكشوف في العهد القديم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(أف 3: 1-9، كو 1: 26)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المؤهل</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mn-cs"/>
                    </a:rPr>
                    <a:t>المنحدرين من أصول عرقية لإبراهيم أو الأمم الذين أصبحوا يهودًا عن طريق الختان كبركة عن طريق إسرائيل (1 مل 8: 41-43 ؛ إش 2: 2-3 ؛ 19: 19-25 ؛ 49: 6 ؛ 51: 4 ؛ 56 : 6-8 ؛ زك 14: 16-19)</a:t>
                  </a:r>
                  <a:endParaRPr kumimoji="0" lang="en-US" altLang="zh-CN" sz="20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mn-cs"/>
                    </a:rPr>
                    <a:t>غير عرقية - لا يهودي ولا أممي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mn-cs"/>
                    </a:rPr>
                    <a:t>(غل 3:28) تعني مزيجًا من اليهود والأمم دون الحاجة إلى أن يصبحوا يهودًا (أع 15 ؛ أف 3: 3 ، 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Black" charset="0"/>
                <a:ea typeface="SimSun" charset="0"/>
                <a:cs typeface="SimSun" charset="0"/>
              </a:rPr>
              <a:t>إسرائيل و الكنيسة : عدم الإستمرارية</a:t>
            </a:r>
            <a:endParaRPr lang="en-US" sz="3200" dirty="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4" name="Text Box 100">
            <a:extLst>
              <a:ext uri="{FF2B5EF4-FFF2-40B4-BE49-F238E27FC236}">
                <a16:creationId xmlns:a16="http://schemas.microsoft.com/office/drawing/2014/main" id="{EEC21CA7-3AE6-BEAB-C6A5-0D30D5F302C1}"/>
              </a:ext>
            </a:extLst>
          </p:cNvPr>
          <p:cNvSpPr txBox="1">
            <a:spLocks noChangeArrowheads="1"/>
          </p:cNvSpPr>
          <p:nvPr/>
        </p:nvSpPr>
        <p:spPr bwMode="auto">
          <a:xfrm>
            <a:off x="8158676" y="76200"/>
            <a:ext cx="68159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63543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6FCBA8A2-338A-A238-F524-F3D00CF3C4B6}"/>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7000"/>
                    </a:srgbClr>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alpha val="97000"/>
                  </a:srgbClr>
                </a:glow>
                <a:outerShdw blurRad="38100" dist="38100" dir="2700000" algn="tl">
                  <a:srgbClr val="000000"/>
                </a:outerShdw>
              </a:effectLst>
              <a:latin typeface="Arial Black" charset="0"/>
              <a:ea typeface="SimSun" charset="0"/>
              <a:cs typeface="SimSun" charset="0"/>
            </a:endParaRP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الكنيسة</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الإبراهيمي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الأصل في إبراهيم كأب للأمة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(تك 12: 1-3)</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المؤمنون اليوم مطعمون في نفس هذا العهد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(رو 11: 17-21 ؛ قارن غل 3:29)</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الداوودي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الوعد بهيكل حرفي (2 صم 7: 13) تم في سليمان (1 مل)</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يعمل الآن كهيكل روحي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(أف 2: 19-22 ؛ 1 بط 2: 4-10)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الجديد</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مغفرة الخطايا ، سكنى الروح ، قلب جديد ، توحيد إسرائيل ويهوذا ، ومعرفة الله في كل مكان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(إر 31: 31-34)</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الجوانب الثلاثة الأولى (مغفرة الخطايا ، سكنى الروح ، قلب جديد) صحيح اليوم في إتمام العهد التدريجي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mn-cs"/>
                  </a:rPr>
                  <a:t>(لو 22:20)</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الناموس</a:t>
                </a:r>
                <a:endPar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مطالبون بطاعة الناموس الموسوي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endParaRPr kumimoji="0" lang="en-US" altLang="ja-JP"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مطالبون بطاعة ناموس المسيح (غل 6: 2) أو ناموس الحرية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(يع 1: 25، 2: 12)</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sp>
        <p:nvSpPr>
          <p:cNvPr id="3" name="Text Box 100">
            <a:extLst>
              <a:ext uri="{FF2B5EF4-FFF2-40B4-BE49-F238E27FC236}">
                <a16:creationId xmlns:a16="http://schemas.microsoft.com/office/drawing/2014/main" id="{CDF4477C-D9DF-C9FF-F719-C3361D5CA1DA}"/>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24109027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A8E1A8EC-DEB4-FE78-198D-7467587A3D7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glow>
                <a:outerShdw blurRad="38100" dist="38100" dir="2700000" algn="tl">
                  <a:srgbClr val="000000"/>
                </a:outerShdw>
              </a:effectLst>
              <a:latin typeface="Arial Black" charset="0"/>
              <a:ea typeface="SimSun" charset="0"/>
              <a:cs typeface="SimSun" charset="0"/>
            </a:endParaRP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الكنيسة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الخلاص من خلال</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نعمة الله بالإيمان (تك 15: 6)</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نعمة الله بالإيمان (رو 4: 3)</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أساس الخلاص</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الروح</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يملأ القادة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يسكن في كل المؤمنين (رو 8: 9)</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الأنبياء</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يقدمون إعلان كلمة الله</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أساس الكنيسة (أف 2: 20)</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sp>
        <p:nvSpPr>
          <p:cNvPr id="3" name="Text Box 100">
            <a:extLst>
              <a:ext uri="{FF2B5EF4-FFF2-40B4-BE49-F238E27FC236}">
                <a16:creationId xmlns:a16="http://schemas.microsoft.com/office/drawing/2014/main" id="{FAD01E51-1B4D-5C25-E68C-2D71FF003C87}"/>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344887341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F590D5E3-7101-AE14-A46B-4A9F540FAB9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4000"/>
                    </a:srgbClr>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alpha val="94000"/>
                  </a:srgbClr>
                </a:glow>
                <a:outerShdw blurRad="38100" dist="38100" dir="2700000" algn="tl">
                  <a:srgbClr val="000000"/>
                </a:outerShdw>
              </a:effectLst>
              <a:latin typeface="Arial Black" charset="0"/>
              <a:ea typeface="SimSun" charset="0"/>
              <a:cs typeface="SimSun" charset="0"/>
            </a:endParaRP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الإختيار</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بحسب النعمة (مل 1: 2)</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بحسب النعمة (أف 1: 4-6، 11)</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العصيان</a:t>
                </a:r>
                <a:endParaRPr kumimoji="0" lang="en-US" altLang="zh-CN" sz="19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يؤدي إلى تأديب الله</a:t>
                </a:r>
                <a:endParaRPr kumimoji="0" lang="en-US" altLang="ja-JP"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يؤدي إلى تأديب الله (1 كو 11: 30)</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القيادة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الشيوخ (خر 3:16 ، 18 ؛ 4:29 ، 31 ؛ 12:21 ؛ عد .11: 16-17 ؛ يش. 24:31 ؛ 1 صم. 15:30 ؛ 2 صم. 17: 4 ، 15 ؛ 1 مل 21: 8 ، 11 والعديد من النصوص الأخرى)</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الشيوخ (أع 11:30 ؛ 14: 23-24 ؛ 15: 1-6 ؛ 16: 4 ؛ 20: 17-38 ؛ 21: 17-26 ؛ 1 تس 5: 12-13 ؛ في 1: 1 ؛ 1 تي 3: 1-7 ؛ 4:14 ؛ 5: 17-25 ؛ تي 1: 5-9 ؛ يع 5:14 ؛ 1 بط 5: 1-5 ؛ عب 13: 17)</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الشهادة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نور للأمم (إش 49: 3-6)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مملكة كهنة (خر 19: 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أمة مقدسة (خر 19: 6)</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نور العالم (مت 5: 14-16)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mn-cs"/>
                  </a:rPr>
                  <a:t>كهنوت ملكي مقدس (1 بط 2: 5 ، 9) أمة مقدسة (1 بط 5: 9).</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sp>
        <p:nvSpPr>
          <p:cNvPr id="3" name="Text Box 100">
            <a:extLst>
              <a:ext uri="{FF2B5EF4-FFF2-40B4-BE49-F238E27FC236}">
                <a16:creationId xmlns:a16="http://schemas.microsoft.com/office/drawing/2014/main" id="{47668D1F-B638-47D7-FA9A-2F76F4BF5760}"/>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5227886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0"/>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grpSp>
        <p:nvGrpSpPr>
          <p:cNvPr id="921603" name="Group 23"/>
          <p:cNvGrpSpPr>
            <a:grpSpLocks/>
          </p:cNvGrpSpPr>
          <p:nvPr/>
        </p:nvGrpSpPr>
        <p:grpSpPr bwMode="auto">
          <a:xfrm>
            <a:off x="899864" y="35644"/>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grpSp>
      </p:grpSp>
      <p:sp>
        <p:nvSpPr>
          <p:cNvPr id="921605" name="Rectangle 2"/>
          <p:cNvSpPr>
            <a:spLocks noGrp="1" noChangeArrowheads="1"/>
          </p:cNvSpPr>
          <p:nvPr>
            <p:ph type="ctrTitle"/>
          </p:nvPr>
        </p:nvSpPr>
        <p:spPr>
          <a:xfrm>
            <a:off x="4267200" y="5027092"/>
            <a:ext cx="4876800" cy="1447800"/>
          </a:xfrm>
          <a:solidFill>
            <a:schemeClr val="bg1"/>
          </a:solidFill>
        </p:spPr>
        <p:txBody>
          <a:bodyPr/>
          <a:lstStyle/>
          <a:p>
            <a:pPr eaLnBrk="1" hangingPunct="1"/>
            <a:r>
              <a:rPr lang="ar-JO" sz="3600" b="1" dirty="0">
                <a:solidFill>
                  <a:schemeClr val="accent2"/>
                </a:solidFill>
                <a:ea typeface="Arial" charset="0"/>
                <a:cs typeface="Arial" charset="0"/>
              </a:rPr>
              <a:t>التدبير الأممي</a:t>
            </a:r>
            <a:endParaRPr lang="en-US" sz="3600" dirty="0">
              <a:ea typeface="Arial" charset="0"/>
              <a:cs typeface="Arial" charset="0"/>
            </a:endParaRPr>
          </a:p>
        </p:txBody>
      </p:sp>
      <p:sp>
        <p:nvSpPr>
          <p:cNvPr id="1333256" name="Text Box 8"/>
          <p:cNvSpPr txBox="1">
            <a:spLocks noChangeArrowheads="1"/>
          </p:cNvSpPr>
          <p:nvPr/>
        </p:nvSpPr>
        <p:spPr bwMode="auto">
          <a:xfrm>
            <a:off x="3505200" y="3412605"/>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الجذر (11: 16-18)</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57" name="Text Box 9"/>
          <p:cNvSpPr txBox="1">
            <a:spLocks noChangeArrowheads="1"/>
          </p:cNvSpPr>
          <p:nvPr/>
        </p:nvSpPr>
        <p:spPr bwMode="auto">
          <a:xfrm>
            <a:off x="3505200" y="2925242"/>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الدسم (11: 17ب)</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0" name="Text Box 12"/>
          <p:cNvSpPr txBox="1">
            <a:spLocks noChangeArrowheads="1"/>
          </p:cNvSpPr>
          <p:nvPr/>
        </p:nvSpPr>
        <p:spPr bwMode="auto">
          <a:xfrm>
            <a:off x="3962400" y="7598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Times New Roman" charset="0"/>
                <a:ea typeface="ＭＳ Ｐゴシック" charset="-128"/>
              </a:rPr>
              <a:t>1) المتبقي / المطعمة = الإيمان (11: 23-24)</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1" name="Text Box 13"/>
          <p:cNvSpPr txBox="1">
            <a:spLocks noChangeArrowheads="1"/>
          </p:cNvSpPr>
          <p:nvPr/>
        </p:nvSpPr>
        <p:spPr bwMode="auto">
          <a:xfrm>
            <a:off x="3810000" y="378892"/>
            <a:ext cx="5048280" cy="461665"/>
          </a:xfrm>
          <a:prstGeom prst="rect">
            <a:avLst/>
          </a:prstGeom>
          <a:solidFill>
            <a:schemeClr val="bg1"/>
          </a:solidFill>
          <a:ln w="9525">
            <a:noFill/>
            <a:miter lim="800000"/>
            <a:headEnd/>
            <a:tailEnd/>
          </a:ln>
        </p:spPr>
        <p:txBody>
          <a:bodyPr wrap="square">
            <a:prstTxWarp prst="textNoShape">
              <a:avLst/>
            </a:prstTxWarp>
            <a:spAutoFit/>
          </a:body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Osaka" charset="-128"/>
                <a:cs typeface="Osaka" charset="-128"/>
              </a:rPr>
              <a:t>أ. الطبيعي : إسرائيل العرقية (9: 4-5)</a:t>
            </a:r>
            <a:endParaRPr kumimoji="0" lang="en-US" sz="24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2" name="Text Box 14"/>
          <p:cNvSpPr txBox="1">
            <a:spLocks noChangeArrowheads="1"/>
          </p:cNvSpPr>
          <p:nvPr/>
        </p:nvSpPr>
        <p:spPr bwMode="auto">
          <a:xfrm>
            <a:off x="3962400" y="1064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Osaka" charset="-128"/>
                <a:cs typeface="Osaka" charset="-128"/>
              </a:rPr>
              <a:t>2) المقطوع = غير المؤمن (11: 19-21)</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pic>
        <p:nvPicPr>
          <p:cNvPr id="1333280" name="Picture 32"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741092"/>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3158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
        <p:nvSpPr>
          <p:cNvPr id="1333265" name="Text Box 17"/>
          <p:cNvSpPr txBox="1">
            <a:spLocks noChangeArrowheads="1"/>
          </p:cNvSpPr>
          <p:nvPr/>
        </p:nvSpPr>
        <p:spPr bwMode="auto">
          <a:xfrm>
            <a:off x="3962400" y="21314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Osaka" charset="-128"/>
                <a:cs typeface="Osaka" charset="-128"/>
              </a:rPr>
              <a:t>2) المقطوعة = غير المؤمنة (11: 21ب)</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3" name="Text Box 15"/>
          <p:cNvSpPr txBox="1">
            <a:spLocks noChangeArrowheads="1"/>
          </p:cNvSpPr>
          <p:nvPr/>
        </p:nvSpPr>
        <p:spPr bwMode="auto">
          <a:xfrm>
            <a:off x="3962400" y="1826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Osaka" charset="-128"/>
                <a:cs typeface="Osaka" charset="-128"/>
              </a:rPr>
              <a:t>1) المطعمة = المؤمنة (11: 17ب، 22)</a:t>
            </a:r>
            <a:endParaRPr kumimoji="0" lang="en-US" sz="18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59" name="Text Box 11"/>
          <p:cNvSpPr txBox="1">
            <a:spLocks noChangeArrowheads="1"/>
          </p:cNvSpPr>
          <p:nvPr/>
        </p:nvSpPr>
        <p:spPr bwMode="auto">
          <a:xfrm>
            <a:off x="3505200" y="-2108"/>
            <a:ext cx="4059238" cy="52322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الأغصان (11: 17-21)</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1333264" name="Text Box 16"/>
          <p:cNvSpPr txBox="1">
            <a:spLocks noChangeArrowheads="1"/>
          </p:cNvSpPr>
          <p:nvPr/>
        </p:nvSpPr>
        <p:spPr bwMode="auto">
          <a:xfrm>
            <a:off x="3810000" y="1445692"/>
            <a:ext cx="5119718" cy="461665"/>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Osaka" charset="-128"/>
                <a:cs typeface="Osaka" charset="-128"/>
              </a:rPr>
              <a:t>ب. البرية : الإنسانية الأممية</a:t>
            </a:r>
            <a:endParaRPr kumimoji="0" lang="en-US" sz="2400" b="1" i="0"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sp>
        <p:nvSpPr>
          <p:cNvPr id="27" name="Text Box 14"/>
          <p:cNvSpPr txBox="1">
            <a:spLocks noChangeArrowheads="1"/>
          </p:cNvSpPr>
          <p:nvPr/>
        </p:nvSpPr>
        <p:spPr bwMode="auto">
          <a:xfrm>
            <a:off x="683568" y="3621956"/>
            <a:ext cx="2808312"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Osaka" charset="-128"/>
                <a:cs typeface="Osaka" charset="-128"/>
              </a:rPr>
              <a:t>شجرة زيتون مزروعة</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t>
            </a:r>
            <a:r>
              <a:rPr kumimoji="0" lang="ar-JO" sz="1600" b="1" i="0" u="none" strike="noStrike" kern="1200" cap="none" spc="0" normalizeH="0" baseline="0" noProof="0" dirty="0">
                <a:ln>
                  <a:noFill/>
                </a:ln>
                <a:solidFill>
                  <a:srgbClr val="000000"/>
                </a:solidFill>
                <a:effectLst/>
                <a:uLnTx/>
                <a:uFillTx/>
                <a:latin typeface="Arial" charset="0"/>
                <a:ea typeface="Osaka" charset="-128"/>
                <a:cs typeface="Osaka" charset="-128"/>
              </a:rPr>
              <a:t>العهد الإبراهيمي</a:t>
            </a: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t>
            </a:r>
          </a:p>
        </p:txBody>
      </p:sp>
      <p:sp>
        <p:nvSpPr>
          <p:cNvPr id="28" name="Text Box 14"/>
          <p:cNvSpPr txBox="1">
            <a:spLocks noChangeArrowheads="1"/>
          </p:cNvSpPr>
          <p:nvPr/>
        </p:nvSpPr>
        <p:spPr bwMode="auto">
          <a:xfrm>
            <a:off x="611560" y="6093296"/>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120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1333252" name="Text Box 4"/>
          <p:cNvSpPr txBox="1">
            <a:spLocks noChangeArrowheads="1"/>
          </p:cNvSpPr>
          <p:nvPr/>
        </p:nvSpPr>
        <p:spPr bwMode="auto">
          <a:xfrm>
            <a:off x="8229600" y="44624"/>
            <a:ext cx="904415"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rPr>
              <a:t>155ت</a:t>
            </a:r>
            <a:endParaRPr kumimoji="0" lang="en-US" sz="2400" b="1" i="0" u="none" strike="noStrike" kern="1200" cap="none" spc="0" normalizeH="0" baseline="0" noProof="0" dirty="0">
              <a:ln>
                <a:noFill/>
              </a:ln>
              <a:solidFill>
                <a:srgbClr val="333399"/>
              </a:solidFill>
              <a:effectLst/>
              <a:uLnTx/>
              <a:uFillTx/>
              <a:latin typeface="Arial"/>
              <a:ea typeface="ＭＳ Ｐゴシック" pitchFamily="-112" charset="-128"/>
              <a:cs typeface="Arial"/>
            </a:endParaRPr>
          </a:p>
        </p:txBody>
      </p:sp>
      <p:sp>
        <p:nvSpPr>
          <p:cNvPr id="30" name="Rectangle 8"/>
          <p:cNvSpPr>
            <a:spLocks noChangeArrowheads="1"/>
          </p:cNvSpPr>
          <p:nvPr/>
        </p:nvSpPr>
        <p:spPr bwMode="auto">
          <a:xfrm>
            <a:off x="33536" y="4149080"/>
            <a:ext cx="3962400" cy="2592288"/>
          </a:xfrm>
          <a:prstGeom prst="rect">
            <a:avLst/>
          </a:prstGeom>
          <a:solidFill>
            <a:sysClr val="window" lastClr="FFFFFF"/>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ysClr val="windowText" lastClr="000000"/>
              </a:solidFill>
              <a:effectLst/>
              <a:uLnTx/>
              <a:uFillTx/>
              <a:latin typeface="Times New Roman" charset="0"/>
              <a:ea typeface="Osaka" charset="0"/>
              <a:cs typeface="Osaka" charset="0"/>
            </a:endParaRPr>
          </a:p>
        </p:txBody>
      </p:sp>
      <p:cxnSp>
        <p:nvCxnSpPr>
          <p:cNvPr id="3" name="Straight Connector 2"/>
          <p:cNvCxnSpPr/>
          <p:nvPr/>
        </p:nvCxnSpPr>
        <p:spPr bwMode="auto">
          <a:xfrm>
            <a:off x="3131840" y="980728"/>
            <a:ext cx="86409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212976"/>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501008"/>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1952836"/>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9" name="Straight Connector 38"/>
          <p:cNvCxnSpPr/>
          <p:nvPr/>
        </p:nvCxnSpPr>
        <p:spPr bwMode="auto">
          <a:xfrm flipV="1">
            <a:off x="3131840" y="1196752"/>
            <a:ext cx="792088" cy="122413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276871"/>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7" name="Straight Connector 36"/>
          <p:cNvCxnSpPr/>
          <p:nvPr/>
        </p:nvCxnSpPr>
        <p:spPr bwMode="auto">
          <a:xfrm flipV="1">
            <a:off x="2699792" y="2060848"/>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1256928"/>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436292"/>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charset="0"/>
                <a:ea typeface="Osaka" charset="-128"/>
                <a:cs typeface="Osaka" charset="-128"/>
              </a:rPr>
              <a:t>الجذع (11: 24)</a:t>
            </a:r>
            <a:endParaRPr kumimoji="0" lang="en-US" sz="2800" b="1" i="1" u="none" strike="noStrike" kern="1200" cap="none" spc="0" normalizeH="0" baseline="0" noProof="0" dirty="0">
              <a:ln>
                <a:noFill/>
              </a:ln>
              <a:solidFill>
                <a:srgbClr val="000000"/>
              </a:solidFill>
              <a:effectLst/>
              <a:uLnTx/>
              <a:uFillTx/>
              <a:latin typeface="Arial" charset="0"/>
              <a:ea typeface="Osaka" charset="-128"/>
              <a:cs typeface="Osaka" charset="-128"/>
            </a:endParaRPr>
          </a:p>
        </p:txBody>
      </p:sp>
      <p:cxnSp>
        <p:nvCxnSpPr>
          <p:cNvPr id="43" name="Straight Connector 42"/>
          <p:cNvCxnSpPr/>
          <p:nvPr/>
        </p:nvCxnSpPr>
        <p:spPr bwMode="auto">
          <a:xfrm flipV="1">
            <a:off x="2555776" y="2636912"/>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9368578">
            <a:off x="3768993" y="2232120"/>
            <a:ext cx="2552392"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128"/>
              <a:cs typeface="Osaka" charset="-128"/>
            </a:endParaRP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a:noFill/>
          <a:ln w="9525">
            <a:noFill/>
            <a:miter lim="800000"/>
            <a:headEnd/>
            <a:tailEnd/>
          </a:ln>
        </p:spPr>
        <p:txBody>
          <a:bodyPr vert="horz" wrap="square" lIns="91440" tIns="45720" rIns="91440" bIns="45720" numCol="1" anchor="ctr" anchorCtr="0" compatLnSpc="1">
            <a:prstTxWarp prst="textNoShape">
              <a:avLst/>
            </a:prstTxWarp>
          </a:bodyPr>
          <a:lstStyle/>
          <a:p>
            <a:pPr rtl="1" eaLnBrk="1" hangingPunct="1"/>
            <a:r>
              <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دينونة</a:t>
            </a:r>
            <a:r>
              <a:rPr lang="en-US"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a:t>
            </a:r>
            <a:endPar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07187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rtl="1" eaLnBrk="1" hangingPunct="1">
              <a:defRPr/>
            </a:pPr>
            <a:r>
              <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بركة</a:t>
            </a:r>
            <a:r>
              <a:rPr lang="en-US"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a:t>
            </a:r>
            <a:endPar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675417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1057274" y="1295400"/>
            <a:ext cx="31353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دينونة</a:t>
            </a:r>
          </a:p>
        </p:txBody>
      </p:sp>
      <p:sp>
        <p:nvSpPr>
          <p:cNvPr id="64518" name="Text Box 6"/>
          <p:cNvSpPr txBox="1">
            <a:spLocks noChangeArrowheads="1"/>
          </p:cNvSpPr>
          <p:nvPr/>
        </p:nvSpPr>
        <p:spPr bwMode="auto">
          <a:xfrm>
            <a:off x="5841831" y="1295400"/>
            <a:ext cx="254175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4" y="2751138"/>
            <a:ext cx="3267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الضيقة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5862739" y="2751138"/>
            <a:ext cx="2531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الحكم الألفي</a:t>
            </a:r>
          </a:p>
        </p:txBody>
      </p:sp>
      <p:sp>
        <p:nvSpPr>
          <p:cNvPr id="64522" name="Text Box 10"/>
          <p:cNvSpPr txBox="1">
            <a:spLocks noChangeArrowheads="1"/>
          </p:cNvSpPr>
          <p:nvPr/>
        </p:nvSpPr>
        <p:spPr bwMode="auto">
          <a:xfrm>
            <a:off x="1107749" y="4205288"/>
            <a:ext cx="26164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19-6 </a:t>
            </a:r>
          </a:p>
        </p:txBody>
      </p:sp>
      <p:sp>
        <p:nvSpPr>
          <p:cNvPr id="64523" name="Text Box 11"/>
          <p:cNvSpPr txBox="1">
            <a:spLocks noChangeArrowheads="1"/>
          </p:cNvSpPr>
          <p:nvPr/>
        </p:nvSpPr>
        <p:spPr bwMode="auto">
          <a:xfrm>
            <a:off x="6196330" y="4205288"/>
            <a:ext cx="20681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20 </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2243660" y="5661025"/>
            <a:ext cx="14959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a:t>
            </a: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سنة</a:t>
            </a:r>
          </a:p>
        </p:txBody>
      </p:sp>
      <p:sp>
        <p:nvSpPr>
          <p:cNvPr id="14" name="Text Box 11"/>
          <p:cNvSpPr txBox="1">
            <a:spLocks noChangeArrowheads="1"/>
          </p:cNvSpPr>
          <p:nvPr/>
        </p:nvSpPr>
        <p:spPr bwMode="auto">
          <a:xfrm>
            <a:off x="5838126" y="5661025"/>
            <a:ext cx="25250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سنة</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8114"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b="1" dirty="0">
                <a:solidFill>
                  <a:schemeClr val="tx1"/>
                </a:solidFill>
                <a:latin typeface="Arial" charset="0"/>
                <a:ea typeface="Osaka" charset="0"/>
                <a:cs typeface="Arial" charset="0"/>
              </a:rPr>
              <a:t>"إسرائيل" تعني دائمًا النسل العرقي ليعقوب (9: 1- 5).</a:t>
            </a:r>
            <a:endParaRPr lang="en-US" sz="4000" dirty="0">
              <a:solidFill>
                <a:schemeClr val="tx1"/>
              </a:solidFill>
              <a:latin typeface="Arial" charset="0"/>
              <a:ea typeface="Osaka"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000000"/>
                </a:solidFill>
                <a:cs typeface="Arial" charset="0"/>
              </a:rPr>
              <a:t>131c</a:t>
            </a: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indent="-185738" algn="ctr">
              <a:defRPr/>
            </a:pPr>
            <a:r>
              <a:rPr lang="ar-SA" sz="2800" b="1" dirty="0">
                <a:solidFill>
                  <a:srgbClr val="000000"/>
                </a:solidFill>
                <a:latin typeface="Arial" panose="020B0604020202020204" pitchFamily="34" charset="0"/>
                <a:ea typeface="ＭＳ Ｐゴシック" pitchFamily="-112" charset="-128"/>
                <a:cs typeface="Arial" panose="020B0604020202020204" pitchFamily="34" charset="0"/>
              </a:rPr>
              <a:t>"لِأَنْ لَيْسَ جَمِيعُ ٱلَّذِينَ مِنْ إِسْرَائِيلَ هُمْ إِسْرَائِيلِيُّونَ."</a:t>
            </a:r>
            <a:r>
              <a:rPr lang="ar-JO" b="1" dirty="0">
                <a:solidFill>
                  <a:srgbClr val="000000"/>
                </a:solidFill>
                <a:latin typeface="Arial" panose="020B0604020202020204" pitchFamily="34" charset="0"/>
                <a:ea typeface="ＭＳ Ｐゴシック" pitchFamily="-112" charset="-128"/>
                <a:cs typeface="Arial" panose="020B0604020202020204" pitchFamily="34" charset="0"/>
              </a:rPr>
              <a:t>(رو 9: 6)</a:t>
            </a:r>
            <a:endParaRPr lang="en-US"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3859088"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a:defRPr/>
            </a:pPr>
            <a:r>
              <a:rPr lang="en-US" sz="2800" b="1" dirty="0">
                <a:solidFill>
                  <a:srgbClr val="000000"/>
                </a:solidFill>
                <a:latin typeface="Arial" panose="020B0604020202020204" pitchFamily="34" charset="0"/>
                <a:cs typeface="Arial" panose="020B0604020202020204" pitchFamily="34" charset="0"/>
              </a:rPr>
              <a:t>≠</a:t>
            </a:r>
            <a:r>
              <a:rPr lang="ar-JO" sz="2800" b="1" dirty="0">
                <a:solidFill>
                  <a:srgbClr val="000000"/>
                </a:solidFill>
                <a:latin typeface="Arial" panose="020B0604020202020204" pitchFamily="34" charset="0"/>
                <a:cs typeface="Arial" panose="020B0604020202020204" pitchFamily="34" charset="0"/>
              </a:rPr>
              <a:t> "إسرائيل" تعني المؤمنين من</a:t>
            </a:r>
          </a:p>
          <a:p>
            <a:pPr algn="r" rtl="1">
              <a:defRPr/>
            </a:pPr>
            <a:r>
              <a:rPr lang="ar-JO" sz="2800" b="1" dirty="0">
                <a:solidFill>
                  <a:srgbClr val="000000"/>
                </a:solidFill>
                <a:latin typeface="Arial" panose="020B0604020202020204" pitchFamily="34" charset="0"/>
                <a:cs typeface="Arial" panose="020B0604020202020204" pitchFamily="34" charset="0"/>
              </a:rPr>
              <a:t>    الأمم؟!؟!</a:t>
            </a:r>
            <a:endParaRPr lang="en-US" sz="2800" b="1" dirty="0">
              <a:solidFill>
                <a:srgbClr val="000000"/>
              </a:solidFill>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5105400" y="4733925"/>
            <a:ext cx="3859088"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p>
            <a:pPr algn="r" rtl="1">
              <a:defRPr/>
            </a:pPr>
            <a:r>
              <a:rPr lang="ar-JO" sz="2800" b="1" dirty="0">
                <a:solidFill>
                  <a:srgbClr val="000000"/>
                </a:solidFill>
                <a:latin typeface="Arial"/>
                <a:ea typeface="ＭＳ Ｐゴシック" pitchFamily="-112" charset="-128"/>
                <a:cs typeface="Arial"/>
              </a:rPr>
              <a:t>= ليس كل اليهود يؤمنون</a:t>
            </a:r>
            <a:endParaRPr lang="en-US" sz="2800" b="1" dirty="0">
              <a:solidFill>
                <a:srgbClr val="000000"/>
              </a:solidFill>
              <a:latin typeface="Arial"/>
              <a:ea typeface="ＭＳ Ｐゴシック" pitchFamily="-112" charset="-128"/>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7 سنوات</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الحكم الألفي</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1000 سنة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1" u="none" strike="noStrike" kern="1200" cap="none" spc="0" normalizeH="0" baseline="0" noProof="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i="1" u="none" strike="noStrike" kern="1200" cap="none" spc="0" normalizeH="0" baseline="0" noProof="0">
              <a:ln>
                <a:noFill/>
              </a:ln>
              <a:solidFill>
                <a:srgbClr val="00FFFF"/>
              </a:solidFill>
              <a:effectLst/>
              <a:uLnTx/>
              <a:uFillTx/>
              <a:latin typeface="Arial" pitchFamily="34" charset="0"/>
              <a:ea typeface="MS PGothic" pitchFamily="34" charset="-128"/>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237585" name="Title 16"/>
          <p:cNvSpPr>
            <a:spLocks noGrp="1"/>
          </p:cNvSpPr>
          <p:nvPr>
            <p:ph type="title" idx="4294967295"/>
          </p:nvPr>
        </p:nvSpPr>
        <p:spPr>
          <a:xfrm>
            <a:off x="685800" y="152400"/>
            <a:ext cx="7770813" cy="1141413"/>
          </a:xfrm>
        </p:spPr>
        <p:txBody>
          <a:bodyPr/>
          <a:lstStyle/>
          <a:p>
            <a:r>
              <a:rPr lang="ar-JO" sz="4000" b="1" dirty="0">
                <a:solidFill>
                  <a:srgbClr val="FFFFFF"/>
                </a:solidFill>
                <a:latin typeface="Arial" pitchFamily="34" charset="0"/>
                <a:cs typeface="Arial" pitchFamily="34" charset="0"/>
              </a:rPr>
              <a:t>ما قبل الألفية</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76200"/>
            <a:ext cx="7772400" cy="685800"/>
          </a:xfrm>
        </p:spPr>
        <p:txBody>
          <a:bodyPr/>
          <a:lstStyle/>
          <a:p>
            <a:pPr eaLnBrk="1" hangingPunct="1"/>
            <a:r>
              <a:rPr lang="ar-JO" sz="3600" dirty="0">
                <a:solidFill>
                  <a:schemeClr val="bg1"/>
                </a:solidFill>
                <a:latin typeface="Arial" panose="020B0604020202020204" pitchFamily="34" charset="0"/>
                <a:ea typeface="ＭＳ Ｐゴシック" charset="0"/>
                <a:cs typeface="Arial" panose="020B0604020202020204" pitchFamily="34" charset="0"/>
              </a:rPr>
              <a:t>ملخص رسالة رومية 9 -11</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19139"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131d</a:t>
            </a:r>
            <a:endParaRPr lang="en-US" b="1">
              <a:solidFill>
                <a:srgbClr val="000000"/>
              </a:solidFill>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02215817"/>
              </p:ext>
            </p:extLst>
          </p:nvPr>
        </p:nvGraphicFramePr>
        <p:xfrm>
          <a:off x="0" y="909638"/>
          <a:ext cx="9144000" cy="587533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 1- 29</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 30 – 10: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11: 1- 36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ماضي إسرائيل</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حاضر إسرائيل</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مستقبل إسرائيل</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49205">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الله أختار إسرائيل</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إسرائيل ترفض الله</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لن يرفض الله إسرائيل إلا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بشكل جزئي ومؤقت</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إن فشل إسرائيل ليس</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بسبب عدم أمانة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إن فشل إسرائيل عائد</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إلى رفضها لمسيحها</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إن فشل إسرائيل لن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يكون شاملاً أو نهائيًا</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البقية اليهودية حفظت</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من قبل الله</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فقط بقية يهودية صغيرة</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تقبله الآن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ومع ذلك فهذه البقية ستنمو</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لتكون أمة مؤمنة بالكامل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الأمم أيضًا أصبحوا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مختارين لله في المسيح</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الأمم الآن مخلصين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بالإيمان بالمسيح</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لا ينبغي للأمم أن يفتخروا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بالبركات التي يرفضها اليهود</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الجانب الإلهي</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الجانب البشري</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النتائج الإلهية</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أختيار الله</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مسؤولية الإنسان</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رحمة الله</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71579">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لا يستطيع عدم الإيمان البشري أن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يلغي وعود الله لأنها مبنية على </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مبدأ الاختيار السيادي</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ومع ذلك، فإن اختيار الله بنعمته </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السيادية لتحقيق كلمته لا يلغي</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مسؤولية الإنسان عن عدم الإيمان</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في النهاية، سيكون اختيار الله</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مبررًا لخلاص الأمة اليهودية</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charset="0"/>
                          <a:ea typeface="ＭＳ Ｐゴシック" charset="0"/>
                          <a:cs typeface="Times" charset="0"/>
                        </a:rPr>
                        <a:t>التي على قيد الحياة عند عودة المسيح</a:t>
                      </a:r>
                      <a:endParaRPr kumimoji="0" lang="en-US" sz="2000" b="1" i="0" u="none" strike="noStrike" cap="none" normalizeH="0" baseline="0" dirty="0">
                        <a:ln>
                          <a:noFill/>
                        </a:ln>
                        <a:solidFill>
                          <a:schemeClr val="bg1"/>
                        </a:solidFill>
                        <a:effectLst/>
                        <a:latin typeface="Arial"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96240"/>
        </p:xfrm>
        <a:graphic>
          <a:graphicData uri="http://schemas.openxmlformats.org/drawingml/2006/table">
            <a:tbl>
              <a:tblPr bandRow="1">
                <a:tableStyleId>{C083E6E3-FA7D-4D7B-A595-EF9225AFEA82}</a:tableStyleId>
              </a:tblPr>
              <a:tblGrid>
                <a:gridCol w="129614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r>
                        <a:rPr lang="ar-SA" sz="1000" b="1" spc="0" dirty="0">
                          <a:solidFill>
                            <a:srgbClr val="FFFFFF"/>
                          </a:solidFill>
                          <a:latin typeface="Arial"/>
                          <a:ea typeface="华文楷体"/>
                          <a:cs typeface="Arial"/>
                        </a:rPr>
                        <a:t>إسرائيل</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spc="0" dirty="0">
                        <a:solidFill>
                          <a:srgbClr val="FFFFFF"/>
                        </a:solidFill>
                        <a:latin typeface="Arial"/>
                        <a:ea typeface="华文楷体"/>
                        <a:cs typeface="Arial"/>
                      </a:endParaRPr>
                    </a:p>
                    <a:p>
                      <a:pPr algn="ctr"/>
                      <a:r>
                        <a:rPr lang="ar-SA" sz="1000" b="1" spc="0" dirty="0">
                          <a:solidFill>
                            <a:srgbClr val="FFFFFF"/>
                          </a:solidFill>
                          <a:latin typeface="Arial"/>
                          <a:ea typeface="华文楷体"/>
                          <a:cs typeface="Arial"/>
                        </a:rPr>
                        <a:t>أزمنة</a:t>
                      </a:r>
                      <a:r>
                        <a:rPr lang="ar-SA" sz="1000" b="1" spc="0" baseline="0" dirty="0">
                          <a:solidFill>
                            <a:srgbClr val="FFFFFF"/>
                          </a:solidFill>
                          <a:latin typeface="Arial"/>
                          <a:ea typeface="华文楷体"/>
                          <a:cs typeface="Arial"/>
                        </a:rPr>
                        <a:t> الأمم</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59832" y="4149080"/>
          <a:ext cx="4896544" cy="864096"/>
        </p:xfrm>
        <a:graphic>
          <a:graphicData uri="http://schemas.openxmlformats.org/drawingml/2006/table">
            <a:tbl>
              <a:tblPr bandRow="1">
                <a:tableStyleId>{C083E6E3-FA7D-4D7B-A595-EF9225AFEA82}</a:tableStyleId>
              </a:tblPr>
              <a:tblGrid>
                <a:gridCol w="4896544">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ar-SA" sz="1000" b="1" spc="0" dirty="0">
                          <a:solidFill>
                            <a:srgbClr val="FFFFFF"/>
                          </a:solidFill>
                          <a:latin typeface="Arial"/>
                          <a:ea typeface="华文楷体"/>
                          <a:cs typeface="Arial"/>
                        </a:rPr>
                        <a:t>العهد</a:t>
                      </a:r>
                      <a:r>
                        <a:rPr lang="ar-SA" sz="1000" b="1" spc="0" baseline="0" dirty="0">
                          <a:solidFill>
                            <a:srgbClr val="FFFFFF"/>
                          </a:solidFill>
                          <a:latin typeface="Arial"/>
                          <a:ea typeface="华文楷体"/>
                          <a:cs typeface="Arial"/>
                        </a:rPr>
                        <a:t> الإبراهيمي           </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kern="1200" spc="0" dirty="0">
                          <a:solidFill>
                            <a:schemeClr val="bg1"/>
                          </a:solidFill>
                          <a:latin typeface="Arial"/>
                          <a:ea typeface="华文楷体"/>
                          <a:cs typeface="Arial"/>
                        </a:rPr>
                        <a:t>عدن</a:t>
                      </a:r>
                      <a:endParaRPr lang="en-US" altLang="zh-CN" sz="1000" b="1" kern="1200" spc="0" dirty="0">
                        <a:solidFill>
                          <a:schemeClr val="bg1"/>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kern="1200" spc="0" dirty="0">
                          <a:solidFill>
                            <a:srgbClr val="FFFFFF"/>
                          </a:solidFill>
                          <a:latin typeface="Arial"/>
                          <a:cs typeface="Arial"/>
                        </a:rPr>
                        <a:t>الضمير</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SA" sz="1000" b="1" spc="0" dirty="0">
                          <a:solidFill>
                            <a:srgbClr val="FFFFFF"/>
                          </a:solidFill>
                          <a:latin typeface="Arial"/>
                          <a:ea typeface="华文楷体"/>
                          <a:cs typeface="Arial"/>
                        </a:rPr>
                        <a:t>الحكومة</a:t>
                      </a:r>
                      <a:r>
                        <a:rPr lang="ar-SA" sz="1000" b="1" spc="0" baseline="0" dirty="0">
                          <a:solidFill>
                            <a:srgbClr val="FFFFFF"/>
                          </a:solidFill>
                          <a:latin typeface="Arial"/>
                          <a:ea typeface="华文楷体"/>
                          <a:cs typeface="Arial"/>
                        </a:rPr>
                        <a:t> البشرية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SA" sz="1000" b="1" spc="0" dirty="0">
                          <a:solidFill>
                            <a:srgbClr val="FFFFFF"/>
                          </a:solidFill>
                          <a:latin typeface="Arial"/>
                          <a:ea typeface="华文楷体"/>
                          <a:cs typeface="Arial"/>
                        </a:rPr>
                        <a:t>الآباء</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spc="0" dirty="0">
                          <a:solidFill>
                            <a:srgbClr val="FFFFFF"/>
                          </a:solidFill>
                          <a:latin typeface="Arial"/>
                          <a:ea typeface="华文楷体"/>
                          <a:cs typeface="Arial"/>
                        </a:rPr>
                        <a:t>القضاة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SA" sz="1000" b="1" spc="0" dirty="0">
                          <a:solidFill>
                            <a:srgbClr val="FFFFFF"/>
                          </a:solidFill>
                          <a:latin typeface="Arial"/>
                          <a:ea typeface="华文楷体"/>
                          <a:cs typeface="Arial"/>
                        </a:rPr>
                        <a:t>الملوك</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SA" sz="1000" b="1" spc="0" dirty="0">
                          <a:solidFill>
                            <a:srgbClr val="FFFFFF"/>
                          </a:solidFill>
                          <a:latin typeface="Arial"/>
                          <a:ea typeface="华文楷体"/>
                          <a:cs typeface="Arial"/>
                        </a:rPr>
                        <a:t>الأنبياء</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SA" sz="1000" b="1" spc="0" dirty="0">
                          <a:solidFill>
                            <a:srgbClr val="FFFFFF"/>
                          </a:solidFill>
                          <a:latin typeface="Arial"/>
                          <a:ea typeface="华文楷体"/>
                          <a:cs typeface="Arial"/>
                        </a:rPr>
                        <a:t>المسيح</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spc="0" dirty="0">
                          <a:solidFill>
                            <a:srgbClr val="FFFFFF"/>
                          </a:solidFill>
                          <a:latin typeface="Arial"/>
                          <a:ea typeface="华文楷体"/>
                          <a:cs typeface="Arial"/>
                        </a:rPr>
                        <a:t>نعمة</a:t>
                      </a: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المملكة</a:t>
                      </a:r>
                      <a:r>
                        <a:rPr lang="ar-SA" sz="1000" b="1" spc="0" baseline="0" dirty="0">
                          <a:solidFill>
                            <a:srgbClr val="FFFFFF"/>
                          </a:solidFill>
                          <a:latin typeface="Arial"/>
                          <a:ea typeface="华文楷体"/>
                          <a:cs typeface="Arial"/>
                        </a:rPr>
                        <a:t> الألفية</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SA" altLang="zh-CN" sz="3600" b="1" dirty="0">
                <a:solidFill>
                  <a:schemeClr val="bg1"/>
                </a:solidFill>
                <a:latin typeface="Arial" charset="0"/>
              </a:rPr>
              <a:t>ملكوت الله</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3131121" y="6477000"/>
            <a:ext cx="5834062"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2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2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000000"/>
                </a:solidFill>
                <a:effectLst/>
                <a:uLnTx/>
                <a:uFillTx/>
                <a:latin typeface="Arial"/>
                <a:ea typeface="华文楷体"/>
                <a:cs typeface="Arial"/>
              </a:rPr>
              <a:t>الملكوت الأبدي</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a:ea typeface="华文楷体"/>
                <a:cs typeface="Arial"/>
              </a:rPr>
              <a:t>مملكة الشيطان المزيفة</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a:ea typeface="华文楷体"/>
                <a:cs typeface="Arial"/>
              </a:rPr>
              <a:t>الخط الخلاصي</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Arial"/>
                <a:ea typeface="华文楷体"/>
                <a:cs typeface="Arial"/>
              </a:rPr>
              <a:t>المملكة الإلهية على الأرض</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Arial"/>
                <a:ea typeface="华文楷体"/>
                <a:cs typeface="Arial"/>
              </a:rPr>
              <a:t>العهود </a:t>
            </a: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Arial"/>
                <a:ea typeface="华文楷体"/>
                <a:cs typeface="Arial"/>
              </a:rPr>
              <a:t>التدابير( </a:t>
            </a:r>
            <a:r>
              <a:rPr kumimoji="0" lang="ar-SA" altLang="zh-CN" sz="1800" b="0" i="0" u="none" strike="noStrike" kern="1200" cap="none" spc="0" normalizeH="0" baseline="0" noProof="0" dirty="0" err="1">
                <a:ln>
                  <a:noFill/>
                </a:ln>
                <a:solidFill>
                  <a:srgbClr val="000000"/>
                </a:solidFill>
                <a:effectLst/>
                <a:uLnTx/>
                <a:uFillTx/>
                <a:latin typeface="Arial"/>
                <a:ea typeface="华文楷体"/>
                <a:cs typeface="Arial"/>
              </a:rPr>
              <a:t>إمتحان</a:t>
            </a:r>
            <a:r>
              <a:rPr kumimoji="0" lang="ar-SA" altLang="zh-CN" sz="1800" b="0" i="0" u="none" strike="noStrike" kern="1200" cap="none" spc="0" normalizeH="0" baseline="0" noProof="0" dirty="0">
                <a:ln>
                  <a:noFill/>
                </a:ln>
                <a:solidFill>
                  <a:srgbClr val="000000"/>
                </a:solidFill>
                <a:effectLst/>
                <a:uLnTx/>
                <a:uFillTx/>
                <a:latin typeface="Arial"/>
                <a:ea typeface="华文楷体"/>
                <a:cs typeface="Arial"/>
              </a:rPr>
              <a:t> الطاعة</a:t>
            </a:r>
            <a:r>
              <a:rPr kumimoji="0" lang="ar-SA" altLang="zh-CN" sz="1800" b="0" i="0" u="none" strike="noStrike" kern="1200" cap="none" spc="0" normalizeH="0" baseline="0" noProof="0" dirty="0" err="1">
                <a:ln>
                  <a:noFill/>
                </a:ln>
                <a:solidFill>
                  <a:srgbClr val="000000"/>
                </a:solidFill>
                <a:effectLst/>
                <a:uLnTx/>
                <a:uFillTx/>
                <a:latin typeface="Arial"/>
                <a:ea typeface="华文楷体"/>
                <a:cs typeface="Arial"/>
              </a:rPr>
              <a:t>)</a:t>
            </a:r>
            <a:r>
              <a:rPr kumimoji="0" lang="ar-SA" altLang="zh-CN" sz="1800" b="0" i="0" u="none" strike="noStrike" kern="1200" cap="none" spc="0" normalizeH="0" baseline="0" noProof="0" dirty="0">
                <a:ln>
                  <a:noFill/>
                </a:ln>
                <a:solidFill>
                  <a:srgbClr val="000000"/>
                </a:solidFill>
                <a:effectLst/>
                <a:uLnTx/>
                <a:uFillTx/>
                <a:latin typeface="Arial"/>
                <a:ea typeface="华文楷体"/>
                <a:cs typeface="Arial"/>
              </a:rPr>
              <a:t> </a:t>
            </a: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kern="1200" spc="0" dirty="0">
                          <a:solidFill>
                            <a:schemeClr val="bg1"/>
                          </a:solidFill>
                          <a:latin typeface="Arial"/>
                          <a:ea typeface="华文楷体"/>
                          <a:cs typeface="Arial"/>
                        </a:rPr>
                        <a:t>البراءة</a:t>
                      </a:r>
                      <a:endParaRPr lang="en-US" altLang="zh-CN" sz="1000" b="1" kern="1200" spc="0" dirty="0">
                        <a:solidFill>
                          <a:schemeClr val="bg1"/>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kern="1200" spc="0" dirty="0">
                          <a:solidFill>
                            <a:srgbClr val="FFFFFF"/>
                          </a:solidFill>
                          <a:latin typeface="Arial"/>
                          <a:cs typeface="Arial"/>
                        </a:rPr>
                        <a:t>الضمير</a:t>
                      </a: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000" b="1" spc="0">
                          <a:solidFill>
                            <a:srgbClr val="FFFFFF"/>
                          </a:solidFill>
                          <a:latin typeface="Arial"/>
                          <a:ea typeface="华文楷体"/>
                          <a:cs typeface="Arial"/>
                        </a:rPr>
                        <a:t>الحكومة</a:t>
                      </a:r>
                    </a:p>
                    <a:p>
                      <a:pPr marL="0" indent="0" algn="ctr"/>
                      <a:r>
                        <a:rPr lang="ar-SA" sz="1000" b="1" spc="0">
                          <a:solidFill>
                            <a:srgbClr val="FFFFFF"/>
                          </a:solidFill>
                          <a:latin typeface="Arial"/>
                          <a:ea typeface="华文楷体"/>
                          <a:cs typeface="Arial"/>
                        </a:rPr>
                        <a:t>البشرية</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000" b="1" spc="0" dirty="0">
                          <a:solidFill>
                            <a:srgbClr val="FFFFFF"/>
                          </a:solidFill>
                          <a:latin typeface="Arial"/>
                          <a:ea typeface="华文楷体"/>
                          <a:cs typeface="Arial"/>
                        </a:rPr>
                        <a:t>الوعد</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spc="0" dirty="0" err="1">
                          <a:solidFill>
                            <a:srgbClr val="FFFFFF"/>
                          </a:solidFill>
                          <a:latin typeface="Arial"/>
                          <a:ea typeface="华文楷体"/>
                          <a:cs typeface="Arial"/>
                        </a:rPr>
                        <a:t>الناموس</a:t>
                      </a:r>
                      <a:r>
                        <a:rPr lang="ar-SA" sz="1000" b="1" spc="0" baseline="0" dirty="0" err="1">
                          <a:solidFill>
                            <a:srgbClr val="FFFFFF"/>
                          </a:solidFill>
                          <a:latin typeface="Arial"/>
                          <a:ea typeface="华文楷体"/>
                          <a:cs typeface="Arial"/>
                        </a:rPr>
                        <a:t> </a:t>
                      </a:r>
                      <a:r>
                        <a:rPr lang="ar-SA" sz="1000" b="1" spc="0" baseline="0" dirty="0">
                          <a:solidFill>
                            <a:srgbClr val="FFFFFF"/>
                          </a:solidFill>
                          <a:latin typeface="Arial"/>
                          <a:ea typeface="华文楷体"/>
                          <a:cs typeface="Arial"/>
                        </a:rPr>
                        <a:t>(غلا 3: 19</a:t>
                      </a:r>
                      <a:r>
                        <a:rPr lang="ar-SA" sz="1000" b="1" spc="0" baseline="0" dirty="0" err="1">
                          <a:solidFill>
                            <a:srgbClr val="FFFFFF"/>
                          </a:solidFill>
                          <a:latin typeface="Arial"/>
                          <a:ea typeface="华文楷体"/>
                          <a:cs typeface="Arial"/>
                        </a:rPr>
                        <a: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spc="0" dirty="0">
                          <a:solidFill>
                            <a:srgbClr val="FFFFFF"/>
                          </a:solidFill>
                          <a:latin typeface="Arial"/>
                          <a:ea typeface="华文楷体"/>
                          <a:cs typeface="Arial"/>
                        </a:rPr>
                        <a:t>النعمة</a:t>
                      </a: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المملكة</a:t>
                      </a:r>
                      <a:r>
                        <a:rPr lang="ar-SA" sz="1000" b="1" spc="0" baseline="0" dirty="0">
                          <a:solidFill>
                            <a:srgbClr val="FFFFFF"/>
                          </a:solidFill>
                          <a:latin typeface="Arial"/>
                          <a:ea typeface="华文楷体"/>
                          <a:cs typeface="Arial"/>
                        </a:rPr>
                        <a:t> الألفية</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العهد الجديد</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العهد </a:t>
                      </a:r>
                      <a:r>
                        <a:rPr lang="ar-SA" sz="1000" b="1" spc="0" dirty="0" err="1">
                          <a:solidFill>
                            <a:srgbClr val="FFFFFF"/>
                          </a:solidFill>
                          <a:latin typeface="Arial"/>
                          <a:ea typeface="华文楷体"/>
                          <a:cs typeface="Arial"/>
                        </a:rPr>
                        <a:t>الداوودي</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555788" y="4149080"/>
          <a:ext cx="4256572" cy="288032"/>
        </p:xfrm>
        <a:graphic>
          <a:graphicData uri="http://schemas.openxmlformats.org/drawingml/2006/table">
            <a:tbl>
              <a:tblPr bandRow="1">
                <a:tableStyleId>{C083E6E3-FA7D-4D7B-A595-EF9225AFEA82}</a:tableStyleId>
              </a:tblPr>
              <a:tblGrid>
                <a:gridCol w="4256572">
                  <a:extLst>
                    <a:ext uri="{9D8B030D-6E8A-4147-A177-3AD203B41FA5}">
                      <a16:colId xmlns:a16="http://schemas.microsoft.com/office/drawing/2014/main" val="20000"/>
                    </a:ext>
                  </a:extLst>
                </a:gridCol>
              </a:tblGrid>
              <a:tr h="288032">
                <a:tc>
                  <a:txBody>
                    <a:bodyPr/>
                    <a:lstStyle/>
                    <a:p>
                      <a:pPr algn="ctr"/>
                      <a:r>
                        <a:rPr lang="ar-SA" sz="1000" b="1" spc="0" dirty="0">
                          <a:solidFill>
                            <a:srgbClr val="FFFFFF"/>
                          </a:solidFill>
                          <a:latin typeface="Arial"/>
                          <a:ea typeface="华文楷体"/>
                          <a:cs typeface="Arial"/>
                        </a:rPr>
                        <a:t>أرض الموعد  </a:t>
                      </a: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Tree>
    <p:extLst>
      <p:ext uri="{BB962C8B-B14F-4D97-AF65-F5344CB8AC3E}">
        <p14:creationId xmlns:p14="http://schemas.microsoft.com/office/powerpoint/2010/main" val="3534540209"/>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 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 على طير السماء و على البهائم و على كل الأرض و 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١ : ٢٦)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3536172" y="88997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615950" y="5336208"/>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 أنثى خلقهم (تكوين ١ : ٢٧)</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 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 </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(تكوين ١ : ٢٨)</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 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 باركهم الله و قال لهم أثمروا و اكثروا و املأوا الأرض و 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066800" y="304800"/>
            <a:ext cx="7848600" cy="1143000"/>
          </a:xfrm>
          <a:effectLst>
            <a:outerShdw blurRad="63500" dist="107763" dir="2700000" algn="ctr" rotWithShape="0">
              <a:srgbClr val="000000">
                <a:alpha val="74998"/>
              </a:srgbClr>
            </a:outerShdw>
          </a:effectLst>
        </p:spPr>
        <p:txBody>
          <a:bodyPr/>
          <a:lstStyle/>
          <a:p>
            <a:pPr rtl="1">
              <a:defRPr/>
            </a:pPr>
            <a:r>
              <a:rPr lang="ar-SA" b="1" dirty="0">
                <a:solidFill>
                  <a:schemeClr val="tx1"/>
                </a:solidFill>
                <a:effectLst>
                  <a:glow rad="101600">
                    <a:srgbClr val="000000">
                      <a:alpha val="75000"/>
                    </a:srgbClr>
                  </a:glow>
                </a:effectLst>
                <a:latin typeface="Arial" charset="0"/>
                <a:ea typeface="ＭＳ Ｐゴシック" charset="0"/>
                <a:cs typeface="ＭＳ Ｐゴシック" charset="0"/>
              </a:rPr>
              <a:t>ملكوت الله</a:t>
            </a:r>
            <a:r>
              <a:rPr lang="en-US" b="1" dirty="0">
                <a:solidFill>
                  <a:schemeClr val="tx1"/>
                </a:solidFill>
                <a:effectLst>
                  <a:glow rad="101600">
                    <a:srgbClr val="000000">
                      <a:alpha val="75000"/>
                    </a:srgbClr>
                  </a:glow>
                </a:effectLst>
                <a:latin typeface="Arial" charset="0"/>
                <a:ea typeface="ＭＳ Ｐゴシック" charset="0"/>
                <a:cs typeface="ＭＳ Ｐゴシック" charset="0"/>
              </a:rPr>
              <a:t>:</a:t>
            </a:r>
            <a:br>
              <a:rPr lang="en-US" b="1" dirty="0">
                <a:solidFill>
                  <a:schemeClr val="tx1"/>
                </a:solidFill>
                <a:effectLst>
                  <a:glow rad="101600">
                    <a:srgbClr val="000000">
                      <a:alpha val="75000"/>
                    </a:srgbClr>
                  </a:glow>
                </a:effectLst>
                <a:latin typeface="Arial" charset="0"/>
                <a:ea typeface="ＭＳ Ｐゴシック" charset="0"/>
                <a:cs typeface="ＭＳ Ｐゴシック" charset="0"/>
              </a:rPr>
            </a:br>
            <a:r>
              <a:rPr lang="ar-JO" sz="3200" dirty="0">
                <a:latin typeface="Arial" charset="0"/>
                <a:ea typeface="ＭＳ Ｐゴシック" charset="0"/>
                <a:cs typeface="ＭＳ Ｐゴシック" charset="0"/>
              </a:rPr>
              <a:t>موضوع الكتاب المقدس الشامل</a:t>
            </a:r>
            <a:endParaRPr lang="en-US" sz="3200" b="1" dirty="0">
              <a:effectLst>
                <a:glow rad="101600">
                  <a:srgbClr val="000000">
                    <a:alpha val="75000"/>
                  </a:srgbClr>
                </a:glow>
              </a:effectLst>
              <a:latin typeface="Arial" charset="0"/>
              <a:ea typeface="ＭＳ Ｐゴシック" charset="0"/>
              <a:cs typeface="ＭＳ Ｐゴシック" charset="0"/>
            </a:endParaRPr>
          </a:p>
        </p:txBody>
      </p:sp>
      <p:sp>
        <p:nvSpPr>
          <p:cNvPr id="1867780" name="Rectangle 4"/>
          <p:cNvSpPr>
            <a:spLocks noGrp="1" noChangeArrowheads="1"/>
          </p:cNvSpPr>
          <p:nvPr>
            <p:ph type="body" sz="half" idx="1"/>
          </p:nvPr>
        </p:nvSpPr>
        <p:spPr>
          <a:xfrm>
            <a:off x="228600" y="1676400"/>
            <a:ext cx="4495800" cy="3886200"/>
          </a:xfrm>
        </p:spPr>
        <p:txBody>
          <a:bodyPr/>
          <a:lstStyle/>
          <a:p>
            <a:pPr marL="66675" indent="-66675" algn="r">
              <a:lnSpc>
                <a:spcPct val="80000"/>
              </a:lnSpc>
              <a:buNone/>
            </a:pPr>
            <a:r>
              <a:rPr lang="ar-SA" altLang="zh-CN" sz="2000" b="1" dirty="0">
                <a:solidFill>
                  <a:srgbClr val="FFCD1E"/>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تكوين 1 : 26 - 28</a:t>
            </a:r>
          </a:p>
          <a:p>
            <a:pPr marL="66675" indent="-66675" algn="r">
              <a:lnSpc>
                <a:spcPct val="80000"/>
              </a:lnSpc>
              <a:buFont typeface="Monotype Sorts" charset="0"/>
              <a:buNone/>
            </a:pPr>
            <a:endParaRPr lang="en-US" altLang="zh-CN" sz="2000" b="1" dirty="0">
              <a:effectLst>
                <a:glow rad="228600">
                  <a:schemeClr val="accent4">
                    <a:lumMod val="10000"/>
                    <a:alpha val="88000"/>
                  </a:schemeClr>
                </a:glow>
              </a:effectLst>
              <a:latin typeface="Arial" panose="020B0604020202020204" pitchFamily="34" charset="0"/>
              <a:ea typeface="SimSun" charset="0"/>
              <a:cs typeface="Arial" panose="020B0604020202020204" pitchFamily="34" charset="0"/>
            </a:endParaRPr>
          </a:p>
          <a:p>
            <a:pPr marL="66675" indent="-66675" algn="r">
              <a:lnSpc>
                <a:spcPct val="80000"/>
              </a:lnSpc>
              <a:buNone/>
            </a:pPr>
            <a:r>
              <a:rPr lang="ar-JO" altLang="zh-CN" sz="2000" b="1" dirty="0">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و قال الله نعمل الإنسان على صورتنا كشبهنا </a:t>
            </a:r>
            <a:r>
              <a:rPr lang="ar-JO" altLang="zh-CN" sz="2000" b="1" dirty="0">
                <a:solidFill>
                  <a:srgbClr val="FFFF00"/>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فيتسلطون</a:t>
            </a:r>
            <a:r>
              <a:rPr lang="ar-JO" altLang="zh-CN" sz="2000" b="1" dirty="0">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b="1" dirty="0">
                <a:solidFill>
                  <a:srgbClr val="FFFF00"/>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أخضعوها و تسلطوا </a:t>
            </a:r>
            <a:r>
              <a:rPr lang="ar-JO" altLang="zh-CN" sz="2000" b="1" dirty="0">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على سمك البحر و على طير السماء و على كل حيوان يدب على الأرض </a:t>
            </a: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charset="0"/>
                <a:ea typeface="ＭＳ Ｐゴシック" charset="0"/>
              </a:rPr>
              <a:t>الوصية</a:t>
            </a:r>
            <a:endParaRPr kumimoji="0" lang="en-US" sz="3200" b="1" i="0"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charset="0"/>
              <a:ea typeface="ＭＳ Ｐゴシック" charset="0"/>
            </a:endParaRPr>
          </a:p>
        </p:txBody>
      </p:sp>
      <p:sp>
        <p:nvSpPr>
          <p:cNvPr id="1867783" name="Text Box 7"/>
          <p:cNvSpPr txBox="1">
            <a:spLocks noChangeArrowheads="1"/>
          </p:cNvSpPr>
          <p:nvPr/>
        </p:nvSpPr>
        <p:spPr bwMode="auto">
          <a:xfrm>
            <a:off x="6248400" y="6096000"/>
            <a:ext cx="250006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charset="0"/>
                <a:ea typeface="ＭＳ Ｐゴシック" charset="0"/>
              </a:rPr>
              <a:t>التتميم</a:t>
            </a:r>
            <a:endParaRPr kumimoji="0" lang="en-US" sz="3200" b="1" i="0"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67785" name="Text Box 9"/>
          <p:cNvSpPr txBox="1">
            <a:spLocks noChangeArrowheads="1"/>
          </p:cNvSpPr>
          <p:nvPr/>
        </p:nvSpPr>
        <p:spPr bwMode="auto">
          <a:xfrm>
            <a:off x="0" y="5410200"/>
            <a:ext cx="9144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glow rad="101600">
                    <a:srgbClr val="DADADA">
                      <a:lumMod val="25000"/>
                      <a:alpha val="75000"/>
                    </a:srgbClr>
                  </a:glow>
                </a:effectLst>
                <a:uLnTx/>
                <a:uFillTx/>
                <a:latin typeface="Arial" charset="0"/>
                <a:ea typeface="ＭＳ Ｐゴシック" charset="0"/>
              </a:rPr>
              <a:t>موضوع الكتاب المقدس : الله يمد حكمه إلى الإنسان</a:t>
            </a:r>
          </a:p>
        </p:txBody>
      </p:sp>
      <p:sp>
        <p:nvSpPr>
          <p:cNvPr id="1867786" name="Text Box 10"/>
          <p:cNvSpPr txBox="1">
            <a:spLocks noChangeArrowheads="1"/>
          </p:cNvSpPr>
          <p:nvPr/>
        </p:nvSpPr>
        <p:spPr bwMode="auto">
          <a:xfrm>
            <a:off x="3048000" y="60198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0" i="0" u="none" strike="noStrike" kern="1200" cap="none" spc="0" normalizeH="0" baseline="0" noProof="0" dirty="0">
                <a:ln>
                  <a:noFill/>
                </a:ln>
                <a:solidFill>
                  <a:srgbClr val="FFFFFF"/>
                </a:solidFill>
                <a:effectLst/>
                <a:uLnTx/>
                <a:uFillTx/>
                <a:latin typeface="Arial" charset="0"/>
                <a:ea typeface="ＭＳ Ｐゴシック" charset="0"/>
              </a:rPr>
              <a:t>العهود</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Content Placeholder 1"/>
          <p:cNvSpPr>
            <a:spLocks noGrp="1"/>
          </p:cNvSpPr>
          <p:nvPr>
            <p:ph sz="half" idx="2"/>
          </p:nvPr>
        </p:nvSpPr>
        <p:spPr>
          <a:xfrm>
            <a:off x="5257800" y="1676400"/>
            <a:ext cx="3657600" cy="3567113"/>
          </a:xfrm>
          <a:noFill/>
          <a:ln>
            <a:noFill/>
          </a:ln>
        </p:spPr>
        <p:txBody>
          <a:bodyPr vert="horz" wrap="square" lIns="90488" tIns="44450" rIns="90488" bIns="44450" numCol="1" anchor="t" anchorCtr="0" compatLnSpc="1">
            <a:prstTxWarp prst="textNoShape">
              <a:avLst/>
            </a:prstTxWarp>
          </a:bodyPr>
          <a:lstStyle/>
          <a:p>
            <a:pPr marL="0" indent="0" algn="r" rtl="1">
              <a:buNone/>
            </a:pPr>
            <a:r>
              <a:rPr lang="ar-SA" sz="2000" b="1" dirty="0">
                <a:solidFill>
                  <a:srgbClr val="FFCD1E"/>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rPr>
              <a:t>رؤيا ٥ : ٩-١٠</a:t>
            </a:r>
            <a:endParaRPr lang="en-US" sz="2000" b="1" dirty="0">
              <a:solidFill>
                <a:srgbClr val="FFCD1E"/>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endParaRPr>
          </a:p>
          <a:p>
            <a:pPr marL="0" indent="0" algn="r" rtl="1">
              <a:buNone/>
            </a:pPr>
            <a:endParaRPr lang="ar-SA" sz="2000" b="1" dirty="0">
              <a:solidFill>
                <a:srgbClr val="FFCD1E"/>
              </a:solidFill>
              <a:effectLst>
                <a:glow rad="228600">
                  <a:schemeClr val="accent4">
                    <a:lumMod val="10000"/>
                    <a:alpha val="88000"/>
                  </a:schemeClr>
                </a:glow>
              </a:effectLst>
              <a:latin typeface="Arial" panose="020B0604020202020204" pitchFamily="34" charset="0"/>
              <a:ea typeface="SimSun" charset="0"/>
              <a:cs typeface="Arial" panose="020B0604020202020204" pitchFamily="34" charset="0"/>
            </a:endParaRPr>
          </a:p>
          <a:p>
            <a:pPr marL="0" indent="0" algn="r" rtl="1">
              <a:buNone/>
            </a:pPr>
            <a:r>
              <a:rPr lang="ar-SA" sz="2000" dirty="0">
                <a:effectLst>
                  <a:glow rad="228600">
                    <a:schemeClr val="accent4">
                      <a:lumMod val="10000"/>
                      <a:alpha val="88000"/>
                    </a:schemeClr>
                  </a:glow>
                </a:effectLst>
                <a:latin typeface="Arial" panose="020B0604020202020204" pitchFamily="34" charset="0"/>
                <a:cs typeface="Arial" panose="020B0604020202020204" pitchFamily="34" charset="0"/>
              </a:rPr>
              <a:t>٩ وَهُمْ يَتَرَنَّمُونَ تَرْنِيمَةً جَدِيدَةً قَائِلِينَ: «مُسْتَحِقٌّ أَنْتَ أَنْ تَأْخُذَ السِّفْرَ وَتَفْتَحَ خُتُومَهُ، لأَنَّكَ ذُبِحْتَ وَاشْتَرَيْتَنَا لِلَّهِ بِدَمِكَ مِنْ كُلِّ قَبِيلَةٍ وَلِسَانٍ وَشَعْبٍ وَأُمَّةٍ، ١٠ وَجَعَلْتَنَا لِإِلَهِنَا مُلُوكاً </a:t>
            </a:r>
            <a:r>
              <a:rPr lang="ar-SA" sz="2000" dirty="0">
                <a:solidFill>
                  <a:schemeClr val="tx2"/>
                </a:solidFill>
                <a:effectLst>
                  <a:glow rad="228600">
                    <a:schemeClr val="accent4">
                      <a:lumMod val="10000"/>
                      <a:alpha val="88000"/>
                    </a:schemeClr>
                  </a:glow>
                </a:effectLst>
                <a:latin typeface="Arial" panose="020B0604020202020204" pitchFamily="34" charset="0"/>
                <a:cs typeface="Arial" panose="020B0604020202020204" pitchFamily="34" charset="0"/>
              </a:rPr>
              <a:t>وَكَهَنَةً، فَسَنَمْلِكُ عَلَى الأَرْضِ». </a:t>
            </a:r>
          </a:p>
        </p:txBody>
      </p:sp>
    </p:spTree>
    <p:extLst>
      <p:ext uri="{BB962C8B-B14F-4D97-AF65-F5344CB8AC3E}">
        <p14:creationId xmlns:p14="http://schemas.microsoft.com/office/powerpoint/2010/main" val="7439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67780">
                                            <p:txEl>
                                              <p:pRg st="2" end="2"/>
                                            </p:txEl>
                                          </p:spTgt>
                                        </p:tgtEl>
                                        <p:attrNameLst>
                                          <p:attrName>style.visibility</p:attrName>
                                        </p:attrNameLst>
                                      </p:cBhvr>
                                      <p:to>
                                        <p:strVal val="visible"/>
                                      </p:to>
                                    </p:set>
                                    <p:animEffect transition="in" filter="dissolve">
                                      <p:cBhvr>
                                        <p:cTn id="11" dur="500"/>
                                        <p:tgtEl>
                                          <p:spTgt spid="1867780">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867785"/>
                                        </p:tgtEl>
                                        <p:attrNameLst>
                                          <p:attrName>style.visibility</p:attrName>
                                        </p:attrNameLst>
                                      </p:cBhvr>
                                      <p:to>
                                        <p:strVal val="visible"/>
                                      </p:to>
                                    </p:set>
                                    <p:animEffect transition="in" filter="fade">
                                      <p:cBhvr>
                                        <p:cTn id="28" dur="100"/>
                                        <p:tgtEl>
                                          <p:spTgt spid="1867785"/>
                                        </p:tgtEl>
                                      </p:cBhvr>
                                    </p:animEffect>
                                    <p:anim calcmode="lin" valueType="num">
                                      <p:cBhvr>
                                        <p:cTn id="29" dur="400" fill="hold"/>
                                        <p:tgtEl>
                                          <p:spTgt spid="1867785"/>
                                        </p:tgtEl>
                                        <p:attrNameLst>
                                          <p:attrName>ppt_x</p:attrName>
                                        </p:attrNameLst>
                                      </p:cBhvr>
                                      <p:tavLst>
                                        <p:tav tm="0">
                                          <p:val>
                                            <p:strVal val="#ppt_x"/>
                                          </p:val>
                                        </p:tav>
                                        <p:tav tm="100000">
                                          <p:val>
                                            <p:strVal val="#ppt_x"/>
                                          </p:val>
                                        </p:tav>
                                      </p:tavLst>
                                    </p:anim>
                                    <p:anim calcmode="lin" valueType="num">
                                      <p:cBhvr>
                                        <p:cTn id="30" dur="400" fill="hold"/>
                                        <p:tgtEl>
                                          <p:spTgt spid="1867785"/>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1867782"/>
                                        </p:tgtEl>
                                        <p:attrNameLst>
                                          <p:attrName>style.visibility</p:attrName>
                                        </p:attrNameLst>
                                      </p:cBhvr>
                                      <p:to>
                                        <p:strVal val="visible"/>
                                      </p:to>
                                    </p:set>
                                    <p:animEffect transition="in" filter="fade">
                                      <p:cBhvr>
                                        <p:cTn id="37" dur="100"/>
                                        <p:tgtEl>
                                          <p:spTgt spid="1867782"/>
                                        </p:tgtEl>
                                      </p:cBhvr>
                                    </p:animEffect>
                                    <p:anim calcmode="lin" valueType="num">
                                      <p:cBhvr>
                                        <p:cTn id="38" dur="400" fill="hold"/>
                                        <p:tgtEl>
                                          <p:spTgt spid="1867782"/>
                                        </p:tgtEl>
                                        <p:attrNameLst>
                                          <p:attrName>ppt_x</p:attrName>
                                        </p:attrNameLst>
                                      </p:cBhvr>
                                      <p:tavLst>
                                        <p:tav tm="0">
                                          <p:val>
                                            <p:strVal val="#ppt_x"/>
                                          </p:val>
                                        </p:tav>
                                        <p:tav tm="100000">
                                          <p:val>
                                            <p:strVal val="#ppt_x"/>
                                          </p:val>
                                        </p:tav>
                                      </p:tavLst>
                                    </p:anim>
                                    <p:anim calcmode="lin" valueType="num">
                                      <p:cBhvr>
                                        <p:cTn id="39" dur="400" fill="hold"/>
                                        <p:tgtEl>
                                          <p:spTgt spid="1867782"/>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grpId="0" nodeType="clickEffect">
                                  <p:stCondLst>
                                    <p:cond delay="0"/>
                                  </p:stCondLst>
                                  <p:childTnLst>
                                    <p:set>
                                      <p:cBhvr>
                                        <p:cTn id="45" dur="1" fill="hold">
                                          <p:stCondLst>
                                            <p:cond delay="0"/>
                                          </p:stCondLst>
                                        </p:cTn>
                                        <p:tgtEl>
                                          <p:spTgt spid="1867783"/>
                                        </p:tgtEl>
                                        <p:attrNameLst>
                                          <p:attrName>style.visibility</p:attrName>
                                        </p:attrNameLst>
                                      </p:cBhvr>
                                      <p:to>
                                        <p:strVal val="visible"/>
                                      </p:to>
                                    </p:set>
                                    <p:animEffect transition="in" filter="fade">
                                      <p:cBhvr>
                                        <p:cTn id="46" dur="100"/>
                                        <p:tgtEl>
                                          <p:spTgt spid="1867783"/>
                                        </p:tgtEl>
                                      </p:cBhvr>
                                    </p:animEffect>
                                    <p:anim calcmode="lin" valueType="num">
                                      <p:cBhvr>
                                        <p:cTn id="47" dur="400" fill="hold"/>
                                        <p:tgtEl>
                                          <p:spTgt spid="1867783"/>
                                        </p:tgtEl>
                                        <p:attrNameLst>
                                          <p:attrName>ppt_x</p:attrName>
                                        </p:attrNameLst>
                                      </p:cBhvr>
                                      <p:tavLst>
                                        <p:tav tm="0">
                                          <p:val>
                                            <p:strVal val="#ppt_x"/>
                                          </p:val>
                                        </p:tav>
                                        <p:tav tm="100000">
                                          <p:val>
                                            <p:strVal val="#ppt_x"/>
                                          </p:val>
                                        </p:tav>
                                      </p:tavLst>
                                    </p:anim>
                                    <p:anim calcmode="lin" valueType="num">
                                      <p:cBhvr>
                                        <p:cTn id="48" dur="400" fill="hold"/>
                                        <p:tgtEl>
                                          <p:spTgt spid="1867783"/>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67784"/>
                                        </p:tgtEl>
                                        <p:attrNameLst>
                                          <p:attrName>style.visibility</p:attrName>
                                        </p:attrNameLst>
                                      </p:cBhvr>
                                      <p:to>
                                        <p:strVal val="visible"/>
                                      </p:to>
                                    </p:set>
                                    <p:animEffect transition="in" filter="wipe(left)">
                                      <p:cBhvr>
                                        <p:cTn id="55" dur="3000"/>
                                        <p:tgtEl>
                                          <p:spTgt spid="1867784"/>
                                        </p:tgtEl>
                                      </p:cBhvr>
                                    </p:animEffect>
                                  </p:childTnLst>
                                </p:cTn>
                              </p:par>
                              <p:par>
                                <p:cTn id="56" presetID="43" presetClass="entr" presetSubtype="0" fill="hold" grpId="0" nodeType="withEffect">
                                  <p:stCondLst>
                                    <p:cond delay="0"/>
                                  </p:stCondLst>
                                  <p:childTnLst>
                                    <p:set>
                                      <p:cBhvr>
                                        <p:cTn id="57" dur="1" fill="hold">
                                          <p:stCondLst>
                                            <p:cond delay="0"/>
                                          </p:stCondLst>
                                        </p:cTn>
                                        <p:tgtEl>
                                          <p:spTgt spid="1867786"/>
                                        </p:tgtEl>
                                        <p:attrNameLst>
                                          <p:attrName>style.visibility</p:attrName>
                                        </p:attrNameLst>
                                      </p:cBhvr>
                                      <p:to>
                                        <p:strVal val="visible"/>
                                      </p:to>
                                    </p:set>
                                    <p:animEffect transition="in" filter="fade">
                                      <p:cBhvr>
                                        <p:cTn id="58" dur="100"/>
                                        <p:tgtEl>
                                          <p:spTgt spid="1867786"/>
                                        </p:tgtEl>
                                      </p:cBhvr>
                                    </p:animEffect>
                                    <p:anim calcmode="lin" valueType="num">
                                      <p:cBhvr>
                                        <p:cTn id="59" dur="400" fill="hold"/>
                                        <p:tgtEl>
                                          <p:spTgt spid="1867786"/>
                                        </p:tgtEl>
                                        <p:attrNameLst>
                                          <p:attrName>ppt_x</p:attrName>
                                        </p:attrNameLst>
                                      </p:cBhvr>
                                      <p:tavLst>
                                        <p:tav tm="0">
                                          <p:val>
                                            <p:strVal val="#ppt_x"/>
                                          </p:val>
                                        </p:tav>
                                        <p:tav tm="100000">
                                          <p:val>
                                            <p:strVal val="#ppt_x"/>
                                          </p:val>
                                        </p:tav>
                                      </p:tavLst>
                                    </p:anim>
                                    <p:anim calcmode="lin" valueType="num">
                                      <p:cBhvr>
                                        <p:cTn id="60" dur="400" fill="hold"/>
                                        <p:tgtEl>
                                          <p:spTgt spid="1867786"/>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2" grpId="0"/>
      <p:bldP spid="1867783" grpId="0"/>
      <p:bldP spid="1867784" grpId="0" animBg="1"/>
      <p:bldP spid="1867785" grpId="0"/>
      <p:bldP spid="1867786" grpId="0"/>
      <p:bldP spid="2"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latin typeface="Arial" charset="0"/>
                <a:cs typeface="ＭＳ Ｐゴシック" charset="0"/>
              </a:rPr>
              <a:t>ملكوت الله </a:t>
            </a:r>
            <a:br>
              <a:rPr lang="en-US" dirty="0">
                <a:latin typeface="Arial" charset="0"/>
                <a:ea typeface="ＭＳ Ｐゴシック" charset="0"/>
                <a:cs typeface="ＭＳ Ｐゴシック" charset="0"/>
              </a:rPr>
            </a:br>
            <a:r>
              <a:rPr lang="ar-JO" sz="3600" dirty="0">
                <a:latin typeface="Arial" charset="0"/>
                <a:ea typeface="ＭＳ Ｐゴシック" charset="0"/>
                <a:cs typeface="ＭＳ Ｐゴシック" charset="0"/>
              </a:rPr>
              <a:t>موضوع الكتاب المقدس الشامل</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b="1" dirty="0">
                <a:latin typeface="+mj-lt"/>
                <a:ea typeface="SimSun" charset="0"/>
                <a:cs typeface="SimSun" charset="0"/>
              </a:rPr>
              <a:t>تكوين 1 : 26 - 28</a:t>
            </a:r>
            <a:endParaRPr lang="en-US" altLang="zh-CN" sz="2000" b="1" dirty="0">
              <a:latin typeface="+mj-lt"/>
              <a:ea typeface="SimSun" charset="0"/>
              <a:cs typeface="SimSun" charset="0"/>
            </a:endParaRP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gn="r">
              <a:lnSpc>
                <a:spcPct val="80000"/>
              </a:lnSpc>
              <a:buFont typeface="Monotype Sorts" charset="0"/>
              <a:buNone/>
            </a:pPr>
            <a:r>
              <a:rPr lang="ar-JO" altLang="zh-CN" sz="2000" b="1" dirty="0">
                <a:latin typeface="Arial" charset="0"/>
                <a:ea typeface="SimSun" charset="0"/>
                <a:cs typeface="SimSun" charset="0"/>
              </a:rPr>
              <a:t>و قال الله نعمل الإنسان على صورتنا كشبهنا </a:t>
            </a:r>
            <a:r>
              <a:rPr lang="ar-JO" altLang="zh-CN" sz="2000" b="1" dirty="0">
                <a:solidFill>
                  <a:srgbClr val="FFFF00"/>
                </a:solidFill>
                <a:latin typeface="Arial" charset="0"/>
                <a:ea typeface="SimSun" charset="0"/>
                <a:cs typeface="SimSun" charset="0"/>
              </a:rPr>
              <a:t>فيتسلطون</a:t>
            </a:r>
            <a:r>
              <a:rPr lang="ar-JO" altLang="zh-CN" sz="2000" b="1" dirty="0">
                <a:latin typeface="Arial" charset="0"/>
                <a:ea typeface="SimSun" charset="0"/>
                <a:cs typeface="SimSun"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b="1" dirty="0">
                <a:solidFill>
                  <a:srgbClr val="FFFF00"/>
                </a:solidFill>
                <a:latin typeface="Arial" charset="0"/>
                <a:ea typeface="SimSun" charset="0"/>
                <a:cs typeface="SimSun" charset="0"/>
              </a:rPr>
              <a:t>أخضعوها و تسلطوا </a:t>
            </a:r>
            <a:r>
              <a:rPr lang="ar-JO" altLang="zh-CN" sz="2000" b="1" dirty="0">
                <a:latin typeface="Arial" charset="0"/>
                <a:ea typeface="SimSun" charset="0"/>
                <a:cs typeface="SimSun" charset="0"/>
              </a:rPr>
              <a:t>على سمك البحر و على طير السماء و على كل حيوان يدب على الأرض </a:t>
            </a:r>
            <a:endParaRPr lang="en-US" altLang="zh-CN" sz="2000" b="1" dirty="0">
              <a:latin typeface="Arial" charset="0"/>
              <a:ea typeface="ＭＳ Ｐゴシック" charset="0"/>
              <a:cs typeface="ＭＳ Ｐゴシック"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b="1" dirty="0">
                <a:latin typeface="Arial" charset="0"/>
                <a:cs typeface="ＭＳ Ｐゴシック" charset="0"/>
              </a:rPr>
              <a:t>رؤيا 22 : 5</a:t>
            </a:r>
            <a:endParaRPr lang="en-US" altLang="zh-CN" sz="2000" b="1" dirty="0">
              <a:latin typeface="Arial" charset="0"/>
              <a:ea typeface="ＭＳ Ｐゴシック" charset="0"/>
              <a:cs typeface="ＭＳ Ｐゴシック" charset="0"/>
            </a:endParaRPr>
          </a:p>
          <a:p>
            <a:pPr marL="0" indent="0">
              <a:lnSpc>
                <a:spcPct val="80000"/>
              </a:lnSpc>
              <a:buFont typeface="Monotype Sorts" charset="0"/>
              <a:buNone/>
            </a:pPr>
            <a:endParaRPr lang="en-US" altLang="zh-CN" sz="2000" b="1" dirty="0">
              <a:latin typeface="Arial" charset="0"/>
              <a:ea typeface="ＭＳ Ｐゴシック" charset="0"/>
              <a:cs typeface="ＭＳ Ｐゴシック" charset="0"/>
            </a:endParaRPr>
          </a:p>
          <a:p>
            <a:pPr marL="0" indent="0" algn="r">
              <a:lnSpc>
                <a:spcPct val="80000"/>
              </a:lnSpc>
              <a:buFont typeface="Monotype Sorts" charset="0"/>
              <a:buNone/>
            </a:pPr>
            <a:r>
              <a:rPr lang="ar-JO" altLang="zh-CN" sz="2000" b="1" dirty="0">
                <a:latin typeface="Arial" charset="0"/>
                <a:cs typeface="ＭＳ Ｐゴシック" charset="0"/>
              </a:rPr>
              <a:t>و لا يكون ليل هناك و لا يحتاجون إلى سراج أو نور شمس لأن الرب الإله ينير عليهم و هم </a:t>
            </a:r>
            <a:r>
              <a:rPr lang="ar-JO" altLang="zh-CN" sz="2000" b="1" dirty="0">
                <a:solidFill>
                  <a:srgbClr val="FFFF00"/>
                </a:solidFill>
                <a:latin typeface="Arial" charset="0"/>
                <a:cs typeface="ＭＳ Ｐゴシック" charset="0"/>
              </a:rPr>
              <a:t>سيملكون</a:t>
            </a:r>
            <a:r>
              <a:rPr lang="ar-JO" altLang="zh-CN" sz="2000" b="1" dirty="0">
                <a:latin typeface="Arial" charset="0"/>
                <a:cs typeface="ＭＳ Ｐゴシック" charset="0"/>
              </a:rPr>
              <a:t> إلى أبد الآبدين</a:t>
            </a:r>
            <a:endParaRPr lang="en-US" altLang="zh-CN"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الوصية</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charset="0"/>
                <a:ea typeface="ＭＳ Ｐゴシック" charset="0"/>
              </a:rPr>
              <a:t>التتميم</a:t>
            </a: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mn-cs"/>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0" i="0" u="none" strike="noStrike" kern="1200" cap="none" spc="0" normalizeH="0" baseline="0" noProof="0" dirty="0">
                <a:ln>
                  <a:noFill/>
                </a:ln>
                <a:solidFill>
                  <a:srgbClr val="FFFF00"/>
                </a:solidFill>
                <a:effectLst/>
                <a:uLnTx/>
                <a:uFillTx/>
                <a:latin typeface="Arial" charset="0"/>
                <a:ea typeface="ＭＳ Ｐゴシック" charset="0"/>
              </a:rPr>
              <a:t>موضوع الكتاب المقدس : الله يمد حكمه إلى الإنسان</a:t>
            </a: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rPr>
              <a:t>العهود</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188430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8686800" cy="1340768"/>
          </a:xfrm>
          <a:effectLst>
            <a:outerShdw blurRad="63500" dist="107763" dir="18900000" algn="ctr" rotWithShape="0">
              <a:srgbClr val="000000">
                <a:alpha val="74998"/>
              </a:srgbClr>
            </a:outerShdw>
          </a:effectLst>
        </p:spPr>
        <p:txBody>
          <a:bodyPr/>
          <a:lstStyle/>
          <a:p>
            <a:pPr>
              <a:defRPr/>
            </a:pPr>
            <a:r>
              <a:rPr lang="ar-SA" b="1" dirty="0">
                <a:solidFill>
                  <a:schemeClr val="tx1"/>
                </a:solidFill>
                <a:effectLst>
                  <a:glow rad="152400">
                    <a:srgbClr val="000000">
                      <a:alpha val="75000"/>
                    </a:srgbClr>
                  </a:glow>
                </a:effectLst>
                <a:latin typeface="Arial" charset="0"/>
                <a:ea typeface="SimSun" charset="0"/>
                <a:cs typeface="SimSun" charset="0"/>
              </a:rPr>
              <a:t>موضوع الكتاب المقدس :</a:t>
            </a:r>
            <a:br>
              <a:rPr lang="en-US" b="1" dirty="0">
                <a:solidFill>
                  <a:schemeClr val="tx1"/>
                </a:solidFill>
                <a:effectLst>
                  <a:glow rad="152400">
                    <a:srgbClr val="000000">
                      <a:alpha val="75000"/>
                    </a:srgbClr>
                  </a:glow>
                </a:effectLst>
                <a:latin typeface="Arial" charset="0"/>
                <a:ea typeface="SimSun" charset="0"/>
                <a:cs typeface="SimSun" charset="0"/>
              </a:rPr>
            </a:br>
            <a:r>
              <a:rPr lang="ar-SA" b="1" dirty="0">
                <a:solidFill>
                  <a:schemeClr val="tx1"/>
                </a:solidFill>
                <a:effectLst>
                  <a:glow rad="152400">
                    <a:srgbClr val="000000">
                      <a:alpha val="75000"/>
                    </a:srgbClr>
                  </a:glow>
                </a:effectLst>
                <a:latin typeface="Arial" charset="0"/>
                <a:ea typeface="SimSun" charset="0"/>
                <a:cs typeface="SimSun" charset="0"/>
              </a:rPr>
              <a:t> الله يوسع حكمه إلى البشر</a:t>
            </a:r>
            <a:endParaRPr lang="en-US" b="1" dirty="0">
              <a:solidFill>
                <a:schemeClr val="tx1"/>
              </a:solidFill>
              <a:effectLst>
                <a:glow rad="152400">
                  <a:srgbClr val="000000">
                    <a:alpha val="75000"/>
                  </a:srgbClr>
                </a:glow>
              </a:effectLst>
              <a:latin typeface="Arial" charset="0"/>
              <a:ea typeface="ＭＳ Ｐゴシック" charset="0"/>
              <a:cs typeface="ＭＳ Ｐゴシック" charset="0"/>
            </a:endParaRPr>
          </a:p>
        </p:txBody>
      </p:sp>
      <p:sp>
        <p:nvSpPr>
          <p:cNvPr id="1871878" name="Rectangle 6"/>
          <p:cNvSpPr>
            <a:spLocks noChangeArrowheads="1"/>
          </p:cNvSpPr>
          <p:nvPr/>
        </p:nvSpPr>
        <p:spPr bwMode="auto">
          <a:xfrm>
            <a:off x="35496" y="3717032"/>
            <a:ext cx="8915400" cy="2393032"/>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lstStyle/>
          <a:p>
            <a:pPr marL="12700" lvl="0" indent="-12700" algn="ctr" defTabSz="457200" eaLnBrk="1" fontAlgn="auto" hangingPunct="1">
              <a:lnSpc>
                <a:spcPct val="80000"/>
              </a:lnSpc>
              <a:spcBef>
                <a:spcPct val="20000"/>
              </a:spcBef>
              <a:spcAft>
                <a:spcPts val="0"/>
              </a:spcAft>
              <a:buClr>
                <a:srgbClr val="FFFF00"/>
              </a:buClr>
              <a:buSzPct val="75000"/>
              <a:tabLst>
                <a:tab pos="8353425" algn="r"/>
                <a:tab pos="8748713" algn="r"/>
              </a:tabLst>
              <a:defRPr/>
            </a:pPr>
            <a:r>
              <a:rPr lang="ar-JO" altLang="zh-CN" sz="3200" b="1" i="1" dirty="0">
                <a:effectLst>
                  <a:outerShdw blurRad="50800" dist="127000" dir="2700000" algn="tl" rotWithShape="0">
                    <a:srgbClr val="000000"/>
                  </a:outerShdw>
                </a:effectLst>
                <a:ea typeface="SimSun" charset="0"/>
                <a:cs typeface="SimSun" charset="0"/>
              </a:rPr>
              <a:t>تم التفويض في جنة عدن لكنه فقد في السقوط و نفذ من خلال فداء الإنسان عن طريق إسرائيل كمملكة كهنة و بشكل نهائي من خلال المسيا الذي سيملك كمخلص و ملك ليتمم العهد الإبراهيمي</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84" charset="-128"/>
              <a:cs typeface="+mn-cs"/>
            </a:endParaRPr>
          </a:p>
        </p:txBody>
      </p:sp>
      <p:sp>
        <p:nvSpPr>
          <p:cNvPr id="2" name="TextBox 1"/>
          <p:cNvSpPr txBox="1"/>
          <p:nvPr/>
        </p:nvSpPr>
        <p:spPr>
          <a:xfrm>
            <a:off x="0" y="1586152"/>
            <a:ext cx="9144000" cy="646331"/>
          </a:xfrm>
          <a:prstGeom prst="rect">
            <a:avLst/>
          </a:prstGeom>
          <a:noFill/>
        </p:spPr>
        <p:txBody>
          <a:bodyPr wrap="square" rtlCol="0">
            <a:spAutoFit/>
          </a:bodyPr>
          <a:lstStyle/>
          <a:p>
            <a:pPr algn="ctr">
              <a:buFont typeface="Monotype Sorts" charset="0"/>
              <a:buNone/>
              <a:tabLst>
                <a:tab pos="862013" algn="l"/>
                <a:tab pos="1431925" algn="l"/>
                <a:tab pos="2001838" algn="l"/>
              </a:tabLst>
              <a:defRPr/>
            </a:pPr>
            <a:r>
              <a:rPr lang="ar-JO" altLang="zh-CN" sz="3600" b="1" i="1" dirty="0">
                <a:solidFill>
                  <a:srgbClr val="FFFF00"/>
                </a:solidFill>
                <a:effectLst>
                  <a:outerShdw blurRad="50800" dist="127000" dir="2700000" algn="tl" rotWithShape="0">
                    <a:srgbClr val="000000"/>
                  </a:outerShdw>
                </a:effectLst>
                <a:latin typeface="Arial" charset="0"/>
                <a:ea typeface="SimSun" charset="0"/>
                <a:cs typeface="SimSun" charset="0"/>
              </a:rPr>
              <a:t>استرداد الله للبشر للمشاركة في حكم ملكوته لمجده</a:t>
            </a:r>
            <a:endParaRPr lang="en-US" altLang="zh-CN" sz="3600" b="1" i="1" dirty="0">
              <a:solidFill>
                <a:srgbClr val="FFFF00"/>
              </a:solidFill>
              <a:effectLst>
                <a:outerShdw blurRad="50800" dist="127000" dir="2700000" algn="tl" rotWithShape="0">
                  <a:srgbClr val="000000"/>
                </a:outerShdw>
              </a:effectLst>
              <a:latin typeface="Arial" charset="0"/>
              <a:ea typeface="SimSun" charset="0"/>
              <a:cs typeface="SimSun" charset="0"/>
            </a:endParaRPr>
          </a:p>
        </p:txBody>
      </p:sp>
      <p:sp>
        <p:nvSpPr>
          <p:cNvPr id="6" name="Rectangle 5">
            <a:extLst>
              <a:ext uri="{FF2B5EF4-FFF2-40B4-BE49-F238E27FC236}">
                <a16:creationId xmlns:a16="http://schemas.microsoft.com/office/drawing/2014/main" id="{4D87948F-1E40-C843-A819-C71A9539E7D2}"/>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28804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1878"/>
                                        </p:tgtEl>
                                        <p:attrNameLst>
                                          <p:attrName>style.visibility</p:attrName>
                                        </p:attrNameLst>
                                      </p:cBhvr>
                                      <p:to>
                                        <p:strVal val="visible"/>
                                      </p:to>
                                    </p:set>
                                    <p:animEffect transition="in" filter="fade">
                                      <p:cBhvr>
                                        <p:cTn id="7" dur="1000"/>
                                        <p:tgtEl>
                                          <p:spTgt spid="1871878"/>
                                        </p:tgtEl>
                                      </p:cBhvr>
                                    </p:animEffect>
                                    <p:anim calcmode="lin" valueType="num">
                                      <p:cBhvr>
                                        <p:cTn id="8" dur="1000" fill="hold"/>
                                        <p:tgtEl>
                                          <p:spTgt spid="1871878"/>
                                        </p:tgtEl>
                                        <p:attrNameLst>
                                          <p:attrName>ppt_x</p:attrName>
                                        </p:attrNameLst>
                                      </p:cBhvr>
                                      <p:tavLst>
                                        <p:tav tm="0">
                                          <p:val>
                                            <p:strVal val="#ppt_x"/>
                                          </p:val>
                                        </p:tav>
                                        <p:tav tm="100000">
                                          <p:val>
                                            <p:strVal val="#ppt_x"/>
                                          </p:val>
                                        </p:tav>
                                      </p:tavLst>
                                    </p:anim>
                                    <p:anim calcmode="lin" valueType="num">
                                      <p:cBhvr>
                                        <p:cTn id="9" dur="1000" fill="hold"/>
                                        <p:tgtEl>
                                          <p:spTgt spid="18718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endPar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إر 31 : 31 – 34 يعد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الغفران</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لا داعي للكرازة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أف 2 : 19 – 22, 2 كو 6 : 16)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لو 22 : 20, 2 كو 3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الألفية        </a:t>
            </a: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الملكوت   </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المسيانية    </a:t>
            </a: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الأبدي     </a:t>
            </a:r>
            <a:endPar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(أش 2 :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(رؤ 21 – 22)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t>
            </a: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أش 11</a:t>
            </a: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5 : 10,   20 : 4-6)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12 : 1 - 3</a:t>
            </a:r>
            <a:endPar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(1كو 15 : 24)</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إسرائيل</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الكنيسة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(التركيز على الأمة)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الطبعة السادسة</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15 حزيران 2012</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(زك 8)</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21 : 5)</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غل 3 : 23 – 25 )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(رو 7: 1-6, 1كو 9: 19-21, عب 8: 13)</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9ج</a:t>
            </a:r>
            <a:endPar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Impact"/>
                <a:ea typeface="ＭＳ Ｐゴシック" pitchFamily="24" charset="-128"/>
                <a:cs typeface="Impact"/>
              </a:rPr>
              <a:t>خط سير الملكوت و العهود</a:t>
            </a:r>
            <a:endParaRPr lang="en-US" sz="5400" b="1" dirty="0">
              <a:effectLst>
                <a:glow rad="215900">
                  <a:schemeClr val="bg1">
                    <a:lumMod val="50000"/>
                    <a:alpha val="75000"/>
                  </a:schemeClr>
                </a:glow>
              </a:effectLst>
              <a:latin typeface="Impact"/>
              <a:ea typeface="ＭＳ Ｐゴシック" pitchFamily="24" charset="-128"/>
              <a:cs typeface="Impact"/>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و 379</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25639679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p:sld>
</file>

<file path=ppt/theme/theme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themeOverride>
</file>

<file path=ppt/theme/themeOverride17.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6497</TotalTime>
  <Words>11590</Words>
  <Application>Microsoft Macintosh PowerPoint</Application>
  <PresentationFormat>On-screen Show (4:3)</PresentationFormat>
  <Paragraphs>1523</Paragraphs>
  <Slides>100</Slides>
  <Notes>79</Notes>
  <HiddenSlides>0</HiddenSlides>
  <MMClips>0</MMClips>
  <ScaleCrop>false</ScaleCrop>
  <HeadingPairs>
    <vt:vector size="6" baseType="variant">
      <vt:variant>
        <vt:lpstr>Fonts Used</vt:lpstr>
      </vt:variant>
      <vt:variant>
        <vt:i4>21</vt:i4>
      </vt:variant>
      <vt:variant>
        <vt:lpstr>Theme</vt:lpstr>
      </vt:variant>
      <vt:variant>
        <vt:i4>40</vt:i4>
      </vt:variant>
      <vt:variant>
        <vt:lpstr>Slide Titles</vt:lpstr>
      </vt:variant>
      <vt:variant>
        <vt:i4>100</vt:i4>
      </vt:variant>
    </vt:vector>
  </HeadingPairs>
  <TitlesOfParts>
    <vt:vector size="161" baseType="lpstr">
      <vt:lpstr>amiriregular</vt:lpstr>
      <vt:lpstr>Kosher-Normal</vt:lpstr>
      <vt:lpstr>Nadianne</vt:lpstr>
      <vt:lpstr>PerryGothic Regular</vt:lpstr>
      <vt:lpstr>Segoe UI Web (Arabic)</vt:lpstr>
      <vt:lpstr>华文细黑</vt:lpstr>
      <vt:lpstr>Times</vt:lpstr>
      <vt:lpstr>Arial</vt:lpstr>
      <vt:lpstr>Arial Black</vt:lpstr>
      <vt:lpstr>Arial Narrow</vt:lpstr>
      <vt:lpstr>Braggadocio</vt:lpstr>
      <vt:lpstr>Bwgrki</vt:lpstr>
      <vt:lpstr>Calibri</vt:lpstr>
      <vt:lpstr>Comic Sans MS</vt:lpstr>
      <vt:lpstr>Copperplate Gothic Light</vt:lpstr>
      <vt:lpstr>Helvetica</vt:lpstr>
      <vt:lpstr>Impact</vt:lpstr>
      <vt:lpstr>Monotype Sorts</vt:lpstr>
      <vt:lpstr>Tahoma</vt:lpstr>
      <vt:lpstr>Times New Roman</vt:lpstr>
      <vt:lpstr>Wingdings</vt:lpstr>
      <vt:lpstr>Textured</vt:lpstr>
      <vt:lpstr>Gleam</vt:lpstr>
      <vt:lpstr>Executive</vt:lpstr>
      <vt:lpstr>14_Blank Presentation</vt:lpstr>
      <vt:lpstr>12_Blank Presentation</vt:lpstr>
      <vt:lpstr>Orbit</vt:lpstr>
      <vt:lpstr>2_Default Design</vt:lpstr>
      <vt:lpstr>7_Default Design</vt:lpstr>
      <vt:lpstr>49_Blank Presentation</vt:lpstr>
      <vt:lpstr>2_blstripc.ppt - Blue Stripes</vt:lpstr>
      <vt:lpstr>3_Default Design</vt:lpstr>
      <vt:lpstr>Generic (Standard)</vt:lpstr>
      <vt:lpstr>1_Bar Code</vt:lpstr>
      <vt:lpstr>9_Default Design</vt:lpstr>
      <vt:lpstr>2_Orbit</vt:lpstr>
      <vt:lpstr>26_Office Theme</vt:lpstr>
      <vt:lpstr>13_Office Theme</vt:lpstr>
      <vt:lpstr>24_Office Theme</vt:lpstr>
      <vt:lpstr>4_Glare</vt:lpstr>
      <vt:lpstr>22_Blank Presentation</vt:lpstr>
      <vt:lpstr>8_Executive</vt:lpstr>
      <vt:lpstr>11_Office Theme</vt:lpstr>
      <vt:lpstr>1_預設簡報設計</vt:lpstr>
      <vt:lpstr>2_Blank Presentation</vt:lpstr>
      <vt:lpstr>28_Office Theme</vt:lpstr>
      <vt:lpstr>15_Office Theme</vt:lpstr>
      <vt:lpstr>36_Office Theme</vt:lpstr>
      <vt:lpstr>18_Office Theme</vt:lpstr>
      <vt:lpstr>12_Office Theme</vt:lpstr>
      <vt:lpstr>3_Mountain</vt:lpstr>
      <vt:lpstr>3_Blank Presentation</vt:lpstr>
      <vt:lpstr>7_MEADOW</vt:lpstr>
      <vt:lpstr>6_Radar</vt:lpstr>
      <vt:lpstr>9_Radar</vt:lpstr>
      <vt:lpstr>5_blstripc.ppt - Blue Stripes</vt:lpstr>
      <vt:lpstr>2_Gleam</vt:lpstr>
      <vt:lpstr>2_Slit</vt:lpstr>
      <vt:lpstr>1_blstripc.ppt - Blue Stripes</vt:lpstr>
      <vt:lpstr>4_blstripc.ppt - Blue Stripes</vt:lpstr>
      <vt:lpstr>6_Compass</vt:lpstr>
      <vt:lpstr>ما قبل الألفية  التدبيرية</vt:lpstr>
      <vt:lpstr>الأهمية الأخروية للسبت</vt:lpstr>
      <vt:lpstr>علم الأخرويات  •  BibleStudyDownloads.org</vt:lpstr>
      <vt:lpstr>التدابير (أف 3: 2)</vt:lpstr>
      <vt:lpstr>التدابير في أفسس</vt:lpstr>
      <vt:lpstr>الوكالات في العهد الجديد</vt:lpstr>
      <vt:lpstr>الوكالات في العهد الجديد</vt:lpstr>
      <vt:lpstr>المدافعون عن الألفية عبر القرون</vt:lpstr>
      <vt:lpstr>ما قبل الألفية</vt:lpstr>
      <vt:lpstr>PowerPoint Presentation</vt:lpstr>
      <vt:lpstr>تاريخ التدبيريّة من ثلاثينيات القرن التاسع عشر إلى ثمانينيات القرن العشرين (1830 – 1980)</vt:lpstr>
      <vt:lpstr>PowerPoint Presentation</vt:lpstr>
      <vt:lpstr>"ولكن لا يَسعك أن تأخذ الأرقام حرفياً في سفر الرؤيا. إنه أدب نبوي!"</vt:lpstr>
      <vt:lpstr>٤ مبادئ تفسيرية</vt:lpstr>
      <vt:lpstr>ماذا يحدث عندما لا يتبع الإستخدام الطبيعي للغة؟</vt:lpstr>
      <vt:lpstr>٢٠٠ مليون جندي!</vt:lpstr>
      <vt:lpstr>٤ مبادئ تفسيرية</vt:lpstr>
      <vt:lpstr>٧٥ رطل أحجار البرد</vt:lpstr>
      <vt:lpstr>٤ مبادئ تفسيرية</vt:lpstr>
      <vt:lpstr>PowerPoint Presentation</vt:lpstr>
      <vt:lpstr>أربع وجهات نظر حول الرؤيا 6-18</vt:lpstr>
      <vt:lpstr>وجهات النظر التفسيرية لسفر الرؤيا</vt:lpstr>
      <vt:lpstr>المبدأ رقم ٤:
</vt:lpstr>
      <vt:lpstr>رؤيا يوحنا</vt:lpstr>
      <vt:lpstr>التسلسل الزمني للرؤيا</vt:lpstr>
      <vt:lpstr>PowerPoint Presentation</vt:lpstr>
      <vt:lpstr>رسم بياني رؤيا 20: 4-6</vt:lpstr>
      <vt:lpstr>نظرة عامة على المستقبل</vt:lpstr>
      <vt:lpstr>PowerPoint Presentation</vt:lpstr>
      <vt:lpstr>أشعياء 11: 6-9</vt:lpstr>
      <vt:lpstr>أشعياء 11: 6-9</vt:lpstr>
      <vt:lpstr>أشعياء 11: 6-9</vt:lpstr>
      <vt:lpstr>أشعياء 11: 6-9</vt:lpstr>
      <vt:lpstr>رومية 8: 19- 21</vt:lpstr>
      <vt:lpstr>Romans 8:19-21</vt:lpstr>
      <vt:lpstr>PowerPoint Presentation</vt:lpstr>
      <vt:lpstr>PowerPoint Presentation</vt:lpstr>
      <vt:lpstr>حياة طويلة بشكل مذهل (اشعياء 65:20)!</vt:lpstr>
      <vt:lpstr>PowerPoint Presentation</vt:lpstr>
      <vt:lpstr>السلب</vt:lpstr>
      <vt:lpstr>The Attack</vt:lpstr>
      <vt:lpstr>نظرة عامة على المستقبل</vt:lpstr>
      <vt:lpstr>رجوع المسيح</vt:lpstr>
      <vt:lpstr>المجيء الثاني</vt:lpstr>
      <vt:lpstr>الروح يغادر و يرجع</vt:lpstr>
      <vt:lpstr>المجيء الثاني</vt:lpstr>
      <vt:lpstr>المجيء الثاني</vt:lpstr>
      <vt:lpstr>المجيء الثاني</vt:lpstr>
      <vt:lpstr>المجيء الثاني</vt:lpstr>
      <vt:lpstr>مياه حية</vt:lpstr>
      <vt:lpstr>المجيء الثاني</vt:lpstr>
      <vt:lpstr>المجيء الثاني</vt:lpstr>
      <vt:lpstr>المجيء الثاني</vt:lpstr>
      <vt:lpstr>المجيء الثاني</vt:lpstr>
      <vt:lpstr>نظرة عامة على المستقبل</vt:lpstr>
      <vt:lpstr>العبادة الألفية</vt:lpstr>
      <vt:lpstr>القداسة الألفية</vt:lpstr>
      <vt:lpstr>إعادة البناء يجلب...</vt:lpstr>
      <vt:lpstr>... أرض متجددة تماما!</vt:lpstr>
      <vt:lpstr>PowerPoint Presentation</vt:lpstr>
      <vt:lpstr>لماذا أنا تدبيري ؟ (لماذا أميز بين إسرائيل و الكنيسة ؟)</vt:lpstr>
      <vt:lpstr>PowerPoint Presentation</vt:lpstr>
      <vt:lpstr>لماذا أنا تدبيري ؟ (لماذا أميز بين إسرائيل و الكنيسة ؟)</vt:lpstr>
      <vt:lpstr>PowerPoint Presentation</vt:lpstr>
      <vt:lpstr>لماذا أنا تدبيري ؟ (لماذا أميز بين إسرائيل و الكنيسة ؟)</vt:lpstr>
      <vt:lpstr>العهد الإبراهيمي و تتميمه</vt:lpstr>
      <vt:lpstr>خط سير الملكوت و العهود</vt:lpstr>
      <vt:lpstr>لماذا أنا تدبيري ؟ (لماذا أميز بين إسرائيل و الكنيسة ؟)</vt:lpstr>
      <vt:lpstr>نظرية إسرائيل الجديدة  في قبل الألفية العهدية</vt:lpstr>
      <vt:lpstr>لماذا التمييز بين إسرائيل و الكنيسة ؟</vt:lpstr>
      <vt:lpstr>لماذا التمييز بين إسرائيل و الكنيسة ؟</vt:lpstr>
      <vt:lpstr>سؤال : إسرائيل و الكنيسة : عدم استمرارية أم استمرارية ؟</vt:lpstr>
      <vt:lpstr>المزيد من التباينات بين إسرائيل و الكنيسة</vt:lpstr>
      <vt:lpstr>هذه الكأس هي العهد الجديد بدمي (لوقا 22: 20)</vt:lpstr>
      <vt:lpstr>كيف نتخلص من اليهود ؟</vt:lpstr>
      <vt:lpstr>التباين بين عهدين رئيسيين</vt:lpstr>
      <vt:lpstr>التباين بين عهدين رئيسيين</vt:lpstr>
      <vt:lpstr>التباين بين عهدين رئيسيين</vt:lpstr>
      <vt:lpstr>هل هناك مستقبل لإسرائيل الوطنية؟</vt:lpstr>
      <vt:lpstr>إسرائيل و الكنيسة : عدم الإستمرارية</vt:lpstr>
      <vt:lpstr>إسرائيل و الكنيسة : عدم الإستمرارية</vt:lpstr>
      <vt:lpstr>إسرائيل و الكنيسة : الإستمرارية</vt:lpstr>
      <vt:lpstr>إسرائيل و الكنيسة : الإستمرارية</vt:lpstr>
      <vt:lpstr>إسرائيل و الكنيسة : الإستمرارية</vt:lpstr>
      <vt:lpstr>التدبير الأممي</vt:lpstr>
      <vt:lpstr>دينونة!</vt:lpstr>
      <vt:lpstr>بركة!</vt:lpstr>
      <vt:lpstr>يوم الرب </vt:lpstr>
      <vt:lpstr>"إسرائيل" تعني دائمًا النسل العرقي ليعقوب (9: 1- 5).</vt:lpstr>
      <vt:lpstr>ملخص رسالة رومية 9 -11</vt:lpstr>
      <vt:lpstr>ملكوت الله</vt:lpstr>
      <vt:lpstr>Man</vt:lpstr>
      <vt:lpstr>المرأة</vt:lpstr>
      <vt:lpstr>Mandate</vt:lpstr>
      <vt:lpstr>ملكوت الله: موضوع الكتاب المقدس الشامل</vt:lpstr>
      <vt:lpstr>ملكوت الله  موضوع الكتاب المقدس الشامل</vt:lpstr>
      <vt:lpstr>موضوع الكتاب المقدس :  الله يوسع حكمه إلى البشر</vt:lpstr>
      <vt:lpstr>خط سير الملكوت و العهود</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217</cp:revision>
  <dcterms:created xsi:type="dcterms:W3CDTF">2009-03-03T03:50:37Z</dcterms:created>
  <dcterms:modified xsi:type="dcterms:W3CDTF">2023-11-15T14:27:48Z</dcterms:modified>
</cp:coreProperties>
</file>