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2.xml" ContentType="application/vnd.openxmlformats-officedocument.themeOverride+xml"/>
  <Override PartName="/ppt/notesSlides/notesSlide31.xml" ContentType="application/vnd.openxmlformats-officedocument.presentationml.notesSlide+xml"/>
  <Override PartName="/ppt/theme/themeOverride3.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69" r:id="rId2"/>
    <p:sldMasterId id="2147483742" r:id="rId3"/>
    <p:sldMasterId id="2147484098" r:id="rId4"/>
    <p:sldMasterId id="2147484242" r:id="rId5"/>
    <p:sldMasterId id="2147484254" r:id="rId6"/>
    <p:sldMasterId id="2147484266" r:id="rId7"/>
  </p:sldMasterIdLst>
  <p:notesMasterIdLst>
    <p:notesMasterId r:id="rId49"/>
  </p:notesMasterIdLst>
  <p:sldIdLst>
    <p:sldId id="288" r:id="rId8"/>
    <p:sldId id="289" r:id="rId9"/>
    <p:sldId id="290" r:id="rId10"/>
    <p:sldId id="292" r:id="rId11"/>
    <p:sldId id="291" r:id="rId12"/>
    <p:sldId id="275" r:id="rId13"/>
    <p:sldId id="276" r:id="rId14"/>
    <p:sldId id="277" r:id="rId15"/>
    <p:sldId id="278" r:id="rId16"/>
    <p:sldId id="279" r:id="rId17"/>
    <p:sldId id="280" r:id="rId18"/>
    <p:sldId id="281" r:id="rId19"/>
    <p:sldId id="283" r:id="rId20"/>
    <p:sldId id="282" r:id="rId21"/>
    <p:sldId id="301" r:id="rId22"/>
    <p:sldId id="284" r:id="rId23"/>
    <p:sldId id="285" r:id="rId24"/>
    <p:sldId id="286" r:id="rId25"/>
    <p:sldId id="287" r:id="rId26"/>
    <p:sldId id="256" r:id="rId27"/>
    <p:sldId id="298" r:id="rId28"/>
    <p:sldId id="297" r:id="rId29"/>
    <p:sldId id="257" r:id="rId30"/>
    <p:sldId id="271" r:id="rId31"/>
    <p:sldId id="300" r:id="rId32"/>
    <p:sldId id="5690" r:id="rId33"/>
    <p:sldId id="258" r:id="rId34"/>
    <p:sldId id="259" r:id="rId35"/>
    <p:sldId id="265" r:id="rId36"/>
    <p:sldId id="266" r:id="rId37"/>
    <p:sldId id="267" r:id="rId38"/>
    <p:sldId id="268" r:id="rId39"/>
    <p:sldId id="4128" r:id="rId40"/>
    <p:sldId id="4129" r:id="rId41"/>
    <p:sldId id="269" r:id="rId42"/>
    <p:sldId id="274" r:id="rId43"/>
    <p:sldId id="273" r:id="rId44"/>
    <p:sldId id="270" r:id="rId45"/>
    <p:sldId id="272" r:id="rId46"/>
    <p:sldId id="294" r:id="rId47"/>
    <p:sldId id="5434"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Dominican Small Caps"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Dominican Small Caps"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Dominican Small Caps"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Dominican Small Caps"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Dominican Small Caps" charset="0"/>
        <a:ea typeface="ＭＳ Ｐゴシック" charset="0"/>
        <a:cs typeface="ＭＳ Ｐゴシック" charset="0"/>
      </a:defRPr>
    </a:lvl5pPr>
    <a:lvl6pPr marL="2286000" algn="l" defTabSz="457200" rtl="0" eaLnBrk="1" latinLnBrk="0" hangingPunct="1">
      <a:defRPr kern="1200">
        <a:solidFill>
          <a:schemeClr val="tx1"/>
        </a:solidFill>
        <a:latin typeface="Dominican Small Caps" charset="0"/>
        <a:ea typeface="ＭＳ Ｐゴシック" charset="0"/>
        <a:cs typeface="ＭＳ Ｐゴシック" charset="0"/>
      </a:defRPr>
    </a:lvl6pPr>
    <a:lvl7pPr marL="2743200" algn="l" defTabSz="457200" rtl="0" eaLnBrk="1" latinLnBrk="0" hangingPunct="1">
      <a:defRPr kern="1200">
        <a:solidFill>
          <a:schemeClr val="tx1"/>
        </a:solidFill>
        <a:latin typeface="Dominican Small Caps" charset="0"/>
        <a:ea typeface="ＭＳ Ｐゴシック" charset="0"/>
        <a:cs typeface="ＭＳ Ｐゴシック" charset="0"/>
      </a:defRPr>
    </a:lvl7pPr>
    <a:lvl8pPr marL="3200400" algn="l" defTabSz="457200" rtl="0" eaLnBrk="1" latinLnBrk="0" hangingPunct="1">
      <a:defRPr kern="1200">
        <a:solidFill>
          <a:schemeClr val="tx1"/>
        </a:solidFill>
        <a:latin typeface="Dominican Small Caps" charset="0"/>
        <a:ea typeface="ＭＳ Ｐゴシック" charset="0"/>
        <a:cs typeface="ＭＳ Ｐゴシック" charset="0"/>
      </a:defRPr>
    </a:lvl8pPr>
    <a:lvl9pPr marL="3657600" algn="l" defTabSz="457200" rtl="0" eaLnBrk="1" latinLnBrk="0" hangingPunct="1">
      <a:defRPr kern="1200">
        <a:solidFill>
          <a:schemeClr val="tx1"/>
        </a:solidFill>
        <a:latin typeface="Dominican Small Cap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4" autoAdjust="0"/>
    <p:restoredTop sz="94249" autoAdjust="0"/>
  </p:normalViewPr>
  <p:slideViewPr>
    <p:cSldViewPr>
      <p:cViewPr>
        <p:scale>
          <a:sx n="90" d="100"/>
          <a:sy n="90" d="100"/>
        </p:scale>
        <p:origin x="432" y="16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21" charset="0"/>
                <a:ea typeface="Arial" pitchFamily="21" charset="0"/>
                <a:cs typeface="Arial" pitchFamily="21" charset="0"/>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21" charset="0"/>
                <a:ea typeface="Arial" pitchFamily="21" charset="0"/>
                <a:cs typeface="Arial" pitchFamily="21"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21" charset="0"/>
                <a:ea typeface="Arial" pitchFamily="21" charset="0"/>
                <a:cs typeface="Arial" pitchFamily="21" charset="0"/>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1EA79EE-D39C-6B4C-A250-4DBF92E02343}" type="slidenum">
              <a:rPr lang="en-US"/>
              <a:pPr>
                <a:defRPr/>
              </a:pPr>
              <a:t>‹#›</a:t>
            </a:fld>
            <a:endParaRPr lang="en-US"/>
          </a:p>
        </p:txBody>
      </p:sp>
    </p:spTree>
    <p:extLst>
      <p:ext uri="{BB962C8B-B14F-4D97-AF65-F5344CB8AC3E}">
        <p14:creationId xmlns:p14="http://schemas.microsoft.com/office/powerpoint/2010/main" val="463370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charset="0"/>
        <a:cs typeface="Arial" pitchFamily="-110" charset="0"/>
      </a:defRPr>
    </a:lvl1pPr>
    <a:lvl2pPr marL="4572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2pPr>
    <a:lvl3pPr marL="9144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3pPr>
    <a:lvl4pPr marL="13716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4pPr>
    <a:lvl5pPr marL="18288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42C14451-5106-5A4C-8DBE-43B823FF6261}" type="slidenum">
              <a:rPr lang="en-US" sz="1200">
                <a:latin typeface="Arial" charset="0"/>
              </a:rPr>
              <a:pPr eaLnBrk="1" hangingPunct="1"/>
              <a:t>1</a:t>
            </a:fld>
            <a:endParaRPr lang="en-US" sz="1200">
              <a:latin typeface="Arial" charset="0"/>
            </a:endParaRPr>
          </a:p>
        </p:txBody>
      </p:sp>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xfrm>
            <a:off x="914400" y="4343400"/>
            <a:ext cx="5029200" cy="12271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B06A6BD1-CEF6-E64D-B659-C8927B779FB8}" type="slidenum">
              <a:rPr lang="en-US" sz="1200">
                <a:latin typeface="Arial" charset="0"/>
              </a:rPr>
              <a:pPr eaLnBrk="1" hangingPunct="1"/>
              <a:t>12</a:t>
            </a:fld>
            <a:endParaRPr lang="en-US" sz="1200">
              <a:latin typeface="Arial"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38D96A33-BBB9-F949-940F-8B58E1F23F58}" type="slidenum">
              <a:rPr lang="en-US" sz="1200">
                <a:latin typeface="Arial" charset="0"/>
              </a:rPr>
              <a:pPr eaLnBrk="1" hangingPunct="1"/>
              <a:t>13</a:t>
            </a:fld>
            <a:endParaRPr lang="en-US" sz="1200">
              <a:latin typeface="Arial"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3BD2A339-0D4E-C345-AAD0-56CE4A78191B}" type="slidenum">
              <a:rPr lang="en-US" sz="1200">
                <a:latin typeface="Arial" charset="0"/>
              </a:rPr>
              <a:pPr eaLnBrk="1" hangingPunct="1"/>
              <a:t>14</a:t>
            </a:fld>
            <a:endParaRPr lang="en-US" sz="1200">
              <a:latin typeface="Arial"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a:ln/>
        </p:spPr>
      </p:sp>
      <p:sp>
        <p:nvSpPr>
          <p:cNvPr id="18125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charset="0"/>
              </a:rPr>
              <a:t>This movie exalts death.  The robot who "lives" 200 years is finally granted the "privilege" to legally die in the end, which is deemed to make him human.  What a twisted theology!</a:t>
            </a:r>
          </a:p>
        </p:txBody>
      </p:sp>
      <p:sp>
        <p:nvSpPr>
          <p:cNvPr id="18125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C5D041FE-47A3-4D46-A2F9-B18D02EDC67F}" type="slidenum">
              <a:rPr lang="en-US" sz="1200">
                <a:latin typeface="Arial" charset="0"/>
                <a:cs typeface="Arial" charset="0"/>
              </a:rPr>
              <a:pPr eaLnBrk="1" hangingPunct="1"/>
              <a:t>15</a:t>
            </a:fld>
            <a:endParaRPr lang="en-US" sz="120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A8AE64FD-4C1A-DB48-9B63-D540A0E28982}" type="slidenum">
              <a:rPr lang="en-US" sz="1200">
                <a:latin typeface="Arial" charset="0"/>
              </a:rPr>
              <a:pPr eaLnBrk="1" hangingPunct="1"/>
              <a:t>16</a:t>
            </a:fld>
            <a:endParaRPr lang="en-US" sz="1200">
              <a:latin typeface="Arial"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4D538524-3212-EC49-8A22-47ACA4D5711E}" type="slidenum">
              <a:rPr lang="en-US" sz="1200">
                <a:latin typeface="Arial" charset="0"/>
              </a:rPr>
              <a:pPr eaLnBrk="1" hangingPunct="1"/>
              <a:t>17</a:t>
            </a:fld>
            <a:endParaRPr lang="en-US" sz="1200">
              <a:latin typeface="Arial"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CEC3EEC0-347E-3C49-A83F-1BC17AA4F7A1}" type="slidenum">
              <a:rPr lang="en-US" sz="1200">
                <a:latin typeface="Arial" charset="0"/>
              </a:rPr>
              <a:pPr eaLnBrk="1" hangingPunct="1"/>
              <a:t>18</a:t>
            </a:fld>
            <a:endParaRPr lang="en-US" sz="1200">
              <a:latin typeface="Arial"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F4C0D83F-2E4E-A141-9739-96B18023B10B}" type="slidenum">
              <a:rPr lang="en-US" sz="1200">
                <a:latin typeface="Arial" charset="0"/>
              </a:rPr>
              <a:pPr eaLnBrk="1" hangingPunct="1"/>
              <a:t>19</a:t>
            </a:fld>
            <a:endParaRPr lang="en-US" sz="1200">
              <a:latin typeface="Arial"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E676EE4A-B923-4D4B-ADD8-85CEE8D3CB89}" type="slidenum">
              <a:rPr lang="en-US" sz="1200">
                <a:latin typeface="Arial" charset="0"/>
              </a:rPr>
              <a:pPr eaLnBrk="1" hangingPunct="1"/>
              <a:t>20</a:t>
            </a:fld>
            <a:endParaRPr lang="en-US" sz="1200">
              <a:latin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870ED4CD-0F3B-CC40-8D40-0C1CA687740B}" type="slidenum">
              <a:rPr lang="en-US" sz="1200">
                <a:latin typeface="Arial" charset="0"/>
              </a:rPr>
              <a:pPr eaLnBrk="1" hangingPunct="1"/>
              <a:t>21</a:t>
            </a:fld>
            <a:endParaRPr lang="en-US" sz="1200">
              <a:latin typeface="Arial"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rPr>
              <a:t>Death is talked about in a flippant way today…</a:t>
            </a:r>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0DAA4854-893D-D149-BA5F-339BCF2CABE5}" type="slidenum">
              <a:rPr lang="en-US" sz="1200">
                <a:latin typeface="Arial" charset="0"/>
              </a:rPr>
              <a:pPr eaLnBrk="1" hangingPunct="1"/>
              <a:t>4</a:t>
            </a:fld>
            <a:endParaRPr lang="en-US" sz="120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B13DCA78-5137-A44C-B18D-C70CAFED39FD}" type="slidenum">
              <a:rPr lang="en-US" sz="1200">
                <a:latin typeface="Arial" charset="0"/>
              </a:rPr>
              <a:pPr eaLnBrk="1" hangingPunct="1"/>
              <a:t>22</a:t>
            </a:fld>
            <a:endParaRPr lang="en-US" sz="1200">
              <a:latin typeface="Arial"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FDF0EBA3-E483-484B-9868-A90F96592A7F}" type="slidenum">
              <a:rPr lang="en-US" sz="1200">
                <a:latin typeface="Arial" charset="0"/>
              </a:rPr>
              <a:pPr eaLnBrk="1" hangingPunct="1"/>
              <a:t>23</a:t>
            </a:fld>
            <a:endParaRPr lang="en-US" sz="1200">
              <a:latin typeface="Arial"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eaLnBrk="1" hangingPunct="1"/>
            <a:r>
              <a:rPr lang="en-US">
                <a:latin typeface="Arial" charset="0"/>
              </a:rPr>
              <a:t>Here are some views of the intermediate state as held by the early Christian Church. </a:t>
            </a:r>
          </a:p>
          <a:p>
            <a:pPr eaLnBrk="1" hangingPunct="1"/>
            <a:endParaRPr lang="en-US">
              <a:latin typeface="Arial" charset="0"/>
            </a:endParaRPr>
          </a:p>
          <a:p>
            <a:pPr eaLnBrk="1" hangingPunct="1"/>
            <a:r>
              <a:rPr lang="en-US">
                <a:latin typeface="Arial" charset="0"/>
              </a:rPr>
              <a:t>Which is essentially the Roman Catholic Theory of Purgatory.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26604F67-A9DE-C44F-A7B6-BF843A246B60}" type="slidenum">
              <a:rPr lang="en-US" sz="1200">
                <a:latin typeface="Arial" charset="0"/>
              </a:rPr>
              <a:pPr eaLnBrk="1" hangingPunct="1"/>
              <a:t>24</a:t>
            </a:fld>
            <a:endParaRPr lang="en-US" sz="1200">
              <a:latin typeface="Arial"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rPr>
              <a:t>Here are some views of the intermediate state as held by the early Christian Church. </a:t>
            </a:r>
          </a:p>
          <a:p>
            <a:pPr eaLnBrk="1" hangingPunct="1"/>
            <a:endParaRPr lang="en-US">
              <a:latin typeface="Arial" charset="0"/>
            </a:endParaRPr>
          </a:p>
          <a:p>
            <a:pPr eaLnBrk="1" hangingPunct="1"/>
            <a:r>
              <a:rPr lang="en-US">
                <a:latin typeface="Arial" charset="0"/>
              </a:rPr>
              <a:t>Which is essentially the Roman Catholic Theory of Purgatory.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67021B2D-7B39-3640-A75F-0F9253382423}" type="slidenum">
              <a:rPr lang="en-US" sz="1200">
                <a:latin typeface="Arial" charset="0"/>
              </a:rPr>
              <a:pPr eaLnBrk="1" hangingPunct="1"/>
              <a:t>25</a:t>
            </a:fld>
            <a:endParaRPr lang="en-US" sz="1200">
              <a:latin typeface="Arial"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rPr>
              <a:t>Here are some views of the intermediate state as held by the early Christian Church. </a:t>
            </a:r>
          </a:p>
          <a:p>
            <a:pPr eaLnBrk="1" hangingPunct="1"/>
            <a:endParaRPr lang="en-US">
              <a:latin typeface="Arial" charset="0"/>
            </a:endParaRPr>
          </a:p>
          <a:p>
            <a:pPr eaLnBrk="1" hangingPunct="1"/>
            <a:r>
              <a:rPr lang="en-US">
                <a:latin typeface="Arial" charset="0"/>
              </a:rPr>
              <a:t>Which is essentially the Roman Catholic Theory of Purgatory.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Paradise before Christ's death was part of OT Sheol, or the underworld of the dead, both saved and unsaved. But Jesus brought Paradise up to God after his resurrection. Also, Hades is different from Hell in that Hades is a temporary place of punishment now while Hell is the future and eternal place of torment.</a:t>
            </a:r>
          </a:p>
          <a:p>
            <a:r>
              <a:rPr lang="en-US" dirty="0"/>
              <a:t>___________________</a:t>
            </a:r>
          </a:p>
          <a:p>
            <a:r>
              <a:rPr lang="en-US" dirty="0"/>
              <a:t>Common-472</a:t>
            </a:r>
          </a:p>
          <a:p>
            <a:r>
              <a:rPr lang="en-US" dirty="0"/>
              <a:t>ES-03-Reincarnation&amp;SpiritsInPrison-45</a:t>
            </a:r>
          </a:p>
          <a:p>
            <a:r>
              <a:rPr lang="en-US" dirty="0"/>
              <a:t>OB-38-Salvation-45</a:t>
            </a:r>
          </a:p>
          <a:p>
            <a:r>
              <a:rPr lang="en-US" dirty="0"/>
              <a:t>NS-08-2Cor-268</a:t>
            </a:r>
          </a:p>
          <a:p>
            <a:r>
              <a:rPr lang="en-US" dirty="0"/>
              <a:t>NS-21-1Peter-235</a:t>
            </a:r>
          </a:p>
          <a:p>
            <a:r>
              <a:rPr lang="en-US" dirty="0"/>
              <a:t>NS-22-Rev20-22-slide 155</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EF8870-0D80-EB46-A624-35084CC4C115}" type="slidenum">
              <a:rPr kumimoji="0" lang="en-US" sz="1200" b="0" i="0" u="none" strike="noStrike" kern="1200" cap="none" spc="0" normalizeH="0" baseline="0" noProof="0" smtClean="0">
                <a:ln>
                  <a:noFill/>
                </a:ln>
                <a:solidFill>
                  <a:prstClr val="black"/>
                </a:solidFill>
                <a:effectLst/>
                <a:uLnTx/>
                <a:uFillTx/>
                <a:latin typeface="Calibri"/>
                <a:ea typeface="MS PGothic" pitchFamily="34" charset="-128"/>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S PGothic" pitchFamily="34" charset="-128"/>
              <a:cs typeface="Arial" pitchFamily="34" charset="0"/>
            </a:endParaRPr>
          </a:p>
        </p:txBody>
      </p:sp>
    </p:spTree>
    <p:extLst>
      <p:ext uri="{BB962C8B-B14F-4D97-AF65-F5344CB8AC3E}">
        <p14:creationId xmlns:p14="http://schemas.microsoft.com/office/powerpoint/2010/main" val="2924848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32B2D3EE-EB47-B34B-BB6C-30595531F2CE}" type="slidenum">
              <a:rPr lang="en-US" sz="1200">
                <a:latin typeface="Arial" charset="0"/>
              </a:rPr>
              <a:pPr eaLnBrk="1" hangingPunct="1"/>
              <a:t>27</a:t>
            </a:fld>
            <a:endParaRPr lang="en-US" sz="1200">
              <a:latin typeface="Arial"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5F14915B-BE55-F640-82DA-1EE270964CC5}" type="slidenum">
              <a:rPr lang="en-US" sz="1200">
                <a:latin typeface="Arial" charset="0"/>
              </a:rPr>
              <a:pPr eaLnBrk="1" hangingPunct="1"/>
              <a:t>28</a:t>
            </a:fld>
            <a:endParaRPr lang="en-US" sz="1200">
              <a:latin typeface="Arial"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9130AB8A-624E-8E47-A6E4-FFF1163C798E}" type="slidenum">
              <a:rPr lang="en-US" sz="1200">
                <a:latin typeface="Arial" charset="0"/>
              </a:rPr>
              <a:pPr eaLnBrk="1" hangingPunct="1"/>
              <a:t>29</a:t>
            </a:fld>
            <a:endParaRPr lang="en-US" sz="1200">
              <a:latin typeface="Arial"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rPr>
              <a:t>Another view: Annihilation of the unbeliever at death. Both soul and physical body..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EB0BB77E-B02C-7040-987F-710E1A6F9E3F}" type="slidenum">
              <a:rPr lang="en-US" sz="1200">
                <a:latin typeface="Arial" charset="0"/>
              </a:rPr>
              <a:pPr eaLnBrk="1" hangingPunct="1"/>
              <a:t>30</a:t>
            </a:fld>
            <a:endParaRPr lang="en-US" sz="1200">
              <a:latin typeface="Arial"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rPr>
              <a:t>There are 2 verses which destroys the concept of soul sleep even if just taken at face value. </a:t>
            </a:r>
          </a:p>
          <a:p>
            <a:pPr eaLnBrk="1" hangingPunct="1"/>
            <a:endParaRPr lang="en-US">
              <a:latin typeface="Arial" charset="0"/>
            </a:endParaRPr>
          </a:p>
          <a:p>
            <a:pPr eaLnBrk="1" hangingPunct="1"/>
            <a:r>
              <a:rPr lang="en-US">
                <a:latin typeface="Arial" charset="0"/>
              </a:rPr>
              <a:t>There is a separation of the body and soul after death, and not a state of sleep.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060812F8-8F55-B949-9909-BB83ADB6D93F}" type="slidenum">
              <a:rPr lang="en-US" sz="1200">
                <a:latin typeface="Arial" charset="0"/>
              </a:rPr>
              <a:pPr eaLnBrk="1" hangingPunct="1"/>
              <a:t>31</a:t>
            </a:fld>
            <a:endParaRPr lang="en-US" sz="1200">
              <a:latin typeface="Arial" charset="0"/>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rPr>
              <a:t>Although there is not yet a resurrection of the body for the believer, the believer still consciously enjoys the glorious presence of Christ in paradise while the unbeliever consciously exists in a place of punishment till the resurrection of the unsaved.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charset="0"/>
              </a:rPr>
              <a:t>~Queue the evil music~ Now that</a:t>
            </a:r>
            <a:r>
              <a:rPr lang="fr-FR" altLang="ja-JP" dirty="0">
                <a:latin typeface="Arial" charset="0"/>
              </a:rPr>
              <a:t>'</a:t>
            </a:r>
            <a:r>
              <a:rPr lang="en-US" altLang="ja-JP" dirty="0">
                <a:latin typeface="Arial" charset="0"/>
              </a:rPr>
              <a:t>s weird. Beautiful, but weird. Here are the proposed specs: 521-feet-high, 104,182 square meters, 382 rooms and over 35 floors. I</a:t>
            </a:r>
            <a:r>
              <a:rPr lang="fr-FR" altLang="ja-JP" dirty="0">
                <a:latin typeface="Arial" charset="0"/>
              </a:rPr>
              <a:t>'</a:t>
            </a:r>
            <a:r>
              <a:rPr lang="en-US" altLang="ja-JP" dirty="0">
                <a:latin typeface="Arial" charset="0"/>
              </a:rPr>
              <a:t>m sure the new construction will offer first-class amenities! Who</a:t>
            </a:r>
            <a:r>
              <a:rPr lang="fr-FR" altLang="ja-JP" dirty="0">
                <a:latin typeface="Arial" charset="0"/>
              </a:rPr>
              <a:t>'</a:t>
            </a:r>
            <a:r>
              <a:rPr lang="en-US" altLang="ja-JP" dirty="0">
                <a:latin typeface="Arial" charset="0"/>
              </a:rPr>
              <a:t>s on board for a trip to Baku?!  From http://www.4hotels.us/death-star-hotel/</a:t>
            </a:r>
            <a:endParaRPr lang="en-US" dirty="0">
              <a:latin typeface="Arial" charset="0"/>
            </a:endParaRPr>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E83D878F-969E-E041-99C2-A68925B6EBD6}" type="slidenum">
              <a:rPr lang="en-US" sz="1200">
                <a:latin typeface="Arial" charset="0"/>
              </a:rPr>
              <a:pPr eaLnBrk="1" hangingPunct="1"/>
              <a:t>5</a:t>
            </a:fld>
            <a:endParaRPr lang="en-US" sz="120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DE9A7625-AF37-F74C-90ED-326F4C4663D6}" type="slidenum">
              <a:rPr lang="en-US" sz="1200">
                <a:latin typeface="Arial" charset="0"/>
              </a:rPr>
              <a:pPr eaLnBrk="1" hangingPunct="1"/>
              <a:t>32</a:t>
            </a:fld>
            <a:endParaRPr lang="en-US" sz="1200">
              <a:latin typeface="Arial" charset="0"/>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F64007-096C-B74D-9E89-CBBAC1E09B0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NS-09-Galatians-slide</a:t>
            </a:r>
            <a:r>
              <a:rPr lang="en-US" baseline="0">
                <a:latin typeface="Times New Roman" charset="0"/>
                <a:ea typeface="ＭＳ Ｐゴシック" charset="0"/>
                <a:cs typeface="ＭＳ Ｐゴシック" charset="0"/>
              </a:rPr>
              <a:t> 110</a:t>
            </a:r>
          </a:p>
          <a:p>
            <a:pPr eaLnBrk="1" hangingPunct="1"/>
            <a:r>
              <a:rPr lang="en-US" baseline="0">
                <a:latin typeface="Times New Roman" charset="0"/>
                <a:ea typeface="ＭＳ Ｐゴシック" charset="0"/>
                <a:cs typeface="ＭＳ Ｐゴシック" charset="0"/>
              </a:rPr>
              <a:t>FU-02-Death-slide 33</a:t>
            </a: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651840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2E9002-0575-1E45-84B1-169D9E6D802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98644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9F5BB580-ACEE-3947-A352-639444F05138}" type="slidenum">
              <a:rPr lang="en-US" sz="1200">
                <a:latin typeface="Arial" charset="0"/>
              </a:rPr>
              <a:pPr eaLnBrk="1" hangingPunct="1"/>
              <a:t>35</a:t>
            </a:fld>
            <a:endParaRPr lang="en-US" sz="1200">
              <a:latin typeface="Arial"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just" eaLnBrk="1" hangingPunct="1"/>
            <a:endParaRPr lang="en-US">
              <a:latin typeface="Arial" charset="0"/>
              <a:ea typeface="宋体" charset="0"/>
              <a:cs typeface="宋体"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C577EC40-9144-B447-9A7A-E66055079ACE}" type="slidenum">
              <a:rPr lang="en-US" sz="1200">
                <a:latin typeface="Arial" charset="0"/>
              </a:rPr>
              <a:pPr eaLnBrk="1" hangingPunct="1"/>
              <a:t>36</a:t>
            </a:fld>
            <a:endParaRPr lang="en-US" sz="1200">
              <a:latin typeface="Arial"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E4B557CF-3E00-A64C-B9CD-0ED1D52592E6}" type="slidenum">
              <a:rPr lang="en-US" sz="1200">
                <a:latin typeface="Arial" charset="0"/>
              </a:rPr>
              <a:pPr eaLnBrk="1" hangingPunct="1"/>
              <a:t>37</a:t>
            </a:fld>
            <a:endParaRPr lang="en-US" sz="1200">
              <a:latin typeface="Arial" charset="0"/>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just" eaLnBrk="1" hangingPunct="1"/>
            <a:endParaRPr lang="en-US">
              <a:latin typeface="Arial" charset="0"/>
              <a:ea typeface="宋体" charset="0"/>
              <a:cs typeface="宋体"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DE1191B3-7FB4-7541-BAC5-0CA836EA7ED0}" type="slidenum">
              <a:rPr lang="en-US" sz="1200">
                <a:latin typeface="Arial" charset="0"/>
              </a:rPr>
              <a:pPr eaLnBrk="1" hangingPunct="1"/>
              <a:t>38</a:t>
            </a:fld>
            <a:endParaRPr lang="en-US" sz="1200">
              <a:latin typeface="Arial" charset="0"/>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82EA9E2A-01E9-C243-8A31-F40505274E5C}" type="slidenum">
              <a:rPr lang="en-US" sz="1200">
                <a:latin typeface="Arial" charset="0"/>
              </a:rPr>
              <a:pPr eaLnBrk="1" hangingPunct="1"/>
              <a:t>39</a:t>
            </a:fld>
            <a:endParaRPr lang="en-US" sz="1200">
              <a:latin typeface="Arial" charset="0"/>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buFontTx/>
              <a:buChar char="-"/>
            </a:pPr>
            <a:r>
              <a:rPr lang="en-US" altLang="zh-CN">
                <a:latin typeface="Arial" charset="0"/>
                <a:ea typeface="宋体" charset="0"/>
                <a:cs typeface="宋体" charset="0"/>
              </a:rPr>
              <a:t>Another passage which suggests this is Phil 1:21-23, where Paul believes that death meant to be in the presence of Christ</a:t>
            </a:r>
            <a:r>
              <a:rPr lang="en-US" altLang="zh-CN" sz="900">
                <a:latin typeface="Arial" charset="0"/>
                <a:ea typeface="宋体" charset="0"/>
                <a:cs typeface="宋体" charset="0"/>
              </a:rPr>
              <a:t>.</a:t>
            </a:r>
          </a:p>
          <a:p>
            <a:pPr marL="228600" indent="-228600" eaLnBrk="1" hangingPunct="1">
              <a:buFontTx/>
              <a:buChar char="-"/>
            </a:pPr>
            <a:r>
              <a:rPr lang="en-US">
                <a:latin typeface="Arial" charset="0"/>
              </a:rPr>
              <a:t>There is not a lot of information regarding this intermediate state because our hope is in the resurrection when all will be complete.</a:t>
            </a:r>
          </a:p>
          <a:p>
            <a:pPr marL="228600" indent="-228600" eaLnBrk="1" hangingPunct="1">
              <a:buFontTx/>
              <a:buChar char="-"/>
            </a:pPr>
            <a:r>
              <a:rPr lang="en-US">
                <a:latin typeface="Arial" charset="0"/>
              </a:rPr>
              <a:t>However, there are some certainties given by the Scriptures regarding what happens to the believer at death.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9CBB3B53-3060-C94C-AF13-D699EF92EDF1}" type="slidenum">
              <a:rPr lang="en-US" sz="1200">
                <a:solidFill>
                  <a:srgbClr val="000000"/>
                </a:solidFill>
                <a:latin typeface="Arial" charset="0"/>
              </a:rPr>
              <a:pPr eaLnBrk="1" hangingPunct="1"/>
              <a:t>40</a:t>
            </a:fld>
            <a:endParaRPr lang="en-US" sz="1200">
              <a:solidFill>
                <a:srgbClr val="000000"/>
              </a:solidFill>
              <a:latin typeface="Arial" charset="0"/>
            </a:endParaRPr>
          </a:p>
        </p:txBody>
      </p:sp>
      <p:sp>
        <p:nvSpPr>
          <p:cNvPr id="130050" name="Rectangle 2"/>
          <p:cNvSpPr>
            <a:spLocks noGrp="1" noRot="1" noChangeAspect="1" noChangeArrowheads="1"/>
          </p:cNvSpPr>
          <p:nvPr>
            <p:ph type="sldImg"/>
          </p:nvPr>
        </p:nvSpPr>
        <p:spPr>
          <a:solidFill>
            <a:srgbClr val="FFFFFF"/>
          </a:solidFill>
          <a:ln/>
        </p:spPr>
      </p:sp>
      <p:sp>
        <p:nvSpPr>
          <p:cNvPr id="130051"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ES Eschatology (Future) in Arabic</a:t>
            </a:r>
          </a:p>
          <a:p>
            <a:r>
              <a:rPr lang="en-US" dirty="0"/>
              <a:t>______________</a:t>
            </a:r>
          </a:p>
          <a:p>
            <a:r>
              <a:rPr lang="en-US" dirty="0"/>
              <a:t>Common-</a:t>
            </a:r>
            <a:r>
              <a:rPr lang="en-US" dirty="0">
                <a:latin typeface="Arial" charset="0"/>
                <a:ea typeface="ＭＳ Ｐゴシック" charset="0"/>
              </a:rPr>
              <a:t>20</a:t>
            </a:r>
            <a:endParaRPr lang="en-US" dirty="0"/>
          </a:p>
        </p:txBody>
      </p:sp>
    </p:spTree>
    <p:extLst>
      <p:ext uri="{BB962C8B-B14F-4D97-AF65-F5344CB8AC3E}">
        <p14:creationId xmlns:p14="http://schemas.microsoft.com/office/powerpoint/2010/main" val="1816876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CFDD7C86-B368-6D4E-B811-A6FF1B9993F1}" type="slidenum">
              <a:rPr lang="en-US" sz="1200">
                <a:latin typeface="Arial" charset="0"/>
              </a:rPr>
              <a:pPr eaLnBrk="1" hangingPunct="1"/>
              <a:t>6</a:t>
            </a:fld>
            <a:endParaRPr lang="en-US" sz="1200">
              <a:latin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B70EF6E1-666D-7244-A659-45F038C97646}" type="slidenum">
              <a:rPr lang="en-US" sz="1200">
                <a:latin typeface="Arial" charset="0"/>
              </a:rPr>
              <a:pPr eaLnBrk="1" hangingPunct="1"/>
              <a:t>7</a:t>
            </a:fld>
            <a:endParaRPr lang="en-US" sz="1200">
              <a:latin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3FD0829B-244D-1441-A11E-B71D09BAEC2C}" type="slidenum">
              <a:rPr lang="en-US" sz="1200">
                <a:latin typeface="Arial" charset="0"/>
              </a:rPr>
              <a:pPr eaLnBrk="1" hangingPunct="1"/>
              <a:t>8</a:t>
            </a:fld>
            <a:endParaRPr lang="en-US" sz="1200">
              <a:latin typeface="Arial"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398ADC6C-2EDD-0F43-BC17-76CC10D48E1D}" type="slidenum">
              <a:rPr lang="en-US" sz="1200">
                <a:latin typeface="Arial" charset="0"/>
              </a:rPr>
              <a:pPr eaLnBrk="1" hangingPunct="1"/>
              <a:t>9</a:t>
            </a:fld>
            <a:endParaRPr lang="en-US" sz="1200">
              <a:latin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C7452D58-83A3-B645-A7D8-0180CDC6909B}" type="slidenum">
              <a:rPr lang="en-US" sz="1200">
                <a:latin typeface="Arial" charset="0"/>
              </a:rPr>
              <a:pPr eaLnBrk="1" hangingPunct="1"/>
              <a:t>10</a:t>
            </a:fld>
            <a:endParaRPr lang="en-US" sz="1200">
              <a:latin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fld id="{2E2A42BD-55A4-2448-8C99-2DC587D7B9AE}" type="slidenum">
              <a:rPr lang="en-US" sz="1200">
                <a:latin typeface="Arial" charset="0"/>
              </a:rPr>
              <a:pPr eaLnBrk="1" hangingPunct="1"/>
              <a:t>11</a:t>
            </a:fld>
            <a:endParaRPr lang="en-US" sz="1200">
              <a:latin typeface="Arial"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ko-KR" altLang="en-US">
              <a:latin typeface="Arial" charset="0"/>
              <a:ea typeface="굴림" charset="0"/>
              <a:cs typeface="굴림"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434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434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A398C1D8-EB18-0947-9B7D-EF9486C3A247}" type="slidenum">
              <a:rPr lang="en-US"/>
              <a:pPr>
                <a:defRPr/>
              </a:pPr>
              <a:t>‹#›</a:t>
            </a:fld>
            <a:endParaRPr lang="en-US"/>
          </a:p>
        </p:txBody>
      </p:sp>
    </p:spTree>
    <p:extLst>
      <p:ext uri="{BB962C8B-B14F-4D97-AF65-F5344CB8AC3E}">
        <p14:creationId xmlns:p14="http://schemas.microsoft.com/office/powerpoint/2010/main" val="402577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BE5EAB4-816A-F24C-91CE-D263892BDA80}"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965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927C758-89B1-6E4C-B97D-D60812802C5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62239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A7251F-3EBC-FB47-9087-695DD2427B2F}" type="slidenum">
              <a:rPr lang="en-US"/>
              <a:pPr>
                <a:defRPr/>
              </a:pPr>
              <a:t>‹#›</a:t>
            </a:fld>
            <a:endParaRPr lang="en-US"/>
          </a:p>
        </p:txBody>
      </p:sp>
    </p:spTree>
    <p:extLst>
      <p:ext uri="{BB962C8B-B14F-4D97-AF65-F5344CB8AC3E}">
        <p14:creationId xmlns:p14="http://schemas.microsoft.com/office/powerpoint/2010/main" val="305647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997B15-DFA2-C64C-8D69-2E38BA29A299}" type="slidenum">
              <a:rPr lang="en-US"/>
              <a:pPr>
                <a:defRPr/>
              </a:pPr>
              <a:t>‹#›</a:t>
            </a:fld>
            <a:endParaRPr lang="en-US"/>
          </a:p>
        </p:txBody>
      </p:sp>
    </p:spTree>
    <p:extLst>
      <p:ext uri="{BB962C8B-B14F-4D97-AF65-F5344CB8AC3E}">
        <p14:creationId xmlns:p14="http://schemas.microsoft.com/office/powerpoint/2010/main" val="1035646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F4114315-80CE-C743-B731-2AE1044AB015}" type="slidenum">
              <a:rPr lang="en-US"/>
              <a:pPr>
                <a:defRPr/>
              </a:pPr>
              <a:t>‹#›</a:t>
            </a:fld>
            <a:endParaRPr lang="en-US"/>
          </a:p>
        </p:txBody>
      </p:sp>
    </p:spTree>
    <p:extLst>
      <p:ext uri="{BB962C8B-B14F-4D97-AF65-F5344CB8AC3E}">
        <p14:creationId xmlns:p14="http://schemas.microsoft.com/office/powerpoint/2010/main" val="65902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FC802B92-B64D-2746-A092-8E1B7E196FDD}" type="slidenum">
              <a:rPr lang="en-US"/>
              <a:pPr>
                <a:defRPr/>
              </a:pPr>
              <a:t>‹#›</a:t>
            </a:fld>
            <a:endParaRPr lang="en-US"/>
          </a:p>
        </p:txBody>
      </p:sp>
    </p:spTree>
    <p:extLst>
      <p:ext uri="{BB962C8B-B14F-4D97-AF65-F5344CB8AC3E}">
        <p14:creationId xmlns:p14="http://schemas.microsoft.com/office/powerpoint/2010/main" val="1682693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7E2ACEF8-9D98-9941-93D4-FBD28510CBEA}" type="slidenum">
              <a:rPr lang="en-US"/>
              <a:pPr>
                <a:defRPr/>
              </a:pPr>
              <a:t>‹#›</a:t>
            </a:fld>
            <a:endParaRPr lang="en-US"/>
          </a:p>
        </p:txBody>
      </p:sp>
    </p:spTree>
    <p:extLst>
      <p:ext uri="{BB962C8B-B14F-4D97-AF65-F5344CB8AC3E}">
        <p14:creationId xmlns:p14="http://schemas.microsoft.com/office/powerpoint/2010/main" val="3044537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41468665-2D4A-3B4A-AC19-46DEEC3DE11E}" type="slidenum">
              <a:rPr lang="en-US"/>
              <a:pPr>
                <a:defRPr/>
              </a:pPr>
              <a:t>‹#›</a:t>
            </a:fld>
            <a:endParaRPr lang="en-US"/>
          </a:p>
        </p:txBody>
      </p:sp>
    </p:spTree>
    <p:extLst>
      <p:ext uri="{BB962C8B-B14F-4D97-AF65-F5344CB8AC3E}">
        <p14:creationId xmlns:p14="http://schemas.microsoft.com/office/powerpoint/2010/main" val="1591334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B4082EB0-A79D-0F4F-9F06-B21BA2FC2D89}" type="slidenum">
              <a:rPr lang="en-US"/>
              <a:pPr>
                <a:defRPr/>
              </a:pPr>
              <a:t>‹#›</a:t>
            </a:fld>
            <a:endParaRPr lang="en-US"/>
          </a:p>
        </p:txBody>
      </p:sp>
    </p:spTree>
    <p:extLst>
      <p:ext uri="{BB962C8B-B14F-4D97-AF65-F5344CB8AC3E}">
        <p14:creationId xmlns:p14="http://schemas.microsoft.com/office/powerpoint/2010/main" val="2133638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6B7A34F9-92BB-9D49-AB2E-FF244FFEC2F4}" type="slidenum">
              <a:rPr lang="en-US"/>
              <a:pPr>
                <a:defRPr/>
              </a:pPr>
              <a:t>‹#›</a:t>
            </a:fld>
            <a:endParaRPr lang="en-US"/>
          </a:p>
        </p:txBody>
      </p:sp>
    </p:spTree>
    <p:extLst>
      <p:ext uri="{BB962C8B-B14F-4D97-AF65-F5344CB8AC3E}">
        <p14:creationId xmlns:p14="http://schemas.microsoft.com/office/powerpoint/2010/main" val="396414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FEE9789-8B05-014F-B817-64FA0517010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29226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16B28875-21BE-2949-89DA-0C0B3B6EC997}" type="slidenum">
              <a:rPr lang="en-US"/>
              <a:pPr>
                <a:defRPr/>
              </a:pPr>
              <a:t>‹#›</a:t>
            </a:fld>
            <a:endParaRPr lang="en-US"/>
          </a:p>
        </p:txBody>
      </p:sp>
    </p:spTree>
    <p:extLst>
      <p:ext uri="{BB962C8B-B14F-4D97-AF65-F5344CB8AC3E}">
        <p14:creationId xmlns:p14="http://schemas.microsoft.com/office/powerpoint/2010/main" val="3630376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CC7F6178-99C4-BF4B-B37E-93850A6E376E}" type="slidenum">
              <a:rPr lang="en-US"/>
              <a:pPr>
                <a:defRPr/>
              </a:pPr>
              <a:t>‹#›</a:t>
            </a:fld>
            <a:endParaRPr lang="en-US"/>
          </a:p>
        </p:txBody>
      </p:sp>
    </p:spTree>
    <p:extLst>
      <p:ext uri="{BB962C8B-B14F-4D97-AF65-F5344CB8AC3E}">
        <p14:creationId xmlns:p14="http://schemas.microsoft.com/office/powerpoint/2010/main" val="2260610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5378F313-5766-FA4A-9007-FECD40FC4F99}" type="slidenum">
              <a:rPr lang="en-US"/>
              <a:pPr>
                <a:defRPr/>
              </a:pPr>
              <a:t>‹#›</a:t>
            </a:fld>
            <a:endParaRPr lang="en-US"/>
          </a:p>
        </p:txBody>
      </p:sp>
    </p:spTree>
    <p:extLst>
      <p:ext uri="{BB962C8B-B14F-4D97-AF65-F5344CB8AC3E}">
        <p14:creationId xmlns:p14="http://schemas.microsoft.com/office/powerpoint/2010/main" val="2240854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1063656B-152C-9642-92EB-B88713336C07}" type="slidenum">
              <a:rPr lang="en-US"/>
              <a:pPr>
                <a:defRPr/>
              </a:pPr>
              <a:t>‹#›</a:t>
            </a:fld>
            <a:endParaRPr lang="en-US"/>
          </a:p>
        </p:txBody>
      </p:sp>
    </p:spTree>
    <p:extLst>
      <p:ext uri="{BB962C8B-B14F-4D97-AF65-F5344CB8AC3E}">
        <p14:creationId xmlns:p14="http://schemas.microsoft.com/office/powerpoint/2010/main" val="28031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Dominican Small Caps"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Dominican Small Cap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Dominican Small Caps" charset="0"/>
              </a:defRPr>
            </a:lvl1pPr>
          </a:lstStyle>
          <a:p>
            <a:pPr>
              <a:defRPr/>
            </a:pPr>
            <a:fld id="{C81E9BFA-2630-4644-A350-61FCA36E5606}" type="slidenum">
              <a:rPr lang="en-US"/>
              <a:pPr>
                <a:defRPr/>
              </a:pPr>
              <a:t>‹#›</a:t>
            </a:fld>
            <a:endParaRPr lang="en-US"/>
          </a:p>
        </p:txBody>
      </p:sp>
    </p:spTree>
    <p:extLst>
      <p:ext uri="{BB962C8B-B14F-4D97-AF65-F5344CB8AC3E}">
        <p14:creationId xmlns:p14="http://schemas.microsoft.com/office/powerpoint/2010/main" val="2855479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71BAFD6-3B53-674A-A2BD-76B80A86B9F2}" type="slidenum">
              <a:rPr lang="en-US"/>
              <a:pPr>
                <a:defRPr/>
              </a:pPr>
              <a:t>‹#›</a:t>
            </a:fld>
            <a:endParaRPr lang="en-US"/>
          </a:p>
        </p:txBody>
      </p:sp>
    </p:spTree>
    <p:extLst>
      <p:ext uri="{BB962C8B-B14F-4D97-AF65-F5344CB8AC3E}">
        <p14:creationId xmlns:p14="http://schemas.microsoft.com/office/powerpoint/2010/main" val="83027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F5AFAE7-0E42-6C48-ADA3-037F614A289B}" type="slidenum">
              <a:rPr lang="en-US"/>
              <a:pPr>
                <a:defRPr/>
              </a:pPr>
              <a:t>‹#›</a:t>
            </a:fld>
            <a:endParaRPr lang="en-US"/>
          </a:p>
        </p:txBody>
      </p:sp>
    </p:spTree>
    <p:extLst>
      <p:ext uri="{BB962C8B-B14F-4D97-AF65-F5344CB8AC3E}">
        <p14:creationId xmlns:p14="http://schemas.microsoft.com/office/powerpoint/2010/main" val="3343612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72A77F8-16C6-3344-B45C-56DEE0D05936}" type="slidenum">
              <a:rPr lang="en-US"/>
              <a:pPr>
                <a:defRPr/>
              </a:pPr>
              <a:t>‹#›</a:t>
            </a:fld>
            <a:endParaRPr lang="en-US"/>
          </a:p>
        </p:txBody>
      </p:sp>
    </p:spTree>
    <p:extLst>
      <p:ext uri="{BB962C8B-B14F-4D97-AF65-F5344CB8AC3E}">
        <p14:creationId xmlns:p14="http://schemas.microsoft.com/office/powerpoint/2010/main" val="2702736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DADC8AD1-2B0F-624E-8618-8BF7179EAF1D}" type="slidenum">
              <a:rPr lang="en-US"/>
              <a:pPr>
                <a:defRPr/>
              </a:pPr>
              <a:t>‹#›</a:t>
            </a:fld>
            <a:endParaRPr lang="en-US"/>
          </a:p>
        </p:txBody>
      </p:sp>
    </p:spTree>
    <p:extLst>
      <p:ext uri="{BB962C8B-B14F-4D97-AF65-F5344CB8AC3E}">
        <p14:creationId xmlns:p14="http://schemas.microsoft.com/office/powerpoint/2010/main" val="1018076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E6DFA0F1-D72D-CF44-8193-80B0FF9EB1ED}" type="slidenum">
              <a:rPr lang="en-US"/>
              <a:pPr>
                <a:defRPr/>
              </a:pPr>
              <a:t>‹#›</a:t>
            </a:fld>
            <a:endParaRPr lang="en-US"/>
          </a:p>
        </p:txBody>
      </p:sp>
    </p:spTree>
    <p:extLst>
      <p:ext uri="{BB962C8B-B14F-4D97-AF65-F5344CB8AC3E}">
        <p14:creationId xmlns:p14="http://schemas.microsoft.com/office/powerpoint/2010/main" val="47807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63A8A1-B618-F348-B14C-2A8C2DFBB2C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27924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96FC3B33-B3BA-C84A-9403-C94F238C770D}" type="slidenum">
              <a:rPr lang="en-US"/>
              <a:pPr>
                <a:defRPr/>
              </a:pPr>
              <a:t>‹#›</a:t>
            </a:fld>
            <a:endParaRPr lang="en-US"/>
          </a:p>
        </p:txBody>
      </p:sp>
    </p:spTree>
    <p:extLst>
      <p:ext uri="{BB962C8B-B14F-4D97-AF65-F5344CB8AC3E}">
        <p14:creationId xmlns:p14="http://schemas.microsoft.com/office/powerpoint/2010/main" val="2664964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8D4ED14D-3DD7-BC4C-AF0F-B13215B8B27D}" type="slidenum">
              <a:rPr lang="en-US"/>
              <a:pPr>
                <a:defRPr/>
              </a:pPr>
              <a:t>‹#›</a:t>
            </a:fld>
            <a:endParaRPr lang="en-US"/>
          </a:p>
        </p:txBody>
      </p:sp>
    </p:spTree>
    <p:extLst>
      <p:ext uri="{BB962C8B-B14F-4D97-AF65-F5344CB8AC3E}">
        <p14:creationId xmlns:p14="http://schemas.microsoft.com/office/powerpoint/2010/main" val="1151649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9C2320B7-3911-CF49-8AE1-3FFE23773451}" type="slidenum">
              <a:rPr lang="en-US"/>
              <a:pPr>
                <a:defRPr/>
              </a:pPr>
              <a:t>‹#›</a:t>
            </a:fld>
            <a:endParaRPr lang="en-US"/>
          </a:p>
        </p:txBody>
      </p:sp>
    </p:spTree>
    <p:extLst>
      <p:ext uri="{BB962C8B-B14F-4D97-AF65-F5344CB8AC3E}">
        <p14:creationId xmlns:p14="http://schemas.microsoft.com/office/powerpoint/2010/main" val="1436065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623EF57B-4420-5A42-92E4-5B09C9EE3C16}" type="slidenum">
              <a:rPr lang="en-US"/>
              <a:pPr>
                <a:defRPr/>
              </a:pPr>
              <a:t>‹#›</a:t>
            </a:fld>
            <a:endParaRPr lang="en-US"/>
          </a:p>
        </p:txBody>
      </p:sp>
    </p:spTree>
    <p:extLst>
      <p:ext uri="{BB962C8B-B14F-4D97-AF65-F5344CB8AC3E}">
        <p14:creationId xmlns:p14="http://schemas.microsoft.com/office/powerpoint/2010/main" val="2533401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C964E43D-F723-7246-8E79-9A53A5D6D269}" type="slidenum">
              <a:rPr lang="en-US"/>
              <a:pPr>
                <a:defRPr/>
              </a:pPr>
              <a:t>‹#›</a:t>
            </a:fld>
            <a:endParaRPr lang="en-US"/>
          </a:p>
        </p:txBody>
      </p:sp>
    </p:spTree>
    <p:extLst>
      <p:ext uri="{BB962C8B-B14F-4D97-AF65-F5344CB8AC3E}">
        <p14:creationId xmlns:p14="http://schemas.microsoft.com/office/powerpoint/2010/main" val="1522504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7F113459-42CC-3B4F-8F99-99D5CAE9FD84}" type="slidenum">
              <a:rPr lang="en-US"/>
              <a:pPr>
                <a:defRPr/>
              </a:pPr>
              <a:t>‹#›</a:t>
            </a:fld>
            <a:endParaRPr lang="en-US"/>
          </a:p>
        </p:txBody>
      </p:sp>
    </p:spTree>
    <p:extLst>
      <p:ext uri="{BB962C8B-B14F-4D97-AF65-F5344CB8AC3E}">
        <p14:creationId xmlns:p14="http://schemas.microsoft.com/office/powerpoint/2010/main" val="1281895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FC46154E-CA44-4F4D-8196-3B379D124DC9}" type="slidenum">
              <a:rPr lang="en-US"/>
              <a:pPr>
                <a:defRPr/>
              </a:pPr>
              <a:t>‹#›</a:t>
            </a:fld>
            <a:endParaRPr lang="en-US"/>
          </a:p>
        </p:txBody>
      </p:sp>
    </p:spTree>
    <p:extLst>
      <p:ext uri="{BB962C8B-B14F-4D97-AF65-F5344CB8AC3E}">
        <p14:creationId xmlns:p14="http://schemas.microsoft.com/office/powerpoint/2010/main" val="3032265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3ABEAEC9-D71D-6747-A5D4-B007DB799B28}" type="slidenum">
              <a:rPr lang="en-US"/>
              <a:pPr>
                <a:defRPr/>
              </a:pPr>
              <a:t>‹#›</a:t>
            </a:fld>
            <a:endParaRPr lang="en-US"/>
          </a:p>
        </p:txBody>
      </p:sp>
    </p:spTree>
    <p:extLst>
      <p:ext uri="{BB962C8B-B14F-4D97-AF65-F5344CB8AC3E}">
        <p14:creationId xmlns:p14="http://schemas.microsoft.com/office/powerpoint/2010/main" val="2881332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D37F98-8FA9-434B-A38E-C85205B897F4}" type="slidenum">
              <a:rPr lang="en-US"/>
              <a:pPr>
                <a:defRPr/>
              </a:pPr>
              <a:t>‹#›</a:t>
            </a:fld>
            <a:endParaRPr lang="en-US"/>
          </a:p>
        </p:txBody>
      </p:sp>
    </p:spTree>
    <p:extLst>
      <p:ext uri="{BB962C8B-B14F-4D97-AF65-F5344CB8AC3E}">
        <p14:creationId xmlns:p14="http://schemas.microsoft.com/office/powerpoint/2010/main" val="1979843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A22D3-D5CF-9C48-9143-DC0865A42ED3}" type="slidenum">
              <a:rPr lang="en-US"/>
              <a:pPr>
                <a:defRPr/>
              </a:pPr>
              <a:t>‹#›</a:t>
            </a:fld>
            <a:endParaRPr lang="en-US"/>
          </a:p>
        </p:txBody>
      </p:sp>
    </p:spTree>
    <p:extLst>
      <p:ext uri="{BB962C8B-B14F-4D97-AF65-F5344CB8AC3E}">
        <p14:creationId xmlns:p14="http://schemas.microsoft.com/office/powerpoint/2010/main" val="245363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A734B84-A9DA-4844-9705-FAFC76A4D7B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34456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891B66-125E-A74C-A009-CCD4ECCB33E5}" type="slidenum">
              <a:rPr lang="en-US"/>
              <a:pPr>
                <a:defRPr/>
              </a:pPr>
              <a:t>‹#›</a:t>
            </a:fld>
            <a:endParaRPr lang="en-US"/>
          </a:p>
        </p:txBody>
      </p:sp>
    </p:spTree>
    <p:extLst>
      <p:ext uri="{BB962C8B-B14F-4D97-AF65-F5344CB8AC3E}">
        <p14:creationId xmlns:p14="http://schemas.microsoft.com/office/powerpoint/2010/main" val="370391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B647B0-EB42-0E41-B516-F7F06BA8B7F7}" type="slidenum">
              <a:rPr lang="en-US"/>
              <a:pPr>
                <a:defRPr/>
              </a:pPr>
              <a:t>‹#›</a:t>
            </a:fld>
            <a:endParaRPr lang="en-US"/>
          </a:p>
        </p:txBody>
      </p:sp>
    </p:spTree>
    <p:extLst>
      <p:ext uri="{BB962C8B-B14F-4D97-AF65-F5344CB8AC3E}">
        <p14:creationId xmlns:p14="http://schemas.microsoft.com/office/powerpoint/2010/main" val="1694400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887D7B-6D52-3249-A345-87F30DD99DCC}" type="slidenum">
              <a:rPr lang="en-US"/>
              <a:pPr>
                <a:defRPr/>
              </a:pPr>
              <a:t>‹#›</a:t>
            </a:fld>
            <a:endParaRPr lang="en-US"/>
          </a:p>
        </p:txBody>
      </p:sp>
    </p:spTree>
    <p:extLst>
      <p:ext uri="{BB962C8B-B14F-4D97-AF65-F5344CB8AC3E}">
        <p14:creationId xmlns:p14="http://schemas.microsoft.com/office/powerpoint/2010/main" val="1250880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5" name="Rectangle 6"/>
          <p:cNvSpPr>
            <a:spLocks noGrp="1" noChangeArrowheads="1"/>
          </p:cNvSpPr>
          <p:nvPr>
            <p:ph type="sldNum" sz="quarter" idx="12"/>
          </p:nvPr>
        </p:nvSpPr>
        <p:spPr>
          <a:ln/>
        </p:spPr>
        <p:txBody>
          <a:bodyPr/>
          <a:lstStyle>
            <a:lvl1pPr>
              <a:defRPr/>
            </a:lvl1pPr>
          </a:lstStyle>
          <a:p>
            <a:pPr>
              <a:defRPr/>
            </a:pPr>
            <a:fld id="{6E8540A5-D4B9-2740-A2AF-4D2C8F1737E4}" type="slidenum">
              <a:rPr lang="en-US"/>
              <a:pPr>
                <a:defRPr/>
              </a:pPr>
              <a:t>‹#›</a:t>
            </a:fld>
            <a:endParaRPr lang="en-US"/>
          </a:p>
        </p:txBody>
      </p:sp>
    </p:spTree>
    <p:extLst>
      <p:ext uri="{BB962C8B-B14F-4D97-AF65-F5344CB8AC3E}">
        <p14:creationId xmlns:p14="http://schemas.microsoft.com/office/powerpoint/2010/main" val="2648812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4" name="Rectangle 6"/>
          <p:cNvSpPr>
            <a:spLocks noGrp="1" noChangeArrowheads="1"/>
          </p:cNvSpPr>
          <p:nvPr>
            <p:ph type="sldNum" sz="quarter" idx="12"/>
          </p:nvPr>
        </p:nvSpPr>
        <p:spPr>
          <a:ln/>
        </p:spPr>
        <p:txBody>
          <a:bodyPr/>
          <a:lstStyle>
            <a:lvl1pPr>
              <a:defRPr/>
            </a:lvl1pPr>
          </a:lstStyle>
          <a:p>
            <a:pPr>
              <a:defRPr/>
            </a:pPr>
            <a:fld id="{64B82AED-71B3-5140-93EF-DDF67784C394}" type="slidenum">
              <a:rPr lang="en-US"/>
              <a:pPr>
                <a:defRPr/>
              </a:pPr>
              <a:t>‹#›</a:t>
            </a:fld>
            <a:endParaRPr lang="en-US"/>
          </a:p>
        </p:txBody>
      </p:sp>
    </p:spTree>
    <p:extLst>
      <p:ext uri="{BB962C8B-B14F-4D97-AF65-F5344CB8AC3E}">
        <p14:creationId xmlns:p14="http://schemas.microsoft.com/office/powerpoint/2010/main" val="12400668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6B6459-9F3F-9C46-B14D-53D0F676AFB3}" type="slidenum">
              <a:rPr lang="en-US"/>
              <a:pPr>
                <a:defRPr/>
              </a:pPr>
              <a:t>‹#›</a:t>
            </a:fld>
            <a:endParaRPr lang="en-US"/>
          </a:p>
        </p:txBody>
      </p:sp>
    </p:spTree>
    <p:extLst>
      <p:ext uri="{BB962C8B-B14F-4D97-AF65-F5344CB8AC3E}">
        <p14:creationId xmlns:p14="http://schemas.microsoft.com/office/powerpoint/2010/main" val="35322239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CBC547-61BB-A745-A7D4-25E85225FE68}" type="slidenum">
              <a:rPr lang="en-US"/>
              <a:pPr>
                <a:defRPr/>
              </a:pPr>
              <a:t>‹#›</a:t>
            </a:fld>
            <a:endParaRPr lang="en-US"/>
          </a:p>
        </p:txBody>
      </p:sp>
    </p:spTree>
    <p:extLst>
      <p:ext uri="{BB962C8B-B14F-4D97-AF65-F5344CB8AC3E}">
        <p14:creationId xmlns:p14="http://schemas.microsoft.com/office/powerpoint/2010/main" val="28227029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9F9AEE-64AB-1E41-BA63-1F8A16BB5ABE}" type="slidenum">
              <a:rPr lang="en-US"/>
              <a:pPr>
                <a:defRPr/>
              </a:pPr>
              <a:t>‹#›</a:t>
            </a:fld>
            <a:endParaRPr lang="en-US"/>
          </a:p>
        </p:txBody>
      </p:sp>
    </p:spTree>
    <p:extLst>
      <p:ext uri="{BB962C8B-B14F-4D97-AF65-F5344CB8AC3E}">
        <p14:creationId xmlns:p14="http://schemas.microsoft.com/office/powerpoint/2010/main" val="3865440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B5D99E-2512-EE44-95C4-F91D6343D138}" type="slidenum">
              <a:rPr lang="en-US"/>
              <a:pPr>
                <a:defRPr/>
              </a:pPr>
              <a:t>‹#›</a:t>
            </a:fld>
            <a:endParaRPr lang="en-US"/>
          </a:p>
        </p:txBody>
      </p:sp>
    </p:spTree>
    <p:extLst>
      <p:ext uri="{BB962C8B-B14F-4D97-AF65-F5344CB8AC3E}">
        <p14:creationId xmlns:p14="http://schemas.microsoft.com/office/powerpoint/2010/main" val="26229763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0"/>
            <a:ext cx="825500" cy="6858000"/>
          </a:xfrm>
          <a:prstGeom prst="rect">
            <a:avLst/>
          </a:prstGeom>
          <a:solidFill>
            <a:schemeClr val="tx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p>
        </p:txBody>
      </p:sp>
      <p:sp>
        <p:nvSpPr>
          <p:cNvPr id="5" name="Rectangle 8"/>
          <p:cNvSpPr>
            <a:spLocks noChangeArrowheads="1"/>
          </p:cNvSpPr>
          <p:nvPr/>
        </p:nvSpPr>
        <p:spPr bwMode="ltGray">
          <a:xfrm>
            <a:off x="0" y="3543300"/>
            <a:ext cx="3343275" cy="122238"/>
          </a:xfrm>
          <a:prstGeom prst="rect">
            <a:avLst/>
          </a:prstGeom>
          <a:solidFill>
            <a:schemeClr val="bg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p>
        </p:txBody>
      </p:sp>
      <p:sp>
        <p:nvSpPr>
          <p:cNvPr id="9219" name="Rectangle 3"/>
          <p:cNvSpPr>
            <a:spLocks noGrp="1" noChangeArrowheads="1"/>
          </p:cNvSpPr>
          <p:nvPr>
            <p:ph type="ctrTitle"/>
          </p:nvPr>
        </p:nvSpPr>
        <p:spPr>
          <a:xfrm>
            <a:off x="990600" y="1171575"/>
            <a:ext cx="7467600" cy="2105025"/>
          </a:xfrm>
        </p:spPr>
        <p:txBody>
          <a:bodyPr>
            <a:spAutoFit/>
          </a:bodyPr>
          <a:lstStyle>
            <a:lvl1pPr>
              <a:defRPr sz="6600">
                <a:solidFill>
                  <a:srgbClr val="CCFFFF"/>
                </a:solidFill>
              </a:defRPr>
            </a:lvl1pPr>
          </a:lstStyle>
          <a:p>
            <a:r>
              <a:rPr lang="en-US"/>
              <a:t>Click to edit Master title style</a:t>
            </a:r>
          </a:p>
        </p:txBody>
      </p:sp>
      <p:sp>
        <p:nvSpPr>
          <p:cNvPr id="9220" name="Rectangle 4"/>
          <p:cNvSpPr>
            <a:spLocks noGrp="1" noChangeArrowheads="1"/>
          </p:cNvSpPr>
          <p:nvPr>
            <p:ph type="subTitle" idx="1"/>
          </p:nvPr>
        </p:nvSpPr>
        <p:spPr>
          <a:xfrm>
            <a:off x="1447800" y="3886200"/>
            <a:ext cx="6400800" cy="1752600"/>
          </a:xfrm>
        </p:spPr>
        <p:txBody>
          <a:bodyPr/>
          <a:lstStyle>
            <a:lvl1pPr marL="0" indent="0" algn="ctr">
              <a:buFont typeface="Wingdings" pitchFamily="-112" charset="2"/>
              <a:buNone/>
              <a:defRPr sz="4000">
                <a:solidFill>
                  <a:srgbClr val="CCECFF"/>
                </a:solidFill>
              </a:defRPr>
            </a:lvl1pPr>
          </a:lstStyle>
          <a:p>
            <a:r>
              <a:rPr lang="en-US"/>
              <a:t>Click to edit Master subtitle style</a:t>
            </a:r>
          </a:p>
        </p:txBody>
      </p:sp>
      <p:sp>
        <p:nvSpPr>
          <p:cNvPr id="6" name="Rectangle 5"/>
          <p:cNvSpPr>
            <a:spLocks noGrp="1" noChangeArrowheads="1"/>
          </p:cNvSpPr>
          <p:nvPr>
            <p:ph type="dt" sz="half" idx="10"/>
          </p:nvPr>
        </p:nvSpPr>
        <p:spPr>
          <a:xfrm>
            <a:off x="838200" y="6248400"/>
            <a:ext cx="1752600" cy="457200"/>
          </a:xfrm>
        </p:spPr>
        <p:txBody>
          <a:bodyPr/>
          <a:lstStyle>
            <a:lvl1pPr>
              <a:defRPr>
                <a:solidFill>
                  <a:srgbClr val="CCECFF"/>
                </a:solidFill>
              </a:defRPr>
            </a:lvl1pPr>
          </a:lstStyle>
          <a:p>
            <a:pPr>
              <a:defRPr/>
            </a:pPr>
            <a:endParaRPr lang="en-US"/>
          </a:p>
        </p:txBody>
      </p:sp>
      <p:sp>
        <p:nvSpPr>
          <p:cNvPr id="7" name="Rectangle 6"/>
          <p:cNvSpPr>
            <a:spLocks noGrp="1" noChangeArrowheads="1"/>
          </p:cNvSpPr>
          <p:nvPr>
            <p:ph type="ftr" sz="quarter" idx="11"/>
          </p:nvPr>
        </p:nvSpPr>
        <p:spPr>
          <a:xfrm>
            <a:off x="3276600" y="6248400"/>
            <a:ext cx="2895600" cy="457200"/>
          </a:xfrm>
        </p:spPr>
        <p:txBody>
          <a:bodyPr/>
          <a:lstStyle>
            <a:lvl1pPr>
              <a:defRPr>
                <a:solidFill>
                  <a:srgbClr val="CCECFF"/>
                </a:solidFill>
              </a:defRPr>
            </a:lvl1pPr>
          </a:lstStyle>
          <a:p>
            <a:pPr>
              <a:defRPr/>
            </a:pPr>
            <a:endParaRPr lang="en-US"/>
          </a:p>
        </p:txBody>
      </p:sp>
      <p:sp>
        <p:nvSpPr>
          <p:cNvPr id="8" name="Rectangle 7"/>
          <p:cNvSpPr>
            <a:spLocks noGrp="1" noChangeArrowheads="1"/>
          </p:cNvSpPr>
          <p:nvPr>
            <p:ph type="sldNum" sz="quarter" idx="12"/>
          </p:nvPr>
        </p:nvSpPr>
        <p:spPr>
          <a:xfrm>
            <a:off x="6934200" y="6248400"/>
            <a:ext cx="1905000" cy="457200"/>
          </a:xfrm>
        </p:spPr>
        <p:txBody>
          <a:bodyPr/>
          <a:lstStyle>
            <a:lvl1pPr>
              <a:defRPr>
                <a:solidFill>
                  <a:srgbClr val="CCECFF"/>
                </a:solidFill>
              </a:defRPr>
            </a:lvl1pPr>
          </a:lstStyle>
          <a:p>
            <a:pPr>
              <a:defRPr/>
            </a:pPr>
            <a:fld id="{30692B74-BF5B-E94B-B72D-5717CAB83974}" type="slidenum">
              <a:rPr lang="en-US"/>
              <a:pPr>
                <a:defRPr/>
              </a:pPr>
              <a:t>‹#›</a:t>
            </a:fld>
            <a:endParaRPr lang="en-US"/>
          </a:p>
        </p:txBody>
      </p:sp>
    </p:spTree>
    <p:extLst>
      <p:ext uri="{BB962C8B-B14F-4D97-AF65-F5344CB8AC3E}">
        <p14:creationId xmlns:p14="http://schemas.microsoft.com/office/powerpoint/2010/main" val="154476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08E8CB2A-D764-5D4E-98EB-F3780FFF2E29}"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7493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F57C55-FE63-D04E-9BD3-0BAA0FAEA3FB}" type="slidenum">
              <a:rPr lang="en-US"/>
              <a:pPr>
                <a:defRPr/>
              </a:pPr>
              <a:t>‹#›</a:t>
            </a:fld>
            <a:endParaRPr lang="en-US"/>
          </a:p>
        </p:txBody>
      </p:sp>
    </p:spTree>
    <p:extLst>
      <p:ext uri="{BB962C8B-B14F-4D97-AF65-F5344CB8AC3E}">
        <p14:creationId xmlns:p14="http://schemas.microsoft.com/office/powerpoint/2010/main" val="17444872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3DC70-D45C-E14B-AA6B-D5FA890C6272}" type="slidenum">
              <a:rPr lang="en-US"/>
              <a:pPr>
                <a:defRPr/>
              </a:pPr>
              <a:t>‹#›</a:t>
            </a:fld>
            <a:endParaRPr lang="en-US"/>
          </a:p>
        </p:txBody>
      </p:sp>
    </p:spTree>
    <p:extLst>
      <p:ext uri="{BB962C8B-B14F-4D97-AF65-F5344CB8AC3E}">
        <p14:creationId xmlns:p14="http://schemas.microsoft.com/office/powerpoint/2010/main" val="38936093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F20D79-954C-3F40-B14F-BF36C093AA7F}" type="slidenum">
              <a:rPr lang="en-US"/>
              <a:pPr>
                <a:defRPr/>
              </a:pPr>
              <a:t>‹#›</a:t>
            </a:fld>
            <a:endParaRPr lang="en-US"/>
          </a:p>
        </p:txBody>
      </p:sp>
    </p:spTree>
    <p:extLst>
      <p:ext uri="{BB962C8B-B14F-4D97-AF65-F5344CB8AC3E}">
        <p14:creationId xmlns:p14="http://schemas.microsoft.com/office/powerpoint/2010/main" val="3630199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AE1E89-2F3D-D942-8E7C-66AD2A7058FA}" type="slidenum">
              <a:rPr lang="en-US"/>
              <a:pPr>
                <a:defRPr/>
              </a:pPr>
              <a:t>‹#›</a:t>
            </a:fld>
            <a:endParaRPr lang="en-US"/>
          </a:p>
        </p:txBody>
      </p:sp>
    </p:spTree>
    <p:extLst>
      <p:ext uri="{BB962C8B-B14F-4D97-AF65-F5344CB8AC3E}">
        <p14:creationId xmlns:p14="http://schemas.microsoft.com/office/powerpoint/2010/main" val="501509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3B7F62-63F3-FA44-BFF0-74DD254AFC93}" type="slidenum">
              <a:rPr lang="en-US"/>
              <a:pPr>
                <a:defRPr/>
              </a:pPr>
              <a:t>‹#›</a:t>
            </a:fld>
            <a:endParaRPr lang="en-US"/>
          </a:p>
        </p:txBody>
      </p:sp>
    </p:spTree>
    <p:extLst>
      <p:ext uri="{BB962C8B-B14F-4D97-AF65-F5344CB8AC3E}">
        <p14:creationId xmlns:p14="http://schemas.microsoft.com/office/powerpoint/2010/main" val="20103046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AD14E1-89D8-6C45-98AF-741138467DDF}" type="slidenum">
              <a:rPr lang="en-US"/>
              <a:pPr>
                <a:defRPr/>
              </a:pPr>
              <a:t>‹#›</a:t>
            </a:fld>
            <a:endParaRPr lang="en-US"/>
          </a:p>
        </p:txBody>
      </p:sp>
    </p:spTree>
    <p:extLst>
      <p:ext uri="{BB962C8B-B14F-4D97-AF65-F5344CB8AC3E}">
        <p14:creationId xmlns:p14="http://schemas.microsoft.com/office/powerpoint/2010/main" val="1695293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259342-FB65-2D49-AECE-1BB9103F6DD0}" type="slidenum">
              <a:rPr lang="en-US"/>
              <a:pPr>
                <a:defRPr/>
              </a:pPr>
              <a:t>‹#›</a:t>
            </a:fld>
            <a:endParaRPr lang="en-US"/>
          </a:p>
        </p:txBody>
      </p:sp>
    </p:spTree>
    <p:extLst>
      <p:ext uri="{BB962C8B-B14F-4D97-AF65-F5344CB8AC3E}">
        <p14:creationId xmlns:p14="http://schemas.microsoft.com/office/powerpoint/2010/main" val="39184070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7A0D97-E04C-3744-94DB-6E88D926503B}" type="slidenum">
              <a:rPr lang="en-US"/>
              <a:pPr>
                <a:defRPr/>
              </a:pPr>
              <a:t>‹#›</a:t>
            </a:fld>
            <a:endParaRPr lang="en-US"/>
          </a:p>
        </p:txBody>
      </p:sp>
    </p:spTree>
    <p:extLst>
      <p:ext uri="{BB962C8B-B14F-4D97-AF65-F5344CB8AC3E}">
        <p14:creationId xmlns:p14="http://schemas.microsoft.com/office/powerpoint/2010/main" val="7183690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30FD35-F57B-8A45-8840-888F1C985EC3}" type="slidenum">
              <a:rPr lang="en-US"/>
              <a:pPr>
                <a:defRPr/>
              </a:pPr>
              <a:t>‹#›</a:t>
            </a:fld>
            <a:endParaRPr lang="en-US"/>
          </a:p>
        </p:txBody>
      </p:sp>
    </p:spTree>
    <p:extLst>
      <p:ext uri="{BB962C8B-B14F-4D97-AF65-F5344CB8AC3E}">
        <p14:creationId xmlns:p14="http://schemas.microsoft.com/office/powerpoint/2010/main" val="26612273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3AEB5A-C7EC-AF4A-AD59-8584DC779172}" type="slidenum">
              <a:rPr lang="en-US"/>
              <a:pPr>
                <a:defRPr/>
              </a:pPr>
              <a:t>‹#›</a:t>
            </a:fld>
            <a:endParaRPr lang="en-US"/>
          </a:p>
        </p:txBody>
      </p:sp>
    </p:spTree>
    <p:extLst>
      <p:ext uri="{BB962C8B-B14F-4D97-AF65-F5344CB8AC3E}">
        <p14:creationId xmlns:p14="http://schemas.microsoft.com/office/powerpoint/2010/main" val="200307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5E9EDB8-275D-934C-83F1-C450FA72979C}"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877525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28570674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03922695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83179780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24168229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10187985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9510888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22217141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95658524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2222969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1760558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049E99D8-0ED3-0E42-9B4C-F61A3694176C}"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257891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7450469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C76055C-D7A1-9F45-AF17-BFEFCFFBC8A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086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29A8686-9D68-4744-82A6-7DAEBEFB6C7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13278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21" charset="0"/>
                <a:ea typeface="Arial" pitchFamily="21" charset="0"/>
                <a:cs typeface="Arial" pitchFamily="21" charset="0"/>
              </a:defRPr>
            </a:lvl1pPr>
          </a:lstStyle>
          <a:p>
            <a:pPr>
              <a:defRPr/>
            </a:pPr>
            <a:endParaRPr lang="en-US"/>
          </a:p>
        </p:txBody>
      </p:sp>
      <p:sp>
        <p:nvSpPr>
          <p:cNvPr id="1331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FE5F29C-C2D5-634B-BF1D-6C44501CFE4E}"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331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1331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1332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2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grpSp>
        <p:sp>
          <p:nvSpPr>
            <p:cNvPr id="1332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Dominican Small Caps" pitchFamily="2" charset="0"/>
                <a:ea typeface="Arial" pitchFamily="21" charset="0"/>
                <a:cs typeface="Arial" pitchFamily="21"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332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2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21" charset="0"/>
                <a:ea typeface="Arial" pitchFamily="21" charset="0"/>
                <a:cs typeface="Arial" pitchFamily="21" charset="0"/>
              </a:defRPr>
            </a:lvl1pPr>
          </a:lstStyle>
          <a:p>
            <a:pPr>
              <a:defRPr/>
            </a:pPr>
            <a:endParaRPr lang="en-US"/>
          </a:p>
        </p:txBody>
      </p:sp>
      <p:sp>
        <p:nvSpPr>
          <p:cNvPr id="1332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171"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charset="0"/>
          <a:cs typeface="Arial" pitchFamily="-110"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charset="0"/>
          <a:cs typeface="Arial" pitchFamily="-110"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charset="0"/>
          <a:cs typeface="Arial" pitchFamily="-110"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charset="0"/>
          <a:cs typeface="Arial" pitchFamily="-110"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Arial" pitchFamily="-110" charset="0"/>
          <a:cs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Arial" pitchFamily="-110" charset="0"/>
          <a:cs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Arial" pitchFamily="-110" charset="0"/>
          <a:cs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Arial" pitchFamily="-110" charset="0"/>
          <a:cs typeface="Arial" pitchFamily="-110"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Dominican Small Caps" pitchFamily="2" charset="0"/>
                <a:ea typeface="Arial" pitchFamily="21" charset="0"/>
                <a:cs typeface="Arial" pitchFamily="21"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Dominican Small Caps" pitchFamily="2" charset="0"/>
                <a:ea typeface="Arial" pitchFamily="21" charset="0"/>
                <a:cs typeface="Arial" pitchFamily="21"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cs typeface="Arial" charset="0"/>
              </a:defRPr>
            </a:lvl1pPr>
          </a:lstStyle>
          <a:p>
            <a:pPr>
              <a:defRPr/>
            </a:pPr>
            <a:fld id="{67A54B47-0BDA-414F-B336-B09E02463A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9" r:id="rId1"/>
    <p:sldLayoutId id="214748417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AAE8EDAA-629D-3148-B540-6B4CF8B404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5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a:defRPr/>
            </a:pPr>
            <a:fld id="{91A481A0-3178-2646-B827-49A68EBD14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0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1860"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ＭＳ Ｐゴシック" charset="0"/>
                <a:cs typeface="ＭＳ Ｐゴシック" charset="0"/>
              </a:defRPr>
            </a:lvl1pPr>
          </a:lstStyle>
          <a:p>
            <a:pPr defTabSz="914400" eaLnBrk="0" fontAlgn="base" hangingPunct="0">
              <a:spcBef>
                <a:spcPct val="0"/>
              </a:spcBef>
              <a:spcAft>
                <a:spcPct val="0"/>
              </a:spcAft>
              <a:defRPr/>
            </a:pPr>
            <a:endParaRPr lang="en-US">
              <a:latin typeface="Arial Black"/>
            </a:endParaRPr>
          </a:p>
        </p:txBody>
      </p:sp>
      <p:sp>
        <p:nvSpPr>
          <p:cNvPr id="121861"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ea typeface="ＭＳ Ｐゴシック" charset="0"/>
                <a:cs typeface="ＭＳ Ｐゴシック" charset="0"/>
              </a:defRPr>
            </a:lvl1pPr>
          </a:lstStyle>
          <a:p>
            <a:pPr defTabSz="914400" eaLnBrk="0" fontAlgn="base" hangingPunct="0">
              <a:spcBef>
                <a:spcPct val="0"/>
              </a:spcBef>
              <a:spcAft>
                <a:spcPct val="0"/>
              </a:spcAft>
              <a:defRPr/>
            </a:pPr>
            <a:endParaRPr lang="en-US">
              <a:latin typeface="Arial Black"/>
            </a:endParaRPr>
          </a:p>
        </p:txBody>
      </p:sp>
      <p:sp>
        <p:nvSpPr>
          <p:cNvPr id="121862"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Black" charset="0"/>
              </a:defRPr>
            </a:lvl1pPr>
          </a:lstStyle>
          <a:p>
            <a:pPr defTabSz="914400" eaLnBrk="0" fontAlgn="base" hangingPunct="0">
              <a:spcBef>
                <a:spcPct val="0"/>
              </a:spcBef>
              <a:spcAft>
                <a:spcPct val="0"/>
              </a:spcAft>
              <a:defRPr/>
            </a:pPr>
            <a:fld id="{53ED87E5-9BE3-E144-A735-41BF2B367388}"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197507352"/>
      </p:ext>
    </p:extLst>
  </p:cSld>
  <p:clrMap bg1="dk2" tx1="lt1" bg2="dk1"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xStyles>
    <p:title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800">
          <a:solidFill>
            <a:schemeClr val="tx1"/>
          </a:solidFill>
          <a:latin typeface="Arial"/>
          <a:ea typeface="+mn-ea"/>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mn-ea"/>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mn-ea"/>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mn-ea"/>
          <a:cs typeface="Arial"/>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a:defRPr/>
            </a:pPr>
            <a:endParaRPr lang="en-US"/>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a:defRPr/>
            </a:pPr>
            <a:endParaRPr lang="en-US"/>
          </a:p>
        </p:txBody>
      </p:sp>
      <p:sp>
        <p:nvSpPr>
          <p:cNvPr id="81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a:defRPr/>
            </a:pPr>
            <a:fld id="{9056C987-BD4C-0D48-8455-A2F1B4404BA3}" type="slidenum">
              <a:rPr lang="en-US"/>
              <a:pPr>
                <a:defRPr/>
              </a:pPr>
              <a:t>‹#›</a:t>
            </a:fld>
            <a:endParaRPr lang="en-US"/>
          </a:p>
        </p:txBody>
      </p:sp>
      <p:sp>
        <p:nvSpPr>
          <p:cNvPr id="1031" name="Rectangle 7"/>
          <p:cNvSpPr>
            <a:spLocks noChangeArrowheads="1"/>
          </p:cNvSpPr>
          <p:nvPr/>
        </p:nvSpPr>
        <p:spPr bwMode="gray">
          <a:xfrm>
            <a:off x="0" y="1638300"/>
            <a:ext cx="3343275" cy="122238"/>
          </a:xfrm>
          <a:prstGeom prst="rect">
            <a:avLst/>
          </a:prstGeom>
          <a:solidFill>
            <a:schemeClr val="bg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p>
        </p:txBody>
      </p:sp>
    </p:spTree>
    <p:extLst>
      <p:ext uri="{BB962C8B-B14F-4D97-AF65-F5344CB8AC3E}">
        <p14:creationId xmlns:p14="http://schemas.microsoft.com/office/powerpoint/2010/main" val="3320457898"/>
      </p:ext>
    </p:extLst>
  </p:cSld>
  <p:clrMap bg1="dk2" tx1="lt1" bg2="dk1" tx2="lt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accent1"/>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5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tx2"/>
        </a:buClr>
        <a:buSzPct val="5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523276222"/>
      </p:ext>
    </p:extLst>
  </p:cSld>
  <p:clrMap bg1="dk2" tx1="lt1" bg2="dk1" tx2="lt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39.xml"/><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5.xml"/><Relationship Id="rId1" Type="http://schemas.openxmlformats.org/officeDocument/2006/relationships/themeOverride" Target="../theme/themeOverride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5.xml"/><Relationship Id="rId1" Type="http://schemas.openxmlformats.org/officeDocument/2006/relationships/themeOverride" Target="../theme/themeOverride3.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70.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0" y="838200"/>
            <a:ext cx="9124262" cy="5124794"/>
          </a:xfrm>
          <a:prstGeom prst="rect">
            <a:avLst/>
          </a:prstGeom>
        </p:spPr>
      </p:pic>
      <p:sp>
        <p:nvSpPr>
          <p:cNvPr id="6" name="Rectangle 3"/>
          <p:cNvSpPr txBox="1">
            <a:spLocks noChangeArrowheads="1"/>
          </p:cNvSpPr>
          <p:nvPr/>
        </p:nvSpPr>
        <p:spPr bwMode="auto">
          <a:xfrm>
            <a:off x="2349" y="152400"/>
            <a:ext cx="9141651" cy="1828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a:lstStyle>
          <a:p>
            <a:pPr eaLnBrk="1" hangingPunct="1">
              <a:defRPr/>
            </a:pPr>
            <a:r>
              <a:rPr lang="ar-JO" sz="7200" b="1" dirty="0">
                <a:solidFill>
                  <a:schemeClr val="bg1"/>
                </a:solidFill>
                <a:effectLst>
                  <a:glow rad="749300">
                    <a:schemeClr val="tx1"/>
                  </a:glow>
                </a:effectLst>
                <a:latin typeface="Arial" panose="020B0604020202020204" pitchFamily="34" charset="0"/>
                <a:ea typeface="ＭＳ Ｐゴシック" charset="0"/>
                <a:cs typeface="Arial" panose="020B0604020202020204" pitchFamily="34" charset="0"/>
              </a:rPr>
              <a:t>الموت                     والحالة الوسطى</a:t>
            </a:r>
            <a:endParaRPr lang="en-US" sz="2800" b="1" dirty="0">
              <a:solidFill>
                <a:schemeClr val="bg1"/>
              </a:solidFill>
              <a:effectLst>
                <a:glow rad="749300">
                  <a:schemeClr val="tx1"/>
                </a:glow>
              </a:effectLst>
              <a:latin typeface="Arial" panose="020B0604020202020204" pitchFamily="34" charset="0"/>
              <a:ea typeface="ＭＳ Ｐゴシック" charset="0"/>
              <a:cs typeface="Arial" panose="020B0604020202020204" pitchFamily="34" charset="0"/>
            </a:endParaRPr>
          </a:p>
        </p:txBody>
      </p:sp>
      <p:sp>
        <p:nvSpPr>
          <p:cNvPr id="3076" name="Rectangle 4"/>
          <p:cNvSpPr>
            <a:spLocks noChangeArrowheads="1"/>
          </p:cNvSpPr>
          <p:nvPr/>
        </p:nvSpPr>
        <p:spPr bwMode="auto">
          <a:xfrm>
            <a:off x="449263" y="4876800"/>
            <a:ext cx="8243887" cy="1225550"/>
          </a:xfrm>
          <a:prstGeom prst="rect">
            <a:avLst/>
          </a:prstGeom>
          <a:noFill/>
          <a:ln w="9525">
            <a:noFill/>
            <a:miter lim="800000"/>
            <a:headEnd/>
            <a:tailEnd/>
          </a:ln>
          <a:effectLst>
            <a:outerShdw blurRad="63500" dist="107763" dir="13500000" algn="ctr" rotWithShape="0">
              <a:srgbClr val="000000">
                <a:alpha val="74998"/>
              </a:srgbClr>
            </a:outerShdw>
          </a:effectLst>
        </p:spPr>
        <p:txBody>
          <a:bodyPr anchor="ctr"/>
          <a:lstStyle/>
          <a:p>
            <a:pPr algn="ctr">
              <a:defRPr/>
            </a:pPr>
            <a:r>
              <a:rPr lang="ar-JO" sz="4400" b="1" dirty="0">
                <a:solidFill>
                  <a:schemeClr val="bg1"/>
                </a:solidFill>
                <a:cs typeface="Arial" charset="0"/>
              </a:rPr>
              <a:t>دراسة الأمور الأخيرة</a:t>
            </a:r>
            <a:endParaRPr lang="en-US" sz="1400" b="1" dirty="0">
              <a:solidFill>
                <a:schemeClr val="bg1"/>
              </a:solidFill>
              <a:cs typeface="Arial" charset="0"/>
            </a:endParaRPr>
          </a:p>
        </p:txBody>
      </p:sp>
      <p:sp>
        <p:nvSpPr>
          <p:cNvPr id="2" name="Rectangle 1">
            <a:extLst>
              <a:ext uri="{FF2B5EF4-FFF2-40B4-BE49-F238E27FC236}">
                <a16:creationId xmlns:a16="http://schemas.microsoft.com/office/drawing/2014/main" id="{7820951A-7996-BFAE-00BE-D5C562CCD97A}"/>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ea typeface="+mn-ea"/>
                <a:cs typeface="Arial"/>
              </a:rPr>
              <a:t>د. ريك جريفيث</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a:t>
            </a:r>
            <a:r>
              <a:rPr lang="ar-JO" sz="16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0" y="0"/>
            <a:ext cx="9144000" cy="1470025"/>
          </a:xfrm>
        </p:spPr>
        <p:txBody>
          <a:bodyPr/>
          <a:lstStyle/>
          <a:p>
            <a:pPr eaLnBrk="1" hangingPunct="1">
              <a:defRPr/>
            </a:pPr>
            <a:r>
              <a:rPr lang="ar-JO" altLang="ko-KR" b="0" u="sng" dirty="0">
                <a:solidFill>
                  <a:srgbClr val="FFFF00"/>
                </a:solidFill>
                <a:latin typeface="Dominican Small Caps" charset="0"/>
                <a:ea typeface="굴림" charset="0"/>
                <a:cs typeface="굴림" charset="0"/>
              </a:rPr>
              <a:t>الموت الجسدي</a:t>
            </a:r>
            <a:endParaRPr lang="en-US" altLang="ko-KR" b="0" u="sng" dirty="0">
              <a:solidFill>
                <a:srgbClr val="FFFF00"/>
              </a:solidFill>
              <a:latin typeface="Dominican Small Caps" charset="0"/>
              <a:ea typeface="굴림" charset="0"/>
              <a:cs typeface="굴림" charset="0"/>
            </a:endParaRPr>
          </a:p>
        </p:txBody>
      </p:sp>
      <p:sp>
        <p:nvSpPr>
          <p:cNvPr id="60419" name="Rectangle 3"/>
          <p:cNvSpPr>
            <a:spLocks noGrp="1" noChangeArrowheads="1"/>
          </p:cNvSpPr>
          <p:nvPr>
            <p:ph type="subTitle" idx="1"/>
          </p:nvPr>
        </p:nvSpPr>
        <p:spPr>
          <a:xfrm>
            <a:off x="0" y="2133600"/>
            <a:ext cx="6096000" cy="4267200"/>
          </a:xfrm>
        </p:spPr>
        <p:txBody>
          <a:bodyPr/>
          <a:lstStyle/>
          <a:p>
            <a:pPr algn="r" eaLnBrk="1" hangingPunct="1">
              <a:lnSpc>
                <a:spcPct val="90000"/>
              </a:lnSpc>
              <a:buFont typeface="Wingdings" charset="0"/>
              <a:buNone/>
              <a:defRPr/>
            </a:pPr>
            <a:r>
              <a:rPr lang="ar-JO" altLang="zh-CN" sz="2800" b="1" u="sng" dirty="0">
                <a:latin typeface="Arial" panose="020B0604020202020204" pitchFamily="34" charset="0"/>
                <a:ea typeface="宋体" charset="0"/>
                <a:cs typeface="Arial" panose="020B0604020202020204" pitchFamily="34" charset="0"/>
              </a:rPr>
              <a:t>طبيعي أم غير طبيعي؟</a:t>
            </a:r>
            <a:endParaRPr lang="en-US" altLang="zh-CN" sz="2800" b="1" u="sng" dirty="0">
              <a:latin typeface="Arial" panose="020B0604020202020204" pitchFamily="34" charset="0"/>
              <a:ea typeface="宋体" charset="0"/>
              <a:cs typeface="Arial" panose="020B0604020202020204" pitchFamily="34" charset="0"/>
            </a:endParaRPr>
          </a:p>
          <a:p>
            <a:pPr algn="l" eaLnBrk="1" hangingPunct="1">
              <a:lnSpc>
                <a:spcPct val="90000"/>
              </a:lnSpc>
              <a:buFont typeface="Wingdings" charset="0"/>
              <a:buNone/>
              <a:defRPr/>
            </a:pPr>
            <a:r>
              <a:rPr lang="en-US" altLang="zh-CN" sz="2800" b="1" dirty="0">
                <a:latin typeface="Arial" panose="020B0604020202020204" pitchFamily="34" charset="0"/>
                <a:ea typeface="宋体" charset="0"/>
                <a:cs typeface="Arial" panose="020B0604020202020204" pitchFamily="34" charset="0"/>
              </a:rPr>
              <a:t> </a:t>
            </a:r>
            <a:endParaRPr lang="en-US" altLang="ko-KR" sz="2800" b="1" dirty="0">
              <a:latin typeface="Arial" panose="020B0604020202020204" pitchFamily="34" charset="0"/>
              <a:ea typeface="宋体" charset="0"/>
              <a:cs typeface="Arial" panose="020B0604020202020204" pitchFamily="34" charset="0"/>
            </a:endParaRPr>
          </a:p>
          <a:p>
            <a:pPr algn="r" eaLnBrk="1" hangingPunct="1">
              <a:lnSpc>
                <a:spcPct val="90000"/>
              </a:lnSpc>
              <a:buFont typeface="Wingdings" charset="0"/>
              <a:buNone/>
              <a:defRPr/>
            </a:pPr>
            <a:r>
              <a:rPr lang="ar-JO" altLang="ko-KR" sz="2800" b="1" dirty="0">
                <a:latin typeface="Arial" panose="020B0604020202020204" pitchFamily="34" charset="0"/>
                <a:ea typeface="宋体" charset="0"/>
                <a:cs typeface="Arial" panose="020B0604020202020204" pitchFamily="34" charset="0"/>
              </a:rPr>
              <a:t>الموت الجسدي </a:t>
            </a:r>
            <a:r>
              <a:rPr lang="ar-JO" altLang="ko-KR" sz="2800" b="1" dirty="0">
                <a:solidFill>
                  <a:srgbClr val="FFFF00"/>
                </a:solidFill>
                <a:latin typeface="Arial" panose="020B0604020202020204" pitchFamily="34" charset="0"/>
                <a:ea typeface="宋体" charset="0"/>
                <a:cs typeface="Arial" panose="020B0604020202020204" pitchFamily="34" charset="0"/>
              </a:rPr>
              <a:t>ليس جزءً أصلياً </a:t>
            </a:r>
            <a:r>
              <a:rPr lang="ar-JO" altLang="ko-KR" sz="2800" b="1" dirty="0">
                <a:latin typeface="Arial" panose="020B0604020202020204" pitchFamily="34" charset="0"/>
                <a:ea typeface="宋体" charset="0"/>
                <a:cs typeface="Arial" panose="020B0604020202020204" pitchFamily="34" charset="0"/>
              </a:rPr>
              <a:t>من الحالة البشرية. إنه شيء غريب ومعادٍ. يصوره بولس كعدو       (1 كو 15: 26) </a:t>
            </a:r>
            <a:r>
              <a:rPr lang="en-US" altLang="ko-KR" sz="2800" b="1" dirty="0">
                <a:latin typeface="Arial" panose="020B0604020202020204" pitchFamily="34" charset="0"/>
                <a:ea typeface="宋体" charset="0"/>
                <a:cs typeface="Arial" panose="020B0604020202020204" pitchFamily="34" charset="0"/>
              </a:rPr>
              <a:t> </a:t>
            </a:r>
          </a:p>
          <a:p>
            <a:pPr algn="l" eaLnBrk="1" hangingPunct="1">
              <a:lnSpc>
                <a:spcPct val="90000"/>
              </a:lnSpc>
              <a:buFont typeface="Wingdings" charset="0"/>
              <a:buNone/>
              <a:defRPr/>
            </a:pPr>
            <a:r>
              <a:rPr lang="en-US" altLang="ko-KR" sz="2800" b="1" dirty="0">
                <a:latin typeface="Arial" panose="020B0604020202020204" pitchFamily="34" charset="0"/>
                <a:ea typeface="宋体" charset="0"/>
                <a:cs typeface="Arial" panose="020B0604020202020204" pitchFamily="34" charset="0"/>
              </a:rPr>
              <a:t>                                                   </a:t>
            </a:r>
            <a:endParaRPr lang="en-US" altLang="zh-CN" sz="2800" b="1" dirty="0">
              <a:latin typeface="Arial" panose="020B0604020202020204" pitchFamily="34" charset="0"/>
              <a:ea typeface="宋体" charset="0"/>
              <a:cs typeface="Arial" panose="020B0604020202020204" pitchFamily="34" charset="0"/>
            </a:endParaRPr>
          </a:p>
        </p:txBody>
      </p:sp>
      <p:sp>
        <p:nvSpPr>
          <p:cNvPr id="60420" name="Rectangle 4"/>
          <p:cNvSpPr>
            <a:spLocks noChangeArrowheads="1"/>
          </p:cNvSpPr>
          <p:nvPr/>
        </p:nvSpPr>
        <p:spPr bwMode="auto">
          <a:xfrm>
            <a:off x="2438400" y="6477000"/>
            <a:ext cx="6705600" cy="3810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spcBef>
                <a:spcPct val="20000"/>
              </a:spcBef>
              <a:buClr>
                <a:schemeClr val="hlink"/>
              </a:buClr>
              <a:buSzPct val="70000"/>
              <a:buFont typeface="Wingdings" charset="0"/>
              <a:buNone/>
            </a:pPr>
            <a:r>
              <a:rPr lang="ar-JO" altLang="ko-KR" b="1" dirty="0">
                <a:effectLst>
                  <a:outerShdw blurRad="38100" dist="38100" dir="2700000" algn="tl">
                    <a:srgbClr val="000000"/>
                  </a:outerShdw>
                </a:effectLst>
                <a:latin typeface="Arial"/>
                <a:ea typeface="宋体" charset="0"/>
                <a:cs typeface="Arial"/>
              </a:rPr>
              <a:t>إريكسون، اللاهوت المسيحي، 1177</a:t>
            </a:r>
            <a:endParaRPr lang="en-US" altLang="ko-KR" b="1" dirty="0">
              <a:effectLst>
                <a:outerShdw blurRad="38100" dist="38100" dir="2700000" algn="tl">
                  <a:srgbClr val="000000"/>
                </a:outerShdw>
              </a:effectLst>
              <a:latin typeface="Arial"/>
              <a:ea typeface="宋体" charset="0"/>
              <a:cs typeface="Arial"/>
            </a:endParaRPr>
          </a:p>
        </p:txBody>
      </p:sp>
      <p:pic>
        <p:nvPicPr>
          <p:cNvPr id="70660" name="Picture 6" descr="Hooded434px-Death.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53163" y="2133600"/>
            <a:ext cx="2890837" cy="399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60419">
                                            <p:txEl>
                                              <p:pRg st="2" end="2"/>
                                            </p:txEl>
                                          </p:spTgt>
                                        </p:tgtEl>
                                        <p:attrNameLst>
                                          <p:attrName>style.visibility</p:attrName>
                                        </p:attrNameLst>
                                      </p:cBhvr>
                                      <p:to>
                                        <p:strVal val="visible"/>
                                      </p:to>
                                    </p:set>
                                    <p:animEffect transition="in" filter="slide(fromBottom)">
                                      <p:cBhvr>
                                        <p:cTn id="7" dur="5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0" y="0"/>
            <a:ext cx="9144000" cy="1470025"/>
          </a:xfrm>
        </p:spPr>
        <p:txBody>
          <a:bodyPr/>
          <a:lstStyle/>
          <a:p>
            <a:pPr eaLnBrk="1" hangingPunct="1">
              <a:defRPr/>
            </a:pPr>
            <a:r>
              <a:rPr lang="ar-JO" altLang="ko-KR" b="0" u="sng" dirty="0">
                <a:solidFill>
                  <a:srgbClr val="FFFF00"/>
                </a:solidFill>
                <a:latin typeface="Dominican Small Caps" charset="0"/>
                <a:ea typeface="굴림" charset="0"/>
                <a:cs typeface="굴림" charset="0"/>
              </a:rPr>
              <a:t>الموت الجسدي</a:t>
            </a:r>
            <a:endParaRPr lang="en-US" altLang="ko-KR" b="0" u="sng" dirty="0">
              <a:solidFill>
                <a:srgbClr val="FFFF00"/>
              </a:solidFill>
              <a:latin typeface="Dominican Small Caps" charset="0"/>
              <a:ea typeface="굴림" charset="0"/>
              <a:cs typeface="굴림" charset="0"/>
            </a:endParaRPr>
          </a:p>
        </p:txBody>
      </p:sp>
      <p:sp>
        <p:nvSpPr>
          <p:cNvPr id="62467" name="Rectangle 3"/>
          <p:cNvSpPr>
            <a:spLocks noGrp="1" noChangeArrowheads="1"/>
          </p:cNvSpPr>
          <p:nvPr>
            <p:ph type="subTitle" idx="1"/>
          </p:nvPr>
        </p:nvSpPr>
        <p:spPr>
          <a:xfrm>
            <a:off x="152400" y="1752600"/>
            <a:ext cx="5753100" cy="4267200"/>
          </a:xfrm>
        </p:spPr>
        <p:txBody>
          <a:bodyPr/>
          <a:lstStyle/>
          <a:p>
            <a:pPr algn="r" eaLnBrk="1" hangingPunct="1">
              <a:lnSpc>
                <a:spcPct val="90000"/>
              </a:lnSpc>
              <a:buFont typeface="Wingdings" charset="0"/>
              <a:buNone/>
              <a:defRPr/>
            </a:pPr>
            <a:r>
              <a:rPr lang="ar-JO" altLang="zh-CN" u="sng" dirty="0">
                <a:latin typeface="Arial" panose="020B0604020202020204" pitchFamily="34" charset="0"/>
                <a:ea typeface="宋体" charset="0"/>
                <a:cs typeface="Arial" panose="020B0604020202020204" pitchFamily="34" charset="0"/>
              </a:rPr>
              <a:t>طبيعي أم غير طبيعي</a:t>
            </a:r>
            <a:endParaRPr lang="en-US" altLang="zh-CN" u="sng" dirty="0">
              <a:latin typeface="Arial" panose="020B0604020202020204" pitchFamily="34" charset="0"/>
              <a:ea typeface="宋体" charset="0"/>
              <a:cs typeface="Arial" panose="020B0604020202020204" pitchFamily="34" charset="0"/>
            </a:endParaRPr>
          </a:p>
          <a:p>
            <a:pPr algn="r" eaLnBrk="1" hangingPunct="1">
              <a:lnSpc>
                <a:spcPct val="90000"/>
              </a:lnSpc>
              <a:buFont typeface="Wingdings" charset="0"/>
              <a:buNone/>
              <a:defRPr/>
            </a:pPr>
            <a:r>
              <a:rPr lang="en-US" altLang="zh-CN" dirty="0">
                <a:latin typeface="Arial" panose="020B0604020202020204" pitchFamily="34" charset="0"/>
                <a:ea typeface="宋体" charset="0"/>
                <a:cs typeface="Arial" panose="020B0604020202020204" pitchFamily="34" charset="0"/>
              </a:rPr>
              <a:t> </a:t>
            </a:r>
            <a:endParaRPr lang="en-US" altLang="ko-KR" dirty="0">
              <a:latin typeface="Arial" panose="020B0604020202020204" pitchFamily="34" charset="0"/>
              <a:ea typeface="宋体" charset="0"/>
              <a:cs typeface="Arial" panose="020B0604020202020204" pitchFamily="34" charset="0"/>
            </a:endParaRPr>
          </a:p>
          <a:p>
            <a:pPr algn="r" eaLnBrk="1" hangingPunct="1">
              <a:lnSpc>
                <a:spcPct val="90000"/>
              </a:lnSpc>
              <a:defRPr/>
            </a:pPr>
            <a:r>
              <a:rPr lang="ar-JO" altLang="ko-KR" dirty="0">
                <a:latin typeface="Arial" panose="020B0604020202020204" pitchFamily="34" charset="0"/>
                <a:ea typeface="宋体" charset="0"/>
                <a:cs typeface="Arial" panose="020B0604020202020204" pitchFamily="34" charset="0"/>
              </a:rPr>
              <a:t>علينا أن نتذكر أن الموت أمر </a:t>
            </a:r>
            <a:r>
              <a:rPr lang="ar-JO" altLang="ko-KR" dirty="0">
                <a:solidFill>
                  <a:srgbClr val="FFFF00"/>
                </a:solidFill>
                <a:latin typeface="Arial" panose="020B0604020202020204" pitchFamily="34" charset="0"/>
                <a:ea typeface="宋体" charset="0"/>
                <a:cs typeface="Arial" panose="020B0604020202020204" pitchFamily="34" charset="0"/>
              </a:rPr>
              <a:t>غير طبيعي</a:t>
            </a:r>
            <a:r>
              <a:rPr lang="ar-JO" altLang="ko-KR" dirty="0">
                <a:latin typeface="Arial" panose="020B0604020202020204" pitchFamily="34" charset="0"/>
                <a:ea typeface="宋体" charset="0"/>
                <a:cs typeface="Arial" panose="020B0604020202020204" pitchFamily="34" charset="0"/>
              </a:rPr>
              <a:t> وليس صحيحاً، وفي عالم خلقه الله هو شيء لا ينبغي أن يكون. إنه عدو وهو شيء سوف يدمره المسيح أخيراً                  (1 كو 15: 26)</a:t>
            </a:r>
            <a:endParaRPr lang="en-US" altLang="ko-KR" dirty="0">
              <a:latin typeface="Arial" panose="020B0604020202020204" pitchFamily="34" charset="0"/>
              <a:ea typeface="宋体" charset="0"/>
              <a:cs typeface="Arial" panose="020B0604020202020204" pitchFamily="34" charset="0"/>
            </a:endParaRPr>
          </a:p>
          <a:p>
            <a:pPr algn="r" eaLnBrk="1" hangingPunct="1">
              <a:lnSpc>
                <a:spcPct val="90000"/>
              </a:lnSpc>
              <a:buFont typeface="Wingdings" charset="0"/>
              <a:buNone/>
              <a:defRPr/>
            </a:pPr>
            <a:r>
              <a:rPr lang="en-US" altLang="ko-KR" dirty="0">
                <a:latin typeface="Arial" panose="020B0604020202020204" pitchFamily="34" charset="0"/>
                <a:ea typeface="宋体" charset="0"/>
                <a:cs typeface="Arial" panose="020B0604020202020204" pitchFamily="34" charset="0"/>
              </a:rPr>
              <a:t>                                                   </a:t>
            </a:r>
            <a:endParaRPr lang="en-US" altLang="zh-CN" dirty="0">
              <a:latin typeface="Arial" panose="020B0604020202020204" pitchFamily="34" charset="0"/>
              <a:ea typeface="宋体" charset="0"/>
              <a:cs typeface="Arial" panose="020B0604020202020204" pitchFamily="34" charset="0"/>
            </a:endParaRPr>
          </a:p>
        </p:txBody>
      </p:sp>
      <p:sp>
        <p:nvSpPr>
          <p:cNvPr id="62468" name="Rectangle 4"/>
          <p:cNvSpPr>
            <a:spLocks noChangeArrowheads="1"/>
          </p:cNvSpPr>
          <p:nvPr/>
        </p:nvSpPr>
        <p:spPr bwMode="auto">
          <a:xfrm>
            <a:off x="3733800" y="6400800"/>
            <a:ext cx="52578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spcBef>
                <a:spcPct val="20000"/>
              </a:spcBef>
              <a:buClr>
                <a:schemeClr val="hlink"/>
              </a:buClr>
              <a:buSzPct val="70000"/>
              <a:buFont typeface="Wingdings" charset="0"/>
              <a:buNone/>
            </a:pPr>
            <a:r>
              <a:rPr lang="ar-JO" altLang="ko-KR" b="1" dirty="0">
                <a:effectLst>
                  <a:outerShdw blurRad="38100" dist="38100" dir="2700000" algn="tl">
                    <a:srgbClr val="000000"/>
                  </a:outerShdw>
                </a:effectLst>
                <a:latin typeface="Arial"/>
                <a:ea typeface="宋体" charset="0"/>
                <a:cs typeface="Arial"/>
              </a:rPr>
              <a:t>جرودم، اللاهوت النظامي، 812</a:t>
            </a:r>
            <a:endParaRPr lang="en-US" altLang="ko-KR" b="1" dirty="0">
              <a:effectLst>
                <a:outerShdw blurRad="38100" dist="38100" dir="2700000" algn="tl">
                  <a:srgbClr val="000000"/>
                </a:outerShdw>
              </a:effectLst>
              <a:latin typeface="Arial"/>
              <a:ea typeface="宋体" charset="0"/>
              <a:cs typeface="Arial"/>
            </a:endParaRPr>
          </a:p>
        </p:txBody>
      </p:sp>
      <p:pic>
        <p:nvPicPr>
          <p:cNvPr id="72708" name="Picture 6" descr="death gami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05500" y="2971800"/>
            <a:ext cx="32385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anim calcmode="lin" valueType="num">
                                      <p:cBhvr additive="base">
                                        <p:cTn id="7"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0" y="0"/>
            <a:ext cx="9144000" cy="1470025"/>
          </a:xfrm>
        </p:spPr>
        <p:txBody>
          <a:bodyPr/>
          <a:lstStyle/>
          <a:p>
            <a:pPr eaLnBrk="1" hangingPunct="1">
              <a:defRPr/>
            </a:pPr>
            <a:r>
              <a:rPr lang="en-US" altLang="ko-KR" b="0" u="sng">
                <a:solidFill>
                  <a:srgbClr val="FFFF00"/>
                </a:solidFill>
                <a:latin typeface="Dominican Small Caps" charset="0"/>
                <a:ea typeface="굴림" charset="0"/>
                <a:cs typeface="굴림" charset="0"/>
              </a:rPr>
              <a:t>Death</a:t>
            </a:r>
          </a:p>
        </p:txBody>
      </p:sp>
      <p:pic>
        <p:nvPicPr>
          <p:cNvPr id="74754" name="Picture 5" descr="cat-asks-where-the-sting-of-death-i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5" name="Rectangle 3"/>
          <p:cNvSpPr>
            <a:spLocks noGrp="1" noChangeArrowheads="1"/>
          </p:cNvSpPr>
          <p:nvPr>
            <p:ph type="subTitle" idx="1"/>
          </p:nvPr>
        </p:nvSpPr>
        <p:spPr>
          <a:xfrm>
            <a:off x="0" y="1752600"/>
            <a:ext cx="9144000" cy="4876800"/>
          </a:xfrm>
        </p:spPr>
        <p:txBody>
          <a:bodyPr/>
          <a:lstStyle/>
          <a:p>
            <a:pPr marL="3175" eaLnBrk="1" hangingPunct="1">
              <a:lnSpc>
                <a:spcPct val="80000"/>
              </a:lnSpc>
              <a:buFont typeface="Wingdings" charset="0"/>
              <a:buNone/>
              <a:defRPr/>
            </a:pPr>
            <a:r>
              <a:rPr lang="ar-JO" altLang="zh-CN" sz="3600" b="1" dirty="0">
                <a:effectLst>
                  <a:glow rad="177800">
                    <a:schemeClr val="bg2">
                      <a:alpha val="98000"/>
                    </a:schemeClr>
                  </a:glow>
                </a:effectLst>
                <a:latin typeface="Arial" panose="020B0604020202020204" pitchFamily="34" charset="0"/>
                <a:ea typeface="宋体" charset="0"/>
                <a:cs typeface="Arial" panose="020B0604020202020204" pitchFamily="34" charset="0"/>
              </a:rPr>
              <a:t>الموت غير طبيعي لأنه عقوبة الموت ويجب أن يتم تدميره</a:t>
            </a:r>
            <a:endParaRPr lang="en-US" altLang="zh-CN" sz="3600" b="1" dirty="0">
              <a:effectLst>
                <a:glow rad="177800">
                  <a:schemeClr val="bg2">
                    <a:alpha val="98000"/>
                  </a:schemeClr>
                </a:glow>
              </a:effectLst>
              <a:latin typeface="Arial" panose="020B0604020202020204" pitchFamily="34" charset="0"/>
              <a:ea typeface="宋体" charset="0"/>
              <a:cs typeface="Arial" panose="020B0604020202020204" pitchFamily="34" charset="0"/>
            </a:endParaRPr>
          </a:p>
          <a:p>
            <a:pPr marL="3175" lvl="2" indent="0" algn="ctr" eaLnBrk="1" hangingPunct="1">
              <a:lnSpc>
                <a:spcPct val="80000"/>
              </a:lnSpc>
              <a:buFontTx/>
              <a:buNone/>
              <a:defRPr/>
            </a:pPr>
            <a:endParaRPr lang="en-US" altLang="ko-KR" sz="2800" b="1" dirty="0">
              <a:effectLst>
                <a:glow rad="177800">
                  <a:schemeClr val="bg2">
                    <a:alpha val="98000"/>
                  </a:schemeClr>
                </a:glow>
              </a:effectLst>
              <a:latin typeface="Arial" panose="020B0604020202020204" pitchFamily="34" charset="0"/>
              <a:ea typeface="宋体" charset="0"/>
              <a:cs typeface="Arial" panose="020B0604020202020204" pitchFamily="34" charset="0"/>
            </a:endParaRPr>
          </a:p>
          <a:p>
            <a:pPr marL="3175" lvl="2" indent="0" algn="ctr" eaLnBrk="1" hangingPunct="1">
              <a:lnSpc>
                <a:spcPct val="80000"/>
              </a:lnSpc>
              <a:buFontTx/>
              <a:buNone/>
              <a:defRPr/>
            </a:pPr>
            <a:r>
              <a:rPr lang="ar-JO" altLang="ko-KR" sz="2800" b="1" dirty="0">
                <a:effectLst>
                  <a:glow rad="177800">
                    <a:schemeClr val="bg2">
                      <a:alpha val="98000"/>
                    </a:schemeClr>
                  </a:glow>
                </a:effectLst>
                <a:latin typeface="Arial" panose="020B0604020202020204" pitchFamily="34" charset="0"/>
                <a:ea typeface="宋体" charset="0"/>
                <a:cs typeface="Arial" panose="020B0604020202020204" pitchFamily="34" charset="0"/>
              </a:rPr>
              <a:t>لأن أجرة الخطية هي موت وأما هبة الله فهي حياة أبدية بالمسيح يسوع ربنا (رو 6: 23)</a:t>
            </a:r>
            <a:endParaRPr lang="en-US" altLang="ko-KR" sz="2800" b="1" dirty="0">
              <a:effectLst>
                <a:glow rad="177800">
                  <a:schemeClr val="bg2">
                    <a:alpha val="98000"/>
                  </a:schemeClr>
                </a:glow>
              </a:effectLst>
              <a:latin typeface="Arial" panose="020B0604020202020204" pitchFamily="34" charset="0"/>
              <a:ea typeface="宋体" charset="0"/>
              <a:cs typeface="Arial" panose="020B0604020202020204" pitchFamily="34" charset="0"/>
            </a:endParaRPr>
          </a:p>
          <a:p>
            <a:pPr marL="3175" lvl="2" indent="0" algn="ctr" eaLnBrk="1" hangingPunct="1">
              <a:lnSpc>
                <a:spcPct val="80000"/>
              </a:lnSpc>
              <a:buFontTx/>
              <a:buNone/>
              <a:defRPr/>
            </a:pPr>
            <a:endParaRPr lang="en-US" altLang="ko-KR" sz="2800" b="1" dirty="0">
              <a:effectLst>
                <a:glow rad="177800">
                  <a:schemeClr val="bg2">
                    <a:alpha val="98000"/>
                  </a:schemeClr>
                </a:glow>
              </a:effectLst>
              <a:latin typeface="Arial" panose="020B0604020202020204" pitchFamily="34" charset="0"/>
              <a:ea typeface="宋体" charset="0"/>
              <a:cs typeface="Arial" panose="020B0604020202020204" pitchFamily="34" charset="0"/>
            </a:endParaRPr>
          </a:p>
          <a:p>
            <a:pPr marL="3175" lvl="2" indent="0" algn="ctr" eaLnBrk="1" hangingPunct="1">
              <a:lnSpc>
                <a:spcPct val="80000"/>
              </a:lnSpc>
              <a:buFontTx/>
              <a:buNone/>
              <a:defRPr/>
            </a:pPr>
            <a:r>
              <a:rPr lang="ar-JO" altLang="ko-KR" sz="2800" b="1" dirty="0">
                <a:effectLst>
                  <a:glow rad="177800">
                    <a:schemeClr val="bg2">
                      <a:alpha val="98000"/>
                    </a:schemeClr>
                  </a:glow>
                </a:effectLst>
                <a:latin typeface="Arial" panose="020B0604020202020204" pitchFamily="34" charset="0"/>
                <a:ea typeface="宋体" charset="0"/>
                <a:cs typeface="Arial" panose="020B0604020202020204" pitchFamily="34" charset="0"/>
              </a:rPr>
              <a:t>آخر عدو يبطل هو الموت</a:t>
            </a:r>
            <a:endParaRPr lang="en-US" altLang="ko-KR" sz="2800" b="1" dirty="0">
              <a:effectLst>
                <a:glow rad="177800">
                  <a:schemeClr val="bg2">
                    <a:alpha val="98000"/>
                  </a:schemeClr>
                </a:glow>
              </a:effectLst>
              <a:latin typeface="Arial" panose="020B0604020202020204" pitchFamily="34" charset="0"/>
              <a:ea typeface="宋体" charset="0"/>
              <a:cs typeface="Arial" panose="020B0604020202020204" pitchFamily="34" charset="0"/>
            </a:endParaRPr>
          </a:p>
          <a:p>
            <a:pPr marL="3175" lvl="2" indent="0" algn="ctr" eaLnBrk="1" hangingPunct="1">
              <a:lnSpc>
                <a:spcPct val="80000"/>
              </a:lnSpc>
              <a:buFontTx/>
              <a:buNone/>
              <a:defRPr/>
            </a:pPr>
            <a:r>
              <a:rPr lang="ar-JO" altLang="ko-KR" sz="2800" b="1" dirty="0">
                <a:effectLst>
                  <a:glow rad="177800">
                    <a:schemeClr val="bg2">
                      <a:alpha val="98000"/>
                    </a:schemeClr>
                  </a:glow>
                </a:effectLst>
                <a:latin typeface="Arial" panose="020B0604020202020204" pitchFamily="34" charset="0"/>
                <a:ea typeface="宋体" charset="0"/>
                <a:cs typeface="Arial" panose="020B0604020202020204" pitchFamily="34" charset="0"/>
              </a:rPr>
              <a:t>(1 كو 15: 26)</a:t>
            </a:r>
            <a:endParaRPr lang="en-US" altLang="zh-CN" sz="2800" b="1" dirty="0">
              <a:effectLst>
                <a:glow rad="177800">
                  <a:schemeClr val="bg2">
                    <a:alpha val="98000"/>
                  </a:schemeClr>
                </a:glow>
              </a:effectLst>
              <a:latin typeface="Arial" panose="020B0604020202020204" pitchFamily="34" charset="0"/>
              <a:ea typeface="宋体" charset="0"/>
              <a:cs typeface="Arial" panose="020B0604020202020204" pitchFamily="34" charset="0"/>
            </a:endParaRPr>
          </a:p>
          <a:p>
            <a:pPr marL="3175" eaLnBrk="1" hangingPunct="1">
              <a:lnSpc>
                <a:spcPct val="80000"/>
              </a:lnSpc>
              <a:buFontTx/>
              <a:buNone/>
              <a:defRPr/>
            </a:pPr>
            <a:endParaRPr lang="en-US" altLang="zh-CN" sz="1600" b="1" dirty="0">
              <a:effectLst>
                <a:glow rad="177800">
                  <a:schemeClr val="bg2">
                    <a:alpha val="98000"/>
                  </a:schemeClr>
                </a:glow>
              </a:effectLst>
              <a:latin typeface="Arial" panose="020B0604020202020204" pitchFamily="34" charset="0"/>
              <a:ea typeface="宋体" charset="0"/>
              <a:cs typeface="Arial" panose="020B0604020202020204" pitchFamily="34" charset="0"/>
            </a:endParaRPr>
          </a:p>
        </p:txBody>
      </p:sp>
      <p:sp>
        <p:nvSpPr>
          <p:cNvPr id="5" name="Rectangle 3"/>
          <p:cNvSpPr txBox="1">
            <a:spLocks noChangeArrowheads="1"/>
          </p:cNvSpPr>
          <p:nvPr/>
        </p:nvSpPr>
        <p:spPr bwMode="auto">
          <a:xfrm>
            <a:off x="4572000" y="0"/>
            <a:ext cx="4603217" cy="1295995"/>
          </a:xfrm>
          <a:prstGeom prst="rect">
            <a:avLst/>
          </a:prstGeom>
          <a:solidFill>
            <a:srgbClr val="000514"/>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3175" eaLnBrk="1" hangingPunct="1">
              <a:lnSpc>
                <a:spcPct val="80000"/>
              </a:lnSpc>
              <a:buFont typeface="Wingdings" charset="0"/>
              <a:buNone/>
              <a:defRPr/>
            </a:pPr>
            <a:r>
              <a:rPr lang="ar-JO" altLang="zh-CN" sz="6000" b="1" dirty="0">
                <a:effectLst>
                  <a:glow rad="177800">
                    <a:schemeClr val="bg2">
                      <a:alpha val="98000"/>
                    </a:schemeClr>
                  </a:glow>
                </a:effectLst>
                <a:latin typeface="Arial" charset="0"/>
                <a:ea typeface="宋体" charset="0"/>
                <a:cs typeface="宋体" charset="0"/>
              </a:rPr>
              <a:t>يا موت</a:t>
            </a:r>
            <a:endParaRPr lang="en-US" altLang="zh-CN" b="1" dirty="0">
              <a:effectLst>
                <a:glow rad="177800">
                  <a:schemeClr val="bg2">
                    <a:alpha val="98000"/>
                  </a:schemeClr>
                </a:glow>
              </a:effectLst>
              <a:latin typeface="Arial" charset="0"/>
              <a:ea typeface="宋体" charset="0"/>
              <a:cs typeface="宋体" charset="0"/>
            </a:endParaRPr>
          </a:p>
        </p:txBody>
      </p:sp>
      <p:sp>
        <p:nvSpPr>
          <p:cNvPr id="6" name="Rectangle 3"/>
          <p:cNvSpPr txBox="1">
            <a:spLocks noChangeArrowheads="1"/>
          </p:cNvSpPr>
          <p:nvPr/>
        </p:nvSpPr>
        <p:spPr bwMode="auto">
          <a:xfrm>
            <a:off x="0" y="5562005"/>
            <a:ext cx="9144000" cy="1295995"/>
          </a:xfrm>
          <a:prstGeom prst="rect">
            <a:avLst/>
          </a:prstGeom>
          <a:solidFill>
            <a:srgbClr val="000514"/>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3175" eaLnBrk="1" hangingPunct="1">
              <a:lnSpc>
                <a:spcPct val="80000"/>
              </a:lnSpc>
              <a:buFont typeface="Wingdings" charset="0"/>
              <a:buNone/>
              <a:defRPr/>
            </a:pPr>
            <a:r>
              <a:rPr lang="ar-JO" altLang="zh-CN" sz="6000" b="1" dirty="0">
                <a:effectLst>
                  <a:glow rad="177800">
                    <a:schemeClr val="bg2">
                      <a:alpha val="98000"/>
                    </a:schemeClr>
                  </a:glow>
                </a:effectLst>
                <a:latin typeface="Arial" charset="0"/>
                <a:ea typeface="宋体" charset="0"/>
                <a:cs typeface="宋体" charset="0"/>
              </a:rPr>
              <a:t>أين شوكتك</a:t>
            </a:r>
            <a:endParaRPr lang="en-US" altLang="zh-CN" b="1" dirty="0">
              <a:effectLst>
                <a:glow rad="177800">
                  <a:schemeClr val="bg2">
                    <a:alpha val="98000"/>
                  </a:schemeClr>
                </a:glow>
              </a:effectLst>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4515">
                                            <p:txEl>
                                              <p:pRg st="0" end="0"/>
                                            </p:txEl>
                                          </p:spTgt>
                                        </p:tgtEl>
                                        <p:attrNameLst>
                                          <p:attrName>ppt_x</p:attrName>
                                        </p:attrNameLst>
                                      </p:cBhvr>
                                    </p:anim>
                                    <p:anim from="0" to="-1.0" calcmode="lin" valueType="num">
                                      <p:cBhvr>
                                        <p:cTn id="8" dur="200" decel="50000" autoRev="1" fill="hold">
                                          <p:stCondLst>
                                            <p:cond delay="600"/>
                                          </p:stCondLst>
                                        </p:cTn>
                                        <p:tgtEl>
                                          <p:spTgt spid="64515">
                                            <p:txEl>
                                              <p:pRg st="0" end="0"/>
                                            </p:txEl>
                                          </p:spTgt>
                                        </p:tgtEl>
                                        <p:attrNameLst>
                                          <p:attrName>xshear</p:attrName>
                                        </p:attrNameLst>
                                      </p:cBhvr>
                                    </p:anim>
                                    <p:animScale>
                                      <p:cBhvr>
                                        <p:cTn id="9" dur="200" decel="100000" autoRev="1" fill="hold">
                                          <p:stCondLst>
                                            <p:cond delay="600"/>
                                          </p:stCondLst>
                                        </p:cTn>
                                        <p:tgtEl>
                                          <p:spTgt spid="64515">
                                            <p:txEl>
                                              <p:pRg st="0" end="0"/>
                                            </p:txEl>
                                          </p:spTgt>
                                        </p:tgtEl>
                                      </p:cBhvr>
                                      <p:from x="100000" y="100000"/>
                                      <p:to x="80000" y="100000"/>
                                    </p:animScale>
                                    <p:anim by="(#ppt_h/3+#ppt_w*0.1)" calcmode="lin" valueType="num">
                                      <p:cBhvr additive="sum">
                                        <p:cTn id="10" dur="200" decel="100000" autoRev="1" fill="hold">
                                          <p:stCondLst>
                                            <p:cond delay="600"/>
                                          </p:stCondLst>
                                        </p:cTn>
                                        <p:tgtEl>
                                          <p:spTgt spid="64515">
                                            <p:txEl>
                                              <p:pRg st="0" end="0"/>
                                            </p:txEl>
                                          </p:spTgt>
                                        </p:tgtEl>
                                        <p:attrNameLst>
                                          <p:attrName>ppt_x</p:attrName>
                                        </p:attrNameLst>
                                      </p:cBhvr>
                                    </p:anim>
                                  </p:childTnLst>
                                </p:cTn>
                              </p:par>
                              <p:par>
                                <p:cTn id="11" presetID="54" presetClass="entr" presetSubtype="0" accel="100000" fill="hold" nodeType="with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anim calcmode="lin" valueType="num">
                                      <p:cBhvr>
                                        <p:cTn id="13" dur="500" fill="hold"/>
                                        <p:tgtEl>
                                          <p:spTgt spid="64515">
                                            <p:txEl>
                                              <p:pRg st="2" end="2"/>
                                            </p:txEl>
                                          </p:spTgt>
                                        </p:tgtEl>
                                        <p:attrNameLst>
                                          <p:attrName>ppt_w</p:attrName>
                                        </p:attrNameLst>
                                      </p:cBhvr>
                                      <p:tavLst>
                                        <p:tav tm="0">
                                          <p:val>
                                            <p:strVal val="#ppt_w*0.05"/>
                                          </p:val>
                                        </p:tav>
                                        <p:tav tm="100000">
                                          <p:val>
                                            <p:strVal val="#ppt_w"/>
                                          </p:val>
                                        </p:tav>
                                      </p:tavLst>
                                    </p:anim>
                                    <p:anim calcmode="lin" valueType="num">
                                      <p:cBhvr>
                                        <p:cTn id="14" dur="500" fill="hold"/>
                                        <p:tgtEl>
                                          <p:spTgt spid="64515">
                                            <p:txEl>
                                              <p:pRg st="2" end="2"/>
                                            </p:txEl>
                                          </p:spTgt>
                                        </p:tgtEl>
                                        <p:attrNameLst>
                                          <p:attrName>ppt_h</p:attrName>
                                        </p:attrNameLst>
                                      </p:cBhvr>
                                      <p:tavLst>
                                        <p:tav tm="0">
                                          <p:val>
                                            <p:strVal val="#ppt_h"/>
                                          </p:val>
                                        </p:tav>
                                        <p:tav tm="100000">
                                          <p:val>
                                            <p:strVal val="#ppt_h"/>
                                          </p:val>
                                        </p:tav>
                                      </p:tavLst>
                                    </p:anim>
                                    <p:anim calcmode="lin" valueType="num">
                                      <p:cBhvr>
                                        <p:cTn id="15" dur="500" fill="hold"/>
                                        <p:tgtEl>
                                          <p:spTgt spid="64515">
                                            <p:txEl>
                                              <p:pRg st="2" end="2"/>
                                            </p:txEl>
                                          </p:spTgt>
                                        </p:tgtEl>
                                        <p:attrNameLst>
                                          <p:attrName>ppt_x</p:attrName>
                                        </p:attrNameLst>
                                      </p:cBhvr>
                                      <p:tavLst>
                                        <p:tav tm="0">
                                          <p:val>
                                            <p:strVal val="#ppt_x-.2"/>
                                          </p:val>
                                        </p:tav>
                                        <p:tav tm="100000">
                                          <p:val>
                                            <p:strVal val="#ppt_x"/>
                                          </p:val>
                                        </p:tav>
                                      </p:tavLst>
                                    </p:anim>
                                    <p:anim calcmode="lin" valueType="num">
                                      <p:cBhvr>
                                        <p:cTn id="16" dur="500" fill="hold"/>
                                        <p:tgtEl>
                                          <p:spTgt spid="64515">
                                            <p:txEl>
                                              <p:pRg st="2" end="2"/>
                                            </p:txEl>
                                          </p:spTgt>
                                        </p:tgtEl>
                                        <p:attrNameLst>
                                          <p:attrName>ppt_y</p:attrName>
                                        </p:attrNameLst>
                                      </p:cBhvr>
                                      <p:tavLst>
                                        <p:tav tm="0">
                                          <p:val>
                                            <p:strVal val="#ppt_y"/>
                                          </p:val>
                                        </p:tav>
                                        <p:tav tm="100000">
                                          <p:val>
                                            <p:strVal val="#ppt_y"/>
                                          </p:val>
                                        </p:tav>
                                      </p:tavLst>
                                    </p:anim>
                                    <p:animEffect transition="in" filter="fade">
                                      <p:cBhvr>
                                        <p:cTn id="17" dur="500"/>
                                        <p:tgtEl>
                                          <p:spTgt spid="645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8" presetClass="entr" presetSubtype="0" accel="100000" fill="hold" nodeType="clickEffect">
                                  <p:stCondLst>
                                    <p:cond delay="0"/>
                                  </p:stCondLst>
                                  <p:childTnLst>
                                    <p:set>
                                      <p:cBhvr>
                                        <p:cTn id="21" dur="1" fill="hold">
                                          <p:stCondLst>
                                            <p:cond delay="0"/>
                                          </p:stCondLst>
                                        </p:cTn>
                                        <p:tgtEl>
                                          <p:spTgt spid="64515">
                                            <p:txEl>
                                              <p:pRg st="4" end="4"/>
                                            </p:txEl>
                                          </p:spTgt>
                                        </p:tgtEl>
                                        <p:attrNameLst>
                                          <p:attrName>style.visibility</p:attrName>
                                        </p:attrNameLst>
                                      </p:cBhvr>
                                      <p:to>
                                        <p:strVal val="visible"/>
                                      </p:to>
                                    </p:set>
                                    <p:anim calcmode="lin" valueType="num">
                                      <p:cBhvr>
                                        <p:cTn id="22" dur="500" fill="hold"/>
                                        <p:tgtEl>
                                          <p:spTgt spid="64515">
                                            <p:txEl>
                                              <p:pRg st="4" end="4"/>
                                            </p:txEl>
                                          </p:spTgt>
                                        </p:tgtEl>
                                        <p:attrNameLst>
                                          <p:attrName>ppt_w</p:attrName>
                                        </p:attrNameLst>
                                      </p:cBhvr>
                                      <p:tavLst>
                                        <p:tav tm="0">
                                          <p:val>
                                            <p:strVal val="#ppt_w*2.5"/>
                                          </p:val>
                                        </p:tav>
                                        <p:tav tm="100000">
                                          <p:val>
                                            <p:strVal val="#ppt_w"/>
                                          </p:val>
                                        </p:tav>
                                      </p:tavLst>
                                    </p:anim>
                                    <p:anim calcmode="lin" valueType="num">
                                      <p:cBhvr>
                                        <p:cTn id="23" dur="500" fill="hold"/>
                                        <p:tgtEl>
                                          <p:spTgt spid="64515">
                                            <p:txEl>
                                              <p:pRg st="4" end="4"/>
                                            </p:txEl>
                                          </p:spTgt>
                                        </p:tgtEl>
                                        <p:attrNameLst>
                                          <p:attrName>ppt_h</p:attrName>
                                        </p:attrNameLst>
                                      </p:cBhvr>
                                      <p:tavLst>
                                        <p:tav tm="0">
                                          <p:val>
                                            <p:strVal val="#ppt_h*0.01"/>
                                          </p:val>
                                        </p:tav>
                                        <p:tav tm="100000">
                                          <p:val>
                                            <p:strVal val="#ppt_h"/>
                                          </p:val>
                                        </p:tav>
                                      </p:tavLst>
                                    </p:anim>
                                    <p:anim calcmode="lin" valueType="num">
                                      <p:cBhvr>
                                        <p:cTn id="24" dur="500" fill="hold"/>
                                        <p:tgtEl>
                                          <p:spTgt spid="6451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64515">
                                            <p:txEl>
                                              <p:pRg st="4" end="4"/>
                                            </p:txEl>
                                          </p:spTgt>
                                        </p:tgtEl>
                                        <p:attrNameLst>
                                          <p:attrName>ppt_y</p:attrName>
                                        </p:attrNameLst>
                                      </p:cBhvr>
                                      <p:tavLst>
                                        <p:tav tm="0">
                                          <p:val>
                                            <p:strVal val="#ppt_h+1"/>
                                          </p:val>
                                        </p:tav>
                                        <p:tav tm="100000">
                                          <p:val>
                                            <p:strVal val="#ppt_y"/>
                                          </p:val>
                                        </p:tav>
                                      </p:tavLst>
                                    </p:anim>
                                    <p:animEffect transition="in" filter="fade">
                                      <p:cBhvr>
                                        <p:cTn id="26" dur="500"/>
                                        <p:tgtEl>
                                          <p:spTgt spid="64515">
                                            <p:txEl>
                                              <p:pRg st="4" end="4"/>
                                            </p:txEl>
                                          </p:spTgt>
                                        </p:tgtEl>
                                      </p:cBhvr>
                                    </p:animEffect>
                                  </p:childTnLst>
                                </p:cTn>
                              </p:par>
                              <p:par>
                                <p:cTn id="27" presetID="58" presetClass="entr" presetSubtype="0" accel="100000" fill="hold" nodeType="withEffect">
                                  <p:stCondLst>
                                    <p:cond delay="0"/>
                                  </p:stCondLst>
                                  <p:childTnLst>
                                    <p:set>
                                      <p:cBhvr>
                                        <p:cTn id="28" dur="1" fill="hold">
                                          <p:stCondLst>
                                            <p:cond delay="0"/>
                                          </p:stCondLst>
                                        </p:cTn>
                                        <p:tgtEl>
                                          <p:spTgt spid="64515">
                                            <p:txEl>
                                              <p:pRg st="5" end="5"/>
                                            </p:txEl>
                                          </p:spTgt>
                                        </p:tgtEl>
                                        <p:attrNameLst>
                                          <p:attrName>style.visibility</p:attrName>
                                        </p:attrNameLst>
                                      </p:cBhvr>
                                      <p:to>
                                        <p:strVal val="visible"/>
                                      </p:to>
                                    </p:set>
                                    <p:anim calcmode="lin" valueType="num">
                                      <p:cBhvr>
                                        <p:cTn id="29" dur="500" fill="hold"/>
                                        <p:tgtEl>
                                          <p:spTgt spid="64515">
                                            <p:txEl>
                                              <p:pRg st="5" end="5"/>
                                            </p:txEl>
                                          </p:spTgt>
                                        </p:tgtEl>
                                        <p:attrNameLst>
                                          <p:attrName>ppt_w</p:attrName>
                                        </p:attrNameLst>
                                      </p:cBhvr>
                                      <p:tavLst>
                                        <p:tav tm="0">
                                          <p:val>
                                            <p:strVal val="#ppt_w*2.5"/>
                                          </p:val>
                                        </p:tav>
                                        <p:tav tm="100000">
                                          <p:val>
                                            <p:strVal val="#ppt_w"/>
                                          </p:val>
                                        </p:tav>
                                      </p:tavLst>
                                    </p:anim>
                                    <p:anim calcmode="lin" valueType="num">
                                      <p:cBhvr>
                                        <p:cTn id="30" dur="500" fill="hold"/>
                                        <p:tgtEl>
                                          <p:spTgt spid="64515">
                                            <p:txEl>
                                              <p:pRg st="5" end="5"/>
                                            </p:txEl>
                                          </p:spTgt>
                                        </p:tgtEl>
                                        <p:attrNameLst>
                                          <p:attrName>ppt_h</p:attrName>
                                        </p:attrNameLst>
                                      </p:cBhvr>
                                      <p:tavLst>
                                        <p:tav tm="0">
                                          <p:val>
                                            <p:strVal val="#ppt_h*0.01"/>
                                          </p:val>
                                        </p:tav>
                                        <p:tav tm="100000">
                                          <p:val>
                                            <p:strVal val="#ppt_h"/>
                                          </p:val>
                                        </p:tav>
                                      </p:tavLst>
                                    </p:anim>
                                    <p:anim calcmode="lin" valueType="num">
                                      <p:cBhvr>
                                        <p:cTn id="31" dur="500" fill="hold"/>
                                        <p:tgtEl>
                                          <p:spTgt spid="64515">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64515">
                                            <p:txEl>
                                              <p:pRg st="5" end="5"/>
                                            </p:txEl>
                                          </p:spTgt>
                                        </p:tgtEl>
                                        <p:attrNameLst>
                                          <p:attrName>ppt_y</p:attrName>
                                        </p:attrNameLst>
                                      </p:cBhvr>
                                      <p:tavLst>
                                        <p:tav tm="0">
                                          <p:val>
                                            <p:strVal val="#ppt_h+1"/>
                                          </p:val>
                                        </p:tav>
                                        <p:tav tm="100000">
                                          <p:val>
                                            <p:strVal val="#ppt_y"/>
                                          </p:val>
                                        </p:tav>
                                      </p:tavLst>
                                    </p:anim>
                                    <p:animEffect transition="in" filter="fade">
                                      <p:cBhvr>
                                        <p:cTn id="33" dur="500"/>
                                        <p:tgtEl>
                                          <p:spTgt spid="6451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from="(-#ppt_w/2)" to="(#ppt_x)" calcmode="lin" valueType="num">
                                      <p:cBhvr>
                                        <p:cTn id="38" dur="600" fill="hold">
                                          <p:stCondLst>
                                            <p:cond delay="0"/>
                                          </p:stCondLst>
                                        </p:cTn>
                                        <p:tgtEl>
                                          <p:spTgt spid="5">
                                            <p:txEl>
                                              <p:pRg st="0" end="0"/>
                                            </p:txEl>
                                          </p:spTgt>
                                        </p:tgtEl>
                                        <p:attrNameLst>
                                          <p:attrName>ppt_x</p:attrName>
                                        </p:attrNameLst>
                                      </p:cBhvr>
                                    </p:anim>
                                    <p:anim from="0" to="-1.0" calcmode="lin" valueType="num">
                                      <p:cBhvr>
                                        <p:cTn id="39" dur="200" decel="50000" autoRev="1" fill="hold">
                                          <p:stCondLst>
                                            <p:cond delay="600"/>
                                          </p:stCondLst>
                                        </p:cTn>
                                        <p:tgtEl>
                                          <p:spTgt spid="5">
                                            <p:txEl>
                                              <p:pRg st="0" end="0"/>
                                            </p:txEl>
                                          </p:spTgt>
                                        </p:tgtEl>
                                        <p:attrNameLst>
                                          <p:attrName>xshear</p:attrName>
                                        </p:attrNameLst>
                                      </p:cBhvr>
                                    </p:anim>
                                    <p:animScale>
                                      <p:cBhvr>
                                        <p:cTn id="40" dur="200" decel="100000" autoRev="1" fill="hold">
                                          <p:stCondLst>
                                            <p:cond delay="600"/>
                                          </p:stCondLst>
                                        </p:cTn>
                                        <p:tgtEl>
                                          <p:spTgt spid="5">
                                            <p:txEl>
                                              <p:pRg st="0" end="0"/>
                                            </p:txEl>
                                          </p:spTgt>
                                        </p:tgtEl>
                                      </p:cBhvr>
                                      <p:from x="100000" y="100000"/>
                                      <p:to x="80000" y="100000"/>
                                    </p:animScale>
                                    <p:anim by="(#ppt_h/3+#ppt_w*0.1)" calcmode="lin" valueType="num">
                                      <p:cBhvr additive="sum">
                                        <p:cTn id="41" dur="200" decel="100000" autoRev="1" fill="hold">
                                          <p:stCondLst>
                                            <p:cond delay="600"/>
                                          </p:stCondLst>
                                        </p:cTn>
                                        <p:tgtEl>
                                          <p:spTgt spid="5">
                                            <p:txEl>
                                              <p:pRg st="0" end="0"/>
                                            </p:txEl>
                                          </p:spTgt>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 from="(-#ppt_w/2)" to="(#ppt_x)" calcmode="lin" valueType="num">
                                      <p:cBhvr>
                                        <p:cTn id="46" dur="600" fill="hold">
                                          <p:stCondLst>
                                            <p:cond delay="0"/>
                                          </p:stCondLst>
                                        </p:cTn>
                                        <p:tgtEl>
                                          <p:spTgt spid="6">
                                            <p:txEl>
                                              <p:pRg st="0" end="0"/>
                                            </p:txEl>
                                          </p:spTgt>
                                        </p:tgtEl>
                                        <p:attrNameLst>
                                          <p:attrName>ppt_x</p:attrName>
                                        </p:attrNameLst>
                                      </p:cBhvr>
                                    </p:anim>
                                    <p:anim from="0" to="-1.0" calcmode="lin" valueType="num">
                                      <p:cBhvr>
                                        <p:cTn id="47" dur="200" decel="50000" autoRev="1" fill="hold">
                                          <p:stCondLst>
                                            <p:cond delay="600"/>
                                          </p:stCondLst>
                                        </p:cTn>
                                        <p:tgtEl>
                                          <p:spTgt spid="6">
                                            <p:txEl>
                                              <p:pRg st="0" end="0"/>
                                            </p:txEl>
                                          </p:spTgt>
                                        </p:tgtEl>
                                        <p:attrNameLst>
                                          <p:attrName>xshear</p:attrName>
                                        </p:attrNameLst>
                                      </p:cBhvr>
                                    </p:anim>
                                    <p:animScale>
                                      <p:cBhvr>
                                        <p:cTn id="48" dur="200" decel="100000" autoRev="1" fill="hold">
                                          <p:stCondLst>
                                            <p:cond delay="600"/>
                                          </p:stCondLst>
                                        </p:cTn>
                                        <p:tgtEl>
                                          <p:spTgt spid="6">
                                            <p:txEl>
                                              <p:pRg st="0" end="0"/>
                                            </p:txEl>
                                          </p:spTgt>
                                        </p:tgtEl>
                                      </p:cBhvr>
                                      <p:from x="100000" y="100000"/>
                                      <p:to x="80000" y="100000"/>
                                    </p:animScale>
                                    <p:anim by="(#ppt_h/3+#ppt_w*0.1)" calcmode="lin" valueType="num">
                                      <p:cBhvr additive="sum">
                                        <p:cTn id="49" dur="200" decel="100000" autoRev="1" fill="hold">
                                          <p:stCondLst>
                                            <p:cond delay="600"/>
                                          </p:stCondLst>
                                        </p:cTn>
                                        <p:tgtEl>
                                          <p:spTgt spid="6">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614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0" name="Rectangle 2"/>
          <p:cNvSpPr>
            <a:spLocks noGrp="1" noChangeArrowheads="1"/>
          </p:cNvSpPr>
          <p:nvPr>
            <p:ph type="ctrTitle"/>
          </p:nvPr>
        </p:nvSpPr>
        <p:spPr>
          <a:xfrm>
            <a:off x="0" y="0"/>
            <a:ext cx="9144000" cy="1470025"/>
          </a:xfrm>
        </p:spPr>
        <p:txBody>
          <a:bodyPr/>
          <a:lstStyle/>
          <a:p>
            <a:pPr eaLnBrk="1" hangingPunct="1">
              <a:defRPr/>
            </a:pPr>
            <a:r>
              <a:rPr lang="ar-JO" altLang="ko-KR" b="0" u="sng" dirty="0">
                <a:solidFill>
                  <a:srgbClr val="FFFF00"/>
                </a:solidFill>
                <a:latin typeface="Arial" panose="020B0604020202020204" pitchFamily="34" charset="0"/>
                <a:ea typeface="굴림" charset="0"/>
                <a:cs typeface="Arial" panose="020B0604020202020204" pitchFamily="34" charset="0"/>
              </a:rPr>
              <a:t>الردود حول الموت</a:t>
            </a:r>
            <a:endParaRPr lang="en-US" altLang="ko-KR" b="0" u="sng" dirty="0">
              <a:solidFill>
                <a:srgbClr val="FFFF00"/>
              </a:solidFill>
              <a:latin typeface="Arial" panose="020B0604020202020204" pitchFamily="34" charset="0"/>
              <a:ea typeface="굴림" charset="0"/>
              <a:cs typeface="Arial" panose="020B0604020202020204" pitchFamily="34" charset="0"/>
            </a:endParaRPr>
          </a:p>
        </p:txBody>
      </p:sp>
      <p:sp>
        <p:nvSpPr>
          <p:cNvPr id="68611" name="Rectangle 3"/>
          <p:cNvSpPr>
            <a:spLocks noGrp="1" noChangeArrowheads="1"/>
          </p:cNvSpPr>
          <p:nvPr>
            <p:ph type="subTitle" idx="1"/>
          </p:nvPr>
        </p:nvSpPr>
        <p:spPr>
          <a:xfrm>
            <a:off x="228600" y="2438400"/>
            <a:ext cx="8839200" cy="4114800"/>
          </a:xfrm>
        </p:spPr>
        <p:txBody>
          <a:bodyPr/>
          <a:lstStyle/>
          <a:p>
            <a:pPr marL="419100" indent="-419100" algn="r" rtl="1" eaLnBrk="1" hangingPunct="1">
              <a:lnSpc>
                <a:spcPct val="80000"/>
              </a:lnSpc>
              <a:buFont typeface="Arial" charset="0"/>
              <a:buChar char="•"/>
              <a:defRPr/>
            </a:pPr>
            <a:r>
              <a:rPr lang="ar-JO" altLang="ko-KR" sz="3600" b="1" dirty="0">
                <a:effectLst>
                  <a:glow rad="101600">
                    <a:schemeClr val="bg2">
                      <a:alpha val="75000"/>
                    </a:schemeClr>
                  </a:glow>
                  <a:outerShdw blurRad="50800" dist="76200" dir="2700000" algn="tl" rotWithShape="0">
                    <a:srgbClr val="000000"/>
                  </a:outerShdw>
                </a:effectLst>
                <a:latin typeface="Arial" panose="020B0604020202020204" pitchFamily="34" charset="0"/>
                <a:ea typeface="宋体" charset="0"/>
                <a:cs typeface="Arial" panose="020B0604020202020204" pitchFamily="34" charset="0"/>
              </a:rPr>
              <a:t>الموت لعنة، عقوبة وعدو</a:t>
            </a:r>
            <a:r>
              <a:rPr lang="en-US" altLang="ko-KR" sz="3600" b="1" dirty="0">
                <a:effectLst>
                  <a:glow rad="101600">
                    <a:schemeClr val="bg2">
                      <a:alpha val="75000"/>
                    </a:schemeClr>
                  </a:glow>
                  <a:outerShdw blurRad="50800" dist="76200" dir="2700000" algn="tl" rotWithShape="0">
                    <a:srgbClr val="000000"/>
                  </a:outerShdw>
                </a:effectLst>
                <a:latin typeface="Arial" panose="020B0604020202020204" pitchFamily="34" charset="0"/>
                <a:ea typeface="宋体" charset="0"/>
                <a:cs typeface="Arial" panose="020B0604020202020204" pitchFamily="34" charset="0"/>
              </a:rPr>
              <a:t> </a:t>
            </a:r>
          </a:p>
          <a:p>
            <a:pPr algn="l" eaLnBrk="1" hangingPunct="1">
              <a:lnSpc>
                <a:spcPct val="80000"/>
              </a:lnSpc>
              <a:defRPr/>
            </a:pPr>
            <a:endParaRPr lang="en-US" altLang="ko-KR" sz="3600" b="1" dirty="0">
              <a:effectLst>
                <a:glow rad="101600">
                  <a:schemeClr val="bg2">
                    <a:alpha val="75000"/>
                  </a:schemeClr>
                </a:glow>
                <a:outerShdw blurRad="50800" dist="76200" dir="2700000" algn="tl" rotWithShape="0">
                  <a:srgbClr val="000000"/>
                </a:outerShdw>
              </a:effectLst>
              <a:latin typeface="Arial" panose="020B0604020202020204" pitchFamily="34" charset="0"/>
              <a:ea typeface="宋体" charset="0"/>
              <a:cs typeface="Arial" panose="020B0604020202020204" pitchFamily="34" charset="0"/>
            </a:endParaRPr>
          </a:p>
          <a:p>
            <a:pPr marL="419100" indent="-419100" algn="r" rtl="1" eaLnBrk="1" hangingPunct="1">
              <a:lnSpc>
                <a:spcPct val="80000"/>
              </a:lnSpc>
              <a:buFont typeface="Arial" charset="0"/>
              <a:buChar char="•"/>
              <a:defRPr/>
            </a:pPr>
            <a:r>
              <a:rPr lang="ar-JO" altLang="ko-KR" sz="3600" b="1" dirty="0">
                <a:effectLst>
                  <a:glow rad="101600">
                    <a:schemeClr val="bg2">
                      <a:alpha val="75000"/>
                    </a:schemeClr>
                  </a:glow>
                  <a:outerShdw blurRad="50800" dist="76200" dir="2700000" algn="tl" rotWithShape="0">
                    <a:srgbClr val="000000"/>
                  </a:outerShdw>
                </a:effectLst>
                <a:latin typeface="Arial" panose="020B0604020202020204" pitchFamily="34" charset="0"/>
                <a:ea typeface="宋体" charset="0"/>
                <a:cs typeface="Arial" panose="020B0604020202020204" pitchFamily="34" charset="0"/>
              </a:rPr>
              <a:t>سوف يختبرون موتاً جسدياً، روحياً وأبدياً بسبب عدم الإيمان بالمسيح كمخلصهم</a:t>
            </a:r>
            <a:endParaRPr lang="en-US" altLang="ko-KR" sz="3600" b="1" dirty="0">
              <a:effectLst>
                <a:glow rad="101600">
                  <a:schemeClr val="bg2">
                    <a:alpha val="75000"/>
                  </a:schemeClr>
                </a:glow>
                <a:outerShdw blurRad="50800" dist="76200" dir="2700000" algn="tl" rotWithShape="0">
                  <a:srgbClr val="000000"/>
                </a:outerShdw>
              </a:effectLst>
              <a:latin typeface="Arial" panose="020B0604020202020204" pitchFamily="34" charset="0"/>
              <a:ea typeface="宋体" charset="0"/>
              <a:cs typeface="Arial" panose="020B0604020202020204" pitchFamily="34" charset="0"/>
            </a:endParaRPr>
          </a:p>
          <a:p>
            <a:pPr algn="l" eaLnBrk="1" hangingPunct="1">
              <a:lnSpc>
                <a:spcPct val="80000"/>
              </a:lnSpc>
              <a:defRPr/>
            </a:pPr>
            <a:endParaRPr lang="en-US" altLang="ko-KR" sz="3600" b="1" dirty="0">
              <a:effectLst>
                <a:glow rad="101600">
                  <a:schemeClr val="bg2">
                    <a:alpha val="75000"/>
                  </a:schemeClr>
                </a:glow>
                <a:outerShdw blurRad="50800" dist="76200" dir="2700000" algn="tl" rotWithShape="0">
                  <a:srgbClr val="000000"/>
                </a:outerShdw>
              </a:effectLst>
              <a:latin typeface="Arial" panose="020B0604020202020204" pitchFamily="34" charset="0"/>
              <a:ea typeface="宋体" charset="0"/>
              <a:cs typeface="Arial" panose="020B0604020202020204" pitchFamily="34" charset="0"/>
            </a:endParaRPr>
          </a:p>
          <a:p>
            <a:pPr marL="419100" indent="-419100" algn="r" rtl="1" eaLnBrk="1" hangingPunct="1">
              <a:lnSpc>
                <a:spcPct val="80000"/>
              </a:lnSpc>
              <a:buFont typeface="Arial" charset="0"/>
              <a:buChar char="•"/>
              <a:defRPr/>
            </a:pPr>
            <a:r>
              <a:rPr lang="ar-JO" altLang="zh-CN" sz="3600" b="1" dirty="0">
                <a:effectLst>
                  <a:glow rad="101600">
                    <a:schemeClr val="bg2">
                      <a:alpha val="75000"/>
                    </a:schemeClr>
                  </a:glow>
                  <a:outerShdw blurRad="50800" dist="76200" dir="2700000" algn="tl" rotWithShape="0">
                    <a:srgbClr val="000000"/>
                  </a:outerShdw>
                </a:effectLst>
                <a:latin typeface="Arial" panose="020B0604020202020204" pitchFamily="34" charset="0"/>
                <a:ea typeface="宋体" charset="0"/>
                <a:cs typeface="Arial" panose="020B0604020202020204" pitchFamily="34" charset="0"/>
              </a:rPr>
              <a:t>لهذا فإن عقوبة الخطية ستقع عليهم في هذه المناطق الثلاثة من الموت (رو 6: 23)</a:t>
            </a:r>
            <a:endParaRPr lang="en-US" altLang="zh-CN" sz="3600" b="1" dirty="0">
              <a:effectLst>
                <a:glow rad="101600">
                  <a:schemeClr val="bg2">
                    <a:alpha val="75000"/>
                  </a:schemeClr>
                </a:glow>
                <a:outerShdw blurRad="50800" dist="76200" dir="2700000" algn="tl" rotWithShape="0">
                  <a:srgbClr val="000000"/>
                </a:outerShdw>
              </a:effectLst>
              <a:latin typeface="Arial" panose="020B0604020202020204" pitchFamily="34" charset="0"/>
              <a:ea typeface="宋体" charset="0"/>
              <a:cs typeface="Arial" panose="020B0604020202020204" pitchFamily="34" charset="0"/>
            </a:endParaRPr>
          </a:p>
        </p:txBody>
      </p:sp>
      <p:sp>
        <p:nvSpPr>
          <p:cNvPr id="4" name="Rectangle 3"/>
          <p:cNvSpPr txBox="1">
            <a:spLocks noChangeArrowheads="1"/>
          </p:cNvSpPr>
          <p:nvPr/>
        </p:nvSpPr>
        <p:spPr bwMode="auto">
          <a:xfrm>
            <a:off x="296863" y="1447800"/>
            <a:ext cx="8839200" cy="7620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algn="r" eaLnBrk="1" hangingPunct="1">
              <a:lnSpc>
                <a:spcPct val="80000"/>
              </a:lnSpc>
              <a:buFont typeface="Wingdings" charset="0"/>
              <a:buNone/>
              <a:defRPr/>
            </a:pPr>
            <a:r>
              <a:rPr lang="ar-JO" altLang="zh-CN" sz="4000" b="1" u="sng" dirty="0">
                <a:effectLst>
                  <a:glow rad="101600">
                    <a:schemeClr val="bg2">
                      <a:alpha val="75000"/>
                    </a:schemeClr>
                  </a:glow>
                  <a:outerShdw blurRad="50800" dist="76200" dir="2700000" algn="tl" rotWithShape="0">
                    <a:srgbClr val="000000"/>
                  </a:outerShdw>
                </a:effectLst>
                <a:latin typeface="Arial" panose="020B0604020202020204" pitchFamily="34" charset="0"/>
                <a:ea typeface="宋体" charset="0"/>
                <a:cs typeface="Arial" panose="020B0604020202020204" pitchFamily="34" charset="0"/>
              </a:rPr>
              <a:t>موت غير المخلّصين = خوف</a:t>
            </a:r>
            <a:endParaRPr lang="en-US" altLang="zh-CN" sz="3600" b="1" dirty="0">
              <a:effectLst>
                <a:glow rad="101600">
                  <a:schemeClr val="bg2">
                    <a:alpha val="75000"/>
                  </a:schemeClr>
                </a:glow>
                <a:outerShdw blurRad="50800" dist="76200" dir="2700000" algn="tl" rotWithShape="0">
                  <a:srgbClr val="000000"/>
                </a:outerShdw>
              </a:effectLst>
              <a:latin typeface="Arial" panose="020B0604020202020204" pitchFamily="34" charset="0"/>
              <a:ea typeface="宋体" charset="0"/>
              <a:cs typeface="Arial" panose="020B0604020202020204" pitchFamily="34" charset="0"/>
            </a:endParaRPr>
          </a:p>
        </p:txBody>
      </p:sp>
      <p:sp>
        <p:nvSpPr>
          <p:cNvPr id="76805" name="TextBox 4"/>
          <p:cNvSpPr txBox="1">
            <a:spLocks noChangeArrowheads="1"/>
          </p:cNvSpPr>
          <p:nvPr/>
        </p:nvSpPr>
        <p:spPr bwMode="auto">
          <a:xfrm>
            <a:off x="8534400" y="5715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panose="020B0604020202020204" pitchFamily="34" charset="0"/>
                <a:cs typeface="Arial" panose="020B0604020202020204" pitchFamily="34" charset="0"/>
              </a:rPr>
              <a:t>12</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8611">
                                            <p:txEl>
                                              <p:pRg st="0" end="0"/>
                                            </p:txEl>
                                          </p:spTgt>
                                        </p:tgtEl>
                                        <p:attrNameLst>
                                          <p:attrName>style.visibility</p:attrName>
                                        </p:attrNameLst>
                                      </p:cBhvr>
                                      <p:to>
                                        <p:strVal val="visible"/>
                                      </p:to>
                                    </p:set>
                                    <p:anim calcmode="lin" valueType="num">
                                      <p:cBhvr>
                                        <p:cTn id="16" dur="500" fill="hold"/>
                                        <p:tgtEl>
                                          <p:spTgt spid="6861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6861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6861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6861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686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68611">
                                            <p:txEl>
                                              <p:pRg st="2" end="2"/>
                                            </p:txEl>
                                          </p:spTgt>
                                        </p:tgtEl>
                                        <p:attrNameLst>
                                          <p:attrName>style.visibility</p:attrName>
                                        </p:attrNameLst>
                                      </p:cBhvr>
                                      <p:to>
                                        <p:strVal val="visible"/>
                                      </p:to>
                                    </p:set>
                                    <p:animEffect transition="in" filter="checkerboard(across)">
                                      <p:cBhvr>
                                        <p:cTn id="25" dur="500"/>
                                        <p:tgtEl>
                                          <p:spTgt spid="6861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68611">
                                            <p:txEl>
                                              <p:pRg st="4" end="4"/>
                                            </p:txEl>
                                          </p:spTgt>
                                        </p:tgtEl>
                                        <p:attrNameLst>
                                          <p:attrName>style.visibility</p:attrName>
                                        </p:attrNameLst>
                                      </p:cBhvr>
                                      <p:to>
                                        <p:strVal val="visible"/>
                                      </p:to>
                                    </p:set>
                                    <p:animEffect transition="in" filter="checkerboard(across)">
                                      <p:cBhvr>
                                        <p:cTn id="30"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0" y="0"/>
            <a:ext cx="9144000" cy="1470025"/>
          </a:xfrm>
        </p:spPr>
        <p:txBody>
          <a:bodyPr/>
          <a:lstStyle/>
          <a:p>
            <a:pPr eaLnBrk="1" hangingPunct="1">
              <a:defRPr/>
            </a:pPr>
            <a:r>
              <a:rPr lang="ar-JO" altLang="ko-KR" b="0" u="sng" dirty="0">
                <a:solidFill>
                  <a:srgbClr val="FFFF00"/>
                </a:solidFill>
                <a:latin typeface="Arial" panose="020B0604020202020204" pitchFamily="34" charset="0"/>
                <a:ea typeface="굴림" charset="0"/>
                <a:cs typeface="Arial" panose="020B0604020202020204" pitchFamily="34" charset="0"/>
              </a:rPr>
              <a:t>الردود حول الموت</a:t>
            </a:r>
            <a:endParaRPr lang="en-US" altLang="ko-KR" b="0" u="sng" dirty="0">
              <a:solidFill>
                <a:srgbClr val="FFFF00"/>
              </a:solidFill>
              <a:latin typeface="Arial" panose="020B0604020202020204" pitchFamily="34" charset="0"/>
              <a:ea typeface="굴림" charset="0"/>
              <a:cs typeface="Arial" panose="020B0604020202020204" pitchFamily="34" charset="0"/>
            </a:endParaRPr>
          </a:p>
        </p:txBody>
      </p:sp>
      <p:sp>
        <p:nvSpPr>
          <p:cNvPr id="66563" name="Rectangle 3"/>
          <p:cNvSpPr>
            <a:spLocks noGrp="1" noChangeArrowheads="1"/>
          </p:cNvSpPr>
          <p:nvPr>
            <p:ph type="subTitle" idx="1"/>
          </p:nvPr>
        </p:nvSpPr>
        <p:spPr>
          <a:xfrm>
            <a:off x="228600" y="3733800"/>
            <a:ext cx="8763000" cy="2819400"/>
          </a:xfrm>
        </p:spPr>
        <p:txBody>
          <a:bodyPr/>
          <a:lstStyle/>
          <a:p>
            <a:pPr marL="358775" lvl="2" indent="-355600" algn="r" rtl="1" eaLnBrk="1" hangingPunct="1">
              <a:lnSpc>
                <a:spcPct val="80000"/>
              </a:lnSpc>
              <a:defRPr/>
            </a:pPr>
            <a:r>
              <a:rPr lang="ar-JO" altLang="zh-CN" sz="3200" b="1" dirty="0">
                <a:latin typeface="Arial" panose="020B0604020202020204" pitchFamily="34" charset="0"/>
                <a:ea typeface="宋体" charset="0"/>
                <a:cs typeface="Arial" panose="020B0604020202020204" pitchFamily="34" charset="0"/>
              </a:rPr>
              <a:t>مع أن المؤمن يموت جسدياً إلى أن لعنة الموت ذهبت عنه لأن يسوع نفسه صار لعنة لأجلنا بالموت على الصليب            (غل 3: 13)</a:t>
            </a:r>
            <a:endParaRPr lang="en-US" altLang="zh-CN" sz="3200" b="1" dirty="0">
              <a:latin typeface="Arial" panose="020B0604020202020204" pitchFamily="34" charset="0"/>
              <a:ea typeface="宋体" charset="0"/>
              <a:cs typeface="Arial" panose="020B0604020202020204" pitchFamily="34" charset="0"/>
            </a:endParaRPr>
          </a:p>
          <a:p>
            <a:pPr marL="358775" lvl="2" indent="-355600" eaLnBrk="1" hangingPunct="1">
              <a:lnSpc>
                <a:spcPct val="80000"/>
              </a:lnSpc>
              <a:defRPr/>
            </a:pPr>
            <a:endParaRPr lang="en-US" altLang="zh-CN" sz="3200" b="1" dirty="0">
              <a:latin typeface="Arial" panose="020B0604020202020204" pitchFamily="34" charset="0"/>
              <a:ea typeface="宋体" charset="0"/>
              <a:cs typeface="Arial" panose="020B0604020202020204" pitchFamily="34" charset="0"/>
            </a:endParaRPr>
          </a:p>
          <a:p>
            <a:pPr marL="358775" lvl="2" indent="-355600" algn="r" rtl="1" eaLnBrk="1" hangingPunct="1">
              <a:lnSpc>
                <a:spcPct val="80000"/>
              </a:lnSpc>
              <a:defRPr/>
            </a:pPr>
            <a:r>
              <a:rPr lang="ar-JO" altLang="zh-CN" sz="3200" b="1" dirty="0">
                <a:latin typeface="Arial" panose="020B0604020202020204" pitchFamily="34" charset="0"/>
                <a:ea typeface="宋体" charset="0"/>
                <a:cs typeface="Arial" panose="020B0604020202020204" pitchFamily="34" charset="0"/>
              </a:rPr>
              <a:t>بينما يموت المؤمنون جسدياً إلا أنهم لا يختبرون الموت الروحي والأبدي</a:t>
            </a:r>
            <a:endParaRPr lang="en-US" altLang="zh-CN" sz="3200" b="1" dirty="0">
              <a:latin typeface="Arial" panose="020B0604020202020204" pitchFamily="34" charset="0"/>
              <a:ea typeface="宋体" charset="0"/>
              <a:cs typeface="Arial" panose="020B0604020202020204" pitchFamily="34" charset="0"/>
            </a:endParaRPr>
          </a:p>
          <a:p>
            <a:pPr marL="3175" algn="l" eaLnBrk="1" hangingPunct="1">
              <a:lnSpc>
                <a:spcPct val="80000"/>
              </a:lnSpc>
              <a:buFont typeface="Arial" charset="0"/>
              <a:buChar char="•"/>
              <a:defRPr/>
            </a:pPr>
            <a:endParaRPr lang="en-US" altLang="zh-CN" sz="1800" b="1" dirty="0">
              <a:latin typeface="Arial" panose="020B0604020202020204" pitchFamily="34" charset="0"/>
              <a:ea typeface="宋体" charset="0"/>
              <a:cs typeface="Arial" panose="020B0604020202020204" pitchFamily="34" charset="0"/>
            </a:endParaRPr>
          </a:p>
        </p:txBody>
      </p:sp>
      <p:sp>
        <p:nvSpPr>
          <p:cNvPr id="78851" name="TextBox 4"/>
          <p:cNvSpPr txBox="1">
            <a:spLocks noChangeArrowheads="1"/>
          </p:cNvSpPr>
          <p:nvPr/>
        </p:nvSpPr>
        <p:spPr bwMode="auto">
          <a:xfrm>
            <a:off x="8534400" y="5715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panose="020B0604020202020204" pitchFamily="34" charset="0"/>
                <a:cs typeface="Arial" panose="020B0604020202020204" pitchFamily="34" charset="0"/>
              </a:rPr>
              <a:t>13</a:t>
            </a:r>
            <a:endParaRPr lang="en-US" b="1" dirty="0">
              <a:latin typeface="Arial" panose="020B0604020202020204" pitchFamily="34" charset="0"/>
              <a:cs typeface="Arial" panose="020B0604020202020204" pitchFamily="34" charset="0"/>
            </a:endParaRPr>
          </a:p>
        </p:txBody>
      </p:sp>
      <p:pic>
        <p:nvPicPr>
          <p:cNvPr id="7885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38800" y="1295400"/>
            <a:ext cx="3365500" cy="241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txBox="1">
            <a:spLocks noChangeArrowheads="1"/>
          </p:cNvSpPr>
          <p:nvPr/>
        </p:nvSpPr>
        <p:spPr bwMode="auto">
          <a:xfrm>
            <a:off x="228600" y="1676400"/>
            <a:ext cx="5334000" cy="7620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3175" eaLnBrk="1" hangingPunct="1">
              <a:lnSpc>
                <a:spcPct val="80000"/>
              </a:lnSpc>
              <a:buFont typeface="Wingdings" charset="0"/>
              <a:buNone/>
              <a:defRPr/>
            </a:pPr>
            <a:r>
              <a:rPr lang="ar-JO" altLang="ko-KR" sz="4000" b="1" u="sng" dirty="0">
                <a:latin typeface="Arial" charset="0"/>
                <a:ea typeface="宋体" charset="0"/>
                <a:cs typeface="宋体" charset="0"/>
              </a:rPr>
              <a:t>موت المؤمن</a:t>
            </a:r>
            <a:endParaRPr lang="en-US" altLang="zh-CN" sz="1800" b="1" dirty="0">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checkerboard(across)">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animEffect transition="in" filter="checkerboard(across)">
                                      <p:cBhvr>
                                        <p:cTn id="12"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6"/>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Arial" panose="020B0604020202020204" pitchFamily="34" charset="0"/>
              <a:cs typeface="Arial" panose="020B0604020202020204" pitchFamily="34" charset="0"/>
            </a:endParaRPr>
          </a:p>
        </p:txBody>
      </p:sp>
      <p:pic>
        <p:nvPicPr>
          <p:cNvPr id="18022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527175"/>
            <a:ext cx="9167813" cy="533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0227" name="Title 3"/>
          <p:cNvSpPr>
            <a:spLocks noGrp="1"/>
          </p:cNvSpPr>
          <p:nvPr>
            <p:ph type="title" idx="4294967295"/>
          </p:nvPr>
        </p:nvSpPr>
        <p:spPr>
          <a:xfrm>
            <a:off x="0" y="19050"/>
            <a:ext cx="5356225" cy="1508125"/>
          </a:xfrm>
        </p:spPr>
        <p:txBody>
          <a:bodyPr/>
          <a:lstStyle/>
          <a:p>
            <a:br>
              <a:rPr lang="en-US" sz="5400" b="1" dirty="0">
                <a:latin typeface="Arial" panose="020B0604020202020204" pitchFamily="34" charset="0"/>
                <a:ea typeface="ＭＳ Ｐゴシック" charset="0"/>
                <a:cs typeface="Arial" panose="020B0604020202020204" pitchFamily="34" charset="0"/>
              </a:rPr>
            </a:br>
            <a:r>
              <a:rPr lang="ar-JO" sz="5400" b="1" dirty="0">
                <a:latin typeface="Arial" panose="020B0604020202020204" pitchFamily="34" charset="0"/>
                <a:ea typeface="ＭＳ Ｐゴシック" charset="0"/>
                <a:cs typeface="Arial" panose="020B0604020202020204" pitchFamily="34" charset="0"/>
              </a:rPr>
              <a:t>الرجل صاحب    الذكرى المئوية الثانية (1998)</a:t>
            </a:r>
            <a:endParaRPr lang="en-US" sz="5400" b="1" dirty="0">
              <a:latin typeface="Arial" panose="020B0604020202020204" pitchFamily="34" charset="0"/>
              <a:ea typeface="ＭＳ Ｐゴシック" charset="0"/>
              <a:cs typeface="Arial" panose="020B0604020202020204" pitchFamily="34" charset="0"/>
            </a:endParaRPr>
          </a:p>
        </p:txBody>
      </p:sp>
      <p:pic>
        <p:nvPicPr>
          <p:cNvPr id="180228"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356225" y="533400"/>
            <a:ext cx="3292475"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0" y="0"/>
            <a:ext cx="9144000" cy="1470025"/>
          </a:xfrm>
        </p:spPr>
        <p:txBody>
          <a:bodyPr/>
          <a:lstStyle/>
          <a:p>
            <a:pPr eaLnBrk="1" hangingPunct="1">
              <a:defRPr/>
            </a:pPr>
            <a:r>
              <a:rPr lang="ar-JO" altLang="ko-KR" b="0" u="sng" dirty="0">
                <a:solidFill>
                  <a:srgbClr val="FFFF00"/>
                </a:solidFill>
                <a:latin typeface="Arial" panose="020B0604020202020204" pitchFamily="34" charset="0"/>
                <a:ea typeface="굴림" charset="0"/>
                <a:cs typeface="Arial" panose="020B0604020202020204" pitchFamily="34" charset="0"/>
              </a:rPr>
              <a:t>الردود حول الموت</a:t>
            </a:r>
            <a:endParaRPr lang="en-US" altLang="ko-KR" b="0" u="sng" dirty="0">
              <a:solidFill>
                <a:srgbClr val="FFFF00"/>
              </a:solidFill>
              <a:latin typeface="Arial" panose="020B0604020202020204" pitchFamily="34" charset="0"/>
              <a:ea typeface="굴림" charset="0"/>
              <a:cs typeface="Arial" panose="020B0604020202020204" pitchFamily="34" charset="0"/>
            </a:endParaRPr>
          </a:p>
        </p:txBody>
      </p:sp>
      <p:sp>
        <p:nvSpPr>
          <p:cNvPr id="80898" name="TextBox 4"/>
          <p:cNvSpPr txBox="1">
            <a:spLocks noChangeArrowheads="1"/>
          </p:cNvSpPr>
          <p:nvPr/>
        </p:nvSpPr>
        <p:spPr bwMode="auto">
          <a:xfrm>
            <a:off x="8534400" y="5715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panose="020B0604020202020204" pitchFamily="34" charset="0"/>
                <a:cs typeface="Arial" panose="020B0604020202020204" pitchFamily="34" charset="0"/>
              </a:rPr>
              <a:t>13</a:t>
            </a:r>
            <a:endParaRPr lang="en-US" b="1" dirty="0">
              <a:latin typeface="Arial" panose="020B0604020202020204" pitchFamily="34" charset="0"/>
              <a:cs typeface="Arial" panose="020B0604020202020204" pitchFamily="34" charset="0"/>
            </a:endParaRPr>
          </a:p>
        </p:txBody>
      </p:sp>
      <p:pic>
        <p:nvPicPr>
          <p:cNvPr id="8089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15000" y="1295400"/>
            <a:ext cx="34290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59" name="Rectangle 3"/>
          <p:cNvSpPr>
            <a:spLocks noGrp="1" noChangeArrowheads="1"/>
          </p:cNvSpPr>
          <p:nvPr>
            <p:ph type="subTitle" idx="1"/>
          </p:nvPr>
        </p:nvSpPr>
        <p:spPr>
          <a:xfrm>
            <a:off x="228600" y="1600200"/>
            <a:ext cx="8686800" cy="4876800"/>
          </a:xfrm>
        </p:spPr>
        <p:txBody>
          <a:bodyPr/>
          <a:lstStyle/>
          <a:p>
            <a:pPr algn="l" eaLnBrk="1" hangingPunct="1">
              <a:lnSpc>
                <a:spcPct val="80000"/>
              </a:lnSpc>
              <a:buFont typeface="Wingdings" charset="0"/>
              <a:buNone/>
              <a:defRPr/>
            </a:pPr>
            <a:r>
              <a:rPr lang="ar-JO" altLang="ko-KR" sz="4000" b="1" i="1" dirty="0">
                <a:latin typeface="Arial" panose="020B0604020202020204" pitchFamily="34" charset="0"/>
                <a:ea typeface="宋体" charset="0"/>
                <a:cs typeface="Arial" panose="020B0604020202020204" pitchFamily="34" charset="0"/>
              </a:rPr>
              <a:t>كيف يجب أن نفكر                             بخصوص موتنا؟</a:t>
            </a:r>
            <a:endParaRPr lang="en-US" altLang="ko-KR" sz="4000" b="1" i="1" dirty="0">
              <a:latin typeface="Arial" panose="020B0604020202020204" pitchFamily="34" charset="0"/>
              <a:ea typeface="宋体" charset="0"/>
              <a:cs typeface="Arial" panose="020B0604020202020204" pitchFamily="34" charset="0"/>
            </a:endParaRPr>
          </a:p>
          <a:p>
            <a:pPr algn="l" eaLnBrk="1" hangingPunct="1">
              <a:lnSpc>
                <a:spcPct val="80000"/>
              </a:lnSpc>
              <a:buFont typeface="Wingdings" charset="0"/>
              <a:buNone/>
              <a:defRPr/>
            </a:pPr>
            <a:endParaRPr lang="en-US" altLang="zh-CN" sz="4000" b="1" i="1" dirty="0">
              <a:latin typeface="Arial" panose="020B0604020202020204" pitchFamily="34" charset="0"/>
              <a:ea typeface="宋体" charset="0"/>
              <a:cs typeface="Arial" panose="020B0604020202020204" pitchFamily="34" charset="0"/>
            </a:endParaRPr>
          </a:p>
          <a:p>
            <a:pPr algn="l" eaLnBrk="1" hangingPunct="1">
              <a:lnSpc>
                <a:spcPct val="80000"/>
              </a:lnSpc>
              <a:buFont typeface="Wingdings" charset="0"/>
              <a:buNone/>
              <a:defRPr/>
            </a:pPr>
            <a:endParaRPr lang="en-US" altLang="zh-CN" sz="4000" b="1" i="1" dirty="0">
              <a:latin typeface="Arial" panose="020B0604020202020204" pitchFamily="34" charset="0"/>
              <a:ea typeface="宋体" charset="0"/>
              <a:cs typeface="Arial" panose="020B0604020202020204" pitchFamily="34" charset="0"/>
            </a:endParaRPr>
          </a:p>
          <a:p>
            <a:pPr marL="1433513" lvl="2" indent="-519113" algn="r" rtl="1" eaLnBrk="1" hangingPunct="1">
              <a:lnSpc>
                <a:spcPct val="80000"/>
              </a:lnSpc>
              <a:defRPr/>
            </a:pPr>
            <a:r>
              <a:rPr lang="ar-JO" altLang="ko-KR" sz="3200" b="1" dirty="0">
                <a:latin typeface="Arial" panose="020B0604020202020204" pitchFamily="34" charset="0"/>
                <a:ea typeface="宋体" charset="0"/>
                <a:cs typeface="Arial" panose="020B0604020202020204" pitchFamily="34" charset="0"/>
              </a:rPr>
              <a:t>لا نخاف من موتنا لأننا عندما نموت فإن روحنا ستكون مع الرب (2 كو 5: 8)</a:t>
            </a:r>
            <a:endParaRPr lang="en-US" altLang="ko-KR" sz="3200" b="1" dirty="0">
              <a:latin typeface="Arial" panose="020B0604020202020204" pitchFamily="34" charset="0"/>
              <a:ea typeface="宋体" charset="0"/>
              <a:cs typeface="Arial" panose="020B0604020202020204" pitchFamily="34" charset="0"/>
            </a:endParaRPr>
          </a:p>
          <a:p>
            <a:pPr marL="1433513" lvl="2" indent="-519113" algn="r" rtl="1" eaLnBrk="1" hangingPunct="1">
              <a:lnSpc>
                <a:spcPct val="80000"/>
              </a:lnSpc>
              <a:defRPr/>
            </a:pPr>
            <a:r>
              <a:rPr lang="ar-JO" altLang="zh-CN" sz="3200" b="1" dirty="0">
                <a:latin typeface="Arial" panose="020B0604020202020204" pitchFamily="34" charset="0"/>
                <a:ea typeface="宋体" charset="0"/>
                <a:cs typeface="Arial" panose="020B0604020202020204" pitchFamily="34" charset="0"/>
              </a:rPr>
              <a:t>يؤكد الكتاب المقدس أيضاً أن الموت لا يستطيع أن يفصلنا عن محبة الله التي في المسيح يسوع         (رو 8: 38-39)</a:t>
            </a:r>
            <a:endParaRPr lang="en-US" altLang="zh-CN" sz="2800" b="1" dirty="0">
              <a:latin typeface="Arial" panose="020B0604020202020204" pitchFamily="34" charset="0"/>
              <a:ea typeface="宋体"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1000"/>
                                        <p:tgtEl>
                                          <p:spTgt spid="70659">
                                            <p:txEl>
                                              <p:pRg st="0" end="0"/>
                                            </p:txEl>
                                          </p:spTgt>
                                        </p:tgtEl>
                                      </p:cBhvr>
                                    </p:animEffect>
                                    <p:anim calcmode="lin" valueType="num">
                                      <p:cBhvr>
                                        <p:cTn id="8" dur="10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06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70659">
                                            <p:txEl>
                                              <p:pRg st="3" end="3"/>
                                            </p:txEl>
                                          </p:spTgt>
                                        </p:tgtEl>
                                        <p:attrNameLst>
                                          <p:attrName>style.visibility</p:attrName>
                                        </p:attrNameLst>
                                      </p:cBhvr>
                                      <p:to>
                                        <p:strVal val="visible"/>
                                      </p:to>
                                    </p:set>
                                    <p:animEffect transition="in" filter="box(in)">
                                      <p:cBhvr>
                                        <p:cTn id="14" dur="500"/>
                                        <p:tgtEl>
                                          <p:spTgt spid="70659">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0659">
                                            <p:txEl>
                                              <p:pRg st="4" end="4"/>
                                            </p:txEl>
                                          </p:spTgt>
                                        </p:tgtEl>
                                        <p:attrNameLst>
                                          <p:attrName>style.visibility</p:attrName>
                                        </p:attrNameLst>
                                      </p:cBhvr>
                                      <p:to>
                                        <p:strVal val="visible"/>
                                      </p:to>
                                    </p:set>
                                    <p:animEffect transition="in" filter="box(in)">
                                      <p:cBhvr>
                                        <p:cTn id="19" dur="500"/>
                                        <p:tgtEl>
                                          <p:spTgt spid="706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0" y="0"/>
            <a:ext cx="9144000" cy="1470025"/>
          </a:xfrm>
        </p:spPr>
        <p:txBody>
          <a:bodyPr/>
          <a:lstStyle/>
          <a:p>
            <a:pPr eaLnBrk="1" hangingPunct="1">
              <a:defRPr/>
            </a:pPr>
            <a:r>
              <a:rPr lang="ar-JO" altLang="ko-KR" b="0" u="sng" dirty="0">
                <a:solidFill>
                  <a:srgbClr val="FFFF00"/>
                </a:solidFill>
                <a:latin typeface="Dominican Small Caps" charset="0"/>
                <a:ea typeface="굴림" charset="0"/>
                <a:cs typeface="굴림" charset="0"/>
              </a:rPr>
              <a:t>الردود حول الموت</a:t>
            </a:r>
            <a:endParaRPr lang="en-US" altLang="ko-KR" b="0" u="sng" dirty="0">
              <a:solidFill>
                <a:srgbClr val="FFFF00"/>
              </a:solidFill>
              <a:latin typeface="Dominican Small Caps" charset="0"/>
              <a:ea typeface="굴림" charset="0"/>
              <a:cs typeface="굴림" charset="0"/>
            </a:endParaRPr>
          </a:p>
        </p:txBody>
      </p:sp>
      <p:sp>
        <p:nvSpPr>
          <p:cNvPr id="72707" name="Rectangle 3"/>
          <p:cNvSpPr>
            <a:spLocks noGrp="1" noChangeArrowheads="1"/>
          </p:cNvSpPr>
          <p:nvPr>
            <p:ph type="subTitle" idx="1"/>
          </p:nvPr>
        </p:nvSpPr>
        <p:spPr>
          <a:xfrm>
            <a:off x="0" y="1447800"/>
            <a:ext cx="5410200" cy="2133600"/>
          </a:xfrm>
        </p:spPr>
        <p:txBody>
          <a:bodyPr/>
          <a:lstStyle/>
          <a:p>
            <a:pPr eaLnBrk="1" hangingPunct="1">
              <a:lnSpc>
                <a:spcPct val="80000"/>
              </a:lnSpc>
              <a:defRPr/>
            </a:pPr>
            <a:r>
              <a:rPr lang="ar-JO" altLang="zh-CN" sz="4400" b="1" i="1" dirty="0">
                <a:latin typeface="Arial" charset="0"/>
                <a:ea typeface="宋体" charset="0"/>
                <a:cs typeface="宋体" charset="0"/>
              </a:rPr>
              <a:t>كيف يجب أن نفكر بخصوص موت الأصدقاء والأقارب المؤمنين؟</a:t>
            </a:r>
            <a:endParaRPr lang="en-US" altLang="zh-CN" sz="1800" b="1" dirty="0">
              <a:latin typeface="Arial" charset="0"/>
              <a:ea typeface="宋体" charset="0"/>
              <a:cs typeface="宋体" charset="0"/>
            </a:endParaRPr>
          </a:p>
        </p:txBody>
      </p:sp>
      <p:sp>
        <p:nvSpPr>
          <p:cNvPr id="82947" name="TextBox 4"/>
          <p:cNvSpPr txBox="1">
            <a:spLocks noChangeArrowheads="1"/>
          </p:cNvSpPr>
          <p:nvPr/>
        </p:nvSpPr>
        <p:spPr bwMode="auto">
          <a:xfrm>
            <a:off x="8534400" y="5715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charset="0"/>
              </a:rPr>
              <a:t>13</a:t>
            </a:r>
            <a:endParaRPr lang="en-US" b="1" dirty="0">
              <a:latin typeface="Arial" charset="0"/>
            </a:endParaRPr>
          </a:p>
        </p:txBody>
      </p:sp>
      <p:sp>
        <p:nvSpPr>
          <p:cNvPr id="5" name="Rectangle 3"/>
          <p:cNvSpPr txBox="1">
            <a:spLocks noChangeArrowheads="1"/>
          </p:cNvSpPr>
          <p:nvPr/>
        </p:nvSpPr>
        <p:spPr bwMode="auto">
          <a:xfrm>
            <a:off x="0" y="4267200"/>
            <a:ext cx="9144000" cy="30480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1617663" lvl="2" indent="-703263" algn="r" rtl="1" eaLnBrk="1" hangingPunct="1">
              <a:lnSpc>
                <a:spcPct val="80000"/>
              </a:lnSpc>
              <a:defRPr/>
            </a:pPr>
            <a:r>
              <a:rPr lang="ar-JO" altLang="ko-KR" sz="3200" b="1" dirty="0">
                <a:latin typeface="Arial" panose="020B0604020202020204" pitchFamily="34" charset="0"/>
                <a:ea typeface="宋体" charset="0"/>
                <a:cs typeface="Arial" panose="020B0604020202020204" pitchFamily="34" charset="0"/>
              </a:rPr>
              <a:t>قد نبكي عليهم في حزن</a:t>
            </a:r>
            <a:r>
              <a:rPr lang="en-US" altLang="ko-KR" sz="3200" b="1" dirty="0">
                <a:latin typeface="Arial" panose="020B0604020202020204" pitchFamily="34" charset="0"/>
                <a:ea typeface="宋体" charset="0"/>
                <a:cs typeface="Arial" panose="020B0604020202020204" pitchFamily="34" charset="0"/>
              </a:rPr>
              <a:t> </a:t>
            </a:r>
          </a:p>
          <a:p>
            <a:pPr marL="1617663" lvl="2" indent="-703263" algn="r" rtl="1" eaLnBrk="1" hangingPunct="1">
              <a:lnSpc>
                <a:spcPct val="80000"/>
              </a:lnSpc>
              <a:defRPr/>
            </a:pPr>
            <a:r>
              <a:rPr lang="ar-JO" altLang="ko-KR" sz="3200" b="1" dirty="0">
                <a:latin typeface="Arial" panose="020B0604020202020204" pitchFamily="34" charset="0"/>
                <a:ea typeface="宋体" charset="0"/>
                <a:cs typeface="Arial" panose="020B0604020202020204" pitchFamily="34" charset="0"/>
              </a:rPr>
              <a:t>على كل حال فإننا في نفس الوقت نمتلك الرجاء والفرح لأنهم سيكونون مع الرب (2 كو 5: 8) وسيحيون مع الرب (1 تس 5: 10)</a:t>
            </a:r>
            <a:endParaRPr lang="en-US" altLang="ko-KR" sz="3200" b="1" dirty="0">
              <a:latin typeface="Arial" panose="020B0604020202020204" pitchFamily="34" charset="0"/>
              <a:ea typeface="宋体" charset="0"/>
              <a:cs typeface="Arial" panose="020B0604020202020204" pitchFamily="34" charset="0"/>
            </a:endParaRPr>
          </a:p>
          <a:p>
            <a:pPr marL="1617663" lvl="2" indent="-703263" eaLnBrk="1" hangingPunct="1">
              <a:lnSpc>
                <a:spcPct val="80000"/>
              </a:lnSpc>
              <a:buFontTx/>
              <a:buNone/>
              <a:defRPr/>
            </a:pPr>
            <a:endParaRPr lang="en-US" altLang="zh-CN" sz="3200" b="1" dirty="0">
              <a:latin typeface="Arial" panose="020B0604020202020204" pitchFamily="34" charset="0"/>
              <a:ea typeface="宋体" charset="0"/>
              <a:cs typeface="Arial" panose="020B0604020202020204" pitchFamily="34" charset="0"/>
            </a:endParaRPr>
          </a:p>
          <a:p>
            <a:pPr algn="l" eaLnBrk="1" hangingPunct="1">
              <a:lnSpc>
                <a:spcPct val="80000"/>
              </a:lnSpc>
              <a:buFontTx/>
              <a:buNone/>
              <a:defRPr/>
            </a:pPr>
            <a:endParaRPr lang="en-US" altLang="zh-CN" sz="1800" b="1" dirty="0">
              <a:latin typeface="Arial" panose="020B0604020202020204" pitchFamily="34" charset="0"/>
              <a:ea typeface="宋体" charset="0"/>
              <a:cs typeface="Arial" panose="020B0604020202020204" pitchFamily="34" charset="0"/>
            </a:endParaRPr>
          </a:p>
        </p:txBody>
      </p:sp>
      <p:pic>
        <p:nvPicPr>
          <p:cNvPr id="8294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0200" y="1295400"/>
            <a:ext cx="3454400" cy="297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1000"/>
                                        <p:tgtEl>
                                          <p:spTgt spid="72707">
                                            <p:txEl>
                                              <p:pRg st="0" end="0"/>
                                            </p:txEl>
                                          </p:spTgt>
                                        </p:tgtEl>
                                      </p:cBhvr>
                                    </p:animEffect>
                                    <p:anim calcmode="lin" valueType="num">
                                      <p:cBhvr>
                                        <p:cTn id="8" dur="10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27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500" fill="hold"/>
                                        <p:tgtEl>
                                          <p:spTgt spid="5">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0"/>
            <a:ext cx="9144000" cy="1470025"/>
          </a:xfrm>
        </p:spPr>
        <p:txBody>
          <a:bodyPr/>
          <a:lstStyle/>
          <a:p>
            <a:pPr eaLnBrk="1" hangingPunct="1">
              <a:defRPr/>
            </a:pPr>
            <a:r>
              <a:rPr lang="ar-JO" altLang="ko-KR" b="0" u="sng" dirty="0">
                <a:solidFill>
                  <a:srgbClr val="FFFF00"/>
                </a:solidFill>
                <a:latin typeface="Arial" panose="020B0604020202020204" pitchFamily="34" charset="0"/>
                <a:ea typeface="굴림" charset="0"/>
                <a:cs typeface="Arial" panose="020B0604020202020204" pitchFamily="34" charset="0"/>
              </a:rPr>
              <a:t>الردود حول الموت</a:t>
            </a:r>
            <a:endParaRPr lang="en-US" altLang="ko-KR" b="0" u="sng" dirty="0">
              <a:solidFill>
                <a:srgbClr val="FFFF00"/>
              </a:solidFill>
              <a:latin typeface="Arial" panose="020B0604020202020204" pitchFamily="34" charset="0"/>
              <a:ea typeface="굴림" charset="0"/>
              <a:cs typeface="Arial" panose="020B0604020202020204" pitchFamily="34" charset="0"/>
            </a:endParaRPr>
          </a:p>
        </p:txBody>
      </p:sp>
      <p:sp>
        <p:nvSpPr>
          <p:cNvPr id="74755" name="Rectangle 3"/>
          <p:cNvSpPr>
            <a:spLocks noGrp="1" noChangeArrowheads="1"/>
          </p:cNvSpPr>
          <p:nvPr>
            <p:ph type="subTitle" idx="1"/>
          </p:nvPr>
        </p:nvSpPr>
        <p:spPr>
          <a:xfrm>
            <a:off x="0" y="1752600"/>
            <a:ext cx="9144000" cy="4876800"/>
          </a:xfrm>
        </p:spPr>
        <p:txBody>
          <a:bodyPr/>
          <a:lstStyle/>
          <a:p>
            <a:pPr eaLnBrk="1" hangingPunct="1">
              <a:lnSpc>
                <a:spcPct val="80000"/>
              </a:lnSpc>
              <a:buFont typeface="Wingdings" charset="0"/>
              <a:buNone/>
              <a:defRPr/>
            </a:pPr>
            <a:r>
              <a:rPr lang="ar-JO" altLang="ko-KR" sz="4400" b="1" dirty="0">
                <a:latin typeface="Arial" panose="020B0604020202020204" pitchFamily="34" charset="0"/>
                <a:ea typeface="宋体" charset="0"/>
                <a:cs typeface="Arial" panose="020B0604020202020204" pitchFamily="34" charset="0"/>
              </a:rPr>
              <a:t>كيف يجب أن نفكر بخصوص                    موت غير المؤمنين؟</a:t>
            </a:r>
            <a:endParaRPr lang="en-US" altLang="ko-KR" sz="4400" b="1" dirty="0">
              <a:latin typeface="Arial" panose="020B0604020202020204" pitchFamily="34" charset="0"/>
              <a:ea typeface="宋体" charset="0"/>
              <a:cs typeface="Arial" panose="020B0604020202020204" pitchFamily="34" charset="0"/>
            </a:endParaRPr>
          </a:p>
          <a:p>
            <a:pPr marL="914400" lvl="2" indent="0" eaLnBrk="1" hangingPunct="1">
              <a:lnSpc>
                <a:spcPct val="80000"/>
              </a:lnSpc>
              <a:buFontTx/>
              <a:buNone/>
              <a:defRPr/>
            </a:pPr>
            <a:endParaRPr lang="en-US" altLang="ko-KR" sz="4400" b="1" dirty="0">
              <a:latin typeface="Arial" panose="020B0604020202020204" pitchFamily="34" charset="0"/>
              <a:ea typeface="宋体" charset="0"/>
              <a:cs typeface="Arial" panose="020B0604020202020204" pitchFamily="34" charset="0"/>
            </a:endParaRPr>
          </a:p>
          <a:p>
            <a:pPr marL="914400" lvl="2" indent="0" eaLnBrk="1" hangingPunct="1">
              <a:lnSpc>
                <a:spcPct val="80000"/>
              </a:lnSpc>
              <a:buFontTx/>
              <a:buNone/>
              <a:defRPr/>
            </a:pPr>
            <a:r>
              <a:rPr lang="ar-JO" altLang="zh-CN" sz="3200" b="1" dirty="0">
                <a:latin typeface="Arial" panose="020B0604020202020204" pitchFamily="34" charset="0"/>
                <a:ea typeface="宋体" charset="0"/>
                <a:cs typeface="Arial" panose="020B0604020202020204" pitchFamily="34" charset="0"/>
              </a:rPr>
              <a:t>سيكون حزننا عميقاً لأنهم سيذهبون </a:t>
            </a:r>
          </a:p>
          <a:p>
            <a:pPr marL="914400" lvl="2" indent="0" eaLnBrk="1" hangingPunct="1">
              <a:lnSpc>
                <a:spcPct val="80000"/>
              </a:lnSpc>
              <a:buFontTx/>
              <a:buNone/>
              <a:defRPr/>
            </a:pPr>
            <a:r>
              <a:rPr lang="ar-JO" altLang="zh-CN" sz="3200" b="1" dirty="0">
                <a:latin typeface="Arial" panose="020B0604020202020204" pitchFamily="34" charset="0"/>
                <a:ea typeface="宋体" charset="0"/>
                <a:cs typeface="Arial" panose="020B0604020202020204" pitchFamily="34" charset="0"/>
              </a:rPr>
              <a:t>إلى الموت الروحي والأبدي إلى الأبد</a:t>
            </a:r>
            <a:endParaRPr lang="en-US" altLang="zh-CN" sz="3200" b="1" dirty="0">
              <a:latin typeface="Arial" panose="020B0604020202020204" pitchFamily="34" charset="0"/>
              <a:ea typeface="宋体" charset="0"/>
              <a:cs typeface="Arial" panose="020B0604020202020204" pitchFamily="34" charset="0"/>
            </a:endParaRPr>
          </a:p>
        </p:txBody>
      </p:sp>
      <p:pic>
        <p:nvPicPr>
          <p:cNvPr id="8499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29200" y="4852988"/>
            <a:ext cx="40005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74755">
                                            <p:txEl>
                                              <p:pRg st="0" end="0"/>
                                            </p:txEl>
                                          </p:spTgt>
                                        </p:tgtEl>
                                        <p:attrNameLst>
                                          <p:attrName>ppt_x</p:attrName>
                                        </p:attrNameLst>
                                      </p:cBhvr>
                                    </p:anim>
                                    <p:anim from="0" to="-1.0" calcmode="lin" valueType="num">
                                      <p:cBhvr>
                                        <p:cTn id="8" dur="200" decel="50000" autoRev="1" fill="hold">
                                          <p:stCondLst>
                                            <p:cond delay="600"/>
                                          </p:stCondLst>
                                        </p:cTn>
                                        <p:tgtEl>
                                          <p:spTgt spid="74755">
                                            <p:txEl>
                                              <p:pRg st="0" end="0"/>
                                            </p:txEl>
                                          </p:spTgt>
                                        </p:tgtEl>
                                        <p:attrNameLst>
                                          <p:attrName>xshear</p:attrName>
                                        </p:attrNameLst>
                                      </p:cBhvr>
                                    </p:anim>
                                    <p:animScale>
                                      <p:cBhvr>
                                        <p:cTn id="9" dur="200" decel="100000" autoRev="1" fill="hold">
                                          <p:stCondLst>
                                            <p:cond delay="600"/>
                                          </p:stCondLst>
                                        </p:cTn>
                                        <p:tgtEl>
                                          <p:spTgt spid="74755">
                                            <p:txEl>
                                              <p:pRg st="0" end="0"/>
                                            </p:txEl>
                                          </p:spTgt>
                                        </p:tgtEl>
                                      </p:cBhvr>
                                      <p:from x="100000" y="100000"/>
                                      <p:to x="80000" y="100000"/>
                                    </p:animScale>
                                    <p:anim by="(#ppt_h/3+#ppt_w*0.1)" calcmode="lin" valueType="num">
                                      <p:cBhvr additive="sum">
                                        <p:cTn id="10" dur="200" decel="100000" autoRev="1" fill="hold">
                                          <p:stCondLst>
                                            <p:cond delay="600"/>
                                          </p:stCondLst>
                                        </p:cTn>
                                        <p:tgtEl>
                                          <p:spTgt spid="74755">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anim calcmode="lin" valueType="num">
                                      <p:cBhvr>
                                        <p:cTn id="15" dur="500" fill="hold"/>
                                        <p:tgtEl>
                                          <p:spTgt spid="74755">
                                            <p:txEl>
                                              <p:pRg st="2" end="2"/>
                                            </p:txEl>
                                          </p:spTgt>
                                        </p:tgtEl>
                                        <p:attrNameLst>
                                          <p:attrName>ppt_w</p:attrName>
                                        </p:attrNameLst>
                                      </p:cBhvr>
                                      <p:tavLst>
                                        <p:tav tm="0">
                                          <p:val>
                                            <p:strVal val="#ppt_w*0.05"/>
                                          </p:val>
                                        </p:tav>
                                        <p:tav tm="100000">
                                          <p:val>
                                            <p:strVal val="#ppt_w"/>
                                          </p:val>
                                        </p:tav>
                                      </p:tavLst>
                                    </p:anim>
                                    <p:anim calcmode="lin" valueType="num">
                                      <p:cBhvr>
                                        <p:cTn id="16" dur="500" fill="hold"/>
                                        <p:tgtEl>
                                          <p:spTgt spid="74755">
                                            <p:txEl>
                                              <p:pRg st="2" end="2"/>
                                            </p:txEl>
                                          </p:spTgt>
                                        </p:tgtEl>
                                        <p:attrNameLst>
                                          <p:attrName>ppt_h</p:attrName>
                                        </p:attrNameLst>
                                      </p:cBhvr>
                                      <p:tavLst>
                                        <p:tav tm="0">
                                          <p:val>
                                            <p:strVal val="#ppt_h"/>
                                          </p:val>
                                        </p:tav>
                                        <p:tav tm="100000">
                                          <p:val>
                                            <p:strVal val="#ppt_h"/>
                                          </p:val>
                                        </p:tav>
                                      </p:tavLst>
                                    </p:anim>
                                    <p:anim calcmode="lin" valueType="num">
                                      <p:cBhvr>
                                        <p:cTn id="17" dur="500" fill="hold"/>
                                        <p:tgtEl>
                                          <p:spTgt spid="74755">
                                            <p:txEl>
                                              <p:pRg st="2" end="2"/>
                                            </p:txEl>
                                          </p:spTgt>
                                        </p:tgtEl>
                                        <p:attrNameLst>
                                          <p:attrName>ppt_x</p:attrName>
                                        </p:attrNameLst>
                                      </p:cBhvr>
                                      <p:tavLst>
                                        <p:tav tm="0">
                                          <p:val>
                                            <p:strVal val="#ppt_x-.2"/>
                                          </p:val>
                                        </p:tav>
                                        <p:tav tm="100000">
                                          <p:val>
                                            <p:strVal val="#ppt_x"/>
                                          </p:val>
                                        </p:tav>
                                      </p:tavLst>
                                    </p:anim>
                                    <p:anim calcmode="lin" valueType="num">
                                      <p:cBhvr>
                                        <p:cTn id="18" dur="500" fill="hold"/>
                                        <p:tgtEl>
                                          <p:spTgt spid="74755">
                                            <p:txEl>
                                              <p:pRg st="2" end="2"/>
                                            </p:txEl>
                                          </p:spTgt>
                                        </p:tgtEl>
                                        <p:attrNameLst>
                                          <p:attrName>ppt_y</p:attrName>
                                        </p:attrNameLst>
                                      </p:cBhvr>
                                      <p:tavLst>
                                        <p:tav tm="0">
                                          <p:val>
                                            <p:strVal val="#ppt_y"/>
                                          </p:val>
                                        </p:tav>
                                        <p:tav tm="100000">
                                          <p:val>
                                            <p:strVal val="#ppt_y"/>
                                          </p:val>
                                        </p:tav>
                                      </p:tavLst>
                                    </p:anim>
                                    <p:animEffect transition="in" filter="fade">
                                      <p:cBhvr>
                                        <p:cTn id="19" dur="500"/>
                                        <p:tgtEl>
                                          <p:spTgt spid="7475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74755">
                                            <p:txEl>
                                              <p:pRg st="3" end="3"/>
                                            </p:txEl>
                                          </p:spTgt>
                                        </p:tgtEl>
                                        <p:attrNameLst>
                                          <p:attrName>style.visibility</p:attrName>
                                        </p:attrNameLst>
                                      </p:cBhvr>
                                      <p:to>
                                        <p:strVal val="visible"/>
                                      </p:to>
                                    </p:set>
                                    <p:anim calcmode="lin" valueType="num">
                                      <p:cBhvr>
                                        <p:cTn id="24" dur="500" fill="hold"/>
                                        <p:tgtEl>
                                          <p:spTgt spid="74755">
                                            <p:txEl>
                                              <p:pRg st="3" end="3"/>
                                            </p:txEl>
                                          </p:spTgt>
                                        </p:tgtEl>
                                        <p:attrNameLst>
                                          <p:attrName>ppt_w</p:attrName>
                                        </p:attrNameLst>
                                      </p:cBhvr>
                                      <p:tavLst>
                                        <p:tav tm="0">
                                          <p:val>
                                            <p:strVal val="#ppt_w*0.05"/>
                                          </p:val>
                                        </p:tav>
                                        <p:tav tm="100000">
                                          <p:val>
                                            <p:strVal val="#ppt_w"/>
                                          </p:val>
                                        </p:tav>
                                      </p:tavLst>
                                    </p:anim>
                                    <p:anim calcmode="lin" valueType="num">
                                      <p:cBhvr>
                                        <p:cTn id="25" dur="500" fill="hold"/>
                                        <p:tgtEl>
                                          <p:spTgt spid="74755">
                                            <p:txEl>
                                              <p:pRg st="3" end="3"/>
                                            </p:txEl>
                                          </p:spTgt>
                                        </p:tgtEl>
                                        <p:attrNameLst>
                                          <p:attrName>ppt_h</p:attrName>
                                        </p:attrNameLst>
                                      </p:cBhvr>
                                      <p:tavLst>
                                        <p:tav tm="0">
                                          <p:val>
                                            <p:strVal val="#ppt_h"/>
                                          </p:val>
                                        </p:tav>
                                        <p:tav tm="100000">
                                          <p:val>
                                            <p:strVal val="#ppt_h"/>
                                          </p:val>
                                        </p:tav>
                                      </p:tavLst>
                                    </p:anim>
                                    <p:anim calcmode="lin" valueType="num">
                                      <p:cBhvr>
                                        <p:cTn id="26" dur="500" fill="hold"/>
                                        <p:tgtEl>
                                          <p:spTgt spid="74755">
                                            <p:txEl>
                                              <p:pRg st="3" end="3"/>
                                            </p:txEl>
                                          </p:spTgt>
                                        </p:tgtEl>
                                        <p:attrNameLst>
                                          <p:attrName>ppt_x</p:attrName>
                                        </p:attrNameLst>
                                      </p:cBhvr>
                                      <p:tavLst>
                                        <p:tav tm="0">
                                          <p:val>
                                            <p:strVal val="#ppt_x-.2"/>
                                          </p:val>
                                        </p:tav>
                                        <p:tav tm="100000">
                                          <p:val>
                                            <p:strVal val="#ppt_x"/>
                                          </p:val>
                                        </p:tav>
                                      </p:tavLst>
                                    </p:anim>
                                    <p:anim calcmode="lin" valueType="num">
                                      <p:cBhvr>
                                        <p:cTn id="27" dur="500" fill="hold"/>
                                        <p:tgtEl>
                                          <p:spTgt spid="74755">
                                            <p:txEl>
                                              <p:pRg st="3" end="3"/>
                                            </p:txEl>
                                          </p:spTgt>
                                        </p:tgtEl>
                                        <p:attrNameLst>
                                          <p:attrName>ppt_y</p:attrName>
                                        </p:attrNameLst>
                                      </p:cBhvr>
                                      <p:tavLst>
                                        <p:tav tm="0">
                                          <p:val>
                                            <p:strVal val="#ppt_y"/>
                                          </p:val>
                                        </p:tav>
                                        <p:tav tm="100000">
                                          <p:val>
                                            <p:strVal val="#ppt_y"/>
                                          </p:val>
                                        </p:tav>
                                      </p:tavLst>
                                    </p:anim>
                                    <p:animEffect transition="in" filter="fade">
                                      <p:cBhvr>
                                        <p:cTn id="28" dur="500"/>
                                        <p:tgtEl>
                                          <p:spTgt spid="747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3198812" y="0"/>
            <a:ext cx="5945187" cy="1470025"/>
          </a:xfrm>
        </p:spPr>
        <p:txBody>
          <a:bodyPr/>
          <a:lstStyle/>
          <a:p>
            <a:pPr eaLnBrk="1" hangingPunct="1">
              <a:defRPr/>
            </a:pPr>
            <a:r>
              <a:rPr lang="ar-JO" altLang="ko-KR" b="0" u="sng" dirty="0">
                <a:solidFill>
                  <a:srgbClr val="FFFF00"/>
                </a:solidFill>
                <a:latin typeface="Arial" panose="020B0604020202020204" pitchFamily="34" charset="0"/>
                <a:ea typeface="굴림" charset="0"/>
                <a:cs typeface="Arial" panose="020B0604020202020204" pitchFamily="34" charset="0"/>
              </a:rPr>
              <a:t>الخلاصة</a:t>
            </a:r>
            <a:endParaRPr lang="en-US" altLang="ko-KR" b="0" u="sng" dirty="0">
              <a:solidFill>
                <a:srgbClr val="FFFF00"/>
              </a:solidFill>
              <a:latin typeface="Arial" panose="020B0604020202020204" pitchFamily="34" charset="0"/>
              <a:ea typeface="굴림" charset="0"/>
              <a:cs typeface="Arial" panose="020B0604020202020204" pitchFamily="34" charset="0"/>
            </a:endParaRPr>
          </a:p>
        </p:txBody>
      </p:sp>
      <p:sp>
        <p:nvSpPr>
          <p:cNvPr id="76803" name="Rectangle 3"/>
          <p:cNvSpPr>
            <a:spLocks noGrp="1" noChangeArrowheads="1"/>
          </p:cNvSpPr>
          <p:nvPr>
            <p:ph type="subTitle" idx="1"/>
          </p:nvPr>
        </p:nvSpPr>
        <p:spPr>
          <a:xfrm>
            <a:off x="0" y="3276600"/>
            <a:ext cx="3657600" cy="3352800"/>
          </a:xfrm>
        </p:spPr>
        <p:txBody>
          <a:bodyPr/>
          <a:lstStyle/>
          <a:p>
            <a:pPr marL="419100" indent="-419100" algn="r" eaLnBrk="1" hangingPunct="1">
              <a:lnSpc>
                <a:spcPct val="80000"/>
              </a:lnSpc>
              <a:buFont typeface="Wingdings" charset="0"/>
              <a:buNone/>
              <a:defRPr/>
            </a:pPr>
            <a:r>
              <a:rPr lang="ar-JO" altLang="ko-KR" b="1" u="sng" dirty="0">
                <a:latin typeface="Arial" panose="020B0604020202020204" pitchFamily="34" charset="0"/>
                <a:ea typeface="宋体" charset="0"/>
                <a:cs typeface="Arial" panose="020B0604020202020204" pitchFamily="34" charset="0"/>
              </a:rPr>
              <a:t>الموت ...</a:t>
            </a:r>
            <a:endParaRPr lang="en-US" altLang="ko-KR" b="1" u="sng" dirty="0">
              <a:latin typeface="Arial" panose="020B0604020202020204" pitchFamily="34" charset="0"/>
              <a:ea typeface="宋体" charset="0"/>
              <a:cs typeface="Arial" panose="020B0604020202020204" pitchFamily="34" charset="0"/>
            </a:endParaRPr>
          </a:p>
          <a:p>
            <a:pPr marL="419100" indent="-419100" algn="r" rtl="1" eaLnBrk="1" hangingPunct="1">
              <a:lnSpc>
                <a:spcPct val="80000"/>
              </a:lnSpc>
              <a:buFont typeface="Arial" charset="0"/>
              <a:buChar char="•"/>
              <a:defRPr/>
            </a:pPr>
            <a:r>
              <a:rPr lang="ar-JO" altLang="ko-KR" b="1" dirty="0">
                <a:latin typeface="Arial" panose="020B0604020202020204" pitchFamily="34" charset="0"/>
                <a:ea typeface="宋体" charset="0"/>
                <a:cs typeface="Arial" panose="020B0604020202020204" pitchFamily="34" charset="0"/>
              </a:rPr>
              <a:t>غير طبيعي</a:t>
            </a:r>
            <a:endParaRPr lang="en-US" altLang="ko-KR" b="1" dirty="0">
              <a:latin typeface="Arial" panose="020B0604020202020204" pitchFamily="34" charset="0"/>
              <a:ea typeface="宋体" charset="0"/>
              <a:cs typeface="Arial" panose="020B0604020202020204" pitchFamily="34" charset="0"/>
            </a:endParaRPr>
          </a:p>
          <a:p>
            <a:pPr marL="419100" indent="-419100" algn="r" rtl="1" eaLnBrk="1" hangingPunct="1">
              <a:lnSpc>
                <a:spcPct val="80000"/>
              </a:lnSpc>
              <a:buFont typeface="Arial" charset="0"/>
              <a:buChar char="•"/>
              <a:defRPr/>
            </a:pPr>
            <a:r>
              <a:rPr lang="ar-JO" altLang="ko-KR" b="1" dirty="0">
                <a:latin typeface="Arial" panose="020B0604020202020204" pitchFamily="34" charset="0"/>
                <a:ea typeface="宋体" charset="0"/>
                <a:cs typeface="Arial" panose="020B0604020202020204" pitchFamily="34" charset="0"/>
              </a:rPr>
              <a:t>ليس قصد الله</a:t>
            </a:r>
            <a:endParaRPr lang="en-US" altLang="ko-KR" b="1" dirty="0">
              <a:latin typeface="Arial" panose="020B0604020202020204" pitchFamily="34" charset="0"/>
              <a:ea typeface="宋体" charset="0"/>
              <a:cs typeface="Arial" panose="020B0604020202020204" pitchFamily="34" charset="0"/>
            </a:endParaRPr>
          </a:p>
          <a:p>
            <a:pPr marL="419100" indent="-419100" algn="r" rtl="1" eaLnBrk="1" hangingPunct="1">
              <a:lnSpc>
                <a:spcPct val="80000"/>
              </a:lnSpc>
              <a:buFont typeface="Arial" charset="0"/>
              <a:buChar char="•"/>
              <a:defRPr/>
            </a:pPr>
            <a:r>
              <a:rPr lang="ar-JO" altLang="ko-KR" b="1" dirty="0">
                <a:latin typeface="Arial" panose="020B0604020202020204" pitchFamily="34" charset="0"/>
                <a:ea typeface="宋体" charset="0"/>
                <a:cs typeface="Arial" panose="020B0604020202020204" pitchFamily="34" charset="0"/>
              </a:rPr>
              <a:t>عقوبة الخطية</a:t>
            </a:r>
            <a:endParaRPr lang="en-US" altLang="ko-KR" b="1" dirty="0">
              <a:latin typeface="Arial" panose="020B0604020202020204" pitchFamily="34" charset="0"/>
              <a:ea typeface="宋体" charset="0"/>
              <a:cs typeface="Arial" panose="020B0604020202020204" pitchFamily="34" charset="0"/>
            </a:endParaRPr>
          </a:p>
          <a:p>
            <a:pPr marL="419100" indent="-419100" algn="r" rtl="1" eaLnBrk="1" hangingPunct="1">
              <a:lnSpc>
                <a:spcPct val="80000"/>
              </a:lnSpc>
              <a:buFont typeface="Arial" charset="0"/>
              <a:buChar char="•"/>
              <a:defRPr/>
            </a:pPr>
            <a:r>
              <a:rPr lang="ar-JO" altLang="ko-KR" b="1" dirty="0">
                <a:latin typeface="Arial" panose="020B0604020202020204" pitchFamily="34" charset="0"/>
                <a:ea typeface="宋体" charset="0"/>
                <a:cs typeface="Arial" panose="020B0604020202020204" pitchFamily="34" charset="0"/>
              </a:rPr>
              <a:t>ليس انقراض</a:t>
            </a:r>
            <a:endParaRPr lang="en-US" altLang="ko-KR" b="1" dirty="0">
              <a:latin typeface="Arial" panose="020B0604020202020204" pitchFamily="34" charset="0"/>
              <a:ea typeface="宋体" charset="0"/>
              <a:cs typeface="Arial" panose="020B0604020202020204" pitchFamily="34" charset="0"/>
            </a:endParaRPr>
          </a:p>
        </p:txBody>
      </p:sp>
      <p:pic>
        <p:nvPicPr>
          <p:cNvPr id="87043" name="Picture 4" descr="resurre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198813"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3"/>
          <p:cNvSpPr txBox="1">
            <a:spLocks noChangeArrowheads="1"/>
          </p:cNvSpPr>
          <p:nvPr/>
        </p:nvSpPr>
        <p:spPr bwMode="auto">
          <a:xfrm>
            <a:off x="3657600" y="1828800"/>
            <a:ext cx="5486400" cy="4876800"/>
          </a:xfrm>
          <a:prstGeom prst="rect">
            <a:avLst/>
          </a:prstGeom>
          <a:noFill/>
          <a:ln w="9525">
            <a:noFill/>
            <a:miter lim="800000"/>
            <a:headEnd/>
            <a:tailEnd/>
          </a:ln>
          <a:effectLst/>
        </p:spPr>
        <p:txBody>
          <a:bodyPr/>
          <a:lstStyle>
            <a:lvl1pPr eaLnBrk="0" hangingPunct="0">
              <a:defRPr sz="2400">
                <a:solidFill>
                  <a:schemeClr val="tx1"/>
                </a:solidFill>
                <a:latin typeface="Dominican Small Caps" charset="0"/>
                <a:ea typeface="ＭＳ Ｐゴシック" charset="0"/>
                <a:cs typeface="Arial" charset="0"/>
              </a:defRPr>
            </a:lvl1pPr>
            <a:lvl2pPr marL="37931725" indent="-37474525" eaLnBrk="0" hangingPunct="0">
              <a:defRPr sz="2400">
                <a:solidFill>
                  <a:schemeClr val="tx1"/>
                </a:solidFill>
                <a:latin typeface="Dominican Small Caps" charset="0"/>
                <a:ea typeface="Arial" charset="0"/>
                <a:cs typeface="Arial" charset="0"/>
              </a:defRPr>
            </a:lvl2pPr>
            <a:lvl3pPr eaLnBrk="0" hangingPunct="0">
              <a:defRPr sz="2400">
                <a:solidFill>
                  <a:schemeClr val="tx1"/>
                </a:solidFill>
                <a:latin typeface="Dominican Small Caps" charset="0"/>
                <a:ea typeface="Arial" charset="0"/>
                <a:cs typeface="Arial" charset="0"/>
              </a:defRPr>
            </a:lvl3pPr>
            <a:lvl4pPr eaLnBrk="0" hangingPunct="0">
              <a:defRPr sz="2400">
                <a:solidFill>
                  <a:schemeClr val="tx1"/>
                </a:solidFill>
                <a:latin typeface="Dominican Small Caps" charset="0"/>
                <a:ea typeface="Arial" charset="0"/>
                <a:cs typeface="Arial" charset="0"/>
              </a:defRPr>
            </a:lvl4pPr>
            <a:lvl5pPr eaLnBrk="0" hangingPunct="0">
              <a:defRPr sz="2400">
                <a:solidFill>
                  <a:schemeClr val="tx1"/>
                </a:solidFill>
                <a:latin typeface="Dominican Small Caps" charset="0"/>
                <a:ea typeface="Arial" charset="0"/>
                <a:cs typeface="Arial" charset="0"/>
              </a:defRPr>
            </a:lvl5pPr>
            <a:lvl6pPr marL="457200" eaLnBrk="0" fontAlgn="base" hangingPunct="0">
              <a:spcBef>
                <a:spcPct val="0"/>
              </a:spcBef>
              <a:spcAft>
                <a:spcPct val="0"/>
              </a:spcAft>
              <a:defRPr sz="2400">
                <a:solidFill>
                  <a:schemeClr val="tx1"/>
                </a:solidFill>
                <a:latin typeface="Dominican Small Caps" charset="0"/>
                <a:ea typeface="Arial" charset="0"/>
                <a:cs typeface="Arial" charset="0"/>
              </a:defRPr>
            </a:lvl6pPr>
            <a:lvl7pPr marL="914400" eaLnBrk="0" fontAlgn="base" hangingPunct="0">
              <a:spcBef>
                <a:spcPct val="0"/>
              </a:spcBef>
              <a:spcAft>
                <a:spcPct val="0"/>
              </a:spcAft>
              <a:defRPr sz="2400">
                <a:solidFill>
                  <a:schemeClr val="tx1"/>
                </a:solidFill>
                <a:latin typeface="Dominican Small Caps" charset="0"/>
                <a:ea typeface="Arial" charset="0"/>
                <a:cs typeface="Arial" charset="0"/>
              </a:defRPr>
            </a:lvl7pPr>
            <a:lvl8pPr marL="1371600" eaLnBrk="0" fontAlgn="base" hangingPunct="0">
              <a:spcBef>
                <a:spcPct val="0"/>
              </a:spcBef>
              <a:spcAft>
                <a:spcPct val="0"/>
              </a:spcAft>
              <a:defRPr sz="2400">
                <a:solidFill>
                  <a:schemeClr val="tx1"/>
                </a:solidFill>
                <a:latin typeface="Dominican Small Caps" charset="0"/>
                <a:ea typeface="Arial" charset="0"/>
                <a:cs typeface="Arial" charset="0"/>
              </a:defRPr>
            </a:lvl8pPr>
            <a:lvl9pPr marL="1828800" eaLnBrk="0" fontAlgn="base" hangingPunct="0">
              <a:spcBef>
                <a:spcPct val="0"/>
              </a:spcBef>
              <a:spcAft>
                <a:spcPct val="0"/>
              </a:spcAft>
              <a:defRPr sz="2400">
                <a:solidFill>
                  <a:schemeClr val="tx1"/>
                </a:solidFill>
                <a:latin typeface="Dominican Small Caps" charset="0"/>
                <a:ea typeface="Arial" charset="0"/>
                <a:cs typeface="Arial" charset="0"/>
              </a:defRPr>
            </a:lvl9pPr>
          </a:lstStyle>
          <a:p>
            <a:pPr marL="479425" indent="-479425" algn="r" eaLnBrk="1" hangingPunct="1">
              <a:lnSpc>
                <a:spcPct val="80000"/>
              </a:lnSpc>
              <a:spcBef>
                <a:spcPct val="20000"/>
              </a:spcBef>
              <a:buClr>
                <a:schemeClr val="hlink"/>
              </a:buClr>
              <a:buSzPct val="70000"/>
              <a:buFont typeface="Wingdings" charset="0"/>
              <a:buNone/>
              <a:defRPr/>
            </a:pPr>
            <a:r>
              <a:rPr lang="ar-JO" altLang="ko-KR" sz="3200" b="1" u="sng" dirty="0">
                <a:effectLst>
                  <a:outerShdw blurRad="38100" dist="38100" dir="2700000" algn="tl">
                    <a:srgbClr val="000000"/>
                  </a:outerShdw>
                </a:effectLst>
                <a:latin typeface="Arial" panose="020B0604020202020204" pitchFamily="34" charset="0"/>
                <a:ea typeface="宋体" charset="0"/>
                <a:cs typeface="Arial" panose="020B0604020202020204" pitchFamily="34" charset="0"/>
              </a:rPr>
              <a:t>بالنسبة للمؤمنين ...</a:t>
            </a:r>
            <a:endParaRPr lang="en-US" altLang="ko-KR" sz="3200" b="1" u="sng" dirty="0">
              <a:effectLst>
                <a:outerShdw blurRad="38100" dist="38100" dir="2700000" algn="tl">
                  <a:srgbClr val="000000"/>
                </a:outerShdw>
              </a:effectLst>
              <a:latin typeface="Arial" panose="020B0604020202020204" pitchFamily="34" charset="0"/>
              <a:ea typeface="宋体" charset="0"/>
              <a:cs typeface="Arial" panose="020B0604020202020204" pitchFamily="34" charset="0"/>
            </a:endParaRPr>
          </a:p>
          <a:p>
            <a:pPr marL="479425" indent="-479425" algn="r" rtl="1" eaLnBrk="1" hangingPunct="1">
              <a:lnSpc>
                <a:spcPct val="80000"/>
              </a:lnSpc>
              <a:spcBef>
                <a:spcPct val="20000"/>
              </a:spcBef>
              <a:buClr>
                <a:schemeClr val="hlink"/>
              </a:buClr>
              <a:buSzPct val="70000"/>
              <a:buFont typeface="Arial" charset="0"/>
              <a:buChar char="•"/>
              <a:defRPr/>
            </a:pPr>
            <a:r>
              <a:rPr lang="ar-JO" altLang="ko-KR" sz="3200" b="1" dirty="0">
                <a:effectLst>
                  <a:outerShdw blurRad="38100" dist="38100" dir="2700000" algn="tl">
                    <a:srgbClr val="000000"/>
                  </a:outerShdw>
                </a:effectLst>
                <a:latin typeface="Arial" panose="020B0604020202020204" pitchFamily="34" charset="0"/>
                <a:ea typeface="宋体" charset="0"/>
                <a:cs typeface="Arial" panose="020B0604020202020204" pitchFamily="34" charset="0"/>
              </a:rPr>
              <a:t>تم دفع عقوبة خطايانا من يسوع المسيح</a:t>
            </a:r>
            <a:endParaRPr lang="en-US" altLang="ko-KR" sz="3200" b="1" dirty="0">
              <a:effectLst>
                <a:outerShdw blurRad="38100" dist="38100" dir="2700000" algn="tl">
                  <a:srgbClr val="000000"/>
                </a:outerShdw>
              </a:effectLst>
              <a:latin typeface="Arial" panose="020B0604020202020204" pitchFamily="34" charset="0"/>
              <a:ea typeface="宋体" charset="0"/>
              <a:cs typeface="Arial" panose="020B0604020202020204" pitchFamily="34" charset="0"/>
            </a:endParaRPr>
          </a:p>
          <a:p>
            <a:pPr marL="479425" indent="-479425" algn="r" rtl="1" eaLnBrk="1" hangingPunct="1">
              <a:lnSpc>
                <a:spcPct val="80000"/>
              </a:lnSpc>
              <a:spcBef>
                <a:spcPct val="20000"/>
              </a:spcBef>
              <a:buClr>
                <a:schemeClr val="hlink"/>
              </a:buClr>
              <a:buSzPct val="70000"/>
              <a:buFont typeface="Arial" charset="0"/>
              <a:buChar char="•"/>
              <a:defRPr/>
            </a:pPr>
            <a:r>
              <a:rPr lang="ar-JO" altLang="ko-KR" sz="3200" b="1" dirty="0">
                <a:effectLst>
                  <a:outerShdw blurRad="38100" dist="38100" dir="2700000" algn="tl">
                    <a:srgbClr val="000000"/>
                  </a:outerShdw>
                </a:effectLst>
                <a:latin typeface="Arial" panose="020B0604020202020204" pitchFamily="34" charset="0"/>
                <a:ea typeface="宋体" charset="0"/>
                <a:cs typeface="Arial" panose="020B0604020202020204" pitchFamily="34" charset="0"/>
              </a:rPr>
              <a:t>لا يجب أن نخاف الموت مع أننا سنموت يوماً ما</a:t>
            </a:r>
            <a:endParaRPr lang="en-US" altLang="ko-KR" sz="3200" b="1" dirty="0">
              <a:effectLst>
                <a:outerShdw blurRad="38100" dist="38100" dir="2700000" algn="tl">
                  <a:srgbClr val="000000"/>
                </a:outerShdw>
              </a:effectLst>
              <a:latin typeface="Arial" panose="020B0604020202020204" pitchFamily="34" charset="0"/>
              <a:ea typeface="宋体" charset="0"/>
              <a:cs typeface="Arial" panose="020B0604020202020204" pitchFamily="34" charset="0"/>
            </a:endParaRPr>
          </a:p>
          <a:p>
            <a:pPr marL="479425" indent="-479425" algn="r" rtl="1" eaLnBrk="1" hangingPunct="1">
              <a:lnSpc>
                <a:spcPct val="80000"/>
              </a:lnSpc>
              <a:spcBef>
                <a:spcPct val="20000"/>
              </a:spcBef>
              <a:buClr>
                <a:schemeClr val="hlink"/>
              </a:buClr>
              <a:buSzPct val="70000"/>
              <a:buFont typeface="Arial" charset="0"/>
              <a:buChar char="•"/>
              <a:defRPr/>
            </a:pPr>
            <a:r>
              <a:rPr lang="ar-JO" altLang="ko-KR" sz="3200" b="1" dirty="0">
                <a:effectLst>
                  <a:outerShdw blurRad="38100" dist="38100" dir="2700000" algn="tl">
                    <a:srgbClr val="000000"/>
                  </a:outerShdw>
                </a:effectLst>
                <a:latin typeface="Arial" panose="020B0604020202020204" pitchFamily="34" charset="0"/>
                <a:ea typeface="宋体" charset="0"/>
                <a:cs typeface="Arial" panose="020B0604020202020204" pitchFamily="34" charset="0"/>
              </a:rPr>
              <a:t>سنكون مع ربنا يسوع عندما نموت</a:t>
            </a:r>
            <a:endParaRPr lang="en-US" altLang="ko-KR" sz="3200" b="1" dirty="0">
              <a:effectLst>
                <a:outerShdw blurRad="38100" dist="38100" dir="2700000" algn="tl">
                  <a:srgbClr val="000000"/>
                </a:outerShdw>
              </a:effectLst>
              <a:latin typeface="Arial" panose="020B0604020202020204" pitchFamily="34" charset="0"/>
              <a:ea typeface="宋体" charset="0"/>
              <a:cs typeface="Arial" panose="020B0604020202020204" pitchFamily="34" charset="0"/>
            </a:endParaRPr>
          </a:p>
          <a:p>
            <a:pPr marL="479425" indent="-479425" algn="r" rtl="1" eaLnBrk="1" hangingPunct="1">
              <a:lnSpc>
                <a:spcPct val="80000"/>
              </a:lnSpc>
              <a:spcBef>
                <a:spcPct val="20000"/>
              </a:spcBef>
              <a:buClr>
                <a:schemeClr val="hlink"/>
              </a:buClr>
              <a:buSzPct val="70000"/>
              <a:buFont typeface="Arial" charset="0"/>
              <a:buChar char="•"/>
              <a:defRPr/>
            </a:pPr>
            <a:r>
              <a:rPr lang="ar-JO" altLang="zh-CN" sz="3200" b="1" dirty="0">
                <a:effectLst>
                  <a:outerShdw blurRad="38100" dist="38100" dir="2700000" algn="tl">
                    <a:srgbClr val="000000"/>
                  </a:outerShdw>
                </a:effectLst>
                <a:latin typeface="Arial" panose="020B0604020202020204" pitchFamily="34" charset="0"/>
                <a:ea typeface="宋体" charset="0"/>
                <a:cs typeface="Arial" panose="020B0604020202020204" pitchFamily="34" charset="0"/>
              </a:rPr>
              <a:t>ليس الموت إلا مدخلاً لوضع حياة أفضل</a:t>
            </a:r>
            <a:endParaRPr lang="en-US" altLang="zh-CN" sz="3200" b="1" dirty="0">
              <a:effectLst>
                <a:outerShdw blurRad="38100" dist="38100" dir="2700000" algn="tl">
                  <a:srgbClr val="000000"/>
                </a:outerShdw>
              </a:effectLst>
              <a:latin typeface="Arial" panose="020B0604020202020204" pitchFamily="34" charset="0"/>
              <a:ea typeface="宋体"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1000"/>
                                        <p:tgtEl>
                                          <p:spTgt spid="76803">
                                            <p:txEl>
                                              <p:pRg st="0" end="0"/>
                                            </p:txEl>
                                          </p:spTgt>
                                        </p:tgtEl>
                                      </p:cBhvr>
                                    </p:animEffect>
                                    <p:anim calcmode="lin" valueType="num">
                                      <p:cBhvr>
                                        <p:cTn id="8"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68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6803">
                                            <p:txEl>
                                              <p:pRg st="1" end="1"/>
                                            </p:txEl>
                                          </p:spTgt>
                                        </p:tgtEl>
                                        <p:attrNameLst>
                                          <p:attrName>style.visibility</p:attrName>
                                        </p:attrNameLst>
                                      </p:cBhvr>
                                      <p:to>
                                        <p:strVal val="visible"/>
                                      </p:to>
                                    </p:set>
                                    <p:animEffect transition="in" filter="fade">
                                      <p:cBhvr>
                                        <p:cTn id="14" dur="1000"/>
                                        <p:tgtEl>
                                          <p:spTgt spid="76803">
                                            <p:txEl>
                                              <p:pRg st="1" end="1"/>
                                            </p:txEl>
                                          </p:spTgt>
                                        </p:tgtEl>
                                      </p:cBhvr>
                                    </p:animEffect>
                                    <p:anim calcmode="lin" valueType="num">
                                      <p:cBhvr>
                                        <p:cTn id="15"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68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76803">
                                            <p:txEl>
                                              <p:pRg st="2" end="2"/>
                                            </p:txEl>
                                          </p:spTgt>
                                        </p:tgtEl>
                                        <p:attrNameLst>
                                          <p:attrName>style.visibility</p:attrName>
                                        </p:attrNameLst>
                                      </p:cBhvr>
                                      <p:to>
                                        <p:strVal val="visible"/>
                                      </p:to>
                                    </p:set>
                                    <p:animEffect transition="in" filter="fade">
                                      <p:cBhvr>
                                        <p:cTn id="21" dur="1000"/>
                                        <p:tgtEl>
                                          <p:spTgt spid="76803">
                                            <p:txEl>
                                              <p:pRg st="2" end="2"/>
                                            </p:txEl>
                                          </p:spTgt>
                                        </p:tgtEl>
                                      </p:cBhvr>
                                    </p:animEffect>
                                    <p:anim calcmode="lin" valueType="num">
                                      <p:cBhvr>
                                        <p:cTn id="22" dur="10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68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76803">
                                            <p:txEl>
                                              <p:pRg st="3" end="3"/>
                                            </p:txEl>
                                          </p:spTgt>
                                        </p:tgtEl>
                                        <p:attrNameLst>
                                          <p:attrName>style.visibility</p:attrName>
                                        </p:attrNameLst>
                                      </p:cBhvr>
                                      <p:to>
                                        <p:strVal val="visible"/>
                                      </p:to>
                                    </p:set>
                                    <p:animEffect transition="in" filter="fade">
                                      <p:cBhvr>
                                        <p:cTn id="28" dur="1000"/>
                                        <p:tgtEl>
                                          <p:spTgt spid="76803">
                                            <p:txEl>
                                              <p:pRg st="3" end="3"/>
                                            </p:txEl>
                                          </p:spTgt>
                                        </p:tgtEl>
                                      </p:cBhvr>
                                    </p:animEffect>
                                    <p:anim calcmode="lin" valueType="num">
                                      <p:cBhvr>
                                        <p:cTn id="29" dur="10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68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76803">
                                            <p:txEl>
                                              <p:pRg st="4" end="4"/>
                                            </p:txEl>
                                          </p:spTgt>
                                        </p:tgtEl>
                                        <p:attrNameLst>
                                          <p:attrName>style.visibility</p:attrName>
                                        </p:attrNameLst>
                                      </p:cBhvr>
                                      <p:to>
                                        <p:strVal val="visible"/>
                                      </p:to>
                                    </p:set>
                                    <p:animEffect transition="in" filter="fade">
                                      <p:cBhvr>
                                        <p:cTn id="35" dur="1000"/>
                                        <p:tgtEl>
                                          <p:spTgt spid="76803">
                                            <p:txEl>
                                              <p:pRg st="4" end="4"/>
                                            </p:txEl>
                                          </p:spTgt>
                                        </p:tgtEl>
                                      </p:cBhvr>
                                    </p:animEffect>
                                    <p:anim calcmode="lin" valueType="num">
                                      <p:cBhvr>
                                        <p:cTn id="36" dur="10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68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5943600" y="609600"/>
            <a:ext cx="3200400" cy="5638800"/>
          </a:xfrm>
        </p:spPr>
        <p:txBody>
          <a:bodyPr/>
          <a:lstStyle/>
          <a:p>
            <a:pPr eaLnBrk="1" hangingPunct="1"/>
            <a:r>
              <a:rPr lang="ar-JO" b="1" dirty="0">
                <a:latin typeface="Arial" panose="020B0604020202020204" pitchFamily="34" charset="0"/>
                <a:ea typeface="ＭＳ Ｐゴシック" charset="0"/>
                <a:cs typeface="Arial" panose="020B0604020202020204" pitchFamily="34" charset="0"/>
              </a:rPr>
              <a:t>يرفض الكثيرون النبوة في     هذه الأيام ويضعون رؤوسهم       في الرمل</a:t>
            </a:r>
            <a:endParaRPr lang="en-US" b="1" dirty="0">
              <a:latin typeface="Arial" panose="020B0604020202020204" pitchFamily="34" charset="0"/>
              <a:ea typeface="ＭＳ Ｐゴシック" charset="0"/>
              <a:cs typeface="Arial" panose="020B0604020202020204" pitchFamily="34" charset="0"/>
            </a:endParaRPr>
          </a:p>
        </p:txBody>
      </p:sp>
      <p:pic>
        <p:nvPicPr>
          <p:cNvPr id="56322" name="Picture 4" descr="Head in San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7451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470025"/>
          </a:xfrm>
        </p:spPr>
        <p:txBody>
          <a:bodyPr/>
          <a:lstStyle/>
          <a:p>
            <a:pPr eaLnBrk="1" hangingPunct="1">
              <a:defRPr/>
            </a:pPr>
            <a:r>
              <a:rPr lang="ar-JO" sz="4800" u="sng" dirty="0">
                <a:solidFill>
                  <a:srgbClr val="FFFF00"/>
                </a:solidFill>
                <a:latin typeface="Arial" panose="020B0604020202020204" pitchFamily="34" charset="0"/>
                <a:cs typeface="Arial" panose="020B0604020202020204" pitchFamily="34" charset="0"/>
              </a:rPr>
              <a:t>الحالة الوسطى</a:t>
            </a:r>
            <a:endParaRPr lang="en-US" sz="4800" u="sng" dirty="0">
              <a:solidFill>
                <a:srgbClr val="FFFF00"/>
              </a:solidFill>
              <a:latin typeface="Arial" panose="020B0604020202020204" pitchFamily="34" charset="0"/>
              <a:cs typeface="Arial" panose="020B0604020202020204" pitchFamily="34" charset="0"/>
            </a:endParaRPr>
          </a:p>
        </p:txBody>
      </p:sp>
      <p:sp>
        <p:nvSpPr>
          <p:cNvPr id="89090" name="TextBox 4"/>
          <p:cNvSpPr txBox="1">
            <a:spLocks noChangeArrowheads="1"/>
          </p:cNvSpPr>
          <p:nvPr/>
        </p:nvSpPr>
        <p:spPr bwMode="auto">
          <a:xfrm>
            <a:off x="8534400" y="5715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panose="020B0604020202020204" pitchFamily="34" charset="0"/>
                <a:cs typeface="Arial" panose="020B0604020202020204" pitchFamily="34" charset="0"/>
              </a:rPr>
              <a:t>13</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12725" y="1219200"/>
            <a:ext cx="8702675"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470025"/>
          </a:xfrm>
        </p:spPr>
        <p:txBody>
          <a:bodyPr/>
          <a:lstStyle/>
          <a:p>
            <a:pPr eaLnBrk="1" hangingPunct="1">
              <a:defRPr/>
            </a:pPr>
            <a:r>
              <a:rPr lang="ar-JO" sz="4800" u="sng" dirty="0">
                <a:solidFill>
                  <a:srgbClr val="FFFF00"/>
                </a:solidFill>
                <a:latin typeface="Arial"/>
                <a:cs typeface="Arial"/>
              </a:rPr>
              <a:t>الحالة الوسطى</a:t>
            </a:r>
            <a:endParaRPr lang="en-US" sz="4800" u="sng" dirty="0">
              <a:solidFill>
                <a:srgbClr val="FFFF00"/>
              </a:solidFill>
              <a:latin typeface="Arial"/>
              <a:cs typeface="Arial"/>
            </a:endParaRPr>
          </a:p>
        </p:txBody>
      </p:sp>
      <p:sp>
        <p:nvSpPr>
          <p:cNvPr id="2051" name="Rectangle 3"/>
          <p:cNvSpPr>
            <a:spLocks noGrp="1" noChangeArrowheads="1"/>
          </p:cNvSpPr>
          <p:nvPr>
            <p:ph type="subTitle" idx="1"/>
          </p:nvPr>
        </p:nvSpPr>
        <p:spPr>
          <a:xfrm>
            <a:off x="0" y="1371600"/>
            <a:ext cx="9144000" cy="3962400"/>
          </a:xfrm>
        </p:spPr>
        <p:txBody>
          <a:bodyPr/>
          <a:lstStyle/>
          <a:p>
            <a:pPr eaLnBrk="1" hangingPunct="1">
              <a:buFont typeface="Wingdings" charset="0"/>
              <a:buNone/>
              <a:defRPr/>
            </a:pPr>
            <a:r>
              <a:rPr lang="ar-JO" sz="3600" b="1" dirty="0">
                <a:latin typeface="Arial"/>
                <a:cs typeface="Arial"/>
              </a:rPr>
              <a:t>ماذا تعني؟</a:t>
            </a:r>
            <a:endParaRPr lang="en-US" sz="3600" b="1" dirty="0">
              <a:latin typeface="Arial"/>
              <a:cs typeface="Arial"/>
            </a:endParaRPr>
          </a:p>
          <a:p>
            <a:pPr eaLnBrk="1" hangingPunct="1">
              <a:defRPr/>
            </a:pPr>
            <a:r>
              <a:rPr lang="ar-JO" altLang="zh-CN" b="1" dirty="0">
                <a:latin typeface="Arial"/>
                <a:ea typeface="宋体" charset="0"/>
              </a:rPr>
              <a:t>إن جدل الحالة الوسطى </a:t>
            </a:r>
            <a:r>
              <a:rPr lang="ar-JO" altLang="zh-CN" b="1" dirty="0">
                <a:solidFill>
                  <a:srgbClr val="FFFF00"/>
                </a:solidFill>
                <a:latin typeface="Arial"/>
                <a:ea typeface="宋体" charset="0"/>
              </a:rPr>
              <a:t>لا يدور حول الجسد </a:t>
            </a:r>
            <a:r>
              <a:rPr lang="ar-JO" altLang="zh-CN" b="1" dirty="0">
                <a:latin typeface="Arial"/>
                <a:ea typeface="宋体" charset="0"/>
              </a:rPr>
              <a:t>لأنه يعاني من التحلل إلى العناصر الكيميائية المكونة له... ونتيجة لذلك يعود الجسد إلى التراب الذي جاء منه حتى القيامة (تك 2: 7؛ 3: 19؛ جا 3 :20)   (هويت، 34)</a:t>
            </a:r>
            <a:endParaRPr lang="en-US" altLang="zh-CN" b="1" dirty="0">
              <a:latin typeface="Arial"/>
              <a:ea typeface="宋体" charset="0"/>
              <a:cs typeface="Arial"/>
            </a:endParaRPr>
          </a:p>
        </p:txBody>
      </p:sp>
      <p:pic>
        <p:nvPicPr>
          <p:cNvPr id="2054" name="Picture 6" descr="RI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473700"/>
            <a:ext cx="17526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40" name="TextBox 4"/>
          <p:cNvSpPr txBox="1">
            <a:spLocks noChangeArrowheads="1"/>
          </p:cNvSpPr>
          <p:nvPr/>
        </p:nvSpPr>
        <p:spPr bwMode="auto">
          <a:xfrm>
            <a:off x="8534400" y="57150"/>
            <a:ext cx="50526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charset="0"/>
              </a:rPr>
              <a:t>13</a:t>
            </a:r>
            <a:endParaRPr lang="en-US" b="1" dirty="0">
              <a:latin typeface="Arial" charset="0"/>
            </a:endParaRPr>
          </a:p>
        </p:txBody>
      </p:sp>
      <p:sp>
        <p:nvSpPr>
          <p:cNvPr id="7" name="Rectangle 3"/>
          <p:cNvSpPr txBox="1">
            <a:spLocks noChangeArrowheads="1"/>
          </p:cNvSpPr>
          <p:nvPr/>
        </p:nvSpPr>
        <p:spPr bwMode="auto">
          <a:xfrm>
            <a:off x="1752600" y="5867400"/>
            <a:ext cx="7391400" cy="1001713"/>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eaLnBrk="1" hangingPunct="1">
              <a:buFont typeface="Wingdings" charset="0"/>
              <a:buNone/>
              <a:defRPr/>
            </a:pPr>
            <a:r>
              <a:rPr lang="ar-JO" sz="3600" b="1" dirty="0">
                <a:latin typeface="Arial"/>
                <a:cs typeface="Arial"/>
              </a:rPr>
              <a:t>إنه بخصوص النفس والروح</a:t>
            </a:r>
            <a:endParaRPr lang="en-US" altLang="zh-CN" b="1" dirty="0">
              <a:latin typeface="Arial"/>
              <a:ea typeface="宋体"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blinds(horizontal)">
                                      <p:cBhvr>
                                        <p:cTn id="7" dur="500"/>
                                        <p:tgtEl>
                                          <p:spTgt spid="2051">
                                            <p:txEl>
                                              <p:pRg st="0" end="0"/>
                                            </p:txEl>
                                          </p:spTgt>
                                        </p:tgtEl>
                                      </p:cBhvr>
                                    </p:animEffect>
                                  </p:childTnLst>
                                </p:cTn>
                              </p:par>
                              <p:par>
                                <p:cTn id="8" presetID="7" presetClass="entr" presetSubtype="4"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 calcmode="lin" valueType="num">
                                      <p:cBhvr additive="base">
                                        <p:cTn id="10" dur="5000" fill="hold"/>
                                        <p:tgtEl>
                                          <p:spTgt spid="2054"/>
                                        </p:tgtEl>
                                        <p:attrNameLst>
                                          <p:attrName>ppt_x</p:attrName>
                                        </p:attrNameLst>
                                      </p:cBhvr>
                                      <p:tavLst>
                                        <p:tav tm="0">
                                          <p:val>
                                            <p:strVal val="#ppt_x"/>
                                          </p:val>
                                        </p:tav>
                                        <p:tav tm="100000">
                                          <p:val>
                                            <p:strVal val="#ppt_x"/>
                                          </p:val>
                                        </p:tav>
                                      </p:tavLst>
                                    </p:anim>
                                    <p:anim calcmode="lin" valueType="num">
                                      <p:cBhvr additive="base">
                                        <p:cTn id="11" dur="50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051">
                                            <p:txEl>
                                              <p:pRg st="1" end="1"/>
                                            </p:txEl>
                                          </p:spTgt>
                                        </p:tgtEl>
                                        <p:attrNameLst>
                                          <p:attrName>style.visibility</p:attrName>
                                        </p:attrNameLst>
                                      </p:cBhvr>
                                      <p:to>
                                        <p:strVal val="visible"/>
                                      </p:to>
                                    </p:set>
                                    <p:animEffect transition="in" filter="blinds(horizontal)">
                                      <p:cBhvr>
                                        <p:cTn id="16" dur="500"/>
                                        <p:tgtEl>
                                          <p:spTgt spid="205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blinds(horizontal)">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470025"/>
          </a:xfrm>
        </p:spPr>
        <p:txBody>
          <a:bodyPr/>
          <a:lstStyle/>
          <a:p>
            <a:pPr eaLnBrk="1" hangingPunct="1">
              <a:defRPr/>
            </a:pPr>
            <a:r>
              <a:rPr lang="ar-JO" sz="4800" u="sng" dirty="0">
                <a:solidFill>
                  <a:srgbClr val="FFFF00"/>
                </a:solidFill>
                <a:latin typeface="Arial" panose="020B0604020202020204" pitchFamily="34" charset="0"/>
                <a:cs typeface="Arial" panose="020B0604020202020204" pitchFamily="34" charset="0"/>
              </a:rPr>
              <a:t>الحالة الوسطى</a:t>
            </a:r>
            <a:endParaRPr lang="en-US" sz="4800" u="sng" dirty="0">
              <a:solidFill>
                <a:srgbClr val="FFFF00"/>
              </a:solidFill>
              <a:latin typeface="Arial" panose="020B0604020202020204" pitchFamily="34" charset="0"/>
              <a:cs typeface="Arial" panose="020B0604020202020204" pitchFamily="34" charset="0"/>
            </a:endParaRPr>
          </a:p>
        </p:txBody>
      </p:sp>
      <p:sp>
        <p:nvSpPr>
          <p:cNvPr id="2051" name="Rectangle 3"/>
          <p:cNvSpPr>
            <a:spLocks noGrp="1" noChangeArrowheads="1"/>
          </p:cNvSpPr>
          <p:nvPr>
            <p:ph type="subTitle" idx="1"/>
          </p:nvPr>
        </p:nvSpPr>
        <p:spPr>
          <a:xfrm>
            <a:off x="0" y="3581400"/>
            <a:ext cx="2819400" cy="1371600"/>
          </a:xfrm>
          <a:solidFill>
            <a:schemeClr val="bg2"/>
          </a:solidFill>
        </p:spPr>
        <p:txBody>
          <a:bodyPr/>
          <a:lstStyle/>
          <a:p>
            <a:pPr eaLnBrk="1" hangingPunct="1">
              <a:buFont typeface="Wingdings" charset="0"/>
              <a:buNone/>
              <a:defRPr/>
            </a:pPr>
            <a:r>
              <a:rPr lang="ar-JO" sz="3600" b="1" dirty="0">
                <a:latin typeface="Arial" panose="020B0604020202020204" pitchFamily="34" charset="0"/>
                <a:cs typeface="Arial" panose="020B0604020202020204" pitchFamily="34" charset="0"/>
              </a:rPr>
              <a:t>موت         الجسد</a:t>
            </a:r>
            <a:endParaRPr lang="en-US" sz="3600" b="1" dirty="0">
              <a:latin typeface="Arial" panose="020B0604020202020204" pitchFamily="34" charset="0"/>
              <a:cs typeface="Arial" panose="020B0604020202020204" pitchFamily="34" charset="0"/>
            </a:endParaRPr>
          </a:p>
        </p:txBody>
      </p:sp>
      <p:sp>
        <p:nvSpPr>
          <p:cNvPr id="2053" name="Rectangle 5"/>
          <p:cNvSpPr>
            <a:spLocks noChangeArrowheads="1"/>
          </p:cNvSpPr>
          <p:nvPr/>
        </p:nvSpPr>
        <p:spPr bwMode="auto">
          <a:xfrm>
            <a:off x="0" y="5486400"/>
            <a:ext cx="9144000" cy="1143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buClr>
                <a:schemeClr val="hlink"/>
              </a:buClr>
              <a:buSzPct val="70000"/>
              <a:buFont typeface="Wingdings" charset="0"/>
              <a:buNone/>
            </a:pPr>
            <a:r>
              <a:rPr lang="ar-JO" sz="3200" b="1" dirty="0">
                <a:solidFill>
                  <a:srgbClr val="0000F2"/>
                </a:solidFill>
                <a:latin typeface="Arial" panose="020B0604020202020204" pitchFamily="34" charset="0"/>
                <a:cs typeface="Arial" panose="020B0604020202020204" pitchFamily="34" charset="0"/>
              </a:rPr>
              <a:t>حالة البشر بين موتهم والقيامة – ميلارد إريكسون</a:t>
            </a:r>
            <a:endParaRPr lang="en-US" sz="3200" b="1" dirty="0">
              <a:solidFill>
                <a:srgbClr val="0000F2"/>
              </a:solidFill>
              <a:latin typeface="Arial" panose="020B0604020202020204" pitchFamily="34" charset="0"/>
              <a:cs typeface="Arial" panose="020B0604020202020204" pitchFamily="34" charset="0"/>
            </a:endParaRPr>
          </a:p>
        </p:txBody>
      </p:sp>
      <p:sp>
        <p:nvSpPr>
          <p:cNvPr id="93188" name="TextBox 4"/>
          <p:cNvSpPr txBox="1">
            <a:spLocks noChangeArrowheads="1"/>
          </p:cNvSpPr>
          <p:nvPr/>
        </p:nvSpPr>
        <p:spPr bwMode="auto">
          <a:xfrm>
            <a:off x="8534400" y="5715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panose="020B0604020202020204" pitchFamily="34" charset="0"/>
                <a:cs typeface="Arial" panose="020B0604020202020204" pitchFamily="34" charset="0"/>
              </a:rPr>
              <a:t>13</a:t>
            </a:r>
            <a:endParaRPr lang="en-US" b="1" dirty="0">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bwMode="auto">
          <a:xfrm>
            <a:off x="5715000" y="3581400"/>
            <a:ext cx="3429000" cy="1371600"/>
          </a:xfrm>
          <a:prstGeom prst="rect">
            <a:avLst/>
          </a:prstGeom>
          <a:solidFill>
            <a:schemeClr val="bg2"/>
          </a:solid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eaLnBrk="1" hangingPunct="1">
              <a:buFont typeface="Wingdings" charset="0"/>
              <a:buNone/>
              <a:defRPr/>
            </a:pPr>
            <a:r>
              <a:rPr lang="ar-JO" sz="3600" b="1" dirty="0">
                <a:latin typeface="Arial" panose="020B0604020202020204" pitchFamily="34" charset="0"/>
                <a:cs typeface="Arial" panose="020B0604020202020204" pitchFamily="34" charset="0"/>
              </a:rPr>
              <a:t>قيامة             الجسد</a:t>
            </a:r>
            <a:endParaRPr lang="en-US" sz="3600" b="1" dirty="0">
              <a:latin typeface="Arial" panose="020B0604020202020204" pitchFamily="34" charset="0"/>
              <a:cs typeface="Arial" panose="020B0604020202020204" pitchFamily="34" charset="0"/>
            </a:endParaRPr>
          </a:p>
        </p:txBody>
      </p:sp>
      <p:grpSp>
        <p:nvGrpSpPr>
          <p:cNvPr id="3" name="Group 2"/>
          <p:cNvGrpSpPr>
            <a:grpSpLocks/>
          </p:cNvGrpSpPr>
          <p:nvPr/>
        </p:nvGrpSpPr>
        <p:grpSpPr bwMode="auto">
          <a:xfrm>
            <a:off x="2590800" y="1828800"/>
            <a:ext cx="3276600" cy="1676400"/>
            <a:chOff x="2590800" y="1828800"/>
            <a:chExt cx="3276600" cy="1676400"/>
          </a:xfrm>
        </p:grpSpPr>
        <p:sp>
          <p:nvSpPr>
            <p:cNvPr id="2" name="Cloud 1"/>
            <p:cNvSpPr/>
            <p:nvPr/>
          </p:nvSpPr>
          <p:spPr>
            <a:xfrm>
              <a:off x="2590800" y="1828800"/>
              <a:ext cx="3276600" cy="1676400"/>
            </a:xfrm>
            <a:prstGeom prst="cloud">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2819400" y="1981200"/>
              <a:ext cx="2819400" cy="13716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eaLnBrk="1" hangingPunct="1">
                <a:buFont typeface="Wingdings" charset="0"/>
                <a:buNone/>
                <a:defRPr/>
              </a:pPr>
              <a:r>
                <a:rPr lang="ar-JO" sz="3600" b="1" dirty="0">
                  <a:solidFill>
                    <a:schemeClr val="tx2">
                      <a:lumMod val="50000"/>
                    </a:schemeClr>
                  </a:solidFill>
                  <a:latin typeface="Arial" panose="020B0604020202020204" pitchFamily="34" charset="0"/>
                  <a:cs typeface="Arial" panose="020B0604020202020204" pitchFamily="34" charset="0"/>
                </a:rPr>
                <a:t>روح       الشخص</a:t>
              </a:r>
              <a:endParaRPr lang="en-US" sz="3600" b="1" dirty="0">
                <a:solidFill>
                  <a:schemeClr val="tx2">
                    <a:lumMod val="50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1">
                                            <p:bg/>
                                          </p:spTgt>
                                        </p:tgtEl>
                                        <p:attrNameLst>
                                          <p:attrName>style.visibility</p:attrName>
                                        </p:attrNameLst>
                                      </p:cBhvr>
                                      <p:to>
                                        <p:strVal val="visible"/>
                                      </p:to>
                                    </p:set>
                                    <p:animEffect transition="in" filter="blinds(horizontal)">
                                      <p:cBhvr>
                                        <p:cTn id="7" dur="500"/>
                                        <p:tgtEl>
                                          <p:spTgt spid="2051">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blinds(horizontal)">
                                      <p:cBhvr>
                                        <p:cTn id="10" dur="500"/>
                                        <p:tgtEl>
                                          <p:spTgt spid="205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blinds(horizontal)">
                                      <p:cBhvr>
                                        <p:cTn id="25"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nimBg="1"/>
      <p:bldP spid="2053"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1470025"/>
          </a:xfrm>
        </p:spPr>
        <p:txBody>
          <a:bodyPr/>
          <a:lstStyle/>
          <a:p>
            <a:pPr eaLnBrk="1" hangingPunct="1">
              <a:defRPr/>
            </a:pPr>
            <a:r>
              <a:rPr lang="ar-JO" sz="5400" u="sng" dirty="0">
                <a:solidFill>
                  <a:srgbClr val="FFFF00"/>
                </a:solidFill>
                <a:latin typeface="Arial"/>
                <a:cs typeface="Arial"/>
              </a:rPr>
              <a:t>الحالة الوسطى</a:t>
            </a:r>
            <a:endParaRPr lang="en-US" sz="5400" u="sng" dirty="0">
              <a:solidFill>
                <a:srgbClr val="FFFF00"/>
              </a:solidFill>
              <a:latin typeface="Arial"/>
              <a:cs typeface="Arial"/>
            </a:endParaRPr>
          </a:p>
        </p:txBody>
      </p:sp>
      <p:sp>
        <p:nvSpPr>
          <p:cNvPr id="16387" name="Rectangle 3"/>
          <p:cNvSpPr>
            <a:spLocks noGrp="1" noChangeArrowheads="1"/>
          </p:cNvSpPr>
          <p:nvPr>
            <p:ph type="subTitle" idx="1"/>
          </p:nvPr>
        </p:nvSpPr>
        <p:spPr>
          <a:xfrm>
            <a:off x="152400" y="1295400"/>
            <a:ext cx="8915400" cy="2667000"/>
          </a:xfrm>
        </p:spPr>
        <p:txBody>
          <a:bodyPr/>
          <a:lstStyle/>
          <a:p>
            <a:pPr marL="0" lvl="1" indent="0" algn="r" eaLnBrk="1" hangingPunct="1">
              <a:lnSpc>
                <a:spcPct val="90000"/>
              </a:lnSpc>
              <a:buFont typeface="Wingdings" charset="0"/>
              <a:buNone/>
              <a:defRPr/>
            </a:pPr>
            <a:r>
              <a:rPr lang="ar-JO" altLang="zh-CN" sz="3200" b="1" dirty="0">
                <a:latin typeface="Arial"/>
                <a:ea typeface="宋体" charset="0"/>
                <a:cs typeface="Arial"/>
              </a:rPr>
              <a:t>تمسكت الكنيسة الكاثوليكية المبكرة بأن هناك أربعة مناطق للحالة الوسطة:</a:t>
            </a:r>
            <a:endParaRPr lang="en-US" altLang="zh-CN" sz="3200" b="1" dirty="0">
              <a:latin typeface="Arial"/>
              <a:ea typeface="宋体" charset="0"/>
              <a:cs typeface="Arial"/>
            </a:endParaRPr>
          </a:p>
          <a:p>
            <a:pPr marL="990600" lvl="1" indent="-533400" eaLnBrk="1" hangingPunct="1">
              <a:lnSpc>
                <a:spcPct val="90000"/>
              </a:lnSpc>
              <a:buFont typeface="Wingdings" charset="0"/>
              <a:buNone/>
              <a:defRPr/>
            </a:pPr>
            <a:endParaRPr lang="en-US" altLang="zh-CN" sz="3200" b="1" dirty="0">
              <a:latin typeface="Arial"/>
              <a:ea typeface="宋体" charset="0"/>
              <a:cs typeface="Arial"/>
            </a:endParaRPr>
          </a:p>
          <a:p>
            <a:pPr algn="r" eaLnBrk="1" hangingPunct="1">
              <a:lnSpc>
                <a:spcPct val="90000"/>
              </a:lnSpc>
              <a:defRPr/>
            </a:pPr>
            <a:r>
              <a:rPr lang="ar-JO" altLang="zh-CN" b="1" dirty="0">
                <a:latin typeface="Arial"/>
                <a:ea typeface="宋体" charset="0"/>
                <a:cs typeface="Arial"/>
              </a:rPr>
              <a:t>1. </a:t>
            </a:r>
            <a:r>
              <a:rPr lang="ar-JO" altLang="zh-CN" b="1" u="sng" dirty="0">
                <a:latin typeface="Arial"/>
                <a:ea typeface="宋体" charset="0"/>
                <a:cs typeface="Arial"/>
              </a:rPr>
              <a:t>الهاوية</a:t>
            </a:r>
            <a:r>
              <a:rPr lang="ar-JO" altLang="zh-CN" b="1" dirty="0">
                <a:latin typeface="Arial"/>
                <a:ea typeface="宋体" charset="0"/>
                <a:cs typeface="Arial"/>
              </a:rPr>
              <a:t>: عالم الأموات مع هوة فاصلة للأشرار والأبرار</a:t>
            </a:r>
            <a:r>
              <a:rPr lang="en-US" altLang="zh-CN" b="1" dirty="0">
                <a:latin typeface="Arial"/>
                <a:ea typeface="宋体" charset="0"/>
                <a:cs typeface="Arial"/>
              </a:rPr>
              <a:t> </a:t>
            </a:r>
          </a:p>
        </p:txBody>
      </p:sp>
      <p:pic>
        <p:nvPicPr>
          <p:cNvPr id="9523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43600" y="4038600"/>
            <a:ext cx="3035300" cy="267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txBox="1">
            <a:spLocks noChangeArrowheads="1"/>
          </p:cNvSpPr>
          <p:nvPr/>
        </p:nvSpPr>
        <p:spPr bwMode="auto">
          <a:xfrm>
            <a:off x="152400" y="3997325"/>
            <a:ext cx="5791200" cy="2632075"/>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484188" indent="-476250" algn="r" rtl="1" eaLnBrk="1" hangingPunct="1">
              <a:lnSpc>
                <a:spcPct val="90000"/>
              </a:lnSpc>
              <a:defRPr/>
            </a:pPr>
            <a:r>
              <a:rPr lang="ar-JO" altLang="zh-CN" b="1" dirty="0">
                <a:latin typeface="Arial"/>
                <a:ea typeface="宋体" charset="0"/>
                <a:cs typeface="Arial"/>
              </a:rPr>
              <a:t>2. </a:t>
            </a:r>
            <a:r>
              <a:rPr lang="ar-JO" altLang="zh-CN" b="1" u="sng" dirty="0">
                <a:latin typeface="Arial"/>
                <a:ea typeface="宋体" charset="0"/>
                <a:cs typeface="Arial"/>
              </a:rPr>
              <a:t>المطهر</a:t>
            </a:r>
            <a:r>
              <a:rPr lang="ar-JO" altLang="zh-CN" b="1" dirty="0">
                <a:latin typeface="Arial"/>
                <a:ea typeface="宋体" charset="0"/>
                <a:cs typeface="Arial"/>
              </a:rPr>
              <a:t>: يجب أن يتم تنقية (تطهير) من سيدخلون السماء من خطاياهم الباقية عبر الألم</a:t>
            </a:r>
            <a:endParaRPr lang="en-US" altLang="zh-CN" b="1" dirty="0">
              <a:latin typeface="Arial"/>
              <a:ea typeface="宋体"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7" dur="500"/>
                                        <p:tgtEl>
                                          <p:spTgt spid="163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0" y="0"/>
            <a:ext cx="9144000" cy="1470025"/>
          </a:xfrm>
        </p:spPr>
        <p:txBody>
          <a:bodyPr/>
          <a:lstStyle/>
          <a:p>
            <a:pPr eaLnBrk="1" hangingPunct="1">
              <a:defRPr/>
            </a:pPr>
            <a:r>
              <a:rPr lang="ar-JO" sz="5400" u="sng" dirty="0">
                <a:solidFill>
                  <a:srgbClr val="FFFF00"/>
                </a:solidFill>
                <a:latin typeface="Arial"/>
                <a:cs typeface="Arial"/>
              </a:rPr>
              <a:t>الحالة الوسطى</a:t>
            </a:r>
            <a:endParaRPr lang="en-US" sz="5400" u="sng" dirty="0">
              <a:solidFill>
                <a:srgbClr val="FFFF00"/>
              </a:solidFill>
              <a:latin typeface="Arial"/>
              <a:cs typeface="Arial"/>
            </a:endParaRPr>
          </a:p>
        </p:txBody>
      </p:sp>
      <p:sp>
        <p:nvSpPr>
          <p:cNvPr id="43011" name="Rectangle 3"/>
          <p:cNvSpPr>
            <a:spLocks noGrp="1" noChangeArrowheads="1"/>
          </p:cNvSpPr>
          <p:nvPr>
            <p:ph type="subTitle" idx="1"/>
          </p:nvPr>
        </p:nvSpPr>
        <p:spPr>
          <a:xfrm>
            <a:off x="76200" y="1676400"/>
            <a:ext cx="5486400" cy="4800600"/>
          </a:xfrm>
          <a:noFill/>
          <a:ln w="9525">
            <a:noFill/>
            <a:miter lim="800000"/>
            <a:headEnd/>
            <a:tailEnd/>
          </a:ln>
          <a:effectLst/>
        </p:spPr>
        <p:txBody>
          <a:bodyPr/>
          <a:lstStyle/>
          <a:p>
            <a:pPr marL="484188" indent="-476250" algn="r" rtl="1" eaLnBrk="1" hangingPunct="1">
              <a:lnSpc>
                <a:spcPct val="90000"/>
              </a:lnSpc>
            </a:pPr>
            <a:r>
              <a:rPr lang="ar-JO" altLang="zh-CN" b="1" kern="1200" dirty="0">
                <a:latin typeface="Arial"/>
                <a:ea typeface="宋体" charset="0"/>
                <a:cs typeface="Arial"/>
              </a:rPr>
              <a:t>3. </a:t>
            </a:r>
            <a:r>
              <a:rPr lang="ar-JO" altLang="zh-CN" b="1" u="sng" kern="1200" dirty="0">
                <a:latin typeface="Arial"/>
                <a:ea typeface="宋体" charset="0"/>
                <a:cs typeface="Arial"/>
              </a:rPr>
              <a:t>ليمبوس الآباء</a:t>
            </a:r>
            <a:r>
              <a:rPr lang="ar-JO" altLang="zh-CN" b="1" kern="1200" dirty="0">
                <a:latin typeface="Arial"/>
                <a:ea typeface="宋体" charset="0"/>
                <a:cs typeface="Arial"/>
              </a:rPr>
              <a:t>: قديسي العهد القديم الذين انتظروا موت المسيح والقيامة حتى يذهبوا إلى السماء</a:t>
            </a:r>
            <a:endParaRPr lang="en-US" altLang="zh-CN" b="1" kern="1200" dirty="0">
              <a:latin typeface="Arial"/>
              <a:ea typeface="宋体" charset="0"/>
              <a:cs typeface="Arial"/>
            </a:endParaRPr>
          </a:p>
          <a:p>
            <a:pPr marL="484188" indent="-476250" algn="r" rtl="1" eaLnBrk="1" hangingPunct="1">
              <a:lnSpc>
                <a:spcPct val="90000"/>
              </a:lnSpc>
            </a:pPr>
            <a:endParaRPr lang="en-US" altLang="zh-CN" b="1" kern="1200" dirty="0">
              <a:latin typeface="Arial"/>
              <a:ea typeface="宋体" charset="0"/>
              <a:cs typeface="Arial"/>
            </a:endParaRPr>
          </a:p>
          <a:p>
            <a:pPr marL="484188" indent="-476250" algn="r" rtl="1" eaLnBrk="1" hangingPunct="1">
              <a:lnSpc>
                <a:spcPct val="90000"/>
              </a:lnSpc>
            </a:pPr>
            <a:r>
              <a:rPr lang="ar-JO" altLang="zh-CN" b="1" kern="1200" dirty="0">
                <a:latin typeface="Arial"/>
                <a:ea typeface="宋体" charset="0"/>
                <a:cs typeface="Arial"/>
              </a:rPr>
              <a:t>4. </a:t>
            </a:r>
            <a:r>
              <a:rPr lang="ar-JO" altLang="zh-CN" b="1" u="sng" kern="1200" dirty="0">
                <a:latin typeface="Arial"/>
                <a:ea typeface="宋体" charset="0"/>
                <a:cs typeface="Arial"/>
              </a:rPr>
              <a:t>ليمبوس الرضع</a:t>
            </a:r>
            <a:r>
              <a:rPr lang="ar-JO" altLang="zh-CN" b="1" kern="1200" dirty="0">
                <a:latin typeface="Arial"/>
                <a:ea typeface="宋体" charset="0"/>
                <a:cs typeface="Arial"/>
              </a:rPr>
              <a:t>: نفوس جميع الرضع الذين ماتوا بدون معمودية</a:t>
            </a:r>
            <a:endParaRPr lang="en-US" altLang="zh-CN" b="1" kern="1200" dirty="0">
              <a:latin typeface="Arial"/>
              <a:ea typeface="宋体" charset="0"/>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86400" y="4229100"/>
            <a:ext cx="3530600" cy="247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487988" y="1582738"/>
            <a:ext cx="3516312" cy="2633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blinds(horizontal)">
                                      <p:cBhvr>
                                        <p:cTn id="12" dur="500"/>
                                        <p:tgtEl>
                                          <p:spTgt spid="43011">
                                            <p:txEl>
                                              <p:pRg st="2" end="2"/>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p:cNvSpPr/>
          <p:nvPr/>
        </p:nvSpPr>
        <p:spPr>
          <a:xfrm>
            <a:off x="0" y="0"/>
            <a:ext cx="12192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9331"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65088"/>
            <a:ext cx="8077200" cy="691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0" name="Rectangle 2"/>
          <p:cNvSpPr>
            <a:spLocks noGrp="1" noChangeArrowheads="1"/>
          </p:cNvSpPr>
          <p:nvPr>
            <p:ph type="ctrTitle"/>
          </p:nvPr>
        </p:nvSpPr>
        <p:spPr>
          <a:xfrm>
            <a:off x="0" y="0"/>
            <a:ext cx="9144000" cy="1470025"/>
          </a:xfrm>
        </p:spPr>
        <p:txBody>
          <a:bodyPr/>
          <a:lstStyle/>
          <a:p>
            <a:pPr eaLnBrk="1" hangingPunct="1">
              <a:defRPr/>
            </a:pPr>
            <a:r>
              <a:rPr lang="ar-JO" sz="5400" u="sng" dirty="0">
                <a:solidFill>
                  <a:srgbClr val="FFFF00"/>
                </a:solidFill>
                <a:latin typeface="Arial"/>
                <a:cs typeface="Arial"/>
              </a:rPr>
              <a:t>الحالة الوسطى</a:t>
            </a:r>
            <a:endParaRPr lang="en-US" sz="5400" u="sng" dirty="0">
              <a:solidFill>
                <a:srgbClr val="FFFF00"/>
              </a:solidFill>
              <a:latin typeface="Arial"/>
              <a:cs typeface="Arial"/>
            </a:endParaRPr>
          </a:p>
        </p:txBody>
      </p:sp>
      <p:sp>
        <p:nvSpPr>
          <p:cNvPr id="43011" name="Rectangle 3"/>
          <p:cNvSpPr>
            <a:spLocks noGrp="1" noChangeArrowheads="1"/>
          </p:cNvSpPr>
          <p:nvPr>
            <p:ph type="subTitle" idx="1"/>
          </p:nvPr>
        </p:nvSpPr>
        <p:spPr>
          <a:xfrm>
            <a:off x="0" y="1600200"/>
            <a:ext cx="3657600" cy="1371600"/>
          </a:xfrm>
        </p:spPr>
        <p:txBody>
          <a:bodyPr/>
          <a:lstStyle/>
          <a:p>
            <a:pPr eaLnBrk="1" hangingPunct="1">
              <a:defRPr/>
            </a:pPr>
            <a:r>
              <a:rPr lang="ar-JO" altLang="zh-CN" b="1" u="sng" dirty="0">
                <a:solidFill>
                  <a:srgbClr val="FFFFFF"/>
                </a:solidFill>
                <a:latin typeface="Arial"/>
                <a:ea typeface="宋体" charset="0"/>
                <a:cs typeface="Arial"/>
              </a:rPr>
              <a:t>أهمية هذه العقيدة</a:t>
            </a:r>
            <a:endParaRPr lang="en-US" altLang="zh-CN" b="1" dirty="0">
              <a:solidFill>
                <a:srgbClr val="FFFFFF"/>
              </a:solidFill>
              <a:latin typeface="Arial"/>
              <a:ea typeface="宋体" charset="0"/>
              <a:cs typeface="Arial"/>
            </a:endParaRPr>
          </a:p>
        </p:txBody>
      </p:sp>
      <p:sp>
        <p:nvSpPr>
          <p:cNvPr id="6" name="Rectangle 3"/>
          <p:cNvSpPr txBox="1">
            <a:spLocks noChangeArrowheads="1"/>
          </p:cNvSpPr>
          <p:nvPr/>
        </p:nvSpPr>
        <p:spPr bwMode="auto">
          <a:xfrm>
            <a:off x="0" y="2971800"/>
            <a:ext cx="3505200" cy="31242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eaLnBrk="1" hangingPunct="1">
              <a:defRPr/>
            </a:pPr>
            <a:r>
              <a:rPr lang="ar-JO" altLang="zh-CN" b="1" dirty="0">
                <a:solidFill>
                  <a:srgbClr val="FFFFFF"/>
                </a:solidFill>
                <a:latin typeface="Arial"/>
                <a:ea typeface="宋体" charset="0"/>
                <a:cs typeface="Arial"/>
              </a:rPr>
              <a:t>يجب علينا           امتلاك إجابات عملية للأشخاص السلبيين بسبب هذا السؤال </a:t>
            </a:r>
            <a:endParaRPr lang="en-US" altLang="zh-CN" b="1" dirty="0">
              <a:solidFill>
                <a:srgbClr val="FFFFFF"/>
              </a:solidFill>
              <a:latin typeface="Arial"/>
              <a:ea typeface="宋体" charset="0"/>
              <a:cs typeface="Arial"/>
            </a:endParaRPr>
          </a:p>
        </p:txBody>
      </p:sp>
      <p:sp>
        <p:nvSpPr>
          <p:cNvPr id="99335" name="TextBox 4"/>
          <p:cNvSpPr txBox="1">
            <a:spLocks noChangeArrowheads="1"/>
          </p:cNvSpPr>
          <p:nvPr/>
        </p:nvSpPr>
        <p:spPr bwMode="auto">
          <a:xfrm>
            <a:off x="8534400" y="57150"/>
            <a:ext cx="50526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charset="0"/>
              </a:rPr>
              <a:t>13</a:t>
            </a:r>
            <a:endParaRPr lang="en-US"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6"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407" name="Picture 5" descr="Rev 20v15 Lake Of Fir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46850" y="4910138"/>
            <a:ext cx="2597150" cy="194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Rectangle 3"/>
          <p:cNvSpPr txBox="1">
            <a:spLocks noChangeArrowheads="1"/>
          </p:cNvSpPr>
          <p:nvPr/>
        </p:nvSpPr>
        <p:spPr bwMode="auto">
          <a:xfrm>
            <a:off x="6172200" y="5334000"/>
            <a:ext cx="2882900" cy="1435649"/>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r" defTabSz="457200" rtl="0" eaLnBrk="1" fontAlgn="base" latinLnBrk="0" hangingPunct="1">
              <a:lnSpc>
                <a:spcPct val="8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rPr>
              <a:t>جهنم</a:t>
            </a:r>
            <a:endPar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0" eaLnBrk="1" fontAlgn="base" latinLnBrk="0" hangingPunct="1">
              <a:lnSpc>
                <a:spcPct val="8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rPr>
              <a:t>جهنا</a:t>
            </a:r>
            <a:endPar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0" eaLnBrk="1" fontAlgn="base" latinLnBrk="0" hangingPunct="1">
              <a:lnSpc>
                <a:spcPct val="8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rPr>
              <a:t>بحيرة النار</a:t>
            </a:r>
            <a:endPar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0" eaLnBrk="1" fontAlgn="base" latinLnBrk="0" hangingPunct="1">
              <a:lnSpc>
                <a:spcPct val="8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rPr>
              <a:t>بحيرة الألم المشتعلة</a:t>
            </a:r>
            <a:endPar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0" eaLnBrk="1" fontAlgn="base" latinLnBrk="0" hangingPunct="1">
              <a:lnSpc>
                <a:spcPct val="8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rPr>
              <a:t>الموت الثاني</a:t>
            </a:r>
            <a:endParaRPr kumimoji="0" lang="en-US" sz="20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grpSp>
        <p:nvGrpSpPr>
          <p:cNvPr id="12" name="Group 11"/>
          <p:cNvGrpSpPr>
            <a:grpSpLocks/>
          </p:cNvGrpSpPr>
          <p:nvPr/>
        </p:nvGrpSpPr>
        <p:grpSpPr bwMode="auto">
          <a:xfrm>
            <a:off x="73025" y="2508250"/>
            <a:ext cx="3435350" cy="2935288"/>
            <a:chOff x="72570" y="2616642"/>
            <a:chExt cx="3435049" cy="2935072"/>
          </a:xfrm>
        </p:grpSpPr>
        <p:sp>
          <p:nvSpPr>
            <p:cNvPr id="4" name="Rectangle 3"/>
            <p:cNvSpPr/>
            <p:nvPr/>
          </p:nvSpPr>
          <p:spPr bwMode="auto">
            <a:xfrm>
              <a:off x="821804" y="2697599"/>
              <a:ext cx="2685815" cy="2830304"/>
            </a:xfrm>
            <a:prstGeom prst="rect">
              <a:avLst/>
            </a:prstGeom>
            <a:solidFill>
              <a:schemeClr val="bg1">
                <a:lumMod val="75000"/>
                <a:lumOff val="2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ＭＳ Ｐゴシック"/>
                <a:cs typeface="Arial" panose="020B0604020202020204" pitchFamily="34" charset="0"/>
              </a:endParaRPr>
            </a:p>
          </p:txBody>
        </p:sp>
        <p:sp>
          <p:nvSpPr>
            <p:cNvPr id="13" name="Rectangle 3"/>
            <p:cNvSpPr txBox="1">
              <a:spLocks noChangeArrowheads="1"/>
            </p:cNvSpPr>
            <p:nvPr/>
          </p:nvSpPr>
          <p:spPr bwMode="auto">
            <a:xfrm>
              <a:off x="72570" y="2616642"/>
              <a:ext cx="677804" cy="2935072"/>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rPr>
                <a:t>ش</a:t>
              </a:r>
            </a:p>
            <a:p>
              <a:pPr marL="0" marR="0" lvl="0" indent="0" algn="ctr" defTabSz="457200" rtl="0" eaLnBrk="1" fontAlgn="base" latinLnBrk="0" hangingPunct="1">
                <a:lnSpc>
                  <a:spcPct val="8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rPr>
                <a:t>ي</a:t>
              </a:r>
            </a:p>
            <a:p>
              <a:pPr marL="0" marR="0" lvl="0" indent="0" algn="ctr" defTabSz="457200" rtl="0" eaLnBrk="1" fontAlgn="base" latinLnBrk="0" hangingPunct="1">
                <a:lnSpc>
                  <a:spcPct val="8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rPr>
                <a:t>ئ</a:t>
              </a:r>
            </a:p>
            <a:p>
              <a:pPr marL="0" marR="0" lvl="0" indent="0" algn="ctr" defTabSz="457200" rtl="0" eaLnBrk="1" fontAlgn="base" latinLnBrk="0" hangingPunct="1">
                <a:lnSpc>
                  <a:spcPct val="8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rPr>
                <a:t>و</a:t>
              </a:r>
            </a:p>
            <a:p>
              <a:pPr marL="0" marR="0" lvl="0" indent="0" algn="ctr" defTabSz="457200" rtl="0" eaLnBrk="1" fontAlgn="base" latinLnBrk="0" hangingPunct="1">
                <a:lnSpc>
                  <a:spcPct val="8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rPr>
                <a:t>ل</a:t>
              </a:r>
              <a:endParaRPr kumimoji="0" lang="en-US" sz="40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endParaRPr>
            </a:p>
          </p:txBody>
        </p:sp>
      </p:grpSp>
      <p:sp>
        <p:nvSpPr>
          <p:cNvPr id="198659" name="Rectangle 3"/>
          <p:cNvSpPr>
            <a:spLocks noGrp="1" noChangeArrowheads="1"/>
          </p:cNvSpPr>
          <p:nvPr>
            <p:ph type="title"/>
          </p:nvPr>
        </p:nvSpPr>
        <p:spPr>
          <a:xfrm>
            <a:off x="0" y="0"/>
            <a:ext cx="3733800" cy="1265238"/>
          </a:xfrm>
          <a:effectLst>
            <a:outerShdw blurRad="63500" dist="107763" dir="2700000" algn="ctr" rotWithShape="0">
              <a:srgbClr val="000000">
                <a:alpha val="74998"/>
              </a:srgbClr>
            </a:outerShdw>
          </a:effectLst>
        </p:spPr>
        <p:txBody>
          <a:bodyPr/>
          <a:lstStyle/>
          <a:p>
            <a:pPr eaLnBrk="1" hangingPunct="1">
              <a:lnSpc>
                <a:spcPct val="80000"/>
              </a:lnSpc>
              <a:defRPr/>
            </a:pPr>
            <a:r>
              <a:rPr lang="ar-JO" sz="3600" b="1" dirty="0">
                <a:latin typeface="Arial" panose="020B0604020202020204" pitchFamily="34" charset="0"/>
                <a:ea typeface="ＭＳ Ｐゴシック" charset="0"/>
                <a:cs typeface="Arial" panose="020B0604020202020204" pitchFamily="34" charset="0"/>
              </a:rPr>
              <a:t>نقل              الفردوس</a:t>
            </a:r>
            <a:endParaRPr lang="en-US" sz="4000" b="1" dirty="0">
              <a:latin typeface="Arial" panose="020B0604020202020204" pitchFamily="34" charset="0"/>
              <a:ea typeface="ＭＳ Ｐゴシック" charset="0"/>
              <a:cs typeface="Arial" panose="020B0604020202020204" pitchFamily="34" charset="0"/>
            </a:endParaRPr>
          </a:p>
        </p:txBody>
      </p:sp>
      <p:sp>
        <p:nvSpPr>
          <p:cNvPr id="101381" name="Text Box 1041"/>
          <p:cNvSpPr txBox="1">
            <a:spLocks noChangeArrowheads="1"/>
          </p:cNvSpPr>
          <p:nvPr/>
        </p:nvSpPr>
        <p:spPr bwMode="auto">
          <a:xfrm>
            <a:off x="7848600" y="28575"/>
            <a:ext cx="10166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14و16</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8" name="Group 7"/>
          <p:cNvGrpSpPr>
            <a:grpSpLocks/>
          </p:cNvGrpSpPr>
          <p:nvPr/>
        </p:nvGrpSpPr>
        <p:grpSpPr bwMode="auto">
          <a:xfrm>
            <a:off x="895350" y="2684463"/>
            <a:ext cx="2503488" cy="1246187"/>
            <a:chOff x="895048" y="2794000"/>
            <a:chExt cx="2503713" cy="1245810"/>
          </a:xfrm>
        </p:grpSpPr>
        <p:sp>
          <p:nvSpPr>
            <p:cNvPr id="101423" name="Rectangle 8"/>
            <p:cNvSpPr>
              <a:spLocks noChangeArrowheads="1"/>
            </p:cNvSpPr>
            <p:nvPr/>
          </p:nvSpPr>
          <p:spPr bwMode="auto">
            <a:xfrm>
              <a:off x="895048" y="2794000"/>
              <a:ext cx="2503713" cy="1245810"/>
            </a:xfrm>
            <a:prstGeom prst="rect">
              <a:avLst/>
            </a:prstGeom>
            <a:solidFill>
              <a:schemeClr val="tx1"/>
            </a:solidFill>
            <a:ln w="9525">
              <a:solidFill>
                <a:schemeClr val="tx1"/>
              </a:solidFill>
              <a:round/>
              <a:headEnd/>
              <a:tailEnd/>
            </a:ln>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ＭＳ Ｐゴシック"/>
                <a:cs typeface="Arial" panose="020B0604020202020204" pitchFamily="34" charset="0"/>
              </a:endParaRPr>
            </a:p>
          </p:txBody>
        </p:sp>
        <p:sp>
          <p:nvSpPr>
            <p:cNvPr id="101424" name="Rectangle 3"/>
            <p:cNvSpPr txBox="1">
              <a:spLocks noChangeArrowheads="1"/>
            </p:cNvSpPr>
            <p:nvPr/>
          </p:nvSpPr>
          <p:spPr bwMode="auto">
            <a:xfrm>
              <a:off x="907143" y="3148834"/>
              <a:ext cx="2479525" cy="588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ar-JO" sz="4000" b="1" i="0" u="none" strike="noStrike" kern="1200" cap="none" spc="0" normalizeH="0" baseline="0" noProof="0" dirty="0">
                  <a:ln>
                    <a:noFill/>
                  </a:ln>
                  <a:solidFill>
                    <a:srgbClr val="003399"/>
                  </a:solidFill>
                  <a:effectLst/>
                  <a:uLnTx/>
                  <a:uFillTx/>
                  <a:latin typeface="Arial" panose="020B0604020202020204" pitchFamily="34" charset="0"/>
                  <a:ea typeface="ＭＳ Ｐゴシック" charset="0"/>
                  <a:cs typeface="Arial" panose="020B0604020202020204" pitchFamily="34" charset="0"/>
                </a:rPr>
                <a:t>الفردوس</a:t>
              </a:r>
              <a:endParaRPr kumimoji="0" lang="en-US" sz="2800" b="1" i="0" u="none" strike="noStrike" kern="1200" cap="none" spc="0" normalizeH="0" baseline="0" noProof="0" dirty="0">
                <a:ln>
                  <a:noFill/>
                </a:ln>
                <a:solidFill>
                  <a:srgbClr val="003399"/>
                </a:solidFill>
                <a:effectLst/>
                <a:uLnTx/>
                <a:uFillTx/>
                <a:latin typeface="Arial" panose="020B0604020202020204" pitchFamily="34" charset="0"/>
                <a:ea typeface="ＭＳ Ｐゴシック" charset="0"/>
                <a:cs typeface="Arial" panose="020B0604020202020204" pitchFamily="34" charset="0"/>
              </a:endParaRPr>
            </a:p>
          </p:txBody>
        </p:sp>
      </p:grpSp>
      <p:pic>
        <p:nvPicPr>
          <p:cNvPr id="101383" name="Picture 1" descr="rev 20 cros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870325" y="2606675"/>
            <a:ext cx="1076325" cy="121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4" name="Group 13"/>
          <p:cNvGrpSpPr>
            <a:grpSpLocks/>
          </p:cNvGrpSpPr>
          <p:nvPr/>
        </p:nvGrpSpPr>
        <p:grpSpPr bwMode="auto">
          <a:xfrm>
            <a:off x="906463" y="4051300"/>
            <a:ext cx="2536825" cy="1246188"/>
            <a:chOff x="907140" y="4160762"/>
            <a:chExt cx="2535759" cy="1245810"/>
          </a:xfrm>
        </p:grpSpPr>
        <p:sp>
          <p:nvSpPr>
            <p:cNvPr id="101421" name="Rectangle 9"/>
            <p:cNvSpPr>
              <a:spLocks noChangeArrowheads="1"/>
            </p:cNvSpPr>
            <p:nvPr/>
          </p:nvSpPr>
          <p:spPr bwMode="auto">
            <a:xfrm>
              <a:off x="907143" y="4160762"/>
              <a:ext cx="2503713" cy="1245810"/>
            </a:xfrm>
            <a:prstGeom prst="rect">
              <a:avLst/>
            </a:prstGeom>
            <a:solidFill>
              <a:schemeClr val="bg1"/>
            </a:solidFill>
            <a:ln w="9525">
              <a:solidFill>
                <a:schemeClr val="tx1"/>
              </a:solidFill>
              <a:round/>
              <a:headEnd/>
              <a:tailEnd/>
            </a:ln>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ＭＳ Ｐゴシック"/>
                <a:cs typeface="Arial" panose="020B0604020202020204" pitchFamily="34" charset="0"/>
              </a:endParaRPr>
            </a:p>
          </p:txBody>
        </p:sp>
        <p:sp>
          <p:nvSpPr>
            <p:cNvPr id="11" name="Rectangle 3"/>
            <p:cNvSpPr txBox="1">
              <a:spLocks noChangeArrowheads="1"/>
            </p:cNvSpPr>
            <p:nvPr/>
          </p:nvSpPr>
          <p:spPr bwMode="auto">
            <a:xfrm>
              <a:off x="907140" y="4540060"/>
              <a:ext cx="2535759" cy="588783"/>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rPr>
                <a:t>الهاوية</a:t>
              </a:r>
              <a:endParaRPr kumimoji="0" lang="en-US" sz="44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5" name="Group 14"/>
          <p:cNvGrpSpPr>
            <a:grpSpLocks/>
          </p:cNvGrpSpPr>
          <p:nvPr/>
        </p:nvGrpSpPr>
        <p:grpSpPr bwMode="auto">
          <a:xfrm>
            <a:off x="4983163" y="774700"/>
            <a:ext cx="2503487" cy="1244600"/>
            <a:chOff x="895048" y="2794000"/>
            <a:chExt cx="2503713" cy="1245810"/>
          </a:xfrm>
        </p:grpSpPr>
        <p:sp>
          <p:nvSpPr>
            <p:cNvPr id="101419" name="Rectangle 15"/>
            <p:cNvSpPr>
              <a:spLocks noChangeArrowheads="1"/>
            </p:cNvSpPr>
            <p:nvPr/>
          </p:nvSpPr>
          <p:spPr bwMode="auto">
            <a:xfrm>
              <a:off x="895048" y="2794000"/>
              <a:ext cx="2503713" cy="1245810"/>
            </a:xfrm>
            <a:prstGeom prst="rect">
              <a:avLst/>
            </a:prstGeom>
            <a:solidFill>
              <a:schemeClr val="tx1"/>
            </a:solidFill>
            <a:ln w="9525">
              <a:solidFill>
                <a:schemeClr val="tx1"/>
              </a:solidFill>
              <a:round/>
              <a:headEnd/>
              <a:tailEnd/>
            </a:ln>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ＭＳ Ｐゴシック"/>
                <a:cs typeface="Arial" panose="020B0604020202020204" pitchFamily="34" charset="0"/>
              </a:endParaRPr>
            </a:p>
          </p:txBody>
        </p:sp>
        <p:sp>
          <p:nvSpPr>
            <p:cNvPr id="101420" name="Rectangle 3"/>
            <p:cNvSpPr txBox="1">
              <a:spLocks noChangeArrowheads="1"/>
            </p:cNvSpPr>
            <p:nvPr/>
          </p:nvSpPr>
          <p:spPr bwMode="auto">
            <a:xfrm>
              <a:off x="907143" y="3148834"/>
              <a:ext cx="2479525" cy="588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ar-JO" sz="4000" b="1" i="0" u="none" strike="noStrike" kern="1200" cap="none" spc="0" normalizeH="0" baseline="0" noProof="0" dirty="0">
                  <a:ln>
                    <a:noFill/>
                  </a:ln>
                  <a:solidFill>
                    <a:srgbClr val="003399"/>
                  </a:solidFill>
                  <a:effectLst/>
                  <a:uLnTx/>
                  <a:uFillTx/>
                  <a:latin typeface="Arial" panose="020B0604020202020204" pitchFamily="34" charset="0"/>
                  <a:ea typeface="ＭＳ Ｐゴシック" charset="0"/>
                  <a:cs typeface="Arial" panose="020B0604020202020204" pitchFamily="34" charset="0"/>
                </a:rPr>
                <a:t>السماء</a:t>
              </a:r>
              <a:endParaRPr kumimoji="0" lang="en-US" sz="2800" b="1" i="0" u="none" strike="noStrike" kern="1200" cap="none" spc="0" normalizeH="0" baseline="0" noProof="0" dirty="0">
                <a:ln>
                  <a:noFill/>
                </a:ln>
                <a:solidFill>
                  <a:srgbClr val="003399"/>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3" name="Group 32"/>
          <p:cNvGrpSpPr>
            <a:grpSpLocks/>
          </p:cNvGrpSpPr>
          <p:nvPr/>
        </p:nvGrpSpPr>
        <p:grpSpPr bwMode="auto">
          <a:xfrm>
            <a:off x="5006975" y="4137025"/>
            <a:ext cx="2503488" cy="1244600"/>
            <a:chOff x="5007438" y="4136574"/>
            <a:chExt cx="2503713" cy="1245810"/>
          </a:xfrm>
        </p:grpSpPr>
        <p:sp>
          <p:nvSpPr>
            <p:cNvPr id="101417" name="Rectangle 17"/>
            <p:cNvSpPr>
              <a:spLocks noChangeArrowheads="1"/>
            </p:cNvSpPr>
            <p:nvPr/>
          </p:nvSpPr>
          <p:spPr bwMode="auto">
            <a:xfrm>
              <a:off x="5007438" y="4136574"/>
              <a:ext cx="2503713" cy="1245810"/>
            </a:xfrm>
            <a:prstGeom prst="rect">
              <a:avLst/>
            </a:prstGeom>
            <a:solidFill>
              <a:schemeClr val="bg1"/>
            </a:solidFill>
            <a:ln w="9525">
              <a:solidFill>
                <a:schemeClr val="tx1"/>
              </a:solidFill>
              <a:round/>
              <a:headEnd/>
              <a:tailEnd/>
            </a:ln>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ＭＳ Ｐゴシック"/>
                <a:cs typeface="Arial" panose="020B0604020202020204" pitchFamily="34" charset="0"/>
              </a:endParaRPr>
            </a:p>
          </p:txBody>
        </p:sp>
        <p:sp>
          <p:nvSpPr>
            <p:cNvPr id="19" name="Rectangle 3"/>
            <p:cNvSpPr txBox="1">
              <a:spLocks noChangeArrowheads="1"/>
            </p:cNvSpPr>
            <p:nvPr/>
          </p:nvSpPr>
          <p:spPr bwMode="auto">
            <a:xfrm>
              <a:off x="5031253" y="4516356"/>
              <a:ext cx="2467197" cy="587946"/>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rPr>
                <a:t>الهاوية</a:t>
              </a:r>
              <a:endParaRPr kumimoji="0" lang="en-US" sz="44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endParaRPr>
            </a:p>
          </p:txBody>
        </p:sp>
      </p:grpSp>
      <p:pic>
        <p:nvPicPr>
          <p:cNvPr id="20" name="Picture 1" descr="Rev 20.14 Big_Throne1.247160053_std.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48550" y="2068513"/>
            <a:ext cx="1538288" cy="2043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Rectangle 3"/>
          <p:cNvSpPr txBox="1">
            <a:spLocks noChangeArrowheads="1"/>
          </p:cNvSpPr>
          <p:nvPr/>
        </p:nvSpPr>
        <p:spPr bwMode="auto">
          <a:xfrm>
            <a:off x="5067300" y="5334000"/>
            <a:ext cx="2540000" cy="503238"/>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rPr>
              <a:t>رؤ 20: 14-15</a:t>
            </a:r>
            <a:endParaRPr kumimoji="0" lang="en-US" sz="28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endParaRPr>
          </a:p>
        </p:txBody>
      </p:sp>
      <p:sp>
        <p:nvSpPr>
          <p:cNvPr id="26" name="Rectangle 3"/>
          <p:cNvSpPr txBox="1">
            <a:spLocks noChangeArrowheads="1"/>
          </p:cNvSpPr>
          <p:nvPr/>
        </p:nvSpPr>
        <p:spPr bwMode="auto">
          <a:xfrm>
            <a:off x="604838" y="1406525"/>
            <a:ext cx="2455862" cy="504825"/>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rPr>
              <a:t>أف 4: 8-10</a:t>
            </a:r>
            <a:endParaRPr kumimoji="0" lang="en-US" sz="28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endParaRPr>
          </a:p>
        </p:txBody>
      </p:sp>
      <p:sp>
        <p:nvSpPr>
          <p:cNvPr id="23" name="Right Arrow 22"/>
          <p:cNvSpPr>
            <a:spLocks noChangeArrowheads="1"/>
          </p:cNvSpPr>
          <p:nvPr/>
        </p:nvSpPr>
        <p:spPr bwMode="auto">
          <a:xfrm rot="9068538">
            <a:off x="3138488" y="4122738"/>
            <a:ext cx="1876425" cy="376237"/>
          </a:xfrm>
          <a:prstGeom prst="rightArrow">
            <a:avLst>
              <a:gd name="adj1" fmla="val 50000"/>
              <a:gd name="adj2" fmla="val 49804"/>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ＭＳ Ｐゴシック"/>
              <a:cs typeface="Arial" panose="020B0604020202020204" pitchFamily="34" charset="0"/>
            </a:endParaRPr>
          </a:p>
        </p:txBody>
      </p:sp>
      <p:sp>
        <p:nvSpPr>
          <p:cNvPr id="29" name="Right Arrow 28"/>
          <p:cNvSpPr>
            <a:spLocks noChangeArrowheads="1"/>
          </p:cNvSpPr>
          <p:nvPr/>
        </p:nvSpPr>
        <p:spPr bwMode="auto">
          <a:xfrm rot="-1544794">
            <a:off x="1766888" y="1592263"/>
            <a:ext cx="3267075" cy="374650"/>
          </a:xfrm>
          <a:prstGeom prst="rightArrow">
            <a:avLst>
              <a:gd name="adj1" fmla="val 50000"/>
              <a:gd name="adj2" fmla="val 50021"/>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ＭＳ Ｐゴシック"/>
              <a:cs typeface="Arial" panose="020B0604020202020204" pitchFamily="34" charset="0"/>
            </a:endParaRPr>
          </a:p>
        </p:txBody>
      </p:sp>
      <p:sp>
        <p:nvSpPr>
          <p:cNvPr id="30" name="Right Arrow 29"/>
          <p:cNvSpPr>
            <a:spLocks noChangeArrowheads="1"/>
          </p:cNvSpPr>
          <p:nvPr/>
        </p:nvSpPr>
        <p:spPr bwMode="auto">
          <a:xfrm rot="-2191892">
            <a:off x="6858000" y="3797300"/>
            <a:ext cx="979488" cy="376238"/>
          </a:xfrm>
          <a:prstGeom prst="rightArrow">
            <a:avLst>
              <a:gd name="adj1" fmla="val 50000"/>
              <a:gd name="adj2" fmla="val 49814"/>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ＭＳ Ｐゴシック"/>
              <a:cs typeface="Arial" panose="020B0604020202020204" pitchFamily="34" charset="0"/>
            </a:endParaRPr>
          </a:p>
        </p:txBody>
      </p:sp>
      <p:sp>
        <p:nvSpPr>
          <p:cNvPr id="31" name="Right Arrow 30"/>
          <p:cNvSpPr>
            <a:spLocks noChangeArrowheads="1"/>
          </p:cNvSpPr>
          <p:nvPr/>
        </p:nvSpPr>
        <p:spPr bwMode="auto">
          <a:xfrm rot="5400000">
            <a:off x="7741444" y="4704557"/>
            <a:ext cx="979487" cy="374650"/>
          </a:xfrm>
          <a:prstGeom prst="rightArrow">
            <a:avLst>
              <a:gd name="adj1" fmla="val 50000"/>
              <a:gd name="adj2" fmla="val 50025"/>
            </a:avLst>
          </a:pr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ＭＳ Ｐゴシック"/>
              <a:cs typeface="Arial" panose="020B0604020202020204" pitchFamily="34" charset="0"/>
            </a:endParaRPr>
          </a:p>
        </p:txBody>
      </p:sp>
      <p:grpSp>
        <p:nvGrpSpPr>
          <p:cNvPr id="3" name="Group 2"/>
          <p:cNvGrpSpPr>
            <a:grpSpLocks/>
          </p:cNvGrpSpPr>
          <p:nvPr/>
        </p:nvGrpSpPr>
        <p:grpSpPr bwMode="auto">
          <a:xfrm>
            <a:off x="0" y="5791200"/>
            <a:ext cx="4038600" cy="1066800"/>
            <a:chOff x="0" y="5791200"/>
            <a:chExt cx="4038600" cy="1066800"/>
          </a:xfrm>
        </p:grpSpPr>
        <p:sp>
          <p:nvSpPr>
            <p:cNvPr id="2" name="Rectangular Callout 1"/>
            <p:cNvSpPr/>
            <p:nvPr/>
          </p:nvSpPr>
          <p:spPr bwMode="auto">
            <a:xfrm>
              <a:off x="0" y="5791200"/>
              <a:ext cx="4038600" cy="1066800"/>
            </a:xfrm>
            <a:prstGeom prst="wedgeRectCallout">
              <a:avLst>
                <a:gd name="adj1" fmla="val -2723"/>
                <a:gd name="adj2" fmla="val -6400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ＭＳ Ｐゴシック"/>
                <a:cs typeface="Arial" panose="020B0604020202020204" pitchFamily="34" charset="0"/>
              </a:endParaRPr>
            </a:p>
          </p:txBody>
        </p:sp>
        <p:sp>
          <p:nvSpPr>
            <p:cNvPr id="35" name="Rectangle 3"/>
            <p:cNvSpPr txBox="1">
              <a:spLocks noChangeArrowheads="1"/>
            </p:cNvSpPr>
            <p:nvPr/>
          </p:nvSpPr>
          <p:spPr bwMode="auto">
            <a:xfrm>
              <a:off x="0" y="5867400"/>
              <a:ext cx="3870325" cy="990600"/>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r" defTabSz="457200" rtl="0" eaLnBrk="1" fontAlgn="base" latinLnBrk="0" hangingPunct="1">
                <a:lnSpc>
                  <a:spcPct val="8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rPr>
                <a:t>.... بيننا وبينكم هوة عظيمة قد أثبتت حتى إن الذين يريدون العبور من ههنا إليكم لا يقدرون ولا الذين من هناك يجتازون إلينا</a:t>
              </a:r>
              <a:endParaRPr kumimoji="0" lang="en-US" sz="20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 8"/>
          <p:cNvGrpSpPr>
            <a:grpSpLocks/>
          </p:cNvGrpSpPr>
          <p:nvPr/>
        </p:nvGrpSpPr>
        <p:grpSpPr bwMode="auto">
          <a:xfrm>
            <a:off x="20637" y="1905000"/>
            <a:ext cx="2686050" cy="609600"/>
            <a:chOff x="20637" y="1905000"/>
            <a:chExt cx="2686050" cy="609600"/>
          </a:xfrm>
        </p:grpSpPr>
        <p:sp>
          <p:nvSpPr>
            <p:cNvPr id="39" name="Rectangular Callout 38"/>
            <p:cNvSpPr/>
            <p:nvPr/>
          </p:nvSpPr>
          <p:spPr bwMode="auto">
            <a:xfrm>
              <a:off x="76200" y="1905000"/>
              <a:ext cx="2514600" cy="533400"/>
            </a:xfrm>
            <a:prstGeom prst="wedgeRectCallout">
              <a:avLst>
                <a:gd name="adj1" fmla="val 62524"/>
                <a:gd name="adj2" fmla="val 3553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ＭＳ Ｐゴシック"/>
                <a:cs typeface="Arial" panose="020B0604020202020204" pitchFamily="34" charset="0"/>
              </a:endParaRPr>
            </a:p>
          </p:txBody>
        </p:sp>
        <p:sp>
          <p:nvSpPr>
            <p:cNvPr id="40" name="Rectangle 3"/>
            <p:cNvSpPr txBox="1">
              <a:spLocks noChangeArrowheads="1"/>
            </p:cNvSpPr>
            <p:nvPr/>
          </p:nvSpPr>
          <p:spPr bwMode="auto">
            <a:xfrm>
              <a:off x="20637" y="1917151"/>
              <a:ext cx="2686050" cy="597449"/>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r" defTabSz="457200" rtl="0" eaLnBrk="1" fontAlgn="base" latinLnBrk="0" hangingPunct="1">
                <a:lnSpc>
                  <a:spcPct val="8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rPr>
                <a:t>... اليوم تكون معي في الفردوس</a:t>
              </a:r>
              <a:endParaRPr kumimoji="0" lang="en-US" sz="20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grpSp>
      <p:grpSp>
        <p:nvGrpSpPr>
          <p:cNvPr id="6" name="Group 5"/>
          <p:cNvGrpSpPr>
            <a:grpSpLocks/>
          </p:cNvGrpSpPr>
          <p:nvPr/>
        </p:nvGrpSpPr>
        <p:grpSpPr bwMode="auto">
          <a:xfrm>
            <a:off x="4910138" y="3118871"/>
            <a:ext cx="4233862" cy="2262755"/>
            <a:chOff x="4648200" y="3107849"/>
            <a:chExt cx="4495800" cy="2207566"/>
          </a:xfrm>
        </p:grpSpPr>
        <p:sp>
          <p:nvSpPr>
            <p:cNvPr id="37" name="Rectangular Callout 36"/>
            <p:cNvSpPr/>
            <p:nvPr/>
          </p:nvSpPr>
          <p:spPr bwMode="auto">
            <a:xfrm>
              <a:off x="4648200" y="3107849"/>
              <a:ext cx="4495800" cy="2207566"/>
            </a:xfrm>
            <a:prstGeom prst="wedgeRectCallout">
              <a:avLst>
                <a:gd name="adj1" fmla="val -52408"/>
                <a:gd name="adj2" fmla="val 3115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ＭＳ Ｐゴシック"/>
                <a:cs typeface="Arial" panose="020B0604020202020204" pitchFamily="34" charset="0"/>
              </a:endParaRPr>
            </a:p>
          </p:txBody>
        </p:sp>
        <p:sp>
          <p:nvSpPr>
            <p:cNvPr id="38" name="Rectangle 3"/>
            <p:cNvSpPr txBox="1">
              <a:spLocks noChangeArrowheads="1"/>
            </p:cNvSpPr>
            <p:nvPr/>
          </p:nvSpPr>
          <p:spPr bwMode="auto">
            <a:xfrm>
              <a:off x="4671457" y="3340163"/>
              <a:ext cx="4343399" cy="1924940"/>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r" defTabSz="457200" rtl="0" eaLnBrk="1" fontAlgn="base" latinLnBrk="0" hangingPunct="1">
                <a:lnSpc>
                  <a:spcPct val="8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rPr>
                <a:t>18 فإن المسيح أيضاً تألم مرة واحدة من أجل الخطايا البار من أجل الأثمة لكي يقربنا إلى الله مماتاً في الجسد ولكن محيى في الروح</a:t>
              </a:r>
              <a:r>
                <a:rPr kumimoji="0" lang="en-US" sz="18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rPr>
                <a:t> </a:t>
              </a:r>
            </a:p>
            <a:p>
              <a:pPr marL="0" marR="0" lvl="0" indent="0" algn="r" defTabSz="457200" rtl="0" eaLnBrk="1" fontAlgn="base" latinLnBrk="0" hangingPunct="1">
                <a:lnSpc>
                  <a:spcPct val="8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0" eaLnBrk="1" fontAlgn="base" latinLnBrk="0" hangingPunct="1">
                <a:lnSpc>
                  <a:spcPct val="80000"/>
                </a:lnSpc>
                <a:spcBef>
                  <a:spcPct val="0"/>
                </a:spcBef>
                <a:spcAft>
                  <a:spcPct val="0"/>
                </a:spcAft>
                <a:buClrTx/>
                <a:buSzTx/>
                <a:buFontTx/>
                <a:buNone/>
                <a:tabLst/>
                <a:defRPr/>
              </a:pPr>
              <a:r>
                <a:rPr kumimoji="0" lang="ar-JO" sz="2400" b="1" i="0" u="none" strike="noStrike" kern="1200" cap="none" spc="0" normalizeH="0" baseline="3000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rPr>
                <a:t>19 الذي فيه أيضاً ذهب فكرز للأرواح التي في السجن 20 إذ عصت قديماً حين كانت أناة الله تنتظر مرة في أيام نوح إذ كان الفلك يبنى الذي فيه خلص قليلون أي ثماني أنفس بالماء</a:t>
              </a:r>
              <a:endParaRPr kumimoji="0" lang="en-US" sz="24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grpSp>
      <p:grpSp>
        <p:nvGrpSpPr>
          <p:cNvPr id="5" name="Group 4"/>
          <p:cNvGrpSpPr>
            <a:grpSpLocks/>
          </p:cNvGrpSpPr>
          <p:nvPr/>
        </p:nvGrpSpPr>
        <p:grpSpPr bwMode="auto">
          <a:xfrm>
            <a:off x="4114800" y="5791200"/>
            <a:ext cx="5029200" cy="1066800"/>
            <a:chOff x="4114800" y="5791200"/>
            <a:chExt cx="5037364" cy="1066800"/>
          </a:xfrm>
        </p:grpSpPr>
        <p:sp>
          <p:nvSpPr>
            <p:cNvPr id="41" name="Rectangular Callout 40"/>
            <p:cNvSpPr/>
            <p:nvPr/>
          </p:nvSpPr>
          <p:spPr bwMode="auto">
            <a:xfrm>
              <a:off x="4114800" y="5791200"/>
              <a:ext cx="5037364" cy="1066800"/>
            </a:xfrm>
            <a:prstGeom prst="wedgeRectCallout">
              <a:avLst>
                <a:gd name="adj1" fmla="val 8042"/>
                <a:gd name="adj2" fmla="val -6400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ＭＳ Ｐゴシック"/>
                <a:cs typeface="Arial" panose="020B0604020202020204" pitchFamily="34" charset="0"/>
              </a:endParaRPr>
            </a:p>
          </p:txBody>
        </p:sp>
        <p:sp>
          <p:nvSpPr>
            <p:cNvPr id="42" name="Rectangle 3"/>
            <p:cNvSpPr txBox="1">
              <a:spLocks noChangeArrowheads="1"/>
            </p:cNvSpPr>
            <p:nvPr/>
          </p:nvSpPr>
          <p:spPr bwMode="auto">
            <a:xfrm>
              <a:off x="4114800" y="5867400"/>
              <a:ext cx="5029200" cy="990600"/>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r" defTabSz="457200" rtl="0" eaLnBrk="1" fontAlgn="base" latinLnBrk="0" hangingPunct="1">
                <a:lnSpc>
                  <a:spcPct val="8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rPr>
                <a:t>وطرح الموت والهاوية في بحيرة النار هذا هو الموت الثاني وكل من لم يوجد مكتوباً في سفر الحياة طرح في بحيرة النار</a:t>
              </a:r>
              <a:endParaRPr kumimoji="0" lang="en-US" sz="20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grpSp>
      <p:grpSp>
        <p:nvGrpSpPr>
          <p:cNvPr id="7" name="Group 6"/>
          <p:cNvGrpSpPr>
            <a:grpSpLocks/>
          </p:cNvGrpSpPr>
          <p:nvPr/>
        </p:nvGrpSpPr>
        <p:grpSpPr bwMode="auto">
          <a:xfrm>
            <a:off x="4946651" y="0"/>
            <a:ext cx="4176713" cy="2133600"/>
            <a:chOff x="3733800" y="0"/>
            <a:chExt cx="5410200" cy="2133600"/>
          </a:xfrm>
        </p:grpSpPr>
        <p:sp>
          <p:nvSpPr>
            <p:cNvPr id="43" name="Rectangular Callout 42"/>
            <p:cNvSpPr/>
            <p:nvPr/>
          </p:nvSpPr>
          <p:spPr bwMode="auto">
            <a:xfrm>
              <a:off x="3733800" y="0"/>
              <a:ext cx="5410200" cy="2133600"/>
            </a:xfrm>
            <a:prstGeom prst="wedgeRectCallout">
              <a:avLst>
                <a:gd name="adj1" fmla="val -69539"/>
                <a:gd name="adj2" fmla="val 2219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ＭＳ Ｐゴシック"/>
                <a:cs typeface="Arial" panose="020B0604020202020204" pitchFamily="34" charset="0"/>
              </a:endParaRPr>
            </a:p>
          </p:txBody>
        </p:sp>
        <p:sp>
          <p:nvSpPr>
            <p:cNvPr id="44" name="Rectangle 3"/>
            <p:cNvSpPr txBox="1">
              <a:spLocks noChangeArrowheads="1"/>
            </p:cNvSpPr>
            <p:nvPr/>
          </p:nvSpPr>
          <p:spPr bwMode="auto">
            <a:xfrm>
              <a:off x="3796760" y="0"/>
              <a:ext cx="5158840" cy="2057400"/>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117475" marR="0" lvl="0" indent="0" algn="l" defTabSz="457200" rtl="0" eaLnBrk="1" fontAlgn="base" latinLnBrk="0" hangingPunct="1">
                <a:lnSpc>
                  <a:spcPct val="80000"/>
                </a:lnSpc>
                <a:spcBef>
                  <a:spcPct val="0"/>
                </a:spcBef>
                <a:spcAft>
                  <a:spcPct val="0"/>
                </a:spcAft>
                <a:buClrTx/>
                <a:buSzTx/>
                <a:buFontTx/>
                <a:buNone/>
                <a:tabLst/>
                <a:defRPr/>
              </a:pPr>
              <a:endParaRPr kumimoji="0" lang="en-US" sz="3200" b="1" i="0" u="none" strike="noStrike" kern="1200" cap="none" spc="0" normalizeH="0" baseline="3000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17475" marR="0" lvl="0" indent="0" algn="r" defTabSz="457200" rtl="0" eaLnBrk="1" fontAlgn="base" latinLnBrk="0" hangingPunct="1">
                <a:lnSpc>
                  <a:spcPct val="80000"/>
                </a:lnSpc>
                <a:spcBef>
                  <a:spcPct val="0"/>
                </a:spcBef>
                <a:spcAft>
                  <a:spcPct val="0"/>
                </a:spcAft>
                <a:buClrTx/>
                <a:buSzTx/>
                <a:buFontTx/>
                <a:buNone/>
                <a:tabLst/>
                <a:defRPr/>
              </a:pPr>
              <a:r>
                <a:rPr kumimoji="0" lang="ar-JO" sz="3200" b="1" i="0" u="none" strike="noStrike" kern="1200" cap="none" spc="0" normalizeH="0" baseline="3000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rPr>
                <a:t>8 لذلك يقول إذ صعد إلى العلاء سبى سبياً وأعطى الناس عطايا 9 وأما أنه صعد فما هو إلا أنه نزل أيضاً أولاً إلى أقسام الأرض السفلى 10 الذي نزل هو الذي صعد أيضاً فوق جميع السماوات لكي يملأ الكل</a:t>
              </a:r>
              <a:endParaRPr kumimoji="0" lang="en-US" sz="32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grpSp>
      <p:sp>
        <p:nvSpPr>
          <p:cNvPr id="25" name="Rectangle 3"/>
          <p:cNvSpPr txBox="1">
            <a:spLocks noChangeArrowheads="1"/>
          </p:cNvSpPr>
          <p:nvPr/>
        </p:nvSpPr>
        <p:spPr bwMode="auto">
          <a:xfrm>
            <a:off x="1084263" y="5364163"/>
            <a:ext cx="2192337" cy="503237"/>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rPr>
              <a:t>لوقا 16: 26</a:t>
            </a:r>
            <a:endParaRPr kumimoji="0" lang="en-US" sz="28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endParaRPr>
          </a:p>
        </p:txBody>
      </p:sp>
      <p:grpSp>
        <p:nvGrpSpPr>
          <p:cNvPr id="50" name="Group 49"/>
          <p:cNvGrpSpPr>
            <a:grpSpLocks/>
          </p:cNvGrpSpPr>
          <p:nvPr/>
        </p:nvGrpSpPr>
        <p:grpSpPr bwMode="auto">
          <a:xfrm>
            <a:off x="6477000" y="1828800"/>
            <a:ext cx="2656583" cy="969963"/>
            <a:chOff x="-394011" y="1860550"/>
            <a:chExt cx="3479554" cy="565699"/>
          </a:xfrm>
        </p:grpSpPr>
        <p:sp>
          <p:nvSpPr>
            <p:cNvPr id="51" name="Rectangular Callout 50"/>
            <p:cNvSpPr/>
            <p:nvPr/>
          </p:nvSpPr>
          <p:spPr bwMode="auto">
            <a:xfrm>
              <a:off x="-394011" y="1860550"/>
              <a:ext cx="3266001" cy="533294"/>
            </a:xfrm>
            <a:prstGeom prst="wedgeRectCallout">
              <a:avLst>
                <a:gd name="adj1" fmla="val -57671"/>
                <a:gd name="adj2" fmla="val 2427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ＭＳ Ｐゴシック"/>
                <a:cs typeface="Arial" panose="020B0604020202020204" pitchFamily="34" charset="0"/>
              </a:endParaRPr>
            </a:p>
          </p:txBody>
        </p:sp>
        <p:sp>
          <p:nvSpPr>
            <p:cNvPr id="52" name="Rectangle 3"/>
            <p:cNvSpPr txBox="1">
              <a:spLocks noChangeArrowheads="1"/>
            </p:cNvSpPr>
            <p:nvPr/>
          </p:nvSpPr>
          <p:spPr bwMode="auto">
            <a:xfrm>
              <a:off x="-394011" y="1905000"/>
              <a:ext cx="3479554" cy="521249"/>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176213" marR="0" lvl="0" indent="0" algn="r" defTabSz="457200" rtl="1" eaLnBrk="1" fontAlgn="base" latinLnBrk="0" hangingPunct="1">
                <a:lnSpc>
                  <a:spcPct val="8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rPr>
                <a:t>اختطف هذا إلى السماء الثالثة... اختطف إلى الفردوس</a:t>
              </a:r>
              <a:endParaRPr kumimoji="0" lang="en-US" sz="2000" b="1" i="0" u="none" strike="noStrike" kern="1200" cap="none" spc="0" normalizeH="0" baseline="0" noProof="0" dirty="0">
                <a:ln>
                  <a:noFill/>
                </a:ln>
                <a:solidFill>
                  <a:srgbClr val="E3EBF1"/>
                </a:solidFill>
                <a:effectLst>
                  <a:glow rad="1270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grpSp>
      <p:sp>
        <p:nvSpPr>
          <p:cNvPr id="21" name="Rectangle 3"/>
          <p:cNvSpPr txBox="1">
            <a:spLocks noChangeArrowheads="1"/>
          </p:cNvSpPr>
          <p:nvPr/>
        </p:nvSpPr>
        <p:spPr bwMode="auto">
          <a:xfrm>
            <a:off x="4373562" y="2133600"/>
            <a:ext cx="2179638" cy="503238"/>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457200" rtl="0" eaLnBrk="1" fontAlgn="base" latinLnBrk="0" hangingPunct="1">
              <a:lnSpc>
                <a:spcPct val="80000"/>
              </a:lnSpc>
              <a:spcBef>
                <a:spcPct val="0"/>
              </a:spcBef>
              <a:spcAft>
                <a:spcPct val="0"/>
              </a:spcAft>
              <a:buClrTx/>
              <a:buSzTx/>
              <a:buFont typeface="Wingdings" pitchFamily="2" charset="2"/>
              <a:buNone/>
              <a:tabLst/>
              <a:defRPr/>
            </a:pPr>
            <a:r>
              <a:rPr kumimoji="0" lang="ar-JO" sz="24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rPr>
              <a:t>2 كو 12: 2، 4</a:t>
            </a:r>
            <a:endParaRPr kumimoji="0" lang="en-US" sz="28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endParaRPr>
          </a:p>
        </p:txBody>
      </p:sp>
      <p:sp>
        <p:nvSpPr>
          <p:cNvPr id="27" name="Rectangle 3"/>
          <p:cNvSpPr txBox="1">
            <a:spLocks noChangeArrowheads="1"/>
          </p:cNvSpPr>
          <p:nvPr/>
        </p:nvSpPr>
        <p:spPr bwMode="auto">
          <a:xfrm>
            <a:off x="2209800" y="2133600"/>
            <a:ext cx="2455863" cy="504825"/>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rPr>
              <a:t>لوقا 23: 43</a:t>
            </a:r>
            <a:endParaRPr kumimoji="0" lang="en-US" sz="28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endParaRPr>
          </a:p>
        </p:txBody>
      </p:sp>
      <p:sp>
        <p:nvSpPr>
          <p:cNvPr id="24" name="Rectangle 3"/>
          <p:cNvSpPr txBox="1">
            <a:spLocks noChangeArrowheads="1"/>
          </p:cNvSpPr>
          <p:nvPr/>
        </p:nvSpPr>
        <p:spPr bwMode="auto">
          <a:xfrm>
            <a:off x="3429000" y="4343400"/>
            <a:ext cx="1328738" cy="1206500"/>
          </a:xfrm>
          <a:prstGeom prst="rect">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rPr>
              <a:t>1 بط 3: 18-20</a:t>
            </a:r>
            <a:endParaRPr kumimoji="0" lang="en-US" sz="2800" b="1" i="0" u="none" strike="noStrike" kern="1200" cap="none" spc="0" normalizeH="0" baseline="0" noProof="0" dirty="0">
              <a:ln>
                <a:noFill/>
              </a:ln>
              <a:solidFill>
                <a:srgbClr val="E3EBF1"/>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9877592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22" presetClass="entr" presetSubtype="1"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nodeType="clickEffect">
                                  <p:stCondLst>
                                    <p:cond delay="0"/>
                                  </p:stCondLst>
                                  <p:childTnLst>
                                    <p:animEffect transition="out" filter="blinds(horizontal)">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22" presetClass="entr" presetSubtype="8"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nodeType="clickEffect">
                                  <p:stCondLst>
                                    <p:cond delay="0"/>
                                  </p:stCondLst>
                                  <p:childTnLst>
                                    <p:animEffect transition="out" filter="blinds(horizontal)">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par>
                          <p:cTn id="40" fill="hold" nodeType="afterGroup">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22" presetClass="entr" presetSubtype="2"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right)">
                                      <p:cBhvr>
                                        <p:cTn id="45" dur="500"/>
                                        <p:tgtEl>
                                          <p:spTgt spid="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xit" presetSubtype="10" fill="hold" nodeType="clickEffect">
                                  <p:stCondLst>
                                    <p:cond delay="0"/>
                                  </p:stCondLst>
                                  <p:childTnLst>
                                    <p:animEffect transition="out" filter="blinds(horizontal)">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par>
                          <p:cTn id="51" fill="hold" nodeType="afterGroup">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down)">
                                      <p:cBhvr>
                                        <p:cTn id="54" dur="500"/>
                                        <p:tgtEl>
                                          <p:spTgt spid="29"/>
                                        </p:tgtEl>
                                      </p:cBhvr>
                                    </p:animEffect>
                                  </p:childTnLst>
                                </p:cTn>
                              </p:par>
                            </p:childTnLst>
                          </p:cTn>
                        </p:par>
                        <p:par>
                          <p:cTn id="55" fill="hold" nodeType="afterGroup">
                            <p:stCondLst>
                              <p:cond delay="1000"/>
                            </p:stCondLst>
                            <p:childTnLst>
                              <p:par>
                                <p:cTn id="56" presetID="1" presetClass="entr" presetSubtype="0"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childTnLst>
                                </p:cTn>
                              </p:par>
                            </p:childTnLst>
                          </p:cTn>
                        </p:par>
                        <p:par>
                          <p:cTn id="62" fill="hold" nodeType="afterGroup">
                            <p:stCondLst>
                              <p:cond delay="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xit" presetSubtype="10" fill="hold" nodeType="clickEffect">
                                  <p:stCondLst>
                                    <p:cond delay="0"/>
                                  </p:stCondLst>
                                  <p:childTnLst>
                                    <p:animEffect transition="out" filter="blinds(horizontal)">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childTnLst>
                          </p:cTn>
                        </p:par>
                        <p:par>
                          <p:cTn id="71" fill="hold" nodeType="afterGroup">
                            <p:stCondLst>
                              <p:cond delay="500"/>
                            </p:stCondLst>
                            <p:childTnLst>
                              <p:par>
                                <p:cTn id="72" presetID="1"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22" presetClass="entr" presetSubtype="8" fill="hold"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500"/>
                                        <p:tgtEl>
                                          <p:spTgt spid="5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xit" presetSubtype="10" fill="hold" nodeType="clickEffect">
                                  <p:stCondLst>
                                    <p:cond delay="0"/>
                                  </p:stCondLst>
                                  <p:childTnLst>
                                    <p:animEffect transition="out" filter="blinds(horizontal)">
                                      <p:cBhvr>
                                        <p:cTn id="80" dur="500"/>
                                        <p:tgtEl>
                                          <p:spTgt spid="50"/>
                                        </p:tgtEl>
                                      </p:cBhvr>
                                    </p:animEffect>
                                    <p:set>
                                      <p:cBhvr>
                                        <p:cTn id="81" dur="1" fill="hold">
                                          <p:stCondLst>
                                            <p:cond delay="499"/>
                                          </p:stCondLst>
                                        </p:cTn>
                                        <p:tgtEl>
                                          <p:spTgt spid="50"/>
                                        </p:tgtEl>
                                        <p:attrNameLst>
                                          <p:attrName>style.visibility</p:attrName>
                                        </p:attrNameLst>
                                      </p:cBhvr>
                                      <p:to>
                                        <p:strVal val="hidden"/>
                                      </p:to>
                                    </p:set>
                                  </p:childTnLst>
                                </p:cTn>
                              </p:par>
                            </p:childTnLst>
                          </p:cTn>
                        </p:par>
                        <p:par>
                          <p:cTn id="82" fill="hold" nodeType="afterGroup">
                            <p:stCondLst>
                              <p:cond delay="500"/>
                            </p:stCondLst>
                            <p:childTnLst>
                              <p:par>
                                <p:cTn id="83" presetID="1"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left)">
                                      <p:cBhvr>
                                        <p:cTn id="89" dur="500"/>
                                        <p:tgtEl>
                                          <p:spTgt spid="30"/>
                                        </p:tgtEl>
                                      </p:cBhvr>
                                    </p:animEffect>
                                  </p:childTnLst>
                                </p:cTn>
                              </p:par>
                            </p:childTnLst>
                          </p:cTn>
                        </p:par>
                        <p:par>
                          <p:cTn id="90" fill="hold" nodeType="afterGroup">
                            <p:stCondLst>
                              <p:cond delay="500"/>
                            </p:stCondLst>
                            <p:childTnLst>
                              <p:par>
                                <p:cTn id="91" presetID="1" presetClass="entr" presetSubtype="0"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childTnLst>
                                </p:cTn>
                              </p:par>
                            </p:childTnLst>
                          </p:cTn>
                        </p:par>
                        <p:par>
                          <p:cTn id="93" fill="hold" nodeType="afterGroup">
                            <p:stCondLst>
                              <p:cond delay="500"/>
                            </p:stCondLst>
                            <p:childTnLst>
                              <p:par>
                                <p:cTn id="94" presetID="1"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childTnLst>
                                </p:cTn>
                              </p:par>
                              <p:par>
                                <p:cTn id="96" presetID="22" presetClass="entr" presetSubtype="1" fill="hold" nodeType="with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up)">
                                      <p:cBhvr>
                                        <p:cTn id="98" dur="500"/>
                                        <p:tgtEl>
                                          <p:spTgt spid="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xit" presetSubtype="10" fill="hold" nodeType="clickEffect">
                                  <p:stCondLst>
                                    <p:cond delay="0"/>
                                  </p:stCondLst>
                                  <p:childTnLst>
                                    <p:animEffect transition="out" filter="blinds(horizontal)">
                                      <p:cBhvr>
                                        <p:cTn id="102" dur="500"/>
                                        <p:tgtEl>
                                          <p:spTgt spid="5"/>
                                        </p:tgtEl>
                                      </p:cBhvr>
                                    </p:animEffect>
                                    <p:set>
                                      <p:cBhvr>
                                        <p:cTn id="103" dur="1" fill="hold">
                                          <p:stCondLst>
                                            <p:cond delay="499"/>
                                          </p:stCondLst>
                                        </p:cTn>
                                        <p:tgtEl>
                                          <p:spTgt spid="5"/>
                                        </p:tgtEl>
                                        <p:attrNameLst>
                                          <p:attrName>style.visibility</p:attrName>
                                        </p:attrNameLst>
                                      </p:cBhvr>
                                      <p:to>
                                        <p:strVal val="hidden"/>
                                      </p:to>
                                    </p:set>
                                  </p:childTnLst>
                                </p:cTn>
                              </p:par>
                              <p:par>
                                <p:cTn id="104" presetID="22" presetClass="entr" presetSubtype="1"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up)">
                                      <p:cBhvr>
                                        <p:cTn id="106" dur="500"/>
                                        <p:tgtEl>
                                          <p:spTgt spid="31"/>
                                        </p:tgtEl>
                                      </p:cBhvr>
                                    </p:animEffect>
                                  </p:childTnLst>
                                </p:cTn>
                              </p:par>
                            </p:childTnLst>
                          </p:cTn>
                        </p:par>
                        <p:par>
                          <p:cTn id="107" fill="hold" nodeType="afterGroup">
                            <p:stCondLst>
                              <p:cond delay="500"/>
                            </p:stCondLst>
                            <p:childTnLst>
                              <p:par>
                                <p:cTn id="108" presetID="9"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dissolve">
                                      <p:cBhvr>
                                        <p:cTn id="110" dur="500"/>
                                        <p:tgtEl>
                                          <p:spTgt spid="32"/>
                                        </p:tgtEl>
                                      </p:cBhvr>
                                    </p:animEffect>
                                  </p:childTnLst>
                                </p:cTn>
                              </p:par>
                              <p:par>
                                <p:cTn id="111" presetID="3" presetClass="entr" presetSubtype="10" fill="hold" nodeType="withEffect">
                                  <p:stCondLst>
                                    <p:cond delay="0"/>
                                  </p:stCondLst>
                                  <p:childTnLst>
                                    <p:set>
                                      <p:cBhvr>
                                        <p:cTn id="112" dur="1" fill="hold">
                                          <p:stCondLst>
                                            <p:cond delay="0"/>
                                          </p:stCondLst>
                                        </p:cTn>
                                        <p:tgtEl>
                                          <p:spTgt spid="101407"/>
                                        </p:tgtEl>
                                        <p:attrNameLst>
                                          <p:attrName>style.visibility</p:attrName>
                                        </p:attrNameLst>
                                      </p:cBhvr>
                                      <p:to>
                                        <p:strVal val="visible"/>
                                      </p:to>
                                    </p:set>
                                    <p:animEffect transition="in" filter="blinds(horizontal)">
                                      <p:cBhvr>
                                        <p:cTn id="113" dur="500"/>
                                        <p:tgtEl>
                                          <p:spTgt spid="101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3" grpId="0" animBg="1"/>
      <p:bldP spid="29" grpId="0" animBg="1"/>
      <p:bldP spid="30" grpId="0" animBg="1"/>
      <p:bldP spid="31" grpId="0" animBg="1"/>
      <p:bldP spid="25" grpId="0"/>
      <p:bldP spid="21" grpId="0"/>
      <p:bldP spid="27"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0" y="0"/>
            <a:ext cx="9144000" cy="1470025"/>
          </a:xfrm>
        </p:spPr>
        <p:txBody>
          <a:bodyPr/>
          <a:lstStyle/>
          <a:p>
            <a:pPr eaLnBrk="1" hangingPunct="1">
              <a:defRPr/>
            </a:pPr>
            <a:r>
              <a:rPr lang="ar-JO" sz="5400" u="sng" dirty="0">
                <a:solidFill>
                  <a:srgbClr val="FFFF00"/>
                </a:solidFill>
                <a:latin typeface="Arial" panose="020B0604020202020204" pitchFamily="34" charset="0"/>
                <a:cs typeface="Arial" panose="020B0604020202020204" pitchFamily="34" charset="0"/>
              </a:rPr>
              <a:t>الحالة الوسطى</a:t>
            </a:r>
            <a:endParaRPr lang="en-US" sz="5400" u="sng" dirty="0">
              <a:solidFill>
                <a:srgbClr val="FFFF00"/>
              </a:solidFill>
              <a:latin typeface="Arial" panose="020B0604020202020204" pitchFamily="34" charset="0"/>
              <a:cs typeface="Arial" panose="020B0604020202020204" pitchFamily="34" charset="0"/>
            </a:endParaRPr>
          </a:p>
        </p:txBody>
      </p:sp>
      <p:sp>
        <p:nvSpPr>
          <p:cNvPr id="19459" name="Rectangle 3"/>
          <p:cNvSpPr>
            <a:spLocks noGrp="1" noChangeArrowheads="1"/>
          </p:cNvSpPr>
          <p:nvPr>
            <p:ph type="subTitle" idx="1"/>
          </p:nvPr>
        </p:nvSpPr>
        <p:spPr>
          <a:xfrm>
            <a:off x="0" y="1752600"/>
            <a:ext cx="6781800" cy="4953000"/>
          </a:xfrm>
        </p:spPr>
        <p:txBody>
          <a:bodyPr/>
          <a:lstStyle/>
          <a:p>
            <a:pPr marL="609600" indent="-609600" algn="r" eaLnBrk="1" hangingPunct="1">
              <a:lnSpc>
                <a:spcPct val="90000"/>
              </a:lnSpc>
              <a:buFont typeface="Wingdings" charset="0"/>
              <a:buNone/>
              <a:defRPr/>
            </a:pPr>
            <a:r>
              <a:rPr lang="ar-JO" altLang="zh-CN" b="1" u="sng" dirty="0">
                <a:latin typeface="Arial" panose="020B0604020202020204" pitchFamily="34" charset="0"/>
                <a:ea typeface="宋体" charset="0"/>
                <a:cs typeface="Arial" panose="020B0604020202020204" pitchFamily="34" charset="0"/>
              </a:rPr>
              <a:t>وجهات نظر إيريناوس</a:t>
            </a:r>
            <a:endParaRPr lang="en-US" altLang="zh-CN" b="1" u="sng" dirty="0">
              <a:latin typeface="Arial" panose="020B0604020202020204" pitchFamily="34" charset="0"/>
              <a:ea typeface="宋体" charset="0"/>
              <a:cs typeface="Arial" panose="020B0604020202020204" pitchFamily="34" charset="0"/>
            </a:endParaRPr>
          </a:p>
          <a:p>
            <a:pPr marL="609600" indent="-609600" algn="r" eaLnBrk="1" hangingPunct="1">
              <a:lnSpc>
                <a:spcPct val="90000"/>
              </a:lnSpc>
              <a:buFont typeface="Wingdings" charset="0"/>
              <a:buNone/>
              <a:defRPr/>
            </a:pPr>
            <a:r>
              <a:rPr lang="ar-JO" altLang="zh-CN" b="1" dirty="0">
                <a:latin typeface="Arial" panose="020B0604020202020204" pitchFamily="34" charset="0"/>
                <a:ea typeface="宋体" charset="0"/>
                <a:cs typeface="Arial" panose="020B0604020202020204" pitchFamily="34" charset="0"/>
              </a:rPr>
              <a:t>رقاد النفس</a:t>
            </a:r>
            <a:endParaRPr lang="en-US" altLang="zh-CN" b="1" dirty="0">
              <a:latin typeface="Arial" panose="020B0604020202020204" pitchFamily="34" charset="0"/>
              <a:ea typeface="宋体" charset="0"/>
              <a:cs typeface="Arial" panose="020B0604020202020204" pitchFamily="34" charset="0"/>
            </a:endParaRPr>
          </a:p>
          <a:p>
            <a:pPr marL="609600" indent="-609600" algn="r" rtl="1" eaLnBrk="1" hangingPunct="1">
              <a:lnSpc>
                <a:spcPct val="90000"/>
              </a:lnSpc>
              <a:buFont typeface="Wingdings" charset="0"/>
              <a:buChar char="n"/>
              <a:defRPr/>
            </a:pPr>
            <a:r>
              <a:rPr lang="ar-JO" altLang="zh-CN" b="1" dirty="0">
                <a:latin typeface="Arial" panose="020B0604020202020204" pitchFamily="34" charset="0"/>
                <a:ea typeface="宋体" charset="0"/>
                <a:cs typeface="Arial" panose="020B0604020202020204" pitchFamily="34" charset="0"/>
              </a:rPr>
              <a:t>يقول أن النفس خلال الفترة الزمنية ما بين الموت والقيامة تكون في حالة من اللاوعي أو النوم</a:t>
            </a:r>
            <a:r>
              <a:rPr lang="en-US" altLang="zh-CN" b="1" dirty="0">
                <a:latin typeface="Arial" panose="020B0604020202020204" pitchFamily="34" charset="0"/>
                <a:ea typeface="宋体" charset="0"/>
                <a:cs typeface="Arial" panose="020B0604020202020204" pitchFamily="34" charset="0"/>
              </a:rPr>
              <a:t> </a:t>
            </a:r>
          </a:p>
          <a:p>
            <a:pPr marL="609600" indent="-609600" algn="r" rtl="1" eaLnBrk="1" hangingPunct="1">
              <a:lnSpc>
                <a:spcPct val="90000"/>
              </a:lnSpc>
              <a:buFont typeface="Wingdings" charset="0"/>
              <a:buChar char="n"/>
              <a:defRPr/>
            </a:pPr>
            <a:r>
              <a:rPr lang="ar-JO" altLang="zh-CN" b="1" dirty="0">
                <a:latin typeface="Arial" panose="020B0604020202020204" pitchFamily="34" charset="0"/>
                <a:ea typeface="宋体" charset="0"/>
                <a:cs typeface="Arial" panose="020B0604020202020204" pitchFamily="34" charset="0"/>
              </a:rPr>
              <a:t>تنكر هذه النظرة وجود منفصل عند الموت للنفس الإنسانية وأن نوم الجسد المادي سيستيقظ يوماً ما في القيامة</a:t>
            </a:r>
            <a:r>
              <a:rPr lang="en-US" altLang="zh-CN" b="1" dirty="0">
                <a:latin typeface="Arial" panose="020B0604020202020204" pitchFamily="34" charset="0"/>
                <a:ea typeface="宋体" charset="0"/>
                <a:cs typeface="Arial" panose="020B0604020202020204" pitchFamily="34" charset="0"/>
              </a:rPr>
              <a:t> </a:t>
            </a:r>
          </a:p>
        </p:txBody>
      </p:sp>
      <p:pic>
        <p:nvPicPr>
          <p:cNvPr id="102403" name="Picture 4" descr="getting-toddlers-sleep"/>
          <p:cNvPicPr>
            <a:picLocks noChangeAspect="1" noChangeArrowheads="1"/>
          </p:cNvPicPr>
          <p:nvPr/>
        </p:nvPicPr>
        <p:blipFill>
          <a:blip r:embed="rId3" cstate="screen">
            <a:extLst>
              <a:ext uri="{28A0092B-C50C-407E-A947-70E740481C1C}">
                <a14:useLocalDpi xmlns:a14="http://schemas.microsoft.com/office/drawing/2010/main"/>
              </a:ext>
            </a:extLst>
          </a:blip>
          <a:srcRect r="-17073"/>
          <a:stretch>
            <a:fillRect/>
          </a:stretch>
        </p:blipFill>
        <p:spPr bwMode="auto">
          <a:xfrm>
            <a:off x="6781800" y="1143000"/>
            <a:ext cx="2362200" cy="187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04" name="TextBox 4"/>
          <p:cNvSpPr txBox="1">
            <a:spLocks noChangeArrowheads="1"/>
          </p:cNvSpPr>
          <p:nvPr/>
        </p:nvSpPr>
        <p:spPr bwMode="auto">
          <a:xfrm>
            <a:off x="8534400" y="5715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panose="020B0604020202020204" pitchFamily="34" charset="0"/>
                <a:cs typeface="Arial" panose="020B0604020202020204" pitchFamily="34" charset="0"/>
              </a:rPr>
              <a:t>17</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2" dur="500"/>
                                        <p:tgtEl>
                                          <p:spTgt spid="19459">
                                            <p:txEl>
                                              <p:pRg st="3" end="3"/>
                                            </p:txEl>
                                          </p:spTgt>
                                        </p:tgtEl>
                                      </p:cBhvr>
                                    </p:animEffect>
                                  </p:childTnLst>
                                </p:cTn>
                              </p:par>
                              <p:par>
                                <p:cTn id="23" presetID="9" presetClass="emph" presetSubtype="0" nodeType="withEffect">
                                  <p:stCondLst>
                                    <p:cond delay="0"/>
                                  </p:stCondLst>
                                  <p:childTnLst>
                                    <p:set>
                                      <p:cBhvr rctx="PPT">
                                        <p:cTn id="24" dur="indefinite"/>
                                        <p:tgtEl>
                                          <p:spTgt spid="19459">
                                            <p:txEl>
                                              <p:pRg st="2" end="2"/>
                                            </p:txEl>
                                          </p:spTgt>
                                        </p:tgtEl>
                                        <p:attrNameLst>
                                          <p:attrName>style.opacity</p:attrName>
                                        </p:attrNameLst>
                                      </p:cBhvr>
                                      <p:to>
                                        <p:strVal val="0.5"/>
                                      </p:to>
                                    </p:set>
                                    <p:animEffect filter="image" prLst="opacity: 0.5">
                                      <p:cBhvr rctx="IE">
                                        <p:cTn id="25" dur="indefinite"/>
                                        <p:tgtEl>
                                          <p:spTgt spid="1945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mph" presetSubtype="0" nodeType="clickEffect">
                                  <p:stCondLst>
                                    <p:cond delay="0"/>
                                  </p:stCondLst>
                                  <p:childTnLst>
                                    <p:set>
                                      <p:cBhvr rctx="PPT">
                                        <p:cTn id="29" dur="indefinite"/>
                                        <p:tgtEl>
                                          <p:spTgt spid="19459">
                                            <p:txEl>
                                              <p:pRg st="3" end="3"/>
                                            </p:txEl>
                                          </p:spTgt>
                                        </p:tgtEl>
                                        <p:attrNameLst>
                                          <p:attrName>style.opacity</p:attrName>
                                        </p:attrNameLst>
                                      </p:cBhvr>
                                      <p:to>
                                        <p:strVal val="0.5"/>
                                      </p:to>
                                    </p:set>
                                    <p:animEffect filter="image" prLst="opacity: 0.5">
                                      <p:cBhvr rctx="IE">
                                        <p:cTn id="30" dur="indefinite"/>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0"/>
            <a:ext cx="9144000" cy="1470025"/>
          </a:xfrm>
        </p:spPr>
        <p:txBody>
          <a:bodyPr/>
          <a:lstStyle/>
          <a:p>
            <a:pPr eaLnBrk="1" hangingPunct="1">
              <a:defRPr/>
            </a:pPr>
            <a:r>
              <a:rPr lang="ar-JO" sz="5400" u="sng" dirty="0">
                <a:solidFill>
                  <a:srgbClr val="FFFF00"/>
                </a:solidFill>
                <a:latin typeface="Arial"/>
                <a:cs typeface="Arial"/>
              </a:rPr>
              <a:t>الحالة الوسطى</a:t>
            </a:r>
            <a:endParaRPr lang="en-US" sz="5400" u="sng" dirty="0">
              <a:solidFill>
                <a:srgbClr val="FFFF00"/>
              </a:solidFill>
              <a:latin typeface="Arial"/>
              <a:cs typeface="Arial"/>
            </a:endParaRPr>
          </a:p>
        </p:txBody>
      </p:sp>
      <p:sp>
        <p:nvSpPr>
          <p:cNvPr id="20483" name="Rectangle 3"/>
          <p:cNvSpPr>
            <a:spLocks noGrp="1" noChangeArrowheads="1"/>
          </p:cNvSpPr>
          <p:nvPr>
            <p:ph type="subTitle" idx="1"/>
          </p:nvPr>
        </p:nvSpPr>
        <p:spPr>
          <a:xfrm>
            <a:off x="0" y="1524000"/>
            <a:ext cx="9144000" cy="4800600"/>
          </a:xfrm>
        </p:spPr>
        <p:txBody>
          <a:bodyPr/>
          <a:lstStyle/>
          <a:p>
            <a:pPr marL="7938" indent="-7938" algn="r" rtl="1" eaLnBrk="1" hangingPunct="1">
              <a:lnSpc>
                <a:spcPct val="80000"/>
              </a:lnSpc>
              <a:buFont typeface="Wingdings" charset="0"/>
              <a:buNone/>
              <a:defRPr/>
            </a:pPr>
            <a:r>
              <a:rPr lang="ar-JO" altLang="zh-CN" b="1" dirty="0">
                <a:latin typeface="Arial"/>
                <a:ea typeface="宋体" charset="0"/>
                <a:cs typeface="Arial"/>
              </a:rPr>
              <a:t>يسيء رقاد النفس فهم المقاطع الكتابية حيث أن استعارة الرقاد تشير إلى الموت:</a:t>
            </a:r>
            <a:endParaRPr lang="en-US" altLang="zh-CN" b="1" dirty="0">
              <a:latin typeface="Arial"/>
              <a:ea typeface="宋体" charset="0"/>
              <a:cs typeface="Arial"/>
            </a:endParaRPr>
          </a:p>
          <a:p>
            <a:pPr marL="460375" indent="-460375" algn="r" rtl="1" eaLnBrk="1" hangingPunct="1">
              <a:lnSpc>
                <a:spcPct val="80000"/>
              </a:lnSpc>
              <a:defRPr/>
            </a:pPr>
            <a:r>
              <a:rPr lang="ar-JO" altLang="zh-CN" b="1" dirty="0">
                <a:latin typeface="Arial"/>
                <a:ea typeface="宋体" charset="0"/>
                <a:cs typeface="Arial"/>
              </a:rPr>
              <a:t>1. موت استفانوس يوصف بأنه رقاد (أع 7: 60)</a:t>
            </a:r>
            <a:endParaRPr lang="en-US" altLang="zh-CN" b="1" dirty="0">
              <a:latin typeface="Arial"/>
              <a:ea typeface="宋体" charset="0"/>
              <a:cs typeface="Arial"/>
            </a:endParaRPr>
          </a:p>
          <a:p>
            <a:pPr marL="460375" indent="-460375" algn="r" rtl="1" eaLnBrk="1" hangingPunct="1">
              <a:lnSpc>
                <a:spcPct val="80000"/>
              </a:lnSpc>
              <a:defRPr/>
            </a:pPr>
            <a:r>
              <a:rPr lang="ar-JO" altLang="zh-CN" b="1" dirty="0">
                <a:latin typeface="Arial"/>
                <a:ea typeface="宋体" charset="0"/>
                <a:cs typeface="Arial"/>
              </a:rPr>
              <a:t>2. ذكر بولس أن داود رقد بعدما خدم مقاصد الله (أع 13: 36)</a:t>
            </a:r>
            <a:endParaRPr lang="en-US" altLang="zh-CN" b="1" dirty="0">
              <a:latin typeface="Arial"/>
              <a:ea typeface="宋体" charset="0"/>
              <a:cs typeface="Arial"/>
            </a:endParaRPr>
          </a:p>
          <a:p>
            <a:pPr marL="460375" indent="-460375" algn="r" rtl="1" eaLnBrk="1" hangingPunct="1">
              <a:lnSpc>
                <a:spcPct val="80000"/>
              </a:lnSpc>
              <a:defRPr/>
            </a:pPr>
            <a:r>
              <a:rPr lang="ar-JO" altLang="zh-CN" b="1" dirty="0">
                <a:latin typeface="Arial"/>
                <a:ea typeface="宋体" charset="0"/>
                <a:cs typeface="Arial"/>
              </a:rPr>
              <a:t>3. يستخدم بولس نفس الإستعارة بشكل متكرر (1 كو 15: 6، 18، 20، 51، 1 تس 4: 13-15) </a:t>
            </a:r>
            <a:endParaRPr lang="en-US" altLang="zh-CN" b="1" dirty="0">
              <a:latin typeface="Arial"/>
              <a:ea typeface="宋体" charset="0"/>
              <a:cs typeface="Arial"/>
            </a:endParaRPr>
          </a:p>
          <a:p>
            <a:pPr marL="460375" indent="-460375" algn="r" rtl="1" eaLnBrk="1" hangingPunct="1">
              <a:lnSpc>
                <a:spcPct val="80000"/>
              </a:lnSpc>
              <a:defRPr/>
            </a:pPr>
            <a:r>
              <a:rPr lang="ar-JO" altLang="zh-CN" b="1" dirty="0">
                <a:latin typeface="Arial"/>
                <a:ea typeface="宋体" charset="0"/>
                <a:cs typeface="Arial"/>
              </a:rPr>
              <a:t>4. استخدم يسوع نفس الإستعارة عن لعازر (يو 11: 11، 14)</a:t>
            </a:r>
            <a:endParaRPr lang="en-US" altLang="zh-CN" b="1" dirty="0">
              <a:latin typeface="Arial"/>
              <a:ea typeface="宋体" charset="0"/>
              <a:cs typeface="Arial"/>
            </a:endParaRPr>
          </a:p>
        </p:txBody>
      </p:sp>
      <p:sp>
        <p:nvSpPr>
          <p:cNvPr id="104451" name="TextBox 3"/>
          <p:cNvSpPr txBox="1">
            <a:spLocks noChangeArrowheads="1"/>
          </p:cNvSpPr>
          <p:nvPr/>
        </p:nvSpPr>
        <p:spPr bwMode="auto">
          <a:xfrm>
            <a:off x="8534400" y="5715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charset="0"/>
              </a:rPr>
              <a:t>17</a:t>
            </a:r>
            <a:endParaRPr lang="en-US"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7" dur="500"/>
                                        <p:tgtEl>
                                          <p:spTgt spid="20483">
                                            <p:txEl>
                                              <p:pRg st="2" end="2"/>
                                            </p:txEl>
                                          </p:spTgt>
                                        </p:tgtEl>
                                      </p:cBhvr>
                                    </p:animEffect>
                                  </p:childTnLst>
                                </p:cTn>
                              </p:par>
                              <p:par>
                                <p:cTn id="18" presetID="9" presetClass="emph" presetSubtype="0" nodeType="withEffect">
                                  <p:stCondLst>
                                    <p:cond delay="0"/>
                                  </p:stCondLst>
                                  <p:childTnLst>
                                    <p:set>
                                      <p:cBhvr rctx="PPT">
                                        <p:cTn id="19" dur="indefinite"/>
                                        <p:tgtEl>
                                          <p:spTgt spid="20483">
                                            <p:txEl>
                                              <p:pRg st="1" end="1"/>
                                            </p:txEl>
                                          </p:spTgt>
                                        </p:tgtEl>
                                        <p:attrNameLst>
                                          <p:attrName>style.opacity</p:attrName>
                                        </p:attrNameLst>
                                      </p:cBhvr>
                                      <p:to>
                                        <p:strVal val="0.5"/>
                                      </p:to>
                                    </p:set>
                                    <p:animEffect filter="image" prLst="opacity: 0.5">
                                      <p:cBhvr rctx="IE">
                                        <p:cTn id="20" dur="indefinite"/>
                                        <p:tgtEl>
                                          <p:spTgt spid="2048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25" dur="500"/>
                                        <p:tgtEl>
                                          <p:spTgt spid="20483">
                                            <p:txEl>
                                              <p:pRg st="3" end="3"/>
                                            </p:txEl>
                                          </p:spTgt>
                                        </p:tgtEl>
                                      </p:cBhvr>
                                    </p:animEffect>
                                  </p:childTnLst>
                                </p:cTn>
                              </p:par>
                              <p:par>
                                <p:cTn id="26" presetID="9" presetClass="emph" presetSubtype="0" nodeType="withEffect">
                                  <p:stCondLst>
                                    <p:cond delay="0"/>
                                  </p:stCondLst>
                                  <p:childTnLst>
                                    <p:set>
                                      <p:cBhvr rctx="PPT">
                                        <p:cTn id="27" dur="indefinite"/>
                                        <p:tgtEl>
                                          <p:spTgt spid="20483">
                                            <p:txEl>
                                              <p:pRg st="2" end="2"/>
                                            </p:txEl>
                                          </p:spTgt>
                                        </p:tgtEl>
                                        <p:attrNameLst>
                                          <p:attrName>style.opacity</p:attrName>
                                        </p:attrNameLst>
                                      </p:cBhvr>
                                      <p:to>
                                        <p:strVal val="0.5"/>
                                      </p:to>
                                    </p:set>
                                    <p:animEffect filter="image" prLst="opacity: 0.5">
                                      <p:cBhvr rctx="IE">
                                        <p:cTn id="28" dur="indefinite"/>
                                        <p:tgtEl>
                                          <p:spTgt spid="2048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33" dur="500"/>
                                        <p:tgtEl>
                                          <p:spTgt spid="20483">
                                            <p:txEl>
                                              <p:pRg st="4" end="4"/>
                                            </p:txEl>
                                          </p:spTgt>
                                        </p:tgtEl>
                                      </p:cBhvr>
                                    </p:animEffect>
                                  </p:childTnLst>
                                </p:cTn>
                              </p:par>
                              <p:par>
                                <p:cTn id="34" presetID="9" presetClass="emph" presetSubtype="0" nodeType="withEffect">
                                  <p:stCondLst>
                                    <p:cond delay="0"/>
                                  </p:stCondLst>
                                  <p:childTnLst>
                                    <p:set>
                                      <p:cBhvr rctx="PPT">
                                        <p:cTn id="35" dur="indefinite"/>
                                        <p:tgtEl>
                                          <p:spTgt spid="20483">
                                            <p:txEl>
                                              <p:pRg st="3" end="3"/>
                                            </p:txEl>
                                          </p:spTgt>
                                        </p:tgtEl>
                                        <p:attrNameLst>
                                          <p:attrName>style.opacity</p:attrName>
                                        </p:attrNameLst>
                                      </p:cBhvr>
                                      <p:to>
                                        <p:strVal val="0.5"/>
                                      </p:to>
                                    </p:set>
                                    <p:animEffect filter="image" prLst="opacity: 0.5">
                                      <p:cBhvr rctx="IE">
                                        <p:cTn id="36" dur="indefinite"/>
                                        <p:tgtEl>
                                          <p:spTgt spid="2048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mph" presetSubtype="0" nodeType="clickEffect">
                                  <p:stCondLst>
                                    <p:cond delay="0"/>
                                  </p:stCondLst>
                                  <p:childTnLst>
                                    <p:set>
                                      <p:cBhvr rctx="PPT">
                                        <p:cTn id="40" dur="indefinite"/>
                                        <p:tgtEl>
                                          <p:spTgt spid="20483">
                                            <p:txEl>
                                              <p:pRg st="4" end="4"/>
                                            </p:txEl>
                                          </p:spTgt>
                                        </p:tgtEl>
                                        <p:attrNameLst>
                                          <p:attrName>style.opacity</p:attrName>
                                        </p:attrNameLst>
                                      </p:cBhvr>
                                      <p:to>
                                        <p:strVal val="0.5"/>
                                      </p:to>
                                    </p:set>
                                    <p:animEffect filter="image" prLst="opacity: 0.5">
                                      <p:cBhvr rctx="IE">
                                        <p:cTn id="41" dur="indefinite"/>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0" y="0"/>
            <a:ext cx="9144000" cy="1470025"/>
          </a:xfrm>
        </p:spPr>
        <p:txBody>
          <a:bodyPr/>
          <a:lstStyle/>
          <a:p>
            <a:pPr eaLnBrk="1" hangingPunct="1">
              <a:defRPr/>
            </a:pPr>
            <a:r>
              <a:rPr lang="ar-JO" sz="5400" u="sng" dirty="0">
                <a:solidFill>
                  <a:srgbClr val="FFFF00"/>
                </a:solidFill>
                <a:latin typeface="Arial"/>
                <a:cs typeface="Arial"/>
              </a:rPr>
              <a:t>الحالة الوسطى</a:t>
            </a:r>
            <a:endParaRPr lang="en-US" sz="5400" u="sng" dirty="0">
              <a:solidFill>
                <a:srgbClr val="FFFF00"/>
              </a:solidFill>
              <a:latin typeface="Arial"/>
              <a:cs typeface="Arial"/>
            </a:endParaRPr>
          </a:p>
        </p:txBody>
      </p:sp>
      <p:sp>
        <p:nvSpPr>
          <p:cNvPr id="29699" name="Rectangle 3"/>
          <p:cNvSpPr>
            <a:spLocks noGrp="1" noChangeArrowheads="1"/>
          </p:cNvSpPr>
          <p:nvPr>
            <p:ph type="subTitle" idx="1"/>
          </p:nvPr>
        </p:nvSpPr>
        <p:spPr>
          <a:xfrm>
            <a:off x="152400" y="1447800"/>
            <a:ext cx="8610600" cy="3505200"/>
          </a:xfrm>
        </p:spPr>
        <p:txBody>
          <a:bodyPr/>
          <a:lstStyle/>
          <a:p>
            <a:pPr marL="533400" indent="-533400" algn="r" eaLnBrk="1" hangingPunct="1">
              <a:lnSpc>
                <a:spcPct val="90000"/>
              </a:lnSpc>
              <a:buFont typeface="Wingdings" charset="0"/>
              <a:buNone/>
              <a:defRPr/>
            </a:pPr>
            <a:r>
              <a:rPr lang="ar-JO" altLang="zh-CN" b="1" u="sng" dirty="0">
                <a:latin typeface="Arial"/>
                <a:ea typeface="宋体" charset="0"/>
                <a:cs typeface="Arial"/>
              </a:rPr>
              <a:t>المسألة:</a:t>
            </a:r>
            <a:endParaRPr lang="en-US" altLang="zh-CN" b="1" dirty="0">
              <a:latin typeface="Arial"/>
              <a:ea typeface="宋体" charset="0"/>
              <a:cs typeface="Arial"/>
            </a:endParaRPr>
          </a:p>
          <a:p>
            <a:pPr marL="533400" indent="-533400" eaLnBrk="1" hangingPunct="1">
              <a:lnSpc>
                <a:spcPct val="90000"/>
              </a:lnSpc>
              <a:buFont typeface="Wingdings" charset="0"/>
              <a:buNone/>
              <a:defRPr/>
            </a:pPr>
            <a:r>
              <a:rPr lang="en-US" altLang="zh-CN" b="1" dirty="0">
                <a:latin typeface="Arial"/>
                <a:ea typeface="宋体" charset="0"/>
                <a:cs typeface="Arial"/>
              </a:rPr>
              <a:t>	</a:t>
            </a:r>
            <a:r>
              <a:rPr lang="ar-JO" altLang="zh-CN" b="1" dirty="0">
                <a:latin typeface="Arial"/>
                <a:ea typeface="宋体" charset="0"/>
                <a:cs typeface="Arial"/>
              </a:rPr>
              <a:t>يسيء مفهوم رقاد النفس فهم الكتاب المقدس فكثيراً ما وُصِف الموت على أنه نوم في العهد الجديد، لكن من الواضح أننا نتعامل مع كلمة تتكلم عن الظاهر وليس الحقيقة</a:t>
            </a:r>
            <a:endParaRPr lang="en-US" altLang="zh-CN" b="1" dirty="0">
              <a:latin typeface="Arial"/>
              <a:ea typeface="宋体" charset="0"/>
              <a:cs typeface="Arial"/>
            </a:endParaRPr>
          </a:p>
        </p:txBody>
      </p:sp>
      <p:pic>
        <p:nvPicPr>
          <p:cNvPr id="106499" name="Picture 4" descr="timetobed_102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800" y="4494213"/>
            <a:ext cx="3124200" cy="2363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0" name="TextBox 4"/>
          <p:cNvSpPr txBox="1">
            <a:spLocks noChangeArrowheads="1"/>
          </p:cNvSpPr>
          <p:nvPr/>
        </p:nvSpPr>
        <p:spPr bwMode="auto">
          <a:xfrm>
            <a:off x="8534400" y="5715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charset="0"/>
              </a:rPr>
              <a:t>17</a:t>
            </a:r>
            <a:endParaRPr lang="en-US"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linds(horizontal)">
                                      <p:cBhvr>
                                        <p:cTn id="12" dur="5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ar-JO" dirty="0">
                <a:latin typeface="Arial" panose="020B0604020202020204" pitchFamily="34" charset="0"/>
                <a:ea typeface="ＭＳ Ｐゴシック" charset="0"/>
                <a:cs typeface="Arial" panose="020B0604020202020204" pitchFamily="34" charset="0"/>
              </a:rPr>
              <a:t>لماذا ندرس أمور ما بعد الحياة؟</a:t>
            </a:r>
            <a:endParaRPr lang="en-US" dirty="0">
              <a:latin typeface="Arial" panose="020B0604020202020204" pitchFamily="34" charset="0"/>
              <a:ea typeface="ＭＳ Ｐゴシック" charset="0"/>
              <a:cs typeface="Arial" panose="020B0604020202020204" pitchFamily="34" charset="0"/>
            </a:endParaRPr>
          </a:p>
        </p:txBody>
      </p:sp>
      <p:pic>
        <p:nvPicPr>
          <p:cNvPr id="57346" name="Picture 4" descr="Closed scrol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752600"/>
            <a:ext cx="29337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7" name="AutoShape 5"/>
          <p:cNvSpPr>
            <a:spLocks noChangeArrowheads="1"/>
          </p:cNvSpPr>
          <p:nvPr/>
        </p:nvSpPr>
        <p:spPr bwMode="auto">
          <a:xfrm>
            <a:off x="1447800" y="33528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7348" name="AutoShape 6"/>
          <p:cNvSpPr>
            <a:spLocks noChangeArrowheads="1"/>
          </p:cNvSpPr>
          <p:nvPr/>
        </p:nvSpPr>
        <p:spPr bwMode="auto">
          <a:xfrm>
            <a:off x="1447800" y="37338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7349" name="AutoShape 7"/>
          <p:cNvSpPr>
            <a:spLocks noChangeArrowheads="1"/>
          </p:cNvSpPr>
          <p:nvPr/>
        </p:nvSpPr>
        <p:spPr bwMode="auto">
          <a:xfrm>
            <a:off x="1447800" y="41148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7350" name="AutoShape 8"/>
          <p:cNvSpPr>
            <a:spLocks noChangeArrowheads="1"/>
          </p:cNvSpPr>
          <p:nvPr/>
        </p:nvSpPr>
        <p:spPr bwMode="auto">
          <a:xfrm>
            <a:off x="1447800" y="44958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7351" name="AutoShape 9"/>
          <p:cNvSpPr>
            <a:spLocks noChangeArrowheads="1"/>
          </p:cNvSpPr>
          <p:nvPr/>
        </p:nvSpPr>
        <p:spPr bwMode="auto">
          <a:xfrm>
            <a:off x="1447800" y="48768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7352" name="AutoShape 10"/>
          <p:cNvSpPr>
            <a:spLocks noChangeArrowheads="1"/>
          </p:cNvSpPr>
          <p:nvPr/>
        </p:nvSpPr>
        <p:spPr bwMode="auto">
          <a:xfrm>
            <a:off x="1447800" y="52578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7353" name="AutoShape 11"/>
          <p:cNvSpPr>
            <a:spLocks noChangeArrowheads="1"/>
          </p:cNvSpPr>
          <p:nvPr/>
        </p:nvSpPr>
        <p:spPr bwMode="auto">
          <a:xfrm>
            <a:off x="1447800" y="5715000"/>
            <a:ext cx="304800" cy="304800"/>
          </a:xfrm>
          <a:prstGeom prst="irregularSeal1">
            <a:avLst/>
          </a:prstGeom>
          <a:solidFill>
            <a:srgbClr val="800000"/>
          </a:solidFill>
          <a:ln w="9525">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57355" name="Text Box 13"/>
          <p:cNvSpPr txBox="1">
            <a:spLocks noChangeArrowheads="1"/>
          </p:cNvSpPr>
          <p:nvPr/>
        </p:nvSpPr>
        <p:spPr bwMode="auto">
          <a:xfrm>
            <a:off x="8467725" y="1524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panose="020B0604020202020204" pitchFamily="34" charset="0"/>
                <a:cs typeface="Arial" panose="020B0604020202020204" pitchFamily="34" charset="0"/>
              </a:rPr>
              <a:t>11</a:t>
            </a:r>
            <a:endParaRPr lang="en-US" b="1"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0" y="0"/>
            <a:ext cx="9144000" cy="1470025"/>
          </a:xfrm>
        </p:spPr>
        <p:txBody>
          <a:bodyPr/>
          <a:lstStyle/>
          <a:p>
            <a:pPr eaLnBrk="1" hangingPunct="1">
              <a:defRPr/>
            </a:pPr>
            <a:r>
              <a:rPr lang="ar-JO" sz="5400" u="sng" dirty="0">
                <a:solidFill>
                  <a:srgbClr val="FFFF00"/>
                </a:solidFill>
                <a:latin typeface="Arial" panose="020B0604020202020204" pitchFamily="34" charset="0"/>
                <a:cs typeface="Arial" panose="020B0604020202020204" pitchFamily="34" charset="0"/>
              </a:rPr>
              <a:t>الحالة الوسطى</a:t>
            </a:r>
            <a:endParaRPr lang="en-US" sz="5400" u="sng" dirty="0">
              <a:solidFill>
                <a:srgbClr val="FFFF00"/>
              </a:solidFill>
              <a:latin typeface="Arial" panose="020B0604020202020204" pitchFamily="34" charset="0"/>
              <a:cs typeface="Arial" panose="020B0604020202020204" pitchFamily="34" charset="0"/>
            </a:endParaRPr>
          </a:p>
        </p:txBody>
      </p:sp>
      <p:sp>
        <p:nvSpPr>
          <p:cNvPr id="30723" name="Rectangle 3"/>
          <p:cNvSpPr>
            <a:spLocks noGrp="1" noChangeArrowheads="1"/>
          </p:cNvSpPr>
          <p:nvPr>
            <p:ph type="subTitle" idx="1"/>
          </p:nvPr>
        </p:nvSpPr>
        <p:spPr>
          <a:xfrm>
            <a:off x="0" y="1752600"/>
            <a:ext cx="9144000" cy="4800600"/>
          </a:xfrm>
        </p:spPr>
        <p:txBody>
          <a:bodyPr/>
          <a:lstStyle/>
          <a:p>
            <a:pPr marL="533400" indent="-533400" algn="r" eaLnBrk="1" hangingPunct="1">
              <a:lnSpc>
                <a:spcPct val="90000"/>
              </a:lnSpc>
              <a:buFont typeface="Wingdings" charset="0"/>
              <a:buNone/>
              <a:defRPr/>
            </a:pPr>
            <a:r>
              <a:rPr lang="ar-JO" altLang="zh-CN" sz="2800" b="1" dirty="0">
                <a:latin typeface="Arial" panose="020B0604020202020204" pitchFamily="34" charset="0"/>
                <a:ea typeface="宋体" charset="0"/>
                <a:cs typeface="Arial" panose="020B0604020202020204" pitchFamily="34" charset="0"/>
              </a:rPr>
              <a:t>2 كورنثوس 5: 6-8</a:t>
            </a:r>
            <a:br>
              <a:rPr lang="en-US" altLang="zh-CN" sz="2800" b="1" dirty="0">
                <a:latin typeface="Arial" panose="020B0604020202020204" pitchFamily="34" charset="0"/>
                <a:ea typeface="宋体" charset="0"/>
                <a:cs typeface="Arial" panose="020B0604020202020204" pitchFamily="34" charset="0"/>
              </a:rPr>
            </a:br>
            <a:r>
              <a:rPr lang="ar-JO" altLang="zh-CN" sz="2800" b="1" dirty="0">
                <a:latin typeface="Arial" panose="020B0604020202020204" pitchFamily="34" charset="0"/>
                <a:ea typeface="宋体" charset="0"/>
                <a:cs typeface="Arial" panose="020B0604020202020204" pitchFamily="34" charset="0"/>
              </a:rPr>
              <a:t>6 فإذا نحن واثقون كل حين وعالمون أننا ونحن مستوطنون في الجسد، فنحن متغربون عن الرب 7 لأننا بالإيمان نسلك لا بالعيان 8 فنثق ونسر بالأولى أن نتغرب عن الجسد ونستوطن عند الرب.</a:t>
            </a:r>
            <a:br>
              <a:rPr lang="en-US" altLang="zh-CN" sz="2800" b="1" dirty="0">
                <a:latin typeface="Arial" panose="020B0604020202020204" pitchFamily="34" charset="0"/>
                <a:ea typeface="宋体" charset="0"/>
                <a:cs typeface="Arial" panose="020B0604020202020204" pitchFamily="34" charset="0"/>
              </a:rPr>
            </a:br>
            <a:endParaRPr lang="en-US" altLang="zh-CN" sz="2800" b="1" dirty="0">
              <a:latin typeface="Arial" panose="020B0604020202020204" pitchFamily="34" charset="0"/>
              <a:ea typeface="宋体" charset="0"/>
              <a:cs typeface="Arial" panose="020B0604020202020204" pitchFamily="34" charset="0"/>
            </a:endParaRPr>
          </a:p>
          <a:p>
            <a:pPr marL="533400" indent="-533400" algn="r" eaLnBrk="1" hangingPunct="1">
              <a:lnSpc>
                <a:spcPct val="90000"/>
              </a:lnSpc>
              <a:buFont typeface="Wingdings" charset="0"/>
              <a:buNone/>
              <a:defRPr/>
            </a:pPr>
            <a:r>
              <a:rPr lang="ar-JO" altLang="zh-CN" sz="2800" b="1" dirty="0">
                <a:latin typeface="Arial" panose="020B0604020202020204" pitchFamily="34" charset="0"/>
                <a:ea typeface="宋体" charset="0"/>
                <a:cs typeface="Arial" panose="020B0604020202020204" pitchFamily="34" charset="0"/>
              </a:rPr>
              <a:t>فيلبي 1: 21-23</a:t>
            </a:r>
            <a:br>
              <a:rPr lang="en-US" altLang="zh-CN" sz="2800" b="1" dirty="0">
                <a:latin typeface="Arial" panose="020B0604020202020204" pitchFamily="34" charset="0"/>
                <a:ea typeface="宋体" charset="0"/>
                <a:cs typeface="Arial" panose="020B0604020202020204" pitchFamily="34" charset="0"/>
              </a:rPr>
            </a:br>
            <a:r>
              <a:rPr lang="ar-JO" altLang="zh-CN" sz="2800" b="1" dirty="0">
                <a:latin typeface="Arial" panose="020B0604020202020204" pitchFamily="34" charset="0"/>
                <a:ea typeface="宋体" charset="0"/>
                <a:cs typeface="Arial" panose="020B0604020202020204" pitchFamily="34" charset="0"/>
              </a:rPr>
              <a:t>21 لأن لي الحياة هي المسيح والموت هو ربح 22 ولكن إن كانت الحياة في الجسد هي لي ثمر عملي فماذا أختار؟ لست أدري 23 فإني محصور من الاثنين: لي اشتهاء أن أنطلق وأكون مع المسيح ذاك أفضل جداً.</a:t>
            </a:r>
            <a:r>
              <a:rPr lang="en-US" altLang="zh-CN" sz="2800" b="1" dirty="0">
                <a:latin typeface="Arial" panose="020B0604020202020204" pitchFamily="34" charset="0"/>
                <a:ea typeface="宋体" charset="0"/>
                <a:cs typeface="Arial" panose="020B0604020202020204" pitchFamily="34" charset="0"/>
              </a:rPr>
              <a:t> </a:t>
            </a:r>
          </a:p>
        </p:txBody>
      </p:sp>
      <p:sp>
        <p:nvSpPr>
          <p:cNvPr id="108547" name="TextBox 3"/>
          <p:cNvSpPr txBox="1">
            <a:spLocks noChangeArrowheads="1"/>
          </p:cNvSpPr>
          <p:nvPr/>
        </p:nvSpPr>
        <p:spPr bwMode="auto">
          <a:xfrm>
            <a:off x="8534400" y="5715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panose="020B0604020202020204" pitchFamily="34" charset="0"/>
                <a:cs typeface="Arial" panose="020B0604020202020204" pitchFamily="34" charset="0"/>
              </a:rPr>
              <a:t>17</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blinds(horizontal)">
                                      <p:cBhvr>
                                        <p:cTn id="7"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5" descr="deat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209675"/>
            <a:ext cx="914400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4" name="Rectangle 2"/>
          <p:cNvSpPr>
            <a:spLocks noGrp="1" noChangeArrowheads="1"/>
          </p:cNvSpPr>
          <p:nvPr>
            <p:ph type="ctrTitle"/>
          </p:nvPr>
        </p:nvSpPr>
        <p:spPr>
          <a:xfrm>
            <a:off x="0" y="0"/>
            <a:ext cx="9144000" cy="1219200"/>
          </a:xfrm>
        </p:spPr>
        <p:txBody>
          <a:bodyPr/>
          <a:lstStyle/>
          <a:p>
            <a:pPr eaLnBrk="1" hangingPunct="1">
              <a:defRPr/>
            </a:pPr>
            <a:r>
              <a:rPr lang="ar-JO" sz="5400" b="0" u="sng" dirty="0">
                <a:solidFill>
                  <a:srgbClr val="FFFF00"/>
                </a:solidFill>
                <a:latin typeface="Dominican Small Caps" charset="0"/>
                <a:cs typeface="Arial" charset="0"/>
              </a:rPr>
              <a:t>الحالة الوسطى</a:t>
            </a:r>
            <a:endParaRPr lang="en-US" sz="5400" b="0" u="sng" dirty="0">
              <a:solidFill>
                <a:srgbClr val="FFFF00"/>
              </a:solidFill>
              <a:latin typeface="Dominican Small Caps" charset="0"/>
              <a:cs typeface="Arial" charset="0"/>
            </a:endParaRPr>
          </a:p>
        </p:txBody>
      </p:sp>
      <p:sp>
        <p:nvSpPr>
          <p:cNvPr id="33795" name="Rectangle 3"/>
          <p:cNvSpPr>
            <a:spLocks noGrp="1" noChangeArrowheads="1"/>
          </p:cNvSpPr>
          <p:nvPr>
            <p:ph type="subTitle" idx="1"/>
          </p:nvPr>
        </p:nvSpPr>
        <p:spPr>
          <a:xfrm>
            <a:off x="152400" y="1295400"/>
            <a:ext cx="8991600" cy="4800600"/>
          </a:xfrm>
        </p:spPr>
        <p:txBody>
          <a:bodyPr/>
          <a:lstStyle/>
          <a:p>
            <a:pPr algn="r" eaLnBrk="1" hangingPunct="1">
              <a:lnSpc>
                <a:spcPct val="90000"/>
              </a:lnSpc>
              <a:buFont typeface="Wingdings" charset="0"/>
              <a:buNone/>
              <a:defRPr/>
            </a:pPr>
            <a:r>
              <a:rPr lang="ar-JO" altLang="zh-CN" sz="2800" b="1" dirty="0">
                <a:solidFill>
                  <a:schemeClr val="bg2"/>
                </a:solidFill>
                <a:effectLst>
                  <a:glow rad="101600">
                    <a:schemeClr val="tx1">
                      <a:alpha val="75000"/>
                    </a:schemeClr>
                  </a:glow>
                </a:effectLst>
                <a:latin typeface="Arial" panose="020B0604020202020204" pitchFamily="34" charset="0"/>
                <a:ea typeface="宋体" charset="0"/>
                <a:cs typeface="Arial" panose="020B0604020202020204" pitchFamily="34" charset="0"/>
              </a:rPr>
              <a:t>بناء على النص الكتابي نلخص أنه عند الموت يستمر وجود كل من المخلّصين وغير المخلّصين (لوقا 16: 19-31)</a:t>
            </a:r>
            <a:endParaRPr lang="en-US" altLang="zh-CN" sz="2800" b="1" dirty="0">
              <a:solidFill>
                <a:schemeClr val="bg2"/>
              </a:solidFill>
              <a:effectLst>
                <a:glow rad="101600">
                  <a:schemeClr val="tx1">
                    <a:alpha val="75000"/>
                  </a:schemeClr>
                </a:glow>
              </a:effectLst>
              <a:latin typeface="Arial" panose="020B0604020202020204" pitchFamily="34" charset="0"/>
              <a:ea typeface="宋体" charset="0"/>
              <a:cs typeface="Arial" panose="020B0604020202020204" pitchFamily="34" charset="0"/>
            </a:endParaRPr>
          </a:p>
          <a:p>
            <a:pPr algn="l" eaLnBrk="1" hangingPunct="1">
              <a:lnSpc>
                <a:spcPct val="90000"/>
              </a:lnSpc>
              <a:buFont typeface="Wingdings" charset="0"/>
              <a:buNone/>
              <a:defRPr/>
            </a:pPr>
            <a:endParaRPr lang="en-US" sz="900" b="1" dirty="0">
              <a:solidFill>
                <a:schemeClr val="bg2"/>
              </a:solidFill>
              <a:effectLst>
                <a:glow rad="101600">
                  <a:schemeClr val="tx1">
                    <a:alpha val="75000"/>
                  </a:schemeClr>
                </a:glow>
              </a:effectLst>
              <a:latin typeface="Arial" panose="020B0604020202020204" pitchFamily="34" charset="0"/>
              <a:cs typeface="Arial" panose="020B0604020202020204" pitchFamily="34" charset="0"/>
            </a:endParaRPr>
          </a:p>
          <a:p>
            <a:pPr algn="r" eaLnBrk="1" hangingPunct="1">
              <a:lnSpc>
                <a:spcPct val="90000"/>
              </a:lnSpc>
              <a:buFont typeface="Wingdings" charset="0"/>
              <a:buNone/>
              <a:defRPr/>
            </a:pPr>
            <a:r>
              <a:rPr lang="ar-JO" altLang="ja-JP" b="1" dirty="0">
                <a:solidFill>
                  <a:schemeClr val="bg2"/>
                </a:solidFill>
                <a:effectLst>
                  <a:glow rad="101600">
                    <a:schemeClr val="tx1">
                      <a:alpha val="75000"/>
                    </a:schemeClr>
                  </a:glow>
                </a:effectLst>
                <a:latin typeface="Arial" panose="020B0604020202020204" pitchFamily="34" charset="0"/>
                <a:cs typeface="Arial" panose="020B0604020202020204" pitchFamily="34" charset="0"/>
              </a:rPr>
              <a:t>ليس هناك توقف للوجود بل بالأحرى انفصال بين الجسد والنفس: المؤمن مباشرة إلى محضر المسيح وغير المؤمن إلى مكان العقاب.</a:t>
            </a:r>
            <a:endParaRPr lang="en-US" b="1" dirty="0">
              <a:solidFill>
                <a:schemeClr val="bg2"/>
              </a:solidFill>
              <a:effectLst>
                <a:glow rad="101600">
                  <a:schemeClr val="tx1">
                    <a:alpha val="75000"/>
                  </a:schemeClr>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2" dur="500"/>
                                        <p:tgtEl>
                                          <p:spTgt spid="33795">
                                            <p:txEl>
                                              <p:pRg st="2" end="2"/>
                                            </p:txEl>
                                          </p:spTgt>
                                        </p:tgtEl>
                                      </p:cBhvr>
                                    </p:animEffect>
                                  </p:childTnLst>
                                </p:cTn>
                              </p:par>
                              <p:par>
                                <p:cTn id="13" presetID="9" presetClass="emph" presetSubtype="0" nodeType="withEffect">
                                  <p:stCondLst>
                                    <p:cond delay="0"/>
                                  </p:stCondLst>
                                  <p:childTnLst>
                                    <p:set>
                                      <p:cBhvr rctx="PPT">
                                        <p:cTn id="14" dur="indefinite"/>
                                        <p:tgtEl>
                                          <p:spTgt spid="33795">
                                            <p:txEl>
                                              <p:pRg st="0" end="0"/>
                                            </p:txEl>
                                          </p:spTgt>
                                        </p:tgtEl>
                                        <p:attrNameLst>
                                          <p:attrName>style.opacity</p:attrName>
                                        </p:attrNameLst>
                                      </p:cBhvr>
                                      <p:to>
                                        <p:strVal val="0.5"/>
                                      </p:to>
                                    </p:set>
                                    <p:animEffect filter="image" prLst="opacity: 0.5">
                                      <p:cBhvr rctx="IE">
                                        <p:cTn id="15" dur="indefinite"/>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0" y="0"/>
            <a:ext cx="9144000" cy="1470025"/>
          </a:xfrm>
        </p:spPr>
        <p:txBody>
          <a:bodyPr/>
          <a:lstStyle/>
          <a:p>
            <a:pPr eaLnBrk="1" hangingPunct="1">
              <a:defRPr/>
            </a:pPr>
            <a:r>
              <a:rPr lang="ar-JO" sz="5400" u="sng" dirty="0">
                <a:solidFill>
                  <a:srgbClr val="FFFF00"/>
                </a:solidFill>
                <a:latin typeface="Arial" panose="020B0604020202020204" pitchFamily="34" charset="0"/>
                <a:cs typeface="Arial" panose="020B0604020202020204" pitchFamily="34" charset="0"/>
              </a:rPr>
              <a:t>الحالة الوسطى</a:t>
            </a:r>
            <a:endParaRPr lang="en-US" sz="5400" u="sng" dirty="0">
              <a:solidFill>
                <a:srgbClr val="FFFF00"/>
              </a:solidFill>
              <a:latin typeface="Arial" panose="020B0604020202020204" pitchFamily="34" charset="0"/>
              <a:cs typeface="Arial" panose="020B0604020202020204" pitchFamily="34" charset="0"/>
            </a:endParaRPr>
          </a:p>
        </p:txBody>
      </p:sp>
      <p:sp>
        <p:nvSpPr>
          <p:cNvPr id="35843" name="Rectangle 3"/>
          <p:cNvSpPr>
            <a:spLocks noGrp="1" noChangeArrowheads="1"/>
          </p:cNvSpPr>
          <p:nvPr>
            <p:ph type="subTitle" idx="1"/>
          </p:nvPr>
        </p:nvSpPr>
        <p:spPr>
          <a:xfrm>
            <a:off x="381000" y="2286000"/>
            <a:ext cx="8534400" cy="4267200"/>
          </a:xfrm>
        </p:spPr>
        <p:txBody>
          <a:bodyPr/>
          <a:lstStyle/>
          <a:p>
            <a:pPr marL="533400" indent="-533400" algn="r" rtl="1" eaLnBrk="1" hangingPunct="1">
              <a:lnSpc>
                <a:spcPct val="80000"/>
              </a:lnSpc>
              <a:buFont typeface="Arial"/>
              <a:buChar char="•"/>
              <a:defRPr/>
            </a:pPr>
            <a:r>
              <a:rPr lang="ar-JO" b="1" dirty="0">
                <a:latin typeface="Arial" panose="020B0604020202020204" pitchFamily="34" charset="0"/>
                <a:cs typeface="Arial" panose="020B0604020202020204" pitchFamily="34" charset="0"/>
              </a:rPr>
              <a:t>يعلم الكاثوليك أنه بعد الموت مباشرة تتحدد حالة الشخص الأبدية وتصبح النفس مدركة لدينونة الله عليها</a:t>
            </a:r>
            <a:endParaRPr lang="en-US" b="1" dirty="0">
              <a:latin typeface="Arial" panose="020B0604020202020204" pitchFamily="34" charset="0"/>
              <a:cs typeface="Arial" panose="020B0604020202020204" pitchFamily="34" charset="0"/>
            </a:endParaRPr>
          </a:p>
          <a:p>
            <a:pPr marL="533400" indent="-533400" algn="l" eaLnBrk="1" hangingPunct="1">
              <a:lnSpc>
                <a:spcPct val="80000"/>
              </a:lnSpc>
              <a:buFont typeface="Arial"/>
              <a:buChar char="•"/>
              <a:defRPr/>
            </a:pPr>
            <a:endParaRPr lang="en-US" sz="1800" b="1" dirty="0">
              <a:latin typeface="Arial" panose="020B0604020202020204" pitchFamily="34" charset="0"/>
              <a:cs typeface="Arial" panose="020B0604020202020204" pitchFamily="34" charset="0"/>
            </a:endParaRPr>
          </a:p>
          <a:p>
            <a:pPr marL="533400" indent="-533400" algn="r" rtl="1" eaLnBrk="1" hangingPunct="1">
              <a:lnSpc>
                <a:spcPct val="80000"/>
              </a:lnSpc>
              <a:buFont typeface="Arial"/>
              <a:buChar char="•"/>
              <a:defRPr/>
            </a:pPr>
            <a:r>
              <a:rPr lang="ar-JO" altLang="zh-CN" b="1" dirty="0">
                <a:latin typeface="Arial" panose="020B0604020202020204" pitchFamily="34" charset="0"/>
                <a:ea typeface="宋体" charset="0"/>
                <a:cs typeface="Arial" panose="020B0604020202020204" pitchFamily="34" charset="0"/>
              </a:rPr>
              <a:t>تتحرك الروح من تلقاء نفسها لتسرع إما إلى السماء أو جهنم أو المطهر حسب وجهتها الأخيرة.</a:t>
            </a:r>
            <a:endParaRPr lang="en-US" altLang="zh-CN" b="1" dirty="0">
              <a:latin typeface="Arial" panose="020B0604020202020204" pitchFamily="34" charset="0"/>
              <a:ea typeface="宋体" charset="0"/>
              <a:cs typeface="Arial" panose="020B0604020202020204" pitchFamily="34" charset="0"/>
            </a:endParaRPr>
          </a:p>
        </p:txBody>
      </p:sp>
      <p:sp>
        <p:nvSpPr>
          <p:cNvPr id="4" name="Rectangle 3"/>
          <p:cNvSpPr txBox="1">
            <a:spLocks noChangeArrowheads="1"/>
          </p:cNvSpPr>
          <p:nvPr/>
        </p:nvSpPr>
        <p:spPr bwMode="auto">
          <a:xfrm>
            <a:off x="304800" y="1371600"/>
            <a:ext cx="8839200" cy="6858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marL="533400" indent="-533400" algn="r" eaLnBrk="1" hangingPunct="1">
              <a:lnSpc>
                <a:spcPct val="80000"/>
              </a:lnSpc>
              <a:buFont typeface="Wingdings" charset="0"/>
              <a:buNone/>
              <a:defRPr/>
            </a:pPr>
            <a:r>
              <a:rPr lang="ar-JO" b="1" u="sng" dirty="0">
                <a:latin typeface="Arial" panose="020B0604020202020204" pitchFamily="34" charset="0"/>
                <a:cs typeface="Arial" panose="020B0604020202020204" pitchFamily="34" charset="0"/>
              </a:rPr>
              <a:t>المطهر:</a:t>
            </a:r>
            <a:endParaRPr lang="en-US" altLang="zh-CN" sz="2800" b="1" dirty="0">
              <a:latin typeface="Arial" panose="020B0604020202020204" pitchFamily="34" charset="0"/>
              <a:ea typeface="宋体" charset="0"/>
              <a:cs typeface="Arial" panose="020B0604020202020204" pitchFamily="34" charset="0"/>
            </a:endParaRPr>
          </a:p>
        </p:txBody>
      </p:sp>
      <p:sp>
        <p:nvSpPr>
          <p:cNvPr id="112644" name="TextBox 4"/>
          <p:cNvSpPr txBox="1">
            <a:spLocks noChangeArrowheads="1"/>
          </p:cNvSpPr>
          <p:nvPr/>
        </p:nvSpPr>
        <p:spPr bwMode="auto">
          <a:xfrm>
            <a:off x="8534400" y="5715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panose="020B0604020202020204" pitchFamily="34" charset="0"/>
                <a:cs typeface="Arial" panose="020B0604020202020204" pitchFamily="34" charset="0"/>
              </a:rPr>
              <a:t>17</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5843">
                                            <p:txEl>
                                              <p:pRg st="0" end="0"/>
                                            </p:txEl>
                                          </p:spTgt>
                                        </p:tgtEl>
                                        <p:attrNameLst>
                                          <p:attrName>style.visibility</p:attrName>
                                        </p:attrNameLst>
                                      </p:cBhvr>
                                      <p:to>
                                        <p:strVal val="visible"/>
                                      </p:to>
                                    </p:set>
                                    <p:anim calcmode="discrete" valueType="clr">
                                      <p:cBhvr override="childStyle">
                                        <p:cTn id="7" dur="80"/>
                                        <p:tgtEl>
                                          <p:spTgt spid="358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4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584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5843">
                                            <p:txEl>
                                              <p:pRg st="2" end="2"/>
                                            </p:txEl>
                                          </p:spTgt>
                                        </p:tgtEl>
                                        <p:attrNameLst>
                                          <p:attrName>style.visibility</p:attrName>
                                        </p:attrNameLst>
                                      </p:cBhvr>
                                      <p:to>
                                        <p:strVal val="visible"/>
                                      </p:to>
                                    </p:set>
                                    <p:anim calcmode="discrete" valueType="clr">
                                      <p:cBhvr override="childStyle">
                                        <p:cTn id="14" dur="80"/>
                                        <p:tgtEl>
                                          <p:spTgt spid="3584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5843">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5843">
                                            <p:txEl>
                                              <p:pRg st="2" end="2"/>
                                            </p:txEl>
                                          </p:spTgt>
                                        </p:tgtEl>
                                        <p:attrNameLst>
                                          <p:attrName>fill.type</p:attrName>
                                        </p:attrNameLst>
                                      </p:cBhvr>
                                      <p:to>
                                        <p:strVal val="solid"/>
                                      </p:to>
                                    </p:set>
                                  </p:childTnLst>
                                </p:cTn>
                              </p:par>
                              <p:par>
                                <p:cTn id="17" presetID="9" presetClass="emph" presetSubtype="0" nodeType="withEffect">
                                  <p:stCondLst>
                                    <p:cond delay="0"/>
                                  </p:stCondLst>
                                  <p:iterate type="lt">
                                    <p:tmAbs val="0"/>
                                  </p:iterate>
                                  <p:childTnLst>
                                    <p:set>
                                      <p:cBhvr rctx="PPT">
                                        <p:cTn id="18" dur="indefinite"/>
                                        <p:tgtEl>
                                          <p:spTgt spid="35843">
                                            <p:txEl>
                                              <p:pRg st="0" end="0"/>
                                            </p:txEl>
                                          </p:spTgt>
                                        </p:tgtEl>
                                        <p:attrNameLst>
                                          <p:attrName>style.opacity</p:attrName>
                                        </p:attrNameLst>
                                      </p:cBhvr>
                                      <p:to>
                                        <p:strVal val="0.5"/>
                                      </p:to>
                                    </p:set>
                                    <p:animEffect filter="image" prLst="opacity: 0.5">
                                      <p:cBhvr rctx="IE">
                                        <p:cTn id="19" dur="indefinite"/>
                                        <p:tgtEl>
                                          <p:spTgt spid="35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33375" y="57150"/>
            <a:ext cx="10748963" cy="6800850"/>
            <a:chOff x="333375" y="-9525"/>
            <a:chExt cx="10748963" cy="6800850"/>
          </a:xfrm>
        </p:grpSpPr>
        <p:pic>
          <p:nvPicPr>
            <p:cNvPr id="431114"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3375" y="609600"/>
              <a:ext cx="8582025" cy="618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bwMode="auto">
            <a:xfrm>
              <a:off x="683568" y="1916832"/>
              <a:ext cx="2232248" cy="79208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8" name="Rectangle 37"/>
            <p:cNvSpPr/>
            <p:nvPr/>
          </p:nvSpPr>
          <p:spPr bwMode="auto">
            <a:xfrm>
              <a:off x="827584" y="2708920"/>
              <a:ext cx="2232248" cy="936104"/>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0" name="Rectangle 39"/>
            <p:cNvSpPr/>
            <p:nvPr/>
          </p:nvSpPr>
          <p:spPr bwMode="auto">
            <a:xfrm>
              <a:off x="4211960" y="1052736"/>
              <a:ext cx="1368152" cy="79208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3" name="Rectangle 42"/>
            <p:cNvSpPr/>
            <p:nvPr/>
          </p:nvSpPr>
          <p:spPr bwMode="auto">
            <a:xfrm rot="16718171">
              <a:off x="1698045" y="3971151"/>
              <a:ext cx="1923272" cy="79208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31106" name="Rectangle 4"/>
            <p:cNvSpPr>
              <a:spLocks noChangeArrowheads="1"/>
            </p:cNvSpPr>
            <p:nvPr/>
          </p:nvSpPr>
          <p:spPr bwMode="auto">
            <a:xfrm>
              <a:off x="465138" y="1695450"/>
              <a:ext cx="9144000" cy="305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r>
                <a:rPr kumimoji="0" lang="en-US" altLang="zh-CN" sz="11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br>
              <a:endParaRPr kumimoji="0" lang="en-US" altLang="zh-CN" sz="12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br>
              <a:endParaRPr kumimoji="0" lang="en-US" altLang="zh-CN" sz="12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4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431107" name="Rectangle 5"/>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31108" name="Rectangle 6"/>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31109" name="Rectangle 7"/>
            <p:cNvSpPr>
              <a:spLocks noChangeArrowheads="1"/>
            </p:cNvSpPr>
            <p:nvPr/>
          </p:nvSpPr>
          <p:spPr bwMode="auto">
            <a:xfrm>
              <a:off x="465138" y="1695450"/>
              <a:ext cx="91440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742950" algn="r"/>
                  <a:tab pos="2743200" algn="ctr"/>
                  <a:tab pos="5486400" algn="r"/>
                </a:tabLst>
                <a:defRPr/>
              </a:pPr>
              <a:r>
                <a:rPr kumimoji="0" lang="en-US" altLang="zh-CN" sz="11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r"/>
                  <a:tab pos="2743200" algn="ctr"/>
                  <a:tab pos="5486400" algn="r"/>
                </a:tabLst>
                <a:defRPr/>
              </a:pPr>
              <a:endParaRPr kumimoji="0" lang="en-US" altLang="zh-CN" sz="2400" b="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431110" name="Rectangle 8"/>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31111" name="Rectangle 9"/>
            <p:cNvSpPr>
              <a:spLocks noChangeArrowheads="1"/>
            </p:cNvSpPr>
            <p:nvPr/>
          </p:nvSpPr>
          <p:spPr bwMode="auto">
            <a:xfrm>
              <a:off x="1938338" y="-9525"/>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31112" name="Rectangle 11"/>
            <p:cNvSpPr>
              <a:spLocks noChangeArrowheads="1"/>
            </p:cNvSpPr>
            <p:nvPr/>
          </p:nvSpPr>
          <p:spPr bwMode="auto">
            <a:xfrm>
              <a:off x="1933575" y="1219200"/>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31113" name="Rectangle 14"/>
            <p:cNvSpPr>
              <a:spLocks noChangeArrowheads="1"/>
            </p:cNvSpPr>
            <p:nvPr/>
          </p:nvSpPr>
          <p:spPr bwMode="auto">
            <a:xfrm>
              <a:off x="1933575" y="1528763"/>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2" name="Text Box 16"/>
            <p:cNvSpPr txBox="1">
              <a:spLocks noChangeArrowheads="1"/>
            </p:cNvSpPr>
            <p:nvPr/>
          </p:nvSpPr>
          <p:spPr bwMode="auto">
            <a:xfrm rot="16645632">
              <a:off x="1589034" y="4203878"/>
              <a:ext cx="2592288"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20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معمودية الماء</a:t>
              </a:r>
              <a:endParaRPr kumimoji="0" lang="zh-CN" altLang="en-GB" sz="20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54" name="Rectangle 53"/>
            <p:cNvSpPr/>
            <p:nvPr/>
          </p:nvSpPr>
          <p:spPr bwMode="auto">
            <a:xfrm>
              <a:off x="611560" y="5301208"/>
              <a:ext cx="2088232" cy="79208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5" name="Rectangle 54"/>
            <p:cNvSpPr/>
            <p:nvPr/>
          </p:nvSpPr>
          <p:spPr bwMode="auto">
            <a:xfrm>
              <a:off x="683568" y="6309320"/>
              <a:ext cx="7992888" cy="43204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6" name="Rectangle 55"/>
            <p:cNvSpPr/>
            <p:nvPr/>
          </p:nvSpPr>
          <p:spPr bwMode="auto">
            <a:xfrm>
              <a:off x="2915816" y="5733256"/>
              <a:ext cx="2088232" cy="43204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7" name="Rectangle 56"/>
            <p:cNvSpPr/>
            <p:nvPr/>
          </p:nvSpPr>
          <p:spPr bwMode="auto">
            <a:xfrm>
              <a:off x="7164288" y="5805264"/>
              <a:ext cx="1584176" cy="43204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8" name="Rectangle 57"/>
            <p:cNvSpPr/>
            <p:nvPr/>
          </p:nvSpPr>
          <p:spPr bwMode="auto">
            <a:xfrm>
              <a:off x="4355976" y="2780928"/>
              <a:ext cx="1584176" cy="43204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9" name="Rectangle 58"/>
            <p:cNvSpPr/>
            <p:nvPr/>
          </p:nvSpPr>
          <p:spPr bwMode="auto">
            <a:xfrm>
              <a:off x="5652120" y="3356992"/>
              <a:ext cx="1008112" cy="360040"/>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0" name="Rectangle 59"/>
            <p:cNvSpPr/>
            <p:nvPr/>
          </p:nvSpPr>
          <p:spPr bwMode="auto">
            <a:xfrm>
              <a:off x="4283968" y="1916832"/>
              <a:ext cx="1584176"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1" name="Rectangle 60"/>
            <p:cNvSpPr/>
            <p:nvPr/>
          </p:nvSpPr>
          <p:spPr bwMode="auto">
            <a:xfrm>
              <a:off x="5292080" y="1052736"/>
              <a:ext cx="3312368" cy="936104"/>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31747" name="Text Box 3"/>
          <p:cNvSpPr txBox="1">
            <a:spLocks noChangeArrowheads="1"/>
          </p:cNvSpPr>
          <p:nvPr/>
        </p:nvSpPr>
        <p:spPr bwMode="auto">
          <a:xfrm>
            <a:off x="1524000" y="76200"/>
            <a:ext cx="6172200" cy="519113"/>
          </a:xfrm>
          <a:prstGeom prst="rect">
            <a:avLst/>
          </a:prstGeom>
          <a:gradFill rotWithShape="1">
            <a:gsLst>
              <a:gs pos="0">
                <a:srgbClr val="9933FF"/>
              </a:gs>
              <a:gs pos="50000">
                <a:schemeClr val="bg2"/>
              </a:gs>
              <a:gs pos="100000">
                <a:srgbClr val="9933FF"/>
              </a:gs>
            </a:gsLst>
            <a:lin ang="5400000" scaled="1"/>
          </a:gradFill>
          <a:ln w="12700">
            <a:noFill/>
            <a:miter lim="800000"/>
            <a:headEnd type="none" w="sm" len="sm"/>
            <a:tailEnd type="none" w="sm" len="sm"/>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800" b="1" u="none" strike="noStrike" kern="1200" cap="none" spc="0" normalizeH="0" baseline="0" noProof="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النظرة الكاثوليكية للتبرير</a:t>
            </a:r>
            <a:endParaRPr kumimoji="0" lang="en-US" altLang="zh-CN" sz="2800" b="1" u="none" strike="noStrike" kern="1200" cap="none" spc="0" normalizeH="0" baseline="0" noProof="0" dirty="0">
              <a:ln>
                <a:noFill/>
              </a:ln>
              <a:solidFill>
                <a:srgbClr val="FFFFFF"/>
              </a:solidFill>
              <a:effectLst/>
              <a:uLnTx/>
              <a:uFillTx/>
              <a:latin typeface="Arial" panose="020B0604020202020204" pitchFamily="34" charset="0"/>
              <a:ea typeface="SimSun" pitchFamily="2" charset="-122"/>
              <a:cs typeface="Arial" panose="020B0604020202020204" pitchFamily="34" charset="0"/>
            </a:endParaRPr>
          </a:p>
        </p:txBody>
      </p:sp>
      <p:sp>
        <p:nvSpPr>
          <p:cNvPr id="431136" name="Text Box 2"/>
          <p:cNvSpPr txBox="1">
            <a:spLocks noChangeArrowheads="1"/>
          </p:cNvSpPr>
          <p:nvPr/>
        </p:nvSpPr>
        <p:spPr bwMode="auto">
          <a:xfrm>
            <a:off x="8274050" y="0"/>
            <a:ext cx="9044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174ب</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4" name="Text Box 15"/>
          <p:cNvSpPr txBox="1">
            <a:spLocks noChangeArrowheads="1"/>
          </p:cNvSpPr>
          <p:nvPr/>
        </p:nvSpPr>
        <p:spPr bwMode="auto">
          <a:xfrm>
            <a:off x="611560" y="2060848"/>
            <a:ext cx="2520280" cy="246221"/>
          </a:xfrm>
          <a:prstGeom prst="rect">
            <a:avLst/>
          </a:prstGeom>
          <a:noFill/>
          <a:ln w="12700">
            <a:noFill/>
            <a:miter lim="800000"/>
            <a:headEnd type="none" w="sm" len="sm"/>
            <a:tailEnd type="none" w="sm" len="sm"/>
          </a:ln>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ليس بار ليس ولا واحد (رو 3: 10)</a:t>
            </a:r>
            <a:endParaRPr kumimoji="0" lang="en-GB" altLang="zh-CN" sz="16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35" name="Text Box 16"/>
          <p:cNvSpPr txBox="1">
            <a:spLocks noChangeArrowheads="1"/>
          </p:cNvSpPr>
          <p:nvPr/>
        </p:nvSpPr>
        <p:spPr bwMode="auto">
          <a:xfrm>
            <a:off x="323528" y="2454025"/>
            <a:ext cx="2592288"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20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البر الذاتي</a:t>
            </a:r>
            <a:endParaRPr kumimoji="0" lang="zh-CN" altLang="en-GB" sz="20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36" name="Text Box 17"/>
          <p:cNvSpPr txBox="1">
            <a:spLocks noChangeArrowheads="1"/>
          </p:cNvSpPr>
          <p:nvPr/>
        </p:nvSpPr>
        <p:spPr bwMode="auto">
          <a:xfrm>
            <a:off x="359023" y="2782669"/>
            <a:ext cx="2628801" cy="584775"/>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لا بأعمال في بر عملناها نحن بل بمقتضى رحمته خلصنا (تيطس 3: 5)</a:t>
            </a:r>
            <a:endParaRPr kumimoji="0" lang="en-GB" altLang="zh-CN" sz="16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4" name="Text Box 17"/>
          <p:cNvSpPr txBox="1">
            <a:spLocks noChangeArrowheads="1"/>
          </p:cNvSpPr>
          <p:nvPr/>
        </p:nvSpPr>
        <p:spPr bwMode="auto">
          <a:xfrm>
            <a:off x="3743399" y="1916832"/>
            <a:ext cx="2628801" cy="584775"/>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الموت على هذا الخط أو فوقه يرسلك مباشرة إلى الجنة.</a:t>
            </a:r>
            <a:endParaRPr kumimoji="0" lang="en-GB" altLang="zh-CN" sz="16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5" name="Text Box 17"/>
          <p:cNvSpPr txBox="1">
            <a:spLocks noChangeArrowheads="1"/>
          </p:cNvSpPr>
          <p:nvPr/>
        </p:nvSpPr>
        <p:spPr bwMode="auto">
          <a:xfrm>
            <a:off x="503039" y="5373216"/>
            <a:ext cx="2484785" cy="338554"/>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مقدر للجحيم خال من النعمة</a:t>
            </a:r>
            <a:endParaRPr kumimoji="0" lang="en-GB" altLang="zh-CN" sz="16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6" name="Text Box 17"/>
          <p:cNvSpPr txBox="1">
            <a:spLocks noChangeArrowheads="1"/>
          </p:cNvSpPr>
          <p:nvPr/>
        </p:nvSpPr>
        <p:spPr bwMode="auto">
          <a:xfrm>
            <a:off x="2843808" y="5805264"/>
            <a:ext cx="2232248" cy="338554"/>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altLang="zh-CN" sz="16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خطايا مميتة</a:t>
            </a:r>
            <a:endParaRPr kumimoji="0" lang="en-GB" altLang="zh-CN" sz="16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7" name="Text Box 17"/>
          <p:cNvSpPr txBox="1">
            <a:spLocks noChangeArrowheads="1"/>
          </p:cNvSpPr>
          <p:nvPr/>
        </p:nvSpPr>
        <p:spPr bwMode="auto">
          <a:xfrm>
            <a:off x="7164288" y="5733256"/>
            <a:ext cx="1440160" cy="461665"/>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الموت على هذا الخط يرسلك مباشرة إلى الجحيم</a:t>
            </a:r>
            <a:endParaRPr kumimoji="0" lang="en-GB" altLang="zh-CN" sz="12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8" name="Text Box 17"/>
          <p:cNvSpPr txBox="1">
            <a:spLocks noChangeArrowheads="1"/>
          </p:cNvSpPr>
          <p:nvPr/>
        </p:nvSpPr>
        <p:spPr bwMode="auto">
          <a:xfrm>
            <a:off x="4283968" y="2946430"/>
            <a:ext cx="2232248" cy="338554"/>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altLang="zh-CN" sz="16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الخطايا العرضية</a:t>
            </a:r>
            <a:endParaRPr kumimoji="0" lang="en-GB" altLang="zh-CN" sz="16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50" name="Text Box 17"/>
          <p:cNvSpPr txBox="1">
            <a:spLocks noChangeArrowheads="1"/>
          </p:cNvSpPr>
          <p:nvPr/>
        </p:nvSpPr>
        <p:spPr bwMode="auto">
          <a:xfrm>
            <a:off x="7380312" y="3645024"/>
            <a:ext cx="1296144" cy="954107"/>
          </a:xfrm>
          <a:prstGeom prst="rect">
            <a:avLst/>
          </a:prstGeom>
          <a:solidFill>
            <a:srgbClr val="FFFFFF"/>
          </a:solid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الموت هنا يرسلك إلى المطهر</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altLang="zh-CN" sz="16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51" name="Text Box 17"/>
          <p:cNvSpPr txBox="1">
            <a:spLocks noChangeArrowheads="1"/>
          </p:cNvSpPr>
          <p:nvPr/>
        </p:nvSpPr>
        <p:spPr bwMode="auto">
          <a:xfrm>
            <a:off x="4427984" y="764704"/>
            <a:ext cx="4392488" cy="1077218"/>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أولئك الذين يموتون بجدارة أكثر مما هو ضروري للسماء لديهم مزاياهم الإضافية تُنسب إلى خزينة الفاتيكان. ثم يتم تقديم هذه الميزة الإضافية من خلال الغفران والجماهير لأولئك الذين يعانون في المطهر.</a:t>
            </a:r>
            <a:endParaRPr kumimoji="0" lang="en-GB" altLang="zh-CN" sz="16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52" name="Text Box 16"/>
          <p:cNvSpPr txBox="1">
            <a:spLocks noChangeArrowheads="1"/>
          </p:cNvSpPr>
          <p:nvPr/>
        </p:nvSpPr>
        <p:spPr bwMode="auto">
          <a:xfrm>
            <a:off x="323528" y="6453336"/>
            <a:ext cx="8568952"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عرض بياني للتبرير في الكنيسة الرومانية الكاثوليكية</a:t>
            </a:r>
            <a:endParaRPr kumimoji="0" lang="zh-CN" altLang="en-GB" sz="20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9" name="Text Box 17"/>
          <p:cNvSpPr txBox="1">
            <a:spLocks noChangeArrowheads="1"/>
          </p:cNvSpPr>
          <p:nvPr/>
        </p:nvSpPr>
        <p:spPr bwMode="auto">
          <a:xfrm>
            <a:off x="5220072" y="3204264"/>
            <a:ext cx="1872208" cy="584775"/>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الأعمال الصالحة والأسرار المقدسة</a:t>
            </a:r>
            <a:endParaRPr kumimoji="0" lang="en-GB" altLang="zh-CN" sz="1600" b="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Tree>
    <p:extLst>
      <p:ext uri="{BB962C8B-B14F-4D97-AF65-F5344CB8AC3E}">
        <p14:creationId xmlns:p14="http://schemas.microsoft.com/office/powerpoint/2010/main" val="1996420876"/>
      </p:ext>
    </p:extLst>
  </p:cSld>
  <p:clrMapOvr>
    <a:overrideClrMapping bg1="dk2" tx1="lt1" bg2="dk1"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64"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838200"/>
            <a:ext cx="883920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3153" name="Text Box 2"/>
          <p:cNvSpPr txBox="1">
            <a:spLocks noChangeArrowheads="1"/>
          </p:cNvSpPr>
          <p:nvPr/>
        </p:nvSpPr>
        <p:spPr bwMode="auto">
          <a:xfrm>
            <a:off x="8274050" y="0"/>
            <a:ext cx="9044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174ت</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2771" name="Text Box 3"/>
          <p:cNvSpPr txBox="1">
            <a:spLocks noChangeArrowheads="1"/>
          </p:cNvSpPr>
          <p:nvPr/>
        </p:nvSpPr>
        <p:spPr bwMode="auto">
          <a:xfrm>
            <a:off x="1524000" y="76200"/>
            <a:ext cx="6172200" cy="519113"/>
          </a:xfrm>
          <a:prstGeom prst="rect">
            <a:avLst/>
          </a:prstGeom>
          <a:gradFill rotWithShape="1">
            <a:gsLst>
              <a:gs pos="0">
                <a:srgbClr val="9933FF"/>
              </a:gs>
              <a:gs pos="50000">
                <a:schemeClr val="bg2"/>
              </a:gs>
              <a:gs pos="100000">
                <a:srgbClr val="9933FF"/>
              </a:gs>
            </a:gsLst>
            <a:lin ang="5400000" scaled="1"/>
          </a:gradFill>
          <a:ln w="12700">
            <a:noFill/>
            <a:miter lim="800000"/>
            <a:headEnd type="none" w="sm" len="sm"/>
            <a:tailEnd type="none" w="sm" len="sm"/>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النظرة الكتابية للتبرير</a:t>
            </a:r>
            <a:endParaRPr kumimoji="0" lang="en-US" altLang="zh-CN" sz="2800" b="1" i="0" u="none" strike="noStrike" kern="1200" cap="none" spc="0" normalizeH="0" baseline="0" noProof="0" dirty="0">
              <a:ln>
                <a:noFill/>
              </a:ln>
              <a:solidFill>
                <a:srgbClr val="FFFFFF"/>
              </a:solidFill>
              <a:effectLst/>
              <a:uLnTx/>
              <a:uFillTx/>
              <a:latin typeface="Arial" panose="020B0604020202020204" pitchFamily="34" charset="0"/>
              <a:ea typeface="SimSun" pitchFamily="2" charset="-122"/>
              <a:cs typeface="Arial" panose="020B0604020202020204" pitchFamily="34" charset="0"/>
            </a:endParaRPr>
          </a:p>
        </p:txBody>
      </p:sp>
      <p:sp>
        <p:nvSpPr>
          <p:cNvPr id="433155" name="Rectangle 4"/>
          <p:cNvSpPr>
            <a:spLocks noChangeArrowheads="1"/>
          </p:cNvSpPr>
          <p:nvPr/>
        </p:nvSpPr>
        <p:spPr bwMode="auto">
          <a:xfrm>
            <a:off x="465138" y="1695450"/>
            <a:ext cx="9144000" cy="305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b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18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b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433156" name="Rectangle 5"/>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33157" name="Rectangle 6"/>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33158" name="Rectangle 7"/>
          <p:cNvSpPr>
            <a:spLocks noChangeArrowheads="1"/>
          </p:cNvSpPr>
          <p:nvPr/>
        </p:nvSpPr>
        <p:spPr bwMode="auto">
          <a:xfrm>
            <a:off x="465138" y="1695450"/>
            <a:ext cx="91440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742950" algn="r"/>
                <a:tab pos="2743200" algn="ctr"/>
                <a:tab pos="5486400" algn="r"/>
              </a:tabLst>
              <a:defRPr/>
            </a:pPr>
            <a:r>
              <a:rPr kumimoji="0" lang="en-US" altLang="zh-CN" sz="11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rPr>
              <a:t> </a:t>
            </a:r>
            <a:endParaRPr kumimoji="0" lang="en-US" altLang="zh-CN" sz="12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r"/>
                <a:tab pos="2743200" algn="ctr"/>
                <a:tab pos="5486400" algn="r"/>
              </a:tabLst>
              <a:defRPr/>
            </a:pPr>
            <a:endParaRPr kumimoji="0" lang="en-US" altLang="zh-CN" sz="2400" b="0" i="0" u="none" strike="noStrike" kern="1200" cap="none" spc="0" normalizeH="0" baseline="0" noProof="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433159" name="Rectangle 8"/>
          <p:cNvSpPr>
            <a:spLocks noChangeArrowheads="1"/>
          </p:cNvSpPr>
          <p:nvPr/>
        </p:nvSpPr>
        <p:spPr bwMode="auto">
          <a:xfrm>
            <a:off x="465138" y="1649413"/>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3" name="Group 2"/>
          <p:cNvGrpSpPr/>
          <p:nvPr/>
        </p:nvGrpSpPr>
        <p:grpSpPr>
          <a:xfrm>
            <a:off x="251520" y="908720"/>
            <a:ext cx="8568952" cy="5544616"/>
            <a:chOff x="251520" y="908720"/>
            <a:chExt cx="8568952" cy="5544616"/>
          </a:xfrm>
        </p:grpSpPr>
        <p:sp>
          <p:nvSpPr>
            <p:cNvPr id="46" name="Rectangle 45"/>
            <p:cNvSpPr/>
            <p:nvPr/>
          </p:nvSpPr>
          <p:spPr bwMode="auto">
            <a:xfrm>
              <a:off x="323528" y="1844824"/>
              <a:ext cx="2232248" cy="79208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7" name="Rectangle 46"/>
            <p:cNvSpPr/>
            <p:nvPr/>
          </p:nvSpPr>
          <p:spPr bwMode="auto">
            <a:xfrm>
              <a:off x="3059832" y="1412776"/>
              <a:ext cx="2232248"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8" name="Rectangle 47"/>
            <p:cNvSpPr/>
            <p:nvPr/>
          </p:nvSpPr>
          <p:spPr bwMode="auto">
            <a:xfrm>
              <a:off x="3059832" y="2204864"/>
              <a:ext cx="2232248"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9" name="Rectangle 48"/>
            <p:cNvSpPr/>
            <p:nvPr/>
          </p:nvSpPr>
          <p:spPr bwMode="auto">
            <a:xfrm>
              <a:off x="3347864" y="2852936"/>
              <a:ext cx="4752528" cy="187220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0" name="Rectangle 49"/>
            <p:cNvSpPr/>
            <p:nvPr/>
          </p:nvSpPr>
          <p:spPr bwMode="auto">
            <a:xfrm>
              <a:off x="7164288" y="1124744"/>
              <a:ext cx="1656184"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1" name="Rectangle 50"/>
            <p:cNvSpPr/>
            <p:nvPr/>
          </p:nvSpPr>
          <p:spPr bwMode="auto">
            <a:xfrm>
              <a:off x="251520" y="4941168"/>
              <a:ext cx="1980728"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2" name="Rectangle 51"/>
            <p:cNvSpPr/>
            <p:nvPr/>
          </p:nvSpPr>
          <p:spPr bwMode="auto">
            <a:xfrm>
              <a:off x="6804248" y="5301208"/>
              <a:ext cx="1980728" cy="79208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3" name="Rectangle 52"/>
            <p:cNvSpPr/>
            <p:nvPr/>
          </p:nvSpPr>
          <p:spPr bwMode="auto">
            <a:xfrm>
              <a:off x="899592" y="6093296"/>
              <a:ext cx="7488832" cy="360040"/>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4" name="Rectangle 53"/>
            <p:cNvSpPr/>
            <p:nvPr/>
          </p:nvSpPr>
          <p:spPr bwMode="auto">
            <a:xfrm rot="16663396">
              <a:off x="1514793" y="3886367"/>
              <a:ext cx="1489221"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5" name="Rectangle 54"/>
            <p:cNvSpPr/>
            <p:nvPr/>
          </p:nvSpPr>
          <p:spPr bwMode="auto">
            <a:xfrm rot="19424763">
              <a:off x="5649142" y="1193829"/>
              <a:ext cx="932867" cy="6480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6" name="Rectangle 55"/>
            <p:cNvSpPr/>
            <p:nvPr/>
          </p:nvSpPr>
          <p:spPr bwMode="auto">
            <a:xfrm>
              <a:off x="4932040" y="908720"/>
              <a:ext cx="2232248" cy="504056"/>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34" name="Text Box 17"/>
          <p:cNvSpPr txBox="1">
            <a:spLocks noChangeArrowheads="1"/>
          </p:cNvSpPr>
          <p:nvPr/>
        </p:nvSpPr>
        <p:spPr bwMode="auto">
          <a:xfrm>
            <a:off x="503039" y="4941168"/>
            <a:ext cx="2484785" cy="707886"/>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مقرر للجحيم</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ميت روحياً</a:t>
            </a:r>
            <a:endParaRPr kumimoji="0" lang="en-GB"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35" name="Text Box 16"/>
          <p:cNvSpPr txBox="1">
            <a:spLocks noChangeArrowheads="1"/>
          </p:cNvSpPr>
          <p:nvPr/>
        </p:nvSpPr>
        <p:spPr bwMode="auto">
          <a:xfrm>
            <a:off x="395536" y="6093296"/>
            <a:ext cx="8568952"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عرض بياني للتبرير حسب الكتاب المقدس</a:t>
            </a:r>
            <a:endParaRPr kumimoji="0" lang="zh-CN" altLang="en-GB" sz="20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37" name="Text Box 17"/>
          <p:cNvSpPr txBox="1">
            <a:spLocks noChangeArrowheads="1"/>
          </p:cNvSpPr>
          <p:nvPr/>
        </p:nvSpPr>
        <p:spPr bwMode="auto">
          <a:xfrm>
            <a:off x="539552" y="2276872"/>
            <a:ext cx="2628801" cy="646331"/>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فيلبي 3: 9</a:t>
            </a:r>
            <a:b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b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رومية 5: 17</a:t>
            </a:r>
            <a:b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b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2 كورنثوس 5: 21</a:t>
            </a:r>
            <a:endParaRPr kumimoji="0" lang="en-GB"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38" name="Text Box 17"/>
          <p:cNvSpPr txBox="1">
            <a:spLocks noChangeArrowheads="1"/>
          </p:cNvSpPr>
          <p:nvPr/>
        </p:nvSpPr>
        <p:spPr bwMode="auto">
          <a:xfrm>
            <a:off x="6804248" y="5301208"/>
            <a:ext cx="2088232" cy="830997"/>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الموت دون أن تثق في المسيح يرسلك إلى الجحيم          (يوحنا ١٢: ٤٨)</a:t>
            </a:r>
            <a:endParaRPr kumimoji="0" lang="en-GB" altLang="zh-CN" sz="1600" b="1" i="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39" name="Text Box 17"/>
          <p:cNvSpPr txBox="1">
            <a:spLocks noChangeArrowheads="1"/>
          </p:cNvSpPr>
          <p:nvPr/>
        </p:nvSpPr>
        <p:spPr bwMode="auto">
          <a:xfrm>
            <a:off x="7236296" y="1052736"/>
            <a:ext cx="1872208" cy="338554"/>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التمجيد</a:t>
            </a:r>
            <a:endParaRPr kumimoji="0" lang="en-GB"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0" name="Text Box 17"/>
          <p:cNvSpPr txBox="1">
            <a:spLocks noChangeArrowheads="1"/>
          </p:cNvSpPr>
          <p:nvPr/>
        </p:nvSpPr>
        <p:spPr bwMode="auto">
          <a:xfrm>
            <a:off x="5220072" y="836712"/>
            <a:ext cx="2304256" cy="584775"/>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إن الموت ببر الله يؤهلك للسماء (يوحنا 5: 24)</a:t>
            </a:r>
            <a:endParaRPr kumimoji="0" lang="en-GB" altLang="zh-CN" sz="1600" b="1" i="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2" name="Text Box 16"/>
          <p:cNvSpPr txBox="1">
            <a:spLocks noChangeArrowheads="1"/>
          </p:cNvSpPr>
          <p:nvPr/>
        </p:nvSpPr>
        <p:spPr bwMode="auto">
          <a:xfrm>
            <a:off x="3131840" y="2188096"/>
            <a:ext cx="2592288"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مبرر</a:t>
            </a:r>
            <a:endParaRPr kumimoji="0" lang="zh-CN" altLang="en-GB"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3" name="Text Box 16"/>
          <p:cNvSpPr txBox="1">
            <a:spLocks noChangeArrowheads="1"/>
          </p:cNvSpPr>
          <p:nvPr/>
        </p:nvSpPr>
        <p:spPr bwMode="auto">
          <a:xfrm>
            <a:off x="3131840" y="1828056"/>
            <a:ext cx="2592288"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التقديس</a:t>
            </a:r>
            <a:endParaRPr kumimoji="0" lang="zh-CN" altLang="en-GB"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4" name="Text Box 17"/>
          <p:cNvSpPr txBox="1">
            <a:spLocks noChangeArrowheads="1"/>
          </p:cNvSpPr>
          <p:nvPr/>
        </p:nvSpPr>
        <p:spPr bwMode="auto">
          <a:xfrm>
            <a:off x="3203848" y="2564904"/>
            <a:ext cx="5544616" cy="1815882"/>
          </a:xfrm>
          <a:prstGeom prst="rect">
            <a:avLst/>
          </a:prstGeom>
          <a:noFill/>
          <a:ln w="12700">
            <a:noFill/>
            <a:miter lim="800000"/>
            <a:headEnd type="none" w="sm" len="sm"/>
            <a:tailEnd type="none" w="sm" len="sm"/>
          </a:ln>
        </p:spPr>
        <p:txBody>
          <a:bodyPr wrap="square"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التبرير هو حكم دائم من الله يعلن أن الخاطئ بار بسبب إيمانه بالمسيح. إنه يُمكِّن الله من الاستمرار في رؤية الخاطئ كما لو كان بارًا حتى لو استمر في الخطيئة. أساس التبرير هو بر المسيح ، وبالتالي فإن الخطيئة أو الأعمال الصالحة لا تؤثر عليه. الإنسان إما أن يكون له بر الله ومقدر له أن يذهب إلى الجنة ، أو أنه محكوم ومقدر له أن يذهب إلى الجحيم. يُمنح بر الله كهدية لأولئك الذين يثقون في تدبير الله الوحيد لخطيتهم: أن يسوع دفع العقوبة الكاملة والكاملة بموته بدلاً عنهم. انظر رومية 3: 21- 26 ؛ 4: 2-9 وأفسس 2: 1-10.</a:t>
            </a:r>
            <a:endParaRPr kumimoji="0" lang="en-GB" altLang="zh-CN" sz="1600" b="1" i="1"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45" name="Text Box 16"/>
          <p:cNvSpPr txBox="1">
            <a:spLocks noChangeArrowheads="1"/>
          </p:cNvSpPr>
          <p:nvPr/>
        </p:nvSpPr>
        <p:spPr bwMode="auto">
          <a:xfrm rot="16645632">
            <a:off x="1556669" y="4122792"/>
            <a:ext cx="1884425"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الإيمان بالمسيح</a:t>
            </a:r>
            <a:endParaRPr kumimoji="0" lang="zh-CN" altLang="en-GB" sz="18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sp>
        <p:nvSpPr>
          <p:cNvPr id="36" name="Text Box 16"/>
          <p:cNvSpPr txBox="1">
            <a:spLocks noChangeArrowheads="1"/>
          </p:cNvSpPr>
          <p:nvPr/>
        </p:nvSpPr>
        <p:spPr bwMode="auto">
          <a:xfrm>
            <a:off x="-108520" y="1972072"/>
            <a:ext cx="2592288" cy="304800"/>
          </a:xfrm>
          <a:prstGeom prst="rect">
            <a:avLst/>
          </a:prstGeom>
          <a:noFill/>
          <a:ln>
            <a:noFill/>
          </a:ln>
        </p:spPr>
        <p:txBody>
          <a:bodyPr wrap="none" lIns="0" tIns="0" rIns="0" bIns="0"/>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altLang="zh-CN"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rPr>
              <a:t>بر الله</a:t>
            </a:r>
            <a:endParaRPr kumimoji="0" lang="zh-CN" altLang="en-GB" sz="1600" b="1" i="0" u="none" strike="noStrike" kern="1200" cap="none" spc="0" normalizeH="0" baseline="0" noProof="0" dirty="0">
              <a:ln>
                <a:noFill/>
              </a:ln>
              <a:solidFill>
                <a:srgbClr val="000000"/>
              </a:solidFill>
              <a:effectLst/>
              <a:uLnTx/>
              <a:uFillTx/>
              <a:latin typeface="Arial" panose="020B0604020202020204" pitchFamily="34" charset="0"/>
              <a:ea typeface="宋体" charset="0"/>
              <a:cs typeface="Arial" panose="020B0604020202020204" pitchFamily="34" charset="0"/>
            </a:endParaRPr>
          </a:p>
        </p:txBody>
      </p:sp>
      <p:pic>
        <p:nvPicPr>
          <p:cNvPr id="4" name="Picture 3" descr="Screen Shot 2018-04-16 at 6.27.1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836713"/>
            <a:ext cx="3312368" cy="987490"/>
          </a:xfrm>
          <a:prstGeom prst="rect">
            <a:avLst/>
          </a:prstGeom>
        </p:spPr>
      </p:pic>
    </p:spTree>
    <p:extLst>
      <p:ext uri="{BB962C8B-B14F-4D97-AF65-F5344CB8AC3E}">
        <p14:creationId xmlns:p14="http://schemas.microsoft.com/office/powerpoint/2010/main" val="1129568327"/>
      </p:ext>
    </p:extLst>
  </p:cSld>
  <p:clrMapOvr>
    <a:overrideClrMapping bg1="dk2" tx1="lt1" bg2="dk1"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0"/>
            <a:ext cx="9144000" cy="1470025"/>
          </a:xfrm>
        </p:spPr>
        <p:txBody>
          <a:bodyPr/>
          <a:lstStyle/>
          <a:p>
            <a:pPr eaLnBrk="1" hangingPunct="1">
              <a:defRPr/>
            </a:pPr>
            <a:r>
              <a:rPr lang="ar-JO" sz="5400" u="sng" dirty="0">
                <a:solidFill>
                  <a:srgbClr val="FFFF00"/>
                </a:solidFill>
                <a:latin typeface="Arial"/>
                <a:cs typeface="Arial"/>
              </a:rPr>
              <a:t>الحالة الوسطى</a:t>
            </a:r>
            <a:endParaRPr lang="en-US" sz="5400" u="sng" dirty="0">
              <a:solidFill>
                <a:srgbClr val="FFFF00"/>
              </a:solidFill>
              <a:latin typeface="Arial"/>
              <a:cs typeface="Arial"/>
            </a:endParaRPr>
          </a:p>
        </p:txBody>
      </p:sp>
      <p:sp>
        <p:nvSpPr>
          <p:cNvPr id="37891" name="Rectangle 3"/>
          <p:cNvSpPr>
            <a:spLocks noGrp="1" noChangeArrowheads="1"/>
          </p:cNvSpPr>
          <p:nvPr>
            <p:ph type="subTitle" idx="1"/>
          </p:nvPr>
        </p:nvSpPr>
        <p:spPr>
          <a:xfrm>
            <a:off x="228600" y="1447800"/>
            <a:ext cx="8763000" cy="2819400"/>
          </a:xfrm>
        </p:spPr>
        <p:txBody>
          <a:bodyPr/>
          <a:lstStyle/>
          <a:p>
            <a:pPr algn="r" eaLnBrk="1" hangingPunct="1">
              <a:lnSpc>
                <a:spcPct val="90000"/>
              </a:lnSpc>
              <a:buFont typeface="Wingdings" charset="0"/>
              <a:buNone/>
              <a:defRPr/>
            </a:pPr>
            <a:r>
              <a:rPr lang="ar-JO" altLang="zh-CN" b="1" dirty="0">
                <a:latin typeface="Arial"/>
                <a:ea typeface="宋体" charset="0"/>
                <a:cs typeface="Arial"/>
              </a:rPr>
              <a:t>يتم تعليم أن المطهر حالة من العقوبة المؤقتة لأولئك الذين لم يتحرروا تماماً من الخطايا أو لم يدفعوا بعد ثمن خطاياهم العرضية بالكامل. إن مغفرة هذه الخطايا العرضية يمكن أن يتم من خلال ثلاث طرق مختلفة:</a:t>
            </a:r>
            <a:endParaRPr lang="en-US" altLang="zh-CN" sz="2800" b="1" dirty="0">
              <a:latin typeface="Arial"/>
              <a:ea typeface="宋体" charset="0"/>
              <a:cs typeface="Arial"/>
            </a:endParaRPr>
          </a:p>
        </p:txBody>
      </p:sp>
      <p:sp>
        <p:nvSpPr>
          <p:cNvPr id="4" name="Rectangle 3"/>
          <p:cNvSpPr txBox="1">
            <a:spLocks noChangeArrowheads="1"/>
          </p:cNvSpPr>
          <p:nvPr/>
        </p:nvSpPr>
        <p:spPr bwMode="auto">
          <a:xfrm>
            <a:off x="228600" y="3429000"/>
            <a:ext cx="8763000" cy="31242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algn="r" eaLnBrk="1" hangingPunct="1">
              <a:lnSpc>
                <a:spcPct val="90000"/>
              </a:lnSpc>
              <a:defRPr/>
            </a:pPr>
            <a:r>
              <a:rPr lang="en-US" altLang="zh-CN" b="1" dirty="0">
                <a:latin typeface="Arial"/>
                <a:ea typeface="宋体" charset="0"/>
                <a:cs typeface="Arial"/>
              </a:rPr>
              <a:t>	</a:t>
            </a:r>
            <a:r>
              <a:rPr lang="ar-JO" altLang="zh-CN" b="1" dirty="0">
                <a:latin typeface="Arial"/>
                <a:ea typeface="宋体" charset="0"/>
                <a:cs typeface="Arial"/>
              </a:rPr>
              <a:t>1. مغفرة غير مشروطة من الله</a:t>
            </a:r>
          </a:p>
          <a:p>
            <a:pPr algn="r" eaLnBrk="1" hangingPunct="1">
              <a:lnSpc>
                <a:spcPct val="90000"/>
              </a:lnSpc>
              <a:defRPr/>
            </a:pPr>
            <a:r>
              <a:rPr lang="ar-JO" altLang="zh-CN" b="1" dirty="0">
                <a:latin typeface="Arial"/>
                <a:ea typeface="宋体" charset="0"/>
                <a:cs typeface="Arial"/>
              </a:rPr>
              <a:t>2. الألم وإتمام أعمال التوبة</a:t>
            </a:r>
          </a:p>
          <a:p>
            <a:pPr algn="r" eaLnBrk="1" hangingPunct="1">
              <a:lnSpc>
                <a:spcPct val="90000"/>
              </a:lnSpc>
              <a:defRPr/>
            </a:pPr>
            <a:r>
              <a:rPr lang="ar-JO" altLang="zh-CN" b="1" dirty="0">
                <a:latin typeface="Arial"/>
                <a:ea typeface="宋体" charset="0"/>
                <a:cs typeface="Arial"/>
              </a:rPr>
              <a:t>3. الندم</a:t>
            </a:r>
            <a:endParaRPr lang="en-US" altLang="zh-CN" b="1" dirty="0">
              <a:latin typeface="Arial"/>
              <a:ea typeface="宋体" charset="0"/>
              <a:cs typeface="Arial"/>
            </a:endParaRPr>
          </a:p>
        </p:txBody>
      </p:sp>
      <p:sp>
        <p:nvSpPr>
          <p:cNvPr id="118788" name="TextBox 4"/>
          <p:cNvSpPr txBox="1">
            <a:spLocks noChangeArrowheads="1"/>
          </p:cNvSpPr>
          <p:nvPr/>
        </p:nvSpPr>
        <p:spPr bwMode="auto">
          <a:xfrm>
            <a:off x="8534400" y="5715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charset="0"/>
              </a:rPr>
              <a:t>17</a:t>
            </a:r>
            <a:endParaRPr lang="en-US" b="1" dirty="0">
              <a:latin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8" descr="purgatory-pergatory-purgetory"/>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2476500" y="3862388"/>
            <a:ext cx="0" cy="0"/>
          </a:xfrm>
          <a:noFill/>
          <a:extLst>
            <a:ext uri="{909E8E84-426E-40dd-AFC4-6F175D3DCCD1}">
              <a14:hiddenFill xmlns:a14="http://schemas.microsoft.com/office/drawing/2010/main" xmlns="">
                <a:solidFill>
                  <a:srgbClr val="FFFFFF"/>
                </a:solidFill>
              </a14:hiddenFill>
            </a:ext>
          </a:extLst>
        </p:spPr>
      </p:pic>
      <p:pic>
        <p:nvPicPr>
          <p:cNvPr id="120834" name="Picture 9" descr="purgatory-pergatory-purgetory"/>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685800" y="0"/>
            <a:ext cx="7848600" cy="4262438"/>
          </a:xfrm>
          <a:noFill/>
          <a:extLst>
            <a:ext uri="{909E8E84-426E-40dd-AFC4-6F175D3DCCD1}">
              <a14:hiddenFill xmlns:a14="http://schemas.microsoft.com/office/drawing/2010/main" xmlns="">
                <a:solidFill>
                  <a:srgbClr val="FFFFFF"/>
                </a:solidFill>
              </a14:hiddenFill>
            </a:ext>
          </a:extLst>
        </p:spPr>
      </p:pic>
      <p:sp>
        <p:nvSpPr>
          <p:cNvPr id="72708" name="Text Box 12"/>
          <p:cNvSpPr txBox="1">
            <a:spLocks noChangeArrowheads="1"/>
          </p:cNvSpPr>
          <p:nvPr/>
        </p:nvSpPr>
        <p:spPr bwMode="auto">
          <a:xfrm>
            <a:off x="152400" y="4311650"/>
            <a:ext cx="8915400" cy="1731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algn="r" eaLnBrk="1" hangingPunct="1">
              <a:defRPr/>
            </a:pPr>
            <a:r>
              <a:rPr lang="ar-JO" b="1" dirty="0">
                <a:latin typeface="Arial"/>
                <a:cs typeface="Arial"/>
              </a:rPr>
              <a:t>يؤمن الكاثوليك بأن يسوع أخبر القديس غيرترود الكبير بأن هذه الصلاة تطلق 1000 نفس من المطهر في كل مرة:</a:t>
            </a:r>
            <a:endParaRPr lang="en-US" b="1" dirty="0">
              <a:latin typeface="Arial"/>
              <a:cs typeface="Arial"/>
            </a:endParaRPr>
          </a:p>
          <a:p>
            <a:pPr eaLnBrk="1" hangingPunct="1">
              <a:defRPr/>
            </a:pPr>
            <a:endParaRPr lang="en-US" sz="1050" b="1" dirty="0">
              <a:latin typeface="Arial"/>
              <a:cs typeface="Arial"/>
            </a:endParaRPr>
          </a:p>
          <a:p>
            <a:pPr algn="ctr" eaLnBrk="1" hangingPunct="1">
              <a:defRPr/>
            </a:pPr>
            <a:r>
              <a:rPr lang="ar-JO" b="1" dirty="0">
                <a:latin typeface="Arial"/>
                <a:cs typeface="Arial"/>
              </a:rPr>
              <a:t>أيها الآب الأبدي أنا أقدم لك الدم الأغلى للإبن القدوس يسوع في اتحاد مع الجماهير الصارخة عبر العالم اليوم لكل النفوس المقدسة في المطهر آمين </a:t>
            </a:r>
            <a:endParaRPr lang="en-US" b="1" dirty="0">
              <a:latin typeface="Arial"/>
              <a:cs typeface="Arial"/>
            </a:endParaRPr>
          </a:p>
        </p:txBody>
      </p:sp>
      <p:sp>
        <p:nvSpPr>
          <p:cNvPr id="120836" name="TextBox 5"/>
          <p:cNvSpPr txBox="1">
            <a:spLocks noChangeArrowheads="1"/>
          </p:cNvSpPr>
          <p:nvPr/>
        </p:nvSpPr>
        <p:spPr bwMode="auto">
          <a:xfrm>
            <a:off x="8534400" y="57150"/>
            <a:ext cx="50526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charset="0"/>
              </a:rPr>
              <a:t>17</a:t>
            </a:r>
            <a:endParaRPr lang="en-US" b="1" dirty="0">
              <a:latin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0" y="0"/>
            <a:ext cx="9144000" cy="1470025"/>
          </a:xfrm>
        </p:spPr>
        <p:txBody>
          <a:bodyPr/>
          <a:lstStyle/>
          <a:p>
            <a:pPr eaLnBrk="1" hangingPunct="1">
              <a:defRPr/>
            </a:pPr>
            <a:r>
              <a:rPr lang="ar-JO" sz="4800" u="sng" dirty="0">
                <a:solidFill>
                  <a:srgbClr val="FFFF00"/>
                </a:solidFill>
                <a:latin typeface="Arial" panose="020B0604020202020204" pitchFamily="34" charset="0"/>
                <a:cs typeface="Arial" panose="020B0604020202020204" pitchFamily="34" charset="0"/>
              </a:rPr>
              <a:t>الحالة الوسطى</a:t>
            </a:r>
            <a:endParaRPr lang="en-US" sz="4800" u="sng" dirty="0">
              <a:solidFill>
                <a:srgbClr val="FFFF00"/>
              </a:solidFill>
              <a:latin typeface="Arial" panose="020B0604020202020204" pitchFamily="34" charset="0"/>
              <a:cs typeface="Arial" panose="020B0604020202020204" pitchFamily="34" charset="0"/>
            </a:endParaRPr>
          </a:p>
        </p:txBody>
      </p:sp>
      <p:sp>
        <p:nvSpPr>
          <p:cNvPr id="47107" name="Rectangle 3"/>
          <p:cNvSpPr>
            <a:spLocks noGrp="1" noChangeArrowheads="1"/>
          </p:cNvSpPr>
          <p:nvPr>
            <p:ph type="subTitle" idx="1"/>
          </p:nvPr>
        </p:nvSpPr>
        <p:spPr>
          <a:xfrm>
            <a:off x="381000" y="1828800"/>
            <a:ext cx="8610600" cy="3352800"/>
          </a:xfrm>
        </p:spPr>
        <p:txBody>
          <a:bodyPr/>
          <a:lstStyle/>
          <a:p>
            <a:pPr algn="r" eaLnBrk="1" hangingPunct="1">
              <a:lnSpc>
                <a:spcPct val="90000"/>
              </a:lnSpc>
              <a:defRPr/>
            </a:pPr>
            <a:r>
              <a:rPr lang="ar-JO" altLang="zh-CN" b="1" dirty="0">
                <a:latin typeface="Arial" panose="020B0604020202020204" pitchFamily="34" charset="0"/>
                <a:ea typeface="宋体" charset="0"/>
                <a:cs typeface="Arial" panose="020B0604020202020204" pitchFamily="34" charset="0"/>
              </a:rPr>
              <a:t>يرفض البروتستانت المطهر لأن هذه النظرية معتمدة بشكل أساسي على أسفار الأبوكريفا التي لا يقبلها البروتستانت كأسفار قانونية</a:t>
            </a:r>
            <a:endParaRPr lang="en-US" altLang="zh-CN" b="1" dirty="0">
              <a:latin typeface="Arial" panose="020B0604020202020204" pitchFamily="34" charset="0"/>
              <a:ea typeface="宋体" charset="0"/>
              <a:cs typeface="Arial" panose="020B0604020202020204" pitchFamily="34" charset="0"/>
            </a:endParaRPr>
          </a:p>
          <a:p>
            <a:pPr algn="l" eaLnBrk="1" hangingPunct="1">
              <a:lnSpc>
                <a:spcPct val="90000"/>
              </a:lnSpc>
              <a:buFont typeface="Wingdings" charset="0"/>
              <a:buNone/>
              <a:defRPr/>
            </a:pPr>
            <a:endParaRPr lang="en-US" altLang="zh-CN" sz="1600" b="1" dirty="0">
              <a:latin typeface="Arial" panose="020B0604020202020204" pitchFamily="34" charset="0"/>
              <a:ea typeface="宋体" charset="0"/>
              <a:cs typeface="Arial" panose="020B0604020202020204" pitchFamily="34" charset="0"/>
            </a:endParaRPr>
          </a:p>
          <a:p>
            <a:pPr algn="r" eaLnBrk="1" hangingPunct="1">
              <a:lnSpc>
                <a:spcPct val="90000"/>
              </a:lnSpc>
              <a:defRPr/>
            </a:pPr>
            <a:r>
              <a:rPr lang="ar-JO" altLang="zh-CN" b="1" dirty="0">
                <a:latin typeface="Arial" panose="020B0604020202020204" pitchFamily="34" charset="0"/>
                <a:ea typeface="宋体" charset="0"/>
                <a:cs typeface="Arial" panose="020B0604020202020204" pitchFamily="34" charset="0"/>
              </a:rPr>
              <a:t>كما أنه يتضمن أيضاً الخلاص الذي يمكن تحقيقه بالأعمال وهو ما يتعارض مع الكتاب المقدس.</a:t>
            </a:r>
            <a:endParaRPr lang="en-US" altLang="zh-CN" b="1" dirty="0">
              <a:latin typeface="Arial" panose="020B0604020202020204" pitchFamily="34" charset="0"/>
              <a:ea typeface="宋体" charset="0"/>
              <a:cs typeface="Arial" panose="020B0604020202020204" pitchFamily="34" charset="0"/>
            </a:endParaRPr>
          </a:p>
        </p:txBody>
      </p:sp>
      <p:sp>
        <p:nvSpPr>
          <p:cNvPr id="122883" name="TextBox 3"/>
          <p:cNvSpPr txBox="1">
            <a:spLocks noChangeArrowheads="1"/>
          </p:cNvSpPr>
          <p:nvPr/>
        </p:nvSpPr>
        <p:spPr bwMode="auto">
          <a:xfrm>
            <a:off x="8534400" y="5715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panose="020B0604020202020204" pitchFamily="34" charset="0"/>
                <a:cs typeface="Arial" panose="020B0604020202020204" pitchFamily="34" charset="0"/>
              </a:rPr>
              <a:t>17</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47107">
                                            <p:txEl>
                                              <p:pRg st="0" end="0"/>
                                            </p:txEl>
                                          </p:spTgt>
                                        </p:tgtEl>
                                        <p:attrNameLst>
                                          <p:attrName>style.visibility</p:attrName>
                                        </p:attrNameLst>
                                      </p:cBhvr>
                                      <p:to>
                                        <p:strVal val="visible"/>
                                      </p:to>
                                    </p:set>
                                    <p:anim calcmode="discrete" valueType="clr">
                                      <p:cBhvr override="childStyle">
                                        <p:cTn id="7" dur="80"/>
                                        <p:tgtEl>
                                          <p:spTgt spid="471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7107">
                                            <p:txEl>
                                              <p:pRg st="0" end="0"/>
                                            </p:txEl>
                                          </p:spTgt>
                                        </p:tgtEl>
                                        <p:attrNameLst>
                                          <p:attrName>fill.type</p:attrName>
                                        </p:attrNameLst>
                                      </p:cBhvr>
                                      <p:to>
                                        <p:strVal val="solid"/>
                                      </p:to>
                                    </p:set>
                                  </p:childTnLst>
                                </p:cTn>
                              </p:par>
                              <p:par>
                                <p:cTn id="10" presetID="9" presetClass="emph" presetSubtype="0" nodeType="withEffect">
                                  <p:stCondLst>
                                    <p:cond delay="0"/>
                                  </p:stCondLst>
                                  <p:iterate type="lt">
                                    <p:tmAbs val="0"/>
                                  </p:iterate>
                                  <p:childTnLst>
                                    <p:set>
                                      <p:cBhvr rctx="PPT">
                                        <p:cTn id="11" dur="indefinite"/>
                                        <p:tgtEl>
                                          <p:spTgt spid="47107">
                                            <p:txEl>
                                              <p:pRg st="0" end="0"/>
                                            </p:txEl>
                                          </p:spTgt>
                                        </p:tgtEl>
                                        <p:attrNameLst>
                                          <p:attrName>style.opacity</p:attrName>
                                        </p:attrNameLst>
                                      </p:cBhvr>
                                      <p:to>
                                        <p:strVal val="0.5"/>
                                      </p:to>
                                    </p:set>
                                    <p:animEffect filter="image" prLst="opacity: 0.5">
                                      <p:cBhvr rctx="IE">
                                        <p:cTn id="12" dur="indefinite"/>
                                        <p:tgtEl>
                                          <p:spTgt spid="47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0" y="0"/>
            <a:ext cx="9144000" cy="1470025"/>
          </a:xfrm>
        </p:spPr>
        <p:txBody>
          <a:bodyPr/>
          <a:lstStyle/>
          <a:p>
            <a:pPr eaLnBrk="1" hangingPunct="1">
              <a:defRPr/>
            </a:pPr>
            <a:r>
              <a:rPr lang="ar-JO" sz="5400" u="sng" dirty="0">
                <a:solidFill>
                  <a:srgbClr val="FFFF00"/>
                </a:solidFill>
                <a:latin typeface="Arial"/>
                <a:cs typeface="Arial"/>
              </a:rPr>
              <a:t>الحالة الوسطى</a:t>
            </a:r>
            <a:endParaRPr lang="en-US" sz="5400" u="sng" dirty="0">
              <a:solidFill>
                <a:srgbClr val="FFFF00"/>
              </a:solidFill>
              <a:latin typeface="Arial"/>
              <a:cs typeface="Arial"/>
            </a:endParaRPr>
          </a:p>
        </p:txBody>
      </p:sp>
      <p:sp>
        <p:nvSpPr>
          <p:cNvPr id="39939" name="Rectangle 3"/>
          <p:cNvSpPr>
            <a:spLocks noGrp="1" noChangeArrowheads="1"/>
          </p:cNvSpPr>
          <p:nvPr>
            <p:ph type="subTitle" idx="1"/>
          </p:nvPr>
        </p:nvSpPr>
        <p:spPr>
          <a:xfrm>
            <a:off x="0" y="1524000"/>
            <a:ext cx="9144000" cy="4800600"/>
          </a:xfrm>
        </p:spPr>
        <p:txBody>
          <a:bodyPr/>
          <a:lstStyle/>
          <a:p>
            <a:pPr marL="533400" indent="-533400" algn="r" eaLnBrk="1" hangingPunct="1">
              <a:lnSpc>
                <a:spcPct val="90000"/>
              </a:lnSpc>
              <a:buFont typeface="Wingdings" charset="0"/>
              <a:buNone/>
              <a:defRPr/>
            </a:pPr>
            <a:r>
              <a:rPr lang="ar-JO" altLang="zh-CN" sz="2800" b="1" u="sng" dirty="0">
                <a:latin typeface="Arial"/>
                <a:ea typeface="宋体" charset="0"/>
                <a:cs typeface="Arial"/>
              </a:rPr>
              <a:t>القيامة اللحظية</a:t>
            </a:r>
            <a:endParaRPr lang="en-US" altLang="zh-CN" sz="2800" b="1" u="sng" dirty="0">
              <a:latin typeface="Arial"/>
              <a:ea typeface="宋体" charset="0"/>
              <a:cs typeface="Arial"/>
            </a:endParaRPr>
          </a:p>
          <a:p>
            <a:pPr marL="533400" indent="-533400" algn="r" rtl="1" eaLnBrk="1" hangingPunct="1">
              <a:lnSpc>
                <a:spcPct val="90000"/>
              </a:lnSpc>
              <a:buFont typeface="Arial"/>
              <a:buChar char="•"/>
              <a:defRPr/>
            </a:pPr>
            <a:r>
              <a:rPr lang="ar-JO" altLang="zh-CN" sz="2800" b="1" dirty="0">
                <a:latin typeface="Arial"/>
                <a:ea typeface="宋体" charset="0"/>
              </a:rPr>
              <a:t>هذا أكثر مفهوم روائي وإبداعي في السنوات الأخيرة.</a:t>
            </a:r>
          </a:p>
          <a:p>
            <a:pPr marL="533400" indent="-533400" algn="r" rtl="1" eaLnBrk="1" hangingPunct="1">
              <a:lnSpc>
                <a:spcPct val="90000"/>
              </a:lnSpc>
              <a:buFont typeface="Arial"/>
              <a:buChar char="•"/>
              <a:defRPr/>
            </a:pPr>
            <a:r>
              <a:rPr lang="ar-JO" altLang="zh-CN" sz="2800" b="1" dirty="0">
                <a:latin typeface="Arial"/>
                <a:ea typeface="宋体" charset="0"/>
                <a:cs typeface="Arial"/>
              </a:rPr>
              <a:t>يعلم هذا المفهوم أنه عند الموت مباشرة يحصل المؤمن على جسد القيامة</a:t>
            </a:r>
            <a:endParaRPr lang="en-US" altLang="zh-CN" sz="2800" b="1" dirty="0">
              <a:latin typeface="Arial"/>
              <a:ea typeface="宋体" charset="0"/>
              <a:cs typeface="Arial"/>
            </a:endParaRPr>
          </a:p>
          <a:p>
            <a:pPr marL="533400" indent="-533400" algn="r" rtl="1" eaLnBrk="1" hangingPunct="1">
              <a:lnSpc>
                <a:spcPct val="90000"/>
              </a:lnSpc>
              <a:buFont typeface="Arial"/>
              <a:buChar char="•"/>
              <a:defRPr/>
            </a:pPr>
            <a:r>
              <a:rPr lang="ar-JO" altLang="zh-CN" sz="2800" b="1" dirty="0">
                <a:latin typeface="Arial"/>
                <a:ea typeface="宋体" charset="0"/>
                <a:cs typeface="Arial"/>
              </a:rPr>
              <a:t>يقول و. د. ديفيس أنه كان لبولس مفهومين مختلفين عن القيامة: أحدهما في 1 كورنثوس 15 والآخر في 2 كورنثوس 5</a:t>
            </a:r>
            <a:endParaRPr lang="en-US" altLang="zh-CN" sz="2800" b="1" dirty="0">
              <a:latin typeface="Arial"/>
              <a:ea typeface="宋体" charset="0"/>
              <a:cs typeface="Arial"/>
            </a:endParaRPr>
          </a:p>
          <a:p>
            <a:pPr marL="533400" indent="-533400" algn="r" rtl="1" eaLnBrk="1" hangingPunct="1">
              <a:lnSpc>
                <a:spcPct val="90000"/>
              </a:lnSpc>
              <a:buFont typeface="Arial"/>
              <a:buChar char="•"/>
              <a:defRPr/>
            </a:pPr>
            <a:r>
              <a:rPr lang="ar-JO" altLang="zh-CN" sz="2800" b="1" dirty="0">
                <a:latin typeface="Arial"/>
                <a:ea typeface="宋体" charset="0"/>
              </a:rPr>
              <a:t>أي أنه في كورنثوس الثانية 5 لم يعد بولس يؤمن بالحالة الوسطى بل بالإنتقال الفوري إلى الحالة النهائية.</a:t>
            </a:r>
            <a:endParaRPr lang="en-US" sz="4000"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7" dur="500"/>
                                        <p:tgtEl>
                                          <p:spTgt spid="399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12" dur="500"/>
                                        <p:tgtEl>
                                          <p:spTgt spid="399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animEffect transition="in" filter="blinds(horizontal)">
                                      <p:cBhvr>
                                        <p:cTn id="17" dur="500"/>
                                        <p:tgtEl>
                                          <p:spTgt spid="39939">
                                            <p:txEl>
                                              <p:pRg st="3" end="3"/>
                                            </p:txEl>
                                          </p:spTgt>
                                        </p:tgtEl>
                                      </p:cBhvr>
                                    </p:animEffect>
                                  </p:childTnLst>
                                </p:cTn>
                              </p:par>
                              <p:par>
                                <p:cTn id="18" presetID="9" presetClass="emph" presetSubtype="0" nodeType="withEffect">
                                  <p:stCondLst>
                                    <p:cond delay="0"/>
                                  </p:stCondLst>
                                  <p:childTnLst>
                                    <p:set>
                                      <p:cBhvr rctx="PPT">
                                        <p:cTn id="19" dur="indefinite"/>
                                        <p:tgtEl>
                                          <p:spTgt spid="39939">
                                            <p:txEl>
                                              <p:pRg st="1" end="1"/>
                                            </p:txEl>
                                          </p:spTgt>
                                        </p:tgtEl>
                                        <p:attrNameLst>
                                          <p:attrName>style.opacity</p:attrName>
                                        </p:attrNameLst>
                                      </p:cBhvr>
                                      <p:to>
                                        <p:strVal val="0.5"/>
                                      </p:to>
                                    </p:set>
                                    <p:animEffect filter="image" prLst="opacity: 0.5">
                                      <p:cBhvr rctx="IE">
                                        <p:cTn id="20" dur="indefinite"/>
                                        <p:tgtEl>
                                          <p:spTgt spid="39939">
                                            <p:txEl>
                                              <p:pRg st="1" end="1"/>
                                            </p:txEl>
                                          </p:spTgt>
                                        </p:tgtEl>
                                      </p:cBhvr>
                                    </p:animEffect>
                                  </p:childTnLst>
                                </p:cTn>
                              </p:par>
                              <p:par>
                                <p:cTn id="21" presetID="9" presetClass="emph" presetSubtype="0" nodeType="withEffect">
                                  <p:stCondLst>
                                    <p:cond delay="0"/>
                                  </p:stCondLst>
                                  <p:childTnLst>
                                    <p:set>
                                      <p:cBhvr rctx="PPT">
                                        <p:cTn id="22" dur="indefinite"/>
                                        <p:tgtEl>
                                          <p:spTgt spid="39939">
                                            <p:txEl>
                                              <p:pRg st="2" end="2"/>
                                            </p:txEl>
                                          </p:spTgt>
                                        </p:tgtEl>
                                        <p:attrNameLst>
                                          <p:attrName>style.opacity</p:attrName>
                                        </p:attrNameLst>
                                      </p:cBhvr>
                                      <p:to>
                                        <p:strVal val="0.5"/>
                                      </p:to>
                                    </p:set>
                                    <p:animEffect filter="image" prLst="opacity: 0.5">
                                      <p:cBhvr rctx="IE">
                                        <p:cTn id="23" dur="indefinite"/>
                                        <p:tgtEl>
                                          <p:spTgt spid="3993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9939">
                                            <p:txEl>
                                              <p:pRg st="4" end="4"/>
                                            </p:txEl>
                                          </p:spTgt>
                                        </p:tgtEl>
                                        <p:attrNameLst>
                                          <p:attrName>style.visibility</p:attrName>
                                        </p:attrNameLst>
                                      </p:cBhvr>
                                      <p:to>
                                        <p:strVal val="visible"/>
                                      </p:to>
                                    </p:set>
                                    <p:animEffect transition="in" filter="blinds(horizontal)">
                                      <p:cBhvr>
                                        <p:cTn id="28" dur="500"/>
                                        <p:tgtEl>
                                          <p:spTgt spid="39939">
                                            <p:txEl>
                                              <p:pRg st="4" end="4"/>
                                            </p:txEl>
                                          </p:spTgt>
                                        </p:tgtEl>
                                      </p:cBhvr>
                                    </p:animEffect>
                                  </p:childTnLst>
                                </p:cTn>
                              </p:par>
                              <p:par>
                                <p:cTn id="29" presetID="9" presetClass="emph" presetSubtype="0" nodeType="withEffect">
                                  <p:stCondLst>
                                    <p:cond delay="0"/>
                                  </p:stCondLst>
                                  <p:childTnLst>
                                    <p:set>
                                      <p:cBhvr rctx="PPT">
                                        <p:cTn id="30" dur="indefinite"/>
                                        <p:tgtEl>
                                          <p:spTgt spid="39939">
                                            <p:txEl>
                                              <p:pRg st="3" end="3"/>
                                            </p:txEl>
                                          </p:spTgt>
                                        </p:tgtEl>
                                        <p:attrNameLst>
                                          <p:attrName>style.opacity</p:attrName>
                                        </p:attrNameLst>
                                      </p:cBhvr>
                                      <p:to>
                                        <p:strVal val="0.5"/>
                                      </p:to>
                                    </p:set>
                                    <p:animEffect filter="image" prLst="opacity: 0.5">
                                      <p:cBhvr rctx="IE">
                                        <p:cTn id="31" dur="indefinite"/>
                                        <p:tgtEl>
                                          <p:spTgt spid="39939">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mph" presetSubtype="0" nodeType="clickEffect">
                                  <p:stCondLst>
                                    <p:cond delay="0"/>
                                  </p:stCondLst>
                                  <p:childTnLst>
                                    <p:set>
                                      <p:cBhvr rctx="PPT">
                                        <p:cTn id="35" dur="indefinite"/>
                                        <p:tgtEl>
                                          <p:spTgt spid="39939">
                                            <p:txEl>
                                              <p:pRg st="4" end="4"/>
                                            </p:txEl>
                                          </p:spTgt>
                                        </p:tgtEl>
                                        <p:attrNameLst>
                                          <p:attrName>style.opacity</p:attrName>
                                        </p:attrNameLst>
                                      </p:cBhvr>
                                      <p:to>
                                        <p:strVal val="0.5"/>
                                      </p:to>
                                    </p:set>
                                    <p:animEffect filter="image" prLst="opacity: 0.5">
                                      <p:cBhvr rctx="IE">
                                        <p:cTn id="36" dur="indefinite"/>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0" y="0"/>
            <a:ext cx="9144000" cy="1470025"/>
          </a:xfrm>
        </p:spPr>
        <p:txBody>
          <a:bodyPr/>
          <a:lstStyle/>
          <a:p>
            <a:pPr eaLnBrk="1" hangingPunct="1">
              <a:defRPr/>
            </a:pPr>
            <a:r>
              <a:rPr lang="ar-JO" sz="5400" u="sng" dirty="0">
                <a:solidFill>
                  <a:srgbClr val="FFFF00"/>
                </a:solidFill>
                <a:latin typeface="Arial"/>
                <a:cs typeface="Arial"/>
              </a:rPr>
              <a:t>الحالة الوسطى</a:t>
            </a:r>
            <a:endParaRPr lang="en-US" sz="5400" u="sng" dirty="0">
              <a:solidFill>
                <a:srgbClr val="FFFF00"/>
              </a:solidFill>
              <a:latin typeface="Arial"/>
              <a:cs typeface="Arial"/>
            </a:endParaRPr>
          </a:p>
        </p:txBody>
      </p:sp>
      <p:sp>
        <p:nvSpPr>
          <p:cNvPr id="45059" name="Rectangle 3"/>
          <p:cNvSpPr>
            <a:spLocks noGrp="1" noChangeArrowheads="1"/>
          </p:cNvSpPr>
          <p:nvPr>
            <p:ph type="subTitle" idx="1"/>
          </p:nvPr>
        </p:nvSpPr>
        <p:spPr>
          <a:xfrm>
            <a:off x="0" y="1371600"/>
            <a:ext cx="9144000" cy="5486400"/>
          </a:xfrm>
        </p:spPr>
        <p:txBody>
          <a:bodyPr/>
          <a:lstStyle/>
          <a:p>
            <a:pPr marL="403225" indent="-403225" algn="r" rtl="1" eaLnBrk="1" hangingPunct="1">
              <a:lnSpc>
                <a:spcPct val="90000"/>
              </a:lnSpc>
              <a:defRPr/>
            </a:pPr>
            <a:r>
              <a:rPr lang="ar-JO" altLang="zh-CN" sz="2800" b="1" dirty="0">
                <a:latin typeface="Arial"/>
                <a:ea typeface="宋体" charset="0"/>
                <a:cs typeface="Arial"/>
              </a:rPr>
              <a:t>1. لا يستطيع شيء أن يفصل المؤمن عن الرب يسوع المسيح ولا حتى الموت (رو 8: 38-39)</a:t>
            </a:r>
            <a:endParaRPr lang="en-US" altLang="zh-CN" sz="2800" b="1" dirty="0">
              <a:latin typeface="Arial"/>
              <a:ea typeface="宋体" charset="0"/>
              <a:cs typeface="Arial"/>
            </a:endParaRPr>
          </a:p>
          <a:p>
            <a:pPr marL="403225" indent="-403225" algn="r" rtl="1" eaLnBrk="1" hangingPunct="1">
              <a:lnSpc>
                <a:spcPct val="90000"/>
              </a:lnSpc>
              <a:buFont typeface="Wingdings" charset="0"/>
              <a:buAutoNum type="arabicPeriod"/>
              <a:defRPr/>
            </a:pPr>
            <a:endParaRPr lang="en-US" altLang="zh-CN" sz="2800" b="1" dirty="0">
              <a:latin typeface="Arial"/>
              <a:ea typeface="宋体" charset="0"/>
              <a:cs typeface="Arial"/>
            </a:endParaRPr>
          </a:p>
          <a:p>
            <a:pPr marL="403225" indent="-403225" algn="r" rtl="1" eaLnBrk="1" hangingPunct="1">
              <a:lnSpc>
                <a:spcPct val="90000"/>
              </a:lnSpc>
              <a:defRPr/>
            </a:pPr>
            <a:r>
              <a:rPr lang="ar-JO" altLang="zh-CN" sz="2800" b="1" dirty="0">
                <a:latin typeface="Arial"/>
                <a:ea typeface="宋体" charset="0"/>
                <a:cs typeface="Arial"/>
              </a:rPr>
              <a:t>2. لا يجب أن يخاف المؤمنون من الموت لأن يسوع الذي هزم الموت معنا  (مز 23: 4)</a:t>
            </a:r>
            <a:endParaRPr lang="en-US" altLang="zh-CN" sz="2800" b="1" dirty="0">
              <a:latin typeface="Arial"/>
              <a:ea typeface="宋体" charset="0"/>
              <a:cs typeface="Arial"/>
            </a:endParaRPr>
          </a:p>
          <a:p>
            <a:pPr marL="403225" indent="-403225" algn="r" rtl="1" eaLnBrk="1" hangingPunct="1">
              <a:lnSpc>
                <a:spcPct val="90000"/>
              </a:lnSpc>
              <a:buFont typeface="Wingdings" charset="0"/>
              <a:buAutoNum type="arabicPeriod"/>
              <a:defRPr/>
            </a:pPr>
            <a:endParaRPr lang="en-US" altLang="zh-CN" sz="2800" b="1" dirty="0">
              <a:latin typeface="Arial"/>
              <a:ea typeface="宋体" charset="0"/>
              <a:cs typeface="Arial"/>
            </a:endParaRPr>
          </a:p>
          <a:p>
            <a:pPr marL="403225" indent="-403225" algn="r" rtl="1" eaLnBrk="1" hangingPunct="1">
              <a:lnSpc>
                <a:spcPct val="90000"/>
              </a:lnSpc>
              <a:defRPr/>
            </a:pPr>
            <a:r>
              <a:rPr lang="ar-JO" altLang="zh-CN" sz="2800" b="1" dirty="0">
                <a:latin typeface="Arial"/>
                <a:ea typeface="宋体" charset="0"/>
                <a:cs typeface="Arial"/>
              </a:rPr>
              <a:t>3. يأتي الموت بالمؤمنين مباشرة إلى محضر المسيح، فسواء كان الشخص يحيا في الجسد المادي أو تركه سيذهب إلى محضر المسيح. هناك فقط حالتين للوجود مذكورتين هنا (2 كو 5: 6-8)</a:t>
            </a:r>
            <a:br>
              <a:rPr lang="en-US" altLang="zh-CN" sz="2800" b="1" dirty="0">
                <a:latin typeface="Arial"/>
                <a:ea typeface="宋体" charset="0"/>
                <a:cs typeface="Arial"/>
              </a:rPr>
            </a:br>
            <a:endParaRPr lang="en-US" altLang="zh-CN" sz="2000" b="1" dirty="0">
              <a:latin typeface="Arial"/>
              <a:ea typeface="宋体" charset="0"/>
              <a:cs typeface="Arial"/>
            </a:endParaRPr>
          </a:p>
        </p:txBody>
      </p:sp>
      <p:sp>
        <p:nvSpPr>
          <p:cNvPr id="126979" name="TextBox 3"/>
          <p:cNvSpPr txBox="1">
            <a:spLocks noChangeArrowheads="1"/>
          </p:cNvSpPr>
          <p:nvPr/>
        </p:nvSpPr>
        <p:spPr bwMode="auto">
          <a:xfrm>
            <a:off x="8534400" y="5715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charset="0"/>
              </a:rPr>
              <a:t>17</a:t>
            </a:r>
            <a:endParaRPr lang="en-US"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animEffect transition="in" filter="blinds(horizontal)">
                                      <p:cBhvr>
                                        <p:cTn id="7" dur="500"/>
                                        <p:tgtEl>
                                          <p:spTgt spid="45059">
                                            <p:txEl>
                                              <p:pRg st="2" end="2"/>
                                            </p:txEl>
                                          </p:spTgt>
                                        </p:tgtEl>
                                      </p:cBhvr>
                                    </p:animEffect>
                                  </p:childTnLst>
                                </p:cTn>
                              </p:par>
                              <p:par>
                                <p:cTn id="8" presetID="24" presetClass="emph" presetSubtype="0" fill="hold" nodeType="withEffect">
                                  <p:stCondLst>
                                    <p:cond delay="0"/>
                                  </p:stCondLst>
                                  <p:childTnLst>
                                    <p:animClr clrSpc="hsl" dir="cw">
                                      <p:cBhvr override="childStyle">
                                        <p:cTn id="9" dur="500" fill="hold"/>
                                        <p:tgtEl>
                                          <p:spTgt spid="45059">
                                            <p:txEl>
                                              <p:pRg st="0" end="0"/>
                                            </p:txEl>
                                          </p:spTgt>
                                        </p:tgtEl>
                                        <p:attrNameLst>
                                          <p:attrName>style.color</p:attrName>
                                        </p:attrNameLst>
                                      </p:cBhvr>
                                      <p:by>
                                        <p:hsl h="0" s="-12549" l="-25098"/>
                                      </p:by>
                                    </p:animClr>
                                    <p:animClr clrSpc="hsl" dir="cw">
                                      <p:cBhvr>
                                        <p:cTn id="10" dur="500" fill="hold"/>
                                        <p:tgtEl>
                                          <p:spTgt spid="45059">
                                            <p:txEl>
                                              <p:pRg st="0" end="0"/>
                                            </p:txEl>
                                          </p:spTgt>
                                        </p:tgtEl>
                                        <p:attrNameLst>
                                          <p:attrName>fillcolor</p:attrName>
                                        </p:attrNameLst>
                                      </p:cBhvr>
                                      <p:by>
                                        <p:hsl h="0" s="-12549" l="-25098"/>
                                      </p:by>
                                    </p:animClr>
                                    <p:animClr clrSpc="hsl" dir="cw">
                                      <p:cBhvr>
                                        <p:cTn id="11" dur="500" fill="hold"/>
                                        <p:tgtEl>
                                          <p:spTgt spid="45059">
                                            <p:txEl>
                                              <p:pRg st="0" end="0"/>
                                            </p:txEl>
                                          </p:spTgt>
                                        </p:tgtEl>
                                        <p:attrNameLst>
                                          <p:attrName>stroke.color</p:attrName>
                                        </p:attrNameLst>
                                      </p:cBhvr>
                                      <p:by>
                                        <p:hsl h="0" s="-12549" l="-25098"/>
                                      </p:by>
                                    </p:animClr>
                                    <p:set>
                                      <p:cBhvr>
                                        <p:cTn id="12" dur="500" fill="hold"/>
                                        <p:tgtEl>
                                          <p:spTgt spid="45059">
                                            <p:txEl>
                                              <p:pRg st="0" end="0"/>
                                            </p:txEl>
                                          </p:spTgt>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59">
                                            <p:txEl>
                                              <p:pRg st="4" end="4"/>
                                            </p:txEl>
                                          </p:spTgt>
                                        </p:tgtEl>
                                        <p:attrNameLst>
                                          <p:attrName>style.visibility</p:attrName>
                                        </p:attrNameLst>
                                      </p:cBhvr>
                                      <p:to>
                                        <p:strVal val="visible"/>
                                      </p:to>
                                    </p:set>
                                    <p:animEffect transition="in" filter="blinds(horizontal)">
                                      <p:cBhvr>
                                        <p:cTn id="17" dur="500"/>
                                        <p:tgtEl>
                                          <p:spTgt spid="45059">
                                            <p:txEl>
                                              <p:pRg st="4" end="4"/>
                                            </p:txEl>
                                          </p:spTgt>
                                        </p:tgtEl>
                                      </p:cBhvr>
                                    </p:animEffect>
                                  </p:childTnLst>
                                </p:cTn>
                              </p:par>
                              <p:par>
                                <p:cTn id="18" presetID="24" presetClass="emph" presetSubtype="0" fill="hold" nodeType="withEffect">
                                  <p:stCondLst>
                                    <p:cond delay="0"/>
                                  </p:stCondLst>
                                  <p:childTnLst>
                                    <p:animClr clrSpc="hsl" dir="cw">
                                      <p:cBhvr override="childStyle">
                                        <p:cTn id="19" dur="500" fill="hold"/>
                                        <p:tgtEl>
                                          <p:spTgt spid="45059">
                                            <p:txEl>
                                              <p:pRg st="2" end="2"/>
                                            </p:txEl>
                                          </p:spTgt>
                                        </p:tgtEl>
                                        <p:attrNameLst>
                                          <p:attrName>style.color</p:attrName>
                                        </p:attrNameLst>
                                      </p:cBhvr>
                                      <p:by>
                                        <p:hsl h="0" s="-12549" l="-25098"/>
                                      </p:by>
                                    </p:animClr>
                                    <p:animClr clrSpc="hsl" dir="cw">
                                      <p:cBhvr>
                                        <p:cTn id="20" dur="500" fill="hold"/>
                                        <p:tgtEl>
                                          <p:spTgt spid="45059">
                                            <p:txEl>
                                              <p:pRg st="2" end="2"/>
                                            </p:txEl>
                                          </p:spTgt>
                                        </p:tgtEl>
                                        <p:attrNameLst>
                                          <p:attrName>fillcolor</p:attrName>
                                        </p:attrNameLst>
                                      </p:cBhvr>
                                      <p:by>
                                        <p:hsl h="0" s="-12549" l="-25098"/>
                                      </p:by>
                                    </p:animClr>
                                    <p:animClr clrSpc="hsl" dir="cw">
                                      <p:cBhvr>
                                        <p:cTn id="21" dur="500" fill="hold"/>
                                        <p:tgtEl>
                                          <p:spTgt spid="45059">
                                            <p:txEl>
                                              <p:pRg st="2" end="2"/>
                                            </p:txEl>
                                          </p:spTgt>
                                        </p:tgtEl>
                                        <p:attrNameLst>
                                          <p:attrName>stroke.color</p:attrName>
                                        </p:attrNameLst>
                                      </p:cBhvr>
                                      <p:by>
                                        <p:hsl h="0" s="-12549" l="-25098"/>
                                      </p:by>
                                    </p:animClr>
                                    <p:set>
                                      <p:cBhvr>
                                        <p:cTn id="22" dur="500" fill="hold"/>
                                        <p:tgtEl>
                                          <p:spTgt spid="4505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6"/>
          <p:cNvSpPr>
            <a:spLocks noChangeArrowheads="1"/>
          </p:cNvSpPr>
          <p:nvPr/>
        </p:nvSpPr>
        <p:spPr bwMode="auto">
          <a:xfrm>
            <a:off x="0" y="0"/>
            <a:ext cx="9144000" cy="6858000"/>
          </a:xfrm>
          <a:prstGeom prst="rect">
            <a:avLst/>
          </a:prstGeom>
          <a:solidFill>
            <a:srgbClr val="000514"/>
          </a:solidFill>
          <a:ln w="9525">
            <a:solidFill>
              <a:schemeClr val="tx1"/>
            </a:solidFill>
            <a:round/>
            <a:headEnd/>
            <a:tailEnd/>
          </a:ln>
        </p:spPr>
        <p:txBody>
          <a:bodyPr/>
          <a:lstStyle/>
          <a:p>
            <a:pPr eaLnBrk="0" hangingPunct="0"/>
            <a:endParaRPr lang="en-US" sz="2400">
              <a:latin typeface="Arial" panose="020B0604020202020204" pitchFamily="34" charset="0"/>
              <a:cs typeface="Arial" panose="020B0604020202020204" pitchFamily="34" charset="0"/>
            </a:endParaRPr>
          </a:p>
        </p:txBody>
      </p:sp>
      <p:sp>
        <p:nvSpPr>
          <p:cNvPr id="58370" name="Title 1"/>
          <p:cNvSpPr>
            <a:spLocks noGrp="1"/>
          </p:cNvSpPr>
          <p:nvPr>
            <p:ph type="title"/>
          </p:nvPr>
        </p:nvSpPr>
        <p:spPr>
          <a:xfrm>
            <a:off x="5486400" y="0"/>
            <a:ext cx="3657600" cy="1752600"/>
          </a:xfrm>
        </p:spPr>
        <p:txBody>
          <a:bodyPr/>
          <a:lstStyle/>
          <a:p>
            <a:r>
              <a:rPr lang="ar-JO" b="1" dirty="0">
                <a:solidFill>
                  <a:srgbClr val="FFFFFF"/>
                </a:solidFill>
                <a:latin typeface="Arial" panose="020B0604020202020204" pitchFamily="34" charset="0"/>
                <a:ea typeface="ＭＳ Ｐゴシック" charset="0"/>
                <a:cs typeface="Arial" panose="020B0604020202020204" pitchFamily="34" charset="0"/>
              </a:rPr>
              <a:t>نجمة الموت</a:t>
            </a:r>
            <a:endParaRPr lang="en-US"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58372" name="Text Placeholder 3"/>
          <p:cNvSpPr>
            <a:spLocks noGrp="1"/>
          </p:cNvSpPr>
          <p:nvPr>
            <p:ph type="body" sz="half" idx="2"/>
          </p:nvPr>
        </p:nvSpPr>
        <p:spPr/>
        <p:txBody>
          <a:bodyPr/>
          <a:lstStyle/>
          <a:p>
            <a:endParaRPr lang="en-US">
              <a:latin typeface="Arial" panose="020B0604020202020204" pitchFamily="34" charset="0"/>
              <a:ea typeface="ＭＳ Ｐゴシック" charset="0"/>
              <a:cs typeface="Arial" panose="020B0604020202020204" pitchFamily="34" charset="0"/>
            </a:endParaRPr>
          </a:p>
        </p:txBody>
      </p:sp>
      <p:pic>
        <p:nvPicPr>
          <p:cNvPr id="58373" name="Picture 4" descr="Death Star in Star War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7600" y="1357313"/>
            <a:ext cx="5486400" cy="550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2"/>
          <p:cNvGrpSpPr/>
          <p:nvPr/>
        </p:nvGrpSpPr>
        <p:grpSpPr>
          <a:xfrm>
            <a:off x="-10583" y="2117"/>
            <a:ext cx="5559425" cy="6858000"/>
            <a:chOff x="0" y="0"/>
            <a:chExt cx="5559425" cy="6858000"/>
          </a:xfrm>
        </p:grpSpPr>
        <p:pic>
          <p:nvPicPr>
            <p:cNvPr id="6" name="Picture 5" descr="death_star_brainstorming.me.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55594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val Callout 1"/>
            <p:cNvSpPr/>
            <p:nvPr/>
          </p:nvSpPr>
          <p:spPr bwMode="auto">
            <a:xfrm>
              <a:off x="304800" y="0"/>
              <a:ext cx="3200400" cy="1981200"/>
            </a:xfrm>
            <a:prstGeom prst="wedgeEllipseCallout">
              <a:avLst>
                <a:gd name="adj1" fmla="val 54067"/>
                <a:gd name="adj2" fmla="val 75433"/>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itchFamily="-110" charset="-128"/>
                <a:cs typeface="Arial" panose="020B0604020202020204" pitchFamily="34" charset="0"/>
              </a:endParaRPr>
            </a:p>
          </p:txBody>
        </p:sp>
        <p:sp>
          <p:nvSpPr>
            <p:cNvPr id="8" name="Title 1"/>
            <p:cNvSpPr txBox="1">
              <a:spLocks/>
            </p:cNvSpPr>
            <p:nvPr/>
          </p:nvSpPr>
          <p:spPr bwMode="auto">
            <a:xfrm>
              <a:off x="685800" y="152400"/>
              <a:ext cx="25908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9pPr>
            </a:lstStyle>
            <a:p>
              <a:r>
                <a:rPr lang="ar-JO" sz="1800" b="1" dirty="0">
                  <a:solidFill>
                    <a:srgbClr val="000000"/>
                  </a:solidFill>
                  <a:latin typeface="Arial" panose="020B0604020202020204" pitchFamily="34" charset="0"/>
                  <a:ea typeface="ＭＳ Ｐゴシック" charset="0"/>
                  <a:cs typeface="Arial" panose="020B0604020202020204" pitchFamily="34" charset="0"/>
                </a:rPr>
                <a:t>حسناً، عمل جيد أيها الناس.   لقد وصلنا إلى بعض العناصر القابلة للتنفيذ هنا لذا دعونا ندرس هذا الأمر بشكل جماعي.</a:t>
              </a:r>
              <a:endParaRPr lang="en-US" sz="1800" b="1" dirty="0">
                <a:solidFill>
                  <a:srgbClr val="000000"/>
                </a:solidFill>
                <a:latin typeface="Arial" panose="020B0604020202020204" pitchFamily="34" charset="0"/>
                <a:ea typeface="ＭＳ Ｐゴシック" charset="0"/>
                <a:cs typeface="Arial" panose="020B0604020202020204" pitchFamily="34" charset="0"/>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304800" y="1905000"/>
            <a:ext cx="8610600" cy="1695450"/>
          </a:xfrm>
        </p:spPr>
        <p:txBody>
          <a:bodyPr/>
          <a:lstStyle/>
          <a:p>
            <a:pPr eaLnBrk="1" hangingPunct="1"/>
            <a:r>
              <a:rPr lang="en-US" sz="8800" b="1">
                <a:latin typeface="Arial" charset="0"/>
                <a:ea typeface="ＭＳ Ｐゴシック" charset="0"/>
                <a:cs typeface="ＭＳ Ｐゴシック" charset="0"/>
              </a:rPr>
              <a:t>Black</a:t>
            </a:r>
            <a:endParaRPr lang="en-US" sz="6000" b="1">
              <a:solidFill>
                <a:srgbClr val="CC0000"/>
              </a:solidFill>
              <a:latin typeface="Arial" charset="0"/>
              <a:ea typeface="ＭＳ Ｐゴシック" charset="0"/>
              <a:cs typeface="ＭＳ Ｐゴシック"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00600"/>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183297" name="Rectangle 1026"/>
          <p:cNvSpPr>
            <a:spLocks noGrp="1" noChangeArrowheads="1"/>
          </p:cNvSpPr>
          <p:nvPr>
            <p:ph type="ctrTitle"/>
          </p:nvPr>
        </p:nvSpPr>
        <p:spPr>
          <a:xfrm>
            <a:off x="0" y="6172200"/>
            <a:ext cx="9144000" cy="685800"/>
          </a:xfrm>
          <a:solidFill>
            <a:schemeClr val="bg1"/>
          </a:solidFill>
        </p:spPr>
        <p:txBody>
          <a:bodyPr/>
          <a:lstStyle/>
          <a:p>
            <a:pPr rtl="1" eaLnBrk="1" hangingPunct="1">
              <a:defRPr/>
            </a:pPr>
            <a:r>
              <a:rPr lang="ar-JO" sz="22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"علم الأخرويَّات (الإسخاتولوجيا)" متاحٌ على الموقع الإلكترونيّ:</a:t>
            </a:r>
            <a:br>
              <a:rPr lang="ar-JO" sz="22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Tree>
    <p:extLst>
      <p:ext uri="{BB962C8B-B14F-4D97-AF65-F5344CB8AC3E}">
        <p14:creationId xmlns:p14="http://schemas.microsoft.com/office/powerpoint/2010/main" val="820103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p:cNvSpPr>
            <a:spLocks noChangeArrowheads="1"/>
          </p:cNvSpPr>
          <p:nvPr/>
        </p:nvSpPr>
        <p:spPr bwMode="auto">
          <a:xfrm>
            <a:off x="0" y="0"/>
            <a:ext cx="9144000" cy="6858000"/>
          </a:xfrm>
          <a:prstGeom prst="rect">
            <a:avLst/>
          </a:prstGeom>
          <a:solidFill>
            <a:srgbClr val="000514"/>
          </a:solidFill>
          <a:ln w="9525">
            <a:solidFill>
              <a:schemeClr val="tx1"/>
            </a:solidFill>
            <a:round/>
            <a:headEnd/>
            <a:tailEnd/>
          </a:ln>
        </p:spPr>
        <p:txBody>
          <a:bodyPr/>
          <a:lstStyle/>
          <a:p>
            <a:pPr eaLnBrk="0" hangingPunct="0"/>
            <a:endParaRPr lang="en-US" sz="2400">
              <a:latin typeface="Arial" charset="0"/>
            </a:endParaRPr>
          </a:p>
        </p:txBody>
      </p:sp>
      <p:sp>
        <p:nvSpPr>
          <p:cNvPr id="60418" name="Title 1"/>
          <p:cNvSpPr>
            <a:spLocks noGrp="1"/>
          </p:cNvSpPr>
          <p:nvPr>
            <p:ph type="title"/>
          </p:nvPr>
        </p:nvSpPr>
        <p:spPr>
          <a:xfrm>
            <a:off x="0" y="0"/>
            <a:ext cx="4038600" cy="2667000"/>
          </a:xfrm>
        </p:spPr>
        <p:txBody>
          <a:bodyPr/>
          <a:lstStyle/>
          <a:p>
            <a:r>
              <a:rPr lang="ar-JO" dirty="0">
                <a:solidFill>
                  <a:schemeClr val="bg1"/>
                </a:solidFill>
                <a:latin typeface="Arial" panose="020B0604020202020204" pitchFamily="34" charset="0"/>
                <a:ea typeface="ＭＳ Ｐゴシック" charset="0"/>
                <a:cs typeface="Arial" panose="020B0604020202020204" pitchFamily="34" charset="0"/>
              </a:rPr>
              <a:t>فندق جديد           في باكو      أذربيجان</a:t>
            </a:r>
            <a:r>
              <a:rPr lang="en-US" dirty="0">
                <a:solidFill>
                  <a:schemeClr val="bg1"/>
                </a:solidFill>
                <a:latin typeface="Arial" panose="020B0604020202020204" pitchFamily="34" charset="0"/>
                <a:ea typeface="ＭＳ Ｐゴシック" charset="0"/>
                <a:cs typeface="Arial" panose="020B0604020202020204" pitchFamily="34" charset="0"/>
              </a:rPr>
              <a:t> </a:t>
            </a:r>
          </a:p>
        </p:txBody>
      </p:sp>
      <p:pic>
        <p:nvPicPr>
          <p:cNvPr id="60419" name="Picture 4" descr="death-star-hotel-300x228.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267075"/>
            <a:ext cx="4724400" cy="359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20" name="Picture 5" descr="death-star-hotel-back.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064000" y="0"/>
            <a:ext cx="50800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1" name="Title 1"/>
          <p:cNvSpPr txBox="1">
            <a:spLocks/>
          </p:cNvSpPr>
          <p:nvPr/>
        </p:nvSpPr>
        <p:spPr bwMode="auto">
          <a:xfrm>
            <a:off x="4953000" y="5257800"/>
            <a:ext cx="40386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algn="ctr"/>
            <a:r>
              <a:rPr lang="ar-JO" sz="4400" dirty="0">
                <a:solidFill>
                  <a:schemeClr val="bg1"/>
                </a:solidFill>
                <a:latin typeface="Arial" panose="020B0604020202020204" pitchFamily="34" charset="0"/>
                <a:cs typeface="Arial" panose="020B0604020202020204" pitchFamily="34" charset="0"/>
              </a:rPr>
              <a:t>فندق نجمة الموت</a:t>
            </a:r>
            <a:endParaRPr lang="en-US" sz="44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cemetr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66225"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6" name="Rectangle 2"/>
          <p:cNvSpPr>
            <a:spLocks noGrp="1" noChangeArrowheads="1"/>
          </p:cNvSpPr>
          <p:nvPr>
            <p:ph type="ctrTitle"/>
          </p:nvPr>
        </p:nvSpPr>
        <p:spPr>
          <a:xfrm>
            <a:off x="0" y="-2232025"/>
            <a:ext cx="9144000" cy="1470025"/>
          </a:xfrm>
        </p:spPr>
        <p:txBody>
          <a:bodyPr/>
          <a:lstStyle/>
          <a:p>
            <a:pPr eaLnBrk="1" hangingPunct="1">
              <a:defRPr/>
            </a:pPr>
            <a:r>
              <a:rPr lang="ar-JO" altLang="ko-KR" b="0" u="sng" dirty="0">
                <a:solidFill>
                  <a:srgbClr val="FFFF00"/>
                </a:solidFill>
                <a:latin typeface="Dominican Small Caps" charset="0"/>
                <a:ea typeface="굴림" charset="0"/>
                <a:cs typeface="굴림" charset="0"/>
              </a:rPr>
              <a:t>الموت</a:t>
            </a:r>
            <a:endParaRPr lang="en-US" altLang="ko-KR" b="0" u="sng" dirty="0">
              <a:solidFill>
                <a:srgbClr val="FFFF00"/>
              </a:solidFill>
              <a:latin typeface="Dominican Small Caps" charset="0"/>
              <a:ea typeface="굴림" charset="0"/>
              <a:cs typeface="굴림" charset="0"/>
            </a:endParaRPr>
          </a:p>
        </p:txBody>
      </p:sp>
      <p:sp>
        <p:nvSpPr>
          <p:cNvPr id="52227" name="Rectangle 3"/>
          <p:cNvSpPr>
            <a:spLocks noGrp="1" noChangeArrowheads="1"/>
          </p:cNvSpPr>
          <p:nvPr>
            <p:ph type="subTitle" idx="1"/>
          </p:nvPr>
        </p:nvSpPr>
        <p:spPr>
          <a:xfrm>
            <a:off x="0" y="5257800"/>
            <a:ext cx="9144000" cy="1600200"/>
          </a:xfrm>
          <a:solidFill>
            <a:schemeClr val="bg2"/>
          </a:solidFill>
        </p:spPr>
        <p:txBody>
          <a:bodyPr/>
          <a:lstStyle/>
          <a:p>
            <a:pPr algn="r" eaLnBrk="1" hangingPunct="1">
              <a:lnSpc>
                <a:spcPct val="90000"/>
              </a:lnSpc>
              <a:buFont typeface="Wingdings" charset="0"/>
              <a:buNone/>
              <a:defRPr/>
            </a:pPr>
            <a:r>
              <a:rPr lang="ar-JO" altLang="zh-CN" b="1" u="sng" dirty="0">
                <a:latin typeface="Arial" charset="0"/>
                <a:ea typeface="宋体" charset="0"/>
                <a:cs typeface="宋体" charset="0"/>
              </a:rPr>
              <a:t>لمجموعتك الصغيرة</a:t>
            </a:r>
            <a:endParaRPr lang="en-US" altLang="zh-CN" b="1" u="sng" dirty="0">
              <a:latin typeface="Arial" charset="0"/>
              <a:ea typeface="宋体" charset="0"/>
              <a:cs typeface="宋体" charset="0"/>
            </a:endParaRPr>
          </a:p>
          <a:p>
            <a:pPr eaLnBrk="1" hangingPunct="1">
              <a:lnSpc>
                <a:spcPct val="90000"/>
              </a:lnSpc>
              <a:buFont typeface="Wingdings" charset="0"/>
              <a:buNone/>
              <a:defRPr/>
            </a:pPr>
            <a:r>
              <a:rPr lang="ar-JO" altLang="zh-CN" b="1" dirty="0">
                <a:latin typeface="Arial" charset="0"/>
                <a:ea typeface="宋体" charset="0"/>
                <a:cs typeface="宋体" charset="0"/>
              </a:rPr>
              <a:t>لا يحب معظم الناس التفكير أو الحديث عن الموت         لم لا؟</a:t>
            </a:r>
            <a:endParaRPr lang="en-US" altLang="zh-CN" b="1" dirty="0">
              <a:latin typeface="Arial" charset="0"/>
              <a:ea typeface="宋体" charset="0"/>
              <a:cs typeface="宋体" charset="0"/>
            </a:endParaRPr>
          </a:p>
          <a:p>
            <a:pPr algn="l" eaLnBrk="1" hangingPunct="1">
              <a:lnSpc>
                <a:spcPct val="90000"/>
              </a:lnSpc>
              <a:buFont typeface="Wingdings" charset="0"/>
              <a:buNone/>
              <a:defRPr/>
            </a:pPr>
            <a:endParaRPr lang="en-US" altLang="zh-CN" sz="2400" b="1" dirty="0">
              <a:latin typeface="Arial" charset="0"/>
              <a:ea typeface="宋体" charset="0"/>
              <a:cs typeface="宋体" charset="0"/>
            </a:endParaRPr>
          </a:p>
          <a:p>
            <a:pPr algn="l" eaLnBrk="1" hangingPunct="1">
              <a:lnSpc>
                <a:spcPct val="90000"/>
              </a:lnSpc>
              <a:buFont typeface="Wingdings" charset="0"/>
              <a:buNone/>
              <a:defRPr/>
            </a:pPr>
            <a:endParaRPr lang="en-US" altLang="zh-CN" b="1" dirty="0">
              <a:latin typeface="Arial" charset="0"/>
              <a:ea typeface="宋体" charset="0"/>
              <a:cs typeface="宋体" charset="0"/>
            </a:endParaRPr>
          </a:p>
        </p:txBody>
      </p:sp>
      <p:sp>
        <p:nvSpPr>
          <p:cNvPr id="2" name="Rectangle 2">
            <a:extLst>
              <a:ext uri="{FF2B5EF4-FFF2-40B4-BE49-F238E27FC236}">
                <a16:creationId xmlns:a16="http://schemas.microsoft.com/office/drawing/2014/main" id="{2E5A52AA-D0A0-019D-9ED1-389BAB3A080C}"/>
              </a:ext>
            </a:extLst>
          </p:cNvPr>
          <p:cNvSpPr txBox="1">
            <a:spLocks noChangeArrowheads="1"/>
          </p:cNvSpPr>
          <p:nvPr/>
        </p:nvSpPr>
        <p:spPr bwMode="auto">
          <a:xfrm>
            <a:off x="2590800" y="423863"/>
            <a:ext cx="4572000" cy="1470025"/>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charset="0"/>
                <a:cs typeface="Arial" pitchFamily="-110"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charset="0"/>
                <a:cs typeface="Arial" pitchFamily="-110"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charset="0"/>
                <a:cs typeface="Arial" pitchFamily="-110"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charset="0"/>
                <a:cs typeface="Arial" pitchFamily="-110"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Arial" pitchFamily="-110" charset="0"/>
                <a:cs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Arial" pitchFamily="-110" charset="0"/>
                <a:cs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Arial" pitchFamily="-110" charset="0"/>
                <a:cs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Arial" pitchFamily="-110" charset="0"/>
                <a:cs typeface="Arial" pitchFamily="-110" charset="0"/>
              </a:defRPr>
            </a:lvl9pPr>
          </a:lstStyle>
          <a:p>
            <a:pPr eaLnBrk="1" hangingPunct="1">
              <a:defRPr/>
            </a:pPr>
            <a:r>
              <a:rPr lang="ar-SA" altLang="ko-KR" sz="6600" kern="0" dirty="0">
                <a:solidFill>
                  <a:schemeClr val="tx1"/>
                </a:solidFill>
                <a:latin typeface="Arial" panose="020B0604020202020204" pitchFamily="34" charset="0"/>
                <a:ea typeface="굴림" charset="0"/>
                <a:cs typeface="Arial" panose="020B0604020202020204" pitchFamily="34" charset="0"/>
              </a:rPr>
              <a:t>الموت</a:t>
            </a:r>
            <a:endParaRPr lang="en-US" altLang="ko-KR" sz="6600" kern="0" dirty="0">
              <a:solidFill>
                <a:schemeClr val="tx1"/>
              </a:solidFill>
              <a:latin typeface="Arial" panose="020B0604020202020204" pitchFamily="34" charset="0"/>
              <a:ea typeface="굴림"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7">
                                            <p:bg/>
                                          </p:spTgt>
                                        </p:tgtEl>
                                        <p:attrNameLst>
                                          <p:attrName>style.visibility</p:attrName>
                                        </p:attrNameLst>
                                      </p:cBhvr>
                                      <p:to>
                                        <p:strVal val="visible"/>
                                      </p:to>
                                    </p:set>
                                    <p:animEffect transition="in" filter="blinds(horizontal)">
                                      <p:cBhvr>
                                        <p:cTn id="7" dur="500"/>
                                        <p:tgtEl>
                                          <p:spTgt spid="52227">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227">
                                            <p:txEl>
                                              <p:pRg st="0" end="0"/>
                                            </p:txEl>
                                          </p:spTgt>
                                        </p:tgtEl>
                                        <p:attrNameLst>
                                          <p:attrName>style.visibility</p:attrName>
                                        </p:attrNameLst>
                                      </p:cBhvr>
                                      <p:to>
                                        <p:strVal val="visible"/>
                                      </p:to>
                                    </p:set>
                                    <p:animEffect transition="in" filter="blinds(horizontal)">
                                      <p:cBhvr>
                                        <p:cTn id="10" dur="500"/>
                                        <p:tgtEl>
                                          <p:spTgt spid="522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2227">
                                            <p:txEl>
                                              <p:pRg st="1" end="1"/>
                                            </p:txEl>
                                          </p:spTgt>
                                        </p:tgtEl>
                                        <p:attrNameLst>
                                          <p:attrName>style.visibility</p:attrName>
                                        </p:attrNameLst>
                                      </p:cBhvr>
                                      <p:to>
                                        <p:strVal val="visible"/>
                                      </p:to>
                                    </p:set>
                                    <p:animEffect transition="in" filter="blinds(horizontal)">
                                      <p:cBhvr>
                                        <p:cTn id="15" dur="500"/>
                                        <p:tgtEl>
                                          <p:spTgt spid="52227">
                                            <p:txEl>
                                              <p:pRg st="1" end="1"/>
                                            </p:txEl>
                                          </p:spTgt>
                                        </p:tgtEl>
                                      </p:cBhvr>
                                    </p:animEffect>
                                  </p:childTnLst>
                                </p:cTn>
                              </p:par>
                              <p:par>
                                <p:cTn id="16" presetID="24" presetClass="emph" presetSubtype="0" fill="hold" nodeType="withEffect">
                                  <p:stCondLst>
                                    <p:cond delay="0"/>
                                  </p:stCondLst>
                                  <p:childTnLst>
                                    <p:animClr clrSpc="hsl" dir="cw">
                                      <p:cBhvr override="childStyle">
                                        <p:cTn id="17" dur="500" fill="hold"/>
                                        <p:tgtEl>
                                          <p:spTgt spid="52227">
                                            <p:txEl>
                                              <p:pRg st="0" end="0"/>
                                            </p:txEl>
                                          </p:spTgt>
                                        </p:tgtEl>
                                        <p:attrNameLst>
                                          <p:attrName>style.color</p:attrName>
                                        </p:attrNameLst>
                                      </p:cBhvr>
                                      <p:by>
                                        <p:hsl h="0" s="-12549" l="-25098"/>
                                      </p:by>
                                    </p:animClr>
                                    <p:animClr clrSpc="hsl" dir="cw">
                                      <p:cBhvr>
                                        <p:cTn id="18" dur="500" fill="hold"/>
                                        <p:tgtEl>
                                          <p:spTgt spid="52227">
                                            <p:txEl>
                                              <p:pRg st="0" end="0"/>
                                            </p:txEl>
                                          </p:spTgt>
                                        </p:tgtEl>
                                        <p:attrNameLst>
                                          <p:attrName>fillcolor</p:attrName>
                                        </p:attrNameLst>
                                      </p:cBhvr>
                                      <p:by>
                                        <p:hsl h="0" s="-12549" l="-25098"/>
                                      </p:by>
                                    </p:animClr>
                                    <p:animClr clrSpc="hsl" dir="cw">
                                      <p:cBhvr>
                                        <p:cTn id="19" dur="500" fill="hold"/>
                                        <p:tgtEl>
                                          <p:spTgt spid="52227">
                                            <p:txEl>
                                              <p:pRg st="0" end="0"/>
                                            </p:txEl>
                                          </p:spTgt>
                                        </p:tgtEl>
                                        <p:attrNameLst>
                                          <p:attrName>stroke.color</p:attrName>
                                        </p:attrNameLst>
                                      </p:cBhvr>
                                      <p:by>
                                        <p:hsl h="0" s="-12549" l="-25098"/>
                                      </p:by>
                                    </p:animClr>
                                    <p:set>
                                      <p:cBhvr>
                                        <p:cTn id="20" dur="500" fill="hold"/>
                                        <p:tgtEl>
                                          <p:spTgt spid="52227">
                                            <p:txEl>
                                              <p:pRg st="0" end="0"/>
                                            </p:txEl>
                                          </p:spTgt>
                                        </p:tgtEl>
                                        <p:attrNameLst>
                                          <p:attrName>fill.type</p:attrName>
                                        </p:attrNameLst>
                                      </p:cBhvr>
                                      <p:to>
                                        <p:strVal val="solid"/>
                                      </p:to>
                                    </p:set>
                                  </p:childTnLst>
                                </p:cTn>
                              </p:par>
                              <p:par>
                                <p:cTn id="21" presetID="24" presetClass="emph" presetSubtype="0" fill="hold" nodeType="withEffect">
                                  <p:stCondLst>
                                    <p:cond delay="0"/>
                                  </p:stCondLst>
                                  <p:childTnLst>
                                    <p:animClr clrSpc="hsl" dir="cw">
                                      <p:cBhvr override="childStyle">
                                        <p:cTn id="22" dur="500" fill="hold"/>
                                        <p:tgtEl>
                                          <p:spTgt spid="52227">
                                            <p:txEl>
                                              <p:pRg st="1" end="1"/>
                                            </p:txEl>
                                          </p:spTgt>
                                        </p:tgtEl>
                                        <p:attrNameLst>
                                          <p:attrName>style.color</p:attrName>
                                        </p:attrNameLst>
                                      </p:cBhvr>
                                      <p:by>
                                        <p:hsl h="0" s="-12549" l="-25098"/>
                                      </p:by>
                                    </p:animClr>
                                    <p:animClr clrSpc="hsl" dir="cw">
                                      <p:cBhvr>
                                        <p:cTn id="23" dur="500" fill="hold"/>
                                        <p:tgtEl>
                                          <p:spTgt spid="52227">
                                            <p:txEl>
                                              <p:pRg st="1" end="1"/>
                                            </p:txEl>
                                          </p:spTgt>
                                        </p:tgtEl>
                                        <p:attrNameLst>
                                          <p:attrName>fillcolor</p:attrName>
                                        </p:attrNameLst>
                                      </p:cBhvr>
                                      <p:by>
                                        <p:hsl h="0" s="-12549" l="-25098"/>
                                      </p:by>
                                    </p:animClr>
                                    <p:animClr clrSpc="hsl" dir="cw">
                                      <p:cBhvr>
                                        <p:cTn id="24" dur="500" fill="hold"/>
                                        <p:tgtEl>
                                          <p:spTgt spid="52227">
                                            <p:txEl>
                                              <p:pRg st="1" end="1"/>
                                            </p:txEl>
                                          </p:spTgt>
                                        </p:tgtEl>
                                        <p:attrNameLst>
                                          <p:attrName>stroke.color</p:attrName>
                                        </p:attrNameLst>
                                      </p:cBhvr>
                                      <p:by>
                                        <p:hsl h="0" s="-12549" l="-25098"/>
                                      </p:by>
                                    </p:animClr>
                                    <p:set>
                                      <p:cBhvr>
                                        <p:cTn id="25" dur="500" fill="hold"/>
                                        <p:tgtEl>
                                          <p:spTgt spid="5222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0" y="0"/>
            <a:ext cx="9144000" cy="1470025"/>
          </a:xfrm>
        </p:spPr>
        <p:txBody>
          <a:bodyPr/>
          <a:lstStyle/>
          <a:p>
            <a:pPr eaLnBrk="1" hangingPunct="1">
              <a:defRPr/>
            </a:pPr>
            <a:r>
              <a:rPr lang="ar-JO" altLang="ko-KR" b="0" u="sng" dirty="0">
                <a:solidFill>
                  <a:srgbClr val="FFFF00"/>
                </a:solidFill>
                <a:latin typeface="Arial" panose="020B0604020202020204" pitchFamily="34" charset="0"/>
                <a:ea typeface="굴림" charset="0"/>
                <a:cs typeface="Arial" panose="020B0604020202020204" pitchFamily="34" charset="0"/>
              </a:rPr>
              <a:t>الموت حقيقي</a:t>
            </a:r>
            <a:endParaRPr lang="en-US" altLang="ko-KR" b="0" u="sng" dirty="0">
              <a:solidFill>
                <a:srgbClr val="FFFF00"/>
              </a:solidFill>
              <a:latin typeface="Arial" panose="020B0604020202020204" pitchFamily="34" charset="0"/>
              <a:ea typeface="굴림" charset="0"/>
              <a:cs typeface="Arial" panose="020B0604020202020204" pitchFamily="34" charset="0"/>
            </a:endParaRPr>
          </a:p>
        </p:txBody>
      </p:sp>
      <p:sp>
        <p:nvSpPr>
          <p:cNvPr id="54275" name="Rectangle 3"/>
          <p:cNvSpPr>
            <a:spLocks noGrp="1" noChangeArrowheads="1"/>
          </p:cNvSpPr>
          <p:nvPr>
            <p:ph type="subTitle" idx="1"/>
          </p:nvPr>
        </p:nvSpPr>
        <p:spPr>
          <a:xfrm>
            <a:off x="0" y="1752600"/>
            <a:ext cx="9144000" cy="2209800"/>
          </a:xfrm>
        </p:spPr>
        <p:txBody>
          <a:bodyPr/>
          <a:lstStyle/>
          <a:p>
            <a:pPr marL="539750" indent="-539750" algn="r" rtl="1" eaLnBrk="1" hangingPunct="1">
              <a:lnSpc>
                <a:spcPct val="90000"/>
              </a:lnSpc>
              <a:buFont typeface="Wingdings" charset="0"/>
              <a:buChar char="Ø"/>
              <a:defRPr/>
            </a:pPr>
            <a:r>
              <a:rPr lang="ar-JO" altLang="ko-KR" b="1" dirty="0">
                <a:latin typeface="Arial" panose="020B0604020202020204" pitchFamily="34" charset="0"/>
                <a:ea typeface="宋体" charset="0"/>
                <a:cs typeface="Arial" panose="020B0604020202020204" pitchFamily="34" charset="0"/>
              </a:rPr>
              <a:t>يموت الجميع أخيراً (كبر السن، الحوادث، الحرب، القتل، الكوارث الطبيعية، المجاعة ... الخ)</a:t>
            </a:r>
            <a:endParaRPr lang="en-US" altLang="ko-KR" b="1" dirty="0">
              <a:latin typeface="Arial" panose="020B0604020202020204" pitchFamily="34" charset="0"/>
              <a:ea typeface="宋体" charset="0"/>
              <a:cs typeface="Arial" panose="020B0604020202020204" pitchFamily="34" charset="0"/>
            </a:endParaRPr>
          </a:p>
          <a:p>
            <a:pPr marL="539750" indent="-539750" algn="r" rtl="1" eaLnBrk="1" hangingPunct="1">
              <a:lnSpc>
                <a:spcPct val="90000"/>
              </a:lnSpc>
              <a:buFont typeface="Wingdings" charset="0"/>
              <a:buChar char="Ø"/>
              <a:defRPr/>
            </a:pPr>
            <a:r>
              <a:rPr lang="ar-JO" altLang="ko-KR" b="1" dirty="0">
                <a:latin typeface="Arial" panose="020B0604020202020204" pitchFamily="34" charset="0"/>
                <a:ea typeface="宋体" charset="0"/>
                <a:cs typeface="Arial" panose="020B0604020202020204" pitchFamily="34" charset="0"/>
              </a:rPr>
              <a:t>لا يستطيع أحد تجنب الموت</a:t>
            </a:r>
            <a:endParaRPr lang="en-US" altLang="ko-KR" b="1" dirty="0">
              <a:latin typeface="Arial" panose="020B0604020202020204" pitchFamily="34" charset="0"/>
              <a:ea typeface="宋体" charset="0"/>
              <a:cs typeface="Arial" panose="020B0604020202020204" pitchFamily="34" charset="0"/>
            </a:endParaRPr>
          </a:p>
        </p:txBody>
      </p:sp>
      <p:sp>
        <p:nvSpPr>
          <p:cNvPr id="64515" name="TextBox 5"/>
          <p:cNvSpPr txBox="1">
            <a:spLocks noChangeArrowheads="1"/>
          </p:cNvSpPr>
          <p:nvPr/>
        </p:nvSpPr>
        <p:spPr bwMode="auto">
          <a:xfrm>
            <a:off x="457200" y="4953000"/>
            <a:ext cx="8534400" cy="1569660"/>
          </a:xfrm>
          <a:prstGeom prst="rect">
            <a:avLst/>
          </a:prstGeom>
          <a:solidFill>
            <a:srgbClr val="00051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algn="r" eaLnBrk="1" hangingPunct="1"/>
            <a:r>
              <a:rPr lang="ar-JO" altLang="zh-CN" sz="3200" dirty="0">
                <a:solidFill>
                  <a:srgbClr val="FFFFFF"/>
                </a:solidFill>
                <a:latin typeface="Arial" panose="020B0604020202020204" pitchFamily="34" charset="0"/>
                <a:ea typeface="宋体" charset="0"/>
                <a:cs typeface="Arial" panose="020B0604020202020204" pitchFamily="34" charset="0"/>
              </a:rPr>
              <a:t>وضع للناس أن يموتوا مرة                                          ثم بعد ذلك الدينونة                                           (عبرانيين 9: 27)</a:t>
            </a:r>
            <a:endParaRPr lang="en-US" altLang="zh-CN" sz="3200" dirty="0">
              <a:solidFill>
                <a:srgbClr val="FFFFFF"/>
              </a:solidFill>
              <a:latin typeface="Arial" panose="020B0604020202020204" pitchFamily="34" charset="0"/>
              <a:ea typeface="宋体" charset="0"/>
              <a:cs typeface="Arial" panose="020B0604020202020204" pitchFamily="34" charset="0"/>
            </a:endParaRPr>
          </a:p>
        </p:txBody>
      </p:sp>
      <p:pic>
        <p:nvPicPr>
          <p:cNvPr id="64516" name="Picture 6" descr="death ally.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572000"/>
            <a:ext cx="30607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747781" y="3109989"/>
            <a:ext cx="184666" cy="369332"/>
          </a:xfrm>
          <a:prstGeom prst="rect">
            <a:avLst/>
          </a:prstGeom>
          <a:noFill/>
        </p:spPr>
        <p:txBody>
          <a:bodyPr wrap="none" rtlCol="0">
            <a:spAutoFit/>
          </a:bodyPr>
          <a:lstStyle/>
          <a:p>
            <a:endParaRPr 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5427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5427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5427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5427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54275">
                                            <p:txEl>
                                              <p:pRg st="1" end="1"/>
                                            </p:txEl>
                                          </p:spTgt>
                                        </p:tgtEl>
                                        <p:attrNameLst>
                                          <p:attrName>style.visibility</p:attrName>
                                        </p:attrNameLst>
                                      </p:cBhvr>
                                      <p:to>
                                        <p:strVal val="visible"/>
                                      </p:to>
                                    </p:set>
                                    <p:anim calcmode="lin" valueType="num">
                                      <p:cBhvr>
                                        <p:cTn id="16" dur="500" fill="hold"/>
                                        <p:tgtEl>
                                          <p:spTgt spid="54275">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54275">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54275">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54275">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5" descr="death_tunnel.jpg"/>
          <p:cNvPicPr>
            <a:picLocks noChangeAspect="1"/>
          </p:cNvPicPr>
          <p:nvPr/>
        </p:nvPicPr>
        <p:blipFill rotWithShape="1">
          <a:blip r:embed="rId3">
            <a:lum bright="-12000"/>
            <a:extLst>
              <a:ext uri="{28A0092B-C50C-407E-A947-70E740481C1C}">
                <a14:useLocalDpi xmlns:a14="http://schemas.microsoft.com/office/drawing/2010/main"/>
              </a:ext>
            </a:extLst>
          </a:blip>
          <a:srcRect l="7070" t="7542" r="8091" b="7620"/>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2" name="Rectangle 2"/>
          <p:cNvSpPr>
            <a:spLocks noGrp="1" noChangeArrowheads="1"/>
          </p:cNvSpPr>
          <p:nvPr>
            <p:ph type="ctrTitle"/>
          </p:nvPr>
        </p:nvSpPr>
        <p:spPr>
          <a:xfrm>
            <a:off x="0" y="0"/>
            <a:ext cx="9144000" cy="1470025"/>
          </a:xfrm>
        </p:spPr>
        <p:txBody>
          <a:bodyPr/>
          <a:lstStyle/>
          <a:p>
            <a:pPr eaLnBrk="1" hangingPunct="1">
              <a:defRPr/>
            </a:pPr>
            <a:r>
              <a:rPr lang="ar-JO" altLang="ko-KR" b="0" u="sng" dirty="0">
                <a:solidFill>
                  <a:srgbClr val="FFFF00"/>
                </a:solidFill>
                <a:latin typeface="Arial" panose="020B0604020202020204" pitchFamily="34" charset="0"/>
                <a:ea typeface="굴림" charset="0"/>
                <a:cs typeface="Arial" panose="020B0604020202020204" pitchFamily="34" charset="0"/>
              </a:rPr>
              <a:t>أنواع الموت</a:t>
            </a:r>
            <a:endParaRPr lang="en-US" altLang="ko-KR" b="0" u="sng" dirty="0">
              <a:solidFill>
                <a:srgbClr val="FFFF00"/>
              </a:solidFill>
              <a:latin typeface="Arial" panose="020B0604020202020204" pitchFamily="34" charset="0"/>
              <a:ea typeface="굴림" charset="0"/>
              <a:cs typeface="Arial" panose="020B0604020202020204" pitchFamily="34" charset="0"/>
            </a:endParaRPr>
          </a:p>
        </p:txBody>
      </p:sp>
      <p:sp>
        <p:nvSpPr>
          <p:cNvPr id="56323" name="Rectangle 3"/>
          <p:cNvSpPr>
            <a:spLocks noGrp="1" noChangeArrowheads="1"/>
          </p:cNvSpPr>
          <p:nvPr>
            <p:ph type="subTitle" idx="1"/>
          </p:nvPr>
        </p:nvSpPr>
        <p:spPr>
          <a:xfrm>
            <a:off x="0" y="1752600"/>
            <a:ext cx="9144000" cy="4495800"/>
          </a:xfrm>
        </p:spPr>
        <p:txBody>
          <a:bodyPr/>
          <a:lstStyle/>
          <a:p>
            <a:pPr marL="609600" indent="-609600" algn="r" eaLnBrk="1" hangingPunct="1">
              <a:lnSpc>
                <a:spcPct val="90000"/>
              </a:lnSpc>
              <a:buFont typeface="Wingdings" charset="0"/>
              <a:buNone/>
              <a:defRPr/>
            </a:pPr>
            <a:r>
              <a:rPr lang="ar-JO" altLang="zh-CN" b="1" dirty="0">
                <a:latin typeface="Arial" panose="020B0604020202020204" pitchFamily="34" charset="0"/>
                <a:ea typeface="宋体" charset="0"/>
                <a:cs typeface="Arial" panose="020B0604020202020204" pitchFamily="34" charset="0"/>
              </a:rPr>
              <a:t>ثلاثة أنواع من الموت:</a:t>
            </a:r>
            <a:endParaRPr lang="en-US" altLang="zh-CN" b="1" dirty="0">
              <a:latin typeface="Arial" panose="020B0604020202020204" pitchFamily="34" charset="0"/>
              <a:ea typeface="宋体" charset="0"/>
              <a:cs typeface="Arial" panose="020B0604020202020204" pitchFamily="34" charset="0"/>
            </a:endParaRPr>
          </a:p>
          <a:p>
            <a:pPr algn="r" eaLnBrk="1" hangingPunct="1">
              <a:lnSpc>
                <a:spcPct val="90000"/>
              </a:lnSpc>
              <a:defRPr/>
            </a:pPr>
            <a:r>
              <a:rPr lang="ar-JO" altLang="zh-CN" sz="2800" b="1" dirty="0">
                <a:latin typeface="Arial" panose="020B0604020202020204" pitchFamily="34" charset="0"/>
                <a:ea typeface="宋体" charset="0"/>
                <a:cs typeface="Arial" panose="020B0604020202020204" pitchFamily="34" charset="0"/>
              </a:rPr>
              <a:t>1. الموت </a:t>
            </a:r>
            <a:r>
              <a:rPr lang="ar-JO" altLang="zh-CN" sz="2800" b="1" dirty="0">
                <a:solidFill>
                  <a:schemeClr val="accent1">
                    <a:lumMod val="20000"/>
                    <a:lumOff val="80000"/>
                  </a:schemeClr>
                </a:solidFill>
                <a:latin typeface="Arial" panose="020B0604020202020204" pitchFamily="34" charset="0"/>
                <a:ea typeface="宋体" charset="0"/>
                <a:cs typeface="Arial" panose="020B0604020202020204" pitchFamily="34" charset="0"/>
              </a:rPr>
              <a:t>الجسدي</a:t>
            </a:r>
            <a:endParaRPr lang="en-US" altLang="ko-KR" sz="2800" b="1" dirty="0">
              <a:latin typeface="Arial" panose="020B0604020202020204" pitchFamily="34" charset="0"/>
              <a:ea typeface="宋体" charset="0"/>
              <a:cs typeface="Arial" panose="020B0604020202020204" pitchFamily="34" charset="0"/>
            </a:endParaRPr>
          </a:p>
          <a:p>
            <a:pPr algn="r" eaLnBrk="1" hangingPunct="1">
              <a:lnSpc>
                <a:spcPct val="90000"/>
              </a:lnSpc>
              <a:defRPr/>
            </a:pPr>
            <a:r>
              <a:rPr lang="ar-JO" altLang="zh-CN" sz="2800" b="1" dirty="0">
                <a:solidFill>
                  <a:srgbClr val="FFFF00"/>
                </a:solidFill>
                <a:latin typeface="Arial" panose="020B0604020202020204" pitchFamily="34" charset="0"/>
                <a:ea typeface="宋体" charset="0"/>
                <a:cs typeface="Arial" panose="020B0604020202020204" pitchFamily="34" charset="0"/>
              </a:rPr>
              <a:t>    انفصال</a:t>
            </a:r>
            <a:r>
              <a:rPr lang="ar-JO" altLang="zh-CN" sz="2800" b="1" dirty="0">
                <a:latin typeface="Arial" panose="020B0604020202020204" pitchFamily="34" charset="0"/>
                <a:ea typeface="宋体" charset="0"/>
                <a:cs typeface="Arial" panose="020B0604020202020204" pitchFamily="34" charset="0"/>
              </a:rPr>
              <a:t> النفس عن الجسد (تك 35: 18-19، جا 12: 7، يع 2: 26)</a:t>
            </a:r>
            <a:br>
              <a:rPr lang="en-US" altLang="zh-CN" sz="2800" b="1" dirty="0">
                <a:latin typeface="Arial" panose="020B0604020202020204" pitchFamily="34" charset="0"/>
                <a:ea typeface="宋体" charset="0"/>
                <a:cs typeface="Arial" panose="020B0604020202020204" pitchFamily="34" charset="0"/>
              </a:rPr>
            </a:br>
            <a:endParaRPr lang="en-US" altLang="zh-CN" sz="2800" b="1" dirty="0">
              <a:latin typeface="Arial" panose="020B0604020202020204" pitchFamily="34" charset="0"/>
              <a:ea typeface="宋体" charset="0"/>
              <a:cs typeface="Arial" panose="020B0604020202020204" pitchFamily="34" charset="0"/>
            </a:endParaRPr>
          </a:p>
          <a:p>
            <a:pPr algn="r" eaLnBrk="1" hangingPunct="1">
              <a:lnSpc>
                <a:spcPct val="90000"/>
              </a:lnSpc>
              <a:defRPr/>
            </a:pPr>
            <a:r>
              <a:rPr lang="ar-JO" altLang="zh-CN" sz="2800" b="1" dirty="0">
                <a:latin typeface="Arial" panose="020B0604020202020204" pitchFamily="34" charset="0"/>
                <a:ea typeface="宋体" charset="0"/>
                <a:cs typeface="Arial" panose="020B0604020202020204" pitchFamily="34" charset="0"/>
              </a:rPr>
              <a:t>2. الموت </a:t>
            </a:r>
            <a:r>
              <a:rPr lang="ar-JO" altLang="zh-CN" sz="2800" b="1" dirty="0">
                <a:solidFill>
                  <a:schemeClr val="accent1">
                    <a:lumMod val="20000"/>
                    <a:lumOff val="80000"/>
                  </a:schemeClr>
                </a:solidFill>
                <a:latin typeface="Arial" panose="020B0604020202020204" pitchFamily="34" charset="0"/>
                <a:ea typeface="宋体" charset="0"/>
                <a:cs typeface="Arial" panose="020B0604020202020204" pitchFamily="34" charset="0"/>
              </a:rPr>
              <a:t>الروحي</a:t>
            </a:r>
          </a:p>
          <a:p>
            <a:pPr algn="r" eaLnBrk="1" hangingPunct="1">
              <a:lnSpc>
                <a:spcPct val="90000"/>
              </a:lnSpc>
              <a:defRPr/>
            </a:pPr>
            <a:r>
              <a:rPr lang="ar-JO" altLang="zh-CN" sz="2800" b="1" dirty="0">
                <a:solidFill>
                  <a:srgbClr val="FFFF00"/>
                </a:solidFill>
                <a:latin typeface="Arial" panose="020B0604020202020204" pitchFamily="34" charset="0"/>
                <a:ea typeface="宋体" charset="0"/>
                <a:cs typeface="Arial" panose="020B0604020202020204" pitchFamily="34" charset="0"/>
              </a:rPr>
              <a:t>    انفصال</a:t>
            </a:r>
            <a:r>
              <a:rPr lang="ar-JO" altLang="zh-CN" sz="2800" b="1" dirty="0">
                <a:solidFill>
                  <a:srgbClr val="FFFFFF"/>
                </a:solidFill>
                <a:latin typeface="Arial" panose="020B0604020202020204" pitchFamily="34" charset="0"/>
                <a:ea typeface="宋体" charset="0"/>
                <a:cs typeface="Arial" panose="020B0604020202020204" pitchFamily="34" charset="0"/>
              </a:rPr>
              <a:t> الإنسان عن الله (أف 2: 1-2)</a:t>
            </a:r>
            <a:br>
              <a:rPr lang="en-US" altLang="zh-CN" sz="2800" b="1" dirty="0">
                <a:latin typeface="Arial" panose="020B0604020202020204" pitchFamily="34" charset="0"/>
                <a:ea typeface="宋体" charset="0"/>
                <a:cs typeface="Arial" panose="020B0604020202020204" pitchFamily="34" charset="0"/>
              </a:rPr>
            </a:br>
            <a:endParaRPr lang="en-US" altLang="zh-CN" sz="2800" b="1" dirty="0">
              <a:latin typeface="Arial" panose="020B0604020202020204" pitchFamily="34" charset="0"/>
              <a:ea typeface="宋体" charset="0"/>
              <a:cs typeface="Arial" panose="020B0604020202020204" pitchFamily="34" charset="0"/>
            </a:endParaRPr>
          </a:p>
          <a:p>
            <a:pPr algn="r" eaLnBrk="1" hangingPunct="1">
              <a:lnSpc>
                <a:spcPct val="90000"/>
              </a:lnSpc>
              <a:defRPr/>
            </a:pPr>
            <a:r>
              <a:rPr lang="ar-JO" altLang="zh-CN" sz="2800" b="1" dirty="0">
                <a:latin typeface="Arial" panose="020B0604020202020204" pitchFamily="34" charset="0"/>
                <a:ea typeface="宋体" charset="0"/>
                <a:cs typeface="Arial" panose="020B0604020202020204" pitchFamily="34" charset="0"/>
              </a:rPr>
              <a:t>3. الموت </a:t>
            </a:r>
            <a:r>
              <a:rPr lang="ar-JO" altLang="zh-CN" sz="2800" b="1" dirty="0">
                <a:solidFill>
                  <a:schemeClr val="accent1">
                    <a:lumMod val="20000"/>
                    <a:lumOff val="80000"/>
                  </a:schemeClr>
                </a:solidFill>
                <a:latin typeface="Arial" panose="020B0604020202020204" pitchFamily="34" charset="0"/>
                <a:ea typeface="宋体" charset="0"/>
                <a:cs typeface="Arial" panose="020B0604020202020204" pitchFamily="34" charset="0"/>
              </a:rPr>
              <a:t>الثاني</a:t>
            </a:r>
            <a:r>
              <a:rPr lang="ar-JO" altLang="zh-CN" sz="2800" b="1" dirty="0">
                <a:latin typeface="Arial" panose="020B0604020202020204" pitchFamily="34" charset="0"/>
                <a:ea typeface="宋体" charset="0"/>
                <a:cs typeface="Arial" panose="020B0604020202020204" pitchFamily="34" charset="0"/>
              </a:rPr>
              <a:t> (الموت الأبدي)</a:t>
            </a:r>
            <a:br>
              <a:rPr lang="en-US" altLang="zh-CN" sz="2800" b="1" dirty="0">
                <a:latin typeface="Arial" panose="020B0604020202020204" pitchFamily="34" charset="0"/>
                <a:ea typeface="宋体" charset="0"/>
                <a:cs typeface="Arial" panose="020B0604020202020204" pitchFamily="34" charset="0"/>
              </a:rPr>
            </a:br>
            <a:r>
              <a:rPr lang="ar-JO" altLang="zh-CN" sz="2800" b="1" dirty="0">
                <a:latin typeface="Arial" panose="020B0604020202020204" pitchFamily="34" charset="0"/>
                <a:ea typeface="宋体" charset="0"/>
                <a:cs typeface="Arial" panose="020B0604020202020204" pitchFamily="34" charset="0"/>
              </a:rPr>
              <a:t>    </a:t>
            </a:r>
            <a:r>
              <a:rPr lang="ar-JO" altLang="zh-CN" sz="2800" b="1" dirty="0">
                <a:solidFill>
                  <a:srgbClr val="FFFF00"/>
                </a:solidFill>
                <a:latin typeface="Arial" panose="020B0604020202020204" pitchFamily="34" charset="0"/>
                <a:ea typeface="宋体" charset="0"/>
                <a:cs typeface="Arial" panose="020B0604020202020204" pitchFamily="34" charset="0"/>
              </a:rPr>
              <a:t>الإنفصال</a:t>
            </a:r>
            <a:r>
              <a:rPr lang="ar-JO" altLang="zh-CN" sz="2800" b="1" dirty="0">
                <a:latin typeface="Arial" panose="020B0604020202020204" pitchFamily="34" charset="0"/>
                <a:ea typeface="宋体" charset="0"/>
                <a:cs typeface="Arial" panose="020B0604020202020204" pitchFamily="34" charset="0"/>
              </a:rPr>
              <a:t> عن حضور الله لفترة عقوبة غير منتهية (رؤ 20: 14، 21: 8)</a:t>
            </a:r>
            <a:r>
              <a:rPr lang="en-US" altLang="zh-CN" sz="2800" b="1" dirty="0">
                <a:latin typeface="Arial" panose="020B0604020202020204" pitchFamily="34" charset="0"/>
                <a:ea typeface="宋体" charset="0"/>
                <a:cs typeface="Arial" panose="020B0604020202020204" pitchFamily="34" charset="0"/>
              </a:rPr>
              <a:t>  </a:t>
            </a:r>
            <a:br>
              <a:rPr lang="en-US" altLang="zh-CN" sz="2800" b="1" dirty="0">
                <a:latin typeface="Arial" panose="020B0604020202020204" pitchFamily="34" charset="0"/>
                <a:ea typeface="宋体" charset="0"/>
                <a:cs typeface="Arial" panose="020B0604020202020204" pitchFamily="34" charset="0"/>
              </a:rPr>
            </a:br>
            <a:endParaRPr lang="en-US" altLang="zh-CN" sz="2800" b="1" dirty="0">
              <a:latin typeface="Arial" panose="020B0604020202020204" pitchFamily="34" charset="0"/>
              <a:ea typeface="宋体" charset="0"/>
              <a:cs typeface="Arial" panose="020B0604020202020204" pitchFamily="34" charset="0"/>
            </a:endParaRPr>
          </a:p>
        </p:txBody>
      </p:sp>
      <p:sp>
        <p:nvSpPr>
          <p:cNvPr id="66564" name="TextBox 4"/>
          <p:cNvSpPr txBox="1">
            <a:spLocks noChangeArrowheads="1"/>
          </p:cNvSpPr>
          <p:nvPr/>
        </p:nvSpPr>
        <p:spPr bwMode="auto">
          <a:xfrm>
            <a:off x="8534400" y="5715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Dominican Small Caps" charset="0"/>
                <a:ea typeface="ＭＳ Ｐゴシック" charset="0"/>
                <a:cs typeface="ＭＳ Ｐゴシック" charset="0"/>
              </a:defRPr>
            </a:lvl1pPr>
            <a:lvl2pPr marL="742950" indent="-285750" eaLnBrk="0" hangingPunct="0">
              <a:defRPr sz="2400">
                <a:solidFill>
                  <a:schemeClr val="tx1"/>
                </a:solidFill>
                <a:latin typeface="Dominican Small Caps" charset="0"/>
                <a:ea typeface="ＭＳ Ｐゴシック" charset="0"/>
              </a:defRPr>
            </a:lvl2pPr>
            <a:lvl3pPr marL="1143000" indent="-228600" eaLnBrk="0" hangingPunct="0">
              <a:defRPr sz="2400">
                <a:solidFill>
                  <a:schemeClr val="tx1"/>
                </a:solidFill>
                <a:latin typeface="Dominican Small Caps" charset="0"/>
                <a:ea typeface="ＭＳ Ｐゴシック" charset="0"/>
              </a:defRPr>
            </a:lvl3pPr>
            <a:lvl4pPr marL="1600200" indent="-228600" eaLnBrk="0" hangingPunct="0">
              <a:defRPr sz="2400">
                <a:solidFill>
                  <a:schemeClr val="tx1"/>
                </a:solidFill>
                <a:latin typeface="Dominican Small Caps" charset="0"/>
                <a:ea typeface="ＭＳ Ｐゴシック" charset="0"/>
              </a:defRPr>
            </a:lvl4pPr>
            <a:lvl5pPr marL="2057400" indent="-228600" eaLnBrk="0" hangingPunct="0">
              <a:defRPr sz="2400">
                <a:solidFill>
                  <a:schemeClr val="tx1"/>
                </a:solidFill>
                <a:latin typeface="Dominican Small Caps" charset="0"/>
                <a:ea typeface="ＭＳ Ｐゴシック" charset="0"/>
              </a:defRPr>
            </a:lvl5pPr>
            <a:lvl6pPr marL="2514600" indent="-228600" eaLnBrk="0" fontAlgn="base" hangingPunct="0">
              <a:spcBef>
                <a:spcPct val="0"/>
              </a:spcBef>
              <a:spcAft>
                <a:spcPct val="0"/>
              </a:spcAft>
              <a:defRPr sz="2400">
                <a:solidFill>
                  <a:schemeClr val="tx1"/>
                </a:solidFill>
                <a:latin typeface="Dominican Small Caps" charset="0"/>
                <a:ea typeface="ＭＳ Ｐゴシック" charset="0"/>
              </a:defRPr>
            </a:lvl6pPr>
            <a:lvl7pPr marL="2971800" indent="-228600" eaLnBrk="0" fontAlgn="base" hangingPunct="0">
              <a:spcBef>
                <a:spcPct val="0"/>
              </a:spcBef>
              <a:spcAft>
                <a:spcPct val="0"/>
              </a:spcAft>
              <a:defRPr sz="2400">
                <a:solidFill>
                  <a:schemeClr val="tx1"/>
                </a:solidFill>
                <a:latin typeface="Dominican Small Caps" charset="0"/>
                <a:ea typeface="ＭＳ Ｐゴシック" charset="0"/>
              </a:defRPr>
            </a:lvl7pPr>
            <a:lvl8pPr marL="3429000" indent="-228600" eaLnBrk="0" fontAlgn="base" hangingPunct="0">
              <a:spcBef>
                <a:spcPct val="0"/>
              </a:spcBef>
              <a:spcAft>
                <a:spcPct val="0"/>
              </a:spcAft>
              <a:defRPr sz="2400">
                <a:solidFill>
                  <a:schemeClr val="tx1"/>
                </a:solidFill>
                <a:latin typeface="Dominican Small Caps" charset="0"/>
                <a:ea typeface="ＭＳ Ｐゴシック" charset="0"/>
              </a:defRPr>
            </a:lvl8pPr>
            <a:lvl9pPr marL="3886200" indent="-228600" eaLnBrk="0" fontAlgn="base" hangingPunct="0">
              <a:spcBef>
                <a:spcPct val="0"/>
              </a:spcBef>
              <a:spcAft>
                <a:spcPct val="0"/>
              </a:spcAft>
              <a:defRPr sz="2400">
                <a:solidFill>
                  <a:schemeClr val="tx1"/>
                </a:solidFill>
                <a:latin typeface="Dominican Small Caps" charset="0"/>
                <a:ea typeface="ＭＳ Ｐゴシック" charset="0"/>
              </a:defRPr>
            </a:lvl9pPr>
          </a:lstStyle>
          <a:p>
            <a:pPr eaLnBrk="1" hangingPunct="1"/>
            <a:r>
              <a:rPr lang="ar-JO" b="1" dirty="0">
                <a:latin typeface="Arial" panose="020B0604020202020204" pitchFamily="34" charset="0"/>
                <a:cs typeface="Arial" panose="020B0604020202020204" pitchFamily="34" charset="0"/>
              </a:rPr>
              <a:t>12</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linds(horizontal)">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blinds(horizontal)">
                                      <p:cBhvr>
                                        <p:cTn id="12" dur="500"/>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blinds(horizontal)">
                                      <p:cBhvr>
                                        <p:cTn id="17" dur="500"/>
                                        <p:tgtEl>
                                          <p:spTgt spid="56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323">
                                            <p:txEl>
                                              <p:pRg st="3" end="3"/>
                                            </p:txEl>
                                          </p:spTgt>
                                        </p:tgtEl>
                                        <p:attrNameLst>
                                          <p:attrName>style.visibility</p:attrName>
                                        </p:attrNameLst>
                                      </p:cBhvr>
                                      <p:to>
                                        <p:strVal val="visible"/>
                                      </p:to>
                                    </p:set>
                                    <p:animEffect transition="in" filter="blinds(horizontal)">
                                      <p:cBhvr>
                                        <p:cTn id="22" dur="500"/>
                                        <p:tgtEl>
                                          <p:spTgt spid="56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323">
                                            <p:txEl>
                                              <p:pRg st="4" end="4"/>
                                            </p:txEl>
                                          </p:spTgt>
                                        </p:tgtEl>
                                        <p:attrNameLst>
                                          <p:attrName>style.visibility</p:attrName>
                                        </p:attrNameLst>
                                      </p:cBhvr>
                                      <p:to>
                                        <p:strVal val="visible"/>
                                      </p:to>
                                    </p:set>
                                    <p:animEffect transition="in" filter="blinds(horizontal)">
                                      <p:cBhvr>
                                        <p:cTn id="27" dur="500"/>
                                        <p:tgtEl>
                                          <p:spTgt spid="56323">
                                            <p:txEl>
                                              <p:pRg st="4" end="4"/>
                                            </p:txEl>
                                          </p:spTgt>
                                        </p:tgtEl>
                                      </p:cBhvr>
                                    </p:animEffect>
                                  </p:childTnLst>
                                </p:cTn>
                              </p:par>
                              <p:par>
                                <p:cTn id="28" presetID="24" presetClass="emph" presetSubtype="0" fill="hold" nodeType="withEffect">
                                  <p:stCondLst>
                                    <p:cond delay="0"/>
                                  </p:stCondLst>
                                  <p:childTnLst>
                                    <p:animClr clrSpc="hsl" dir="cw">
                                      <p:cBhvr override="childStyle">
                                        <p:cTn id="29" dur="500" fill="hold"/>
                                        <p:tgtEl>
                                          <p:spTgt spid="56323">
                                            <p:txEl>
                                              <p:pRg st="1" end="1"/>
                                            </p:txEl>
                                          </p:spTgt>
                                        </p:tgtEl>
                                        <p:attrNameLst>
                                          <p:attrName>style.color</p:attrName>
                                        </p:attrNameLst>
                                      </p:cBhvr>
                                      <p:by>
                                        <p:hsl h="0" s="-12549" l="-25098"/>
                                      </p:by>
                                    </p:animClr>
                                    <p:animClr clrSpc="hsl" dir="cw">
                                      <p:cBhvr>
                                        <p:cTn id="30" dur="500" fill="hold"/>
                                        <p:tgtEl>
                                          <p:spTgt spid="56323">
                                            <p:txEl>
                                              <p:pRg st="1" end="1"/>
                                            </p:txEl>
                                          </p:spTgt>
                                        </p:tgtEl>
                                        <p:attrNameLst>
                                          <p:attrName>fillcolor</p:attrName>
                                        </p:attrNameLst>
                                      </p:cBhvr>
                                      <p:by>
                                        <p:hsl h="0" s="-12549" l="-25098"/>
                                      </p:by>
                                    </p:animClr>
                                    <p:animClr clrSpc="hsl" dir="cw">
                                      <p:cBhvr>
                                        <p:cTn id="31" dur="500" fill="hold"/>
                                        <p:tgtEl>
                                          <p:spTgt spid="56323">
                                            <p:txEl>
                                              <p:pRg st="1" end="1"/>
                                            </p:txEl>
                                          </p:spTgt>
                                        </p:tgtEl>
                                        <p:attrNameLst>
                                          <p:attrName>stroke.color</p:attrName>
                                        </p:attrNameLst>
                                      </p:cBhvr>
                                      <p:by>
                                        <p:hsl h="0" s="-12549" l="-25098"/>
                                      </p:by>
                                    </p:animClr>
                                    <p:set>
                                      <p:cBhvr>
                                        <p:cTn id="32" dur="500" fill="hold"/>
                                        <p:tgtEl>
                                          <p:spTgt spid="56323">
                                            <p:txEl>
                                              <p:pRg st="1" end="1"/>
                                            </p:txEl>
                                          </p:spTgt>
                                        </p:tgtEl>
                                        <p:attrNameLst>
                                          <p:attrName>fill.type</p:attrName>
                                        </p:attrNameLst>
                                      </p:cBhvr>
                                      <p:to>
                                        <p:strVal val="solid"/>
                                      </p:to>
                                    </p:set>
                                  </p:childTnLst>
                                </p:cTn>
                              </p:par>
                              <p:par>
                                <p:cTn id="33" presetID="24" presetClass="emph" presetSubtype="0" fill="hold" nodeType="withEffect">
                                  <p:stCondLst>
                                    <p:cond delay="0"/>
                                  </p:stCondLst>
                                  <p:childTnLst>
                                    <p:animClr clrSpc="hsl" dir="cw">
                                      <p:cBhvr override="childStyle">
                                        <p:cTn id="34" dur="500" fill="hold"/>
                                        <p:tgtEl>
                                          <p:spTgt spid="56323">
                                            <p:txEl>
                                              <p:pRg st="2" end="2"/>
                                            </p:txEl>
                                          </p:spTgt>
                                        </p:tgtEl>
                                        <p:attrNameLst>
                                          <p:attrName>style.color</p:attrName>
                                        </p:attrNameLst>
                                      </p:cBhvr>
                                      <p:by>
                                        <p:hsl h="0" s="-12549" l="-25098"/>
                                      </p:by>
                                    </p:animClr>
                                    <p:animClr clrSpc="hsl" dir="cw">
                                      <p:cBhvr>
                                        <p:cTn id="35" dur="500" fill="hold"/>
                                        <p:tgtEl>
                                          <p:spTgt spid="56323">
                                            <p:txEl>
                                              <p:pRg st="2" end="2"/>
                                            </p:txEl>
                                          </p:spTgt>
                                        </p:tgtEl>
                                        <p:attrNameLst>
                                          <p:attrName>fillcolor</p:attrName>
                                        </p:attrNameLst>
                                      </p:cBhvr>
                                      <p:by>
                                        <p:hsl h="0" s="-12549" l="-25098"/>
                                      </p:by>
                                    </p:animClr>
                                    <p:animClr clrSpc="hsl" dir="cw">
                                      <p:cBhvr>
                                        <p:cTn id="36" dur="500" fill="hold"/>
                                        <p:tgtEl>
                                          <p:spTgt spid="56323">
                                            <p:txEl>
                                              <p:pRg st="2" end="2"/>
                                            </p:txEl>
                                          </p:spTgt>
                                        </p:tgtEl>
                                        <p:attrNameLst>
                                          <p:attrName>stroke.color</p:attrName>
                                        </p:attrNameLst>
                                      </p:cBhvr>
                                      <p:by>
                                        <p:hsl h="0" s="-12549" l="-25098"/>
                                      </p:by>
                                    </p:animClr>
                                    <p:set>
                                      <p:cBhvr>
                                        <p:cTn id="37" dur="500" fill="hold"/>
                                        <p:tgtEl>
                                          <p:spTgt spid="56323">
                                            <p:txEl>
                                              <p:pRg st="2" end="2"/>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6323">
                                            <p:txEl>
                                              <p:pRg st="5" end="5"/>
                                            </p:txEl>
                                          </p:spTgt>
                                        </p:tgtEl>
                                        <p:attrNameLst>
                                          <p:attrName>style.visibility</p:attrName>
                                        </p:attrNameLst>
                                      </p:cBhvr>
                                      <p:to>
                                        <p:strVal val="visible"/>
                                      </p:to>
                                    </p:set>
                                    <p:animEffect transition="in" filter="blinds(horizontal)">
                                      <p:cBhvr>
                                        <p:cTn id="42" dur="500"/>
                                        <p:tgtEl>
                                          <p:spTgt spid="56323">
                                            <p:txEl>
                                              <p:pRg st="5" end="5"/>
                                            </p:txEl>
                                          </p:spTgt>
                                        </p:tgtEl>
                                      </p:cBhvr>
                                    </p:animEffect>
                                  </p:childTnLst>
                                </p:cTn>
                              </p:par>
                              <p:par>
                                <p:cTn id="43" presetID="24" presetClass="emph" presetSubtype="0" fill="hold" nodeType="withEffect">
                                  <p:stCondLst>
                                    <p:cond delay="0"/>
                                  </p:stCondLst>
                                  <p:childTnLst>
                                    <p:animClr clrSpc="hsl" dir="cw">
                                      <p:cBhvr override="childStyle">
                                        <p:cTn id="44" dur="500" fill="hold"/>
                                        <p:tgtEl>
                                          <p:spTgt spid="56323">
                                            <p:txEl>
                                              <p:pRg st="3" end="3"/>
                                            </p:txEl>
                                          </p:spTgt>
                                        </p:tgtEl>
                                        <p:attrNameLst>
                                          <p:attrName>style.color</p:attrName>
                                        </p:attrNameLst>
                                      </p:cBhvr>
                                      <p:by>
                                        <p:hsl h="0" s="-12549" l="-25098"/>
                                      </p:by>
                                    </p:animClr>
                                    <p:animClr clrSpc="hsl" dir="cw">
                                      <p:cBhvr>
                                        <p:cTn id="45" dur="500" fill="hold"/>
                                        <p:tgtEl>
                                          <p:spTgt spid="56323">
                                            <p:txEl>
                                              <p:pRg st="3" end="3"/>
                                            </p:txEl>
                                          </p:spTgt>
                                        </p:tgtEl>
                                        <p:attrNameLst>
                                          <p:attrName>fillcolor</p:attrName>
                                        </p:attrNameLst>
                                      </p:cBhvr>
                                      <p:by>
                                        <p:hsl h="0" s="-12549" l="-25098"/>
                                      </p:by>
                                    </p:animClr>
                                    <p:animClr clrSpc="hsl" dir="cw">
                                      <p:cBhvr>
                                        <p:cTn id="46" dur="500" fill="hold"/>
                                        <p:tgtEl>
                                          <p:spTgt spid="56323">
                                            <p:txEl>
                                              <p:pRg st="3" end="3"/>
                                            </p:txEl>
                                          </p:spTgt>
                                        </p:tgtEl>
                                        <p:attrNameLst>
                                          <p:attrName>stroke.color</p:attrName>
                                        </p:attrNameLst>
                                      </p:cBhvr>
                                      <p:by>
                                        <p:hsl h="0" s="-12549" l="-25098"/>
                                      </p:by>
                                    </p:animClr>
                                    <p:set>
                                      <p:cBhvr>
                                        <p:cTn id="47" dur="500" fill="hold"/>
                                        <p:tgtEl>
                                          <p:spTgt spid="56323">
                                            <p:txEl>
                                              <p:pRg st="3" end="3"/>
                                            </p:txEl>
                                          </p:spTgt>
                                        </p:tgtEl>
                                        <p:attrNameLst>
                                          <p:attrName>fill.type</p:attrName>
                                        </p:attrNameLst>
                                      </p:cBhvr>
                                      <p:to>
                                        <p:strVal val="solid"/>
                                      </p:to>
                                    </p:set>
                                  </p:childTnLst>
                                </p:cTn>
                              </p:par>
                              <p:par>
                                <p:cTn id="48" presetID="24" presetClass="emph" presetSubtype="0" fill="hold" nodeType="withEffect">
                                  <p:stCondLst>
                                    <p:cond delay="0"/>
                                  </p:stCondLst>
                                  <p:childTnLst>
                                    <p:animClr clrSpc="hsl" dir="cw">
                                      <p:cBhvr override="childStyle">
                                        <p:cTn id="49" dur="500" fill="hold"/>
                                        <p:tgtEl>
                                          <p:spTgt spid="56323">
                                            <p:txEl>
                                              <p:pRg st="4" end="4"/>
                                            </p:txEl>
                                          </p:spTgt>
                                        </p:tgtEl>
                                        <p:attrNameLst>
                                          <p:attrName>style.color</p:attrName>
                                        </p:attrNameLst>
                                      </p:cBhvr>
                                      <p:by>
                                        <p:hsl h="0" s="-12549" l="-25098"/>
                                      </p:by>
                                    </p:animClr>
                                    <p:animClr clrSpc="hsl" dir="cw">
                                      <p:cBhvr>
                                        <p:cTn id="50" dur="500" fill="hold"/>
                                        <p:tgtEl>
                                          <p:spTgt spid="56323">
                                            <p:txEl>
                                              <p:pRg st="4" end="4"/>
                                            </p:txEl>
                                          </p:spTgt>
                                        </p:tgtEl>
                                        <p:attrNameLst>
                                          <p:attrName>fillcolor</p:attrName>
                                        </p:attrNameLst>
                                      </p:cBhvr>
                                      <p:by>
                                        <p:hsl h="0" s="-12549" l="-25098"/>
                                      </p:by>
                                    </p:animClr>
                                    <p:animClr clrSpc="hsl" dir="cw">
                                      <p:cBhvr>
                                        <p:cTn id="51" dur="500" fill="hold"/>
                                        <p:tgtEl>
                                          <p:spTgt spid="56323">
                                            <p:txEl>
                                              <p:pRg st="4" end="4"/>
                                            </p:txEl>
                                          </p:spTgt>
                                        </p:tgtEl>
                                        <p:attrNameLst>
                                          <p:attrName>stroke.color</p:attrName>
                                        </p:attrNameLst>
                                      </p:cBhvr>
                                      <p:by>
                                        <p:hsl h="0" s="-12549" l="-25098"/>
                                      </p:by>
                                    </p:animClr>
                                    <p:set>
                                      <p:cBhvr>
                                        <p:cTn id="52" dur="500" fill="hold"/>
                                        <p:tgtEl>
                                          <p:spTgt spid="56323">
                                            <p:txEl>
                                              <p:pRg st="4" end="4"/>
                                            </p:txEl>
                                          </p:spTgt>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4" presetClass="emph" presetSubtype="0" fill="hold" nodeType="clickEffect">
                                  <p:stCondLst>
                                    <p:cond delay="0"/>
                                  </p:stCondLst>
                                  <p:childTnLst>
                                    <p:animClr clrSpc="hsl" dir="cw">
                                      <p:cBhvr override="childStyle">
                                        <p:cTn id="56" dur="500" fill="hold"/>
                                        <p:tgtEl>
                                          <p:spTgt spid="56323">
                                            <p:txEl>
                                              <p:pRg st="5" end="5"/>
                                            </p:txEl>
                                          </p:spTgt>
                                        </p:tgtEl>
                                        <p:attrNameLst>
                                          <p:attrName>style.color</p:attrName>
                                        </p:attrNameLst>
                                      </p:cBhvr>
                                      <p:by>
                                        <p:hsl h="0" s="-12549" l="-25098"/>
                                      </p:by>
                                    </p:animClr>
                                    <p:animClr clrSpc="hsl" dir="cw">
                                      <p:cBhvr>
                                        <p:cTn id="57" dur="500" fill="hold"/>
                                        <p:tgtEl>
                                          <p:spTgt spid="56323">
                                            <p:txEl>
                                              <p:pRg st="5" end="5"/>
                                            </p:txEl>
                                          </p:spTgt>
                                        </p:tgtEl>
                                        <p:attrNameLst>
                                          <p:attrName>fillcolor</p:attrName>
                                        </p:attrNameLst>
                                      </p:cBhvr>
                                      <p:by>
                                        <p:hsl h="0" s="-12549" l="-25098"/>
                                      </p:by>
                                    </p:animClr>
                                    <p:animClr clrSpc="hsl" dir="cw">
                                      <p:cBhvr>
                                        <p:cTn id="58" dur="500" fill="hold"/>
                                        <p:tgtEl>
                                          <p:spTgt spid="56323">
                                            <p:txEl>
                                              <p:pRg st="5" end="5"/>
                                            </p:txEl>
                                          </p:spTgt>
                                        </p:tgtEl>
                                        <p:attrNameLst>
                                          <p:attrName>stroke.color</p:attrName>
                                        </p:attrNameLst>
                                      </p:cBhvr>
                                      <p:by>
                                        <p:hsl h="0" s="-12549" l="-25098"/>
                                      </p:by>
                                    </p:animClr>
                                    <p:set>
                                      <p:cBhvr>
                                        <p:cTn id="59" dur="500" fill="hold"/>
                                        <p:tgtEl>
                                          <p:spTgt spid="5632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0" y="0"/>
            <a:ext cx="9144000" cy="1470025"/>
          </a:xfrm>
        </p:spPr>
        <p:txBody>
          <a:bodyPr/>
          <a:lstStyle/>
          <a:p>
            <a:pPr eaLnBrk="1" hangingPunct="1">
              <a:defRPr/>
            </a:pPr>
            <a:r>
              <a:rPr lang="ar-JO" altLang="ko-KR" b="0" u="sng" dirty="0">
                <a:solidFill>
                  <a:srgbClr val="FFFF00"/>
                </a:solidFill>
                <a:latin typeface="Arial" panose="020B0604020202020204" pitchFamily="34" charset="0"/>
                <a:ea typeface="굴림" charset="0"/>
                <a:cs typeface="Arial" panose="020B0604020202020204" pitchFamily="34" charset="0"/>
              </a:rPr>
              <a:t>الموت الجسدي</a:t>
            </a:r>
            <a:endParaRPr lang="en-US" altLang="ko-KR" b="0" u="sng" dirty="0">
              <a:solidFill>
                <a:srgbClr val="FFFF00"/>
              </a:solidFill>
              <a:latin typeface="Arial" panose="020B0604020202020204" pitchFamily="34" charset="0"/>
              <a:ea typeface="굴림" charset="0"/>
              <a:cs typeface="Arial" panose="020B0604020202020204" pitchFamily="34" charset="0"/>
            </a:endParaRPr>
          </a:p>
        </p:txBody>
      </p:sp>
      <p:sp>
        <p:nvSpPr>
          <p:cNvPr id="58371" name="Rectangle 3"/>
          <p:cNvSpPr>
            <a:spLocks noGrp="1" noChangeArrowheads="1"/>
          </p:cNvSpPr>
          <p:nvPr>
            <p:ph type="subTitle" idx="1"/>
          </p:nvPr>
        </p:nvSpPr>
        <p:spPr>
          <a:xfrm>
            <a:off x="457200" y="3886200"/>
            <a:ext cx="8458200" cy="2590800"/>
          </a:xfrm>
        </p:spPr>
        <p:txBody>
          <a:bodyPr/>
          <a:lstStyle/>
          <a:p>
            <a:pPr eaLnBrk="1" hangingPunct="1">
              <a:defRPr/>
            </a:pPr>
            <a:r>
              <a:rPr lang="ar-JO" altLang="ko-KR" sz="2800" b="1" dirty="0">
                <a:latin typeface="Arial" panose="020B0604020202020204" pitchFamily="34" charset="0"/>
                <a:ea typeface="宋体" charset="0"/>
                <a:cs typeface="Arial" panose="020B0604020202020204" pitchFamily="34" charset="0"/>
              </a:rPr>
              <a:t>على الرغم من أن الموت حقيقي ولا مفر منه إلا أنه </a:t>
            </a:r>
            <a:r>
              <a:rPr lang="ar-JO" altLang="ko-KR" sz="2800" b="1" dirty="0">
                <a:solidFill>
                  <a:srgbClr val="FFFF00"/>
                </a:solidFill>
                <a:latin typeface="Arial" panose="020B0604020202020204" pitchFamily="34" charset="0"/>
                <a:ea typeface="宋体" charset="0"/>
                <a:cs typeface="Arial" panose="020B0604020202020204" pitchFamily="34" charset="0"/>
              </a:rPr>
              <a:t>غير طبيعي </a:t>
            </a:r>
            <a:r>
              <a:rPr lang="ar-JO" altLang="ko-KR" sz="2800" b="1" dirty="0">
                <a:latin typeface="Arial" panose="020B0604020202020204" pitchFamily="34" charset="0"/>
                <a:ea typeface="宋体" charset="0"/>
                <a:cs typeface="Arial" panose="020B0604020202020204" pitchFamily="34" charset="0"/>
              </a:rPr>
              <a:t>. عندما خلق الله السماوات والأرض لم يكن الموت جزءً منها. ولهذا السبب فإن آخر عدو يبطل هو الموت (1 كو 15: 26).</a:t>
            </a:r>
            <a:endParaRPr lang="en-US" altLang="zh-CN" sz="2800" b="1" dirty="0">
              <a:latin typeface="Arial" panose="020B0604020202020204" pitchFamily="34" charset="0"/>
              <a:ea typeface="宋体" charset="0"/>
              <a:cs typeface="Arial" panose="020B0604020202020204" pitchFamily="34" charset="0"/>
            </a:endParaRPr>
          </a:p>
        </p:txBody>
      </p:sp>
      <p:sp>
        <p:nvSpPr>
          <p:cNvPr id="58372" name="Rectangle 4"/>
          <p:cNvSpPr>
            <a:spLocks noChangeArrowheads="1"/>
          </p:cNvSpPr>
          <p:nvPr/>
        </p:nvSpPr>
        <p:spPr bwMode="auto">
          <a:xfrm>
            <a:off x="-152400" y="6400800"/>
            <a:ext cx="91440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spcBef>
                <a:spcPct val="20000"/>
              </a:spcBef>
              <a:buClr>
                <a:schemeClr val="hlink"/>
              </a:buClr>
              <a:buSzPct val="70000"/>
              <a:buFont typeface="Wingdings" charset="0"/>
              <a:buNone/>
              <a:defRPr/>
            </a:pPr>
            <a:r>
              <a:rPr lang="ar-JO" altLang="ko-KR" b="1" dirty="0">
                <a:effectLst>
                  <a:outerShdw blurRad="38100" dist="38100" dir="2700000" algn="tl">
                    <a:srgbClr val="000000"/>
                  </a:outerShdw>
                </a:effectLst>
                <a:latin typeface="Arial" panose="020B0604020202020204" pitchFamily="34" charset="0"/>
                <a:ea typeface="宋体" charset="0"/>
                <a:cs typeface="Arial" panose="020B0604020202020204" pitchFamily="34" charset="0"/>
              </a:rPr>
              <a:t>بول بينوير، فهم نبوة الأيام الأخيرة، 346</a:t>
            </a:r>
            <a:endParaRPr lang="en-US" altLang="ko-KR" b="1" dirty="0">
              <a:effectLst>
                <a:outerShdw blurRad="38100" dist="38100" dir="2700000" algn="tl">
                  <a:srgbClr val="000000"/>
                </a:outerShdw>
              </a:effectLst>
              <a:latin typeface="Arial" panose="020B0604020202020204" pitchFamily="34" charset="0"/>
              <a:ea typeface="宋体" charset="0"/>
              <a:cs typeface="Arial" panose="020B0604020202020204" pitchFamily="34" charset="0"/>
            </a:endParaRPr>
          </a:p>
        </p:txBody>
      </p:sp>
      <p:sp>
        <p:nvSpPr>
          <p:cNvPr id="6" name="Rectangle 3"/>
          <p:cNvSpPr txBox="1">
            <a:spLocks noChangeArrowheads="1"/>
          </p:cNvSpPr>
          <p:nvPr/>
        </p:nvSpPr>
        <p:spPr bwMode="auto">
          <a:xfrm>
            <a:off x="0" y="1828800"/>
            <a:ext cx="5029200" cy="1066800"/>
          </a:xfrm>
          <a:prstGeom prst="rect">
            <a:avLst/>
          </a:prstGeom>
          <a:noFill/>
          <a:ln w="9525">
            <a:noFill/>
            <a:miter lim="800000"/>
            <a:headEnd/>
            <a:tailEnd/>
          </a:ln>
          <a:effectLst/>
        </p:spPr>
        <p:txBody>
          <a:bodyPr/>
          <a:lstStyle>
            <a:lvl1pPr marL="0" indent="0" algn="ctr" rtl="0" eaLnBrk="0" fontAlgn="base" hangingPunct="0">
              <a:spcBef>
                <a:spcPct val="20000"/>
              </a:spcBef>
              <a:spcAft>
                <a:spcPct val="0"/>
              </a:spcAft>
              <a:buClr>
                <a:schemeClr val="hlink"/>
              </a:buClr>
              <a:buSzPct val="70000"/>
              <a:buFont typeface="Wingdings" pitchFamily="-110" charset="2"/>
              <a:buNone/>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mn-ea"/>
                <a:cs typeface="+mn-cs"/>
              </a:defRPr>
            </a:lvl9pPr>
          </a:lstStyle>
          <a:p>
            <a:pPr eaLnBrk="1" hangingPunct="1">
              <a:buFont typeface="Wingdings" charset="0"/>
              <a:buNone/>
              <a:defRPr/>
            </a:pPr>
            <a:r>
              <a:rPr lang="ar-JO" altLang="zh-CN" b="1" u="sng" dirty="0">
                <a:latin typeface="Arial" panose="020B0604020202020204" pitchFamily="34" charset="0"/>
                <a:ea typeface="宋体" charset="0"/>
                <a:cs typeface="Arial" panose="020B0604020202020204" pitchFamily="34" charset="0"/>
              </a:rPr>
              <a:t>طبيعي أم غير طبيعي؟</a:t>
            </a:r>
            <a:endParaRPr lang="en-US" altLang="zh-CN" b="1" dirty="0">
              <a:latin typeface="Arial" panose="020B0604020202020204" pitchFamily="34" charset="0"/>
              <a:ea typeface="宋体" charset="0"/>
              <a:cs typeface="Arial" panose="020B0604020202020204" pitchFamily="34" charset="0"/>
            </a:endParaRPr>
          </a:p>
        </p:txBody>
      </p:sp>
      <p:pic>
        <p:nvPicPr>
          <p:cNvPr id="68613"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29200" y="1447800"/>
            <a:ext cx="3517900" cy="231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blinds(horizontal)">
                                      <p:cBhvr>
                                        <p:cTn id="12" dur="500"/>
                                        <p:tgtEl>
                                          <p:spTgt spid="58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6" grpId="0" build="p"/>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Arial"/>
        <a:cs typeface="Arial"/>
      </a:majorFont>
      <a:minorFont>
        <a:latin typeface="Garamond"/>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2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ＭＳ Ｐゴシック"/>
        <a:cs typeface=""/>
      </a:majorFont>
      <a:minorFont>
        <a:latin typeface="Arial Blac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rlpool">
  <a:themeElements>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themeOverride>
</file>

<file path=ppt/theme/themeOverride3.xml><?xml version="1.0" encoding="utf-8"?>
<a:themeOverride xmlns:a="http://schemas.openxmlformats.org/drawingml/2006/main">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themeOverride>
</file>

<file path=docProps/app.xml><?xml version="1.0" encoding="utf-8"?>
<Properties xmlns="http://schemas.openxmlformats.org/officeDocument/2006/extended-properties" xmlns:vt="http://schemas.openxmlformats.org/officeDocument/2006/docPropsVTypes">
  <Template>Stream</Template>
  <TotalTime>6782</TotalTime>
  <Words>2502</Words>
  <Application>Microsoft Macintosh PowerPoint</Application>
  <PresentationFormat>On-screen Show (4:3)</PresentationFormat>
  <Paragraphs>341</Paragraphs>
  <Slides>41</Slides>
  <Notes>39</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41</vt:i4>
      </vt:variant>
    </vt:vector>
  </HeadingPairs>
  <TitlesOfParts>
    <vt:vector size="57" baseType="lpstr">
      <vt:lpstr>Dominican Small Caps</vt:lpstr>
      <vt:lpstr>ＭＳ Ｐゴシック</vt:lpstr>
      <vt:lpstr>Arial</vt:lpstr>
      <vt:lpstr>Arial Black</vt:lpstr>
      <vt:lpstr>Calibri</vt:lpstr>
      <vt:lpstr>Garamond</vt:lpstr>
      <vt:lpstr>Tahoma</vt:lpstr>
      <vt:lpstr>Times New Roman</vt:lpstr>
      <vt:lpstr>Wingdings</vt:lpstr>
      <vt:lpstr>Stream</vt:lpstr>
      <vt:lpstr>Blank Presentation</vt:lpstr>
      <vt:lpstr>1_Blank Presentation</vt:lpstr>
      <vt:lpstr>46_Blank Presentation</vt:lpstr>
      <vt:lpstr>22_Blank Presentation</vt:lpstr>
      <vt:lpstr>1_Whirlpool</vt:lpstr>
      <vt:lpstr>1_Orbit</vt:lpstr>
      <vt:lpstr>PowerPoint Presentation</vt:lpstr>
      <vt:lpstr>يرفض الكثيرون النبوة في     هذه الأيام ويضعون رؤوسهم       في الرمل</vt:lpstr>
      <vt:lpstr>لماذا ندرس أمور ما بعد الحياة؟</vt:lpstr>
      <vt:lpstr>نجمة الموت</vt:lpstr>
      <vt:lpstr>فندق جديد           في باكو      أذربيجان </vt:lpstr>
      <vt:lpstr>الموت</vt:lpstr>
      <vt:lpstr>الموت حقيقي</vt:lpstr>
      <vt:lpstr>أنواع الموت</vt:lpstr>
      <vt:lpstr>الموت الجسدي</vt:lpstr>
      <vt:lpstr>الموت الجسدي</vt:lpstr>
      <vt:lpstr>الموت الجسدي</vt:lpstr>
      <vt:lpstr>Death</vt:lpstr>
      <vt:lpstr>الردود حول الموت</vt:lpstr>
      <vt:lpstr>الردود حول الموت</vt:lpstr>
      <vt:lpstr> الرجل صاحب    الذكرى المئوية الثانية (1998)</vt:lpstr>
      <vt:lpstr>الردود حول الموت</vt:lpstr>
      <vt:lpstr>الردود حول الموت</vt:lpstr>
      <vt:lpstr>الردود حول الموت</vt:lpstr>
      <vt:lpstr>الخلاصة</vt:lpstr>
      <vt:lpstr>الحالة الوسطى</vt:lpstr>
      <vt:lpstr>الحالة الوسطى</vt:lpstr>
      <vt:lpstr>الحالة الوسطى</vt:lpstr>
      <vt:lpstr>الحالة الوسطى</vt:lpstr>
      <vt:lpstr>الحالة الوسطى</vt:lpstr>
      <vt:lpstr>الحالة الوسطى</vt:lpstr>
      <vt:lpstr>نقل              الفردوس</vt:lpstr>
      <vt:lpstr>الحالة الوسطى</vt:lpstr>
      <vt:lpstr>الحالة الوسطى</vt:lpstr>
      <vt:lpstr>الحالة الوسطى</vt:lpstr>
      <vt:lpstr>الحالة الوسطى</vt:lpstr>
      <vt:lpstr>الحالة الوسطى</vt:lpstr>
      <vt:lpstr>الحالة الوسطى</vt:lpstr>
      <vt:lpstr>PowerPoint Presentation</vt:lpstr>
      <vt:lpstr>PowerPoint Presentation</vt:lpstr>
      <vt:lpstr>الحالة الوسطى</vt:lpstr>
      <vt:lpstr>PowerPoint Presentation</vt:lpstr>
      <vt:lpstr>الحالة الوسطى</vt:lpstr>
      <vt:lpstr>الحالة الوسطى</vt:lpstr>
      <vt:lpstr>الحالة الوسطى</vt:lpstr>
      <vt:lpstr>Black</vt:lpstr>
      <vt:lpstr>الرابط للعرض التقديميِّ "علم الأخرويَّات (الإسخاتولوجيا)" متاحٌ على الموقع الإلكترونيّ:  BibleStudyDownloads.org</vt:lpstr>
    </vt:vector>
  </TitlesOfParts>
  <Company>Everywhere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Intermediate State</dc:title>
  <dc:creator> </dc:creator>
  <cp:lastModifiedBy>Rick Griffith</cp:lastModifiedBy>
  <cp:revision>110</cp:revision>
  <dcterms:created xsi:type="dcterms:W3CDTF">2009-02-24T04:21:28Z</dcterms:created>
  <dcterms:modified xsi:type="dcterms:W3CDTF">2024-01-17T11:06:54Z</dcterms:modified>
</cp:coreProperties>
</file>