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8" r:id="rId7"/>
    <p:sldMasterId id="2147483712" r:id="rId8"/>
    <p:sldMasterId id="2147483714" r:id="rId9"/>
  </p:sldMasterIdLst>
  <p:notesMasterIdLst>
    <p:notesMasterId r:id="rId53"/>
  </p:notesMasterIdLst>
  <p:sldIdLst>
    <p:sldId id="4574" r:id="rId10"/>
    <p:sldId id="4575" r:id="rId11"/>
    <p:sldId id="4576" r:id="rId12"/>
    <p:sldId id="4577" r:id="rId13"/>
    <p:sldId id="433" r:id="rId14"/>
    <p:sldId id="4092" r:id="rId15"/>
    <p:sldId id="256" r:id="rId16"/>
    <p:sldId id="4077" r:id="rId17"/>
    <p:sldId id="264" r:id="rId18"/>
    <p:sldId id="4078" r:id="rId19"/>
    <p:sldId id="4090" r:id="rId20"/>
    <p:sldId id="4079" r:id="rId21"/>
    <p:sldId id="4091" r:id="rId22"/>
    <p:sldId id="4080" r:id="rId23"/>
    <p:sldId id="4095" r:id="rId24"/>
    <p:sldId id="4570" r:id="rId25"/>
    <p:sldId id="4086" r:id="rId26"/>
    <p:sldId id="4087" r:id="rId27"/>
    <p:sldId id="331" r:id="rId28"/>
    <p:sldId id="4088" r:id="rId29"/>
    <p:sldId id="4096" r:id="rId30"/>
    <p:sldId id="4089" r:id="rId31"/>
    <p:sldId id="4097" r:id="rId32"/>
    <p:sldId id="4571" r:id="rId33"/>
    <p:sldId id="4572" r:id="rId34"/>
    <p:sldId id="4081" r:id="rId35"/>
    <p:sldId id="4083" r:id="rId36"/>
    <p:sldId id="348" r:id="rId37"/>
    <p:sldId id="5296" r:id="rId38"/>
    <p:sldId id="4085" r:id="rId39"/>
    <p:sldId id="4563" r:id="rId40"/>
    <p:sldId id="1101" r:id="rId41"/>
    <p:sldId id="4564" r:id="rId42"/>
    <p:sldId id="4084" r:id="rId43"/>
    <p:sldId id="4565" r:id="rId44"/>
    <p:sldId id="4573" r:id="rId45"/>
    <p:sldId id="4098" r:id="rId46"/>
    <p:sldId id="4566" r:id="rId47"/>
    <p:sldId id="4567" r:id="rId48"/>
    <p:sldId id="4568" r:id="rId49"/>
    <p:sldId id="4569" r:id="rId50"/>
    <p:sldId id="267" r:id="rId51"/>
    <p:sldId id="407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3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31" autoAdjust="0"/>
    <p:restoredTop sz="73943"/>
  </p:normalViewPr>
  <p:slideViewPr>
    <p:cSldViewPr snapToGrid="0">
      <p:cViewPr varScale="1">
        <p:scale>
          <a:sx n="87" d="100"/>
          <a:sy n="87" d="100"/>
        </p:scale>
        <p:origin x="184" y="6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6F747-A328-FF49-9F3A-4673353415E4}" type="datetimeFigureOut">
              <a:t>1/24/26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7E725-A36B-3F40-AE7B-087C55C2E98C}" type="slidenum">
              <a:t>‹#›</a:t>
            </a:fld>
            <a:endParaRPr lang="en-US"/>
          </a:p>
        </p:txBody>
      </p:sp>
    </p:spTree>
    <p:extLst>
      <p:ext uri="{BB962C8B-B14F-4D97-AF65-F5344CB8AC3E}">
        <p14:creationId xmlns:p14="http://schemas.microsoft.com/office/powerpoint/2010/main" val="282523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cs typeface="ＭＳ Ｐゴシック" charset="0"/>
              </a:rPr>
              <a:t>Ask the average Christian what a disciple is, and you'll get a tremendously varied response today.  We have many misconceptions regarding biblical discipleship.  </a:t>
            </a:r>
          </a:p>
        </p:txBody>
      </p:sp>
    </p:spTree>
    <p:extLst>
      <p:ext uri="{BB962C8B-B14F-4D97-AF65-F5344CB8AC3E}">
        <p14:creationId xmlns:p14="http://schemas.microsoft.com/office/powerpoint/2010/main" val="160357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What does it mean to hate your own life to the point of carrying your own cross?  It means to be so concerned that Christ's desires for your life be fulfilled that you hardly even think about your desires!  How long has it been since you heard someone say, “I hate doing what I want to do!”?</a:t>
            </a:r>
          </a:p>
          <a:p>
            <a:endParaRPr lang="en-US" altLang="en-US"/>
          </a:p>
          <a:p>
            <a:r>
              <a:rPr lang="en-US" altLang="en-US"/>
              <a:t>We live in a day of self-fulfillment: "looking out for number one," "you deserve a break today," "go ahead, you're worth it!"  Christ demands a radical commitment to Himself as our number one priority.</a:t>
            </a:r>
          </a:p>
          <a:p>
            <a:r>
              <a:rPr lang="en-US" altLang="en-US"/>
              <a:t> </a:t>
            </a:r>
          </a:p>
          <a:p>
            <a:r>
              <a:rPr lang="en-US" altLang="en-US"/>
              <a:t>(Not only does a true disciple demonstrate commitment to Christ by renouncing his family and his own life, but just a few verses later in verse 33, you’ll see that…)</a:t>
            </a:r>
          </a:p>
          <a:p>
            <a:endParaRPr lang="en-US" altLang="en-US"/>
          </a:p>
        </p:txBody>
      </p:sp>
    </p:spTree>
    <p:extLst>
      <p:ext uri="{BB962C8B-B14F-4D97-AF65-F5344CB8AC3E}">
        <p14:creationId xmlns:p14="http://schemas.microsoft.com/office/powerpoint/2010/main" val="255677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6FC1-2D0E-B362-9EC2-A15E01811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0422A-34B4-3D69-3ACA-F15484097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2A2DE-DF5E-8BFF-BFC3-F3B04F6296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A159130-3B00-810F-05C4-E4236E568F52}"/>
              </a:ext>
            </a:extLst>
          </p:cNvPr>
          <p:cNvSpPr>
            <a:spLocks noGrp="1"/>
          </p:cNvSpPr>
          <p:nvPr>
            <p:ph type="sldNum" sz="quarter" idx="5"/>
          </p:nvPr>
        </p:nvSpPr>
        <p:spPr/>
        <p:txBody>
          <a:bodyPr/>
          <a:lstStyle/>
          <a:p>
            <a:fld id="{B167E725-A36B-3F40-AE7B-087C55C2E98C}" type="slidenum">
              <a:t>12</a:t>
            </a:fld>
            <a:endParaRPr lang="en-US"/>
          </a:p>
        </p:txBody>
      </p:sp>
    </p:spTree>
    <p:extLst>
      <p:ext uri="{BB962C8B-B14F-4D97-AF65-F5344CB8AC3E}">
        <p14:creationId xmlns:p14="http://schemas.microsoft.com/office/powerpoint/2010/main" val="54365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a:t>Does this mean that we must sell all our possessions and give the money to the poor?  Christ demanded this of some, but not the majority.  Here's the difference between giving away all our possessions and giving them up.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a:t>The real question is, "Do you possess things or do things possess you?"  A true disciple does not own any possessions of his own.  Jesus Christ owns every possession we have, and we are only stewards of them. </a:t>
            </a:r>
          </a:p>
        </p:txBody>
      </p:sp>
    </p:spTree>
    <p:extLst>
      <p:ext uri="{BB962C8B-B14F-4D97-AF65-F5344CB8AC3E}">
        <p14:creationId xmlns:p14="http://schemas.microsoft.com/office/powerpoint/2010/main" val="256494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6DDB2-C4BC-1B06-A01D-C47D88BAE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CFBF0-6426-009C-CA76-212443D38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F257E-0C23-9398-9B62-6960049DA5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33C6F22-B4E9-1EDC-76B4-9F43AF9135AE}"/>
              </a:ext>
            </a:extLst>
          </p:cNvPr>
          <p:cNvSpPr>
            <a:spLocks noGrp="1"/>
          </p:cNvSpPr>
          <p:nvPr>
            <p:ph type="sldNum" sz="quarter" idx="5"/>
          </p:nvPr>
        </p:nvSpPr>
        <p:spPr/>
        <p:txBody>
          <a:bodyPr/>
          <a:lstStyle/>
          <a:p>
            <a:fld id="{B167E725-A36B-3F40-AE7B-087C55C2E98C}" type="slidenum">
              <a:t>14</a:t>
            </a:fld>
            <a:endParaRPr lang="en-US"/>
          </a:p>
        </p:txBody>
      </p:sp>
    </p:spTree>
    <p:extLst>
      <p:ext uri="{BB962C8B-B14F-4D97-AF65-F5344CB8AC3E}">
        <p14:creationId xmlns:p14="http://schemas.microsoft.com/office/powerpoint/2010/main" val="231022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What does this difficult statement convey?  The Pharisees accused Jesus of being controlled by Satan, or Beelzebub.  Our Lord warned His followers here that if the world thought that of Jesus, they would not consider His followers highly either, since "a disciple is not above his teacher."  A genuine disciple is willing to be demeaned like this because his chief concern is to please God, not men.</a:t>
            </a:r>
          </a:p>
          <a:p>
            <a:endParaRPr lang="en-US" altLang="en-US"/>
          </a:p>
        </p:txBody>
      </p:sp>
    </p:spTree>
    <p:extLst>
      <p:ext uri="{BB962C8B-B14F-4D97-AF65-F5344CB8AC3E}">
        <p14:creationId xmlns:p14="http://schemas.microsoft.com/office/powerpoint/2010/main" val="311486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(These four things, which disciples must renounce, mean a disciple demonstrates commitment.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possessions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reputation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There's yet a second primary characteristic of the faithful follower of Christ…)</a:t>
            </a:r>
          </a:p>
        </p:txBody>
      </p:sp>
      <p:sp>
        <p:nvSpPr>
          <p:cNvPr id="4" name="Slide Number Placeholder 3"/>
          <p:cNvSpPr>
            <a:spLocks noGrp="1"/>
          </p:cNvSpPr>
          <p:nvPr>
            <p:ph type="sldNum" sz="quarter" idx="5"/>
          </p:nvPr>
        </p:nvSpPr>
        <p:spPr/>
        <p:txBody>
          <a:bodyPr/>
          <a:lstStyle/>
          <a:p>
            <a:fld id="{B167E725-A36B-3F40-AE7B-087C55C2E98C}" type="slidenum">
              <a:t>16</a:t>
            </a:fld>
            <a:endParaRPr lang="en-US"/>
          </a:p>
        </p:txBody>
      </p:sp>
    </p:spTree>
    <p:extLst>
      <p:ext uri="{BB962C8B-B14F-4D97-AF65-F5344CB8AC3E}">
        <p14:creationId xmlns:p14="http://schemas.microsoft.com/office/powerpoint/2010/main" val="114262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 do we obey to prove our loyalty to Christ as followers?  We'll look at passages 5-7 for the answer.</a:t>
            </a:r>
          </a:p>
        </p:txBody>
      </p:sp>
      <p:sp>
        <p:nvSpPr>
          <p:cNvPr id="4" name="Slide Number Placeholder 3"/>
          <p:cNvSpPr>
            <a:spLocks noGrp="1"/>
          </p:cNvSpPr>
          <p:nvPr>
            <p:ph type="sldNum" sz="quarter" idx="5"/>
          </p:nvPr>
        </p:nvSpPr>
        <p:spPr/>
        <p:txBody>
          <a:bodyPr/>
          <a:lstStyle/>
          <a:p>
            <a:fld id="{B167E725-A36B-3F40-AE7B-087C55C2E98C}" type="slidenum">
              <a:t>17</a:t>
            </a:fld>
            <a:endParaRPr lang="en-US"/>
          </a:p>
        </p:txBody>
      </p:sp>
    </p:spTree>
    <p:extLst>
      <p:ext uri="{BB962C8B-B14F-4D97-AF65-F5344CB8AC3E}">
        <p14:creationId xmlns:p14="http://schemas.microsoft.com/office/powerpoint/2010/main" val="4103125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guiding force in his life is the Bible.</a:t>
            </a:r>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18</a:t>
            </a:fld>
            <a:endParaRPr lang="en-US"/>
          </a:p>
        </p:txBody>
      </p:sp>
    </p:spTree>
    <p:extLst>
      <p:ext uri="{BB962C8B-B14F-4D97-AF65-F5344CB8AC3E}">
        <p14:creationId xmlns:p14="http://schemas.microsoft.com/office/powerpoint/2010/main" val="57309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real authority in your life?  When faced with a difficult decision, when people tell us one thing but the Bible says something else, what does it take to get you to go against the Word?  </a:t>
            </a:r>
          </a:p>
          <a:p>
            <a:endParaRPr lang="en-US"/>
          </a:p>
          <a:p>
            <a:r>
              <a:rPr lang="en-US"/>
              <a:t>While I was in seminary, my wife's Christian boss fired her. Another brother in Christ recommended that we get a good lawyer and take him to court.  Such counsel is totally contrary to 1 Corinthians 6.  A faithful follower of Jesus remains in God's Word -- knows it, believes it, and obeys it.</a:t>
            </a:r>
          </a:p>
        </p:txBody>
      </p:sp>
      <p:sp>
        <p:nvSpPr>
          <p:cNvPr id="4" name="Slide Number Placeholder 3"/>
          <p:cNvSpPr>
            <a:spLocks noGrp="1"/>
          </p:cNvSpPr>
          <p:nvPr>
            <p:ph type="sldNum" sz="quarter" idx="5"/>
          </p:nvPr>
        </p:nvSpPr>
        <p:spPr/>
        <p:txBody>
          <a:bodyPr/>
          <a:lstStyle/>
          <a:p>
            <a:fld id="{B167E725-A36B-3F40-AE7B-087C55C2E98C}" type="slidenum">
              <a:rPr lang="en-US"/>
              <a:t>19</a:t>
            </a:fld>
            <a:endParaRPr lang="en-US"/>
          </a:p>
        </p:txBody>
      </p:sp>
    </p:spTree>
    <p:extLst>
      <p:ext uri="{BB962C8B-B14F-4D97-AF65-F5344CB8AC3E}">
        <p14:creationId xmlns:p14="http://schemas.microsoft.com/office/powerpoint/2010/main" val="318151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DF121-916A-3034-D651-668DCEE55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D61F7-5CB2-93B5-659E-34B1E9167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7B3DC-F0D5-9862-EF0A-15575B887C65}"/>
              </a:ext>
            </a:extLst>
          </p:cNvPr>
          <p:cNvSpPr>
            <a:spLocks noGrp="1"/>
          </p:cNvSpPr>
          <p:nvPr>
            <p:ph type="body" idx="1"/>
          </p:nvPr>
        </p:nvSpPr>
        <p:spPr/>
        <p:txBody>
          <a:bodyPr/>
          <a:lstStyle/>
          <a:p>
            <a:r>
              <a:rPr lang="en-US" sz="1200" kern="1200">
                <a:solidFill>
                  <a:schemeClr val="tx1"/>
                </a:solidFill>
                <a:effectLst/>
                <a:latin typeface="+mn-lt"/>
                <a:ea typeface="+mn-ea"/>
                <a:cs typeface="+mn-cs"/>
              </a:rPr>
              <a:t>A faithful follower shows selfless commitment to other believers.</a:t>
            </a:r>
            <a:r>
              <a:rPr lang="en-US">
                <a:effectLst/>
              </a:rPr>
              <a:t> </a:t>
            </a:r>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1AEA74-4C49-F999-4186-B1054230A521}"/>
              </a:ext>
            </a:extLst>
          </p:cNvPr>
          <p:cNvSpPr>
            <a:spLocks noGrp="1"/>
          </p:cNvSpPr>
          <p:nvPr>
            <p:ph type="sldNum" sz="quarter" idx="5"/>
          </p:nvPr>
        </p:nvSpPr>
        <p:spPr/>
        <p:txBody>
          <a:bodyPr/>
          <a:lstStyle/>
          <a:p>
            <a:fld id="{B167E725-A36B-3F40-AE7B-087C55C2E98C}" type="slidenum">
              <a:t>20</a:t>
            </a:fld>
            <a:endParaRPr lang="en-US"/>
          </a:p>
        </p:txBody>
      </p:sp>
    </p:spTree>
    <p:extLst>
      <p:ext uri="{BB962C8B-B14F-4D97-AF65-F5344CB8AC3E}">
        <p14:creationId xmlns:p14="http://schemas.microsoft.com/office/powerpoint/2010/main" val="286007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cs typeface="ＭＳ Ｐゴシック" charset="0"/>
              </a:rPr>
              <a:t>What is a disciple?  </a:t>
            </a:r>
          </a:p>
          <a:p>
            <a:r>
              <a:rPr lang="en-US">
                <a:cs typeface="ＭＳ Ｐゴシック" charset="0"/>
              </a:rPr>
              <a:t>I once heard someone say that a disciple is something like an icicle!  Well, they sound alike!  </a:t>
            </a:r>
          </a:p>
          <a:p>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Shocking as it may seem, oftentimes there is more love shown at the local bar than there is in the church.  We're mistaken if we think people go to the bar only to get drunk.  Often, there's a genuine sense of fellowship at a bar where people can take their masks off, share problems, hurts, and concerns, and get counsel, while at the church, one finds backbiting, division, self-centeredness, and hypocrisy</a:t>
            </a:r>
            <a:r>
              <a:rPr lang="en-US">
                <a:effectLst/>
              </a:rPr>
              <a:t> </a:t>
            </a:r>
            <a:r>
              <a:rPr lang="en-US"/>
              <a:t>.  </a:t>
            </a:r>
          </a:p>
          <a:p>
            <a:r>
              <a:rPr lang="en-US"/>
              <a:t>Christ said that true disciples love other believers so much that the world marvels at their love for one another.</a:t>
            </a:r>
          </a:p>
          <a:p>
            <a:endParaRPr lang="en-US"/>
          </a:p>
        </p:txBody>
      </p:sp>
      <p:sp>
        <p:nvSpPr>
          <p:cNvPr id="4" name="Slide Number Placeholder 3"/>
          <p:cNvSpPr>
            <a:spLocks noGrp="1"/>
          </p:cNvSpPr>
          <p:nvPr>
            <p:ph type="sldNum" sz="quarter" idx="5"/>
          </p:nvPr>
        </p:nvSpPr>
        <p:spPr/>
        <p:txBody>
          <a:bodyPr/>
          <a:lstStyle/>
          <a:p>
            <a:fld id="{B167E725-A36B-3F40-AE7B-087C55C2E98C}" type="slidenum">
              <a:rPr lang="en-US"/>
              <a:t>21</a:t>
            </a:fld>
            <a:endParaRPr lang="en-US"/>
          </a:p>
        </p:txBody>
      </p:sp>
    </p:spTree>
    <p:extLst>
      <p:ext uri="{BB962C8B-B14F-4D97-AF65-F5344CB8AC3E}">
        <p14:creationId xmlns:p14="http://schemas.microsoft.com/office/powerpoint/2010/main" val="253766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27C6-AC61-9354-FFB8-940074C0C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28BE6-4CB5-9BE0-809C-3563AC3E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F9661-2066-CACC-11DD-9153B3387A95}"/>
              </a:ext>
            </a:extLst>
          </p:cNvPr>
          <p:cNvSpPr>
            <a:spLocks noGrp="1"/>
          </p:cNvSpPr>
          <p:nvPr>
            <p:ph type="body" idx="1"/>
          </p:nvPr>
        </p:nvSpPr>
        <p:spPr/>
        <p:txBody>
          <a:bodyPr/>
          <a:lstStyle/>
          <a:p>
            <a:r>
              <a:rPr lang="en-US" sz="1200" kern="1200">
                <a:solidFill>
                  <a:schemeClr val="tx1"/>
                </a:solidFill>
                <a:effectLst/>
                <a:latin typeface="+mn-lt"/>
                <a:ea typeface="+mn-ea"/>
                <a:cs typeface="+mn-cs"/>
              </a:rPr>
              <a:t>Genuine believers obey by meeting the needs of the humble.</a:t>
            </a:r>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A530C3-E2CE-B892-7A55-D200A08C68BE}"/>
              </a:ext>
            </a:extLst>
          </p:cNvPr>
          <p:cNvSpPr>
            <a:spLocks noGrp="1"/>
          </p:cNvSpPr>
          <p:nvPr>
            <p:ph type="sldNum" sz="quarter" idx="5"/>
          </p:nvPr>
        </p:nvSpPr>
        <p:spPr/>
        <p:txBody>
          <a:bodyPr/>
          <a:lstStyle/>
          <a:p>
            <a:fld id="{B167E725-A36B-3F40-AE7B-087C55C2E98C}" type="slidenum">
              <a:t>22</a:t>
            </a:fld>
            <a:endParaRPr lang="en-US"/>
          </a:p>
        </p:txBody>
      </p:sp>
    </p:spTree>
    <p:extLst>
      <p:ext uri="{BB962C8B-B14F-4D97-AF65-F5344CB8AC3E}">
        <p14:creationId xmlns:p14="http://schemas.microsoft.com/office/powerpoint/2010/main" val="2483198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"Little ones" can also be translated as "humble folk" in this context. Hence, the idea is that genuine believers obey by meeting the needs of the humble, whether that be giving cold water, their time, their abilities, or whatever.</a:t>
            </a:r>
          </a:p>
        </p:txBody>
      </p:sp>
    </p:spTree>
    <p:extLst>
      <p:ext uri="{BB962C8B-B14F-4D97-AF65-F5344CB8AC3E}">
        <p14:creationId xmlns:p14="http://schemas.microsoft.com/office/powerpoint/2010/main" val="1872814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24</a:t>
            </a:fld>
            <a:endParaRPr lang="en-US"/>
          </a:p>
        </p:txBody>
      </p:sp>
    </p:spTree>
    <p:extLst>
      <p:ext uri="{BB962C8B-B14F-4D97-AF65-F5344CB8AC3E}">
        <p14:creationId xmlns:p14="http://schemas.microsoft.com/office/powerpoint/2010/main" val="1479304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effectLst/>
                <a:latin typeface="Arial" panose="020B0604020202020204" pitchFamily="34" charset="0"/>
                <a:cs typeface="Arial" panose="020B0604020202020204" pitchFamily="34" charset="0"/>
              </a:rPr>
              <a:t>What is the third and final trait of a disciple?</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25</a:t>
            </a:fld>
            <a:endParaRPr lang="en-US"/>
          </a:p>
        </p:txBody>
      </p:sp>
    </p:spTree>
    <p:extLst>
      <p:ext uri="{BB962C8B-B14F-4D97-AF65-F5344CB8AC3E}">
        <p14:creationId xmlns:p14="http://schemas.microsoft.com/office/powerpoint/2010/main" val="3318488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disciple develops other followers of Jesus.]</a:t>
            </a:r>
            <a:r>
              <a:rPr lang="en-US">
                <a:effectLst/>
              </a:rPr>
              <a:t> </a:t>
            </a:r>
            <a:endParaRPr lang="en-US"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26</a:t>
            </a:fld>
            <a:endParaRPr lang="en-US"/>
          </a:p>
        </p:txBody>
      </p:sp>
    </p:spTree>
    <p:extLst>
      <p:ext uri="{BB962C8B-B14F-4D97-AF65-F5344CB8AC3E}">
        <p14:creationId xmlns:p14="http://schemas.microsoft.com/office/powerpoint/2010/main" val="68807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rial" panose="020B0604020202020204" pitchFamily="34" charset="0"/>
                <a:cs typeface="Arial" panose="020B0604020202020204" pitchFamily="34" charset="0"/>
              </a:rPr>
              <a:t>If you don't make disciples, then you aren't a disciple!</a:t>
            </a:r>
          </a:p>
          <a:p>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27</a:t>
            </a:fld>
            <a:endParaRPr lang="en-US"/>
          </a:p>
        </p:txBody>
      </p:sp>
    </p:spTree>
    <p:extLst>
      <p:ext uri="{BB962C8B-B14F-4D97-AF65-F5344CB8AC3E}">
        <p14:creationId xmlns:p14="http://schemas.microsoft.com/office/powerpoint/2010/main" val="478137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122D81-8356-2A40-9BDA-336746041A7F}"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eaLnBrk="1" hangingPunct="1"/>
            <a:r>
              <a:rPr lang="ar-JO" dirty="0">
                <a:ea typeface="ＭＳ Ｐゴシック" charset="0"/>
                <a:cs typeface="ＭＳ Ｐゴシック" charset="0"/>
              </a:rPr>
              <a:t>المسيح لديه كل السلطان لكنه يمد بعضا منه إلينا كأشخاص تحت سلطانه.  قد يبدو أن هناك أربع وصايا هنا ، لكن "تلمذة" هي الوصية الوحيدة هنا.  يحدث هذا من خلال طاعة المشاركين الثلاثة: الذهاب والمعمودية والتعليم.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019359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DF121-916A-3034-D651-668DCEE55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D61F7-5CB2-93B5-659E-34B1E9167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7B3DC-F0D5-9862-EF0A-15575B887C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rial" panose="020B0604020202020204" pitchFamily="34" charset="0"/>
                <a:cs typeface="Arial" panose="020B0604020202020204" pitchFamily="34" charset="0"/>
              </a:rPr>
              <a:t>A true follower of Jesus makes other true followers.</a:t>
            </a:r>
          </a:p>
          <a:p>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1AEA74-4C49-F999-4186-B1054230A521}"/>
              </a:ext>
            </a:extLst>
          </p:cNvPr>
          <p:cNvSpPr>
            <a:spLocks noGrp="1"/>
          </p:cNvSpPr>
          <p:nvPr>
            <p:ph type="sldNum" sz="quarter" idx="5"/>
          </p:nvPr>
        </p:nvSpPr>
        <p:spPr/>
        <p:txBody>
          <a:bodyPr/>
          <a:lstStyle/>
          <a:p>
            <a:fld id="{B167E725-A36B-3F40-AE7B-087C55C2E98C}" type="slidenum">
              <a:t>30</a:t>
            </a:fld>
            <a:endParaRPr lang="en-US"/>
          </a:p>
        </p:txBody>
      </p:sp>
    </p:spTree>
    <p:extLst>
      <p:ext uri="{BB962C8B-B14F-4D97-AF65-F5344CB8AC3E}">
        <p14:creationId xmlns:p14="http://schemas.microsoft.com/office/powerpoint/2010/main" val="26157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3026F6C1-5C08-A745-B72C-7264FB70F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612B96-56DD-6440-9EB9-E53B34B6B9D3}" type="slidenum">
              <a:rPr kumimoji="0" lang="en-US" altLang="en-US" sz="1200" b="1" u="none" strike="noStrike" kern="1200" cap="none" spc="0" normalizeH="0" baseline="0" noProof="0">
                <a:ln>
                  <a:noFill/>
                </a:ln>
                <a:solidFill>
                  <a:srgbClr val="000000"/>
                </a:solidFill>
                <a:effectLst/>
                <a:uLnTx/>
                <a:uFillTx/>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1" u="none" strike="noStrike" kern="1200" cap="none" spc="0" normalizeH="0" baseline="0" noProof="0">
              <a:ln>
                <a:noFill/>
              </a:ln>
              <a:solidFill>
                <a:srgbClr val="000000"/>
              </a:solidFill>
              <a:effectLst/>
              <a:uLnTx/>
              <a:uFillTx/>
              <a:ea typeface="ＭＳ Ｐゴシック" panose="020B0600070205080204" pitchFamily="34" charset="-128"/>
              <a:cs typeface="+mn-cs"/>
            </a:endParaRPr>
          </a:p>
        </p:txBody>
      </p:sp>
      <p:sp>
        <p:nvSpPr>
          <p:cNvPr id="195586" name="Rectangle 2">
            <a:extLst>
              <a:ext uri="{FF2B5EF4-FFF2-40B4-BE49-F238E27FC236}">
                <a16:creationId xmlns:a16="http://schemas.microsoft.com/office/drawing/2014/main" id="{EF412EA2-AE30-744F-B830-A3DBBAEFEEBD}"/>
              </a:ext>
            </a:extLst>
          </p:cNvPr>
          <p:cNvSpPr>
            <a:spLocks noGrp="1" noRot="1" noChangeAspect="1" noChangeArrowheads="1"/>
          </p:cNvSpPr>
          <p:nvPr>
            <p:ph type="sldImg"/>
          </p:nvPr>
        </p:nvSpPr>
        <p:spPr>
          <a:solidFill>
            <a:srgbClr val="FFFFFF"/>
          </a:solidFill>
          <a:ln/>
        </p:spPr>
      </p:sp>
      <p:sp>
        <p:nvSpPr>
          <p:cNvPr id="195587" name="Rectangle 3">
            <a:extLst>
              <a:ext uri="{FF2B5EF4-FFF2-40B4-BE49-F238E27FC236}">
                <a16:creationId xmlns:a16="http://schemas.microsoft.com/office/drawing/2014/main" id="{98F54302-4164-8C46-A172-3675E910C9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390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Some argue that "disciple" means "follower," so anyone who follows Christ, regardless of the level of commitment, is considered a disciple.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Some think that every Christian is a disciple, but others disagree. </a:t>
            </a:r>
          </a:p>
        </p:txBody>
      </p:sp>
    </p:spTree>
    <p:extLst>
      <p:ext uri="{BB962C8B-B14F-4D97-AF65-F5344CB8AC3E}">
        <p14:creationId xmlns:p14="http://schemas.microsoft.com/office/powerpoint/2010/main" val="147398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E29359C9-149F-FC4E-B10D-732DD96419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323592-691C-9945-AC2B-66A837FAB0D5}" type="slidenum">
              <a:rPr kumimoji="0" lang="en-US" altLang="en-US" sz="1200" b="1" u="none" strike="noStrike" kern="1200" cap="none" spc="0" normalizeH="0" baseline="0" noProof="0">
                <a:ln>
                  <a:noFill/>
                </a:ln>
                <a:solidFill>
                  <a:srgbClr val="000000"/>
                </a:solidFill>
                <a:effectLst/>
                <a:uLnTx/>
                <a:uFillTx/>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1" u="none" strike="noStrike" kern="1200" cap="none" spc="0" normalizeH="0" baseline="0" noProof="0">
              <a:ln>
                <a:noFill/>
              </a:ln>
              <a:solidFill>
                <a:srgbClr val="000000"/>
              </a:solidFill>
              <a:effectLst/>
              <a:uLnTx/>
              <a:uFillTx/>
              <a:ea typeface="ＭＳ Ｐゴシック" panose="020B0600070205080204" pitchFamily="34" charset="-128"/>
              <a:cs typeface="+mn-cs"/>
            </a:endParaRPr>
          </a:p>
        </p:txBody>
      </p:sp>
      <p:sp>
        <p:nvSpPr>
          <p:cNvPr id="197634" name="Rectangle 2">
            <a:extLst>
              <a:ext uri="{FF2B5EF4-FFF2-40B4-BE49-F238E27FC236}">
                <a16:creationId xmlns:a16="http://schemas.microsoft.com/office/drawing/2014/main" id="{DB03DFBB-6F00-6948-A10A-C6F12932CBE8}"/>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58D49D27-EEEB-C24E-9438-F89971D95E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56071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The fruit is the reproductive part of the plant that contains the seeds, so Jesus is saying that we prove ourselves as His followers when we reproduce, or bring others into the family of God.</a:t>
            </a:r>
          </a:p>
          <a:p>
            <a:endParaRPr lang="en-US" altLang="en-US" b="0"/>
          </a:p>
        </p:txBody>
      </p:sp>
    </p:spTree>
    <p:extLst>
      <p:ext uri="{BB962C8B-B14F-4D97-AF65-F5344CB8AC3E}">
        <p14:creationId xmlns:p14="http://schemas.microsoft.com/office/powerpoint/2010/main" val="159542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27C6-AC61-9354-FFB8-940074C0C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28BE6-4CB5-9BE0-809C-3563AC3E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F9661-2066-CACC-11DD-9153B3387A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rial" panose="020B0604020202020204" pitchFamily="34" charset="0"/>
                <a:cs typeface="Arial" panose="020B0604020202020204" pitchFamily="34" charset="0"/>
              </a:rPr>
              <a:t>True followers instruct people in God's Word.</a:t>
            </a:r>
          </a:p>
          <a:p>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A530C3-E2CE-B892-7A55-D200A08C68BE}"/>
              </a:ext>
            </a:extLst>
          </p:cNvPr>
          <p:cNvSpPr>
            <a:spLocks noGrp="1"/>
          </p:cNvSpPr>
          <p:nvPr>
            <p:ph type="sldNum" sz="quarter" idx="5"/>
          </p:nvPr>
        </p:nvSpPr>
        <p:spPr/>
        <p:txBody>
          <a:bodyPr/>
          <a:lstStyle/>
          <a:p>
            <a:fld id="{B167E725-A36B-3F40-AE7B-087C55C2E98C}" type="slidenum">
              <a:t>34</a:t>
            </a:fld>
            <a:endParaRPr lang="en-US"/>
          </a:p>
        </p:txBody>
      </p:sp>
    </p:spTree>
    <p:extLst>
      <p:ext uri="{BB962C8B-B14F-4D97-AF65-F5344CB8AC3E}">
        <p14:creationId xmlns:p14="http://schemas.microsoft.com/office/powerpoint/2010/main" val="75861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This verse teaches that disciples know about heavenly things and then share this knowledge with others, teaching what they have previously known, as well as the new truths they have recently discovered. If you're not passing on what you've learned to someone else, then you're not fulfilling God's requirements of a disciple.</a:t>
            </a:r>
          </a:p>
        </p:txBody>
      </p:sp>
    </p:spTree>
    <p:extLst>
      <p:ext uri="{BB962C8B-B14F-4D97-AF65-F5344CB8AC3E}">
        <p14:creationId xmlns:p14="http://schemas.microsoft.com/office/powerpoint/2010/main" val="1830768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72AA-7DC4-E68F-A421-AF2CDDB8A540}"/>
            </a:ext>
          </a:extLst>
        </p:cNvPr>
        <p:cNvGrpSpPr/>
        <p:nvPr/>
      </p:nvGrpSpPr>
      <p:grpSpPr>
        <a:xfrm>
          <a:off x="0" y="0"/>
          <a:ext cx="0" cy="0"/>
          <a:chOff x="0" y="0"/>
          <a:chExt cx="0" cy="0"/>
        </a:xfrm>
      </p:grpSpPr>
      <p:sp>
        <p:nvSpPr>
          <p:cNvPr id="162817" name="Rectangle 7">
            <a:extLst>
              <a:ext uri="{FF2B5EF4-FFF2-40B4-BE49-F238E27FC236}">
                <a16:creationId xmlns:a16="http://schemas.microsoft.com/office/drawing/2014/main" id="{C01930D2-DC0B-75A7-C805-D488B3237C62}"/>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a:extLst>
              <a:ext uri="{FF2B5EF4-FFF2-40B4-BE49-F238E27FC236}">
                <a16:creationId xmlns:a16="http://schemas.microsoft.com/office/drawing/2014/main" id="{F876F5AC-0308-4918-EF37-403D67D76BF8}"/>
              </a:ext>
            </a:extLst>
          </p:cNvPr>
          <p:cNvSpPr>
            <a:spLocks noGrp="1" noRot="1" noChangeAspect="1" noChangeArrowheads="1"/>
          </p:cNvSpPr>
          <p:nvPr>
            <p:ph type="sldImg"/>
          </p:nvPr>
        </p:nvSpPr>
        <p:spPr>
          <a:solidFill>
            <a:srgbClr val="FFFFFF"/>
          </a:solidFill>
          <a:ln/>
        </p:spPr>
      </p:sp>
      <p:sp>
        <p:nvSpPr>
          <p:cNvPr id="162819" name="Rectangle 1027">
            <a:extLst>
              <a:ext uri="{FF2B5EF4-FFF2-40B4-BE49-F238E27FC236}">
                <a16:creationId xmlns:a16="http://schemas.microsoft.com/office/drawing/2014/main" id="{9BC25463-8242-BF69-2C33-B03CCEA926F6}"/>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cs typeface="ＭＳ Ｐゴシック" charset="0"/>
              </a:rPr>
              <a:t>Here is the question we have sought to answer today.</a:t>
            </a:r>
          </a:p>
        </p:txBody>
      </p:sp>
    </p:spTree>
    <p:extLst>
      <p:ext uri="{BB962C8B-B14F-4D97-AF65-F5344CB8AC3E}">
        <p14:creationId xmlns:p14="http://schemas.microsoft.com/office/powerpoint/2010/main" val="3208650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A genuine follower of Jesus puts Jesus first, obeys Him, and multiplies.</a:t>
            </a:r>
          </a:p>
        </p:txBody>
      </p:sp>
    </p:spTree>
    <p:extLst>
      <p:ext uri="{BB962C8B-B14F-4D97-AF65-F5344CB8AC3E}">
        <p14:creationId xmlns:p14="http://schemas.microsoft.com/office/powerpoint/2010/main" val="856749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38</a:t>
            </a:fld>
            <a:endParaRPr lang="en-US"/>
          </a:p>
        </p:txBody>
      </p:sp>
    </p:spTree>
    <p:extLst>
      <p:ext uri="{BB962C8B-B14F-4D97-AF65-F5344CB8AC3E}">
        <p14:creationId xmlns:p14="http://schemas.microsoft.com/office/powerpoint/2010/main" val="1458486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endParaRPr lang="en-US"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39</a:t>
            </a:fld>
            <a:endParaRPr lang="en-US"/>
          </a:p>
        </p:txBody>
      </p:sp>
    </p:spTree>
    <p:extLst>
      <p:ext uri="{BB962C8B-B14F-4D97-AF65-F5344CB8AC3E}">
        <p14:creationId xmlns:p14="http://schemas.microsoft.com/office/powerpoint/2010/main" val="2931502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disciple develops other followers of Jesus.]</a:t>
            </a:r>
            <a:r>
              <a:rPr lang="en-US">
                <a:effectLst/>
              </a:rPr>
              <a:t> </a:t>
            </a:r>
            <a:endParaRPr lang="en-US"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40</a:t>
            </a:fld>
            <a:endParaRPr lang="en-US"/>
          </a:p>
        </p:txBody>
      </p:sp>
    </p:spTree>
    <p:extLst>
      <p:ext uri="{BB962C8B-B14F-4D97-AF65-F5344CB8AC3E}">
        <p14:creationId xmlns:p14="http://schemas.microsoft.com/office/powerpoint/2010/main" val="3279803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 First, join a small group to hold you accountable each week in your commitment and obedience to Christ.  This is what Jesus did with the Twelve.  He spent time with them, they shared their lives, and they ministered to and with one another.  We're no different today.  There's nothing like setting individual goals in a small group and having the group hold you accountable in specific areas of commitment and obedience.</a:t>
            </a:r>
          </a:p>
          <a:p>
            <a:endParaRPr lang="en-US" altLang="en-US"/>
          </a:p>
          <a:p>
            <a:r>
              <a:rPr lang="en-US" altLang="en-US"/>
              <a:t>• Also, commit to discipling at least one other individual to multiply yourself.  Be involved in his or her life regularly to pray together, to dig into the Scriptures, and to impart skills such as how to have a quiet time and how to witness.  Remember that a true disciple is involved in disciplemaking!  A person who's not involved in fulfilling the Great Commission is fooling himself if he thinks he's a disciple.</a:t>
            </a:r>
          </a:p>
          <a:p>
            <a:endParaRPr lang="en-US" altLang="en-US"/>
          </a:p>
          <a:p>
            <a:r>
              <a:rPr lang="en-US" sz="1200" kern="1200">
                <a:solidFill>
                  <a:schemeClr val="tx1"/>
                </a:solidFill>
                <a:effectLst/>
                <a:latin typeface="+mn-lt"/>
                <a:ea typeface="+mn-ea"/>
                <a:cs typeface="+mn-cs"/>
              </a:rPr>
              <a:t>Let's not fool ourselves that we’re </a:t>
            </a:r>
            <a:r>
              <a:rPr lang="en-US" sz="1200" b="1" kern="1200">
                <a:solidFill>
                  <a:schemeClr val="tx1"/>
                </a:solidFill>
                <a:effectLst/>
                <a:latin typeface="+mn-lt"/>
                <a:ea typeface="+mn-ea"/>
                <a:cs typeface="+mn-cs"/>
              </a:rPr>
              <a:t>disciples</a:t>
            </a:r>
            <a:r>
              <a:rPr lang="en-US" sz="1200" kern="1200">
                <a:solidFill>
                  <a:schemeClr val="tx1"/>
                </a:solidFill>
                <a:effectLst/>
                <a:latin typeface="+mn-lt"/>
                <a:ea typeface="+mn-ea"/>
                <a:cs typeface="+mn-cs"/>
              </a:rPr>
              <a:t> just because we're </a:t>
            </a:r>
            <a:r>
              <a:rPr lang="en-US" sz="1200" b="1" kern="1200">
                <a:solidFill>
                  <a:schemeClr val="tx1"/>
                </a:solidFill>
                <a:effectLst/>
                <a:latin typeface="+mn-lt"/>
                <a:ea typeface="+mn-ea"/>
                <a:cs typeface="+mn-cs"/>
              </a:rPr>
              <a:t>Christians</a:t>
            </a:r>
            <a:r>
              <a:rPr lang="en-US" sz="1200" kern="1200">
                <a:solidFill>
                  <a:schemeClr val="tx1"/>
                </a:solidFill>
                <a:effectLst/>
                <a:latin typeface="+mn-lt"/>
                <a:ea typeface="+mn-ea"/>
                <a:cs typeface="+mn-cs"/>
              </a:rPr>
              <a:t>.  There's a vast difference between the two that the world needs to see. Let's let them see it in us. </a:t>
            </a:r>
            <a:endParaRPr lang="en-US" altLang="en-US"/>
          </a:p>
        </p:txBody>
      </p:sp>
    </p:spTree>
    <p:extLst>
      <p:ext uri="{BB962C8B-B14F-4D97-AF65-F5344CB8AC3E}">
        <p14:creationId xmlns:p14="http://schemas.microsoft.com/office/powerpoint/2010/main" val="276985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a:solidFill>
                  <a:schemeClr val="tx1"/>
                </a:solidFill>
                <a:effectLst/>
                <a:latin typeface="+mn-lt"/>
                <a:ea typeface="+mn-ea"/>
                <a:cs typeface="+mn-cs"/>
              </a:rPr>
              <a:t>What do you think?  How can you determine if someone is a disciple?  More importantly, are </a:t>
            </a:r>
            <a:r>
              <a:rPr lang="en-US" sz="1200" i="1" kern="1200">
                <a:solidFill>
                  <a:schemeClr val="tx1"/>
                </a:solidFill>
                <a:effectLst/>
                <a:latin typeface="+mn-lt"/>
                <a:ea typeface="+mn-ea"/>
                <a:cs typeface="+mn-cs"/>
              </a:rPr>
              <a:t>you </a:t>
            </a:r>
            <a:r>
              <a:rPr lang="en-US" sz="1200" kern="1200">
                <a:solidFill>
                  <a:schemeClr val="tx1"/>
                </a:solidFill>
                <a:effectLst/>
                <a:latin typeface="+mn-lt"/>
                <a:ea typeface="+mn-ea"/>
                <a:cs typeface="+mn-cs"/>
              </a:rPr>
              <a:t>a disciple?</a:t>
            </a:r>
            <a:r>
              <a:rPr lang="en-US">
                <a:effectLst/>
              </a:rPr>
              <a:t> </a:t>
            </a:r>
          </a:p>
          <a:p>
            <a:r>
              <a:rPr lang="en-US" sz="1200" kern="1200">
                <a:solidFill>
                  <a:schemeClr val="tx1"/>
                </a:solidFill>
                <a:effectLst/>
                <a:latin typeface="+mn-lt"/>
                <a:ea typeface="+mn-ea"/>
                <a:cs typeface="+mn-cs"/>
              </a:rPr>
              <a:t>The reason we are confused about biblical discipleship is that we rarely consult the primary source in the Scriptures, especially in the Gospels. </a:t>
            </a:r>
            <a:endParaRPr lang="en-US">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67E725-A36B-3F40-AE7B-087C55C2E98C}" type="slidenum">
              <a:rPr lang="en-US"/>
              <a:t>42</a:t>
            </a:fld>
            <a:endParaRPr lang="en-US"/>
          </a:p>
        </p:txBody>
      </p:sp>
    </p:spTree>
    <p:extLst>
      <p:ext uri="{BB962C8B-B14F-4D97-AF65-F5344CB8AC3E}">
        <p14:creationId xmlns:p14="http://schemas.microsoft.com/office/powerpoint/2010/main" val="2935326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C2DE-E097-600A-963F-17B1C989C135}"/>
            </a:ext>
          </a:extLst>
        </p:cNvPr>
        <p:cNvGrpSpPr/>
        <p:nvPr/>
      </p:nvGrpSpPr>
      <p:grpSpPr>
        <a:xfrm>
          <a:off x="0" y="0"/>
          <a:ext cx="0" cy="0"/>
          <a:chOff x="0" y="0"/>
          <a:chExt cx="0" cy="0"/>
        </a:xfrm>
      </p:grpSpPr>
      <p:sp>
        <p:nvSpPr>
          <p:cNvPr id="100353" name="Rectangle 7">
            <a:extLst>
              <a:ext uri="{FF2B5EF4-FFF2-40B4-BE49-F238E27FC236}">
                <a16:creationId xmlns:a16="http://schemas.microsoft.com/office/drawing/2014/main" id="{F27EE36A-178F-41F8-3159-10FCEEEBAD6A}"/>
              </a:ext>
            </a:extLst>
          </p:cNvPr>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a:extLst>
              <a:ext uri="{FF2B5EF4-FFF2-40B4-BE49-F238E27FC236}">
                <a16:creationId xmlns:a16="http://schemas.microsoft.com/office/drawing/2014/main" id="{8088D5D4-5826-8261-083A-55A2878B0F96}"/>
              </a:ext>
            </a:extLst>
          </p:cNvPr>
          <p:cNvSpPr>
            <a:spLocks noGrp="1" noRot="1" noChangeAspect="1" noChangeArrowheads="1"/>
          </p:cNvSpPr>
          <p:nvPr>
            <p:ph type="sldImg"/>
          </p:nvPr>
        </p:nvSpPr>
        <p:spPr>
          <a:xfrm>
            <a:off x="1143000" y="685800"/>
            <a:ext cx="4572000" cy="3429000"/>
          </a:xfrm>
          <a:solidFill>
            <a:srgbClr val="FFFFFF"/>
          </a:solidFill>
          <a:ln/>
        </p:spPr>
      </p:sp>
      <p:sp>
        <p:nvSpPr>
          <p:cNvPr id="100355" name="Rectangle 3">
            <a:extLst>
              <a:ext uri="{FF2B5EF4-FFF2-40B4-BE49-F238E27FC236}">
                <a16:creationId xmlns:a16="http://schemas.microsoft.com/office/drawing/2014/main" id="{9DECE1A9-9555-1BB8-D2DF-DD8C2BD1B861}"/>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Arial" panose="020B0604020202020204" pitchFamily="34" charset="0"/>
                <a:ea typeface="ＭＳ Ｐゴシック" charset="0"/>
                <a:cs typeface="ＭＳ Ｐゴシック" charset="0"/>
              </a:rPr>
              <a:t>Discipleship (di)</a:t>
            </a:r>
          </a:p>
        </p:txBody>
      </p:sp>
    </p:spTree>
    <p:extLst>
      <p:ext uri="{BB962C8B-B14F-4D97-AF65-F5344CB8AC3E}">
        <p14:creationId xmlns:p14="http://schemas.microsoft.com/office/powerpoint/2010/main" val="193117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538C-CABF-D2A5-3F57-C571E748E7EE}"/>
            </a:ext>
          </a:extLst>
        </p:cNvPr>
        <p:cNvGrpSpPr/>
        <p:nvPr/>
      </p:nvGrpSpPr>
      <p:grpSpPr>
        <a:xfrm>
          <a:off x="0" y="0"/>
          <a:ext cx="0" cy="0"/>
          <a:chOff x="0" y="0"/>
          <a:chExt cx="0" cy="0"/>
        </a:xfrm>
      </p:grpSpPr>
      <p:sp>
        <p:nvSpPr>
          <p:cNvPr id="162817" name="Rectangle 7">
            <a:extLst>
              <a:ext uri="{FF2B5EF4-FFF2-40B4-BE49-F238E27FC236}">
                <a16:creationId xmlns:a16="http://schemas.microsoft.com/office/drawing/2014/main" id="{3F5AABB5-15E5-A34B-BD32-F4F887356F2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a:extLst>
              <a:ext uri="{FF2B5EF4-FFF2-40B4-BE49-F238E27FC236}">
                <a16:creationId xmlns:a16="http://schemas.microsoft.com/office/drawing/2014/main" id="{5F3ABF2A-AB32-6E97-E1AD-C6256459A85F}"/>
              </a:ext>
            </a:extLst>
          </p:cNvPr>
          <p:cNvSpPr>
            <a:spLocks noGrp="1" noRot="1" noChangeAspect="1" noChangeArrowheads="1"/>
          </p:cNvSpPr>
          <p:nvPr>
            <p:ph type="sldImg"/>
          </p:nvPr>
        </p:nvSpPr>
        <p:spPr>
          <a:solidFill>
            <a:srgbClr val="FFFFFF"/>
          </a:solidFill>
          <a:ln/>
        </p:spPr>
      </p:sp>
      <p:sp>
        <p:nvSpPr>
          <p:cNvPr id="162819" name="Rectangle 1027">
            <a:extLst>
              <a:ext uri="{FF2B5EF4-FFF2-40B4-BE49-F238E27FC236}">
                <a16:creationId xmlns:a16="http://schemas.microsoft.com/office/drawing/2014/main" id="{C418C846-9063-29A2-D656-1F2D979AF665}"/>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We have ten statements by Christ recorded in the gospels about being and making disciples.</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These are the only 10 times Jesus used the word "disciple" to describe the characteristics of those who follow Him as disciples. </a:t>
            </a:r>
            <a:r>
              <a:rPr lang="en-US">
                <a:cs typeface="ＭＳ Ｐゴシック" charset="0"/>
              </a:rPr>
              <a:t> It may surprise you that there are only ten declarations, but each one is potent and full of force.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 </a:t>
            </a:r>
            <a:r>
              <a:rPr lang="en-US" u="sng">
                <a:cs typeface="ＭＳ Ｐゴシック" charset="0"/>
              </a:rPr>
              <a:t>Preview</a:t>
            </a:r>
            <a:r>
              <a:rPr lang="en-US">
                <a:cs typeface="ＭＳ Ｐゴシック" charset="0"/>
              </a:rPr>
              <a:t>: Today, we'll examine these statements under three categories to understand the true nature of a disciple, followed by a strategy for implementing them in our lives.  So we'll discern three primary characteristics of a disciple and how to obtain them.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u="sng">
                <a:cs typeface="ＭＳ Ｐゴシック" charset="0"/>
              </a:rPr>
              <a:t>Subject</a:t>
            </a:r>
            <a:r>
              <a:rPr lang="en-US">
                <a:cs typeface="ＭＳ Ｐゴシック" charset="0"/>
              </a:rPr>
              <a:t>: Let's explore these three traits of a disciple to answer the question, "What is a disciple?" First of all… </a:t>
            </a:r>
          </a:p>
        </p:txBody>
      </p:sp>
    </p:spTree>
    <p:extLst>
      <p:ext uri="{BB962C8B-B14F-4D97-AF65-F5344CB8AC3E}">
        <p14:creationId xmlns:p14="http://schemas.microsoft.com/office/powerpoint/2010/main" val="263090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7</a:t>
            </a:fld>
            <a:endParaRPr lang="en-US"/>
          </a:p>
        </p:txBody>
      </p:sp>
    </p:spTree>
    <p:extLst>
      <p:ext uri="{BB962C8B-B14F-4D97-AF65-F5344CB8AC3E}">
        <p14:creationId xmlns:p14="http://schemas.microsoft.com/office/powerpoint/2010/main" val="310205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8</a:t>
            </a:fld>
            <a:endParaRPr lang="en-US"/>
          </a:p>
        </p:txBody>
      </p:sp>
    </p:spTree>
    <p:extLst>
      <p:ext uri="{BB962C8B-B14F-4D97-AF65-F5344CB8AC3E}">
        <p14:creationId xmlns:p14="http://schemas.microsoft.com/office/powerpoint/2010/main" val="201284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857DF377-50B0-62E0-AD8D-5F4B94D6545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DD4E7E14-55C8-D04B-9CC6-17109BC2309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Apparently, Jesus never read “How to Win Friends and Influence People.”  We are commanded elsewhere to love and care for our families, but Christ came right out and demanded that we love Him more than the members of our own family.</a:t>
            </a:r>
          </a:p>
          <a:p>
            <a:endParaRPr lang="en-US" altLang="en-US"/>
          </a:p>
          <a:p>
            <a:r>
              <a:rPr lang="en-US" altLang="en-US"/>
              <a:t>After living overseas for years, I still had relatives who told me I should move back to America.  Once, two emails from my brother and dad arrived within a month, telling me to follow my family instead of Jesus.</a:t>
            </a:r>
          </a:p>
          <a:p>
            <a:endParaRPr lang="en-US" altLang="en-US"/>
          </a:p>
          <a:p>
            <a:r>
              <a:rPr lang="en-US" sz="1200" kern="1200">
                <a:solidFill>
                  <a:schemeClr val="tx1"/>
                </a:solidFill>
                <a:effectLst/>
                <a:latin typeface="+mn-lt"/>
                <a:ea typeface="+mn-ea"/>
                <a:cs typeface="+mn-cs"/>
              </a:rPr>
              <a:t>(Yet Jesus said that a disciple renounces </a:t>
            </a:r>
            <a:r>
              <a:rPr lang="en-US" sz="1200" i="1" kern="1200">
                <a:solidFill>
                  <a:schemeClr val="tx1"/>
                </a:solidFill>
                <a:effectLst/>
                <a:latin typeface="+mn-lt"/>
                <a:ea typeface="+mn-ea"/>
                <a:cs typeface="+mn-cs"/>
              </a:rPr>
              <a:t>his family</a:t>
            </a:r>
            <a:r>
              <a:rPr lang="en-US" sz="1200" kern="1200">
                <a:solidFill>
                  <a:schemeClr val="tx1"/>
                </a:solidFill>
                <a:effectLst/>
                <a:latin typeface="+mn-lt"/>
                <a:ea typeface="+mn-ea"/>
                <a:cs typeface="+mn-cs"/>
              </a:rPr>
              <a:t>.  What else does he renounce?)</a:t>
            </a:r>
            <a:r>
              <a:rPr lang="en-US">
                <a:effectLst/>
              </a:rPr>
              <a:t> </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D9D4-9160-08E0-F5AC-9D7FE4FD7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24F65-2FE3-1739-1B96-3FE7BD18F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F1A64-814D-7C78-154A-46FE59C18A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A74D51-F20C-D58C-9EBD-1834E876F3A9}"/>
              </a:ext>
            </a:extLst>
          </p:cNvPr>
          <p:cNvSpPr>
            <a:spLocks noGrp="1"/>
          </p:cNvSpPr>
          <p:nvPr>
            <p:ph type="sldNum" sz="quarter" idx="5"/>
          </p:nvPr>
        </p:nvSpPr>
        <p:spPr/>
        <p:txBody>
          <a:bodyPr/>
          <a:lstStyle/>
          <a:p>
            <a:fld id="{B167E725-A36B-3F40-AE7B-087C55C2E98C}" type="slidenum">
              <a:t>10</a:t>
            </a:fld>
            <a:endParaRPr lang="en-US"/>
          </a:p>
        </p:txBody>
      </p:sp>
    </p:spTree>
    <p:extLst>
      <p:ext uri="{BB962C8B-B14F-4D97-AF65-F5344CB8AC3E}">
        <p14:creationId xmlns:p14="http://schemas.microsoft.com/office/powerpoint/2010/main" val="420334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4DC1CB3-3DBD-9D40-BFFD-F85E4363370B}" type="datetimeFigureOut">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95654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377915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4105535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032090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930509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961154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758329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84557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706572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72119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827957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943561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37135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775059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508444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50744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23948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24471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750874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186231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632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35905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4DC1CB3-3DBD-9D40-BFFD-F85E4363370B}" type="datetimeFigureOut">
              <a:t>1/24/26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027242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551753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241364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380256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830043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4638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515900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AC11B9A3-994E-7BEF-4F1B-61FB2317E95F}"/>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b="1" i="0">
              <a:latin typeface="Arial" panose="020B0604020202020204" pitchFamily="34"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6">
            <a:extLst>
              <a:ext uri="{FF2B5EF4-FFF2-40B4-BE49-F238E27FC236}">
                <a16:creationId xmlns:a16="http://schemas.microsoft.com/office/drawing/2014/main" id="{DB9E499B-3E48-855A-7C49-AB8C09CAE813}"/>
              </a:ext>
            </a:extLst>
          </p:cNvPr>
          <p:cNvSpPr>
            <a:spLocks noGrp="1" noChangeArrowheads="1"/>
          </p:cNvSpPr>
          <p:nvPr>
            <p:ph type="dt" sz="quarter" idx="10"/>
          </p:nvPr>
        </p:nvSpPr>
        <p:spPr/>
        <p:txBody>
          <a:bodyPr/>
          <a:lstStyle>
            <a:lvl1pPr>
              <a:defRPr b="1" i="0">
                <a:latin typeface="Arial" panose="020B0604020202020204" pitchFamily="34" charset="0"/>
              </a:defRPr>
            </a:lvl1pPr>
          </a:lstStyle>
          <a:p>
            <a:fld id="{BBD973A7-3CDF-734B-A5D7-F8F3B2B96DFA}" type="datetime1">
              <a:rPr lang="en-US" altLang="en-US"/>
              <a:pPr/>
              <a:t>1/24/26</a:t>
            </a:fld>
            <a:endParaRPr lang="en-US" altLang="en-US"/>
          </a:p>
        </p:txBody>
      </p:sp>
      <p:sp>
        <p:nvSpPr>
          <p:cNvPr id="4" name="Rectangle 7">
            <a:extLst>
              <a:ext uri="{FF2B5EF4-FFF2-40B4-BE49-F238E27FC236}">
                <a16:creationId xmlns:a16="http://schemas.microsoft.com/office/drawing/2014/main" id="{F970B4B7-784D-AA09-34C5-CF081BE7A077}"/>
              </a:ext>
            </a:extLst>
          </p:cNvPr>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5" name="Rectangle 8">
            <a:extLst>
              <a:ext uri="{FF2B5EF4-FFF2-40B4-BE49-F238E27FC236}">
                <a16:creationId xmlns:a16="http://schemas.microsoft.com/office/drawing/2014/main" id="{179F5F16-305E-98BF-0E39-883EC296DA42}"/>
              </a:ext>
            </a:extLst>
          </p:cNvPr>
          <p:cNvSpPr>
            <a:spLocks noGrp="1" noChangeArrowheads="1"/>
          </p:cNvSpPr>
          <p:nvPr>
            <p:ph type="sldNum" sz="quarter" idx="12"/>
          </p:nvPr>
        </p:nvSpPr>
        <p:spPr/>
        <p:txBody>
          <a:bodyPr/>
          <a:lstStyle>
            <a:lvl1pPr>
              <a:defRPr b="1" i="0">
                <a:latin typeface="Arial" panose="020B0604020202020204" pitchFamily="34" charset="0"/>
              </a:defRPr>
            </a:lvl1pPr>
          </a:lstStyle>
          <a:p>
            <a:fld id="{88F560DB-E0CD-F947-BF77-D2022F79775F}" type="slidenum">
              <a:rPr lang="en-US" altLang="en-US"/>
              <a:pPr/>
              <a:t>‹#›</a:t>
            </a:fld>
            <a:endParaRPr lang="en-US" altLang="en-US"/>
          </a:p>
        </p:txBody>
      </p:sp>
    </p:spTree>
    <p:extLst>
      <p:ext uri="{BB962C8B-B14F-4D97-AF65-F5344CB8AC3E}">
        <p14:creationId xmlns:p14="http://schemas.microsoft.com/office/powerpoint/2010/main" val="188097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1C704C2-C225-FF4A-9F43-8FFDBBE11FDB}"/>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0C0BF3C6-0B89-8B4D-B7A2-74724FAE8679}" type="datetime1">
              <a:rPr lang="en-US" altLang="en-US"/>
              <a:pPr/>
              <a:t>1/24/26</a:t>
            </a:fld>
            <a:endParaRPr lang="en-US" altLang="en-US"/>
          </a:p>
        </p:txBody>
      </p:sp>
      <p:sp>
        <p:nvSpPr>
          <p:cNvPr id="5" name="Rectangle 6">
            <a:extLst>
              <a:ext uri="{FF2B5EF4-FFF2-40B4-BE49-F238E27FC236}">
                <a16:creationId xmlns:a16="http://schemas.microsoft.com/office/drawing/2014/main" id="{2A0A18BD-CD57-70F1-9DFA-65E2045D5F56}"/>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7">
            <a:extLst>
              <a:ext uri="{FF2B5EF4-FFF2-40B4-BE49-F238E27FC236}">
                <a16:creationId xmlns:a16="http://schemas.microsoft.com/office/drawing/2014/main" id="{50FEFFBC-FB00-7401-CA2E-DFA90374F235}"/>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C3F8C2AC-FD36-7A44-ACC3-B1A53C9D096C}" type="slidenum">
              <a:rPr lang="en-US" altLang="en-US"/>
              <a:pPr/>
              <a:t>‹#›</a:t>
            </a:fld>
            <a:endParaRPr lang="en-US" altLang="en-US"/>
          </a:p>
        </p:txBody>
      </p:sp>
    </p:spTree>
    <p:extLst>
      <p:ext uri="{BB962C8B-B14F-4D97-AF65-F5344CB8AC3E}">
        <p14:creationId xmlns:p14="http://schemas.microsoft.com/office/powerpoint/2010/main" val="2567031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9369C10A-7C7D-5BB5-C729-BBCD24E219CC}"/>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71ED87C0-13BC-204C-BE27-B4F3E3FB89B9}" type="datetime1">
              <a:rPr lang="en-US" altLang="en-US"/>
              <a:pPr/>
              <a:t>1/24/26</a:t>
            </a:fld>
            <a:endParaRPr lang="en-US" altLang="en-US"/>
          </a:p>
        </p:txBody>
      </p:sp>
      <p:sp>
        <p:nvSpPr>
          <p:cNvPr id="5" name="Rectangle 6">
            <a:extLst>
              <a:ext uri="{FF2B5EF4-FFF2-40B4-BE49-F238E27FC236}">
                <a16:creationId xmlns:a16="http://schemas.microsoft.com/office/drawing/2014/main" id="{99E88C09-EAB2-EB9A-0F4B-30D71C9047B1}"/>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7">
            <a:extLst>
              <a:ext uri="{FF2B5EF4-FFF2-40B4-BE49-F238E27FC236}">
                <a16:creationId xmlns:a16="http://schemas.microsoft.com/office/drawing/2014/main" id="{538B04C7-ED75-9468-5A41-ED66BEA6706C}"/>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E9A3C759-9BB6-9A48-A6A9-B0F46970ECD3}" type="slidenum">
              <a:rPr lang="en-US" altLang="en-US"/>
              <a:pPr/>
              <a:t>‹#›</a:t>
            </a:fld>
            <a:endParaRPr lang="en-US" altLang="en-US"/>
          </a:p>
        </p:txBody>
      </p:sp>
    </p:spTree>
    <p:extLst>
      <p:ext uri="{BB962C8B-B14F-4D97-AF65-F5344CB8AC3E}">
        <p14:creationId xmlns:p14="http://schemas.microsoft.com/office/powerpoint/2010/main" val="259803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9F23EC4-43E8-EF45-60DB-C20F842ABB47}"/>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C9989DC7-6133-2749-96B2-896128CF3D82}" type="datetime1">
              <a:rPr lang="en-US" altLang="en-US"/>
              <a:pPr/>
              <a:t>1/24/26</a:t>
            </a:fld>
            <a:endParaRPr lang="en-US" altLang="en-US"/>
          </a:p>
        </p:txBody>
      </p:sp>
      <p:sp>
        <p:nvSpPr>
          <p:cNvPr id="6" name="Rectangle 6">
            <a:extLst>
              <a:ext uri="{FF2B5EF4-FFF2-40B4-BE49-F238E27FC236}">
                <a16:creationId xmlns:a16="http://schemas.microsoft.com/office/drawing/2014/main" id="{BF3693F6-6C7A-9CF4-0C36-F1D6A02A0131}"/>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7">
            <a:extLst>
              <a:ext uri="{FF2B5EF4-FFF2-40B4-BE49-F238E27FC236}">
                <a16:creationId xmlns:a16="http://schemas.microsoft.com/office/drawing/2014/main" id="{526A3326-F630-632B-87A7-2E7AA1698F64}"/>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FD58331B-CB3D-5F41-927A-C8283396FC0E}" type="slidenum">
              <a:rPr lang="en-US" altLang="en-US"/>
              <a:pPr/>
              <a:t>‹#›</a:t>
            </a:fld>
            <a:endParaRPr lang="en-US" altLang="en-US"/>
          </a:p>
        </p:txBody>
      </p:sp>
    </p:spTree>
    <p:extLst>
      <p:ext uri="{BB962C8B-B14F-4D97-AF65-F5344CB8AC3E}">
        <p14:creationId xmlns:p14="http://schemas.microsoft.com/office/powerpoint/2010/main" val="420962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4DC1CB3-3DBD-9D40-BFFD-F85E4363370B}" type="datetimeFigureOut">
              <a:t>1/24/26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736644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678EBD4-408F-3538-7BF4-02CAFF37B9FA}"/>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DFFE9102-F5A6-9D4B-8591-5BDE71A7455E}" type="datetime1">
              <a:rPr lang="en-US" altLang="en-US"/>
              <a:pPr/>
              <a:t>1/24/26</a:t>
            </a:fld>
            <a:endParaRPr lang="en-US" altLang="en-US"/>
          </a:p>
        </p:txBody>
      </p:sp>
      <p:sp>
        <p:nvSpPr>
          <p:cNvPr id="8" name="Rectangle 6">
            <a:extLst>
              <a:ext uri="{FF2B5EF4-FFF2-40B4-BE49-F238E27FC236}">
                <a16:creationId xmlns:a16="http://schemas.microsoft.com/office/drawing/2014/main" id="{A7D17B9B-AD55-8FE6-7CBF-9244B64D4E14}"/>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7">
            <a:extLst>
              <a:ext uri="{FF2B5EF4-FFF2-40B4-BE49-F238E27FC236}">
                <a16:creationId xmlns:a16="http://schemas.microsoft.com/office/drawing/2014/main" id="{070039A4-59F5-5123-9F33-EFBA9342636A}"/>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D2F39972-EF31-FB44-BC60-3A0B4CC9B6A3}" type="slidenum">
              <a:rPr lang="en-US" altLang="en-US"/>
              <a:pPr/>
              <a:t>‹#›</a:t>
            </a:fld>
            <a:endParaRPr lang="en-US" altLang="en-US"/>
          </a:p>
        </p:txBody>
      </p:sp>
    </p:spTree>
    <p:extLst>
      <p:ext uri="{BB962C8B-B14F-4D97-AF65-F5344CB8AC3E}">
        <p14:creationId xmlns:p14="http://schemas.microsoft.com/office/powerpoint/2010/main" val="24311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5">
            <a:extLst>
              <a:ext uri="{FF2B5EF4-FFF2-40B4-BE49-F238E27FC236}">
                <a16:creationId xmlns:a16="http://schemas.microsoft.com/office/drawing/2014/main" id="{622DA6F6-46F1-94DF-470A-C370643454EB}"/>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57DD5E08-4A4C-6B43-8B31-FB9BAA68AAB4}" type="datetime1">
              <a:rPr lang="en-US" altLang="en-US"/>
              <a:pPr/>
              <a:t>1/24/26</a:t>
            </a:fld>
            <a:endParaRPr lang="en-US" altLang="en-US"/>
          </a:p>
        </p:txBody>
      </p:sp>
      <p:sp>
        <p:nvSpPr>
          <p:cNvPr id="4" name="Rectangle 6">
            <a:extLst>
              <a:ext uri="{FF2B5EF4-FFF2-40B4-BE49-F238E27FC236}">
                <a16:creationId xmlns:a16="http://schemas.microsoft.com/office/drawing/2014/main" id="{65E39E46-5E52-9F3C-A346-F7E95DA7D7B9}"/>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7">
            <a:extLst>
              <a:ext uri="{FF2B5EF4-FFF2-40B4-BE49-F238E27FC236}">
                <a16:creationId xmlns:a16="http://schemas.microsoft.com/office/drawing/2014/main" id="{42CFBA8F-361B-EB58-A2E9-6A10D45C1C29}"/>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33216583-A2A4-9940-BCBF-DDD550543B9A}" type="slidenum">
              <a:rPr lang="en-US" altLang="en-US"/>
              <a:pPr/>
              <a:t>‹#›</a:t>
            </a:fld>
            <a:endParaRPr lang="en-US" altLang="en-US"/>
          </a:p>
        </p:txBody>
      </p:sp>
    </p:spTree>
    <p:extLst>
      <p:ext uri="{BB962C8B-B14F-4D97-AF65-F5344CB8AC3E}">
        <p14:creationId xmlns:p14="http://schemas.microsoft.com/office/powerpoint/2010/main" val="4166238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C97BBFB-71E3-A26E-A1AE-8B7F309B8677}"/>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EE09ACA7-2A14-3042-822D-34A581AA4F01}" type="datetime1">
              <a:rPr lang="en-US" altLang="en-US"/>
              <a:pPr/>
              <a:t>1/24/26</a:t>
            </a:fld>
            <a:endParaRPr lang="en-US" altLang="en-US"/>
          </a:p>
        </p:txBody>
      </p:sp>
      <p:sp>
        <p:nvSpPr>
          <p:cNvPr id="3" name="Rectangle 6">
            <a:extLst>
              <a:ext uri="{FF2B5EF4-FFF2-40B4-BE49-F238E27FC236}">
                <a16:creationId xmlns:a16="http://schemas.microsoft.com/office/drawing/2014/main" id="{86C4402A-896B-F9B2-3C9B-0330DA455B81}"/>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7">
            <a:extLst>
              <a:ext uri="{FF2B5EF4-FFF2-40B4-BE49-F238E27FC236}">
                <a16:creationId xmlns:a16="http://schemas.microsoft.com/office/drawing/2014/main" id="{5ED646AA-86AE-646C-5594-0804572354D0}"/>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D04FAE14-C23C-624A-835C-0D9FC3564A4A}" type="slidenum">
              <a:rPr lang="en-US" altLang="en-US"/>
              <a:pPr/>
              <a:t>‹#›</a:t>
            </a:fld>
            <a:endParaRPr lang="en-US" altLang="en-US"/>
          </a:p>
        </p:txBody>
      </p:sp>
    </p:spTree>
    <p:extLst>
      <p:ext uri="{BB962C8B-B14F-4D97-AF65-F5344CB8AC3E}">
        <p14:creationId xmlns:p14="http://schemas.microsoft.com/office/powerpoint/2010/main" val="966242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662844E-BF37-CC03-1A08-0CE9BDEFDCC1}"/>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4526E37B-DDC4-1745-BF9F-E99893CB00E9}" type="datetime1">
              <a:rPr lang="en-US" altLang="en-US"/>
              <a:pPr/>
              <a:t>1/24/26</a:t>
            </a:fld>
            <a:endParaRPr lang="en-US" altLang="en-US"/>
          </a:p>
        </p:txBody>
      </p:sp>
      <p:sp>
        <p:nvSpPr>
          <p:cNvPr id="6" name="Rectangle 6">
            <a:extLst>
              <a:ext uri="{FF2B5EF4-FFF2-40B4-BE49-F238E27FC236}">
                <a16:creationId xmlns:a16="http://schemas.microsoft.com/office/drawing/2014/main" id="{6440DC4D-1D2F-2F8F-0D31-20651B51766E}"/>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7">
            <a:extLst>
              <a:ext uri="{FF2B5EF4-FFF2-40B4-BE49-F238E27FC236}">
                <a16:creationId xmlns:a16="http://schemas.microsoft.com/office/drawing/2014/main" id="{6AC205C0-66AD-2A81-50E6-C498FF47C032}"/>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4325604B-67FC-E349-B55D-56095AE34352}" type="slidenum">
              <a:rPr lang="en-US" altLang="en-US"/>
              <a:pPr/>
              <a:t>‹#›</a:t>
            </a:fld>
            <a:endParaRPr lang="en-US" altLang="en-US"/>
          </a:p>
        </p:txBody>
      </p:sp>
    </p:spTree>
    <p:extLst>
      <p:ext uri="{BB962C8B-B14F-4D97-AF65-F5344CB8AC3E}">
        <p14:creationId xmlns:p14="http://schemas.microsoft.com/office/powerpoint/2010/main" val="2948758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7FAA499-B69C-2739-F04E-AA3FF6B8D9A2}"/>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C666E9FF-B090-044F-888F-D4B85CE8BB84}" type="datetime1">
              <a:rPr lang="en-US" altLang="en-US"/>
              <a:pPr/>
              <a:t>1/24/26</a:t>
            </a:fld>
            <a:endParaRPr lang="en-US" altLang="en-US"/>
          </a:p>
        </p:txBody>
      </p:sp>
      <p:sp>
        <p:nvSpPr>
          <p:cNvPr id="6" name="Rectangle 6">
            <a:extLst>
              <a:ext uri="{FF2B5EF4-FFF2-40B4-BE49-F238E27FC236}">
                <a16:creationId xmlns:a16="http://schemas.microsoft.com/office/drawing/2014/main" id="{EBF21B64-CF6C-9926-42EB-FBA685072532}"/>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7">
            <a:extLst>
              <a:ext uri="{FF2B5EF4-FFF2-40B4-BE49-F238E27FC236}">
                <a16:creationId xmlns:a16="http://schemas.microsoft.com/office/drawing/2014/main" id="{29463217-AC34-7D25-ED1A-B6E445E0034C}"/>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06603959-EB4D-8A4F-9E3D-B789496C3450}" type="slidenum">
              <a:rPr lang="en-US" altLang="en-US"/>
              <a:pPr/>
              <a:t>‹#›</a:t>
            </a:fld>
            <a:endParaRPr lang="en-US" altLang="en-US"/>
          </a:p>
        </p:txBody>
      </p:sp>
    </p:spTree>
    <p:extLst>
      <p:ext uri="{BB962C8B-B14F-4D97-AF65-F5344CB8AC3E}">
        <p14:creationId xmlns:p14="http://schemas.microsoft.com/office/powerpoint/2010/main" val="1192287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0FCF588-D463-E3AB-84C2-C2350D5AB75E}"/>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4BEF7513-964C-C24B-99A4-2B07AB4FDCF8}" type="datetime1">
              <a:rPr lang="en-US" altLang="en-US"/>
              <a:pPr/>
              <a:t>1/24/26</a:t>
            </a:fld>
            <a:endParaRPr lang="en-US" altLang="en-US"/>
          </a:p>
        </p:txBody>
      </p:sp>
      <p:sp>
        <p:nvSpPr>
          <p:cNvPr id="5" name="Rectangle 6">
            <a:extLst>
              <a:ext uri="{FF2B5EF4-FFF2-40B4-BE49-F238E27FC236}">
                <a16:creationId xmlns:a16="http://schemas.microsoft.com/office/drawing/2014/main" id="{89C75B1A-6DE8-39E2-63FE-377900EB6205}"/>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7">
            <a:extLst>
              <a:ext uri="{FF2B5EF4-FFF2-40B4-BE49-F238E27FC236}">
                <a16:creationId xmlns:a16="http://schemas.microsoft.com/office/drawing/2014/main" id="{C10DB76A-27D2-1BBF-607A-478EFA2A9437}"/>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65A0B14D-A139-634C-9A20-F9F4D90877DB}" type="slidenum">
              <a:rPr lang="en-US" altLang="en-US"/>
              <a:pPr/>
              <a:t>‹#›</a:t>
            </a:fld>
            <a:endParaRPr lang="en-US" altLang="en-US"/>
          </a:p>
        </p:txBody>
      </p:sp>
    </p:spTree>
    <p:extLst>
      <p:ext uri="{BB962C8B-B14F-4D97-AF65-F5344CB8AC3E}">
        <p14:creationId xmlns:p14="http://schemas.microsoft.com/office/powerpoint/2010/main" val="1908034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CFBE4C7-9C6B-4366-3E71-4CC3DB02443E}"/>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F108FA6A-B548-B94F-80E3-4C0EF82DD6E3}" type="datetime1">
              <a:rPr lang="en-US" altLang="en-US"/>
              <a:pPr/>
              <a:t>1/24/26</a:t>
            </a:fld>
            <a:endParaRPr lang="en-US" altLang="en-US"/>
          </a:p>
        </p:txBody>
      </p:sp>
      <p:sp>
        <p:nvSpPr>
          <p:cNvPr id="5" name="Rectangle 6">
            <a:extLst>
              <a:ext uri="{FF2B5EF4-FFF2-40B4-BE49-F238E27FC236}">
                <a16:creationId xmlns:a16="http://schemas.microsoft.com/office/drawing/2014/main" id="{6D1FE5CC-964B-8A98-57F3-786D63F9ABC8}"/>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7">
            <a:extLst>
              <a:ext uri="{FF2B5EF4-FFF2-40B4-BE49-F238E27FC236}">
                <a16:creationId xmlns:a16="http://schemas.microsoft.com/office/drawing/2014/main" id="{57A89E1D-EEAD-5B27-185E-027EAB597956}"/>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A60D4D12-9B54-EA49-A37A-B22B3B031D2F}" type="slidenum">
              <a:rPr lang="en-US" altLang="en-US"/>
              <a:pPr/>
              <a:t>‹#›</a:t>
            </a:fld>
            <a:endParaRPr lang="en-US" altLang="en-US"/>
          </a:p>
        </p:txBody>
      </p:sp>
    </p:spTree>
    <p:extLst>
      <p:ext uri="{BB962C8B-B14F-4D97-AF65-F5344CB8AC3E}">
        <p14:creationId xmlns:p14="http://schemas.microsoft.com/office/powerpoint/2010/main" val="1834589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BD9D234-2E0E-865F-7ACA-A4C080753FCF}"/>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D2467DEA-AED8-0241-8C57-E89FDEBD1A02}" type="datetime1">
              <a:rPr lang="en-US" altLang="en-US"/>
              <a:pPr/>
              <a:t>1/24/26</a:t>
            </a:fld>
            <a:endParaRPr lang="en-US" altLang="en-US"/>
          </a:p>
        </p:txBody>
      </p:sp>
      <p:sp>
        <p:nvSpPr>
          <p:cNvPr id="6" name="Rectangle 6">
            <a:extLst>
              <a:ext uri="{FF2B5EF4-FFF2-40B4-BE49-F238E27FC236}">
                <a16:creationId xmlns:a16="http://schemas.microsoft.com/office/drawing/2014/main" id="{9B5B2341-3972-72D6-5495-0F20409A00EF}"/>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7">
            <a:extLst>
              <a:ext uri="{FF2B5EF4-FFF2-40B4-BE49-F238E27FC236}">
                <a16:creationId xmlns:a16="http://schemas.microsoft.com/office/drawing/2014/main" id="{E5A4E7C7-7583-C9BC-EEB6-A3275CF2E0E6}"/>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8E584DBE-EED7-7F4F-98C2-565900361B90}" type="slidenum">
              <a:rPr lang="en-US" altLang="en-US"/>
              <a:pPr/>
              <a:t>‹#›</a:t>
            </a:fld>
            <a:endParaRPr lang="en-US" altLang="en-US"/>
          </a:p>
        </p:txBody>
      </p:sp>
    </p:spTree>
    <p:extLst>
      <p:ext uri="{BB962C8B-B14F-4D97-AF65-F5344CB8AC3E}">
        <p14:creationId xmlns:p14="http://schemas.microsoft.com/office/powerpoint/2010/main" val="2174503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A2D0C57-37A9-176F-6AEC-C9825F9565E1}"/>
              </a:ext>
            </a:extLst>
          </p:cNvPr>
          <p:cNvSpPr>
            <a:spLocks noGrp="1" noChangeArrowheads="1"/>
          </p:cNvSpPr>
          <p:nvPr>
            <p:ph type="dt" sz="half" idx="10"/>
          </p:nvPr>
        </p:nvSpPr>
        <p:spPr/>
        <p:txBody>
          <a:bodyPr/>
          <a:lstStyle>
            <a:lvl1pPr>
              <a:defRPr b="1" i="0">
                <a:latin typeface="Arial" panose="020B0604020202020204" pitchFamily="34" charset="0"/>
                <a:ea typeface="+mn-ea"/>
                <a:cs typeface="+mn-cs"/>
              </a:defRPr>
            </a:lvl1pPr>
          </a:lstStyle>
          <a:p>
            <a:pPr>
              <a:defRPr/>
            </a:pPr>
            <a:endParaRPr lang="en-US"/>
          </a:p>
        </p:txBody>
      </p:sp>
      <p:sp>
        <p:nvSpPr>
          <p:cNvPr id="5" name="Rectangle 5">
            <a:extLst>
              <a:ext uri="{FF2B5EF4-FFF2-40B4-BE49-F238E27FC236}">
                <a16:creationId xmlns:a16="http://schemas.microsoft.com/office/drawing/2014/main" id="{0D454279-048F-8F49-26AC-42416D3866F1}"/>
              </a:ext>
            </a:extLst>
          </p:cNvPr>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6">
            <a:extLst>
              <a:ext uri="{FF2B5EF4-FFF2-40B4-BE49-F238E27FC236}">
                <a16:creationId xmlns:a16="http://schemas.microsoft.com/office/drawing/2014/main" id="{5FA90A9F-DC52-AB93-3851-2A9884016A88}"/>
              </a:ext>
            </a:extLst>
          </p:cNvPr>
          <p:cNvSpPr>
            <a:spLocks noGrp="1" noChangeArrowheads="1"/>
          </p:cNvSpPr>
          <p:nvPr>
            <p:ph type="sldNum" sz="quarter" idx="12"/>
          </p:nvPr>
        </p:nvSpPr>
        <p:spPr/>
        <p:txBody>
          <a:bodyPr/>
          <a:lstStyle>
            <a:lvl1pPr>
              <a:defRPr b="1" i="0">
                <a:latin typeface="Arial" panose="020B0604020202020204" pitchFamily="34" charset="0"/>
              </a:defRPr>
            </a:lvl1pPr>
          </a:lstStyle>
          <a:p>
            <a:fld id="{A97DA208-6D74-1C45-8766-4555A220651A}" type="slidenum">
              <a:rPr lang="en-US" altLang="en-US"/>
              <a:pPr/>
              <a:t>‹#›</a:t>
            </a:fld>
            <a:endParaRPr lang="en-US" altLang="en-US"/>
          </a:p>
        </p:txBody>
      </p:sp>
    </p:spTree>
    <p:extLst>
      <p:ext uri="{BB962C8B-B14F-4D97-AF65-F5344CB8AC3E}">
        <p14:creationId xmlns:p14="http://schemas.microsoft.com/office/powerpoint/2010/main" val="2033388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3A5E9406-C17E-A642-A0FB-632172433A2B}"/>
              </a:ext>
            </a:extLst>
          </p:cNvPr>
          <p:cNvSpPr>
            <a:spLocks noGrp="1"/>
          </p:cNvSpPr>
          <p:nvPr>
            <p:ph type="dt" sz="half" idx="10"/>
          </p:nvPr>
        </p:nvSpPr>
        <p:spPr/>
        <p:txBody>
          <a:bodyPr/>
          <a:lstStyle>
            <a:lvl1pPr eaLnBrk="0" hangingPunct="0">
              <a:defRPr>
                <a:latin typeface="+mn-lt"/>
              </a:defRPr>
            </a:lvl1pPr>
          </a:lstStyle>
          <a:p>
            <a:pPr>
              <a:defRPr/>
            </a:pPr>
            <a:endParaRPr lang="en-US"/>
          </a:p>
        </p:txBody>
      </p:sp>
      <p:sp>
        <p:nvSpPr>
          <p:cNvPr id="5" name="Footer Placeholder 4">
            <a:extLst>
              <a:ext uri="{FF2B5EF4-FFF2-40B4-BE49-F238E27FC236}">
                <a16:creationId xmlns:a16="http://schemas.microsoft.com/office/drawing/2014/main" id="{CABBE170-D101-2D4A-B227-F8DE92BA9F15}"/>
              </a:ext>
            </a:extLst>
          </p:cNvPr>
          <p:cNvSpPr>
            <a:spLocks noGrp="1"/>
          </p:cNvSpPr>
          <p:nvPr>
            <p:ph type="ftr" sz="quarter" idx="11"/>
          </p:nvPr>
        </p:nvSpPr>
        <p:spPr/>
        <p:txBody>
          <a:bodyPr/>
          <a:lstStyle>
            <a:lvl1pPr eaLnBrk="0" hangingPunct="0">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081CF88-4586-8745-97B8-FB3F26434B1B}"/>
              </a:ext>
            </a:extLst>
          </p:cNvPr>
          <p:cNvSpPr>
            <a:spLocks noGrp="1"/>
          </p:cNvSpPr>
          <p:nvPr>
            <p:ph type="sldNum" sz="quarter" idx="12"/>
          </p:nvPr>
        </p:nvSpPr>
        <p:spPr/>
        <p:txBody>
          <a:bodyPr/>
          <a:lstStyle>
            <a:lvl1pPr eaLnBrk="0" hangingPunct="0">
              <a:defRPr/>
            </a:lvl1pPr>
          </a:lstStyle>
          <a:p>
            <a:fld id="{3BF1D728-F829-DF4D-BA3F-78E2CC34F697}" type="slidenum">
              <a:rPr lang="en-US" altLang="en-US"/>
              <a:pPr/>
              <a:t>‹#›</a:t>
            </a:fld>
            <a:endParaRPr lang="en-US" altLang="en-US"/>
          </a:p>
        </p:txBody>
      </p:sp>
    </p:spTree>
    <p:extLst>
      <p:ext uri="{BB962C8B-B14F-4D97-AF65-F5344CB8AC3E}">
        <p14:creationId xmlns:p14="http://schemas.microsoft.com/office/powerpoint/2010/main" val="3091567277"/>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4DC1CB3-3DBD-9D40-BFFD-F85E4363370B}" type="datetimeFigureOut">
              <a:t>1/24/26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373192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2869956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1744413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2416216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2500243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526693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795672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4132380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2496565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3342209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277338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4DC1CB3-3DBD-9D40-BFFD-F85E4363370B}" type="datetimeFigureOut">
              <a:t>1/24/26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574481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80215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lvl1pPr>
              <a:defRPr b="1" i="0">
                <a:latin typeface="Arial" panose="020B0604020202020204" pitchFamily="34" charset="0"/>
              </a:defRPr>
            </a:lvl1pPr>
          </a:lstStyle>
          <a:p>
            <a:pPr lvl="0"/>
            <a:endParaRPr lang="en-US" noProof="0"/>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263102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C1CB3-3DBD-9D40-BFFD-F85E4363370B}" type="datetimeFigureOut">
              <a:t>1/24/26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147395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4DC1CB3-3DBD-9D40-BFFD-F85E4363370B}" type="datetimeFigureOut">
              <a:t>1/24/26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38484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4DC1CB3-3DBD-9D40-BFFD-F85E4363370B}" type="datetimeFigureOut">
              <a:t>1/24/26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156625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DC1CB3-3DBD-9D40-BFFD-F85E4363370B}" type="datetimeFigureOut">
              <a:t>1/24/26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7EAE3-666B-F049-AE87-E0F4F54D56C6}" type="slidenum">
              <a:t>‹#›</a:t>
            </a:fld>
            <a:endParaRPr lang="en-US"/>
          </a:p>
        </p:txBody>
      </p:sp>
    </p:spTree>
    <p:extLst>
      <p:ext uri="{BB962C8B-B14F-4D97-AF65-F5344CB8AC3E}">
        <p14:creationId xmlns:p14="http://schemas.microsoft.com/office/powerpoint/2010/main" val="1104208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64990736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267879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12" indent="-285736"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2942" indent="-228588"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118" indent="-228588"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295" indent="-228588"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17BE682-549F-1B38-DA60-50E06350F185}"/>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a:extLst>
              <a:ext uri="{FF2B5EF4-FFF2-40B4-BE49-F238E27FC236}">
                <a16:creationId xmlns:a16="http://schemas.microsoft.com/office/drawing/2014/main" id="{854064A3-BA7F-FB3B-3CDF-6953F9687D71}"/>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F8002F2E-1882-C043-A61C-FBBF6E9BB4C3}"/>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b="1" i="0">
                <a:latin typeface="Arial" panose="020B0604020202020204" pitchFamily="34" charset="0"/>
              </a:defRPr>
            </a:lvl1pPr>
          </a:lstStyle>
          <a:p>
            <a:fld id="{1DF2E810-7A77-704C-A3A4-DF69CA5606E4}" type="datetime1">
              <a:rPr lang="en-US" altLang="en-US"/>
              <a:pPr/>
              <a:t>1/24/26</a:t>
            </a:fld>
            <a:endParaRPr lang="en-US" altLang="en-US"/>
          </a:p>
        </p:txBody>
      </p:sp>
      <p:sp>
        <p:nvSpPr>
          <p:cNvPr id="1030" name="Rectangle 6">
            <a:extLst>
              <a:ext uri="{FF2B5EF4-FFF2-40B4-BE49-F238E27FC236}">
                <a16:creationId xmlns:a16="http://schemas.microsoft.com/office/drawing/2014/main" id="{284CD9C9-EE17-570B-CABF-41FD45C4B13E}"/>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b="1" i="0">
                <a:latin typeface="Arial" panose="020B0604020202020204" pitchFamily="34" charset="0"/>
                <a:ea typeface="+mn-ea"/>
                <a:cs typeface="+mn-cs"/>
              </a:defRPr>
            </a:lvl1pPr>
          </a:lstStyle>
          <a:p>
            <a:pPr>
              <a:defRPr/>
            </a:pPr>
            <a:endParaRPr lang="en-US"/>
          </a:p>
        </p:txBody>
      </p:sp>
      <p:sp>
        <p:nvSpPr>
          <p:cNvPr id="1031" name="Rectangle 7">
            <a:extLst>
              <a:ext uri="{FF2B5EF4-FFF2-40B4-BE49-F238E27FC236}">
                <a16:creationId xmlns:a16="http://schemas.microsoft.com/office/drawing/2014/main" id="{A03B04C4-C50F-9E5E-2663-2A8CD200C043}"/>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b="1" i="0">
                <a:latin typeface="Arial" panose="020B0604020202020204" pitchFamily="34" charset="0"/>
              </a:defRPr>
            </a:lvl1pPr>
          </a:lstStyle>
          <a:p>
            <a:fld id="{11D95921-2049-5B4B-8317-C541F4F500A5}" type="slidenum">
              <a:rPr lang="en-US" altLang="en-US"/>
              <a:pPr/>
              <a:t>‹#›</a:t>
            </a:fld>
            <a:endParaRPr lang="en-US" altLang="en-US"/>
          </a:p>
        </p:txBody>
      </p:sp>
    </p:spTree>
    <p:extLst>
      <p:ext uri="{BB962C8B-B14F-4D97-AF65-F5344CB8AC3E}">
        <p14:creationId xmlns:p14="http://schemas.microsoft.com/office/powerpoint/2010/main" val="158435463"/>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rtl="0" eaLnBrk="0" fontAlgn="base" hangingPunct="0">
        <a:lnSpc>
          <a:spcPct val="70000"/>
        </a:lnSpc>
        <a:spcBef>
          <a:spcPct val="0"/>
        </a:spcBef>
        <a:spcAft>
          <a:spcPct val="0"/>
        </a:spcAft>
        <a:defRPr sz="4800" b="1" i="0">
          <a:solidFill>
            <a:schemeClr val="tx2"/>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b="1" i="0">
          <a:solidFill>
            <a:schemeClr val="tx1"/>
          </a:solidFill>
          <a:latin typeface="Arial" panose="020B0604020202020204" pitchFamily="34" charset="0"/>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b="1" i="0">
          <a:solidFill>
            <a:schemeClr val="tx1"/>
          </a:solidFill>
          <a:latin typeface="Arial" panose="020B0604020202020204" pitchFamily="34" charset="0"/>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b="1" i="0">
          <a:solidFill>
            <a:schemeClr val="tx1"/>
          </a:solidFill>
          <a:latin typeface="Arial" panose="020B0604020202020204" pitchFamily="34" charset="0"/>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47095AD-3F2C-2E4B-8082-2FDB25342444}"/>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a:extLst>
              <a:ext uri="{FF2B5EF4-FFF2-40B4-BE49-F238E27FC236}">
                <a16:creationId xmlns:a16="http://schemas.microsoft.com/office/drawing/2014/main" id="{81F43C46-0958-C14B-8148-BC394235251E}"/>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a:extLst>
              <a:ext uri="{FF2B5EF4-FFF2-40B4-BE49-F238E27FC236}">
                <a16:creationId xmlns:a16="http://schemas.microsoft.com/office/drawing/2014/main" id="{3FBFB59D-EEA5-3A4F-819E-350C5C9C947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8197" name="Rectangle 5">
            <a:extLst>
              <a:ext uri="{FF2B5EF4-FFF2-40B4-BE49-F238E27FC236}">
                <a16:creationId xmlns:a16="http://schemas.microsoft.com/office/drawing/2014/main" id="{5DDBE7FE-E963-C148-84BB-D673F9F754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8198" name="Rectangle 6">
            <a:extLst>
              <a:ext uri="{FF2B5EF4-FFF2-40B4-BE49-F238E27FC236}">
                <a16:creationId xmlns:a16="http://schemas.microsoft.com/office/drawing/2014/main" id="{144F9668-90A4-7144-B975-9D455606631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fld id="{07244A12-9FD9-8D42-9C6E-563B1DEE9779}" type="slidenum">
              <a:rPr lang="en-US" altLang="en-US"/>
              <a:pPr/>
              <a:t>‹#›</a:t>
            </a:fld>
            <a:endParaRPr lang="en-US" altLang="en-US"/>
          </a:p>
        </p:txBody>
      </p:sp>
    </p:spTree>
    <p:extLst>
      <p:ext uri="{BB962C8B-B14F-4D97-AF65-F5344CB8AC3E}">
        <p14:creationId xmlns:p14="http://schemas.microsoft.com/office/powerpoint/2010/main" val="3976628423"/>
      </p:ext>
    </p:extLst>
  </p:cSld>
  <p:clrMap bg1="lt1" tx1="dk1" bg2="lt2" tx2="dk2" accent1="accent1" accent2="accent2" accent3="accent3" accent4="accent4" accent5="accent5" accent6="accent6" hlink="hlink" folHlink="folHlink"/>
  <p:sldLayoutIdLst>
    <p:sldLayoutId id="2147483713" r:id="rId1"/>
  </p:sldLayoutIdLst>
  <p:transition spd="med">
    <p:randomBar dir="ver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40DB43A0-EC8F-0B4A-ACD4-6B792E57F4DC}" type="slidenum">
              <a:rPr lang="en-US"/>
              <a:pPr>
                <a:defRPr/>
              </a:pPr>
              <a:t>‹#›</a:t>
            </a:fld>
            <a:endParaRPr lang="en-US"/>
          </a:p>
        </p:txBody>
      </p:sp>
    </p:spTree>
    <p:extLst>
      <p:ext uri="{BB962C8B-B14F-4D97-AF65-F5344CB8AC3E}">
        <p14:creationId xmlns:p14="http://schemas.microsoft.com/office/powerpoint/2010/main" val="15484934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sz="24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sz="20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sz="20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50.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cipleship in the Gospels: Following Jesus – Scripture &amp; Mission">
            <a:extLst>
              <a:ext uri="{FF2B5EF4-FFF2-40B4-BE49-F238E27FC236}">
                <a16:creationId xmlns:a16="http://schemas.microsoft.com/office/drawing/2014/main" id="{2A77B97C-DA60-57FC-14D2-4802DEF6F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99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685800" y="1714789"/>
            <a:ext cx="7772400" cy="2387600"/>
          </a:xfrm>
        </p:spPr>
        <p:txBody>
          <a:bodyPr anchor="ctr"/>
          <a:lstStyle/>
          <a:p>
            <a:r>
              <a:rPr lang="en-US" sz="8000" b="1">
                <a:solidFill>
                  <a:schemeClr val="bg1"/>
                </a:solidFill>
                <a:effectLst>
                  <a:glow rad="228600">
                    <a:schemeClr val="tx1">
                      <a:alpha val="87333"/>
                    </a:schemeClr>
                  </a:glow>
                </a:effectLst>
                <a:latin typeface="Arial" panose="020B0604020202020204" pitchFamily="34" charset="0"/>
                <a:cs typeface="Arial" panose="020B0604020202020204" pitchFamily="34" charset="0"/>
              </a:rPr>
              <a:t>التلمذة</a:t>
            </a:r>
            <a: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t> </a:t>
            </a:r>
            <a:b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br>
            <a: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t>في الأناجيل</a:t>
            </a:r>
          </a:p>
        </p:txBody>
      </p:sp>
      <p:sp>
        <p:nvSpPr>
          <p:cNvPr id="3" name="Subtitle 2">
            <a:extLst>
              <a:ext uri="{FF2B5EF4-FFF2-40B4-BE49-F238E27FC236}">
                <a16:creationId xmlns:a16="http://schemas.microsoft.com/office/drawing/2014/main" id="{DDD38B6A-62A0-F20E-3390-E7A771DF86B0}"/>
              </a:ext>
            </a:extLst>
          </p:cNvPr>
          <p:cNvSpPr>
            <a:spLocks noGrp="1"/>
          </p:cNvSpPr>
          <p:nvPr>
            <p:ph type="subTitle" idx="1"/>
          </p:nvPr>
        </p:nvSpPr>
        <p:spPr>
          <a:xfrm>
            <a:off x="347730" y="4091433"/>
            <a:ext cx="8306873" cy="1655762"/>
          </a:xfrm>
          <a:solidFill>
            <a:schemeClr val="tx1"/>
          </a:solidFill>
        </p:spPr>
        <p:txBody>
          <a:bodyPr vert="horz" lIns="91440" tIns="45720" rIns="91440" bIns="45720" rtlCol="0" anchor="ctr">
            <a:normAutofit/>
          </a:bodyPr>
          <a:lstStyle/>
          <a:p>
            <a:pPr rtl="1">
              <a:spcBef>
                <a:spcPct val="0"/>
              </a:spcBef>
            </a:pPr>
            <a:r>
              <a:rPr lang="en-US" sz="4000" b="1" dirty="0" err="1">
                <a:solidFill>
                  <a:schemeClr val="bg1"/>
                </a:solidFill>
                <a:latin typeface="Arial" panose="020B0604020202020204" pitchFamily="34" charset="0"/>
                <a:ea typeface="+mj-ea"/>
                <a:cs typeface="Arial" panose="020B0604020202020204" pitchFamily="34" charset="0"/>
              </a:rPr>
              <a:t>مسح</a:t>
            </a:r>
            <a:r>
              <a:rPr lang="en-US" sz="4000" b="1" dirty="0">
                <a:solidFill>
                  <a:schemeClr val="bg1"/>
                </a:solidFill>
                <a:latin typeface="Arial" panose="020B0604020202020204" pitchFamily="34" charset="0"/>
                <a:ea typeface="+mj-ea"/>
                <a:cs typeface="Arial" panose="020B0604020202020204" pitchFamily="34" charset="0"/>
              </a:rPr>
              <a:t> </a:t>
            </a:r>
            <a:br>
              <a:rPr lang="en-US" sz="4000" b="1" dirty="0">
                <a:solidFill>
                  <a:schemeClr val="bg1"/>
                </a:solidFill>
                <a:latin typeface="Arial" panose="020B0604020202020204" pitchFamily="34" charset="0"/>
                <a:ea typeface="+mj-ea"/>
                <a:cs typeface="Arial" panose="020B0604020202020204" pitchFamily="34" charset="0"/>
              </a:rPr>
            </a:br>
            <a:r>
              <a:rPr lang="en-US" sz="4000" b="1" dirty="0" err="1">
                <a:solidFill>
                  <a:schemeClr val="bg1"/>
                </a:solidFill>
                <a:latin typeface="Arial" panose="020B0604020202020204" pitchFamily="34" charset="0"/>
                <a:ea typeface="+mj-ea"/>
                <a:cs typeface="Arial" panose="020B0604020202020204" pitchFamily="34" charset="0"/>
              </a:rPr>
              <a:t>لعشرة</a:t>
            </a:r>
            <a:r>
              <a:rPr lang="ar-JO" sz="4000" b="1" dirty="0">
                <a:solidFill>
                  <a:schemeClr val="bg1"/>
                </a:solidFill>
                <a:latin typeface="Arial" panose="020B0604020202020204" pitchFamily="34" charset="0"/>
                <a:ea typeface="+mj-ea"/>
                <a:cs typeface="Arial" panose="020B0604020202020204" pitchFamily="34" charset="0"/>
              </a:rPr>
              <a:t> أقوال ل</a:t>
            </a:r>
            <a:r>
              <a:rPr lang="en-US" sz="4000" b="1" dirty="0" err="1">
                <a:solidFill>
                  <a:schemeClr val="bg1"/>
                </a:solidFill>
                <a:latin typeface="Arial" panose="020B0604020202020204" pitchFamily="34" charset="0"/>
                <a:ea typeface="+mj-ea"/>
                <a:cs typeface="Arial" panose="020B0604020202020204" pitchFamily="34" charset="0"/>
              </a:rPr>
              <a:t>يسوع</a:t>
            </a:r>
            <a:r>
              <a:rPr lang="en-US" sz="4000" b="1" dirty="0">
                <a:solidFill>
                  <a:schemeClr val="bg1"/>
                </a:solidFill>
                <a:latin typeface="Arial" panose="020B0604020202020204" pitchFamily="34" charset="0"/>
                <a:ea typeface="+mj-ea"/>
                <a:cs typeface="Arial" panose="020B0604020202020204" pitchFamily="34" charset="0"/>
              </a:rPr>
              <a:t> </a:t>
            </a:r>
            <a:r>
              <a:rPr lang="en-US" sz="4000" b="1" dirty="0" err="1">
                <a:solidFill>
                  <a:schemeClr val="bg1"/>
                </a:solidFill>
                <a:latin typeface="Arial" panose="020B0604020202020204" pitchFamily="34" charset="0"/>
                <a:ea typeface="+mj-ea"/>
                <a:cs typeface="Arial" panose="020B0604020202020204" pitchFamily="34" charset="0"/>
              </a:rPr>
              <a:t>عن</a:t>
            </a:r>
            <a:r>
              <a:rPr lang="en-US" sz="4000" b="1" dirty="0">
                <a:solidFill>
                  <a:schemeClr val="bg1"/>
                </a:solidFill>
                <a:latin typeface="Arial" panose="020B0604020202020204" pitchFamily="34" charset="0"/>
                <a:ea typeface="+mj-ea"/>
                <a:cs typeface="Arial" panose="020B0604020202020204" pitchFamily="34" charset="0"/>
              </a:rPr>
              <a:t> </a:t>
            </a:r>
            <a:r>
              <a:rPr lang="en-US" sz="4000" b="1" dirty="0" err="1">
                <a:solidFill>
                  <a:schemeClr val="bg1"/>
                </a:solidFill>
                <a:latin typeface="Arial" panose="020B0604020202020204" pitchFamily="34" charset="0"/>
                <a:ea typeface="+mj-ea"/>
                <a:cs typeface="Arial" panose="020B0604020202020204" pitchFamily="34" charset="0"/>
              </a:rPr>
              <a:t>التلمذة</a:t>
            </a:r>
            <a:endParaRPr lang="en-US" sz="4000" b="1" dirty="0">
              <a:solidFill>
                <a:schemeClr val="bg1"/>
              </a:solidFill>
              <a:latin typeface="Arial" panose="020B0604020202020204" pitchFamily="34" charset="0"/>
              <a:ea typeface="+mj-ea"/>
              <a:cs typeface="Arial" panose="020B0604020202020204" pitchFamily="34" charset="0"/>
            </a:endParaRPr>
          </a:p>
        </p:txBody>
      </p:sp>
      <p:sp>
        <p:nvSpPr>
          <p:cNvPr id="4" name="Rectangle 3">
            <a:extLst>
              <a:ext uri="{FF2B5EF4-FFF2-40B4-BE49-F238E27FC236}">
                <a16:creationId xmlns:a16="http://schemas.microsoft.com/office/drawing/2014/main" id="{79842C76-CC1B-666E-F0ED-76CE671941E5}"/>
              </a:ext>
            </a:extLst>
          </p:cNvPr>
          <p:cNvSpPr>
            <a:spLocks noChangeArrowheads="1"/>
          </p:cNvSpPr>
          <p:nvPr/>
        </p:nvSpPr>
        <p:spPr bwMode="auto">
          <a:xfrm>
            <a:off x="0" y="5681110"/>
            <a:ext cx="9144000" cy="117689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ar-JO"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الهيئة الانجلية الثقافية-الاردن    د. ريك غريفث</a:t>
            </a:r>
            <a:r>
              <a:rPr lang="en-US"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extLst>
      <p:ext uri="{BB962C8B-B14F-4D97-AF65-F5344CB8AC3E}">
        <p14:creationId xmlns:p14="http://schemas.microsoft.com/office/powerpoint/2010/main" val="37712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4507F3-B2B9-C82F-C7C3-230C04716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9F743-A688-5C45-23D9-3FDABDA0D432}"/>
              </a:ext>
            </a:extLst>
          </p:cNvPr>
          <p:cNvSpPr>
            <a:spLocks noGrp="1"/>
          </p:cNvSpPr>
          <p:nvPr>
            <p:ph type="ctrTitle"/>
          </p:nvPr>
        </p:nvSpPr>
        <p:spPr>
          <a:xfrm>
            <a:off x="-155277" y="2038790"/>
            <a:ext cx="896369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ب.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يتخلى</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حياته</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الخاصة</a:t>
            </a:r>
            <a:br>
              <a:rPr lang="ar-JO" sz="4800" b="1" dirty="0">
                <a:solidFill>
                  <a:srgbClr val="FFFF00"/>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ليتبع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br>
              <a:rPr lang="ar-JO"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a:t>
            </a:r>
            <a:r>
              <a:rPr lang="en-US" sz="4400" b="1" dirty="0" err="1">
                <a:solidFill>
                  <a:schemeClr val="bg1"/>
                </a:solidFill>
                <a:latin typeface="Arial" panose="020B0604020202020204" pitchFamily="34" charset="0"/>
                <a:cs typeface="Arial" panose="020B0604020202020204" pitchFamily="34" charset="0"/>
              </a:rPr>
              <a:t>لوقا</a:t>
            </a:r>
            <a:r>
              <a:rPr lang="en-US" sz="4400" b="1" dirty="0">
                <a:solidFill>
                  <a:schemeClr val="bg1"/>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 14: 26 ب–27).</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54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F103C768-8E53-012D-1B99-28A049C44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a:bodyPr>
          <a:lstStyle/>
          <a:p>
            <a:pPr algn="ctr" rtl="1" fontAlgn="base">
              <a:spcBef>
                <a:spcPct val="20000"/>
              </a:spcBef>
              <a:buClr>
                <a:srgbClr val="FFCC00"/>
              </a:buClr>
              <a:buSzPct val="70000"/>
              <a:defRPr>
                <a:latin typeface="Arial"/>
                <a:cs typeface="Arial"/>
              </a:defRPr>
            </a:pPr>
            <a:r>
              <a:rPr lang="en-US" sz="4800"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تخلَّ</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عن</a:t>
            </a:r>
            <a:r>
              <a:rPr lang="en-US" sz="4800"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حياتك</a:t>
            </a:r>
            <a:r>
              <a:rPr lang="en-US" sz="4800"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الخاصة</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sz="40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(لوقا 14: 26ب-27)</a:t>
            </a:r>
            <a:endPar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000500"/>
            <a:ext cx="9144000" cy="274629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4400" dirty="0">
                <a:latin typeface="Arial" panose="020B0604020202020204" pitchFamily="34" charset="0"/>
                <a:cs typeface="Arial" panose="020B0604020202020204" pitchFamily="34" charset="0"/>
              </a:rPr>
              <a:t>"...</a:t>
            </a:r>
            <a:r>
              <a:rPr lang="ar-JO" sz="4400" dirty="0">
                <a:solidFill>
                  <a:srgbClr val="FFFF00"/>
                </a:solidFill>
                <a:latin typeface="Arial" panose="020B0604020202020204" pitchFamily="34" charset="0"/>
                <a:cs typeface="Arial" panose="020B0604020202020204" pitchFamily="34" charset="0"/>
              </a:rPr>
              <a:t> يبغض </a:t>
            </a:r>
            <a:r>
              <a:rPr lang="ar-JO" sz="4400" dirty="0">
                <a:latin typeface="Arial" panose="020B0604020202020204" pitchFamily="34" charset="0"/>
                <a:cs typeface="Arial" panose="020B0604020202020204" pitchFamily="34" charset="0"/>
              </a:rPr>
              <a:t>...</a:t>
            </a:r>
            <a:r>
              <a:rPr lang="en-US" sz="4400" dirty="0" err="1">
                <a:solidFill>
                  <a:srgbClr val="FFFF00"/>
                </a:solidFill>
                <a:latin typeface="Arial" panose="020B0604020202020204" pitchFamily="34" charset="0"/>
                <a:cs typeface="Arial" panose="020B0604020202020204" pitchFamily="34" charset="0"/>
              </a:rPr>
              <a:t>حَتَّى</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نَفْسَهُ</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أَيْضاً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فَلاَ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يَقْدِرُ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أَنْ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يَكُونَ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لِي</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تِلْمِيذاً</a:t>
            </a:r>
            <a:r>
              <a:rPr lang="en-US" sz="4400" dirty="0">
                <a:latin typeface="Arial" panose="020B0604020202020204" pitchFamily="34" charset="0"/>
                <a:cs typeface="Arial" panose="020B0604020202020204" pitchFamily="34" charset="0"/>
              </a:rPr>
              <a:t>. </a:t>
            </a:r>
            <a:r>
              <a:rPr lang="en-US" sz="4400" baseline="30000" dirty="0">
                <a:latin typeface="Arial" panose="020B0604020202020204" pitchFamily="34" charset="0"/>
                <a:cs typeface="Arial" panose="020B0604020202020204" pitchFamily="34" charset="0"/>
              </a:rPr>
              <a:t>٢٧ </a:t>
            </a:r>
            <a:r>
              <a:rPr lang="en-US" sz="4400" dirty="0" err="1">
                <a:latin typeface="Arial" panose="020B0604020202020204" pitchFamily="34" charset="0"/>
                <a:cs typeface="Arial" panose="020B0604020202020204" pitchFamily="34" charset="0"/>
              </a:rPr>
              <a:t>وَمَنْ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لاَ</a:t>
            </a:r>
            <a:r>
              <a:rPr lang="en-US" sz="4400" dirty="0">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يَحْمِلُ</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صَلِيبَهُ</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وَيَأْتِي</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وَرَائِي</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فَلاَ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يَقْدِرُ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أَنْ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يَكُونَ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لِي</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تِلْمِيذاً</a:t>
            </a:r>
            <a:r>
              <a:rPr lang="ar-JO"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89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3BCF85-9225-CE31-21F8-2AB3FE54F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68B1B-37E1-2FCF-440E-E6EAAD05FAB0}"/>
              </a:ext>
            </a:extLst>
          </p:cNvPr>
          <p:cNvSpPr>
            <a:spLocks noGrp="1"/>
          </p:cNvSpPr>
          <p:nvPr>
            <p:ph type="ctrTitle"/>
          </p:nvPr>
        </p:nvSpPr>
        <p:spPr>
          <a:xfrm>
            <a:off x="-86265" y="1638740"/>
            <a:ext cx="896369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ج.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يتخلى</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ممتلكاته</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ليتبع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a:t>
            </a:r>
            <a:r>
              <a:rPr lang="en-US" sz="4800" b="1" dirty="0" err="1">
                <a:solidFill>
                  <a:schemeClr val="bg1"/>
                </a:solidFill>
                <a:latin typeface="Arial" panose="020B0604020202020204" pitchFamily="34" charset="0"/>
                <a:cs typeface="Arial" panose="020B0604020202020204" pitchFamily="34" charset="0"/>
              </a:rPr>
              <a:t>لوقا</a:t>
            </a:r>
            <a:r>
              <a:rPr lang="ar-JO" sz="4800" b="1" dirty="0">
                <a:solidFill>
                  <a:schemeClr val="bg1"/>
                </a:solidFill>
                <a:latin typeface="Arial" panose="020B0604020202020204" pitchFamily="34" charset="0"/>
                <a:cs typeface="Arial" panose="020B0604020202020204" pitchFamily="34" charset="0"/>
              </a:rPr>
              <a:t> 14: 33)</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31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6146" name="Picture 2" descr="Being Jesus' Disciple and Apostle: What Was It Like?">
            <a:extLst>
              <a:ext uri="{FF2B5EF4-FFF2-40B4-BE49-F238E27FC236}">
                <a16:creationId xmlns:a16="http://schemas.microsoft.com/office/drawing/2014/main" id="{AAD68735-00C9-00C1-5C5C-9F219F83D4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5" r="11875"/>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a:bodyPr>
          <a:lstStyle/>
          <a:p>
            <a:pPr algn="ctr" rtl="1" fontAlgn="base">
              <a:spcBef>
                <a:spcPct val="20000"/>
              </a:spcBef>
              <a:buClr>
                <a:srgbClr val="FFCC00"/>
              </a:buClr>
              <a:buSzPct val="70000"/>
              <a:defRPr>
                <a:latin typeface="Arial"/>
                <a:cs typeface="Arial"/>
              </a:defRPr>
            </a:pPr>
            <a:r>
              <a:rPr lang="en-US"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تخلَّ</a:t>
            </a:r>
            <a: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عن</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ممتلكاتك</a:t>
            </a:r>
            <a: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(لوقا 14: 33)</a:t>
            </a:r>
            <a:endPar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5169876"/>
            <a:ext cx="9144000" cy="1576913"/>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فَكَذَلِكَ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كُلُّ</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وَاحِدٍ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مِنْكُمْ</a:t>
            </a:r>
            <a:r>
              <a:rPr lang="en-US" sz="4400" dirty="0">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لاَ</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يَتْرُكُ</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جَمِيعَ</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أَمْوَالِهِ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يَقْدِرُ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أَنْ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يَكُونَ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لِي</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تِلْمِيذاً</a:t>
            </a:r>
            <a:r>
              <a:rPr lang="ar-JO"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778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0A2B3D-9982-3CD9-D7D2-0DA6AB933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F57E7-BF55-8D7D-99EF-7F28BD9DA689}"/>
              </a:ext>
            </a:extLst>
          </p:cNvPr>
          <p:cNvSpPr>
            <a:spLocks noGrp="1"/>
          </p:cNvSpPr>
          <p:nvPr>
            <p:ph type="ctrTitle"/>
          </p:nvPr>
        </p:nvSpPr>
        <p:spPr>
          <a:xfrm>
            <a:off x="0" y="2134040"/>
            <a:ext cx="8685950"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د.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يتخلى</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سمعته</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ليتبع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a:t>
            </a:r>
            <a:r>
              <a:rPr lang="en-US" sz="4800" b="1" dirty="0" err="1">
                <a:solidFill>
                  <a:schemeClr val="bg1"/>
                </a:solidFill>
                <a:latin typeface="Arial" panose="020B0604020202020204" pitchFamily="34" charset="0"/>
                <a:cs typeface="Arial" panose="020B0604020202020204" pitchFamily="34" charset="0"/>
              </a:rPr>
              <a:t>مت</a:t>
            </a:r>
            <a:r>
              <a:rPr lang="ar-JO" sz="4800" b="1" dirty="0">
                <a:solidFill>
                  <a:schemeClr val="bg1"/>
                </a:solidFill>
                <a:latin typeface="Arial" panose="020B0604020202020204" pitchFamily="34" charset="0"/>
                <a:cs typeface="Arial" panose="020B0604020202020204" pitchFamily="34" charset="0"/>
              </a:rPr>
              <a:t>ى 10: 24-25)</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05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5" name="Picture 1">
            <a:extLst>
              <a:ext uri="{FF2B5EF4-FFF2-40B4-BE49-F238E27FC236}">
                <a16:creationId xmlns:a16="http://schemas.microsoft.com/office/drawing/2014/main" id="{31C47EB3-461F-6C73-B0EB-B3E9AD042B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ns4:hiddenFill xmlns="" xmlns:ns2="http://schemas.microsoft.com/office/drawing/2014/main" xmlns:ns4="http://schemas.microsoft.com/office/drawing/2010/main" xmlns:ns5="http://schemas.microsoft.com/office/powerpoint/2010/main">
                <a:blipFill dpi="0" rotWithShape="0">
                  <a:blip/>
                  <a:srcRect/>
                  <a:stretch>
                    <a:fillRect/>
                  </a:stretch>
                </a:blipFill>
              </ns4:hiddenFill>
            </a:ext>
            <a:ext uri="{91240B29-F687-4f45-9708-019B960494DF}">
              <ns4:hiddenLine xmlns="" xmlns:ns2="http://schemas.microsoft.com/office/drawing/2014/main" xmlns:ns4="http://schemas.microsoft.com/office/drawing/2010/main" xmlns:ns5="http://schemas.microsoft.com/office/powerpoint/2010/main" w="9525" cap="flat">
                <a:solidFill>
                  <a:srgbClr val="3465AF"/>
                </a:solidFill>
                <a:round/>
                <a:headEnd/>
                <a:tailEnd/>
              </ns4:hiddenLine>
            </a:ext>
            <a:ext uri="{AF507438-7753-43e0-B8FC-AC1667EBCBE1}">
              <ns4:hiddenEffects xmlns="" xmlns:ns2="http://schemas.microsoft.com/office/drawing/2014/main" xmlns:ns4="http://schemas.microsoft.com/office/drawing/2010/main" xmlns:ns5="http://schemas.microsoft.com/office/powerpoint/2010/main">
                <a:effectLst>
                  <a:outerShdw blurRad="63500" dist="38099" dir="2700000" algn="ctr" rotWithShape="0">
                    <a:srgbClr val="000000">
                      <a:alpha val="74998"/>
                    </a:srgbClr>
                  </a:outerShdw>
                </a:effectLst>
              </ns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a:bodyPr>
          <a:lstStyle/>
          <a:p>
            <a:pPr algn="ctr" rtl="1" fontAlgn="base">
              <a:spcBef>
                <a:spcPct val="20000"/>
              </a:spcBef>
              <a:buClr>
                <a:srgbClr val="FFCC00"/>
              </a:buClr>
              <a:buSzPct val="70000"/>
              <a:defRPr>
                <a:latin typeface="Arial"/>
                <a:cs typeface="Arial"/>
              </a:defRPr>
            </a:pPr>
            <a:r>
              <a:rPr lang="en-US" sz="4800" b="1" kern="0" dirty="0" err="1">
                <a:solidFill>
                  <a:srgbClr val="FFFFFF"/>
                </a:solidFill>
                <a:effectLst>
                  <a:glow rad="228600">
                    <a:srgbClr val="220011"/>
                  </a:glow>
                </a:effectLst>
                <a:latin typeface="Arial" panose="020B0604020202020204" pitchFamily="34" charset="0"/>
                <a:cs typeface="Arial" panose="020B0604020202020204" pitchFamily="34" charset="0"/>
              </a:rPr>
              <a:t>تخلَّ</a:t>
            </a:r>
            <a:r>
              <a:rPr lang="en-US" sz="4800" b="1" kern="0" dirty="0">
                <a:solidFill>
                  <a:srgbClr val="FFFFFF"/>
                </a:solidFill>
                <a:effectLst>
                  <a:glow rad="228600">
                    <a:srgbClr val="220011"/>
                  </a:glow>
                </a:effectLst>
                <a:latin typeface="Arial" panose="020B0604020202020204" pitchFamily="34"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cs typeface="Arial" panose="020B0604020202020204" pitchFamily="34" charset="0"/>
              </a:rPr>
              <a:t>عن</a:t>
            </a:r>
            <a:r>
              <a:rPr lang="en-US" sz="4800" b="1" kern="0" dirty="0">
                <a:solidFill>
                  <a:srgbClr val="FFFF00"/>
                </a:solidFill>
                <a:effectLst>
                  <a:glow rad="228600">
                    <a:srgbClr val="220011"/>
                  </a:glow>
                </a:effectLst>
                <a:latin typeface="Arial" panose="020B0604020202020204" pitchFamily="34"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cs typeface="Arial" panose="020B0604020202020204" pitchFamily="34" charset="0"/>
              </a:rPr>
              <a:t>سمعتك</a:t>
            </a:r>
            <a:r>
              <a:rPr lang="en-US" sz="4800" b="1" kern="0" dirty="0">
                <a:solidFill>
                  <a:srgbClr val="FFFF00"/>
                </a:solidFill>
                <a:effectLst>
                  <a:glow rad="228600">
                    <a:srgbClr val="220011"/>
                  </a:glow>
                </a:effectLst>
                <a:latin typeface="Arial" panose="020B0604020202020204" pitchFamily="34" charset="0"/>
                <a:cs typeface="Arial" panose="020B0604020202020204" pitchFamily="34" charset="0"/>
              </a:rPr>
              <a:t> </a:t>
            </a:r>
            <a:r>
              <a:rPr lang="ar-JO" sz="4800" b="1" kern="0" dirty="0">
                <a:solidFill>
                  <a:srgbClr val="FFFFFF"/>
                </a:solidFill>
                <a:effectLst>
                  <a:glow rad="228600">
                    <a:srgbClr val="220011"/>
                  </a:glow>
                </a:effectLst>
                <a:latin typeface="Arial" panose="020B0604020202020204" pitchFamily="34" charset="0"/>
                <a:cs typeface="Arial" panose="020B0604020202020204" pitchFamily="34" charset="0"/>
              </a:rPr>
              <a:t>(</a:t>
            </a:r>
            <a:r>
              <a:rPr lang="en-US" sz="4800" b="1" kern="0" dirty="0" err="1">
                <a:solidFill>
                  <a:srgbClr val="FFFFFF"/>
                </a:solidFill>
                <a:effectLst>
                  <a:glow rad="228600">
                    <a:srgbClr val="220011"/>
                  </a:glow>
                </a:effectLst>
                <a:latin typeface="Arial" panose="020B0604020202020204" pitchFamily="34" charset="0"/>
                <a:cs typeface="Arial" panose="020B0604020202020204" pitchFamily="34" charset="0"/>
              </a:rPr>
              <a:t>مت</a:t>
            </a:r>
            <a:r>
              <a:rPr lang="ar-JO" sz="4800" b="1" kern="0" dirty="0">
                <a:solidFill>
                  <a:srgbClr val="FFFFFF"/>
                </a:solidFill>
                <a:effectLst>
                  <a:glow rad="228600">
                    <a:srgbClr val="220011"/>
                  </a:glow>
                </a:effectLst>
                <a:latin typeface="Arial" panose="020B0604020202020204" pitchFamily="34" charset="0"/>
                <a:cs typeface="Arial" panose="020B0604020202020204" pitchFamily="34" charset="0"/>
              </a:rPr>
              <a:t>ى 10: 24-25)</a:t>
            </a:r>
            <a:endParaRPr lang="en-US" sz="4800" b="1" kern="0" dirty="0">
              <a:solidFill>
                <a:srgbClr val="FFFFFF"/>
              </a:solidFill>
              <a:effectLst>
                <a:glow rad="228600">
                  <a:srgbClr val="220011"/>
                </a:glow>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4000" dirty="0">
                <a:latin typeface="Arial" panose="020B0604020202020204" pitchFamily="34" charset="0"/>
                <a:cs typeface="Arial" panose="020B0604020202020204" pitchFamily="34" charset="0"/>
              </a:rPr>
              <a:t>"</a:t>
            </a:r>
            <a:r>
              <a:rPr lang="en-US" sz="4000" dirty="0" err="1">
                <a:solidFill>
                  <a:srgbClr val="FFFF00"/>
                </a:solidFill>
                <a:latin typeface="Arial" panose="020B0604020202020204" pitchFamily="34" charset="0"/>
                <a:cs typeface="Arial" panose="020B0604020202020204" pitchFamily="34" charset="0"/>
              </a:rPr>
              <a:t>لَيْسَ</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التِّلْمِيذُ</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أَفْضَلَ</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مِنَ</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الْمُعَلِّمِ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وَلاَ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الْعَبْدُ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أَفْضَلَ</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مِنْ</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سَيِّدِهِ</a:t>
            </a:r>
            <a:r>
              <a:rPr lang="en-US" sz="4000" dirty="0">
                <a:latin typeface="Arial" panose="020B0604020202020204" pitchFamily="34" charset="0"/>
                <a:cs typeface="Arial" panose="020B0604020202020204" pitchFamily="34" charset="0"/>
              </a:rPr>
              <a:t>. </a:t>
            </a:r>
            <a:r>
              <a:rPr lang="en-US" sz="4000" baseline="30000" dirty="0">
                <a:latin typeface="Arial" panose="020B0604020202020204" pitchFamily="34" charset="0"/>
                <a:cs typeface="Arial" panose="020B0604020202020204" pitchFamily="34" charset="0"/>
              </a:rPr>
              <a:t>٢٥ </a:t>
            </a:r>
            <a:r>
              <a:rPr lang="en-US" sz="4000" dirty="0" err="1">
                <a:latin typeface="Arial" panose="020B0604020202020204" pitchFamily="34" charset="0"/>
                <a:cs typeface="Arial" panose="020B0604020202020204" pitchFamily="34" charset="0"/>
              </a:rPr>
              <a:t>يَكْفِي</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التِّلْمِيذَ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أَنْ</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يَكُونَ</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كَمُعَلِّمِهِ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وَالْعَبْدَ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كَسَيِّدِهِ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إِنْ</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كَانُوا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قَدْ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لَقَّبُوا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رَبَّ</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الْبَيْتِ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بَعْلَزَبُولَ</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فَكَمْ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بِالْحَرِيِّ</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أَهْلَ</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بَيْتِهِ</a:t>
            </a:r>
            <a:r>
              <a:rPr lang="ar-JO"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636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أولاً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ملتزم</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تماماً</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ل</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703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387600"/>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ثانياً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يطيع</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059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0" y="2134040"/>
            <a:ext cx="8919712"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أ.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يطيع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من</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خلال</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الثبات</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في</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كلمة</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الله</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a:t>
            </a:r>
            <a:r>
              <a:rPr lang="en-US" sz="4800" b="1" dirty="0" err="1">
                <a:solidFill>
                  <a:schemeClr val="bg1"/>
                </a:solidFill>
                <a:latin typeface="Arial" panose="020B0604020202020204" pitchFamily="34" charset="0"/>
                <a:cs typeface="Arial" panose="020B0604020202020204" pitchFamily="34" charset="0"/>
              </a:rPr>
              <a:t>يوحنا</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8: 31)</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86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Light_in_the_Darkness.jpg">
            <a:extLst>
              <a:ext uri="{FF2B5EF4-FFF2-40B4-BE49-F238E27FC236}">
                <a16:creationId xmlns:a16="http://schemas.microsoft.com/office/drawing/2014/main" id="{E7674F10-54E5-E8F4-D4FE-B519E1E5E2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84C0A33-9552-EBC5-D175-886D9D44A642}"/>
              </a:ext>
            </a:extLst>
          </p:cNvPr>
          <p:cNvSpPr>
            <a:spLocks noGrp="1"/>
          </p:cNvSpPr>
          <p:nvPr>
            <p:ph type="title"/>
          </p:nvPr>
        </p:nvSpPr>
        <p:spPr>
          <a:xfrm>
            <a:off x="0" y="228600"/>
            <a:ext cx="9144000" cy="1143000"/>
          </a:xfrm>
        </p:spPr>
        <p:txBody>
          <a:bodyPr/>
          <a:lstStyle/>
          <a:p>
            <a:r>
              <a:rPr lang="en-US" altLang="ja-JP" sz="4000">
                <a:solidFill>
                  <a:schemeClr val="tx1"/>
                </a:solidFill>
                <a:effectLst/>
                <a:ea typeface="Arial" panose="020B0600070205080204" pitchFamily="34" charset="-128"/>
              </a:rPr>
              <a:t>التلميذ </a:t>
            </a:r>
            <a:r>
              <a:rPr lang="en-US" altLang="ja-JP" sz="4000">
                <a:solidFill>
                  <a:srgbClr val="FFFF00"/>
                </a:solidFill>
                <a:effectLst/>
                <a:ea typeface="Arial" panose="020B0600070205080204" pitchFamily="34" charset="-128"/>
              </a:rPr>
              <a:t>يطيع المسيح</a:t>
            </a:r>
            <a:endParaRPr lang="en-US" altLang="en-US" sz="4000">
              <a:solidFill>
                <a:srgbClr val="FFFF00"/>
              </a:solidFill>
              <a:effectLst/>
              <a:ea typeface="ＭＳ Ｐゴシック" panose="020B0600070205080204" pitchFamily="34" charset="-128"/>
            </a:endParaRPr>
          </a:p>
        </p:txBody>
      </p:sp>
      <p:sp>
        <p:nvSpPr>
          <p:cNvPr id="55299" name="Text Placeholder 2">
            <a:extLst>
              <a:ext uri="{FF2B5EF4-FFF2-40B4-BE49-F238E27FC236}">
                <a16:creationId xmlns:a16="http://schemas.microsoft.com/office/drawing/2014/main" id="{30265A73-2E3D-C7E4-FB61-5DCB316BFBC4}"/>
              </a:ext>
            </a:extLst>
          </p:cNvPr>
          <p:cNvSpPr txBox="1">
            <a:spLocks/>
          </p:cNvSpPr>
          <p:nvPr/>
        </p:nvSpPr>
        <p:spPr bwMode="auto">
          <a:xfrm>
            <a:off x="304800" y="1916832"/>
            <a:ext cx="7048500"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1" eaLnBrk="1" fontAlgn="base" latinLnBrk="0" hangingPunct="1">
              <a:lnSpc>
                <a:spcPct val="100000"/>
              </a:lnSpc>
              <a:spcBef>
                <a:spcPct val="0"/>
              </a:spcBef>
              <a:spcAft>
                <a:spcPct val="0"/>
              </a:spcAft>
              <a:buClrTx/>
              <a:buSzTx/>
              <a:buFontTx/>
              <a:buNone/>
              <a:tabLst/>
              <a:defRPr>
                <a:latin typeface="Arial"/>
                <a:cs typeface="Arial"/>
              </a:defRPr>
            </a:pPr>
            <a:r>
              <a:rPr kumimoji="0" lang="ar-JO"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وَبَيْنَمَا</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هُوَ</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يَتَكَلَّمُ</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بِهَذَا</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آمَنَ</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بِهِ</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كَثِيرُونَ</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a:t>
            </a:r>
          </a:p>
          <a:p>
            <a:pPr lvl="0" algn="r" defTabSz="914400" rtl="1" eaLnBrk="1" fontAlgn="base" hangingPunct="1">
              <a:spcBef>
                <a:spcPct val="0"/>
              </a:spcBef>
              <a:spcAft>
                <a:spcPct val="0"/>
              </a:spcAft>
              <a:defRPr>
                <a:latin typeface="Arial"/>
                <a:cs typeface="Arial"/>
              </a:defRPr>
            </a:pPr>
            <a:r>
              <a:rPr kumimoji="0" lang="en-US" altLang="en-US" sz="4400" b="1" u="none" strike="noStrike" kern="1200" cap="none" spc="0" normalizeH="0" baseline="30000" noProof="0" dirty="0">
                <a:ln>
                  <a:noFill/>
                </a:ln>
                <a:effectLst/>
                <a:uLnTx/>
                <a:uFillTx/>
                <a:latin typeface="Arial" panose="020B0604020202020204" pitchFamily="34" charset="0"/>
                <a:ea typeface="Arial" panose="020B0600070205080204" pitchFamily="34" charset="-128"/>
                <a:cs typeface="Arial" panose="020B0604020202020204" pitchFamily="34" charset="0"/>
              </a:rPr>
              <a:t>٣١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فَقَالَ</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يَسُوعُ</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لِلْيَهُودِ</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الَّذِينَ</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آمَنُوا</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بِهِ</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fr-FR"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إِنَّكُمْ</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إِنْ</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ثَبَتُّمْ</a:t>
            </a:r>
            <a:r>
              <a:rPr kumimoji="0" lang="en-US" altLang="ja-JP" sz="4400" b="1" u="none" strike="noStrike" kern="1200" cap="none" spc="0" normalizeH="0" baseline="0" noProof="0" dirty="0">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فِي</a:t>
            </a:r>
            <a:r>
              <a:rPr kumimoji="0" lang="en-US" altLang="ja-JP" sz="4400" b="1" u="none" strike="noStrike" kern="1200" cap="none" spc="0" normalizeH="0" baseline="0" noProof="0" dirty="0">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كَلاَمِي</a:t>
            </a:r>
            <a:r>
              <a:rPr kumimoji="0" lang="en-US" altLang="ja-JP" sz="4400" b="1" u="none" strike="noStrike" kern="1200" cap="none" spc="0" normalizeH="0" baseline="0" noProof="0" dirty="0">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فَبِالْحَقِيقَةِ</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تَكُونُونَ</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تَلاَمِيذِي</a:t>
            </a:r>
            <a:r>
              <a:rPr kumimoji="0" lang="en-US" altLang="ja-JP" sz="4400" b="1" u="none" strike="noStrike" kern="1200" cap="none" spc="0" normalizeH="0" baseline="3000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٣٢ </a:t>
            </a:r>
            <a:r>
              <a:rPr kumimoji="0" lang="fr-FR"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وَتَعْرِفُونَ</a:t>
            </a:r>
            <a:r>
              <a:rPr kumimoji="0" lang="fr-FR"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fr-FR"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الْحَقَّ</a:t>
            </a:r>
            <a:r>
              <a:rPr kumimoji="0" lang="fr-FR"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fr-FR"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وَالْحَقُّ</a:t>
            </a:r>
            <a:r>
              <a:rPr kumimoji="0" lang="fr-FR"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fr-FR"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يُحَرِّرُكُمْ</a:t>
            </a:r>
            <a:r>
              <a:rPr kumimoji="0" lang="ar-JO"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p>
          <a:p>
            <a:pPr lvl="0" algn="r" defTabSz="914400" rtl="1" eaLnBrk="1" fontAlgn="base" hangingPunct="1">
              <a:spcBef>
                <a:spcPct val="0"/>
              </a:spcBef>
              <a:spcAft>
                <a:spcPct val="0"/>
              </a:spcAft>
              <a:defRPr>
                <a:latin typeface="Arial"/>
                <a:cs typeface="Arial"/>
              </a:defRPr>
            </a:pPr>
            <a:r>
              <a:rPr lang="ar-JO" sz="4400" b="1" dirty="0">
                <a:solidFill>
                  <a:schemeClr val="tx1">
                    <a:lumMod val="95000"/>
                  </a:schemeClr>
                </a:solidFill>
                <a:latin typeface="Arial" panose="020B0604020202020204" pitchFamily="34" charset="0"/>
                <a:cs typeface="Arial" panose="020B0604020202020204" pitchFamily="34" charset="0"/>
              </a:rPr>
              <a:t>             (</a:t>
            </a:r>
            <a:r>
              <a:rPr lang="en-US" sz="4400" b="1" dirty="0" err="1">
                <a:solidFill>
                  <a:schemeClr val="tx1">
                    <a:lumMod val="95000"/>
                  </a:schemeClr>
                </a:solidFill>
                <a:latin typeface="Arial" panose="020B0604020202020204" pitchFamily="34" charset="0"/>
                <a:cs typeface="Arial" panose="020B0604020202020204" pitchFamily="34" charset="0"/>
              </a:rPr>
              <a:t>يوحنا</a:t>
            </a:r>
            <a:r>
              <a:rPr lang="en-US" sz="4400" b="1" dirty="0">
                <a:solidFill>
                  <a:schemeClr val="tx1">
                    <a:lumMod val="95000"/>
                  </a:schemeClr>
                </a:solidFill>
                <a:latin typeface="Arial" panose="020B0604020202020204" pitchFamily="34" charset="0"/>
                <a:cs typeface="Arial" panose="020B0604020202020204" pitchFamily="34" charset="0"/>
              </a:rPr>
              <a:t> </a:t>
            </a:r>
            <a:r>
              <a:rPr lang="ar-JO" sz="4400" b="1" dirty="0">
                <a:solidFill>
                  <a:schemeClr val="tx1">
                    <a:lumMod val="95000"/>
                  </a:schemeClr>
                </a:solidFill>
                <a:latin typeface="Arial" panose="020B0604020202020204" pitchFamily="34" charset="0"/>
                <a:cs typeface="Arial" panose="020B0604020202020204" pitchFamily="34" charset="0"/>
              </a:rPr>
              <a:t>8: 30- 31)</a:t>
            </a:r>
            <a:endParaRPr kumimoji="0" lang="en-US" altLang="ja-JP" sz="4400" b="1" u="none" strike="noStrike" kern="1200" cap="none" spc="0" normalizeH="0" baseline="0" noProof="0" dirty="0">
              <a:ln>
                <a:noFill/>
              </a:ln>
              <a:solidFill>
                <a:schemeClr val="tx1">
                  <a:lumMod val="95000"/>
                </a:schemeClr>
              </a:solidFill>
              <a:effectLst/>
              <a:uLnTx/>
              <a:uFillTx/>
              <a:latin typeface="Arial" panose="020B0604020202020204" pitchFamily="34" charset="0"/>
              <a:ea typeface="Arial" panose="020B0600070205080204" pitchFamily="34"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0E516-4921-2909-D66B-4109C89A9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0098" name="Rectangle 2"/>
          <p:cNvSpPr>
            <a:spLocks noGrp="1" noChangeArrowheads="1"/>
          </p:cNvSpPr>
          <p:nvPr>
            <p:ph type="ctrTitle"/>
          </p:nvPr>
        </p:nvSpPr>
        <p:spPr>
          <a:xfrm>
            <a:off x="0" y="0"/>
            <a:ext cx="9144000" cy="1760561"/>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panose="020B0604020202020204" pitchFamily="34" charset="0"/>
                <a:ea typeface="ＭＳ Ｐゴシック" charset="0"/>
                <a:cs typeface="ＭＳ Ｐゴシック" charset="0"/>
              </a:rPr>
              <a:t>ء</a:t>
            </a:r>
            <a:endParaRPr lang="en-US" sz="5400" b="1" dirty="0">
              <a:effectLst>
                <a:glow rad="127000">
                  <a:schemeClr val="tx1"/>
                </a:glow>
              </a:effectLst>
              <a:latin typeface="Arial" panose="020B0604020202020204" pitchFamily="34"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97DF9322-F82B-A8D8-1D51-CDC5DA8686CA}"/>
              </a:ext>
            </a:extLst>
          </p:cNvPr>
          <p:cNvSpPr txBox="1"/>
          <p:nvPr/>
        </p:nvSpPr>
        <p:spPr>
          <a:xfrm>
            <a:off x="1" y="0"/>
            <a:ext cx="9144000" cy="2308324"/>
          </a:xfrm>
          <a:prstGeom prst="rect">
            <a:avLst/>
          </a:prstGeom>
          <a:noFill/>
        </p:spPr>
        <p:txBody>
          <a:bodyPr wrap="square" rtlCol="0">
            <a:spAutoFit/>
          </a:bodyPr>
          <a:lstStyle/>
          <a:p>
            <a:pPr algn="ctr"/>
            <a:r>
              <a:rPr lang="ar-JO" sz="7200" b="1" dirty="0">
                <a:ln>
                  <a:solidFill>
                    <a:schemeClr val="tx1"/>
                  </a:solidFill>
                </a:ln>
                <a:solidFill>
                  <a:schemeClr val="bg1">
                    <a:lumMod val="95000"/>
                  </a:schemeClr>
                </a:solidFill>
                <a:effectLst>
                  <a:glow rad="228600">
                    <a:schemeClr val="tx1">
                      <a:alpha val="85000"/>
                    </a:schemeClr>
                  </a:glow>
                </a:effectLst>
                <a:cs typeface="Arial" panose="020B0604020202020204" pitchFamily="34" charset="0"/>
              </a:rPr>
              <a:t>نحن </a:t>
            </a:r>
            <a:r>
              <a:rPr lang="ar-JO" sz="7200" b="1" dirty="0">
                <a:ln w="12700">
                  <a:solidFill>
                    <a:schemeClr val="tx1"/>
                  </a:solidFill>
                </a:ln>
                <a:solidFill>
                  <a:schemeClr val="bg1">
                    <a:lumMod val="95000"/>
                  </a:schemeClr>
                </a:solidFill>
                <a:effectLst>
                  <a:glow rad="228600">
                    <a:schemeClr val="tx1">
                      <a:alpha val="85000"/>
                    </a:schemeClr>
                  </a:glow>
                </a:effectLst>
                <a:cs typeface="Arial" panose="020B0604020202020204" pitchFamily="34" charset="0"/>
              </a:rPr>
              <a:t>مشوَّشون</a:t>
            </a:r>
          </a:p>
          <a:p>
            <a:pPr algn="ctr"/>
            <a:r>
              <a:rPr lang="ar-JO" sz="7200" b="1" dirty="0">
                <a:ln>
                  <a:solidFill>
                    <a:schemeClr val="tx1"/>
                  </a:solidFill>
                </a:ln>
                <a:solidFill>
                  <a:schemeClr val="bg1">
                    <a:lumMod val="95000"/>
                  </a:schemeClr>
                </a:solidFill>
                <a:effectLst>
                  <a:glow rad="228600">
                    <a:schemeClr val="tx1">
                      <a:alpha val="85000"/>
                    </a:schemeClr>
                  </a:glow>
                </a:effectLst>
                <a:cs typeface="Arial" panose="020B0604020202020204" pitchFamily="34" charset="0"/>
              </a:rPr>
              <a:t>  بخصوص التَّلمذة</a:t>
            </a:r>
            <a:endParaRPr lang="en-US" sz="7200" b="1" dirty="0">
              <a:ln>
                <a:solidFill>
                  <a:schemeClr val="tx1"/>
                </a:solidFill>
              </a:ln>
              <a:solidFill>
                <a:schemeClr val="bg1">
                  <a:lumMod val="95000"/>
                </a:schemeClr>
              </a:solidFill>
              <a:effectLst>
                <a:glow rad="228600">
                  <a:schemeClr val="tx1">
                    <a:alpha val="85000"/>
                  </a:schemeClr>
                </a:glow>
              </a:effectLst>
            </a:endParaRPr>
          </a:p>
        </p:txBody>
      </p:sp>
    </p:spTree>
    <p:extLst>
      <p:ext uri="{BB962C8B-B14F-4D97-AF65-F5344CB8AC3E}">
        <p14:creationId xmlns:p14="http://schemas.microsoft.com/office/powerpoint/2010/main" val="131417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E682F2-6F04-F146-9737-4855F5DA7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3A70B-6E57-326C-5C7E-10E778D5668B}"/>
              </a:ext>
            </a:extLst>
          </p:cNvPr>
          <p:cNvSpPr>
            <a:spLocks noGrp="1"/>
          </p:cNvSpPr>
          <p:nvPr>
            <p:ph type="ctrTitle"/>
          </p:nvPr>
        </p:nvSpPr>
        <p:spPr>
          <a:xfrm>
            <a:off x="153329" y="2134040"/>
            <a:ext cx="873187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ب.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يطيع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من</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خلال</a:t>
            </a:r>
            <a:r>
              <a:rPr lang="en-US" sz="4800" b="1" dirty="0">
                <a:solidFill>
                  <a:schemeClr val="bg1"/>
                </a:solidFill>
                <a:latin typeface="Arial" panose="020B0604020202020204" pitchFamily="34" charset="0"/>
                <a:cs typeface="Arial" panose="020B0604020202020204" pitchFamily="34" charset="0"/>
              </a:rPr>
              <a:t> </a:t>
            </a:r>
            <a:br>
              <a:rPr lang="en-US" sz="4800" b="1" dirty="0">
                <a:solidFill>
                  <a:schemeClr val="bg1"/>
                </a:solidFill>
                <a:latin typeface="Arial" panose="020B0604020202020204" pitchFamily="34" charset="0"/>
                <a:cs typeface="Arial" panose="020B0604020202020204" pitchFamily="34" charset="0"/>
              </a:rPr>
            </a:br>
            <a:r>
              <a:rPr lang="en-US" sz="4800" b="1" dirty="0" err="1">
                <a:solidFill>
                  <a:srgbClr val="FFFF00"/>
                </a:solidFill>
                <a:latin typeface="Arial" panose="020B0604020202020204" pitchFamily="34" charset="0"/>
                <a:cs typeface="Arial" panose="020B0604020202020204" pitchFamily="34" charset="0"/>
              </a:rPr>
              <a:t>محبة</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المسيحيين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الآخرين</a:t>
            </a:r>
            <a:br>
              <a:rPr lang="ar-JO" sz="4800" b="1" dirty="0">
                <a:solidFill>
                  <a:srgbClr val="FFFF00"/>
                </a:solidFill>
                <a:latin typeface="Arial" panose="020B0604020202020204" pitchFamily="34" charset="0"/>
                <a:cs typeface="Arial" panose="020B0604020202020204" pitchFamily="34" charset="0"/>
              </a:rPr>
            </a:br>
            <a:r>
              <a:rPr lang="ar-JO" sz="4800" b="1" dirty="0">
                <a:solidFill>
                  <a:srgbClr val="FFFF00"/>
                </a:solidFill>
                <a:latin typeface="Arial" panose="020B0604020202020204" pitchFamily="34" charset="0"/>
                <a:cs typeface="Arial" panose="020B0604020202020204" pitchFamily="34" charset="0"/>
              </a:rPr>
              <a:t>                </a:t>
            </a:r>
            <a:r>
              <a:rPr lang="ar-JO" sz="4400" b="1" dirty="0">
                <a:solidFill>
                  <a:schemeClr val="bg1">
                    <a:lumMod val="95000"/>
                  </a:schemeClr>
                </a:solidFill>
                <a:latin typeface="Arial" panose="020B0604020202020204" pitchFamily="34" charset="0"/>
                <a:cs typeface="Arial" panose="020B0604020202020204" pitchFamily="34" charset="0"/>
              </a:rPr>
              <a:t>(</a:t>
            </a:r>
            <a:r>
              <a:rPr lang="en-US" sz="4400" b="1" dirty="0" err="1">
                <a:solidFill>
                  <a:schemeClr val="bg1">
                    <a:lumMod val="95000"/>
                  </a:schemeClr>
                </a:solidFill>
                <a:latin typeface="Arial" panose="020B0604020202020204" pitchFamily="34" charset="0"/>
                <a:cs typeface="Arial" panose="020B0604020202020204" pitchFamily="34" charset="0"/>
              </a:rPr>
              <a:t>يوحنا</a:t>
            </a:r>
            <a:r>
              <a:rPr lang="en-US" sz="4400" b="1" dirty="0">
                <a:solidFill>
                  <a:schemeClr val="bg1">
                    <a:lumMod val="95000"/>
                  </a:schemeClr>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13: 34- 35)</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61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Sermons on Love One Another: Teaching from John 13:34-35">
            <a:extLst>
              <a:ext uri="{FF2B5EF4-FFF2-40B4-BE49-F238E27FC236}">
                <a16:creationId xmlns:a16="http://schemas.microsoft.com/office/drawing/2014/main" id="{C05387C2-280E-D6B5-ED80-BF1D88827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4C0A33-9552-EBC5-D175-886D9D44A642}"/>
              </a:ext>
            </a:extLst>
          </p:cNvPr>
          <p:cNvSpPr>
            <a:spLocks noGrp="1"/>
          </p:cNvSpPr>
          <p:nvPr>
            <p:ph type="title"/>
          </p:nvPr>
        </p:nvSpPr>
        <p:spPr>
          <a:xfrm>
            <a:off x="0" y="-8903"/>
            <a:ext cx="9144000" cy="777529"/>
          </a:xfrm>
          <a:solidFill>
            <a:srgbClr val="C00000"/>
          </a:solidFill>
        </p:spPr>
        <p:txBody>
          <a:bodyPr/>
          <a:lstStyle/>
          <a:p>
            <a:r>
              <a:rPr lang="en-US" altLang="ja-JP" sz="4400">
                <a:solidFill>
                  <a:schemeClr val="tx1"/>
                </a:solidFill>
                <a:effectLst/>
                <a:ea typeface="Arial" panose="020B0600070205080204" pitchFamily="34" charset="-128"/>
              </a:rPr>
              <a:t>التلميذ </a:t>
            </a:r>
            <a:r>
              <a:rPr lang="en-US" altLang="ja-JP" sz="4400">
                <a:solidFill>
                  <a:srgbClr val="FFFF00"/>
                </a:solidFill>
                <a:effectLst/>
                <a:ea typeface="Arial" panose="020B0600070205080204" pitchFamily="34" charset="-128"/>
              </a:rPr>
              <a:t>يحب المؤمنين</a:t>
            </a:r>
            <a:endParaRPr lang="en-US" altLang="en-US" sz="4400">
              <a:solidFill>
                <a:srgbClr val="FFFF00"/>
              </a:solidFill>
              <a:effectLst/>
              <a:ea typeface="ＭＳ Ｐゴシック" panose="020B0600070205080204" pitchFamily="34" charset="-128"/>
            </a:endParaRPr>
          </a:p>
        </p:txBody>
      </p:sp>
      <p:sp>
        <p:nvSpPr>
          <p:cNvPr id="55299" name="Text Placeholder 2">
            <a:extLst>
              <a:ext uri="{FF2B5EF4-FFF2-40B4-BE49-F238E27FC236}">
                <a16:creationId xmlns:a16="http://schemas.microsoft.com/office/drawing/2014/main" id="{30265A73-2E3D-C7E4-FB61-5DCB316BFBC4}"/>
              </a:ext>
            </a:extLst>
          </p:cNvPr>
          <p:cNvSpPr txBox="1">
            <a:spLocks/>
          </p:cNvSpPr>
          <p:nvPr/>
        </p:nvSpPr>
        <p:spPr bwMode="auto">
          <a:xfrm>
            <a:off x="83128" y="837902"/>
            <a:ext cx="8894618" cy="23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rtl="1">
              <a:defRPr>
                <a:latin typeface="Arial"/>
                <a:cs typeface="Arial"/>
              </a:defRPr>
            </a:pPr>
            <a:r>
              <a:rPr lang="ar-JO" altLang="ja-JP" sz="3600" b="1" dirty="0">
                <a:solidFill>
                  <a:srgbClr val="EA3743"/>
                </a:solidFill>
                <a:latin typeface="Arial" panose="020B0604020202020204" pitchFamily="34" charset="0"/>
                <a:cs typeface="Arial" panose="020B0604020202020204" pitchFamily="34" charset="0"/>
              </a:rPr>
              <a:t>"</a:t>
            </a:r>
            <a:r>
              <a:rPr lang="en-US" sz="3600" b="1" dirty="0" err="1">
                <a:solidFill>
                  <a:srgbClr val="EA3743"/>
                </a:solidFill>
                <a:latin typeface="Arial" panose="020B0604020202020204" pitchFamily="34" charset="0"/>
                <a:cs typeface="Arial" panose="020B0604020202020204" pitchFamily="34" charset="0"/>
              </a:rPr>
              <a:t>وَصِيَّةً</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جَدِيدَةً</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أَنَا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أُعْطِيكُمْ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أَنْ</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تُحِبُّوا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بَعْضُكُمْ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بَعْضاً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كَمَا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أَحْبَبْتُكُمْ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أَنَا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تُحِبُّونَ</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أَنْتُمْ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أَيْضاً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بَعْضُكُمْ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بَعْضاً</a:t>
            </a:r>
            <a:r>
              <a:rPr lang="en-US" sz="3600" b="1" dirty="0">
                <a:solidFill>
                  <a:srgbClr val="EA3743"/>
                </a:solidFill>
                <a:latin typeface="Arial" panose="020B0604020202020204" pitchFamily="34" charset="0"/>
                <a:cs typeface="Arial" panose="020B0604020202020204" pitchFamily="34" charset="0"/>
              </a:rPr>
              <a:t>. </a:t>
            </a:r>
            <a:r>
              <a:rPr lang="en-US" sz="3600" b="1" baseline="30000" dirty="0">
                <a:solidFill>
                  <a:srgbClr val="EA3743"/>
                </a:solidFill>
                <a:latin typeface="Arial" panose="020B0604020202020204" pitchFamily="34" charset="0"/>
                <a:cs typeface="Arial" panose="020B0604020202020204" pitchFamily="34" charset="0"/>
              </a:rPr>
              <a:t>٣٥ </a:t>
            </a:r>
            <a:r>
              <a:rPr lang="en-US" sz="3600" b="1" u="sng" dirty="0" err="1">
                <a:solidFill>
                  <a:srgbClr val="EA3743"/>
                </a:solidFill>
                <a:latin typeface="Arial" panose="020B0604020202020204" pitchFamily="34" charset="0"/>
                <a:cs typeface="Arial" panose="020B0604020202020204" pitchFamily="34" charset="0"/>
              </a:rPr>
              <a:t>بِهَذَا</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يَعْرِفُ</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الْجَمِيعُ</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أَنَّكُمْ</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تلاَمِيذِي</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إِنْ</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كَانَ</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لَكُمْ</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حُبٌّ</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بَعْضاً</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لِبَعْض</a:t>
            </a:r>
            <a:r>
              <a:rPr lang="ar-JO" sz="3600" b="1" dirty="0">
                <a:solidFill>
                  <a:srgbClr val="EA3743"/>
                </a:solidFill>
                <a:latin typeface="Arial" panose="020B0604020202020204" pitchFamily="34" charset="0"/>
                <a:cs typeface="Arial" panose="020B0604020202020204" pitchFamily="34" charset="0"/>
              </a:rPr>
              <a:t>" </a:t>
            </a:r>
          </a:p>
          <a:p>
            <a:pPr algn="ctr" rtl="1">
              <a:defRPr>
                <a:latin typeface="Arial"/>
                <a:cs typeface="Arial"/>
              </a:defRPr>
            </a:pPr>
            <a:r>
              <a:rPr lang="ar-JO" sz="3600" b="1" dirty="0">
                <a:solidFill>
                  <a:srgbClr val="EA3743"/>
                </a:solidFill>
                <a:latin typeface="Arial" panose="020B0604020202020204" pitchFamily="34" charset="0"/>
                <a:cs typeface="Arial" panose="020B0604020202020204" pitchFamily="34" charset="0"/>
              </a:rPr>
              <a:t>(يوحنا 13: 34-35)</a:t>
            </a:r>
            <a:endParaRPr kumimoji="0" lang="en-US" altLang="ja-JP" sz="3600" b="1" u="none" strike="noStrike" kern="1200" cap="none" spc="0" normalizeH="0" baseline="0" noProof="0" dirty="0">
              <a:ln>
                <a:noFill/>
              </a:ln>
              <a:solidFill>
                <a:srgbClr val="EA3743"/>
              </a:solidFill>
              <a:effectLst/>
              <a:uLnTx/>
              <a:uFillTx/>
              <a:latin typeface="Arial" panose="020B0604020202020204" pitchFamily="34" charset="0"/>
              <a:ea typeface="Arial"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9123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A2D27A-C4F6-8962-F5AD-7268EECD4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00907-2996-7A71-7128-F1234F193D13}"/>
              </a:ext>
            </a:extLst>
          </p:cNvPr>
          <p:cNvSpPr>
            <a:spLocks noGrp="1"/>
          </p:cNvSpPr>
          <p:nvPr>
            <p:ph type="ctrTitle"/>
          </p:nvPr>
        </p:nvSpPr>
        <p:spPr>
          <a:xfrm>
            <a:off x="49814" y="2134040"/>
            <a:ext cx="873187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ج.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يطيع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من</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خلال</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إظهار</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الرحمة</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للعاجزين</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متى</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10: 42)</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57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1746" name="Picture 2" descr="What Does “A Cup of Cold Water” Mean? (Matthew 10:42) – Site title">
            <a:extLst>
              <a:ext uri="{FF2B5EF4-FFF2-40B4-BE49-F238E27FC236}">
                <a16:creationId xmlns:a16="http://schemas.microsoft.com/office/drawing/2014/main" id="{08B13383-E325-D99C-4157-DC651DA1F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72531"/>
            <a:ext cx="9144000" cy="815546"/>
          </a:xfrm>
          <a:noFill/>
          <a:ln w="9525">
            <a:noFill/>
            <a:miter lim="800000"/>
            <a:headEnd/>
            <a:tailEnd/>
          </a:ln>
          <a:effectLst/>
        </p:spPr>
        <p:txBody>
          <a:bodyPr anchor="ctr">
            <a:normAutofit/>
          </a:bodyPr>
          <a:lstStyle/>
          <a:p>
            <a:pPr algn="ctr" rtl="1" fontAlgn="base">
              <a:spcBef>
                <a:spcPct val="20000"/>
              </a:spcBef>
              <a:buClr>
                <a:srgbClr val="FFCC00"/>
              </a:buClr>
              <a:buSzPct val="70000"/>
              <a:defRPr>
                <a:latin typeface="Arial"/>
                <a:cs typeface="Arial"/>
              </a:defRPr>
            </a:pPr>
            <a:r>
              <a:rPr lang="en-US" sz="4800"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التلميذ</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يُظهر</a:t>
            </a:r>
            <a:r>
              <a:rPr lang="en-US" sz="4800"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الرحمة</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b="1" dirty="0">
                <a:ln>
                  <a:solidFill>
                    <a:schemeClr val="tx1"/>
                  </a:solidFill>
                </a:ln>
                <a:solidFill>
                  <a:schemeClr val="bg1"/>
                </a:solidFill>
                <a:effectLst>
                  <a:glow rad="127000">
                    <a:schemeClr val="tx1"/>
                  </a:glow>
                </a:effectLst>
                <a:latin typeface="Arial" panose="020B0604020202020204" pitchFamily="34" charset="0"/>
                <a:cs typeface="Arial" panose="020B0604020202020204" pitchFamily="34" charset="0"/>
              </a:rPr>
              <a:t>(</a:t>
            </a:r>
            <a:r>
              <a:rPr lang="en-US" b="1" dirty="0" err="1">
                <a:ln>
                  <a:solidFill>
                    <a:schemeClr val="tx1"/>
                  </a:solidFill>
                </a:ln>
                <a:solidFill>
                  <a:schemeClr val="bg1"/>
                </a:solidFill>
                <a:effectLst>
                  <a:glow rad="127000">
                    <a:schemeClr val="tx1"/>
                  </a:glow>
                </a:effectLst>
                <a:latin typeface="Arial" panose="020B0604020202020204" pitchFamily="34" charset="0"/>
                <a:cs typeface="Arial" panose="020B0604020202020204" pitchFamily="34" charset="0"/>
              </a:rPr>
              <a:t>متى</a:t>
            </a:r>
            <a:r>
              <a:rPr lang="en-US" b="1" dirty="0">
                <a:ln>
                  <a:solidFill>
                    <a:schemeClr val="tx1"/>
                  </a:solidFill>
                </a:ln>
                <a:solidFill>
                  <a:schemeClr val="bg1"/>
                </a:solidFill>
                <a:effectLst>
                  <a:glow rad="127000">
                    <a:schemeClr val="tx1"/>
                  </a:glow>
                </a:effectLst>
                <a:latin typeface="Arial" panose="020B0604020202020204" pitchFamily="34" charset="0"/>
                <a:cs typeface="Arial" panose="020B0604020202020204" pitchFamily="34" charset="0"/>
              </a:rPr>
              <a:t> </a:t>
            </a:r>
            <a:r>
              <a:rPr lang="ar-JO" b="1" dirty="0">
                <a:ln>
                  <a:solidFill>
                    <a:schemeClr val="tx1"/>
                  </a:solidFill>
                </a:ln>
                <a:solidFill>
                  <a:schemeClr val="bg1"/>
                </a:solidFill>
                <a:effectLst>
                  <a:glow rad="127000">
                    <a:schemeClr val="tx1"/>
                  </a:glow>
                </a:effectLst>
                <a:latin typeface="Arial" panose="020B0604020202020204" pitchFamily="34" charset="0"/>
                <a:cs typeface="Arial" panose="020B0604020202020204" pitchFamily="34" charset="0"/>
              </a:rPr>
              <a:t>10: 42)</a:t>
            </a:r>
            <a:endParaRPr lang="en-US" sz="4800" b="1" kern="0" dirty="0">
              <a:ln>
                <a:solidFill>
                  <a:schemeClr val="tx1"/>
                </a:solidFill>
              </a:ln>
              <a:solidFill>
                <a:srgbClr val="FFFFFF"/>
              </a:solidFill>
              <a:effectLst>
                <a:glow rad="127000">
                  <a:schemeClr val="tx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وَمَنْ</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سَقَى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أَحَدَ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هَؤُلاَءِ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الصِّغَارِ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كَأْسَ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مَاءٍ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بَارِدٍ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فَقَطْ</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بِاسْمِ</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تِلْمِيذٍ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فَالْحَقَّ</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أَقُولُ</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لَكُمْ</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إِنَّهُ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لاَ</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يَضِيعُ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أَجْرُهُ</a:t>
            </a:r>
            <a:r>
              <a:rPr lang="ar-JO"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55233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أولاً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ملتزم</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تماماً</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ل</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3423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189859"/>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ثانياً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يطيع</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5077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8F0E7-B653-E694-440D-18E06E9FD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948467"/>
            <a:ext cx="9144000" cy="1430710"/>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ثالثاً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يُتلم</a:t>
            </a:r>
            <a:r>
              <a:rPr lang="ar-JO" sz="5400" b="1" kern="0" dirty="0">
                <a:solidFill>
                  <a:srgbClr val="FFFF00"/>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2764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412124" y="2134040"/>
            <a:ext cx="8128027" cy="2387600"/>
          </a:xfrm>
        </p:spPr>
        <p:txBody>
          <a:bodyPr wrap="square" anchor="ctr">
            <a:noAutofit/>
          </a:bodyPr>
          <a:lstStyle/>
          <a:p>
            <a:pPr marL="866775" indent="-866775" algn="r" rtl="1">
              <a:defRPr>
                <a:latin typeface="Arial"/>
                <a:cs typeface="Arial"/>
              </a:defRPr>
            </a:pPr>
            <a:r>
              <a:rPr lang="ar-JO" sz="5400" b="1" dirty="0">
                <a:solidFill>
                  <a:schemeClr val="bg1"/>
                </a:solidFill>
                <a:latin typeface="Arial" panose="020B0604020202020204" pitchFamily="34" charset="0"/>
                <a:cs typeface="Arial" panose="020B0604020202020204" pitchFamily="34" charset="0"/>
              </a:rPr>
              <a:t> أ.</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chemeClr val="bg1"/>
                </a:solidFill>
                <a:latin typeface="Arial" panose="020B0604020202020204" pitchFamily="34" charset="0"/>
                <a:cs typeface="Arial" panose="020B0604020202020204" pitchFamily="34" charset="0"/>
              </a:rPr>
              <a:t>التلميذ</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rgbClr val="FFFF00"/>
                </a:solidFill>
                <a:latin typeface="Arial" panose="020B0604020202020204" pitchFamily="34" charset="0"/>
                <a:cs typeface="Arial" panose="020B0604020202020204" pitchFamily="34" charset="0"/>
              </a:rPr>
              <a:t>يصنع</a:t>
            </a:r>
            <a:r>
              <a:rPr lang="en-US" sz="5400" b="1" dirty="0">
                <a:solidFill>
                  <a:srgbClr val="FFFF00"/>
                </a:solidFill>
                <a:latin typeface="Arial" panose="020B0604020202020204" pitchFamily="34" charset="0"/>
                <a:cs typeface="Arial" panose="020B0604020202020204" pitchFamily="34" charset="0"/>
              </a:rPr>
              <a:t> </a:t>
            </a:r>
            <a:r>
              <a:rPr lang="en-US" sz="5400" b="1" dirty="0" err="1">
                <a:solidFill>
                  <a:srgbClr val="FFFF00"/>
                </a:solidFill>
                <a:latin typeface="Arial" panose="020B0604020202020204" pitchFamily="34" charset="0"/>
                <a:cs typeface="Arial" panose="020B0604020202020204" pitchFamily="34" charset="0"/>
              </a:rPr>
              <a:t>تلاميذ</a:t>
            </a:r>
            <a:r>
              <a:rPr lang="en-US" sz="5400" b="1" dirty="0">
                <a:solidFill>
                  <a:schemeClr val="bg1"/>
                </a:solidFill>
                <a:latin typeface="Arial" panose="020B0604020202020204" pitchFamily="34" charset="0"/>
                <a:cs typeface="Arial" panose="020B0604020202020204" pitchFamily="34" charset="0"/>
              </a:rPr>
              <a:t> </a:t>
            </a:r>
            <a:br>
              <a:rPr lang="ar-JO" sz="4800" b="1" dirty="0">
                <a:solidFill>
                  <a:schemeClr val="bg1"/>
                </a:solidFill>
                <a:latin typeface="Arial" panose="020B0604020202020204" pitchFamily="34" charset="0"/>
                <a:cs typeface="Arial" panose="020B0604020202020204" pitchFamily="34" charset="0"/>
              </a:rPr>
            </a:br>
            <a:r>
              <a:rPr lang="ar-JO" sz="4800" b="1" dirty="0">
                <a:solidFill>
                  <a:schemeClr val="bg1"/>
                </a:solidFill>
                <a:latin typeface="Arial" panose="020B0604020202020204" pitchFamily="34" charset="0"/>
                <a:cs typeface="Arial" panose="020B0604020202020204" pitchFamily="34" charset="0"/>
              </a:rPr>
              <a:t>      (متى 28: 19-20)</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149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1" name="Picture 6" descr="matt 28.19 gold glob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69400" cy="6096000"/>
          </a:xfrm>
          <a:prstGeom prst="rect">
            <a:avLst/>
          </a:prstGeom>
          <a:noFill/>
          <a:ln>
            <a:noFill/>
          </a:ln>
          <a:extLst>
            <a:ext uri="{909E8E84-426E-40dd-AFC4-6F175D3DCCD1}">
              <ns3:hiddenFill xmlns="" xmlns:ns3="http://schemas.microsoft.com/office/drawing/2010/main" xmlns:ns4="http://schemas.microsoft.com/office/mac/drawingml/2011/main">
                <a:solidFill>
                  <a:srgbClr val="FFFFFF"/>
                </a:solidFill>
              </ns3:hiddenFill>
            </a:ext>
            <a:ext uri="{91240B29-F687-4f45-9708-019B960494DF}">
              <ns3:hiddenLine xmlns="" xmlns:ns3="http://schemas.microsoft.com/office/drawing/2010/main" xmlns:ns4="http://schemas.microsoft.com/office/mac/drawingml/2011/main" w="9525">
                <a:solidFill>
                  <a:srgbClr val="000000"/>
                </a:solidFill>
                <a:miter lim="800000"/>
                <a:headEnd/>
                <a:tailEnd/>
              </ns3:hiddenLine>
            </a:ext>
          </a:extLst>
        </p:spPr>
      </p:pic>
      <p:sp>
        <p:nvSpPr>
          <p:cNvPr id="2" name="Title 1"/>
          <p:cNvSpPr>
            <a:spLocks noGrp="1"/>
          </p:cNvSpPr>
          <p:nvPr>
            <p:ph type="title"/>
          </p:nvPr>
        </p:nvSpPr>
        <p:spPr>
          <a:xfrm>
            <a:off x="0" y="0"/>
            <a:ext cx="9144000" cy="792163"/>
          </a:xfrm>
          <a:solidFill>
            <a:schemeClr val="tx1"/>
          </a:solidFill>
        </p:spPr>
        <p:txBody>
          <a:bodyPr/>
          <a:lstStyle/>
          <a:p>
            <a:pPr rtl="1">
              <a:defRPr>
                <a:latin typeface="Arial"/>
                <a:cs typeface="Arial"/>
              </a:defRPr>
            </a:pPr>
            <a:r>
              <a:rPr lang="en-US" sz="4800" dirty="0" err="1">
                <a:solidFill>
                  <a:srgbClr val="FFFFFF"/>
                </a:solidFill>
                <a:effectLst>
                  <a:glow rad="228600">
                    <a:srgbClr val="220011"/>
                  </a:glow>
                </a:effectLst>
                <a:ea typeface="Arial" charset="0"/>
                <a:cs typeface="Arial" panose="020B0604020202020204" pitchFamily="34" charset="0"/>
              </a:rPr>
              <a:t>التلميذ</a:t>
            </a:r>
            <a:r>
              <a:rPr lang="en-US" sz="4800" dirty="0">
                <a:solidFill>
                  <a:srgbClr val="FFFFFF"/>
                </a:solidFill>
                <a:effectLst>
                  <a:glow rad="228600">
                    <a:srgbClr val="220011"/>
                  </a:glow>
                </a:effectLst>
                <a:ea typeface="Arial" charset="0"/>
                <a:cs typeface="Arial" panose="020B0604020202020204" pitchFamily="34" charset="0"/>
              </a:rPr>
              <a:t> </a:t>
            </a:r>
            <a:r>
              <a:rPr lang="en-US" sz="4800" dirty="0" err="1">
                <a:solidFill>
                  <a:srgbClr val="FFFF00"/>
                </a:solidFill>
                <a:effectLst>
                  <a:glow rad="228600">
                    <a:srgbClr val="220011"/>
                  </a:glow>
                </a:effectLst>
                <a:ea typeface="Arial" charset="0"/>
                <a:cs typeface="Arial" panose="020B0604020202020204" pitchFamily="34" charset="0"/>
              </a:rPr>
              <a:t>يصنع</a:t>
            </a:r>
            <a:r>
              <a:rPr lang="en-US" sz="4800" dirty="0">
                <a:solidFill>
                  <a:srgbClr val="FFFF00"/>
                </a:solidFill>
                <a:effectLst>
                  <a:glow rad="228600">
                    <a:srgbClr val="220011"/>
                  </a:glow>
                </a:effectLst>
                <a:ea typeface="Arial" charset="0"/>
                <a:cs typeface="Arial" panose="020B0604020202020204" pitchFamily="34" charset="0"/>
              </a:rPr>
              <a:t> </a:t>
            </a:r>
            <a:r>
              <a:rPr lang="en-US" sz="4800" dirty="0" err="1">
                <a:solidFill>
                  <a:srgbClr val="FFFF00"/>
                </a:solidFill>
                <a:effectLst>
                  <a:glow rad="228600">
                    <a:srgbClr val="220011"/>
                  </a:glow>
                </a:effectLst>
                <a:ea typeface="Arial" charset="0"/>
                <a:cs typeface="Arial" panose="020B0604020202020204" pitchFamily="34" charset="0"/>
              </a:rPr>
              <a:t>تلاميذ</a:t>
            </a:r>
            <a:r>
              <a:rPr lang="ar-JO" sz="4800" dirty="0">
                <a:solidFill>
                  <a:srgbClr val="FFFF00"/>
                </a:solidFill>
                <a:effectLst>
                  <a:glow rad="228600">
                    <a:srgbClr val="220011"/>
                  </a:glow>
                </a:effectLst>
                <a:ea typeface="Arial" charset="0"/>
                <a:cs typeface="Arial" panose="020B0604020202020204" pitchFamily="34" charset="0"/>
              </a:rPr>
              <a:t> </a:t>
            </a:r>
            <a:r>
              <a:rPr lang="ar-JO" dirty="0">
                <a:solidFill>
                  <a:srgbClr val="FFFFFF"/>
                </a:solidFill>
                <a:effectLst>
                  <a:glow rad="228600">
                    <a:srgbClr val="220011"/>
                  </a:glow>
                </a:effectLst>
                <a:ea typeface="Arial" charset="0"/>
                <a:cs typeface="Arial" panose="020B0604020202020204" pitchFamily="34" charset="0"/>
              </a:rPr>
              <a:t>(</a:t>
            </a:r>
            <a:r>
              <a:rPr lang="en-US" dirty="0" err="1">
                <a:solidFill>
                  <a:srgbClr val="FFFFFF"/>
                </a:solidFill>
                <a:effectLst>
                  <a:glow rad="228600">
                    <a:srgbClr val="220011"/>
                  </a:glow>
                </a:effectLst>
                <a:ea typeface="Arial" charset="0"/>
                <a:cs typeface="Arial" panose="020B0604020202020204" pitchFamily="34" charset="0"/>
              </a:rPr>
              <a:t>متى</a:t>
            </a:r>
            <a:r>
              <a:rPr lang="en-US" dirty="0">
                <a:solidFill>
                  <a:srgbClr val="FFFFFF"/>
                </a:solidFill>
                <a:effectLst>
                  <a:glow rad="228600">
                    <a:srgbClr val="220011"/>
                  </a:glow>
                </a:effectLst>
                <a:ea typeface="Arial" charset="0"/>
                <a:cs typeface="Arial" panose="020B0604020202020204" pitchFamily="34" charset="0"/>
              </a:rPr>
              <a:t> 28</a:t>
            </a:r>
            <a:r>
              <a:rPr lang="ar-JO" dirty="0">
                <a:solidFill>
                  <a:srgbClr val="FFFFFF"/>
                </a:solidFill>
                <a:effectLst>
                  <a:glow rad="228600">
                    <a:srgbClr val="220011"/>
                  </a:glow>
                </a:effectLst>
                <a:ea typeface="Arial" charset="0"/>
                <a:cs typeface="Arial" panose="020B0604020202020204" pitchFamily="34" charset="0"/>
              </a:rPr>
              <a:t>: 19-20)</a:t>
            </a:r>
            <a:endParaRPr lang="en-US" sz="4800" dirty="0">
              <a:solidFill>
                <a:srgbClr val="FFFFFF"/>
              </a:solidFill>
              <a:ea typeface="ＭＳ Ｐゴシック" charset="0"/>
              <a:cs typeface="ＭＳ Ｐゴシック" charset="0"/>
            </a:endParaRPr>
          </a:p>
        </p:txBody>
      </p:sp>
      <p:sp>
        <p:nvSpPr>
          <p:cNvPr id="389123" name="Content Placeholder 2"/>
          <p:cNvSpPr txBox="1">
            <a:spLocks/>
          </p:cNvSpPr>
          <p:nvPr/>
        </p:nvSpPr>
        <p:spPr bwMode="auto">
          <a:xfrm>
            <a:off x="151860" y="990600"/>
            <a:ext cx="5486400" cy="5867400"/>
          </a:xfrm>
          <a:prstGeom prst="rect">
            <a:avLst/>
          </a:prstGeom>
          <a:noFill/>
          <a:ln>
            <a:noFill/>
          </a:ln>
          <a:extLst>
            <a:ext uri="{909E8E84-426E-40dd-AFC4-6F175D3DCCD1}">
              <ns3:hiddenFill xmlns="" xmlns:ns3="http://schemas.microsoft.com/office/drawing/2010/main" xmlns:ns4="http://schemas.microsoft.com/office/mac/drawingml/2011/main">
                <a:solidFill>
                  <a:srgbClr val="FFFFFF"/>
                </a:solidFill>
              </ns3:hiddenFill>
            </a:ext>
            <a:ext uri="{91240B29-F687-4f45-9708-019B960494DF}">
              <ns3:hiddenLine xmlns="" xmlns:ns3="http://schemas.microsoft.com/office/drawing/2010/main" xmlns:ns4="http://schemas.microsoft.com/office/mac/drawingml/2011/main" w="9525">
                <a:solidFill>
                  <a:srgbClr val="000000"/>
                </a:solidFill>
                <a:miter lim="800000"/>
                <a:headEnd/>
                <a:tailEnd/>
              </ns3:hiddenLine>
            </a:ext>
            <a:ext uri="{FAA26D3D-D897-4be2-8F04-BA451C77F1D7}">
              <ns4:placeholderFlag xmlns="" xmlns:ns3="http://schemas.microsoft.com/office/drawing/2010/main" xmlns:ns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defRPr>
                <a:latin typeface="Arial"/>
                <a:cs typeface="Arial"/>
              </a:defRPr>
            </a:pPr>
            <a:r>
              <a:rPr kumimoji="0" lang="ar-JO"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a:t>
            </a:r>
            <a:r>
              <a:rPr kumimoji="0" lang="mr-IN"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a:rPr>
              <a:t>فَتَقَدَّمَ يَسُوعُ وَكَلَّمَهُمْ قَائِلاً: </a:t>
            </a:r>
            <a:r>
              <a:rPr kumimoji="0" lang="en-US"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دُفِعَ إِلَيَّ كُلُّ سُلْطَانٍ فِي السَّمَاءِ وَعَلَى الأَرْضِ</a:t>
            </a:r>
            <a:r>
              <a:rPr kumimoji="0" lang="en-US" altLang="ja-JP" sz="4000" b="1"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 </a:t>
            </a:r>
            <a:r>
              <a:rPr kumimoji="0" lang="en-US"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١٩</a:t>
            </a:r>
            <a:r>
              <a:rPr kumimoji="0" lang="en-US" altLang="ja-JP"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فَاذْهَبُوا وَتَلْمِذُوا جَمِيعَ الأُمَمِ </a:t>
            </a:r>
            <a:r>
              <a:rPr kumimoji="0" lang="en-US"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وَعَمِّدُوهُمْ بِاسْمِ </a:t>
            </a:r>
            <a:r>
              <a:rPr kumimoji="0" lang="en-US" altLang="ja-JP" sz="4000" b="1"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الآبِ وَالابْنِ وَالرُّوحِ الْقُدُسِ</a:t>
            </a:r>
            <a:r>
              <a:rPr kumimoji="0" lang="en-US"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 </a:t>
            </a:r>
            <a:r>
              <a:rPr kumimoji="0" lang="mr-IN"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a:rPr>
              <a:t>٢٠</a:t>
            </a:r>
            <a:r>
              <a:rPr kumimoji="0" lang="ar-JO"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 وعلموهم أن يحفظوا جميع ما أوصيتكم به. وها أنا معكم كل الأيام إلى انقضاء الدهر"</a:t>
            </a:r>
            <a:endParaRPr kumimoji="0" lang="en-US"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descr="matt 28 worl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43" y="128587"/>
            <a:ext cx="9144000" cy="6905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08" name="Rectangle 8"/>
          <p:cNvSpPr>
            <a:spLocks noChangeArrowheads="1"/>
          </p:cNvSpPr>
          <p:nvPr/>
        </p:nvSpPr>
        <p:spPr bwMode="auto">
          <a:xfrm>
            <a:off x="381000" y="1295400"/>
            <a:ext cx="8229600" cy="5334000"/>
          </a:xfrm>
          <a:prstGeom prst="rect">
            <a:avLst/>
          </a:prstGeom>
          <a:noFill/>
          <a:ln w="9525">
            <a:noFill/>
            <a:miter lim="800000"/>
            <a:headEnd/>
            <a:tailEnd/>
          </a:ln>
          <a:effectLst/>
        </p:spPr>
        <p:txBody>
          <a:bodyPr lIns="91341" tIns="45671" rIns="91341" bIns="45671"/>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rPr>
              <a:t>متى</a:t>
            </a:r>
            <a:r>
              <a:rPr kumimoji="0" lang="en-US"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rPr>
              <a:t> 20-18 :28  </a:t>
            </a:r>
            <a:br>
              <a:rPr kumimoji="0" lang="en-US"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rPr>
            </a:br>
            <a:endParaRPr kumimoji="0" lang="en-US"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ar-JO" sz="3200" b="1" strike="noStrike" dirty="0">
                <a:solidFill>
                  <a:srgbClr val="FFFF00"/>
                </a:solidFill>
                <a:effectLst>
                  <a:glow rad="228600">
                    <a:schemeClr val="accent4">
                      <a:satMod val="175000"/>
                      <a:alpha val="83000"/>
                    </a:schemeClr>
                  </a:glow>
                </a:effectLst>
                <a:latin typeface="Arial" panose="020B0604020202020204" pitchFamily="34" charset="0"/>
                <a:cs typeface="Arial" panose="020B0604020202020204" pitchFamily="34" charset="0"/>
              </a:rPr>
              <a:t>فَٱذْهَبُوا وَتَلْمِذُوا</a:t>
            </a:r>
            <a:r>
              <a:rPr lang="ar-JO" sz="3200" b="1" strike="noStrike"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 جَمِيعَ ٱلْأُمَمِ</a:t>
            </a:r>
            <a:r>
              <a:rPr lang="ar-JO" sz="3200" b="1" strike="noStrike" dirty="0">
                <a:solidFill>
                  <a:schemeClr val="bg1"/>
                </a:solidFill>
                <a:effectLst>
                  <a:glow rad="228600">
                    <a:schemeClr val="accent4">
                      <a:satMod val="175000"/>
                      <a:alpha val="83000"/>
                    </a:schemeClr>
                  </a:glow>
                </a:effectLst>
                <a:latin typeface="Arial" panose="020B0604020202020204" pitchFamily="34" charset="0"/>
                <a:cs typeface="Arial" panose="020B0604020202020204" pitchFamily="34" charset="0"/>
              </a:rPr>
              <a:t> وَ</a:t>
            </a:r>
            <a:r>
              <a:rPr lang="ar-JO" sz="3200" b="1" strike="noStrike" dirty="0">
                <a:solidFill>
                  <a:srgbClr val="FFFF00"/>
                </a:solidFill>
                <a:effectLst>
                  <a:glow rad="228600">
                    <a:schemeClr val="accent4">
                      <a:satMod val="175000"/>
                      <a:alpha val="83000"/>
                    </a:schemeClr>
                  </a:glow>
                </a:effectLst>
                <a:latin typeface="Arial" panose="020B0604020202020204" pitchFamily="34" charset="0"/>
                <a:cs typeface="Arial" panose="020B0604020202020204" pitchFamily="34" charset="0"/>
              </a:rPr>
              <a:t>عَمِّدُوهُمْ</a:t>
            </a:r>
            <a:r>
              <a:rPr lang="ar-JO" sz="3200" b="1" strike="noStrike"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 بِٱسْمِ ٱلْآبِ وَٱلِٱبْنِ وَٱلرُّوحِ ٱلْقُدُسِ. </a:t>
            </a:r>
            <a:r>
              <a:rPr lang="ar-JO" sz="3200" b="1" strike="noStrike" baseline="30000"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٢٠ </a:t>
            </a:r>
            <a:r>
              <a:rPr lang="ar-JO" sz="3200" b="1" strike="noStrike"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وَ</a:t>
            </a:r>
            <a:r>
              <a:rPr lang="ar-JO" sz="3200" b="1" strike="noStrike" dirty="0">
                <a:solidFill>
                  <a:srgbClr val="FFFF00"/>
                </a:solidFill>
                <a:effectLst>
                  <a:glow rad="228600">
                    <a:schemeClr val="accent4">
                      <a:satMod val="175000"/>
                      <a:alpha val="83000"/>
                    </a:schemeClr>
                  </a:glow>
                </a:effectLst>
                <a:latin typeface="Arial" panose="020B0604020202020204" pitchFamily="34" charset="0"/>
                <a:cs typeface="Arial" panose="020B0604020202020204" pitchFamily="34" charset="0"/>
              </a:rPr>
              <a:t>عَلِّمُوهُمْ</a:t>
            </a:r>
            <a:r>
              <a:rPr lang="ar-JO" sz="3200" b="1" strike="noStrike"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 أَنْ يَحْفَظُوا جَمِيعَ مَا أَوْصَيْتُكُمْ بِهِ. وَهَا أَنَا مَعَكُمْ كُلَّ ٱلْأَيَّامِ إِلَى ٱنْقِضَاءِ ٱلدَّهْرِ». آمِينَ.</a:t>
            </a:r>
            <a:endParaRPr kumimoji="0" lang="en-US"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endParaRPr>
          </a:p>
        </p:txBody>
      </p:sp>
      <p:sp>
        <p:nvSpPr>
          <p:cNvPr id="256004" name="Oval 4"/>
          <p:cNvSpPr>
            <a:spLocks noChangeArrowheads="1"/>
          </p:cNvSpPr>
          <p:nvPr/>
        </p:nvSpPr>
        <p:spPr bwMode="auto">
          <a:xfrm>
            <a:off x="5729140" y="2287492"/>
            <a:ext cx="1479772" cy="773208"/>
          </a:xfrm>
          <a:prstGeom prst="ellipse">
            <a:avLst/>
          </a:prstGeom>
          <a:noFill/>
          <a:ln w="76200">
            <a:solidFill>
              <a:srgbClr val="FF1321"/>
            </a:solidFill>
            <a:round/>
            <a:headEnd/>
            <a:tailEnd/>
          </a:ln>
          <a:extLst>
            <a:ext uri="{909E8E84-426E-40dd-AFC4-6F175D3DCCD1}">
              <a14:hiddenFill xmlns="" xmlns:a14="http://schemas.microsoft.com/office/drawing/2010/main">
                <a:solidFill>
                  <a:srgbClr val="FFFFFF"/>
                </a:solidFill>
              </a14:hiddenFill>
            </a:ext>
          </a:extLst>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6005" name="AutoShape 5"/>
          <p:cNvSpPr>
            <a:spLocks noChangeArrowheads="1"/>
          </p:cNvSpPr>
          <p:nvPr/>
        </p:nvSpPr>
        <p:spPr bwMode="auto">
          <a:xfrm>
            <a:off x="799117" y="2395672"/>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6006" name="AutoShape 6"/>
          <p:cNvSpPr>
            <a:spLocks noChangeArrowheads="1"/>
          </p:cNvSpPr>
          <p:nvPr/>
        </p:nvSpPr>
        <p:spPr bwMode="auto">
          <a:xfrm rot="16200000">
            <a:off x="6535931" y="3735331"/>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6007" name="AutoShape 7"/>
          <p:cNvSpPr>
            <a:spLocks noChangeArrowheads="1"/>
          </p:cNvSpPr>
          <p:nvPr/>
        </p:nvSpPr>
        <p:spPr bwMode="auto">
          <a:xfrm>
            <a:off x="2161622" y="2998788"/>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248839" name="Picture 1" descr="matt 28.19-20.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492" y="-74613"/>
            <a:ext cx="2851151"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02" name="Rectangle 2"/>
          <p:cNvSpPr>
            <a:spLocks noGrp="1" noChangeArrowheads="1"/>
          </p:cNvSpPr>
          <p:nvPr>
            <p:ph type="ctrTitle"/>
          </p:nvPr>
        </p:nvSpPr>
        <p:spPr>
          <a:xfrm>
            <a:off x="2414590" y="62136"/>
            <a:ext cx="6694487" cy="990601"/>
          </a:xfrm>
          <a:solidFill>
            <a:schemeClr val="accent2"/>
          </a:solidFill>
          <a:ln w="76200">
            <a:solidFill>
              <a:schemeClr val="bg1"/>
            </a:solidFill>
          </a:ln>
          <a:effectLst>
            <a:outerShdw blurRad="63500" dist="35921" dir="2700000" algn="ctr" rotWithShape="0">
              <a:srgbClr val="000000">
                <a:alpha val="74998"/>
              </a:srgbClr>
            </a:outerShdw>
          </a:effectLst>
        </p:spPr>
        <p:txBody>
          <a:bodyPr/>
          <a:lstStyle/>
          <a:p>
            <a:pPr eaLnBrk="1" hangingPunct="1">
              <a:defRPr/>
            </a:pPr>
            <a:r>
              <a:rPr lang="ar-SA" dirty="0">
                <a:solidFill>
                  <a:schemeClr val="bg1"/>
                </a:solidFill>
                <a:cs typeface="Arial" panose="020B0604020202020204" pitchFamily="34" charset="0"/>
              </a:rPr>
              <a:t>المأمورية العظمى</a:t>
            </a:r>
            <a:endParaRPr lang="en-US" dirty="0">
              <a:solidFill>
                <a:schemeClr val="bg1"/>
              </a:solidFill>
              <a:cs typeface="Arial" panose="020B0604020202020204" pitchFamily="34" charset="0"/>
            </a:endParaRPr>
          </a:p>
        </p:txBody>
      </p:sp>
    </p:spTree>
    <p:extLst>
      <p:ext uri="{BB962C8B-B14F-4D97-AF65-F5344CB8AC3E}">
        <p14:creationId xmlns:p14="http://schemas.microsoft.com/office/powerpoint/2010/main" val="524047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04"/>
                                        </p:tgtEl>
                                        <p:attrNameLst>
                                          <p:attrName>style.visibility</p:attrName>
                                        </p:attrNameLst>
                                      </p:cBhvr>
                                      <p:to>
                                        <p:strVal val="visible"/>
                                      </p:to>
                                    </p:set>
                                    <p:animEffect transition="in" filter="wipe(left)">
                                      <p:cBhvr>
                                        <p:cTn id="7" dur="500"/>
                                        <p:tgtEl>
                                          <p:spTgt spid="256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06"/>
                                        </p:tgtEl>
                                        <p:attrNameLst>
                                          <p:attrName>style.visibility</p:attrName>
                                        </p:attrNameLst>
                                      </p:cBhvr>
                                      <p:to>
                                        <p:strVal val="visible"/>
                                      </p:to>
                                    </p:set>
                                    <p:animEffect transition="in" filter="wipe(left)">
                                      <p:cBhvr>
                                        <p:cTn id="12" dur="500"/>
                                        <p:tgtEl>
                                          <p:spTgt spid="2560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05"/>
                                        </p:tgtEl>
                                        <p:attrNameLst>
                                          <p:attrName>style.visibility</p:attrName>
                                        </p:attrNameLst>
                                      </p:cBhvr>
                                      <p:to>
                                        <p:strVal val="visible"/>
                                      </p:to>
                                    </p:set>
                                    <p:animEffect transition="in" filter="wipe(left)">
                                      <p:cBhvr>
                                        <p:cTn id="17" dur="500"/>
                                        <p:tgtEl>
                                          <p:spTgt spid="2560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07"/>
                                        </p:tgtEl>
                                        <p:attrNameLst>
                                          <p:attrName>style.visibility</p:attrName>
                                        </p:attrNameLst>
                                      </p:cBhvr>
                                      <p:to>
                                        <p:strVal val="visible"/>
                                      </p:to>
                                    </p:set>
                                    <p:animEffect transition="in" filter="wipe(left)">
                                      <p:cBhvr>
                                        <p:cTn id="22" dur="5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nimBg="1"/>
      <p:bldP spid="256005" grpId="0" animBg="1"/>
      <p:bldP spid="256006" grpId="0" animBg="1"/>
      <p:bldP spid="2560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6EE1B2E5-9E6D-EDE1-8294-9912A72A1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41539"/>
            <a:ext cx="9144000" cy="787161"/>
          </a:xfrm>
          <a:effectLst>
            <a:outerShdw blurRad="63500" dist="35921" dir="2700000" algn="ctr" rotWithShape="0">
              <a:schemeClr val="tx2">
                <a:alpha val="74998"/>
              </a:schemeClr>
            </a:outerShdw>
          </a:effectLst>
        </p:spPr>
        <p:txBody>
          <a:bodyPr anchor="ctr">
            <a:normAutofit fontScale="90000"/>
          </a:bodyPr>
          <a:lstStyle/>
          <a:p>
            <a:pPr rtl="1">
              <a:defRPr/>
            </a:pPr>
            <a:r>
              <a:rPr lang="ar-JO" sz="7200" b="1" dirty="0">
                <a:solidFill>
                  <a:schemeClr val="tx1"/>
                </a:solidFill>
                <a:effectLst/>
                <a:latin typeface="Arabic Typesetting" panose="03020402040406030203" pitchFamily="66" charset="-78"/>
                <a:ea typeface="ＭＳ Ｐゴシック" charset="0"/>
                <a:cs typeface="Arial" panose="020B0604020202020204" pitchFamily="34" charset="0"/>
              </a:rPr>
              <a:t>مَن هو التلميذ؟</a:t>
            </a:r>
            <a:endParaRPr lang="en-US" sz="7200" b="1" dirty="0">
              <a:solidFill>
                <a:schemeClr val="tx1"/>
              </a:solidFill>
              <a:effectLst/>
              <a:latin typeface="Arabic Typesetting" panose="03020402040406030203" pitchFamily="66" charset="-78"/>
              <a:ea typeface="ＭＳ Ｐゴシック" charset="0"/>
              <a:cs typeface="+mn-cs"/>
            </a:endParaRPr>
          </a:p>
        </p:txBody>
      </p:sp>
    </p:spTree>
    <p:extLst>
      <p:ext uri="{BB962C8B-B14F-4D97-AF65-F5344CB8AC3E}">
        <p14:creationId xmlns:p14="http://schemas.microsoft.com/office/powerpoint/2010/main" val="254618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E682F2-6F04-F146-9737-4855F5DA7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3A70B-6E57-326C-5C7E-10E778D5668B}"/>
              </a:ext>
            </a:extLst>
          </p:cNvPr>
          <p:cNvSpPr>
            <a:spLocks noGrp="1"/>
          </p:cNvSpPr>
          <p:nvPr>
            <p:ph type="ctrTitle"/>
          </p:nvPr>
        </p:nvSpPr>
        <p:spPr>
          <a:xfrm>
            <a:off x="136078" y="2134040"/>
            <a:ext cx="8564451"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ب.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يأتي</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بآخرين</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إلى</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r>
              <a:rPr lang="ar-JO" sz="4800" b="1" dirty="0">
                <a:solidFill>
                  <a:schemeClr val="bg1"/>
                </a:solidFill>
                <a:latin typeface="Arial" panose="020B0604020202020204" pitchFamily="34" charset="0"/>
                <a:cs typeface="Arial" panose="020B0604020202020204" pitchFamily="34" charset="0"/>
              </a:rPr>
              <a:t> </a:t>
            </a:r>
            <a:br>
              <a:rPr lang="ar-JO" sz="4800" b="1" dirty="0">
                <a:solidFill>
                  <a:schemeClr val="bg1"/>
                </a:solidFill>
                <a:latin typeface="Arial" panose="020B0604020202020204" pitchFamily="34" charset="0"/>
                <a:cs typeface="Arial" panose="020B0604020202020204" pitchFamily="34" charset="0"/>
              </a:rPr>
            </a:br>
            <a:r>
              <a:rPr lang="ar-JO"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يوحنا</a:t>
            </a:r>
            <a:r>
              <a:rPr lang="zh-CN" altLang="en-US" sz="4800" b="1" dirty="0" err="1">
                <a:solidFill>
                  <a:schemeClr val="bg1"/>
                </a:solidFill>
                <a:latin typeface="Arial" panose="020B0604020202020204" pitchFamily="34" charset="0"/>
                <a:cs typeface="Arial" panose="020B0604020202020204" pitchFamily="34" charset="0"/>
              </a:rPr>
              <a:t> </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15: 8).</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909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Picture 2" descr="Jesus the true vine in John 15 | Psephizo">
            <a:extLst>
              <a:ext uri="{FF2B5EF4-FFF2-40B4-BE49-F238E27FC236}">
                <a16:creationId xmlns:a16="http://schemas.microsoft.com/office/drawing/2014/main" id="{7F89D644-BBF0-CCD9-F28E-A1696A6266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9" r="5396"/>
          <a:stretch/>
        </p:blipFill>
        <p:spPr bwMode="auto">
          <a:xfrm>
            <a:off x="0" y="-13458"/>
            <a:ext cx="9144000" cy="6871458"/>
          </a:xfrm>
          <a:prstGeom prst="rect">
            <a:avLst/>
          </a:prstGeom>
          <a:noFill/>
          <a:extLst>
            <a:ext uri="{909E8E84-426E-40DD-AFC4-6F175D3DCCD1}">
              <a14:hiddenFill xmlns:a14="http://schemas.microsoft.com/office/drawing/2010/main">
                <a:solidFill>
                  <a:srgbClr val="FFFFFF"/>
                </a:solidFill>
              </a14:hiddenFill>
            </a:ext>
          </a:extLst>
        </p:spPr>
      </p:pic>
      <p:sp>
        <p:nvSpPr>
          <p:cNvPr id="159747" name="Rectangle 3">
            <a:extLst>
              <a:ext uri="{FF2B5EF4-FFF2-40B4-BE49-F238E27FC236}">
                <a16:creationId xmlns:a16="http://schemas.microsoft.com/office/drawing/2014/main" id="{AC553CAF-E425-FF46-BC91-D7FDF538245B}"/>
              </a:ext>
            </a:extLst>
          </p:cNvPr>
          <p:cNvSpPr>
            <a:spLocks noGrp="1" noChangeArrowheads="1"/>
          </p:cNvSpPr>
          <p:nvPr>
            <p:ph type="ctrTitle"/>
          </p:nvPr>
        </p:nvSpPr>
        <p:spPr>
          <a:xfrm>
            <a:off x="0" y="338078"/>
            <a:ext cx="4355976" cy="1022856"/>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rtl="1" eaLnBrk="1" hangingPunct="1"/>
            <a:r>
              <a:rPr lang="ar-JO" altLang="en-US" sz="4800" dirty="0">
                <a:solidFill>
                  <a:srgbClr val="FFFFFF"/>
                </a:solidFill>
                <a:effectLst>
                  <a:glow rad="228600">
                    <a:srgbClr val="000000">
                      <a:satMod val="175000"/>
                      <a:alpha val="79000"/>
                    </a:srgbClr>
                  </a:glow>
                  <a:outerShdw blurRad="38100" dist="38100" dir="2700000" algn="tl">
                    <a:srgbClr val="808080"/>
                  </a:outerShdw>
                </a:effectLst>
              </a:rPr>
              <a:t>أنا الكرمة</a:t>
            </a:r>
            <a:endParaRPr lang="en-US" altLang="en-US" sz="4800" dirty="0">
              <a:solidFill>
                <a:srgbClr val="FFFFFF"/>
              </a:solidFill>
              <a:effectLst>
                <a:glow rad="228600">
                  <a:srgbClr val="000000">
                    <a:satMod val="175000"/>
                    <a:alpha val="79000"/>
                  </a:srgbClr>
                </a:glow>
                <a:outerShdw blurRad="38100" dist="38100" dir="2700000" algn="tl">
                  <a:srgbClr val="808080"/>
                </a:outerShdw>
              </a:effectLst>
            </a:endParaRPr>
          </a:p>
        </p:txBody>
      </p:sp>
      <p:sp>
        <p:nvSpPr>
          <p:cNvPr id="194563" name="Text Box 14">
            <a:extLst>
              <a:ext uri="{FF2B5EF4-FFF2-40B4-BE49-F238E27FC236}">
                <a16:creationId xmlns:a16="http://schemas.microsoft.com/office/drawing/2014/main" id="{C04107AF-4D54-AC4F-8916-354B26848DA2}"/>
              </a:ext>
            </a:extLst>
          </p:cNvPr>
          <p:cNvSpPr txBox="1">
            <a:spLocks noChangeArrowheads="1"/>
          </p:cNvSpPr>
          <p:nvPr/>
        </p:nvSpPr>
        <p:spPr bwMode="auto">
          <a:xfrm>
            <a:off x="9252520" y="69274"/>
            <a:ext cx="523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cs typeface="Arial"/>
              </a:defRPr>
            </a:pPr>
            <a:r>
              <a:rPr kumimoji="0" lang="en-US" altLang="en-US" sz="2400" b="1" u="none" strike="noStrike" kern="1200" cap="none" spc="0" normalizeH="0" baseline="0" noProof="0" dirty="0">
                <a:ln>
                  <a:noFill/>
                </a:ln>
                <a:solidFill>
                  <a:srgbClr val="FFFFFF"/>
                </a:solidFill>
                <a:effectLst/>
                <a:uLnTx/>
                <a:uFillTx/>
                <a:ea typeface="Arial" panose="020B0600070205080204" pitchFamily="34" charset="-128"/>
                <a:cs typeface="Arial" panose="020B0604020202020204" pitchFamily="34" charset="0"/>
              </a:rPr>
              <a:t>١٥</a:t>
            </a:r>
            <a:endParaRPr kumimoji="0" lang="en-US" altLang="en-US" sz="2400" b="1" u="none" strike="noStrike" kern="1200" cap="none" spc="0" normalizeH="0" baseline="0" noProof="0" dirty="0">
              <a:ln>
                <a:noFill/>
              </a:ln>
              <a:solidFill>
                <a:srgbClr val="FFFF66"/>
              </a:solidFill>
              <a:effectLst/>
              <a:uLnTx/>
              <a:uFillTx/>
              <a:ea typeface="ＭＳ Ｐゴシック" panose="020B0600070205080204" pitchFamily="34" charset="-128"/>
              <a:cs typeface="Arial" panose="020B0604020202020204" pitchFamily="34" charset="0"/>
            </a:endParaRPr>
          </a:p>
        </p:txBody>
      </p:sp>
      <p:sp>
        <p:nvSpPr>
          <p:cNvPr id="2" name="Rectangle 3">
            <a:extLst>
              <a:ext uri="{FF2B5EF4-FFF2-40B4-BE49-F238E27FC236}">
                <a16:creationId xmlns:a16="http://schemas.microsoft.com/office/drawing/2014/main" id="{254C8EF2-ECD2-4E4C-54BF-70E11F5C592B}"/>
              </a:ext>
            </a:extLst>
          </p:cNvPr>
          <p:cNvSpPr txBox="1">
            <a:spLocks noChangeArrowheads="1"/>
          </p:cNvSpPr>
          <p:nvPr/>
        </p:nvSpPr>
        <p:spPr bwMode="auto">
          <a:xfrm>
            <a:off x="1087610" y="1949570"/>
            <a:ext cx="5199482" cy="4416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latin typeface="Arial"/>
                <a:cs typeface="Arial"/>
              </a:defRPr>
            </a:pPr>
            <a:r>
              <a:rPr kumimoji="0" lang="en-US" altLang="en-US" sz="4800" u="none" strike="noStrike" kern="0" cap="none" spc="0" normalizeH="0" baseline="0" noProof="0" dirty="0" err="1">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الَّذِي</a:t>
            </a:r>
            <a:r>
              <a:rPr kumimoji="0" lang="en-US" altLang="en-US" sz="48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 يَثْبُتُ فِيَّ وَأَنَا فِيهِ هذَا يَأْتِي بِثَمَرٍ كَثِيرٍ، لأَنَّكُمْ بِدُونِي لاَ تَقْدِرُونَ أَنْ </a:t>
            </a:r>
            <a:r>
              <a:rPr kumimoji="0" lang="en-US" altLang="en-US" sz="4800" u="none" strike="noStrike" kern="0" cap="none" spc="0" normalizeH="0" baseline="0" noProof="0" dirty="0" err="1">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تَفْعَلُوا</a:t>
            </a:r>
            <a:r>
              <a:rPr kumimoji="0" lang="en-US" altLang="en-US" sz="48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800" u="none" strike="noStrike" kern="0" cap="none" spc="0" normalizeH="0" baseline="0" noProof="0" dirty="0" err="1">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شَيْئًا</a:t>
            </a:r>
            <a:r>
              <a:rPr kumimoji="0" lang="en-US" altLang="en-US" sz="48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a:t>
            </a:r>
            <a:endParaRPr kumimoji="0" lang="ar-JO" altLang="en-US" sz="48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latin typeface="Arial"/>
                <a:cs typeface="Arial"/>
              </a:defRPr>
            </a:pPr>
            <a:r>
              <a:rPr lang="ar-JO" altLang="en-US" sz="4800" kern="0" dirty="0">
                <a:solidFill>
                  <a:srgbClr val="FFFFFF"/>
                </a:solidFill>
                <a:effectLst>
                  <a:glow rad="228600">
                    <a:srgbClr val="000000">
                      <a:satMod val="175000"/>
                      <a:alpha val="79000"/>
                    </a:srgbClr>
                  </a:glow>
                  <a:outerShdw blurRad="38100" dist="38100" dir="2700000" algn="tl">
                    <a:srgbClr val="808080"/>
                  </a:outerShdw>
                </a:effectLst>
                <a:latin typeface="Arial" panose="020B0604020202020204" pitchFamily="34" charset="0"/>
                <a:ea typeface="ＭＳ Ｐゴシック" panose="020B0600070205080204" pitchFamily="34" charset="-128"/>
                <a:cs typeface="Arial" panose="020B0604020202020204" pitchFamily="34" charset="0"/>
              </a:rPr>
              <a:t>(يوحنا 15: 5)</a:t>
            </a:r>
            <a:endParaRPr kumimoji="0" lang="en-US" altLang="en-US" sz="4000" u="none" strike="noStrike" kern="0" cap="none" spc="0" normalizeH="0" baseline="0" noProof="0" dirty="0">
              <a:ln>
                <a:noFill/>
              </a:ln>
              <a:solidFill>
                <a:srgbClr val="000000"/>
              </a:solidFill>
              <a:effectLst>
                <a:glow rad="228600">
                  <a:srgbClr val="000000">
                    <a:satMod val="175000"/>
                    <a:alpha val="79000"/>
                  </a:srgbClr>
                </a:glow>
                <a:outerShdw blurRad="38100" dist="38100" dir="2700000" algn="tl">
                  <a:srgbClr val="FFFFFF"/>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angle 3">
            <a:extLst>
              <a:ext uri="{FF2B5EF4-FFF2-40B4-BE49-F238E27FC236}">
                <a16:creationId xmlns:a16="http://schemas.microsoft.com/office/drawing/2014/main" id="{E2A08E42-326B-943E-C188-65A260B05322}"/>
              </a:ext>
            </a:extLst>
          </p:cNvPr>
          <p:cNvSpPr txBox="1">
            <a:spLocks noChangeArrowheads="1"/>
          </p:cNvSpPr>
          <p:nvPr/>
        </p:nvSpPr>
        <p:spPr bwMode="auto">
          <a:xfrm>
            <a:off x="5420419" y="-145264"/>
            <a:ext cx="4355976" cy="10228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latin typeface="Arial"/>
                <a:cs typeface="Arial"/>
              </a:defRPr>
            </a:pPr>
            <a:r>
              <a:rPr kumimoji="0" lang="en-US" altLang="en-US" sz="40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 </a:t>
            </a:r>
            <a:r>
              <a:rPr lang="ar-JO" altLang="en-US" sz="4000" kern="0" dirty="0">
                <a:solidFill>
                  <a:srgbClr val="FFFFFF"/>
                </a:solidFill>
                <a:effectLst>
                  <a:glow rad="228600">
                    <a:srgbClr val="000000">
                      <a:satMod val="175000"/>
                      <a:alpha val="79000"/>
                    </a:srgbClr>
                  </a:glow>
                  <a:outerShdw blurRad="38100" dist="38100" dir="2700000" algn="tl">
                    <a:srgbClr val="808080"/>
                  </a:outerShdw>
                </a:effectLst>
                <a:latin typeface="Arial" panose="020B0604020202020204" pitchFamily="34" charset="0"/>
                <a:ea typeface="Arial" panose="020B0600070205080204" pitchFamily="34" charset="-128"/>
                <a:cs typeface="Arial" panose="020B0604020202020204" pitchFamily="34" charset="0"/>
              </a:rPr>
              <a:t>وأنتم الأغصان</a:t>
            </a:r>
            <a:endParaRPr kumimoji="0" lang="en-US" altLang="en-US" sz="2800" u="none" strike="noStrike" kern="0" cap="none" spc="0" normalizeH="0" baseline="0" noProof="0" dirty="0">
              <a:ln>
                <a:noFill/>
              </a:ln>
              <a:solidFill>
                <a:srgbClr val="000000"/>
              </a:solidFill>
              <a:effectLst>
                <a:glow rad="228600">
                  <a:srgbClr val="000000">
                    <a:satMod val="175000"/>
                    <a:alpha val="79000"/>
                  </a:srgbClr>
                </a:glow>
                <a:outerShdw blurRad="38100" dist="38100" dir="2700000" algn="tl">
                  <a:srgbClr val="FFFFFF"/>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0479367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checkerboard(across)">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5" descr="john15_8">
            <a:extLst>
              <a:ext uri="{FF2B5EF4-FFF2-40B4-BE49-F238E27FC236}">
                <a16:creationId xmlns:a16="http://schemas.microsoft.com/office/drawing/2014/main" id="{E2452040-B8E3-6A4E-8AC0-38C88C39F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2">
            <a:extLst>
              <a:ext uri="{FF2B5EF4-FFF2-40B4-BE49-F238E27FC236}">
                <a16:creationId xmlns:a16="http://schemas.microsoft.com/office/drawing/2014/main" id="{D09FD237-70DD-464E-8BF2-BCDBABB1739A}"/>
              </a:ext>
            </a:extLst>
          </p:cNvPr>
          <p:cNvSpPr>
            <a:spLocks noGrp="1" noChangeArrowheads="1"/>
          </p:cNvSpPr>
          <p:nvPr>
            <p:ph type="ctrTitle"/>
          </p:nvPr>
        </p:nvSpPr>
        <p:spPr>
          <a:xfrm>
            <a:off x="0" y="990600"/>
            <a:ext cx="9144000" cy="1447800"/>
          </a:xfrm>
          <a:effectLst>
            <a:outerShdw blurRad="63500" dist="35921" dir="2700000" algn="ctr" rotWithShape="0">
              <a:srgbClr val="000000">
                <a:alpha val="74997"/>
              </a:srgbClr>
            </a:outerShdw>
          </a:effectLst>
        </p:spPr>
        <p:txBody>
          <a:bodyPr/>
          <a:lstStyle/>
          <a:p>
            <a:pPr eaLnBrk="1" hangingPunct="1">
              <a:defRPr>
                <a:latin typeface="Arial"/>
                <a:cs typeface="Arial"/>
              </a:defRPr>
            </a:pPr>
            <a:r>
              <a:rPr lang="ar-JO" altLang="ja-JP" sz="7200" dirty="0">
                <a:solidFill>
                  <a:schemeClr val="bg1"/>
                </a:solidFill>
                <a:effectLst>
                  <a:outerShdw blurRad="38100" dist="38100" dir="2700000" algn="tl">
                    <a:srgbClr val="808080"/>
                  </a:outerShdw>
                </a:effectLst>
                <a:ea typeface="Arial" panose="020B0600070205080204" pitchFamily="34" charset="-128"/>
              </a:rPr>
              <a:t>ما هو "الثَّمر"؟</a:t>
            </a:r>
            <a:r>
              <a:rPr lang="en-US" altLang="ja-JP" sz="7200" dirty="0">
                <a:solidFill>
                  <a:schemeClr val="bg1"/>
                </a:solidFill>
                <a:effectLst>
                  <a:outerShdw blurRad="38100" dist="38100" dir="2700000" algn="tl">
                    <a:srgbClr val="808080"/>
                  </a:outerShdw>
                </a:effectLst>
                <a:ea typeface="Arial" panose="020B0600070205080204" pitchFamily="34" charset="-128"/>
              </a:rPr>
              <a:t> </a:t>
            </a:r>
            <a:endParaRPr lang="en-US" altLang="en-US" sz="5400" dirty="0">
              <a:effectLst>
                <a:outerShdw blurRad="38100" dist="38100" dir="2700000" algn="tl">
                  <a:srgbClr val="FFFFFF"/>
                </a:outerShdw>
              </a:effectLst>
              <a:ea typeface="ＭＳ Ｐゴシック" panose="020B0600070205080204" pitchFamily="34" charset="-128"/>
            </a:endParaRPr>
          </a:p>
        </p:txBody>
      </p:sp>
      <p:sp>
        <p:nvSpPr>
          <p:cNvPr id="196611" name="Text Box 14">
            <a:extLst>
              <a:ext uri="{FF2B5EF4-FFF2-40B4-BE49-F238E27FC236}">
                <a16:creationId xmlns:a16="http://schemas.microsoft.com/office/drawing/2014/main" id="{C383FE9A-45F9-E646-9D65-BC4FE2679FB0}"/>
              </a:ext>
            </a:extLst>
          </p:cNvPr>
          <p:cNvSpPr txBox="1">
            <a:spLocks noChangeArrowheads="1"/>
          </p:cNvSpPr>
          <p:nvPr/>
        </p:nvSpPr>
        <p:spPr bwMode="auto">
          <a:xfrm>
            <a:off x="7843942" y="95250"/>
            <a:ext cx="172064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cs typeface="Arial"/>
              </a:defRPr>
            </a:pPr>
            <a:r>
              <a:rPr kumimoji="0" lang="en-US" altLang="en-US" sz="2400" b="1" u="none" strike="noStrike" kern="1200" cap="none" spc="0" normalizeH="0" baseline="0" noProof="0">
                <a:ln>
                  <a:noFill/>
                </a:ln>
                <a:solidFill>
                  <a:srgbClr val="FFFFFF"/>
                </a:solidFill>
                <a:effectLst/>
                <a:uLnTx/>
                <a:uFillTx/>
                <a:ea typeface="Arial" panose="020B0600070205080204" pitchFamily="34" charset="-128"/>
                <a:cs typeface="Arial" panose="020B0604020202020204" pitchFamily="34" charset="0"/>
              </a:rPr>
              <a:t>ما هو "الثمر"؟</a:t>
            </a:r>
            <a:endParaRPr kumimoji="0" lang="en-US" altLang="en-US" sz="2400" b="1" u="none" strike="noStrike" kern="1200" cap="none" spc="0" normalizeH="0" baseline="0" noProof="0">
              <a:ln>
                <a:noFill/>
              </a:ln>
              <a:solidFill>
                <a:srgbClr val="FFFF66"/>
              </a:solidFill>
              <a:effectLst/>
              <a:uLnTx/>
              <a:uFillTx/>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96712225"/>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3794" name="Picture 2" descr="Fruitfulness and Reaching Others for Christ - Updated American ...">
            <a:extLst>
              <a:ext uri="{FF2B5EF4-FFF2-40B4-BE49-F238E27FC236}">
                <a16:creationId xmlns:a16="http://schemas.microsoft.com/office/drawing/2014/main" id="{9AEF2151-3D7C-11AE-21A1-E26EAE4F3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7861"/>
            <a:ext cx="9144000" cy="56501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55277"/>
            <a:ext cx="9144000" cy="1092529"/>
          </a:xfrm>
          <a:noFill/>
          <a:ln w="9525">
            <a:noFill/>
            <a:miter lim="800000"/>
            <a:headEnd/>
            <a:tailEnd/>
          </a:ln>
          <a:effectLst/>
        </p:spPr>
        <p:txBody>
          <a:bodyPr anchor="ctr">
            <a:noAutofit/>
          </a:bodyPr>
          <a:lstStyle/>
          <a:p>
            <a:pPr algn="ctr" fontAlgn="base">
              <a:spcBef>
                <a:spcPct val="20000"/>
              </a:spcBef>
              <a:buClr>
                <a:srgbClr val="FFCC00"/>
              </a:buClr>
              <a:buSzPct val="70000"/>
              <a:defRPr>
                <a:latin typeface="Arial"/>
                <a:cs typeface="Arial"/>
              </a:defRPr>
            </a:pPr>
            <a:r>
              <a:rPr lang="en-US"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التلميذ</a:t>
            </a:r>
            <a: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يأتي</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بآخرين</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إلى</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المسيح</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b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br>
            <a:r>
              <a:rPr lang="ar-JO" sz="4000" b="1" dirty="0">
                <a:solidFill>
                  <a:schemeClr val="bg1"/>
                </a:solidFill>
                <a:latin typeface="Arial" panose="020B0604020202020204" pitchFamily="34" charset="0"/>
                <a:cs typeface="Arial" panose="020B0604020202020204" pitchFamily="34" charset="0"/>
              </a:rPr>
              <a:t>(</a:t>
            </a:r>
            <a:r>
              <a:rPr lang="en-US" sz="4000" b="1" dirty="0" err="1">
                <a:solidFill>
                  <a:schemeClr val="bg1"/>
                </a:solidFill>
                <a:latin typeface="Arial" panose="020B0604020202020204" pitchFamily="34" charset="0"/>
                <a:cs typeface="Arial" panose="020B0604020202020204" pitchFamily="34" charset="0"/>
              </a:rPr>
              <a:t>يوحنا</a:t>
            </a:r>
            <a:r>
              <a:rPr lang="en-US" sz="4000" b="1" dirty="0">
                <a:solidFill>
                  <a:schemeClr val="bg1"/>
                </a:solidFill>
                <a:latin typeface="Arial" panose="020B0604020202020204" pitchFamily="34" charset="0"/>
                <a:cs typeface="Arial" panose="020B0604020202020204" pitchFamily="34" charset="0"/>
              </a:rPr>
              <a:t> </a:t>
            </a:r>
            <a:r>
              <a:rPr lang="ar-JO" sz="4000" b="1" dirty="0">
                <a:solidFill>
                  <a:schemeClr val="bg1"/>
                </a:solidFill>
                <a:latin typeface="Arial" panose="020B0604020202020204" pitchFamily="34" charset="0"/>
                <a:cs typeface="Arial" panose="020B0604020202020204" pitchFamily="34" charset="0"/>
              </a:rPr>
              <a:t>15: 8)</a:t>
            </a:r>
            <a:endPar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904509"/>
            <a:ext cx="9144000" cy="192974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5400" dirty="0">
                <a:solidFill>
                  <a:schemeClr val="bg1"/>
                </a:solidFill>
                <a:latin typeface="Arial" panose="020B0604020202020204" pitchFamily="34" charset="0"/>
                <a:cs typeface="Arial" panose="020B0604020202020204" pitchFamily="34" charset="0"/>
              </a:rPr>
              <a:t>"</a:t>
            </a:r>
            <a:r>
              <a:rPr lang="en-US" sz="5400" dirty="0" err="1">
                <a:solidFill>
                  <a:schemeClr val="bg1"/>
                </a:solidFill>
                <a:latin typeface="Arial" panose="020B0604020202020204" pitchFamily="34" charset="0"/>
                <a:cs typeface="Arial" panose="020B0604020202020204" pitchFamily="34" charset="0"/>
              </a:rPr>
              <a:t>بِهذَا</a:t>
            </a:r>
            <a:r>
              <a:rPr lang="en-US" sz="5400" dirty="0">
                <a:solidFill>
                  <a:schemeClr val="bg1"/>
                </a:solidFill>
                <a:latin typeface="Arial" panose="020B0604020202020204" pitchFamily="34" charset="0"/>
                <a:cs typeface="Arial" panose="020B0604020202020204" pitchFamily="34" charset="0"/>
              </a:rPr>
              <a:t> </a:t>
            </a:r>
            <a:r>
              <a:rPr lang="en-US" sz="5400" dirty="0" err="1">
                <a:solidFill>
                  <a:schemeClr val="bg1"/>
                </a:solidFill>
                <a:latin typeface="Arial" panose="020B0604020202020204" pitchFamily="34" charset="0"/>
                <a:cs typeface="Arial" panose="020B0604020202020204" pitchFamily="34" charset="0"/>
              </a:rPr>
              <a:t>يَتَمَجَّدُ</a:t>
            </a:r>
            <a:r>
              <a:rPr lang="en-US" sz="5400" dirty="0">
                <a:solidFill>
                  <a:schemeClr val="bg1"/>
                </a:solidFill>
                <a:latin typeface="Arial" panose="020B0604020202020204" pitchFamily="34" charset="0"/>
                <a:cs typeface="Arial" panose="020B0604020202020204" pitchFamily="34" charset="0"/>
              </a:rPr>
              <a:t> </a:t>
            </a:r>
            <a:r>
              <a:rPr lang="en-US" sz="5400" dirty="0" err="1">
                <a:solidFill>
                  <a:schemeClr val="bg1"/>
                </a:solidFill>
                <a:latin typeface="Arial" panose="020B0604020202020204" pitchFamily="34" charset="0"/>
                <a:cs typeface="Arial" panose="020B0604020202020204" pitchFamily="34" charset="0"/>
              </a:rPr>
              <a:t>أَبِي</a:t>
            </a:r>
            <a:r>
              <a:rPr lang="en-US" sz="5400" dirty="0">
                <a:solidFill>
                  <a:schemeClr val="bg1"/>
                </a:solidFill>
                <a:latin typeface="Arial" panose="020B0604020202020204" pitchFamily="34" charset="0"/>
                <a:cs typeface="Arial" panose="020B0604020202020204" pitchFamily="34" charset="0"/>
              </a:rPr>
              <a:t>: </a:t>
            </a:r>
            <a:r>
              <a:rPr lang="en-US" sz="5400" dirty="0" err="1">
                <a:solidFill>
                  <a:srgbClr val="FFFF00"/>
                </a:solidFill>
                <a:latin typeface="Arial" panose="020B0604020202020204" pitchFamily="34" charset="0"/>
                <a:cs typeface="Arial" panose="020B0604020202020204" pitchFamily="34" charset="0"/>
              </a:rPr>
              <a:t>أَنْ</a:t>
            </a:r>
            <a:r>
              <a:rPr lang="en-US" sz="5400" dirty="0">
                <a:solidFill>
                  <a:srgbClr val="FFFF00"/>
                </a:solidFill>
                <a:latin typeface="Arial" panose="020B0604020202020204" pitchFamily="34" charset="0"/>
                <a:cs typeface="Arial" panose="020B0604020202020204" pitchFamily="34" charset="0"/>
              </a:rPr>
              <a:t> </a:t>
            </a:r>
            <a:r>
              <a:rPr lang="en-US" sz="5400" dirty="0" err="1">
                <a:solidFill>
                  <a:srgbClr val="FFFF00"/>
                </a:solidFill>
                <a:latin typeface="Arial" panose="020B0604020202020204" pitchFamily="34" charset="0"/>
                <a:cs typeface="Arial" panose="020B0604020202020204" pitchFamily="34" charset="0"/>
              </a:rPr>
              <a:t>تَأْتُوا</a:t>
            </a:r>
            <a:r>
              <a:rPr lang="en-US" sz="5400" dirty="0">
                <a:solidFill>
                  <a:srgbClr val="FFFF00"/>
                </a:solidFill>
                <a:latin typeface="Arial" panose="020B0604020202020204" pitchFamily="34" charset="0"/>
                <a:cs typeface="Arial" panose="020B0604020202020204" pitchFamily="34" charset="0"/>
              </a:rPr>
              <a:t> </a:t>
            </a:r>
            <a:r>
              <a:rPr lang="en-US" sz="5400" dirty="0" err="1">
                <a:solidFill>
                  <a:srgbClr val="FFFF00"/>
                </a:solidFill>
                <a:latin typeface="Arial" panose="020B0604020202020204" pitchFamily="34" charset="0"/>
                <a:cs typeface="Arial" panose="020B0604020202020204" pitchFamily="34" charset="0"/>
              </a:rPr>
              <a:t>بِثَمَرٍ</a:t>
            </a:r>
            <a:r>
              <a:rPr lang="en-US" sz="5400" dirty="0">
                <a:solidFill>
                  <a:srgbClr val="FFFF00"/>
                </a:solidFill>
                <a:latin typeface="Arial" panose="020B0604020202020204" pitchFamily="34" charset="0"/>
                <a:cs typeface="Arial" panose="020B0604020202020204" pitchFamily="34" charset="0"/>
              </a:rPr>
              <a:t> </a:t>
            </a:r>
            <a:r>
              <a:rPr lang="en-US" sz="5400" dirty="0" err="1">
                <a:solidFill>
                  <a:srgbClr val="FFFF00"/>
                </a:solidFill>
                <a:latin typeface="Arial" panose="020B0604020202020204" pitchFamily="34" charset="0"/>
                <a:cs typeface="Arial" panose="020B0604020202020204" pitchFamily="34" charset="0"/>
              </a:rPr>
              <a:t>كَثِيرٍ</a:t>
            </a:r>
            <a:r>
              <a:rPr lang="en-US" sz="5400" dirty="0">
                <a:solidFill>
                  <a:srgbClr val="FFFF00"/>
                </a:solidFill>
                <a:latin typeface="Arial" panose="020B0604020202020204" pitchFamily="34" charset="0"/>
                <a:cs typeface="Arial" panose="020B0604020202020204" pitchFamily="34" charset="0"/>
              </a:rPr>
              <a:t> </a:t>
            </a:r>
            <a:r>
              <a:rPr lang="en-US" sz="5400" dirty="0" err="1">
                <a:solidFill>
                  <a:schemeClr val="bg1"/>
                </a:solidFill>
                <a:latin typeface="Arial" panose="020B0604020202020204" pitchFamily="34" charset="0"/>
                <a:cs typeface="Arial" panose="020B0604020202020204" pitchFamily="34" charset="0"/>
              </a:rPr>
              <a:t>فَتَكُونُونَ</a:t>
            </a:r>
            <a:r>
              <a:rPr lang="en-US" sz="5400" dirty="0">
                <a:solidFill>
                  <a:schemeClr val="bg1"/>
                </a:solidFill>
                <a:latin typeface="Arial" panose="020B0604020202020204" pitchFamily="34" charset="0"/>
                <a:cs typeface="Arial" panose="020B0604020202020204" pitchFamily="34" charset="0"/>
              </a:rPr>
              <a:t> </a:t>
            </a:r>
            <a:r>
              <a:rPr lang="en-US" sz="5400" dirty="0" err="1">
                <a:solidFill>
                  <a:schemeClr val="bg1"/>
                </a:solidFill>
                <a:latin typeface="Arial" panose="020B0604020202020204" pitchFamily="34" charset="0"/>
                <a:cs typeface="Arial" panose="020B0604020202020204" pitchFamily="34" charset="0"/>
              </a:rPr>
              <a:t>تَلاَمِيذِي</a:t>
            </a:r>
            <a:r>
              <a:rPr lang="ar-JO" sz="5400" dirty="0">
                <a:solidFill>
                  <a:schemeClr val="bg1"/>
                </a:solidFill>
                <a:latin typeface="Arial" panose="020B0604020202020204" pitchFamily="34" charset="0"/>
                <a:cs typeface="Arial" panose="020B0604020202020204" pitchFamily="34" charset="0"/>
              </a:rPr>
              <a:t>."</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102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A2D27A-C4F6-8962-F5AD-7268EECD4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00907-2996-7A71-7128-F1234F193D13}"/>
              </a:ext>
            </a:extLst>
          </p:cNvPr>
          <p:cNvSpPr>
            <a:spLocks noGrp="1"/>
          </p:cNvSpPr>
          <p:nvPr>
            <p:ph type="ctrTitle"/>
          </p:nvPr>
        </p:nvSpPr>
        <p:spPr>
          <a:xfrm>
            <a:off x="412124" y="2134040"/>
            <a:ext cx="7575936" cy="2387600"/>
          </a:xfrm>
        </p:spPr>
        <p:txBody>
          <a:bodyPr wrap="square" anchor="ctr">
            <a:noAutofit/>
          </a:bodyPr>
          <a:lstStyle/>
          <a:p>
            <a:pPr marL="866775" indent="-866775" algn="r" rtl="1">
              <a:defRPr>
                <a:latin typeface="Arial"/>
                <a:cs typeface="Arial"/>
              </a:defRPr>
            </a:pPr>
            <a:r>
              <a:rPr lang="en-US" sz="5400" b="1" dirty="0">
                <a:solidFill>
                  <a:schemeClr val="bg1"/>
                </a:solidFill>
                <a:latin typeface="Arial" panose="020B0604020202020204" pitchFamily="34" charset="0"/>
                <a:cs typeface="Arial" panose="020B0604020202020204" pitchFamily="34" charset="0"/>
              </a:rPr>
              <a:t>ج. </a:t>
            </a:r>
            <a:r>
              <a:rPr lang="en-US" sz="5400" b="1" dirty="0" err="1">
                <a:solidFill>
                  <a:schemeClr val="bg1"/>
                </a:solidFill>
                <a:latin typeface="Arial" panose="020B0604020202020204" pitchFamily="34" charset="0"/>
                <a:cs typeface="Arial" panose="020B0604020202020204" pitchFamily="34" charset="0"/>
              </a:rPr>
              <a:t>التلميذ</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rgbClr val="FFFF00"/>
                </a:solidFill>
                <a:latin typeface="Arial" panose="020B0604020202020204" pitchFamily="34" charset="0"/>
                <a:cs typeface="Arial" panose="020B0604020202020204" pitchFamily="34" charset="0"/>
              </a:rPr>
              <a:t>يعلّم</a:t>
            </a:r>
            <a:r>
              <a:rPr lang="en-US" sz="5400" b="1" dirty="0">
                <a:solidFill>
                  <a:srgbClr val="FFFF00"/>
                </a:solidFill>
                <a:latin typeface="Arial" panose="020B0604020202020204" pitchFamily="34" charset="0"/>
                <a:cs typeface="Arial" panose="020B0604020202020204" pitchFamily="34" charset="0"/>
              </a:rPr>
              <a:t> </a:t>
            </a:r>
            <a:r>
              <a:rPr lang="en-US" sz="5400" b="1" dirty="0" err="1">
                <a:solidFill>
                  <a:srgbClr val="FFFF00"/>
                </a:solidFill>
                <a:latin typeface="Arial" panose="020B0604020202020204" pitchFamily="34" charset="0"/>
                <a:cs typeface="Arial" panose="020B0604020202020204" pitchFamily="34" charset="0"/>
              </a:rPr>
              <a:t>الآخرين</a:t>
            </a:r>
            <a:br>
              <a:rPr lang="ar-JO" sz="4800" b="1" dirty="0">
                <a:solidFill>
                  <a:srgbClr val="FFFF00"/>
                </a:solidFill>
                <a:latin typeface="Arial" panose="020B0604020202020204" pitchFamily="34" charset="0"/>
                <a:cs typeface="Arial" panose="020B0604020202020204" pitchFamily="34" charset="0"/>
              </a:rPr>
            </a:br>
            <a:r>
              <a:rPr lang="ar-JO" sz="4400" b="1" dirty="0">
                <a:solidFill>
                  <a:srgbClr val="FFFF00"/>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(متى 13: 52).</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20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4818" name="Picture 2" descr="What happens when someone who knows Scripture becomes a Jesus ...">
            <a:extLst>
              <a:ext uri="{FF2B5EF4-FFF2-40B4-BE49-F238E27FC236}">
                <a16:creationId xmlns:a16="http://schemas.microsoft.com/office/drawing/2014/main" id="{E26D6821-7243-A687-8665-D39284666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7" y="1484"/>
            <a:ext cx="9142021" cy="68565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396816"/>
            <a:ext cx="9144000" cy="1552754"/>
          </a:xfrm>
          <a:noFill/>
          <a:ln w="9525">
            <a:noFill/>
            <a:miter lim="800000"/>
            <a:headEnd/>
            <a:tailEnd/>
          </a:ln>
          <a:effectLst/>
        </p:spPr>
        <p:txBody>
          <a:bodyPr anchor="ctr">
            <a:normAutofit fontScale="90000"/>
          </a:bodyPr>
          <a:lstStyle/>
          <a:p>
            <a:pPr algn="ctr" rtl="1" fontAlgn="base">
              <a:spcBef>
                <a:spcPts val="0"/>
              </a:spcBef>
              <a:buClr>
                <a:srgbClr val="FFCC00"/>
              </a:buClr>
              <a:buSzPct val="70000"/>
            </a:pPr>
            <a:r>
              <a:rPr lang="en-US" sz="5400" b="1" kern="0" dirty="0" err="1">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t>التلميذ</a:t>
            </a:r>
            <a:r>
              <a:rPr lang="en-US"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t> </a:t>
            </a:r>
            <a:r>
              <a:rPr lang="en-US" sz="5400" b="1" kern="0" dirty="0" err="1">
                <a:solidFill>
                  <a:srgbClr val="FFFF00"/>
                </a:solidFill>
                <a:effectLst>
                  <a:glow rad="228600">
                    <a:srgbClr val="220011"/>
                  </a:glow>
                </a:effectLst>
                <a:latin typeface="Arial" panose="020B0604020202020204" pitchFamily="34" charset="0"/>
                <a:ea typeface="ＭＳ Ｐゴシック" charset="0"/>
                <a:cs typeface="Arial" panose="020B0604020202020204" pitchFamily="34" charset="0"/>
              </a:rPr>
              <a:t>يعلّم</a:t>
            </a:r>
            <a:r>
              <a:rPr lang="en-US" sz="5400" b="1" kern="0" dirty="0">
                <a:solidFill>
                  <a:srgbClr val="FFFF00"/>
                </a:solidFill>
                <a:effectLst>
                  <a:glow rad="228600">
                    <a:srgbClr val="220011"/>
                  </a:glow>
                </a:effectLst>
                <a:latin typeface="Arial" panose="020B0604020202020204" pitchFamily="34" charset="0"/>
                <a:ea typeface="ＭＳ Ｐゴシック" charset="0"/>
                <a:cs typeface="Arial" panose="020B0604020202020204" pitchFamily="34" charset="0"/>
              </a:rPr>
              <a:t> </a:t>
            </a:r>
            <a:r>
              <a:rPr lang="en-US" sz="5400" b="1" kern="0" dirty="0" err="1">
                <a:solidFill>
                  <a:srgbClr val="FFFF00"/>
                </a:solidFill>
                <a:effectLst>
                  <a:glow rad="228600">
                    <a:srgbClr val="220011"/>
                  </a:glow>
                </a:effectLst>
                <a:latin typeface="Arial" panose="020B0604020202020204" pitchFamily="34" charset="0"/>
                <a:ea typeface="ＭＳ Ｐゴシック" charset="0"/>
                <a:cs typeface="Arial" panose="020B0604020202020204" pitchFamily="34" charset="0"/>
              </a:rPr>
              <a:t>الآخرين</a:t>
            </a:r>
            <a:r>
              <a:rPr lang="en-US" sz="5400" b="1" kern="0" dirty="0">
                <a:solidFill>
                  <a:srgbClr val="FFFF00"/>
                </a:solidFill>
                <a:effectLst>
                  <a:glow rad="228600">
                    <a:srgbClr val="220011"/>
                  </a:glow>
                </a:effectLst>
                <a:latin typeface="Arial" panose="020B0604020202020204" pitchFamily="34" charset="0"/>
                <a:ea typeface="ＭＳ Ｐゴシック" charset="0"/>
                <a:cs typeface="Arial" panose="020B0604020202020204" pitchFamily="34" charset="0"/>
              </a:rPr>
              <a:t>  </a:t>
            </a:r>
            <a:br>
              <a:rPr lang="en-US"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br>
            <a:r>
              <a:rPr lang="en-US"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t> </a:t>
            </a:r>
            <a:r>
              <a:rPr lang="ar-JO"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t>(متى 13: 52).</a:t>
            </a:r>
            <a:endParaRPr lang="en-US"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773881"/>
            <a:ext cx="9144000" cy="2060368"/>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en-US" sz="4000" dirty="0">
                <a:solidFill>
                  <a:srgbClr val="FFFF00"/>
                </a:solidFill>
                <a:latin typeface="Arial" panose="020B0604020202020204" pitchFamily="34" charset="0"/>
                <a:cs typeface="Arial" panose="020B0604020202020204" pitchFamily="34" charset="0"/>
              </a:rPr>
              <a:t> </a:t>
            </a:r>
            <a:r>
              <a:rPr lang="ar-JO" sz="4000" dirty="0">
                <a:solidFill>
                  <a:srgbClr val="FFFF00"/>
                </a:solidFill>
                <a:latin typeface="Arial" panose="020B0604020202020204" pitchFamily="34" charset="0"/>
                <a:cs typeface="Arial" panose="020B0604020202020204" pitchFamily="34" charset="0"/>
              </a:rPr>
              <a:t>"</a:t>
            </a:r>
            <a:r>
              <a:rPr lang="en-US" sz="4000" dirty="0" err="1">
                <a:solidFill>
                  <a:srgbClr val="FFFF00"/>
                </a:solidFill>
                <a:latin typeface="Arial" panose="020B0604020202020204" pitchFamily="34" charset="0"/>
                <a:cs typeface="Arial" panose="020B0604020202020204" pitchFamily="34" charset="0"/>
              </a:rPr>
              <a:t>مِنْ</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أَجْلِ</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ذلِكَ</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كُلُّ</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كَاتِبٍ</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مُتَعَلِّمٍ</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فِي</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مَلَكُوتِ</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السَّمَاوَاتِ</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يُشْبِهُ</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رَجُلاً</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رَبَّ</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بَيْتٍ</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يُخْرِجُ</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مِنْ</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كَنْزِهِ</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جُدُدًا</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وَعُتَقَاء</a:t>
            </a:r>
            <a:r>
              <a:rPr lang="en-US" sz="4000" dirty="0">
                <a:solidFill>
                  <a:srgbClr val="FFFF00"/>
                </a:solidFill>
                <a:latin typeface="Arial" panose="020B0604020202020204" pitchFamily="34" charset="0"/>
                <a:cs typeface="Arial" panose="020B0604020202020204" pitchFamily="34" charset="0"/>
              </a:rPr>
              <a:t>. </a:t>
            </a:r>
            <a:r>
              <a:rPr lang="ar-JO" sz="4000" dirty="0">
                <a:solidFill>
                  <a:srgbClr val="FFFF00"/>
                </a:solidFill>
                <a:latin typeface="Arial" panose="020B0604020202020204" pitchFamily="34" charset="0"/>
                <a:cs typeface="Arial" panose="020B0604020202020204" pitchFamily="34" charset="0"/>
              </a:rPr>
              <a:t>"</a:t>
            </a:r>
            <a:endParaRPr lang="en-US"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584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FB34C-0B8E-5E00-3CAD-C9007A8AAD50}"/>
            </a:ext>
          </a:extLst>
        </p:cNvPr>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ECFE3003-DDB4-B847-8C84-E20FB1CB8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a:extLst>
              <a:ext uri="{FF2B5EF4-FFF2-40B4-BE49-F238E27FC236}">
                <a16:creationId xmlns:a16="http://schemas.microsoft.com/office/drawing/2014/main" id="{4D579F2C-F6E5-FE56-B73F-338FFE318EBC}"/>
              </a:ext>
            </a:extLst>
          </p:cNvPr>
          <p:cNvSpPr>
            <a:spLocks noGrp="1" noChangeArrowheads="1"/>
          </p:cNvSpPr>
          <p:nvPr>
            <p:ph type="ctrTitle"/>
          </p:nvPr>
        </p:nvSpPr>
        <p:spPr>
          <a:xfrm>
            <a:off x="0" y="1"/>
            <a:ext cx="9144000" cy="1028700"/>
          </a:xfrm>
          <a:effectLst>
            <a:outerShdw blurRad="63500" dist="35921" dir="2700000" algn="ctr" rotWithShape="0">
              <a:schemeClr val="tx2">
                <a:alpha val="74998"/>
              </a:schemeClr>
            </a:outerShdw>
          </a:effectLst>
        </p:spPr>
        <p:txBody>
          <a:bodyPr anchor="ctr"/>
          <a:lstStyle/>
          <a:p>
            <a:pPr>
              <a:defRPr>
                <a:latin typeface="Arial"/>
                <a:cs typeface="Arial"/>
              </a:defRPr>
            </a:pPr>
            <a:r>
              <a:rPr lang="en-US" sz="5400" b="1" dirty="0">
                <a:solidFill>
                  <a:schemeClr val="tx1"/>
                </a:solidFill>
                <a:effectLst/>
                <a:latin typeface="Arial" panose="020B0604020202020204" pitchFamily="34" charset="0"/>
                <a:ea typeface="Arial" charset="0"/>
                <a:cs typeface="Arial" panose="020B0604020202020204" pitchFamily="34" charset="0"/>
              </a:rPr>
              <a:t>م</a:t>
            </a:r>
            <a:r>
              <a:rPr lang="ar-JO" sz="5400" b="1" dirty="0">
                <a:solidFill>
                  <a:schemeClr val="tx1"/>
                </a:solidFill>
                <a:effectLst/>
                <a:latin typeface="Arial" panose="020B0604020202020204" pitchFamily="34" charset="0"/>
                <a:ea typeface="Arial" charset="0"/>
                <a:cs typeface="Arial" panose="020B0604020202020204" pitchFamily="34" charset="0"/>
              </a:rPr>
              <a:t>ن</a:t>
            </a:r>
            <a:r>
              <a:rPr lang="en-US" sz="5400" b="1" dirty="0">
                <a:solidFill>
                  <a:schemeClr val="tx1"/>
                </a:solidFill>
                <a:effectLst/>
                <a:latin typeface="Arial" panose="020B0604020202020204" pitchFamily="34" charset="0"/>
                <a:ea typeface="Arial" charset="0"/>
                <a:cs typeface="Arial" panose="020B0604020202020204" pitchFamily="34" charset="0"/>
              </a:rPr>
              <a:t> هو التلميذ؟</a:t>
            </a:r>
          </a:p>
        </p:txBody>
      </p:sp>
    </p:spTree>
    <p:extLst>
      <p:ext uri="{BB962C8B-B14F-4D97-AF65-F5344CB8AC3E}">
        <p14:creationId xmlns:p14="http://schemas.microsoft.com/office/powerpoint/2010/main" val="201099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F0026025-1D7A-6789-5B40-8870F8DCA8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5116" cy="6859116"/>
          </a:xfrm>
          <a:prstGeom prst="rect">
            <a:avLst/>
          </a:prstGeom>
          <a:noFill/>
          <a:ln>
            <a:noFill/>
          </a:ln>
          <a:effectLst/>
          <a:extLst>
            <a:ext uri="{909E8E84-426E-40dd-AFC4-6F175D3DCCD1}">
              <ns4:hiddenFill xmlns="" xmlns:ns2="http://schemas.microsoft.com/office/drawing/2014/main" xmlns:ns4="http://schemas.microsoft.com/office/drawing/2010/main" xmlns:ns5="http://schemas.microsoft.com/office/powerpoint/2010/main">
                <a:blipFill dpi="0" rotWithShape="0">
                  <a:blip/>
                  <a:srcRect/>
                  <a:stretch>
                    <a:fillRect/>
                  </a:stretch>
                </a:blipFill>
              </ns4:hiddenFill>
            </a:ext>
            <a:ext uri="{91240B29-F687-4f45-9708-019B960494DF}">
              <ns4:hiddenLine xmlns="" xmlns:ns2="http://schemas.microsoft.com/office/drawing/2014/main" xmlns:ns4="http://schemas.microsoft.com/office/drawing/2010/main" xmlns:ns5="http://schemas.microsoft.com/office/powerpoint/2010/main" w="9525" cap="flat">
                <a:solidFill>
                  <a:srgbClr val="3465AF"/>
                </a:solidFill>
                <a:round/>
                <a:headEnd/>
                <a:tailEnd/>
              </ns4:hiddenLine>
            </a:ext>
            <a:ext uri="{AF507438-7753-43e0-B8FC-AC1667EBCBE1}">
              <ns4:hiddenEffects xmlns="" xmlns:ns2="http://schemas.microsoft.com/office/drawing/2014/main" xmlns:ns4="http://schemas.microsoft.com/office/drawing/2010/main" xmlns:ns5="http://schemas.microsoft.com/office/powerpoint/2010/main">
                <a:effectLst>
                  <a:outerShdw blurRad="63500" dist="38099" dir="2700000" algn="ctr" rotWithShape="0">
                    <a:srgbClr val="000000">
                      <a:alpha val="74998"/>
                    </a:srgbClr>
                  </a:outerShdw>
                </a:effectLst>
              </ns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fontScale="90000"/>
          </a:bodyPr>
          <a:lstStyle/>
          <a:p>
            <a:pPr algn="ctr" fontAlgn="base">
              <a:spcBef>
                <a:spcPct val="20000"/>
              </a:spcBef>
              <a:buClr>
                <a:srgbClr val="FFCC00"/>
              </a:buClr>
              <a:buSzPct val="70000"/>
              <a:defRPr>
                <a:latin typeface="Arial"/>
                <a:cs typeface="Arial"/>
              </a:defRPr>
            </a:pPr>
            <a:r>
              <a:rPr lang="en-US" sz="5400" b="1" kern="0">
                <a:solidFill>
                  <a:srgbClr val="FFFFFF"/>
                </a:solidFill>
                <a:effectLst>
                  <a:glow rad="228600">
                    <a:srgbClr val="220011"/>
                  </a:glow>
                </a:effectLst>
                <a:latin typeface="Arial" panose="020B0604020202020204" pitchFamily="34" charset="0"/>
                <a:ea typeface="Arial" charset="0"/>
                <a:cs typeface="Arial" panose="020B0604020202020204" pitchFamily="34" charset="0"/>
              </a:rPr>
              <a:t>الفكرة الرئيسية</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5400" b="1" kern="0">
                <a:solidFill>
                  <a:srgbClr val="FFFFFF"/>
                </a:solidFill>
                <a:effectLst>
                  <a:glow rad="228600">
                    <a:srgbClr val="220011"/>
                  </a:glow>
                </a:effectLst>
                <a:latin typeface="Arial"/>
                <a:ea typeface="ＭＳ Ｐゴシック" charset="0"/>
                <a:cs typeface="Arial"/>
              </a:defRPr>
            </a:lvl1pPr>
          </a:lstStyle>
          <a:p>
            <a:r>
              <a:rPr lang="en-US" sz="4000">
                <a:latin typeface="Arial" panose="020B0604020202020204" pitchFamily="34" charset="0"/>
                <a:cs typeface="Arial" panose="020B0604020202020204" pitchFamily="34" charset="0"/>
              </a:rPr>
              <a:t>التلميذ يُظهر الالتزام والطاعة وصنع التلاميذ</a:t>
            </a:r>
          </a:p>
        </p:txBody>
      </p:sp>
    </p:spTree>
    <p:extLst>
      <p:ext uri="{BB962C8B-B14F-4D97-AF65-F5344CB8AC3E}">
        <p14:creationId xmlns:p14="http://schemas.microsoft.com/office/powerpoint/2010/main" val="3814914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أولاً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ملتزم</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تماماً</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ل</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6535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034584"/>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ثانياً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يطيع</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620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eeBibleimages :: Jesus chooses twelve disciples to be apostles ...">
            <a:extLst>
              <a:ext uri="{FF2B5EF4-FFF2-40B4-BE49-F238E27FC236}">
                <a16:creationId xmlns:a16="http://schemas.microsoft.com/office/drawing/2014/main" id="{EDE3B4E6-6D8B-8346-D486-CDEC19DB3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50814"/>
            <a:ext cx="9144000" cy="1089529"/>
          </a:xfrm>
          <a:noFill/>
        </p:spPr>
        <p:txBody>
          <a:bodyPr wrap="square" rtlCol="0">
            <a:spAutoFit/>
          </a:bodyPr>
          <a:lstStyle/>
          <a:p>
            <a:pPr defTabSz="457200"/>
            <a:r>
              <a:rPr lang="ar-JO" sz="7200" b="1" dirty="0">
                <a:ln>
                  <a:solidFill>
                    <a:schemeClr val="tx1"/>
                  </a:solidFill>
                </a:ln>
                <a:solidFill>
                  <a:schemeClr val="bg1">
                    <a:lumMod val="95000"/>
                  </a:schemeClr>
                </a:solidFill>
                <a:effectLst>
                  <a:glow rad="228600">
                    <a:schemeClr val="tx1">
                      <a:alpha val="85000"/>
                    </a:schemeClr>
                  </a:glow>
                </a:effectLst>
                <a:latin typeface="+mn-lt"/>
                <a:ea typeface="+mn-ea"/>
                <a:cs typeface="Arial" panose="020B0604020202020204" pitchFamily="34" charset="0"/>
              </a:rPr>
              <a:t>التلميذ هو تابِع</a:t>
            </a:r>
            <a:endParaRPr lang="en-US" sz="7200" b="1" dirty="0">
              <a:ln>
                <a:solidFill>
                  <a:schemeClr val="tx1"/>
                </a:solidFill>
              </a:ln>
              <a:solidFill>
                <a:schemeClr val="bg1">
                  <a:lumMod val="95000"/>
                </a:schemeClr>
              </a:solidFill>
              <a:effectLst>
                <a:glow rad="228600">
                  <a:schemeClr val="tx1">
                    <a:alpha val="85000"/>
                  </a:schemeClr>
                </a:glow>
              </a:effectLst>
              <a:latin typeface="+mn-lt"/>
              <a:ea typeface="+mn-ea"/>
              <a:cs typeface="Arial" panose="020B0604020202020204" pitchFamily="34" charset="0"/>
            </a:endParaRPr>
          </a:p>
        </p:txBody>
      </p:sp>
    </p:spTree>
    <p:extLst>
      <p:ext uri="{BB962C8B-B14F-4D97-AF65-F5344CB8AC3E}">
        <p14:creationId xmlns:p14="http://schemas.microsoft.com/office/powerpoint/2010/main" val="277338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8F0E7-B653-E694-440D-18E06E9FD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896709"/>
            <a:ext cx="9144000" cy="1430710"/>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ثالثاً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يُتلم</a:t>
            </a:r>
            <a:r>
              <a:rPr lang="ar-JO" sz="5400" b="1" kern="0">
                <a:solidFill>
                  <a:srgbClr val="FFFF00"/>
                </a:solidFill>
                <a:effectLst>
                  <a:glow rad="228600">
                    <a:srgbClr val="000000"/>
                  </a:glow>
                </a:effectLst>
                <a:latin typeface="Arial" panose="020B0604020202020204" pitchFamily="34" charset="0"/>
                <a:cs typeface="Arial" panose="020B0604020202020204" pitchFamily="34" charset="0"/>
              </a:rPr>
              <a:t>ِ</a:t>
            </a:r>
            <a:r>
              <a:rPr lang="en-US" sz="5400" b="1" kern="0">
                <a:solidFill>
                  <a:srgbClr val="FFFF00"/>
                </a:solidFill>
                <a:effectLst>
                  <a:glow rad="228600">
                    <a:srgbClr val="000000"/>
                  </a:glow>
                </a:effectLst>
                <a:latin typeface="Arial" panose="020B0604020202020204" pitchFamily="34" charset="0"/>
                <a:cs typeface="Arial" panose="020B0604020202020204" pitchFamily="34" charset="0"/>
              </a:rPr>
              <a:t>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44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5842" name="Picture 2" descr="What Does it Mean to be a Disciple of Christ? | Christianity.com">
            <a:extLst>
              <a:ext uri="{FF2B5EF4-FFF2-40B4-BE49-F238E27FC236}">
                <a16:creationId xmlns:a16="http://schemas.microsoft.com/office/drawing/2014/main" id="{670F32B3-792E-0F4E-F884-3AD52ABC2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023"/>
            <a:ext cx="9144000" cy="5970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17985"/>
            <a:ext cx="9144000" cy="815546"/>
          </a:xfrm>
          <a:noFill/>
          <a:ln w="9525">
            <a:noFill/>
            <a:miter lim="800000"/>
            <a:headEnd/>
            <a:tailEnd/>
          </a:ln>
          <a:effectLst/>
        </p:spPr>
        <p:txBody>
          <a:bodyPr anchor="ctr">
            <a:normAutofit fontScale="90000"/>
          </a:bodyPr>
          <a:lstStyle/>
          <a:p>
            <a:pPr algn="ctr" fontAlgn="base">
              <a:spcBef>
                <a:spcPct val="20000"/>
              </a:spcBef>
              <a:buClr>
                <a:srgbClr val="FFCC00"/>
              </a:buClr>
              <a:buSzPct val="70000"/>
              <a:defRPr>
                <a:latin typeface="Arial"/>
                <a:cs typeface="Arial"/>
              </a:defRPr>
            </a:pPr>
            <a:r>
              <a:rPr lang="en-US" sz="5400" b="1" kern="0">
                <a:solidFill>
                  <a:srgbClr val="FFFFFF"/>
                </a:solidFill>
                <a:effectLst>
                  <a:glow rad="228600">
                    <a:srgbClr val="220011"/>
                  </a:glow>
                </a:effectLst>
                <a:latin typeface="Arial" panose="020B0604020202020204" pitchFamily="34" charset="0"/>
                <a:ea typeface="Arial" charset="0"/>
                <a:cs typeface="Arial" panose="020B0604020202020204" pitchFamily="34" charset="0"/>
              </a:rPr>
              <a:t>ماذا عنك؟</a:t>
            </a:r>
          </a:p>
        </p:txBody>
      </p:sp>
      <p:sp>
        <p:nvSpPr>
          <p:cNvPr id="5" name="Title 1">
            <a:extLst>
              <a:ext uri="{FF2B5EF4-FFF2-40B4-BE49-F238E27FC236}">
                <a16:creationId xmlns:a16="http://schemas.microsoft.com/office/drawing/2014/main" id="{D456D150-85CA-9992-B73B-1AE1D3D5F668}"/>
              </a:ext>
            </a:extLst>
          </p:cNvPr>
          <p:cNvSpPr txBox="1">
            <a:spLocks/>
          </p:cNvSpPr>
          <p:nvPr/>
        </p:nvSpPr>
        <p:spPr>
          <a:xfrm>
            <a:off x="3075709" y="1223157"/>
            <a:ext cx="6068291" cy="1930859"/>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5400" b="1" kern="0">
                <a:solidFill>
                  <a:srgbClr val="FFFFFF"/>
                </a:solidFill>
                <a:effectLst>
                  <a:glow rad="228600">
                    <a:srgbClr val="220011"/>
                  </a:glow>
                </a:effectLst>
                <a:latin typeface="Arial"/>
                <a:ea typeface="ＭＳ Ｐゴシック" charset="0"/>
                <a:cs typeface="Arial"/>
              </a:defRPr>
            </a:lvl1pPr>
          </a:lstStyle>
          <a:p>
            <a:r>
              <a:rPr lang="en-US" sz="4000">
                <a:latin typeface="Arial" panose="020B0604020202020204" pitchFamily="34" charset="0"/>
                <a:cs typeface="Arial" panose="020B0604020202020204" pitchFamily="34" charset="0"/>
              </a:rPr>
              <a:t>كيف يمكنك أن تمتلك هذه الصفات كتلميذ ليسوع؟</a:t>
            </a:r>
          </a:p>
        </p:txBody>
      </p:sp>
      <p:sp>
        <p:nvSpPr>
          <p:cNvPr id="6" name="Title 1">
            <a:extLst>
              <a:ext uri="{FF2B5EF4-FFF2-40B4-BE49-F238E27FC236}">
                <a16:creationId xmlns:a16="http://schemas.microsoft.com/office/drawing/2014/main" id="{F1BE2EAE-B864-C7B6-0E66-B9E790BA540C}"/>
              </a:ext>
            </a:extLst>
          </p:cNvPr>
          <p:cNvSpPr txBox="1">
            <a:spLocks/>
          </p:cNvSpPr>
          <p:nvPr/>
        </p:nvSpPr>
        <p:spPr>
          <a:xfrm>
            <a:off x="1179444" y="4114800"/>
            <a:ext cx="7635694" cy="2689761"/>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4000" b="1" kern="0">
                <a:solidFill>
                  <a:srgbClr val="FFFFFF"/>
                </a:solidFill>
                <a:effectLst>
                  <a:glow rad="228600">
                    <a:srgbClr val="220011"/>
                  </a:glow>
                </a:effectLst>
                <a:latin typeface="Arial"/>
                <a:ea typeface="ＭＳ Ｐゴシック" charset="0"/>
                <a:cs typeface="Arial"/>
              </a:defRPr>
            </a:lvl1pPr>
          </a:lstStyle>
          <a:p>
            <a:pPr marL="411163" indent="-395288" algn="r" rtl="1">
              <a:defRPr>
                <a:latin typeface="Arial"/>
                <a:cs typeface="Arial"/>
              </a:defRPr>
            </a:pPr>
            <a:r>
              <a:rPr lang="zh-CN"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انضم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إلى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مجموعة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صغيرة</a:t>
            </a:r>
            <a:endParaRPr lang="en-US" dirty="0">
              <a:latin typeface="Arial" panose="020B0604020202020204" pitchFamily="34" charset="0"/>
              <a:cs typeface="Arial" panose="020B0604020202020204" pitchFamily="34" charset="0"/>
            </a:endParaRPr>
          </a:p>
          <a:p>
            <a:pPr marL="411163" indent="-395288" algn="r" rtl="1">
              <a:defRPr>
                <a:latin typeface="Arial"/>
                <a:cs typeface="Arial"/>
              </a:defRPr>
            </a:pPr>
            <a:r>
              <a:rPr lang="zh-CN"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التزم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بتلمذة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شخص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ما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735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defRPr>
                <a:latin typeface="Arial"/>
                <a:cs typeface="Arial"/>
              </a:defRPr>
            </a:pPr>
            <a:endParaRPr lang="en-US" dirty="0">
              <a:cs typeface="Arial" panose="020B0604020202020204" pitchFamily="34" charset="0"/>
            </a:endParaRPr>
          </a:p>
        </p:txBody>
      </p:sp>
    </p:spTree>
    <p:extLst>
      <p:ext uri="{BB962C8B-B14F-4D97-AF65-F5344CB8AC3E}">
        <p14:creationId xmlns:p14="http://schemas.microsoft.com/office/powerpoint/2010/main" val="42623230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B011F-46C7-394D-309F-A8C6302E0F82}"/>
            </a:ext>
          </a:extLst>
        </p:cNvPr>
        <p:cNvGrpSpPr/>
        <p:nvPr/>
      </p:nvGrpSpPr>
      <p:grpSpPr>
        <a:xfrm>
          <a:off x="0" y="0"/>
          <a:ext cx="0" cy="0"/>
          <a:chOff x="0" y="0"/>
          <a:chExt cx="0" cy="0"/>
        </a:xfrm>
      </p:grpSpPr>
      <p:sp>
        <p:nvSpPr>
          <p:cNvPr id="183297" name="Rectangle 1026">
            <a:extLst>
              <a:ext uri="{FF2B5EF4-FFF2-40B4-BE49-F238E27FC236}">
                <a16:creationId xmlns:a16="http://schemas.microsoft.com/office/drawing/2014/main" id="{9D16F387-3EE7-023C-A6B8-95085D8CE061}"/>
              </a:ext>
            </a:extLst>
          </p:cNvPr>
          <p:cNvSpPr>
            <a:spLocks noGrp="1" noChangeArrowheads="1"/>
          </p:cNvSpPr>
          <p:nvPr>
            <p:ph type="ctrTitle"/>
          </p:nvPr>
        </p:nvSpPr>
        <p:spPr>
          <a:xfrm>
            <a:off x="0" y="6310858"/>
            <a:ext cx="9144000" cy="547141"/>
          </a:xfrm>
        </p:spPr>
        <p:txBody>
          <a:bodyPr/>
          <a:lstStyle/>
          <a:p>
            <a:pPr rtl="1" eaLnBrk="1" hangingPunct="1">
              <a:defRPr>
                <a:latin typeface="Arial"/>
                <a:cs typeface="Arial"/>
              </a:defRPr>
            </a:pPr>
            <a:r>
              <a:rPr lang="en-US" sz="2800" dirty="0">
                <a:solidFill>
                  <a:srgbClr val="FFFFFF"/>
                </a:solidFill>
                <a:ea typeface="Arial" charset="0"/>
                <a:cs typeface="Arial" panose="020B0604020202020204" pitchFamily="34" charset="0"/>
              </a:rPr>
              <a:t>احصل على </a:t>
            </a:r>
            <a:r>
              <a:rPr lang="en-US" sz="2800" dirty="0" err="1">
                <a:solidFill>
                  <a:srgbClr val="FFFFFF"/>
                </a:solidFill>
                <a:ea typeface="Arial" charset="0"/>
                <a:cs typeface="Arial" panose="020B0604020202020204" pitchFamily="34" charset="0"/>
              </a:rPr>
              <a:t>هذا</a:t>
            </a:r>
            <a:r>
              <a:rPr lang="en-US" sz="2800" dirty="0">
                <a:solidFill>
                  <a:srgbClr val="FFFFFF"/>
                </a:solidFill>
                <a:ea typeface="Arial" charset="0"/>
                <a:cs typeface="Arial" panose="020B0604020202020204" pitchFamily="34" charset="0"/>
              </a:rPr>
              <a:t> </a:t>
            </a:r>
            <a:r>
              <a:rPr lang="en-US" sz="2800" dirty="0" err="1">
                <a:solidFill>
                  <a:srgbClr val="FFFFFF"/>
                </a:solidFill>
                <a:ea typeface="Arial" charset="0"/>
                <a:cs typeface="Arial" panose="020B0604020202020204" pitchFamily="34" charset="0"/>
              </a:rPr>
              <a:t>العرض</a:t>
            </a:r>
            <a:r>
              <a:rPr lang="ar-JO" sz="2800" dirty="0">
                <a:solidFill>
                  <a:srgbClr val="FFFFFF"/>
                </a:solidFill>
                <a:ea typeface="Arial" charset="0"/>
                <a:cs typeface="Arial" panose="020B0604020202020204" pitchFamily="34" charset="0"/>
              </a:rPr>
              <a:t> التقديمي</a:t>
            </a:r>
            <a:r>
              <a:rPr lang="en-US" sz="2800" dirty="0">
                <a:solidFill>
                  <a:srgbClr val="FFFFFF"/>
                </a:solidFill>
                <a:ea typeface="Arial" charset="0"/>
                <a:cs typeface="Arial" panose="020B0604020202020204" pitchFamily="34" charset="0"/>
              </a:rPr>
              <a:t> مجاناً! </a:t>
            </a:r>
            <a:endParaRPr lang="en-US" sz="1050" dirty="0">
              <a:solidFill>
                <a:srgbClr val="FFFFFF"/>
              </a:solidFill>
              <a:ea typeface="ＭＳ Ｐゴシック" charset="0"/>
              <a:cs typeface="Arial" panose="020B0604020202020204" pitchFamily="34" charset="0"/>
            </a:endParaRPr>
          </a:p>
        </p:txBody>
      </p:sp>
      <p:sp>
        <p:nvSpPr>
          <p:cNvPr id="99331" name="Rectangle 1026">
            <a:extLst>
              <a:ext uri="{FF2B5EF4-FFF2-40B4-BE49-F238E27FC236}">
                <a16:creationId xmlns:a16="http://schemas.microsoft.com/office/drawing/2014/main" id="{6363E842-5669-6C18-CD2D-04A76123CBC6}"/>
              </a:ext>
            </a:extLst>
          </p:cNvPr>
          <p:cNvSpPr txBox="1">
            <a:spLocks noChangeArrowheads="1"/>
          </p:cNvSpPr>
          <p:nvPr/>
        </p:nvSpPr>
        <p:spPr bwMode="auto">
          <a:xfrm>
            <a:off x="0" y="0"/>
            <a:ext cx="9144000" cy="685800"/>
          </a:xfrm>
          <a:prstGeom prst="rect">
            <a:avLst/>
          </a:prstGeom>
          <a:noFill/>
          <a:ln>
            <a:noFill/>
          </a:ln>
          <a:extLst>
            <a:ext uri="{909E8E84-426E-40dd-AFC4-6F175D3DCCD1}">
              <ns3:hiddenFill xmlns="" xmlns:ns2="http://schemas.microsoft.com/office/drawing/2014/main" xmlns:ns3="http://schemas.microsoft.com/office/drawing/2010/main" xmlns:ns4="http://schemas.microsoft.com/office/mac/drawingml/2011/main" xmlns:ns6="http://schemas.microsoft.com/office/powerpoint/2010/main">
                <a:solidFill>
                  <a:srgbClr val="FFFFFF"/>
                </a:solidFill>
              </ns3:hiddenFill>
            </a:ext>
            <a:ext uri="{91240B29-F687-4f45-9708-019B960494DF}">
              <ns3:hiddenLine xmlns="" xmlns:ns2="http://schemas.microsoft.com/office/drawing/2014/main" xmlns:ns3="http://schemas.microsoft.com/office/drawing/2010/main" xmlns:ns4="http://schemas.microsoft.com/office/mac/drawingml/2011/main" xmlns:ns6="http://schemas.microsoft.com/office/powerpoint/2010/main" w="9525">
                <a:solidFill>
                  <a:srgbClr val="000000"/>
                </a:solidFill>
                <a:miter lim="800000"/>
                <a:headEnd/>
                <a:tailEnd/>
              </ns3:hiddenLine>
            </a:ext>
            <a:ext uri="{FAA26D3D-D897-4be2-8F04-BA451C77F1D7}">
              <ns4:placeholderFlag xmlns="" xmlns:ns2="http://schemas.microsoft.com/office/drawing/2014/main" xmlns:ns3="http://schemas.microsoft.com/office/drawing/2010/main" xmlns:ns4="http://schemas.microsoft.com/office/mac/drawingml/2011/main" xmlns:ns6="http://schemas.microsoft.com/office/powerpoint/2010/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latin typeface="Arial"/>
                <a:cs typeface="Arial"/>
              </a:defRPr>
            </a:pPr>
            <a:r>
              <a:rPr kumimoji="0" lang="en-US" sz="3600" b="1" u="none" strike="noStrike" kern="1200" cap="none" spc="0" normalizeH="0" baseline="0" noProof="0">
                <a:ln>
                  <a:noFill/>
                </a:ln>
                <a:solidFill>
                  <a:srgbClr val="FFFFFF"/>
                </a:solidFill>
                <a:effectLst/>
                <a:uLnTx/>
                <a:uFillTx/>
                <a:latin typeface="Arial" panose="020B0604020202020204" pitchFamily="34" charset="0"/>
                <a:ea typeface="Arial" charset="0"/>
                <a:cs typeface="Arial" panose="020B0604020202020204" pitchFamily="34" charset="0"/>
              </a:rPr>
              <a:t>رابط التلمذة في BibleStudyDownloads.org</a:t>
            </a:r>
            <a:endParaRPr kumimoji="0" lang="en-US" sz="12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a:extLst>
              <a:ext uri="{FF2B5EF4-FFF2-40B4-BE49-F238E27FC236}">
                <a16:creationId xmlns:a16="http://schemas.microsoft.com/office/drawing/2014/main" id="{924DE5A0-CFEA-5BEF-84AE-1FA1791E1E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a:extLst>
              <a:ext uri="{FF2B5EF4-FFF2-40B4-BE49-F238E27FC236}">
                <a16:creationId xmlns:a16="http://schemas.microsoft.com/office/drawing/2014/main" id="{66D14D8E-7488-1A81-E1B8-198C690CE9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89475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60561"/>
          </a:xfrm>
          <a:effectLst>
            <a:outerShdw blurRad="63500" dist="35921" dir="2700000" algn="ctr" rotWithShape="0">
              <a:schemeClr val="tx2">
                <a:alpha val="74998"/>
              </a:schemeClr>
            </a:outerShdw>
          </a:effectLst>
        </p:spPr>
        <p:txBody>
          <a:bodyPr/>
          <a:lstStyle/>
          <a:p>
            <a:pPr rtl="1">
              <a:defRPr>
                <a:latin typeface="Arial"/>
                <a:cs typeface="Arial"/>
              </a:defRPr>
            </a:pPr>
            <a:r>
              <a:rPr lang="en-US" sz="5400" dirty="0" err="1">
                <a:effectLst>
                  <a:glow rad="127000">
                    <a:schemeClr val="tx1"/>
                  </a:glow>
                </a:effectLst>
                <a:ea typeface="Arial" charset="0"/>
              </a:rPr>
              <a:t>لن</a:t>
            </a:r>
            <a:r>
              <a:rPr lang="ar-JO" sz="5400" dirty="0">
                <a:effectLst>
                  <a:glow rad="127000">
                    <a:schemeClr val="tx1"/>
                  </a:glow>
                </a:effectLst>
                <a:ea typeface="Arial" charset="0"/>
              </a:rPr>
              <a:t>ُعرِّف </a:t>
            </a:r>
            <a:r>
              <a:rPr lang="en-US" sz="5400" dirty="0">
                <a:effectLst>
                  <a:glow rad="127000">
                    <a:schemeClr val="tx1"/>
                  </a:glow>
                </a:effectLst>
                <a:ea typeface="Arial" charset="0"/>
              </a:rPr>
              <a:t>"التلميذ" </a:t>
            </a:r>
            <a:r>
              <a:rPr lang="ar-JO" sz="5400" dirty="0">
                <a:effectLst>
                  <a:glow rad="127000">
                    <a:schemeClr val="tx1"/>
                  </a:glow>
                </a:effectLst>
                <a:ea typeface="Arial" charset="0"/>
              </a:rPr>
              <a:t> </a:t>
            </a:r>
            <a:r>
              <a:rPr lang="en-US" sz="5400" dirty="0" err="1">
                <a:effectLst>
                  <a:glow rad="127000">
                    <a:schemeClr val="tx1"/>
                  </a:glow>
                </a:effectLst>
                <a:ea typeface="Arial" charset="0"/>
              </a:rPr>
              <a:t>كتابياً</a:t>
            </a:r>
            <a:r>
              <a:rPr lang="en-US" sz="5400" dirty="0">
                <a:effectLst>
                  <a:glow rad="127000">
                    <a:schemeClr val="tx1"/>
                  </a:glow>
                </a:effectLst>
                <a:ea typeface="Arial" charset="0"/>
              </a:rPr>
              <a:t>.</a:t>
            </a:r>
          </a:p>
        </p:txBody>
      </p:sp>
      <p:pic>
        <p:nvPicPr>
          <p:cNvPr id="9218" name="Picture 2" descr="What Is a Disciple? | United Church of God">
            <a:extLst>
              <a:ext uri="{FF2B5EF4-FFF2-40B4-BE49-F238E27FC236}">
                <a16:creationId xmlns:a16="http://schemas.microsoft.com/office/drawing/2014/main" id="{984A1C35-05F3-BCCA-A198-0131C6B49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071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3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A2D9-5EF8-2FA0-7986-B75390E8CF4D}"/>
            </a:ext>
          </a:extLst>
        </p:cNvPr>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614C8F93-EDAB-31CB-F334-42BE7B8F4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a:extLst>
              <a:ext uri="{FF2B5EF4-FFF2-40B4-BE49-F238E27FC236}">
                <a16:creationId xmlns:a16="http://schemas.microsoft.com/office/drawing/2014/main" id="{9DAA25DC-8F65-806E-CE2D-286C900903CE}"/>
              </a:ext>
            </a:extLst>
          </p:cNvPr>
          <p:cNvSpPr>
            <a:spLocks noGrp="1" noChangeArrowheads="1"/>
          </p:cNvSpPr>
          <p:nvPr>
            <p:ph type="ctrTitle"/>
          </p:nvPr>
        </p:nvSpPr>
        <p:spPr>
          <a:xfrm>
            <a:off x="0" y="1"/>
            <a:ext cx="9144000" cy="1028700"/>
          </a:xfrm>
          <a:effectLst>
            <a:outerShdw blurRad="63500" dist="35921" dir="2700000" algn="ctr" rotWithShape="0">
              <a:schemeClr val="tx2">
                <a:alpha val="74998"/>
              </a:schemeClr>
            </a:outerShdw>
          </a:effectLst>
        </p:spPr>
        <p:txBody>
          <a:bodyPr anchor="ctr"/>
          <a:lstStyle/>
          <a:p>
            <a:pPr>
              <a:defRPr>
                <a:latin typeface="Arial"/>
                <a:cs typeface="Arial"/>
              </a:defRPr>
            </a:pPr>
            <a:r>
              <a:rPr lang="en-US" sz="5400" dirty="0">
                <a:solidFill>
                  <a:schemeClr val="tx1"/>
                </a:solidFill>
                <a:effectLst/>
                <a:ea typeface="Arial" charset="0"/>
              </a:rPr>
              <a:t>م</a:t>
            </a:r>
            <a:r>
              <a:rPr lang="ar-JO" sz="5400" dirty="0">
                <a:solidFill>
                  <a:schemeClr val="tx1"/>
                </a:solidFill>
                <a:effectLst/>
                <a:ea typeface="Arial" charset="0"/>
              </a:rPr>
              <a:t>َن </a:t>
            </a:r>
            <a:r>
              <a:rPr lang="en-US" sz="5400" dirty="0" err="1">
                <a:solidFill>
                  <a:schemeClr val="tx1"/>
                </a:solidFill>
                <a:effectLst/>
                <a:ea typeface="Arial" charset="0"/>
              </a:rPr>
              <a:t>هو</a:t>
            </a:r>
            <a:r>
              <a:rPr lang="en-US" sz="5400" dirty="0">
                <a:solidFill>
                  <a:schemeClr val="tx1"/>
                </a:solidFill>
                <a:effectLst/>
                <a:ea typeface="Arial" charset="0"/>
              </a:rPr>
              <a:t> التلميذ؟</a:t>
            </a:r>
          </a:p>
        </p:txBody>
      </p:sp>
      <p:sp>
        <p:nvSpPr>
          <p:cNvPr id="2" name="Rectangle 2">
            <a:extLst>
              <a:ext uri="{FF2B5EF4-FFF2-40B4-BE49-F238E27FC236}">
                <a16:creationId xmlns:a16="http://schemas.microsoft.com/office/drawing/2014/main" id="{300DF816-738C-9AA6-5D15-8E806437EA19}"/>
              </a:ext>
            </a:extLst>
          </p:cNvPr>
          <p:cNvSpPr txBox="1">
            <a:spLocks noChangeArrowheads="1"/>
          </p:cNvSpPr>
          <p:nvPr/>
        </p:nvSpPr>
        <p:spPr bwMode="auto">
          <a:xfrm>
            <a:off x="1657350" y="3543300"/>
            <a:ext cx="7486650" cy="2057400"/>
          </a:xfrm>
          <a:prstGeom prst="rect">
            <a:avLst/>
          </a:prstGeom>
          <a:noFill/>
          <a:ln>
            <a:noFill/>
          </a:ln>
          <a:effectLst>
            <a:outerShdw blurRad="63500" dist="35921" dir="2700000" algn="ctr" rotWithShape="0">
              <a:schemeClr val="tx2">
                <a:alpha val="74998"/>
              </a:schemeClr>
            </a:outerShdw>
          </a:effectLst>
          <a:extLst>
            <a:ext uri="{909E8E84-426E-40dd-AFC4-6F175D3DCCD1}">
              <ns4:hiddenFill xmlns="" xmlns:ns2="http://schemas.microsoft.com/office/drawing/2014/main" xmlns:ns4="http://schemas.microsoft.com/office/drawing/2010/main" xmlns:ns5="http://schemas.microsoft.com/office/mac/drawingml/2011/main" xmlns:ns6="http://schemas.microsoft.com/office/powerpoint/2010/main">
                <a:solidFill>
                  <a:srgbClr val="FFFFFF"/>
                </a:solidFill>
              </ns4:hiddenFill>
            </a:ext>
            <a:ext uri="{91240B29-F687-4f45-9708-019B960494DF}">
              <ns4:hiddenLine xmlns="" xmlns:ns2="http://schemas.microsoft.com/office/drawing/2014/main" xmlns:ns4="http://schemas.microsoft.com/office/drawing/2010/main" xmlns:ns5="http://schemas.microsoft.com/office/mac/drawingml/2011/main" xmlns:ns6="http://schemas.microsoft.com/office/powerpoint/2010/main" w="9525">
                <a:solidFill>
                  <a:srgbClr val="000000"/>
                </a:solidFill>
                <a:miter lim="800000"/>
                <a:headEnd/>
                <a:tailEnd/>
              </ns4:hiddenLine>
            </a:ext>
            <a:ext uri="{FAA26D3D-D897-4be2-8F04-BA451C77F1D7}">
              <ns5:placeholderFlag xmlns="" xmlns:ns2="http://schemas.microsoft.com/office/drawing/2014/main" xmlns:ns4="http://schemas.microsoft.com/office/drawing/2010/main" xmlns:ns5="http://schemas.microsoft.com/office/mac/drawingml/2011/main" xmlns:ns6="http://schemas.microsoft.com/office/powerpoint/2010/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rtl="1">
              <a:defRPr>
                <a:latin typeface="Arial"/>
                <a:cs typeface="Arial"/>
              </a:defRPr>
            </a:pPr>
            <a:r>
              <a:rPr lang="en-US" b="1" kern="0" dirty="0" err="1">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لنستكشف</a:t>
            </a:r>
            <a:r>
              <a:rPr lang="en-US"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 </a:t>
            </a:r>
            <a:r>
              <a:rPr lang="en-US" b="1" kern="0" dirty="0" err="1">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المر</a:t>
            </a:r>
            <a:r>
              <a:rPr lang="ar-JO"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a:t>
            </a:r>
            <a:r>
              <a:rPr lang="en-US" b="1" kern="0" dirty="0" err="1">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ات</a:t>
            </a:r>
            <a:r>
              <a:rPr lang="en-US"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 </a:t>
            </a:r>
            <a:r>
              <a:rPr lang="en-US" b="1" kern="0" dirty="0" err="1">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العشر</a:t>
            </a:r>
            <a:r>
              <a:rPr lang="ar-JO"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ة</a:t>
            </a:r>
            <a:r>
              <a:rPr lang="en-US"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 التي يستخدم فيها يسوع كلمة "تلميذ"</a:t>
            </a:r>
          </a:p>
        </p:txBody>
      </p:sp>
      <p:sp>
        <p:nvSpPr>
          <p:cNvPr id="3" name="Rectangle 2">
            <a:extLst>
              <a:ext uri="{FF2B5EF4-FFF2-40B4-BE49-F238E27FC236}">
                <a16:creationId xmlns:a16="http://schemas.microsoft.com/office/drawing/2014/main" id="{43D47F9C-D6B1-7E69-FCAD-A571BE5A53C6}"/>
              </a:ext>
            </a:extLst>
          </p:cNvPr>
          <p:cNvSpPr txBox="1">
            <a:spLocks noChangeArrowheads="1"/>
          </p:cNvSpPr>
          <p:nvPr/>
        </p:nvSpPr>
        <p:spPr bwMode="auto">
          <a:xfrm>
            <a:off x="1657350" y="5486400"/>
            <a:ext cx="7486650" cy="1085850"/>
          </a:xfrm>
          <a:prstGeom prst="rect">
            <a:avLst/>
          </a:prstGeom>
          <a:noFill/>
          <a:ln>
            <a:noFill/>
          </a:ln>
          <a:effectLst>
            <a:outerShdw blurRad="63500" dist="35921" dir="2700000" algn="ctr" rotWithShape="0">
              <a:schemeClr val="tx2">
                <a:alpha val="74998"/>
              </a:schemeClr>
            </a:outerShdw>
          </a:effectLst>
          <a:extLst>
            <a:ext uri="{909E8E84-426E-40dd-AFC4-6F175D3DCCD1}">
              <ns4:hiddenFill xmlns="" xmlns:ns2="http://schemas.microsoft.com/office/drawing/2014/main" xmlns:ns4="http://schemas.microsoft.com/office/drawing/2010/main" xmlns:ns5="http://schemas.microsoft.com/office/mac/drawingml/2011/main" xmlns:ns6="http://schemas.microsoft.com/office/powerpoint/2010/main">
                <a:solidFill>
                  <a:srgbClr val="FFFFFF"/>
                </a:solidFill>
              </ns4:hiddenFill>
            </a:ext>
            <a:ext uri="{91240B29-F687-4f45-9708-019B960494DF}">
              <ns4:hiddenLine xmlns="" xmlns:ns2="http://schemas.microsoft.com/office/drawing/2014/main" xmlns:ns4="http://schemas.microsoft.com/office/drawing/2010/main" xmlns:ns5="http://schemas.microsoft.com/office/mac/drawingml/2011/main" xmlns:ns6="http://schemas.microsoft.com/office/powerpoint/2010/main" w="9525">
                <a:solidFill>
                  <a:srgbClr val="000000"/>
                </a:solidFill>
                <a:miter lim="800000"/>
                <a:headEnd/>
                <a:tailEnd/>
              </ns4:hiddenLine>
            </a:ext>
            <a:ext uri="{FAA26D3D-D897-4be2-8F04-BA451C77F1D7}">
              <ns5:placeholderFlag xmlns="" xmlns:ns2="http://schemas.microsoft.com/office/drawing/2014/main" xmlns:ns4="http://schemas.microsoft.com/office/drawing/2010/main" xmlns:ns5="http://schemas.microsoft.com/office/mac/drawingml/2011/main" xmlns:ns6="http://schemas.microsoft.com/office/powerpoint/2010/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latin typeface="Arial"/>
                <a:cs typeface="Arial"/>
              </a:defRPr>
            </a:pPr>
            <a:r>
              <a:rPr lang="en-US" b="1" kern="0" dirty="0">
                <a:solidFill>
                  <a:srgbClr val="FFFF00"/>
                </a:solidFill>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تحت ثلاث سمات</a:t>
            </a:r>
          </a:p>
        </p:txBody>
      </p:sp>
    </p:spTree>
    <p:extLst>
      <p:ext uri="{BB962C8B-B14F-4D97-AF65-F5344CB8AC3E}">
        <p14:creationId xmlns:p14="http://schemas.microsoft.com/office/powerpoint/2010/main" val="12905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أولا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ملتزم</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تماماً</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ل</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4633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32560" y="2134040"/>
            <a:ext cx="873187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أ.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يتخلى</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عائلته</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ليتبع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 </a:t>
            </a:r>
            <a:br>
              <a:rPr lang="ar-JO" sz="4800" b="1" dirty="0">
                <a:solidFill>
                  <a:schemeClr val="bg1"/>
                </a:solidFill>
                <a:latin typeface="Arial" panose="020B0604020202020204" pitchFamily="34" charset="0"/>
                <a:cs typeface="Arial" panose="020B0604020202020204" pitchFamily="34" charset="0"/>
              </a:rPr>
            </a:br>
            <a:r>
              <a:rPr lang="ar-JO" sz="4800" b="1" dirty="0">
                <a:solidFill>
                  <a:schemeClr val="bg1"/>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a:t>
            </a:r>
            <a:r>
              <a:rPr lang="en-US" sz="4400" b="1" dirty="0" err="1">
                <a:solidFill>
                  <a:schemeClr val="bg1"/>
                </a:solidFill>
                <a:latin typeface="Arial" panose="020B0604020202020204" pitchFamily="34" charset="0"/>
                <a:cs typeface="Arial" panose="020B0604020202020204" pitchFamily="34" charset="0"/>
              </a:rPr>
              <a:t>لوقا</a:t>
            </a:r>
            <a:r>
              <a:rPr lang="ar-JO" sz="4400" b="1" dirty="0">
                <a:solidFill>
                  <a:schemeClr val="bg1"/>
                </a:solidFill>
                <a:latin typeface="Arial" panose="020B0604020202020204" pitchFamily="34" charset="0"/>
                <a:cs typeface="Arial" panose="020B0604020202020204" pitchFamily="34" charset="0"/>
              </a:rPr>
              <a:t> 14: 26 أ).</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73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a:extLst>
              <a:ext uri="{FF2B5EF4-FFF2-40B4-BE49-F238E27FC236}">
                <a16:creationId xmlns:a16="http://schemas.microsoft.com/office/drawing/2014/main" id="{F7185B77-D598-6D7E-8E4F-732D65E1F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
            <a:ext cx="9145116" cy="6858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138BAD96-861E-2660-4F19-DAE06CFB6FBC}"/>
              </a:ext>
            </a:extLst>
          </p:cNvPr>
          <p:cNvSpPr>
            <a:spLocks noGrp="1"/>
          </p:cNvSpPr>
          <p:nvPr>
            <p:ph type="title" idx="4294967295"/>
          </p:nvPr>
        </p:nvSpPr>
        <p:spPr>
          <a:xfrm>
            <a:off x="0" y="1"/>
            <a:ext cx="9144000" cy="815546"/>
          </a:xfrm>
          <a:noFill/>
          <a:ln w="9525">
            <a:noFill/>
            <a:miter lim="800000"/>
            <a:headEnd/>
            <a:tailEnd/>
          </a:ln>
          <a:effectLst/>
        </p:spPr>
        <p:txBody>
          <a:bodyPr anchor="ctr"/>
          <a:lstStyle/>
          <a:p>
            <a:pPr algn="ctr" rtl="1" fontAlgn="base">
              <a:spcBef>
                <a:spcPct val="20000"/>
              </a:spcBef>
              <a:buClr>
                <a:srgbClr val="FFCC00"/>
              </a:buClr>
              <a:buSzPct val="70000"/>
              <a:defRPr>
                <a:latin typeface="Arial"/>
                <a:cs typeface="Arial"/>
              </a:defRPr>
            </a:pPr>
            <a:r>
              <a:rPr lang="en-US" sz="4800"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تخلَّ</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عن</a:t>
            </a:r>
            <a:r>
              <a:rPr lang="en-US" sz="4800"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عائلتك</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sz="36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a:t>
            </a:r>
            <a:r>
              <a:rPr lang="en-US" sz="3600"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لوقا</a:t>
            </a:r>
            <a:r>
              <a:rPr lang="en-US" sz="36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sz="36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14: 25- 26أ)</a:t>
            </a:r>
            <a:endParaRPr lang="en-US" sz="32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F490ACC5-8C1C-6694-6EE6-F6031FDE24A8}"/>
              </a:ext>
            </a:extLst>
          </p:cNvPr>
          <p:cNvSpPr txBox="1">
            <a:spLocks/>
          </p:cNvSpPr>
          <p:nvPr/>
        </p:nvSpPr>
        <p:spPr>
          <a:xfrm>
            <a:off x="395416" y="3546388"/>
            <a:ext cx="8748584" cy="3311612"/>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4400" dirty="0">
                <a:latin typeface="Arial" panose="020B0604020202020204" pitchFamily="34" charset="0"/>
                <a:cs typeface="Arial" panose="020B0604020202020204" pitchFamily="34" charset="0"/>
              </a:rPr>
              <a:t>"</a:t>
            </a:r>
            <a:r>
              <a:rPr lang="en-US" sz="4400" baseline="30000" dirty="0" err="1">
                <a:latin typeface="Arial" panose="020B0604020202020204" pitchFamily="34" charset="0"/>
                <a:cs typeface="Arial" panose="020B0604020202020204" pitchFamily="34" charset="0"/>
              </a:rPr>
              <a:t>وَكَانَ</a:t>
            </a:r>
            <a:r>
              <a:rPr lang="en-US" sz="4400" baseline="300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جُمُوعٌ</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كَثِيرَةٌ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سَائِرِينَ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مَعَهُ</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فَالْتَفَتَ</a:t>
            </a:r>
            <a:r>
              <a:rPr lang="en-US" sz="4400" dirty="0">
                <a:solidFill>
                  <a:srgbClr val="FFFF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وَقَالَ</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لَهُمْ</a:t>
            </a:r>
            <a:r>
              <a:rPr lang="en-US" dirty="0">
                <a:solidFill>
                  <a:srgbClr val="FFFF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٢٦</a:t>
            </a:r>
            <a:r>
              <a:rPr lang="en-US" sz="4400" dirty="0">
                <a:solidFill>
                  <a:srgbClr val="FFFF00"/>
                </a:solidFill>
                <a:latin typeface="Arial" panose="020B0604020202020204" pitchFamily="34" charset="0"/>
                <a:cs typeface="Arial" panose="020B0604020202020204" pitchFamily="34" charset="0"/>
              </a:rPr>
              <a:t>إنْ </a:t>
            </a:r>
            <a:r>
              <a:rPr lang="en-US" sz="4400" dirty="0" err="1">
                <a:solidFill>
                  <a:srgbClr val="FFFF00"/>
                </a:solidFill>
                <a:latin typeface="Arial" panose="020B0604020202020204" pitchFamily="34" charset="0"/>
                <a:cs typeface="Arial" panose="020B0604020202020204" pitchFamily="34" charset="0"/>
              </a:rPr>
              <a:t>كَانَ</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أَحَدٌ</a:t>
            </a:r>
            <a:r>
              <a:rPr lang="en-US" sz="4400" dirty="0">
                <a:solidFill>
                  <a:srgbClr val="FFFF00"/>
                </a:solidFill>
                <a:latin typeface="Arial" panose="020B0604020202020204" pitchFamily="34" charset="0"/>
                <a:cs typeface="Arial" panose="020B0604020202020204" pitchFamily="34" charset="0"/>
              </a:rPr>
              <a:t> </a:t>
            </a:r>
            <a:r>
              <a:rPr lang="en-US" sz="6000" dirty="0" err="1">
                <a:solidFill>
                  <a:srgbClr val="FFFF00"/>
                </a:solidFill>
                <a:latin typeface="Arial" panose="020B0604020202020204" pitchFamily="34" charset="0"/>
                <a:cs typeface="Arial" panose="020B0604020202020204" pitchFamily="34" charset="0"/>
              </a:rPr>
              <a:t>يَأْتِي</a:t>
            </a:r>
            <a:r>
              <a:rPr lang="en-US" sz="60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إِلَيَّ</a:t>
            </a:r>
            <a:r>
              <a:rPr lang="en-US" sz="4400" dirty="0">
                <a:solidFill>
                  <a:srgbClr val="FFFF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وَلاَ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يُبْغِضُ</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أَبَاهُ</a:t>
            </a:r>
            <a:r>
              <a:rPr lang="en-US" sz="4400" dirty="0">
                <a:solidFill>
                  <a:srgbClr val="FFFF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وَأُمَّهُ</a:t>
            </a:r>
            <a:r>
              <a:rPr lang="en-US" sz="4400" dirty="0">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وَامْرَأَتَهُ</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وَأَوْلاَدَهُ</a:t>
            </a:r>
            <a:r>
              <a:rPr lang="en-US" sz="4400" dirty="0">
                <a:solidFill>
                  <a:srgbClr val="FFFF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وَإِخْوَتَهُ</a:t>
            </a:r>
            <a:r>
              <a:rPr lang="en-US" sz="4400" dirty="0">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وَأَخَوَاتِهِ</a:t>
            </a:r>
            <a:r>
              <a:rPr lang="ar-JO" sz="4400" dirty="0">
                <a:solidFill>
                  <a:srgbClr val="FFFF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048A690A91B94B9FE232524A29F4B7" ma:contentTypeVersion="5" ma:contentTypeDescription="Create a new document." ma:contentTypeScope="" ma:versionID="081f563c6df19c9b37662a074fd9847e">
  <xsd:schema xmlns:xsd="http://www.w3.org/2001/XMLSchema" xmlns:xs="http://www.w3.org/2001/XMLSchema" xmlns:p="http://schemas.microsoft.com/office/2006/metadata/properties" xmlns:ns3="81092642-16b2-48ca-926d-e53e6a304082" targetNamespace="http://schemas.microsoft.com/office/2006/metadata/properties" ma:root="true" ma:fieldsID="df93d13b9abb895fca81ad34d8b75aca" ns3:_="">
    <xsd:import namespace="81092642-16b2-48ca-926d-e53e6a30408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92642-16b2-48ca-926d-e53e6a30408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90E97F-5F46-4DA3-B5CC-8E62DE536D55}">
  <ds:schemaRefs>
    <ds:schemaRef ds:uri="http://schemas.microsoft.com/sharepoint/v3/contenttype/forms"/>
  </ds:schemaRefs>
</ds:datastoreItem>
</file>

<file path=customXml/itemProps2.xml><?xml version="1.0" encoding="utf-8"?>
<ds:datastoreItem xmlns:ds="http://schemas.openxmlformats.org/officeDocument/2006/customXml" ds:itemID="{1B9BACE1-F2F7-434E-9B97-938524D306F2}">
  <ds:schemaRefs>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81092642-16b2-48ca-926d-e53e6a304082"/>
  </ds:schemaRefs>
</ds:datastoreItem>
</file>

<file path=customXml/itemProps3.xml><?xml version="1.0" encoding="utf-8"?>
<ds:datastoreItem xmlns:ds="http://schemas.openxmlformats.org/officeDocument/2006/customXml" ds:itemID="{2E90FAB9-C16E-4980-8E40-0ED7FF0A2D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92642-16b2-48ca-926d-e53e6a3040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3004</TotalTime>
  <Words>2426</Words>
  <Application>Microsoft Macintosh PowerPoint</Application>
  <PresentationFormat>On-screen Show (4:3)</PresentationFormat>
  <Paragraphs>174</Paragraphs>
  <Slides>43</Slides>
  <Notes>41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43</vt:i4>
      </vt:variant>
    </vt:vector>
  </HeadingPairs>
  <TitlesOfParts>
    <vt:vector size="58" baseType="lpstr">
      <vt:lpstr>ＭＳ Ｐゴシック</vt:lpstr>
      <vt:lpstr>Aptos</vt:lpstr>
      <vt:lpstr>Aptos Display</vt:lpstr>
      <vt:lpstr>Arabic Typesetting</vt:lpstr>
      <vt:lpstr>Arial</vt:lpstr>
      <vt:lpstr>Arial Narrow</vt:lpstr>
      <vt:lpstr>Comic Sans MS</vt:lpstr>
      <vt:lpstr>Times New Roman</vt:lpstr>
      <vt:lpstr>Wingdings</vt:lpstr>
      <vt:lpstr>Office Theme</vt:lpstr>
      <vt:lpstr>Orbit</vt:lpstr>
      <vt:lpstr>49_Blank Presentation</vt:lpstr>
      <vt:lpstr>Generic</vt:lpstr>
      <vt:lpstr>7_Default Design</vt:lpstr>
      <vt:lpstr>Default Design</vt:lpstr>
      <vt:lpstr>التلمذة  في الأناجيل</vt:lpstr>
      <vt:lpstr>ء</vt:lpstr>
      <vt:lpstr>مَن هو التلميذ؟</vt:lpstr>
      <vt:lpstr>التلميذ هو تابِع</vt:lpstr>
      <vt:lpstr>لنُعرِّف "التلميذ"  كتابياً.</vt:lpstr>
      <vt:lpstr>مَن هو التلميذ؟</vt:lpstr>
      <vt:lpstr>أولا: التلميذ ملتزم تماماً للمسيح.</vt:lpstr>
      <vt:lpstr>أ. التلميذ يتخلى عن عائلته ليتبع المسيح                         (لوقا 14: 26 أ).</vt:lpstr>
      <vt:lpstr>تخلَّ عن عائلتك (لوقا 14: 25- 26أ)</vt:lpstr>
      <vt:lpstr>ب. التلميذ يتخلى عن حياته الخاصة  ليتبع المسيح                 (لوقا  14: 26 ب–27).</vt:lpstr>
      <vt:lpstr>تخلَّ عن حياتك الخاصة (لوقا 14: 26ب-27)</vt:lpstr>
      <vt:lpstr>ج. التلميذ يتخلى عن ممتلكاته ليتبع المسيح (لوقا 14: 33)</vt:lpstr>
      <vt:lpstr>تخلَّ عن ممتلكاتك (لوقا 14: 33)</vt:lpstr>
      <vt:lpstr>د. التلميذ يتخلى عن سمعته ليتبع المسيح (متى 10: 24-25)</vt:lpstr>
      <vt:lpstr>تخلَّ عن سمعتك (متى 10: 24-25)</vt:lpstr>
      <vt:lpstr>أولاً: التلميذ ملتزم تماماً للمسيح.</vt:lpstr>
      <vt:lpstr>ثانياً: التلميذ يطيع المسيح.</vt:lpstr>
      <vt:lpstr>أ. التلميذ يطيع من خلال الثبات في كلمة الله  (يوحنا 8: 31)</vt:lpstr>
      <vt:lpstr>التلميذ يطيع المسيح</vt:lpstr>
      <vt:lpstr>ب. التلميذ يطيع من خلال  محبة المسيحيين الآخرين                 (يوحنا 13: 34- 35)</vt:lpstr>
      <vt:lpstr>التلميذ يحب المؤمنين</vt:lpstr>
      <vt:lpstr>ج. التلميذ يطيع من خلال إظهار الرحمة للعاجزين  (متى 10: 42)</vt:lpstr>
      <vt:lpstr>التلميذ يُظهر الرحمة (متى 10: 42)</vt:lpstr>
      <vt:lpstr>أولاً: التلميذ ملتزم تماماً للمسيح.</vt:lpstr>
      <vt:lpstr>ثانياً: التلميذ يطيع المسيح.</vt:lpstr>
      <vt:lpstr>ثالثاً: التلميذ يُتلمِذ.</vt:lpstr>
      <vt:lpstr> أ. التلميذ يصنع تلاميذ        (متى 28: 19-20)</vt:lpstr>
      <vt:lpstr>التلميذ يصنع تلاميذ (متى 28: 19-20)</vt:lpstr>
      <vt:lpstr>المأمورية العظمى</vt:lpstr>
      <vt:lpstr>ب. التلميذ يأتي بآخرين إلى المسيح            (يوحنا  15: 8).</vt:lpstr>
      <vt:lpstr>أنا الكرمة</vt:lpstr>
      <vt:lpstr>ما هو "الثَّمر"؟ </vt:lpstr>
      <vt:lpstr>التلميذ يأتي بآخرين إلى المسيح   (يوحنا 15: 8)</vt:lpstr>
      <vt:lpstr>ج. التلميذ يعلّم الآخرين   (متى 13: 52).</vt:lpstr>
      <vt:lpstr>التلميذ يعلّم الآخرين    (متى 13: 52).</vt:lpstr>
      <vt:lpstr>من هو التلميذ؟</vt:lpstr>
      <vt:lpstr>الفكرة الرئيسية</vt:lpstr>
      <vt:lpstr>أولاً: التلميذ ملتزم تماماً للمسيح.</vt:lpstr>
      <vt:lpstr>ثانياً: التلميذ يطيع المسيح.</vt:lpstr>
      <vt:lpstr>ثالثاً: التلميذ يُتلمِذ.</vt:lpstr>
      <vt:lpstr>ماذا عنك؟</vt:lpstr>
      <vt:lpstr>PowerPoint Presentation</vt:lpstr>
      <vt:lpstr>احصل على هذا العرض التقديمي مجاناً!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Rick Griffith</dc:creator>
  <cp:lastModifiedBy>Rick Griffith</cp:lastModifiedBy>
  <cp:revision>110</cp:revision>
  <dcterms:created xsi:type="dcterms:W3CDTF">2025-11-07T21:01:25Z</dcterms:created>
  <dcterms:modified xsi:type="dcterms:W3CDTF">2026-01-25T17:47:59Z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0x010100DA048A690A91B94B9FE232524A29F4B7</vt:lpwstr>
  </property>
</Properties>
</file>