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56" r:id="rId3"/>
    <p:sldId id="268" r:id="rId4"/>
    <p:sldId id="257" r:id="rId5"/>
    <p:sldId id="266" r:id="rId6"/>
    <p:sldId id="267" r:id="rId7"/>
    <p:sldId id="269" r:id="rId8"/>
    <p:sldId id="270" r:id="rId9"/>
    <p:sldId id="271" r:id="rId10"/>
    <p:sldId id="276" r:id="rId11"/>
    <p:sldId id="272" r:id="rId12"/>
    <p:sldId id="273" r:id="rId13"/>
    <p:sldId id="274" r:id="rId14"/>
    <p:sldId id="275" r:id="rId15"/>
    <p:sldId id="263" r:id="rId16"/>
    <p:sldId id="265" r:id="rId17"/>
    <p:sldId id="277" r:id="rId18"/>
    <p:sldId id="4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87"/>
  </p:normalViewPr>
  <p:slideViewPr>
    <p:cSldViewPr>
      <p:cViewPr>
        <p:scale>
          <a:sx n="96" d="100"/>
          <a:sy n="96" d="100"/>
        </p:scale>
        <p:origin x="2624" y="7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2683F-1620-4446-9CA7-4A733D0E92EA}" type="datetimeFigureOut">
              <a:rPr lang="en-US" smtClean="0"/>
              <a:t>4/12/24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03A92-78A1-4554-946F-3BF2283E01DC}" type="slidenum">
              <a:rPr lang="en-US" smtClean="0"/>
              <a:t>‹#›</a:t>
            </a:fld>
            <a:endParaRPr lang="en-US"/>
          </a:p>
        </p:txBody>
      </p:sp>
    </p:spTree>
    <p:extLst>
      <p:ext uri="{BB962C8B-B14F-4D97-AF65-F5344CB8AC3E}">
        <p14:creationId xmlns:p14="http://schemas.microsoft.com/office/powerpoint/2010/main" val="27216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Dary</a:t>
            </a:r>
            <a:r>
              <a:rPr lang="en-US" dirty="0"/>
              <a:t> Northrup—denominational names in the title are a hindrance to ministry</a:t>
            </a:r>
          </a:p>
        </p:txBody>
      </p:sp>
      <p:sp>
        <p:nvSpPr>
          <p:cNvPr id="4" name="Slide Number Placeholder 3"/>
          <p:cNvSpPr>
            <a:spLocks noGrp="1"/>
          </p:cNvSpPr>
          <p:nvPr>
            <p:ph type="sldNum" sz="quarter" idx="10"/>
          </p:nvPr>
        </p:nvSpPr>
        <p:spPr/>
        <p:txBody>
          <a:bodyPr/>
          <a:lstStyle/>
          <a:p>
            <a:fld id="{D0B03A92-78A1-4554-946F-3BF2283E01DC}" type="slidenum">
              <a:rPr lang="en-US" smtClean="0"/>
              <a:t>8</a:t>
            </a:fld>
            <a:endParaRPr lang="en-US"/>
          </a:p>
        </p:txBody>
      </p:sp>
    </p:spTree>
    <p:extLst>
      <p:ext uri="{BB962C8B-B14F-4D97-AF65-F5344CB8AC3E}">
        <p14:creationId xmlns:p14="http://schemas.microsoft.com/office/powerpoint/2010/main" val="26654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Dary Northrup—denominational names in the title are a hindrance to ministry.</a:t>
            </a:r>
          </a:p>
          <a:p>
            <a:r>
              <a:rPr lang="en-US" dirty="0"/>
              <a:t>Only consider a name change if the name is a barrier for </a:t>
            </a:r>
            <a:r>
              <a:rPr lang="en-US"/>
              <a:t>the Gospel.</a:t>
            </a:r>
            <a:endParaRPr lang="en-US" dirty="0"/>
          </a:p>
        </p:txBody>
      </p:sp>
      <p:sp>
        <p:nvSpPr>
          <p:cNvPr id="4" name="Slide Number Placeholder 3"/>
          <p:cNvSpPr>
            <a:spLocks noGrp="1"/>
          </p:cNvSpPr>
          <p:nvPr>
            <p:ph type="sldNum" sz="quarter" idx="10"/>
          </p:nvPr>
        </p:nvSpPr>
        <p:spPr/>
        <p:txBody>
          <a:bodyPr/>
          <a:lstStyle/>
          <a:p>
            <a:fld id="{D0B03A92-78A1-4554-946F-3BF2283E01DC}" type="slidenum">
              <a:rPr lang="en-US" smtClean="0"/>
              <a:t>9</a:t>
            </a:fld>
            <a:endParaRPr lang="en-US"/>
          </a:p>
        </p:txBody>
      </p:sp>
    </p:spTree>
    <p:extLst>
      <p:ext uri="{BB962C8B-B14F-4D97-AF65-F5344CB8AC3E}">
        <p14:creationId xmlns:p14="http://schemas.microsoft.com/office/powerpoint/2010/main" val="26654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and Patty</a:t>
            </a:r>
          </a:p>
          <a:p>
            <a:r>
              <a:rPr lang="en-US" dirty="0"/>
              <a:t>Paul and Barnabas</a:t>
            </a:r>
          </a:p>
        </p:txBody>
      </p:sp>
      <p:sp>
        <p:nvSpPr>
          <p:cNvPr id="4" name="Slide Number Placeholder 3"/>
          <p:cNvSpPr>
            <a:spLocks noGrp="1"/>
          </p:cNvSpPr>
          <p:nvPr>
            <p:ph type="sldNum" sz="quarter" idx="10"/>
          </p:nvPr>
        </p:nvSpPr>
        <p:spPr/>
        <p:txBody>
          <a:bodyPr/>
          <a:lstStyle/>
          <a:p>
            <a:fld id="{D0B03A92-78A1-4554-946F-3BF2283E01DC}" type="slidenum">
              <a:rPr lang="en-US" smtClean="0"/>
              <a:t>12</a:t>
            </a:fld>
            <a:endParaRPr lang="en-US"/>
          </a:p>
        </p:txBody>
      </p:sp>
    </p:spTree>
    <p:extLst>
      <p:ext uri="{BB962C8B-B14F-4D97-AF65-F5344CB8AC3E}">
        <p14:creationId xmlns:p14="http://schemas.microsoft.com/office/powerpoint/2010/main" val="255804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E99EFD7F-B27C-4121-9F50-8D0BCEC14763}" type="datetimeFigureOut">
              <a:rPr lang="en-US" smtClean="0"/>
              <a:t>4/12/24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C0F506A-6D4A-44FE-82E2-59525A199C0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9EFD7F-B27C-4121-9F50-8D0BCEC1476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9EFD7F-B27C-4121-9F50-8D0BCEC1476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7147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436160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191435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1803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1095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41134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31009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6421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9EFD7F-B27C-4121-9F50-8D0BCEC1476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61216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60426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64778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99EFD7F-B27C-4121-9F50-8D0BCEC1476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C0F506A-6D4A-44FE-82E2-59525A199C0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9EFD7F-B27C-4121-9F50-8D0BCEC14763}"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99EFD7F-B27C-4121-9F50-8D0BCEC14763}" type="datetimeFigureOut">
              <a:rPr lang="en-US" smtClean="0"/>
              <a:t>4/12/24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99EFD7F-B27C-4121-9F50-8D0BCEC14763}" type="datetimeFigureOut">
              <a:rPr lang="en-US" smtClean="0"/>
              <a:t>4/12/24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EFD7F-B27C-4121-9F50-8D0BCEC14763}" type="datetimeFigureOut">
              <a:rPr lang="en-US" smtClean="0"/>
              <a:t>4/12/24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9EFD7F-B27C-4121-9F50-8D0BCEC14763}"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9EFD7F-B27C-4121-9F50-8D0BCEC14763}"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F506A-6D4A-44FE-82E2-59525A199C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99EFD7F-B27C-4121-9F50-8D0BCEC14763}" type="datetimeFigureOut">
              <a:rPr lang="en-US" smtClean="0"/>
              <a:t>4/12/24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C0F506A-6D4A-44FE-82E2-59525A199C0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5356502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www.theorchardcommunity.com/whoweare/ourstor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ar-JO" sz="7200" dirty="0">
                <a:latin typeface="Arial" panose="020B0604020202020204" pitchFamily="34" charset="0"/>
                <a:cs typeface="Arial" panose="020B0604020202020204" pitchFamily="34" charset="0"/>
              </a:rPr>
              <a:t>ألم </a:t>
            </a:r>
            <a:br>
              <a:rPr lang="ar-JO" sz="7200" dirty="0">
                <a:latin typeface="Arial" panose="020B0604020202020204" pitchFamily="34" charset="0"/>
                <a:cs typeface="Arial" panose="020B0604020202020204" pitchFamily="34" charset="0"/>
              </a:rPr>
            </a:br>
            <a:r>
              <a:rPr lang="ar-JO" sz="7200" dirty="0">
                <a:latin typeface="Arial" panose="020B0604020202020204" pitchFamily="34" charset="0"/>
                <a:cs typeface="Arial" panose="020B0604020202020204" pitchFamily="34" charset="0"/>
              </a:rPr>
              <a:t>التحول</a:t>
            </a:r>
            <a:endParaRPr lang="en-US" sz="7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ar-JO" sz="4400" dirty="0">
                <a:latin typeface="Arial" panose="020B0604020202020204" pitchFamily="34" charset="0"/>
                <a:cs typeface="Arial" panose="020B0604020202020204" pitchFamily="34" charset="0"/>
              </a:rPr>
              <a:t>تاب بووت كامب</a:t>
            </a:r>
            <a:endParaRPr lang="en-US" sz="4400"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183666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584775"/>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0" indent="0" algn="r"/>
            <a:r>
              <a:rPr lang="ar-JO" dirty="0"/>
              <a:t>9. ألم الإنتقال، ليس التغيير فقط</a:t>
            </a:r>
            <a:endParaRPr lang="en-US" dirty="0"/>
          </a:p>
        </p:txBody>
      </p:sp>
    </p:spTree>
    <p:extLst>
      <p:ext uri="{BB962C8B-B14F-4D97-AF65-F5344CB8AC3E}">
        <p14:creationId xmlns:p14="http://schemas.microsoft.com/office/powerpoint/2010/main" val="155638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1077218"/>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648000" indent="-648000" algn="r" rtl="1">
              <a:tabLst/>
            </a:pPr>
            <a:r>
              <a:rPr lang="ar-JO" dirty="0"/>
              <a:t>10. ألم تغيير القيم ــــ من الصعب تغيير القيم، خصوصاً من الراحة الشخصية إلى الخدمة</a:t>
            </a:r>
            <a:endParaRPr lang="en-US" dirty="0"/>
          </a:p>
        </p:txBody>
      </p:sp>
    </p:spTree>
    <p:extLst>
      <p:ext uri="{BB962C8B-B14F-4D97-AF65-F5344CB8AC3E}">
        <p14:creationId xmlns:p14="http://schemas.microsoft.com/office/powerpoint/2010/main" val="365034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2062103"/>
          </a:xfrm>
          <a:prstGeom prst="rect">
            <a:avLst/>
          </a:prstGeom>
          <a:noFill/>
        </p:spPr>
        <p:txBody>
          <a:bodyPr wrap="square" rtlCol="0">
            <a:spAutoFit/>
          </a:bodyPr>
          <a:lstStyle>
            <a:defPPr>
              <a:defRPr lang="en-US"/>
            </a:defPPr>
            <a:lvl1pPr marL="808038" indent="-808038">
              <a:tabLst/>
              <a:defRPr sz="3200" b="1">
                <a:effectLst>
                  <a:glow rad="228600">
                    <a:schemeClr val="bg1"/>
                  </a:glow>
                </a:effectLst>
                <a:latin typeface="Arial"/>
                <a:cs typeface="Arial"/>
              </a:defRPr>
            </a:lvl1pPr>
          </a:lstStyle>
          <a:p>
            <a:pPr marL="0" indent="0" algn="r"/>
            <a:r>
              <a:rPr lang="ar-JO" dirty="0"/>
              <a:t>11. ألم خسارة الأصدقاء</a:t>
            </a:r>
            <a:endParaRPr lang="en-US" dirty="0"/>
          </a:p>
          <a:p>
            <a:endParaRPr lang="en-US" dirty="0"/>
          </a:p>
          <a:p>
            <a:pPr marL="0" indent="0" algn="r"/>
            <a:r>
              <a:rPr lang="ar-JO" dirty="0"/>
              <a:t>12. ألم خسارة الأساس المالي</a:t>
            </a:r>
            <a:endParaRPr lang="en-US" dirty="0"/>
          </a:p>
          <a:p>
            <a:endParaRPr lang="en-US" dirty="0"/>
          </a:p>
        </p:txBody>
      </p:sp>
    </p:spTree>
    <p:extLst>
      <p:ext uri="{BB962C8B-B14F-4D97-AF65-F5344CB8AC3E}">
        <p14:creationId xmlns:p14="http://schemas.microsoft.com/office/powerpoint/2010/main" val="17614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1569660"/>
          </a:xfrm>
          <a:prstGeom prst="rect">
            <a:avLst/>
          </a:prstGeom>
          <a:noFill/>
        </p:spPr>
        <p:txBody>
          <a:bodyPr wrap="square" rtlCol="0">
            <a:spAutoFit/>
          </a:bodyPr>
          <a:lstStyle>
            <a:defPPr>
              <a:defRPr lang="en-US"/>
            </a:defPPr>
            <a:lvl1pPr marL="808038" indent="-808038">
              <a:tabLst/>
              <a:defRPr sz="3200" b="1">
                <a:effectLst>
                  <a:glow rad="228600">
                    <a:schemeClr val="bg1"/>
                  </a:glow>
                </a:effectLst>
                <a:latin typeface="Arial"/>
                <a:cs typeface="Arial"/>
              </a:defRPr>
            </a:lvl1pPr>
          </a:lstStyle>
          <a:p>
            <a:pPr marL="0" indent="0" algn="r"/>
            <a:r>
              <a:rPr lang="ar-JO" dirty="0"/>
              <a:t>12. انتصار المهمة</a:t>
            </a:r>
          </a:p>
          <a:p>
            <a:pPr marL="0" indent="0" algn="r"/>
            <a:endParaRPr lang="en-US" dirty="0"/>
          </a:p>
          <a:p>
            <a:pPr marL="0" indent="0" algn="r"/>
            <a:r>
              <a:rPr lang="ar-JO" dirty="0"/>
              <a:t>13. تحول القلوب ــــ لكل من الراعي، الكنيسة والمؤمنين الجدد</a:t>
            </a:r>
            <a:endParaRPr lang="en-US" dirty="0"/>
          </a:p>
        </p:txBody>
      </p:sp>
    </p:spTree>
    <p:extLst>
      <p:ext uri="{BB962C8B-B14F-4D97-AF65-F5344CB8AC3E}">
        <p14:creationId xmlns:p14="http://schemas.microsoft.com/office/powerpoint/2010/main" val="48743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26800"/>
            <a:ext cx="9144000" cy="3046988"/>
          </a:xfrm>
          <a:prstGeom prst="rect">
            <a:avLst/>
          </a:prstGeom>
          <a:noFill/>
        </p:spPr>
        <p:txBody>
          <a:bodyPr wrap="square" rtlCol="0">
            <a:spAutoFit/>
          </a:bodyPr>
          <a:lstStyle>
            <a:defPPr>
              <a:defRPr lang="en-US"/>
            </a:defPPr>
            <a:lvl1pPr marL="808038" indent="-808038">
              <a:tabLst/>
              <a:defRPr sz="3200" b="1">
                <a:effectLst>
                  <a:glow rad="228600">
                    <a:schemeClr val="bg1"/>
                  </a:glow>
                </a:effectLst>
                <a:latin typeface="Arial"/>
                <a:cs typeface="Arial"/>
              </a:defRPr>
            </a:lvl1pPr>
          </a:lstStyle>
          <a:p>
            <a:pPr marL="0" indent="0" algn="ctr"/>
            <a:r>
              <a:rPr lang="ar-JO" dirty="0"/>
              <a:t>لذلك نحن أيضاً إذ لنا سحابة من الشهود مقدار هذه محيطة بنا، لنطرح كل ثقل والخطية المحيطة بنا بسهولة، ولنحاضر بالصبر في الجهاد الموضوع أمامنا، ناظرين إلى رئيس الإيمان ومكمله يسوع، الذي </a:t>
            </a:r>
            <a:r>
              <a:rPr lang="ar-JO" dirty="0">
                <a:solidFill>
                  <a:srgbClr val="FFFF00"/>
                </a:solidFill>
              </a:rPr>
              <a:t>من أجل السرور الموضوع أمامه، احتمل الصليب مستهيناً بالخزي، فجلس في يمين عرش الله.</a:t>
            </a:r>
            <a:endParaRPr lang="en-US" dirty="0">
              <a:solidFill>
                <a:srgbClr val="FFFF00"/>
              </a:solidFill>
            </a:endParaRPr>
          </a:p>
          <a:p>
            <a:pPr marL="0" indent="0" algn="ctr"/>
            <a:r>
              <a:rPr lang="ar-JO" dirty="0"/>
              <a:t>عبرانيين 12: 1-2</a:t>
            </a:r>
            <a:endParaRPr lang="en-US" dirty="0"/>
          </a:p>
        </p:txBody>
      </p:sp>
    </p:spTree>
    <p:extLst>
      <p:ext uri="{BB962C8B-B14F-4D97-AF65-F5344CB8AC3E}">
        <p14:creationId xmlns:p14="http://schemas.microsoft.com/office/powerpoint/2010/main" val="23877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latin typeface="Arial" panose="020B0604020202020204" pitchFamily="34" charset="0"/>
                <a:cs typeface="Arial" panose="020B0604020202020204" pitchFamily="34" charset="0"/>
              </a:rPr>
              <a:t>ألم التحول</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ar-JO" dirty="0">
                <a:latin typeface="Arial" panose="020B0604020202020204" pitchFamily="34" charset="0"/>
                <a:cs typeface="Arial" panose="020B0604020202020204" pitchFamily="34" charset="0"/>
              </a:rPr>
              <a:t>تاب بووت كامب</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3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17481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3276600"/>
          </a:xfrm>
        </p:spPr>
        <p:txBody>
          <a:bodyPr>
            <a:normAutofit/>
          </a:bodyPr>
          <a:lstStyle/>
          <a:p>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تتتبع دراسة الحالة التالية ألم التحول في كنيسة مجتمع أوركورد، أورورا</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419600"/>
            <a:ext cx="6400800" cy="1752600"/>
          </a:xfrm>
        </p:spPr>
        <p:txBody>
          <a:bodyPr>
            <a:normAutofit lnSpcReduction="10000"/>
          </a:bodyPr>
          <a:lstStyle/>
          <a:p>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القصة التي يجب عليك قراءتها قبل المضي عبر الشرائح موجودة على</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http://www.theorchardcommunity.com/whoweare/ourstory/</a:t>
            </a:r>
            <a:r>
              <a:rPr lang="en-US"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4607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1569660"/>
          </a:xfrm>
          <a:prstGeom prst="rect">
            <a:avLst/>
          </a:prstGeom>
          <a:noFill/>
        </p:spPr>
        <p:txBody>
          <a:bodyPr wrap="square" rtlCol="0">
            <a:spAutoFit/>
          </a:bodyPr>
          <a:lstStyle/>
          <a:p>
            <a:pPr marL="457200" indent="-457200" algn="r" rtl="1">
              <a:tabLst>
                <a:tab pos="625475" algn="l"/>
              </a:tabLst>
            </a:pPr>
            <a:r>
              <a:rPr lang="ar-JO" sz="3200" b="1" dirty="0">
                <a:effectLst>
                  <a:glow rad="228600">
                    <a:schemeClr val="bg1"/>
                  </a:glow>
                </a:effectLst>
                <a:latin typeface="Arial"/>
                <a:cs typeface="Arial"/>
              </a:rPr>
              <a:t>1. تبدأ الرحلة مع الراعي</a:t>
            </a:r>
          </a:p>
          <a:p>
            <a:pPr marL="457200" indent="-457200" algn="r" rtl="1">
              <a:tabLst>
                <a:tab pos="625475" algn="l"/>
              </a:tabLst>
            </a:pPr>
            <a:r>
              <a:rPr lang="ar-JO" sz="3200" b="1" dirty="0">
                <a:effectLst>
                  <a:glow rad="228600">
                    <a:schemeClr val="bg1"/>
                  </a:glow>
                </a:effectLst>
                <a:latin typeface="Arial"/>
                <a:cs typeface="Arial"/>
              </a:rPr>
              <a:t>    كانت رحلة تحول الكنيسة في الحقيقة انعكاساً لعمل الله التحولي الذي كان يعمله داخل أبي</a:t>
            </a:r>
            <a:endParaRPr lang="en-US" sz="3200" b="1" dirty="0">
              <a:effectLst>
                <a:glow rad="228600">
                  <a:schemeClr val="bg1"/>
                </a:glow>
              </a:effectLst>
              <a:latin typeface="Arial"/>
              <a:cs typeface="Arial"/>
            </a:endParaRPr>
          </a:p>
        </p:txBody>
      </p:sp>
    </p:spTree>
    <p:extLst>
      <p:ext uri="{BB962C8B-B14F-4D97-AF65-F5344CB8AC3E}">
        <p14:creationId xmlns:p14="http://schemas.microsoft.com/office/powerpoint/2010/main" val="373194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584775"/>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0" indent="0" algn="r"/>
            <a:r>
              <a:rPr lang="ar-JO" dirty="0"/>
              <a:t>2. بدأت الرحلة بالإستياء.</a:t>
            </a:r>
            <a:endParaRPr lang="en-US" dirty="0"/>
          </a:p>
        </p:txBody>
      </p:sp>
    </p:spTree>
    <p:extLst>
      <p:ext uri="{BB962C8B-B14F-4D97-AF65-F5344CB8AC3E}">
        <p14:creationId xmlns:p14="http://schemas.microsoft.com/office/powerpoint/2010/main" val="182799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584775"/>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0" indent="0" algn="r"/>
            <a:r>
              <a:rPr lang="ar-JO" dirty="0"/>
              <a:t>3. بدأت الرحلة بالشغف لطلب الرب.</a:t>
            </a:r>
            <a:endParaRPr lang="en-US" dirty="0"/>
          </a:p>
        </p:txBody>
      </p:sp>
    </p:spTree>
    <p:extLst>
      <p:ext uri="{BB962C8B-B14F-4D97-AF65-F5344CB8AC3E}">
        <p14:creationId xmlns:p14="http://schemas.microsoft.com/office/powerpoint/2010/main" val="408404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52400" y="304800"/>
            <a:ext cx="8915400" cy="584775"/>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0" indent="0" algn="r"/>
            <a:r>
              <a:rPr lang="ar-JO" dirty="0"/>
              <a:t>4. تطلبت الرحلة تغيير طاقم العمل</a:t>
            </a:r>
            <a:endParaRPr lang="en-US" dirty="0"/>
          </a:p>
        </p:txBody>
      </p:sp>
      <p:sp>
        <p:nvSpPr>
          <p:cNvPr id="4" name="TextBox 3"/>
          <p:cNvSpPr txBox="1"/>
          <p:nvPr/>
        </p:nvSpPr>
        <p:spPr>
          <a:xfrm>
            <a:off x="228600" y="1337132"/>
            <a:ext cx="8915400" cy="4154984"/>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algn="r" rtl="1"/>
            <a:r>
              <a:rPr lang="en-US" dirty="0"/>
              <a:t>	</a:t>
            </a:r>
            <a:r>
              <a:rPr lang="ar-JO" dirty="0"/>
              <a:t>      ذكر باحثا الكنيسة إد ستيتزر ومايك دودسن بشكل قاطع أن الكنائس العائدة غيرت طاقم العمل، دع هذا يترسخ فيك – اختبرت ستة من أصل سبع كنائس عائدة تغييراً في طاقم العمل قبل عودتهم، إنها حقيقة لا مفر منها أن معظم الكنائس العائدة غيرت طاقم العمل. </a:t>
            </a:r>
            <a:r>
              <a:rPr lang="en-US" dirty="0"/>
              <a:t> </a:t>
            </a:r>
          </a:p>
          <a:p>
            <a:endParaRPr lang="en-US" dirty="0"/>
          </a:p>
          <a:p>
            <a:pPr algn="ctr"/>
            <a:r>
              <a:rPr lang="ar-JO" sz="2400" dirty="0"/>
              <a:t>إد ستيتزر ومايك دودسون، عودة الكنائس: </a:t>
            </a:r>
          </a:p>
          <a:p>
            <a:pPr algn="ctr"/>
            <a:r>
              <a:rPr lang="ar-JO" sz="2400" dirty="0"/>
              <a:t>كيف تحولت 300 كنيسة وكنيستك أيضاً </a:t>
            </a:r>
          </a:p>
          <a:p>
            <a:pPr algn="ctr" rtl="1"/>
            <a:r>
              <a:rPr lang="ar-JO" sz="2400" dirty="0"/>
              <a:t>(ناشفيل، تينيسي: ب وهـ</a:t>
            </a:r>
            <a:r>
              <a:rPr lang="en-US" sz="2400" dirty="0"/>
              <a:t>، </a:t>
            </a:r>
            <a:r>
              <a:rPr lang="ar-JO" sz="2400" dirty="0"/>
              <a:t>2007)</a:t>
            </a:r>
            <a:r>
              <a:rPr lang="en-US" sz="2400" dirty="0"/>
              <a:t>، </a:t>
            </a:r>
            <a:r>
              <a:rPr lang="ar-JO" sz="2400" dirty="0"/>
              <a:t>177</a:t>
            </a:r>
            <a:endParaRPr lang="en-US" sz="2400" dirty="0"/>
          </a:p>
        </p:txBody>
      </p:sp>
    </p:spTree>
    <p:extLst>
      <p:ext uri="{BB962C8B-B14F-4D97-AF65-F5344CB8AC3E}">
        <p14:creationId xmlns:p14="http://schemas.microsoft.com/office/powerpoint/2010/main" val="179494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9144000" cy="1569660"/>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0" indent="0" algn="r"/>
            <a:r>
              <a:rPr lang="ar-JO" dirty="0"/>
              <a:t>5. تطلب التحول تغييراً في نمط القيادة، قد يكون هذا صعباً للغاية</a:t>
            </a:r>
            <a:endParaRPr lang="en-US" dirty="0"/>
          </a:p>
          <a:p>
            <a:endParaRPr lang="en-US" dirty="0"/>
          </a:p>
          <a:p>
            <a:pPr algn="ctr" rtl="1"/>
            <a:r>
              <a:rPr lang="ar-JO" dirty="0"/>
              <a:t>اعتاد على أن يفعل كل شيء بنفسه.</a:t>
            </a:r>
            <a:endParaRPr lang="en-US" dirty="0"/>
          </a:p>
        </p:txBody>
      </p:sp>
    </p:spTree>
    <p:extLst>
      <p:ext uri="{BB962C8B-B14F-4D97-AF65-F5344CB8AC3E}">
        <p14:creationId xmlns:p14="http://schemas.microsoft.com/office/powerpoint/2010/main" val="312008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1569660"/>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marL="0" indent="0" algn="r"/>
            <a:r>
              <a:rPr lang="ar-JO" dirty="0"/>
              <a:t>6. ألم الإبتكار</a:t>
            </a:r>
            <a:endParaRPr lang="en-US" dirty="0"/>
          </a:p>
          <a:p>
            <a:pPr marL="0" indent="0"/>
            <a:endParaRPr lang="en-US" dirty="0"/>
          </a:p>
          <a:p>
            <a:pPr marL="0" indent="0" algn="r"/>
            <a:r>
              <a:rPr lang="ar-JO" dirty="0"/>
              <a:t>7. تغيير الإستراتيجية</a:t>
            </a:r>
            <a:endParaRPr lang="en-US" dirty="0"/>
          </a:p>
        </p:txBody>
      </p:sp>
    </p:spTree>
    <p:extLst>
      <p:ext uri="{BB962C8B-B14F-4D97-AF65-F5344CB8AC3E}">
        <p14:creationId xmlns:p14="http://schemas.microsoft.com/office/powerpoint/2010/main" val="34806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 Penfold\AppData\Local\Microsoft\Windows\Temporary Internet Files\Content.IE5\AJ5V1RBY\MC910215896[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14957" b="14958"/>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304800"/>
            <a:ext cx="8915400" cy="584775"/>
          </a:xfrm>
          <a:prstGeom prst="rect">
            <a:avLst/>
          </a:prstGeom>
          <a:noFill/>
        </p:spPr>
        <p:txBody>
          <a:bodyPr wrap="square" rtlCol="0">
            <a:spAutoFit/>
          </a:bodyPr>
          <a:lstStyle>
            <a:defPPr>
              <a:defRPr lang="en-US"/>
            </a:defPPr>
            <a:lvl1pPr marL="625475" indent="-625475">
              <a:tabLst>
                <a:tab pos="625475" algn="l"/>
              </a:tabLst>
              <a:defRPr sz="3200" b="1">
                <a:effectLst>
                  <a:glow rad="228600">
                    <a:schemeClr val="bg1"/>
                  </a:glow>
                </a:effectLst>
                <a:latin typeface="Arial"/>
                <a:cs typeface="Arial"/>
              </a:defRPr>
            </a:lvl1pPr>
          </a:lstStyle>
          <a:p>
            <a:pPr algn="r"/>
            <a:r>
              <a:rPr lang="ar-JO" dirty="0"/>
              <a:t>8. ألم تغيير الإسم</a:t>
            </a:r>
            <a:endParaRPr lang="en-US" dirty="0"/>
          </a:p>
        </p:txBody>
      </p:sp>
    </p:spTree>
    <p:extLst>
      <p:ext uri="{BB962C8B-B14F-4D97-AF65-F5344CB8AC3E}">
        <p14:creationId xmlns:p14="http://schemas.microsoft.com/office/powerpoint/2010/main" val="735307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702</TotalTime>
  <Words>409</Words>
  <Application>Microsoft Macintosh PowerPoint</Application>
  <PresentationFormat>On-screen Show (4:3)</PresentationFormat>
  <Paragraphs>47</Paragraphs>
  <Slides>17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ＭＳ Ｐゴシック</vt:lpstr>
      <vt:lpstr>Arial</vt:lpstr>
      <vt:lpstr>Book Antiqua</vt:lpstr>
      <vt:lpstr>Calibri</vt:lpstr>
      <vt:lpstr>Lucida Sans</vt:lpstr>
      <vt:lpstr>Times New Roman</vt:lpstr>
      <vt:lpstr>Wingdings</vt:lpstr>
      <vt:lpstr>Wingdings 2</vt:lpstr>
      <vt:lpstr>Wingdings 3</vt:lpstr>
      <vt:lpstr>Apex</vt:lpstr>
      <vt:lpstr>Orbit</vt:lpstr>
      <vt:lpstr>ألم  التحول</vt:lpstr>
      <vt:lpstr> تتتبع دراسة الحالة التالية ألم التحول في كنيسة مجتمع أوركورد، أورورا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ألم التحول</vt:lpstr>
      <vt:lpstr>Black</vt:lpstr>
      <vt:lpstr>تحول الكنيسة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Penfold</dc:creator>
  <cp:lastModifiedBy>Rick Griffith</cp:lastModifiedBy>
  <cp:revision>30</cp:revision>
  <dcterms:created xsi:type="dcterms:W3CDTF">2011-04-16T22:26:35Z</dcterms:created>
  <dcterms:modified xsi:type="dcterms:W3CDTF">2024-04-11T23:30:41Z</dcterms:modified>
</cp:coreProperties>
</file>