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7" r:id="rId4"/>
  </p:sldMasterIdLst>
  <p:notesMasterIdLst>
    <p:notesMasterId r:id="rId27"/>
  </p:notesMasterIdLst>
  <p:sldIdLst>
    <p:sldId id="257" r:id="rId5"/>
    <p:sldId id="290" r:id="rId6"/>
    <p:sldId id="271" r:id="rId7"/>
    <p:sldId id="279" r:id="rId8"/>
    <p:sldId id="272" r:id="rId9"/>
    <p:sldId id="273" r:id="rId10"/>
    <p:sldId id="492" r:id="rId11"/>
    <p:sldId id="274" r:id="rId12"/>
    <p:sldId id="277" r:id="rId13"/>
    <p:sldId id="316" r:id="rId14"/>
    <p:sldId id="276" r:id="rId15"/>
    <p:sldId id="283" r:id="rId16"/>
    <p:sldId id="289" r:id="rId17"/>
    <p:sldId id="282" r:id="rId18"/>
    <p:sldId id="284" r:id="rId19"/>
    <p:sldId id="281" r:id="rId20"/>
    <p:sldId id="285" r:id="rId21"/>
    <p:sldId id="288" r:id="rId22"/>
    <p:sldId id="286" r:id="rId23"/>
    <p:sldId id="278" r:id="rId24"/>
    <p:sldId id="291" r:id="rId25"/>
    <p:sldId id="4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8" autoAdjust="0"/>
    <p:restoredTop sz="93849" autoAdjust="0"/>
  </p:normalViewPr>
  <p:slideViewPr>
    <p:cSldViewPr>
      <p:cViewPr varScale="1">
        <p:scale>
          <a:sx n="67" d="100"/>
          <a:sy n="67" d="100"/>
        </p:scale>
        <p:origin x="1506" y="7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4/11/2024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170465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4/11/2024 9:34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60060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people eagerly accept change—only 2.5%. </a:t>
            </a:r>
          </a:p>
          <a:p>
            <a:r>
              <a:rPr lang="en-US" dirty="0"/>
              <a:t>About 16% resist change, lagging the majority. </a:t>
            </a:r>
          </a:p>
          <a:p>
            <a:r>
              <a:rPr lang="en-US" dirty="0"/>
              <a:t>The majority </a:t>
            </a:r>
          </a:p>
        </p:txBody>
      </p:sp>
      <p:sp>
        <p:nvSpPr>
          <p:cNvPr id="4" name="Slide Number Placeholder 3"/>
          <p:cNvSpPr>
            <a:spLocks noGrp="1"/>
          </p:cNvSpPr>
          <p:nvPr>
            <p:ph type="sldNum" sz="quarter" idx="5"/>
          </p:nvPr>
        </p:nvSpPr>
        <p:spPr/>
        <p:txBody>
          <a:bodyPr/>
          <a:lstStyle/>
          <a:p>
            <a:fld id="{7B8E01FD-62BB-4B2C-AFCF-21ACFDA91745}" type="slidenum">
              <a:rPr lang="en-US" smtClean="0"/>
              <a:t>4</a:t>
            </a:fld>
            <a:endParaRPr lang="en-US"/>
          </a:p>
        </p:txBody>
      </p:sp>
    </p:spTree>
    <p:extLst>
      <p:ext uri="{BB962C8B-B14F-4D97-AF65-F5344CB8AC3E}">
        <p14:creationId xmlns:p14="http://schemas.microsoft.com/office/powerpoint/2010/main" val="232466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people eagerly accept change—only 2.5%. </a:t>
            </a:r>
          </a:p>
          <a:p>
            <a:r>
              <a:rPr lang="en-US" dirty="0"/>
              <a:t>About 16% resist change, lagging the majority. </a:t>
            </a:r>
          </a:p>
          <a:p>
            <a:r>
              <a:rPr lang="en-US" dirty="0"/>
              <a:t>The majority </a:t>
            </a:r>
          </a:p>
        </p:txBody>
      </p:sp>
      <p:sp>
        <p:nvSpPr>
          <p:cNvPr id="4" name="Slide Number Placeholder 3"/>
          <p:cNvSpPr>
            <a:spLocks noGrp="1"/>
          </p:cNvSpPr>
          <p:nvPr>
            <p:ph type="sldNum" sz="quarter" idx="5"/>
          </p:nvPr>
        </p:nvSpPr>
        <p:spPr/>
        <p:txBody>
          <a:bodyPr/>
          <a:lstStyle/>
          <a:p>
            <a:fld id="{7B8E01FD-62BB-4B2C-AFCF-21ACFDA91745}" type="slidenum">
              <a:rPr lang="en-US" smtClean="0"/>
              <a:t>7</a:t>
            </a:fld>
            <a:endParaRPr lang="en-US"/>
          </a:p>
        </p:txBody>
      </p:sp>
    </p:spTree>
    <p:extLst>
      <p:ext uri="{BB962C8B-B14F-4D97-AF65-F5344CB8AC3E}">
        <p14:creationId xmlns:p14="http://schemas.microsoft.com/office/powerpoint/2010/main" val="351902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530F9F-BD66-445B-85CC-E7BBE87BE6CF}" type="slidenum">
              <a:rPr lang="en-US" smtClean="0"/>
              <a:pPr eaLnBrk="1" hangingPunct="1"/>
              <a:t>10</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4455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Pastor Bennet</a:t>
            </a:r>
            <a:r>
              <a:rPr lang="en-US" baseline="0" dirty="0"/>
              <a:t> Brown—13 no votes on every issue. He thought they opposed him. Found out who. Next vote, he gathered votes and gathered them from the row where these 13 sat. He got the votes opened them and read them. 13 no votes. Woman said, “Pastor, you can’t do that.” 8:00 the next morning, he was on her porch waiting for her to come out and pick up the paper (curlers and bath robe). He asked, “what’s going on? Why are you opposing me?” “Pastor, we’re not opposing you. Things are changing so fast we can’t keep up. Would you please slow down and bring us along with you!”</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12</a:t>
            </a:fld>
            <a:endParaRPr lang="en-US"/>
          </a:p>
        </p:txBody>
      </p:sp>
    </p:spTree>
    <p:extLst>
      <p:ext uri="{BB962C8B-B14F-4D97-AF65-F5344CB8AC3E}">
        <p14:creationId xmlns:p14="http://schemas.microsoft.com/office/powerpoint/2010/main" val="414930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of loss: Ruby Roll—Pastor, our</a:t>
            </a:r>
            <a:r>
              <a:rPr lang="en-US" baseline="0" dirty="0"/>
              <a:t> building is the only one I know (loss of the familiar)</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13</a:t>
            </a:fld>
            <a:endParaRPr lang="en-US"/>
          </a:p>
        </p:txBody>
      </p:sp>
    </p:spTree>
    <p:extLst>
      <p:ext uri="{BB962C8B-B14F-4D97-AF65-F5344CB8AC3E}">
        <p14:creationId xmlns:p14="http://schemas.microsoft.com/office/powerpoint/2010/main" val="215441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vote</a:t>
            </a:r>
            <a:r>
              <a:rPr lang="en-US" baseline="0" dirty="0"/>
              <a:t> in Holyoke to do the church assessment.</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18</a:t>
            </a:fld>
            <a:endParaRPr lang="en-US"/>
          </a:p>
        </p:txBody>
      </p:sp>
    </p:spTree>
    <p:extLst>
      <p:ext uri="{BB962C8B-B14F-4D97-AF65-F5344CB8AC3E}">
        <p14:creationId xmlns:p14="http://schemas.microsoft.com/office/powerpoint/2010/main" val="422341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457200" y="6421438"/>
            <a:ext cx="2133600" cy="365125"/>
          </a:xfrm>
          <a:prstGeom prst="rect">
            <a:avLst/>
          </a:prstGeom>
        </p:spPr>
        <p:txBody>
          <a:bodyPr/>
          <a:lstStyle>
            <a:lvl1pPr>
              <a:defRPr/>
            </a:lvl1pPr>
          </a:lstStyle>
          <a:p>
            <a:pPr>
              <a:defRPr/>
            </a:pPr>
            <a:endParaRPr lang="en-US"/>
          </a:p>
        </p:txBody>
      </p:sp>
      <p:sp>
        <p:nvSpPr>
          <p:cNvPr id="6" name="Footer Placeholder 21"/>
          <p:cNvSpPr>
            <a:spLocks noGrp="1"/>
          </p:cNvSpPr>
          <p:nvPr>
            <p:ph type="ftr" sz="quarter" idx="11"/>
          </p:nvPr>
        </p:nvSpPr>
        <p:spPr>
          <a:xfrm>
            <a:off x="3124200" y="6421438"/>
            <a:ext cx="2895600" cy="365125"/>
          </a:xfrm>
          <a:prstGeom prst="rect">
            <a:avLst/>
          </a:prstGeom>
        </p:spPr>
        <p:txBody>
          <a:bodyPr/>
          <a:lstStyle>
            <a:lvl1pPr>
              <a:defRPr/>
            </a:lvl1pPr>
          </a:lstStyle>
          <a:p>
            <a:pPr>
              <a:defRPr/>
            </a:pPr>
            <a:endParaRPr lang="en-US"/>
          </a:p>
        </p:txBody>
      </p:sp>
      <p:sp>
        <p:nvSpPr>
          <p:cNvPr id="7" name="Slide Number Placeholder 17"/>
          <p:cNvSpPr>
            <a:spLocks noGrp="1"/>
          </p:cNvSpPr>
          <p:nvPr>
            <p:ph type="sldNum" sz="quarter" idx="12"/>
          </p:nvPr>
        </p:nvSpPr>
        <p:spPr>
          <a:xfrm>
            <a:off x="8153400" y="6421438"/>
            <a:ext cx="762000" cy="365125"/>
          </a:xfrm>
          <a:prstGeom prst="rect">
            <a:avLst/>
          </a:prstGeom>
        </p:spPr>
        <p:txBody>
          <a:bodyPr/>
          <a:lstStyle>
            <a:lvl1pPr>
              <a:defRPr/>
            </a:lvl1pPr>
          </a:lstStyle>
          <a:p>
            <a:pPr>
              <a:defRPr/>
            </a:pPr>
            <a:fld id="{5A9E7A33-3536-4B2A-BEE2-38A3248E28D2}" type="slidenum">
              <a:rPr lang="en-US"/>
              <a:pPr>
                <a:defRPr/>
              </a:pPr>
              <a:t>‹#›</a:t>
            </a:fld>
            <a:endParaRPr lang="en-US"/>
          </a:p>
        </p:txBody>
      </p:sp>
    </p:spTree>
    <p:extLst>
      <p:ext uri="{BB962C8B-B14F-4D97-AF65-F5344CB8AC3E}">
        <p14:creationId xmlns:p14="http://schemas.microsoft.com/office/powerpoint/2010/main" val="133897751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618092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713714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197511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411111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311380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010896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56020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842867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531165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63859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421681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02250295"/>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17" y="838200"/>
            <a:ext cx="7681913" cy="1523495"/>
          </a:xfrm>
        </p:spPr>
        <p:txBody>
          <a:bodyPr/>
          <a:lstStyle/>
          <a:p>
            <a:pPr algn="ctr"/>
            <a:r>
              <a:rPr lang="ar-JO" sz="6000" dirty="0">
                <a:latin typeface="Arial" panose="020B0604020202020204" pitchFamily="34" charset="0"/>
                <a:cs typeface="Arial" panose="020B0604020202020204" pitchFamily="34" charset="0"/>
              </a:rPr>
              <a:t>التغلب على مقاومة</a:t>
            </a:r>
            <a:br>
              <a:rPr lang="ar-JO" sz="6000" dirty="0">
                <a:latin typeface="Arial" panose="020B0604020202020204" pitchFamily="34" charset="0"/>
                <a:cs typeface="Arial" panose="020B0604020202020204" pitchFamily="34" charset="0"/>
              </a:rPr>
            </a:br>
            <a:r>
              <a:rPr lang="ar-JO" sz="6000" dirty="0">
                <a:latin typeface="Arial" panose="020B0604020202020204" pitchFamily="34" charset="0"/>
                <a:cs typeface="Arial" panose="020B0604020202020204" pitchFamily="34" charset="0"/>
              </a:rPr>
              <a:t>التغيير</a:t>
            </a:r>
            <a:endParaRPr lang="en-US" sz="6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98294" y="3276600"/>
            <a:ext cx="7681913" cy="1293812"/>
          </a:xfrm>
        </p:spPr>
        <p:txBody>
          <a:bodyPr>
            <a:noAutofit/>
          </a:bodyPr>
          <a:lstStyle/>
          <a:p>
            <a:pPr algn="ct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 غوردون بينفولد</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المدير التنفيذي لشبكة خدمات بداية جديدة</a:t>
            </a:r>
          </a:p>
          <a:p>
            <a:pPr algn="ctr"/>
            <a:r>
              <a:rPr lang="ar-J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ومؤسسة رعاة تحوليون</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50" y="147714"/>
            <a:ext cx="9144000" cy="1107997"/>
          </a:xfrm>
        </p:spPr>
        <p:txBody>
          <a:bodyPr/>
          <a:lstStyle/>
          <a:p>
            <a:pPr algn="ctr" eaLnBrk="1" hangingPunct="1"/>
            <a:r>
              <a:rPr lang="ar-JO" altLang="en-US" sz="4000" b="1" dirty="0">
                <a:latin typeface="Arial" panose="020B0604020202020204" pitchFamily="34" charset="0"/>
                <a:cs typeface="Arial" panose="020B0604020202020204" pitchFamily="34" charset="0"/>
              </a:rPr>
              <a:t>أربعة أنماط استجابة غير مناسبة</a:t>
            </a:r>
            <a:br>
              <a:rPr lang="en-US" altLang="en-US" sz="2400" dirty="0">
                <a:latin typeface="Arial" panose="020B0604020202020204" pitchFamily="34" charset="0"/>
                <a:cs typeface="Arial" panose="020B0604020202020204" pitchFamily="34" charset="0"/>
              </a:rPr>
            </a:br>
            <a:r>
              <a:rPr lang="ar-JO" altLang="en-US" sz="2400" dirty="0">
                <a:latin typeface="Arial" panose="020B0604020202020204" pitchFamily="34" charset="0"/>
                <a:cs typeface="Arial" panose="020B0604020202020204" pitchFamily="34" charset="0"/>
              </a:rPr>
              <a:t>جيم فان يبيرين، صناعة السلام (استخدمت بإذن)</a:t>
            </a:r>
            <a:endParaRPr lang="en-US" altLang="en-US" sz="2400" dirty="0">
              <a:latin typeface="Arial" panose="020B0604020202020204" pitchFamily="34" charset="0"/>
              <a:cs typeface="Arial" panose="020B0604020202020204" pitchFamily="34" charset="0"/>
            </a:endParaRPr>
          </a:p>
        </p:txBody>
      </p:sp>
      <p:sp>
        <p:nvSpPr>
          <p:cNvPr id="76803" name="Rectangle 3"/>
          <p:cNvSpPr>
            <a:spLocks noGrp="1" noChangeArrowheads="1"/>
          </p:cNvSpPr>
          <p:nvPr>
            <p:ph type="body" sz="half" idx="2"/>
          </p:nvPr>
        </p:nvSpPr>
        <p:spPr>
          <a:xfrm>
            <a:off x="2449513" y="2427288"/>
            <a:ext cx="1916112" cy="1252537"/>
          </a:xfrm>
        </p:spPr>
        <p:txBody>
          <a:bodyPr/>
          <a:lstStyle/>
          <a:p>
            <a:pPr algn="r" eaLnBrk="1" hangingPunct="1">
              <a:lnSpc>
                <a:spcPct val="110000"/>
              </a:lnSpc>
              <a:buFontTx/>
              <a:buNone/>
            </a:pPr>
            <a:r>
              <a:rPr lang="en-US" altLang="en-US" sz="2400">
                <a:solidFill>
                  <a:schemeClr val="accent1"/>
                </a:solidFill>
                <a:latin typeface="Arial" panose="020B0604020202020204" pitchFamily="34" charset="0"/>
                <a:cs typeface="Arial" panose="020B0604020202020204" pitchFamily="34" charset="0"/>
              </a:rPr>
              <a:t>PASSIVE </a:t>
            </a:r>
            <a:r>
              <a:rPr lang="en-US" altLang="en-US" sz="1400" b="1">
                <a:solidFill>
                  <a:schemeClr val="accent1"/>
                </a:solidFill>
                <a:latin typeface="Arial" panose="020B0604020202020204" pitchFamily="34" charset="0"/>
                <a:cs typeface="Arial" panose="020B0604020202020204" pitchFamily="34" charset="0"/>
              </a:rPr>
              <a:t>holding onto self-love</a:t>
            </a:r>
            <a:endParaRPr lang="en-US" altLang="en-US" sz="2800">
              <a:solidFill>
                <a:schemeClr val="accent1"/>
              </a:solidFill>
              <a:latin typeface="Arial" panose="020B0604020202020204" pitchFamily="34" charset="0"/>
              <a:cs typeface="Arial" panose="020B0604020202020204" pitchFamily="34" charset="0"/>
            </a:endParaRPr>
          </a:p>
        </p:txBody>
      </p:sp>
      <p:sp>
        <p:nvSpPr>
          <p:cNvPr id="76804" name="Rectangle 4"/>
          <p:cNvSpPr>
            <a:spLocks noChangeArrowheads="1"/>
          </p:cNvSpPr>
          <p:nvPr/>
        </p:nvSpPr>
        <p:spPr bwMode="auto">
          <a:xfrm>
            <a:off x="2449513" y="4408488"/>
            <a:ext cx="1916112"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a:lnSpc>
                <a:spcPct val="110000"/>
              </a:lnSpc>
              <a:spcBef>
                <a:spcPct val="20000"/>
              </a:spcBef>
            </a:pPr>
            <a:r>
              <a:rPr lang="en-US" altLang="en-US" sz="2400">
                <a:solidFill>
                  <a:schemeClr val="accent1"/>
                </a:solidFill>
              </a:rPr>
              <a:t>EVASIVE </a:t>
            </a:r>
            <a:r>
              <a:rPr lang="en-US" altLang="en-US" sz="1400" b="1">
                <a:solidFill>
                  <a:schemeClr val="accent1"/>
                </a:solidFill>
              </a:rPr>
              <a:t>avoiding self-truth &amp; self-love</a:t>
            </a:r>
            <a:endParaRPr lang="en-US" altLang="en-US" sz="1600" b="1">
              <a:solidFill>
                <a:schemeClr val="accent1"/>
              </a:solidFill>
            </a:endParaRPr>
          </a:p>
        </p:txBody>
      </p:sp>
      <p:sp>
        <p:nvSpPr>
          <p:cNvPr id="76805" name="Rectangle 5"/>
          <p:cNvSpPr>
            <a:spLocks noChangeArrowheads="1"/>
          </p:cNvSpPr>
          <p:nvPr/>
        </p:nvSpPr>
        <p:spPr bwMode="auto">
          <a:xfrm>
            <a:off x="4572000" y="2427288"/>
            <a:ext cx="2151063"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10000"/>
              </a:lnSpc>
              <a:spcBef>
                <a:spcPct val="20000"/>
              </a:spcBef>
            </a:pPr>
            <a:r>
              <a:rPr lang="en-US" altLang="en-US" sz="2400">
                <a:solidFill>
                  <a:schemeClr val="accent1"/>
                </a:solidFill>
              </a:rPr>
              <a:t>DEFENSIVE </a:t>
            </a:r>
            <a:r>
              <a:rPr lang="en-US" altLang="en-US" sz="1400" b="1">
                <a:solidFill>
                  <a:schemeClr val="accent1"/>
                </a:solidFill>
              </a:rPr>
              <a:t>defending    self-love &amp;   self-truth</a:t>
            </a:r>
            <a:endParaRPr lang="en-US" altLang="en-US" sz="1600" b="1">
              <a:solidFill>
                <a:schemeClr val="accent1"/>
              </a:solidFill>
            </a:endParaRPr>
          </a:p>
        </p:txBody>
      </p:sp>
      <p:sp>
        <p:nvSpPr>
          <p:cNvPr id="76806" name="Rectangle 6"/>
          <p:cNvSpPr>
            <a:spLocks noChangeArrowheads="1"/>
          </p:cNvSpPr>
          <p:nvPr/>
        </p:nvSpPr>
        <p:spPr bwMode="auto">
          <a:xfrm>
            <a:off x="4572000" y="4398963"/>
            <a:ext cx="230187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10000"/>
              </a:lnSpc>
              <a:spcBef>
                <a:spcPct val="20000"/>
              </a:spcBef>
            </a:pPr>
            <a:r>
              <a:rPr lang="en-US" altLang="en-US" sz="2400">
                <a:solidFill>
                  <a:schemeClr val="accent1"/>
                </a:solidFill>
              </a:rPr>
              <a:t>AGGRESSIVE </a:t>
            </a:r>
            <a:r>
              <a:rPr lang="en-US" altLang="en-US" sz="1400" b="1">
                <a:solidFill>
                  <a:schemeClr val="accent1"/>
                </a:solidFill>
              </a:rPr>
              <a:t>forcing          self-truth</a:t>
            </a:r>
            <a:endParaRPr lang="en-US" altLang="en-US" sz="1600" b="1">
              <a:solidFill>
                <a:schemeClr val="accent1"/>
              </a:solidFill>
            </a:endParaRPr>
          </a:p>
        </p:txBody>
      </p:sp>
      <p:sp>
        <p:nvSpPr>
          <p:cNvPr id="76807" name="Text Box 7"/>
          <p:cNvSpPr txBox="1">
            <a:spLocks noChangeArrowheads="1"/>
          </p:cNvSpPr>
          <p:nvPr/>
        </p:nvSpPr>
        <p:spPr bwMode="auto">
          <a:xfrm>
            <a:off x="1192213" y="2905125"/>
            <a:ext cx="43973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sz="3200" b="1" dirty="0">
                <a:solidFill>
                  <a:srgbClr val="FFC000"/>
                </a:solidFill>
              </a:rPr>
              <a:t>ا ل ح ب</a:t>
            </a:r>
          </a:p>
        </p:txBody>
      </p:sp>
      <p:sp>
        <p:nvSpPr>
          <p:cNvPr id="76808" name="Text Box 8"/>
          <p:cNvSpPr txBox="1">
            <a:spLocks noChangeArrowheads="1"/>
          </p:cNvSpPr>
          <p:nvPr/>
        </p:nvSpPr>
        <p:spPr bwMode="auto">
          <a:xfrm>
            <a:off x="0" y="1752600"/>
            <a:ext cx="9048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b="1" dirty="0"/>
              <a:t>الإفراط</a:t>
            </a:r>
            <a:r>
              <a:rPr lang="ar-JO" altLang="en-US" sz="2400" dirty="0"/>
              <a:t> في التركيز</a:t>
            </a:r>
            <a:endParaRPr lang="ar-JO" altLang="en-US" b="1" dirty="0"/>
          </a:p>
        </p:txBody>
      </p:sp>
      <p:sp>
        <p:nvSpPr>
          <p:cNvPr id="76809" name="Text Box 9"/>
          <p:cNvSpPr txBox="1">
            <a:spLocks noChangeArrowheads="1"/>
          </p:cNvSpPr>
          <p:nvPr/>
        </p:nvSpPr>
        <p:spPr bwMode="auto">
          <a:xfrm>
            <a:off x="7535863" y="2701925"/>
            <a:ext cx="43973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sz="3200" b="1" dirty="0">
                <a:solidFill>
                  <a:srgbClr val="FFC000"/>
                </a:solidFill>
              </a:rPr>
              <a:t>ا ل ح ق</a:t>
            </a:r>
            <a:endParaRPr lang="en-US" altLang="en-US" sz="3600" dirty="0">
              <a:solidFill>
                <a:srgbClr val="FFC000"/>
              </a:solidFill>
            </a:endParaRPr>
          </a:p>
        </p:txBody>
      </p:sp>
      <p:sp>
        <p:nvSpPr>
          <p:cNvPr id="76810" name="Text Box 10"/>
          <p:cNvSpPr txBox="1">
            <a:spLocks noChangeArrowheads="1"/>
          </p:cNvSpPr>
          <p:nvPr/>
        </p:nvSpPr>
        <p:spPr bwMode="auto">
          <a:xfrm>
            <a:off x="8196263" y="1752600"/>
            <a:ext cx="94773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b="1" dirty="0"/>
              <a:t>الإفراط  في التركيز</a:t>
            </a:r>
            <a:endParaRPr lang="en-US" altLang="en-US" sz="2400" dirty="0"/>
          </a:p>
        </p:txBody>
      </p:sp>
      <p:sp>
        <p:nvSpPr>
          <p:cNvPr id="65547" name="AutoShape 11"/>
          <p:cNvSpPr>
            <a:spLocks noChangeArrowheads="1"/>
          </p:cNvSpPr>
          <p:nvPr/>
        </p:nvSpPr>
        <p:spPr bwMode="auto">
          <a:xfrm>
            <a:off x="2057400" y="1752600"/>
            <a:ext cx="5092700" cy="4568825"/>
          </a:xfrm>
          <a:prstGeom prst="flowChartOr">
            <a:avLst/>
          </a:prstGeom>
          <a:noFill/>
          <a:ln w="571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chemeClr val="accent1"/>
              </a:solidFill>
            </a:endParaRPr>
          </a:p>
        </p:txBody>
      </p:sp>
      <p:sp>
        <p:nvSpPr>
          <p:cNvPr id="65548" name="Line 12"/>
          <p:cNvSpPr>
            <a:spLocks noChangeShapeType="1"/>
          </p:cNvSpPr>
          <p:nvPr/>
        </p:nvSpPr>
        <p:spPr bwMode="auto">
          <a:xfrm>
            <a:off x="4572000" y="1752600"/>
            <a:ext cx="0" cy="4572000"/>
          </a:xfrm>
          <a:prstGeom prst="line">
            <a:avLst/>
          </a:prstGeom>
          <a:noFill/>
          <a:ln w="762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813" name="Text Box 13"/>
          <p:cNvSpPr txBox="1">
            <a:spLocks noChangeArrowheads="1"/>
          </p:cNvSpPr>
          <p:nvPr/>
        </p:nvSpPr>
        <p:spPr bwMode="auto">
          <a:xfrm>
            <a:off x="1219200" y="5943600"/>
            <a:ext cx="1727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ar-JO" altLang="en-US" sz="2800" dirty="0">
                <a:solidFill>
                  <a:srgbClr val="FFC000"/>
                </a:solidFill>
              </a:rPr>
              <a:t>غير أمين</a:t>
            </a:r>
            <a:endParaRPr lang="en-US" altLang="en-US" sz="2400" dirty="0">
              <a:solidFill>
                <a:srgbClr val="FFC000"/>
              </a:solidFill>
            </a:endParaRPr>
          </a:p>
        </p:txBody>
      </p:sp>
      <p:sp>
        <p:nvSpPr>
          <p:cNvPr id="76814" name="Rectangle 14"/>
          <p:cNvSpPr>
            <a:spLocks noChangeArrowheads="1"/>
          </p:cNvSpPr>
          <p:nvPr/>
        </p:nvSpPr>
        <p:spPr bwMode="auto">
          <a:xfrm>
            <a:off x="6103938" y="5964238"/>
            <a:ext cx="133241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ar-JO" altLang="en-US" sz="2800" dirty="0">
                <a:solidFill>
                  <a:srgbClr val="FFC000"/>
                </a:solidFill>
              </a:rPr>
              <a:t>غير مبالي</a:t>
            </a:r>
            <a:endParaRPr lang="en-US" altLang="en-US" sz="2800" dirty="0">
              <a:solidFill>
                <a:srgbClr val="FFC000"/>
              </a:solidFill>
            </a:endParaRPr>
          </a:p>
        </p:txBody>
      </p:sp>
      <p:sp>
        <p:nvSpPr>
          <p:cNvPr id="17" name="Flowchart: Or 16"/>
          <p:cNvSpPr/>
          <p:nvPr/>
        </p:nvSpPr>
        <p:spPr>
          <a:xfrm>
            <a:off x="2057400" y="1752600"/>
            <a:ext cx="5105400" cy="45720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r">
              <a:lnSpc>
                <a:spcPct val="110000"/>
              </a:lnSpc>
              <a:spcBef>
                <a:spcPct val="20000"/>
              </a:spcBef>
              <a:defRPr/>
            </a:pPr>
            <a:endParaRPr lang="en-US" altLang="en-US" b="1" dirty="0">
              <a:solidFill>
                <a:schemeClr val="bg1"/>
              </a:solidFill>
              <a:latin typeface="Arial" panose="020B0604020202020204" pitchFamily="34" charset="0"/>
              <a:cs typeface="Arial" panose="020B0604020202020204" pitchFamily="34" charset="0"/>
            </a:endParaRPr>
          </a:p>
        </p:txBody>
      </p:sp>
      <p:sp>
        <p:nvSpPr>
          <p:cNvPr id="65552" name="Rectangle 19"/>
          <p:cNvSpPr>
            <a:spLocks noChangeArrowheads="1"/>
          </p:cNvSpPr>
          <p:nvPr/>
        </p:nvSpPr>
        <p:spPr bwMode="auto">
          <a:xfrm>
            <a:off x="2843345" y="2743200"/>
            <a:ext cx="1285608" cy="760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419100" indent="-382588" algn="ctr">
              <a:lnSpc>
                <a:spcPct val="110000"/>
              </a:lnSpc>
              <a:spcBef>
                <a:spcPct val="20000"/>
              </a:spcBef>
              <a:buClr>
                <a:srgbClr val="6EA0B0"/>
              </a:buClr>
              <a:buSzPct val="80000"/>
            </a:pPr>
            <a:r>
              <a:rPr lang="ar-JO" altLang="en-US" sz="2400" dirty="0">
                <a:solidFill>
                  <a:srgbClr val="000000"/>
                </a:solidFill>
              </a:rPr>
              <a:t>سلبي</a:t>
            </a:r>
            <a:r>
              <a:rPr lang="en-US" altLang="en-US" sz="2400" dirty="0">
                <a:solidFill>
                  <a:srgbClr val="000000"/>
                </a:solidFill>
              </a:rPr>
              <a:t> </a:t>
            </a:r>
          </a:p>
          <a:p>
            <a:pPr marL="419100" indent="-382588">
              <a:lnSpc>
                <a:spcPct val="110000"/>
              </a:lnSpc>
              <a:spcBef>
                <a:spcPct val="20000"/>
              </a:spcBef>
              <a:buClr>
                <a:srgbClr val="6EA0B0"/>
              </a:buClr>
              <a:buSzPct val="80000"/>
            </a:pPr>
            <a:r>
              <a:rPr lang="ar-JO" altLang="en-US" sz="1400" b="1" dirty="0">
                <a:solidFill>
                  <a:srgbClr val="000000"/>
                </a:solidFill>
              </a:rPr>
              <a:t>التمسك بحب الذات</a:t>
            </a:r>
            <a:endParaRPr lang="en-US" altLang="en-US" sz="2800" dirty="0">
              <a:solidFill>
                <a:srgbClr val="000000"/>
              </a:solidFill>
            </a:endParaRPr>
          </a:p>
        </p:txBody>
      </p:sp>
      <p:sp>
        <p:nvSpPr>
          <p:cNvPr id="65553" name="Rectangle 20"/>
          <p:cNvSpPr>
            <a:spLocks noChangeArrowheads="1"/>
          </p:cNvSpPr>
          <p:nvPr/>
        </p:nvSpPr>
        <p:spPr bwMode="auto">
          <a:xfrm>
            <a:off x="2784474" y="4114800"/>
            <a:ext cx="1362075" cy="1331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ctr">
              <a:lnSpc>
                <a:spcPct val="110000"/>
              </a:lnSpc>
              <a:spcBef>
                <a:spcPct val="20000"/>
              </a:spcBef>
            </a:pPr>
            <a:r>
              <a:rPr lang="ar-JO" altLang="en-US" sz="2400" dirty="0">
                <a:solidFill>
                  <a:schemeClr val="bg1"/>
                </a:solidFill>
              </a:rPr>
              <a:t>مراوغ  </a:t>
            </a:r>
            <a:r>
              <a:rPr lang="en-US" altLang="en-US" sz="3200" dirty="0">
                <a:solidFill>
                  <a:schemeClr val="bg1"/>
                </a:solidFill>
              </a:rPr>
              <a:t> </a:t>
            </a:r>
            <a:r>
              <a:rPr lang="ar-JO" altLang="en-US" sz="1400" b="1" dirty="0">
                <a:solidFill>
                  <a:schemeClr val="bg1"/>
                </a:solidFill>
              </a:rPr>
              <a:t>تجنب حب الذات والحقيقة الذاتية</a:t>
            </a:r>
            <a:endParaRPr lang="en-US" altLang="en-US" sz="1400" b="1" dirty="0">
              <a:solidFill>
                <a:schemeClr val="bg1"/>
              </a:solidFill>
            </a:endParaRPr>
          </a:p>
        </p:txBody>
      </p:sp>
      <p:sp>
        <p:nvSpPr>
          <p:cNvPr id="65554" name="Rectangle 21"/>
          <p:cNvSpPr>
            <a:spLocks noChangeArrowheads="1"/>
          </p:cNvSpPr>
          <p:nvPr/>
        </p:nvSpPr>
        <p:spPr bwMode="auto">
          <a:xfrm>
            <a:off x="4800600" y="2743200"/>
            <a:ext cx="1397001" cy="959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10000"/>
              </a:lnSpc>
              <a:spcBef>
                <a:spcPct val="20000"/>
              </a:spcBef>
            </a:pPr>
            <a:r>
              <a:rPr lang="ar-JO" altLang="en-US" sz="2400" dirty="0">
                <a:solidFill>
                  <a:schemeClr val="bg1"/>
                </a:solidFill>
              </a:rPr>
              <a:t>دفاعي   </a:t>
            </a:r>
            <a:r>
              <a:rPr lang="en-US" altLang="en-US" sz="2400" dirty="0">
                <a:solidFill>
                  <a:schemeClr val="bg1"/>
                </a:solidFill>
              </a:rPr>
              <a:t> </a:t>
            </a:r>
            <a:r>
              <a:rPr lang="ar-JO" altLang="en-US" sz="1400" b="1" dirty="0">
                <a:solidFill>
                  <a:schemeClr val="bg1"/>
                </a:solidFill>
              </a:rPr>
              <a:t>الدفاع عن حب الذات والحقيقة الذاتية</a:t>
            </a:r>
            <a:endParaRPr lang="en-US" altLang="en-US" sz="1400" b="1" dirty="0">
              <a:solidFill>
                <a:schemeClr val="bg1"/>
              </a:solidFill>
            </a:endParaRPr>
          </a:p>
        </p:txBody>
      </p:sp>
      <p:sp>
        <p:nvSpPr>
          <p:cNvPr id="65555" name="Rectangle 22"/>
          <p:cNvSpPr>
            <a:spLocks noChangeArrowheads="1"/>
          </p:cNvSpPr>
          <p:nvPr/>
        </p:nvSpPr>
        <p:spPr bwMode="auto">
          <a:xfrm>
            <a:off x="4800600" y="4114800"/>
            <a:ext cx="186054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ctr">
              <a:lnSpc>
                <a:spcPct val="110000"/>
              </a:lnSpc>
              <a:spcBef>
                <a:spcPct val="20000"/>
              </a:spcBef>
            </a:pPr>
            <a:r>
              <a:rPr lang="ar-JO" altLang="en-US" sz="2400" dirty="0">
                <a:solidFill>
                  <a:schemeClr val="bg1"/>
                </a:solidFill>
              </a:rPr>
              <a:t>عنيف</a:t>
            </a:r>
            <a:r>
              <a:rPr lang="en-US" altLang="en-US" sz="3200" dirty="0">
                <a:solidFill>
                  <a:schemeClr val="bg1"/>
                </a:solidFill>
              </a:rPr>
              <a:t> </a:t>
            </a:r>
          </a:p>
          <a:p>
            <a:pPr marL="342900" indent="-342900" algn="ctr">
              <a:lnSpc>
                <a:spcPct val="110000"/>
              </a:lnSpc>
              <a:spcBef>
                <a:spcPct val="20000"/>
              </a:spcBef>
            </a:pPr>
            <a:r>
              <a:rPr lang="ar-JO" altLang="en-US" sz="1400" b="1" dirty="0">
                <a:solidFill>
                  <a:schemeClr val="bg1"/>
                </a:solidFill>
              </a:rPr>
              <a:t>إجبار الحقيقة الذاتية</a:t>
            </a:r>
            <a:endParaRPr lang="en-US" altLang="en-US" sz="2000" b="1" dirty="0">
              <a:solidFill>
                <a:schemeClr val="bg1"/>
              </a:solidFill>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animEffect transition="in" filter="wipe(down)">
                                      <p:cBhvr>
                                        <p:cTn id="11" dur="500"/>
                                        <p:tgtEl>
                                          <p:spTgt spid="6555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5554"/>
                                        </p:tgtEl>
                                        <p:attrNameLst>
                                          <p:attrName>style.visibility</p:attrName>
                                        </p:attrNameLst>
                                      </p:cBhvr>
                                      <p:to>
                                        <p:strVal val="visible"/>
                                      </p:to>
                                    </p:set>
                                    <p:animEffect transition="in" filter="wipe(down)">
                                      <p:cBhvr>
                                        <p:cTn id="16" dur="580">
                                          <p:stCondLst>
                                            <p:cond delay="0"/>
                                          </p:stCondLst>
                                        </p:cTn>
                                        <p:tgtEl>
                                          <p:spTgt spid="65554"/>
                                        </p:tgtEl>
                                      </p:cBhvr>
                                    </p:animEffect>
                                    <p:anim calcmode="lin" valueType="num">
                                      <p:cBhvr>
                                        <p:cTn id="17" dur="1822" tmFilter="0,0; 0.14,0.36; 0.43,0.73; 0.71,0.91; 1.0,1.0">
                                          <p:stCondLst>
                                            <p:cond delay="0"/>
                                          </p:stCondLst>
                                        </p:cTn>
                                        <p:tgtEl>
                                          <p:spTgt spid="6555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55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55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55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554"/>
                                        </p:tgtEl>
                                        <p:attrNameLst>
                                          <p:attrName>ppt_y</p:attrName>
                                        </p:attrNameLst>
                                      </p:cBhvr>
                                      <p:tavLst>
                                        <p:tav tm="0" fmla="#ppt_y-sin(pi*$)/81">
                                          <p:val>
                                            <p:fltVal val="0"/>
                                          </p:val>
                                        </p:tav>
                                        <p:tav tm="100000">
                                          <p:val>
                                            <p:fltVal val="1"/>
                                          </p:val>
                                        </p:tav>
                                      </p:tavLst>
                                    </p:anim>
                                    <p:animScale>
                                      <p:cBhvr>
                                        <p:cTn id="22" dur="26">
                                          <p:stCondLst>
                                            <p:cond delay="650"/>
                                          </p:stCondLst>
                                        </p:cTn>
                                        <p:tgtEl>
                                          <p:spTgt spid="65554"/>
                                        </p:tgtEl>
                                      </p:cBhvr>
                                      <p:to x="100000" y="60000"/>
                                    </p:animScale>
                                    <p:animScale>
                                      <p:cBhvr>
                                        <p:cTn id="23" dur="166" decel="50000">
                                          <p:stCondLst>
                                            <p:cond delay="676"/>
                                          </p:stCondLst>
                                        </p:cTn>
                                        <p:tgtEl>
                                          <p:spTgt spid="65554"/>
                                        </p:tgtEl>
                                      </p:cBhvr>
                                      <p:to x="100000" y="100000"/>
                                    </p:animScale>
                                    <p:animScale>
                                      <p:cBhvr>
                                        <p:cTn id="24" dur="26">
                                          <p:stCondLst>
                                            <p:cond delay="1312"/>
                                          </p:stCondLst>
                                        </p:cTn>
                                        <p:tgtEl>
                                          <p:spTgt spid="65554"/>
                                        </p:tgtEl>
                                      </p:cBhvr>
                                      <p:to x="100000" y="80000"/>
                                    </p:animScale>
                                    <p:animScale>
                                      <p:cBhvr>
                                        <p:cTn id="25" dur="166" decel="50000">
                                          <p:stCondLst>
                                            <p:cond delay="1338"/>
                                          </p:stCondLst>
                                        </p:cTn>
                                        <p:tgtEl>
                                          <p:spTgt spid="65554"/>
                                        </p:tgtEl>
                                      </p:cBhvr>
                                      <p:to x="100000" y="100000"/>
                                    </p:animScale>
                                    <p:animScale>
                                      <p:cBhvr>
                                        <p:cTn id="26" dur="26">
                                          <p:stCondLst>
                                            <p:cond delay="1642"/>
                                          </p:stCondLst>
                                        </p:cTn>
                                        <p:tgtEl>
                                          <p:spTgt spid="65554"/>
                                        </p:tgtEl>
                                      </p:cBhvr>
                                      <p:to x="100000" y="90000"/>
                                    </p:animScale>
                                    <p:animScale>
                                      <p:cBhvr>
                                        <p:cTn id="27" dur="166" decel="50000">
                                          <p:stCondLst>
                                            <p:cond delay="1668"/>
                                          </p:stCondLst>
                                        </p:cTn>
                                        <p:tgtEl>
                                          <p:spTgt spid="65554"/>
                                        </p:tgtEl>
                                      </p:cBhvr>
                                      <p:to x="100000" y="100000"/>
                                    </p:animScale>
                                    <p:animScale>
                                      <p:cBhvr>
                                        <p:cTn id="28" dur="26">
                                          <p:stCondLst>
                                            <p:cond delay="1808"/>
                                          </p:stCondLst>
                                        </p:cTn>
                                        <p:tgtEl>
                                          <p:spTgt spid="65554"/>
                                        </p:tgtEl>
                                      </p:cBhvr>
                                      <p:to x="100000" y="95000"/>
                                    </p:animScale>
                                    <p:animScale>
                                      <p:cBhvr>
                                        <p:cTn id="29" dur="166" decel="50000">
                                          <p:stCondLst>
                                            <p:cond delay="1834"/>
                                          </p:stCondLst>
                                        </p:cTn>
                                        <p:tgtEl>
                                          <p:spTgt spid="6555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65555"/>
                                        </p:tgtEl>
                                        <p:attrNameLst>
                                          <p:attrName>style.visibility</p:attrName>
                                        </p:attrNameLst>
                                      </p:cBhvr>
                                      <p:to>
                                        <p:strVal val="visible"/>
                                      </p:to>
                                    </p:set>
                                    <p:animEffect transition="in" filter="fade">
                                      <p:cBhvr>
                                        <p:cTn id="34" dur="2000"/>
                                        <p:tgtEl>
                                          <p:spTgt spid="65555"/>
                                        </p:tgtEl>
                                      </p:cBhvr>
                                    </p:animEffect>
                                    <p:anim calcmode="lin" valueType="num">
                                      <p:cBhvr>
                                        <p:cTn id="35" dur="2000" fill="hold"/>
                                        <p:tgtEl>
                                          <p:spTgt spid="65555"/>
                                        </p:tgtEl>
                                        <p:attrNameLst>
                                          <p:attrName>ppt_w</p:attrName>
                                        </p:attrNameLst>
                                      </p:cBhvr>
                                      <p:tavLst>
                                        <p:tav tm="0" fmla="#ppt_w*sin(2.5*pi*$)">
                                          <p:val>
                                            <p:fltVal val="0"/>
                                          </p:val>
                                        </p:tav>
                                        <p:tav tm="100000">
                                          <p:val>
                                            <p:fltVal val="1"/>
                                          </p:val>
                                        </p:tav>
                                      </p:tavLst>
                                    </p:anim>
                                    <p:anim calcmode="lin" valueType="num">
                                      <p:cBhvr>
                                        <p:cTn id="36" dur="2000" fill="hold"/>
                                        <p:tgtEl>
                                          <p:spTgt spid="6555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6808">
                                            <p:txEl>
                                              <p:pRg st="0" end="0"/>
                                            </p:txEl>
                                          </p:spTgt>
                                        </p:tgtEl>
                                        <p:attrNameLst>
                                          <p:attrName>style.visibility</p:attrName>
                                        </p:attrNameLst>
                                      </p:cBhvr>
                                      <p:to>
                                        <p:strVal val="visible"/>
                                      </p:to>
                                    </p:set>
                                    <p:anim calcmode="lin" valueType="num">
                                      <p:cBhvr>
                                        <p:cTn id="41" dur="500" fill="hold"/>
                                        <p:tgtEl>
                                          <p:spTgt spid="7680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7680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7680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6807">
                                            <p:txEl>
                                              <p:pRg st="0" end="0"/>
                                            </p:txEl>
                                          </p:spTgt>
                                        </p:tgtEl>
                                        <p:attrNameLst>
                                          <p:attrName>style.visibility</p:attrName>
                                        </p:attrNameLst>
                                      </p:cBhvr>
                                      <p:to>
                                        <p:strVal val="visible"/>
                                      </p:to>
                                    </p:set>
                                    <p:animEffect transition="in" filter="dissolve">
                                      <p:cBhvr>
                                        <p:cTn id="48" dur="500"/>
                                        <p:tgtEl>
                                          <p:spTgt spid="7680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76810">
                                            <p:txEl>
                                              <p:pRg st="0" end="0"/>
                                            </p:txEl>
                                          </p:spTgt>
                                        </p:tgtEl>
                                        <p:attrNameLst>
                                          <p:attrName>style.visibility</p:attrName>
                                        </p:attrNameLst>
                                      </p:cBhvr>
                                      <p:to>
                                        <p:strVal val="visible"/>
                                      </p:to>
                                    </p:set>
                                    <p:animEffect transition="in" filter="dissolve">
                                      <p:cBhvr>
                                        <p:cTn id="53" dur="500"/>
                                        <p:tgtEl>
                                          <p:spTgt spid="7681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6809">
                                            <p:txEl>
                                              <p:pRg st="0" end="0"/>
                                            </p:txEl>
                                          </p:spTgt>
                                        </p:tgtEl>
                                        <p:attrNameLst>
                                          <p:attrName>style.visibility</p:attrName>
                                        </p:attrNameLst>
                                      </p:cBhvr>
                                      <p:to>
                                        <p:strVal val="visible"/>
                                      </p:to>
                                    </p:set>
                                    <p:animEffect transition="in" filter="dissolve">
                                      <p:cBhvr>
                                        <p:cTn id="58" dur="500"/>
                                        <p:tgtEl>
                                          <p:spTgt spid="7680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6813">
                                            <p:txEl>
                                              <p:pRg st="0" end="0"/>
                                            </p:txEl>
                                          </p:spTgt>
                                        </p:tgtEl>
                                        <p:attrNameLst>
                                          <p:attrName>style.visibility</p:attrName>
                                        </p:attrNameLst>
                                      </p:cBhvr>
                                      <p:to>
                                        <p:strVal val="visible"/>
                                      </p:to>
                                    </p:set>
                                    <p:animEffect transition="in" filter="dissolve">
                                      <p:cBhvr>
                                        <p:cTn id="63" dur="500"/>
                                        <p:tgtEl>
                                          <p:spTgt spid="768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76814">
                                            <p:txEl>
                                              <p:pRg st="0" end="0"/>
                                            </p:txEl>
                                          </p:spTgt>
                                        </p:tgtEl>
                                        <p:attrNameLst>
                                          <p:attrName>style.visibility</p:attrName>
                                        </p:attrNameLst>
                                      </p:cBhvr>
                                      <p:to>
                                        <p:strVal val="visible"/>
                                      </p:to>
                                    </p:set>
                                    <p:animEffect transition="in" filter="dissolve">
                                      <p:cBhvr>
                                        <p:cTn id="68" dur="500"/>
                                        <p:tgtEl>
                                          <p:spTgt spid="76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build="p" autoUpdateAnimBg="0"/>
      <p:bldP spid="76808" grpId="0" build="p" autoUpdateAnimBg="0"/>
      <p:bldP spid="76809" grpId="0" build="p" autoUpdateAnimBg="0"/>
      <p:bldP spid="76810" grpId="0" build="p" autoUpdateAnimBg="0"/>
      <p:bldP spid="76813" grpId="0" build="p" autoUpdateAnimBg="0"/>
      <p:bldP spid="76814" grpId="0" build="p" autoUpdateAnimBg="0"/>
      <p:bldP spid="65552" grpId="0"/>
      <p:bldP spid="65553" grpId="0"/>
      <p:bldP spid="65554" grpId="0"/>
      <p:bldP spid="655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4"/>
            <a:ext cx="7043208" cy="3083995"/>
          </a:xfrm>
        </p:spPr>
        <p:txBody>
          <a:bodyPr/>
          <a:lstStyle/>
          <a:p>
            <a:pPr algn="r"/>
            <a:r>
              <a:rPr lang="ar-JO" dirty="0">
                <a:latin typeface="Arial" panose="020B0604020202020204" pitchFamily="34" charset="0"/>
                <a:cs typeface="Arial" panose="020B0604020202020204" pitchFamily="34" charset="0"/>
              </a:rPr>
              <a:t>لماذا يقاوم الناس التغيير؟</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4303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001000" cy="4404988"/>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الخطية الشخصية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العلاقات الشخصية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الفروقات الثقافية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الحكم بشكل غير صحيح على الدوافع</a:t>
            </a: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90748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001000" cy="2193806"/>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الخوف من المجهول</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الخوف من الخسارة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913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001000" cy="4524315"/>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نقص التواصل</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سوء الفهم</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التقاليد أو التقليدية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الإختلاف في القيم أو الأهداف</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Tree>
    <p:extLst>
      <p:ext uri="{BB962C8B-B14F-4D97-AF65-F5344CB8AC3E}">
        <p14:creationId xmlns:p14="http://schemas.microsoft.com/office/powerpoint/2010/main" val="163412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001000" cy="4524315"/>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الكذب</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النميمة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الخوف من التغيير</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حب التملك</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43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001000" cy="5632311"/>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الرغبة في السيطرة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الهيمنة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التنمر</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قتلة رجال الدين / قتلة الكنيسة</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أسباب أخرى؟</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81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4"/>
            <a:ext cx="7043208" cy="3083995"/>
          </a:xfrm>
        </p:spPr>
        <p:txBody>
          <a:bodyPr/>
          <a:lstStyle/>
          <a:p>
            <a:pPr algn="r"/>
            <a:r>
              <a:rPr lang="ar-JO" dirty="0">
                <a:latin typeface="Arial" panose="020B0604020202020204" pitchFamily="34" charset="0"/>
                <a:cs typeface="Arial" panose="020B0604020202020204" pitchFamily="34" charset="0"/>
              </a:rPr>
              <a:t>كيف تستطيع أن تتجاوب مع مقاومة التغيير بشكل مناسب؟</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4408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001000" cy="4524315"/>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تواصل</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استمع</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أقنع</a:t>
            </a: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اتفق أن تختلف</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851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04800"/>
            <a:ext cx="8458200" cy="2188997"/>
          </a:xfrm>
          <a:prstGeom prst="rect">
            <a:avLst/>
          </a:prstGeom>
        </p:spPr>
        <p:txBody>
          <a:bodyPr wrap="square">
            <a:spAutoFit/>
          </a:bodyPr>
          <a:lstStyle/>
          <a:p>
            <a:pPr marL="685800" indent="-685800" algn="r" rtl="1">
              <a:lnSpc>
                <a:spcPct val="150000"/>
              </a:lnSpc>
              <a:buFont typeface="Wingdings" panose="05000000000000000000" pitchFamily="2" charset="2"/>
              <a:buChar char="Ø"/>
            </a:pPr>
            <a:r>
              <a:rPr lang="ar-JO"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في النهاية إذا كان التغيير ضرورياً، فامضِ قدماً.</a:t>
            </a:r>
            <a:endParaRPr lang="en-US" dirty="0"/>
          </a:p>
        </p:txBody>
      </p:sp>
    </p:spTree>
    <p:extLst>
      <p:ext uri="{BB962C8B-B14F-4D97-AF65-F5344CB8AC3E}">
        <p14:creationId xmlns:p14="http://schemas.microsoft.com/office/powerpoint/2010/main" val="24847129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ar-JO" dirty="0">
                <a:latin typeface="Arial" panose="020B0604020202020204" pitchFamily="34" charset="0"/>
                <a:cs typeface="Arial" panose="020B0604020202020204" pitchFamily="34" charset="0"/>
              </a:rPr>
              <a:t>رومية 12: 1-2</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p:txBody>
          <a:bodyPr/>
          <a:lstStyle/>
          <a:p>
            <a:pPr algn="ctr"/>
            <a:r>
              <a:rPr lang="ar-JO" i="0" dirty="0">
                <a:effectLst/>
                <a:latin typeface="Arial" panose="020B0604020202020204" pitchFamily="34" charset="0"/>
                <a:cs typeface="Arial" panose="020B0604020202020204" pitchFamily="34" charset="0"/>
              </a:rPr>
              <a:t>لماذا التغيير؟</a:t>
            </a:r>
            <a:endParaRPr lang="en-US"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2156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355850"/>
            <a:ext cx="9144000" cy="1384994"/>
          </a:xfrm>
        </p:spPr>
        <p:txBody>
          <a:bodyPr/>
          <a:lstStyle/>
          <a:p>
            <a:pPr algn="ctr"/>
            <a:r>
              <a:rPr lang="ar-JO" i="0" dirty="0">
                <a:effectLst/>
                <a:latin typeface="Arial" panose="020B0604020202020204" pitchFamily="34" charset="0"/>
                <a:cs typeface="Arial" panose="020B0604020202020204" pitchFamily="34" charset="0"/>
              </a:rPr>
              <a:t>بدون ألم لا يوجد ربح</a:t>
            </a:r>
            <a:endParaRPr lang="en-US"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0830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6903846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7640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4"/>
            <a:ext cx="7043208" cy="3083995"/>
          </a:xfrm>
        </p:spPr>
        <p:txBody>
          <a:bodyPr/>
          <a:lstStyle/>
          <a:p>
            <a:pPr algn="r"/>
            <a:r>
              <a:rPr lang="ar-JO" dirty="0">
                <a:latin typeface="Arial" panose="020B0604020202020204" pitchFamily="34" charset="0"/>
                <a:cs typeface="Arial" panose="020B0604020202020204" pitchFamily="34" charset="0"/>
              </a:rPr>
              <a:t>سؤال: كيف تتعامل مع المتبنين المتأخرين أو الأشخاص الذين يغيرون رأيهم؟</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505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g.arizona.edu/oals/ALN/aln53/gifs/orr7.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444550"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pPr algn="ctr"/>
            <a:r>
              <a:rPr lang="ar-JO" dirty="0"/>
              <a:t>التجاوب مع التغيير</a:t>
            </a:r>
            <a:endParaRPr lang="en-US" dirty="0"/>
          </a:p>
        </p:txBody>
      </p:sp>
      <p:grpSp>
        <p:nvGrpSpPr>
          <p:cNvPr id="22" name="Group 21">
            <a:extLst>
              <a:ext uri="{FF2B5EF4-FFF2-40B4-BE49-F238E27FC236}">
                <a16:creationId xmlns:a16="http://schemas.microsoft.com/office/drawing/2014/main" id="{BADD9BA7-699B-E047-972C-0D8D080B17DD}"/>
              </a:ext>
            </a:extLst>
          </p:cNvPr>
          <p:cNvGrpSpPr/>
          <p:nvPr/>
        </p:nvGrpSpPr>
        <p:grpSpPr>
          <a:xfrm>
            <a:off x="381000" y="1501372"/>
            <a:ext cx="7761383" cy="4899428"/>
            <a:chOff x="381000" y="1501372"/>
            <a:chExt cx="7761383" cy="4899428"/>
          </a:xfrm>
        </p:grpSpPr>
        <p:sp>
          <p:nvSpPr>
            <p:cNvPr id="15" name="Rectangle 14">
              <a:extLst>
                <a:ext uri="{FF2B5EF4-FFF2-40B4-BE49-F238E27FC236}">
                  <a16:creationId xmlns:a16="http://schemas.microsoft.com/office/drawing/2014/main" id="{82DD17BF-3F1C-A750-9F2F-DF58D39E24D3}"/>
                </a:ext>
              </a:extLst>
            </p:cNvPr>
            <p:cNvSpPr/>
            <p:nvPr/>
          </p:nvSpPr>
          <p:spPr bwMode="auto">
            <a:xfrm>
              <a:off x="858263" y="3974334"/>
              <a:ext cx="1427737" cy="533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8" name="Rectangle 7">
              <a:extLst>
                <a:ext uri="{FF2B5EF4-FFF2-40B4-BE49-F238E27FC236}">
                  <a16:creationId xmlns:a16="http://schemas.microsoft.com/office/drawing/2014/main" id="{B2370B78-055F-E942-76C4-3BAC3B257348}"/>
                </a:ext>
              </a:extLst>
            </p:cNvPr>
            <p:cNvSpPr/>
            <p:nvPr/>
          </p:nvSpPr>
          <p:spPr bwMode="auto">
            <a:xfrm>
              <a:off x="381000" y="1501372"/>
              <a:ext cx="381000" cy="4366028"/>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6" name="Rectangle 15">
              <a:extLst>
                <a:ext uri="{FF2B5EF4-FFF2-40B4-BE49-F238E27FC236}">
                  <a16:creationId xmlns:a16="http://schemas.microsoft.com/office/drawing/2014/main" id="{EB180EAC-DE77-C243-F522-4E7B43DB99D0}"/>
                </a:ext>
              </a:extLst>
            </p:cNvPr>
            <p:cNvSpPr/>
            <p:nvPr/>
          </p:nvSpPr>
          <p:spPr bwMode="auto">
            <a:xfrm>
              <a:off x="1772663" y="4953000"/>
              <a:ext cx="1427737"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7" name="Rectangle 16">
              <a:extLst>
                <a:ext uri="{FF2B5EF4-FFF2-40B4-BE49-F238E27FC236}">
                  <a16:creationId xmlns:a16="http://schemas.microsoft.com/office/drawing/2014/main" id="{464DCDF9-CAEA-E354-5B80-F87EEFBEFF03}"/>
                </a:ext>
              </a:extLst>
            </p:cNvPr>
            <p:cNvSpPr/>
            <p:nvPr/>
          </p:nvSpPr>
          <p:spPr bwMode="auto">
            <a:xfrm>
              <a:off x="3381127" y="4953000"/>
              <a:ext cx="1352320"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8" name="Rectangle 17">
              <a:extLst>
                <a:ext uri="{FF2B5EF4-FFF2-40B4-BE49-F238E27FC236}">
                  <a16:creationId xmlns:a16="http://schemas.microsoft.com/office/drawing/2014/main" id="{7155BB38-9627-02A4-060E-5A8F2F6FD178}"/>
                </a:ext>
              </a:extLst>
            </p:cNvPr>
            <p:cNvSpPr/>
            <p:nvPr/>
          </p:nvSpPr>
          <p:spPr bwMode="auto">
            <a:xfrm>
              <a:off x="4896863" y="4953000"/>
              <a:ext cx="1427737"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9" name="Rectangle 18">
              <a:extLst>
                <a:ext uri="{FF2B5EF4-FFF2-40B4-BE49-F238E27FC236}">
                  <a16:creationId xmlns:a16="http://schemas.microsoft.com/office/drawing/2014/main" id="{A7F20CAC-AAA5-EB36-98EE-6357263BC695}"/>
                </a:ext>
              </a:extLst>
            </p:cNvPr>
            <p:cNvSpPr/>
            <p:nvPr/>
          </p:nvSpPr>
          <p:spPr bwMode="auto">
            <a:xfrm>
              <a:off x="6714646" y="4953000"/>
              <a:ext cx="1427737"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21" name="Rectangle 20">
              <a:extLst>
                <a:ext uri="{FF2B5EF4-FFF2-40B4-BE49-F238E27FC236}">
                  <a16:creationId xmlns:a16="http://schemas.microsoft.com/office/drawing/2014/main" id="{5906DF99-930D-8A99-A9A9-45CC378981FE}"/>
                </a:ext>
              </a:extLst>
            </p:cNvPr>
            <p:cNvSpPr/>
            <p:nvPr/>
          </p:nvSpPr>
          <p:spPr bwMode="auto">
            <a:xfrm>
              <a:off x="2775198" y="6019800"/>
              <a:ext cx="3816102" cy="3810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grpSp>
      <p:sp>
        <p:nvSpPr>
          <p:cNvPr id="3" name="TextBox 2">
            <a:extLst>
              <a:ext uri="{FF2B5EF4-FFF2-40B4-BE49-F238E27FC236}">
                <a16:creationId xmlns:a16="http://schemas.microsoft.com/office/drawing/2014/main" id="{1DD312B9-4EC3-DB1B-C8A0-579FD67F1FCB}"/>
              </a:ext>
            </a:extLst>
          </p:cNvPr>
          <p:cNvSpPr txBox="1"/>
          <p:nvPr/>
        </p:nvSpPr>
        <p:spPr>
          <a:xfrm rot="16200000">
            <a:off x="-32992" y="3355358"/>
            <a:ext cx="1208985" cy="400110"/>
          </a:xfrm>
          <a:prstGeom prst="rect">
            <a:avLst/>
          </a:prstGeom>
          <a:noFill/>
        </p:spPr>
        <p:txBody>
          <a:bodyPr wrap="none" rtlCol="0">
            <a:spAutoFit/>
          </a:bodyPr>
          <a:lstStyle/>
          <a:p>
            <a:r>
              <a:rPr lang="ar-JO" sz="2000" b="1" dirty="0">
                <a:solidFill>
                  <a:schemeClr val="bg1"/>
                </a:solidFill>
                <a:latin typeface="Arial" panose="020B0604020202020204" pitchFamily="34" charset="0"/>
                <a:cs typeface="Arial" panose="020B0604020202020204" pitchFamily="34" charset="0"/>
              </a:rPr>
              <a:t>عدد المتبنين</a:t>
            </a:r>
            <a:endParaRPr lang="en-US" sz="20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B69305F-3326-FC94-2235-944CAA9C0894}"/>
              </a:ext>
            </a:extLst>
          </p:cNvPr>
          <p:cNvSpPr txBox="1"/>
          <p:nvPr/>
        </p:nvSpPr>
        <p:spPr>
          <a:xfrm>
            <a:off x="805675" y="3925669"/>
            <a:ext cx="1480325" cy="646331"/>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المبتكرين</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a:t>
            </a:r>
            <a:r>
              <a:rPr lang="ar-JO" b="1" dirty="0">
                <a:solidFill>
                  <a:schemeClr val="bg1"/>
                </a:solidFill>
                <a:latin typeface="Arial" panose="020B0604020202020204" pitchFamily="34" charset="0"/>
                <a:cs typeface="Arial" panose="020B0604020202020204" pitchFamily="34" charset="0"/>
              </a:rPr>
              <a:t>5ر2%</a:t>
            </a:r>
            <a:r>
              <a:rPr lang="en-US" b="1" dirty="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CE1B639F-6EE6-62D0-E44D-0E20EDE65211}"/>
              </a:ext>
            </a:extLst>
          </p:cNvPr>
          <p:cNvSpPr txBox="1"/>
          <p:nvPr/>
        </p:nvSpPr>
        <p:spPr>
          <a:xfrm>
            <a:off x="1676400" y="4944070"/>
            <a:ext cx="1704726" cy="923330"/>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المتبنين</a:t>
            </a:r>
          </a:p>
          <a:p>
            <a:pPr algn="ctr"/>
            <a:r>
              <a:rPr lang="ar-JO" b="1" dirty="0">
                <a:solidFill>
                  <a:schemeClr val="bg1"/>
                </a:solidFill>
                <a:latin typeface="Arial" panose="020B0604020202020204" pitchFamily="34" charset="0"/>
                <a:cs typeface="Arial" panose="020B0604020202020204" pitchFamily="34" charset="0"/>
              </a:rPr>
              <a:t>المبكرين</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a:t>
            </a:r>
            <a:r>
              <a:rPr lang="ar-JO" b="1" dirty="0">
                <a:solidFill>
                  <a:schemeClr val="bg1"/>
                </a:solidFill>
                <a:latin typeface="Arial" panose="020B0604020202020204" pitchFamily="34" charset="0"/>
                <a:cs typeface="Arial" panose="020B0604020202020204" pitchFamily="34" charset="0"/>
              </a:rPr>
              <a:t>5ر13%</a:t>
            </a:r>
            <a:r>
              <a:rPr lang="en-US" b="1" dirty="0">
                <a:solidFill>
                  <a:schemeClr val="bg1"/>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E2E31BBA-BACF-8367-40A6-FCC6FE68BC3F}"/>
              </a:ext>
            </a:extLst>
          </p:cNvPr>
          <p:cNvSpPr txBox="1"/>
          <p:nvPr/>
        </p:nvSpPr>
        <p:spPr>
          <a:xfrm>
            <a:off x="3314889" y="4944070"/>
            <a:ext cx="1561911" cy="923330"/>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الأغلبية </a:t>
            </a:r>
          </a:p>
          <a:p>
            <a:pPr algn="ctr"/>
            <a:r>
              <a:rPr lang="ar-JO" b="1" dirty="0">
                <a:solidFill>
                  <a:schemeClr val="bg1"/>
                </a:solidFill>
                <a:latin typeface="Arial" panose="020B0604020202020204" pitchFamily="34" charset="0"/>
                <a:cs typeface="Arial" panose="020B0604020202020204" pitchFamily="34" charset="0"/>
              </a:rPr>
              <a:t>المبكرة</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a:t>
            </a:r>
            <a:r>
              <a:rPr lang="ar-JO" b="1" dirty="0">
                <a:solidFill>
                  <a:schemeClr val="bg1"/>
                </a:solidFill>
                <a:latin typeface="Arial" panose="020B0604020202020204" pitchFamily="34" charset="0"/>
                <a:cs typeface="Arial" panose="020B0604020202020204" pitchFamily="34" charset="0"/>
              </a:rPr>
              <a:t>34%</a:t>
            </a:r>
            <a:r>
              <a:rPr lang="en-US" b="1" dirty="0">
                <a:solidFill>
                  <a:schemeClr val="bg1"/>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99A4CC09-A1B9-0A20-CE1F-86351CFE8094}"/>
              </a:ext>
            </a:extLst>
          </p:cNvPr>
          <p:cNvSpPr txBox="1"/>
          <p:nvPr/>
        </p:nvSpPr>
        <p:spPr>
          <a:xfrm>
            <a:off x="4808863" y="4944070"/>
            <a:ext cx="1568067" cy="923330"/>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الأغلبية </a:t>
            </a:r>
          </a:p>
          <a:p>
            <a:pPr algn="ctr"/>
            <a:r>
              <a:rPr lang="ar-JO" b="1" dirty="0">
                <a:solidFill>
                  <a:schemeClr val="bg1"/>
                </a:solidFill>
                <a:latin typeface="Arial" panose="020B0604020202020204" pitchFamily="34" charset="0"/>
                <a:cs typeface="Arial" panose="020B0604020202020204" pitchFamily="34" charset="0"/>
              </a:rPr>
              <a:t>المتأخرة</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a:t>
            </a:r>
            <a:r>
              <a:rPr lang="ar-JO" b="1" dirty="0">
                <a:solidFill>
                  <a:schemeClr val="bg1"/>
                </a:solidFill>
                <a:latin typeface="Arial" panose="020B0604020202020204" pitchFamily="34" charset="0"/>
                <a:cs typeface="Arial" panose="020B0604020202020204" pitchFamily="34" charset="0"/>
              </a:rPr>
              <a:t>34%</a:t>
            </a:r>
            <a:r>
              <a:rPr lang="en-US" b="1" dirty="0">
                <a:solidFill>
                  <a:schemeClr val="bg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42D88808-01F4-9F3F-033F-867F84C554D8}"/>
              </a:ext>
            </a:extLst>
          </p:cNvPr>
          <p:cNvSpPr txBox="1"/>
          <p:nvPr/>
        </p:nvSpPr>
        <p:spPr>
          <a:xfrm>
            <a:off x="6464930" y="4944070"/>
            <a:ext cx="1840870" cy="646331"/>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المتقاعسين</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a:t>
            </a:r>
            <a:r>
              <a:rPr lang="ar-JO" b="1" dirty="0">
                <a:solidFill>
                  <a:schemeClr val="bg1"/>
                </a:solidFill>
                <a:latin typeface="Arial" panose="020B0604020202020204" pitchFamily="34" charset="0"/>
                <a:cs typeface="Arial" panose="020B0604020202020204" pitchFamily="34" charset="0"/>
              </a:rPr>
              <a:t>16%</a:t>
            </a:r>
            <a:r>
              <a:rPr lang="en-US" b="1" dirty="0">
                <a:solidFill>
                  <a:schemeClr val="bg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A8828A2-9743-69CD-4EE1-921CEBB1C145}"/>
              </a:ext>
            </a:extLst>
          </p:cNvPr>
          <p:cNvSpPr txBox="1"/>
          <p:nvPr/>
        </p:nvSpPr>
        <p:spPr>
          <a:xfrm>
            <a:off x="2111958" y="5955135"/>
            <a:ext cx="5275243" cy="400110"/>
          </a:xfrm>
          <a:prstGeom prst="rect">
            <a:avLst/>
          </a:prstGeom>
          <a:noFill/>
        </p:spPr>
        <p:txBody>
          <a:bodyPr wrap="square" rtlCol="0" anchor="ctr">
            <a:spAutoFit/>
          </a:bodyPr>
          <a:lstStyle/>
          <a:p>
            <a:pPr algn="ctr"/>
            <a:r>
              <a:rPr lang="ar-JO" sz="2000" b="1" dirty="0">
                <a:solidFill>
                  <a:schemeClr val="bg1"/>
                </a:solidFill>
                <a:latin typeface="Arial" panose="020B0604020202020204" pitchFamily="34" charset="0"/>
                <a:cs typeface="Arial" panose="020B0604020202020204" pitchFamily="34" charset="0"/>
              </a:rPr>
              <a:t>الوقت المطلوب للتبني</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0621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ar-JO" dirty="0">
                <a:latin typeface="Arial" panose="020B0604020202020204" pitchFamily="34" charset="0"/>
                <a:cs typeface="Arial" panose="020B0604020202020204" pitchFamily="34" charset="0"/>
              </a:rPr>
              <a:t>السؤال الأكبر: كيف تتعامل </a:t>
            </a:r>
            <a:r>
              <a:rPr lang="ar-JO" u="sng" dirty="0">
                <a:latin typeface="Arial" panose="020B0604020202020204" pitchFamily="34" charset="0"/>
                <a:cs typeface="Arial" panose="020B0604020202020204" pitchFamily="34" charset="0"/>
              </a:rPr>
              <a:t>أنت</a:t>
            </a:r>
            <a:r>
              <a:rPr lang="ar-JO" dirty="0">
                <a:latin typeface="Arial" panose="020B0604020202020204" pitchFamily="34" charset="0"/>
                <a:cs typeface="Arial" panose="020B0604020202020204" pitchFamily="34" charset="0"/>
              </a:rPr>
              <a:t> مع التغيير؟</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9719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ar-JO" dirty="0">
                <a:latin typeface="Arial" panose="020B0604020202020204" pitchFamily="34" charset="0"/>
                <a:cs typeface="Arial" panose="020B0604020202020204" pitchFamily="34" charset="0"/>
              </a:rPr>
              <a:t>أين تقع على المنحنى؟</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0991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g.arizona.edu/oals/ALN/aln53/gifs/orr7.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444550"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pPr algn="ctr"/>
            <a:r>
              <a:rPr lang="ar-JO" dirty="0"/>
              <a:t>التجاوب مع التغيير</a:t>
            </a:r>
            <a:endParaRPr lang="en-US" dirty="0"/>
          </a:p>
        </p:txBody>
      </p:sp>
      <p:grpSp>
        <p:nvGrpSpPr>
          <p:cNvPr id="22" name="Group 21">
            <a:extLst>
              <a:ext uri="{FF2B5EF4-FFF2-40B4-BE49-F238E27FC236}">
                <a16:creationId xmlns:a16="http://schemas.microsoft.com/office/drawing/2014/main" id="{BADD9BA7-699B-E047-972C-0D8D080B17DD}"/>
              </a:ext>
            </a:extLst>
          </p:cNvPr>
          <p:cNvGrpSpPr/>
          <p:nvPr/>
        </p:nvGrpSpPr>
        <p:grpSpPr>
          <a:xfrm>
            <a:off x="381000" y="1501372"/>
            <a:ext cx="7761383" cy="4899428"/>
            <a:chOff x="381000" y="1501372"/>
            <a:chExt cx="7761383" cy="4899428"/>
          </a:xfrm>
        </p:grpSpPr>
        <p:sp>
          <p:nvSpPr>
            <p:cNvPr id="15" name="Rectangle 14">
              <a:extLst>
                <a:ext uri="{FF2B5EF4-FFF2-40B4-BE49-F238E27FC236}">
                  <a16:creationId xmlns:a16="http://schemas.microsoft.com/office/drawing/2014/main" id="{82DD17BF-3F1C-A750-9F2F-DF58D39E24D3}"/>
                </a:ext>
              </a:extLst>
            </p:cNvPr>
            <p:cNvSpPr/>
            <p:nvPr/>
          </p:nvSpPr>
          <p:spPr bwMode="auto">
            <a:xfrm>
              <a:off x="858263" y="3974334"/>
              <a:ext cx="1427737" cy="533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8" name="Rectangle 7">
              <a:extLst>
                <a:ext uri="{FF2B5EF4-FFF2-40B4-BE49-F238E27FC236}">
                  <a16:creationId xmlns:a16="http://schemas.microsoft.com/office/drawing/2014/main" id="{B2370B78-055F-E942-76C4-3BAC3B257348}"/>
                </a:ext>
              </a:extLst>
            </p:cNvPr>
            <p:cNvSpPr/>
            <p:nvPr/>
          </p:nvSpPr>
          <p:spPr bwMode="auto">
            <a:xfrm>
              <a:off x="381000" y="1501372"/>
              <a:ext cx="381000" cy="4366028"/>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6" name="Rectangle 15">
              <a:extLst>
                <a:ext uri="{FF2B5EF4-FFF2-40B4-BE49-F238E27FC236}">
                  <a16:creationId xmlns:a16="http://schemas.microsoft.com/office/drawing/2014/main" id="{EB180EAC-DE77-C243-F522-4E7B43DB99D0}"/>
                </a:ext>
              </a:extLst>
            </p:cNvPr>
            <p:cNvSpPr/>
            <p:nvPr/>
          </p:nvSpPr>
          <p:spPr bwMode="auto">
            <a:xfrm>
              <a:off x="1772663" y="4953000"/>
              <a:ext cx="1427737"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7" name="Rectangle 16">
              <a:extLst>
                <a:ext uri="{FF2B5EF4-FFF2-40B4-BE49-F238E27FC236}">
                  <a16:creationId xmlns:a16="http://schemas.microsoft.com/office/drawing/2014/main" id="{464DCDF9-CAEA-E354-5B80-F87EEFBEFF03}"/>
                </a:ext>
              </a:extLst>
            </p:cNvPr>
            <p:cNvSpPr/>
            <p:nvPr/>
          </p:nvSpPr>
          <p:spPr bwMode="auto">
            <a:xfrm>
              <a:off x="3381127" y="4953000"/>
              <a:ext cx="1352320"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8" name="Rectangle 17">
              <a:extLst>
                <a:ext uri="{FF2B5EF4-FFF2-40B4-BE49-F238E27FC236}">
                  <a16:creationId xmlns:a16="http://schemas.microsoft.com/office/drawing/2014/main" id="{7155BB38-9627-02A4-060E-5A8F2F6FD178}"/>
                </a:ext>
              </a:extLst>
            </p:cNvPr>
            <p:cNvSpPr/>
            <p:nvPr/>
          </p:nvSpPr>
          <p:spPr bwMode="auto">
            <a:xfrm>
              <a:off x="4896863" y="4953000"/>
              <a:ext cx="1427737"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9" name="Rectangle 18">
              <a:extLst>
                <a:ext uri="{FF2B5EF4-FFF2-40B4-BE49-F238E27FC236}">
                  <a16:creationId xmlns:a16="http://schemas.microsoft.com/office/drawing/2014/main" id="{A7F20CAC-AAA5-EB36-98EE-6357263BC695}"/>
                </a:ext>
              </a:extLst>
            </p:cNvPr>
            <p:cNvSpPr/>
            <p:nvPr/>
          </p:nvSpPr>
          <p:spPr bwMode="auto">
            <a:xfrm>
              <a:off x="6714646" y="4953000"/>
              <a:ext cx="1427737" cy="9144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21" name="Rectangle 20">
              <a:extLst>
                <a:ext uri="{FF2B5EF4-FFF2-40B4-BE49-F238E27FC236}">
                  <a16:creationId xmlns:a16="http://schemas.microsoft.com/office/drawing/2014/main" id="{5906DF99-930D-8A99-A9A9-45CC378981FE}"/>
                </a:ext>
              </a:extLst>
            </p:cNvPr>
            <p:cNvSpPr/>
            <p:nvPr/>
          </p:nvSpPr>
          <p:spPr bwMode="auto">
            <a:xfrm>
              <a:off x="2775198" y="6019800"/>
              <a:ext cx="3816102" cy="381000"/>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grpSp>
      <p:sp>
        <p:nvSpPr>
          <p:cNvPr id="3" name="TextBox 2">
            <a:extLst>
              <a:ext uri="{FF2B5EF4-FFF2-40B4-BE49-F238E27FC236}">
                <a16:creationId xmlns:a16="http://schemas.microsoft.com/office/drawing/2014/main" id="{1DD312B9-4EC3-DB1B-C8A0-579FD67F1FCB}"/>
              </a:ext>
            </a:extLst>
          </p:cNvPr>
          <p:cNvSpPr txBox="1"/>
          <p:nvPr/>
        </p:nvSpPr>
        <p:spPr>
          <a:xfrm rot="16200000">
            <a:off x="-32993" y="3355358"/>
            <a:ext cx="1208985" cy="400110"/>
          </a:xfrm>
          <a:prstGeom prst="rect">
            <a:avLst/>
          </a:prstGeom>
          <a:noFill/>
        </p:spPr>
        <p:txBody>
          <a:bodyPr wrap="none" rtlCol="0">
            <a:spAutoFit/>
          </a:bodyPr>
          <a:lstStyle/>
          <a:p>
            <a:r>
              <a:rPr lang="ar-JO" sz="2000" b="1" dirty="0">
                <a:solidFill>
                  <a:schemeClr val="bg1"/>
                </a:solidFill>
                <a:latin typeface="Arial" panose="020B0604020202020204" pitchFamily="34" charset="0"/>
                <a:cs typeface="Arial" panose="020B0604020202020204" pitchFamily="34" charset="0"/>
              </a:rPr>
              <a:t>عدد المتبنين</a:t>
            </a:r>
          </a:p>
        </p:txBody>
      </p:sp>
      <p:sp>
        <p:nvSpPr>
          <p:cNvPr id="10" name="TextBox 9">
            <a:extLst>
              <a:ext uri="{FF2B5EF4-FFF2-40B4-BE49-F238E27FC236}">
                <a16:creationId xmlns:a16="http://schemas.microsoft.com/office/drawing/2014/main" id="{1B69305F-3326-FC94-2235-944CAA9C0894}"/>
              </a:ext>
            </a:extLst>
          </p:cNvPr>
          <p:cNvSpPr txBox="1"/>
          <p:nvPr/>
        </p:nvSpPr>
        <p:spPr>
          <a:xfrm>
            <a:off x="805675" y="3925669"/>
            <a:ext cx="1480325" cy="646331"/>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المبتكرين</a:t>
            </a:r>
          </a:p>
          <a:p>
            <a:pPr algn="ctr"/>
            <a:r>
              <a:rPr lang="ar-JO" b="1" dirty="0">
                <a:solidFill>
                  <a:schemeClr val="bg1"/>
                </a:solidFill>
                <a:latin typeface="Arial" panose="020B0604020202020204" pitchFamily="34" charset="0"/>
                <a:cs typeface="Arial" panose="020B0604020202020204" pitchFamily="34" charset="0"/>
              </a:rPr>
              <a:t>(5ر2%~)</a:t>
            </a:r>
          </a:p>
        </p:txBody>
      </p:sp>
      <p:sp>
        <p:nvSpPr>
          <p:cNvPr id="11" name="TextBox 10">
            <a:extLst>
              <a:ext uri="{FF2B5EF4-FFF2-40B4-BE49-F238E27FC236}">
                <a16:creationId xmlns:a16="http://schemas.microsoft.com/office/drawing/2014/main" id="{CE1B639F-6EE6-62D0-E44D-0E20EDE65211}"/>
              </a:ext>
            </a:extLst>
          </p:cNvPr>
          <p:cNvSpPr txBox="1"/>
          <p:nvPr/>
        </p:nvSpPr>
        <p:spPr>
          <a:xfrm>
            <a:off x="1676400" y="4944070"/>
            <a:ext cx="1704726" cy="923330"/>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المتبنين</a:t>
            </a:r>
          </a:p>
          <a:p>
            <a:pPr algn="ctr"/>
            <a:r>
              <a:rPr lang="ar-JO" b="1" dirty="0">
                <a:solidFill>
                  <a:schemeClr val="bg1"/>
                </a:solidFill>
                <a:latin typeface="Arial" panose="020B0604020202020204" pitchFamily="34" charset="0"/>
                <a:cs typeface="Arial" panose="020B0604020202020204" pitchFamily="34" charset="0"/>
              </a:rPr>
              <a:t>المبكرين</a:t>
            </a:r>
          </a:p>
          <a:p>
            <a:pPr algn="ctr"/>
            <a:r>
              <a:rPr lang="ar-JO" b="1" dirty="0">
                <a:solidFill>
                  <a:schemeClr val="bg1"/>
                </a:solidFill>
                <a:latin typeface="Arial" panose="020B0604020202020204" pitchFamily="34" charset="0"/>
                <a:cs typeface="Arial" panose="020B0604020202020204" pitchFamily="34" charset="0"/>
              </a:rPr>
              <a:t>(5ر13%~)</a:t>
            </a:r>
          </a:p>
        </p:txBody>
      </p:sp>
      <p:sp>
        <p:nvSpPr>
          <p:cNvPr id="12" name="TextBox 11">
            <a:extLst>
              <a:ext uri="{FF2B5EF4-FFF2-40B4-BE49-F238E27FC236}">
                <a16:creationId xmlns:a16="http://schemas.microsoft.com/office/drawing/2014/main" id="{E2E31BBA-BACF-8367-40A6-FCC6FE68BC3F}"/>
              </a:ext>
            </a:extLst>
          </p:cNvPr>
          <p:cNvSpPr txBox="1"/>
          <p:nvPr/>
        </p:nvSpPr>
        <p:spPr>
          <a:xfrm>
            <a:off x="3314889" y="4944070"/>
            <a:ext cx="1561911" cy="923330"/>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الأغلبية </a:t>
            </a:r>
          </a:p>
          <a:p>
            <a:pPr algn="ctr"/>
            <a:r>
              <a:rPr lang="ar-JO" b="1" dirty="0">
                <a:solidFill>
                  <a:schemeClr val="bg1"/>
                </a:solidFill>
                <a:latin typeface="Arial" panose="020B0604020202020204" pitchFamily="34" charset="0"/>
                <a:cs typeface="Arial" panose="020B0604020202020204" pitchFamily="34" charset="0"/>
              </a:rPr>
              <a:t>المبكرة</a:t>
            </a:r>
          </a:p>
          <a:p>
            <a:pPr algn="ctr"/>
            <a:r>
              <a:rPr lang="ar-JO" b="1" dirty="0">
                <a:solidFill>
                  <a:schemeClr val="bg1"/>
                </a:solidFill>
                <a:latin typeface="Arial" panose="020B0604020202020204" pitchFamily="34" charset="0"/>
                <a:cs typeface="Arial" panose="020B0604020202020204" pitchFamily="34" charset="0"/>
              </a:rPr>
              <a:t>(34%~)</a:t>
            </a:r>
          </a:p>
        </p:txBody>
      </p:sp>
      <p:sp>
        <p:nvSpPr>
          <p:cNvPr id="13" name="TextBox 12">
            <a:extLst>
              <a:ext uri="{FF2B5EF4-FFF2-40B4-BE49-F238E27FC236}">
                <a16:creationId xmlns:a16="http://schemas.microsoft.com/office/drawing/2014/main" id="{99A4CC09-A1B9-0A20-CE1F-86351CFE8094}"/>
              </a:ext>
            </a:extLst>
          </p:cNvPr>
          <p:cNvSpPr txBox="1"/>
          <p:nvPr/>
        </p:nvSpPr>
        <p:spPr>
          <a:xfrm>
            <a:off x="4808863" y="4944070"/>
            <a:ext cx="1568067" cy="923330"/>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الأغلبية </a:t>
            </a:r>
          </a:p>
          <a:p>
            <a:pPr algn="ctr"/>
            <a:r>
              <a:rPr lang="ar-JO" b="1" dirty="0">
                <a:solidFill>
                  <a:schemeClr val="bg1"/>
                </a:solidFill>
                <a:latin typeface="Arial" panose="020B0604020202020204" pitchFamily="34" charset="0"/>
                <a:cs typeface="Arial" panose="020B0604020202020204" pitchFamily="34" charset="0"/>
              </a:rPr>
              <a:t>المتأخرة</a:t>
            </a:r>
          </a:p>
          <a:p>
            <a:pPr algn="ctr"/>
            <a:r>
              <a:rPr lang="ar-JO" b="1" dirty="0">
                <a:solidFill>
                  <a:schemeClr val="bg1"/>
                </a:solidFill>
                <a:latin typeface="Arial" panose="020B0604020202020204" pitchFamily="34" charset="0"/>
                <a:cs typeface="Arial" panose="020B0604020202020204" pitchFamily="34" charset="0"/>
              </a:rPr>
              <a:t>(34%~)</a:t>
            </a:r>
          </a:p>
        </p:txBody>
      </p:sp>
      <p:sp>
        <p:nvSpPr>
          <p:cNvPr id="14" name="TextBox 13">
            <a:extLst>
              <a:ext uri="{FF2B5EF4-FFF2-40B4-BE49-F238E27FC236}">
                <a16:creationId xmlns:a16="http://schemas.microsoft.com/office/drawing/2014/main" id="{42D88808-01F4-9F3F-033F-867F84C554D8}"/>
              </a:ext>
            </a:extLst>
          </p:cNvPr>
          <p:cNvSpPr txBox="1"/>
          <p:nvPr/>
        </p:nvSpPr>
        <p:spPr>
          <a:xfrm>
            <a:off x="6464930" y="4944070"/>
            <a:ext cx="1840870" cy="646331"/>
          </a:xfrm>
          <a:prstGeom prst="rect">
            <a:avLst/>
          </a:prstGeom>
          <a:noFill/>
        </p:spPr>
        <p:txBody>
          <a:bodyPr wrap="square" rtlCol="0">
            <a:spAutoFit/>
          </a:bodyPr>
          <a:lstStyle/>
          <a:p>
            <a:pPr algn="ctr"/>
            <a:r>
              <a:rPr lang="ar-JO" b="1" dirty="0">
                <a:solidFill>
                  <a:schemeClr val="bg1"/>
                </a:solidFill>
                <a:latin typeface="Arial" panose="020B0604020202020204" pitchFamily="34" charset="0"/>
                <a:cs typeface="Arial" panose="020B0604020202020204" pitchFamily="34" charset="0"/>
              </a:rPr>
              <a:t>المتقاعسين</a:t>
            </a:r>
          </a:p>
          <a:p>
            <a:pPr algn="ctr"/>
            <a:r>
              <a:rPr lang="ar-JO" b="1" dirty="0">
                <a:solidFill>
                  <a:schemeClr val="bg1"/>
                </a:solidFill>
                <a:latin typeface="Arial" panose="020B0604020202020204" pitchFamily="34" charset="0"/>
                <a:cs typeface="Arial" panose="020B0604020202020204" pitchFamily="34" charset="0"/>
              </a:rPr>
              <a:t>(16%~)</a:t>
            </a:r>
          </a:p>
        </p:txBody>
      </p:sp>
      <p:sp>
        <p:nvSpPr>
          <p:cNvPr id="9" name="TextBox 8">
            <a:extLst>
              <a:ext uri="{FF2B5EF4-FFF2-40B4-BE49-F238E27FC236}">
                <a16:creationId xmlns:a16="http://schemas.microsoft.com/office/drawing/2014/main" id="{9A8828A2-9743-69CD-4EE1-921CEBB1C145}"/>
              </a:ext>
            </a:extLst>
          </p:cNvPr>
          <p:cNvSpPr txBox="1"/>
          <p:nvPr/>
        </p:nvSpPr>
        <p:spPr>
          <a:xfrm>
            <a:off x="2111958" y="5955135"/>
            <a:ext cx="5275243" cy="400110"/>
          </a:xfrm>
          <a:prstGeom prst="rect">
            <a:avLst/>
          </a:prstGeom>
          <a:noFill/>
        </p:spPr>
        <p:txBody>
          <a:bodyPr wrap="square" rtlCol="0" anchor="ctr">
            <a:spAutoFit/>
          </a:bodyPr>
          <a:lstStyle/>
          <a:p>
            <a:pPr algn="ctr"/>
            <a:r>
              <a:rPr lang="ar-JO" sz="2000" b="1" dirty="0">
                <a:solidFill>
                  <a:schemeClr val="bg1"/>
                </a:solidFill>
                <a:latin typeface="Arial" panose="020B0604020202020204" pitchFamily="34" charset="0"/>
                <a:cs typeface="Arial" panose="020B0604020202020204" pitchFamily="34" charset="0"/>
              </a:rPr>
              <a:t>الوقت المطلوب للتبني</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1384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4"/>
            <a:ext cx="7043208" cy="3083995"/>
          </a:xfrm>
        </p:spPr>
        <p:txBody>
          <a:bodyPr/>
          <a:lstStyle/>
          <a:p>
            <a:pPr algn="r"/>
            <a:r>
              <a:rPr lang="ar-JO" dirty="0">
                <a:latin typeface="Arial" panose="020B0604020202020204" pitchFamily="34" charset="0"/>
                <a:cs typeface="Arial" panose="020B0604020202020204" pitchFamily="34" charset="0"/>
              </a:rPr>
              <a:t>أين تقع المقاومة على المنحنى؟</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4666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4"/>
            <a:ext cx="7043208" cy="3388796"/>
          </a:xfrm>
        </p:spPr>
        <p:txBody>
          <a:bodyPr/>
          <a:lstStyle/>
          <a:p>
            <a:pPr algn="r"/>
            <a:r>
              <a:rPr lang="ar-JO" dirty="0">
                <a:latin typeface="Arial" panose="020B0604020202020204" pitchFamily="34" charset="0"/>
                <a:cs typeface="Arial" panose="020B0604020202020204" pitchFamily="34" charset="0"/>
              </a:rPr>
              <a:t>كيف تتجاوب مع أولئك الذين يقاومون التغيير أو يقاومونك.</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1219200" y="4038600"/>
            <a:ext cx="7086600" cy="923330"/>
          </a:xfrm>
          <a:prstGeom prst="rect">
            <a:avLst/>
          </a:prstGeom>
        </p:spPr>
        <p:txBody>
          <a:bodyPr wrap="square">
            <a:spAutoFit/>
          </a:bodyPr>
          <a:lstStyle/>
          <a:p>
            <a:pPr algn="r"/>
            <a:r>
              <a:rPr lang="ar-JO" sz="5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كيف تتجاوب مع النزاع؟</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99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880</TotalTime>
  <Words>694</Words>
  <Application>Microsoft Office PowerPoint</Application>
  <PresentationFormat>On-screen Show (4:3)</PresentationFormat>
  <Paragraphs>113</Paragraphs>
  <Slides>22</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ＭＳ Ｐゴシック</vt:lpstr>
      <vt:lpstr>Arial</vt:lpstr>
      <vt:lpstr>Calibri</vt:lpstr>
      <vt:lpstr>Courier New</vt:lpstr>
      <vt:lpstr>Segoe</vt:lpstr>
      <vt:lpstr>Times New Roman</vt:lpstr>
      <vt:lpstr>Wingdings</vt:lpstr>
      <vt:lpstr>Blue Segoe 4-3 template-template_April-17-2007</vt:lpstr>
      <vt:lpstr>White with Courier font for code slides</vt:lpstr>
      <vt:lpstr>Orbit</vt:lpstr>
      <vt:lpstr>التغلب على مقاومة التغيير</vt:lpstr>
      <vt:lpstr>PowerPoint Presentation</vt:lpstr>
      <vt:lpstr>سؤال: كيف تتعامل مع المتبنين المتأخرين أو الأشخاص الذين يغيرون رأيهم؟</vt:lpstr>
      <vt:lpstr>التجاوب مع التغيير</vt:lpstr>
      <vt:lpstr>السؤال الأكبر: كيف تتعامل أنت مع التغيير؟</vt:lpstr>
      <vt:lpstr>أين تقع على المنحنى؟</vt:lpstr>
      <vt:lpstr>التجاوب مع التغيير</vt:lpstr>
      <vt:lpstr>أين تقع المقاومة على المنحنى؟</vt:lpstr>
      <vt:lpstr>كيف تتجاوب مع أولئك الذين يقاومون التغيير أو يقاومونك.</vt:lpstr>
      <vt:lpstr>أربعة أنماط استجابة غير مناسبة جيم فان يبيرين، صناعة السلام (استخدمت بإذن)</vt:lpstr>
      <vt:lpstr>لماذا يقاوم الناس التغيير؟</vt:lpstr>
      <vt:lpstr>PowerPoint Presentation</vt:lpstr>
      <vt:lpstr>PowerPoint Presentation</vt:lpstr>
      <vt:lpstr>PowerPoint Presentation</vt:lpstr>
      <vt:lpstr>PowerPoint Presentation</vt:lpstr>
      <vt:lpstr>PowerPoint Presentation</vt:lpstr>
      <vt:lpstr>كيف تستطيع أن تتجاوب مع مقاومة التغيير بشكل مناسب؟</vt:lpstr>
      <vt:lpstr>PowerPoint Presentation</vt:lpstr>
      <vt:lpstr>PowerPoint Presentation</vt:lpstr>
      <vt:lpstr>PowerPoint Presentation</vt:lpstr>
      <vt:lpstr>Black</vt:lpstr>
      <vt:lpstr>تحول الكنيسة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OHIO TAP Boot Camp Follow Up</dc:title>
  <dc:creator>Gordon Penfold</dc:creator>
  <cp:keywords/>
  <cp:lastModifiedBy>Rami Jwainat</cp:lastModifiedBy>
  <cp:revision>35</cp:revision>
  <dcterms:created xsi:type="dcterms:W3CDTF">2015-08-04T04:35:20Z</dcterms:created>
  <dcterms:modified xsi:type="dcterms:W3CDTF">2024-04-11T06:39:46Z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