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28"/>
  </p:notesMasterIdLst>
  <p:sldIdLst>
    <p:sldId id="510" r:id="rId4"/>
    <p:sldId id="511" r:id="rId5"/>
    <p:sldId id="464" r:id="rId6"/>
    <p:sldId id="365" r:id="rId7"/>
    <p:sldId id="472" r:id="rId8"/>
    <p:sldId id="366" r:id="rId9"/>
    <p:sldId id="368" r:id="rId10"/>
    <p:sldId id="369" r:id="rId11"/>
    <p:sldId id="370" r:id="rId12"/>
    <p:sldId id="371" r:id="rId13"/>
    <p:sldId id="372" r:id="rId14"/>
    <p:sldId id="373" r:id="rId15"/>
    <p:sldId id="474" r:id="rId16"/>
    <p:sldId id="500" r:id="rId17"/>
    <p:sldId id="506" r:id="rId18"/>
    <p:sldId id="507" r:id="rId19"/>
    <p:sldId id="485" r:id="rId20"/>
    <p:sldId id="486" r:id="rId21"/>
    <p:sldId id="487" r:id="rId22"/>
    <p:sldId id="488" r:id="rId23"/>
    <p:sldId id="489" r:id="rId24"/>
    <p:sldId id="377" r:id="rId25"/>
    <p:sldId id="508" r:id="rId26"/>
    <p:sldId id="30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0" autoAdjust="0"/>
    <p:restoredTop sz="93849" autoAdjust="0"/>
  </p:normalViewPr>
  <p:slideViewPr>
    <p:cSldViewPr>
      <p:cViewPr varScale="1">
        <p:scale>
          <a:sx n="67" d="100"/>
          <a:sy n="67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D03583-452D-4A1D-9CEF-C3C669632DE6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B4C4BA-CFBB-4D3C-97AC-DD201C6B7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7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BFEB94-72D0-4EB6-B52D-D148CD63B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2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C5E16-D2B6-4736-A39A-5D55856635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8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5D313-541B-4139-960E-9047853126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90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84F60-CFD3-42B8-8338-EAAA829165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21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Mission—make disciples. Core Beliefs tie the mission to</a:t>
            </a:r>
            <a:r>
              <a:rPr lang="en-US" baseline="0" dirty="0"/>
              <a:t> the vision. The Ministry Map provides the structure. The Vision carries the mission.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4C4BA-CFBB-4D3C-97AC-DD201C6B76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4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EE0853-2F6E-4DC1-ADF7-EF36B488CA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Matthew Fite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0C12-25BE-4BBE-8E19-68B432D65B3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23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ndolence,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mpotence,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ncompetence,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ntroversion,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ndividualism,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nsensitivity,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neffectiveness,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nward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ndifference.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APATHY—what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that? I don’t know and I don’t care!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0C12-25BE-4BBE-8E19-68B432D65B3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68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 Beamer Sept 11,</a:t>
            </a:r>
            <a:r>
              <a:rPr lang="en-US" baseline="0" dirty="0"/>
              <a:t>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0C12-25BE-4BBE-8E19-68B432D65B3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0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0C12-25BE-4BBE-8E19-68B432D65B3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10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C552D-B9C1-4F89-B34C-69F3259D181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3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Many churches have more of a plan for hosting a wedding than they do a plan for reaching their communities with the Gospel. Same with Christmas program, 4</a:t>
            </a:r>
            <a:r>
              <a:rPr lang="en-US" altLang="en-US" baseline="30000"/>
              <a:t>th</a:t>
            </a:r>
            <a:r>
              <a:rPr lang="en-US" altLang="en-US"/>
              <a:t> of July picnics and serving in the kitchen.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0B57A-63C9-4CB5-BF55-6F5C9781EA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5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3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4F147-F040-48BF-9911-812B4EF4CB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22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Transformation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579D1-A547-454C-B6E0-8DE73519BC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F9BEE-AC9C-404D-A137-561802FA01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70E15-04BA-4723-B8E6-C8A9C2E42C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23004-A16C-426B-9463-671D2B9B5D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0A31C9-8914-4BE0-BE8A-B1DDBECCB4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7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892CF-56E1-4F82-BE57-4DA9854DEF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C06B6-AB15-4564-A19A-6C62BE4515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4EF6-4ACA-4E42-8CB8-1A0704EB0191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A843-2C05-41AC-9551-AFC0A264C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AA22-5D71-4E21-B3AB-E879A2B48251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7B55-5913-45B9-BF23-3B018F866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3AA8-A5A4-4F11-81D6-6285B7998705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E672-D8C9-41BB-BCB2-122629582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DBF4-6702-4252-902D-7A5217834AF9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F9E3-A1DB-46CE-B63B-34867FFF8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172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72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4BA4347-2C05-4EFF-B748-CFDD0947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5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DE88-F65D-4F1D-9D95-88D1FA122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9C205-A778-4693-9CA4-7AE6D8723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5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F3E5-9815-4230-816B-0D41C02E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67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B44A-F871-4E4A-B25A-8431566DA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5FC2-E2E1-4567-9CC3-140B7C7B2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35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77F2-45E0-490E-965E-4AEA38197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B738-76BF-4CBC-BAC1-B3146E95FEC6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C966-7D29-40D9-A2F2-7F6145DDE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9950E-79BE-4E2C-BCA4-B017A4B4C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86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E48B-67E0-42F0-B323-59EDDCE9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9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0A0A-9182-4204-BE30-8B799FCB8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0945-B815-44F5-A0B9-F7D959C33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49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DBF4-6702-4252-902D-7A5217834AF9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F9E3-A1DB-46CE-B63B-34867FFF8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9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597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62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19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54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81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4D7C-5D22-4C40-B8E7-27866B3783B7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3E0E-F120-4DFA-82D5-4372C964E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97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980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58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558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6501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65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327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0C48-6850-4E6E-BFEF-B05326483C6E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3F67-5C94-4281-9C96-8836AC6E7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4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3554-4CB6-4D31-BBB5-E68A1C81925C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CB7A-4F55-42CF-B0E1-2605CF545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7A6B-4FCE-4ED9-90BF-55B48E6C400C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BDE7-A750-4E22-AE87-EDD89FBCC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B421-2D35-4BDC-ADA4-7489925AD440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7A84-0808-4039-9673-35424FC09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7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E623-34BC-4BBA-9A6E-464A8141EA9E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62DF-DED4-4881-901B-F388DE390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3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93109-0640-4063-9704-6D768786705C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B824A-D7E0-437D-9170-3657C8DC7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7BB713-F852-4756-A22A-6F87567AEBCA}" type="datetime1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2EE751-33E2-4A71-9D99-12CFBAACB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2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1621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621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1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2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8C288C85-2458-4CE9-AE22-F0713AF5F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622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13609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36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Preview" descr="Filename: j0411673.jpg&#10;Keywords: academics, concepts, discoveries ...&#10;File Size: 483 KB">
            <a:extLst>
              <a:ext uri="{FF2B5EF4-FFF2-40B4-BE49-F238E27FC236}">
                <a16:creationId xmlns:a16="http://schemas.microsoft.com/office/drawing/2014/main" id="{BB57F4CC-D349-991C-A678-C8454446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5" t="10417" b="10938"/>
          <a:stretch>
            <a:fillRect/>
          </a:stretch>
        </p:blipFill>
        <p:spPr bwMode="auto">
          <a:xfrm>
            <a:off x="1343891" y="28698"/>
            <a:ext cx="6796644" cy="548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2819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JO" sz="6600" b="1" dirty="0">
                <a:effectLst>
                  <a:glow rad="228600">
                    <a:schemeClr val="bg1">
                      <a:alpha val="82206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خارطة الخدمة</a:t>
            </a:r>
            <a:endParaRPr lang="en-US" sz="6600" b="1" dirty="0">
              <a:effectLst>
                <a:glow rad="228600">
                  <a:schemeClr val="bg1">
                    <a:alpha val="82206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A28A-5C48-4018-980F-F7034EB4EA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98964" y="3765875"/>
            <a:ext cx="5250873" cy="1752600"/>
          </a:xfrm>
        </p:spPr>
        <p:txBody>
          <a:bodyPr/>
          <a:lstStyle/>
          <a:p>
            <a:r>
              <a:rPr lang="ar-JO" sz="4000" b="1" dirty="0">
                <a:effectLst>
                  <a:glow rad="228600">
                    <a:schemeClr val="bg1">
                      <a:alpha val="82206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تطوير خطة</a:t>
            </a:r>
          </a:p>
          <a:p>
            <a:r>
              <a:rPr lang="ar-JO" sz="4000" b="1" dirty="0">
                <a:effectLst>
                  <a:glow rad="228600">
                    <a:schemeClr val="bg1">
                      <a:alpha val="82206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للمستقبل</a:t>
            </a:r>
            <a:endParaRPr lang="en-US" sz="4000" b="1" dirty="0">
              <a:effectLst>
                <a:glow rad="228600">
                  <a:schemeClr val="bg1">
                    <a:alpha val="82206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654107"/>
            <a:ext cx="9252520" cy="119931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تعليم د. غوردون بينفولد دكتور الخدمات الطلابية</a:t>
            </a:r>
            <a:b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تحميل د. ريك جريفيث • مؤسسة الدراسات اللاهوتية الأردنية</a:t>
            </a:r>
            <a:b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الملفات بلغات عدة للتنزيل المجاني على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وضع خطة عمل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Arial" charset="0"/>
              <a:buChar char="•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عادة ما يكون خلق النظام خطوة عملية أساسية في خطة العمل الأولية.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وجه تركيزهم عما لا يزيد عن ثلاثة أنظمة خلال سنة الخدمة الواحدة.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المجموعة التأسيسية من الأنظمة التي يجب معالجتها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 rtl="1" eaLnBrk="1" hangingPunct="1">
              <a:buFont typeface="Arial" charset="0"/>
              <a:buChar char="•"/>
              <a:defRPr/>
            </a:pPr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الكرازة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 rtl="1" eaLnBrk="1" hangingPunct="1">
              <a:buFont typeface="Arial" charset="0"/>
              <a:buChar char="•"/>
              <a:defRPr/>
            </a:pPr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الإستيعاب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 rtl="1" eaLnBrk="1" hangingPunct="1">
              <a:buFont typeface="Arial" charset="0"/>
              <a:buChar char="•"/>
              <a:defRPr/>
            </a:pPr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وضع المشاركة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وضع خطة عمل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Arial" charset="0"/>
              <a:buChar char="•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يعبر عن الخطوات العملية في العادة في شكل هدف سمارت.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في بعض الأحيان تكون ضعيفة فيما يتعلق بالمتطلبات الموجهة نحو النتائج نظراً لأن النتائج متضمنة في الهدف نفسه.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محاضرة متقدمة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ضع هدفاً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طور خطواتك العملية لتحقيق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الهدف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914" name="Picture 2" descr="hot air ball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4117" cy="68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400800" y="6039255"/>
            <a:ext cx="2133600" cy="804862"/>
          </a:xfrm>
        </p:spPr>
        <p:txBody>
          <a:bodyPr/>
          <a:lstStyle/>
          <a:p>
            <a:pPr algn="ctr"/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المهمة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3867" y="5181600"/>
            <a:ext cx="3023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ar-JO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المعتقدات الأساسية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0217" y="3435941"/>
            <a:ext cx="259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ar-JO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خارطة الخدمة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0" y="1219199"/>
            <a:ext cx="3785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ar-JO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الرؤيا</a:t>
            </a:r>
            <a:endParaRPr 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114800" y="6324600"/>
            <a:ext cx="2209800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97643" y="5518972"/>
            <a:ext cx="1926224" cy="19602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797643" y="3657600"/>
            <a:ext cx="2526957" cy="228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267200" y="2438401"/>
            <a:ext cx="2313018" cy="1219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7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دراسة حالة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العمل في كنيسة متضاربة بشدة</a:t>
            </a:r>
          </a:p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جنوب دنفر، كولورادو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</a:rPr>
              <a:t>14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نحن نريد أن نمجد الله من خلال تقديم مكان آمن حيث ...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نحب كما يحب يسوع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نغفر كما يغفر يسوع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نخدم كما يخدم يسوع و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نقدم النعمة بالطريقة التي يقدم بها يسوع النعمة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خلال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التلامس مع 1500 شخص سنوياً بمحبة المسيح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التلامس مع 1500 شخص سنوياً بمحبة المسيح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التلامس مع 1500 شخص سنوياً بمحبة المسيح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الطلب من الله أن يعطينا 15 مؤمن جديد هذه السنة</a:t>
            </a:r>
          </a:p>
          <a:p>
            <a:pPr marL="0" indent="0" algn="ctr">
              <a:buNone/>
            </a:pPr>
            <a:r>
              <a:rPr lang="ar-J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كنيسة الإيمان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3629"/>
            <a:ext cx="9124334" cy="1291771"/>
          </a:xfrm>
        </p:spPr>
        <p:txBody>
          <a:bodyPr/>
          <a:lstStyle/>
          <a:p>
            <a:pPr algn="ctr"/>
            <a:r>
              <a:rPr lang="ar-J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الوعد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445" y="182234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ar-JO" sz="4400" cap="all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أبني كنيستي وأبواب الجحيم لن تقوى عليها.</a:t>
            </a:r>
          </a:p>
          <a:p>
            <a:pPr marL="0" lvl="2" algn="ctr"/>
            <a:r>
              <a:rPr lang="ar-JO" sz="4400" cap="all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متى 16: 18</a:t>
            </a:r>
            <a:endParaRPr lang="en-US" sz="4400" cap="all" spc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6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37513" cy="1362075"/>
          </a:xfrm>
        </p:spPr>
        <p:txBody>
          <a:bodyPr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قد تم سرقة الكنيسة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5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885113" cy="1362075"/>
          </a:xfrm>
        </p:spPr>
        <p:txBody>
          <a:bodyPr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دعونا نلف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2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gPreview" descr="Filename: j0411673.jpg&#10;Keywords: academics, concepts, discoveries ...&#10;File Size: 483 K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5" t="10417" b="10938"/>
          <a:stretch>
            <a:fillRect/>
          </a:stretch>
        </p:blipFill>
        <p:spPr bwMode="auto">
          <a:xfrm>
            <a:off x="1816187" y="2253756"/>
            <a:ext cx="5511626" cy="44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33400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تطوير رؤيا وخارطة خدمة                       على أساس كتابي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3629"/>
            <a:ext cx="9124334" cy="1291771"/>
          </a:xfrm>
        </p:spPr>
        <p:txBody>
          <a:bodyPr/>
          <a:lstStyle/>
          <a:p>
            <a:pPr algn="ctr"/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ثمَّ 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0"/>
            <a:ext cx="9144000" cy="667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Reaping the Whirlwind—Part 3</a:t>
            </a:r>
          </a:p>
          <a:p>
            <a:pPr algn="ctr" eaLnBrk="1" hangingPunct="1"/>
            <a:endParaRPr lang="en-US" sz="7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 eaLnBrk="1" hangingPunct="1"/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7 Wrongs do not make a Right</a:t>
            </a:r>
          </a:p>
          <a:p>
            <a:pPr algn="ctr" eaLnBrk="1" hangingPunct="1"/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Judges 21</a:t>
            </a:r>
          </a:p>
        </p:txBody>
      </p:sp>
      <p:pic>
        <p:nvPicPr>
          <p:cNvPr id="219139" name="Picture 3" descr="MPj038607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66406" y="68451"/>
            <a:ext cx="90995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ar-JO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اقتحام البوابات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5650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49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1398588"/>
            <a:ext cx="6521450" cy="5459412"/>
          </a:xfrm>
        </p:spPr>
      </p:pic>
      <p:sp>
        <p:nvSpPr>
          <p:cNvPr id="4" name="Rectangle 3"/>
          <p:cNvSpPr/>
          <p:nvPr/>
        </p:nvSpPr>
        <p:spPr>
          <a:xfrm>
            <a:off x="0" y="38100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أيها الراعي ... إنه دورك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10543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تحويل الكنيسة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at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01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رسم خريطة الخدمة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2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عملية من خطوتين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ضع أهداف سمارت</a:t>
            </a:r>
          </a:p>
          <a:p>
            <a:pPr algn="r" rtl="1"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أذكر الخطوات العملية المطلوبة لتحقيق كل خدف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العملية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Arial" charset="0"/>
              <a:buChar char="•"/>
              <a:defRPr/>
            </a:pPr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عملية التخطيط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أهداف سمارت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r" rtl="1" eaLnBrk="1" hangingPunct="1">
              <a:buFont typeface="Arial" charset="0"/>
              <a:buChar char="•"/>
              <a:defRPr/>
            </a:pPr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محددة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r" rtl="1" eaLnBrk="1" hangingPunct="1">
              <a:buFont typeface="Arial" charset="0"/>
              <a:buChar char="•"/>
              <a:defRPr/>
            </a:pPr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قابلة للقياس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r" rtl="1" eaLnBrk="1" hangingPunct="1">
              <a:buFont typeface="Arial" charset="0"/>
              <a:buChar char="•"/>
              <a:defRPr/>
            </a:pPr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منتظمة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r" rtl="1" eaLnBrk="1" hangingPunct="1">
              <a:buFont typeface="Arial" charset="0"/>
              <a:buChar char="•"/>
              <a:defRPr/>
            </a:pPr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متجهة نحو النتائج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r" rtl="1" eaLnBrk="1" hangingPunct="1">
              <a:buFont typeface="Arial" charset="0"/>
              <a:buChar char="•"/>
              <a:defRPr/>
            </a:pPr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محددة بزمن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وضع الأهداف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قم بوضع أهداف سمارت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على مستوى الكنيسة في كل مجال قياس رئيسي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الإهتداءات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وضع الأهداف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 algn="r" rtl="1" eaLnBrk="1" hangingPunct="1">
              <a:defRPr/>
            </a:pPr>
            <a:r>
              <a:rPr lang="ar-J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قم بوضع أهداف سمارت</a:t>
            </a: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على مستوى الكنيسة في كل مجال قياس رئيسي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defRPr/>
            </a:pPr>
            <a:r>
              <a:rPr lang="ar-J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الإهتداءات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الحضور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الإنخراط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المشاركة في القيادة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الإشتراك في المجموعات الصغيرة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تطوير القيادة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مقدمي العشور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وضع الأهداف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Arial" charset="0"/>
              <a:buChar char="•"/>
              <a:defRPr/>
            </a:pPr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عادة يكون على الأقل هدف سمارت واحد لكل منطقة قياس.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سوف يؤسس كل موظف (مدفوع الأجر، غير مدفوع الأجر، دوام كامل أو جزئي) وكل خدمة أهداف سمارت تساهم في تحقيق الأهداف على مستوى الكنيسة.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قم بقيادتهم في وضع هدف سمارت واحد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عادة في شكل محادثات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Font typeface="Arial" charset="0"/>
              <a:buChar char="•"/>
              <a:defRPr/>
            </a:pPr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قم بمراجعة وانتقاد وتحسين عملهم على الأهداف المتبقية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وضع خطة عمل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Arial" charset="0"/>
              <a:buChar char="•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تتكون خطة العمل من الخطوات العملية المطلوبة لتحقيق هدف سمارت.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إن كانت خطة العمل مفصلة بشكل كبير فسوف تكون النتائج عكسية.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>
              <a:buFont typeface="Arial" charset="0"/>
              <a:buChar char="–"/>
              <a:defRPr/>
            </a:pPr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لكنها يجب أن تكون مفصلة بشكل كافٍ لتغطي كل النشاطات الرئيسية المطلوبة.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ass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39474</TotalTime>
  <Words>598</Words>
  <Application>Microsoft Office PowerPoint</Application>
  <PresentationFormat>On-screen Show (4:3)</PresentationFormat>
  <Paragraphs>136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Tahoma</vt:lpstr>
      <vt:lpstr>Times New Roman</vt:lpstr>
      <vt:lpstr>Wingdings</vt:lpstr>
      <vt:lpstr>Office Theme</vt:lpstr>
      <vt:lpstr>Compass</vt:lpstr>
      <vt:lpstr>Orbit</vt:lpstr>
      <vt:lpstr>خارطة الخدمة</vt:lpstr>
      <vt:lpstr>PowerPoint Presentation</vt:lpstr>
      <vt:lpstr>رسم خريطة الخدمة</vt:lpstr>
      <vt:lpstr>عملية من خطوتين</vt:lpstr>
      <vt:lpstr>العملية</vt:lpstr>
      <vt:lpstr>وضع الأهداف</vt:lpstr>
      <vt:lpstr>وضع الأهداف</vt:lpstr>
      <vt:lpstr>وضع الأهداف</vt:lpstr>
      <vt:lpstr>وضع خطة عمل</vt:lpstr>
      <vt:lpstr>وضع خطة عمل</vt:lpstr>
      <vt:lpstr>وضع خطة عمل</vt:lpstr>
      <vt:lpstr>محاضرة متقدمة</vt:lpstr>
      <vt:lpstr>PowerPoint Presentation</vt:lpstr>
      <vt:lpstr>دراسة حالة</vt:lpstr>
      <vt:lpstr>PowerPoint Presentation</vt:lpstr>
      <vt:lpstr>PowerPoint Presentation</vt:lpstr>
      <vt:lpstr>الوعد</vt:lpstr>
      <vt:lpstr>قد تم سرقة الكنيسة</vt:lpstr>
      <vt:lpstr>دعونا نلف</vt:lpstr>
      <vt:lpstr>ثمَّ ...</vt:lpstr>
      <vt:lpstr>PowerPoint Presentation</vt:lpstr>
      <vt:lpstr>PowerPoint Presentation</vt:lpstr>
      <vt:lpstr>Black</vt:lpstr>
      <vt:lpstr>تحويل الكنيسة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Health and Growth</dc:title>
  <dc:creator>Gordon Penfold</dc:creator>
  <cp:lastModifiedBy>Rami Jwainat</cp:lastModifiedBy>
  <cp:revision>224</cp:revision>
  <dcterms:created xsi:type="dcterms:W3CDTF">2010-05-25T22:20:10Z</dcterms:created>
  <dcterms:modified xsi:type="dcterms:W3CDTF">2024-04-09T14:59:52Z</dcterms:modified>
</cp:coreProperties>
</file>