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notesSlides/notesSlide23.xml" ContentType="application/vnd.openxmlformats-officedocument.presentationml.notesSlide+xml"/>
  <Override PartName="/ppt/ink/ink3.xml" ContentType="application/inkml+xml"/>
  <Override PartName="/ppt/notesSlides/notesSlide24.xml" ContentType="application/vnd.openxmlformats-officedocument.presentationml.notesSlide+xml"/>
  <Override PartName="/ppt/ink/ink4.xml" ContentType="application/inkml+xml"/>
  <Override PartName="/ppt/notesSlides/notesSlide25.xml" ContentType="application/vnd.openxmlformats-officedocument.presentationml.notesSlide+xml"/>
  <Override PartName="/ppt/ink/ink5.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48"/>
  </p:notesMasterIdLst>
  <p:handoutMasterIdLst>
    <p:handoutMasterId r:id="rId49"/>
  </p:handoutMasterIdLst>
  <p:sldIdLst>
    <p:sldId id="256" r:id="rId3"/>
    <p:sldId id="280" r:id="rId4"/>
    <p:sldId id="292" r:id="rId5"/>
    <p:sldId id="311" r:id="rId6"/>
    <p:sldId id="312" r:id="rId7"/>
    <p:sldId id="260" r:id="rId8"/>
    <p:sldId id="285" r:id="rId9"/>
    <p:sldId id="293" r:id="rId10"/>
    <p:sldId id="261" r:id="rId11"/>
    <p:sldId id="296" r:id="rId12"/>
    <p:sldId id="295" r:id="rId13"/>
    <p:sldId id="257" r:id="rId14"/>
    <p:sldId id="304" r:id="rId15"/>
    <p:sldId id="305" r:id="rId16"/>
    <p:sldId id="274" r:id="rId17"/>
    <p:sldId id="275" r:id="rId18"/>
    <p:sldId id="276" r:id="rId19"/>
    <p:sldId id="297" r:id="rId20"/>
    <p:sldId id="277" r:id="rId21"/>
    <p:sldId id="282" r:id="rId22"/>
    <p:sldId id="315" r:id="rId23"/>
    <p:sldId id="258" r:id="rId24"/>
    <p:sldId id="265" r:id="rId25"/>
    <p:sldId id="264" r:id="rId26"/>
    <p:sldId id="266" r:id="rId27"/>
    <p:sldId id="294" r:id="rId28"/>
    <p:sldId id="267" r:id="rId29"/>
    <p:sldId id="286" r:id="rId30"/>
    <p:sldId id="307" r:id="rId31"/>
    <p:sldId id="269" r:id="rId32"/>
    <p:sldId id="290" r:id="rId33"/>
    <p:sldId id="268" r:id="rId34"/>
    <p:sldId id="308" r:id="rId35"/>
    <p:sldId id="289" r:id="rId36"/>
    <p:sldId id="310" r:id="rId37"/>
    <p:sldId id="309" r:id="rId38"/>
    <p:sldId id="298" r:id="rId39"/>
    <p:sldId id="288" r:id="rId40"/>
    <p:sldId id="299" r:id="rId41"/>
    <p:sldId id="291" r:id="rId42"/>
    <p:sldId id="300" r:id="rId43"/>
    <p:sldId id="301" r:id="rId44"/>
    <p:sldId id="287" r:id="rId45"/>
    <p:sldId id="313" r:id="rId46"/>
    <p:sldId id="31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6" autoAdjust="0"/>
    <p:restoredTop sz="93849" autoAdjust="0"/>
  </p:normalViewPr>
  <p:slideViewPr>
    <p:cSldViewPr snapToGrid="0">
      <p:cViewPr varScale="1">
        <p:scale>
          <a:sx n="67" d="100"/>
          <a:sy n="67" d="100"/>
        </p:scale>
        <p:origin x="1386" y="72"/>
      </p:cViewPr>
      <p:guideLst>
        <p:guide orient="horz" pos="2160"/>
        <p:guide pos="2880"/>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170" d="100"/>
          <a:sy n="170" d="100"/>
        </p:scale>
        <p:origin x="146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B3986-7476-F84D-9767-906C7694623F}" type="datetimeFigureOut">
              <a:rPr lang="en-US" smtClean="0"/>
              <a:t>4/9/2024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F19DA7-8168-DC4C-AF22-6D351AE272F6}" type="slidenum">
              <a:rPr lang="en-US" smtClean="0"/>
              <a:t>‹#›</a:t>
            </a:fld>
            <a:endParaRPr lang="en-US"/>
          </a:p>
        </p:txBody>
      </p:sp>
    </p:spTree>
    <p:extLst>
      <p:ext uri="{BB962C8B-B14F-4D97-AF65-F5344CB8AC3E}">
        <p14:creationId xmlns:p14="http://schemas.microsoft.com/office/powerpoint/2010/main" val="10689204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8T00:24:31.555"/>
    </inkml:context>
    <inkml:brush xml:id="br0">
      <inkml:brushProperty name="width" value="0.09071" units="cm"/>
      <inkml:brushProperty name="height" value="0.09071" units="cm"/>
    </inkml:brush>
  </inkml:definitions>
  <inkml:trace contextRef="#ctx0" brushRef="#br0">47 17 8355,'7'0'-102,"-7"0"0,-9 1 0,-5 3-831,-2 1 1,7 2 802,4-1 1,5-6-1,3 0 114,2-9 1,1-5 0,-6-2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8T00:24:31.555"/>
    </inkml:context>
    <inkml:brush xml:id="br0">
      <inkml:brushProperty name="width" value="0.09071" units="cm"/>
      <inkml:brushProperty name="height" value="0.09071" units="cm"/>
    </inkml:brush>
  </inkml:definitions>
  <inkml:trace contextRef="#ctx0" brushRef="#br0">47 17 8355,'7'0'-102,"-7"0"0,-9 1 0,-5 3-831,-2 1 1,7 2 802,4-1 1,5-6-1,3 0 114,2-9 1,1-5 0,-6-2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8T00:24:31.555"/>
    </inkml:context>
    <inkml:brush xml:id="br0">
      <inkml:brushProperty name="width" value="0.09071" units="cm"/>
      <inkml:brushProperty name="height" value="0.09071" units="cm"/>
    </inkml:brush>
  </inkml:definitions>
  <inkml:trace contextRef="#ctx0" brushRef="#br0">47 17 8355,'7'0'-102,"-7"0"0,-9 1 0,-5 3-831,-2 1 1,7 2 802,4-1 1,5-6-1,3 0 114,2-9 1,1-5 0,-6-2 0</inkml:trace>
  <inkml:trace contextRef="#ctx0" brushRef="#br0" timeOffset="223">192 17 8355,'-8'16'45,"0"0"0,-1-6 0,5-1 0,8 0 0,8-2-1646,8 0 1289,-3-1 1,6 1 0,-7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25T04:38:59.804"/>
    </inkml:context>
    <inkml:brush xml:id="br0">
      <inkml:brushProperty name="width" value="0.13607" units="cm"/>
      <inkml:brushProperty name="height" value="0.13607" units="cm"/>
    </inkml:brush>
  </inkml:definitions>
  <inkml:trace contextRef="#ctx0" brushRef="#br0">400 208 8355,'9'-7'-105,"-2"-2"1,-2-1 0,1-1 0,-3-2-8,-1-1 1,3-2 0,2 0 0,0 0 500,0 0 1,1 2 0,-5 2 0,2 1 160,-1-1 1,-2 3 308,-2-2-158,0 8-185,0-4 1,-2 7-120,-3 0 1,1 0 0,-5 1-75,2 5 0,-5 2 0,3 8-71,0 0 0,0 8 1,6 2-1,-5 4-33,0 2 0,-3 7 0,-5 6 0,0 6 212,0 8 1,0 10-1,-2 6 1,-1 4 118,-3 7 0,-1-5 0,2 8 0,-4-2-237,0-2 1,2 2 0,9-18 222,3-1 1,-1-10 0,7-6 0,1-8-60,2-7 1,2-10-172,0-6-364,0-10 0,2-9 0,2-9 4,1-2-16,0-2 0,-6 2 1,-5 4 83,-4 3 1,-5 4 0,-1 3-338,0 6 1,0-2-121,1 2-317,6-8 0,2 2 0,7-10 0,1-4 1,5-1-1115,4-1 0,4 2-584,2-2 0,0-3 1,0 5-1</inkml:trace>
  <inkml:trace contextRef="#ctx0" brushRef="#br0" timeOffset="12342">-303 655 5754,'-11'0'246,"2"2"1,1 2 186,-1 1 1,3 0 407,-4-5 1,4 0-254,-4 0 0,-1 2-447,-5 4 1,6-5 98,-1 5 0,6 1 0,-6-2 0,0 0 508,2 3 0,0-7 637,4 5-1017,-4 2 1,-1-6 269,-1 4-343,7-5-130,-3-1 80,7 0-137,0-7 0,7 4-18,4-8 1,-2 8-1,0-5 1,0 3 27,0 0 1,3-8-1,8 4-29,1 1 1,2-7 0,-2 5 0,4-4 25,0-2 0,5 0 1,-2 0-1,6 1-12,3 5 1,1-4-1,-6 3 1,0-3-2,0-2 1,5 5 0,0 0 0,-1 1 2,-3 1 0,-1-4 1,-1 6-1,-3 0-99,-1 0 1,-6 0 0,4 4 0,-2-3 26,-4 3 0,1-4 0,-1 1-107,3 3 1,-1 1 0,-3 2-1,1-2 1,2-1 57,-1-3 1,-2 1-1,-2 5 53,0 0 1,0 0 0,0 0 0,0 0-8,0 0 1,0-5 0,0-1 0,0 3 22,0 1 1,-1 2 0,1 0 0,-1-2-14,-5-3 1,5 3 0,-5-3-291,4 3 1,-3 2-25,0 0 103,-8 0 193,11 0 214,-12 0 1,5 2-71,-7 3 82,0-3-164,0 5 1,2-7 62,3 0-11,-3 0 172,5 0-797,-7 0 663,0 7-35,7-5 1,2 10-255,7-6 1,-5-1 0,0-5-81,1 0 1,-3 0-1,0-2-223,-2-3 466,-2 3 47,-5-5-689,0 7 0,-5 2 108,-1 3 0,-6-1 15,1 6 0,-3-1 0,0 4 0,2-5-3251,1 0 2350,7 4 1,-10-3-1,5 7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18T00:24:31.555"/>
    </inkml:context>
    <inkml:brush xml:id="br0">
      <inkml:brushProperty name="width" value="0.09071" units="cm"/>
      <inkml:brushProperty name="height" value="0.09071" units="cm"/>
    </inkml:brush>
  </inkml:definitions>
  <inkml:trace contextRef="#ctx0" brushRef="#br0">47 17 8355,'7'0'-102,"-7"0"0,-9 1 0,-5 3-831,-2 1 1,7 2 802,4-1 1,5-6-1,3 0 114,2-9 1,1-5 0,-6-2 0</inkml:trace>
  <inkml:trace contextRef="#ctx0" brushRef="#br0" timeOffset="223">192 17 8355,'-8'16'45,"0"0"0,-1-6 0,5-1 0,8 0 0,8-2-1646,8 0 1289,-3-1 1,6 1 0,-7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79B21-92EB-6A48-9067-1354A91416CF}" type="datetimeFigureOut">
              <a:rPr lang="en-US" smtClean="0"/>
              <a:t>4/9/2024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7EE668-FEF3-7B4A-96B7-608D9897B0EF}" type="slidenum">
              <a:rPr lang="en-US" smtClean="0"/>
              <a:t>‹#›</a:t>
            </a:fld>
            <a:endParaRPr lang="en-US"/>
          </a:p>
        </p:txBody>
      </p:sp>
    </p:spTree>
    <p:extLst>
      <p:ext uri="{BB962C8B-B14F-4D97-AF65-F5344CB8AC3E}">
        <p14:creationId xmlns:p14="http://schemas.microsoft.com/office/powerpoint/2010/main" val="1813564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dirty="0"/>
          </a:p>
        </p:txBody>
      </p:sp>
      <p:sp>
        <p:nvSpPr>
          <p:cNvPr id="4" name="Slide Number Placeholder 3"/>
          <p:cNvSpPr>
            <a:spLocks noGrp="1"/>
          </p:cNvSpPr>
          <p:nvPr>
            <p:ph type="sldNum" sz="quarter" idx="10"/>
          </p:nvPr>
        </p:nvSpPr>
        <p:spPr/>
        <p:txBody>
          <a:bodyPr/>
          <a:lstStyle/>
          <a:p>
            <a:fld id="{A07EE668-FEF3-7B4A-96B7-608D9897B0EF}" type="slidenum">
              <a:rPr lang="en-US" smtClean="0"/>
              <a:t>2</a:t>
            </a:fld>
            <a:endParaRPr lang="en-US"/>
          </a:p>
        </p:txBody>
      </p:sp>
    </p:spTree>
    <p:extLst>
      <p:ext uri="{BB962C8B-B14F-4D97-AF65-F5344CB8AC3E}">
        <p14:creationId xmlns:p14="http://schemas.microsoft.com/office/powerpoint/2010/main" val="786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change in your church </a:t>
            </a:r>
            <a:r>
              <a:rPr lang="mr-IN" dirty="0"/>
              <a:t>–</a:t>
            </a:r>
            <a:r>
              <a:rPr lang="en-US" dirty="0"/>
              <a:t> the </a:t>
            </a:r>
            <a:r>
              <a:rPr lang="en-US" u="sng" dirty="0"/>
              <a:t>transformation</a:t>
            </a:r>
            <a:r>
              <a:rPr lang="en-US" u="none" dirty="0"/>
              <a:t> of how your church members</a:t>
            </a:r>
            <a:r>
              <a:rPr lang="en-US" u="none" baseline="0" dirty="0"/>
              <a:t> think and of their value system </a:t>
            </a:r>
            <a:r>
              <a:rPr lang="mr-IN" u="none" baseline="0" dirty="0"/>
              <a:t>–</a:t>
            </a:r>
            <a:r>
              <a:rPr lang="en-US" u="none" baseline="0" dirty="0"/>
              <a:t> must begin with the highest, most transcendent, and most unchanging truth.</a:t>
            </a:r>
          </a:p>
          <a:p>
            <a:endParaRPr lang="en-US" u="none" baseline="0" dirty="0"/>
          </a:p>
          <a:p>
            <a:r>
              <a:rPr lang="en-US" u="none" baseline="0" dirty="0"/>
              <a:t>This will provide them with the handle they need to hold on to while life swirls around them.</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13</a:t>
            </a:fld>
            <a:endParaRPr lang="en-US"/>
          </a:p>
        </p:txBody>
      </p:sp>
    </p:spTree>
    <p:extLst>
      <p:ext uri="{BB962C8B-B14F-4D97-AF65-F5344CB8AC3E}">
        <p14:creationId xmlns:p14="http://schemas.microsoft.com/office/powerpoint/2010/main" val="1462003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change in your church </a:t>
            </a:r>
            <a:r>
              <a:rPr lang="mr-IN" dirty="0"/>
              <a:t>–</a:t>
            </a:r>
            <a:r>
              <a:rPr lang="en-US" dirty="0"/>
              <a:t> the </a:t>
            </a:r>
            <a:r>
              <a:rPr lang="en-US" u="sng" dirty="0"/>
              <a:t>transformation</a:t>
            </a:r>
            <a:r>
              <a:rPr lang="en-US" u="none" dirty="0"/>
              <a:t> of how your church members</a:t>
            </a:r>
            <a:r>
              <a:rPr lang="en-US" u="none" baseline="0" dirty="0"/>
              <a:t> think and of their value system </a:t>
            </a:r>
            <a:r>
              <a:rPr lang="mr-IN" u="none" baseline="0" dirty="0"/>
              <a:t>–</a:t>
            </a:r>
            <a:r>
              <a:rPr lang="en-US" u="none" baseline="0" dirty="0"/>
              <a:t> must begin with the highest, most transcendent, and most unchanging truth.</a:t>
            </a:r>
          </a:p>
          <a:p>
            <a:endParaRPr lang="en-US" u="none" baseline="0" dirty="0"/>
          </a:p>
          <a:p>
            <a:r>
              <a:rPr lang="en-US" u="none" baseline="0" dirty="0"/>
              <a:t>This will provide them with the handle they need to hold on to while life swirls around them.</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14</a:t>
            </a:fld>
            <a:endParaRPr lang="en-US"/>
          </a:p>
        </p:txBody>
      </p:sp>
    </p:spTree>
    <p:extLst>
      <p:ext uri="{BB962C8B-B14F-4D97-AF65-F5344CB8AC3E}">
        <p14:creationId xmlns:p14="http://schemas.microsoft.com/office/powerpoint/2010/main" val="161856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Metanarrative is </a:t>
            </a:r>
            <a:r>
              <a:rPr lang="en-US" sz="1200" i="0" kern="1200" dirty="0">
                <a:solidFill>
                  <a:schemeClr val="tx1"/>
                </a:solidFill>
                <a:latin typeface="+mn-lt"/>
                <a:ea typeface="+mn-ea"/>
                <a:cs typeface="+mn-cs"/>
              </a:rPr>
              <a:t>a "Big Story" that</a:t>
            </a:r>
            <a:r>
              <a:rPr lang="en-US" sz="1200" i="0" kern="1200" baseline="0" dirty="0">
                <a:solidFill>
                  <a:schemeClr val="tx1"/>
                </a:solidFill>
                <a:latin typeface="+mn-lt"/>
                <a:ea typeface="+mn-ea"/>
                <a:cs typeface="+mn-cs"/>
              </a:rPr>
              <a:t> offers </a:t>
            </a:r>
            <a:r>
              <a:rPr lang="en-US" sz="1200" i="0" kern="1200" dirty="0">
                <a:solidFill>
                  <a:schemeClr val="tx1"/>
                </a:solidFill>
                <a:latin typeface="+mn-lt"/>
                <a:ea typeface="+mn-ea"/>
                <a:cs typeface="+mn-cs"/>
              </a:rPr>
              <a:t>a comprehensive explanation of many little stories. </a:t>
            </a:r>
          </a:p>
          <a:p>
            <a:endParaRPr lang="en-US" sz="1200" i="0" kern="1200" dirty="0">
              <a:solidFill>
                <a:schemeClr val="tx1"/>
              </a:solidFill>
              <a:latin typeface="+mn-lt"/>
              <a:ea typeface="+mn-ea"/>
              <a:cs typeface="+mn-cs"/>
            </a:endParaRPr>
          </a:p>
          <a:p>
            <a:pPr marL="171450" indent="-171450">
              <a:buFont typeface="Arial" charset="0"/>
              <a:buChar char="•"/>
            </a:pPr>
            <a:r>
              <a:rPr lang="en-US" sz="1200" i="1" kern="1200" dirty="0">
                <a:solidFill>
                  <a:schemeClr val="tx1"/>
                </a:solidFill>
                <a:latin typeface="+mn-lt"/>
                <a:ea typeface="+mn-ea"/>
                <a:cs typeface="+mn-cs"/>
              </a:rPr>
              <a:t>Naturalism</a:t>
            </a:r>
            <a:r>
              <a:rPr lang="en-US" sz="1200" i="0" kern="1200" dirty="0">
                <a:solidFill>
                  <a:schemeClr val="tx1"/>
                </a:solidFill>
                <a:latin typeface="+mn-lt"/>
                <a:ea typeface="+mn-ea"/>
                <a:cs typeface="+mn-cs"/>
              </a:rPr>
              <a:t> Everything is the result of naturally occurring processes, without influence from ‘outside’ forces because there is no ‘outside.’</a:t>
            </a:r>
          </a:p>
          <a:p>
            <a:pPr marL="171450" indent="-171450">
              <a:buFont typeface="Arial" charset="0"/>
              <a:buChar char="•"/>
            </a:pPr>
            <a:r>
              <a:rPr lang="en-US" sz="1200" i="1" kern="1200" dirty="0" err="1">
                <a:solidFill>
                  <a:schemeClr val="tx1"/>
                </a:solidFill>
                <a:latin typeface="+mn-lt"/>
                <a:ea typeface="+mn-ea"/>
                <a:cs typeface="+mn-cs"/>
              </a:rPr>
              <a:t>Panttheism</a:t>
            </a:r>
            <a:r>
              <a:rPr lang="en-US" sz="1200" i="1" kern="1200" dirty="0">
                <a:solidFill>
                  <a:schemeClr val="tx1"/>
                </a:solidFill>
                <a:latin typeface="+mn-lt"/>
                <a:ea typeface="+mn-ea"/>
                <a:cs typeface="+mn-cs"/>
              </a:rPr>
              <a:t> / Hinduism</a:t>
            </a:r>
            <a:r>
              <a:rPr lang="en-US" sz="1200" i="0" kern="1200" dirty="0">
                <a:solidFill>
                  <a:schemeClr val="tx1"/>
                </a:solidFill>
                <a:latin typeface="+mn-lt"/>
                <a:ea typeface="+mn-ea"/>
                <a:cs typeface="+mn-cs"/>
              </a:rPr>
              <a:t> Everything is simply an illusion created by an impersonal reality into which all will one day be reabsorbed.</a:t>
            </a:r>
          </a:p>
          <a:p>
            <a:pPr marL="171450" indent="-171450">
              <a:buFont typeface="Arial" charset="0"/>
              <a:buChar char="•"/>
            </a:pPr>
            <a:r>
              <a:rPr lang="en-US" sz="1200" i="1" kern="1200" dirty="0" err="1">
                <a:solidFill>
                  <a:schemeClr val="tx1"/>
                </a:solidFill>
                <a:latin typeface="+mn-lt"/>
                <a:ea typeface="+mn-ea"/>
                <a:cs typeface="+mn-cs"/>
              </a:rPr>
              <a:t>Biblicicism</a:t>
            </a:r>
            <a:r>
              <a:rPr lang="en-US" sz="1200" i="0" kern="1200" dirty="0">
                <a:solidFill>
                  <a:schemeClr val="tx1"/>
                </a:solidFill>
                <a:latin typeface="+mn-lt"/>
                <a:ea typeface="+mn-ea"/>
                <a:cs typeface="+mn-cs"/>
              </a:rPr>
              <a:t> All things are created by, through, and for Jesus Christ.</a:t>
            </a:r>
          </a:p>
          <a:p>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15</a:t>
            </a:fld>
            <a:endParaRPr lang="en-US"/>
          </a:p>
        </p:txBody>
      </p:sp>
    </p:spTree>
    <p:extLst>
      <p:ext uri="{BB962C8B-B14F-4D97-AF65-F5344CB8AC3E}">
        <p14:creationId xmlns:p14="http://schemas.microsoft.com/office/powerpoint/2010/main" val="1120559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Bible contains many stories, all woven together by a</a:t>
            </a:r>
            <a:r>
              <a:rPr lang="en-US" baseline="0" dirty="0"/>
              <a:t> metanarrative</a:t>
            </a:r>
            <a:r>
              <a:rPr lang="en-US" dirty="0"/>
              <a:t>. It is presented to us in the stories of people God chooses to participate in and advance the</a:t>
            </a:r>
            <a:r>
              <a:rPr lang="en-US" baseline="0" dirty="0"/>
              <a:t> metanarrative arc.</a:t>
            </a:r>
          </a:p>
          <a:p>
            <a:endParaRPr lang="en-US" dirty="0"/>
          </a:p>
          <a:p>
            <a:r>
              <a:rPr lang="en-US" dirty="0"/>
              <a:t>Like any other story, the meta narrative of the Bible has a plot line along which the story unfolds. </a:t>
            </a:r>
          </a:p>
        </p:txBody>
      </p:sp>
      <p:sp>
        <p:nvSpPr>
          <p:cNvPr id="4" name="Slide Number Placeholder 3"/>
          <p:cNvSpPr>
            <a:spLocks noGrp="1"/>
          </p:cNvSpPr>
          <p:nvPr>
            <p:ph type="sldNum" sz="quarter" idx="10"/>
          </p:nvPr>
        </p:nvSpPr>
        <p:spPr/>
        <p:txBody>
          <a:bodyPr/>
          <a:lstStyle/>
          <a:p>
            <a:fld id="{A07EE668-FEF3-7B4A-96B7-608D9897B0EF}" type="slidenum">
              <a:rPr lang="en-US" smtClean="0"/>
              <a:t>16</a:t>
            </a:fld>
            <a:endParaRPr lang="en-US"/>
          </a:p>
        </p:txBody>
      </p:sp>
    </p:spTree>
    <p:extLst>
      <p:ext uri="{BB962C8B-B14F-4D97-AF65-F5344CB8AC3E}">
        <p14:creationId xmlns:p14="http://schemas.microsoft.com/office/powerpoint/2010/main" val="57539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average believer in America today interprets the biblical metanarrative as </a:t>
            </a:r>
            <a:r>
              <a:rPr lang="en-US" i="1" baseline="0" dirty="0"/>
              <a:t>God orchestrating all things in order to bless us with a life of peace, tranquility and happiness that begins in this world and continues forever in the next.</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17</a:t>
            </a:fld>
            <a:endParaRPr lang="en-US"/>
          </a:p>
        </p:txBody>
      </p:sp>
    </p:spTree>
    <p:extLst>
      <p:ext uri="{BB962C8B-B14F-4D97-AF65-F5344CB8AC3E}">
        <p14:creationId xmlns:p14="http://schemas.microsoft.com/office/powerpoint/2010/main" val="1831159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are not going to</a:t>
            </a:r>
            <a:r>
              <a:rPr lang="en-US" baseline="0" dirty="0"/>
              <a:t> move from a self-centric to a theocentric worldview just because you give them a few lessons about the “big story.” They have been thoroughly indoctrinated in a postmodern western culture which, at the very least, casts serious doubt on the notion of transcendent truth. At a bare minimum, their assumed frame of reference includes the following, contra biblical values:</a:t>
            </a:r>
          </a:p>
          <a:p>
            <a:endParaRPr lang="en-US" baseline="0" dirty="0"/>
          </a:p>
          <a:p>
            <a:r>
              <a:rPr lang="en-US" baseline="0" dirty="0"/>
              <a:t> 1. The purpose of life revolves around personal fulfillment and happiness.</a:t>
            </a:r>
          </a:p>
          <a:p>
            <a:r>
              <a:rPr lang="en-US" baseline="0" dirty="0"/>
              <a:t> 2. God wants me to be happy (and perhaps prosperous)</a:t>
            </a:r>
          </a:p>
          <a:p>
            <a:r>
              <a:rPr lang="en-US" baseline="0" dirty="0"/>
              <a:t> 3. Therefore, he orchestrates things for my benefit.</a:t>
            </a:r>
          </a:p>
          <a:p>
            <a:r>
              <a:rPr lang="en-US" baseline="0" dirty="0"/>
              <a:t> 4. I am an autonomous individual; I have the right to do as I please, regardless of who if effects, as long as I don’t actually do physical harm to persons or property.</a:t>
            </a:r>
          </a:p>
          <a:p>
            <a:endParaRPr lang="en-US" dirty="0"/>
          </a:p>
          <a:p>
            <a:r>
              <a:rPr lang="en-US" dirty="0"/>
              <a:t>One</a:t>
            </a:r>
            <a:r>
              <a:rPr lang="en-US" baseline="0" dirty="0"/>
              <a:t> mission-critical component of your efforts to help people transform their thinking from this self-centric to a theocentric worldview is to </a:t>
            </a:r>
            <a:r>
              <a:rPr lang="en-US" u="sng" baseline="0" dirty="0"/>
              <a:t>hit the “big picture” as often as you possibly can, from as many different angles as you possibly can</a:t>
            </a:r>
            <a:r>
              <a:rPr lang="en-US" u="none" baseline="0" dirty="0"/>
              <a:t>.</a:t>
            </a:r>
          </a:p>
          <a:p>
            <a:endParaRPr lang="en-US" u="none" baseline="0" dirty="0"/>
          </a:p>
          <a:p>
            <a:pPr marL="171450" indent="-171450">
              <a:buFont typeface="Arial" charset="0"/>
              <a:buChar char="•"/>
            </a:pPr>
            <a:r>
              <a:rPr lang="en-US" u="none" baseline="0" dirty="0"/>
              <a:t>Learn the art of connecting the preaching portion for each Sunday to God’s “big story.”</a:t>
            </a:r>
          </a:p>
          <a:p>
            <a:pPr marL="171450" indent="-171450">
              <a:buFont typeface="Arial" charset="0"/>
              <a:buChar char="•"/>
            </a:pPr>
            <a:r>
              <a:rPr lang="en-US" u="none" baseline="0" dirty="0"/>
              <a:t>Over the course of many months the message will slowly begin to seep in, that there’s a “big story” here.</a:t>
            </a:r>
          </a:p>
          <a:p>
            <a:pPr marL="171450" indent="-171450">
              <a:buFont typeface="Arial" charset="0"/>
              <a:buChar char="•"/>
            </a:pPr>
            <a:r>
              <a:rPr lang="en-US" u="none" baseline="0" dirty="0"/>
              <a:t>This may be a challenge for you in several ways:</a:t>
            </a:r>
          </a:p>
          <a:p>
            <a:pPr marL="685800" lvl="1" indent="-228600">
              <a:buFont typeface="+mj-lt"/>
              <a:buAutoNum type="arabicPeriod"/>
            </a:pPr>
            <a:r>
              <a:rPr lang="en-US" u="none" baseline="0" dirty="0"/>
              <a:t>You do not have the theological training to be able to pull this off. If that’s the case then you </a:t>
            </a:r>
            <a:r>
              <a:rPr lang="en-US" i="1" u="none" baseline="0" dirty="0"/>
              <a:t>must be all means possible get that training!</a:t>
            </a:r>
          </a:p>
          <a:p>
            <a:pPr marL="685800" lvl="1" indent="-228600">
              <a:buFont typeface="+mj-lt"/>
              <a:buAutoNum type="arabicPeriod"/>
            </a:pPr>
            <a:r>
              <a:rPr lang="en-US" i="0" u="none" baseline="0" dirty="0"/>
              <a:t>Your personality profile makes it easy for you to see the details in a biblical passage, but your profile works against you when you try to back away and see the big picture when you attempt to put all the pieces together.</a:t>
            </a:r>
          </a:p>
          <a:p>
            <a:pPr marL="685800" lvl="1" indent="-228600">
              <a:buFont typeface="+mj-lt"/>
              <a:buAutoNum type="arabicPeriod"/>
            </a:pPr>
            <a:r>
              <a:rPr lang="en-US" i="0" u="none" baseline="0" dirty="0"/>
              <a:t>Creative types really resist this discipline because it gets boring to them.</a:t>
            </a:r>
          </a:p>
          <a:p>
            <a:pPr marL="685800" lvl="1" indent="-228600">
              <a:buFont typeface="+mj-lt"/>
              <a:buAutoNum type="arabicPeriod"/>
            </a:pPr>
            <a:r>
              <a:rPr lang="en-US" i="0" u="none" baseline="0" dirty="0"/>
              <a:t>Others struggle against this discipline because they think that since they “get it” so does or so should everyone else.</a:t>
            </a:r>
          </a:p>
          <a:p>
            <a:pPr marL="685800" lvl="1" indent="-228600">
              <a:buFont typeface="+mj-lt"/>
              <a:buAutoNum type="arabicPeriod"/>
            </a:pPr>
            <a:endParaRPr lang="en-US" i="0" u="none" baseline="0" dirty="0"/>
          </a:p>
          <a:p>
            <a:pPr marL="228600" lvl="0" indent="-228600">
              <a:buFont typeface="Arial" charset="0"/>
              <a:buChar char="•"/>
            </a:pPr>
            <a:r>
              <a:rPr lang="en-US" i="0" u="none" baseline="0" dirty="0"/>
              <a:t>This is a skill, a discipline, and an art that takes quite a bit of hard work to acquire and years to master.</a:t>
            </a:r>
          </a:p>
          <a:p>
            <a:pPr marL="685800" lvl="1"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18</a:t>
            </a:fld>
            <a:endParaRPr lang="en-US"/>
          </a:p>
        </p:txBody>
      </p:sp>
    </p:spTree>
    <p:extLst>
      <p:ext uri="{BB962C8B-B14F-4D97-AF65-F5344CB8AC3E}">
        <p14:creationId xmlns:p14="http://schemas.microsoft.com/office/powerpoint/2010/main" val="1905297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latin typeface="+mn-lt"/>
                <a:ea typeface="+mn-ea"/>
                <a:cs typeface="+mn-cs"/>
              </a:rPr>
              <a:t>At the risk of oversimplification, there are 10 ways that scholars have conceptualized the meta narrative of scripture:</a:t>
            </a:r>
          </a:p>
          <a:p>
            <a:endParaRPr lang="en-US" sz="120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1. The Incarnation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God's self-revelation to us reaches its highest culmination in the Incarnation. The "Word became flesh" in the Messiah. Everything leads up to this in the Bible, or from it.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2. The Two Covenants </a:t>
            </a:r>
            <a:endParaRPr lang="en-US" sz="1200" b="0" i="0" kern="1200" dirty="0">
              <a:solidFill>
                <a:schemeClr val="tx1"/>
              </a:solidFill>
              <a:latin typeface="+mn-lt"/>
              <a:ea typeface="+mn-ea"/>
              <a:cs typeface="+mn-cs"/>
            </a:endParaRPr>
          </a:p>
          <a:p>
            <a:pPr marL="171450" indent="-171450">
              <a:buFont typeface="Arial" charset="0"/>
              <a:buChar char="•"/>
            </a:pPr>
            <a:r>
              <a:rPr lang="en-US" sz="1200" b="0" i="0" kern="1200" dirty="0">
                <a:solidFill>
                  <a:schemeClr val="tx1"/>
                </a:solidFill>
                <a:latin typeface="+mn-lt"/>
                <a:ea typeface="+mn-ea"/>
                <a:cs typeface="+mn-cs"/>
              </a:rPr>
              <a:t>The early church divided the Bible into two parts: the “Old Covenant” and the “New Covenant” to reflect the coming of the Messiah. </a:t>
            </a:r>
          </a:p>
          <a:p>
            <a:pPr marL="171450" indent="-171450">
              <a:buFont typeface="Arial" charset="0"/>
              <a:buChar char="•"/>
            </a:pPr>
            <a:r>
              <a:rPr lang="en-US" sz="1200" b="0" i="0" kern="1200" dirty="0">
                <a:solidFill>
                  <a:schemeClr val="tx1"/>
                </a:solidFill>
                <a:latin typeface="+mn-lt"/>
                <a:ea typeface="+mn-ea"/>
                <a:cs typeface="+mn-cs"/>
              </a:rPr>
              <a:t>The Old looks forward to his coming, while the New looks back on it. </a:t>
            </a:r>
          </a:p>
          <a:p>
            <a:pPr marL="171450" indent="-171450">
              <a:buFont typeface="Arial" charset="0"/>
              <a:buChar char="•"/>
            </a:pPr>
            <a:r>
              <a:rPr lang="en-US" sz="1200" b="0" i="0" kern="1200" dirty="0">
                <a:solidFill>
                  <a:schemeClr val="tx1"/>
                </a:solidFill>
                <a:latin typeface="+mn-lt"/>
                <a:ea typeface="+mn-ea"/>
                <a:cs typeface="+mn-cs"/>
              </a:rPr>
              <a:t>This meta narrative is prominent in Reformed and Reformed Baptist theology</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3. The Christo-centric Approach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In Luke 24:27 it says of Jesus: "And beginning with Moses and all the Prophets, he explained to them what was said in all the Scriptures concerning himself." The Christo-centric approach to the biblical metanarrative relates the entire Bible to Jesus.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4. Salvation History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The Bible is the story of God's self-revelation to the world through a chosen people. The history of this relationship between God and the "chosen people" becomes a way to understand the biblical metanarrative. The major events in the story-line of this history are: Creation, the Fall, Abraham, the Exodus, Israel, Israel's exile, Israel's Restoration in the Messiah, and the Final Consummation. Or, stated more simply: Creation, Sin, Exile, Restoration.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5. The Worldview Approach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A worldview provides an interpretive framework for understanding the world. According to the biblical scholar N. T. Wright, every worldview answers four basic questions: (1) Who are we? (2) Where are we? (3) What is wrong? and (4) What is the solution? The metanarrative of Bible can be understood in terms of these four worldview questions.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6. The Bible as Drama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We can also understand God's Big Story as a drama. Every drama revolves around a problem that needs to be resolved. In the Bible we see the elements of this drama as: Paradise, Sin, a Resolution Promised, a Resolution Obtained.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7. The Covenant Promises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The Bible records a series of covenant promises made to Eve, Abraham and David. It then describes how God honored these promises and worked through them to bring salvation to the world. This is typical of Dispensationalism, which traces the development of the Abrahamic covenant, particularly the promise in Genesis 12:3.</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8. The Presence of God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The Presence of God had been given in Paradise, was lost in the Fall and is being restored in Christ. See Gordon D. Fee, </a:t>
            </a:r>
            <a:r>
              <a:rPr lang="en-US" sz="1200" b="0" i="1" kern="1200" dirty="0">
                <a:solidFill>
                  <a:schemeClr val="tx1"/>
                </a:solidFill>
                <a:latin typeface="+mn-lt"/>
                <a:ea typeface="+mn-ea"/>
                <a:cs typeface="+mn-cs"/>
              </a:rPr>
              <a:t>Paul, the Spirit and the People of God (1</a:t>
            </a:r>
            <a:r>
              <a:rPr lang="en-US" sz="1200" b="0" i="0" kern="1200" dirty="0">
                <a:solidFill>
                  <a:schemeClr val="tx1"/>
                </a:solidFill>
                <a:latin typeface="+mn-lt"/>
                <a:ea typeface="+mn-ea"/>
                <a:cs typeface="+mn-cs"/>
              </a:rPr>
              <a:t>996).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9. The Mission of God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The Bible describes the mission of God to redeem the world. Christopher J. H. Wright traces this theme in: </a:t>
            </a:r>
            <a:r>
              <a:rPr lang="en-US" sz="1200" b="0" i="1" kern="1200" dirty="0">
                <a:solidFill>
                  <a:schemeClr val="tx1"/>
                </a:solidFill>
                <a:latin typeface="+mn-lt"/>
                <a:ea typeface="+mn-ea"/>
                <a:cs typeface="+mn-cs"/>
              </a:rPr>
              <a:t>The Mission of God: Unlocking the Bible's Grand Narrative (</a:t>
            </a:r>
            <a:r>
              <a:rPr lang="en-US" sz="1200" b="0" i="0" kern="1200" dirty="0">
                <a:solidFill>
                  <a:schemeClr val="tx1"/>
                </a:solidFill>
                <a:latin typeface="+mn-lt"/>
                <a:ea typeface="+mn-ea"/>
                <a:cs typeface="+mn-cs"/>
              </a:rPr>
              <a:t>2006). </a:t>
            </a:r>
          </a:p>
          <a:p>
            <a:endParaRPr lang="en-US" sz="1200" b="0" i="0" kern="1200" dirty="0">
              <a:solidFill>
                <a:schemeClr val="tx1"/>
              </a:solidFill>
              <a:latin typeface="+mn-lt"/>
              <a:ea typeface="+mn-ea"/>
              <a:cs typeface="+mn-cs"/>
            </a:endParaRPr>
          </a:p>
          <a:p>
            <a:r>
              <a:rPr lang="en-US" sz="1200" b="1" i="1" kern="1200" dirty="0">
                <a:solidFill>
                  <a:schemeClr val="tx1"/>
                </a:solidFill>
                <a:latin typeface="+mn-lt"/>
                <a:ea typeface="+mn-ea"/>
                <a:cs typeface="+mn-cs"/>
              </a:rPr>
              <a:t>10. The Kingdom of God </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God's mission to the world results in the reign of God. See John Bright's </a:t>
            </a:r>
            <a:r>
              <a:rPr lang="en-US" sz="1200" b="0" i="1" kern="1200" dirty="0">
                <a:solidFill>
                  <a:schemeClr val="tx1"/>
                </a:solidFill>
                <a:latin typeface="+mn-lt"/>
                <a:ea typeface="+mn-ea"/>
                <a:cs typeface="+mn-cs"/>
              </a:rPr>
              <a:t>Kingdom of God </a:t>
            </a:r>
            <a:r>
              <a:rPr lang="en-US" sz="1200" b="0" i="0" kern="1200" dirty="0">
                <a:solidFill>
                  <a:schemeClr val="tx1"/>
                </a:solidFill>
                <a:latin typeface="+mn-lt"/>
                <a:ea typeface="+mn-ea"/>
                <a:cs typeface="+mn-cs"/>
              </a:rPr>
              <a:t>(1953). </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Your task as the pastor of a turnaround church is to help people through a </a:t>
            </a:r>
            <a:r>
              <a:rPr lang="en-US" sz="1200" b="0" i="0" u="sng" kern="1200" dirty="0">
                <a:solidFill>
                  <a:schemeClr val="tx1"/>
                </a:solidFill>
                <a:latin typeface="+mn-lt"/>
                <a:ea typeface="+mn-ea"/>
                <a:cs typeface="+mn-cs"/>
              </a:rPr>
              <a:t>transition in their thinking.</a:t>
            </a:r>
          </a:p>
          <a:p>
            <a:endParaRPr lang="en-US" sz="1200" b="0" i="0" u="sng" kern="1200" dirty="0">
              <a:solidFill>
                <a:schemeClr val="tx1"/>
              </a:solidFill>
              <a:latin typeface="+mn-lt"/>
              <a:ea typeface="+mn-ea"/>
              <a:cs typeface="+mn-cs"/>
            </a:endParaRPr>
          </a:p>
          <a:p>
            <a:r>
              <a:rPr lang="en-US" sz="1200" b="0" i="0" u="sng" kern="1200" dirty="0">
                <a:solidFill>
                  <a:schemeClr val="tx1"/>
                </a:solidFill>
                <a:latin typeface="+mn-lt"/>
                <a:ea typeface="+mn-ea"/>
                <a:cs typeface="+mn-cs"/>
              </a:rPr>
              <a:t>* Away from a self-centric understanding of God, the world, salvation, and the church in which all elements are orchestrated to insure that we enjoy a blessed and happy life.</a:t>
            </a:r>
          </a:p>
          <a:p>
            <a:r>
              <a:rPr lang="en-US" sz="1200" b="0" i="0" u="sng" kern="1200" dirty="0">
                <a:solidFill>
                  <a:schemeClr val="tx1"/>
                </a:solidFill>
                <a:latin typeface="+mn-lt"/>
                <a:ea typeface="+mn-ea"/>
                <a:cs typeface="+mn-cs"/>
              </a:rPr>
              <a:t>* To a God-centric understanding of all things,  in which the individual participates as a servant who’s task is to participate in moving God’s story forward.</a:t>
            </a:r>
          </a:p>
          <a:p>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19</a:t>
            </a:fld>
            <a:endParaRPr lang="en-US"/>
          </a:p>
        </p:txBody>
      </p:sp>
    </p:spTree>
    <p:extLst>
      <p:ext uri="{BB962C8B-B14F-4D97-AF65-F5344CB8AC3E}">
        <p14:creationId xmlns:p14="http://schemas.microsoft.com/office/powerpoint/2010/main" val="1350780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20</a:t>
            </a:fld>
            <a:endParaRPr lang="en-US"/>
          </a:p>
        </p:txBody>
      </p:sp>
    </p:spTree>
    <p:extLst>
      <p:ext uri="{BB962C8B-B14F-4D97-AF65-F5344CB8AC3E}">
        <p14:creationId xmlns:p14="http://schemas.microsoft.com/office/powerpoint/2010/main" val="1926910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EE668-FEF3-7B4A-96B7-608D9897B0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9550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we adopt the “Kingdom of God” as our metanarrative, then we might say that a given church’s role in the metanarrative is two-fold:</a:t>
            </a:r>
          </a:p>
          <a:p>
            <a:endParaRPr lang="en-US" baseline="0" dirty="0"/>
          </a:p>
          <a:p>
            <a:pPr marL="228600" indent="-228600">
              <a:buAutoNum type="arabicPeriod"/>
            </a:pPr>
            <a:r>
              <a:rPr lang="en-US" baseline="0" dirty="0"/>
              <a:t>The recruit kingdom citizens through our witness. In some iterations of this approach this is done through direct witness and evangelism; in others, particularly in churches that have an intense missional focus, this might be by “living as a witness to the kingdom” in such winsome ways that people are drawn to it.</a:t>
            </a:r>
          </a:p>
          <a:p>
            <a:pPr marL="228600" indent="-228600">
              <a:buAutoNum type="arabicPeriod"/>
            </a:pPr>
            <a:endParaRPr lang="en-US" baseline="0" dirty="0"/>
          </a:p>
          <a:p>
            <a:pPr marL="228600" indent="-228600">
              <a:buAutoNum type="arabicPeriod"/>
            </a:pPr>
            <a:r>
              <a:rPr lang="en-US" baseline="0" dirty="0"/>
              <a:t>Discipleship in this model becomes a process of training kingdom administrators; people who will lead this one little instance of a kingdom community in this place and </a:t>
            </a:r>
            <a:r>
              <a:rPr lang="mr-IN" baseline="0" dirty="0"/>
              <a:t>–</a:t>
            </a:r>
            <a:r>
              <a:rPr lang="en-US" baseline="0" dirty="0"/>
              <a:t> depending upon your </a:t>
            </a:r>
            <a:r>
              <a:rPr lang="en-US" baseline="0" dirty="0" err="1"/>
              <a:t>eschatalogical</a:t>
            </a:r>
            <a:r>
              <a:rPr lang="en-US" baseline="0" dirty="0"/>
              <a:t> understanding </a:t>
            </a:r>
            <a:r>
              <a:rPr lang="mr-IN" baseline="0" dirty="0"/>
              <a:t>–</a:t>
            </a:r>
            <a:r>
              <a:rPr lang="en-US" baseline="0" dirty="0"/>
              <a:t> men and women who will reign with Christ in the millennium, or the eternal state, or both.</a:t>
            </a:r>
          </a:p>
        </p:txBody>
      </p:sp>
      <p:sp>
        <p:nvSpPr>
          <p:cNvPr id="4" name="Slide Number Placeholder 3"/>
          <p:cNvSpPr>
            <a:spLocks noGrp="1"/>
          </p:cNvSpPr>
          <p:nvPr>
            <p:ph type="sldNum" sz="quarter" idx="10"/>
          </p:nvPr>
        </p:nvSpPr>
        <p:spPr/>
        <p:txBody>
          <a:bodyPr/>
          <a:lstStyle/>
          <a:p>
            <a:fld id="{A07EE668-FEF3-7B4A-96B7-608D9897B0EF}" type="slidenum">
              <a:rPr lang="en-US" smtClean="0"/>
              <a:t>24</a:t>
            </a:fld>
            <a:endParaRPr lang="en-US"/>
          </a:p>
        </p:txBody>
      </p:sp>
    </p:spTree>
    <p:extLst>
      <p:ext uri="{BB962C8B-B14F-4D97-AF65-F5344CB8AC3E}">
        <p14:creationId xmlns:p14="http://schemas.microsoft.com/office/powerpoint/2010/main" val="158546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See Holyoke envisioning process</a:t>
            </a:r>
            <a:r>
              <a:rPr lang="en-US" altLang="en-US" baseline="0" dirty="0"/>
              <a:t> for the description of purpose, mission and vision</a:t>
            </a:r>
            <a:endParaRPr lang="en-US" altLang="en-US" dirty="0"/>
          </a:p>
        </p:txBody>
      </p:sp>
      <p:sp>
        <p:nvSpPr>
          <p:cNvPr id="4" name="Slide Number Placeholder 3"/>
          <p:cNvSpPr>
            <a:spLocks noGrp="1"/>
          </p:cNvSpPr>
          <p:nvPr>
            <p:ph type="sldNum" sz="quarter" idx="5"/>
          </p:nvPr>
        </p:nvSpPr>
        <p:spPr/>
        <p:txBody>
          <a:bodyPr/>
          <a:lstStyle/>
          <a:p>
            <a:pPr>
              <a:defRPr/>
            </a:pPr>
            <a:fld id="{642BEE9F-839A-44AD-8162-F20E59F6C3EC}" type="slidenum">
              <a:rPr lang="en-US" smtClean="0"/>
              <a:pPr>
                <a:defRPr/>
              </a:pPr>
              <a:t>4</a:t>
            </a:fld>
            <a:endParaRPr lang="en-US"/>
          </a:p>
        </p:txBody>
      </p:sp>
    </p:spTree>
    <p:extLst>
      <p:ext uri="{BB962C8B-B14F-4D97-AF65-F5344CB8AC3E}">
        <p14:creationId xmlns:p14="http://schemas.microsoft.com/office/powerpoint/2010/main" val="4036665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25</a:t>
            </a:fld>
            <a:endParaRPr lang="en-US"/>
          </a:p>
        </p:txBody>
      </p:sp>
    </p:spTree>
    <p:extLst>
      <p:ext uri="{BB962C8B-B14F-4D97-AF65-F5344CB8AC3E}">
        <p14:creationId xmlns:p14="http://schemas.microsoft.com/office/powerpoint/2010/main" val="1905761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26</a:t>
            </a:fld>
            <a:endParaRPr lang="en-US"/>
          </a:p>
        </p:txBody>
      </p:sp>
    </p:spTree>
    <p:extLst>
      <p:ext uri="{BB962C8B-B14F-4D97-AF65-F5344CB8AC3E}">
        <p14:creationId xmlns:p14="http://schemas.microsoft.com/office/powerpoint/2010/main" val="1291852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step in the process of developing</a:t>
            </a:r>
            <a:r>
              <a:rPr lang="en-US" baseline="0" dirty="0"/>
              <a:t> a widely owned, unifying vision in small and medium sized churches is to look outward.</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30</a:t>
            </a:fld>
            <a:endParaRPr lang="en-US"/>
          </a:p>
        </p:txBody>
      </p:sp>
    </p:spTree>
    <p:extLst>
      <p:ext uri="{BB962C8B-B14F-4D97-AF65-F5344CB8AC3E}">
        <p14:creationId xmlns:p14="http://schemas.microsoft.com/office/powerpoint/2010/main" val="178346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1" dirty="0"/>
              <a:t>TASK FORCE</a:t>
            </a:r>
          </a:p>
          <a:p>
            <a:pPr marL="0" indent="0">
              <a:buFont typeface="Arial" charset="0"/>
              <a:buNone/>
            </a:pPr>
            <a:endParaRPr lang="en-US" b="1" dirty="0"/>
          </a:p>
          <a:p>
            <a:pPr marL="171450" indent="-171450">
              <a:buFont typeface="Arial" charset="0"/>
              <a:buChar char="•"/>
            </a:pPr>
            <a:r>
              <a:rPr lang="en-US" dirty="0"/>
              <a:t>Appoint a task force of seven people to study the demographic makeup of your church. </a:t>
            </a:r>
          </a:p>
          <a:p>
            <a:pPr marL="171450" indent="-171450">
              <a:buFont typeface="Arial" charset="0"/>
              <a:buChar char="•"/>
            </a:pPr>
            <a:r>
              <a:rPr lang="en-US" dirty="0"/>
              <a:t>Ask them to find out what group or groups of people your church primarily attracts and which group or groups your church has difficulty reaching. </a:t>
            </a:r>
          </a:p>
          <a:p>
            <a:pPr marL="171450" indent="-171450">
              <a:buFont typeface="Arial" charset="0"/>
              <a:buChar char="•"/>
            </a:pPr>
            <a:r>
              <a:rPr lang="en-US" dirty="0"/>
              <a:t>Ask them to identify underserved,</a:t>
            </a:r>
            <a:r>
              <a:rPr lang="en-US" baseline="0" dirty="0"/>
              <a:t> unwanted (there really are groups that churches don’t want to serve!), or unreached groups within your community (a later slide will say more about this).</a:t>
            </a:r>
            <a:endParaRPr lang="en-US" dirty="0"/>
          </a:p>
          <a:p>
            <a:pPr marL="171450" indent="-171450">
              <a:buFont typeface="Arial" charset="0"/>
              <a:buChar char="•"/>
            </a:pPr>
            <a:r>
              <a:rPr lang="en-US" dirty="0"/>
              <a:t>What insights and recommendations can they suggest so that your church could be more effective in its outreach?</a:t>
            </a:r>
          </a:p>
          <a:p>
            <a:pPr marL="0" indent="0">
              <a:buFont typeface="Arial" charset="0"/>
              <a:buNone/>
            </a:pPr>
            <a:endParaRPr lang="en-US" dirty="0"/>
          </a:p>
          <a:p>
            <a:pPr marL="0" indent="0">
              <a:buFont typeface="Arial" charset="0"/>
              <a:buNone/>
            </a:pPr>
            <a:r>
              <a:rPr lang="en-US" b="1" dirty="0"/>
              <a:t>IDENTIFY RECEPTIVE GROUPS</a:t>
            </a:r>
          </a:p>
          <a:p>
            <a:pPr marL="0" indent="0">
              <a:buFont typeface="Arial" charset="0"/>
              <a:buNone/>
            </a:pPr>
            <a:endParaRPr lang="en-US" b="1" dirty="0"/>
          </a:p>
          <a:p>
            <a:pPr marL="171450" indent="-171450">
              <a:buFont typeface="Arial" charset="0"/>
              <a:buChar char="•"/>
            </a:pPr>
            <a:endParaRPr lang="en-US" b="0" dirty="0"/>
          </a:p>
          <a:p>
            <a:pPr marL="0" indent="0">
              <a:buFont typeface="Arial" charset="0"/>
              <a:buNone/>
            </a:pPr>
            <a:r>
              <a:rPr lang="en-US" b="1" dirty="0"/>
              <a:t>FOCUS ON A TARGET GROUP</a:t>
            </a:r>
          </a:p>
          <a:p>
            <a:pPr marL="0" indent="0">
              <a:buFont typeface="Arial" charset="0"/>
              <a:buNone/>
            </a:pPr>
            <a:endParaRPr lang="en-US" b="0" dirty="0"/>
          </a:p>
          <a:p>
            <a:pPr marL="171450" indent="-171450">
              <a:buFont typeface="Arial" charset="0"/>
              <a:buChar char="•"/>
            </a:pPr>
            <a:r>
              <a:rPr lang="en-US" b="0" dirty="0"/>
              <a:t>A group of people who are similar to those</a:t>
            </a:r>
            <a:r>
              <a:rPr lang="en-US" b="0" baseline="0" dirty="0"/>
              <a:t> in the church; </a:t>
            </a:r>
            <a:r>
              <a:rPr lang="en-US" b="0" baseline="0" dirty="0" err="1"/>
              <a:t>esp</a:t>
            </a:r>
            <a:r>
              <a:rPr lang="en-US" b="0" baseline="0" dirty="0"/>
              <a:t> important in smaller churches</a:t>
            </a:r>
          </a:p>
          <a:p>
            <a:pPr marL="171450" indent="-171450">
              <a:buFont typeface="Arial" charset="0"/>
              <a:buChar char="•"/>
            </a:pPr>
            <a:r>
              <a:rPr lang="en-US" b="0" baseline="0" dirty="0"/>
              <a:t>Smaller churches should confine themselves to one or two groups who happen to be “closest” to the congregation. </a:t>
            </a:r>
          </a:p>
          <a:p>
            <a:pPr marL="171450" indent="-171450">
              <a:buFont typeface="Arial" charset="0"/>
              <a:buChar char="•"/>
            </a:pPr>
            <a:r>
              <a:rPr lang="en-US" b="0" baseline="0" dirty="0"/>
              <a:t>Larger churches will have the resources to build bridges to several different and perhaps very diverse groups within the community.</a:t>
            </a:r>
            <a:endParaRPr lang="en-US" b="0" dirty="0"/>
          </a:p>
        </p:txBody>
      </p:sp>
      <p:sp>
        <p:nvSpPr>
          <p:cNvPr id="4" name="Slide Number Placeholder 3"/>
          <p:cNvSpPr>
            <a:spLocks noGrp="1"/>
          </p:cNvSpPr>
          <p:nvPr>
            <p:ph type="sldNum" sz="quarter" idx="10"/>
          </p:nvPr>
        </p:nvSpPr>
        <p:spPr/>
        <p:txBody>
          <a:bodyPr/>
          <a:lstStyle/>
          <a:p>
            <a:fld id="{A07EE668-FEF3-7B4A-96B7-608D9897B0EF}" type="slidenum">
              <a:rPr lang="en-US" smtClean="0"/>
              <a:t>34</a:t>
            </a:fld>
            <a:endParaRPr lang="en-US"/>
          </a:p>
        </p:txBody>
      </p:sp>
    </p:spTree>
    <p:extLst>
      <p:ext uri="{BB962C8B-B14F-4D97-AF65-F5344CB8AC3E}">
        <p14:creationId xmlns:p14="http://schemas.microsoft.com/office/powerpoint/2010/main" val="76032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1" dirty="0"/>
              <a:t>TASK FORCE</a:t>
            </a:r>
          </a:p>
          <a:p>
            <a:pPr marL="0" indent="0">
              <a:buFont typeface="Arial" charset="0"/>
              <a:buNone/>
            </a:pPr>
            <a:endParaRPr lang="en-US" b="1" dirty="0"/>
          </a:p>
          <a:p>
            <a:pPr marL="171450" indent="-171450">
              <a:buFont typeface="Arial" charset="0"/>
              <a:buChar char="•"/>
            </a:pPr>
            <a:r>
              <a:rPr lang="en-US" dirty="0"/>
              <a:t>Appoint a task force of seven people to study the demographic makeup of your church. </a:t>
            </a:r>
          </a:p>
          <a:p>
            <a:pPr marL="171450" indent="-171450">
              <a:buFont typeface="Arial" charset="0"/>
              <a:buChar char="•"/>
            </a:pPr>
            <a:r>
              <a:rPr lang="en-US" dirty="0"/>
              <a:t>Ask them to find out what group or groups of people your church primarily attracts and which group or groups your church has difficulty reaching. </a:t>
            </a:r>
          </a:p>
          <a:p>
            <a:pPr marL="171450" indent="-171450">
              <a:buFont typeface="Arial" charset="0"/>
              <a:buChar char="•"/>
            </a:pPr>
            <a:r>
              <a:rPr lang="en-US" dirty="0"/>
              <a:t>Ask them to identify underserved,</a:t>
            </a:r>
            <a:r>
              <a:rPr lang="en-US" baseline="0" dirty="0"/>
              <a:t> unwanted (there really are groups that churches don’t want to serve!), or unreached groups within your community (a later slide will say more about this).</a:t>
            </a:r>
            <a:endParaRPr lang="en-US" dirty="0"/>
          </a:p>
          <a:p>
            <a:pPr marL="171450" indent="-171450">
              <a:buFont typeface="Arial" charset="0"/>
              <a:buChar char="•"/>
            </a:pPr>
            <a:r>
              <a:rPr lang="en-US" dirty="0"/>
              <a:t>What insights and recommendations can they suggest so that your church could be more effective in its outreach?</a:t>
            </a:r>
          </a:p>
          <a:p>
            <a:pPr marL="0" indent="0">
              <a:buFont typeface="Arial" charset="0"/>
              <a:buNone/>
            </a:pPr>
            <a:endParaRPr lang="en-US" dirty="0"/>
          </a:p>
          <a:p>
            <a:pPr marL="0" indent="0">
              <a:buFont typeface="Arial" charset="0"/>
              <a:buNone/>
            </a:pPr>
            <a:r>
              <a:rPr lang="en-US" b="1" dirty="0"/>
              <a:t>IDENTIFY RECEPTIVE GROUPS</a:t>
            </a:r>
          </a:p>
          <a:p>
            <a:pPr marL="0" indent="0">
              <a:buFont typeface="Arial" charset="0"/>
              <a:buNone/>
            </a:pPr>
            <a:endParaRPr lang="en-US" b="1" dirty="0"/>
          </a:p>
          <a:p>
            <a:pPr marL="171450" indent="-171450">
              <a:buFont typeface="Arial" charset="0"/>
              <a:buChar char="•"/>
            </a:pPr>
            <a:endParaRPr lang="en-US" b="0" dirty="0"/>
          </a:p>
          <a:p>
            <a:pPr marL="0" indent="0">
              <a:buFont typeface="Arial" charset="0"/>
              <a:buNone/>
            </a:pPr>
            <a:r>
              <a:rPr lang="en-US" b="1" dirty="0"/>
              <a:t>FOCUS ON A TARGET GROUP</a:t>
            </a:r>
          </a:p>
          <a:p>
            <a:pPr marL="0" indent="0">
              <a:buFont typeface="Arial" charset="0"/>
              <a:buNone/>
            </a:pPr>
            <a:endParaRPr lang="en-US" b="0" dirty="0"/>
          </a:p>
          <a:p>
            <a:pPr marL="171450" indent="-171450">
              <a:buFont typeface="Arial" charset="0"/>
              <a:buChar char="•"/>
            </a:pPr>
            <a:r>
              <a:rPr lang="en-US" b="0" dirty="0"/>
              <a:t>A group of people who are similar to those</a:t>
            </a:r>
            <a:r>
              <a:rPr lang="en-US" b="0" baseline="0" dirty="0"/>
              <a:t> in the church; </a:t>
            </a:r>
            <a:r>
              <a:rPr lang="en-US" b="0" baseline="0" dirty="0" err="1"/>
              <a:t>esp</a:t>
            </a:r>
            <a:r>
              <a:rPr lang="en-US" b="0" baseline="0" dirty="0"/>
              <a:t> important in smaller churches</a:t>
            </a:r>
          </a:p>
          <a:p>
            <a:pPr marL="171450" indent="-171450">
              <a:buFont typeface="Arial" charset="0"/>
              <a:buChar char="•"/>
            </a:pPr>
            <a:r>
              <a:rPr lang="en-US" b="0" baseline="0" dirty="0"/>
              <a:t>Smaller churches should confine themselves to one or two groups who happen to be “closest” to the congregation. </a:t>
            </a:r>
          </a:p>
          <a:p>
            <a:pPr marL="171450" indent="-171450">
              <a:buFont typeface="Arial" charset="0"/>
              <a:buChar char="•"/>
            </a:pPr>
            <a:r>
              <a:rPr lang="en-US" b="0" baseline="0" dirty="0"/>
              <a:t>Larger churches will have the resources to build bridges to several different and perhaps very diverse groups within the community.</a:t>
            </a:r>
            <a:endParaRPr lang="en-US" b="0" dirty="0"/>
          </a:p>
        </p:txBody>
      </p:sp>
      <p:sp>
        <p:nvSpPr>
          <p:cNvPr id="4" name="Slide Number Placeholder 3"/>
          <p:cNvSpPr>
            <a:spLocks noGrp="1"/>
          </p:cNvSpPr>
          <p:nvPr>
            <p:ph type="sldNum" sz="quarter" idx="10"/>
          </p:nvPr>
        </p:nvSpPr>
        <p:spPr/>
        <p:txBody>
          <a:bodyPr/>
          <a:lstStyle/>
          <a:p>
            <a:fld id="{A07EE668-FEF3-7B4A-96B7-608D9897B0EF}" type="slidenum">
              <a:rPr lang="en-US" smtClean="0"/>
              <a:t>35</a:t>
            </a:fld>
            <a:endParaRPr lang="en-US"/>
          </a:p>
        </p:txBody>
      </p:sp>
    </p:spTree>
    <p:extLst>
      <p:ext uri="{BB962C8B-B14F-4D97-AF65-F5344CB8AC3E}">
        <p14:creationId xmlns:p14="http://schemas.microsoft.com/office/powerpoint/2010/main" val="1936822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1" dirty="0"/>
              <a:t>TASK FORCE</a:t>
            </a:r>
          </a:p>
          <a:p>
            <a:pPr marL="0" indent="0">
              <a:buFont typeface="Arial" charset="0"/>
              <a:buNone/>
            </a:pPr>
            <a:endParaRPr lang="en-US" b="1" dirty="0"/>
          </a:p>
          <a:p>
            <a:pPr marL="171450" indent="-171450">
              <a:buFont typeface="Arial" charset="0"/>
              <a:buChar char="•"/>
            </a:pPr>
            <a:r>
              <a:rPr lang="en-US" dirty="0"/>
              <a:t>Appoint a task force of seven people to study the demographic makeup of your church. </a:t>
            </a:r>
          </a:p>
          <a:p>
            <a:pPr marL="171450" indent="-171450">
              <a:buFont typeface="Arial" charset="0"/>
              <a:buChar char="•"/>
            </a:pPr>
            <a:r>
              <a:rPr lang="en-US" dirty="0"/>
              <a:t>Ask them to find out what group or groups of people your church primarily attracts and which group or groups your church has difficulty reaching. </a:t>
            </a:r>
          </a:p>
          <a:p>
            <a:pPr marL="171450" indent="-171450">
              <a:buFont typeface="Arial" charset="0"/>
              <a:buChar char="•"/>
            </a:pPr>
            <a:r>
              <a:rPr lang="en-US" dirty="0"/>
              <a:t>Ask them to identify underserved,</a:t>
            </a:r>
            <a:r>
              <a:rPr lang="en-US" baseline="0" dirty="0"/>
              <a:t> unwanted (there really are groups that churches don’t want to serve!), or unreached groups within your community (a later slide will say more about this).</a:t>
            </a:r>
            <a:endParaRPr lang="en-US" dirty="0"/>
          </a:p>
          <a:p>
            <a:pPr marL="171450" indent="-171450">
              <a:buFont typeface="Arial" charset="0"/>
              <a:buChar char="•"/>
            </a:pPr>
            <a:r>
              <a:rPr lang="en-US" dirty="0"/>
              <a:t>What insights and recommendations can they suggest so that your church could be more effective in its outreach?</a:t>
            </a:r>
          </a:p>
          <a:p>
            <a:pPr marL="0" indent="0">
              <a:buFont typeface="Arial" charset="0"/>
              <a:buNone/>
            </a:pPr>
            <a:endParaRPr lang="en-US" dirty="0"/>
          </a:p>
          <a:p>
            <a:pPr marL="0" indent="0">
              <a:buFont typeface="Arial" charset="0"/>
              <a:buNone/>
            </a:pPr>
            <a:r>
              <a:rPr lang="en-US" b="1" dirty="0"/>
              <a:t>IDENTIFY RECEPTIVE GROUPS</a:t>
            </a:r>
          </a:p>
          <a:p>
            <a:pPr marL="0" indent="0">
              <a:buFont typeface="Arial" charset="0"/>
              <a:buNone/>
            </a:pPr>
            <a:endParaRPr lang="en-US" b="1" dirty="0"/>
          </a:p>
          <a:p>
            <a:pPr marL="171450" indent="-171450">
              <a:buFont typeface="Arial" charset="0"/>
              <a:buChar char="•"/>
            </a:pPr>
            <a:endParaRPr lang="en-US" b="0" dirty="0"/>
          </a:p>
          <a:p>
            <a:pPr marL="0" indent="0">
              <a:buFont typeface="Arial" charset="0"/>
              <a:buNone/>
            </a:pPr>
            <a:r>
              <a:rPr lang="en-US" b="1" dirty="0"/>
              <a:t>FOCUS ON A TARGET GROUP</a:t>
            </a:r>
          </a:p>
          <a:p>
            <a:pPr marL="0" indent="0">
              <a:buFont typeface="Arial" charset="0"/>
              <a:buNone/>
            </a:pPr>
            <a:endParaRPr lang="en-US" b="0" dirty="0"/>
          </a:p>
          <a:p>
            <a:pPr marL="171450" indent="-171450">
              <a:buFont typeface="Arial" charset="0"/>
              <a:buChar char="•"/>
            </a:pPr>
            <a:r>
              <a:rPr lang="en-US" b="0" dirty="0"/>
              <a:t>A group of people who are similar to those</a:t>
            </a:r>
            <a:r>
              <a:rPr lang="en-US" b="0" baseline="0" dirty="0"/>
              <a:t> in the church; </a:t>
            </a:r>
            <a:r>
              <a:rPr lang="en-US" b="0" baseline="0" dirty="0" err="1"/>
              <a:t>esp</a:t>
            </a:r>
            <a:r>
              <a:rPr lang="en-US" b="0" baseline="0" dirty="0"/>
              <a:t> important in smaller churches</a:t>
            </a:r>
          </a:p>
          <a:p>
            <a:pPr marL="171450" indent="-171450">
              <a:buFont typeface="Arial" charset="0"/>
              <a:buChar char="•"/>
            </a:pPr>
            <a:r>
              <a:rPr lang="en-US" b="0" baseline="0" dirty="0"/>
              <a:t>Smaller churches should confine themselves to one or two groups who happen to be “closest” to the congregation. </a:t>
            </a:r>
          </a:p>
          <a:p>
            <a:pPr marL="171450" indent="-171450">
              <a:buFont typeface="Arial" charset="0"/>
              <a:buChar char="•"/>
            </a:pPr>
            <a:r>
              <a:rPr lang="en-US" b="0" baseline="0" dirty="0"/>
              <a:t>Larger churches will have the resources to build bridges to several different and perhaps very diverse groups within the community.</a:t>
            </a:r>
            <a:endParaRPr lang="en-US" b="0" dirty="0"/>
          </a:p>
        </p:txBody>
      </p:sp>
      <p:sp>
        <p:nvSpPr>
          <p:cNvPr id="4" name="Slide Number Placeholder 3"/>
          <p:cNvSpPr>
            <a:spLocks noGrp="1"/>
          </p:cNvSpPr>
          <p:nvPr>
            <p:ph type="sldNum" sz="quarter" idx="10"/>
          </p:nvPr>
        </p:nvSpPr>
        <p:spPr/>
        <p:txBody>
          <a:bodyPr/>
          <a:lstStyle/>
          <a:p>
            <a:fld id="{A07EE668-FEF3-7B4A-96B7-608D9897B0EF}" type="slidenum">
              <a:rPr lang="en-US" smtClean="0"/>
              <a:t>36</a:t>
            </a:fld>
            <a:endParaRPr lang="en-US"/>
          </a:p>
        </p:txBody>
      </p:sp>
    </p:spTree>
    <p:extLst>
      <p:ext uri="{BB962C8B-B14F-4D97-AF65-F5344CB8AC3E}">
        <p14:creationId xmlns:p14="http://schemas.microsoft.com/office/powerpoint/2010/main" val="1350883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a:t>
            </a:r>
            <a:r>
              <a:rPr lang="en-US" baseline="0" dirty="0"/>
              <a:t> Hunter, quoted in GROW: A Journal of Church Growth, Evangelism and Discipleship 1 (1990): 5. Cited in Gary L. McIntosh, </a:t>
            </a:r>
            <a:r>
              <a:rPr lang="en-US" i="1" baseline="0" dirty="0"/>
              <a:t>Biblical Church Growth: How You Can Work with God to Build a Faithful Church </a:t>
            </a:r>
            <a:r>
              <a:rPr lang="en-US" baseline="0" dirty="0"/>
              <a:t>(Kindle Locations 2854-2855). Baker Publishing Group. Kindle Edition. </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37</a:t>
            </a:fld>
            <a:endParaRPr lang="en-US"/>
          </a:p>
        </p:txBody>
      </p:sp>
    </p:spTree>
    <p:extLst>
      <p:ext uri="{BB962C8B-B14F-4D97-AF65-F5344CB8AC3E}">
        <p14:creationId xmlns:p14="http://schemas.microsoft.com/office/powerpoint/2010/main" val="1974837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begin this process yourself. </a:t>
            </a:r>
          </a:p>
        </p:txBody>
      </p:sp>
      <p:sp>
        <p:nvSpPr>
          <p:cNvPr id="4" name="Slide Number Placeholder 3"/>
          <p:cNvSpPr>
            <a:spLocks noGrp="1"/>
          </p:cNvSpPr>
          <p:nvPr>
            <p:ph type="sldNum" sz="quarter" idx="10"/>
          </p:nvPr>
        </p:nvSpPr>
        <p:spPr/>
        <p:txBody>
          <a:bodyPr/>
          <a:lstStyle/>
          <a:p>
            <a:fld id="{A07EE668-FEF3-7B4A-96B7-608D9897B0EF}" type="slidenum">
              <a:rPr lang="en-US" smtClean="0"/>
              <a:t>38</a:t>
            </a:fld>
            <a:endParaRPr lang="en-US"/>
          </a:p>
        </p:txBody>
      </p:sp>
    </p:spTree>
    <p:extLst>
      <p:ext uri="{BB962C8B-B14F-4D97-AF65-F5344CB8AC3E}">
        <p14:creationId xmlns:p14="http://schemas.microsoft.com/office/powerpoint/2010/main" val="859153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your objective here is to </a:t>
            </a:r>
            <a:r>
              <a:rPr lang="en-US" u="sng" dirty="0"/>
              <a:t>get ownership</a:t>
            </a:r>
            <a:r>
              <a:rPr lang="en-US" u="none" dirty="0"/>
              <a:t> by the congregation, so once you’ve finished your preliminary assessment of potentially receptive communities, you want to delegate a task force (made up of church leaders and influencers) who will go out and </a:t>
            </a:r>
            <a:r>
              <a:rPr lang="en-US" i="1" u="none" dirty="0"/>
              <a:t>hear the stories</a:t>
            </a:r>
            <a:r>
              <a:rPr lang="en-US" i="0" u="none" dirty="0"/>
              <a:t> that will unlock their hearts and stoke creative ideas in their</a:t>
            </a:r>
            <a:r>
              <a:rPr lang="en-US" i="0" u="none" baseline="0" dirty="0"/>
              <a:t> minds.</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39</a:t>
            </a:fld>
            <a:endParaRPr lang="en-US"/>
          </a:p>
        </p:txBody>
      </p:sp>
    </p:spTree>
    <p:extLst>
      <p:ext uri="{BB962C8B-B14F-4D97-AF65-F5344CB8AC3E}">
        <p14:creationId xmlns:p14="http://schemas.microsoft.com/office/powerpoint/2010/main" val="106230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and vision overlap, but because mission is transcendent,</a:t>
            </a:r>
            <a:r>
              <a:rPr lang="en-US" baseline="0" dirty="0"/>
              <a:t> it looks beyond vision. Because vision is contextual, it refers to mission but includes additional information.</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43</a:t>
            </a:fld>
            <a:endParaRPr lang="en-US"/>
          </a:p>
        </p:txBody>
      </p:sp>
    </p:spTree>
    <p:extLst>
      <p:ext uri="{BB962C8B-B14F-4D97-AF65-F5344CB8AC3E}">
        <p14:creationId xmlns:p14="http://schemas.microsoft.com/office/powerpoint/2010/main" val="368663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See Holyoke envisioning process</a:t>
            </a:r>
            <a:r>
              <a:rPr lang="en-US" altLang="en-US" baseline="0" dirty="0"/>
              <a:t> for the description of purpose, mission and vision</a:t>
            </a:r>
            <a:endParaRPr lang="en-US" altLang="en-US" dirty="0"/>
          </a:p>
        </p:txBody>
      </p:sp>
      <p:sp>
        <p:nvSpPr>
          <p:cNvPr id="4" name="Slide Number Placeholder 3"/>
          <p:cNvSpPr>
            <a:spLocks noGrp="1"/>
          </p:cNvSpPr>
          <p:nvPr>
            <p:ph type="sldNum" sz="quarter" idx="5"/>
          </p:nvPr>
        </p:nvSpPr>
        <p:spPr/>
        <p:txBody>
          <a:bodyPr/>
          <a:lstStyle/>
          <a:p>
            <a:pPr>
              <a:defRPr/>
            </a:pPr>
            <a:fld id="{642BEE9F-839A-44AD-8162-F20E59F6C3EC}" type="slidenum">
              <a:rPr lang="en-US" smtClean="0"/>
              <a:pPr>
                <a:defRPr/>
              </a:pPr>
              <a:t>5</a:t>
            </a:fld>
            <a:endParaRPr lang="en-US"/>
          </a:p>
        </p:txBody>
      </p:sp>
    </p:spTree>
    <p:extLst>
      <p:ext uri="{BB962C8B-B14F-4D97-AF65-F5344CB8AC3E}">
        <p14:creationId xmlns:p14="http://schemas.microsoft.com/office/powerpoint/2010/main" val="60464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Church Transformation (</a:t>
            </a:r>
            <a:r>
              <a:rPr lang="en-US" dirty="0" err="1">
                <a:latin typeface="Arial" charset="0"/>
                <a:ea typeface="ＭＳ Ｐゴシック" charset="0"/>
                <a:cs typeface="ＭＳ Ｐゴシック" charset="0"/>
              </a:rPr>
              <a:t>ct</a:t>
            </a:r>
            <a:r>
              <a:rPr lang="en-US" dirty="0">
                <a:latin typeface="Arial" charset="0"/>
                <a:ea typeface="ＭＳ Ｐゴシック" charset="0"/>
                <a:cs typeface="ＭＳ Ｐゴシック"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pastors will gravitate toward either “big picture” thinking </a:t>
            </a:r>
            <a:r>
              <a:rPr lang="mr-IN" dirty="0"/>
              <a:t>–</a:t>
            </a:r>
            <a:r>
              <a:rPr lang="en-US" dirty="0"/>
              <a:t> the ability to look at</a:t>
            </a:r>
            <a:r>
              <a:rPr lang="en-US" baseline="0" dirty="0"/>
              <a:t> the Bible, theology, and practical ministry as a whole and to see the future </a:t>
            </a:r>
            <a:r>
              <a:rPr lang="mr-IN" baseline="0" dirty="0"/>
              <a:t>–</a:t>
            </a:r>
            <a:r>
              <a:rPr lang="en-US" baseline="0" dirty="0"/>
              <a:t> or “fine detail” </a:t>
            </a:r>
            <a:r>
              <a:rPr lang="mr-IN" baseline="0" dirty="0"/>
              <a:t>–</a:t>
            </a:r>
            <a:r>
              <a:rPr lang="en-US" baseline="0" dirty="0"/>
              <a:t> here’s what we’re going to do and how we’re going to do it. In other words, most pastors will tend toward the blue / green side of the Leadership Style Grid or toward the Yellow / Red side. Developing and maintaining vision requires disciplines and behaviors from both sides; you have to learn to move fluidly between the big picture to the details and master both.</a:t>
            </a:r>
          </a:p>
          <a:p>
            <a:endParaRPr lang="en-US" baseline="0" dirty="0"/>
          </a:p>
          <a:p>
            <a:r>
              <a:rPr lang="en-US" baseline="0" dirty="0"/>
              <a:t>Vision is challenging because it is never “done.” As the church moves toward the realization of its vision, it will necessarily change and grow. Additional resources will become available (more people, additional funds, new opportunities). These additional resources need to be marshalled to the mission field, and this will require you to lead the process of developing a fresher, larger vision.</a:t>
            </a:r>
          </a:p>
        </p:txBody>
      </p:sp>
      <p:sp>
        <p:nvSpPr>
          <p:cNvPr id="4" name="Slide Number Placeholder 3"/>
          <p:cNvSpPr>
            <a:spLocks noGrp="1"/>
          </p:cNvSpPr>
          <p:nvPr>
            <p:ph type="sldNum" sz="quarter" idx="10"/>
          </p:nvPr>
        </p:nvSpPr>
        <p:spPr/>
        <p:txBody>
          <a:bodyPr/>
          <a:lstStyle/>
          <a:p>
            <a:fld id="{A07EE668-FEF3-7B4A-96B7-608D9897B0EF}" type="slidenum">
              <a:rPr lang="en-US" smtClean="0"/>
              <a:t>7</a:t>
            </a:fld>
            <a:endParaRPr lang="en-US"/>
          </a:p>
        </p:txBody>
      </p:sp>
    </p:spTree>
    <p:extLst>
      <p:ext uri="{BB962C8B-B14F-4D97-AF65-F5344CB8AC3E}">
        <p14:creationId xmlns:p14="http://schemas.microsoft.com/office/powerpoint/2010/main" val="568357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a previous life I was involved with an organization that trained, placed, and coached intentional interim pastors. We focused on troubled churches, and acted as agents of deliberate change. </a:t>
            </a:r>
          </a:p>
          <a:p>
            <a:endParaRPr lang="en-US" baseline="0" dirty="0"/>
          </a:p>
          <a:p>
            <a:r>
              <a:rPr lang="en-US" baseline="0" dirty="0"/>
              <a:t>One common theme we observed in most of the churches we served was ”vision whiplash.” When we examined the church records, we usually found evidence of a pastor who really didn’t know what he or she was supposed to be doing or how to go about it. </a:t>
            </a:r>
          </a:p>
          <a:p>
            <a:endParaRPr lang="en-US" baseline="0" dirty="0"/>
          </a:p>
          <a:p>
            <a:r>
              <a:rPr lang="en-US" baseline="0" dirty="0"/>
              <a:t>In the search for a “handle” these pastors would flit from one conference to the next in desperate hope of finally getting a grip on where and how to lead the church. In the interview phase of our assessments we found that most church members had become cynical about the pastor. They knew that every time the pastor went to another conference or work shop, they’d all be off in that direction </a:t>
            </a:r>
            <a:r>
              <a:rPr lang="mr-IN" baseline="0" dirty="0"/>
              <a:t>–</a:t>
            </a:r>
            <a:r>
              <a:rPr lang="en-US" baseline="0" dirty="0"/>
              <a:t> until his interest or his abilities ran out. Then it would be off to another conference and the cycle would repeat. </a:t>
            </a:r>
          </a:p>
          <a:p>
            <a:endParaRPr lang="en-US" baseline="0" dirty="0"/>
          </a:p>
          <a:p>
            <a:r>
              <a:rPr lang="en-US" baseline="0" dirty="0"/>
              <a:t>But many pastors don’t even follow this trajectory. They simply plod along week in and week out, continuing along a path that had been blazed many decades (or even centuries) earlier without realizing that there was no destination, no objective, and no legitimate means of allocating resources other than personal preference. In these congregations the “vision vacuum” is filled by the church members themselves.</a:t>
            </a:r>
          </a:p>
          <a:p>
            <a:endParaRPr lang="en-US" baseline="0" dirty="0"/>
          </a:p>
          <a:p>
            <a:r>
              <a:rPr lang="en-US" baseline="0" dirty="0"/>
              <a:t>This is the model for training in practical pastoral theology in North America today, and it is a complete failure. The results are self-evident: discourage pastors, bewildered believers, and deteriorating churches.</a:t>
            </a:r>
          </a:p>
        </p:txBody>
      </p:sp>
      <p:sp>
        <p:nvSpPr>
          <p:cNvPr id="4" name="Slide Number Placeholder 3"/>
          <p:cNvSpPr>
            <a:spLocks noGrp="1"/>
          </p:cNvSpPr>
          <p:nvPr>
            <p:ph type="sldNum" sz="quarter" idx="10"/>
          </p:nvPr>
        </p:nvSpPr>
        <p:spPr/>
        <p:txBody>
          <a:bodyPr/>
          <a:lstStyle/>
          <a:p>
            <a:fld id="{A07EE668-FEF3-7B4A-96B7-608D9897B0EF}" type="slidenum">
              <a:rPr lang="en-US" smtClean="0"/>
              <a:t>8</a:t>
            </a:fld>
            <a:endParaRPr lang="en-US"/>
          </a:p>
        </p:txBody>
      </p:sp>
    </p:spTree>
    <p:extLst>
      <p:ext uri="{BB962C8B-B14F-4D97-AF65-F5344CB8AC3E}">
        <p14:creationId xmlns:p14="http://schemas.microsoft.com/office/powerpoint/2010/main" val="5515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and vision overlap, but because mission is transcendent,</a:t>
            </a:r>
            <a:r>
              <a:rPr lang="en-US" baseline="0" dirty="0"/>
              <a:t> it looks beyond vision. Because vision is contextual, it refers to mission but includes additional information.</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9</a:t>
            </a:fld>
            <a:endParaRPr lang="en-US"/>
          </a:p>
        </p:txBody>
      </p:sp>
    </p:spTree>
    <p:extLst>
      <p:ext uri="{BB962C8B-B14F-4D97-AF65-F5344CB8AC3E}">
        <p14:creationId xmlns:p14="http://schemas.microsoft.com/office/powerpoint/2010/main" val="93511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and vision overlap, but because mission is transcendent,</a:t>
            </a:r>
            <a:r>
              <a:rPr lang="en-US" baseline="0" dirty="0"/>
              <a:t> it looks beyond vision. Because vision is contextual, it refers to mission but includes additional information.</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10</a:t>
            </a:fld>
            <a:endParaRPr lang="en-US"/>
          </a:p>
        </p:txBody>
      </p:sp>
    </p:spTree>
    <p:extLst>
      <p:ext uri="{BB962C8B-B14F-4D97-AF65-F5344CB8AC3E}">
        <p14:creationId xmlns:p14="http://schemas.microsoft.com/office/powerpoint/2010/main" val="1860620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and vision overlap, but because mission is transcendent,</a:t>
            </a:r>
            <a:r>
              <a:rPr lang="en-US" baseline="0" dirty="0"/>
              <a:t> it looks beyond vision. Because vision is contextual, it refers to mission but includes additional information.</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11</a:t>
            </a:fld>
            <a:endParaRPr lang="en-US"/>
          </a:p>
        </p:txBody>
      </p:sp>
    </p:spTree>
    <p:extLst>
      <p:ext uri="{BB962C8B-B14F-4D97-AF65-F5344CB8AC3E}">
        <p14:creationId xmlns:p14="http://schemas.microsoft.com/office/powerpoint/2010/main" val="2135486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change in your church </a:t>
            </a:r>
            <a:r>
              <a:rPr lang="mr-IN" dirty="0"/>
              <a:t>–</a:t>
            </a:r>
            <a:r>
              <a:rPr lang="en-US" dirty="0"/>
              <a:t> the </a:t>
            </a:r>
            <a:r>
              <a:rPr lang="en-US" u="sng" dirty="0"/>
              <a:t>transformation</a:t>
            </a:r>
            <a:r>
              <a:rPr lang="en-US" u="none" dirty="0"/>
              <a:t> of how your church members</a:t>
            </a:r>
            <a:r>
              <a:rPr lang="en-US" u="none" baseline="0" dirty="0"/>
              <a:t> think and of their value system </a:t>
            </a:r>
            <a:r>
              <a:rPr lang="mr-IN" u="none" baseline="0" dirty="0"/>
              <a:t>–</a:t>
            </a:r>
            <a:r>
              <a:rPr lang="en-US" u="none" baseline="0" dirty="0"/>
              <a:t> must begin with the highest, most transcendent, and most unchanging truth.</a:t>
            </a:r>
          </a:p>
          <a:p>
            <a:endParaRPr lang="en-US" u="none" baseline="0" dirty="0"/>
          </a:p>
          <a:p>
            <a:r>
              <a:rPr lang="en-US" u="none" baseline="0" dirty="0"/>
              <a:t>This will provide them with the handle they need to hold on to while life swirls around them.</a:t>
            </a:r>
            <a:endParaRPr lang="en-US" dirty="0"/>
          </a:p>
        </p:txBody>
      </p:sp>
      <p:sp>
        <p:nvSpPr>
          <p:cNvPr id="4" name="Slide Number Placeholder 3"/>
          <p:cNvSpPr>
            <a:spLocks noGrp="1"/>
          </p:cNvSpPr>
          <p:nvPr>
            <p:ph type="sldNum" sz="quarter" idx="10"/>
          </p:nvPr>
        </p:nvSpPr>
        <p:spPr/>
        <p:txBody>
          <a:bodyPr/>
          <a:lstStyle/>
          <a:p>
            <a:fld id="{A07EE668-FEF3-7B4A-96B7-608D9897B0EF}" type="slidenum">
              <a:rPr lang="en-US" smtClean="0"/>
              <a:t>12</a:t>
            </a:fld>
            <a:endParaRPr lang="en-US"/>
          </a:p>
        </p:txBody>
      </p:sp>
    </p:spTree>
    <p:extLst>
      <p:ext uri="{BB962C8B-B14F-4D97-AF65-F5344CB8AC3E}">
        <p14:creationId xmlns:p14="http://schemas.microsoft.com/office/powerpoint/2010/main" val="1106755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B877B3-31C1-CD46-876B-4F977BE7BBC8}" type="datetime1">
              <a:rPr lang="en-US" smtClean="0"/>
              <a:t>4/9/2024</a:t>
            </a:fld>
            <a:endParaRPr lang="en-US"/>
          </a:p>
        </p:txBody>
      </p:sp>
      <p:sp>
        <p:nvSpPr>
          <p:cNvPr id="5" name="Footer Placeholder 4"/>
          <p:cNvSpPr>
            <a:spLocks noGrp="1"/>
          </p:cNvSpPr>
          <p:nvPr>
            <p:ph type="ftr" sz="quarter" idx="11"/>
          </p:nvPr>
        </p:nvSpPr>
        <p:spPr/>
        <p:txBody>
          <a:bodyPr/>
          <a:lstStyle/>
          <a:p>
            <a:r>
              <a:rPr lang="de-DE"/>
              <a:t>© 2016 All Rights Reserved Turnaround Pastors Inc.</a:t>
            </a:r>
            <a:endParaRPr lang="en-US" dirty="0"/>
          </a:p>
        </p:txBody>
      </p:sp>
      <p:sp>
        <p:nvSpPr>
          <p:cNvPr id="6" name="Slide Number Placeholder 5"/>
          <p:cNvSpPr>
            <a:spLocks noGrp="1"/>
          </p:cNvSpPr>
          <p:nvPr>
            <p:ph type="sldNum" sz="quarter" idx="12"/>
          </p:nvPr>
        </p:nvSpPr>
        <p:spPr/>
        <p:txBody>
          <a:bodyPr/>
          <a:lstStyle/>
          <a:p>
            <a:fld id="{E8416EAB-F610-4270-A282-65417274D179}" type="slidenum">
              <a:rPr lang="en-US" smtClean="0"/>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0487" y="210038"/>
            <a:ext cx="1861026" cy="820250"/>
          </a:xfrm>
          <a:prstGeom prst="rect">
            <a:avLst/>
          </a:prstGeom>
        </p:spPr>
      </p:pic>
    </p:spTree>
    <p:extLst>
      <p:ext uri="{BB962C8B-B14F-4D97-AF65-F5344CB8AC3E}">
        <p14:creationId xmlns:p14="http://schemas.microsoft.com/office/powerpoint/2010/main" val="3100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EC06D3-480F-E842-A71E-0DB6140EA82D}" type="datetime1">
              <a:rPr lang="en-US" smtClean="0"/>
              <a:t>4/9/2024</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17894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FC1422-A856-BF47-9FAA-7E790E87974F}" type="datetime1">
              <a:rPr lang="en-US" smtClean="0"/>
              <a:t>4/9/2024</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239062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0371476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34361603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1191435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8718032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67109530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6441134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23100935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7264211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02C80-43D0-9741-8545-FBBD920BAFE6}" type="datetime1">
              <a:rPr lang="en-US" smtClean="0"/>
              <a:t>4/9/2024</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3250579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6612167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8260426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7647782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C879E1-6F06-1D46-B050-D388BF8C092E}" type="datetime1">
              <a:rPr lang="en-US" smtClean="0"/>
              <a:t>4/9/2024</a:t>
            </a:fld>
            <a:endParaRPr lang="en-US"/>
          </a:p>
        </p:txBody>
      </p:sp>
      <p:sp>
        <p:nvSpPr>
          <p:cNvPr id="5" name="Footer Placeholder 4"/>
          <p:cNvSpPr>
            <a:spLocks noGrp="1"/>
          </p:cNvSpPr>
          <p:nvPr>
            <p:ph type="ftr" sz="quarter" idx="11"/>
          </p:nvPr>
        </p:nvSpPr>
        <p:spPr/>
        <p:txBody>
          <a:bodyPr/>
          <a:lstStyle/>
          <a:p>
            <a:r>
              <a:rPr lang="en-US"/>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270240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0EC870-DC17-3949-8000-30AD1F2E9875}" type="datetime1">
              <a:rPr lang="en-US" smtClean="0"/>
              <a:t>4/9/2024</a:t>
            </a:fld>
            <a:endParaRPr lang="en-US"/>
          </a:p>
        </p:txBody>
      </p:sp>
      <p:sp>
        <p:nvSpPr>
          <p:cNvPr id="6" name="Footer Placeholder 5"/>
          <p:cNvSpPr>
            <a:spLocks noGrp="1"/>
          </p:cNvSpPr>
          <p:nvPr>
            <p:ph type="ftr" sz="quarter" idx="11"/>
          </p:nvPr>
        </p:nvSpPr>
        <p:spPr/>
        <p:txBody>
          <a:bodyPr/>
          <a:lstStyle/>
          <a:p>
            <a:r>
              <a:rPr lang="en-US"/>
              <a:t>© 2016 All Rights Reserved Turnaround Pastors Inc.</a:t>
            </a:r>
          </a:p>
        </p:txBody>
      </p:sp>
      <p:sp>
        <p:nvSpPr>
          <p:cNvPr id="7" name="Slide Number Placeholder 6"/>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20309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3231C2-D1EA-824E-ACEB-05CBB4575799}" type="datetime1">
              <a:rPr lang="en-US" smtClean="0"/>
              <a:t>4/9/2024</a:t>
            </a:fld>
            <a:endParaRPr lang="en-US"/>
          </a:p>
        </p:txBody>
      </p:sp>
      <p:sp>
        <p:nvSpPr>
          <p:cNvPr id="8" name="Footer Placeholder 7"/>
          <p:cNvSpPr>
            <a:spLocks noGrp="1"/>
          </p:cNvSpPr>
          <p:nvPr>
            <p:ph type="ftr" sz="quarter" idx="11"/>
          </p:nvPr>
        </p:nvSpPr>
        <p:spPr/>
        <p:txBody>
          <a:bodyPr/>
          <a:lstStyle/>
          <a:p>
            <a:r>
              <a:rPr lang="en-US"/>
              <a:t>© 2016 All Rights Reserved Turnaround Pastors Inc.</a:t>
            </a:r>
          </a:p>
        </p:txBody>
      </p:sp>
      <p:sp>
        <p:nvSpPr>
          <p:cNvPr id="9" name="Slide Number Placeholder 8"/>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88715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60D89C-AF32-5949-AC08-98C7B451C8B1}" type="datetime1">
              <a:rPr lang="en-US" smtClean="0"/>
              <a:t>4/9/2024</a:t>
            </a:fld>
            <a:endParaRPr lang="en-US"/>
          </a:p>
        </p:txBody>
      </p:sp>
      <p:sp>
        <p:nvSpPr>
          <p:cNvPr id="4" name="Footer Placeholder 3"/>
          <p:cNvSpPr>
            <a:spLocks noGrp="1"/>
          </p:cNvSpPr>
          <p:nvPr>
            <p:ph type="ftr" sz="quarter" idx="11"/>
          </p:nvPr>
        </p:nvSpPr>
        <p:spPr/>
        <p:txBody>
          <a:bodyPr/>
          <a:lstStyle/>
          <a:p>
            <a:r>
              <a:rPr lang="en-US"/>
              <a:t>© 2016 All Rights Reserved Turnaround Pastors Inc.</a:t>
            </a:r>
          </a:p>
        </p:txBody>
      </p:sp>
      <p:sp>
        <p:nvSpPr>
          <p:cNvPr id="5" name="Slide Number Placeholder 4"/>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2856688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0D41A-1C74-C74C-9084-885A4EBBAC18}" type="datetime1">
              <a:rPr lang="en-US" smtClean="0"/>
              <a:t>4/9/2024</a:t>
            </a:fld>
            <a:endParaRPr lang="en-US"/>
          </a:p>
        </p:txBody>
      </p:sp>
      <p:sp>
        <p:nvSpPr>
          <p:cNvPr id="3" name="Footer Placeholder 2"/>
          <p:cNvSpPr>
            <a:spLocks noGrp="1"/>
          </p:cNvSpPr>
          <p:nvPr>
            <p:ph type="ftr" sz="quarter" idx="11"/>
          </p:nvPr>
        </p:nvSpPr>
        <p:spPr/>
        <p:txBody>
          <a:bodyPr/>
          <a:lstStyle/>
          <a:p>
            <a:r>
              <a:rPr lang="en-US"/>
              <a:t>© 2016 All Rights Reserved Turnaround Pastors Inc.</a:t>
            </a:r>
          </a:p>
        </p:txBody>
      </p:sp>
      <p:sp>
        <p:nvSpPr>
          <p:cNvPr id="4" name="Slide Number Placeholder 3"/>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50720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D19250-8A9D-B74E-94C4-E6B80C56CB4A}" type="datetime1">
              <a:rPr lang="en-US" smtClean="0"/>
              <a:t>4/9/2024</a:t>
            </a:fld>
            <a:endParaRPr lang="en-US"/>
          </a:p>
        </p:txBody>
      </p:sp>
      <p:sp>
        <p:nvSpPr>
          <p:cNvPr id="6" name="Footer Placeholder 5"/>
          <p:cNvSpPr>
            <a:spLocks noGrp="1"/>
          </p:cNvSpPr>
          <p:nvPr>
            <p:ph type="ftr" sz="quarter" idx="11"/>
          </p:nvPr>
        </p:nvSpPr>
        <p:spPr/>
        <p:txBody>
          <a:bodyPr/>
          <a:lstStyle/>
          <a:p>
            <a:r>
              <a:rPr lang="en-US"/>
              <a:t>© 2016 All Rights Reserved Turnaround Pastors Inc.</a:t>
            </a:r>
          </a:p>
        </p:txBody>
      </p:sp>
      <p:sp>
        <p:nvSpPr>
          <p:cNvPr id="7" name="Slide Number Placeholder 6"/>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287475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1E230-BF16-9547-8AAB-8117C232ED05}" type="datetime1">
              <a:rPr lang="en-US" smtClean="0"/>
              <a:t>4/9/2024</a:t>
            </a:fld>
            <a:endParaRPr lang="en-US"/>
          </a:p>
        </p:txBody>
      </p:sp>
      <p:sp>
        <p:nvSpPr>
          <p:cNvPr id="6" name="Footer Placeholder 5"/>
          <p:cNvSpPr>
            <a:spLocks noGrp="1"/>
          </p:cNvSpPr>
          <p:nvPr>
            <p:ph type="ftr" sz="quarter" idx="11"/>
          </p:nvPr>
        </p:nvSpPr>
        <p:spPr/>
        <p:txBody>
          <a:bodyPr/>
          <a:lstStyle/>
          <a:p>
            <a:r>
              <a:rPr lang="en-US"/>
              <a:t>© 2016 All Rights Reserved Turnaround Pastors Inc.</a:t>
            </a:r>
          </a:p>
        </p:txBody>
      </p:sp>
      <p:sp>
        <p:nvSpPr>
          <p:cNvPr id="7" name="Slide Number Placeholder 6"/>
          <p:cNvSpPr>
            <a:spLocks noGrp="1"/>
          </p:cNvSpPr>
          <p:nvPr>
            <p:ph type="sldNum" sz="quarter" idx="12"/>
          </p:nvPr>
        </p:nvSpPr>
        <p:spPr/>
        <p:txBody>
          <a:bodyPr/>
          <a:lstStyle/>
          <a:p>
            <a:fld id="{E8416EAB-F610-4270-A282-65417274D179}" type="slidenum">
              <a:rPr lang="en-US" smtClean="0"/>
              <a:t>‹#›</a:t>
            </a:fld>
            <a:endParaRPr lang="en-US"/>
          </a:p>
        </p:txBody>
      </p:sp>
    </p:spTree>
    <p:extLst>
      <p:ext uri="{BB962C8B-B14F-4D97-AF65-F5344CB8AC3E}">
        <p14:creationId xmlns:p14="http://schemas.microsoft.com/office/powerpoint/2010/main" val="1305949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50000">
              <a:schemeClr val="accent2">
                <a:lumMod val="0"/>
                <a:lumOff val="100000"/>
              </a:schemeClr>
            </a:gs>
            <a:gs pos="100000">
              <a:schemeClr val="accent2">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6D7F8-8384-7B43-A492-EB53476EEEC7}" type="datetime1">
              <a:rPr lang="en-US" smtClean="0"/>
              <a:t>4/9/2024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 2016 All Rights Reserved Turnaround Pastors Inc.</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16EAB-F610-4270-A282-65417274D179}" type="slidenum">
              <a:rPr lang="en-US" smtClean="0"/>
              <a:t>‹#›</a:t>
            </a:fld>
            <a:endParaRPr lang="en-US"/>
          </a:p>
        </p:txBody>
      </p:sp>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070487" y="210038"/>
            <a:ext cx="1861026" cy="820250"/>
          </a:xfrm>
          <a:prstGeom prst="rect">
            <a:avLst/>
          </a:prstGeom>
        </p:spPr>
      </p:pic>
    </p:spTree>
    <p:extLst>
      <p:ext uri="{BB962C8B-B14F-4D97-AF65-F5344CB8AC3E}">
        <p14:creationId xmlns:p14="http://schemas.microsoft.com/office/powerpoint/2010/main" val="3684581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fontAlgn="base">
              <a:spcBef>
                <a:spcPct val="0"/>
              </a:spcBef>
              <a:spcAft>
                <a:spcPct val="0"/>
              </a:spcAft>
              <a:defRPr/>
            </a:pPr>
            <a:fld id="{61F442D0-A11F-2640-8129-5D1BEF7A3C1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5356502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8557"/>
            <a:ext cx="7772400" cy="2387600"/>
          </a:xfrm>
        </p:spPr>
        <p:txBody>
          <a:bodyPr/>
          <a:lstStyle/>
          <a:p>
            <a:r>
              <a:rPr lang="ar-JO" dirty="0">
                <a:latin typeface="Arial" panose="020B0604020202020204" pitchFamily="34" charset="0"/>
                <a:cs typeface="Arial" panose="020B0604020202020204" pitchFamily="34" charset="0"/>
              </a:rPr>
              <a:t>استيعاب الرؤيا</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لسياق خدمتك</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43000" y="3138232"/>
            <a:ext cx="6858000" cy="2118278"/>
          </a:xfrm>
        </p:spPr>
        <p:txBody>
          <a:bodyPr>
            <a:normAutofit lnSpcReduction="10000"/>
          </a:bodyPr>
          <a:lstStyle/>
          <a:p>
            <a:r>
              <a:rPr lang="ar-JO" dirty="0">
                <a:latin typeface="Arial" panose="020B0604020202020204" pitchFamily="34" charset="0"/>
                <a:cs typeface="Arial" panose="020B0604020202020204" pitchFamily="34" charset="0"/>
              </a:rPr>
              <a:t>مؤسسة رعاة تحوليون</a:t>
            </a:r>
            <a:endParaRPr lang="en-US" dirty="0">
              <a:latin typeface="Arial" panose="020B0604020202020204" pitchFamily="34" charset="0"/>
              <a:cs typeface="Arial" panose="020B0604020202020204" pitchFamily="34" charset="0"/>
            </a:endParaRPr>
          </a:p>
          <a:p>
            <a:r>
              <a:rPr lang="ar-JO" dirty="0">
                <a:latin typeface="Arial" panose="020B0604020202020204" pitchFamily="34" charset="0"/>
                <a:cs typeface="Arial" panose="020B0604020202020204" pitchFamily="34" charset="0"/>
              </a:rPr>
              <a:t>2017</a:t>
            </a:r>
            <a:r>
              <a:rPr lang="en-US" dirty="0">
                <a:latin typeface="Arial" panose="020B0604020202020204" pitchFamily="34" charset="0"/>
                <a:cs typeface="Arial" panose="020B0604020202020204" pitchFamily="34" charset="0"/>
              </a:rPr>
              <a:t> © </a:t>
            </a:r>
            <a:r>
              <a:rPr lang="ar-JO" dirty="0">
                <a:latin typeface="Arial" panose="020B0604020202020204" pitchFamily="34" charset="0"/>
                <a:cs typeface="Arial" panose="020B0604020202020204" pitchFamily="34" charset="0"/>
              </a:rPr>
              <a:t>حقوق الطبع</a:t>
            </a:r>
            <a:endParaRPr lang="en-US" dirty="0">
              <a:latin typeface="Arial" panose="020B0604020202020204" pitchFamily="34" charset="0"/>
              <a:cs typeface="Arial" panose="020B0604020202020204" pitchFamily="34" charset="0"/>
            </a:endParaRPr>
          </a:p>
          <a:p>
            <a:r>
              <a:rPr lang="ar-JO" dirty="0">
                <a:latin typeface="Arial" panose="020B0604020202020204" pitchFamily="34" charset="0"/>
                <a:cs typeface="Arial" panose="020B0604020202020204" pitchFamily="34" charset="0"/>
              </a:rPr>
              <a:t>مؤسسة رعاة تحوليون</a:t>
            </a:r>
            <a:endParaRPr lang="en-US" dirty="0">
              <a:latin typeface="Arial" panose="020B0604020202020204" pitchFamily="34" charset="0"/>
              <a:cs typeface="Arial" panose="020B0604020202020204" pitchFamily="34" charset="0"/>
            </a:endParaRPr>
          </a:p>
          <a:p>
            <a:r>
              <a:rPr lang="ar-JO" dirty="0">
                <a:latin typeface="Arial" panose="020B0604020202020204" pitchFamily="34" charset="0"/>
                <a:cs typeface="Arial" panose="020B0604020202020204" pitchFamily="34" charset="0"/>
              </a:rPr>
              <a:t>جوردون ي. بنفولد، لافيرن ي. براون، غاري ج. ويسترا</a:t>
            </a:r>
            <a:endParaRPr lang="en-US" dirty="0">
              <a:latin typeface="Arial" panose="020B0604020202020204" pitchFamily="34" charset="0"/>
              <a:cs typeface="Arial" panose="020B0604020202020204" pitchFamily="34" charset="0"/>
            </a:endParaRPr>
          </a:p>
          <a:p>
            <a:r>
              <a:rPr lang="ar-JO" dirty="0">
                <a:latin typeface="Arial" panose="020B0604020202020204" pitchFamily="34" charset="0"/>
                <a:cs typeface="Arial" panose="020B0604020202020204" pitchFamily="34" charset="0"/>
              </a:rPr>
              <a:t>يمكن استخدام هذه المواد إذا تم منح المصدر المناسب.</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0" y="5654107"/>
            <a:ext cx="925252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1"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تعليم د. غوردون بينفولد دكتور الخدمات الطلابية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تحميل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a:t>
            </a:r>
          </a:p>
        </p:txBody>
      </p:sp>
    </p:spTree>
    <p:extLst>
      <p:ext uri="{BB962C8B-B14F-4D97-AF65-F5344CB8AC3E}">
        <p14:creationId xmlns:p14="http://schemas.microsoft.com/office/powerpoint/2010/main" val="3777456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3 عناصر للرؤيا</a:t>
            </a:r>
            <a:endParaRPr lang="en-US" dirty="0">
              <a:latin typeface="Arial" panose="020B0604020202020204" pitchFamily="34" charset="0"/>
              <a:cs typeface="Arial" panose="020B0604020202020204" pitchFamily="34" charset="0"/>
            </a:endParaRPr>
          </a:p>
        </p:txBody>
      </p:sp>
      <p:sp>
        <p:nvSpPr>
          <p:cNvPr id="5" name="Oval 4"/>
          <p:cNvSpPr/>
          <p:nvPr/>
        </p:nvSpPr>
        <p:spPr>
          <a:xfrm>
            <a:off x="3185902" y="1385375"/>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solidFill>
                  <a:schemeClr val="tx1"/>
                </a:solidFill>
                <a:latin typeface="Arial" panose="020B0604020202020204" pitchFamily="34" charset="0"/>
                <a:cs typeface="Arial" panose="020B0604020202020204" pitchFamily="34" charset="0"/>
              </a:rPr>
              <a:t>ما يعمله الله؟</a:t>
            </a:r>
            <a:endParaRPr lang="en-US" sz="2400" b="1" dirty="0">
              <a:solidFill>
                <a:schemeClr val="tx1"/>
              </a:solidFill>
              <a:latin typeface="Arial" panose="020B0604020202020204" pitchFamily="34" charset="0"/>
              <a:cs typeface="Arial" panose="020B0604020202020204" pitchFamily="34" charset="0"/>
            </a:endParaRPr>
          </a:p>
        </p:txBody>
      </p:sp>
      <p:sp>
        <p:nvSpPr>
          <p:cNvPr id="6" name="Oval 5"/>
          <p:cNvSpPr/>
          <p:nvPr/>
        </p:nvSpPr>
        <p:spPr>
          <a:xfrm>
            <a:off x="2073993" y="3076210"/>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solidFill>
                  <a:schemeClr val="tx1"/>
                </a:solidFill>
                <a:latin typeface="Arial" panose="020B0604020202020204" pitchFamily="34" charset="0"/>
                <a:cs typeface="Arial" panose="020B0604020202020204" pitchFamily="34" charset="0"/>
              </a:rPr>
              <a:t>ما هو حقلنا؟</a:t>
            </a:r>
            <a:endParaRPr lang="en-US" sz="2400" b="1" dirty="0">
              <a:solidFill>
                <a:schemeClr val="tx1"/>
              </a:solidFill>
              <a:latin typeface="Arial" panose="020B0604020202020204" pitchFamily="34" charset="0"/>
              <a:cs typeface="Arial" panose="020B0604020202020204" pitchFamily="34" charset="0"/>
            </a:endParaRPr>
          </a:p>
        </p:txBody>
      </p:sp>
      <p:sp>
        <p:nvSpPr>
          <p:cNvPr id="7" name="Oval 6"/>
          <p:cNvSpPr/>
          <p:nvPr/>
        </p:nvSpPr>
        <p:spPr>
          <a:xfrm>
            <a:off x="4297811" y="3076210"/>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solidFill>
                  <a:schemeClr val="tx1"/>
                </a:solidFill>
                <a:latin typeface="Arial" panose="020B0604020202020204" pitchFamily="34" charset="0"/>
                <a:cs typeface="Arial" panose="020B0604020202020204" pitchFamily="34" charset="0"/>
              </a:rPr>
              <a:t>من نحن؟</a:t>
            </a:r>
            <a:endParaRPr lang="en-US" sz="2400" b="1" dirty="0">
              <a:solidFill>
                <a:schemeClr val="tx1"/>
              </a:solidFill>
              <a:latin typeface="Arial" panose="020B0604020202020204" pitchFamily="34" charset="0"/>
              <a:cs typeface="Arial" panose="020B0604020202020204" pitchFamily="34" charset="0"/>
            </a:endParaRPr>
          </a:p>
        </p:txBody>
      </p:sp>
      <p:sp>
        <p:nvSpPr>
          <p:cNvPr id="8" name="Freeform 7"/>
          <p:cNvSpPr/>
          <p:nvPr/>
        </p:nvSpPr>
        <p:spPr>
          <a:xfrm>
            <a:off x="4330460" y="3530478"/>
            <a:ext cx="845389" cy="948905"/>
          </a:xfrm>
          <a:custGeom>
            <a:avLst/>
            <a:gdLst>
              <a:gd name="connsiteX0" fmla="*/ 422695 w 845389"/>
              <a:gd name="connsiteY0" fmla="*/ 0 h 948905"/>
              <a:gd name="connsiteX1" fmla="*/ 172529 w 845389"/>
              <a:gd name="connsiteY1" fmla="*/ 301924 h 948905"/>
              <a:gd name="connsiteX2" fmla="*/ 94891 w 845389"/>
              <a:gd name="connsiteY2" fmla="*/ 474453 h 948905"/>
              <a:gd name="connsiteX3" fmla="*/ 34506 w 845389"/>
              <a:gd name="connsiteY3" fmla="*/ 681487 h 948905"/>
              <a:gd name="connsiteX4" fmla="*/ 0 w 845389"/>
              <a:gd name="connsiteY4" fmla="*/ 828136 h 948905"/>
              <a:gd name="connsiteX5" fmla="*/ 0 w 845389"/>
              <a:gd name="connsiteY5" fmla="*/ 914400 h 948905"/>
              <a:gd name="connsiteX6" fmla="*/ 155276 w 845389"/>
              <a:gd name="connsiteY6" fmla="*/ 940279 h 948905"/>
              <a:gd name="connsiteX7" fmla="*/ 370936 w 845389"/>
              <a:gd name="connsiteY7" fmla="*/ 948905 h 948905"/>
              <a:gd name="connsiteX8" fmla="*/ 560717 w 845389"/>
              <a:gd name="connsiteY8" fmla="*/ 948905 h 948905"/>
              <a:gd name="connsiteX9" fmla="*/ 690114 w 845389"/>
              <a:gd name="connsiteY9" fmla="*/ 931653 h 948905"/>
              <a:gd name="connsiteX10" fmla="*/ 802257 w 845389"/>
              <a:gd name="connsiteY10" fmla="*/ 914400 h 948905"/>
              <a:gd name="connsiteX11" fmla="*/ 845389 w 845389"/>
              <a:gd name="connsiteY11" fmla="*/ 879894 h 948905"/>
              <a:gd name="connsiteX12" fmla="*/ 810883 w 845389"/>
              <a:gd name="connsiteY12" fmla="*/ 690113 h 948905"/>
              <a:gd name="connsiteX13" fmla="*/ 733246 w 845389"/>
              <a:gd name="connsiteY13" fmla="*/ 474453 h 948905"/>
              <a:gd name="connsiteX14" fmla="*/ 655608 w 845389"/>
              <a:gd name="connsiteY14" fmla="*/ 319177 h 948905"/>
              <a:gd name="connsiteX15" fmla="*/ 543465 w 845389"/>
              <a:gd name="connsiteY15" fmla="*/ 155275 h 948905"/>
              <a:gd name="connsiteX16" fmla="*/ 457200 w 845389"/>
              <a:gd name="connsiteY16" fmla="*/ 51758 h 948905"/>
              <a:gd name="connsiteX17" fmla="*/ 422695 w 845389"/>
              <a:gd name="connsiteY17" fmla="*/ 0 h 94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5389" h="948905">
                <a:moveTo>
                  <a:pt x="422695" y="0"/>
                </a:moveTo>
                <a:lnTo>
                  <a:pt x="172529" y="301924"/>
                </a:lnTo>
                <a:lnTo>
                  <a:pt x="94891" y="474453"/>
                </a:lnTo>
                <a:lnTo>
                  <a:pt x="34506" y="681487"/>
                </a:lnTo>
                <a:lnTo>
                  <a:pt x="0" y="828136"/>
                </a:lnTo>
                <a:lnTo>
                  <a:pt x="0" y="914400"/>
                </a:lnTo>
                <a:lnTo>
                  <a:pt x="155276" y="940279"/>
                </a:lnTo>
                <a:lnTo>
                  <a:pt x="370936" y="948905"/>
                </a:lnTo>
                <a:lnTo>
                  <a:pt x="560717" y="948905"/>
                </a:lnTo>
                <a:lnTo>
                  <a:pt x="690114" y="931653"/>
                </a:lnTo>
                <a:lnTo>
                  <a:pt x="802257" y="914400"/>
                </a:lnTo>
                <a:lnTo>
                  <a:pt x="845389" y="879894"/>
                </a:lnTo>
                <a:lnTo>
                  <a:pt x="810883" y="690113"/>
                </a:lnTo>
                <a:lnTo>
                  <a:pt x="733246" y="474453"/>
                </a:lnTo>
                <a:lnTo>
                  <a:pt x="655608" y="319177"/>
                </a:lnTo>
                <a:lnTo>
                  <a:pt x="543465" y="155275"/>
                </a:lnTo>
                <a:lnTo>
                  <a:pt x="457200" y="51758"/>
                </a:lnTo>
                <a:lnTo>
                  <a:pt x="422695" y="0"/>
                </a:lnTo>
                <a:close/>
              </a:path>
            </a:pathLst>
          </a:cu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4642A694-85BD-E64C-8039-8C63140AFAE9}"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9" name="Slide Number Placeholder 8"/>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10</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25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3 عناصر للرؤيا</a:t>
            </a:r>
            <a:endParaRPr lang="en-US" dirty="0">
              <a:latin typeface="Arial" panose="020B0604020202020204" pitchFamily="34" charset="0"/>
              <a:cs typeface="Arial" panose="020B0604020202020204" pitchFamily="34" charset="0"/>
            </a:endParaRPr>
          </a:p>
        </p:txBody>
      </p:sp>
      <p:sp>
        <p:nvSpPr>
          <p:cNvPr id="5" name="Oval 4"/>
          <p:cNvSpPr/>
          <p:nvPr/>
        </p:nvSpPr>
        <p:spPr>
          <a:xfrm>
            <a:off x="3185902" y="1385375"/>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5400" b="1" dirty="0">
                <a:solidFill>
                  <a:srgbClr val="0070C0"/>
                </a:solidFill>
                <a:latin typeface="Arial" panose="020B0604020202020204" pitchFamily="34" charset="0"/>
                <a:cs typeface="Arial" panose="020B0604020202020204" pitchFamily="34" charset="0"/>
              </a:rPr>
              <a:t>فوق</a:t>
            </a:r>
            <a:endParaRPr lang="en-US" sz="5400" dirty="0">
              <a:solidFill>
                <a:schemeClr val="tx1"/>
              </a:solidFill>
              <a:latin typeface="Arial" panose="020B0604020202020204" pitchFamily="34" charset="0"/>
              <a:cs typeface="Arial" panose="020B0604020202020204" pitchFamily="34" charset="0"/>
            </a:endParaRPr>
          </a:p>
        </p:txBody>
      </p:sp>
      <p:sp>
        <p:nvSpPr>
          <p:cNvPr id="6" name="Oval 5"/>
          <p:cNvSpPr/>
          <p:nvPr/>
        </p:nvSpPr>
        <p:spPr>
          <a:xfrm>
            <a:off x="2073993" y="3076210"/>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5400" b="1" dirty="0">
                <a:solidFill>
                  <a:srgbClr val="0070C0"/>
                </a:solidFill>
                <a:latin typeface="Arial" panose="020B0604020202020204" pitchFamily="34" charset="0"/>
                <a:cs typeface="Arial" panose="020B0604020202020204" pitchFamily="34" charset="0"/>
              </a:rPr>
              <a:t>خارج</a:t>
            </a:r>
            <a:endParaRPr lang="en-US" sz="5400" dirty="0">
              <a:solidFill>
                <a:schemeClr val="tx1"/>
              </a:solidFill>
              <a:latin typeface="Arial" panose="020B0604020202020204" pitchFamily="34" charset="0"/>
              <a:cs typeface="Arial" panose="020B0604020202020204" pitchFamily="34" charset="0"/>
            </a:endParaRPr>
          </a:p>
        </p:txBody>
      </p:sp>
      <p:sp>
        <p:nvSpPr>
          <p:cNvPr id="7" name="Oval 6"/>
          <p:cNvSpPr/>
          <p:nvPr/>
        </p:nvSpPr>
        <p:spPr>
          <a:xfrm>
            <a:off x="4297811" y="3076210"/>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5400" b="1" dirty="0">
                <a:solidFill>
                  <a:srgbClr val="0070C0"/>
                </a:solidFill>
                <a:latin typeface="Arial" panose="020B0604020202020204" pitchFamily="34" charset="0"/>
                <a:cs typeface="Arial" panose="020B0604020202020204" pitchFamily="34" charset="0"/>
              </a:rPr>
              <a:t>داخل</a:t>
            </a:r>
            <a:endParaRPr lang="en-US" sz="5400" dirty="0">
              <a:solidFill>
                <a:schemeClr val="tx1"/>
              </a:solidFill>
              <a:latin typeface="Arial" panose="020B0604020202020204" pitchFamily="34" charset="0"/>
              <a:cs typeface="Arial" panose="020B0604020202020204" pitchFamily="34" charset="0"/>
            </a:endParaRPr>
          </a:p>
        </p:txBody>
      </p:sp>
      <p:sp>
        <p:nvSpPr>
          <p:cNvPr id="8" name="Freeform 7"/>
          <p:cNvSpPr/>
          <p:nvPr/>
        </p:nvSpPr>
        <p:spPr>
          <a:xfrm>
            <a:off x="4330460" y="3530478"/>
            <a:ext cx="845389" cy="948905"/>
          </a:xfrm>
          <a:custGeom>
            <a:avLst/>
            <a:gdLst>
              <a:gd name="connsiteX0" fmla="*/ 422695 w 845389"/>
              <a:gd name="connsiteY0" fmla="*/ 0 h 948905"/>
              <a:gd name="connsiteX1" fmla="*/ 172529 w 845389"/>
              <a:gd name="connsiteY1" fmla="*/ 301924 h 948905"/>
              <a:gd name="connsiteX2" fmla="*/ 94891 w 845389"/>
              <a:gd name="connsiteY2" fmla="*/ 474453 h 948905"/>
              <a:gd name="connsiteX3" fmla="*/ 34506 w 845389"/>
              <a:gd name="connsiteY3" fmla="*/ 681487 h 948905"/>
              <a:gd name="connsiteX4" fmla="*/ 0 w 845389"/>
              <a:gd name="connsiteY4" fmla="*/ 828136 h 948905"/>
              <a:gd name="connsiteX5" fmla="*/ 0 w 845389"/>
              <a:gd name="connsiteY5" fmla="*/ 914400 h 948905"/>
              <a:gd name="connsiteX6" fmla="*/ 155276 w 845389"/>
              <a:gd name="connsiteY6" fmla="*/ 940279 h 948905"/>
              <a:gd name="connsiteX7" fmla="*/ 370936 w 845389"/>
              <a:gd name="connsiteY7" fmla="*/ 948905 h 948905"/>
              <a:gd name="connsiteX8" fmla="*/ 560717 w 845389"/>
              <a:gd name="connsiteY8" fmla="*/ 948905 h 948905"/>
              <a:gd name="connsiteX9" fmla="*/ 690114 w 845389"/>
              <a:gd name="connsiteY9" fmla="*/ 931653 h 948905"/>
              <a:gd name="connsiteX10" fmla="*/ 802257 w 845389"/>
              <a:gd name="connsiteY10" fmla="*/ 914400 h 948905"/>
              <a:gd name="connsiteX11" fmla="*/ 845389 w 845389"/>
              <a:gd name="connsiteY11" fmla="*/ 879894 h 948905"/>
              <a:gd name="connsiteX12" fmla="*/ 810883 w 845389"/>
              <a:gd name="connsiteY12" fmla="*/ 690113 h 948905"/>
              <a:gd name="connsiteX13" fmla="*/ 733246 w 845389"/>
              <a:gd name="connsiteY13" fmla="*/ 474453 h 948905"/>
              <a:gd name="connsiteX14" fmla="*/ 655608 w 845389"/>
              <a:gd name="connsiteY14" fmla="*/ 319177 h 948905"/>
              <a:gd name="connsiteX15" fmla="*/ 543465 w 845389"/>
              <a:gd name="connsiteY15" fmla="*/ 155275 h 948905"/>
              <a:gd name="connsiteX16" fmla="*/ 457200 w 845389"/>
              <a:gd name="connsiteY16" fmla="*/ 51758 h 948905"/>
              <a:gd name="connsiteX17" fmla="*/ 422695 w 845389"/>
              <a:gd name="connsiteY17" fmla="*/ 0 h 94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5389" h="948905">
                <a:moveTo>
                  <a:pt x="422695" y="0"/>
                </a:moveTo>
                <a:lnTo>
                  <a:pt x="172529" y="301924"/>
                </a:lnTo>
                <a:lnTo>
                  <a:pt x="94891" y="474453"/>
                </a:lnTo>
                <a:lnTo>
                  <a:pt x="34506" y="681487"/>
                </a:lnTo>
                <a:lnTo>
                  <a:pt x="0" y="828136"/>
                </a:lnTo>
                <a:lnTo>
                  <a:pt x="0" y="914400"/>
                </a:lnTo>
                <a:lnTo>
                  <a:pt x="155276" y="940279"/>
                </a:lnTo>
                <a:lnTo>
                  <a:pt x="370936" y="948905"/>
                </a:lnTo>
                <a:lnTo>
                  <a:pt x="560717" y="948905"/>
                </a:lnTo>
                <a:lnTo>
                  <a:pt x="690114" y="931653"/>
                </a:lnTo>
                <a:lnTo>
                  <a:pt x="802257" y="914400"/>
                </a:lnTo>
                <a:lnTo>
                  <a:pt x="845389" y="879894"/>
                </a:lnTo>
                <a:lnTo>
                  <a:pt x="810883" y="690113"/>
                </a:lnTo>
                <a:lnTo>
                  <a:pt x="733246" y="474453"/>
                </a:lnTo>
                <a:lnTo>
                  <a:pt x="655608" y="319177"/>
                </a:lnTo>
                <a:lnTo>
                  <a:pt x="543465" y="155275"/>
                </a:lnTo>
                <a:lnTo>
                  <a:pt x="457200" y="51758"/>
                </a:lnTo>
                <a:lnTo>
                  <a:pt x="422695" y="0"/>
                </a:lnTo>
                <a:close/>
              </a:path>
            </a:pathLst>
          </a:cu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4642A694-85BD-E64C-8039-8C63140AFAE9}"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9" name="Slide Number Placeholder 8"/>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11</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21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1. إرسالية الله</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r" rtl="1"/>
            <a:r>
              <a:rPr lang="ar-JO" b="1" dirty="0">
                <a:latin typeface="Arial" panose="020B0604020202020204" pitchFamily="34" charset="0"/>
                <a:cs typeface="Arial" panose="020B0604020202020204" pitchFamily="34" charset="0"/>
              </a:rPr>
              <a:t>الخطوة الأولى </a:t>
            </a:r>
            <a:r>
              <a:rPr lang="ar-JO" dirty="0">
                <a:latin typeface="Arial" panose="020B0604020202020204" pitchFamily="34" charset="0"/>
                <a:cs typeface="Arial" panose="020B0604020202020204" pitchFamily="34" charset="0"/>
              </a:rPr>
              <a:t>في توجيه كنيستك نحو رؤيا يملكها الجميع هو التأكد من فهم كل شخص للمهمة. </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عليك تفسير حقيقتين للكنيسة:</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457200" lvl="1" indent="0" algn="r" rtl="1">
              <a:buNone/>
            </a:pPr>
            <a:r>
              <a:rPr lang="ar-JO" dirty="0">
                <a:latin typeface="Arial" panose="020B0604020202020204" pitchFamily="34" charset="0"/>
                <a:cs typeface="Arial" panose="020B0604020202020204" pitchFamily="34" charset="0"/>
              </a:rPr>
              <a:t>1. ماذا يفعل الله؟</a:t>
            </a:r>
          </a:p>
          <a:p>
            <a:pPr marL="457200" lvl="1" indent="0" algn="r" rtl="1">
              <a:buNone/>
            </a:pPr>
            <a:r>
              <a:rPr lang="ar-JO" dirty="0">
                <a:latin typeface="Arial" panose="020B0604020202020204" pitchFamily="34" charset="0"/>
                <a:cs typeface="Arial" panose="020B0604020202020204" pitchFamily="34" charset="0"/>
              </a:rPr>
              <a:t>2. كيف نتلاءم مع ذلك؟</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2DC93188-D4F1-B541-A473-13EBED13FA91}"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12</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74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1. إرسالية الله</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r" rtl="1"/>
            <a:r>
              <a:rPr lang="ar-JO" dirty="0">
                <a:latin typeface="Arial" panose="020B0604020202020204" pitchFamily="34" charset="0"/>
                <a:cs typeface="Arial" panose="020B0604020202020204" pitchFamily="34" charset="0"/>
              </a:rPr>
              <a:t>لماذا؟</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lgn="r" rtl="1">
              <a:buNone/>
            </a:pPr>
            <a:r>
              <a:rPr lang="ar-JO" dirty="0">
                <a:latin typeface="Arial" panose="020B0604020202020204" pitchFamily="34" charset="0"/>
                <a:cs typeface="Arial" panose="020B0604020202020204" pitchFamily="34" charset="0"/>
              </a:rPr>
              <a:t>لأن التغيير الأكثر أهمية وصعوبة الذي يجب أن تقوده ليس فيما يفعله الناس، ولكن في كيفية تفكيرهم.</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lgn="r" rtl="1">
              <a:buNone/>
            </a:pPr>
            <a:r>
              <a:rPr lang="ar-JO" dirty="0">
                <a:latin typeface="Arial" panose="020B0604020202020204" pitchFamily="34" charset="0"/>
                <a:cs typeface="Arial" panose="020B0604020202020204" pitchFamily="34" charset="0"/>
              </a:rPr>
              <a:t>هذا قريب من منبع السلوك</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2DC93188-D4F1-B541-A473-13EBED13FA91}"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13</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46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1. إرسالية الله</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r" rtl="1"/>
            <a:r>
              <a:rPr lang="ar-JO" dirty="0">
                <a:latin typeface="Arial" panose="020B0604020202020204" pitchFamily="34" charset="0"/>
                <a:cs typeface="Arial" panose="020B0604020202020204" pitchFamily="34" charset="0"/>
              </a:rPr>
              <a:t>كيف نغير الطريقة التي يفكرون بها؟</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lgn="r" rtl="1">
              <a:buNone/>
            </a:pPr>
            <a:r>
              <a:rPr lang="ar-JO" dirty="0">
                <a:latin typeface="Arial" panose="020B0604020202020204" pitchFamily="34" charset="0"/>
                <a:cs typeface="Arial" panose="020B0604020202020204" pitchFamily="34" charset="0"/>
              </a:rPr>
              <a:t>نحن لا نفعل – بل بفوم الله بذلك من خلال كلمته وروحه.</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lgn="r" rtl="1">
              <a:buNone/>
            </a:pPr>
            <a:r>
              <a:rPr lang="ar-JO" dirty="0">
                <a:latin typeface="Arial" panose="020B0604020202020204" pitchFamily="34" charset="0"/>
                <a:cs typeface="Arial" panose="020B0604020202020204" pitchFamily="34" charset="0"/>
              </a:rPr>
              <a:t>لذلك نحن نتعاون مع الله لكي يؤثر كلاهما على قلوب وعقول هؤلاء الذين نقودهم. </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2DC93188-D4F1-B541-A473-13EBED13FA91}"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14</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7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1. إرسالية الله</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rtl="1">
              <a:buNone/>
            </a:pPr>
            <a:r>
              <a:rPr lang="ar-JO" dirty="0">
                <a:latin typeface="Arial" panose="020B0604020202020204" pitchFamily="34" charset="0"/>
                <a:cs typeface="Arial" panose="020B0604020202020204" pitchFamily="34" charset="0"/>
              </a:rPr>
              <a:t>إخبار القصة الكبيرة:</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lgn="r" rtl="1"/>
            <a:r>
              <a:rPr lang="ar-JO" i="1" dirty="0">
                <a:latin typeface="Arial" panose="020B0604020202020204" pitchFamily="34" charset="0"/>
                <a:cs typeface="Arial" panose="020B0604020202020204" pitchFamily="34" charset="0"/>
              </a:rPr>
              <a:t>المذهب الطبيعي: كل شيء موجود هو نتيجة العمليات التي تحدث بشكل طبيعي في الكون المغلق.</a:t>
            </a:r>
            <a:endParaRPr lang="en-US" i="1" dirty="0">
              <a:latin typeface="Arial" panose="020B0604020202020204" pitchFamily="34" charset="0"/>
              <a:cs typeface="Arial" panose="020B0604020202020204" pitchFamily="34" charset="0"/>
            </a:endParaRPr>
          </a:p>
          <a:p>
            <a:pPr lvl="1" algn="r" rtl="1"/>
            <a:r>
              <a:rPr lang="ar-JO" i="1" dirty="0">
                <a:latin typeface="Arial" panose="020B0604020202020204" pitchFamily="34" charset="0"/>
                <a:cs typeface="Arial" panose="020B0604020202020204" pitchFamily="34" charset="0"/>
              </a:rPr>
              <a:t>الهندوسية: ما هي قصة الهندوسية؟</a:t>
            </a:r>
          </a:p>
          <a:p>
            <a:pPr lvl="1" algn="r" rtl="1"/>
            <a:r>
              <a:rPr lang="ar-JO" i="1" dirty="0">
                <a:latin typeface="Arial" panose="020B0604020202020204" pitchFamily="34" charset="0"/>
                <a:cs typeface="Arial" panose="020B0604020202020204" pitchFamily="34" charset="0"/>
              </a:rPr>
              <a:t>ما هي قصة البوذية؟</a:t>
            </a:r>
          </a:p>
          <a:p>
            <a:pPr lvl="1" algn="r" rtl="1"/>
            <a:r>
              <a:rPr lang="ar-JO" i="1" dirty="0">
                <a:latin typeface="Arial" panose="020B0604020202020204" pitchFamily="34" charset="0"/>
                <a:cs typeface="Arial" panose="020B0604020202020204" pitchFamily="34" charset="0"/>
              </a:rPr>
              <a:t>ما هي قصة الكتاب المقدس: كل الأشياء مخلوقة بواسطة ومن خلال ولأجل المسيح.</a:t>
            </a:r>
            <a:endParaRPr lang="en-US" i="1"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DD8DA8FE-4816-BA49-87C0-4CBB8D64F5E6}"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15</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18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1. إرسالية الله</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r" rtl="1"/>
            <a:r>
              <a:rPr lang="ar-JO" dirty="0">
                <a:latin typeface="Arial" panose="020B0604020202020204" pitchFamily="34" charset="0"/>
                <a:cs typeface="Arial" panose="020B0604020202020204" pitchFamily="34" charset="0"/>
              </a:rPr>
              <a:t>القصة الكبيرة تكمل القصص الصغيرة.</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تتكشف قصة الكتاب المقدس كأي قصة أخرى على طول خط الحبكة.</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القصص الصغيرة تظهر تقدم القصة الكبيرة</a:t>
            </a:r>
          </a:p>
          <a:p>
            <a:pPr lvl="1" algn="r" rtl="1"/>
            <a:r>
              <a:rPr lang="ar-JO" dirty="0">
                <a:latin typeface="Arial" panose="020B0604020202020204" pitchFamily="34" charset="0"/>
                <a:cs typeface="Arial" panose="020B0604020202020204" pitchFamily="34" charset="0"/>
              </a:rPr>
              <a:t>القصة الكبيرة تعطي معنى للقصص الصغيرة</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F632A9E1-405B-0343-A125-D53E4631C2B8}"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16</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26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1. إرسالية الله</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rtl="1">
              <a:buNone/>
            </a:pPr>
            <a:r>
              <a:rPr lang="ar-JO" dirty="0">
                <a:latin typeface="Arial" panose="020B0604020202020204" pitchFamily="34" charset="0"/>
                <a:cs typeface="Arial" panose="020B0604020202020204" pitchFamily="34" charset="0"/>
              </a:rPr>
              <a:t>حول القصة الكبيرة</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مهمتك كراعي تحويلي هو أن توجه الناس من خلال عملية الإنتقال في تفكيرهم من خلال إظهار كيفية ارتباط قصتهم الصغيرة مع القصة الكبيرة.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انقلهم من المرجعية الذاتية إلى النظرة الإلهية للعالم</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سوف يحدد تفسيرك (وتقليدك اللاهوتي) كيف تكون حاضراً في القصة الكبيرة.</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A3CABDBC-65F5-614D-9382-7948D25FD60B}"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17</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16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1. إرسالية الله</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r" rtl="1">
              <a:buNone/>
            </a:pPr>
            <a:r>
              <a:rPr lang="ar-JO" dirty="0">
                <a:latin typeface="Arial" panose="020B0604020202020204" pitchFamily="34" charset="0"/>
                <a:cs typeface="Arial" panose="020B0604020202020204" pitchFamily="34" charset="0"/>
              </a:rPr>
              <a:t>أتقن فن ربط نص الوعظ الخاص بك مع القصة الكبيرة.</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lgn="r" rtl="1">
              <a:buNone/>
            </a:pPr>
            <a:r>
              <a:rPr lang="ar-JO" dirty="0">
                <a:latin typeface="Arial" panose="020B0604020202020204" pitchFamily="34" charset="0"/>
                <a:cs typeface="Arial" panose="020B0604020202020204" pitchFamily="34" charset="0"/>
              </a:rPr>
              <a:t>لا تشاكلوا هذا الدهر، بل تغيروا عن شكلكم بتجديد أذهانكم...</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F632A9E1-405B-0343-A125-D53E4631C2B8}"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18</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67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نهج القصة الكبيرة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271964" y="1825625"/>
            <a:ext cx="4872036" cy="4351338"/>
          </a:xfrm>
        </p:spPr>
        <p:txBody>
          <a:bodyPr>
            <a:normAutofit/>
          </a:bodyPr>
          <a:lstStyle/>
          <a:p>
            <a:pPr marL="0" indent="0" algn="r" rtl="1">
              <a:buNone/>
            </a:pPr>
            <a:r>
              <a:rPr lang="ar-JO" dirty="0">
                <a:latin typeface="Arial" panose="020B0604020202020204" pitchFamily="34" charset="0"/>
                <a:cs typeface="Arial" panose="020B0604020202020204" pitchFamily="34" charset="0"/>
              </a:rPr>
              <a:t>1. التجسد</a:t>
            </a:r>
          </a:p>
          <a:p>
            <a:pPr marL="0" indent="0" algn="r" rtl="1">
              <a:buNone/>
            </a:pPr>
            <a:r>
              <a:rPr lang="ar-JO" dirty="0">
                <a:latin typeface="Arial" panose="020B0604020202020204" pitchFamily="34" charset="0"/>
                <a:cs typeface="Arial" panose="020B0604020202020204" pitchFamily="34" charset="0"/>
              </a:rPr>
              <a:t>2. العهدين</a:t>
            </a:r>
          </a:p>
          <a:p>
            <a:pPr marL="0" indent="0" algn="r" rtl="1">
              <a:buNone/>
            </a:pPr>
            <a:r>
              <a:rPr lang="ar-JO" dirty="0">
                <a:latin typeface="Arial" panose="020B0604020202020204" pitchFamily="34" charset="0"/>
                <a:cs typeface="Arial" panose="020B0604020202020204" pitchFamily="34" charset="0"/>
              </a:rPr>
              <a:t>3. مركزية المسيح</a:t>
            </a:r>
          </a:p>
          <a:p>
            <a:pPr marL="0" indent="0" algn="r" rtl="1">
              <a:buNone/>
            </a:pPr>
            <a:r>
              <a:rPr lang="ar-JO" dirty="0">
                <a:latin typeface="Arial" panose="020B0604020202020204" pitchFamily="34" charset="0"/>
                <a:cs typeface="Arial" panose="020B0604020202020204" pitchFamily="34" charset="0"/>
              </a:rPr>
              <a:t>4. تاريخ الخلاص</a:t>
            </a:r>
          </a:p>
          <a:p>
            <a:pPr marL="0" indent="0" algn="r" rtl="1">
              <a:buNone/>
            </a:pPr>
            <a:r>
              <a:rPr lang="ar-JO" dirty="0">
                <a:latin typeface="Arial" panose="020B0604020202020204" pitchFamily="34" charset="0"/>
                <a:cs typeface="Arial" panose="020B0604020202020204" pitchFamily="34" charset="0"/>
              </a:rPr>
              <a:t>5. النظرة العالمية</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0" y="1825625"/>
            <a:ext cx="4572000" cy="4351338"/>
          </a:xfrm>
        </p:spPr>
        <p:txBody>
          <a:bodyPr>
            <a:normAutofit/>
          </a:bodyPr>
          <a:lstStyle/>
          <a:p>
            <a:pPr marL="0" indent="0" algn="r">
              <a:buNone/>
            </a:pPr>
            <a:r>
              <a:rPr lang="ar-JO" dirty="0">
                <a:latin typeface="Arial" panose="020B0604020202020204" pitchFamily="34" charset="0"/>
                <a:cs typeface="Arial" panose="020B0604020202020204" pitchFamily="34" charset="0"/>
              </a:rPr>
              <a:t>6. الكتاب المقدس في صورة دراما</a:t>
            </a:r>
          </a:p>
          <a:p>
            <a:pPr marL="0" indent="0" algn="r">
              <a:buNone/>
            </a:pPr>
            <a:r>
              <a:rPr lang="ar-JO" dirty="0">
                <a:latin typeface="Arial" panose="020B0604020202020204" pitchFamily="34" charset="0"/>
                <a:cs typeface="Arial" panose="020B0604020202020204" pitchFamily="34" charset="0"/>
              </a:rPr>
              <a:t>7. تدرج العهد</a:t>
            </a:r>
          </a:p>
          <a:p>
            <a:pPr marL="0" indent="0" algn="r">
              <a:buNone/>
            </a:pPr>
            <a:r>
              <a:rPr lang="ar-JO" dirty="0">
                <a:latin typeface="Arial" panose="020B0604020202020204" pitchFamily="34" charset="0"/>
                <a:cs typeface="Arial" panose="020B0604020202020204" pitchFamily="34" charset="0"/>
              </a:rPr>
              <a:t>8. حضور الله</a:t>
            </a:r>
          </a:p>
          <a:p>
            <a:pPr marL="0" indent="0" algn="r">
              <a:buNone/>
            </a:pPr>
            <a:r>
              <a:rPr lang="ar-JO" dirty="0">
                <a:latin typeface="Arial" panose="020B0604020202020204" pitchFamily="34" charset="0"/>
                <a:cs typeface="Arial" panose="020B0604020202020204" pitchFamily="34" charset="0"/>
              </a:rPr>
              <a:t>9. إرسالية الله</a:t>
            </a:r>
          </a:p>
          <a:p>
            <a:pPr marL="0" indent="0" algn="r">
              <a:buNone/>
            </a:pPr>
            <a:r>
              <a:rPr lang="ar-JO" dirty="0">
                <a:latin typeface="Arial" panose="020B0604020202020204" pitchFamily="34" charset="0"/>
                <a:cs typeface="Arial" panose="020B0604020202020204" pitchFamily="34" charset="0"/>
              </a:rPr>
              <a:t>10. ملكوت الله</a:t>
            </a:r>
            <a:endParaRPr lang="en-US" dirty="0">
              <a:latin typeface="Arial" panose="020B0604020202020204" pitchFamily="34" charset="0"/>
              <a:cs typeface="Arial" panose="020B0604020202020204" pitchFamily="34" charset="0"/>
            </a:endParaRPr>
          </a:p>
          <a:p>
            <a:pPr marL="514350" indent="-514350" algn="r">
              <a:buFont typeface="+mj-lt"/>
              <a:buAutoNum type="arabicPeriod" startAt="6"/>
            </a:pPr>
            <a:endParaRPr lang="en-US"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10"/>
          </p:nvPr>
        </p:nvSpPr>
        <p:spPr/>
        <p:txBody>
          <a:bodyPr/>
          <a:lstStyle/>
          <a:p>
            <a:fld id="{EDB52EA8-A4E2-A84C-8967-3F4CF888E79F}"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7" name="Slide Number Placeholder 6"/>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19</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41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الرؤيا</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body" idx="1"/>
          </p:nvPr>
        </p:nvSpPr>
        <p:spPr/>
        <p:txBody>
          <a:bodyPr>
            <a:normAutofit/>
          </a:bodyPr>
          <a:lstStyle/>
          <a:p>
            <a:pPr algn="r"/>
            <a:r>
              <a:rPr lang="ar-JO" dirty="0">
                <a:latin typeface="Arial" panose="020B0604020202020204" pitchFamily="34" charset="0"/>
                <a:cs typeface="Arial" panose="020B0604020202020204" pitchFamily="34" charset="0"/>
              </a:rPr>
              <a:t>كيفية تطوير رؤيا موحدة مشتركة على نطاق واسع في التجمعات الصغيرة ومتوسطة الحجم</a:t>
            </a:r>
            <a:endParaRPr lang="en-US"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10"/>
          </p:nvPr>
        </p:nvSpPr>
        <p:spPr/>
        <p:txBody>
          <a:bodyPr/>
          <a:lstStyle/>
          <a:p>
            <a:fld id="{8BF99922-5DB3-CC4A-B0BD-A7E2BAB300FA}"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7" name="Slide Number Placeholder 6"/>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2</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2864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عينة من السرد الوصفي</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0" y="1681163"/>
            <a:ext cx="4498182" cy="823912"/>
          </a:xfrm>
        </p:spPr>
        <p:txBody>
          <a:bodyPr/>
          <a:lstStyle/>
          <a:p>
            <a:pPr algn="ctr"/>
            <a:r>
              <a:rPr lang="ar-JO" dirty="0">
                <a:latin typeface="Arial" panose="020B0604020202020204" pitchFamily="34" charset="0"/>
                <a:cs typeface="Arial" panose="020B0604020202020204" pitchFamily="34" charset="0"/>
              </a:rPr>
              <a:t>رؤيا</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4498182" y="2505075"/>
            <a:ext cx="4645817" cy="3684588"/>
          </a:xfrm>
        </p:spPr>
        <p:txBody>
          <a:bodyPr>
            <a:normAutofit/>
          </a:bodyPr>
          <a:lstStyle/>
          <a:p>
            <a:pPr marL="0" indent="0" algn="r">
              <a:buNone/>
            </a:pPr>
            <a:r>
              <a:rPr lang="ar-JO" dirty="0">
                <a:latin typeface="Arial" panose="020B0604020202020204" pitchFamily="34" charset="0"/>
                <a:cs typeface="Arial" panose="020B0604020202020204" pitchFamily="34" charset="0"/>
              </a:rPr>
              <a:t>1. يخلق الله عالماً كاملاً.</a:t>
            </a: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2. يخلق الله الإنسان على صورته.</a:t>
            </a: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3. يتم تعيين الإنسان ليملك على الخليقة.</a:t>
            </a: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4. يتمتع الله والإنسان في شركة مباشرة.</a:t>
            </a:r>
            <a:endParaRPr lang="en-US"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3"/>
          </p:nvPr>
        </p:nvSpPr>
        <p:spPr>
          <a:xfrm>
            <a:off x="4498182" y="1681163"/>
            <a:ext cx="4645818" cy="823912"/>
          </a:xfrm>
        </p:spPr>
        <p:txBody>
          <a:bodyPr/>
          <a:lstStyle/>
          <a:p>
            <a:pPr algn="ctr"/>
            <a:r>
              <a:rPr lang="ar-JO" dirty="0">
                <a:latin typeface="Arial" panose="020B0604020202020204" pitchFamily="34" charset="0"/>
                <a:cs typeface="Arial" panose="020B0604020202020204" pitchFamily="34" charset="0"/>
              </a:rPr>
              <a:t>تكوين</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4"/>
          </p:nvPr>
        </p:nvSpPr>
        <p:spPr>
          <a:xfrm>
            <a:off x="1" y="2505075"/>
            <a:ext cx="4498182" cy="3684588"/>
          </a:xfrm>
        </p:spPr>
        <p:txBody>
          <a:bodyPr>
            <a:normAutofit/>
          </a:bodyPr>
          <a:lstStyle/>
          <a:p>
            <a:pPr marL="0" indent="0" algn="r">
              <a:buNone/>
            </a:pPr>
            <a:r>
              <a:rPr lang="ar-JO" dirty="0">
                <a:latin typeface="Arial" panose="020B0604020202020204" pitchFamily="34" charset="0"/>
                <a:cs typeface="Arial" panose="020B0604020202020204" pitchFamily="34" charset="0"/>
              </a:rPr>
              <a:t>1. يعيد الله خلق عالم كامل.</a:t>
            </a: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2. يتم استرداد صورة الله في الإنسان.</a:t>
            </a: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3. يحكم الله والإنسان كل الخليقة.</a:t>
            </a: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4. يتمتع الله والإنسان في شركة مباشرة.</a:t>
            </a:r>
          </a:p>
        </p:txBody>
      </p:sp>
      <p:sp>
        <p:nvSpPr>
          <p:cNvPr id="7" name="Date Placeholder 6"/>
          <p:cNvSpPr>
            <a:spLocks noGrp="1"/>
          </p:cNvSpPr>
          <p:nvPr>
            <p:ph type="dt" sz="half" idx="10"/>
          </p:nvPr>
        </p:nvSpPr>
        <p:spPr/>
        <p:txBody>
          <a:bodyPr/>
          <a:lstStyle/>
          <a:p>
            <a:fld id="{2BF97B7B-6123-F047-9101-B50DF4B06D21}"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8" name="Footer Placeholder 7"/>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9" name="Slide Number Placeholder 8"/>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20</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733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عينة من السرد الوصفي</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0" y="1681163"/>
            <a:ext cx="4498182" cy="823912"/>
          </a:xfrm>
        </p:spPr>
        <p:txBody>
          <a:bodyPr/>
          <a:lstStyle/>
          <a:p>
            <a:pPr algn="ctr"/>
            <a:r>
              <a:rPr lang="ar-JO" dirty="0">
                <a:latin typeface="Arial" panose="020B0604020202020204" pitchFamily="34" charset="0"/>
                <a:cs typeface="Arial" panose="020B0604020202020204" pitchFamily="34" charset="0"/>
              </a:rPr>
              <a:t>رؤيا</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4498182" y="2505075"/>
            <a:ext cx="4645817" cy="3684588"/>
          </a:xfrm>
        </p:spPr>
        <p:txBody>
          <a:bodyPr>
            <a:normAutofit/>
          </a:bodyPr>
          <a:lstStyle/>
          <a:p>
            <a:pPr marL="0" indent="0" algn="r">
              <a:buNone/>
            </a:pPr>
            <a:r>
              <a:rPr lang="ar-JO" dirty="0">
                <a:solidFill>
                  <a:schemeClr val="bg2">
                    <a:lumMod val="50000"/>
                  </a:schemeClr>
                </a:solidFill>
                <a:latin typeface="Arial" panose="020B0604020202020204" pitchFamily="34" charset="0"/>
                <a:cs typeface="Arial" panose="020B0604020202020204" pitchFamily="34" charset="0"/>
              </a:rPr>
              <a:t>1. يخلق الله عالماً كاملاً.</a:t>
            </a:r>
            <a:endParaRPr lang="en-US" dirty="0">
              <a:solidFill>
                <a:schemeClr val="bg2">
                  <a:lumMod val="50000"/>
                </a:schemeClr>
              </a:solidFill>
              <a:latin typeface="Arial" panose="020B0604020202020204" pitchFamily="34" charset="0"/>
              <a:cs typeface="Arial" panose="020B0604020202020204" pitchFamily="34" charset="0"/>
            </a:endParaRPr>
          </a:p>
          <a:p>
            <a:pPr marL="0" indent="0" algn="r">
              <a:buNone/>
            </a:pPr>
            <a:r>
              <a:rPr lang="ar-JO" dirty="0">
                <a:solidFill>
                  <a:schemeClr val="bg2">
                    <a:lumMod val="50000"/>
                  </a:schemeClr>
                </a:solidFill>
                <a:latin typeface="Arial" panose="020B0604020202020204" pitchFamily="34" charset="0"/>
                <a:cs typeface="Arial" panose="020B0604020202020204" pitchFamily="34" charset="0"/>
              </a:rPr>
              <a:t>2. يخلق الله الإنسان على صورته.</a:t>
            </a:r>
            <a:endParaRPr lang="en-US" dirty="0">
              <a:solidFill>
                <a:schemeClr val="bg2">
                  <a:lumMod val="50000"/>
                </a:schemeClr>
              </a:solidFill>
              <a:latin typeface="Arial" panose="020B0604020202020204" pitchFamily="34" charset="0"/>
              <a:cs typeface="Arial" panose="020B0604020202020204" pitchFamily="34" charset="0"/>
            </a:endParaRPr>
          </a:p>
          <a:p>
            <a:pPr marL="0" indent="0" algn="r">
              <a:buNone/>
            </a:pPr>
            <a:r>
              <a:rPr lang="ar-JO" dirty="0">
                <a:solidFill>
                  <a:schemeClr val="bg2">
                    <a:lumMod val="50000"/>
                  </a:schemeClr>
                </a:solidFill>
                <a:latin typeface="Arial" panose="020B0604020202020204" pitchFamily="34" charset="0"/>
                <a:cs typeface="Arial" panose="020B0604020202020204" pitchFamily="34" charset="0"/>
              </a:rPr>
              <a:t>3. يتم تعيين الإنسان ليملك على الخليقة.</a:t>
            </a:r>
            <a:endParaRPr lang="en-US" dirty="0">
              <a:solidFill>
                <a:schemeClr val="bg2">
                  <a:lumMod val="50000"/>
                </a:schemeClr>
              </a:solidFill>
              <a:latin typeface="Arial" panose="020B0604020202020204" pitchFamily="34" charset="0"/>
              <a:cs typeface="Arial" panose="020B0604020202020204" pitchFamily="34" charset="0"/>
            </a:endParaRPr>
          </a:p>
          <a:p>
            <a:pPr marL="0" indent="0" algn="r">
              <a:buNone/>
            </a:pPr>
            <a:r>
              <a:rPr lang="ar-JO" dirty="0">
                <a:solidFill>
                  <a:schemeClr val="bg2">
                    <a:lumMod val="50000"/>
                  </a:schemeClr>
                </a:solidFill>
                <a:latin typeface="Arial" panose="020B0604020202020204" pitchFamily="34" charset="0"/>
                <a:cs typeface="Arial" panose="020B0604020202020204" pitchFamily="34" charset="0"/>
              </a:rPr>
              <a:t>4. يتمتع الله والإنسان في شركة مباشرة.</a:t>
            </a: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6" name="Text Placeholder 5"/>
          <p:cNvSpPr>
            <a:spLocks noGrp="1"/>
          </p:cNvSpPr>
          <p:nvPr>
            <p:ph type="body" sz="quarter" idx="3"/>
          </p:nvPr>
        </p:nvSpPr>
        <p:spPr>
          <a:xfrm>
            <a:off x="4498182" y="1681163"/>
            <a:ext cx="4645818" cy="823912"/>
          </a:xfrm>
        </p:spPr>
        <p:txBody>
          <a:bodyPr/>
          <a:lstStyle/>
          <a:p>
            <a:pPr algn="ctr"/>
            <a:r>
              <a:rPr lang="ar-JO" dirty="0">
                <a:latin typeface="Arial" panose="020B0604020202020204" pitchFamily="34" charset="0"/>
                <a:cs typeface="Arial" panose="020B0604020202020204" pitchFamily="34" charset="0"/>
              </a:rPr>
              <a:t>تكوين</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4"/>
          </p:nvPr>
        </p:nvSpPr>
        <p:spPr>
          <a:xfrm>
            <a:off x="1" y="2505075"/>
            <a:ext cx="4498182" cy="3684588"/>
          </a:xfrm>
        </p:spPr>
        <p:txBody>
          <a:bodyPr>
            <a:normAutofit/>
          </a:bodyPr>
          <a:lstStyle/>
          <a:p>
            <a:pPr marL="0" indent="0" algn="r">
              <a:buNone/>
            </a:pPr>
            <a:r>
              <a:rPr lang="ar-JO" dirty="0">
                <a:solidFill>
                  <a:schemeClr val="bg2">
                    <a:lumMod val="50000"/>
                  </a:schemeClr>
                </a:solidFill>
                <a:latin typeface="Arial" panose="020B0604020202020204" pitchFamily="34" charset="0"/>
                <a:cs typeface="Arial" panose="020B0604020202020204" pitchFamily="34" charset="0"/>
              </a:rPr>
              <a:t>1. يعيد الله خلق عالم كامل.</a:t>
            </a:r>
            <a:endParaRPr lang="en-US" dirty="0">
              <a:solidFill>
                <a:schemeClr val="bg2">
                  <a:lumMod val="50000"/>
                </a:schemeClr>
              </a:solidFill>
              <a:latin typeface="Arial" panose="020B0604020202020204" pitchFamily="34" charset="0"/>
              <a:cs typeface="Arial" panose="020B0604020202020204" pitchFamily="34" charset="0"/>
            </a:endParaRPr>
          </a:p>
          <a:p>
            <a:pPr marL="0" indent="0" algn="r">
              <a:buNone/>
            </a:pPr>
            <a:r>
              <a:rPr lang="ar-JO" dirty="0">
                <a:solidFill>
                  <a:schemeClr val="bg2">
                    <a:lumMod val="50000"/>
                  </a:schemeClr>
                </a:solidFill>
                <a:latin typeface="Arial" panose="020B0604020202020204" pitchFamily="34" charset="0"/>
                <a:cs typeface="Arial" panose="020B0604020202020204" pitchFamily="34" charset="0"/>
              </a:rPr>
              <a:t>2. يتم استرداد صورة الله في الإنسان.</a:t>
            </a:r>
            <a:endParaRPr lang="en-US" dirty="0">
              <a:solidFill>
                <a:schemeClr val="bg2">
                  <a:lumMod val="50000"/>
                </a:schemeClr>
              </a:solidFill>
              <a:latin typeface="Arial" panose="020B0604020202020204" pitchFamily="34" charset="0"/>
              <a:cs typeface="Arial" panose="020B0604020202020204" pitchFamily="34" charset="0"/>
            </a:endParaRPr>
          </a:p>
          <a:p>
            <a:pPr marL="0" indent="0" algn="r">
              <a:buNone/>
            </a:pPr>
            <a:r>
              <a:rPr lang="ar-JO" dirty="0">
                <a:solidFill>
                  <a:schemeClr val="bg2">
                    <a:lumMod val="50000"/>
                  </a:schemeClr>
                </a:solidFill>
                <a:latin typeface="Arial" panose="020B0604020202020204" pitchFamily="34" charset="0"/>
                <a:cs typeface="Arial" panose="020B0604020202020204" pitchFamily="34" charset="0"/>
              </a:rPr>
              <a:t>3. يحكم الله والإنسان كل الخليقة.</a:t>
            </a:r>
            <a:endParaRPr lang="en-US" dirty="0">
              <a:solidFill>
                <a:schemeClr val="bg2">
                  <a:lumMod val="50000"/>
                </a:schemeClr>
              </a:solidFill>
              <a:latin typeface="Arial" panose="020B0604020202020204" pitchFamily="34" charset="0"/>
              <a:cs typeface="Arial" panose="020B0604020202020204" pitchFamily="34" charset="0"/>
            </a:endParaRPr>
          </a:p>
          <a:p>
            <a:pPr marL="0" indent="0" algn="r">
              <a:buNone/>
            </a:pPr>
            <a:r>
              <a:rPr lang="ar-JO" dirty="0">
                <a:solidFill>
                  <a:schemeClr val="bg2">
                    <a:lumMod val="50000"/>
                  </a:schemeClr>
                </a:solidFill>
                <a:latin typeface="Arial" panose="020B0604020202020204" pitchFamily="34" charset="0"/>
                <a:cs typeface="Arial" panose="020B0604020202020204" pitchFamily="34" charset="0"/>
              </a:rPr>
              <a:t>4. يتمتع الله والإنسان في شركة مباشرة.</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F97B7B-6123-F047-9101-B50DF4B06D21}"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4/9/2024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Arial" panose="020B0604020202020204" pitchFamily="34" charset="0"/>
              </a:rPr>
              <a:t>© 2016 All Rights Reserved Turnaround Pastors Inc.</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16EAB-F610-4270-A282-65417274D17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10" name="Round Diagonal Corner Rectangle 6">
            <a:extLst>
              <a:ext uri="{FF2B5EF4-FFF2-40B4-BE49-F238E27FC236}">
                <a16:creationId xmlns:a16="http://schemas.microsoft.com/office/drawing/2014/main" id="{992B7FA3-6809-90B5-FB00-67134022BB69}"/>
              </a:ext>
            </a:extLst>
          </p:cNvPr>
          <p:cNvSpPr/>
          <p:nvPr/>
        </p:nvSpPr>
        <p:spPr>
          <a:xfrm>
            <a:off x="1082842" y="3006726"/>
            <a:ext cx="6978316" cy="2343651"/>
          </a:xfrm>
          <a:prstGeom prst="round2DiagRect">
            <a:avLst/>
          </a:prstGeom>
          <a:gradFill flip="none" rotWithShape="1">
            <a:gsLst>
              <a:gs pos="0">
                <a:schemeClr val="accent1">
                  <a:lumMod val="5000"/>
                  <a:lumOff val="95000"/>
                </a:schemeClr>
              </a:gs>
              <a:gs pos="53000">
                <a:schemeClr val="accent6">
                  <a:lumMod val="20000"/>
                  <a:lumOff val="80000"/>
                </a:schemeClr>
              </a:gs>
              <a:gs pos="77000">
                <a:schemeClr val="accent6">
                  <a:lumMod val="40000"/>
                  <a:lumOff val="60000"/>
                </a:schemeClr>
              </a:gs>
              <a:gs pos="100000">
                <a:schemeClr val="accent6">
                  <a:lumMod val="40000"/>
                  <a:lumOff val="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dirty="0">
                <a:solidFill>
                  <a:schemeClr val="tx1"/>
                </a:solidFill>
                <a:latin typeface="Arial" panose="020B0604020202020204" pitchFamily="34" charset="0"/>
                <a:cs typeface="Arial" panose="020B0604020202020204" pitchFamily="34" charset="0"/>
              </a:rPr>
              <a:t>يعيد الله تأسيس مملكته الثيوقراطية على الأرض بكلمته وروحه، متبعاً الخطة المعلنة في عهوده ووعوده</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89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1. إرسالية الله</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rtl="1">
              <a:buNone/>
            </a:pPr>
            <a:r>
              <a:rPr lang="ar-JO" dirty="0">
                <a:latin typeface="Arial" panose="020B0604020202020204" pitchFamily="34" charset="0"/>
                <a:cs typeface="Arial" panose="020B0604020202020204" pitchFamily="34" charset="0"/>
              </a:rPr>
              <a:t>تمرين</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اكتب مخطط السرد الوصفي الذي سوف تستخدمه لإعادة توجيه الطريقة التي تفكر بها جماعتك:</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جملة تصريحية واحدة إن أمكن</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على الأكثر فقرة قصيرة تتكون من جملتين أو ثلاثة</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حدد النصوص الرئيسية التي ستثبت وعظك وتعليمك</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5A51434B-B613-AF40-9B96-914458A839FD}"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22</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7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2. كنيستنا</a:t>
            </a:r>
            <a:endParaRPr lang="en-US" dirty="0">
              <a:latin typeface="Arial" panose="020B0604020202020204" pitchFamily="34" charset="0"/>
              <a:cs typeface="Arial" panose="020B0604020202020204" pitchFamily="34" charset="0"/>
            </a:endParaRPr>
          </a:p>
        </p:txBody>
      </p:sp>
      <p:sp>
        <p:nvSpPr>
          <p:cNvPr id="5" name="Oval 4"/>
          <p:cNvSpPr/>
          <p:nvPr/>
        </p:nvSpPr>
        <p:spPr>
          <a:xfrm>
            <a:off x="3217800" y="1393208"/>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solidFill>
                  <a:schemeClr val="tx1"/>
                </a:solidFill>
                <a:latin typeface="Arial" panose="020B0604020202020204" pitchFamily="34" charset="0"/>
                <a:cs typeface="Arial" panose="020B0604020202020204" pitchFamily="34" charset="0"/>
              </a:rPr>
              <a:t>إرسالية الله</a:t>
            </a:r>
            <a:endParaRPr lang="en-US" dirty="0">
              <a:solidFill>
                <a:schemeClr val="tx1"/>
              </a:solidFill>
              <a:latin typeface="Arial" panose="020B0604020202020204" pitchFamily="34" charset="0"/>
              <a:cs typeface="Arial" panose="020B0604020202020204" pitchFamily="34" charset="0"/>
            </a:endParaRPr>
          </a:p>
        </p:txBody>
      </p:sp>
      <p:sp>
        <p:nvSpPr>
          <p:cNvPr id="7" name="Oval 6"/>
          <p:cNvSpPr/>
          <p:nvPr/>
        </p:nvSpPr>
        <p:spPr>
          <a:xfrm>
            <a:off x="4297811" y="3052145"/>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solidFill>
                  <a:schemeClr val="tx1"/>
                </a:solidFill>
                <a:latin typeface="Arial" panose="020B0604020202020204" pitchFamily="34" charset="0"/>
                <a:cs typeface="Arial" panose="020B0604020202020204" pitchFamily="34" charset="0"/>
              </a:rPr>
              <a:t>كنيستنا</a:t>
            </a:r>
            <a:endParaRPr lang="en-US" dirty="0">
              <a:solidFill>
                <a:schemeClr val="tx1"/>
              </a:solidFill>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1B734124-2CE1-A944-8BA0-5C18800FB61B}"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23</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795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2. كنيستنا</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rtl="1">
              <a:buNone/>
            </a:pPr>
            <a:r>
              <a:rPr lang="ar-JO" dirty="0">
                <a:latin typeface="Arial" panose="020B0604020202020204" pitchFamily="34" charset="0"/>
                <a:cs typeface="Arial" panose="020B0604020202020204" pitchFamily="34" charset="0"/>
              </a:rPr>
              <a:t>دور كنيستك في القصة الكبيرة</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الكرازة: تجنيد مواطني الملكوت</a:t>
            </a:r>
          </a:p>
          <a:p>
            <a:pPr lvl="1" algn="r" rtl="1"/>
            <a:r>
              <a:rPr lang="ar-JO" dirty="0">
                <a:latin typeface="Arial" panose="020B0604020202020204" pitchFamily="34" charset="0"/>
                <a:cs typeface="Arial" panose="020B0604020202020204" pitchFamily="34" charset="0"/>
              </a:rPr>
              <a:t>التلمذة: تدريب إداريي الملكوت </a:t>
            </a:r>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marL="0" indent="0" algn="r" rtl="1">
              <a:buNone/>
            </a:pPr>
            <a:r>
              <a:rPr lang="ar-JO" dirty="0">
                <a:latin typeface="Arial" panose="020B0604020202020204" pitchFamily="34" charset="0"/>
                <a:cs typeface="Arial" panose="020B0604020202020204" pitchFamily="34" charset="0"/>
              </a:rPr>
              <a:t>تفسر الرؤيا كيف تتمم كنيستك المهمة.</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A7D0EA61-5C1A-FE4F-A531-96139B6AC70A}"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24</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1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2. كنيستنا</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a:buNone/>
            </a:pPr>
            <a:r>
              <a:rPr lang="ar-JO" dirty="0">
                <a:latin typeface="Arial" panose="020B0604020202020204" pitchFamily="34" charset="0"/>
                <a:cs typeface="Arial" panose="020B0604020202020204" pitchFamily="34" charset="0"/>
              </a:rPr>
              <a:t>فرضيات</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457200" lvl="1" indent="0" algn="r" rtl="1">
              <a:buNone/>
            </a:pPr>
            <a:r>
              <a:rPr lang="ar-JO" dirty="0">
                <a:latin typeface="Arial" panose="020B0604020202020204" pitchFamily="34" charset="0"/>
                <a:cs typeface="Arial" panose="020B0604020202020204" pitchFamily="34" charset="0"/>
              </a:rPr>
              <a:t>1. يريد يسوع أن يبني كنيسته </a:t>
            </a:r>
            <a:r>
              <a:rPr lang="ar-JO" u="sng" dirty="0">
                <a:latin typeface="Arial" panose="020B0604020202020204" pitchFamily="34" charset="0"/>
                <a:cs typeface="Arial" panose="020B0604020202020204" pitchFamily="34" charset="0"/>
              </a:rPr>
              <a:t>هنا</a:t>
            </a:r>
          </a:p>
          <a:p>
            <a:pPr marL="457200" lvl="1" indent="0" algn="r" rtl="1">
              <a:buNone/>
            </a:pPr>
            <a:r>
              <a:rPr lang="ar-JO" dirty="0">
                <a:latin typeface="Arial" panose="020B0604020202020204" pitchFamily="34" charset="0"/>
                <a:cs typeface="Arial" panose="020B0604020202020204" pitchFamily="34" charset="0"/>
              </a:rPr>
              <a:t>2. لقد قدم مسبقاً ما تحتاجه للخطوة التالية</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2" algn="r" rtl="1"/>
            <a:r>
              <a:rPr lang="ar-JO" sz="2400" dirty="0">
                <a:latin typeface="Arial" panose="020B0604020202020204" pitchFamily="34" charset="0"/>
                <a:cs typeface="Arial" panose="020B0604020202020204" pitchFamily="34" charset="0"/>
              </a:rPr>
              <a:t>خيمة الإجتماع في البرية</a:t>
            </a:r>
          </a:p>
          <a:p>
            <a:pPr lvl="2" algn="r" rtl="1"/>
            <a:r>
              <a:rPr lang="ar-JO" sz="2400" dirty="0">
                <a:latin typeface="Arial" panose="020B0604020202020204" pitchFamily="34" charset="0"/>
                <a:cs typeface="Arial" panose="020B0604020202020204" pitchFamily="34" charset="0"/>
              </a:rPr>
              <a:t>تقدمات للقديسين في أورشليم</a:t>
            </a:r>
            <a:endParaRPr lang="en-US" sz="2400"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marL="0" indent="0" algn="r" rtl="1">
              <a:buNone/>
            </a:pPr>
            <a:r>
              <a:rPr lang="ar-JO" dirty="0">
                <a:latin typeface="Arial" panose="020B0604020202020204" pitchFamily="34" charset="0"/>
                <a:cs typeface="Arial" panose="020B0604020202020204" pitchFamily="34" charset="0"/>
              </a:rPr>
              <a:t>معرفة ما يريد الله منا أن نعمله تبدأ من خلال تحديد ما أعطانا إياه لنعمل به.</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22D02973-92D6-DF4B-8C15-24928844D05E}"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25</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597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20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2. كنيستنا</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a:buNone/>
            </a:pPr>
            <a:r>
              <a:rPr lang="ar-JO" dirty="0">
                <a:latin typeface="Arial" panose="020B0604020202020204" pitchFamily="34" charset="0"/>
                <a:cs typeface="Arial" panose="020B0604020202020204" pitchFamily="34" charset="0"/>
              </a:rPr>
              <a:t>العملية:</a:t>
            </a: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1. تحديد جميع الموارد التي أوكلها يسوع للكنيسة.</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ابدأ هذه العملية بنفسك</a:t>
            </a:r>
          </a:p>
          <a:p>
            <a:pPr lvl="1" algn="r" rtl="1"/>
            <a:r>
              <a:rPr lang="ar-JO" dirty="0">
                <a:latin typeface="Arial" panose="020B0604020202020204" pitchFamily="34" charset="0"/>
                <a:cs typeface="Arial" panose="020B0604020202020204" pitchFamily="34" charset="0"/>
              </a:rPr>
              <a:t>أدعو عاملين (مدفوعين أو غير مدفوعي الأجر) للمشاركة في التقييم</a:t>
            </a:r>
          </a:p>
          <a:p>
            <a:pPr lvl="1" algn="r" rtl="1"/>
            <a:r>
              <a:rPr lang="ar-JO" dirty="0">
                <a:latin typeface="Arial" panose="020B0604020202020204" pitchFamily="34" charset="0"/>
                <a:cs typeface="Arial" panose="020B0604020202020204" pitchFamily="34" charset="0"/>
              </a:rPr>
              <a:t>ادعُ قادة الكنيسة للمشاركة في التقييم</a:t>
            </a:r>
          </a:p>
          <a:p>
            <a:pPr lvl="1" algn="r" rtl="1"/>
            <a:r>
              <a:rPr lang="ar-JO" dirty="0">
                <a:latin typeface="Arial" panose="020B0604020202020204" pitchFamily="34" charset="0"/>
                <a:cs typeface="Arial" panose="020B0604020202020204" pitchFamily="34" charset="0"/>
              </a:rPr>
              <a:t> إذا قمت بإنشاء جدار الرحلة ففكر في إضافة هذا</a:t>
            </a:r>
            <a:endParaRPr lang="en-US" dirty="0">
              <a:latin typeface="Arial" panose="020B0604020202020204" pitchFamily="34" charset="0"/>
              <a:cs typeface="Arial" panose="020B0604020202020204" pitchFamily="34" charset="0"/>
            </a:endParaRPr>
          </a:p>
          <a:p>
            <a:pPr marL="914400" lvl="1" indent="-457200">
              <a:buFont typeface="+mj-lt"/>
              <a:buAutoNum type="arabicPeriod"/>
            </a:pP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2. أكتب تقرير التقييم للرجوع إليه لاحقاً</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22D02973-92D6-DF4B-8C15-24928844D05E}"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26</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8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2. كنيستنا</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rtl="1">
              <a:buNone/>
            </a:pPr>
            <a:r>
              <a:rPr lang="ar-JO" dirty="0">
                <a:latin typeface="Arial" panose="020B0604020202020204" pitchFamily="34" charset="0"/>
                <a:cs typeface="Arial" panose="020B0604020202020204" pitchFamily="34" charset="0"/>
              </a:rPr>
              <a:t>حدد الموارد التي أعطاك إياها الله</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نقاط قوة الراعي وعواطفه واختباراته واهتماماته وخبراته؟</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المواهب الروحية للشعب وعواطفهم واختباراتهم واهتماماتهم وخبراتهم وعلاقاتهم الفدائية؟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المحاربون في الصلاة، بناة الجسور، المدافعون، المبشرون؟</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الموارد المادية والمالية؟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السمعة في المجتمع؟</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الحكمة الجماعية المكتسبة؟</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3E23E834-8C8B-9C4B-A5F6-BE463448B539}"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27</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124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560029" cy="1325563"/>
          </a:xfrm>
        </p:spPr>
        <p:txBody>
          <a:bodyPr>
            <a:normAutofit/>
          </a:bodyPr>
          <a:lstStyle/>
          <a:p>
            <a:pPr algn="ctr"/>
            <a:r>
              <a:rPr lang="ar-JO" dirty="0">
                <a:latin typeface="Arial" panose="020B0604020202020204" pitchFamily="34" charset="0"/>
                <a:cs typeface="Arial" panose="020B0604020202020204" pitchFamily="34" charset="0"/>
              </a:rPr>
              <a:t>تمرين: ماذا أعطى يسوع لكنيستك؟</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dirty="0">
                <a:latin typeface="Arial" panose="020B0604020202020204" pitchFamily="34" charset="0"/>
                <a:cs typeface="Arial" panose="020B0604020202020204" pitchFamily="34" charset="0"/>
              </a:rPr>
              <a:t>حدد الموارد</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فرِّق بين مواردك وموارد الكنائس الأخرى</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صنف أعلى 3 إلى 5 والتي يمكن توزيعها بسهولة على بناة الجسور أو نشاطات الوصول. </a:t>
            </a:r>
            <a:endParaRPr lang="en-US"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10"/>
          </p:nvPr>
        </p:nvSpPr>
        <p:spPr/>
        <p:txBody>
          <a:bodyPr/>
          <a:lstStyle/>
          <a:p>
            <a:fld id="{A406AB8E-DB21-1340-94B7-3162D786B46E}"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7" name="Slide Number Placeholder 6"/>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28</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5404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461467" cy="1325563"/>
          </a:xfrm>
        </p:spPr>
        <p:txBody>
          <a:bodyPr/>
          <a:lstStyle/>
          <a:p>
            <a:pPr algn="ctr"/>
            <a:r>
              <a:rPr lang="ar-JO" dirty="0">
                <a:latin typeface="Arial" panose="020B0604020202020204" pitchFamily="34" charset="0"/>
                <a:cs typeface="Arial" panose="020B0604020202020204" pitchFamily="34" charset="0"/>
              </a:rPr>
              <a:t>تمرين: ماذا أعطى يسوع لكنيستك؟</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lnSpcReduction="10000"/>
          </a:bodyPr>
          <a:lstStyle/>
          <a:p>
            <a:pPr algn="r" rtl="1"/>
            <a:r>
              <a:rPr lang="ar-JO" dirty="0">
                <a:latin typeface="Arial" panose="020B0604020202020204" pitchFamily="34" charset="0"/>
                <a:cs typeface="Arial" panose="020B0604020202020204" pitchFamily="34" charset="0"/>
              </a:rPr>
              <a:t>الناس</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العواطف</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القدرات</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الفرص</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المباني</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السمعة العامة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العلاقات الخاصة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الأمور المالية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النضوج الروحي</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lnSpcReduction="10000"/>
          </a:bodyPr>
          <a:lstStyle/>
          <a:p>
            <a:pPr algn="r" rtl="1"/>
            <a:r>
              <a:rPr lang="ar-JO" dirty="0">
                <a:latin typeface="Arial" panose="020B0604020202020204" pitchFamily="34" charset="0"/>
                <a:cs typeface="Arial" panose="020B0604020202020204" pitchFamily="34" charset="0"/>
              </a:rPr>
              <a:t>حياة الصلاة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المرافق</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خدمات العبادة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العقلية التبشيرية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التوجه نحو الخدمة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أحداث بناء الجسور</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الموقع</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التقويم</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أنت</a:t>
            </a:r>
            <a:endParaRPr lang="en-US"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10"/>
          </p:nvPr>
        </p:nvSpPr>
        <p:spPr/>
        <p:txBody>
          <a:bodyPr/>
          <a:lstStyle/>
          <a:p>
            <a:fld id="{A406AB8E-DB21-1340-94B7-3162D786B46E}"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7" name="Slide Number Placeholder 6"/>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29</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574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1325563"/>
          </a:xfrm>
        </p:spPr>
        <p:txBody>
          <a:bodyPr/>
          <a:lstStyle/>
          <a:p>
            <a:pPr algn="ctr"/>
            <a:r>
              <a:rPr lang="ar-JO" dirty="0">
                <a:latin typeface="Arial" panose="020B0604020202020204" pitchFamily="34" charset="0"/>
                <a:cs typeface="Arial" panose="020B0604020202020204" pitchFamily="34" charset="0"/>
              </a:rPr>
              <a:t>مصطلحات تعريفية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r" rtl="1"/>
            <a:r>
              <a:rPr lang="ar-JO" dirty="0">
                <a:latin typeface="Arial" panose="020B0604020202020204" pitchFamily="34" charset="0"/>
                <a:cs typeface="Arial" panose="020B0604020202020204" pitchFamily="34" charset="0"/>
              </a:rPr>
              <a:t>ماذا نعني بمصطلح القصد؟</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ماذا نعني بمصطلح المهمة؟</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ماذا نعني بمصطلح الرؤيا؟</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F859A009-DC56-8A4E-B00A-2EE126567E96}"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3</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355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3. مجتمعنا</a:t>
            </a:r>
            <a:endParaRPr lang="en-US" dirty="0">
              <a:latin typeface="Arial" panose="020B0604020202020204" pitchFamily="34" charset="0"/>
              <a:cs typeface="Arial" panose="020B0604020202020204" pitchFamily="34" charset="0"/>
            </a:endParaRPr>
          </a:p>
        </p:txBody>
      </p:sp>
      <p:sp>
        <p:nvSpPr>
          <p:cNvPr id="5" name="Oval 4"/>
          <p:cNvSpPr/>
          <p:nvPr/>
        </p:nvSpPr>
        <p:spPr>
          <a:xfrm>
            <a:off x="3185902" y="1397406"/>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solidFill>
                  <a:schemeClr val="tx1"/>
                </a:solidFill>
                <a:latin typeface="Arial" panose="020B0604020202020204" pitchFamily="34" charset="0"/>
                <a:cs typeface="Arial" panose="020B0604020202020204" pitchFamily="34" charset="0"/>
              </a:rPr>
              <a:t>إرسالية الله</a:t>
            </a:r>
            <a:endParaRPr lang="en-US" dirty="0">
              <a:solidFill>
                <a:schemeClr val="tx1"/>
              </a:solidFill>
              <a:latin typeface="Arial" panose="020B0604020202020204" pitchFamily="34" charset="0"/>
              <a:cs typeface="Arial" panose="020B0604020202020204" pitchFamily="34" charset="0"/>
            </a:endParaRPr>
          </a:p>
        </p:txBody>
      </p:sp>
      <p:sp>
        <p:nvSpPr>
          <p:cNvPr id="6" name="Oval 5"/>
          <p:cNvSpPr/>
          <p:nvPr/>
        </p:nvSpPr>
        <p:spPr>
          <a:xfrm>
            <a:off x="2073993" y="3088241"/>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solidFill>
                  <a:schemeClr val="tx1"/>
                </a:solidFill>
                <a:latin typeface="Arial" panose="020B0604020202020204" pitchFamily="34" charset="0"/>
                <a:cs typeface="Arial" panose="020B0604020202020204" pitchFamily="34" charset="0"/>
              </a:rPr>
              <a:t>مجتمعنا</a:t>
            </a:r>
            <a:endParaRPr lang="en-US" dirty="0">
              <a:solidFill>
                <a:schemeClr val="tx1"/>
              </a:solidFill>
              <a:latin typeface="Arial" panose="020B0604020202020204" pitchFamily="34" charset="0"/>
              <a:cs typeface="Arial" panose="020B0604020202020204" pitchFamily="34" charset="0"/>
            </a:endParaRPr>
          </a:p>
        </p:txBody>
      </p:sp>
      <p:sp>
        <p:nvSpPr>
          <p:cNvPr id="7" name="Oval 6"/>
          <p:cNvSpPr/>
          <p:nvPr/>
        </p:nvSpPr>
        <p:spPr>
          <a:xfrm>
            <a:off x="4297811" y="3088241"/>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solidFill>
                  <a:schemeClr val="tx1"/>
                </a:solidFill>
                <a:latin typeface="Arial" panose="020B0604020202020204" pitchFamily="34" charset="0"/>
                <a:cs typeface="Arial" panose="020B0604020202020204" pitchFamily="34" charset="0"/>
              </a:rPr>
              <a:t>كنيستنا</a:t>
            </a:r>
            <a:endParaRPr lang="en-US" dirty="0">
              <a:solidFill>
                <a:schemeClr val="tx1"/>
              </a:solidFill>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A3493E0F-D5F3-7148-A817-88A671C50C2C}"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8" name="Slide Number Placeholder 7"/>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30</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487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3. مجتمعنا</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a:buNone/>
            </a:pPr>
            <a:r>
              <a:rPr lang="ar-JO" dirty="0">
                <a:latin typeface="Arial" panose="020B0604020202020204" pitchFamily="34" charset="0"/>
                <a:cs typeface="Arial" panose="020B0604020202020204" pitchFamily="34" charset="0"/>
              </a:rPr>
              <a:t>حدد المجموعات المستقبلة في مجتمعك</a:t>
            </a:r>
          </a:p>
          <a:p>
            <a:pPr marL="0" indent="0" algn="r">
              <a:buNone/>
            </a:pPr>
            <a:endParaRPr lang="en-US" dirty="0">
              <a:latin typeface="Arial" panose="020B0604020202020204" pitchFamily="34" charset="0"/>
              <a:cs typeface="Arial" panose="020B0604020202020204" pitchFamily="34" charset="0"/>
            </a:endParaRPr>
          </a:p>
          <a:p>
            <a:pPr marL="457200" lvl="1" indent="0" algn="r" rtl="1">
              <a:buNone/>
            </a:pPr>
            <a:r>
              <a:rPr lang="ar-JO" dirty="0">
                <a:latin typeface="Arial" panose="020B0604020202020204" pitchFamily="34" charset="0"/>
                <a:cs typeface="Arial" panose="020B0604020202020204" pitchFamily="34" charset="0"/>
              </a:rPr>
              <a:t>وحين تدخلون البيت سلموا عليه، فإن كان البيت مستحقاً فليأت سلامكم عليه، ولكن إن لم يكن مستحقاً فليرجع سلامكم إليكم. ومن لا يقبلكم ولا يسمع كلامكم فاخرجوا خارجاً من ذلك البيت أو من تلك المدينة، وانفضوا غبار أرجلكم.</a:t>
            </a: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lvl="1" algn="r" rtl="1">
              <a:buFont typeface="Arial" charset="0"/>
              <a:buChar char="•"/>
            </a:pPr>
            <a:r>
              <a:rPr lang="ar-JO" dirty="0">
                <a:latin typeface="Arial" panose="020B0604020202020204" pitchFamily="34" charset="0"/>
                <a:cs typeface="Arial" panose="020B0604020202020204" pitchFamily="34" charset="0"/>
              </a:rPr>
              <a:t>متى 10: 12-14</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16" name="Ink 15"/>
              <p14:cNvContentPartPr/>
              <p14:nvPr/>
            </p14:nvContentPartPr>
            <p14:xfrm>
              <a:off x="3008106" y="2139086"/>
              <a:ext cx="19499" cy="14499"/>
            </p14:xfrm>
          </p:contentPart>
        </mc:Choice>
        <mc:Fallback xmlns="">
          <p:pic>
            <p:nvPicPr>
              <p:cNvPr id="16" name="Ink 15"/>
              <p:cNvPicPr/>
              <p:nvPr/>
            </p:nvPicPr>
            <p:blipFill>
              <a:blip r:embed="rId3"/>
              <a:stretch>
                <a:fillRect/>
              </a:stretch>
            </p:blipFill>
            <p:spPr>
              <a:xfrm>
                <a:off x="2991896" y="2122847"/>
                <a:ext cx="124280" cy="73258"/>
              </a:xfrm>
              <a:prstGeom prst="rect">
                <a:avLst/>
              </a:prstGeom>
            </p:spPr>
          </p:pic>
        </mc:Fallback>
      </mc:AlternateContent>
      <p:sp>
        <p:nvSpPr>
          <p:cNvPr id="4" name="Date Placeholder 3"/>
          <p:cNvSpPr>
            <a:spLocks noGrp="1"/>
          </p:cNvSpPr>
          <p:nvPr>
            <p:ph type="dt" sz="half" idx="10"/>
          </p:nvPr>
        </p:nvSpPr>
        <p:spPr/>
        <p:txBody>
          <a:bodyPr/>
          <a:lstStyle/>
          <a:p>
            <a:fld id="{09DE32D9-2FCD-674E-8040-C39F7BF52A6E}"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31</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394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3. مجتمعنا</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a:buNone/>
            </a:pPr>
            <a:r>
              <a:rPr lang="ar-JO" dirty="0">
                <a:latin typeface="Arial" panose="020B0604020202020204" pitchFamily="34" charset="0"/>
                <a:cs typeface="Arial" panose="020B0604020202020204" pitchFamily="34" charset="0"/>
              </a:rPr>
              <a:t>حدد المجموعات المستقبلة في مجتمعك</a:t>
            </a:r>
          </a:p>
          <a:p>
            <a:pPr marL="0" indent="0" algn="r">
              <a:buNone/>
            </a:pPr>
            <a:endParaRPr lang="en-US" dirty="0">
              <a:latin typeface="Arial" panose="020B0604020202020204" pitchFamily="34" charset="0"/>
              <a:cs typeface="Arial" panose="020B0604020202020204" pitchFamily="34" charset="0"/>
            </a:endParaRPr>
          </a:p>
          <a:p>
            <a:pPr marL="457200" lvl="1" indent="0" algn="r" rtl="1">
              <a:buNone/>
            </a:pPr>
            <a:r>
              <a:rPr lang="ar-JO" dirty="0">
                <a:latin typeface="Arial" panose="020B0604020202020204" pitchFamily="34" charset="0"/>
                <a:cs typeface="Arial" panose="020B0604020202020204" pitchFamily="34" charset="0"/>
              </a:rPr>
              <a:t>يعتبر أحد الأخططاء الرئيسية هو الفشل في عمل بحث مناسب، لفهم الأشخاص الذين تسعى (الكنائس) للوصول إليهم برسالة الإنجيل، من المهم للكنيسة أن تدرس المجتمع والثقافة جنياً غلى جنب مع الكتاب المقدس.</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algn="r" rtl="1">
              <a:buFont typeface="Arial" charset="0"/>
              <a:buChar char="•"/>
            </a:pPr>
            <a:r>
              <a:rPr lang="ar-JO" i="1" dirty="0">
                <a:latin typeface="Arial" panose="020B0604020202020204" pitchFamily="34" charset="0"/>
                <a:cs typeface="Arial" panose="020B0604020202020204" pitchFamily="34" charset="0"/>
              </a:rPr>
              <a:t>غاري ماكينتوش، نمو الكنيسة الكتابي</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16" name="Ink 15"/>
              <p14:cNvContentPartPr/>
              <p14:nvPr/>
            </p14:nvContentPartPr>
            <p14:xfrm>
              <a:off x="3008106" y="2139086"/>
              <a:ext cx="19499" cy="14499"/>
            </p14:xfrm>
          </p:contentPart>
        </mc:Choice>
        <mc:Fallback xmlns="">
          <p:pic>
            <p:nvPicPr>
              <p:cNvPr id="16" name="Ink 15"/>
              <p:cNvPicPr/>
              <p:nvPr/>
            </p:nvPicPr>
            <p:blipFill>
              <a:blip r:embed="rId3"/>
              <a:stretch>
                <a:fillRect/>
              </a:stretch>
            </p:blipFill>
            <p:spPr>
              <a:xfrm>
                <a:off x="2991896" y="2122847"/>
                <a:ext cx="124280" cy="73258"/>
              </a:xfrm>
              <a:prstGeom prst="rect">
                <a:avLst/>
              </a:prstGeom>
            </p:spPr>
          </p:pic>
        </mc:Fallback>
      </mc:AlternateContent>
      <p:sp>
        <p:nvSpPr>
          <p:cNvPr id="4" name="Date Placeholder 3"/>
          <p:cNvSpPr>
            <a:spLocks noGrp="1"/>
          </p:cNvSpPr>
          <p:nvPr>
            <p:ph type="dt" sz="half" idx="10"/>
          </p:nvPr>
        </p:nvSpPr>
        <p:spPr/>
        <p:txBody>
          <a:bodyPr/>
          <a:lstStyle/>
          <a:p>
            <a:fld id="{E4DC567C-4974-E04A-8BD7-449F33193564}"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32</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6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3. مجتمعنا</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a:buNone/>
            </a:pPr>
            <a:r>
              <a:rPr lang="ar-JO" dirty="0">
                <a:latin typeface="Arial" panose="020B0604020202020204" pitchFamily="34" charset="0"/>
                <a:cs typeface="Arial" panose="020B0604020202020204" pitchFamily="34" charset="0"/>
              </a:rPr>
              <a:t>1. ترتبط (القرابة / الصداقة) للمسيحيين ذوي المصداقية</a:t>
            </a: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2. أشخاص مثل هؤلاء موجودون أصلاً في كنيستك</a:t>
            </a: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3. أشخاص لديهم احتياجات تستطيع مقابلتهم</a:t>
            </a: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4. المجموعات التي ينمو فيها أي دين</a:t>
            </a: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5. الناس الين يخضعون للتغيير الثقافي</a:t>
            </a: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6. أولئك الذين هم غير مكتفين بحياتهم</a:t>
            </a: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7. الناس الذين يختبرون تغييرات رئيسية في حياتهم</a:t>
            </a:r>
            <a:endParaRPr lang="en-US" dirty="0">
              <a:latin typeface="Arial" panose="020B0604020202020204" pitchFamily="34" charset="0"/>
              <a:cs typeface="Arial" panose="020B0604020202020204" pitchFamily="34" charset="0"/>
            </a:endParaRPr>
          </a:p>
          <a:p>
            <a:pPr marL="0" indent="0" algn="r">
              <a:buNone/>
            </a:pPr>
            <a:r>
              <a:rPr lang="ar-JO" dirty="0">
                <a:latin typeface="Arial" panose="020B0604020202020204" pitchFamily="34" charset="0"/>
                <a:cs typeface="Arial" panose="020B0604020202020204" pitchFamily="34" charset="0"/>
              </a:rPr>
              <a:t>8. زوار خدمات العبادة لديك</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E4DC567C-4974-E04A-8BD7-449F33193564}"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33</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5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3. مجتمعنا</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14350" y="1825625"/>
            <a:ext cx="8001000" cy="2407069"/>
          </a:xfrm>
        </p:spPr>
        <p:txBody>
          <a:bodyPr>
            <a:normAutofit/>
          </a:bodyPr>
          <a:lstStyle/>
          <a:p>
            <a:pPr marL="0" indent="0" algn="r">
              <a:buNone/>
            </a:pPr>
            <a:r>
              <a:rPr lang="ar-JO" dirty="0">
                <a:latin typeface="Arial" panose="020B0604020202020204" pitchFamily="34" charset="0"/>
                <a:cs typeface="Arial" panose="020B0604020202020204" pitchFamily="34" charset="0"/>
              </a:rPr>
              <a:t>1. قم بتعيين فريق عمل لتحديد المجموعات المستقبلة في مجتمعك.</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457200" indent="-457200" algn="r" rtl="1">
              <a:buNone/>
            </a:pPr>
            <a:r>
              <a:rPr lang="ar-JO" dirty="0">
                <a:latin typeface="Arial" panose="020B0604020202020204" pitchFamily="34" charset="0"/>
                <a:cs typeface="Arial" panose="020B0604020202020204" pitchFamily="34" charset="0"/>
              </a:rPr>
              <a:t>2. حدد أي المجموعات المستقبلة ستكون الأسهل من حيث وصول الكنيسة إليها.</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6" name="Ink 15"/>
              <p14:cNvContentPartPr/>
              <p14:nvPr/>
            </p14:nvContentPartPr>
            <p14:xfrm>
              <a:off x="3008106" y="2139086"/>
              <a:ext cx="91859" cy="40779"/>
            </p14:xfrm>
          </p:contentPart>
        </mc:Choice>
        <mc:Fallback xmlns="">
          <p:pic>
            <p:nvPicPr>
              <p:cNvPr id="16" name="Ink 15"/>
              <p:cNvPicPr/>
              <p:nvPr/>
            </p:nvPicPr>
            <p:blipFill>
              <a:blip r:embed="rId4"/>
              <a:stretch>
                <a:fillRect/>
              </a:stretch>
            </p:blipFill>
            <p:spPr>
              <a:xfrm>
                <a:off x="2991896" y="2122847"/>
                <a:ext cx="124280" cy="73258"/>
              </a:xfrm>
              <a:prstGeom prst="rect">
                <a:avLst/>
              </a:prstGeom>
            </p:spPr>
          </p:pic>
        </mc:Fallback>
      </mc:AlternateContent>
      <p:sp>
        <p:nvSpPr>
          <p:cNvPr id="4" name="Date Placeholder 3"/>
          <p:cNvSpPr>
            <a:spLocks noGrp="1"/>
          </p:cNvSpPr>
          <p:nvPr>
            <p:ph type="dt" sz="half" idx="10"/>
          </p:nvPr>
        </p:nvSpPr>
        <p:spPr/>
        <p:txBody>
          <a:bodyPr/>
          <a:lstStyle/>
          <a:p>
            <a:fld id="{4BAC6D56-ADE3-7245-83BD-CD060D43805F}"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34</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489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3. مجتمعنا</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2722525"/>
            <a:ext cx="7886700" cy="3454437"/>
          </a:xfrm>
        </p:spPr>
        <p:txBody>
          <a:bodyPr>
            <a:noAutofit/>
          </a:bodyPr>
          <a:lstStyle/>
          <a:p>
            <a:pPr marL="0" indent="0" algn="r">
              <a:buNone/>
            </a:pPr>
            <a:r>
              <a:rPr lang="ar-JO" sz="2400" dirty="0">
                <a:latin typeface="Arial" panose="020B0604020202020204" pitchFamily="34" charset="0"/>
                <a:cs typeface="Arial" panose="020B0604020202020204" pitchFamily="34" charset="0"/>
              </a:rPr>
              <a:t>ي1     لا يوجد عوائق ثقافية، عنصرية أو لغوية – الحاجة للإيمان فقط</a:t>
            </a:r>
          </a:p>
          <a:p>
            <a:pPr marL="0" indent="0" algn="r">
              <a:buNone/>
            </a:pPr>
            <a:endParaRPr lang="en-US" sz="2400" dirty="0">
              <a:latin typeface="Arial" panose="020B0604020202020204" pitchFamily="34" charset="0"/>
              <a:cs typeface="Arial" panose="020B0604020202020204" pitchFamily="34" charset="0"/>
            </a:endParaRPr>
          </a:p>
          <a:p>
            <a:pPr marL="0" indent="0" algn="r">
              <a:buNone/>
            </a:pPr>
            <a:r>
              <a:rPr lang="ar-JO" sz="2400" dirty="0">
                <a:latin typeface="Arial" panose="020B0604020202020204" pitchFamily="34" charset="0"/>
                <a:cs typeface="Arial" panose="020B0604020202020204" pitchFamily="34" charset="0"/>
              </a:rPr>
              <a:t>ي2     أكثر شبهاً بنا: يشتركون في لغة معروفة، ثقافة، وجهة نظر عالمية</a:t>
            </a:r>
          </a:p>
          <a:p>
            <a:pPr marL="0" indent="0" algn="r">
              <a:buNone/>
            </a:pPr>
            <a:r>
              <a:rPr lang="ar-JO"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lgn="r">
              <a:buNone/>
            </a:pPr>
            <a:r>
              <a:rPr lang="ar-JO" sz="2400" dirty="0">
                <a:latin typeface="Arial" panose="020B0604020202020204" pitchFamily="34" charset="0"/>
                <a:cs typeface="Arial" panose="020B0604020202020204" pitchFamily="34" charset="0"/>
              </a:rPr>
              <a:t>ي3     مشابهين لنا: لغة مشتركة (غير اللغة الأم)، يختلفون عنا عرقياً وثقافياً </a:t>
            </a:r>
          </a:p>
          <a:p>
            <a:pPr marL="0" indent="0" algn="r">
              <a:buNone/>
            </a:pPr>
            <a:r>
              <a:rPr lang="ar-JO" sz="2400" dirty="0">
                <a:latin typeface="Arial" panose="020B0604020202020204" pitchFamily="34" charset="0"/>
                <a:cs typeface="Arial" panose="020B0604020202020204" pitchFamily="34" charset="0"/>
              </a:rPr>
              <a:t>         لكن نفس العائلة الثقافية</a:t>
            </a:r>
          </a:p>
          <a:p>
            <a:pPr marL="0" indent="0" algn="r">
              <a:buNone/>
            </a:pPr>
            <a:endParaRPr lang="en-US" sz="2400" dirty="0">
              <a:latin typeface="Arial" panose="020B0604020202020204" pitchFamily="34" charset="0"/>
              <a:cs typeface="Arial" panose="020B0604020202020204" pitchFamily="34" charset="0"/>
            </a:endParaRPr>
          </a:p>
          <a:p>
            <a:pPr marL="0" indent="0" algn="r">
              <a:buNone/>
            </a:pPr>
            <a:r>
              <a:rPr lang="ar-JO" sz="2400" dirty="0">
                <a:latin typeface="Arial" panose="020B0604020202020204" pitchFamily="34" charset="0"/>
                <a:cs typeface="Arial" panose="020B0604020202020204" pitchFamily="34" charset="0"/>
              </a:rPr>
              <a:t>ي4     مختلفون عنا: لغة، ثقافة ونظرة عالمية مختلفة</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4BAC6D56-ADE3-7245-83BD-CD060D43805F}"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35</a:t>
            </a:fld>
            <a:endParaRPr lang="en-US">
              <a:latin typeface="Arial" panose="020B0604020202020204" pitchFamily="34" charset="0"/>
              <a:cs typeface="Arial" panose="020B0604020202020204" pitchFamily="34" charset="0"/>
            </a:endParaRPr>
          </a:p>
        </p:txBody>
      </p:sp>
      <p:sp>
        <p:nvSpPr>
          <p:cNvPr id="15" name="Right Arrow 14"/>
          <p:cNvSpPr/>
          <p:nvPr/>
        </p:nvSpPr>
        <p:spPr>
          <a:xfrm>
            <a:off x="628650" y="1874799"/>
            <a:ext cx="7572195" cy="623237"/>
          </a:xfrm>
          <a:prstGeom prst="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TextBox 17"/>
          <p:cNvSpPr txBox="1"/>
          <p:nvPr/>
        </p:nvSpPr>
        <p:spPr>
          <a:xfrm>
            <a:off x="558772" y="1566317"/>
            <a:ext cx="832956" cy="467411"/>
          </a:xfrm>
          <a:prstGeom prst="rect">
            <a:avLst/>
          </a:prstGeom>
          <a:noFill/>
        </p:spPr>
        <p:txBody>
          <a:bodyPr wrap="square" rtlCol="0">
            <a:spAutoFit/>
          </a:bodyPr>
          <a:lstStyle/>
          <a:p>
            <a:r>
              <a:rPr lang="ar-JO" sz="2400" b="1" dirty="0">
                <a:solidFill>
                  <a:schemeClr val="accent2">
                    <a:lumMod val="50000"/>
                  </a:schemeClr>
                </a:solidFill>
                <a:latin typeface="Arial" panose="020B0604020202020204" pitchFamily="34" charset="0"/>
                <a:cs typeface="Arial" panose="020B0604020202020204" pitchFamily="34" charset="0"/>
              </a:rPr>
              <a:t>ي4</a:t>
            </a:r>
            <a:endParaRPr lang="en-US" sz="2400" b="1" dirty="0">
              <a:solidFill>
                <a:schemeClr val="accent2">
                  <a:lumMod val="50000"/>
                </a:schemeClr>
              </a:solidFill>
              <a:latin typeface="Arial" panose="020B0604020202020204" pitchFamily="34" charset="0"/>
              <a:cs typeface="Arial" panose="020B0604020202020204" pitchFamily="34" charset="0"/>
            </a:endParaRPr>
          </a:p>
        </p:txBody>
      </p:sp>
      <p:sp>
        <p:nvSpPr>
          <p:cNvPr id="20" name="TextBox 19"/>
          <p:cNvSpPr txBox="1"/>
          <p:nvPr/>
        </p:nvSpPr>
        <p:spPr>
          <a:xfrm>
            <a:off x="6800850" y="1572063"/>
            <a:ext cx="635123" cy="461665"/>
          </a:xfrm>
          <a:prstGeom prst="rect">
            <a:avLst/>
          </a:prstGeom>
          <a:noFill/>
        </p:spPr>
        <p:txBody>
          <a:bodyPr wrap="square" rtlCol="0">
            <a:spAutoFit/>
          </a:bodyPr>
          <a:lstStyle/>
          <a:p>
            <a:r>
              <a:rPr lang="ar-JO" sz="2400" b="1" dirty="0">
                <a:solidFill>
                  <a:schemeClr val="accent2">
                    <a:lumMod val="50000"/>
                  </a:schemeClr>
                </a:solidFill>
                <a:latin typeface="Arial" panose="020B0604020202020204" pitchFamily="34" charset="0"/>
                <a:cs typeface="Arial" panose="020B0604020202020204" pitchFamily="34" charset="0"/>
              </a:rPr>
              <a:t>ي1</a:t>
            </a:r>
            <a:endParaRPr lang="en-US" sz="2400" b="1" dirty="0">
              <a:solidFill>
                <a:schemeClr val="accent2">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28" name="Ink 27"/>
              <p14:cNvContentPartPr/>
              <p14:nvPr/>
            </p14:nvContentPartPr>
            <p14:xfrm>
              <a:off x="7464605" y="1276526"/>
              <a:ext cx="506520" cy="534600"/>
            </p14:xfrm>
          </p:contentPart>
        </mc:Choice>
        <mc:Fallback xmlns="">
          <p:pic>
            <p:nvPicPr>
              <p:cNvPr id="28" name="Ink 27"/>
              <p:cNvPicPr/>
              <p:nvPr/>
            </p:nvPicPr>
            <p:blipFill>
              <a:blip r:embed="rId4"/>
              <a:stretch>
                <a:fillRect/>
              </a:stretch>
            </p:blipFill>
            <p:spPr>
              <a:xfrm>
                <a:off x="7440125" y="1252046"/>
                <a:ext cx="555120" cy="583200"/>
              </a:xfrm>
              <a:prstGeom prst="rect">
                <a:avLst/>
              </a:prstGeom>
            </p:spPr>
          </p:pic>
        </mc:Fallback>
      </mc:AlternateContent>
    </p:spTree>
    <p:extLst>
      <p:ext uri="{BB962C8B-B14F-4D97-AF65-F5344CB8AC3E}">
        <p14:creationId xmlns:p14="http://schemas.microsoft.com/office/powerpoint/2010/main" val="1108675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3. مجتمعنا</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457200" lvl="0" indent="-457200" algn="r" rtl="1">
              <a:buNone/>
            </a:pPr>
            <a:r>
              <a:rPr lang="ar-JO" dirty="0">
                <a:solidFill>
                  <a:prstClr val="black"/>
                </a:solidFill>
                <a:latin typeface="Arial" panose="020B0604020202020204" pitchFamily="34" charset="0"/>
                <a:cs typeface="Arial" panose="020B0604020202020204" pitchFamily="34" charset="0"/>
              </a:rPr>
              <a:t>1. قم بتعيين فريق عمل لتحديد المجموعات المستقبلة في مجتمعك.</a:t>
            </a:r>
            <a:br>
              <a:rPr lang="en-US" dirty="0">
                <a:solidFill>
                  <a:prstClr val="black"/>
                </a:solidFill>
                <a:latin typeface="Arial" panose="020B0604020202020204" pitchFamily="34" charset="0"/>
                <a:cs typeface="Arial" panose="020B0604020202020204" pitchFamily="34" charset="0"/>
              </a:rPr>
            </a:br>
            <a:endParaRPr lang="en-US" dirty="0">
              <a:solidFill>
                <a:prstClr val="black"/>
              </a:solidFill>
              <a:latin typeface="Arial" panose="020B0604020202020204" pitchFamily="34" charset="0"/>
              <a:cs typeface="Arial" panose="020B0604020202020204" pitchFamily="34" charset="0"/>
            </a:endParaRPr>
          </a:p>
          <a:p>
            <a:pPr marL="457200" lvl="0" indent="-457200" algn="r" rtl="1">
              <a:buNone/>
            </a:pPr>
            <a:r>
              <a:rPr lang="ar-JO" dirty="0">
                <a:solidFill>
                  <a:prstClr val="black"/>
                </a:solidFill>
                <a:latin typeface="Arial" panose="020B0604020202020204" pitchFamily="34" charset="0"/>
                <a:cs typeface="Arial" panose="020B0604020202020204" pitchFamily="34" charset="0"/>
              </a:rPr>
              <a:t>2. حدد أي المجموعات المستقبلة ستكون الأسهل من حيث وصول الكنيسة إليها.</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457200" indent="-457200" algn="r" rtl="1">
              <a:buNone/>
            </a:pPr>
            <a:r>
              <a:rPr lang="ar-JO" dirty="0">
                <a:latin typeface="Arial" panose="020B0604020202020204" pitchFamily="34" charset="0"/>
                <a:cs typeface="Arial" panose="020B0604020202020204" pitchFamily="34" charset="0"/>
              </a:rPr>
              <a:t>3. ركز خدماتك، بناء الجسور ونشاطات الوصول على مجموعات محددة بوضوح من الناس المتجاوبين.</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6" name="Ink 15"/>
              <p14:cNvContentPartPr/>
              <p14:nvPr/>
            </p14:nvContentPartPr>
            <p14:xfrm>
              <a:off x="3008106" y="2139086"/>
              <a:ext cx="91859" cy="40779"/>
            </p14:xfrm>
          </p:contentPart>
        </mc:Choice>
        <mc:Fallback xmlns="">
          <p:pic>
            <p:nvPicPr>
              <p:cNvPr id="16" name="Ink 15"/>
              <p:cNvPicPr/>
              <p:nvPr/>
            </p:nvPicPr>
            <p:blipFill>
              <a:blip r:embed="rId4"/>
              <a:stretch>
                <a:fillRect/>
              </a:stretch>
            </p:blipFill>
            <p:spPr>
              <a:xfrm>
                <a:off x="2991896" y="2122847"/>
                <a:ext cx="124280" cy="73258"/>
              </a:xfrm>
              <a:prstGeom prst="rect">
                <a:avLst/>
              </a:prstGeom>
            </p:spPr>
          </p:pic>
        </mc:Fallback>
      </mc:AlternateContent>
      <p:sp>
        <p:nvSpPr>
          <p:cNvPr id="4" name="Date Placeholder 3"/>
          <p:cNvSpPr>
            <a:spLocks noGrp="1"/>
          </p:cNvSpPr>
          <p:nvPr>
            <p:ph type="dt" sz="half" idx="10"/>
          </p:nvPr>
        </p:nvSpPr>
        <p:spPr/>
        <p:txBody>
          <a:bodyPr/>
          <a:lstStyle/>
          <a:p>
            <a:fld id="{4BAC6D56-ADE3-7245-83BD-CD060D43805F}"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36</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24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3. مجتمعنا</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a:buNone/>
            </a:pPr>
            <a:r>
              <a:rPr lang="ar-JO" dirty="0">
                <a:latin typeface="Arial" panose="020B0604020202020204" pitchFamily="34" charset="0"/>
                <a:cs typeface="Arial" panose="020B0604020202020204" pitchFamily="34" charset="0"/>
              </a:rPr>
              <a:t>تنمو الكنائس عندما تحدد الأشخاص ذوي الإحتياجات التي يمكن للكنيسة أن تخدمهم، إما عن طريق توسيع الخدمات الموجودة بالفعل أو بناء خدمات جديدة.</a:t>
            </a: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جورج هنتر</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4BAC6D56-ADE3-7245-83BD-CD060D43805F}"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37</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8603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تمرين</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r" rtl="1">
              <a:buNone/>
            </a:pPr>
            <a:r>
              <a:rPr lang="ar-JO" dirty="0">
                <a:latin typeface="Arial" panose="020B0604020202020204" pitchFamily="34" charset="0"/>
                <a:cs typeface="Arial" panose="020B0604020202020204" pitchFamily="34" charset="0"/>
              </a:rPr>
              <a:t>ابدأ بتحديد المجموعات المستقبلة المحتملة:</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كم عدد المجموعات المختلفة التي يمكنك أن تحددها ضمن الحركة المتوسطة للكنيسة؟ </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ما هي أنواع الأشخاص أو المجموعات التي تميل كنيستك إلى جذبها؟</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ما هي المجموعات غير المستحقة، غير المرغوبة، غير المخدومة في مجتمعك؟</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79F9E1CC-1A7D-BF45-ABBB-320CE459A717}"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38</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88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3. مجتمعنا</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rtl="1">
              <a:buNone/>
            </a:pPr>
            <a:r>
              <a:rPr lang="ar-JO" dirty="0">
                <a:latin typeface="Arial" panose="020B0604020202020204" pitchFamily="34" charset="0"/>
                <a:cs typeface="Arial" panose="020B0604020202020204" pitchFamily="34" charset="0"/>
              </a:rPr>
              <a:t>قم بتنظيم فريق عمل للحفر بعمق</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تشاور مع قادة المجتمع</a:t>
            </a:r>
          </a:p>
          <a:p>
            <a:pPr lvl="1" algn="r" rtl="1"/>
            <a:r>
              <a:rPr lang="ar-JO" dirty="0">
                <a:latin typeface="Arial" panose="020B0604020202020204" pitchFamily="34" charset="0"/>
                <a:cs typeface="Arial" panose="020B0604020202020204" pitchFamily="34" charset="0"/>
              </a:rPr>
              <a:t>تشاور مع المتجاوبين الأوائل</a:t>
            </a:r>
          </a:p>
          <a:p>
            <a:pPr lvl="1" algn="r" rtl="1"/>
            <a:r>
              <a:rPr lang="ar-JO" dirty="0">
                <a:latin typeface="Arial" panose="020B0604020202020204" pitchFamily="34" charset="0"/>
                <a:cs typeface="Arial" panose="020B0604020202020204" pitchFamily="34" charset="0"/>
              </a:rPr>
              <a:t>تشاور مع الهيئات الخدمية</a:t>
            </a:r>
          </a:p>
          <a:p>
            <a:pPr lvl="1" algn="r" rtl="1"/>
            <a:r>
              <a:rPr lang="ar-JO" dirty="0">
                <a:latin typeface="Arial" panose="020B0604020202020204" pitchFamily="34" charset="0"/>
                <a:cs typeface="Arial" panose="020B0604020202020204" pitchFamily="34" charset="0"/>
              </a:rPr>
              <a:t>قم بعمل جولة إرسالية في مجتمعك</a:t>
            </a:r>
          </a:p>
          <a:p>
            <a:pPr lvl="1" algn="r" rtl="1"/>
            <a:r>
              <a:rPr lang="ar-JO" dirty="0">
                <a:latin typeface="Arial" panose="020B0604020202020204" pitchFamily="34" charset="0"/>
                <a:cs typeface="Arial" panose="020B0604020202020204" pitchFamily="34" charset="0"/>
              </a:rPr>
              <a:t>استطلع الجماعة لتحديد احتياجات المجتمع</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79F9E1CC-1A7D-BF45-ABBB-320CE459A717}"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39</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07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8713"/>
            <a:ext cx="8713228" cy="1443038"/>
          </a:xfrm>
        </p:spPr>
        <p:txBody>
          <a:bodyPr>
            <a:noAutofit/>
          </a:bodyPr>
          <a:lstStyle/>
          <a:p>
            <a:pPr algn="r">
              <a:defRPr/>
            </a:pPr>
            <a:r>
              <a:rPr lang="ar-JO"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يجيب </a:t>
            </a:r>
            <a:r>
              <a:rPr lang="ar-JO" sz="4000" b="1"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القصد</a:t>
            </a:r>
            <a:r>
              <a:rPr lang="ar-JO"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على سؤال لماذا؟ </a:t>
            </a:r>
            <a:br>
              <a:rPr lang="ar-JO"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sz="4000" dirty="0">
                <a:solidFill>
                  <a:schemeClr val="tx1"/>
                </a:solidFill>
                <a:latin typeface="Arial" panose="020B0604020202020204" pitchFamily="34" charset="0"/>
                <a:cs typeface="Arial" panose="020B0604020202020204" pitchFamily="34" charset="0"/>
              </a:rPr>
              <a:t>السبب المبالغ فيه، القصد النهائي، النتيجة النهائية التي نسعى لتحقيقها.</a:t>
            </a:r>
            <a:endParaRPr lang="en-US" sz="4000"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0" y="3770141"/>
            <a:ext cx="8713228" cy="2909767"/>
          </a:xfrm>
        </p:spPr>
        <p:txBody>
          <a:bodyPr>
            <a:normAutofit/>
          </a:bodyPr>
          <a:lstStyle/>
          <a:p>
            <a:pPr algn="r">
              <a:defRPr/>
            </a:pPr>
            <a:r>
              <a:rPr lang="ar-JO"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تجيب </a:t>
            </a:r>
            <a:r>
              <a:rPr lang="ar-JO" sz="4000" b="1"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المهمة</a:t>
            </a:r>
            <a:r>
              <a:rPr lang="ar-JO"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على السؤال ماذا؟</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defRPr/>
            </a:pPr>
            <a:r>
              <a:rPr lang="ar-JO" sz="4000" dirty="0">
                <a:latin typeface="Arial" panose="020B0604020202020204" pitchFamily="34" charset="0"/>
                <a:cs typeface="Arial" panose="020B0604020202020204" pitchFamily="34" charset="0"/>
              </a:rPr>
              <a:t>ما الذي يجب أن يحدث ليؤدي إلى تتميم القصد للوصول إلى الهدف النهائي؟</a:t>
            </a:r>
            <a:endParaRPr lang="en-US" sz="5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66CCBB6-B770-4B8F-BB95-4802EFE4B7EA}" type="slidenum">
              <a:rPr lang="en-US" smtClean="0">
                <a:latin typeface="Arial" panose="020B0604020202020204" pitchFamily="34" charset="0"/>
                <a:cs typeface="Arial" panose="020B0604020202020204" pitchFamily="34" charset="0"/>
              </a:rPr>
              <a:pPr>
                <a:defRPr/>
              </a:pPr>
              <a:t>4</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265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3. مجتمعنا</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gn="r" rtl="1">
              <a:buNone/>
            </a:pPr>
            <a:r>
              <a:rPr lang="ar-JO" dirty="0">
                <a:latin typeface="Arial" panose="020B0604020202020204" pitchFamily="34" charset="0"/>
                <a:cs typeface="Arial" panose="020B0604020202020204" pitchFamily="34" charset="0"/>
              </a:rPr>
              <a:t>قم بتيسير عملية جماعية لتقييم وتحديد أين ستبدأ عملية الوصول الخاصة بك</a:t>
            </a:r>
          </a:p>
          <a:p>
            <a:pPr marL="0" indent="0" algn="r" rtl="1">
              <a:buNone/>
            </a:pPr>
            <a:endParaRPr lang="en-US" dirty="0">
              <a:latin typeface="Arial" panose="020B0604020202020204" pitchFamily="34" charset="0"/>
              <a:cs typeface="Arial" panose="020B0604020202020204" pitchFamily="34" charset="0"/>
            </a:endParaRPr>
          </a:p>
          <a:p>
            <a:pPr algn="r" rtl="1">
              <a:buFont typeface="Arial" charset="0"/>
              <a:buChar char="•"/>
            </a:pPr>
            <a:r>
              <a:rPr lang="ar-JO" dirty="0">
                <a:latin typeface="Arial" panose="020B0604020202020204" pitchFamily="34" charset="0"/>
                <a:cs typeface="Arial" panose="020B0604020202020204" pitchFamily="34" charset="0"/>
              </a:rPr>
              <a:t>قم بتجميع 15 إلى 30 مؤثر ومسؤول</a:t>
            </a:r>
          </a:p>
          <a:p>
            <a:pPr algn="r" rtl="1">
              <a:buFont typeface="Arial" charset="0"/>
              <a:buChar char="•"/>
            </a:pPr>
            <a:r>
              <a:rPr lang="ar-JO" dirty="0">
                <a:latin typeface="Arial" panose="020B0604020202020204" pitchFamily="34" charset="0"/>
                <a:cs typeface="Arial" panose="020B0604020202020204" pitchFamily="34" charset="0"/>
              </a:rPr>
              <a:t>تقوم القوة العاملة بتقديم تقارير عن النتائج التي توصلت إليها كما تقوم أنت بتقديم تقارير عن نتائجك</a:t>
            </a:r>
          </a:p>
          <a:p>
            <a:pPr algn="r" rtl="1">
              <a:buFont typeface="Arial" charset="0"/>
              <a:buChar char="•"/>
            </a:pPr>
            <a:r>
              <a:rPr lang="ar-JO" dirty="0">
                <a:latin typeface="Arial" panose="020B0604020202020204" pitchFamily="34" charset="0"/>
                <a:cs typeface="Arial" panose="020B0604020202020204" pitchFamily="34" charset="0"/>
              </a:rPr>
              <a:t>تعمل المجموعة ضمن فرق صغيرة للتقييم</a:t>
            </a:r>
            <a:endParaRPr lang="en-US" dirty="0">
              <a:latin typeface="Arial" panose="020B0604020202020204" pitchFamily="34" charset="0"/>
              <a:cs typeface="Arial" panose="020B0604020202020204" pitchFamily="34" charset="0"/>
            </a:endParaRPr>
          </a:p>
          <a:p>
            <a:pPr algn="r" rtl="1">
              <a:buFont typeface="Arial" charset="0"/>
              <a:buChar char="•"/>
            </a:pP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EAA658B0-41AD-D849-95E9-EFC5E70AA6DF}"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40</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215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3. مجتمعنا</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0" indent="0" algn="r">
              <a:buNone/>
            </a:pPr>
            <a:r>
              <a:rPr lang="ar-JO" dirty="0">
                <a:latin typeface="Arial" panose="020B0604020202020204" pitchFamily="34" charset="0"/>
                <a:cs typeface="Arial" panose="020B0604020202020204" pitchFamily="34" charset="0"/>
              </a:rPr>
              <a:t>تقيم الفرق الصغيرة الوصول المحتمل للمجموعات المستقبلة:</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algn="r" rtl="1">
              <a:buFont typeface="Arial" charset="0"/>
              <a:buChar char="•"/>
            </a:pPr>
            <a:r>
              <a:rPr lang="ar-JO" dirty="0">
                <a:latin typeface="Arial" panose="020B0604020202020204" pitchFamily="34" charset="0"/>
                <a:cs typeface="Arial" panose="020B0604020202020204" pitchFamily="34" charset="0"/>
              </a:rPr>
              <a:t>أي من هذه المجموعات ألكثر شبهاً بنا؟</a:t>
            </a:r>
          </a:p>
          <a:p>
            <a:pPr algn="r" rtl="1">
              <a:buFont typeface="Arial" charset="0"/>
              <a:buChar char="•"/>
            </a:pPr>
            <a:r>
              <a:rPr lang="ar-JO" dirty="0">
                <a:latin typeface="Arial" panose="020B0604020202020204" pitchFamily="34" charset="0"/>
                <a:cs typeface="Arial" panose="020B0604020202020204" pitchFamily="34" charset="0"/>
              </a:rPr>
              <a:t>أي من هذه المجموعات نشعر بالشغف نحوها؟</a:t>
            </a:r>
          </a:p>
          <a:p>
            <a:pPr algn="r" rtl="1">
              <a:buFont typeface="Arial" charset="0"/>
              <a:buChar char="•"/>
            </a:pPr>
            <a:r>
              <a:rPr lang="ar-JO" dirty="0">
                <a:latin typeface="Arial" panose="020B0604020202020204" pitchFamily="34" charset="0"/>
                <a:cs typeface="Arial" panose="020B0604020202020204" pitchFamily="34" charset="0"/>
              </a:rPr>
              <a:t>ما هي الموارد التي تخبرنا أن هذه هي خطوة الله التالية لنا؟</a:t>
            </a:r>
          </a:p>
          <a:p>
            <a:pPr algn="r" rtl="1">
              <a:buFont typeface="Arial" charset="0"/>
              <a:buChar char="•"/>
            </a:pPr>
            <a:r>
              <a:rPr lang="ar-JO" dirty="0">
                <a:latin typeface="Arial" panose="020B0604020202020204" pitchFamily="34" charset="0"/>
                <a:cs typeface="Arial" panose="020B0604020202020204" pitchFamily="34" charset="0"/>
              </a:rPr>
              <a:t>ما الذي يجب أن نبدأ بعمله أو نعمله بشكل مختلف للوصول إلى هذه المجموعة؟</a:t>
            </a:r>
          </a:p>
          <a:p>
            <a:pPr algn="r" rtl="1">
              <a:buFont typeface="Arial" charset="0"/>
              <a:buChar char="•"/>
            </a:pPr>
            <a:r>
              <a:rPr lang="ar-JO" dirty="0">
                <a:latin typeface="Arial" panose="020B0604020202020204" pitchFamily="34" charset="0"/>
                <a:cs typeface="Arial" panose="020B0604020202020204" pitchFamily="34" charset="0"/>
              </a:rPr>
              <a:t>هل نستطيع فعل ذلك؟</a:t>
            </a:r>
          </a:p>
          <a:p>
            <a:pPr algn="r" rtl="1">
              <a:buFont typeface="Arial" charset="0"/>
              <a:buChar char="•"/>
            </a:pPr>
            <a:r>
              <a:rPr lang="ar-JO" dirty="0">
                <a:latin typeface="Arial" panose="020B0604020202020204" pitchFamily="34" charset="0"/>
                <a:cs typeface="Arial" panose="020B0604020202020204" pitchFamily="34" charset="0"/>
              </a:rPr>
              <a:t>هل سنفعل ذلك؟</a:t>
            </a:r>
            <a:endParaRPr lang="en-US" dirty="0">
              <a:latin typeface="Arial" panose="020B0604020202020204" pitchFamily="34" charset="0"/>
              <a:cs typeface="Arial" panose="020B0604020202020204" pitchFamily="34" charset="0"/>
            </a:endParaRPr>
          </a:p>
          <a:p>
            <a:pPr>
              <a:buFont typeface="Arial" charset="0"/>
              <a:buChar char="•"/>
            </a:pP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EAA658B0-41AD-D849-95E9-EFC5E70AA6DF}"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41</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233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3. مجتمعنا</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JO"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قم بتيسير عملية جماعية لتقييم وتحديد أين ستبدأ عملية الوصول الخاصة بك</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r" defTabSz="914400" rtl="1" eaLnBrk="1" fontAlgn="auto" latinLnBrk="0" hangingPunct="1">
              <a:lnSpc>
                <a:spcPct val="90000"/>
              </a:lnSpc>
              <a:spcBef>
                <a:spcPts val="1000"/>
              </a:spcBef>
              <a:spcAft>
                <a:spcPts val="0"/>
              </a:spcAft>
              <a:buClrTx/>
              <a:buSzTx/>
              <a:buFont typeface="Arial" charset="0"/>
              <a:buChar char="•"/>
              <a:tabLst/>
              <a:defRPr/>
            </a:pPr>
            <a:r>
              <a:rPr kumimoji="0" lang="ar-JO"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قم بتجميع 15 إلى 30 مؤثر ومسؤول</a:t>
            </a:r>
          </a:p>
          <a:p>
            <a:pPr marL="228600" marR="0" lvl="0" indent="-228600" algn="r" defTabSz="914400" rtl="1" eaLnBrk="1" fontAlgn="auto" latinLnBrk="0" hangingPunct="1">
              <a:lnSpc>
                <a:spcPct val="90000"/>
              </a:lnSpc>
              <a:spcBef>
                <a:spcPts val="1000"/>
              </a:spcBef>
              <a:spcAft>
                <a:spcPts val="0"/>
              </a:spcAft>
              <a:buClrTx/>
              <a:buSzTx/>
              <a:buFont typeface="Arial" charset="0"/>
              <a:buChar char="•"/>
              <a:tabLst/>
              <a:defRPr/>
            </a:pPr>
            <a:r>
              <a:rPr kumimoji="0" lang="ar-JO"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تقوم القوة العاملة بتقديم تقارير عن النتائج التي توصلت إليها كما تقوم أنت بتقديم تقارير عن نتائجك</a:t>
            </a:r>
          </a:p>
          <a:p>
            <a:pPr marL="228600" marR="0" lvl="0" indent="-228600" algn="r" defTabSz="914400" rtl="1" eaLnBrk="1" fontAlgn="auto" latinLnBrk="0" hangingPunct="1">
              <a:lnSpc>
                <a:spcPct val="90000"/>
              </a:lnSpc>
              <a:spcBef>
                <a:spcPts val="1000"/>
              </a:spcBef>
              <a:spcAft>
                <a:spcPts val="0"/>
              </a:spcAft>
              <a:buClrTx/>
              <a:buSzTx/>
              <a:buFont typeface="Arial" charset="0"/>
              <a:buChar char="•"/>
              <a:tabLst/>
              <a:defRPr/>
            </a:pPr>
            <a:r>
              <a:rPr kumimoji="0" lang="ar-JO"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تعمل المجموعة ضمن فرق صغيرة للتقييم</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lgn="r" rtl="1">
              <a:buFont typeface="Arial" charset="0"/>
              <a:buChar char="•"/>
            </a:pPr>
            <a:r>
              <a:rPr lang="ar-JO" dirty="0">
                <a:latin typeface="Arial" panose="020B0604020202020204" pitchFamily="34" charset="0"/>
                <a:cs typeface="Arial" panose="020B0604020202020204" pitchFamily="34" charset="0"/>
              </a:rPr>
              <a:t>تقوم الفرق الصغيرة بتقديم التقارير مرة أخرى</a:t>
            </a:r>
            <a:endParaRPr lang="en-US" dirty="0">
              <a:latin typeface="Arial" panose="020B0604020202020204" pitchFamily="34" charset="0"/>
              <a:cs typeface="Arial" panose="020B0604020202020204" pitchFamily="34" charset="0"/>
            </a:endParaRPr>
          </a:p>
          <a:p>
            <a:pPr algn="r" rtl="1">
              <a:buFont typeface="Arial" charset="0"/>
              <a:buChar char="•"/>
            </a:pPr>
            <a:r>
              <a:rPr lang="ar-JO" dirty="0">
                <a:latin typeface="Arial" panose="020B0604020202020204" pitchFamily="34" charset="0"/>
                <a:cs typeface="Arial" panose="020B0604020202020204" pitchFamily="34" charset="0"/>
              </a:rPr>
              <a:t>استمر في تسهيل المناقشة الجماعية حتى يستقر الجميع في مجموعة واحدة أو مجموعتين.</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EAA658B0-41AD-D849-95E9-EFC5E70AA6DF}"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42</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699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304839" y="1385375"/>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solidFill>
                  <a:schemeClr val="tx1"/>
                </a:solidFill>
                <a:latin typeface="Arial" panose="020B0604020202020204" pitchFamily="34" charset="0"/>
                <a:cs typeface="Arial" panose="020B0604020202020204" pitchFamily="34" charset="0"/>
              </a:rPr>
              <a:t>إرسالية الله</a:t>
            </a:r>
            <a:endParaRPr lang="en-US" dirty="0">
              <a:solidFill>
                <a:schemeClr val="tx1"/>
              </a:solidFill>
              <a:latin typeface="Arial" panose="020B0604020202020204" pitchFamily="34" charset="0"/>
              <a:cs typeface="Arial" panose="020B0604020202020204" pitchFamily="34" charset="0"/>
            </a:endParaRPr>
          </a:p>
        </p:txBody>
      </p:sp>
      <p:sp>
        <p:nvSpPr>
          <p:cNvPr id="6" name="Oval 5"/>
          <p:cNvSpPr/>
          <p:nvPr/>
        </p:nvSpPr>
        <p:spPr>
          <a:xfrm>
            <a:off x="3192930" y="3076210"/>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solidFill>
                  <a:schemeClr val="tx1"/>
                </a:solidFill>
                <a:latin typeface="Arial" panose="020B0604020202020204" pitchFamily="34" charset="0"/>
                <a:cs typeface="Arial" panose="020B0604020202020204" pitchFamily="34" charset="0"/>
              </a:rPr>
              <a:t>مجتمعنا</a:t>
            </a:r>
            <a:endParaRPr lang="en-US" dirty="0">
              <a:solidFill>
                <a:schemeClr val="tx1"/>
              </a:solidFill>
              <a:latin typeface="Arial" panose="020B0604020202020204" pitchFamily="34" charset="0"/>
              <a:cs typeface="Arial" panose="020B0604020202020204" pitchFamily="34" charset="0"/>
            </a:endParaRPr>
          </a:p>
        </p:txBody>
      </p:sp>
      <p:sp>
        <p:nvSpPr>
          <p:cNvPr id="7" name="Oval 6"/>
          <p:cNvSpPr/>
          <p:nvPr/>
        </p:nvSpPr>
        <p:spPr>
          <a:xfrm>
            <a:off x="5416748" y="3076210"/>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a:solidFill>
                  <a:schemeClr val="tx1"/>
                </a:solidFill>
                <a:latin typeface="Arial" panose="020B0604020202020204" pitchFamily="34" charset="0"/>
                <a:cs typeface="Arial" panose="020B0604020202020204" pitchFamily="34" charset="0"/>
              </a:rPr>
              <a:t>كنيستنا</a:t>
            </a:r>
            <a:endParaRPr lang="en-US" dirty="0">
              <a:solidFill>
                <a:schemeClr val="tx1"/>
              </a:solidFill>
              <a:latin typeface="Arial" panose="020B0604020202020204" pitchFamily="34" charset="0"/>
              <a:cs typeface="Arial" panose="020B0604020202020204" pitchFamily="34" charset="0"/>
            </a:endParaRPr>
          </a:p>
        </p:txBody>
      </p:sp>
      <p:sp>
        <p:nvSpPr>
          <p:cNvPr id="8" name="Freeform 7"/>
          <p:cNvSpPr/>
          <p:nvPr/>
        </p:nvSpPr>
        <p:spPr>
          <a:xfrm>
            <a:off x="5449397" y="3530478"/>
            <a:ext cx="845389" cy="948905"/>
          </a:xfrm>
          <a:custGeom>
            <a:avLst/>
            <a:gdLst>
              <a:gd name="connsiteX0" fmla="*/ 422695 w 845389"/>
              <a:gd name="connsiteY0" fmla="*/ 0 h 948905"/>
              <a:gd name="connsiteX1" fmla="*/ 172529 w 845389"/>
              <a:gd name="connsiteY1" fmla="*/ 301924 h 948905"/>
              <a:gd name="connsiteX2" fmla="*/ 94891 w 845389"/>
              <a:gd name="connsiteY2" fmla="*/ 474453 h 948905"/>
              <a:gd name="connsiteX3" fmla="*/ 34506 w 845389"/>
              <a:gd name="connsiteY3" fmla="*/ 681487 h 948905"/>
              <a:gd name="connsiteX4" fmla="*/ 0 w 845389"/>
              <a:gd name="connsiteY4" fmla="*/ 828136 h 948905"/>
              <a:gd name="connsiteX5" fmla="*/ 0 w 845389"/>
              <a:gd name="connsiteY5" fmla="*/ 914400 h 948905"/>
              <a:gd name="connsiteX6" fmla="*/ 155276 w 845389"/>
              <a:gd name="connsiteY6" fmla="*/ 940279 h 948905"/>
              <a:gd name="connsiteX7" fmla="*/ 370936 w 845389"/>
              <a:gd name="connsiteY7" fmla="*/ 948905 h 948905"/>
              <a:gd name="connsiteX8" fmla="*/ 560717 w 845389"/>
              <a:gd name="connsiteY8" fmla="*/ 948905 h 948905"/>
              <a:gd name="connsiteX9" fmla="*/ 690114 w 845389"/>
              <a:gd name="connsiteY9" fmla="*/ 931653 h 948905"/>
              <a:gd name="connsiteX10" fmla="*/ 802257 w 845389"/>
              <a:gd name="connsiteY10" fmla="*/ 914400 h 948905"/>
              <a:gd name="connsiteX11" fmla="*/ 845389 w 845389"/>
              <a:gd name="connsiteY11" fmla="*/ 879894 h 948905"/>
              <a:gd name="connsiteX12" fmla="*/ 810883 w 845389"/>
              <a:gd name="connsiteY12" fmla="*/ 690113 h 948905"/>
              <a:gd name="connsiteX13" fmla="*/ 733246 w 845389"/>
              <a:gd name="connsiteY13" fmla="*/ 474453 h 948905"/>
              <a:gd name="connsiteX14" fmla="*/ 655608 w 845389"/>
              <a:gd name="connsiteY14" fmla="*/ 319177 h 948905"/>
              <a:gd name="connsiteX15" fmla="*/ 543465 w 845389"/>
              <a:gd name="connsiteY15" fmla="*/ 155275 h 948905"/>
              <a:gd name="connsiteX16" fmla="*/ 457200 w 845389"/>
              <a:gd name="connsiteY16" fmla="*/ 51758 h 948905"/>
              <a:gd name="connsiteX17" fmla="*/ 422695 w 845389"/>
              <a:gd name="connsiteY17" fmla="*/ 0 h 94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5389" h="948905">
                <a:moveTo>
                  <a:pt x="422695" y="0"/>
                </a:moveTo>
                <a:lnTo>
                  <a:pt x="172529" y="301924"/>
                </a:lnTo>
                <a:lnTo>
                  <a:pt x="94891" y="474453"/>
                </a:lnTo>
                <a:lnTo>
                  <a:pt x="34506" y="681487"/>
                </a:lnTo>
                <a:lnTo>
                  <a:pt x="0" y="828136"/>
                </a:lnTo>
                <a:lnTo>
                  <a:pt x="0" y="914400"/>
                </a:lnTo>
                <a:lnTo>
                  <a:pt x="155276" y="940279"/>
                </a:lnTo>
                <a:lnTo>
                  <a:pt x="370936" y="948905"/>
                </a:lnTo>
                <a:lnTo>
                  <a:pt x="560717" y="948905"/>
                </a:lnTo>
                <a:lnTo>
                  <a:pt x="690114" y="931653"/>
                </a:lnTo>
                <a:lnTo>
                  <a:pt x="802257" y="914400"/>
                </a:lnTo>
                <a:lnTo>
                  <a:pt x="845389" y="879894"/>
                </a:lnTo>
                <a:lnTo>
                  <a:pt x="810883" y="690113"/>
                </a:lnTo>
                <a:lnTo>
                  <a:pt x="733246" y="474453"/>
                </a:lnTo>
                <a:lnTo>
                  <a:pt x="655608" y="319177"/>
                </a:lnTo>
                <a:lnTo>
                  <a:pt x="543465" y="155275"/>
                </a:lnTo>
                <a:lnTo>
                  <a:pt x="457200" y="51758"/>
                </a:lnTo>
                <a:lnTo>
                  <a:pt x="422695" y="0"/>
                </a:lnTo>
                <a:close/>
              </a:path>
            </a:pathLst>
          </a:cu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TextBox 8"/>
          <p:cNvSpPr txBox="1"/>
          <p:nvPr/>
        </p:nvSpPr>
        <p:spPr>
          <a:xfrm>
            <a:off x="0" y="1"/>
            <a:ext cx="2779295" cy="6858000"/>
          </a:xfrm>
          <a:prstGeom prst="rect">
            <a:avLst/>
          </a:prstGeom>
          <a:solidFill>
            <a:srgbClr val="92D050"/>
          </a:solidFill>
        </p:spPr>
        <p:txBody>
          <a:bodyPr wrap="square" rtlCol="0" anchor="ctr" anchorCtr="0">
            <a:noAutofit/>
          </a:bodyPr>
          <a:lstStyle/>
          <a:p>
            <a:pPr algn="ctr"/>
            <a:r>
              <a:rPr lang="ar-JO" sz="2400" b="1" dirty="0">
                <a:solidFill>
                  <a:schemeClr val="bg1"/>
                </a:solidFill>
                <a:latin typeface="Arial" panose="020B0604020202020204" pitchFamily="34" charset="0"/>
                <a:cs typeface="Arial" panose="020B0604020202020204" pitchFamily="34" charset="0"/>
              </a:rPr>
              <a:t>تستقر الرؤيا حيث تتداخل إرسالية الله، الأشخاص المستقبلين وموارد الكنيسة.</a:t>
            </a:r>
            <a:endParaRPr lang="en-US" sz="2400" b="1" dirty="0">
              <a:solidFill>
                <a:schemeClr val="bg1"/>
              </a:solidFill>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B796C5AE-2A05-7D47-A4A7-B546DEE89BC3}"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10" name="Slide Number Placeholder 9"/>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43</a:t>
            </a:fld>
            <a:endParaRPr lang="en-US">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3 عناصر للرؤيا</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96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2000"/>
                                        <p:tgtEl>
                                          <p:spTgt spid="6"/>
                                        </p:tgtEl>
                                      </p:cBhvr>
                                    </p:animEffect>
                                  </p:childTnLst>
                                </p:cTn>
                              </p:par>
                            </p:childTnLst>
                          </p:cTn>
                        </p:par>
                        <p:par>
                          <p:cTn id="12" fill="hold">
                            <p:stCondLst>
                              <p:cond delay="35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394530858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تحول الكنيسة</a:t>
            </a:r>
            <a:r>
              <a:rPr lang="en-US" sz="3200" b="1" dirty="0">
                <a:solidFill>
                  <a:srgbClr val="FFFFFF"/>
                </a:solidFill>
                <a:latin typeface="Arial" panose="020B0604020202020204" pitchFamily="34" charset="0"/>
                <a:ea typeface="ＭＳ Ｐゴシック" charset="0"/>
                <a:cs typeface="Arial" panose="020B0604020202020204" pitchFamily="34" charset="0"/>
              </a:rPr>
              <a:t>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pPr>
            <a:r>
              <a:rPr lang="ar-JO" sz="4000" b="1" dirty="0">
                <a:solidFill>
                  <a:srgbClr val="FFFFFF"/>
                </a:solidFill>
                <a:latin typeface="Arial" charset="0"/>
                <a:cs typeface="Arial" charset="0"/>
              </a:rPr>
              <a:t>أحصل على هذا العرض التقديمي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876401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66CCBB6-B770-4B8F-BB95-4802EFE4B7EA}" type="slidenum">
              <a:rPr lang="en-US" smtClean="0">
                <a:latin typeface="Arial" panose="020B0604020202020204" pitchFamily="34" charset="0"/>
                <a:cs typeface="Arial" panose="020B0604020202020204" pitchFamily="34" charset="0"/>
              </a:rPr>
              <a:pPr>
                <a:defRPr/>
              </a:pPr>
              <a:t>5</a:t>
            </a:fld>
            <a:endParaRPr lang="en-US">
              <a:latin typeface="Arial" panose="020B0604020202020204" pitchFamily="34" charset="0"/>
              <a:cs typeface="Arial" panose="020B0604020202020204" pitchFamily="34" charset="0"/>
            </a:endParaRPr>
          </a:p>
        </p:txBody>
      </p:sp>
      <p:sp>
        <p:nvSpPr>
          <p:cNvPr id="5" name="Subtitle 2"/>
          <p:cNvSpPr txBox="1">
            <a:spLocks/>
          </p:cNvSpPr>
          <p:nvPr/>
        </p:nvSpPr>
        <p:spPr bwMode="auto">
          <a:xfrm>
            <a:off x="76200" y="838200"/>
            <a:ext cx="8910638"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Arial" charset="0"/>
              <a:buNone/>
              <a:defRPr/>
            </a:pPr>
            <a:endParaRPr lang="en-US" sz="1800" dirty="0">
              <a:latin typeface="Arial" panose="020B0604020202020204" pitchFamily="34" charset="0"/>
              <a:cs typeface="Arial" panose="020B0604020202020204" pitchFamily="34" charset="0"/>
            </a:endParaRPr>
          </a:p>
          <a:p>
            <a:pPr algn="r">
              <a:defRPr/>
            </a:pPr>
            <a:r>
              <a:rPr lang="ar-JO"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تجيب </a:t>
            </a:r>
            <a:r>
              <a:rPr lang="ar-JO" sz="4000" b="1"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الرؤيا</a:t>
            </a:r>
            <a:r>
              <a:rPr lang="ar-JO"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على السؤال كيف؟</a:t>
            </a:r>
            <a:r>
              <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l">
              <a:defRPr/>
            </a:pP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defRPr/>
            </a:pPr>
            <a:r>
              <a:rPr lang="ar-JO"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مع وجود كل من القصد (الهدف النهائي) والمهمة (ماذا) في الفكر، ترسم الرؤيا صورة الطريق للوصول إلى هناك.</a:t>
            </a:r>
            <a:endParaRPr lang="en-US"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021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b="1" dirty="0">
                <a:latin typeface="Arial" panose="020B0604020202020204" pitchFamily="34" charset="0"/>
                <a:cs typeface="Arial" panose="020B0604020202020204" pitchFamily="34" charset="0"/>
              </a:rPr>
              <a:t>الرؤيا</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تجيب على السؤال كيف؟</a:t>
            </a:r>
            <a:endParaRPr lang="is-I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عبارة أطول تفسر ...</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ماذا ستفعل </a:t>
            </a:r>
            <a:r>
              <a:rPr lang="ar-JO" u="sng" dirty="0">
                <a:latin typeface="Arial" panose="020B0604020202020204" pitchFamily="34" charset="0"/>
                <a:cs typeface="Arial" panose="020B0604020202020204" pitchFamily="34" charset="0"/>
              </a:rPr>
              <a:t>هذه</a:t>
            </a:r>
            <a:r>
              <a:rPr lang="ar-JO" dirty="0">
                <a:latin typeface="Arial" panose="020B0604020202020204" pitchFamily="34" charset="0"/>
                <a:cs typeface="Arial" panose="020B0604020202020204" pitchFamily="34" charset="0"/>
              </a:rPr>
              <a:t> الكنيسة؟</a:t>
            </a:r>
            <a:r>
              <a:rPr lang="en-US" dirty="0">
                <a:latin typeface="Arial" panose="020B0604020202020204" pitchFamily="34" charset="0"/>
                <a:cs typeface="Arial" panose="020B0604020202020204" pitchFamily="34" charset="0"/>
              </a:rPr>
              <a:t> </a:t>
            </a:r>
          </a:p>
          <a:p>
            <a:pPr lvl="1" algn="r" rtl="1"/>
            <a:r>
              <a:rPr lang="ar-JO" dirty="0">
                <a:latin typeface="Arial" panose="020B0604020202020204" pitchFamily="34" charset="0"/>
                <a:cs typeface="Arial" panose="020B0604020202020204" pitchFamily="34" charset="0"/>
              </a:rPr>
              <a:t>في </a:t>
            </a:r>
            <a:r>
              <a:rPr lang="ar-JO" u="sng" dirty="0">
                <a:latin typeface="Arial" panose="020B0604020202020204" pitchFamily="34" charset="0"/>
                <a:cs typeface="Arial" panose="020B0604020202020204" pitchFamily="34" charset="0"/>
              </a:rPr>
              <a:t>هذا </a:t>
            </a:r>
            <a:r>
              <a:rPr lang="ar-JO" dirty="0">
                <a:latin typeface="Arial" panose="020B0604020202020204" pitchFamily="34" charset="0"/>
                <a:cs typeface="Arial" panose="020B0604020202020204" pitchFamily="34" charset="0"/>
              </a:rPr>
              <a:t>المجتمع</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من خلال </a:t>
            </a:r>
            <a:r>
              <a:rPr lang="ar-JO" u="sng" dirty="0">
                <a:latin typeface="Arial" panose="020B0604020202020204" pitchFamily="34" charset="0"/>
                <a:cs typeface="Arial" panose="020B0604020202020204" pitchFamily="34" charset="0"/>
              </a:rPr>
              <a:t>هذه</a:t>
            </a:r>
            <a:r>
              <a:rPr lang="ar-JO" dirty="0">
                <a:latin typeface="Arial" panose="020B0604020202020204" pitchFamily="34" charset="0"/>
                <a:cs typeface="Arial" panose="020B0604020202020204" pitchFamily="34" charset="0"/>
              </a:rPr>
              <a:t> الموارد</a:t>
            </a:r>
            <a:endParaRPr lang="en-US" dirty="0">
              <a:latin typeface="Arial" panose="020B0604020202020204" pitchFamily="34" charset="0"/>
              <a:cs typeface="Arial" panose="020B0604020202020204" pitchFamily="34" charset="0"/>
            </a:endParaRPr>
          </a:p>
          <a:p>
            <a:pPr lvl="1" algn="r" rtl="1"/>
            <a:r>
              <a:rPr lang="ar-JO" dirty="0">
                <a:latin typeface="Arial" panose="020B0604020202020204" pitchFamily="34" charset="0"/>
                <a:cs typeface="Arial" panose="020B0604020202020204" pitchFamily="34" charset="0"/>
              </a:rPr>
              <a:t>للوصول إلى </a:t>
            </a:r>
            <a:r>
              <a:rPr lang="ar-JO" u="sng" dirty="0">
                <a:latin typeface="Arial" panose="020B0604020202020204" pitchFamily="34" charset="0"/>
                <a:cs typeface="Arial" panose="020B0604020202020204" pitchFamily="34" charset="0"/>
              </a:rPr>
              <a:t>أولئك</a:t>
            </a:r>
            <a:r>
              <a:rPr lang="ar-JO" dirty="0">
                <a:latin typeface="Arial" panose="020B0604020202020204" pitchFamily="34" charset="0"/>
                <a:cs typeface="Arial" panose="020B0604020202020204" pitchFamily="34" charset="0"/>
              </a:rPr>
              <a:t> الأشخاص</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فريدة لكل كنيسة ومدودة بزمن معين</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EC4468A4-2BAD-8247-B2F6-47270D853430}"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6</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52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المشكلة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r" rtl="1"/>
            <a:r>
              <a:rPr lang="ar-JO" dirty="0">
                <a:latin typeface="Arial" panose="020B0604020202020204" pitchFamily="34" charset="0"/>
                <a:cs typeface="Arial" panose="020B0604020202020204" pitchFamily="34" charset="0"/>
              </a:rPr>
              <a:t>الرؤيا ضرورية لأنها تحدد كيفية تخصيص التركيز والموارد. </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الرؤيا صعبة لأنها تتطلب القدرة على التوازن بين الصورة الكبيرة والتفاصيل الدقيقة. </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الرؤيا صعبة لأنها عملية جماعية خصوصاً في الكنائس الصغيرة.</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الرؤيا متحدية لأنها لا تنتهي أبداً.</a:t>
            </a:r>
            <a:endParaRPr lang="en-US"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10"/>
          </p:nvPr>
        </p:nvSpPr>
        <p:spPr/>
        <p:txBody>
          <a:bodyPr/>
          <a:lstStyle/>
          <a:p>
            <a:fld id="{8905EC15-5E92-6448-B8A6-00DE4C3CE968}"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7" name="Slide Number Placeholder 6"/>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7</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96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المشكلة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dirty="0">
                <a:latin typeface="Arial" panose="020B0604020202020204" pitchFamily="34" charset="0"/>
                <a:cs typeface="Arial" panose="020B0604020202020204" pitchFamily="34" charset="0"/>
              </a:rPr>
              <a:t>لا تقوم كليات ومعاهد اللاهوت بتعليم الرعاة كيفية تطوير وتنظيم خدمة تدور حول رؤيا.</a:t>
            </a:r>
            <a:endParaRPr lang="en-US" dirty="0">
              <a:latin typeface="Arial" panose="020B0604020202020204" pitchFamily="34" charset="0"/>
              <a:cs typeface="Arial" panose="020B0604020202020204" pitchFamily="34" charset="0"/>
            </a:endParaRPr>
          </a:p>
          <a:p>
            <a:pPr algn="r" rtl="1"/>
            <a:r>
              <a:rPr lang="ar-JO" dirty="0">
                <a:latin typeface="Arial" panose="020B0604020202020204" pitchFamily="34" charset="0"/>
                <a:cs typeface="Arial" panose="020B0604020202020204" pitchFamily="34" charset="0"/>
              </a:rPr>
              <a:t>سوف يملأ جماعة المؤمنين فراغ الرؤيا</a:t>
            </a:r>
            <a:r>
              <a:rPr lang="en-US" dirty="0">
                <a:latin typeface="Arial" panose="020B0604020202020204" pitchFamily="34" charset="0"/>
                <a:cs typeface="Arial" panose="020B0604020202020204" pitchFamily="34" charset="0"/>
              </a:rPr>
              <a:t> </a:t>
            </a:r>
          </a:p>
          <a:p>
            <a:pPr lvl="1" algn="r" rtl="1"/>
            <a:r>
              <a:rPr lang="ar-JO" dirty="0">
                <a:latin typeface="Arial" panose="020B0604020202020204" pitchFamily="34" charset="0"/>
                <a:cs typeface="Arial" panose="020B0604020202020204" pitchFamily="34" charset="0"/>
              </a:rPr>
              <a:t>الكنيسة هنا لحمايتي من العالم.</a:t>
            </a:r>
          </a:p>
          <a:p>
            <a:pPr lvl="1" algn="r" rtl="1"/>
            <a:r>
              <a:rPr lang="ar-JO" dirty="0">
                <a:latin typeface="Arial" panose="020B0604020202020204" pitchFamily="34" charset="0"/>
                <a:cs typeface="Arial" panose="020B0604020202020204" pitchFamily="34" charset="0"/>
              </a:rPr>
              <a:t>الكنيسة هنا لمساعدتي في تربية أطفالي.</a:t>
            </a:r>
          </a:p>
          <a:p>
            <a:pPr lvl="1" algn="r" rtl="1"/>
            <a:r>
              <a:rPr lang="ar-JO" dirty="0">
                <a:latin typeface="Arial" panose="020B0604020202020204" pitchFamily="34" charset="0"/>
                <a:cs typeface="Arial" panose="020B0604020202020204" pitchFamily="34" charset="0"/>
              </a:rPr>
              <a:t>الكنيسة هنا لتغيير الثقافة االسياسية.</a:t>
            </a:r>
            <a:endParaRPr lang="en-US" dirty="0">
              <a:latin typeface="Arial" panose="020B0604020202020204" pitchFamily="34" charset="0"/>
              <a:cs typeface="Arial" panose="020B0604020202020204" pitchFamily="34" charset="0"/>
            </a:endParaRPr>
          </a:p>
          <a:p>
            <a:pPr marL="457200" lvl="1" indent="0" algn="r" rtl="1">
              <a:buNone/>
            </a:pP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في تلك الأيام لم يكن ملك في إسرائيل، كان كل واحد يفعل ما يحسن في عينيه (قض 21: 25)</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97D57F36-7311-4D4F-BD89-9FAA8D610AA2}"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6" name="Slide Number Placeholder 5"/>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8</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3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15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15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30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3 عناصر للرؤيا</a:t>
            </a:r>
            <a:endParaRPr lang="en-US" dirty="0">
              <a:latin typeface="Arial" panose="020B0604020202020204" pitchFamily="34" charset="0"/>
              <a:cs typeface="Arial" panose="020B0604020202020204" pitchFamily="34" charset="0"/>
            </a:endParaRPr>
          </a:p>
        </p:txBody>
      </p:sp>
      <p:grpSp>
        <p:nvGrpSpPr>
          <p:cNvPr id="10" name="Group 9"/>
          <p:cNvGrpSpPr/>
          <p:nvPr/>
        </p:nvGrpSpPr>
        <p:grpSpPr>
          <a:xfrm>
            <a:off x="2073993" y="1385375"/>
            <a:ext cx="5329447" cy="4796464"/>
            <a:chOff x="2073993" y="1385375"/>
            <a:chExt cx="5329447" cy="4796464"/>
          </a:xfrm>
        </p:grpSpPr>
        <p:sp>
          <p:nvSpPr>
            <p:cNvPr id="5" name="Oval 4"/>
            <p:cNvSpPr/>
            <p:nvPr/>
          </p:nvSpPr>
          <p:spPr>
            <a:xfrm>
              <a:off x="3185902" y="1385375"/>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solidFill>
                    <a:schemeClr val="tx1"/>
                  </a:solidFill>
                  <a:latin typeface="Arial" panose="020B0604020202020204" pitchFamily="34" charset="0"/>
                  <a:cs typeface="Arial" panose="020B0604020202020204" pitchFamily="34" charset="0"/>
                </a:rPr>
                <a:t>إرسالية الله</a:t>
              </a:r>
              <a:endParaRPr lang="en-US" sz="2400" b="1" dirty="0">
                <a:solidFill>
                  <a:schemeClr val="tx1"/>
                </a:solidFill>
                <a:latin typeface="Arial" panose="020B0604020202020204" pitchFamily="34" charset="0"/>
                <a:cs typeface="Arial" panose="020B0604020202020204" pitchFamily="34" charset="0"/>
              </a:endParaRPr>
            </a:p>
          </p:txBody>
        </p:sp>
        <p:sp>
          <p:nvSpPr>
            <p:cNvPr id="6" name="Oval 5"/>
            <p:cNvSpPr/>
            <p:nvPr/>
          </p:nvSpPr>
          <p:spPr>
            <a:xfrm>
              <a:off x="2073993" y="3076210"/>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solidFill>
                    <a:schemeClr val="tx1"/>
                  </a:solidFill>
                  <a:latin typeface="Arial" panose="020B0604020202020204" pitchFamily="34" charset="0"/>
                  <a:cs typeface="Arial" panose="020B0604020202020204" pitchFamily="34" charset="0"/>
                </a:rPr>
                <a:t>مجتمعنا</a:t>
              </a:r>
              <a:endParaRPr lang="en-US" sz="2400" b="1" dirty="0">
                <a:solidFill>
                  <a:schemeClr val="tx1"/>
                </a:solidFill>
                <a:latin typeface="Arial" panose="020B0604020202020204" pitchFamily="34" charset="0"/>
                <a:cs typeface="Arial" panose="020B0604020202020204" pitchFamily="34" charset="0"/>
              </a:endParaRPr>
            </a:p>
          </p:txBody>
        </p:sp>
        <p:sp>
          <p:nvSpPr>
            <p:cNvPr id="7" name="Oval 6"/>
            <p:cNvSpPr/>
            <p:nvPr/>
          </p:nvSpPr>
          <p:spPr>
            <a:xfrm>
              <a:off x="4297811" y="3076210"/>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a:solidFill>
                    <a:schemeClr val="tx1"/>
                  </a:solidFill>
                  <a:latin typeface="Arial" panose="020B0604020202020204" pitchFamily="34" charset="0"/>
                  <a:cs typeface="Arial" panose="020B0604020202020204" pitchFamily="34" charset="0"/>
                </a:rPr>
                <a:t>كنيستنا</a:t>
              </a:r>
              <a:endParaRPr lang="en-US" sz="2400" b="1" dirty="0">
                <a:solidFill>
                  <a:schemeClr val="tx1"/>
                </a:solidFill>
                <a:latin typeface="Arial" panose="020B0604020202020204" pitchFamily="34" charset="0"/>
                <a:cs typeface="Arial" panose="020B0604020202020204" pitchFamily="34" charset="0"/>
              </a:endParaRPr>
            </a:p>
          </p:txBody>
        </p:sp>
        <p:sp>
          <p:nvSpPr>
            <p:cNvPr id="8" name="Freeform 7"/>
            <p:cNvSpPr/>
            <p:nvPr/>
          </p:nvSpPr>
          <p:spPr>
            <a:xfrm>
              <a:off x="4330460" y="3530478"/>
              <a:ext cx="845389" cy="948905"/>
            </a:xfrm>
            <a:custGeom>
              <a:avLst/>
              <a:gdLst>
                <a:gd name="connsiteX0" fmla="*/ 422695 w 845389"/>
                <a:gd name="connsiteY0" fmla="*/ 0 h 948905"/>
                <a:gd name="connsiteX1" fmla="*/ 172529 w 845389"/>
                <a:gd name="connsiteY1" fmla="*/ 301924 h 948905"/>
                <a:gd name="connsiteX2" fmla="*/ 94891 w 845389"/>
                <a:gd name="connsiteY2" fmla="*/ 474453 h 948905"/>
                <a:gd name="connsiteX3" fmla="*/ 34506 w 845389"/>
                <a:gd name="connsiteY3" fmla="*/ 681487 h 948905"/>
                <a:gd name="connsiteX4" fmla="*/ 0 w 845389"/>
                <a:gd name="connsiteY4" fmla="*/ 828136 h 948905"/>
                <a:gd name="connsiteX5" fmla="*/ 0 w 845389"/>
                <a:gd name="connsiteY5" fmla="*/ 914400 h 948905"/>
                <a:gd name="connsiteX6" fmla="*/ 155276 w 845389"/>
                <a:gd name="connsiteY6" fmla="*/ 940279 h 948905"/>
                <a:gd name="connsiteX7" fmla="*/ 370936 w 845389"/>
                <a:gd name="connsiteY7" fmla="*/ 948905 h 948905"/>
                <a:gd name="connsiteX8" fmla="*/ 560717 w 845389"/>
                <a:gd name="connsiteY8" fmla="*/ 948905 h 948905"/>
                <a:gd name="connsiteX9" fmla="*/ 690114 w 845389"/>
                <a:gd name="connsiteY9" fmla="*/ 931653 h 948905"/>
                <a:gd name="connsiteX10" fmla="*/ 802257 w 845389"/>
                <a:gd name="connsiteY10" fmla="*/ 914400 h 948905"/>
                <a:gd name="connsiteX11" fmla="*/ 845389 w 845389"/>
                <a:gd name="connsiteY11" fmla="*/ 879894 h 948905"/>
                <a:gd name="connsiteX12" fmla="*/ 810883 w 845389"/>
                <a:gd name="connsiteY12" fmla="*/ 690113 h 948905"/>
                <a:gd name="connsiteX13" fmla="*/ 733246 w 845389"/>
                <a:gd name="connsiteY13" fmla="*/ 474453 h 948905"/>
                <a:gd name="connsiteX14" fmla="*/ 655608 w 845389"/>
                <a:gd name="connsiteY14" fmla="*/ 319177 h 948905"/>
                <a:gd name="connsiteX15" fmla="*/ 543465 w 845389"/>
                <a:gd name="connsiteY15" fmla="*/ 155275 h 948905"/>
                <a:gd name="connsiteX16" fmla="*/ 457200 w 845389"/>
                <a:gd name="connsiteY16" fmla="*/ 51758 h 948905"/>
                <a:gd name="connsiteX17" fmla="*/ 422695 w 845389"/>
                <a:gd name="connsiteY17" fmla="*/ 0 h 94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5389" h="948905">
                  <a:moveTo>
                    <a:pt x="422695" y="0"/>
                  </a:moveTo>
                  <a:lnTo>
                    <a:pt x="172529" y="301924"/>
                  </a:lnTo>
                  <a:lnTo>
                    <a:pt x="94891" y="474453"/>
                  </a:lnTo>
                  <a:lnTo>
                    <a:pt x="34506" y="681487"/>
                  </a:lnTo>
                  <a:lnTo>
                    <a:pt x="0" y="828136"/>
                  </a:lnTo>
                  <a:lnTo>
                    <a:pt x="0" y="914400"/>
                  </a:lnTo>
                  <a:lnTo>
                    <a:pt x="155276" y="940279"/>
                  </a:lnTo>
                  <a:lnTo>
                    <a:pt x="370936" y="948905"/>
                  </a:lnTo>
                  <a:lnTo>
                    <a:pt x="560717" y="948905"/>
                  </a:lnTo>
                  <a:lnTo>
                    <a:pt x="690114" y="931653"/>
                  </a:lnTo>
                  <a:lnTo>
                    <a:pt x="802257" y="914400"/>
                  </a:lnTo>
                  <a:lnTo>
                    <a:pt x="845389" y="879894"/>
                  </a:lnTo>
                  <a:lnTo>
                    <a:pt x="810883" y="690113"/>
                  </a:lnTo>
                  <a:lnTo>
                    <a:pt x="733246" y="474453"/>
                  </a:lnTo>
                  <a:lnTo>
                    <a:pt x="655608" y="319177"/>
                  </a:lnTo>
                  <a:lnTo>
                    <a:pt x="543465" y="155275"/>
                  </a:lnTo>
                  <a:lnTo>
                    <a:pt x="457200" y="51758"/>
                  </a:lnTo>
                  <a:lnTo>
                    <a:pt x="422695" y="0"/>
                  </a:lnTo>
                  <a:close/>
                </a:path>
              </a:pathLst>
            </a:cu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 name="Date Placeholder 2"/>
          <p:cNvSpPr>
            <a:spLocks noGrp="1"/>
          </p:cNvSpPr>
          <p:nvPr>
            <p:ph type="dt" sz="half" idx="10"/>
          </p:nvPr>
        </p:nvSpPr>
        <p:spPr/>
        <p:txBody>
          <a:bodyPr/>
          <a:lstStyle/>
          <a:p>
            <a:fld id="{4642A694-85BD-E64C-8039-8C63140AFAE9}" type="datetime1">
              <a:rPr lang="en-US" smtClean="0">
                <a:latin typeface="Arial" panose="020B0604020202020204" pitchFamily="34" charset="0"/>
                <a:cs typeface="Arial" panose="020B0604020202020204" pitchFamily="34" charset="0"/>
              </a:rPr>
              <a:t>4/9/2024</a:t>
            </a:fld>
            <a:endParaRPr lang="en-US">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 2016 All Rights Reserved Turnaround Pastors Inc.</a:t>
            </a:r>
          </a:p>
        </p:txBody>
      </p:sp>
      <p:sp>
        <p:nvSpPr>
          <p:cNvPr id="9" name="Slide Number Placeholder 8"/>
          <p:cNvSpPr>
            <a:spLocks noGrp="1"/>
          </p:cNvSpPr>
          <p:nvPr>
            <p:ph type="sldNum" sz="quarter" idx="12"/>
          </p:nvPr>
        </p:nvSpPr>
        <p:spPr/>
        <p:txBody>
          <a:bodyPr/>
          <a:lstStyle/>
          <a:p>
            <a:fld id="{E8416EAB-F610-4270-A282-65417274D179}" type="slidenum">
              <a:rPr lang="en-US" smtClean="0">
                <a:latin typeface="Arial" panose="020B0604020202020204" pitchFamily="34" charset="0"/>
                <a:cs typeface="Arial" panose="020B0604020202020204" pitchFamily="34" charset="0"/>
              </a:rPr>
              <a:t>9</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4073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2913</TotalTime>
  <Words>5028</Words>
  <Application>Microsoft Office PowerPoint</Application>
  <PresentationFormat>On-screen Show (4:3)</PresentationFormat>
  <Paragraphs>582</Paragraphs>
  <Slides>45</Slides>
  <Notes>30</Notes>
  <HiddenSlides>3</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ＭＳ Ｐゴシック</vt:lpstr>
      <vt:lpstr>Arial</vt:lpstr>
      <vt:lpstr>Calibri</vt:lpstr>
      <vt:lpstr>Calibri Light</vt:lpstr>
      <vt:lpstr>Times New Roman</vt:lpstr>
      <vt:lpstr>Wingdings</vt:lpstr>
      <vt:lpstr>Office Theme</vt:lpstr>
      <vt:lpstr>Orbit</vt:lpstr>
      <vt:lpstr>استيعاب الرؤيا لسياق خدمتك</vt:lpstr>
      <vt:lpstr>الرؤيا</vt:lpstr>
      <vt:lpstr>مصطلحات تعريفية</vt:lpstr>
      <vt:lpstr>يجيب القصد على سؤال لماذا؟  السبب المبالغ فيه، القصد النهائي، النتيجة النهائية التي نسعى لتحقيقها.</vt:lpstr>
      <vt:lpstr>PowerPoint Presentation</vt:lpstr>
      <vt:lpstr>الرؤيا</vt:lpstr>
      <vt:lpstr>المشكلة</vt:lpstr>
      <vt:lpstr>المشكلة</vt:lpstr>
      <vt:lpstr>3 عناصر للرؤيا</vt:lpstr>
      <vt:lpstr>3 عناصر للرؤيا</vt:lpstr>
      <vt:lpstr>3 عناصر للرؤيا</vt:lpstr>
      <vt:lpstr>1. إرسالية الله</vt:lpstr>
      <vt:lpstr>1. إرسالية الله</vt:lpstr>
      <vt:lpstr>1. إرسالية الله</vt:lpstr>
      <vt:lpstr>1. إرسالية الله</vt:lpstr>
      <vt:lpstr>1. إرسالية الله</vt:lpstr>
      <vt:lpstr>1. إرسالية الله</vt:lpstr>
      <vt:lpstr>1. إرسالية الله</vt:lpstr>
      <vt:lpstr>نهج القصة الكبيرة</vt:lpstr>
      <vt:lpstr>عينة من السرد الوصفي</vt:lpstr>
      <vt:lpstr>عينة من السرد الوصفي</vt:lpstr>
      <vt:lpstr>1. إرسالية الله</vt:lpstr>
      <vt:lpstr>2. كنيستنا</vt:lpstr>
      <vt:lpstr>2. كنيستنا</vt:lpstr>
      <vt:lpstr>2. كنيستنا</vt:lpstr>
      <vt:lpstr>2. كنيستنا</vt:lpstr>
      <vt:lpstr>2. كنيستنا</vt:lpstr>
      <vt:lpstr>تمرين: ماذا أعطى يسوع لكنيستك؟</vt:lpstr>
      <vt:lpstr>تمرين: ماذا أعطى يسوع لكنيستك؟</vt:lpstr>
      <vt:lpstr>3. مجتمعنا</vt:lpstr>
      <vt:lpstr>3. مجتمعنا</vt:lpstr>
      <vt:lpstr>3. مجتمعنا</vt:lpstr>
      <vt:lpstr>3. مجتمعنا</vt:lpstr>
      <vt:lpstr>3. مجتمعنا</vt:lpstr>
      <vt:lpstr>3. مجتمعنا</vt:lpstr>
      <vt:lpstr>3. مجتمعنا</vt:lpstr>
      <vt:lpstr>3. مجتمعنا</vt:lpstr>
      <vt:lpstr>تمرين</vt:lpstr>
      <vt:lpstr>3. مجتمعنا</vt:lpstr>
      <vt:lpstr>3. مجتمعنا</vt:lpstr>
      <vt:lpstr>3. مجتمعنا</vt:lpstr>
      <vt:lpstr>3. مجتمعنا</vt:lpstr>
      <vt:lpstr>3 عناصر للرؤيا</vt:lpstr>
      <vt:lpstr>Black</vt:lpstr>
      <vt:lpstr>تحول الكنيسة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Goals and Ministry Alignment</dc:title>
  <dc:creator>Lavern Brown</dc:creator>
  <cp:lastModifiedBy>Rami Jwainat</cp:lastModifiedBy>
  <cp:revision>256</cp:revision>
  <dcterms:created xsi:type="dcterms:W3CDTF">2016-04-17T16:06:07Z</dcterms:created>
  <dcterms:modified xsi:type="dcterms:W3CDTF">2024-04-09T07:26:53Z</dcterms:modified>
</cp:coreProperties>
</file>