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82" r:id="rId2"/>
    <p:sldMasterId id="2147483896" r:id="rId3"/>
  </p:sldMasterIdLst>
  <p:notesMasterIdLst>
    <p:notesMasterId r:id="rId35"/>
  </p:notesMasterIdLst>
  <p:sldIdLst>
    <p:sldId id="256" r:id="rId4"/>
    <p:sldId id="259" r:id="rId5"/>
    <p:sldId id="258" r:id="rId6"/>
    <p:sldId id="260" r:id="rId7"/>
    <p:sldId id="257" r:id="rId8"/>
    <p:sldId id="261" r:id="rId9"/>
    <p:sldId id="262" r:id="rId10"/>
    <p:sldId id="263" r:id="rId11"/>
    <p:sldId id="264" r:id="rId12"/>
    <p:sldId id="265" r:id="rId13"/>
    <p:sldId id="266" r:id="rId14"/>
    <p:sldId id="267" r:id="rId15"/>
    <p:sldId id="268" r:id="rId16"/>
    <p:sldId id="269" r:id="rId17"/>
    <p:sldId id="271" r:id="rId18"/>
    <p:sldId id="274" r:id="rId19"/>
    <p:sldId id="275" r:id="rId20"/>
    <p:sldId id="276" r:id="rId21"/>
    <p:sldId id="277" r:id="rId22"/>
    <p:sldId id="278" r:id="rId23"/>
    <p:sldId id="279" r:id="rId24"/>
    <p:sldId id="280" r:id="rId25"/>
    <p:sldId id="281" r:id="rId26"/>
    <p:sldId id="282" r:id="rId27"/>
    <p:sldId id="291" r:id="rId28"/>
    <p:sldId id="284" r:id="rId29"/>
    <p:sldId id="288" r:id="rId30"/>
    <p:sldId id="287" r:id="rId31"/>
    <p:sldId id="285"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39" autoAdjust="0"/>
    <p:restoredTop sz="62199" autoAdjust="0"/>
  </p:normalViewPr>
  <p:slideViewPr>
    <p:cSldViewPr snapToGrid="0" showGuides="1">
      <p:cViewPr varScale="1">
        <p:scale>
          <a:sx n="34" d="100"/>
          <a:sy n="34" d="100"/>
        </p:scale>
        <p:origin x="184" y="145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28471-E863-4A0D-8D74-4228E024215E}" type="datetimeFigureOut">
              <a:rPr lang="en-US" smtClean="0"/>
              <a:t>4/12/24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13FAA-5C18-43C4-8B65-0CB610627490}" type="slidenum">
              <a:rPr lang="en-US" smtClean="0"/>
              <a:t>‹#›</a:t>
            </a:fld>
            <a:endParaRPr lang="en-US"/>
          </a:p>
        </p:txBody>
      </p:sp>
    </p:spTree>
    <p:extLst>
      <p:ext uri="{BB962C8B-B14F-4D97-AF65-F5344CB8AC3E}">
        <p14:creationId xmlns:p14="http://schemas.microsoft.com/office/powerpoint/2010/main" val="348259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This church was deeply conflicted. The pastor and wife</a:t>
            </a:r>
            <a:r>
              <a:rPr lang="en-US" altLang="en-US" baseline="0" dirty="0"/>
              <a:t> are wonderful people. He was a former student of mine. He has not a leadership bone in his body. The church was dying on the vine b/c in their culture, no one acts without the pastor’s leadership mandate. No mandate, no action. </a:t>
            </a:r>
            <a:r>
              <a:rPr lang="en-US" altLang="en-US" baseline="0"/>
              <a:t>Only frustration.</a:t>
            </a: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fld id="{01C579F0-8B7B-49ED-A98E-0746BF6613BF}"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74797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This is the convenience store built next door. What view</a:t>
            </a:r>
            <a:r>
              <a:rPr lang="en-US" altLang="en-US" baseline="0" dirty="0"/>
              <a:t> of God did the church communicate with their building next to it in comparison?</a:t>
            </a: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2DC64F-9C2B-4439-BDCB-5AE1CD7E2F5D}" type="slidenum">
              <a:rPr lang="en-US" altLang="en-US"/>
              <a:pPr/>
              <a:t>28</a:t>
            </a:fld>
            <a:endParaRPr lang="en-US" altLang="en-US"/>
          </a:p>
        </p:txBody>
      </p:sp>
    </p:spTree>
    <p:extLst>
      <p:ext uri="{BB962C8B-B14F-4D97-AF65-F5344CB8AC3E}">
        <p14:creationId xmlns:p14="http://schemas.microsoft.com/office/powerpoint/2010/main" val="31910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91B805F-FF0F-4BAA-A3A3-E4F945D687F8}" type="datetimeFigureOut">
              <a:rPr lang="en-US" smtClean="0"/>
              <a:t>4/12/24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05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3462A-2D5B-48AF-A3D4-EF8A90A50A80}" type="datetimeFigureOut">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64846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0384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2731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44710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0060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3462A-2D5B-48AF-A3D4-EF8A90A50A80}"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275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59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268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88066" name="Group 2"/>
          <p:cNvGrpSpPr>
            <a:grpSpLocks/>
          </p:cNvGrpSpPr>
          <p:nvPr/>
        </p:nvGrpSpPr>
        <p:grpSpPr bwMode="auto">
          <a:xfrm>
            <a:off x="0" y="0"/>
            <a:ext cx="1828800" cy="6856413"/>
            <a:chOff x="0" y="0"/>
            <a:chExt cx="1152" cy="4319"/>
          </a:xfrm>
        </p:grpSpPr>
        <p:sp>
          <p:nvSpPr>
            <p:cNvPr id="88067"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pPr eaLnBrk="0" hangingPunct="0">
                <a:spcBef>
                  <a:spcPct val="50000"/>
                </a:spcBef>
                <a:buClrTx/>
                <a:buSzTx/>
                <a:buFontTx/>
                <a:buNone/>
              </a:pPr>
              <a:endParaRPr lang="en-US" altLang="en-US"/>
            </a:p>
          </p:txBody>
        </p:sp>
        <p:sp>
          <p:nvSpPr>
            <p:cNvPr id="88068"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pPr eaLnBrk="0" hangingPunct="0">
                <a:spcBef>
                  <a:spcPct val="50000"/>
                </a:spcBef>
                <a:buClrTx/>
                <a:buSzTx/>
                <a:buFontTx/>
                <a:buNone/>
              </a:pPr>
              <a:endParaRPr lang="en-US" altLang="en-US"/>
            </a:p>
          </p:txBody>
        </p:sp>
        <p:pic>
          <p:nvPicPr>
            <p:cNvPr id="8806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
        <p:nvSpPr>
          <p:cNvPr id="88070"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88071"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88072" name="Rectangle 8"/>
          <p:cNvSpPr>
            <a:spLocks noGrp="1" noChangeArrowheads="1"/>
          </p:cNvSpPr>
          <p:nvPr>
            <p:ph type="dt" sz="quarter" idx="2"/>
          </p:nvPr>
        </p:nvSpPr>
        <p:spPr>
          <a:xfrm>
            <a:off x="1828800" y="6400800"/>
            <a:ext cx="1905000" cy="457200"/>
          </a:xfrm>
        </p:spPr>
        <p:txBody>
          <a:bodyPr/>
          <a:lstStyle>
            <a:lvl1pPr>
              <a:defRPr/>
            </a:lvl1pPr>
          </a:lstStyle>
          <a:p>
            <a:fld id="{CD8B70C7-C323-4BEB-93A0-7D40F011504E}" type="datetimeFigureOut">
              <a:rPr lang="en-US" smtClean="0"/>
              <a:t>4/12/24</a:t>
            </a:fld>
            <a:endParaRPr lang="en-US"/>
          </a:p>
        </p:txBody>
      </p:sp>
      <p:sp>
        <p:nvSpPr>
          <p:cNvPr id="88073" name="Rectangle 9"/>
          <p:cNvSpPr>
            <a:spLocks noGrp="1" noChangeArrowheads="1"/>
          </p:cNvSpPr>
          <p:nvPr>
            <p:ph type="ftr" sz="quarter" idx="3"/>
          </p:nvPr>
        </p:nvSpPr>
        <p:spPr>
          <a:xfrm>
            <a:off x="3962400" y="6400800"/>
            <a:ext cx="2895600" cy="457200"/>
          </a:xfrm>
        </p:spPr>
        <p:txBody>
          <a:bodyPr/>
          <a:lstStyle>
            <a:lvl1pPr>
              <a:defRPr/>
            </a:lvl1pPr>
          </a:lstStyle>
          <a:p>
            <a:endParaRPr lang="en-US"/>
          </a:p>
        </p:txBody>
      </p:sp>
      <p:sp>
        <p:nvSpPr>
          <p:cNvPr id="88074" name="Rectangle 10"/>
          <p:cNvSpPr>
            <a:spLocks noGrp="1" noChangeArrowheads="1"/>
          </p:cNvSpPr>
          <p:nvPr>
            <p:ph type="sldNum" sz="quarter" idx="4"/>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172193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171791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4590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81991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25154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1555159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3124221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4102851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278272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427285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1884654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D8B70C7-C323-4BEB-93A0-7D40F011504E}" type="datetimeFigureOut">
              <a:rPr lang="en-US" smtClean="0"/>
              <a:t>4/12/24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3759758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ext Placeholder 2"/>
          <p:cNvSpPr>
            <a:spLocks noGrp="1"/>
          </p:cNvSpPr>
          <p:nvPr>
            <p:ph type="body" sz="half" idx="1"/>
          </p:nvPr>
        </p:nvSpPr>
        <p:spPr>
          <a:xfrm>
            <a:off x="1219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3000" y="6400800"/>
            <a:ext cx="1905000" cy="457200"/>
          </a:xfrm>
        </p:spPr>
        <p:txBody>
          <a:bodyPr/>
          <a:lstStyle>
            <a:lvl1pPr>
              <a:defRPr/>
            </a:lvl1pPr>
          </a:lstStyle>
          <a:p>
            <a:fld id="{CD8B70C7-C323-4BEB-93A0-7D40F011504E}" type="datetimeFigureOut">
              <a:rPr lang="en-US" smtClean="0"/>
              <a:t>4/12/24</a:t>
            </a:fld>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9000" y="6400800"/>
            <a:ext cx="1905000" cy="457200"/>
          </a:xfrm>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393373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6F927C-B73E-4F9D-ADFE-F6E23BD7CEE8}" type="datetimeFigureOut">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365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ext Placeholder 2"/>
          <p:cNvSpPr>
            <a:spLocks noGrp="1"/>
          </p:cNvSpPr>
          <p:nvPr>
            <p:ph type="body" sz="half" idx="1"/>
          </p:nvPr>
        </p:nvSpPr>
        <p:spPr>
          <a:xfrm>
            <a:off x="1219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81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81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143000" y="6400800"/>
            <a:ext cx="1905000" cy="457200"/>
          </a:xfrm>
        </p:spPr>
        <p:txBody>
          <a:bodyPr/>
          <a:lstStyle>
            <a:lvl1pPr>
              <a:defRPr/>
            </a:lvl1pPr>
          </a:lstStyle>
          <a:p>
            <a:fld id="{CD8B70C7-C323-4BEB-93A0-7D40F011504E}" type="datetimeFigureOut">
              <a:rPr lang="en-US" smtClean="0"/>
              <a:t>4/12/24</a:t>
            </a:fld>
            <a:endParaRPr lang="en-US"/>
          </a:p>
        </p:txBody>
      </p:sp>
      <p:sp>
        <p:nvSpPr>
          <p:cNvPr id="7" name="Footer Placeholder 6"/>
          <p:cNvSpPr>
            <a:spLocks noGrp="1"/>
          </p:cNvSpPr>
          <p:nvPr>
            <p:ph type="ftr" sz="quarter" idx="11"/>
          </p:nvPr>
        </p:nvSpPr>
        <p:spPr>
          <a:xfrm>
            <a:off x="35814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239000" y="6400800"/>
            <a:ext cx="1905000" cy="457200"/>
          </a:xfrm>
        </p:spPr>
        <p:txBody>
          <a:bodyPr/>
          <a:lstStyle>
            <a:lvl1pPr>
              <a:defRPr/>
            </a:lvl1pPr>
          </a:lstStyle>
          <a:p>
            <a:fld id="{66506AF3-EE45-4182-9532-4132A921B6B0}" type="slidenum">
              <a:rPr lang="en-US" smtClean="0"/>
              <a:t>‹#›</a:t>
            </a:fld>
            <a:endParaRPr lang="en-US"/>
          </a:p>
        </p:txBody>
      </p:sp>
    </p:spTree>
    <p:extLst>
      <p:ext uri="{BB962C8B-B14F-4D97-AF65-F5344CB8AC3E}">
        <p14:creationId xmlns:p14="http://schemas.microsoft.com/office/powerpoint/2010/main" val="3722800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284201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885906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299950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273219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7682435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136262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7181869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3657729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0179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1963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86048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868035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smtClean="0"/>
              <a:t>4/12/24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18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smtClean="0"/>
              <a:t>4/12/24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29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smtClean="0"/>
              <a:t>4/12/24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074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13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B8E45F-652B-4E89-8925-000B0AB8FD98}" type="datetimeFigureOut">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030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7.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A3462A-2D5B-48AF-A3D4-EF8A90A50A80}" type="datetimeFigureOut">
              <a:rPr lang="en-US" smtClean="0"/>
              <a:t>4/12/24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58301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shape">
            <a:fillToRect l="14166" t="5554" r="835" b="77779"/>
          </a:path>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1143000" cy="6856413"/>
            <a:chOff x="0" y="0"/>
            <a:chExt cx="720" cy="4319"/>
          </a:xfrm>
        </p:grpSpPr>
        <p:sp>
          <p:nvSpPr>
            <p:cNvPr id="87043"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pPr eaLnBrk="0" hangingPunct="0">
                <a:spcBef>
                  <a:spcPct val="50000"/>
                </a:spcBef>
                <a:buClrTx/>
                <a:buSzTx/>
                <a:buFontTx/>
                <a:buNone/>
              </a:pPr>
              <a:endParaRPr lang="en-US" altLang="en-US"/>
            </a:p>
          </p:txBody>
        </p:sp>
        <p:sp>
          <p:nvSpPr>
            <p:cNvPr id="87044"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pPr eaLnBrk="0" hangingPunct="0">
                <a:spcBef>
                  <a:spcPct val="50000"/>
                </a:spcBef>
                <a:buClrTx/>
                <a:buSzTx/>
                <a:buFontTx/>
                <a:buNone/>
              </a:pPr>
              <a:endParaRPr lang="en-US" altLang="en-US"/>
            </a:p>
          </p:txBody>
        </p:sp>
        <p:pic>
          <p:nvPicPr>
            <p:cNvPr id="87045"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
        <p:nvSpPr>
          <p:cNvPr id="87046" name="Rectangle 6"/>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7047" name="Rectangle 7"/>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7048" name="Rectangle 8"/>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lvl1pPr>
          </a:lstStyle>
          <a:p>
            <a:fld id="{CD8B70C7-C323-4BEB-93A0-7D40F011504E}" type="datetimeFigureOut">
              <a:rPr lang="en-US" smtClean="0"/>
              <a:t>4/12/24</a:t>
            </a:fld>
            <a:endParaRPr lang="en-US"/>
          </a:p>
        </p:txBody>
      </p:sp>
      <p:sp>
        <p:nvSpPr>
          <p:cNvPr id="87049" name="Rectangle 9"/>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lvl1pPr>
          </a:lstStyle>
          <a:p>
            <a:endParaRPr lang="en-US"/>
          </a:p>
        </p:txBody>
      </p:sp>
      <p:sp>
        <p:nvSpPr>
          <p:cNvPr id="87050" name="Rectangle 1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lvl1pPr>
          </a:lstStyle>
          <a:p>
            <a:fld id="{66506AF3-EE45-4182-9532-4132A921B6B0}" type="slidenum">
              <a:rPr lang="en-US" smtClean="0"/>
              <a:t>‹#›</a:t>
            </a:fld>
            <a:endParaRPr lang="en-US"/>
          </a:p>
        </p:txBody>
      </p:sp>
    </p:spTree>
    <p:extLst>
      <p:ext uri="{BB962C8B-B14F-4D97-AF65-F5344CB8AC3E}">
        <p14:creationId xmlns:p14="http://schemas.microsoft.com/office/powerpoint/2010/main" val="3536611298"/>
      </p:ext>
    </p:extLst>
  </p:cSld>
  <p:clrMap bg1="dk2" tx1="lt1" bg2="dk1"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Papyrus" pitchFamily="66" charset="0"/>
        </a:defRPr>
      </a:lvl2pPr>
      <a:lvl3pPr algn="l" rtl="0" eaLnBrk="1" fontAlgn="base" hangingPunct="1">
        <a:spcBef>
          <a:spcPct val="0"/>
        </a:spcBef>
        <a:spcAft>
          <a:spcPct val="0"/>
        </a:spcAft>
        <a:defRPr sz="4400" b="1">
          <a:solidFill>
            <a:schemeClr val="tx2"/>
          </a:solidFill>
          <a:latin typeface="Papyrus" pitchFamily="66" charset="0"/>
        </a:defRPr>
      </a:lvl3pPr>
      <a:lvl4pPr algn="l" rtl="0" eaLnBrk="1" fontAlgn="base" hangingPunct="1">
        <a:spcBef>
          <a:spcPct val="0"/>
        </a:spcBef>
        <a:spcAft>
          <a:spcPct val="0"/>
        </a:spcAft>
        <a:defRPr sz="4400" b="1">
          <a:solidFill>
            <a:schemeClr val="tx2"/>
          </a:solidFill>
          <a:latin typeface="Papyrus" pitchFamily="66" charset="0"/>
        </a:defRPr>
      </a:lvl4pPr>
      <a:lvl5pPr algn="l" rtl="0" eaLnBrk="1" fontAlgn="base" hangingPunct="1">
        <a:spcBef>
          <a:spcPct val="0"/>
        </a:spcBef>
        <a:spcAft>
          <a:spcPct val="0"/>
        </a:spcAft>
        <a:defRPr sz="4400" b="1">
          <a:solidFill>
            <a:schemeClr val="tx2"/>
          </a:solidFill>
          <a:latin typeface="Papyrus" pitchFamily="66" charset="0"/>
        </a:defRPr>
      </a:lvl5pPr>
      <a:lvl6pPr marL="457200" algn="l" rtl="0" eaLnBrk="1" fontAlgn="base" hangingPunct="1">
        <a:spcBef>
          <a:spcPct val="0"/>
        </a:spcBef>
        <a:spcAft>
          <a:spcPct val="0"/>
        </a:spcAft>
        <a:defRPr sz="4400" b="1">
          <a:solidFill>
            <a:schemeClr val="tx2"/>
          </a:solidFill>
          <a:latin typeface="Papyrus" pitchFamily="66" charset="0"/>
        </a:defRPr>
      </a:lvl6pPr>
      <a:lvl7pPr marL="914400" algn="l" rtl="0" eaLnBrk="1" fontAlgn="base" hangingPunct="1">
        <a:spcBef>
          <a:spcPct val="0"/>
        </a:spcBef>
        <a:spcAft>
          <a:spcPct val="0"/>
        </a:spcAft>
        <a:defRPr sz="4400" b="1">
          <a:solidFill>
            <a:schemeClr val="tx2"/>
          </a:solidFill>
          <a:latin typeface="Papyrus" pitchFamily="66" charset="0"/>
        </a:defRPr>
      </a:lvl7pPr>
      <a:lvl8pPr marL="1371600" algn="l" rtl="0" eaLnBrk="1" fontAlgn="base" hangingPunct="1">
        <a:spcBef>
          <a:spcPct val="0"/>
        </a:spcBef>
        <a:spcAft>
          <a:spcPct val="0"/>
        </a:spcAft>
        <a:defRPr sz="4400" b="1">
          <a:solidFill>
            <a:schemeClr val="tx2"/>
          </a:solidFill>
          <a:latin typeface="Papyrus" pitchFamily="66" charset="0"/>
        </a:defRPr>
      </a:lvl8pPr>
      <a:lvl9pPr marL="1828800" algn="l" rtl="0" eaLnBrk="1" fontAlgn="base" hangingPunct="1">
        <a:spcBef>
          <a:spcPct val="0"/>
        </a:spcBef>
        <a:spcAft>
          <a:spcPct val="0"/>
        </a:spcAft>
        <a:defRPr sz="4400" b="1">
          <a:solidFill>
            <a:schemeClr val="tx2"/>
          </a:solidFill>
          <a:latin typeface="Papyrus" pitchFamily="66" charset="0"/>
        </a:defRPr>
      </a:lvl9pPr>
    </p:titleStyle>
    <p:bodyStyle>
      <a:lvl1pPr marL="342900" indent="-342900" algn="l" rtl="0" eaLnBrk="1" fontAlgn="base" hangingPunct="1">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99"/>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431826041"/>
      </p:ext>
    </p:extLst>
  </p:cSld>
  <p:clrMap bg1="dk2" tx1="lt1" bg2="dk1"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7567" y="2305101"/>
            <a:ext cx="5308866" cy="2247797"/>
          </a:xfrm>
        </p:spPr>
        <p:txBody>
          <a:bodyPr/>
          <a:lstStyle/>
          <a:p>
            <a:r>
              <a:rPr lang="ar-JO" dirty="0">
                <a:latin typeface="Arial" panose="020B0604020202020204" pitchFamily="34" charset="0"/>
                <a:cs typeface="Arial" panose="020B0604020202020204" pitchFamily="34" charset="0"/>
              </a:rPr>
              <a:t>يتوقع الله منك أن</a:t>
            </a:r>
            <a:br>
              <a:rPr lang="ar-JO" dirty="0">
                <a:latin typeface="Arial" panose="020B0604020202020204" pitchFamily="34" charset="0"/>
                <a:cs typeface="Arial" panose="020B0604020202020204" pitchFamily="34" charset="0"/>
              </a:rPr>
            </a:br>
            <a:r>
              <a:rPr lang="ar-JO" sz="8000" dirty="0">
                <a:latin typeface="Arial" panose="020B0604020202020204" pitchFamily="34" charset="0"/>
                <a:cs typeface="Arial" panose="020B0604020202020204" pitchFamily="34" charset="0"/>
              </a:rPr>
              <a:t>تقود</a:t>
            </a:r>
            <a:endParaRPr lang="en-US"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itchFamily="34" charset="0"/>
              </a:rPr>
              <a:t> BibleStudyDownloads.org</a:t>
            </a:r>
          </a:p>
        </p:txBody>
      </p:sp>
    </p:spTree>
    <p:extLst>
      <p:ext uri="{BB962C8B-B14F-4D97-AF65-F5344CB8AC3E}">
        <p14:creationId xmlns:p14="http://schemas.microsoft.com/office/powerpoint/2010/main" val="351926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التحدي الرعوي</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1176866" y="2540036"/>
            <a:ext cx="7364020" cy="2769989"/>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الصعوبة العظمى التي تواجه القيادة الرعوية هي تعريف الدور، هل يجب أن يكون الراعي نبياً، معلماً، مورداً، مُمَكِّناً، خبيراً دينياً، واعظاً، مرشداً، معالجاً نفسياً، مديراً تنفيذياً، ميسراً، قائداً مؤهِلاً، إدارياً، راعياً، ناشطاً اجتماعياً أو كل ما ذكر أعلاه؟ </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r>
              <a:rPr lang="ar-JO" sz="14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لينوس ج. موريس، الكنيسة ذات التأثير العالي (هيوستن: منشورات تاتش، 1993) 264.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02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ar-JO" dirty="0">
                <a:latin typeface="Arial" panose="020B0604020202020204" pitchFamily="34" charset="0"/>
                <a:cs typeface="Arial" panose="020B0604020202020204" pitchFamily="34" charset="0"/>
              </a:rPr>
              <a:t>كلمات العهد الجديد المستخدمة لوصف الرعاة</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728663" y="2540036"/>
            <a:ext cx="7729537" cy="2062103"/>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1. شيخ (1 بطرس 5: 1-4)</a:t>
            </a:r>
            <a:endParaRPr lang="ar-JO" sz="1400" dirty="0">
              <a:latin typeface="Arial" panose="020B0604020202020204" pitchFamily="34" charset="0"/>
              <a:cs typeface="Arial" panose="020B0604020202020204" pitchFamily="34" charset="0"/>
            </a:endParaRP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2. ناظر (1 تيموثاوس 3: 2)</a:t>
            </a: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3. راعي / قسيس (أعمال 20: 28-30)</a:t>
            </a: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4. معلم (أفسس 4: 11)</a:t>
            </a:r>
          </a:p>
        </p:txBody>
      </p:sp>
    </p:spTree>
    <p:extLst>
      <p:ext uri="{BB962C8B-B14F-4D97-AF65-F5344CB8AC3E}">
        <p14:creationId xmlns:p14="http://schemas.microsoft.com/office/powerpoint/2010/main" val="160676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JO" sz="3200" dirty="0">
                <a:latin typeface="Arial" panose="020B0604020202020204" pitchFamily="34" charset="0"/>
                <a:cs typeface="Arial" panose="020B0604020202020204" pitchFamily="34" charset="0"/>
              </a:rPr>
              <a:t>استخدم ملوك بلاد ما بين النهرين القدماء مصطلح الراعي كتشبيه مجازي </a:t>
            </a:r>
            <a:r>
              <a:rPr lang="ar-JO" sz="3200" u="sng" dirty="0">
                <a:latin typeface="Arial" panose="020B0604020202020204" pitchFamily="34" charset="0"/>
                <a:cs typeface="Arial" panose="020B0604020202020204" pitchFamily="34" charset="0"/>
              </a:rPr>
              <a:t>لسلطتهم السيادية </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671514" y="2564940"/>
            <a:ext cx="7772400" cy="2277547"/>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1. لوجيزاجيسي ولد ليكون راعياً</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marL="457200" indent="-457200" algn="r" rtl="1"/>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2. شوشيم إنليل ... انتخب ليكون راعياً للبلاد وجهات الأرض الأربعة</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3. أطلق حمورابي على نفسه لقب الراعي</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marL="447675" indent="-447675"/>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JO" sz="3200" dirty="0">
                <a:latin typeface="Arial" panose="020B0604020202020204" pitchFamily="34" charset="0"/>
                <a:cs typeface="Arial" panose="020B0604020202020204" pitchFamily="34" charset="0"/>
              </a:rPr>
              <a:t>كان داود الملك الراعي لله</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685800" y="2540036"/>
            <a:ext cx="7743826" cy="1785104"/>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أُخِذ داود من وراء الغنم (1 صم 16: 11)، وقد كان رجلاً بارعاً في العزف، جبار بأس ورجل حرب فصيح اللسان جميل الصورة والرب كان معه (1 صم 16: 18).</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algn="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17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JO" sz="3200" dirty="0">
                <a:latin typeface="Arial" panose="020B0604020202020204" pitchFamily="34" charset="0"/>
                <a:cs typeface="Arial" panose="020B0604020202020204" pitchFamily="34" charset="0"/>
              </a:rPr>
              <a:t>يسوع الراعي العظيم</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700089" y="2540036"/>
            <a:ext cx="7729536" cy="2062103"/>
          </a:xfrm>
          <a:prstGeom prst="rect">
            <a:avLst/>
          </a:prstGeom>
        </p:spPr>
        <p:txBody>
          <a:bodyPr wrap="square">
            <a:spAutoFit/>
          </a:bodyPr>
          <a:lstStyle/>
          <a:p>
            <a:pPr algn="r"/>
            <a:r>
              <a:rPr lang="ar-JO" sz="3200" dirty="0">
                <a:latin typeface="Arial" panose="020B0604020202020204" pitchFamily="34" charset="0"/>
                <a:cs typeface="Arial" panose="020B0604020202020204" pitchFamily="34" charset="0"/>
              </a:rPr>
              <a:t>أما أنت يا بيت لحم أفراتة، وأنت صغيرة أن تكوني بين ألوف يهوذا، فمنك يخرج لي الذي يكون متسلطاً على إسرائيل، ويقف و</a:t>
            </a:r>
            <a:r>
              <a:rPr lang="ar-JO" sz="3200" u="sng" dirty="0">
                <a:latin typeface="Arial" panose="020B0604020202020204" pitchFamily="34" charset="0"/>
                <a:cs typeface="Arial" panose="020B0604020202020204" pitchFamily="34" charset="0"/>
              </a:rPr>
              <a:t>يرعى</a:t>
            </a:r>
            <a:r>
              <a:rPr lang="ar-JO" sz="3200" dirty="0">
                <a:latin typeface="Arial" panose="020B0604020202020204" pitchFamily="34" charset="0"/>
                <a:cs typeface="Arial" panose="020B0604020202020204" pitchFamily="34" charset="0"/>
              </a:rPr>
              <a:t> بقدرة الرب، بعظمة اسم الرب إلهه (ميخا 5: 2، 4)</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8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JO" sz="3200" dirty="0">
                <a:latin typeface="Arial" panose="020B0604020202020204" pitchFamily="34" charset="0"/>
                <a:cs typeface="Arial" panose="020B0604020202020204" pitchFamily="34" charset="0"/>
              </a:rPr>
              <a:t>يسوع الراعي العظيم</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700088" y="2540036"/>
            <a:ext cx="7758112" cy="2554545"/>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أنا هو الراعي الصالح، والراعي الصالح يبذل نفسه عن الخراف.</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r>
              <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 (</a:t>
            </a: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يوحنا 10: 11</a:t>
            </a:r>
            <a:r>
              <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a:t>
            </a:r>
          </a:p>
          <a:p>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في هذه الفقرة نرى اهتمامه بخرافه.</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20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down)">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1000"/>
            <a:ext cx="6781800" cy="3276600"/>
          </a:xfrm>
        </p:spPr>
        <p:txBody>
          <a:bodyPr>
            <a:normAutofit fontScale="90000"/>
          </a:bodyPr>
          <a:lstStyle/>
          <a:p>
            <a:pPr algn="r"/>
            <a:r>
              <a:rPr lang="ar-JO" dirty="0">
                <a:latin typeface="Arial" panose="020B0604020202020204" pitchFamily="34" charset="0"/>
                <a:cs typeface="Arial" panose="020B0604020202020204" pitchFamily="34" charset="0"/>
              </a:rPr>
              <a:t>الراعي العظيم يقود</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القس هو راعي</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والرعاة يقودون</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مزمور 23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11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45" y="381000"/>
            <a:ext cx="7696200" cy="4401205"/>
          </a:xfrm>
          <a:prstGeom prst="rect">
            <a:avLst/>
          </a:prstGeom>
        </p:spPr>
        <p:txBody>
          <a:bodyPr wrap="square">
            <a:spAutoFit/>
          </a:bodyPr>
          <a:lstStyle/>
          <a:p>
            <a:pPr algn="r">
              <a:defRPr/>
            </a:pPr>
            <a:r>
              <a:rPr lang="ar-JO" sz="4000" b="1" kern="0" dirty="0">
                <a:solidFill>
                  <a:srgbClr val="FFCC66"/>
                </a:solidFill>
                <a:latin typeface="Arial" panose="020B0604020202020204" pitchFamily="34" charset="0"/>
                <a:ea typeface="+mj-ea"/>
                <a:cs typeface="Arial" panose="020B0604020202020204" pitchFamily="34" charset="0"/>
              </a:rPr>
              <a:t>مزمور 23: 1 الرب راعيَّ فلا يعوزني شيء</a:t>
            </a:r>
            <a:endParaRPr lang="en-US" sz="4000" b="1" kern="0" dirty="0">
              <a:solidFill>
                <a:srgbClr val="FFCC66"/>
              </a:solidFill>
              <a:latin typeface="Arial" panose="020B0604020202020204" pitchFamily="34" charset="0"/>
              <a:ea typeface="+mj-ea"/>
              <a:cs typeface="Arial" panose="020B0604020202020204" pitchFamily="34" charset="0"/>
            </a:endParaRPr>
          </a:p>
          <a:p>
            <a:pPr>
              <a:defRPr/>
            </a:pPr>
            <a:endParaRPr lang="en-US" sz="4000" b="1" kern="0" dirty="0">
              <a:solidFill>
                <a:srgbClr val="FFCC66"/>
              </a:solidFill>
              <a:latin typeface="Arial" panose="020B0604020202020204" pitchFamily="34" charset="0"/>
              <a:ea typeface="+mj-ea"/>
              <a:cs typeface="Arial" panose="020B0604020202020204" pitchFamily="34" charset="0"/>
            </a:endParaRPr>
          </a:p>
          <a:p>
            <a:pPr marL="457200" indent="-457200" algn="r" rtl="1">
              <a:defRPr/>
            </a:pPr>
            <a:r>
              <a:rPr lang="ar-JO" sz="4000" b="1" kern="0" dirty="0">
                <a:solidFill>
                  <a:srgbClr val="FFCC66"/>
                </a:solidFill>
                <a:latin typeface="Arial" panose="020B0604020202020204" pitchFamily="34" charset="0"/>
                <a:ea typeface="+mj-ea"/>
                <a:cs typeface="Arial" panose="020B0604020202020204" pitchFamily="34" charset="0"/>
              </a:rPr>
              <a:t>2 في مراع خضر </a:t>
            </a:r>
            <a:r>
              <a:rPr lang="ar-JO" sz="4000" b="1" u="sng" kern="0" dirty="0">
                <a:solidFill>
                  <a:srgbClr val="FFCC66"/>
                </a:solidFill>
                <a:latin typeface="Arial" panose="020B0604020202020204" pitchFamily="34" charset="0"/>
                <a:ea typeface="+mj-ea"/>
                <a:cs typeface="Arial" panose="020B0604020202020204" pitchFamily="34" charset="0"/>
              </a:rPr>
              <a:t>يربضني</a:t>
            </a:r>
            <a:r>
              <a:rPr lang="ar-JO" sz="4000" b="1" kern="0" dirty="0">
                <a:solidFill>
                  <a:srgbClr val="FFCC66"/>
                </a:solidFill>
                <a:latin typeface="Arial" panose="020B0604020202020204" pitchFamily="34" charset="0"/>
                <a:ea typeface="+mj-ea"/>
                <a:cs typeface="Arial" panose="020B0604020202020204" pitchFamily="34" charset="0"/>
              </a:rPr>
              <a:t>. إلى مياه الراحة </a:t>
            </a:r>
            <a:r>
              <a:rPr lang="ar-JO" sz="4000" b="1" u="sng" kern="0" dirty="0">
                <a:solidFill>
                  <a:srgbClr val="FFCC66"/>
                </a:solidFill>
                <a:latin typeface="Arial" panose="020B0604020202020204" pitchFamily="34" charset="0"/>
                <a:ea typeface="+mj-ea"/>
                <a:cs typeface="Arial" panose="020B0604020202020204" pitchFamily="34" charset="0"/>
              </a:rPr>
              <a:t>يوردني.</a:t>
            </a:r>
            <a:endParaRPr lang="en-US" sz="4000" b="1" u="sng" kern="0" dirty="0">
              <a:solidFill>
                <a:srgbClr val="FFCC66"/>
              </a:solidFill>
              <a:latin typeface="Arial" panose="020B0604020202020204" pitchFamily="34" charset="0"/>
              <a:ea typeface="+mj-ea"/>
              <a:cs typeface="Arial" panose="020B0604020202020204" pitchFamily="34" charset="0"/>
            </a:endParaRPr>
          </a:p>
          <a:p>
            <a:pPr marL="457200" indent="-457200" algn="r" rtl="1">
              <a:defRPr/>
            </a:pPr>
            <a:endParaRPr lang="en-US" sz="4000" b="1" kern="0" dirty="0">
              <a:solidFill>
                <a:srgbClr val="FFCC66"/>
              </a:solidFill>
              <a:latin typeface="Arial" panose="020B0604020202020204" pitchFamily="34" charset="0"/>
              <a:ea typeface="+mj-ea"/>
              <a:cs typeface="Arial" panose="020B0604020202020204" pitchFamily="34" charset="0"/>
            </a:endParaRPr>
          </a:p>
          <a:p>
            <a:pPr marL="457200" indent="-457200" algn="r" rtl="1">
              <a:defRPr/>
            </a:pPr>
            <a:r>
              <a:rPr lang="ar-JO" sz="4000" b="1" kern="0" dirty="0">
                <a:solidFill>
                  <a:srgbClr val="FFCC66"/>
                </a:solidFill>
                <a:latin typeface="Arial" panose="020B0604020202020204" pitchFamily="34" charset="0"/>
                <a:ea typeface="+mj-ea"/>
                <a:cs typeface="Arial" panose="020B0604020202020204" pitchFamily="34" charset="0"/>
              </a:rPr>
              <a:t>3 يرد نفسي. </a:t>
            </a:r>
            <a:r>
              <a:rPr lang="ar-JO" sz="4000" b="1" u="sng" kern="0" dirty="0">
                <a:solidFill>
                  <a:srgbClr val="FFCC66"/>
                </a:solidFill>
                <a:latin typeface="Arial" panose="020B0604020202020204" pitchFamily="34" charset="0"/>
                <a:ea typeface="+mj-ea"/>
                <a:cs typeface="Arial" panose="020B0604020202020204" pitchFamily="34" charset="0"/>
              </a:rPr>
              <a:t>يهديني</a:t>
            </a:r>
            <a:r>
              <a:rPr lang="ar-JO" sz="4000" b="1" kern="0" dirty="0">
                <a:solidFill>
                  <a:srgbClr val="FFCC66"/>
                </a:solidFill>
                <a:latin typeface="Arial" panose="020B0604020202020204" pitchFamily="34" charset="0"/>
                <a:ea typeface="+mj-ea"/>
                <a:cs typeface="Arial" panose="020B0604020202020204" pitchFamily="34" charset="0"/>
              </a:rPr>
              <a:t> إلى سبل البر من أجل اسمه.</a:t>
            </a:r>
            <a:r>
              <a:rPr lang="en-US" sz="4000" b="1" kern="0" dirty="0">
                <a:solidFill>
                  <a:srgbClr val="FFCC66"/>
                </a:solidFill>
                <a:latin typeface="Arial" panose="020B0604020202020204" pitchFamily="34" charset="0"/>
                <a:ea typeface="+mj-ea"/>
                <a:cs typeface="Arial" panose="020B0604020202020204" pitchFamily="34" charset="0"/>
              </a:rPr>
              <a:t> </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18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1575" y="228600"/>
            <a:ext cx="7404612" cy="3785652"/>
          </a:xfrm>
          <a:prstGeom prst="rect">
            <a:avLst/>
          </a:prstGeom>
        </p:spPr>
        <p:txBody>
          <a:bodyPr wrap="square">
            <a:spAutoFit/>
          </a:bodyPr>
          <a:lstStyle/>
          <a:p>
            <a:pPr marL="457200" indent="-457200" algn="r" rtl="1">
              <a:defRPr/>
            </a:pPr>
            <a:r>
              <a:rPr lang="ar-JO" sz="4000" b="1" kern="0" dirty="0">
                <a:solidFill>
                  <a:schemeClr val="tx2">
                    <a:lumMod val="75000"/>
                  </a:schemeClr>
                </a:solidFill>
                <a:latin typeface="Papyrus"/>
                <a:ea typeface="+mj-ea"/>
                <a:cs typeface="+mj-cs"/>
              </a:rPr>
              <a:t>4 أيضاً إذا سرت في وادي ظل الموت لا أخاف شراً، لأنك أنت معي.</a:t>
            </a:r>
            <a:r>
              <a:rPr lang="ar-JO" sz="4000" b="1" u="sng" kern="0" dirty="0">
                <a:solidFill>
                  <a:schemeClr val="tx2">
                    <a:lumMod val="75000"/>
                  </a:schemeClr>
                </a:solidFill>
                <a:latin typeface="Papyrus"/>
                <a:ea typeface="+mj-ea"/>
                <a:cs typeface="+mj-cs"/>
              </a:rPr>
              <a:t> عصاك وعكازك هما يعزيانني.</a:t>
            </a:r>
            <a:endParaRPr lang="en-US" sz="4000" b="1" u="sng" kern="0" dirty="0">
              <a:solidFill>
                <a:schemeClr val="tx2">
                  <a:lumMod val="75000"/>
                </a:schemeClr>
              </a:solidFill>
              <a:latin typeface="Papyrus"/>
              <a:ea typeface="+mj-ea"/>
              <a:cs typeface="+mj-cs"/>
            </a:endParaRPr>
          </a:p>
          <a:p>
            <a:pPr marL="457200" indent="-457200" algn="r" rtl="1">
              <a:defRPr/>
            </a:pPr>
            <a:endParaRPr lang="en-US" sz="4000" b="1" u="sng" kern="0" dirty="0">
              <a:solidFill>
                <a:schemeClr val="tx2">
                  <a:lumMod val="75000"/>
                </a:schemeClr>
              </a:solidFill>
              <a:latin typeface="Papyrus"/>
              <a:ea typeface="+mj-ea"/>
              <a:cs typeface="+mj-cs"/>
            </a:endParaRPr>
          </a:p>
          <a:p>
            <a:pPr marL="457200" indent="-457200" algn="r" rtl="1">
              <a:defRPr/>
            </a:pPr>
            <a:r>
              <a:rPr lang="ar-JO" sz="4000" b="1" dirty="0">
                <a:solidFill>
                  <a:schemeClr val="tx2">
                    <a:lumMod val="75000"/>
                  </a:schemeClr>
                </a:solidFill>
              </a:rPr>
              <a:t>5 </a:t>
            </a:r>
            <a:r>
              <a:rPr lang="ar-JO" sz="4000" b="1" u="sng" dirty="0">
                <a:solidFill>
                  <a:schemeClr val="tx2">
                    <a:lumMod val="75000"/>
                  </a:schemeClr>
                </a:solidFill>
              </a:rPr>
              <a:t>ترتب</a:t>
            </a:r>
            <a:r>
              <a:rPr lang="ar-JO" sz="4000" b="1" dirty="0">
                <a:solidFill>
                  <a:schemeClr val="tx2">
                    <a:lumMod val="75000"/>
                  </a:schemeClr>
                </a:solidFill>
              </a:rPr>
              <a:t> قدامي مائدة تجاه مضايقي. مسحت بالدهن رأسي. كأسي ريا.</a:t>
            </a:r>
            <a:endParaRPr lang="en-US" sz="4000" b="1" dirty="0">
              <a:solidFill>
                <a:schemeClr val="tx2">
                  <a:lumMod val="75000"/>
                </a:schemeClr>
              </a:solidFill>
            </a:endParaRPr>
          </a:p>
        </p:txBody>
      </p:sp>
    </p:spTree>
    <p:extLst>
      <p:ext uri="{BB962C8B-B14F-4D97-AF65-F5344CB8AC3E}">
        <p14:creationId xmlns:p14="http://schemas.microsoft.com/office/powerpoint/2010/main" val="143507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1000"/>
            <a:ext cx="7239000" cy="3276600"/>
          </a:xfrm>
        </p:spPr>
        <p:txBody>
          <a:bodyPr>
            <a:normAutofit/>
          </a:bodyPr>
          <a:lstStyle/>
          <a:p>
            <a:pPr algn="r"/>
            <a:r>
              <a:rPr lang="ar-JO" dirty="0">
                <a:latin typeface="Arial" panose="020B0604020202020204" pitchFamily="34" charset="0"/>
                <a:cs typeface="Arial" panose="020B0604020202020204" pitchFamily="34" charset="0"/>
              </a:rPr>
              <a:t>كل شيء يقوم ويسقط بالقيادة.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81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JO" dirty="0">
                <a:latin typeface="Arial" panose="020B0604020202020204" pitchFamily="34" charset="0"/>
                <a:cs typeface="Arial" panose="020B0604020202020204" pitchFamily="34" charset="0"/>
              </a:rPr>
              <a:t>ثلاث حقائق يمكن ملاحظتها</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85801" y="2540036"/>
            <a:ext cx="7758112" cy="3046988"/>
          </a:xfrm>
          <a:prstGeom prst="rect">
            <a:avLst/>
          </a:prstGeom>
        </p:spPr>
        <p:txBody>
          <a:bodyPr wrap="square">
            <a:spAutoFit/>
          </a:bodyPr>
          <a:lstStyle/>
          <a:p>
            <a:pPr marL="457200" indent="-457200" algn="r" rtl="1"/>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1. لا تريد الكنائس من رعاتها أن يقودوا، يريدونها أن يديروا.</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marL="457200" indent="-457200" algn="r" rtl="1"/>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2. القيادة ليست وصفة، قائمة مهام أو سلسلة من الخطوات، بل إنها عقلية.</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marL="457200" indent="-457200" algn="r" rtl="1"/>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3. الكنائس لا تريد التغيير، إنهم يريدون أن يستمر الوضع الراهن في العمل.</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9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999" y="381000"/>
            <a:ext cx="7458075" cy="3276600"/>
          </a:xfrm>
        </p:spPr>
        <p:txBody>
          <a:bodyPr>
            <a:normAutofit/>
          </a:bodyPr>
          <a:lstStyle/>
          <a:p>
            <a:pPr algn="ct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يحمل الرب القادة المحاسبية عن خدمتهم</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12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1000"/>
            <a:ext cx="7772400" cy="3276600"/>
          </a:xfrm>
        </p:spPr>
        <p:txBody>
          <a:bodyPr>
            <a:normAutofit/>
          </a:bodyPr>
          <a:lstStyle/>
          <a:p>
            <a:pPr algn="ctr"/>
            <a:r>
              <a:rPr lang="ar-JO" dirty="0">
                <a:latin typeface="Arial" panose="020B0604020202020204" pitchFamily="34" charset="0"/>
                <a:cs typeface="Arial" panose="020B0604020202020204" pitchFamily="34" charset="0"/>
              </a:rPr>
              <a:t>محاسبة القادة</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Rectangle 2"/>
          <p:cNvSpPr/>
          <p:nvPr/>
        </p:nvSpPr>
        <p:spPr>
          <a:xfrm>
            <a:off x="1371600" y="1752600"/>
            <a:ext cx="7620000" cy="3785652"/>
          </a:xfrm>
          <a:prstGeom prst="rect">
            <a:avLst/>
          </a:prstGeom>
        </p:spPr>
        <p:txBody>
          <a:bodyPr wrap="square">
            <a:spAutoFit/>
          </a:bodyPr>
          <a:lstStyle/>
          <a:p>
            <a:pPr marL="571500" indent="-571500" algn="r" rtl="1">
              <a:lnSpc>
                <a:spcPct val="150000"/>
              </a:lnSpc>
              <a:buFont typeface="Wingdings" panose="05000000000000000000" pitchFamily="2" charset="2"/>
              <a:buChar char="v"/>
              <a:defRPr/>
            </a:pPr>
            <a:r>
              <a:rPr lang="ar-JO" sz="4000" b="1" kern="0" dirty="0">
                <a:solidFill>
                  <a:srgbClr val="FFCC66"/>
                </a:solidFill>
                <a:latin typeface="Arial" panose="020B0604020202020204" pitchFamily="34" charset="0"/>
                <a:ea typeface="+mj-ea"/>
                <a:cs typeface="Arial" panose="020B0604020202020204" pitchFamily="34" charset="0"/>
              </a:rPr>
              <a:t>ملوك العهد القديم</a:t>
            </a:r>
            <a:endParaRPr lang="en-US" sz="4000" b="1" kern="0" dirty="0">
              <a:solidFill>
                <a:srgbClr val="FFCC66"/>
              </a:solidFill>
              <a:latin typeface="Arial" panose="020B0604020202020204" pitchFamily="34" charset="0"/>
              <a:ea typeface="+mj-ea"/>
              <a:cs typeface="Arial" panose="020B0604020202020204" pitchFamily="34" charset="0"/>
            </a:endParaRPr>
          </a:p>
          <a:p>
            <a:pPr lvl="1" algn="r" rtl="1">
              <a:lnSpc>
                <a:spcPct val="150000"/>
              </a:lnSpc>
              <a:defRPr/>
            </a:pPr>
            <a:r>
              <a:rPr lang="en-US" sz="4000" b="1" kern="0" dirty="0">
                <a:solidFill>
                  <a:srgbClr val="FFCC66"/>
                </a:solidFill>
                <a:latin typeface="Arial" panose="020B0604020202020204" pitchFamily="34" charset="0"/>
                <a:ea typeface="+mj-ea"/>
                <a:cs typeface="Arial" panose="020B0604020202020204" pitchFamily="34" charset="0"/>
              </a:rPr>
              <a:t>			</a:t>
            </a:r>
            <a:r>
              <a:rPr lang="ar-JO" sz="4000" b="1" kern="0" dirty="0">
                <a:solidFill>
                  <a:srgbClr val="FFCC66"/>
                </a:solidFill>
                <a:latin typeface="Arial" panose="020B0604020202020204" pitchFamily="34" charset="0"/>
                <a:ea typeface="+mj-ea"/>
                <a:cs typeface="Arial" panose="020B0604020202020204" pitchFamily="34" charset="0"/>
              </a:rPr>
              <a:t>2 ملوك 21: 10-13</a:t>
            </a:r>
            <a:endParaRPr lang="en-US" sz="4000" b="1" kern="0" dirty="0">
              <a:solidFill>
                <a:srgbClr val="FFCC66"/>
              </a:solidFill>
              <a:latin typeface="Arial" panose="020B0604020202020204" pitchFamily="34" charset="0"/>
              <a:ea typeface="+mj-ea"/>
              <a:cs typeface="Arial" panose="020B0604020202020204" pitchFamily="34" charset="0"/>
            </a:endParaRPr>
          </a:p>
          <a:p>
            <a:pPr marL="571500" indent="-571500" algn="r" rtl="1">
              <a:lnSpc>
                <a:spcPct val="150000"/>
              </a:lnSpc>
              <a:buFont typeface="Wingdings" panose="05000000000000000000" pitchFamily="2" charset="2"/>
              <a:buChar char="v"/>
              <a:defRPr/>
            </a:pPr>
            <a:r>
              <a:rPr lang="ar-JO" sz="4000" b="1" kern="0" dirty="0">
                <a:solidFill>
                  <a:srgbClr val="FFCC66"/>
                </a:solidFill>
                <a:latin typeface="Arial" panose="020B0604020202020204" pitchFamily="34" charset="0"/>
                <a:ea typeface="+mj-ea"/>
                <a:cs typeface="Arial" panose="020B0604020202020204" pitchFamily="34" charset="0"/>
              </a:rPr>
              <a:t>الكتبة والفريسيين</a:t>
            </a:r>
            <a:endParaRPr lang="en-US" sz="4000" b="1" kern="0" dirty="0">
              <a:solidFill>
                <a:srgbClr val="FFCC66"/>
              </a:solidFill>
              <a:latin typeface="Arial" panose="020B0604020202020204" pitchFamily="34" charset="0"/>
              <a:ea typeface="+mj-ea"/>
              <a:cs typeface="Arial" panose="020B0604020202020204" pitchFamily="34" charset="0"/>
            </a:endParaRPr>
          </a:p>
          <a:p>
            <a:pPr lvl="5" algn="l">
              <a:lnSpc>
                <a:spcPct val="150000"/>
              </a:lnSpc>
              <a:defRPr/>
            </a:pPr>
            <a:r>
              <a:rPr lang="en-US" sz="4000" b="1" kern="0" dirty="0">
                <a:solidFill>
                  <a:srgbClr val="FFCC66"/>
                </a:solidFill>
                <a:latin typeface="Arial" panose="020B0604020202020204" pitchFamily="34" charset="0"/>
                <a:ea typeface="+mj-ea"/>
                <a:cs typeface="Arial" panose="020B0604020202020204" pitchFamily="34" charset="0"/>
              </a:rPr>
              <a:t>	</a:t>
            </a:r>
            <a:r>
              <a:rPr lang="ar-JO" sz="4000" b="1" kern="0" dirty="0">
                <a:solidFill>
                  <a:srgbClr val="FFCC66"/>
                </a:solidFill>
                <a:latin typeface="Arial" panose="020B0604020202020204" pitchFamily="34" charset="0"/>
                <a:ea typeface="+mj-ea"/>
                <a:cs typeface="Arial" panose="020B0604020202020204" pitchFamily="34" charset="0"/>
              </a:rPr>
              <a:t>متى 23: 13-36</a:t>
            </a:r>
            <a:endParaRPr lang="en-US" sz="4000" b="1" kern="0" dirty="0">
              <a:solidFill>
                <a:srgbClr val="FFCC66"/>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211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387" y="228600"/>
            <a:ext cx="7162800" cy="4062651"/>
          </a:xfrm>
          <a:prstGeom prst="rect">
            <a:avLst/>
          </a:prstGeom>
        </p:spPr>
        <p:txBody>
          <a:bodyPr wrap="square">
            <a:spAutoFit/>
          </a:bodyPr>
          <a:lstStyle/>
          <a:p>
            <a:pPr algn="r">
              <a:defRPr/>
            </a:pPr>
            <a:r>
              <a:rPr lang="ar-JO" sz="4000" b="1" kern="0" dirty="0">
                <a:solidFill>
                  <a:srgbClr val="FFCC66"/>
                </a:solidFill>
                <a:latin typeface="Arial" panose="020B0604020202020204" pitchFamily="34" charset="0"/>
                <a:ea typeface="+mj-ea"/>
                <a:cs typeface="Arial" panose="020B0604020202020204" pitchFamily="34" charset="0"/>
              </a:rPr>
              <a:t>متى 23: 35</a:t>
            </a:r>
            <a:endParaRPr lang="en-US" sz="4000" b="1" kern="0" dirty="0">
              <a:solidFill>
                <a:srgbClr val="FFCC66"/>
              </a:solidFill>
              <a:latin typeface="Arial" panose="020B0604020202020204" pitchFamily="34" charset="0"/>
              <a:ea typeface="+mj-ea"/>
              <a:cs typeface="Arial" panose="020B0604020202020204" pitchFamily="34" charset="0"/>
            </a:endParaRPr>
          </a:p>
          <a:p>
            <a:pPr algn="r">
              <a:defRPr/>
            </a:pPr>
            <a:r>
              <a:rPr lang="ar-JO" sz="4000" b="1" kern="0" dirty="0">
                <a:solidFill>
                  <a:srgbClr val="FFCC66"/>
                </a:solidFill>
                <a:latin typeface="Arial" panose="020B0604020202020204" pitchFamily="34" charset="0"/>
                <a:ea typeface="+mj-ea"/>
                <a:cs typeface="Arial" panose="020B0604020202020204" pitchFamily="34" charset="0"/>
              </a:rPr>
              <a:t>لكي يأتي عليكم كل دم زكي سفك على الأرض، من دم هابيل الصديق إلى دم زكريا بن برخيا الذي قتلتموه بين الهيكل والمذبح.</a:t>
            </a:r>
            <a:endParaRPr lang="en-US" sz="4000" b="1" kern="0" dirty="0">
              <a:solidFill>
                <a:srgbClr val="FFCC66"/>
              </a:solidFill>
              <a:latin typeface="Arial" panose="020B0604020202020204" pitchFamily="34" charset="0"/>
              <a:ea typeface="+mj-ea"/>
              <a:cs typeface="Arial" panose="020B0604020202020204" pitchFamily="34" charset="0"/>
            </a:endParaRPr>
          </a:p>
          <a:p>
            <a:pPr>
              <a:defRPr/>
            </a:pPr>
            <a:endParaRPr lang="en-US" sz="4000" b="1" kern="0" dirty="0">
              <a:solidFill>
                <a:srgbClr val="FFCC66"/>
              </a:solidFill>
              <a:latin typeface="Arial" panose="020B0604020202020204" pitchFamily="34" charset="0"/>
              <a:ea typeface="+mj-ea"/>
              <a:cs typeface="Arial" panose="020B0604020202020204" pitchFamily="34" charset="0"/>
            </a:endParaRPr>
          </a:p>
          <a:p>
            <a:pPr>
              <a:defRPr/>
            </a:pP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82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1000"/>
            <a:ext cx="7772400" cy="3276600"/>
          </a:xfrm>
        </p:spPr>
        <p:txBody>
          <a:bodyPr>
            <a:normAutofit/>
          </a:bodyPr>
          <a:lstStyle/>
          <a:p>
            <a:pPr algn="ctr"/>
            <a:r>
              <a:rPr lang="ar-JO" dirty="0"/>
              <a:t>محاسبية الراعي والكنيسة</a:t>
            </a:r>
            <a:br>
              <a:rPr lang="en-US" dirty="0"/>
            </a:br>
            <a:br>
              <a:rPr lang="en-US" dirty="0"/>
            </a:br>
            <a:endParaRPr lang="en-US" dirty="0"/>
          </a:p>
        </p:txBody>
      </p:sp>
      <p:sp>
        <p:nvSpPr>
          <p:cNvPr id="3" name="Rectangle 2"/>
          <p:cNvSpPr/>
          <p:nvPr/>
        </p:nvSpPr>
        <p:spPr>
          <a:xfrm>
            <a:off x="1371600" y="2219501"/>
            <a:ext cx="7620000" cy="2554545"/>
          </a:xfrm>
          <a:prstGeom prst="rect">
            <a:avLst/>
          </a:prstGeom>
        </p:spPr>
        <p:txBody>
          <a:bodyPr wrap="square">
            <a:spAutoFit/>
          </a:bodyPr>
          <a:lstStyle/>
          <a:p>
            <a:pPr algn="r" rtl="1">
              <a:defRPr/>
            </a:pPr>
            <a:r>
              <a:rPr lang="ar-JO" sz="4000" b="1" kern="0" dirty="0">
                <a:solidFill>
                  <a:srgbClr val="FFCC66"/>
                </a:solidFill>
                <a:latin typeface="Arial" panose="020B0604020202020204" pitchFamily="34" charset="0"/>
                <a:ea typeface="+mj-ea"/>
                <a:cs typeface="Arial" panose="020B0604020202020204" pitchFamily="34" charset="0"/>
              </a:rPr>
              <a:t>عبرانيين 13: 7 اذكروا مرشديكم </a:t>
            </a:r>
            <a:r>
              <a:rPr lang="en-US" sz="4000" b="1" kern="0" dirty="0">
                <a:solidFill>
                  <a:srgbClr val="FFCC66"/>
                </a:solidFill>
                <a:latin typeface="Arial" panose="020B0604020202020204" pitchFamily="34" charset="0"/>
                <a:ea typeface="+mj-ea"/>
                <a:cs typeface="Arial" panose="020B0604020202020204" pitchFamily="34" charset="0"/>
              </a:rPr>
              <a:t> </a:t>
            </a:r>
            <a:r>
              <a:rPr lang="ar-JO" sz="4000" b="1" kern="0" dirty="0">
                <a:solidFill>
                  <a:srgbClr val="FFCC66"/>
                </a:solidFill>
                <a:latin typeface="Arial" panose="020B0604020202020204" pitchFamily="34" charset="0"/>
                <a:ea typeface="+mj-ea"/>
                <a:cs typeface="Arial" panose="020B0604020202020204" pitchFamily="34" charset="0"/>
              </a:rPr>
              <a:t> </a:t>
            </a:r>
            <a:r>
              <a:rPr lang="en-US" sz="4000" b="1" kern="0" dirty="0" err="1">
                <a:solidFill>
                  <a:srgbClr val="FFCC66"/>
                </a:solidFill>
                <a:latin typeface="Arial" panose="020B0604020202020204" pitchFamily="34" charset="0"/>
                <a:ea typeface="+mj-ea"/>
                <a:cs typeface="Arial" panose="020B0604020202020204" pitchFamily="34" charset="0"/>
              </a:rPr>
              <a:t>hegeomai</a:t>
            </a:r>
            <a:r>
              <a:rPr lang="en-US" sz="4000" b="1" kern="0" dirty="0">
                <a:solidFill>
                  <a:srgbClr val="FFCC66"/>
                </a:solidFill>
                <a:latin typeface="Arial" panose="020B0604020202020204" pitchFamily="34" charset="0"/>
                <a:ea typeface="+mj-ea"/>
                <a:cs typeface="Arial" panose="020B0604020202020204" pitchFamily="34" charset="0"/>
              </a:rPr>
              <a:t>)</a:t>
            </a:r>
            <a:r>
              <a:rPr lang="ar-JO" sz="4000" b="1" kern="0" dirty="0">
                <a:solidFill>
                  <a:srgbClr val="FFCC66"/>
                </a:solidFill>
                <a:latin typeface="Arial" panose="020B0604020202020204" pitchFamily="34" charset="0"/>
                <a:ea typeface="+mj-ea"/>
                <a:cs typeface="Arial" panose="020B0604020202020204" pitchFamily="34" charset="0"/>
              </a:rPr>
              <a:t> يقود أو يحكم</a:t>
            </a:r>
            <a:r>
              <a:rPr lang="en-US" sz="4000" b="1" kern="0" dirty="0">
                <a:solidFill>
                  <a:srgbClr val="FFCC66"/>
                </a:solidFill>
                <a:latin typeface="Arial" panose="020B0604020202020204" pitchFamily="34" charset="0"/>
                <a:ea typeface="+mj-ea"/>
                <a:cs typeface="Arial" panose="020B0604020202020204" pitchFamily="34" charset="0"/>
              </a:rPr>
              <a:t>(</a:t>
            </a:r>
            <a:r>
              <a:rPr lang="ar-JO" sz="4000" b="1" kern="0" dirty="0">
                <a:solidFill>
                  <a:srgbClr val="FFCC66"/>
                </a:solidFill>
                <a:latin typeface="Arial" panose="020B0604020202020204" pitchFamily="34" charset="0"/>
                <a:ea typeface="+mj-ea"/>
                <a:cs typeface="Arial" panose="020B0604020202020204" pitchFamily="34" charset="0"/>
              </a:rPr>
              <a:t> الذين كلموكم بكلمة الله، انظروا إلى نهاية سيرتهم فتمثلوا بإيمانهم.</a:t>
            </a:r>
            <a:endParaRPr lang="en-US" sz="4000" b="1" kern="0" dirty="0">
              <a:solidFill>
                <a:srgbClr val="FFCC66"/>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19714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535" y="152400"/>
            <a:ext cx="7772400" cy="1676400"/>
          </a:xfrm>
        </p:spPr>
        <p:txBody>
          <a:bodyPr>
            <a:normAutofit/>
          </a:bodyPr>
          <a:lstStyle/>
          <a:p>
            <a:pPr algn="ctr"/>
            <a:r>
              <a:rPr lang="ar-JO" dirty="0"/>
              <a:t>محاسبية القادة</a:t>
            </a:r>
            <a:endParaRPr lang="en-US" dirty="0"/>
          </a:p>
        </p:txBody>
      </p:sp>
      <p:sp>
        <p:nvSpPr>
          <p:cNvPr id="3" name="Rectangle 2"/>
          <p:cNvSpPr/>
          <p:nvPr/>
        </p:nvSpPr>
        <p:spPr>
          <a:xfrm>
            <a:off x="1391265" y="1600200"/>
            <a:ext cx="7620000" cy="317009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4000" b="1" i="0" u="none" strike="noStrike" kern="0" cap="none" spc="0" normalizeH="0" baseline="0" noProof="0" dirty="0">
                <a:ln>
                  <a:noFill/>
                </a:ln>
                <a:solidFill>
                  <a:srgbClr val="FFCC66"/>
                </a:solidFill>
                <a:effectLst/>
                <a:uLnTx/>
                <a:uFillTx/>
                <a:latin typeface="Papyrus"/>
                <a:ea typeface="+mj-ea"/>
                <a:cs typeface="+mj-cs"/>
              </a:rPr>
              <a:t>عبرانيين 13: 17  أطيعوا مرشديكم </a:t>
            </a:r>
            <a:r>
              <a:rPr kumimoji="0" lang="en-US" sz="4000" b="1" i="0" u="none" strike="noStrike" kern="0" cap="none" spc="0" normalizeH="0" baseline="0" noProof="0" dirty="0">
                <a:ln>
                  <a:noFill/>
                </a:ln>
                <a:solidFill>
                  <a:srgbClr val="FFCC66"/>
                </a:solidFill>
                <a:effectLst/>
                <a:uLnTx/>
                <a:uFillTx/>
                <a:latin typeface="Papyrus"/>
                <a:ea typeface="+mj-ea"/>
                <a:cs typeface="+mj-cs"/>
              </a:rPr>
              <a:t>(</a:t>
            </a:r>
            <a:r>
              <a:rPr kumimoji="0" lang="en-US" sz="4000" b="1" i="0" u="none" strike="noStrike" kern="0" cap="none" spc="0" normalizeH="0" baseline="0" noProof="0" dirty="0" err="1">
                <a:ln>
                  <a:noFill/>
                </a:ln>
                <a:solidFill>
                  <a:srgbClr val="FFCC66"/>
                </a:solidFill>
                <a:effectLst/>
                <a:uLnTx/>
                <a:uFillTx/>
                <a:latin typeface="Papyrus"/>
                <a:ea typeface="+mj-ea"/>
                <a:cs typeface="+mj-cs"/>
              </a:rPr>
              <a:t>hegeomai</a:t>
            </a:r>
            <a:r>
              <a:rPr kumimoji="0" lang="en-US" sz="4000" b="1" i="0" u="none" strike="noStrike" kern="0" cap="none" spc="0" normalizeH="0" baseline="0" noProof="0" dirty="0">
                <a:ln>
                  <a:noFill/>
                </a:ln>
                <a:solidFill>
                  <a:srgbClr val="FFCC66"/>
                </a:solidFill>
                <a:effectLst/>
                <a:uLnTx/>
                <a:uFillTx/>
                <a:latin typeface="Papyrus"/>
                <a:ea typeface="+mj-ea"/>
                <a:cs typeface="+mj-cs"/>
              </a:rPr>
              <a:t> - </a:t>
            </a:r>
            <a:r>
              <a:rPr kumimoji="0" lang="ar-JO" sz="4000" b="1" i="0" u="none" strike="noStrike" kern="0" cap="none" spc="0" normalizeH="0" baseline="0" noProof="0" dirty="0">
                <a:ln>
                  <a:noFill/>
                </a:ln>
                <a:solidFill>
                  <a:srgbClr val="FFCC66"/>
                </a:solidFill>
                <a:effectLst/>
                <a:uLnTx/>
                <a:uFillTx/>
                <a:latin typeface="Papyrus"/>
                <a:ea typeface="+mj-ea"/>
                <a:cs typeface="+mj-cs"/>
              </a:rPr>
              <a:t>يقود أو يحكم</a:t>
            </a:r>
            <a:r>
              <a:rPr kumimoji="0" lang="en-US" sz="4000" b="1" i="0" u="none" strike="noStrike" kern="0" cap="none" spc="0" normalizeH="0" baseline="0" noProof="0" dirty="0">
                <a:ln>
                  <a:noFill/>
                </a:ln>
                <a:solidFill>
                  <a:srgbClr val="FFCC66"/>
                </a:solidFill>
                <a:effectLst/>
                <a:uLnTx/>
                <a:uFillTx/>
                <a:latin typeface="Papyrus"/>
                <a:ea typeface="+mj-ea"/>
                <a:cs typeface="+mj-cs"/>
              </a:rPr>
              <a:t>)</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CC66"/>
                </a:solidFill>
                <a:effectLst/>
                <a:uLnTx/>
                <a:uFillTx/>
                <a:latin typeface="Papyrus"/>
                <a:ea typeface="+mj-ea"/>
                <a:cs typeface="+mj-cs"/>
              </a:rPr>
              <a:t> </a:t>
            </a:r>
            <a:r>
              <a:rPr kumimoji="0" lang="ar-JO" sz="4000" b="1" i="0" u="none" strike="noStrike" kern="0" cap="none" spc="0" normalizeH="0" baseline="0" noProof="0" dirty="0">
                <a:ln>
                  <a:noFill/>
                </a:ln>
                <a:solidFill>
                  <a:srgbClr val="FFCC66"/>
                </a:solidFill>
                <a:effectLst/>
                <a:uLnTx/>
                <a:uFillTx/>
                <a:latin typeface="Papyrus"/>
                <a:ea typeface="+mj-ea"/>
                <a:cs typeface="+mj-cs"/>
              </a:rPr>
              <a:t> واخضعوا، لأنهم يسهرون لأجل نفوسكم كأنهم سوف </a:t>
            </a:r>
            <a:r>
              <a:rPr kumimoji="0" lang="ar-JO" sz="4000" b="1" i="0" u="sng" strike="noStrike" kern="0" cap="none" spc="0" normalizeH="0" baseline="0" noProof="0" dirty="0">
                <a:ln>
                  <a:noFill/>
                </a:ln>
                <a:solidFill>
                  <a:srgbClr val="FFCC66"/>
                </a:solidFill>
                <a:effectLst/>
                <a:uLnTx/>
                <a:uFillTx/>
                <a:latin typeface="Papyrus"/>
                <a:ea typeface="+mj-ea"/>
                <a:cs typeface="+mj-cs"/>
              </a:rPr>
              <a:t>يعطون حساباً</a:t>
            </a:r>
            <a:r>
              <a:rPr kumimoji="0" lang="ar-JO" sz="4000" b="1" i="0" u="none" strike="noStrike" kern="0" cap="none" spc="0" normalizeH="0" baseline="0" noProof="0" dirty="0">
                <a:ln>
                  <a:noFill/>
                </a:ln>
                <a:solidFill>
                  <a:srgbClr val="FFCC66"/>
                </a:solidFill>
                <a:effectLst/>
                <a:uLnTx/>
                <a:uFillTx/>
                <a:latin typeface="Papyrus"/>
                <a:ea typeface="+mj-ea"/>
                <a:cs typeface="+mj-cs"/>
              </a:rPr>
              <a:t>، لكي يفعلوا ذلك بفرح، لا آنين، لأن هذا غير نافع لكم.</a:t>
            </a:r>
            <a:endParaRPr kumimoji="0" lang="en-US" sz="4000" b="1" i="0" u="none" strike="noStrike" kern="0" cap="none" spc="0" normalizeH="0" baseline="0" noProof="0" dirty="0">
              <a:ln>
                <a:noFill/>
              </a:ln>
              <a:solidFill>
                <a:srgbClr val="FFCC66"/>
              </a:solidFill>
              <a:effectLst/>
              <a:uLnTx/>
              <a:uFillTx/>
              <a:latin typeface="Papyrus"/>
              <a:ea typeface="+mj-ea"/>
              <a:cs typeface="+mj-cs"/>
            </a:endParaRPr>
          </a:p>
        </p:txBody>
      </p:sp>
    </p:spTree>
    <p:extLst>
      <p:ext uri="{BB962C8B-B14F-4D97-AF65-F5344CB8AC3E}">
        <p14:creationId xmlns:p14="http://schemas.microsoft.com/office/powerpoint/2010/main" val="351444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1000"/>
            <a:ext cx="7620000" cy="1811884"/>
          </a:xfrm>
        </p:spPr>
        <p:txBody>
          <a:bodyPr>
            <a:normAutofit/>
          </a:bodyPr>
          <a:lstStyle/>
          <a:p>
            <a:pPr algn="ctr"/>
            <a:r>
              <a:rPr lang="ar-JO" dirty="0">
                <a:latin typeface="Arial" panose="020B0604020202020204" pitchFamily="34" charset="0"/>
                <a:cs typeface="Arial" panose="020B0604020202020204" pitchFamily="34" charset="0"/>
              </a:rPr>
              <a:t>محاسبية الراعي والكنيسة</a:t>
            </a:r>
            <a:endParaRPr lang="en-US" dirty="0"/>
          </a:p>
        </p:txBody>
      </p:sp>
      <p:sp>
        <p:nvSpPr>
          <p:cNvPr id="3" name="Rectangle 2"/>
          <p:cNvSpPr/>
          <p:nvPr/>
        </p:nvSpPr>
        <p:spPr>
          <a:xfrm>
            <a:off x="1371600" y="2192884"/>
            <a:ext cx="7620000" cy="2554545"/>
          </a:xfrm>
          <a:prstGeom prst="rect">
            <a:avLst/>
          </a:prstGeom>
        </p:spPr>
        <p:txBody>
          <a:bodyPr wrap="square">
            <a:spAutoFit/>
          </a:bodyPr>
          <a:lstStyle/>
          <a:p>
            <a:pPr marL="571500" indent="-571500" algn="r" rtl="1">
              <a:buFont typeface="Arial" panose="020B0604020202020204" pitchFamily="34" charset="0"/>
              <a:buChar char="•"/>
              <a:defRPr/>
            </a:pPr>
            <a:r>
              <a:rPr lang="ar-JO" sz="4000" b="1" kern="0" dirty="0">
                <a:solidFill>
                  <a:srgbClr val="FFCC66"/>
                </a:solidFill>
                <a:latin typeface="Arial" panose="020B0604020202020204" pitchFamily="34" charset="0"/>
                <a:cs typeface="Arial" panose="020B0604020202020204" pitchFamily="34" charset="0"/>
              </a:rPr>
              <a:t>رؤيا 2-3</a:t>
            </a:r>
            <a:endParaRPr lang="en-US" sz="4000" b="1" kern="0" dirty="0">
              <a:solidFill>
                <a:srgbClr val="FFCC66"/>
              </a:solidFill>
              <a:latin typeface="Arial" panose="020B0604020202020204" pitchFamily="34" charset="0"/>
              <a:cs typeface="Arial" panose="020B0604020202020204" pitchFamily="34" charset="0"/>
            </a:endParaRPr>
          </a:p>
          <a:p>
            <a:pPr marL="571500" indent="-571500" algn="r" rtl="1">
              <a:buFont typeface="Arial" panose="020B0604020202020204" pitchFamily="34" charset="0"/>
              <a:buChar char="•"/>
              <a:defRPr/>
            </a:pPr>
            <a:r>
              <a:rPr lang="ar-JO" sz="4000" b="1" kern="0" dirty="0">
                <a:solidFill>
                  <a:srgbClr val="FFCC66"/>
                </a:solidFill>
                <a:latin typeface="Arial" panose="020B0604020202020204" pitchFamily="34" charset="0"/>
                <a:cs typeface="Arial" panose="020B0604020202020204" pitchFamily="34" charset="0"/>
              </a:rPr>
              <a:t>يخاطب أولاً ملاك الكنيسة </a:t>
            </a:r>
            <a:endParaRPr lang="en-US" sz="4000" b="1" kern="0" dirty="0">
              <a:solidFill>
                <a:srgbClr val="FFCC66"/>
              </a:solidFill>
              <a:latin typeface="Arial" panose="020B0604020202020204" pitchFamily="34" charset="0"/>
              <a:cs typeface="Arial" panose="020B0604020202020204" pitchFamily="34" charset="0"/>
            </a:endParaRPr>
          </a:p>
          <a:p>
            <a:pPr marL="571500" indent="-571500" algn="r" rtl="1">
              <a:buFont typeface="Arial" panose="020B0604020202020204" pitchFamily="34" charset="0"/>
              <a:buChar char="•"/>
              <a:defRPr/>
            </a:pPr>
            <a:r>
              <a:rPr lang="ar-JO" sz="4000" b="1" kern="0" dirty="0">
                <a:solidFill>
                  <a:srgbClr val="FFCC66"/>
                </a:solidFill>
                <a:latin typeface="Arial" panose="020B0604020202020204" pitchFamily="34" charset="0"/>
                <a:cs typeface="Arial" panose="020B0604020202020204" pitchFamily="34" charset="0"/>
              </a:rPr>
              <a:t>ثم إلى من له أذن فليسمع ما يقوله الروح للكنائس.</a:t>
            </a:r>
            <a:endParaRPr lang="en-US" sz="4000" b="1" kern="0" dirty="0">
              <a:solidFill>
                <a:srgbClr val="FFC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3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1000"/>
            <a:ext cx="7620000" cy="3276600"/>
          </a:xfrm>
        </p:spPr>
        <p:txBody>
          <a:bodyPr>
            <a:normAutofit/>
          </a:bodyPr>
          <a:lstStyle/>
          <a:p>
            <a:pPr algn="ctr"/>
            <a:r>
              <a:rPr lang="ar-JO" dirty="0">
                <a:latin typeface="Arial" panose="020B0604020202020204" pitchFamily="34" charset="0"/>
                <a:cs typeface="Arial" panose="020B0604020202020204" pitchFamily="34" charset="0"/>
              </a:rPr>
              <a:t>محاسبية الراعي والكنيسة</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Rectangle 2"/>
          <p:cNvSpPr/>
          <p:nvPr/>
        </p:nvSpPr>
        <p:spPr>
          <a:xfrm>
            <a:off x="1371600" y="2292500"/>
            <a:ext cx="7620000" cy="1938992"/>
          </a:xfrm>
          <a:prstGeom prst="rect">
            <a:avLst/>
          </a:prstGeom>
        </p:spPr>
        <p:txBody>
          <a:bodyPr wrap="square">
            <a:spAutoFit/>
          </a:bodyPr>
          <a:lstStyle/>
          <a:p>
            <a:pPr marL="571500" indent="-571500" algn="r" rtl="1">
              <a:buFont typeface="Arial" panose="020B0604020202020204" pitchFamily="34" charset="0"/>
              <a:buChar char="•"/>
              <a:defRPr/>
            </a:pPr>
            <a:r>
              <a:rPr lang="ar-JO" sz="4000" b="1" kern="0" dirty="0">
                <a:solidFill>
                  <a:srgbClr val="FFCC66"/>
                </a:solidFill>
                <a:latin typeface="Arial" panose="020B0604020202020204" pitchFamily="34" charset="0"/>
                <a:ea typeface="+mj-ea"/>
                <a:cs typeface="Arial" panose="020B0604020202020204" pitchFamily="34" charset="0"/>
              </a:rPr>
              <a:t>رؤيا 2-3</a:t>
            </a:r>
            <a:endParaRPr lang="en-US" sz="4000" b="1" kern="0" dirty="0">
              <a:solidFill>
                <a:srgbClr val="FFCC66"/>
              </a:solidFill>
              <a:latin typeface="Arial" panose="020B0604020202020204" pitchFamily="34" charset="0"/>
              <a:ea typeface="+mj-ea"/>
              <a:cs typeface="Arial" panose="020B0604020202020204" pitchFamily="34" charset="0"/>
            </a:endParaRPr>
          </a:p>
          <a:p>
            <a:pPr marL="571500" indent="-571500" algn="r" rtl="1">
              <a:buFont typeface="Arial" panose="020B0604020202020204" pitchFamily="34" charset="0"/>
              <a:buChar char="•"/>
              <a:defRPr/>
            </a:pPr>
            <a:r>
              <a:rPr lang="ar-JO" sz="4000" b="1" kern="0" dirty="0">
                <a:solidFill>
                  <a:srgbClr val="FFCC66"/>
                </a:solidFill>
                <a:latin typeface="Arial" panose="020B0604020202020204" pitchFamily="34" charset="0"/>
                <a:ea typeface="+mj-ea"/>
                <a:cs typeface="Arial" panose="020B0604020202020204" pitchFamily="34" charset="0"/>
              </a:rPr>
              <a:t>يتحمل الراعي (الملاك) مسؤولية المحاسبية أمام الكنيسة كاملة.</a:t>
            </a:r>
            <a:endParaRPr lang="en-US" sz="4000" b="1" kern="0" dirty="0">
              <a:solidFill>
                <a:srgbClr val="FFCC66"/>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37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0352"/>
            <a:ext cx="8598951" cy="1206500"/>
          </a:xfrm>
        </p:spPr>
        <p:txBody>
          <a:bodyPr/>
          <a:lstStyle/>
          <a:p>
            <a:pPr algn="ctr" fontAlgn="auto">
              <a:spcAft>
                <a:spcPts val="0"/>
              </a:spcAft>
              <a:defRPr/>
            </a:pPr>
            <a:r>
              <a:rPr lang="ar-JO" dirty="0">
                <a:effectLst>
                  <a:outerShdw blurRad="38100" dist="38100" dir="2700000" algn="tl">
                    <a:srgbClr val="000000">
                      <a:alpha val="43137"/>
                    </a:srgbClr>
                  </a:outerShdw>
                  <a:reflection blurRad="6350" stA="55000" endA="300" endPos="25500" dir="5400000" sy="-100000" algn="bl" rotWithShape="0"/>
                </a:effectLst>
                <a:latin typeface="Arial" panose="020B0604020202020204" pitchFamily="34" charset="0"/>
                <a:cs typeface="Arial" panose="020B0604020202020204" pitchFamily="34" charset="0"/>
              </a:rPr>
              <a:t>الشرق الأقصى الروسي: قاعة الرقص القديمة تصبح منشأة للكنيسة</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p:txBody>
          <a:bodyPr/>
          <a:lstStyle/>
          <a:p>
            <a:pPr fontAlgn="auto">
              <a:spcAft>
                <a:spcPts val="0"/>
              </a:spcAft>
              <a:defRPr/>
            </a:pPr>
            <a:endParaRPr lang="en-US">
              <a:latin typeface="Arial" panose="020B0604020202020204" pitchFamily="34" charset="0"/>
              <a:cs typeface="Arial" panose="020B0604020202020204" pitchFamily="34" charset="0"/>
            </a:endParaRPr>
          </a:p>
        </p:txBody>
      </p:sp>
      <p:pic>
        <p:nvPicPr>
          <p:cNvPr id="13316" name="Picture 2" descr="C:\Documents and Settings\Gordon\My Documents\My Dropbox\Russia 2010 Photos\CIMG097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289" r="7532" b="30983"/>
          <a:stretch>
            <a:fillRect/>
          </a:stretch>
        </p:blipFill>
        <p:spPr bwMode="auto">
          <a:xfrm>
            <a:off x="-8572" y="1511301"/>
            <a:ext cx="9135201" cy="542452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2716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CIMG097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078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7567" y="1994052"/>
            <a:ext cx="5308866" cy="2978188"/>
          </a:xfrm>
        </p:spPr>
        <p:txBody>
          <a:bodyPr/>
          <a:lstStyle/>
          <a:p>
            <a:r>
              <a:rPr lang="ar-JO" dirty="0">
                <a:latin typeface="Arial" panose="020B0604020202020204" pitchFamily="34" charset="0"/>
                <a:cs typeface="Arial" panose="020B0604020202020204" pitchFamily="34" charset="0"/>
              </a:rPr>
              <a:t>الراعي والقائد      المسيحي</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يتوقع الله منك أن</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تقود</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32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234401"/>
            <a:ext cx="6798734" cy="1303867"/>
          </a:xfrm>
        </p:spPr>
        <p:txBody>
          <a:bodyPr/>
          <a:lstStyle/>
          <a:p>
            <a:r>
              <a:rPr lang="ar-JO" dirty="0">
                <a:latin typeface="Arial" panose="020B0604020202020204" pitchFamily="34" charset="0"/>
                <a:cs typeface="Arial" panose="020B0604020202020204" pitchFamily="34" charset="0"/>
              </a:rPr>
              <a:t>رعاة يقودون قطعانهم</a:t>
            </a:r>
            <a:endParaRPr lang="en-US" dirty="0">
              <a:latin typeface="Arial" panose="020B0604020202020204" pitchFamily="34" charset="0"/>
              <a:cs typeface="Arial" panose="020B0604020202020204" pitchFamily="34" charset="0"/>
            </a:endParaRPr>
          </a:p>
        </p:txBody>
      </p:sp>
      <p:pic>
        <p:nvPicPr>
          <p:cNvPr id="1026" name="Picture 2" descr="Image result for middle eastern shepher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9603" y="1429966"/>
            <a:ext cx="7237377" cy="54280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61571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8360538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62241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191537"/>
            <a:ext cx="6798734" cy="1303867"/>
          </a:xfrm>
        </p:spPr>
        <p:txBody>
          <a:bodyPr/>
          <a:lstStyle/>
          <a:p>
            <a:r>
              <a:rPr lang="ar-JO" dirty="0">
                <a:latin typeface="Arial" panose="020B0604020202020204" pitchFamily="34" charset="0"/>
                <a:cs typeface="Arial" panose="020B0604020202020204" pitchFamily="34" charset="0"/>
              </a:rPr>
              <a:t>يريد الله من الرعاة أن يقودوا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76865" y="2447271"/>
            <a:ext cx="6798736" cy="3444997"/>
          </a:xfrm>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53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143000" y="0"/>
            <a:ext cx="6911502" cy="6911502"/>
          </a:xfrm>
        </p:spPr>
      </p:pic>
    </p:spTree>
    <p:extLst>
      <p:ext uri="{BB962C8B-B14F-4D97-AF65-F5344CB8AC3E}">
        <p14:creationId xmlns:p14="http://schemas.microsoft.com/office/powerpoint/2010/main" val="244261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تاريخ الخدمة الرعوية</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57225" y="2540036"/>
            <a:ext cx="7800975" cy="2062103"/>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1. الكهنوتية – صار الرعاة وسطاء (القرن الثاني)</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2. صار الرعاة كهنة يوزعون النعمة (القرن الرابع)</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marL="457200" indent="-457200" algn="r" rtl="1"/>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3. أصبح الرعاةة موزعين للإهتمام الرعوي (القرون الوسطى المبكرة)</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67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تاريخ الخدمة الرعوية</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85801" y="2540036"/>
            <a:ext cx="7743824" cy="800219"/>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4. أضاف الإصلاح الوعظ والتعليم للدور الرعوي</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marL="342900" indent="-342900">
              <a:buAutoNum type="arabicPeriod" startAt="4"/>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8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تاريخ الخدمة الرعوية</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714375" y="2540036"/>
            <a:ext cx="7743825" cy="2492990"/>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ريتشارد باكستر: كان القائد يخدم بمثابة المبشر، ومدرس التعليم المسيحي، المعلم، الناظر، المرشد، المؤدب، الليتورجي والواعظ (صباح ومساء الأحد) بحيث يأخذ على عاتقه الخدمة لجميع المرضى والزيارات من بيت إلى بيت.</a:t>
            </a:r>
            <a:endParaRPr lang="en-US" sz="1400" dirty="0">
              <a:latin typeface="Arial" panose="020B0604020202020204" pitchFamily="34" charset="0"/>
              <a:cs typeface="Arial" panose="020B0604020202020204" pitchFamily="34" charset="0"/>
            </a:endParaRPr>
          </a:p>
          <a:p>
            <a:endParaRPr lang="en-US" sz="14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r>
              <a:rPr lang="ar-JO" sz="14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جورج هنتر، الثالث، التوعية الراديكالية (ناشفيل: مطبعة أبينجدون، 2003)، 105-6.</a:t>
            </a:r>
            <a:endParaRPr lang="en-US" sz="1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7548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تاريخ الخدمة الرعوية</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85800" y="2540036"/>
            <a:ext cx="7758114" cy="2769989"/>
          </a:xfrm>
          <a:prstGeom prst="rect">
            <a:avLst/>
          </a:prstGeom>
        </p:spPr>
        <p:txBody>
          <a:bodyPr wrap="square">
            <a:spAutoFit/>
          </a:bodyPr>
          <a:lstStyle/>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4. أضاف الإصلاح الوعظ والتعليم للدور الرعوي</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5. أضاف فيني والنهضوية الكرازة للتوقعات الرعوية</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6. الإحترافية</a:t>
            </a: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7. المشورة</a:t>
            </a:r>
          </a:p>
          <a:p>
            <a:pPr algn="r"/>
            <a:r>
              <a:rPr lang="ar-JO"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rPr>
              <a:t>8. وهكذا دواليك</a:t>
            </a:r>
            <a:endParaRPr lang="en-US" sz="3200" dirty="0">
              <a:ln w="3175" cmpd="sng">
                <a:noFill/>
              </a:ln>
              <a:solidFill>
                <a:prstClr val="black">
                  <a:lumMod val="85000"/>
                  <a:lumOff val="15000"/>
                </a:prstClr>
              </a:solidFill>
              <a:latin typeface="Arial" panose="020B0604020202020204" pitchFamily="34" charset="0"/>
              <a:ea typeface="+mj-ea"/>
              <a:cs typeface="Arial" panose="020B0604020202020204" pitchFamily="34" charset="0"/>
            </a:endParaRPr>
          </a:p>
          <a:p>
            <a:pPr marL="452438" indent="-452438">
              <a:buAutoNum type="arabicPeriod" startAt="4"/>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8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down)">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eme3">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Papyrus"/>
        <a:ea typeface=""/>
        <a:cs typeface=""/>
      </a:majorFont>
      <a:minorFont>
        <a:latin typeface="Arial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1565</TotalTime>
  <Words>892</Words>
  <Application>Microsoft Macintosh PowerPoint</Application>
  <PresentationFormat>On-screen Show (4:3)</PresentationFormat>
  <Paragraphs>86</Paragraphs>
  <Slides>31</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 </vt:lpstr>
      <vt:lpstr>ＭＳ Ｐゴシック</vt:lpstr>
      <vt:lpstr>Arial</vt:lpstr>
      <vt:lpstr>Calibri</vt:lpstr>
      <vt:lpstr>Garamond</vt:lpstr>
      <vt:lpstr>Papyrus</vt:lpstr>
      <vt:lpstr>Symbol</vt:lpstr>
      <vt:lpstr>Times New Roman</vt:lpstr>
      <vt:lpstr>Wingdings</vt:lpstr>
      <vt:lpstr>Organic</vt:lpstr>
      <vt:lpstr>Theme3</vt:lpstr>
      <vt:lpstr>Orbit</vt:lpstr>
      <vt:lpstr>يتوقع الله منك أن تقود</vt:lpstr>
      <vt:lpstr>ثلاث حقائق يمكن ملاحظتها</vt:lpstr>
      <vt:lpstr>رعاة يقودون قطعانهم</vt:lpstr>
      <vt:lpstr>يريد الله من الرعاة أن يقودوا</vt:lpstr>
      <vt:lpstr>PowerPoint Presentation</vt:lpstr>
      <vt:lpstr>تاريخ الخدمة الرعوية</vt:lpstr>
      <vt:lpstr>تاريخ الخدمة الرعوية</vt:lpstr>
      <vt:lpstr>تاريخ الخدمة الرعوية</vt:lpstr>
      <vt:lpstr>تاريخ الخدمة الرعوية</vt:lpstr>
      <vt:lpstr>التحدي الرعوي</vt:lpstr>
      <vt:lpstr>كلمات العهد الجديد المستخدمة لوصف الرعاة</vt:lpstr>
      <vt:lpstr>استخدم ملوك بلاد ما بين النهرين القدماء مصطلح الراعي كتشبيه مجازي لسلطتهم السيادية </vt:lpstr>
      <vt:lpstr>كان داود الملك الراعي لله</vt:lpstr>
      <vt:lpstr>يسوع الراعي العظيم</vt:lpstr>
      <vt:lpstr>يسوع الراعي العظيم</vt:lpstr>
      <vt:lpstr>الراعي العظيم يقود  القس هو راعي والرعاة يقودون  مزمور 23</vt:lpstr>
      <vt:lpstr>PowerPoint Presentation</vt:lpstr>
      <vt:lpstr>PowerPoint Presentation</vt:lpstr>
      <vt:lpstr>كل شيء يقوم ويسقط بالقيادة.</vt:lpstr>
      <vt:lpstr> يحمل الرب القادة المحاسبية عن خدمتهم</vt:lpstr>
      <vt:lpstr>محاسبة القادة  </vt:lpstr>
      <vt:lpstr>PowerPoint Presentation</vt:lpstr>
      <vt:lpstr>محاسبية الراعي والكنيسة  </vt:lpstr>
      <vt:lpstr>محاسبية القادة</vt:lpstr>
      <vt:lpstr>محاسبية الراعي والكنيسة</vt:lpstr>
      <vt:lpstr>محاسبية الراعي والكنيسة  </vt:lpstr>
      <vt:lpstr>الشرق الأقصى الروسي: قاعة الرقص القديمة تصبح منشأة للكنيسة</vt:lpstr>
      <vt:lpstr>PowerPoint Presentation</vt:lpstr>
      <vt:lpstr>الراعي والقائد      المسيحي يتوقع الله منك أن تقود</vt:lpstr>
      <vt:lpstr>Black</vt:lpstr>
      <vt:lpstr>تحول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Expects You to Lead</dc:title>
  <dc:creator>GORDON BETH PENFOLD</dc:creator>
  <cp:lastModifiedBy>Rick Griffith</cp:lastModifiedBy>
  <cp:revision>40</cp:revision>
  <dcterms:created xsi:type="dcterms:W3CDTF">2017-03-24T21:23:45Z</dcterms:created>
  <dcterms:modified xsi:type="dcterms:W3CDTF">2024-04-12T08:52:30Z</dcterms:modified>
</cp:coreProperties>
</file>