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1"/>
  </p:notesMasterIdLst>
  <p:handoutMasterIdLst>
    <p:handoutMasterId r:id="rId52"/>
  </p:handoutMasterIdLst>
  <p:sldIdLst>
    <p:sldId id="320" r:id="rId3"/>
    <p:sldId id="263" r:id="rId4"/>
    <p:sldId id="256" r:id="rId5"/>
    <p:sldId id="264" r:id="rId6"/>
    <p:sldId id="314" r:id="rId7"/>
    <p:sldId id="315" r:id="rId8"/>
    <p:sldId id="265" r:id="rId9"/>
    <p:sldId id="258" r:id="rId10"/>
    <p:sldId id="309" r:id="rId11"/>
    <p:sldId id="266" r:id="rId12"/>
    <p:sldId id="262" r:id="rId13"/>
    <p:sldId id="271" r:id="rId14"/>
    <p:sldId id="272" r:id="rId15"/>
    <p:sldId id="308" r:id="rId16"/>
    <p:sldId id="310" r:id="rId17"/>
    <p:sldId id="311" r:id="rId18"/>
    <p:sldId id="312" r:id="rId19"/>
    <p:sldId id="316" r:id="rId20"/>
    <p:sldId id="313" r:id="rId21"/>
    <p:sldId id="267" r:id="rId22"/>
    <p:sldId id="317" r:id="rId23"/>
    <p:sldId id="321" r:id="rId24"/>
    <p:sldId id="273" r:id="rId25"/>
    <p:sldId id="283" r:id="rId26"/>
    <p:sldId id="322" r:id="rId27"/>
    <p:sldId id="280" r:id="rId28"/>
    <p:sldId id="285" r:id="rId29"/>
    <p:sldId id="323" r:id="rId30"/>
    <p:sldId id="281" r:id="rId31"/>
    <p:sldId id="286" r:id="rId32"/>
    <p:sldId id="324" r:id="rId33"/>
    <p:sldId id="282" r:id="rId34"/>
    <p:sldId id="288" r:id="rId35"/>
    <p:sldId id="307" r:id="rId36"/>
    <p:sldId id="297" r:id="rId37"/>
    <p:sldId id="325" r:id="rId38"/>
    <p:sldId id="326" r:id="rId39"/>
    <p:sldId id="290" r:id="rId40"/>
    <p:sldId id="292" r:id="rId41"/>
    <p:sldId id="294" r:id="rId42"/>
    <p:sldId id="293" r:id="rId43"/>
    <p:sldId id="259" r:id="rId44"/>
    <p:sldId id="295" r:id="rId45"/>
    <p:sldId id="296" r:id="rId46"/>
    <p:sldId id="260" r:id="rId47"/>
    <p:sldId id="287" r:id="rId48"/>
    <p:sldId id="318" r:id="rId49"/>
    <p:sldId id="31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3849" autoAdjust="0"/>
  </p:normalViewPr>
  <p:slideViewPr>
    <p:cSldViewPr>
      <p:cViewPr varScale="1">
        <p:scale>
          <a:sx n="124" d="100"/>
          <a:sy n="124" d="100"/>
        </p:scale>
        <p:origin x="616"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FDFBA3-3871-4C57-B547-EE4DE36CC429}" type="datetimeFigureOut">
              <a:rPr lang="en-US" smtClean="0"/>
              <a:t>4/12/24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F987C3-2CE5-48A7-916A-293E222C285C}" type="slidenum">
              <a:rPr lang="en-US" smtClean="0"/>
              <a:t>‹#›</a:t>
            </a:fld>
            <a:endParaRPr lang="en-US"/>
          </a:p>
        </p:txBody>
      </p:sp>
    </p:spTree>
    <p:extLst>
      <p:ext uri="{BB962C8B-B14F-4D97-AF65-F5344CB8AC3E}">
        <p14:creationId xmlns:p14="http://schemas.microsoft.com/office/powerpoint/2010/main" val="821425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ECF09-EB41-42C2-A25B-23A924CF11C5}" type="datetimeFigureOut">
              <a:rPr lang="en-US" smtClean="0"/>
              <a:t>4/12/24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BAEA2-8E1E-409D-BBDD-0085A6FBD36D}" type="slidenum">
              <a:rPr lang="en-US" smtClean="0"/>
              <a:t>‹#›</a:t>
            </a:fld>
            <a:endParaRPr lang="en-US"/>
          </a:p>
        </p:txBody>
      </p:sp>
    </p:spTree>
    <p:extLst>
      <p:ext uri="{BB962C8B-B14F-4D97-AF65-F5344CB8AC3E}">
        <p14:creationId xmlns:p14="http://schemas.microsoft.com/office/powerpoint/2010/main" val="145959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BAEA2-8E1E-409D-BBDD-0085A6FBD36D}" type="slidenum">
              <a:rPr lang="en-US" smtClean="0"/>
              <a:t>1</a:t>
            </a:fld>
            <a:endParaRPr lang="en-US" dirty="0"/>
          </a:p>
        </p:txBody>
      </p:sp>
    </p:spTree>
    <p:extLst>
      <p:ext uri="{BB962C8B-B14F-4D97-AF65-F5344CB8AC3E}">
        <p14:creationId xmlns:p14="http://schemas.microsoft.com/office/powerpoint/2010/main" val="2945809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One of my friends wants all High D’s on his staff.</a:t>
            </a:r>
            <a:r>
              <a:rPr lang="en-US" baseline="0" dirty="0"/>
              <a:t> Probably not good.</a:t>
            </a:r>
            <a:endParaRPr lang="en-US" dirty="0"/>
          </a:p>
        </p:txBody>
      </p:sp>
      <p:sp>
        <p:nvSpPr>
          <p:cNvPr id="4" name="Slide Number Placeholder 3"/>
          <p:cNvSpPr>
            <a:spLocks noGrp="1"/>
          </p:cNvSpPr>
          <p:nvPr>
            <p:ph type="sldNum" sz="quarter" idx="10"/>
          </p:nvPr>
        </p:nvSpPr>
        <p:spPr/>
        <p:txBody>
          <a:bodyPr/>
          <a:lstStyle/>
          <a:p>
            <a:fld id="{4B3BAEA2-8E1E-409D-BBDD-0085A6FBD36D}" type="slidenum">
              <a:rPr lang="en-US" smtClean="0"/>
              <a:t>39</a:t>
            </a:fld>
            <a:endParaRPr lang="en-US"/>
          </a:p>
        </p:txBody>
      </p:sp>
    </p:spTree>
    <p:extLst>
      <p:ext uri="{BB962C8B-B14F-4D97-AF65-F5344CB8AC3E}">
        <p14:creationId xmlns:p14="http://schemas.microsoft.com/office/powerpoint/2010/main" val="136003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F70BD12-1484-4363-8C81-D170C9D786A5}" type="slidenum">
              <a:rPr lang="en-US" b="0" smtClean="0"/>
              <a:pPr eaLnBrk="1" hangingPunct="1"/>
              <a:t>40</a:t>
            </a:fld>
            <a:endParaRPr lang="en-US" b="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This slide is a very important slide filled with information that is essential to grasping the DISC system and it’s concepts. It explains the difference between Graph I and Graph II.</a:t>
            </a:r>
          </a:p>
          <a:p>
            <a:pPr eaLnBrk="1" hangingPunct="1"/>
            <a:endParaRPr lang="en-US" dirty="0">
              <a:latin typeface="Arial" pitchFamily="34" charset="0"/>
            </a:endParaRPr>
          </a:p>
          <a:p>
            <a:pPr eaLnBrk="1" hangingPunct="1"/>
            <a:r>
              <a:rPr lang="en-US" b="1" dirty="0">
                <a:latin typeface="Arial" pitchFamily="34" charset="0"/>
              </a:rPr>
              <a:t>NEED TO KNOW -</a:t>
            </a:r>
            <a:r>
              <a:rPr lang="en-US" dirty="0">
                <a:latin typeface="Arial" pitchFamily="34" charset="0"/>
              </a:rPr>
              <a:t> Be very familiar with this slide and what it says. Usually at this point in the presentation, there will be some participants that have questions about the differences between the graphs. Take the time to answer all the questions and make sure that all participants have a good understanding of the differences.  We feel most comfortable with our Graph II pattern and we will also under stress revert back to our Graph II. Each role we have at work will require a different graph, represented by Graph I. Graph I will change many times during the day, but Graph II always remains the same and we continually slip, sometimes unknowingly, back into our Graph II.</a:t>
            </a:r>
          </a:p>
          <a:p>
            <a:pPr eaLnBrk="1" hangingPunct="1"/>
            <a:endParaRPr lang="en-US" dirty="0">
              <a:latin typeface="Arial" pitchFamily="34" charset="0"/>
            </a:endParaRPr>
          </a:p>
          <a:p>
            <a:pPr eaLnBrk="1" hangingPunct="1"/>
            <a:r>
              <a:rPr lang="en-US" b="1" dirty="0">
                <a:latin typeface="Arial" pitchFamily="34" charset="0"/>
              </a:rPr>
              <a:t>PARTICIPATION </a:t>
            </a:r>
            <a:r>
              <a:rPr lang="en-US" dirty="0">
                <a:latin typeface="Arial" pitchFamily="34" charset="0"/>
              </a:rPr>
              <a:t>- Have participants </a:t>
            </a:r>
            <a:r>
              <a:rPr lang="en-US" dirty="0" err="1">
                <a:latin typeface="Arial" pitchFamily="34" charset="0"/>
              </a:rPr>
              <a:t>DISCuss</a:t>
            </a:r>
            <a:r>
              <a:rPr lang="en-US" dirty="0">
                <a:latin typeface="Arial" pitchFamily="34" charset="0"/>
              </a:rPr>
              <a:t> how you could have several different graphs depending on what role you were in at that time. (home, work, church, etc.)</a:t>
            </a:r>
          </a:p>
        </p:txBody>
      </p:sp>
    </p:spTree>
    <p:extLst>
      <p:ext uri="{BB962C8B-B14F-4D97-AF65-F5344CB8AC3E}">
        <p14:creationId xmlns:p14="http://schemas.microsoft.com/office/powerpoint/2010/main" val="387252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F70BD12-1484-4363-8C81-D170C9D786A5}" type="slidenum">
              <a:rPr lang="en-US" b="0" smtClean="0"/>
              <a:pPr eaLnBrk="1" hangingPunct="1"/>
              <a:t>41</a:t>
            </a:fld>
            <a:endParaRPr lang="en-US" b="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This slide is a very important slide filled with information that is essential to grasping the DISC system and it’s concepts. It explains the difference between Graph I and Graph II.</a:t>
            </a:r>
          </a:p>
          <a:p>
            <a:pPr eaLnBrk="1" hangingPunct="1"/>
            <a:endParaRPr lang="en-US" dirty="0">
              <a:latin typeface="Arial" pitchFamily="34" charset="0"/>
            </a:endParaRPr>
          </a:p>
          <a:p>
            <a:pPr eaLnBrk="1" hangingPunct="1"/>
            <a:r>
              <a:rPr lang="en-US" b="1" dirty="0">
                <a:latin typeface="Arial" pitchFamily="34" charset="0"/>
              </a:rPr>
              <a:t>NEED TO KNOW -</a:t>
            </a:r>
            <a:r>
              <a:rPr lang="en-US" dirty="0">
                <a:latin typeface="Arial" pitchFamily="34" charset="0"/>
              </a:rPr>
              <a:t> Be very familiar with this slide and what it says. Usually at this point in the presentation, there will be some participants that have questions about the differences between the graphs. Take the time to answer all the questions and make sure that all participants have a good understanding of the differences.  We feel most comfortable with our Graph II pattern and we will also under stress revert back to our Graph II. Each role we have at work will require a different graph, represented by Graph I. Graph I will change many times during the day, but Graph II always remains the same and we continually slip, sometimes unknowingly, back into our Graph II.</a:t>
            </a:r>
          </a:p>
          <a:p>
            <a:pPr eaLnBrk="1" hangingPunct="1"/>
            <a:endParaRPr lang="en-US" dirty="0">
              <a:latin typeface="Arial" pitchFamily="34" charset="0"/>
            </a:endParaRPr>
          </a:p>
          <a:p>
            <a:pPr eaLnBrk="1" hangingPunct="1"/>
            <a:r>
              <a:rPr lang="en-US" b="1" dirty="0">
                <a:latin typeface="Arial" pitchFamily="34" charset="0"/>
              </a:rPr>
              <a:t>PARTICIPATION </a:t>
            </a:r>
            <a:r>
              <a:rPr lang="en-US" dirty="0">
                <a:latin typeface="Arial" pitchFamily="34" charset="0"/>
              </a:rPr>
              <a:t>- Have participants </a:t>
            </a:r>
            <a:r>
              <a:rPr lang="en-US" dirty="0" err="1">
                <a:latin typeface="Arial" pitchFamily="34" charset="0"/>
              </a:rPr>
              <a:t>DISCuss</a:t>
            </a:r>
            <a:r>
              <a:rPr lang="en-US" dirty="0">
                <a:latin typeface="Arial" pitchFamily="34" charset="0"/>
              </a:rPr>
              <a:t> how you could have several different graphs depending on what role you were in at that time. (home, work, church, etc.)</a:t>
            </a:r>
          </a:p>
        </p:txBody>
      </p:sp>
    </p:spTree>
    <p:extLst>
      <p:ext uri="{BB962C8B-B14F-4D97-AF65-F5344CB8AC3E}">
        <p14:creationId xmlns:p14="http://schemas.microsoft.com/office/powerpoint/2010/main" val="210186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F70BD12-1484-4363-8C81-D170C9D786A5}" type="slidenum">
              <a:rPr lang="en-US" b="0" smtClean="0"/>
              <a:pPr eaLnBrk="1" hangingPunct="1"/>
              <a:t>42</a:t>
            </a:fld>
            <a:endParaRPr lang="en-US" b="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This slide is a very important slide filled with information that is essential to grasping the DISC system and it’s concepts. It explains the difference between Graph I and Graph II.</a:t>
            </a:r>
          </a:p>
          <a:p>
            <a:pPr eaLnBrk="1" hangingPunct="1"/>
            <a:endParaRPr lang="en-US" dirty="0">
              <a:latin typeface="Arial" pitchFamily="34" charset="0"/>
            </a:endParaRPr>
          </a:p>
          <a:p>
            <a:pPr eaLnBrk="1" hangingPunct="1"/>
            <a:r>
              <a:rPr lang="en-US" b="1" dirty="0">
                <a:latin typeface="Arial" pitchFamily="34" charset="0"/>
              </a:rPr>
              <a:t>NEED TO KNOW -</a:t>
            </a:r>
            <a:r>
              <a:rPr lang="en-US" dirty="0">
                <a:latin typeface="Arial" pitchFamily="34" charset="0"/>
              </a:rPr>
              <a:t> Be very familiar with this slide and what it says. Usually at this point in the presentation, there will be some participants that have questions about the differences between the graphs. Take the time to answer all the questions and make sure that all participants have a good understanding of the differences.  We feel most comfortable with our Graph II pattern and we will also under stress revert back to our Graph II. Each role we have at work will require a different graph, represented by Graph I. Graph I will change many times during the day, but Graph II always remains the same and we continually slip, sometimes unknowingly, back into our Graph II.</a:t>
            </a:r>
          </a:p>
          <a:p>
            <a:pPr eaLnBrk="1" hangingPunct="1"/>
            <a:endParaRPr lang="en-US" dirty="0">
              <a:latin typeface="Arial" pitchFamily="34" charset="0"/>
            </a:endParaRPr>
          </a:p>
          <a:p>
            <a:pPr eaLnBrk="1" hangingPunct="1"/>
            <a:r>
              <a:rPr lang="en-US" b="1" dirty="0">
                <a:latin typeface="Arial" pitchFamily="34" charset="0"/>
              </a:rPr>
              <a:t>PARTICIPATION </a:t>
            </a:r>
            <a:r>
              <a:rPr lang="en-US" dirty="0">
                <a:latin typeface="Arial" pitchFamily="34" charset="0"/>
              </a:rPr>
              <a:t>- Have participants </a:t>
            </a:r>
            <a:r>
              <a:rPr lang="en-US" dirty="0" err="1">
                <a:latin typeface="Arial" pitchFamily="34" charset="0"/>
              </a:rPr>
              <a:t>DISCuss</a:t>
            </a:r>
            <a:r>
              <a:rPr lang="en-US" dirty="0">
                <a:latin typeface="Arial" pitchFamily="34" charset="0"/>
              </a:rPr>
              <a:t> how you could have several different graphs depending on what role you were in at that time. (home, work, church, etc.)</a:t>
            </a:r>
          </a:p>
        </p:txBody>
      </p:sp>
    </p:spTree>
    <p:extLst>
      <p:ext uri="{BB962C8B-B14F-4D97-AF65-F5344CB8AC3E}">
        <p14:creationId xmlns:p14="http://schemas.microsoft.com/office/powerpoint/2010/main" val="156766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F70BD12-1484-4363-8C81-D170C9D786A5}" type="slidenum">
              <a:rPr lang="en-US" b="0" smtClean="0"/>
              <a:pPr eaLnBrk="1" hangingPunct="1"/>
              <a:t>43</a:t>
            </a:fld>
            <a:endParaRPr lang="en-US" b="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This slide is a very important slide filled with information that is essential to grasping the DISC system and it’s concepts. It explains the difference between Graph I and Graph II.</a:t>
            </a:r>
          </a:p>
          <a:p>
            <a:pPr eaLnBrk="1" hangingPunct="1"/>
            <a:endParaRPr lang="en-US" dirty="0">
              <a:latin typeface="Arial" pitchFamily="34" charset="0"/>
            </a:endParaRPr>
          </a:p>
          <a:p>
            <a:pPr eaLnBrk="1" hangingPunct="1"/>
            <a:r>
              <a:rPr lang="en-US" b="1" dirty="0">
                <a:latin typeface="Arial" pitchFamily="34" charset="0"/>
              </a:rPr>
              <a:t>NEED TO KNOW -</a:t>
            </a:r>
            <a:r>
              <a:rPr lang="en-US" dirty="0">
                <a:latin typeface="Arial" pitchFamily="34" charset="0"/>
              </a:rPr>
              <a:t> Be very familiar with this slide and what it says. Usually at this point in the presentation, there will be some participants that have questions about the differences between the graphs. Take the time to answer all the questions and make sure that all participants have a good understanding of the differences.  We feel most comfortable with our Graph II pattern and we will also under stress revert back to our Graph II. Each role we have at work will require a different graph, represented by Graph I. Graph I will change many times during the day, but Graph II always remains the same and we continually slip, sometimes unknowingly, back into our Graph II.</a:t>
            </a:r>
          </a:p>
          <a:p>
            <a:pPr eaLnBrk="1" hangingPunct="1"/>
            <a:endParaRPr lang="en-US" dirty="0">
              <a:latin typeface="Arial" pitchFamily="34" charset="0"/>
            </a:endParaRPr>
          </a:p>
          <a:p>
            <a:pPr eaLnBrk="1" hangingPunct="1"/>
            <a:r>
              <a:rPr lang="en-US" b="1" dirty="0">
                <a:latin typeface="Arial" pitchFamily="34" charset="0"/>
              </a:rPr>
              <a:t>PARTICIPATION </a:t>
            </a:r>
            <a:r>
              <a:rPr lang="en-US" dirty="0">
                <a:latin typeface="Arial" pitchFamily="34" charset="0"/>
              </a:rPr>
              <a:t>- Have participants </a:t>
            </a:r>
            <a:r>
              <a:rPr lang="en-US" dirty="0" err="1">
                <a:latin typeface="Arial" pitchFamily="34" charset="0"/>
              </a:rPr>
              <a:t>DISCuss</a:t>
            </a:r>
            <a:r>
              <a:rPr lang="en-US" dirty="0">
                <a:latin typeface="Arial" pitchFamily="34" charset="0"/>
              </a:rPr>
              <a:t> how you could have several different graphs depending on what role you were in at that time. (home, work, church, etc.)</a:t>
            </a:r>
          </a:p>
        </p:txBody>
      </p:sp>
    </p:spTree>
    <p:extLst>
      <p:ext uri="{BB962C8B-B14F-4D97-AF65-F5344CB8AC3E}">
        <p14:creationId xmlns:p14="http://schemas.microsoft.com/office/powerpoint/2010/main" val="261705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3BE3A1A7-8327-4F7F-9983-23DD3350F5C9}" type="slidenum">
              <a:rPr lang="en-US" b="0" smtClean="0"/>
              <a:pPr eaLnBrk="1" hangingPunct="1"/>
              <a:t>45</a:t>
            </a:fld>
            <a:endParaRPr lang="en-US" b="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854075" y="4159250"/>
            <a:ext cx="5029200" cy="3922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a:p>
            <a:pPr eaLnBrk="1" hangingPunct="1">
              <a:spcBef>
                <a:spcPct val="0"/>
              </a:spcBef>
            </a:pPr>
            <a:r>
              <a:rPr lang="en-US" dirty="0">
                <a:latin typeface="Arial" pitchFamily="34" charset="0"/>
              </a:rPr>
              <a:t>The purpose of this slide is to show the four styles, their relationship to each other and how style flexibility is related to all styles.</a:t>
            </a:r>
          </a:p>
          <a:p>
            <a:pPr eaLnBrk="1" hangingPunct="1">
              <a:spcBef>
                <a:spcPct val="0"/>
              </a:spcBef>
            </a:pPr>
            <a:endParaRPr lang="en-US" dirty="0">
              <a:latin typeface="Arial" pitchFamily="34" charset="0"/>
            </a:endParaRPr>
          </a:p>
          <a:p>
            <a:pPr eaLnBrk="1" hangingPunct="1">
              <a:spcBef>
                <a:spcPct val="0"/>
              </a:spcBef>
            </a:pPr>
            <a:r>
              <a:rPr lang="en-US" dirty="0">
                <a:latin typeface="Arial" pitchFamily="34" charset="0"/>
              </a:rPr>
              <a:t>Note: this graph has been rotated. </a:t>
            </a:r>
          </a:p>
          <a:p>
            <a:pPr eaLnBrk="1" hangingPunct="1">
              <a:spcBef>
                <a:spcPct val="0"/>
              </a:spcBef>
            </a:pPr>
            <a:endParaRPr lang="en-US" dirty="0">
              <a:latin typeface="Arial" pitchFamily="34" charset="0"/>
            </a:endParaRPr>
          </a:p>
          <a:p>
            <a:pPr eaLnBrk="1" hangingPunct="1">
              <a:spcBef>
                <a:spcPct val="0"/>
              </a:spcBef>
            </a:pPr>
            <a:r>
              <a:rPr lang="en-US" b="1" dirty="0">
                <a:latin typeface="Arial" pitchFamily="34" charset="0"/>
              </a:rPr>
              <a:t>NEED TO KNOW </a:t>
            </a:r>
            <a:r>
              <a:rPr lang="en-US" dirty="0">
                <a:latin typeface="Arial" pitchFamily="34" charset="0"/>
              </a:rPr>
              <a:t>- The whole concept of behavioral styles is based on the two axes; responsiveness and assertiveness. </a:t>
            </a:r>
            <a:r>
              <a:rPr lang="en-US" dirty="0" err="1">
                <a:latin typeface="Arial" pitchFamily="34" charset="0"/>
              </a:rPr>
              <a:t>DISCuss</a:t>
            </a:r>
            <a:r>
              <a:rPr lang="en-US" dirty="0">
                <a:latin typeface="Arial" pitchFamily="34" charset="0"/>
              </a:rPr>
              <a:t> these with the participants pointing out the differences in the extremes of each.  Go over each of the four D,I,S, and C areas pointing out the strengths and weaknesses.  The weaknesses show up when an individual is overusing their strengths.</a:t>
            </a:r>
          </a:p>
          <a:p>
            <a:pPr eaLnBrk="1" hangingPunct="1">
              <a:spcBef>
                <a:spcPct val="0"/>
              </a:spcBef>
            </a:pPr>
            <a:endParaRPr lang="en-US" dirty="0">
              <a:latin typeface="Arial" pitchFamily="34" charset="0"/>
            </a:endParaRPr>
          </a:p>
          <a:p>
            <a:pPr eaLnBrk="1" hangingPunct="1">
              <a:spcBef>
                <a:spcPct val="0"/>
              </a:spcBef>
            </a:pPr>
            <a:r>
              <a:rPr lang="en-US" dirty="0">
                <a:latin typeface="Arial" pitchFamily="34" charset="0"/>
              </a:rPr>
              <a:t>Stress here that no style is bad, but that we should all be moving toward “Style Flexibility.”  Talk a little about how really good leaders recognize what they cannot do well by themselves, but recruit others with different styles to help them.  </a:t>
            </a:r>
          </a:p>
          <a:p>
            <a:pPr eaLnBrk="1" hangingPunct="1">
              <a:spcBef>
                <a:spcPct val="0"/>
              </a:spcBef>
            </a:pPr>
            <a:endParaRPr lang="en-US" dirty="0">
              <a:latin typeface="Arial" pitchFamily="34" charset="0"/>
            </a:endParaRPr>
          </a:p>
          <a:p>
            <a:pPr eaLnBrk="1" hangingPunct="1">
              <a:spcBef>
                <a:spcPct val="0"/>
              </a:spcBef>
            </a:pPr>
            <a:r>
              <a:rPr lang="en-US" b="1" dirty="0">
                <a:latin typeface="Arial" pitchFamily="34" charset="0"/>
              </a:rPr>
              <a:t>PARTICIPATION</a:t>
            </a:r>
            <a:r>
              <a:rPr lang="en-US" dirty="0">
                <a:latin typeface="Arial" pitchFamily="34" charset="0"/>
              </a:rPr>
              <a:t> - Ask several of the participants to share an example of someone they know who is “well-known” or successful, and how they surround themselves with good people to make them succeed.</a:t>
            </a:r>
          </a:p>
          <a:p>
            <a:pPr eaLnBrk="1" hangingPunct="1">
              <a:spcBef>
                <a:spcPct val="0"/>
              </a:spcBef>
            </a:pPr>
            <a:endParaRPr lang="en-US" dirty="0">
              <a:latin typeface="Arial" pitchFamily="34" charset="0"/>
            </a:endParaRPr>
          </a:p>
          <a:p>
            <a:pPr eaLnBrk="1" hangingPunct="1">
              <a:spcBef>
                <a:spcPct val="0"/>
              </a:spcBef>
            </a:pPr>
            <a:r>
              <a:rPr lang="en-US" b="1" dirty="0">
                <a:latin typeface="Arial" pitchFamily="34" charset="0"/>
              </a:rPr>
              <a:t>EXAMPLE</a:t>
            </a:r>
            <a:r>
              <a:rPr lang="en-US" dirty="0">
                <a:latin typeface="Arial" pitchFamily="34" charset="0"/>
              </a:rPr>
              <a:t> - We have had Presidents of the United States in all four styles.  You can be a leader regardless of your style, if you use style flexibility.</a:t>
            </a:r>
          </a:p>
          <a:p>
            <a:pPr eaLnBrk="1" hangingPunct="1">
              <a:spcBef>
                <a:spcPct val="0"/>
              </a:spcBef>
            </a:pPr>
            <a:endParaRPr lang="en-US" dirty="0">
              <a:latin typeface="Arial" pitchFamily="34" charset="0"/>
            </a:endParaRPr>
          </a:p>
          <a:p>
            <a:pPr eaLnBrk="1" hangingPunct="1">
              <a:spcBef>
                <a:spcPct val="0"/>
              </a:spcBef>
            </a:pPr>
            <a:r>
              <a:rPr lang="en-US" b="1" dirty="0">
                <a:latin typeface="Arial" pitchFamily="34" charset="0"/>
              </a:rPr>
              <a:t>HISTORICAL</a:t>
            </a:r>
            <a:r>
              <a:rPr lang="en-US" dirty="0">
                <a:latin typeface="Arial" pitchFamily="34" charset="0"/>
              </a:rPr>
              <a:t> - Hippocrates noticed these styles in 400 BC.  He called them Blood, Black Bile, Yellow Bile, and Phlegm.</a:t>
            </a:r>
          </a:p>
          <a:p>
            <a:pPr eaLnBrk="1" hangingPunct="1">
              <a:spcBef>
                <a:spcPct val="0"/>
              </a:spcBef>
            </a:pPr>
            <a:endParaRPr lang="en-US" dirty="0">
              <a:latin typeface="Arial" pitchFamily="34" charset="0"/>
            </a:endParaRPr>
          </a:p>
          <a:p>
            <a:pPr eaLnBrk="1" hangingPunct="1">
              <a:spcBef>
                <a:spcPct val="0"/>
              </a:spcBef>
            </a:pPr>
            <a:endParaRPr lang="en-US" dirty="0">
              <a:solidFill>
                <a:srgbClr val="9900CC"/>
              </a:solidFill>
              <a:latin typeface="Arial" pitchFamily="34" charset="0"/>
            </a:endParaRPr>
          </a:p>
          <a:p>
            <a:pPr eaLnBrk="1" hangingPunct="1"/>
            <a:endParaRPr lang="en-US" dirty="0">
              <a:solidFill>
                <a:srgbClr val="9900CC"/>
              </a:solidFill>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1471684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3A387EDE-5927-4121-925A-48F796F373EA}" type="slidenum">
              <a:rPr lang="en-US" b="0" smtClean="0"/>
              <a:pPr eaLnBrk="1" hangingPunct="1"/>
              <a:t>46</a:t>
            </a:fld>
            <a:endParaRPr lang="en-US" b="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pitchFamily="34" charset="0"/>
              </a:rPr>
              <a:t>The purpose of this slide is to evaluate the different styles and their relationship to each other according to traits. The rating scale is “1” being  the most likely to “4” being the least likely.</a:t>
            </a:r>
          </a:p>
          <a:p>
            <a:pPr eaLnBrk="1" hangingPunct="1"/>
            <a:endParaRPr lang="en-US">
              <a:latin typeface="Arial" pitchFamily="34" charset="0"/>
            </a:endParaRPr>
          </a:p>
          <a:p>
            <a:pPr eaLnBrk="1" hangingPunct="1"/>
            <a:r>
              <a:rPr lang="en-US" b="1">
                <a:latin typeface="Arial" pitchFamily="34" charset="0"/>
              </a:rPr>
              <a:t>NEED TO KNOW -</a:t>
            </a:r>
            <a:r>
              <a:rPr lang="en-US">
                <a:latin typeface="Arial" pitchFamily="34" charset="0"/>
              </a:rPr>
              <a:t> Note that the I’s can “float” through life (they have lots of 4’s). Also note that there are no “4’s” in the S style.  </a:t>
            </a:r>
          </a:p>
          <a:p>
            <a:pPr eaLnBrk="1" hangingPunct="1"/>
            <a:endParaRPr lang="en-US">
              <a:latin typeface="Arial" pitchFamily="34" charset="0"/>
            </a:endParaRPr>
          </a:p>
          <a:p>
            <a:pPr eaLnBrk="1" hangingPunct="1"/>
            <a:r>
              <a:rPr lang="en-US">
                <a:latin typeface="Arial" pitchFamily="34" charset="0"/>
              </a:rPr>
              <a:t>Point out that these numbers are relative.  A “4” does not mean the style is bad, it just means that of the four areas, it emphasizes that trait the least. A “1” does not mean the style has a corner on the market, it just means they naturally have that characteristic.</a:t>
            </a:r>
          </a:p>
          <a:p>
            <a:pPr eaLnBrk="1" hangingPunct="1"/>
            <a:endParaRPr lang="en-US">
              <a:latin typeface="Arial" pitchFamily="34" charset="0"/>
            </a:endParaRPr>
          </a:p>
          <a:p>
            <a:pPr eaLnBrk="1" hangingPunct="1"/>
            <a:r>
              <a:rPr lang="en-US">
                <a:latin typeface="Arial" pitchFamily="34" charset="0"/>
              </a:rPr>
              <a:t>This slide allows individuals to examine themselves from a personal development point of view as well.  </a:t>
            </a:r>
          </a:p>
          <a:p>
            <a:pPr eaLnBrk="1" hangingPunct="1"/>
            <a:endParaRPr lang="en-US">
              <a:latin typeface="Arial" pitchFamily="34" charset="0"/>
            </a:endParaRPr>
          </a:p>
          <a:p>
            <a:pPr eaLnBrk="1" hangingPunct="1"/>
            <a:r>
              <a:rPr lang="en-US">
                <a:latin typeface="Arial" pitchFamily="34" charset="0"/>
              </a:rPr>
              <a:t>What do I need to be aware of that others notice about me?</a:t>
            </a:r>
          </a:p>
        </p:txBody>
      </p:sp>
    </p:spTree>
    <p:extLst>
      <p:ext uri="{BB962C8B-B14F-4D97-AF65-F5344CB8AC3E}">
        <p14:creationId xmlns:p14="http://schemas.microsoft.com/office/powerpoint/2010/main" val="193250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BAEA2-8E1E-409D-BBDD-0085A6FBD36D}" type="slidenum">
              <a:rPr lang="en-US" smtClean="0"/>
              <a:t>3</a:t>
            </a:fld>
            <a:endParaRPr lang="en-US" dirty="0"/>
          </a:p>
        </p:txBody>
      </p:sp>
    </p:spTree>
    <p:extLst>
      <p:ext uri="{BB962C8B-B14F-4D97-AF65-F5344CB8AC3E}">
        <p14:creationId xmlns:p14="http://schemas.microsoft.com/office/powerpoint/2010/main" val="116171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0516FE7E-EEAB-4DF3-BEDC-725701887371}" type="slidenum">
              <a:rPr lang="en-US" b="0" smtClean="0"/>
              <a:pPr eaLnBrk="1" hangingPunct="1"/>
              <a:t>4</a:t>
            </a:fld>
            <a:endParaRPr lang="en-US" b="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80760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0516FE7E-EEAB-4DF3-BEDC-725701887371}" type="slidenum">
              <a:rPr lang="en-US" b="0" smtClean="0"/>
              <a:pPr eaLnBrk="1" hangingPunct="1"/>
              <a:t>5</a:t>
            </a:fld>
            <a:endParaRPr lang="en-US" b="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81230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0516FE7E-EEAB-4DF3-BEDC-725701887371}" type="slidenum">
              <a:rPr lang="en-US" b="0" smtClean="0"/>
              <a:pPr eaLnBrk="1" hangingPunct="1"/>
              <a:t>6</a:t>
            </a:fld>
            <a:endParaRPr lang="en-US" b="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18663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FCCFD9B9-E27B-4DF8-96B7-882409A4110D}" type="slidenum">
              <a:rPr lang="en-US" b="0" smtClean="0"/>
              <a:pPr eaLnBrk="1" hangingPunct="1"/>
              <a:t>7</a:t>
            </a:fld>
            <a:endParaRPr lang="en-US" b="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22015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A01CA47-582A-48BD-940F-31DFBD1A9FAE}" type="slidenum">
              <a:rPr lang="en-US" b="0" smtClean="0"/>
              <a:pPr eaLnBrk="1" hangingPunct="1"/>
              <a:t>8</a:t>
            </a:fld>
            <a:endParaRPr lang="en-US" b="0"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a:latin typeface="Arial" pitchFamily="34" charset="0"/>
              </a:rPr>
              <a:t>NEED TO KNOW</a:t>
            </a:r>
            <a:r>
              <a:rPr lang="en-US" dirty="0">
                <a:latin typeface="Arial" pitchFamily="34" charset="0"/>
              </a:rPr>
              <a:t>: Share about Hippocrates and how </a:t>
            </a:r>
            <a:r>
              <a:rPr lang="en-US" b="1" dirty="0">
                <a:latin typeface="Arial" pitchFamily="34" charset="0"/>
              </a:rPr>
              <a:t>through observation</a:t>
            </a:r>
            <a:r>
              <a:rPr lang="en-US" dirty="0">
                <a:latin typeface="Arial" pitchFamily="34" charset="0"/>
              </a:rPr>
              <a:t>, he was able to identify four different areas of behavior.  Each of us intuitively know these areas; we may have just not separated and named them.  Jung and Marsten added to the original behaviors.  Since the 50’s we have had instruments similar to what is being used today.  This instrument is extremely valid and has been used by millions of participants.</a:t>
            </a:r>
          </a:p>
        </p:txBody>
      </p:sp>
    </p:spTree>
    <p:extLst>
      <p:ext uri="{BB962C8B-B14F-4D97-AF65-F5344CB8AC3E}">
        <p14:creationId xmlns:p14="http://schemas.microsoft.com/office/powerpoint/2010/main" val="100737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A01CA47-582A-48BD-940F-31DFBD1A9FAE}" type="slidenum">
              <a:rPr lang="en-US" b="0" smtClean="0"/>
              <a:pPr eaLnBrk="1" hangingPunct="1"/>
              <a:t>9</a:t>
            </a:fld>
            <a:endParaRPr lang="en-US" b="0"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a:latin typeface="Arial" pitchFamily="34" charset="0"/>
              </a:rPr>
              <a:t>NEED TO KNOW</a:t>
            </a:r>
            <a:r>
              <a:rPr lang="en-US" dirty="0">
                <a:latin typeface="Arial" pitchFamily="34" charset="0"/>
              </a:rPr>
              <a:t>: Share about Hippocrates and how </a:t>
            </a:r>
            <a:r>
              <a:rPr lang="en-US" b="1" dirty="0">
                <a:latin typeface="Arial" pitchFamily="34" charset="0"/>
              </a:rPr>
              <a:t>through observation</a:t>
            </a:r>
            <a:r>
              <a:rPr lang="en-US" dirty="0">
                <a:latin typeface="Arial" pitchFamily="34" charset="0"/>
              </a:rPr>
              <a:t>, he was able to identify four different areas of behavior.  Each of us intuitively know these areas; we may have just not separated and named them.  Jung and Marsten added to the original behaviors.  Since the 50’s we have had instruments similar to what is being used today.  This instrument is extremely valid and has been used by millions of participants.</a:t>
            </a:r>
          </a:p>
        </p:txBody>
      </p:sp>
    </p:spTree>
    <p:extLst>
      <p:ext uri="{BB962C8B-B14F-4D97-AF65-F5344CB8AC3E}">
        <p14:creationId xmlns:p14="http://schemas.microsoft.com/office/powerpoint/2010/main" val="238305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B89F4A2-C3CE-4752-8DA5-7977C01AEAEC}" type="slidenum">
              <a:rPr lang="en-US" b="0" smtClean="0"/>
              <a:pPr eaLnBrk="1" hangingPunct="1"/>
              <a:t>11</a:t>
            </a:fld>
            <a:endParaRPr lang="en-US" b="0"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Write down what you see. </a:t>
            </a:r>
          </a:p>
        </p:txBody>
      </p:sp>
    </p:spTree>
    <p:extLst>
      <p:ext uri="{BB962C8B-B14F-4D97-AF65-F5344CB8AC3E}">
        <p14:creationId xmlns:p14="http://schemas.microsoft.com/office/powerpoint/2010/main" val="34132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3D1E72-50F0-4120-B073-51299DE70D0F}"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18901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3D1E72-50F0-4120-B073-51299DE70D0F}"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66587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3D1E72-50F0-4120-B073-51299DE70D0F}"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403963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274638"/>
            <a:ext cx="7924800" cy="6049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r>
              <a:rPr lang="en-US"/>
              <a:t>© Leadership Resources &amp; Consulting</a:t>
            </a:r>
          </a:p>
        </p:txBody>
      </p:sp>
    </p:spTree>
    <p:extLst>
      <p:ext uri="{BB962C8B-B14F-4D97-AF65-F5344CB8AC3E}">
        <p14:creationId xmlns:p14="http://schemas.microsoft.com/office/powerpoint/2010/main" val="106407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284201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885906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2999504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273219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5768243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136262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718186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3D1E72-50F0-4120-B073-51299DE70D0F}"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14782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365772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0179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186048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868035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D1E72-50F0-4120-B073-51299DE70D0F}"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94135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3D1E72-50F0-4120-B073-51299DE70D0F}"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32331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3D1E72-50F0-4120-B073-51299DE70D0F}" type="datetimeFigureOut">
              <a:rPr lang="en-US" smtClean="0"/>
              <a:t>4/12/24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410966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3D1E72-50F0-4120-B073-51299DE70D0F}" type="datetimeFigureOut">
              <a:rPr lang="en-US" smtClean="0"/>
              <a:t>4/12/24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160023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D1E72-50F0-4120-B073-51299DE70D0F}" type="datetimeFigureOut">
              <a:rPr lang="en-US" smtClean="0"/>
              <a:t>4/12/24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260820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D1E72-50F0-4120-B073-51299DE70D0F}"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376717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D1E72-50F0-4120-B073-51299DE70D0F}"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213789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D1E72-50F0-4120-B073-51299DE70D0F}" type="datetimeFigureOut">
              <a:rPr lang="en-US" smtClean="0"/>
              <a:t>4/12/24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55E26-3218-4018-8258-4610F2577B1C}" type="slidenum">
              <a:rPr lang="en-US" smtClean="0"/>
              <a:t>‹#›</a:t>
            </a:fld>
            <a:endParaRPr lang="en-US"/>
          </a:p>
        </p:txBody>
      </p:sp>
    </p:spTree>
    <p:extLst>
      <p:ext uri="{BB962C8B-B14F-4D97-AF65-F5344CB8AC3E}">
        <p14:creationId xmlns:p14="http://schemas.microsoft.com/office/powerpoint/2010/main" val="14084746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31826041"/>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3947589000000002@web30506.mail.mud.yahoo.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3947589000000003@web30506.mail.mud.yahoo.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361950"/>
            <a:ext cx="5638800" cy="2838450"/>
          </a:xfrm>
        </p:spPr>
        <p:txBody>
          <a:bodyPr>
            <a:normAutofit/>
          </a:bodyPr>
          <a:lstStyle/>
          <a:p>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ملف ديسك:</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40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مسؤولية قيادتك</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40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وخدمتك</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619500" y="3200400"/>
            <a:ext cx="4953000" cy="1752600"/>
          </a:xfrm>
        </p:spPr>
        <p:txBody>
          <a:bodyPr>
            <a:normAutofit/>
          </a:bodyPr>
          <a:lstStyle/>
          <a:p>
            <a:r>
              <a:rPr lang="ar-JO"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كلية الكتاب المقدس سنغافورة</a:t>
            </a:r>
            <a:endParaRPr lang="en-US"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ar-JO"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دكتوراه في الخدمة</a:t>
            </a:r>
            <a:endParaRPr lang="en-US"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ar-JO" sz="2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مساق تنشيط الكنيسة</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What is the DiSC assessment? - DiSC Profile">
            <a:extLst>
              <a:ext uri="{FF2B5EF4-FFF2-40B4-BE49-F238E27FC236}">
                <a16:creationId xmlns:a16="http://schemas.microsoft.com/office/drawing/2014/main" id="{AE2888A5-9A73-758D-6EF6-01F7CF6A7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 y="1010954"/>
            <a:ext cx="4292600" cy="429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F5D8D4D-32DD-A927-0021-BA7F2862950E}"/>
              </a:ext>
            </a:extLst>
          </p:cNvPr>
          <p:cNvSpPr>
            <a:spLocks noChangeArrowheads="1"/>
          </p:cNvSpPr>
          <p:nvPr/>
        </p:nvSpPr>
        <p:spPr bwMode="auto">
          <a:xfrm>
            <a:off x="-76200" y="5715000"/>
            <a:ext cx="9252520" cy="113842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1"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ＭＳ Ｐゴシック" charset="0"/>
                <a:cs typeface="Arial" pitchFamily="34" charset="0"/>
              </a:rPr>
              <a:t>تعليم د. غوردون بينفولد دكتور الخدمات الطلابية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ＭＳ Ｐゴシック" charset="0"/>
                <a:cs typeface="Arial"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ＭＳ Ｐゴシック" charset="0"/>
                <a:cs typeface="Arial"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ＭＳ Ｐゴシック" charset="0"/>
                <a:cs typeface="Arial"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ＭＳ Ｐゴシック" charset="0"/>
                <a:cs typeface="Arial"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ＭＳ Ｐゴシック" charset="0"/>
                <a:cs typeface="Arial"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ＭＳ Ｐゴシック" charset="0"/>
                <a:cs typeface="Arial"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ＭＳ Ｐゴシック" charset="0"/>
                <a:cs typeface="Arial" pitchFamily="34" charset="0"/>
              </a:rPr>
              <a:t> BibleStudyDownloads.org</a:t>
            </a:r>
          </a:p>
        </p:txBody>
      </p:sp>
    </p:spTree>
    <p:extLst>
      <p:ext uri="{BB962C8B-B14F-4D97-AF65-F5344CB8AC3E}">
        <p14:creationId xmlns:p14="http://schemas.microsoft.com/office/powerpoint/2010/main" val="159721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a:bodyPr>
          <a:lstStyle/>
          <a:p>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اكتب ما تراه في الشرائح التالية.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75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l="42188" t="31250" r="42188" b="37500"/>
          <a:stretch>
            <a:fillRect/>
          </a:stretch>
        </p:blipFill>
        <p:spPr bwMode="auto">
          <a:xfrm>
            <a:off x="1828800" y="24733"/>
            <a:ext cx="5868988" cy="6860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028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b="0" dirty="0">
                <a:solidFill>
                  <a:schemeClr val="bg1"/>
                </a:solidFill>
                <a:cs typeface="Arial" panose="020B0604020202020204" pitchFamily="34" charset="0"/>
              </a:rPr>
              <a:t>© </a:t>
            </a:r>
            <a:r>
              <a:rPr lang="ar-JO" b="0" dirty="0">
                <a:solidFill>
                  <a:schemeClr val="bg1"/>
                </a:solidFill>
                <a:cs typeface="Arial" panose="020B0604020202020204" pitchFamily="34" charset="0"/>
              </a:rPr>
              <a:t>تامكو لاستشاريي الأداء</a:t>
            </a:r>
            <a:endParaRPr lang="en-US" b="0" dirty="0">
              <a:solidFill>
                <a:schemeClr val="bg1"/>
              </a:solidFill>
              <a:cs typeface="Arial" panose="020B0604020202020204" pitchFamily="34" charset="0"/>
            </a:endParaRPr>
          </a:p>
        </p:txBody>
      </p:sp>
      <p:pic>
        <p:nvPicPr>
          <p:cNvPr id="15363" name="EC_MA3.1204954899" descr="cid:3947589000000002@web30506.mail.mud.yahoo.co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00200" y="1295400"/>
            <a:ext cx="6103336" cy="394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6637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b="0" dirty="0">
                <a:solidFill>
                  <a:schemeClr val="bg1"/>
                </a:solidFill>
              </a:rPr>
              <a:t>© </a:t>
            </a:r>
            <a:r>
              <a:rPr lang="ar-JO" b="0" dirty="0">
                <a:solidFill>
                  <a:schemeClr val="bg1"/>
                </a:solidFill>
              </a:rPr>
              <a:t>تامكو لاستشاريي الأداء</a:t>
            </a:r>
            <a:endParaRPr lang="en-US" b="0" dirty="0">
              <a:solidFill>
                <a:schemeClr val="bg1"/>
              </a:solidFill>
            </a:endParaRPr>
          </a:p>
        </p:txBody>
      </p:sp>
      <p:pic>
        <p:nvPicPr>
          <p:cNvPr id="16387" name="EC_MA4.1204954899" descr="cid:3947589000000003@web30506.mail.mud.yahoo.co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3400" y="1116330"/>
            <a:ext cx="8130209" cy="4674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3055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a:bodyPr>
          <a:lstStyle/>
          <a:p>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كيف يعمل ديسك</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71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ar-JO" dirty="0">
                <a:latin typeface="Arial" panose="020B0604020202020204" pitchFamily="34" charset="0"/>
                <a:cs typeface="Arial" panose="020B0604020202020204" pitchFamily="34" charset="0"/>
              </a:rPr>
              <a:t>الأسد (كولي المزاج/مهيمن)</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نقاط القوة – صاحب رؤية، عملي</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منتج، قوي الإرادة</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مستقل، حاسم، قائد.</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نقاط الضعف – بارد، متسلط</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غير عاطفي، مكتفي ذاتياً</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لا يرحم، ساخر، قاسي</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8308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normAutofit fontScale="90000"/>
          </a:bodyPr>
          <a:lstStyle/>
          <a:p>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القضاعة (دموي المزاج/تأثير)</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نقاط القوة – منفتح، سريع الإستجابة</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دافئ، ودود، ثرثار، متحمس</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عطوف</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نقاط الضعف – غير منضبط</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غير منتج، مبالغ، أناني</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غير مستقر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142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r>
              <a:rPr lang="ar-JO" dirty="0">
                <a:latin typeface="Arial" panose="020B0604020202020204" pitchFamily="34" charset="0"/>
                <a:cs typeface="Arial" panose="020B0604020202020204" pitchFamily="34" charset="0"/>
              </a:rPr>
              <a:t>كلب الجولدون ريتريفر</a:t>
            </a:r>
            <a:br>
              <a:rPr lang="ar-JO"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بلغمي/ثبات</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نقاط القوة – الهدوء، التمهل</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يمكن الإعتماد عليه، السكوت، الموضوعية،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الدبلوماسية، روح الدعابة</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نقاط الضعف - أناني، بخيل،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مماطل، غير متحمس، غير حاسم،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خائف، قلق</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61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r>
              <a:rPr lang="ar-JO" dirty="0">
                <a:latin typeface="Arial" panose="020B0604020202020204" pitchFamily="34" charset="0"/>
                <a:cs typeface="Arial" panose="020B0604020202020204" pitchFamily="34" charset="0"/>
              </a:rPr>
              <a:t>القندس (حزن/امتثال)</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نقاط القوة- تحليلي، منضبط ذاتياً،</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مجتهد، منظم، جمالي</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مضحي</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نقاط الضعف – مزاجي، أناني،</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حساس، سلبي، غير اجتماعي، انتقادي</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انتقامي</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81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ar-JO" dirty="0">
                <a:latin typeface="Arial" panose="020B0604020202020204" pitchFamily="34" charset="0"/>
                <a:cs typeface="Arial" panose="020B0604020202020204" pitchFamily="34" charset="0"/>
              </a:rPr>
              <a:t>ستجد غالباً أن الأشخاص لديهم نوع شخصية أساسي ونوع ثانوي، ألقِ نظرة على نفسك. أيهما أساسي لديك وأيهما ثانوي؟ بعضها يسير معاً بشكل طبيعي ويشكل مجموعة رائعة من نقاط القوة. كن أيضاً حساساً لنقاط الضعف في نفسك وفي الآخرين.</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03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14800"/>
            <a:ext cx="8229600" cy="1143000"/>
          </a:xfrm>
        </p:spPr>
        <p:txBody>
          <a:bodyPr>
            <a:normAutofit fontScale="90000"/>
          </a:bodyPr>
          <a:lstStyle/>
          <a:p>
            <a:r>
              <a:rPr lang="ar-JO"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د. غوردون ي. بينفولد، دكتوراه في الخدمة</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ص.ب. 178</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إيتون، كو 80615</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gordonpnfld@gmail.com</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StartingFresh.net</a:t>
            </a:r>
            <a:b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970.631.6740</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581548" cy="2558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51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945037" cy="646331"/>
          </a:xfrm>
          <a:prstGeom prst="rect">
            <a:avLst/>
          </a:prstGeom>
        </p:spPr>
        <p:txBody>
          <a:bodyPr wrap="none">
            <a:spAutoFit/>
          </a:bodyPr>
          <a:lstStyle/>
          <a:p>
            <a:r>
              <a:rPr lang="ar-JO" sz="36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متوجه نحو المهمة</a:t>
            </a:r>
            <a:endPar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Rectangle 16"/>
          <p:cNvSpPr/>
          <p:nvPr/>
        </p:nvSpPr>
        <p:spPr>
          <a:xfrm>
            <a:off x="2881832" y="5543550"/>
            <a:ext cx="3422732"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متوجه نحو الأشخاص</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Rectangle 19"/>
          <p:cNvSpPr/>
          <p:nvPr/>
        </p:nvSpPr>
        <p:spPr>
          <a:xfrm>
            <a:off x="6375927" y="3105832"/>
            <a:ext cx="2768073" cy="646331"/>
          </a:xfrm>
          <a:prstGeom prst="rect">
            <a:avLst/>
          </a:prstGeom>
        </p:spPr>
        <p:txBody>
          <a:bodyPr wrap="square">
            <a:spAutoFit/>
          </a:bodyPr>
          <a:lstStyle/>
          <a:p>
            <a:pPr lvl="0" algn="ct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يتصرف</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ectangle 21"/>
          <p:cNvSpPr/>
          <p:nvPr/>
        </p:nvSpPr>
        <p:spPr>
          <a:xfrm>
            <a:off x="0" y="3105834"/>
            <a:ext cx="2438391" cy="646331"/>
          </a:xfrm>
          <a:prstGeom prst="rect">
            <a:avLst/>
          </a:prstGeom>
        </p:spPr>
        <p:txBody>
          <a:bodyPr wrap="square">
            <a:spAutoFit/>
          </a:bodyPr>
          <a:lstStyle/>
          <a:p>
            <a:pPr lvl="0" algn="ct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يتجاوب</a:t>
            </a:r>
            <a:endPar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Rectangle 23"/>
          <p:cNvSpPr/>
          <p:nvPr/>
        </p:nvSpPr>
        <p:spPr>
          <a:xfrm>
            <a:off x="5401913" y="1981200"/>
            <a:ext cx="34336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د</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Rectangle 24"/>
          <p:cNvSpPr/>
          <p:nvPr/>
        </p:nvSpPr>
        <p:spPr>
          <a:xfrm>
            <a:off x="5385774" y="4114799"/>
            <a:ext cx="482824" cy="646331"/>
          </a:xfrm>
          <a:prstGeom prst="rect">
            <a:avLst/>
          </a:prstGeom>
        </p:spPr>
        <p:txBody>
          <a:bodyPr wrap="none">
            <a:spAutoFit/>
          </a:bodyPr>
          <a:lstStyle/>
          <a:p>
            <a:pPr lvl="0"/>
            <a:r>
              <a:rPr lang="ar-JO" sz="3600" b="1" dirty="0">
                <a:solidFill>
                  <a:prstClr val="white"/>
                </a:solidFill>
                <a:latin typeface="Arial" panose="020B0604020202020204" pitchFamily="34" charset="0"/>
                <a:cs typeface="Arial" panose="020B0604020202020204" pitchFamily="34" charset="0"/>
              </a:rPr>
              <a:t>ي</a:t>
            </a:r>
            <a:endParaRPr lang="en-US" sz="1400" b="1" dirty="0">
              <a:solidFill>
                <a:prstClr val="white"/>
              </a:solidFill>
              <a:latin typeface="Arial" panose="020B0604020202020204" pitchFamily="34" charset="0"/>
              <a:cs typeface="Arial" panose="020B0604020202020204" pitchFamily="34" charset="0"/>
            </a:endParaRPr>
          </a:p>
        </p:txBody>
      </p:sp>
      <p:sp>
        <p:nvSpPr>
          <p:cNvPr id="26" name="Rectangle 25"/>
          <p:cNvSpPr/>
          <p:nvPr/>
        </p:nvSpPr>
        <p:spPr>
          <a:xfrm>
            <a:off x="3505200" y="4114799"/>
            <a:ext cx="59984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Rectangle 26"/>
          <p:cNvSpPr/>
          <p:nvPr/>
        </p:nvSpPr>
        <p:spPr>
          <a:xfrm>
            <a:off x="3469934" y="1981200"/>
            <a:ext cx="431528"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ك</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64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945037" cy="646331"/>
          </a:xfrm>
          <a:prstGeom prst="rect">
            <a:avLst/>
          </a:prstGeom>
        </p:spPr>
        <p:txBody>
          <a:bodyPr wrap="none">
            <a:spAutoFit/>
          </a:bodyPr>
          <a:lstStyle/>
          <a:p>
            <a:r>
              <a:rPr lang="ar-JO" sz="3600" b="1" dirty="0">
                <a:solidFill>
                  <a:prstClr val="white"/>
                </a:solidFill>
                <a:effectLst>
                  <a:outerShdw blurRad="38100" dist="38100" dir="2700000" algn="tl">
                    <a:srgbClr val="000000">
                      <a:alpha val="43137"/>
                    </a:srgbClr>
                  </a:outerShdw>
                </a:effectLst>
                <a:ea typeface="+mj-ea"/>
                <a:cs typeface="+mj-cs"/>
              </a:rPr>
              <a:t>متوجه نحو المهمة</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422732"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rPr>
              <a:t>متوجه نحو الأشخاص</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768072" cy="646331"/>
          </a:xfrm>
          <a:prstGeom prst="rect">
            <a:avLst/>
          </a:prstGeom>
        </p:spPr>
        <p:txBody>
          <a:bodyPr wrap="square">
            <a:spAutoFit/>
          </a:bodyPr>
          <a:lstStyle/>
          <a:p>
            <a:pPr lvl="0" algn="ctr"/>
            <a:r>
              <a:rPr lang="ar-JO" sz="3600" b="1" dirty="0">
                <a:solidFill>
                  <a:prstClr val="white"/>
                </a:solidFill>
                <a:effectLst>
                  <a:outerShdw blurRad="38100" dist="38100" dir="2700000" algn="tl">
                    <a:srgbClr val="000000">
                      <a:alpha val="43137"/>
                    </a:srgbClr>
                  </a:outerShdw>
                </a:effectLst>
              </a:rPr>
              <a:t>يتصرف</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1" y="3105834"/>
            <a:ext cx="2478154" cy="646331"/>
          </a:xfrm>
          <a:prstGeom prst="rect">
            <a:avLst/>
          </a:prstGeom>
        </p:spPr>
        <p:txBody>
          <a:bodyPr wrap="square">
            <a:spAutoFit/>
          </a:bodyPr>
          <a:lstStyle/>
          <a:p>
            <a:pPr lvl="0" algn="ctr"/>
            <a:r>
              <a:rPr lang="ar-JO" sz="3600" b="1" dirty="0">
                <a:solidFill>
                  <a:prstClr val="white"/>
                </a:solidFill>
                <a:effectLst>
                  <a:outerShdw blurRad="38100" dist="38100" dir="2700000" algn="tl">
                    <a:srgbClr val="000000">
                      <a:alpha val="43137"/>
                    </a:srgbClr>
                  </a:outerShdw>
                </a:effectLst>
              </a:rPr>
              <a:t>يتجاوب</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34336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rPr>
              <a:t>د</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482824" cy="646331"/>
          </a:xfrm>
          <a:prstGeom prst="rect">
            <a:avLst/>
          </a:prstGeom>
        </p:spPr>
        <p:txBody>
          <a:bodyPr wrap="none">
            <a:spAutoFit/>
          </a:bodyPr>
          <a:lstStyle/>
          <a:p>
            <a:pPr lvl="0"/>
            <a:r>
              <a:rPr lang="ar-JO" sz="3600" b="1" dirty="0">
                <a:solidFill>
                  <a:prstClr val="white"/>
                </a:solidFill>
              </a:rPr>
              <a:t>ي</a:t>
            </a:r>
            <a:endParaRPr lang="en-US" sz="1400" b="1" dirty="0">
              <a:solidFill>
                <a:prstClr val="white"/>
              </a:solidFill>
            </a:endParaRPr>
          </a:p>
        </p:txBody>
      </p:sp>
      <p:sp>
        <p:nvSpPr>
          <p:cNvPr id="26" name="Rectangle 25"/>
          <p:cNvSpPr/>
          <p:nvPr/>
        </p:nvSpPr>
        <p:spPr>
          <a:xfrm>
            <a:off x="3505200" y="4114799"/>
            <a:ext cx="59984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rPr>
              <a:t>س</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69934" y="1981200"/>
            <a:ext cx="431528"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rPr>
              <a:t>ك</a:t>
            </a:r>
            <a:endParaRPr lang="en-US" sz="1400" b="1" dirty="0">
              <a:solidFill>
                <a:prstClr val="white"/>
              </a:solidFill>
              <a:effectLst>
                <a:outerShdw blurRad="38100" dist="38100" dir="2700000" algn="tl">
                  <a:srgbClr val="000000">
                    <a:alpha val="43137"/>
                  </a:srgbClr>
                </a:outerShdw>
              </a:effectLst>
            </a:endParaRPr>
          </a:p>
        </p:txBody>
      </p:sp>
      <p:sp>
        <p:nvSpPr>
          <p:cNvPr id="12" name="Rectangle 11"/>
          <p:cNvSpPr/>
          <p:nvPr/>
        </p:nvSpPr>
        <p:spPr>
          <a:xfrm>
            <a:off x="457200" y="183230"/>
            <a:ext cx="2265364" cy="646331"/>
          </a:xfrm>
          <a:prstGeom prst="rect">
            <a:avLst/>
          </a:prstGeom>
        </p:spPr>
        <p:txBody>
          <a:bodyPr wrap="none">
            <a:spAutoFit/>
          </a:bodyPr>
          <a:lstStyle/>
          <a:p>
            <a:r>
              <a:rPr lang="ar-JO" sz="3600" b="1" dirty="0">
                <a:solidFill>
                  <a:prstClr val="white"/>
                </a:solidFill>
                <a:effectLst>
                  <a:outerShdw blurRad="38100" dist="38100" dir="2700000" algn="tl">
                    <a:srgbClr val="000000">
                      <a:alpha val="43137"/>
                    </a:srgbClr>
                  </a:outerShdw>
                </a:effectLst>
                <a:ea typeface="+mj-ea"/>
                <a:cs typeface="+mj-cs"/>
              </a:rPr>
              <a:t>النسب المئوية</a:t>
            </a:r>
            <a:endParaRPr lang="en-US" sz="1400" b="1" dirty="0">
              <a:effectLst>
                <a:outerShdw blurRad="38100" dist="38100" dir="2700000" algn="tl">
                  <a:srgbClr val="000000">
                    <a:alpha val="43137"/>
                  </a:srgbClr>
                </a:outerShdw>
              </a:effectLst>
            </a:endParaRPr>
          </a:p>
        </p:txBody>
      </p:sp>
      <p:sp>
        <p:nvSpPr>
          <p:cNvPr id="13" name="Rectangle 12"/>
          <p:cNvSpPr/>
          <p:nvPr/>
        </p:nvSpPr>
        <p:spPr>
          <a:xfrm>
            <a:off x="6184523" y="1981200"/>
            <a:ext cx="1165704" cy="646331"/>
          </a:xfrm>
          <a:prstGeom prst="rect">
            <a:avLst/>
          </a:prstGeom>
        </p:spPr>
        <p:txBody>
          <a:bodyPr wrap="none">
            <a:spAutoFit/>
          </a:bodyPr>
          <a:lstStyle/>
          <a:p>
            <a:r>
              <a:rPr lang="ar-JO" sz="3600" b="1" dirty="0">
                <a:solidFill>
                  <a:prstClr val="white"/>
                </a:solidFill>
                <a:effectLst>
                  <a:outerShdw blurRad="38100" dist="38100" dir="2700000" algn="tl">
                    <a:srgbClr val="000000">
                      <a:alpha val="43137"/>
                    </a:srgbClr>
                  </a:outerShdw>
                </a:effectLst>
                <a:ea typeface="+mj-ea"/>
                <a:cs typeface="+mj-cs"/>
              </a:rPr>
              <a:t>18%</a:t>
            </a:r>
            <a:endParaRPr lang="en-US" sz="1400" b="1" dirty="0">
              <a:effectLst>
                <a:outerShdw blurRad="38100" dist="38100" dir="2700000" algn="tl">
                  <a:srgbClr val="000000">
                    <a:alpha val="43137"/>
                  </a:srgbClr>
                </a:outerShdw>
              </a:effectLst>
            </a:endParaRPr>
          </a:p>
        </p:txBody>
      </p:sp>
      <p:sp>
        <p:nvSpPr>
          <p:cNvPr id="16" name="Rectangle 15"/>
          <p:cNvSpPr/>
          <p:nvPr/>
        </p:nvSpPr>
        <p:spPr>
          <a:xfrm>
            <a:off x="5848675" y="4114799"/>
            <a:ext cx="1165704" cy="646331"/>
          </a:xfrm>
          <a:prstGeom prst="rect">
            <a:avLst/>
          </a:prstGeom>
        </p:spPr>
        <p:txBody>
          <a:bodyPr wrap="none">
            <a:spAutoFit/>
          </a:bodyPr>
          <a:lstStyle/>
          <a:p>
            <a:r>
              <a:rPr lang="ar-JO" sz="3600" b="1" dirty="0">
                <a:solidFill>
                  <a:prstClr val="white"/>
                </a:solidFill>
                <a:effectLst>
                  <a:outerShdw blurRad="38100" dist="38100" dir="2700000" algn="tl">
                    <a:srgbClr val="000000">
                      <a:alpha val="43137"/>
                    </a:srgbClr>
                  </a:outerShdw>
                </a:effectLst>
                <a:ea typeface="+mj-ea"/>
                <a:cs typeface="+mj-cs"/>
              </a:rPr>
              <a:t>28%</a:t>
            </a:r>
            <a:endParaRPr lang="en-US" sz="1400" b="1" dirty="0">
              <a:effectLst>
                <a:outerShdw blurRad="38100" dist="38100" dir="2700000" algn="tl">
                  <a:srgbClr val="000000">
                    <a:alpha val="43137"/>
                  </a:srgbClr>
                </a:outerShdw>
              </a:effectLst>
            </a:endParaRPr>
          </a:p>
        </p:txBody>
      </p:sp>
      <p:sp>
        <p:nvSpPr>
          <p:cNvPr id="18" name="Rectangle 17"/>
          <p:cNvSpPr/>
          <p:nvPr/>
        </p:nvSpPr>
        <p:spPr>
          <a:xfrm>
            <a:off x="2422587" y="4114799"/>
            <a:ext cx="1165704" cy="646331"/>
          </a:xfrm>
          <a:prstGeom prst="rect">
            <a:avLst/>
          </a:prstGeom>
        </p:spPr>
        <p:txBody>
          <a:bodyPr wrap="none">
            <a:spAutoFit/>
          </a:bodyPr>
          <a:lstStyle/>
          <a:p>
            <a:r>
              <a:rPr lang="ar-JO" sz="3600" b="1" dirty="0">
                <a:solidFill>
                  <a:prstClr val="white"/>
                </a:solidFill>
                <a:effectLst>
                  <a:outerShdw blurRad="38100" dist="38100" dir="2700000" algn="tl">
                    <a:srgbClr val="000000">
                      <a:alpha val="43137"/>
                    </a:srgbClr>
                  </a:outerShdw>
                </a:effectLst>
                <a:ea typeface="+mj-ea"/>
                <a:cs typeface="+mj-cs"/>
              </a:rPr>
              <a:t>40%</a:t>
            </a:r>
            <a:endParaRPr lang="en-US" sz="1400" b="1" dirty="0">
              <a:effectLst>
                <a:outerShdw blurRad="38100" dist="38100" dir="2700000" algn="tl">
                  <a:srgbClr val="000000">
                    <a:alpha val="43137"/>
                  </a:srgbClr>
                </a:outerShdw>
              </a:effectLst>
            </a:endParaRPr>
          </a:p>
        </p:txBody>
      </p:sp>
      <p:sp>
        <p:nvSpPr>
          <p:cNvPr id="19" name="Rectangle 18"/>
          <p:cNvSpPr/>
          <p:nvPr/>
        </p:nvSpPr>
        <p:spPr>
          <a:xfrm>
            <a:off x="2117060" y="1981200"/>
            <a:ext cx="1159538" cy="646331"/>
          </a:xfrm>
          <a:prstGeom prst="rect">
            <a:avLst/>
          </a:prstGeom>
        </p:spPr>
        <p:txBody>
          <a:bodyPr wrap="square">
            <a:spAutoFit/>
          </a:bodyPr>
          <a:lstStyle/>
          <a:p>
            <a:r>
              <a:rPr lang="ar-JO" sz="3600" b="1" dirty="0">
                <a:solidFill>
                  <a:prstClr val="white"/>
                </a:solidFill>
                <a:effectLst>
                  <a:outerShdw blurRad="38100" dist="38100" dir="2700000" algn="tl">
                    <a:srgbClr val="000000">
                      <a:alpha val="43137"/>
                    </a:srgbClr>
                  </a:outerShdw>
                </a:effectLst>
                <a:ea typeface="+mj-ea"/>
                <a:cs typeface="+mj-cs"/>
              </a:rPr>
              <a:t>12%</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87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945037" cy="646331"/>
          </a:xfrm>
          <a:prstGeom prst="rect">
            <a:avLst/>
          </a:prstGeom>
        </p:spPr>
        <p:txBody>
          <a:bodyPr wrap="none">
            <a:spAutoFit/>
          </a:bodyPr>
          <a:lstStyle/>
          <a:p>
            <a:r>
              <a:rPr lang="ar-JO" sz="36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متوجه نحو المهمة</a:t>
            </a:r>
            <a:endPar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Rectangle 16"/>
          <p:cNvSpPr/>
          <p:nvPr/>
        </p:nvSpPr>
        <p:spPr>
          <a:xfrm>
            <a:off x="2881832" y="5543550"/>
            <a:ext cx="3422732"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متوجه نحو الأشخاص</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Rectangle 19"/>
          <p:cNvSpPr/>
          <p:nvPr/>
        </p:nvSpPr>
        <p:spPr>
          <a:xfrm>
            <a:off x="6375927" y="3105832"/>
            <a:ext cx="2768073" cy="646331"/>
          </a:xfrm>
          <a:prstGeom prst="rect">
            <a:avLst/>
          </a:prstGeom>
        </p:spPr>
        <p:txBody>
          <a:bodyPr wrap="square">
            <a:spAutoFit/>
          </a:bodyPr>
          <a:lstStyle/>
          <a:p>
            <a:pPr lvl="0" algn="ct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يتصرف</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ectangle 21"/>
          <p:cNvSpPr/>
          <p:nvPr/>
        </p:nvSpPr>
        <p:spPr>
          <a:xfrm>
            <a:off x="0" y="3105834"/>
            <a:ext cx="2438391" cy="646331"/>
          </a:xfrm>
          <a:prstGeom prst="rect">
            <a:avLst/>
          </a:prstGeom>
        </p:spPr>
        <p:txBody>
          <a:bodyPr wrap="square">
            <a:spAutoFit/>
          </a:bodyPr>
          <a:lstStyle/>
          <a:p>
            <a:pPr lvl="0" algn="ct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يتجاوب</a:t>
            </a:r>
            <a:endPar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Rectangle 23"/>
          <p:cNvSpPr/>
          <p:nvPr/>
        </p:nvSpPr>
        <p:spPr>
          <a:xfrm>
            <a:off x="5401913" y="1981200"/>
            <a:ext cx="449162" cy="1015663"/>
          </a:xfrm>
          <a:prstGeom prst="rect">
            <a:avLst/>
          </a:prstGeom>
        </p:spPr>
        <p:txBody>
          <a:bodyPr wrap="none">
            <a:spAutoFit/>
          </a:bodyPr>
          <a:lstStyle/>
          <a:p>
            <a:pPr lvl="0"/>
            <a:r>
              <a:rPr lang="ar-JO" sz="6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د</a:t>
            </a:r>
            <a:endParaRPr lang="en-US" sz="6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Rectangle 24"/>
          <p:cNvSpPr/>
          <p:nvPr/>
        </p:nvSpPr>
        <p:spPr>
          <a:xfrm>
            <a:off x="5385774" y="4114799"/>
            <a:ext cx="482824" cy="646331"/>
          </a:xfrm>
          <a:prstGeom prst="rect">
            <a:avLst/>
          </a:prstGeom>
        </p:spPr>
        <p:txBody>
          <a:bodyPr wrap="none">
            <a:spAutoFit/>
          </a:bodyPr>
          <a:lstStyle/>
          <a:p>
            <a:pPr lvl="0"/>
            <a:r>
              <a:rPr lang="ar-JO" sz="3600" b="1" dirty="0">
                <a:solidFill>
                  <a:prstClr val="white"/>
                </a:solidFill>
                <a:latin typeface="Arial" panose="020B0604020202020204" pitchFamily="34" charset="0"/>
                <a:cs typeface="Arial" panose="020B0604020202020204" pitchFamily="34" charset="0"/>
              </a:rPr>
              <a:t>ي</a:t>
            </a:r>
            <a:endParaRPr lang="en-US" sz="1400" b="1" dirty="0">
              <a:solidFill>
                <a:prstClr val="white"/>
              </a:solidFill>
              <a:latin typeface="Arial" panose="020B0604020202020204" pitchFamily="34" charset="0"/>
              <a:cs typeface="Arial" panose="020B0604020202020204" pitchFamily="34" charset="0"/>
            </a:endParaRPr>
          </a:p>
        </p:txBody>
      </p:sp>
      <p:sp>
        <p:nvSpPr>
          <p:cNvPr id="26" name="Rectangle 25"/>
          <p:cNvSpPr/>
          <p:nvPr/>
        </p:nvSpPr>
        <p:spPr>
          <a:xfrm>
            <a:off x="3505200" y="4114799"/>
            <a:ext cx="59984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Rectangle 26"/>
          <p:cNvSpPr/>
          <p:nvPr/>
        </p:nvSpPr>
        <p:spPr>
          <a:xfrm>
            <a:off x="3469934" y="2165866"/>
            <a:ext cx="431528"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ك</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9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الخصائص المهيمنة</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517620" y="1600200"/>
            <a:ext cx="8626380" cy="3477875"/>
          </a:xfrm>
          <a:prstGeom prst="rect">
            <a:avLst/>
          </a:prstGeom>
        </p:spPr>
        <p:txBody>
          <a:bodyPr wrap="square">
            <a:spAutoFit/>
          </a:bodyPr>
          <a:lstStyle/>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مسيطر</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مباشر</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متطلب</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حاسم</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محدد</a:t>
            </a:r>
            <a:endParaRPr lang="en-US"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62814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الخصائص المهيمنة</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517620" y="1600200"/>
            <a:ext cx="8626380" cy="4154984"/>
          </a:xfrm>
          <a:prstGeom prst="rect">
            <a:avLst/>
          </a:prstGeom>
        </p:spPr>
        <p:txBody>
          <a:bodyPr wrap="square">
            <a:spAutoFit/>
          </a:bodyPr>
          <a:lstStyle/>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يحصل على نتائج فورية</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يسبب التصرف</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يأخذ السلطة</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يحل المشاكل</a:t>
            </a:r>
          </a:p>
          <a:p>
            <a:endParaRPr lang="en-US"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a:p>
            <a:pPr algn="r" rtl="1"/>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الميل لإيذاء الناس</a:t>
            </a:r>
            <a:endParaRPr lang="en-US"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44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94503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متوجه نحو المهمة</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2881832" y="5543550"/>
            <a:ext cx="342273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متوجه نحو الأشخاص</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6375927" y="3105832"/>
            <a:ext cx="276807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يتصرف</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2" name="Rectangle 21"/>
          <p:cNvSpPr/>
          <p:nvPr/>
        </p:nvSpPr>
        <p:spPr>
          <a:xfrm>
            <a:off x="0" y="3105834"/>
            <a:ext cx="243839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يتجاوب</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5401913" y="2069901"/>
            <a:ext cx="34336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د</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385774" y="3886200"/>
            <a:ext cx="67999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ي</a:t>
            </a:r>
            <a:endPar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3505200" y="4070866"/>
            <a:ext cx="59984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س</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3469934" y="2096869"/>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ك</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766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الخصائص المؤثرة</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517620" y="1600200"/>
            <a:ext cx="8626380" cy="3477875"/>
          </a:xfrm>
          <a:prstGeom prst="rect">
            <a:avLst/>
          </a:prstGeom>
        </p:spPr>
        <p:txBody>
          <a:bodyPr wrap="square">
            <a:spAutoFit/>
          </a:bodyPr>
          <a:lstStyle/>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متفائل</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مؤثر</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ملهم</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مثير للإعجاب</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إبداعي</a:t>
            </a:r>
            <a:endParaRPr lang="en-US"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0757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الخصائص المؤثرة</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517620" y="1600200"/>
            <a:ext cx="8626380" cy="4585871"/>
          </a:xfrm>
          <a:prstGeom prst="rect">
            <a:avLst/>
          </a:prstGeom>
        </p:spPr>
        <p:txBody>
          <a:bodyPr wrap="square">
            <a:spAutoFit/>
          </a:bodyPr>
          <a:lstStyle/>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صاحب خطى سريعة</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صاحب بداية أفضل من النهاية</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يولد الحماس</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يخلق بيئة محفزة</a:t>
            </a:r>
          </a:p>
          <a:p>
            <a:endParaRPr lang="en-US" sz="28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a:p>
            <a:pPr algn="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سبب مسرة الناس</a:t>
            </a:r>
          </a:p>
          <a:p>
            <a:pPr algn="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ليس منهياً جيداً</a:t>
            </a:r>
            <a:endParaRPr lang="en-US"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4328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94503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متوجه نحو المهمة</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2881832" y="5543550"/>
            <a:ext cx="342273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متوجه نحو الأشخاص</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6375927" y="3105832"/>
            <a:ext cx="276807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يتصرف</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2" name="Rectangle 21"/>
          <p:cNvSpPr/>
          <p:nvPr/>
        </p:nvSpPr>
        <p:spPr>
          <a:xfrm>
            <a:off x="0" y="3105834"/>
            <a:ext cx="243839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يتجاوب</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5401913" y="2083385"/>
            <a:ext cx="34336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د</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385774" y="4125631"/>
            <a:ext cx="48282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ي</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3247116" y="3940965"/>
            <a:ext cx="87716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س</a:t>
            </a:r>
            <a:endParaRPr kumimoji="0" lang="en-US" sz="6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3469934" y="2083385"/>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ك</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80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خصائص الثبات</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517620" y="1600200"/>
            <a:ext cx="8626380" cy="4832092"/>
          </a:xfrm>
          <a:prstGeom prst="rect">
            <a:avLst/>
          </a:prstGeom>
        </p:spPr>
        <p:txBody>
          <a:bodyPr wrap="square">
            <a:spAutoFit/>
          </a:bodyPr>
          <a:lstStyle/>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يسير بخطى أبطأ</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ثابت</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مستقر</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الوضع الراهن</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يقبل التغيير ببطء</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يدعم</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بيئة عمل متناغمة</a:t>
            </a:r>
            <a:endParaRPr lang="en-US"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0986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txBody>
          <a:bodyPr>
            <a:normAutofit/>
          </a:bodyPr>
          <a:lstStyle/>
          <a:p>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ملف ديسك:</a:t>
            </a:r>
            <a:b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مسؤولية قيادتك</a:t>
            </a:r>
            <a:b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وخدمتك</a:t>
            </a:r>
            <a:b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52600" y="3886200"/>
            <a:ext cx="6019800" cy="1752600"/>
          </a:xfrm>
        </p:spPr>
        <p:txBody>
          <a:bodyPr/>
          <a:lstStyle/>
          <a:p>
            <a:r>
              <a:rPr lang="ar-JO"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كلية الكتاب المقدس سنغافورة</a:t>
            </a:r>
          </a:p>
          <a:p>
            <a:r>
              <a:rPr lang="ar-JO"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دكتوراه في الخدمة</a:t>
            </a:r>
          </a:p>
          <a:p>
            <a:r>
              <a:rPr lang="ar-JO"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مساق تنشيط الكنيسة</a:t>
            </a:r>
          </a:p>
        </p:txBody>
      </p:sp>
      <p:pic>
        <p:nvPicPr>
          <p:cNvPr id="1026" name="Picture 2" descr="What is the DiSC assessment? - DiSC Profile">
            <a:extLst>
              <a:ext uri="{FF2B5EF4-FFF2-40B4-BE49-F238E27FC236}">
                <a16:creationId xmlns:a16="http://schemas.microsoft.com/office/drawing/2014/main" id="{AE2888A5-9A73-758D-6EF6-01F7CF6A7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276860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95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خصائص الثبات</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517620" y="1600200"/>
            <a:ext cx="8626380" cy="4832092"/>
          </a:xfrm>
          <a:prstGeom prst="rect">
            <a:avLst/>
          </a:prstGeom>
        </p:spPr>
        <p:txBody>
          <a:bodyPr wrap="square">
            <a:spAutoFit/>
          </a:bodyPr>
          <a:lstStyle/>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محجوز</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مزيد من التميز</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أكثر حذراً</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تعاوني</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متوجه نحو المهمة</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وفي</a:t>
            </a:r>
            <a:endParaRPr lang="en-US" sz="2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a:p>
            <a:pPr algn="r" rtl="1"/>
            <a:r>
              <a:rPr lang="ar-JO"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متبني أبطأ</a:t>
            </a:r>
            <a:endParaRPr lang="en-US"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338526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94503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متوجه نحو المهمة</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2881832" y="5543550"/>
            <a:ext cx="342273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متوجه نحو الأشخاص</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6375927" y="3105832"/>
            <a:ext cx="276807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يتصرف</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2" name="Rectangle 21"/>
          <p:cNvSpPr/>
          <p:nvPr/>
        </p:nvSpPr>
        <p:spPr>
          <a:xfrm>
            <a:off x="0" y="3105834"/>
            <a:ext cx="243839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يتجاوب</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5401913" y="2179350"/>
            <a:ext cx="34336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د</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385774" y="4114799"/>
            <a:ext cx="48282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ي</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3505200" y="4114799"/>
            <a:ext cx="59984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س</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3469934" y="1994684"/>
            <a:ext cx="601447"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ك</a:t>
            </a:r>
            <a:endParaRPr kumimoji="0" lang="en-US" sz="6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072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الخصائص الضميرية</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517620" y="1600200"/>
            <a:ext cx="8626380" cy="4154984"/>
          </a:xfrm>
          <a:prstGeom prst="rect">
            <a:avLst/>
          </a:prstGeom>
        </p:spPr>
        <p:txBody>
          <a:bodyPr wrap="square">
            <a:spAutoFit/>
          </a:bodyPr>
          <a:lstStyle/>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منجز وفقاً لما يمليه الضمير</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حاسب</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حذر (مفرط في بعض الأحيان)</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كفؤ</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حذر</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تأملي</a:t>
            </a:r>
            <a:endParaRPr lang="en-US"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51379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الخصائص الضميرية</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517620" y="1600200"/>
            <a:ext cx="8626380" cy="3477875"/>
          </a:xfrm>
          <a:prstGeom prst="rect">
            <a:avLst/>
          </a:prstGeom>
        </p:spPr>
        <p:txBody>
          <a:bodyPr wrap="square">
            <a:spAutoFit/>
          </a:bodyPr>
          <a:lstStyle/>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تحليلي</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دبلوماسي مع الناس</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حذر (مفرط)</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تحليل الأداء بشكل نقدي</a:t>
            </a:r>
          </a:p>
          <a:p>
            <a:pPr marL="571500" indent="-571500" algn="r" rtl="1">
              <a:buFont typeface="Wingdings" pitchFamily="2" charset="2"/>
              <a:buChar char="Ø"/>
            </a:pPr>
            <a:r>
              <a:rPr lang="ar-JO" sz="4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منهجي</a:t>
            </a:r>
            <a:endParaRPr lang="en-US" sz="44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491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945037" cy="646331"/>
          </a:xfrm>
          <a:prstGeom prst="rect">
            <a:avLst/>
          </a:prstGeom>
        </p:spPr>
        <p:txBody>
          <a:bodyPr wrap="none">
            <a:spAutoFit/>
          </a:bodyPr>
          <a:lstStyle/>
          <a:p>
            <a:r>
              <a:rPr lang="ar-JO" sz="36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متوجه نحو المهمة</a:t>
            </a:r>
            <a:endPar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Rectangle 16"/>
          <p:cNvSpPr/>
          <p:nvPr/>
        </p:nvSpPr>
        <p:spPr>
          <a:xfrm>
            <a:off x="2881832" y="5543550"/>
            <a:ext cx="3422732"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متوجه نحو الأشخاص</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Rectangle 19"/>
          <p:cNvSpPr/>
          <p:nvPr/>
        </p:nvSpPr>
        <p:spPr>
          <a:xfrm>
            <a:off x="6375927" y="3105832"/>
            <a:ext cx="2768063" cy="646331"/>
          </a:xfrm>
          <a:prstGeom prst="rect">
            <a:avLst/>
          </a:prstGeom>
        </p:spPr>
        <p:txBody>
          <a:bodyPr wrap="square">
            <a:spAutoFit/>
          </a:bodyPr>
          <a:lstStyle/>
          <a:p>
            <a:pPr lvl="0" algn="ct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يتصرف</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ectangle 21"/>
          <p:cNvSpPr/>
          <p:nvPr/>
        </p:nvSpPr>
        <p:spPr>
          <a:xfrm>
            <a:off x="0" y="3105834"/>
            <a:ext cx="2454341" cy="646331"/>
          </a:xfrm>
          <a:prstGeom prst="rect">
            <a:avLst/>
          </a:prstGeom>
        </p:spPr>
        <p:txBody>
          <a:bodyPr wrap="square">
            <a:spAutoFit/>
          </a:bodyPr>
          <a:lstStyle/>
          <a:p>
            <a:pPr lvl="0" algn="ct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يتجاوب</a:t>
            </a:r>
            <a:endPar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Rectangle 23"/>
          <p:cNvSpPr/>
          <p:nvPr/>
        </p:nvSpPr>
        <p:spPr>
          <a:xfrm>
            <a:off x="5401913" y="2159585"/>
            <a:ext cx="34336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د</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Rectangle 24"/>
          <p:cNvSpPr/>
          <p:nvPr/>
        </p:nvSpPr>
        <p:spPr>
          <a:xfrm>
            <a:off x="5385774" y="4096434"/>
            <a:ext cx="482824" cy="646331"/>
          </a:xfrm>
          <a:prstGeom prst="rect">
            <a:avLst/>
          </a:prstGeom>
        </p:spPr>
        <p:txBody>
          <a:bodyPr wrap="none">
            <a:spAutoFit/>
          </a:bodyPr>
          <a:lstStyle/>
          <a:p>
            <a:pPr lvl="0"/>
            <a:r>
              <a:rPr lang="ar-JO" sz="3600" b="1" dirty="0">
                <a:solidFill>
                  <a:prstClr val="white"/>
                </a:solidFill>
                <a:latin typeface="Arial" panose="020B0604020202020204" pitchFamily="34" charset="0"/>
                <a:cs typeface="Arial" panose="020B0604020202020204" pitchFamily="34" charset="0"/>
              </a:rPr>
              <a:t>ي</a:t>
            </a:r>
            <a:endParaRPr lang="en-US" sz="1400" b="1" dirty="0">
              <a:solidFill>
                <a:prstClr val="white"/>
              </a:solidFill>
              <a:latin typeface="Arial" panose="020B0604020202020204" pitchFamily="34" charset="0"/>
              <a:cs typeface="Arial" panose="020B0604020202020204" pitchFamily="34" charset="0"/>
            </a:endParaRPr>
          </a:p>
        </p:txBody>
      </p:sp>
      <p:sp>
        <p:nvSpPr>
          <p:cNvPr id="26" name="Rectangle 25"/>
          <p:cNvSpPr/>
          <p:nvPr/>
        </p:nvSpPr>
        <p:spPr>
          <a:xfrm>
            <a:off x="3352800" y="4096434"/>
            <a:ext cx="59984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Rectangle 26"/>
          <p:cNvSpPr/>
          <p:nvPr/>
        </p:nvSpPr>
        <p:spPr>
          <a:xfrm>
            <a:off x="3469934" y="2159585"/>
            <a:ext cx="434734" cy="646331"/>
          </a:xfrm>
          <a:prstGeom prst="rect">
            <a:avLst/>
          </a:prstGeom>
        </p:spPr>
        <p:txBody>
          <a:bodyPr wrap="none">
            <a:spAutoFit/>
          </a:bodyPr>
          <a:lstStyle/>
          <a:p>
            <a:pPr lvl="0"/>
            <a:r>
              <a:rPr lang="ar-J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a:t>
            </a:r>
            <a:endPar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6388218" y="1334868"/>
            <a:ext cx="926857"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نتائج</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p:cNvSpPr/>
          <p:nvPr/>
        </p:nvSpPr>
        <p:spPr>
          <a:xfrm>
            <a:off x="6537259" y="4345453"/>
            <a:ext cx="111761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احترام</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Rectangle 13"/>
          <p:cNvSpPr/>
          <p:nvPr/>
        </p:nvSpPr>
        <p:spPr>
          <a:xfrm>
            <a:off x="761999" y="4345453"/>
            <a:ext cx="1018227"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علاقة</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Rectangle 15"/>
          <p:cNvSpPr/>
          <p:nvPr/>
        </p:nvSpPr>
        <p:spPr>
          <a:xfrm>
            <a:off x="762000" y="1334869"/>
            <a:ext cx="116570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صحيح</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9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945037" cy="646331"/>
          </a:xfrm>
          <a:prstGeom prst="rect">
            <a:avLst/>
          </a:prstGeom>
        </p:spPr>
        <p:txBody>
          <a:bodyPr wrap="none">
            <a:spAutoFit/>
          </a:bodyPr>
          <a:lstStyle/>
          <a:p>
            <a:r>
              <a:rPr lang="ar-JO" sz="36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متوجه نحو المهمة</a:t>
            </a:r>
            <a:endPar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Rectangle 16"/>
          <p:cNvSpPr/>
          <p:nvPr/>
        </p:nvSpPr>
        <p:spPr>
          <a:xfrm>
            <a:off x="457202" y="5543550"/>
            <a:ext cx="8226411" cy="1200329"/>
          </a:xfrm>
          <a:prstGeom prst="rect">
            <a:avLst/>
          </a:prstGeom>
        </p:spPr>
        <p:txBody>
          <a:bodyPr wrap="square">
            <a:spAutoFit/>
          </a:bodyPr>
          <a:lstStyle/>
          <a:p>
            <a:pPr lvl="0" algn="ct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متوجه نحو الأشخاص</a:t>
            </a:r>
            <a:endParaRPr lang="en-US"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بواسطة غاري سمولي وجون ترينت</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Rectangle 19"/>
          <p:cNvSpPr/>
          <p:nvPr/>
        </p:nvSpPr>
        <p:spPr>
          <a:xfrm>
            <a:off x="6375927" y="3105832"/>
            <a:ext cx="2307681" cy="646331"/>
          </a:xfrm>
          <a:prstGeom prst="rect">
            <a:avLst/>
          </a:prstGeom>
        </p:spPr>
        <p:txBody>
          <a:bodyPr wrap="square">
            <a:spAutoFit/>
          </a:bodyPr>
          <a:lstStyle/>
          <a:p>
            <a:pPr lvl="0" algn="ct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يتصرف</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ectangle 21"/>
          <p:cNvSpPr/>
          <p:nvPr/>
        </p:nvSpPr>
        <p:spPr>
          <a:xfrm>
            <a:off x="341351" y="3105834"/>
            <a:ext cx="129394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يتجاوب</a:t>
            </a:r>
            <a:endPar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Rectangle 23"/>
          <p:cNvSpPr/>
          <p:nvPr/>
        </p:nvSpPr>
        <p:spPr>
          <a:xfrm>
            <a:off x="5029200" y="1981200"/>
            <a:ext cx="1516762"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د - الأسد</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Rectangle 24"/>
          <p:cNvSpPr/>
          <p:nvPr/>
        </p:nvSpPr>
        <p:spPr>
          <a:xfrm>
            <a:off x="5029200" y="4114799"/>
            <a:ext cx="2157963" cy="646331"/>
          </a:xfrm>
          <a:prstGeom prst="rect">
            <a:avLst/>
          </a:prstGeom>
        </p:spPr>
        <p:txBody>
          <a:bodyPr wrap="none">
            <a:spAutoFit/>
          </a:bodyPr>
          <a:lstStyle/>
          <a:p>
            <a:pPr lvl="0"/>
            <a:r>
              <a:rPr lang="ar-JO" sz="3600" b="1" dirty="0">
                <a:solidFill>
                  <a:prstClr val="white"/>
                </a:solidFill>
                <a:latin typeface="Arial" panose="020B0604020202020204" pitchFamily="34" charset="0"/>
                <a:cs typeface="Arial" panose="020B0604020202020204" pitchFamily="34" charset="0"/>
              </a:rPr>
              <a:t>ي - القضاعة</a:t>
            </a:r>
            <a:endParaRPr lang="en-US" sz="1400" b="1" dirty="0">
              <a:solidFill>
                <a:prstClr val="white"/>
              </a:solidFill>
              <a:latin typeface="Arial" panose="020B0604020202020204" pitchFamily="34" charset="0"/>
              <a:cs typeface="Arial" panose="020B0604020202020204" pitchFamily="34" charset="0"/>
            </a:endParaRPr>
          </a:p>
        </p:txBody>
      </p:sp>
      <p:sp>
        <p:nvSpPr>
          <p:cNvPr id="26" name="Rectangle 25"/>
          <p:cNvSpPr/>
          <p:nvPr/>
        </p:nvSpPr>
        <p:spPr>
          <a:xfrm>
            <a:off x="0" y="4114798"/>
            <a:ext cx="4121470" cy="646331"/>
          </a:xfrm>
          <a:prstGeom prst="rect">
            <a:avLst/>
          </a:prstGeom>
        </p:spPr>
        <p:txBody>
          <a:bodyPr wrap="square">
            <a:spAutoFit/>
          </a:bodyPr>
          <a:lstStyle/>
          <a:p>
            <a:pPr lvl="0" algn="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 – جولدن ريتريفر</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Rectangle 26"/>
          <p:cNvSpPr/>
          <p:nvPr/>
        </p:nvSpPr>
        <p:spPr>
          <a:xfrm>
            <a:off x="2219987" y="1981199"/>
            <a:ext cx="1901483" cy="646331"/>
          </a:xfrm>
          <a:prstGeom prst="rect">
            <a:avLst/>
          </a:prstGeom>
        </p:spPr>
        <p:txBody>
          <a:bodyPr wrap="none">
            <a:spAutoFit/>
          </a:bodyPr>
          <a:lstStyle/>
          <a:p>
            <a:pPr lvl="0" algn="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ك - القندس</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228599" y="76200"/>
            <a:ext cx="8728997" cy="646331"/>
          </a:xfrm>
          <a:prstGeom prst="rect">
            <a:avLst/>
          </a:prstGeom>
        </p:spPr>
        <p:txBody>
          <a:bodyPr wrap="square">
            <a:spAutoFit/>
          </a:bodyPr>
          <a:lstStyle/>
          <a:p>
            <a:pPr algn="ct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ممثلو الأنماط المختلفة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94503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متوجه نحو المهمة</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457202" y="5543550"/>
            <a:ext cx="822641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متوجه نحو الأشخاص</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6375927" y="3105832"/>
            <a:ext cx="230768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يتصرف</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2" name="Rectangle 21"/>
          <p:cNvSpPr/>
          <p:nvPr/>
        </p:nvSpPr>
        <p:spPr>
          <a:xfrm>
            <a:off x="341351" y="3105834"/>
            <a:ext cx="129394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يتجاوب</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5029200" y="1981200"/>
            <a:ext cx="236795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د – بوبي</a:t>
            </a:r>
            <a:r>
              <a:rPr kumimoji="0" lang="ar-JO" sz="36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نايت</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029200" y="4114799"/>
            <a:ext cx="234070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ي – جاي لينو</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0" y="4114798"/>
            <a:ext cx="4121470"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س – السيد روجرز</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408868" y="1981199"/>
            <a:ext cx="2712602"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ك – السيد</a:t>
            </a:r>
            <a:r>
              <a:rPr kumimoji="0" lang="ar-JO" sz="36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سبوك</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228599" y="76200"/>
            <a:ext cx="872899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ممثلو الأنماط المختلفة</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088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94503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متوجه نحو المهمة</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457202" y="5543550"/>
            <a:ext cx="822641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متوجه نحو الأشخاص</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6375927" y="3105832"/>
            <a:ext cx="230768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يتصرف</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2" name="Rectangle 21"/>
          <p:cNvSpPr/>
          <p:nvPr/>
        </p:nvSpPr>
        <p:spPr>
          <a:xfrm>
            <a:off x="341351" y="3105834"/>
            <a:ext cx="129394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يتجاوب</a:t>
            </a: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5105400" y="1981200"/>
            <a:ext cx="171393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د – بولس</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105400" y="4114799"/>
            <a:ext cx="197842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ي – بطرس</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76200" y="4114798"/>
            <a:ext cx="4121470"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س – برنابا</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266980" y="1981199"/>
            <a:ext cx="2778290" cy="120032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ك – توما</a:t>
            </a:r>
          </a:p>
          <a:p>
            <a:pPr marL="0" marR="0" lvl="0" indent="0" algn="r" defTabSz="914400" rtl="0" eaLnBrk="1" fontAlgn="auto" latinLnBrk="0" hangingPunct="1">
              <a:lnSpc>
                <a:spcPct val="100000"/>
              </a:lnSpc>
              <a:spcBef>
                <a:spcPts val="0"/>
              </a:spcBef>
              <a:spcAft>
                <a:spcPts val="0"/>
              </a:spcAft>
              <a:buClrTx/>
              <a:buSzTx/>
              <a:buFontTx/>
              <a:buNone/>
              <a:tabLst/>
              <a:defRPr/>
            </a:pPr>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لوقا</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228599" y="76200"/>
            <a:ext cx="872899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ممثلو الأنماط المختلفة</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657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3012363" cy="646331"/>
          </a:xfrm>
          <a:prstGeom prst="rect">
            <a:avLst/>
          </a:prstGeom>
        </p:spPr>
        <p:txBody>
          <a:bodyPr wrap="none">
            <a:spAutoFit/>
          </a:bodyPr>
          <a:lstStyle/>
          <a:p>
            <a:r>
              <a:rPr lang="ar-JO" sz="36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متوجه مجو المهمة</a:t>
            </a:r>
            <a:endPar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Rectangle 16"/>
          <p:cNvSpPr/>
          <p:nvPr/>
        </p:nvSpPr>
        <p:spPr>
          <a:xfrm>
            <a:off x="2881832" y="5543550"/>
            <a:ext cx="3422732"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متوجه نحو الأشخاص</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Rectangle 19"/>
          <p:cNvSpPr/>
          <p:nvPr/>
        </p:nvSpPr>
        <p:spPr>
          <a:xfrm>
            <a:off x="6375928" y="3105832"/>
            <a:ext cx="1340432"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يتصرف</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ectangle 21"/>
          <p:cNvSpPr/>
          <p:nvPr/>
        </p:nvSpPr>
        <p:spPr>
          <a:xfrm>
            <a:off x="341351" y="3105834"/>
            <a:ext cx="129394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يتجاوب</a:t>
            </a:r>
            <a:endPar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Rectangle 23"/>
          <p:cNvSpPr/>
          <p:nvPr/>
        </p:nvSpPr>
        <p:spPr>
          <a:xfrm>
            <a:off x="5401913" y="1981200"/>
            <a:ext cx="34336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د</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Rectangle 24"/>
          <p:cNvSpPr/>
          <p:nvPr/>
        </p:nvSpPr>
        <p:spPr>
          <a:xfrm>
            <a:off x="5385774" y="4114799"/>
            <a:ext cx="482824" cy="646331"/>
          </a:xfrm>
          <a:prstGeom prst="rect">
            <a:avLst/>
          </a:prstGeom>
        </p:spPr>
        <p:txBody>
          <a:bodyPr wrap="none">
            <a:spAutoFit/>
          </a:bodyPr>
          <a:lstStyle/>
          <a:p>
            <a:pPr lvl="0"/>
            <a:r>
              <a:rPr lang="ar-JO" sz="3600" b="1" dirty="0">
                <a:solidFill>
                  <a:prstClr val="white"/>
                </a:solidFill>
                <a:latin typeface="Arial" panose="020B0604020202020204" pitchFamily="34" charset="0"/>
                <a:cs typeface="Arial" panose="020B0604020202020204" pitchFamily="34" charset="0"/>
              </a:rPr>
              <a:t>ي</a:t>
            </a:r>
            <a:endParaRPr lang="en-US" sz="1400" b="1" dirty="0">
              <a:solidFill>
                <a:prstClr val="white"/>
              </a:solidFill>
              <a:latin typeface="Arial" panose="020B0604020202020204" pitchFamily="34" charset="0"/>
              <a:cs typeface="Arial" panose="020B0604020202020204" pitchFamily="34" charset="0"/>
            </a:endParaRPr>
          </a:p>
        </p:txBody>
      </p:sp>
      <p:sp>
        <p:nvSpPr>
          <p:cNvPr id="26" name="Rectangle 25"/>
          <p:cNvSpPr/>
          <p:nvPr/>
        </p:nvSpPr>
        <p:spPr>
          <a:xfrm>
            <a:off x="3222613" y="4114799"/>
            <a:ext cx="882431" cy="646331"/>
          </a:xfrm>
          <a:prstGeom prst="rect">
            <a:avLst/>
          </a:prstGeom>
        </p:spPr>
        <p:txBody>
          <a:bodyPr wrap="squar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Rectangle 26"/>
          <p:cNvSpPr/>
          <p:nvPr/>
        </p:nvSpPr>
        <p:spPr>
          <a:xfrm>
            <a:off x="3469934" y="2008168"/>
            <a:ext cx="431528"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ك</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6" name="Straight Arrow Connector 15"/>
          <p:cNvCxnSpPr/>
          <p:nvPr/>
        </p:nvCxnSpPr>
        <p:spPr>
          <a:xfrm>
            <a:off x="3907874" y="2322730"/>
            <a:ext cx="1257300" cy="0"/>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706537" y="2895597"/>
            <a:ext cx="6412" cy="1066800"/>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684254" y="2895600"/>
            <a:ext cx="0" cy="1219199"/>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01462" y="4445197"/>
            <a:ext cx="1257300" cy="0"/>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5800" y="1028015"/>
            <a:ext cx="1401346" cy="646331"/>
          </a:xfrm>
          <a:prstGeom prst="rect">
            <a:avLst/>
          </a:prstGeom>
        </p:spPr>
        <p:txBody>
          <a:bodyPr wrap="none">
            <a:spAutoFit/>
          </a:bodyPr>
          <a:lstStyle/>
          <a:p>
            <a:r>
              <a:rPr lang="ar-JO"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الإحتكاك</a:t>
            </a:r>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8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945037" cy="646331"/>
          </a:xfrm>
          <a:prstGeom prst="rect">
            <a:avLst/>
          </a:prstGeom>
        </p:spPr>
        <p:txBody>
          <a:bodyPr wrap="none">
            <a:spAutoFit/>
          </a:bodyPr>
          <a:lstStyle/>
          <a:p>
            <a:r>
              <a:rPr lang="ar-JO" sz="3600" b="1"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متوجه نحو المهمة</a:t>
            </a:r>
            <a:endPar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Rectangle 16"/>
          <p:cNvSpPr/>
          <p:nvPr/>
        </p:nvSpPr>
        <p:spPr>
          <a:xfrm>
            <a:off x="2881832" y="5543550"/>
            <a:ext cx="3422732"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متوجه نحو الأشخاص</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Rectangle 19"/>
          <p:cNvSpPr/>
          <p:nvPr/>
        </p:nvSpPr>
        <p:spPr>
          <a:xfrm>
            <a:off x="6375928" y="3105832"/>
            <a:ext cx="1340432"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يتصرف</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ectangle 21"/>
          <p:cNvSpPr/>
          <p:nvPr/>
        </p:nvSpPr>
        <p:spPr>
          <a:xfrm>
            <a:off x="341351" y="3105834"/>
            <a:ext cx="129394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يتجاوب</a:t>
            </a:r>
            <a:endPar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Rectangle 23"/>
          <p:cNvSpPr/>
          <p:nvPr/>
        </p:nvSpPr>
        <p:spPr>
          <a:xfrm>
            <a:off x="5401913" y="1981200"/>
            <a:ext cx="34336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د</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Rectangle 24"/>
          <p:cNvSpPr/>
          <p:nvPr/>
        </p:nvSpPr>
        <p:spPr>
          <a:xfrm>
            <a:off x="5385774" y="4114799"/>
            <a:ext cx="482824" cy="646331"/>
          </a:xfrm>
          <a:prstGeom prst="rect">
            <a:avLst/>
          </a:prstGeom>
        </p:spPr>
        <p:txBody>
          <a:bodyPr wrap="none">
            <a:spAutoFit/>
          </a:bodyPr>
          <a:lstStyle/>
          <a:p>
            <a:pPr lvl="0"/>
            <a:r>
              <a:rPr lang="ar-JO" sz="3600" b="1" dirty="0">
                <a:solidFill>
                  <a:prstClr val="white"/>
                </a:solidFill>
                <a:latin typeface="Arial" panose="020B0604020202020204" pitchFamily="34" charset="0"/>
                <a:cs typeface="Arial" panose="020B0604020202020204" pitchFamily="34" charset="0"/>
              </a:rPr>
              <a:t>ي</a:t>
            </a:r>
            <a:endParaRPr lang="en-US" sz="1400" b="1" dirty="0">
              <a:solidFill>
                <a:prstClr val="white"/>
              </a:solidFill>
              <a:latin typeface="Arial" panose="020B0604020202020204" pitchFamily="34" charset="0"/>
              <a:cs typeface="Arial" panose="020B0604020202020204" pitchFamily="34" charset="0"/>
            </a:endParaRPr>
          </a:p>
        </p:txBody>
      </p:sp>
      <p:sp>
        <p:nvSpPr>
          <p:cNvPr id="26" name="Rectangle 25"/>
          <p:cNvSpPr/>
          <p:nvPr/>
        </p:nvSpPr>
        <p:spPr>
          <a:xfrm>
            <a:off x="3255151" y="4114799"/>
            <a:ext cx="599844"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Rectangle 26"/>
          <p:cNvSpPr/>
          <p:nvPr/>
        </p:nvSpPr>
        <p:spPr>
          <a:xfrm>
            <a:off x="3304762" y="2058559"/>
            <a:ext cx="431528" cy="646331"/>
          </a:xfrm>
          <a:prstGeom prst="rect">
            <a:avLst/>
          </a:prstGeom>
        </p:spPr>
        <p:txBody>
          <a:bodyPr wrap="none">
            <a:spAutoFit/>
          </a:bodyPr>
          <a:lstStyle/>
          <a:p>
            <a:pPr lvl="0"/>
            <a:r>
              <a:rPr lang="ar-JO" sz="3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ك</a:t>
            </a:r>
            <a:endPar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6" name="Straight Arrow Connector 15"/>
          <p:cNvCxnSpPr/>
          <p:nvPr/>
        </p:nvCxnSpPr>
        <p:spPr>
          <a:xfrm>
            <a:off x="3819899" y="2660572"/>
            <a:ext cx="1477900" cy="1639669"/>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659387" y="2654499"/>
            <a:ext cx="1672825" cy="1487268"/>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5800" y="1028015"/>
            <a:ext cx="1620957" cy="646331"/>
          </a:xfrm>
          <a:prstGeom prst="rect">
            <a:avLst/>
          </a:prstGeom>
        </p:spPr>
        <p:txBody>
          <a:bodyPr wrap="none">
            <a:spAutoFit/>
          </a:bodyPr>
          <a:lstStyle/>
          <a:p>
            <a:r>
              <a:rPr lang="ar-JO"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فرق جيدة</a:t>
            </a:r>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25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736600" y="1536700"/>
            <a:ext cx="8229600" cy="4525963"/>
          </a:xfrm>
        </p:spPr>
        <p:txBody>
          <a:bodyPr>
            <a:normAutofit/>
          </a:bodyPr>
          <a:lstStyle/>
          <a:p>
            <a:pPr algn="ctr" eaLnBrk="1" hangingPunct="1">
              <a:buFontTx/>
              <a:buNone/>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تسعى ورشة العمل هذه لمعالجة السلوكيات الشخصية، وتزويد كل شخص بالمعلومات التي تسمح لهم من صنع تصحيحات المسار في تفاعلاتهم اليومية مع الآخرين، لتعزيز عملية الإتصال في مكان خدمتك.</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eaLnBrk="1" hangingPunct="1">
              <a:buFontTx/>
              <a:buNone/>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68644" name="Text Box 4"/>
          <p:cNvSpPr txBox="1">
            <a:spLocks noChangeArrowheads="1"/>
          </p:cNvSpPr>
          <p:nvPr/>
        </p:nvSpPr>
        <p:spPr bwMode="auto">
          <a:xfrm rot="-5400000">
            <a:off x="-3099594" y="3001168"/>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ar-JO" sz="5000" dirty="0">
                <a:solidFill>
                  <a:srgbClr val="FFCC66"/>
                </a:solidFill>
                <a:effectLst>
                  <a:outerShdw blurRad="38100" dist="38100" dir="2700000" algn="tl">
                    <a:srgbClr val="C0C0C0"/>
                  </a:outerShdw>
                </a:effectLst>
                <a:latin typeface="Arial" panose="020B0604020202020204" pitchFamily="34" charset="0"/>
                <a:cs typeface="Arial" panose="020B0604020202020204" pitchFamily="34" charset="0"/>
              </a:rPr>
              <a:t>نظرة عامة</a:t>
            </a:r>
            <a:endParaRPr lang="en-US" sz="5000" dirty="0">
              <a:solidFill>
                <a:srgbClr val="FFCC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77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xfrm>
            <a:off x="457200" y="6356351"/>
            <a:ext cx="4114800" cy="349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rtl="1" eaLnBrk="1" hangingPunct="1"/>
            <a:r>
              <a:rPr lang="en-US" sz="1600" b="0" dirty="0">
                <a:cs typeface="Arial" panose="020B0604020202020204" pitchFamily="34" charset="0"/>
              </a:rPr>
              <a:t>© </a:t>
            </a:r>
            <a:r>
              <a:rPr lang="ar-JO" sz="1600" b="0" dirty="0">
                <a:cs typeface="Arial" panose="020B0604020202020204" pitchFamily="34" charset="0"/>
              </a:rPr>
              <a:t>موارد القيادة والاستشارات - يتم استخدامها بموجب إذن</a:t>
            </a:r>
            <a:endParaRPr lang="en-US" sz="1600" b="0" dirty="0">
              <a:cs typeface="Arial" panose="020B0604020202020204" pitchFamily="34" charset="0"/>
            </a:endParaRPr>
          </a:p>
        </p:txBody>
      </p:sp>
      <p:sp>
        <p:nvSpPr>
          <p:cNvPr id="160770" name="Text Box 2"/>
          <p:cNvSpPr txBox="1">
            <a:spLocks noChangeArrowheads="1"/>
          </p:cNvSpPr>
          <p:nvPr/>
        </p:nvSpPr>
        <p:spPr bwMode="auto">
          <a:xfrm rot="16200000">
            <a:off x="-3003551" y="3016249"/>
            <a:ext cx="6859588" cy="823913"/>
          </a:xfrm>
          <a:prstGeom prst="rect">
            <a:avLst/>
          </a:prstGeom>
          <a:noFill/>
          <a:ln w="9525">
            <a:noFill/>
            <a:miter lim="800000"/>
            <a:headEnd/>
            <a:tailEnd/>
          </a:ln>
          <a:effectLst/>
        </p:spPr>
        <p:txBody>
          <a:bodyPr>
            <a:spAutoFit/>
          </a:bodyPr>
          <a:lstStyle/>
          <a:p>
            <a:pPr algn="ctr">
              <a:spcBef>
                <a:spcPct val="50000"/>
              </a:spcBef>
              <a:defRPr/>
            </a:pPr>
            <a:r>
              <a:rPr lang="ar-JO" sz="4800" dirty="0">
                <a:solidFill>
                  <a:srgbClr val="FFCC00"/>
                </a:solidFill>
                <a:latin typeface="Arial" panose="020B0604020202020204" pitchFamily="34" charset="0"/>
                <a:cs typeface="Arial" panose="020B0604020202020204" pitchFamily="34" charset="0"/>
              </a:rPr>
              <a:t>الفرق في الرسوم البيانية</a:t>
            </a:r>
            <a:endParaRPr lang="en-US" sz="4800" dirty="0">
              <a:solidFill>
                <a:srgbClr val="FFCC00"/>
              </a:solidFill>
              <a:latin typeface="Arial" panose="020B0604020202020204" pitchFamily="34" charset="0"/>
              <a:cs typeface="Arial" panose="020B0604020202020204" pitchFamily="34" charset="0"/>
            </a:endParaRPr>
          </a:p>
        </p:txBody>
      </p:sp>
      <p:sp>
        <p:nvSpPr>
          <p:cNvPr id="29700" name="Text Box 3"/>
          <p:cNvSpPr txBox="1">
            <a:spLocks noChangeArrowheads="1"/>
          </p:cNvSpPr>
          <p:nvPr/>
        </p:nvSpPr>
        <p:spPr bwMode="auto">
          <a:xfrm>
            <a:off x="1752600" y="292100"/>
            <a:ext cx="67056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ar-JO" sz="2400" u="sng" dirty="0">
                <a:cs typeface="Arial" panose="020B0604020202020204" pitchFamily="34" charset="0"/>
              </a:rPr>
              <a:t>الرسم البياني 1 – الإستجابة للبيئة - السلوك المتكيف</a:t>
            </a:r>
          </a:p>
          <a:p>
            <a:pPr algn="ctr" eaLnBrk="1" hangingPunct="1">
              <a:spcBef>
                <a:spcPct val="50000"/>
              </a:spcBef>
            </a:pPr>
            <a:endParaRPr lang="en-US" sz="2400" dirty="0">
              <a:cs typeface="Arial" panose="020B0604020202020204" pitchFamily="34" charset="0"/>
            </a:endParaRPr>
          </a:p>
          <a:p>
            <a:pPr algn="r" rtl="1" eaLnBrk="1" hangingPunct="1">
              <a:spcBef>
                <a:spcPct val="50000"/>
              </a:spcBef>
            </a:pPr>
            <a:r>
              <a:rPr lang="ar-JO" sz="2400" dirty="0">
                <a:cs typeface="Arial" panose="020B0604020202020204" pitchFamily="34" charset="0"/>
              </a:rPr>
              <a:t>يتم إنشاء الرسم البياني الأول من إجاباتك الأكثر.</a:t>
            </a:r>
            <a:endParaRPr lang="en-US" sz="2400" dirty="0">
              <a:cs typeface="Arial" panose="020B0604020202020204" pitchFamily="34" charset="0"/>
            </a:endParaRPr>
          </a:p>
          <a:p>
            <a:pPr algn="r" eaLnBrk="1" hangingPunct="1">
              <a:spcBef>
                <a:spcPct val="50000"/>
              </a:spcBef>
            </a:pPr>
            <a:r>
              <a:rPr lang="ar-JO" sz="2400" dirty="0">
                <a:cs typeface="Arial" panose="020B0604020202020204" pitchFamily="34" charset="0"/>
              </a:rPr>
              <a:t>توضح إجاباتك معظم السلوك الذي تظهره في بيئة التركيز الخاصة بك.</a:t>
            </a:r>
            <a:br>
              <a:rPr lang="en-US" sz="2400" dirty="0">
                <a:cs typeface="Arial" panose="020B0604020202020204" pitchFamily="34" charset="0"/>
              </a:rPr>
            </a:br>
            <a:endParaRPr lang="en-US" sz="2400" dirty="0">
              <a:cs typeface="Arial" panose="020B0604020202020204" pitchFamily="34" charset="0"/>
            </a:endParaRPr>
          </a:p>
          <a:p>
            <a:pPr algn="r" eaLnBrk="1" hangingPunct="1"/>
            <a:r>
              <a:rPr lang="ar-JO" sz="2400" dirty="0">
                <a:cs typeface="Arial" panose="020B0604020202020204" pitchFamily="34" charset="0"/>
              </a:rPr>
              <a:t>الرسم البياني الأول هو الرسم البياني القناع الخاص بك</a:t>
            </a:r>
          </a:p>
          <a:p>
            <a:pPr algn="r" eaLnBrk="1" hangingPunct="1"/>
            <a:r>
              <a:rPr lang="ar-JO" sz="2400" dirty="0">
                <a:cs typeface="Arial" panose="020B0604020202020204" pitchFamily="34" charset="0"/>
              </a:rPr>
              <a:t>نحن نميل إلى تكييف سلوكنا لتلبية متطلبات بيئتنا. يمثل الرسم البياني الأول السلوك الذي تعرضه للآخرين. قد لا يكون نفس سلوكك الطبيعي.</a:t>
            </a:r>
            <a:br>
              <a:rPr lang="en-US" sz="1200" dirty="0">
                <a:cs typeface="Arial" panose="020B0604020202020204" pitchFamily="34" charset="0"/>
              </a:rPr>
            </a:br>
            <a:endParaRPr lang="en-US" sz="1200" u="sng" dirty="0">
              <a:cs typeface="Arial" panose="020B0604020202020204" pitchFamily="34" charset="0"/>
            </a:endParaRPr>
          </a:p>
        </p:txBody>
      </p:sp>
    </p:spTree>
    <p:extLst>
      <p:ext uri="{BB962C8B-B14F-4D97-AF65-F5344CB8AC3E}">
        <p14:creationId xmlns:p14="http://schemas.microsoft.com/office/powerpoint/2010/main" val="2824631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3"/>
          <p:cNvSpPr txBox="1">
            <a:spLocks noChangeArrowheads="1"/>
          </p:cNvSpPr>
          <p:nvPr/>
        </p:nvSpPr>
        <p:spPr bwMode="auto">
          <a:xfrm>
            <a:off x="1600200" y="292100"/>
            <a:ext cx="7162800" cy="4570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ar-JO" sz="2400" u="sng" dirty="0">
                <a:latin typeface="Times New Roman" pitchFamily="18" charset="0"/>
                <a:cs typeface="Times New Roman" pitchFamily="18" charset="0"/>
              </a:rPr>
              <a:t>الرسم البياني 1 – الإستجابة للبيئة - السلوك المتكيف</a:t>
            </a:r>
          </a:p>
          <a:p>
            <a:pPr eaLnBrk="1" hangingPunct="1">
              <a:spcBef>
                <a:spcPct val="50000"/>
              </a:spcBef>
            </a:pPr>
            <a:endParaRPr lang="en-US" u="sng" dirty="0">
              <a:latin typeface="Times New Roman" pitchFamily="18" charset="0"/>
              <a:cs typeface="Times New Roman" pitchFamily="18" charset="0"/>
            </a:endParaRPr>
          </a:p>
          <a:p>
            <a:pPr algn="r" eaLnBrk="1" hangingPunct="1"/>
            <a:r>
              <a:rPr lang="ar-JO" sz="2400" dirty="0">
                <a:latin typeface="Times New Roman" pitchFamily="18" charset="0"/>
                <a:cs typeface="Times New Roman" pitchFamily="18" charset="0"/>
              </a:rPr>
              <a:t>الرسم البياني الأول هو الأكثر تغيراً</a:t>
            </a:r>
          </a:p>
          <a:p>
            <a:pPr algn="r" eaLnBrk="1" hangingPunct="1"/>
            <a:r>
              <a:rPr lang="ar-JO" sz="2400" dirty="0">
                <a:latin typeface="Times New Roman" pitchFamily="18" charset="0"/>
                <a:cs typeface="Times New Roman" pitchFamily="18" charset="0"/>
              </a:rPr>
              <a:t>الرسم البياني الأول يمكن تغييره حسب متطلبات بيئتك، في كثير من الأحيان يمكن أن يرتبط النجاح بشكل مباشر بقدرتك على قراءة البيئة وتكييف السلوك الصحيح لتحقيق الفوز.</a:t>
            </a:r>
            <a:endParaRPr lang="en-US" sz="2400" dirty="0">
              <a:latin typeface="Times New Roman" pitchFamily="18" charset="0"/>
              <a:cs typeface="Times New Roman" pitchFamily="18" charset="0"/>
            </a:endParaRPr>
          </a:p>
          <a:p>
            <a:pPr algn="r" eaLnBrk="1" hangingPunct="1">
              <a:spcBef>
                <a:spcPct val="50000"/>
              </a:spcBef>
            </a:pPr>
            <a:r>
              <a:rPr lang="ar-JO" sz="2400" dirty="0">
                <a:latin typeface="Times New Roman" pitchFamily="18" charset="0"/>
                <a:cs typeface="Times New Roman" pitchFamily="18" charset="0"/>
              </a:rPr>
              <a:t>الرسم البياني الأول هو الرسم البياني التركيزي الخاص بك</a:t>
            </a:r>
            <a:endParaRPr lang="en-US" sz="2400" dirty="0">
              <a:latin typeface="Times New Roman" pitchFamily="18" charset="0"/>
              <a:cs typeface="Times New Roman" pitchFamily="18" charset="0"/>
            </a:endParaRPr>
          </a:p>
          <a:p>
            <a:pPr algn="r" eaLnBrk="1" hangingPunct="1">
              <a:spcBef>
                <a:spcPct val="50000"/>
              </a:spcBef>
            </a:pPr>
            <a:r>
              <a:rPr lang="ar-JO" sz="2400" dirty="0">
                <a:latin typeface="Times New Roman" pitchFamily="18" charset="0"/>
              </a:rPr>
              <a:t>يوضح الرسم البياني الأول السلوك في بيئة التركيز الخاصة بك، قد يتغير بين العمل والمنزل أو يمكن أن يكون ظرفياً، على سبيل المثال تميل الإجتماعات إلى المطالبة بأنواع معينة من السلوك اعتماداً على دورك، والذي قد لا يكون مماثلاً لأسلوبك الأساسي (الطبيعي).</a:t>
            </a:r>
            <a:endParaRPr lang="en-US" sz="2400" dirty="0">
              <a:latin typeface="Times New Roman" pitchFamily="18" charset="0"/>
            </a:endParaRPr>
          </a:p>
        </p:txBody>
      </p:sp>
      <p:sp>
        <p:nvSpPr>
          <p:cNvPr id="2" name="Footer Placeholder 3">
            <a:extLst>
              <a:ext uri="{FF2B5EF4-FFF2-40B4-BE49-F238E27FC236}">
                <a16:creationId xmlns:a16="http://schemas.microsoft.com/office/drawing/2014/main" id="{6B3B0EF5-1AE9-5D85-7FE1-218191B77558}"/>
              </a:ext>
            </a:extLst>
          </p:cNvPr>
          <p:cNvSpPr txBox="1">
            <a:spLocks/>
          </p:cNvSpPr>
          <p:nvPr/>
        </p:nvSpPr>
        <p:spPr>
          <a:xfrm>
            <a:off x="457200" y="6356351"/>
            <a:ext cx="4114800" cy="349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0" latinLnBrk="0" hangingPunct="0">
              <a:defRPr sz="1200" b="1" kern="1200">
                <a:solidFill>
                  <a:schemeClr val="tx1"/>
                </a:solidFill>
                <a:latin typeface="Arial" pitchFamily="34" charset="0"/>
                <a:ea typeface="+mn-ea"/>
                <a:cs typeface="+mn-cs"/>
              </a:defRPr>
            </a:lvl1pPr>
            <a:lvl2pPr marL="742950" indent="-285750" algn="l" defTabSz="914400" rtl="0" eaLnBrk="0" latinLnBrk="0" hangingPunct="0">
              <a:defRPr sz="1800" b="1" kern="1200">
                <a:solidFill>
                  <a:schemeClr val="tx1"/>
                </a:solidFill>
                <a:latin typeface="Arial" pitchFamily="34" charset="0"/>
                <a:ea typeface="+mn-ea"/>
                <a:cs typeface="+mn-cs"/>
              </a:defRPr>
            </a:lvl2pPr>
            <a:lvl3pPr marL="1143000" indent="-228600" algn="l" defTabSz="914400" rtl="0" eaLnBrk="0" latinLnBrk="0" hangingPunct="0">
              <a:defRPr sz="1800" b="1" kern="1200">
                <a:solidFill>
                  <a:schemeClr val="tx1"/>
                </a:solidFill>
                <a:latin typeface="Arial" pitchFamily="34" charset="0"/>
                <a:ea typeface="+mn-ea"/>
                <a:cs typeface="+mn-cs"/>
              </a:defRPr>
            </a:lvl3pPr>
            <a:lvl4pPr marL="1600200" indent="-228600" algn="l" defTabSz="914400" rtl="0" eaLnBrk="0" latinLnBrk="0" hangingPunct="0">
              <a:defRPr sz="1800" b="1" kern="1200">
                <a:solidFill>
                  <a:schemeClr val="tx1"/>
                </a:solidFill>
                <a:latin typeface="Arial" pitchFamily="34" charset="0"/>
                <a:ea typeface="+mn-ea"/>
                <a:cs typeface="+mn-cs"/>
              </a:defRPr>
            </a:lvl4pPr>
            <a:lvl5pPr marL="2057400" indent="-228600" algn="l" defTabSz="914400" rtl="0" eaLnBrk="0" latinLnBrk="0" hangingPunct="0">
              <a:defRPr sz="1800" b="1"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b="1"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b="1"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b="1"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b="1" kern="1200">
                <a:solidFill>
                  <a:schemeClr val="tx1"/>
                </a:solidFill>
                <a:latin typeface="Arial" pitchFamily="34" charset="0"/>
                <a:ea typeface="+mn-ea"/>
                <a:cs typeface="+mn-cs"/>
              </a:defRPr>
            </a:lvl9pPr>
          </a:lstStyle>
          <a:p>
            <a:pPr algn="r" rtl="1" eaLnBrk="1" hangingPunct="1"/>
            <a:r>
              <a:rPr lang="en-US" sz="1600" b="0" dirty="0">
                <a:cs typeface="Arial" panose="020B0604020202020204" pitchFamily="34" charset="0"/>
              </a:rPr>
              <a:t>© </a:t>
            </a:r>
            <a:r>
              <a:rPr lang="ar-JO" sz="1600" b="0" dirty="0">
                <a:cs typeface="Arial" panose="020B0604020202020204" pitchFamily="34" charset="0"/>
              </a:rPr>
              <a:t>موارد القيادة والاستشارات - يتم استخدامها بموجب إذن</a:t>
            </a:r>
            <a:endParaRPr lang="en-US" sz="1600" b="0" dirty="0">
              <a:cs typeface="Arial" panose="020B0604020202020204" pitchFamily="34" charset="0"/>
            </a:endParaRPr>
          </a:p>
        </p:txBody>
      </p:sp>
      <p:sp>
        <p:nvSpPr>
          <p:cNvPr id="3" name="Text Box 2">
            <a:extLst>
              <a:ext uri="{FF2B5EF4-FFF2-40B4-BE49-F238E27FC236}">
                <a16:creationId xmlns:a16="http://schemas.microsoft.com/office/drawing/2014/main" id="{012C401A-50FF-5938-10DC-2C560A9A52B6}"/>
              </a:ext>
            </a:extLst>
          </p:cNvPr>
          <p:cNvSpPr txBox="1">
            <a:spLocks noChangeArrowheads="1"/>
          </p:cNvSpPr>
          <p:nvPr/>
        </p:nvSpPr>
        <p:spPr bwMode="auto">
          <a:xfrm rot="16200000">
            <a:off x="-3003551" y="3016249"/>
            <a:ext cx="6859588" cy="823913"/>
          </a:xfrm>
          <a:prstGeom prst="rect">
            <a:avLst/>
          </a:prstGeom>
          <a:noFill/>
          <a:ln w="9525">
            <a:noFill/>
            <a:miter lim="800000"/>
            <a:headEnd/>
            <a:tailEnd/>
          </a:ln>
          <a:effectLst/>
        </p:spPr>
        <p:txBody>
          <a:bodyPr>
            <a:spAutoFit/>
          </a:bodyPr>
          <a:lstStyle/>
          <a:p>
            <a:pPr algn="ctr">
              <a:spcBef>
                <a:spcPct val="50000"/>
              </a:spcBef>
              <a:defRPr/>
            </a:pPr>
            <a:r>
              <a:rPr lang="ar-JO" sz="4800" dirty="0">
                <a:solidFill>
                  <a:srgbClr val="FFCC00"/>
                </a:solidFill>
                <a:latin typeface="Arial" panose="020B0604020202020204" pitchFamily="34" charset="0"/>
                <a:cs typeface="Arial" panose="020B0604020202020204" pitchFamily="34" charset="0"/>
              </a:rPr>
              <a:t>الفرق في الرسوم البيانية</a:t>
            </a:r>
            <a:endParaRPr lang="en-US" sz="4800" dirty="0">
              <a:solidFill>
                <a:srgbClr val="FFCC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934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4"/>
          <p:cNvSpPr txBox="1">
            <a:spLocks noChangeArrowheads="1"/>
          </p:cNvSpPr>
          <p:nvPr/>
        </p:nvSpPr>
        <p:spPr bwMode="auto">
          <a:xfrm>
            <a:off x="1447800" y="182226"/>
            <a:ext cx="76200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ar-JO" sz="2400" u="sng" dirty="0">
                <a:cs typeface="Arial" panose="020B0604020202020204" pitchFamily="34" charset="0"/>
              </a:rPr>
              <a:t>الرسم البياني الثاني – النمط الأساسي – السلوك الطبيعي</a:t>
            </a:r>
          </a:p>
          <a:p>
            <a:pPr algn="r" rtl="1" eaLnBrk="1" hangingPunct="1">
              <a:spcBef>
                <a:spcPct val="50000"/>
              </a:spcBef>
            </a:pPr>
            <a:r>
              <a:rPr lang="ar-JO" sz="2400" b="0" dirty="0">
                <a:cs typeface="Arial" panose="020B0604020202020204" pitchFamily="34" charset="0"/>
              </a:rPr>
              <a:t>يتم إنشاء الرسم البياني الثاني من أقل ردودك</a:t>
            </a:r>
            <a:endParaRPr lang="en-US" sz="2400" b="0" dirty="0">
              <a:cs typeface="Arial" panose="020B0604020202020204" pitchFamily="34" charset="0"/>
            </a:endParaRPr>
          </a:p>
          <a:p>
            <a:pPr algn="r" rtl="1" eaLnBrk="1" hangingPunct="1">
              <a:spcBef>
                <a:spcPct val="50000"/>
              </a:spcBef>
            </a:pPr>
            <a:r>
              <a:rPr lang="ar-JO" sz="2400" b="0" dirty="0">
                <a:cs typeface="Arial" panose="020B0604020202020204" pitchFamily="34" charset="0"/>
              </a:rPr>
              <a:t>عندما تختار الصفات الأقل تشابهاً معك، فإن النظام يبعدك عن هذا النوع من السلوك. على سبيل المثال، إذا قمت بتحديد الكلمات التي تصفك بشكل أقل، مثل جريء أو جسور أو حازم، فإن نقطة الرسم الخاصة بك على هذا العامل سوف تتحرك لأسفل، إن تحديد ما لا يشبهك يسمح للعملية بتحديد سلوكك الطبيعي.</a:t>
            </a:r>
            <a:endParaRPr lang="en-US" sz="2400" dirty="0">
              <a:cs typeface="Arial" panose="020B0604020202020204" pitchFamily="34" charset="0"/>
            </a:endParaRPr>
          </a:p>
          <a:p>
            <a:pPr algn="r" rtl="1" eaLnBrk="1" hangingPunct="1">
              <a:spcBef>
                <a:spcPct val="50000"/>
              </a:spcBef>
            </a:pPr>
            <a:r>
              <a:rPr lang="ar-JO" sz="2400" dirty="0">
                <a:cs typeface="Arial" panose="020B0604020202020204" pitchFamily="34" charset="0"/>
              </a:rPr>
              <a:t>الرسم البياني الثاني هو سلوكك الطبيعي</a:t>
            </a:r>
            <a:endParaRPr lang="en-US" sz="2400" b="0" dirty="0">
              <a:cs typeface="Arial" panose="020B0604020202020204" pitchFamily="34" charset="0"/>
            </a:endParaRPr>
          </a:p>
          <a:p>
            <a:pPr algn="r" rtl="1" eaLnBrk="1" hangingPunct="1">
              <a:spcBef>
                <a:spcPct val="50000"/>
              </a:spcBef>
            </a:pPr>
            <a:r>
              <a:rPr lang="ar-JO" sz="2400" b="0" dirty="0">
                <a:cs typeface="Arial" panose="020B0604020202020204" pitchFamily="34" charset="0"/>
              </a:rPr>
              <a:t>عندما تتعرض للضغط، فإن سلوكك سيعكس أسلوبك الطبيعي لأنك لا تملك الطاقة اللازمة للتكيف أو إخفاء سلوكك. وأيضاً عندما تكون مرتاحاً تماماً ولا تحتاج إلى التكيف، سيرى الآخرون سلوكك الطبيعي.</a:t>
            </a:r>
            <a:endParaRPr lang="en-US" sz="2400" b="0" dirty="0">
              <a:cs typeface="Arial" panose="020B0604020202020204" pitchFamily="34" charset="0"/>
            </a:endParaRPr>
          </a:p>
        </p:txBody>
      </p:sp>
      <p:sp>
        <p:nvSpPr>
          <p:cNvPr id="2" name="Text Box 2">
            <a:extLst>
              <a:ext uri="{FF2B5EF4-FFF2-40B4-BE49-F238E27FC236}">
                <a16:creationId xmlns:a16="http://schemas.microsoft.com/office/drawing/2014/main" id="{F033FAAB-01F9-B1E2-8A28-918B1827EA62}"/>
              </a:ext>
            </a:extLst>
          </p:cNvPr>
          <p:cNvSpPr txBox="1">
            <a:spLocks noChangeArrowheads="1"/>
          </p:cNvSpPr>
          <p:nvPr/>
        </p:nvSpPr>
        <p:spPr bwMode="auto">
          <a:xfrm rot="16200000">
            <a:off x="-3003551" y="3016249"/>
            <a:ext cx="6859588" cy="823913"/>
          </a:xfrm>
          <a:prstGeom prst="rect">
            <a:avLst/>
          </a:prstGeom>
          <a:noFill/>
          <a:ln w="9525">
            <a:noFill/>
            <a:miter lim="800000"/>
            <a:headEnd/>
            <a:tailEnd/>
          </a:ln>
          <a:effectLst/>
        </p:spPr>
        <p:txBody>
          <a:bodyPr>
            <a:spAutoFit/>
          </a:bodyPr>
          <a:lstStyle/>
          <a:p>
            <a:pPr algn="ctr">
              <a:spcBef>
                <a:spcPct val="50000"/>
              </a:spcBef>
              <a:defRPr/>
            </a:pPr>
            <a:r>
              <a:rPr lang="ar-JO" sz="4800" dirty="0">
                <a:solidFill>
                  <a:srgbClr val="FFCC00"/>
                </a:solidFill>
                <a:latin typeface="Arial" panose="020B0604020202020204" pitchFamily="34" charset="0"/>
                <a:cs typeface="Arial" panose="020B0604020202020204" pitchFamily="34" charset="0"/>
              </a:rPr>
              <a:t>الفرق في الرسوم البيانية</a:t>
            </a:r>
            <a:endParaRPr lang="en-US" sz="4800" dirty="0">
              <a:solidFill>
                <a:srgbClr val="FFCC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659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4"/>
          <p:cNvSpPr txBox="1">
            <a:spLocks noChangeArrowheads="1"/>
          </p:cNvSpPr>
          <p:nvPr/>
        </p:nvSpPr>
        <p:spPr bwMode="auto">
          <a:xfrm>
            <a:off x="1600200" y="292100"/>
            <a:ext cx="71247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ar-JO" sz="2400" u="sng" dirty="0">
                <a:cs typeface="Arial" panose="020B0604020202020204" pitchFamily="34" charset="0"/>
              </a:rPr>
              <a:t>الرسم البياني الثاني – النمط الأساسي – السلوك الطبيعي</a:t>
            </a:r>
          </a:p>
          <a:p>
            <a:pPr algn="ctr" eaLnBrk="1" hangingPunct="1">
              <a:spcBef>
                <a:spcPct val="50000"/>
              </a:spcBef>
            </a:pPr>
            <a:r>
              <a:rPr lang="en-US" sz="2400" b="0" dirty="0">
                <a:cs typeface="Arial" panose="020B0604020202020204" pitchFamily="34" charset="0"/>
              </a:rPr>
              <a:t> </a:t>
            </a:r>
            <a:endParaRPr lang="en-US" sz="2400" b="0" u="sng" dirty="0">
              <a:cs typeface="Arial" panose="020B0604020202020204" pitchFamily="34" charset="0"/>
            </a:endParaRPr>
          </a:p>
          <a:p>
            <a:pPr algn="r" eaLnBrk="1" hangingPunct="1">
              <a:spcBef>
                <a:spcPct val="50000"/>
              </a:spcBef>
            </a:pPr>
            <a:r>
              <a:rPr lang="ar-JO" sz="2400" dirty="0">
                <a:cs typeface="Arial" panose="020B0604020202020204" pitchFamily="34" charset="0"/>
              </a:rPr>
              <a:t>الرسم البياني الثاني هو الأقل تغييراً</a:t>
            </a:r>
            <a:r>
              <a:rPr lang="en-US" sz="2400" dirty="0">
                <a:cs typeface="Arial" panose="020B0604020202020204" pitchFamily="34" charset="0"/>
              </a:rPr>
              <a:t> </a:t>
            </a:r>
            <a:endParaRPr lang="en-US" sz="2400" b="0" u="sng" dirty="0">
              <a:cs typeface="Arial" panose="020B0604020202020204" pitchFamily="34" charset="0"/>
            </a:endParaRPr>
          </a:p>
          <a:p>
            <a:pPr algn="r" rtl="1" eaLnBrk="1" hangingPunct="1">
              <a:spcBef>
                <a:spcPct val="50000"/>
              </a:spcBef>
            </a:pPr>
            <a:r>
              <a:rPr lang="ar-JO" sz="2400" b="0" dirty="0">
                <a:cs typeface="Arial" panose="020B0604020202020204" pitchFamily="34" charset="0"/>
              </a:rPr>
              <a:t>نادرًا ما يتغير الرسم البياني الثاني بشكل كبير لأنه يمثل شخصيتك الحقيقية.</a:t>
            </a:r>
            <a:br>
              <a:rPr lang="en-US" sz="2400" b="0" dirty="0">
                <a:cs typeface="Arial" panose="020B0604020202020204" pitchFamily="34" charset="0"/>
              </a:rPr>
            </a:br>
            <a:br>
              <a:rPr lang="en-US" sz="2400" b="0" dirty="0">
                <a:cs typeface="Arial" panose="020B0604020202020204" pitchFamily="34" charset="0"/>
              </a:rPr>
            </a:br>
            <a:r>
              <a:rPr lang="ar-JO" sz="2400" dirty="0">
                <a:cs typeface="Arial" panose="020B0604020202020204" pitchFamily="34" charset="0"/>
              </a:rPr>
              <a:t>قد يتغير الرسم البياني الثاني إذا اختبرت حدثاً عاطفياً مهماً.</a:t>
            </a:r>
            <a:endParaRPr lang="en-US" sz="2400" dirty="0">
              <a:cs typeface="Arial" panose="020B0604020202020204" pitchFamily="34" charset="0"/>
            </a:endParaRPr>
          </a:p>
          <a:p>
            <a:pPr algn="r" eaLnBrk="1" hangingPunct="1">
              <a:spcBef>
                <a:spcPct val="50000"/>
              </a:spcBef>
            </a:pPr>
            <a:r>
              <a:rPr lang="ar-JO" sz="2400" b="0" dirty="0">
                <a:cs typeface="Arial" panose="020B0604020202020204" pitchFamily="34" charset="0"/>
              </a:rPr>
              <a:t>يمكن لحدث عاطفي مهم أن يسبب تغييراً في الرسم البياني الثاني. على سبيل المثال، يمكن أن يؤثر الطلاق أو وفاة أحد الأحباء أو فقدان الوظيفة بشكل كبير على مشاعر الشخص وتغيير الرسم البياني الثاني.</a:t>
            </a:r>
            <a:endParaRPr lang="en-US" sz="2400" b="0" dirty="0">
              <a:cs typeface="Arial" panose="020B0604020202020204" pitchFamily="34" charset="0"/>
            </a:endParaRPr>
          </a:p>
        </p:txBody>
      </p:sp>
      <p:sp>
        <p:nvSpPr>
          <p:cNvPr id="2" name="Text Box 2">
            <a:extLst>
              <a:ext uri="{FF2B5EF4-FFF2-40B4-BE49-F238E27FC236}">
                <a16:creationId xmlns:a16="http://schemas.microsoft.com/office/drawing/2014/main" id="{EDCD3E79-865B-C50C-B485-F7FB9F686715}"/>
              </a:ext>
            </a:extLst>
          </p:cNvPr>
          <p:cNvSpPr txBox="1">
            <a:spLocks noChangeArrowheads="1"/>
          </p:cNvSpPr>
          <p:nvPr/>
        </p:nvSpPr>
        <p:spPr bwMode="auto">
          <a:xfrm rot="16200000">
            <a:off x="-3003551" y="3016249"/>
            <a:ext cx="6859588" cy="823913"/>
          </a:xfrm>
          <a:prstGeom prst="rect">
            <a:avLst/>
          </a:prstGeom>
          <a:noFill/>
          <a:ln w="9525">
            <a:noFill/>
            <a:miter lim="800000"/>
            <a:headEnd/>
            <a:tailEnd/>
          </a:ln>
          <a:effectLst/>
        </p:spPr>
        <p:txBody>
          <a:bodyPr>
            <a:spAutoFit/>
          </a:bodyPr>
          <a:lstStyle/>
          <a:p>
            <a:pPr algn="ctr">
              <a:spcBef>
                <a:spcPct val="50000"/>
              </a:spcBef>
              <a:defRPr/>
            </a:pPr>
            <a:r>
              <a:rPr lang="ar-JO" sz="4800" dirty="0">
                <a:solidFill>
                  <a:srgbClr val="FFCC00"/>
                </a:solidFill>
                <a:latin typeface="Arial" panose="020B0604020202020204" pitchFamily="34" charset="0"/>
                <a:cs typeface="Arial" panose="020B0604020202020204" pitchFamily="34" charset="0"/>
              </a:rPr>
              <a:t>الفرق في الرسوم البيانية</a:t>
            </a:r>
            <a:endParaRPr lang="en-US" sz="4800" dirty="0">
              <a:solidFill>
                <a:srgbClr val="FFCC00"/>
              </a:solidFill>
              <a:latin typeface="Arial" panose="020B0604020202020204" pitchFamily="34" charset="0"/>
              <a:cs typeface="Arial" panose="020B0604020202020204" pitchFamily="34" charset="0"/>
            </a:endParaRPr>
          </a:p>
        </p:txBody>
      </p:sp>
      <p:sp>
        <p:nvSpPr>
          <p:cNvPr id="3" name="Footer Placeholder 3">
            <a:extLst>
              <a:ext uri="{FF2B5EF4-FFF2-40B4-BE49-F238E27FC236}">
                <a16:creationId xmlns:a16="http://schemas.microsoft.com/office/drawing/2014/main" id="{40B1DB47-3DD9-1290-01FC-0DC411470A86}"/>
              </a:ext>
            </a:extLst>
          </p:cNvPr>
          <p:cNvSpPr txBox="1">
            <a:spLocks/>
          </p:cNvSpPr>
          <p:nvPr/>
        </p:nvSpPr>
        <p:spPr>
          <a:xfrm>
            <a:off x="457200" y="6356351"/>
            <a:ext cx="4114800" cy="349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0" latinLnBrk="0" hangingPunct="0">
              <a:defRPr sz="1200" b="1" kern="1200">
                <a:solidFill>
                  <a:schemeClr val="tx1"/>
                </a:solidFill>
                <a:latin typeface="Arial" pitchFamily="34" charset="0"/>
                <a:ea typeface="+mn-ea"/>
                <a:cs typeface="+mn-cs"/>
              </a:defRPr>
            </a:lvl1pPr>
            <a:lvl2pPr marL="742950" indent="-285750" algn="l" defTabSz="914400" rtl="0" eaLnBrk="0" latinLnBrk="0" hangingPunct="0">
              <a:defRPr sz="1800" b="1" kern="1200">
                <a:solidFill>
                  <a:schemeClr val="tx1"/>
                </a:solidFill>
                <a:latin typeface="Arial" pitchFamily="34" charset="0"/>
                <a:ea typeface="+mn-ea"/>
                <a:cs typeface="+mn-cs"/>
              </a:defRPr>
            </a:lvl2pPr>
            <a:lvl3pPr marL="1143000" indent="-228600" algn="l" defTabSz="914400" rtl="0" eaLnBrk="0" latinLnBrk="0" hangingPunct="0">
              <a:defRPr sz="1800" b="1" kern="1200">
                <a:solidFill>
                  <a:schemeClr val="tx1"/>
                </a:solidFill>
                <a:latin typeface="Arial" pitchFamily="34" charset="0"/>
                <a:ea typeface="+mn-ea"/>
                <a:cs typeface="+mn-cs"/>
              </a:defRPr>
            </a:lvl3pPr>
            <a:lvl4pPr marL="1600200" indent="-228600" algn="l" defTabSz="914400" rtl="0" eaLnBrk="0" latinLnBrk="0" hangingPunct="0">
              <a:defRPr sz="1800" b="1" kern="1200">
                <a:solidFill>
                  <a:schemeClr val="tx1"/>
                </a:solidFill>
                <a:latin typeface="Arial" pitchFamily="34" charset="0"/>
                <a:ea typeface="+mn-ea"/>
                <a:cs typeface="+mn-cs"/>
              </a:defRPr>
            </a:lvl4pPr>
            <a:lvl5pPr marL="2057400" indent="-228600" algn="l" defTabSz="914400" rtl="0" eaLnBrk="0" latinLnBrk="0" hangingPunct="0">
              <a:defRPr sz="1800" b="1"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b="1"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b="1"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b="1"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b="1" kern="1200">
                <a:solidFill>
                  <a:schemeClr val="tx1"/>
                </a:solidFill>
                <a:latin typeface="Arial" pitchFamily="34" charset="0"/>
                <a:ea typeface="+mn-ea"/>
                <a:cs typeface="+mn-cs"/>
              </a:defRPr>
            </a:lvl9pPr>
          </a:lstStyle>
          <a:p>
            <a:pPr algn="r" rtl="1" eaLnBrk="1" hangingPunct="1"/>
            <a:r>
              <a:rPr lang="en-US" sz="1600" b="0" dirty="0">
                <a:cs typeface="Arial" panose="020B0604020202020204" pitchFamily="34" charset="0"/>
              </a:rPr>
              <a:t>© </a:t>
            </a:r>
            <a:r>
              <a:rPr lang="ar-JO" sz="1600" b="0" dirty="0">
                <a:cs typeface="Arial" panose="020B0604020202020204" pitchFamily="34" charset="0"/>
              </a:rPr>
              <a:t>موارد القيادة والاستشارات - يتم استخدامها بموجب إذن</a:t>
            </a:r>
            <a:endParaRPr lang="en-US" sz="1600" b="0" dirty="0">
              <a:cs typeface="Arial" panose="020B0604020202020204" pitchFamily="34" charset="0"/>
            </a:endParaRPr>
          </a:p>
        </p:txBody>
      </p:sp>
    </p:spTree>
    <p:extLst>
      <p:ext uri="{BB962C8B-B14F-4D97-AF65-F5344CB8AC3E}">
        <p14:creationId xmlns:p14="http://schemas.microsoft.com/office/powerpoint/2010/main" val="1466858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spcBef>
                <a:spcPct val="0"/>
              </a:spcBef>
              <a:buNone/>
            </a:pPr>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44902"/>
            <a:ext cx="6096000" cy="6942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7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0"/>
          </p:nvPr>
        </p:nvSpPr>
        <p:spPr>
          <a:xfrm>
            <a:off x="308334" y="6457950"/>
            <a:ext cx="4323629"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ar-JO" b="0" dirty="0"/>
              <a:t>© موارد القيادة والاستشارات - يتم استخدامها بموجب إذن</a:t>
            </a:r>
          </a:p>
        </p:txBody>
      </p:sp>
      <p:sp>
        <p:nvSpPr>
          <p:cNvPr id="162818" name="Text Box 2"/>
          <p:cNvSpPr txBox="1">
            <a:spLocks noChangeArrowheads="1"/>
          </p:cNvSpPr>
          <p:nvPr/>
        </p:nvSpPr>
        <p:spPr bwMode="auto">
          <a:xfrm rot="-5400000">
            <a:off x="-3114675" y="3014662"/>
            <a:ext cx="6859588" cy="823913"/>
          </a:xfrm>
          <a:prstGeom prst="rect">
            <a:avLst/>
          </a:prstGeom>
          <a:noFill/>
          <a:ln w="9525">
            <a:noFill/>
            <a:miter lim="800000"/>
            <a:headEnd/>
            <a:tailEnd/>
          </a:ln>
          <a:effectLst/>
        </p:spPr>
        <p:txBody>
          <a:bodyPr>
            <a:spAutoFit/>
          </a:bodyPr>
          <a:lstStyle/>
          <a:p>
            <a:pPr algn="ctr">
              <a:spcBef>
                <a:spcPct val="50000"/>
              </a:spcBef>
              <a:defRPr/>
            </a:pPr>
            <a:r>
              <a:rPr lang="ar-JO" sz="4800" b="1" dirty="0">
                <a:solidFill>
                  <a:srgbClr val="FFFF00"/>
                </a:solidFill>
                <a:latin typeface="Times New Roman" pitchFamily="18" charset="0"/>
              </a:rPr>
              <a:t>الأنماط السلوكية</a:t>
            </a:r>
            <a:endParaRPr lang="en-US" sz="4800" b="1" dirty="0">
              <a:solidFill>
                <a:srgbClr val="FFFF00"/>
              </a:solidFill>
              <a:latin typeface="Times New Roman" pitchFamily="18" charset="0"/>
            </a:endParaRPr>
          </a:p>
        </p:txBody>
      </p:sp>
      <p:sp>
        <p:nvSpPr>
          <p:cNvPr id="1029" name="Text Box 3"/>
          <p:cNvSpPr txBox="1">
            <a:spLocks noChangeArrowheads="1"/>
          </p:cNvSpPr>
          <p:nvPr/>
        </p:nvSpPr>
        <p:spPr bwMode="auto">
          <a:xfrm rot="-5400000">
            <a:off x="2195512" y="352426"/>
            <a:ext cx="54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sz="2400" b="0">
              <a:latin typeface="Times New Roman" pitchFamily="18" charset="0"/>
            </a:endParaRPr>
          </a:p>
        </p:txBody>
      </p:sp>
      <p:grpSp>
        <p:nvGrpSpPr>
          <p:cNvPr id="1030" name="Group 4"/>
          <p:cNvGrpSpPr>
            <a:grpSpLocks/>
          </p:cNvGrpSpPr>
          <p:nvPr/>
        </p:nvGrpSpPr>
        <p:grpSpPr bwMode="auto">
          <a:xfrm>
            <a:off x="1781174" y="80962"/>
            <a:ext cx="6699250" cy="6410325"/>
            <a:chOff x="430" y="266"/>
            <a:chExt cx="4220" cy="4038"/>
          </a:xfrm>
        </p:grpSpPr>
        <p:sp>
          <p:nvSpPr>
            <p:cNvPr id="1031" name="Rectangle 6"/>
            <p:cNvSpPr>
              <a:spLocks noChangeArrowheads="1"/>
            </p:cNvSpPr>
            <p:nvPr/>
          </p:nvSpPr>
          <p:spPr bwMode="auto">
            <a:xfrm>
              <a:off x="783" y="288"/>
              <a:ext cx="1324" cy="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32" name="Text Box 7"/>
            <p:cNvSpPr txBox="1">
              <a:spLocks noChangeArrowheads="1"/>
            </p:cNvSpPr>
            <p:nvPr/>
          </p:nvSpPr>
          <p:spPr bwMode="auto">
            <a:xfrm>
              <a:off x="783" y="286"/>
              <a:ext cx="1324" cy="97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ar-JO" sz="1200" dirty="0">
                  <a:latin typeface="Times New Roman" pitchFamily="18" charset="0"/>
                </a:rPr>
                <a:t>المهيمنة</a:t>
              </a:r>
              <a:endParaRPr lang="en-US" sz="1200" dirty="0">
                <a:latin typeface="Times New Roman" pitchFamily="18" charset="0"/>
              </a:endParaRPr>
            </a:p>
            <a:p>
              <a:pPr algn="r"/>
              <a:r>
                <a:rPr lang="ar-JO" sz="1100" dirty="0">
                  <a:latin typeface="Times New Roman" pitchFamily="18" charset="0"/>
                </a:rPr>
                <a:t>+ قوة الأنا العالية</a:t>
              </a:r>
            </a:p>
            <a:p>
              <a:pPr algn="r"/>
              <a:r>
                <a:rPr lang="ar-JO" sz="1100" dirty="0">
                  <a:latin typeface="Times New Roman" pitchFamily="18" charset="0"/>
                </a:rPr>
                <a:t>+ قوة الإرادة</a:t>
              </a:r>
            </a:p>
            <a:p>
              <a:pPr algn="r"/>
              <a:r>
                <a:rPr lang="ar-JO" sz="1100" dirty="0">
                  <a:latin typeface="Times New Roman" pitchFamily="18" charset="0"/>
                </a:rPr>
                <a:t>+ الحسم</a:t>
              </a:r>
            </a:p>
            <a:p>
              <a:pPr algn="r"/>
              <a:r>
                <a:rPr lang="ar-JO" sz="1100" dirty="0">
                  <a:latin typeface="Times New Roman" pitchFamily="18" charset="0"/>
                </a:rPr>
                <a:t>+ الكفاءة</a:t>
              </a:r>
            </a:p>
            <a:p>
              <a:pPr algn="r"/>
              <a:r>
                <a:rPr lang="ar-JO" sz="1100" dirty="0">
                  <a:latin typeface="Times New Roman" pitchFamily="18" charset="0"/>
                </a:rPr>
                <a:t>+ تغيير الرغبات</a:t>
              </a:r>
            </a:p>
            <a:p>
              <a:pPr algn="r"/>
              <a:r>
                <a:rPr lang="ar-JO" sz="1100" dirty="0">
                  <a:latin typeface="Times New Roman" pitchFamily="18" charset="0"/>
                </a:rPr>
                <a:t>+ التنافسية</a:t>
              </a:r>
            </a:p>
            <a:p>
              <a:pPr algn="r"/>
              <a:r>
                <a:rPr lang="ar-JO" sz="1100" dirty="0">
                  <a:latin typeface="Times New Roman" pitchFamily="18" charset="0"/>
                </a:rPr>
                <a:t>+ الإستقلالية</a:t>
              </a:r>
            </a:p>
            <a:p>
              <a:pPr algn="r"/>
              <a:r>
                <a:rPr lang="ar-JO" sz="1100" dirty="0">
                  <a:latin typeface="Times New Roman" pitchFamily="18" charset="0"/>
                </a:rPr>
                <a:t>+ العملية</a:t>
              </a:r>
              <a:endParaRPr lang="en-US" sz="1100" b="0" dirty="0">
                <a:latin typeface="Times New Roman" pitchFamily="18" charset="0"/>
              </a:endParaRPr>
            </a:p>
          </p:txBody>
        </p:sp>
        <p:sp>
          <p:nvSpPr>
            <p:cNvPr id="1033" name="Text Box 8"/>
            <p:cNvSpPr txBox="1">
              <a:spLocks noChangeArrowheads="1"/>
            </p:cNvSpPr>
            <p:nvPr/>
          </p:nvSpPr>
          <p:spPr bwMode="auto">
            <a:xfrm>
              <a:off x="822" y="1238"/>
              <a:ext cx="2034" cy="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sz="1000" dirty="0">
                  <a:latin typeface="Times New Roman" pitchFamily="18" charset="0"/>
                </a:rPr>
                <a:t>                            </a:t>
              </a:r>
              <a:r>
                <a:rPr lang="ar-JO" sz="1000" dirty="0">
                  <a:latin typeface="Times New Roman" pitchFamily="18" charset="0"/>
                </a:rPr>
                <a:t>الإنتهازية</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نفاذ الصبر</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الإستبداد</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الهجوم أولاً</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القساوة</a:t>
              </a:r>
              <a:r>
                <a:rPr lang="en-US" sz="1000" dirty="0">
                  <a:latin typeface="Times New Roman" pitchFamily="18" charset="0"/>
                </a:rPr>
                <a:t> </a:t>
              </a:r>
            </a:p>
            <a:p>
              <a:r>
                <a:rPr lang="en-US" sz="1000" dirty="0">
                  <a:latin typeface="Times New Roman" pitchFamily="18" charset="0"/>
                </a:rPr>
                <a:t>                                                                         </a:t>
              </a:r>
              <a:r>
                <a:rPr lang="ar-JO" sz="1000" dirty="0">
                  <a:latin typeface="Times New Roman" pitchFamily="18" charset="0"/>
                </a:rPr>
                <a:t>الصرامة</a:t>
              </a:r>
              <a:endParaRPr lang="en-US" sz="1000" dirty="0">
                <a:latin typeface="Times New Roman" pitchFamily="18" charset="0"/>
              </a:endParaRPr>
            </a:p>
          </p:txBody>
        </p:sp>
        <p:sp>
          <p:nvSpPr>
            <p:cNvPr id="1034" name="Line 9"/>
            <p:cNvSpPr>
              <a:spLocks noChangeShapeType="1"/>
            </p:cNvSpPr>
            <p:nvPr/>
          </p:nvSpPr>
          <p:spPr bwMode="auto">
            <a:xfrm>
              <a:off x="783" y="288"/>
              <a:ext cx="132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5" name="Line 10"/>
            <p:cNvSpPr>
              <a:spLocks noChangeShapeType="1"/>
            </p:cNvSpPr>
            <p:nvPr/>
          </p:nvSpPr>
          <p:spPr bwMode="auto">
            <a:xfrm>
              <a:off x="2107" y="288"/>
              <a:ext cx="0" cy="98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6" name="Line 11"/>
            <p:cNvSpPr>
              <a:spLocks noChangeShapeType="1"/>
            </p:cNvSpPr>
            <p:nvPr/>
          </p:nvSpPr>
          <p:spPr bwMode="auto">
            <a:xfrm flipH="1">
              <a:off x="783" y="1268"/>
              <a:ext cx="132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7" name="Line 12"/>
            <p:cNvSpPr>
              <a:spLocks noChangeShapeType="1"/>
            </p:cNvSpPr>
            <p:nvPr/>
          </p:nvSpPr>
          <p:spPr bwMode="auto">
            <a:xfrm>
              <a:off x="783" y="288"/>
              <a:ext cx="0" cy="98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8" name="Line 13"/>
            <p:cNvSpPr>
              <a:spLocks noChangeShapeType="1"/>
            </p:cNvSpPr>
            <p:nvPr/>
          </p:nvSpPr>
          <p:spPr bwMode="auto">
            <a:xfrm>
              <a:off x="2107" y="288"/>
              <a:ext cx="576" cy="13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9" name="Line 14"/>
            <p:cNvSpPr>
              <a:spLocks noChangeShapeType="1"/>
            </p:cNvSpPr>
            <p:nvPr/>
          </p:nvSpPr>
          <p:spPr bwMode="auto">
            <a:xfrm>
              <a:off x="2107" y="1268"/>
              <a:ext cx="576" cy="5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0" name="Line 15"/>
            <p:cNvSpPr>
              <a:spLocks noChangeShapeType="1"/>
            </p:cNvSpPr>
            <p:nvPr/>
          </p:nvSpPr>
          <p:spPr bwMode="auto">
            <a:xfrm>
              <a:off x="783" y="1268"/>
              <a:ext cx="1555" cy="5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1" name="Line 16"/>
            <p:cNvSpPr>
              <a:spLocks noChangeShapeType="1"/>
            </p:cNvSpPr>
            <p:nvPr/>
          </p:nvSpPr>
          <p:spPr bwMode="auto">
            <a:xfrm>
              <a:off x="2338" y="1843"/>
              <a:ext cx="34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2" name="Line 17"/>
            <p:cNvSpPr>
              <a:spLocks noChangeShapeType="1"/>
            </p:cNvSpPr>
            <p:nvPr/>
          </p:nvSpPr>
          <p:spPr bwMode="auto">
            <a:xfrm flipV="1">
              <a:off x="2683" y="1613"/>
              <a:ext cx="0" cy="23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3" name="Rectangle 18"/>
            <p:cNvSpPr>
              <a:spLocks noChangeArrowheads="1"/>
            </p:cNvSpPr>
            <p:nvPr/>
          </p:nvSpPr>
          <p:spPr bwMode="auto">
            <a:xfrm>
              <a:off x="3317" y="288"/>
              <a:ext cx="1325" cy="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44" name="Text Box 19"/>
            <p:cNvSpPr txBox="1">
              <a:spLocks noChangeArrowheads="1"/>
            </p:cNvSpPr>
            <p:nvPr/>
          </p:nvSpPr>
          <p:spPr bwMode="auto">
            <a:xfrm>
              <a:off x="3318" y="266"/>
              <a:ext cx="1332" cy="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ar-JO" sz="1200" dirty="0">
                  <a:latin typeface="Times New Roman" pitchFamily="18" charset="0"/>
                </a:rPr>
                <a:t>المؤثرة</a:t>
              </a:r>
              <a:endParaRPr lang="en-US" sz="1200" dirty="0">
                <a:latin typeface="Times New Roman" pitchFamily="18" charset="0"/>
              </a:endParaRPr>
            </a:p>
            <a:p>
              <a:pPr algn="r" rtl="1"/>
              <a:r>
                <a:rPr lang="ar-JO" sz="1100" dirty="0">
                  <a:latin typeface="Times New Roman" pitchFamily="18" charset="0"/>
                </a:rPr>
                <a:t>+ العاطفية</a:t>
              </a:r>
            </a:p>
            <a:p>
              <a:pPr algn="r" rtl="1"/>
              <a:r>
                <a:rPr lang="ar-JO" sz="1100" dirty="0">
                  <a:latin typeface="Times New Roman" pitchFamily="18" charset="0"/>
                </a:rPr>
                <a:t>+ الحماس</a:t>
              </a:r>
            </a:p>
            <a:p>
              <a:pPr algn="r" rtl="1"/>
              <a:r>
                <a:rPr lang="ar-JO" sz="1100" dirty="0">
                  <a:latin typeface="Times New Roman" pitchFamily="18" charset="0"/>
                </a:rPr>
                <a:t>+ التفاؤل</a:t>
              </a:r>
            </a:p>
            <a:p>
              <a:pPr algn="r" rtl="1"/>
              <a:r>
                <a:rPr lang="ar-JO" sz="1100" dirty="0">
                  <a:latin typeface="Times New Roman" pitchFamily="18" charset="0"/>
                </a:rPr>
                <a:t>+ الإقناع</a:t>
              </a:r>
            </a:p>
            <a:p>
              <a:pPr algn="r" rtl="1"/>
              <a:r>
                <a:rPr lang="ar-JO" sz="1100" dirty="0">
                  <a:latin typeface="Times New Roman" pitchFamily="18" charset="0"/>
                </a:rPr>
                <a:t>+ الحركة</a:t>
              </a:r>
            </a:p>
            <a:p>
              <a:pPr algn="r" rtl="1"/>
              <a:r>
                <a:rPr lang="ar-JO" sz="1100" dirty="0">
                  <a:latin typeface="Times New Roman" pitchFamily="18" charset="0"/>
                </a:rPr>
                <a:t>+ الثرثرة</a:t>
              </a:r>
            </a:p>
            <a:p>
              <a:pPr algn="r" rtl="1"/>
              <a:r>
                <a:rPr lang="ar-JO" sz="1100" dirty="0">
                  <a:latin typeface="Times New Roman" pitchFamily="18" charset="0"/>
                </a:rPr>
                <a:t>+ التوجه نحو الناس</a:t>
              </a:r>
            </a:p>
            <a:p>
              <a:pPr algn="r" rtl="1"/>
              <a:r>
                <a:rPr lang="ar-JO" sz="1100" dirty="0">
                  <a:latin typeface="Times New Roman" pitchFamily="18" charset="0"/>
                </a:rPr>
                <a:t>+ التحفيز</a:t>
              </a:r>
              <a:endParaRPr lang="en-US" sz="1100" dirty="0">
                <a:latin typeface="Times New Roman" pitchFamily="18" charset="0"/>
              </a:endParaRPr>
            </a:p>
          </p:txBody>
        </p:sp>
        <p:sp>
          <p:nvSpPr>
            <p:cNvPr id="1045" name="Text Box 20"/>
            <p:cNvSpPr txBox="1">
              <a:spLocks noChangeArrowheads="1"/>
            </p:cNvSpPr>
            <p:nvPr/>
          </p:nvSpPr>
          <p:spPr bwMode="auto">
            <a:xfrm>
              <a:off x="2840" y="1112"/>
              <a:ext cx="1728" cy="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en-US" sz="1200" b="0" dirty="0">
                <a:latin typeface="Times New Roman" pitchFamily="18" charset="0"/>
              </a:endParaRPr>
            </a:p>
            <a:p>
              <a:r>
                <a:rPr lang="en-US" sz="1200" dirty="0">
                  <a:latin typeface="Times New Roman" pitchFamily="18" charset="0"/>
                </a:rPr>
                <a:t>                                </a:t>
              </a:r>
              <a:r>
                <a:rPr lang="ar-JO" sz="1000" dirty="0">
                  <a:latin typeface="Times New Roman" pitchFamily="18" charset="0"/>
                </a:rPr>
                <a:t>عدم التنظيم</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عدم الإنضباط</a:t>
              </a:r>
              <a:r>
                <a:rPr lang="en-US" sz="1000" dirty="0">
                  <a:latin typeface="Times New Roman" pitchFamily="18" charset="0"/>
                </a:rPr>
                <a:t>d</a:t>
              </a:r>
            </a:p>
            <a:p>
              <a:r>
                <a:rPr lang="en-US" sz="1000" dirty="0">
                  <a:latin typeface="Times New Roman" pitchFamily="18" charset="0"/>
                </a:rPr>
                <a:t>                   </a:t>
              </a:r>
              <a:r>
                <a:rPr lang="ar-JO" sz="1000" dirty="0">
                  <a:latin typeface="Times New Roman" pitchFamily="18" charset="0"/>
                </a:rPr>
                <a:t>التلاعب</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الإنفعال</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رد الفعل</a:t>
              </a:r>
              <a:endParaRPr lang="en-US" sz="1000" dirty="0">
                <a:latin typeface="Times New Roman" pitchFamily="18" charset="0"/>
              </a:endParaRPr>
            </a:p>
            <a:p>
              <a:r>
                <a:rPr lang="ar-JO" sz="1000" dirty="0">
                  <a:latin typeface="Times New Roman" pitchFamily="18" charset="0"/>
                </a:rPr>
                <a:t>العبث</a:t>
              </a:r>
              <a:endParaRPr lang="en-US" sz="1000" dirty="0">
                <a:latin typeface="Times New Roman" pitchFamily="18" charset="0"/>
              </a:endParaRPr>
            </a:p>
          </p:txBody>
        </p:sp>
        <p:sp>
          <p:nvSpPr>
            <p:cNvPr id="1046" name="Line 21"/>
            <p:cNvSpPr>
              <a:spLocks noChangeShapeType="1"/>
            </p:cNvSpPr>
            <p:nvPr/>
          </p:nvSpPr>
          <p:spPr bwMode="auto">
            <a:xfrm>
              <a:off x="3317" y="288"/>
              <a:ext cx="132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7" name="Line 22"/>
            <p:cNvSpPr>
              <a:spLocks noChangeShapeType="1"/>
            </p:cNvSpPr>
            <p:nvPr/>
          </p:nvSpPr>
          <p:spPr bwMode="auto">
            <a:xfrm>
              <a:off x="4642" y="288"/>
              <a:ext cx="0" cy="98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8" name="Line 23"/>
            <p:cNvSpPr>
              <a:spLocks noChangeShapeType="1"/>
            </p:cNvSpPr>
            <p:nvPr/>
          </p:nvSpPr>
          <p:spPr bwMode="auto">
            <a:xfrm flipH="1">
              <a:off x="3317" y="1268"/>
              <a:ext cx="13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9" name="Line 24"/>
            <p:cNvSpPr>
              <a:spLocks noChangeShapeType="1"/>
            </p:cNvSpPr>
            <p:nvPr/>
          </p:nvSpPr>
          <p:spPr bwMode="auto">
            <a:xfrm>
              <a:off x="3317" y="288"/>
              <a:ext cx="0" cy="98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0" name="Line 25"/>
            <p:cNvSpPr>
              <a:spLocks noChangeShapeType="1"/>
            </p:cNvSpPr>
            <p:nvPr/>
          </p:nvSpPr>
          <p:spPr bwMode="auto">
            <a:xfrm flipH="1">
              <a:off x="2741" y="288"/>
              <a:ext cx="576" cy="13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1" name="Line 26"/>
            <p:cNvSpPr>
              <a:spLocks noChangeShapeType="1"/>
            </p:cNvSpPr>
            <p:nvPr/>
          </p:nvSpPr>
          <p:spPr bwMode="auto">
            <a:xfrm flipH="1">
              <a:off x="2741" y="1268"/>
              <a:ext cx="576" cy="5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2" name="Line 27"/>
            <p:cNvSpPr>
              <a:spLocks noChangeShapeType="1"/>
            </p:cNvSpPr>
            <p:nvPr/>
          </p:nvSpPr>
          <p:spPr bwMode="auto">
            <a:xfrm flipH="1">
              <a:off x="3086" y="1268"/>
              <a:ext cx="1556" cy="5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3" name="Line 28"/>
            <p:cNvSpPr>
              <a:spLocks noChangeShapeType="1"/>
            </p:cNvSpPr>
            <p:nvPr/>
          </p:nvSpPr>
          <p:spPr bwMode="auto">
            <a:xfrm flipV="1">
              <a:off x="2741" y="1613"/>
              <a:ext cx="0" cy="23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4" name="Line 29"/>
            <p:cNvSpPr>
              <a:spLocks noChangeShapeType="1"/>
            </p:cNvSpPr>
            <p:nvPr/>
          </p:nvSpPr>
          <p:spPr bwMode="auto">
            <a:xfrm>
              <a:off x="2741" y="1843"/>
              <a:ext cx="34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055" name="Group 30"/>
            <p:cNvGrpSpPr>
              <a:grpSpLocks/>
            </p:cNvGrpSpPr>
            <p:nvPr/>
          </p:nvGrpSpPr>
          <p:grpSpPr bwMode="auto">
            <a:xfrm>
              <a:off x="783" y="2419"/>
              <a:ext cx="1900" cy="1555"/>
              <a:chOff x="1728" y="8208"/>
              <a:chExt cx="4752" cy="3888"/>
            </a:xfrm>
          </p:grpSpPr>
          <p:sp>
            <p:nvSpPr>
              <p:cNvPr id="1093" name="Line 31"/>
              <p:cNvSpPr>
                <a:spLocks noChangeShapeType="1"/>
              </p:cNvSpPr>
              <p:nvPr/>
            </p:nvSpPr>
            <p:spPr bwMode="auto">
              <a:xfrm>
                <a:off x="1728" y="9648"/>
                <a:ext cx="0" cy="24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4" name="Line 32"/>
              <p:cNvSpPr>
                <a:spLocks noChangeShapeType="1"/>
              </p:cNvSpPr>
              <p:nvPr/>
            </p:nvSpPr>
            <p:spPr bwMode="auto">
              <a:xfrm>
                <a:off x="1728" y="12096"/>
                <a:ext cx="331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5" name="Line 33"/>
              <p:cNvSpPr>
                <a:spLocks noChangeShapeType="1"/>
              </p:cNvSpPr>
              <p:nvPr/>
            </p:nvSpPr>
            <p:spPr bwMode="auto">
              <a:xfrm flipV="1">
                <a:off x="5040" y="9648"/>
                <a:ext cx="0" cy="24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6" name="Line 34"/>
              <p:cNvSpPr>
                <a:spLocks noChangeShapeType="1"/>
              </p:cNvSpPr>
              <p:nvPr/>
            </p:nvSpPr>
            <p:spPr bwMode="auto">
              <a:xfrm>
                <a:off x="1728" y="9648"/>
                <a:ext cx="331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7" name="Line 35"/>
              <p:cNvSpPr>
                <a:spLocks noChangeShapeType="1"/>
              </p:cNvSpPr>
              <p:nvPr/>
            </p:nvSpPr>
            <p:spPr bwMode="auto">
              <a:xfrm flipV="1">
                <a:off x="1728" y="8208"/>
                <a:ext cx="3888" cy="14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8" name="Line 36"/>
              <p:cNvSpPr>
                <a:spLocks noChangeShapeType="1"/>
              </p:cNvSpPr>
              <p:nvPr/>
            </p:nvSpPr>
            <p:spPr bwMode="auto">
              <a:xfrm flipV="1">
                <a:off x="5040" y="8208"/>
                <a:ext cx="1440" cy="14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9" name="Line 37"/>
              <p:cNvSpPr>
                <a:spLocks noChangeShapeType="1"/>
              </p:cNvSpPr>
              <p:nvPr/>
            </p:nvSpPr>
            <p:spPr bwMode="auto">
              <a:xfrm flipV="1">
                <a:off x="5040" y="8784"/>
                <a:ext cx="1440" cy="33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0" name="Line 38"/>
              <p:cNvSpPr>
                <a:spLocks noChangeShapeType="1"/>
              </p:cNvSpPr>
              <p:nvPr/>
            </p:nvSpPr>
            <p:spPr bwMode="auto">
              <a:xfrm>
                <a:off x="6480" y="8208"/>
                <a:ext cx="0" cy="57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1" name="Line 39"/>
              <p:cNvSpPr>
                <a:spLocks noChangeShapeType="1"/>
              </p:cNvSpPr>
              <p:nvPr/>
            </p:nvSpPr>
            <p:spPr bwMode="auto">
              <a:xfrm>
                <a:off x="5616" y="8208"/>
                <a:ext cx="86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56" name="Text Box 40"/>
            <p:cNvSpPr txBox="1">
              <a:spLocks noChangeArrowheads="1"/>
            </p:cNvSpPr>
            <p:nvPr/>
          </p:nvSpPr>
          <p:spPr bwMode="auto">
            <a:xfrm>
              <a:off x="783" y="2993"/>
              <a:ext cx="1324" cy="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ar-JO" sz="1200" dirty="0">
                  <a:latin typeface="Times New Roman" pitchFamily="18" charset="0"/>
                </a:rPr>
                <a:t>التوافقية</a:t>
              </a:r>
              <a:endParaRPr lang="en-US" sz="1200" dirty="0">
                <a:latin typeface="Times New Roman" pitchFamily="18" charset="0"/>
              </a:endParaRPr>
            </a:p>
            <a:p>
              <a:pPr algn="r"/>
              <a:r>
                <a:rPr lang="ar-JO" sz="1100" dirty="0">
                  <a:latin typeface="Times New Roman" pitchFamily="18" charset="0"/>
                </a:rPr>
                <a:t>+ الكمال</a:t>
              </a:r>
            </a:p>
            <a:p>
              <a:pPr algn="r"/>
              <a:r>
                <a:rPr lang="ar-JO" sz="1100" dirty="0">
                  <a:latin typeface="Times New Roman" pitchFamily="18" charset="0"/>
                </a:rPr>
                <a:t>+ الحساسية</a:t>
              </a:r>
            </a:p>
            <a:p>
              <a:pPr algn="r"/>
              <a:r>
                <a:rPr lang="ar-JO" sz="1100" dirty="0">
                  <a:latin typeface="Times New Roman" pitchFamily="18" charset="0"/>
                </a:rPr>
                <a:t>+ الدقة</a:t>
              </a:r>
            </a:p>
            <a:p>
              <a:pPr algn="r"/>
              <a:r>
                <a:rPr lang="ar-JO" sz="1100" dirty="0">
                  <a:latin typeface="Times New Roman" pitchFamily="18" charset="0"/>
                </a:rPr>
                <a:t>+ الإستمرارية</a:t>
              </a:r>
            </a:p>
            <a:p>
              <a:pPr algn="r"/>
              <a:r>
                <a:rPr lang="ar-JO" sz="1100" dirty="0">
                  <a:latin typeface="Times New Roman" pitchFamily="18" charset="0"/>
                </a:rPr>
                <a:t>+ الجدية</a:t>
              </a:r>
            </a:p>
            <a:p>
              <a:pPr algn="r"/>
              <a:r>
                <a:rPr lang="ar-JO" sz="1100" dirty="0">
                  <a:latin typeface="Times New Roman" pitchFamily="18" charset="0"/>
                </a:rPr>
                <a:t>+ يحتاج إلى الكثير من المعلومات</a:t>
              </a:r>
            </a:p>
            <a:p>
              <a:pPr algn="r"/>
              <a:r>
                <a:rPr lang="ar-JO" sz="1100" dirty="0">
                  <a:latin typeface="Times New Roman" pitchFamily="18" charset="0"/>
                </a:rPr>
                <a:t>+ منظم</a:t>
              </a:r>
            </a:p>
            <a:p>
              <a:pPr algn="r"/>
              <a:r>
                <a:rPr lang="ar-JO" sz="1100" dirty="0">
                  <a:latin typeface="Times New Roman" pitchFamily="18" charset="0"/>
                </a:rPr>
                <a:t>+ الحذر</a:t>
              </a:r>
              <a:endParaRPr lang="en-US" sz="1100" dirty="0">
                <a:latin typeface="Times New Roman" pitchFamily="18" charset="0"/>
              </a:endParaRPr>
            </a:p>
          </p:txBody>
        </p:sp>
        <p:sp>
          <p:nvSpPr>
            <p:cNvPr id="1057" name="Text Box 41"/>
            <p:cNvSpPr txBox="1">
              <a:spLocks noChangeArrowheads="1"/>
            </p:cNvSpPr>
            <p:nvPr/>
          </p:nvSpPr>
          <p:spPr bwMode="auto">
            <a:xfrm>
              <a:off x="1106" y="2361"/>
              <a:ext cx="1670" cy="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sz="1200" b="0" dirty="0">
                  <a:latin typeface="Times New Roman" pitchFamily="18" charset="0"/>
                </a:rPr>
                <a:t>                                              	   </a:t>
              </a:r>
              <a:r>
                <a:rPr lang="ar-JO" sz="1000" b="0" dirty="0">
                  <a:latin typeface="Times New Roman" pitchFamily="18" charset="0"/>
                </a:rPr>
                <a:t>لا يرضى</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متجهم</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ناقد</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سريع الحكم</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يخاف النقد</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بطيء في صنع القرارات</a:t>
              </a:r>
              <a:endParaRPr lang="en-US" sz="1000" dirty="0">
                <a:latin typeface="Times New Roman" pitchFamily="18" charset="0"/>
              </a:endParaRPr>
            </a:p>
            <a:p>
              <a:r>
                <a:rPr lang="en-US" sz="1200" b="0" dirty="0">
                  <a:latin typeface="Times New Roman" pitchFamily="18" charset="0"/>
                </a:rPr>
                <a:t>           </a:t>
              </a:r>
            </a:p>
          </p:txBody>
        </p:sp>
        <p:grpSp>
          <p:nvGrpSpPr>
            <p:cNvPr id="1058" name="Group 42"/>
            <p:cNvGrpSpPr>
              <a:grpSpLocks/>
            </p:cNvGrpSpPr>
            <p:nvPr/>
          </p:nvGrpSpPr>
          <p:grpSpPr bwMode="auto">
            <a:xfrm>
              <a:off x="3259" y="2995"/>
              <a:ext cx="1383" cy="979"/>
              <a:chOff x="7920" y="9792"/>
              <a:chExt cx="3456" cy="2448"/>
            </a:xfrm>
          </p:grpSpPr>
          <p:sp>
            <p:nvSpPr>
              <p:cNvPr id="1089" name="Line 43"/>
              <p:cNvSpPr>
                <a:spLocks noChangeShapeType="1"/>
              </p:cNvSpPr>
              <p:nvPr/>
            </p:nvSpPr>
            <p:spPr bwMode="auto">
              <a:xfrm>
                <a:off x="7920" y="9792"/>
                <a:ext cx="0" cy="24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0" name="Line 44"/>
              <p:cNvSpPr>
                <a:spLocks noChangeShapeType="1"/>
              </p:cNvSpPr>
              <p:nvPr/>
            </p:nvSpPr>
            <p:spPr bwMode="auto">
              <a:xfrm>
                <a:off x="7920" y="12240"/>
                <a:ext cx="34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1" name="Line 45"/>
              <p:cNvSpPr>
                <a:spLocks noChangeShapeType="1"/>
              </p:cNvSpPr>
              <p:nvPr/>
            </p:nvSpPr>
            <p:spPr bwMode="auto">
              <a:xfrm>
                <a:off x="7920" y="9792"/>
                <a:ext cx="34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2" name="Line 46"/>
              <p:cNvSpPr>
                <a:spLocks noChangeShapeType="1"/>
              </p:cNvSpPr>
              <p:nvPr/>
            </p:nvSpPr>
            <p:spPr bwMode="auto">
              <a:xfrm>
                <a:off x="11376" y="9792"/>
                <a:ext cx="0" cy="24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59" name="Line 47"/>
            <p:cNvSpPr>
              <a:spLocks noChangeShapeType="1"/>
            </p:cNvSpPr>
            <p:nvPr/>
          </p:nvSpPr>
          <p:spPr bwMode="auto">
            <a:xfrm flipH="1" flipV="1">
              <a:off x="2761" y="2660"/>
              <a:ext cx="518" cy="13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0" name="Line 48"/>
            <p:cNvSpPr>
              <a:spLocks noChangeShapeType="1"/>
            </p:cNvSpPr>
            <p:nvPr/>
          </p:nvSpPr>
          <p:spPr bwMode="auto">
            <a:xfrm flipH="1" flipV="1">
              <a:off x="2741" y="2419"/>
              <a:ext cx="518" cy="57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1" name="Line 49"/>
            <p:cNvSpPr>
              <a:spLocks noChangeShapeType="1"/>
            </p:cNvSpPr>
            <p:nvPr/>
          </p:nvSpPr>
          <p:spPr bwMode="auto">
            <a:xfrm>
              <a:off x="2741" y="2419"/>
              <a:ext cx="34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2" name="Line 50"/>
            <p:cNvSpPr>
              <a:spLocks noChangeShapeType="1"/>
            </p:cNvSpPr>
            <p:nvPr/>
          </p:nvSpPr>
          <p:spPr bwMode="auto">
            <a:xfrm flipH="1" flipV="1">
              <a:off x="3086" y="2419"/>
              <a:ext cx="1556" cy="57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3" name="Line 51"/>
            <p:cNvSpPr>
              <a:spLocks noChangeShapeType="1"/>
            </p:cNvSpPr>
            <p:nvPr/>
          </p:nvSpPr>
          <p:spPr bwMode="auto">
            <a:xfrm>
              <a:off x="2765" y="2430"/>
              <a:ext cx="0" cy="23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4" name="Text Box 52"/>
            <p:cNvSpPr txBox="1">
              <a:spLocks noChangeArrowheads="1"/>
            </p:cNvSpPr>
            <p:nvPr/>
          </p:nvSpPr>
          <p:spPr bwMode="auto">
            <a:xfrm>
              <a:off x="3254" y="2993"/>
              <a:ext cx="1383" cy="979"/>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ar-JO" sz="1200" dirty="0">
                  <a:latin typeface="Times New Roman" pitchFamily="18" charset="0"/>
                </a:rPr>
                <a:t>الثبات</a:t>
              </a:r>
              <a:endParaRPr lang="en-US" sz="1200" dirty="0">
                <a:latin typeface="Times New Roman" pitchFamily="18" charset="0"/>
              </a:endParaRPr>
            </a:p>
            <a:p>
              <a:pPr algn="r"/>
              <a:r>
                <a:rPr lang="ar-JO" sz="1100" dirty="0">
                  <a:latin typeface="Times New Roman" pitchFamily="18" charset="0"/>
                </a:rPr>
                <a:t>+ يمكن الإعتماد عليه</a:t>
              </a:r>
            </a:p>
            <a:p>
              <a:pPr algn="r"/>
              <a:r>
                <a:rPr lang="ar-JO" sz="1100" dirty="0">
                  <a:latin typeface="Times New Roman" pitchFamily="18" charset="0"/>
                </a:rPr>
                <a:t>+ مقبول</a:t>
              </a:r>
            </a:p>
            <a:p>
              <a:pPr algn="r"/>
              <a:r>
                <a:rPr lang="ar-JO" sz="1100" dirty="0">
                  <a:latin typeface="Times New Roman" pitchFamily="18" charset="0"/>
                </a:rPr>
                <a:t>+ داعم</a:t>
              </a:r>
            </a:p>
            <a:p>
              <a:pPr algn="r"/>
              <a:r>
                <a:rPr lang="ar-JO" sz="1100" dirty="0">
                  <a:latin typeface="Times New Roman" pitchFamily="18" charset="0"/>
                </a:rPr>
                <a:t>+ يقبل التغيير ببطء</a:t>
              </a:r>
            </a:p>
            <a:p>
              <a:pPr algn="r"/>
              <a:r>
                <a:rPr lang="ar-JO" sz="1100" dirty="0">
                  <a:latin typeface="Times New Roman" pitchFamily="18" charset="0"/>
                </a:rPr>
                <a:t>+ راضي</a:t>
              </a:r>
            </a:p>
            <a:p>
              <a:pPr algn="r"/>
              <a:r>
                <a:rPr lang="ar-JO" sz="1100" dirty="0">
                  <a:latin typeface="Times New Roman" pitchFamily="18" charset="0"/>
                </a:rPr>
                <a:t>+ هادئ</a:t>
              </a:r>
            </a:p>
            <a:p>
              <a:pPr algn="r"/>
              <a:r>
                <a:rPr lang="ar-JO" sz="1100" dirty="0">
                  <a:latin typeface="Times New Roman" pitchFamily="18" charset="0"/>
                </a:rPr>
                <a:t>+ ودي</a:t>
              </a:r>
            </a:p>
            <a:p>
              <a:pPr algn="r"/>
              <a:r>
                <a:rPr lang="ar-JO" sz="1100" dirty="0">
                  <a:latin typeface="Times New Roman" pitchFamily="18" charset="0"/>
                </a:rPr>
                <a:t>+ محفوظ</a:t>
              </a:r>
              <a:endParaRPr lang="en-US" sz="1100" dirty="0">
                <a:latin typeface="Times New Roman" pitchFamily="18" charset="0"/>
              </a:endParaRPr>
            </a:p>
          </p:txBody>
        </p:sp>
        <p:sp>
          <p:nvSpPr>
            <p:cNvPr id="1065" name="Text Box 53"/>
            <p:cNvSpPr txBox="1">
              <a:spLocks noChangeArrowheads="1"/>
            </p:cNvSpPr>
            <p:nvPr/>
          </p:nvSpPr>
          <p:spPr bwMode="auto">
            <a:xfrm>
              <a:off x="2736" y="2374"/>
              <a:ext cx="1901" cy="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ar-JO" sz="1200" b="0" dirty="0">
                  <a:latin typeface="Times New Roman" pitchFamily="18" charset="0"/>
                </a:rPr>
                <a:t>متردد</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غير آمن</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صعب المراس</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متسلط</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متطابق</a:t>
              </a:r>
              <a:endParaRPr lang="en-US" sz="1000" dirty="0">
                <a:latin typeface="Times New Roman" pitchFamily="18" charset="0"/>
              </a:endParaRPr>
            </a:p>
            <a:p>
              <a:r>
                <a:rPr lang="en-US" sz="1000" dirty="0">
                  <a:latin typeface="Times New Roman" pitchFamily="18" charset="0"/>
                </a:rPr>
                <a:t>                                        </a:t>
              </a:r>
              <a:r>
                <a:rPr lang="ar-JO" sz="1000" dirty="0">
                  <a:latin typeface="Times New Roman" pitchFamily="18" charset="0"/>
                </a:rPr>
                <a:t>واهن</a:t>
              </a:r>
              <a:endParaRPr lang="en-US" sz="1000" dirty="0">
                <a:latin typeface="Times New Roman" pitchFamily="18" charset="0"/>
              </a:endParaRPr>
            </a:p>
            <a:p>
              <a:endParaRPr lang="en-US" sz="1000" b="0" dirty="0">
                <a:latin typeface="Times New Roman" pitchFamily="18" charset="0"/>
              </a:endParaRPr>
            </a:p>
          </p:txBody>
        </p:sp>
        <p:sp>
          <p:nvSpPr>
            <p:cNvPr id="1066" name="Text Box 54"/>
            <p:cNvSpPr txBox="1">
              <a:spLocks noChangeArrowheads="1"/>
            </p:cNvSpPr>
            <p:nvPr/>
          </p:nvSpPr>
          <p:spPr bwMode="auto">
            <a:xfrm>
              <a:off x="2165" y="1959"/>
              <a:ext cx="1094" cy="34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ar-JO" sz="1500" dirty="0">
                  <a:latin typeface="Times New Roman" pitchFamily="18" charset="0"/>
                </a:rPr>
                <a:t>مرونة </a:t>
              </a:r>
            </a:p>
            <a:p>
              <a:pPr algn="ctr"/>
              <a:r>
                <a:rPr lang="ar-JO" sz="1500" dirty="0">
                  <a:latin typeface="Times New Roman" pitchFamily="18" charset="0"/>
                </a:rPr>
                <a:t>النمط</a:t>
              </a:r>
              <a:endParaRPr lang="en-US" sz="1200" dirty="0">
                <a:latin typeface="Times New Roman" pitchFamily="18" charset="0"/>
              </a:endParaRPr>
            </a:p>
          </p:txBody>
        </p:sp>
        <p:sp>
          <p:nvSpPr>
            <p:cNvPr id="1067" name="Text Box 55"/>
            <p:cNvSpPr txBox="1">
              <a:spLocks noChangeArrowheads="1"/>
            </p:cNvSpPr>
            <p:nvPr/>
          </p:nvSpPr>
          <p:spPr bwMode="auto">
            <a:xfrm>
              <a:off x="2133" y="4042"/>
              <a:ext cx="112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spcBef>
                  <a:spcPts val="300"/>
                </a:spcBef>
              </a:pPr>
              <a:r>
                <a:rPr lang="ar-JO" sz="1400" dirty="0">
                  <a:latin typeface="Times New Roman" pitchFamily="18" charset="0"/>
                </a:rPr>
                <a:t>التجاوب</a:t>
              </a:r>
              <a:endParaRPr lang="en-US" sz="1400" dirty="0">
                <a:latin typeface="Times New Roman" pitchFamily="18" charset="0"/>
              </a:endParaRPr>
            </a:p>
          </p:txBody>
        </p:sp>
        <p:sp>
          <p:nvSpPr>
            <p:cNvPr id="1068" name="Rectangle 56"/>
            <p:cNvSpPr>
              <a:spLocks noChangeArrowheads="1"/>
            </p:cNvSpPr>
            <p:nvPr/>
          </p:nvSpPr>
          <p:spPr bwMode="auto">
            <a:xfrm rot="5400000">
              <a:off x="1158" y="3657"/>
              <a:ext cx="230" cy="979"/>
            </a:xfrm>
            <a:prstGeom prst="rect">
              <a:avLst/>
            </a:prstGeom>
            <a:solidFill>
              <a:srgbClr val="FFFFFF"/>
            </a:solidFill>
            <a:ln w="9525">
              <a:solidFill>
                <a:srgbClr val="000000"/>
              </a:solidFill>
              <a:miter lim="800000"/>
              <a:headEnd/>
              <a:tailEnd/>
            </a:ln>
          </p:spPr>
          <p:txBody>
            <a:bodyPr/>
            <a:lstStyle/>
            <a:p>
              <a:endParaRPr lang="en-US"/>
            </a:p>
          </p:txBody>
        </p:sp>
        <p:sp>
          <p:nvSpPr>
            <p:cNvPr id="1069" name="Line 57"/>
            <p:cNvSpPr>
              <a:spLocks noChangeShapeType="1"/>
            </p:cNvSpPr>
            <p:nvPr/>
          </p:nvSpPr>
          <p:spPr bwMode="auto">
            <a:xfrm>
              <a:off x="783" y="4147"/>
              <a:ext cx="979"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70" name="Text Box 58"/>
            <p:cNvSpPr txBox="1">
              <a:spLocks noChangeArrowheads="1"/>
            </p:cNvSpPr>
            <p:nvPr/>
          </p:nvSpPr>
          <p:spPr bwMode="auto">
            <a:xfrm>
              <a:off x="783" y="4016"/>
              <a:ext cx="97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ar-JO" sz="1000" dirty="0">
                  <a:solidFill>
                    <a:schemeClr val="bg1"/>
                  </a:solidFill>
                  <a:latin typeface="Times New Roman" pitchFamily="18" charset="0"/>
                </a:rPr>
                <a:t>منخفض</a:t>
              </a:r>
              <a:endParaRPr lang="en-US" sz="1000" dirty="0">
                <a:solidFill>
                  <a:schemeClr val="bg1"/>
                </a:solidFill>
                <a:latin typeface="Times New Roman" pitchFamily="18" charset="0"/>
              </a:endParaRPr>
            </a:p>
            <a:p>
              <a:pPr algn="ctr"/>
              <a:r>
                <a:rPr lang="ar-JO" sz="1000" dirty="0">
                  <a:solidFill>
                    <a:schemeClr val="bg1"/>
                  </a:solidFill>
                  <a:latin typeface="Times New Roman" pitchFamily="18" charset="0"/>
                </a:rPr>
                <a:t>متوجه نحو المهمة</a:t>
              </a:r>
              <a:endParaRPr lang="en-US" sz="1000" b="0" dirty="0">
                <a:solidFill>
                  <a:schemeClr val="bg1"/>
                </a:solidFill>
                <a:latin typeface="Times New Roman" pitchFamily="18" charset="0"/>
              </a:endParaRPr>
            </a:p>
          </p:txBody>
        </p:sp>
        <p:grpSp>
          <p:nvGrpSpPr>
            <p:cNvPr id="1071" name="Group 59"/>
            <p:cNvGrpSpPr>
              <a:grpSpLocks/>
            </p:cNvGrpSpPr>
            <p:nvPr/>
          </p:nvGrpSpPr>
          <p:grpSpPr bwMode="auto">
            <a:xfrm>
              <a:off x="3662" y="4032"/>
              <a:ext cx="980" cy="230"/>
              <a:chOff x="8928" y="12384"/>
              <a:chExt cx="2448" cy="576"/>
            </a:xfrm>
          </p:grpSpPr>
          <p:sp>
            <p:nvSpPr>
              <p:cNvPr id="1087" name="Rectangle 60"/>
              <p:cNvSpPr>
                <a:spLocks noChangeArrowheads="1"/>
              </p:cNvSpPr>
              <p:nvPr/>
            </p:nvSpPr>
            <p:spPr bwMode="auto">
              <a:xfrm rot="5400000">
                <a:off x="9864" y="11448"/>
                <a:ext cx="576" cy="2448"/>
              </a:xfrm>
              <a:prstGeom prst="rect">
                <a:avLst/>
              </a:prstGeom>
              <a:solidFill>
                <a:srgbClr val="FFFFFF"/>
              </a:solidFill>
              <a:ln w="9525">
                <a:solidFill>
                  <a:srgbClr val="000000"/>
                </a:solidFill>
                <a:miter lim="800000"/>
                <a:headEnd/>
                <a:tailEnd/>
              </a:ln>
            </p:spPr>
            <p:txBody>
              <a:bodyPr/>
              <a:lstStyle/>
              <a:p>
                <a:endParaRPr lang="en-US"/>
              </a:p>
            </p:txBody>
          </p:sp>
          <p:sp>
            <p:nvSpPr>
              <p:cNvPr id="1088" name="Line 61"/>
              <p:cNvSpPr>
                <a:spLocks noChangeShapeType="1"/>
              </p:cNvSpPr>
              <p:nvPr/>
            </p:nvSpPr>
            <p:spPr bwMode="auto">
              <a:xfrm>
                <a:off x="8928" y="12672"/>
                <a:ext cx="2448"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72" name="Text Box 62"/>
            <p:cNvSpPr txBox="1">
              <a:spLocks noChangeArrowheads="1"/>
            </p:cNvSpPr>
            <p:nvPr/>
          </p:nvSpPr>
          <p:spPr bwMode="auto">
            <a:xfrm>
              <a:off x="3662" y="4008"/>
              <a:ext cx="98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ar-JO" sz="1000" dirty="0">
                  <a:solidFill>
                    <a:schemeClr val="bg1"/>
                  </a:solidFill>
                  <a:latin typeface="Times New Roman" pitchFamily="18" charset="0"/>
                </a:rPr>
                <a:t>مرتفع</a:t>
              </a:r>
              <a:endParaRPr lang="en-US" sz="1000" dirty="0">
                <a:solidFill>
                  <a:schemeClr val="bg1"/>
                </a:solidFill>
                <a:latin typeface="Times New Roman" pitchFamily="18" charset="0"/>
              </a:endParaRPr>
            </a:p>
            <a:p>
              <a:pPr algn="ctr"/>
              <a:r>
                <a:rPr lang="ar-JO" sz="1000" dirty="0">
                  <a:solidFill>
                    <a:schemeClr val="bg1"/>
                  </a:solidFill>
                  <a:latin typeface="Times New Roman" pitchFamily="18" charset="0"/>
                </a:rPr>
                <a:t>متوجه نحو العلاقات</a:t>
              </a:r>
              <a:endParaRPr lang="en-US" sz="1000" b="0" dirty="0">
                <a:solidFill>
                  <a:schemeClr val="bg1"/>
                </a:solidFill>
                <a:latin typeface="Times New Roman" pitchFamily="18" charset="0"/>
              </a:endParaRPr>
            </a:p>
          </p:txBody>
        </p:sp>
        <p:sp>
          <p:nvSpPr>
            <p:cNvPr id="1073" name="Line 63"/>
            <p:cNvSpPr>
              <a:spLocks noChangeShapeType="1"/>
            </p:cNvSpPr>
            <p:nvPr/>
          </p:nvSpPr>
          <p:spPr bwMode="auto">
            <a:xfrm>
              <a:off x="3218" y="4147"/>
              <a:ext cx="38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1074" name="Group 64"/>
            <p:cNvGrpSpPr>
              <a:grpSpLocks/>
            </p:cNvGrpSpPr>
            <p:nvPr/>
          </p:nvGrpSpPr>
          <p:grpSpPr bwMode="auto">
            <a:xfrm rot="-5400000">
              <a:off x="207" y="3456"/>
              <a:ext cx="748" cy="288"/>
              <a:chOff x="2880" y="12960"/>
              <a:chExt cx="2448" cy="576"/>
            </a:xfrm>
          </p:grpSpPr>
          <p:sp>
            <p:nvSpPr>
              <p:cNvPr id="1085" name="Rectangle 65"/>
              <p:cNvSpPr>
                <a:spLocks noChangeArrowheads="1"/>
              </p:cNvSpPr>
              <p:nvPr/>
            </p:nvSpPr>
            <p:spPr bwMode="auto">
              <a:xfrm rot="5400000">
                <a:off x="3816" y="12024"/>
                <a:ext cx="576" cy="2448"/>
              </a:xfrm>
              <a:prstGeom prst="rect">
                <a:avLst/>
              </a:prstGeom>
              <a:solidFill>
                <a:srgbClr val="FFFFFF"/>
              </a:solidFill>
              <a:ln w="9525">
                <a:solidFill>
                  <a:srgbClr val="000000"/>
                </a:solidFill>
                <a:miter lim="800000"/>
                <a:headEnd/>
                <a:tailEnd/>
              </a:ln>
            </p:spPr>
            <p:txBody>
              <a:bodyPr/>
              <a:lstStyle/>
              <a:p>
                <a:endParaRPr lang="en-US"/>
              </a:p>
            </p:txBody>
          </p:sp>
          <p:sp>
            <p:nvSpPr>
              <p:cNvPr id="1086" name="Line 66"/>
              <p:cNvSpPr>
                <a:spLocks noChangeShapeType="1"/>
              </p:cNvSpPr>
              <p:nvPr/>
            </p:nvSpPr>
            <p:spPr bwMode="auto">
              <a:xfrm>
                <a:off x="2880" y="13248"/>
                <a:ext cx="244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75" name="Line 67"/>
            <p:cNvSpPr>
              <a:spLocks noChangeShapeType="1"/>
            </p:cNvSpPr>
            <p:nvPr/>
          </p:nvSpPr>
          <p:spPr bwMode="auto">
            <a:xfrm rot="10794032">
              <a:off x="1819" y="4147"/>
              <a:ext cx="34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76" name="Text Box 68"/>
            <p:cNvSpPr txBox="1">
              <a:spLocks noChangeArrowheads="1"/>
            </p:cNvSpPr>
            <p:nvPr/>
          </p:nvSpPr>
          <p:spPr bwMode="auto">
            <a:xfrm rot="-5400000">
              <a:off x="226" y="3462"/>
              <a:ext cx="752" cy="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ar-JO" sz="1200" dirty="0">
                  <a:solidFill>
                    <a:schemeClr val="bg1"/>
                  </a:solidFill>
                  <a:latin typeface="Times New Roman" pitchFamily="18" charset="0"/>
                </a:rPr>
                <a:t>خطوات</a:t>
              </a:r>
            </a:p>
            <a:p>
              <a:pPr algn="ctr"/>
              <a:r>
                <a:rPr lang="ar-JO" sz="1200" dirty="0">
                  <a:solidFill>
                    <a:schemeClr val="bg1"/>
                  </a:solidFill>
                  <a:latin typeface="Times New Roman" pitchFamily="18" charset="0"/>
                </a:rPr>
                <a:t>بطيئة منخفضة</a:t>
              </a:r>
              <a:endParaRPr lang="en-US" sz="1200" dirty="0">
                <a:solidFill>
                  <a:schemeClr val="bg1"/>
                </a:solidFill>
                <a:latin typeface="Times New Roman" pitchFamily="18" charset="0"/>
              </a:endParaRPr>
            </a:p>
          </p:txBody>
        </p:sp>
        <p:grpSp>
          <p:nvGrpSpPr>
            <p:cNvPr id="1077" name="Group 69"/>
            <p:cNvGrpSpPr>
              <a:grpSpLocks/>
            </p:cNvGrpSpPr>
            <p:nvPr/>
          </p:nvGrpSpPr>
          <p:grpSpPr bwMode="auto">
            <a:xfrm rot="-5400000">
              <a:off x="206" y="519"/>
              <a:ext cx="749" cy="288"/>
              <a:chOff x="2880" y="12960"/>
              <a:chExt cx="2448" cy="576"/>
            </a:xfrm>
          </p:grpSpPr>
          <p:sp>
            <p:nvSpPr>
              <p:cNvPr id="1083" name="Rectangle 70"/>
              <p:cNvSpPr>
                <a:spLocks noChangeArrowheads="1"/>
              </p:cNvSpPr>
              <p:nvPr/>
            </p:nvSpPr>
            <p:spPr bwMode="auto">
              <a:xfrm rot="5400000">
                <a:off x="3816" y="12024"/>
                <a:ext cx="576" cy="2448"/>
              </a:xfrm>
              <a:prstGeom prst="rect">
                <a:avLst/>
              </a:prstGeom>
              <a:solidFill>
                <a:srgbClr val="FFFFFF"/>
              </a:solidFill>
              <a:ln w="9525">
                <a:solidFill>
                  <a:srgbClr val="000000"/>
                </a:solidFill>
                <a:miter lim="800000"/>
                <a:headEnd/>
                <a:tailEnd/>
              </a:ln>
            </p:spPr>
            <p:txBody>
              <a:bodyPr/>
              <a:lstStyle/>
              <a:p>
                <a:endParaRPr lang="en-US"/>
              </a:p>
            </p:txBody>
          </p:sp>
          <p:sp>
            <p:nvSpPr>
              <p:cNvPr id="1084" name="Line 71"/>
              <p:cNvSpPr>
                <a:spLocks noChangeShapeType="1"/>
              </p:cNvSpPr>
              <p:nvPr/>
            </p:nvSpPr>
            <p:spPr bwMode="auto">
              <a:xfrm>
                <a:off x="2880" y="13248"/>
                <a:ext cx="244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78" name="Text Box 72"/>
            <p:cNvSpPr txBox="1">
              <a:spLocks noChangeArrowheads="1"/>
            </p:cNvSpPr>
            <p:nvPr/>
          </p:nvSpPr>
          <p:spPr bwMode="auto">
            <a:xfrm rot="-5400000">
              <a:off x="213" y="496"/>
              <a:ext cx="752"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ar-JO" sz="1200" dirty="0">
                  <a:solidFill>
                    <a:schemeClr val="bg1"/>
                  </a:solidFill>
                  <a:latin typeface="Times New Roman" pitchFamily="18" charset="0"/>
                </a:rPr>
                <a:t>خطوات</a:t>
              </a:r>
            </a:p>
            <a:p>
              <a:pPr algn="ctr"/>
              <a:r>
                <a:rPr lang="ar-JO" sz="1200" b="0" dirty="0">
                  <a:solidFill>
                    <a:schemeClr val="bg1"/>
                  </a:solidFill>
                  <a:latin typeface="Times New Roman" pitchFamily="18" charset="0"/>
                </a:rPr>
                <a:t>سريعة عالية</a:t>
              </a:r>
              <a:endParaRPr lang="en-US" sz="1200" b="0" dirty="0">
                <a:solidFill>
                  <a:schemeClr val="bg1"/>
                </a:solidFill>
                <a:latin typeface="Times New Roman" pitchFamily="18" charset="0"/>
              </a:endParaRPr>
            </a:p>
          </p:txBody>
        </p:sp>
        <p:sp>
          <p:nvSpPr>
            <p:cNvPr id="1079" name="Text Box 73"/>
            <p:cNvSpPr txBox="1">
              <a:spLocks noChangeArrowheads="1"/>
            </p:cNvSpPr>
            <p:nvPr/>
          </p:nvSpPr>
          <p:spPr bwMode="auto">
            <a:xfrm rot="-5400000">
              <a:off x="1" y="1999"/>
              <a:ext cx="1118" cy="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ar-JO" sz="1400" dirty="0">
                  <a:latin typeface="Times New Roman" pitchFamily="18" charset="0"/>
                </a:rPr>
                <a:t>التأكيد</a:t>
              </a:r>
              <a:endParaRPr lang="en-US" sz="1400" dirty="0">
                <a:latin typeface="Times New Roman" pitchFamily="18" charset="0"/>
              </a:endParaRPr>
            </a:p>
          </p:txBody>
        </p:sp>
        <p:sp>
          <p:nvSpPr>
            <p:cNvPr id="1080" name="Line 74"/>
            <p:cNvSpPr>
              <a:spLocks noChangeShapeType="1"/>
            </p:cNvSpPr>
            <p:nvPr/>
          </p:nvSpPr>
          <p:spPr bwMode="auto">
            <a:xfrm rot="10800000">
              <a:off x="552" y="1095"/>
              <a:ext cx="0" cy="46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81" name="Line 75"/>
            <p:cNvSpPr>
              <a:spLocks noChangeShapeType="1"/>
            </p:cNvSpPr>
            <p:nvPr/>
          </p:nvSpPr>
          <p:spPr bwMode="auto">
            <a:xfrm rot="-5">
              <a:off x="552" y="2649"/>
              <a:ext cx="1" cy="51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82" name="Text Box 76"/>
            <p:cNvSpPr txBox="1">
              <a:spLocks noChangeArrowheads="1"/>
            </p:cNvSpPr>
            <p:nvPr/>
          </p:nvSpPr>
          <p:spPr bwMode="auto">
            <a:xfrm>
              <a:off x="920" y="1952"/>
              <a:ext cx="72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sz="2400" b="0">
                <a:latin typeface="Times New Roman" pitchFamily="18" charset="0"/>
              </a:endParaRPr>
            </a:p>
          </p:txBody>
        </p:sp>
      </p:grpSp>
    </p:spTree>
    <p:extLst>
      <p:ext uri="{BB962C8B-B14F-4D97-AF65-F5344CB8AC3E}">
        <p14:creationId xmlns:p14="http://schemas.microsoft.com/office/powerpoint/2010/main" val="4010349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93" name="Group 85"/>
          <p:cNvGraphicFramePr>
            <a:graphicFrameLocks noGrp="1"/>
          </p:cNvGraphicFramePr>
          <p:nvPr>
            <p:ph/>
            <p:extLst>
              <p:ext uri="{D42A27DB-BD31-4B8C-83A1-F6EECF244321}">
                <p14:modId xmlns:p14="http://schemas.microsoft.com/office/powerpoint/2010/main" val="2342538255"/>
              </p:ext>
            </p:extLst>
          </p:nvPr>
        </p:nvGraphicFramePr>
        <p:xfrm>
          <a:off x="2100105" y="361740"/>
          <a:ext cx="6358095" cy="5789824"/>
        </p:xfrm>
        <a:graphic>
          <a:graphicData uri="http://schemas.openxmlformats.org/drawingml/2006/table">
            <a:tbl>
              <a:tblPr/>
              <a:tblGrid>
                <a:gridCol w="4178086">
                  <a:extLst>
                    <a:ext uri="{9D8B030D-6E8A-4147-A177-3AD203B41FA5}">
                      <a16:colId xmlns:a16="http://schemas.microsoft.com/office/drawing/2014/main" val="20000"/>
                    </a:ext>
                  </a:extLst>
                </a:gridCol>
                <a:gridCol w="512287">
                  <a:extLst>
                    <a:ext uri="{9D8B030D-6E8A-4147-A177-3AD203B41FA5}">
                      <a16:colId xmlns:a16="http://schemas.microsoft.com/office/drawing/2014/main" val="20001"/>
                    </a:ext>
                  </a:extLst>
                </a:gridCol>
                <a:gridCol w="577718">
                  <a:extLst>
                    <a:ext uri="{9D8B030D-6E8A-4147-A177-3AD203B41FA5}">
                      <a16:colId xmlns:a16="http://schemas.microsoft.com/office/drawing/2014/main" val="20002"/>
                    </a:ext>
                  </a:extLst>
                </a:gridCol>
                <a:gridCol w="512286">
                  <a:extLst>
                    <a:ext uri="{9D8B030D-6E8A-4147-A177-3AD203B41FA5}">
                      <a16:colId xmlns:a16="http://schemas.microsoft.com/office/drawing/2014/main" val="20003"/>
                    </a:ext>
                  </a:extLst>
                </a:gridCol>
                <a:gridCol w="577718">
                  <a:extLst>
                    <a:ext uri="{9D8B030D-6E8A-4147-A177-3AD203B41FA5}">
                      <a16:colId xmlns:a16="http://schemas.microsoft.com/office/drawing/2014/main" val="20004"/>
                    </a:ext>
                  </a:extLst>
                </a:gridCol>
              </a:tblGrid>
              <a:tr h="530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cs typeface="Times New Roman" pitchFamily="18" charset="0"/>
                        </a:rPr>
                        <a:t>د</a:t>
                      </a:r>
                      <a:endParaRPr kumimoji="0" lang="en-US" sz="2400" b="1" i="0" u="none" strike="noStrike" cap="none" normalizeH="0" baseline="0" dirty="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cs typeface="Times New Roman" pitchFamily="18" charset="0"/>
                        </a:rPr>
                        <a:t>ي</a:t>
                      </a:r>
                      <a:endParaRPr kumimoji="0" lang="en-US" sz="2400" b="1" i="0" u="none" strike="noStrike" cap="none" normalizeH="0" baseline="0" dirty="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cs typeface="Times New Roman" pitchFamily="18" charset="0"/>
                        </a:rPr>
                        <a:t>س</a:t>
                      </a:r>
                      <a:endParaRPr kumimoji="0" lang="en-US" sz="2400" b="1" i="0" u="none" strike="noStrike" cap="none" normalizeH="0" baseline="0" dirty="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cs typeface="Times New Roman" pitchFamily="18" charset="0"/>
                        </a:rPr>
                        <a:t>ك</a:t>
                      </a:r>
                      <a:endParaRPr kumimoji="0" lang="en-US" sz="2400" b="1" i="0" u="none" strike="noStrike" cap="none" normalizeH="0" baseline="0" dirty="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 التوجه نحو النتائج</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 القدرة على الإستماع</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 ودود</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 التوجه نحو المستقبل</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5. الحساسية تجاه النقد</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76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6. الميل لاستخدام المنطق</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7. التعبير عن العدوانية</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8. الثقة بالآخرين</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9. المهارات اللفظية</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10. الإنضباط الذاتي</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11. قوة الآنا</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76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12. الإتساق في الأداء</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13. التوقعات من الذات</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37541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14. التوقعات من الآخرين</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1</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4</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3</a:t>
                      </a:r>
                      <a:endParaRPr kumimoji="0" lang="en-US" sz="2400" b="1" i="0" u="none" strike="noStrike" cap="none" normalizeH="0" baseline="0" dirty="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4"/>
                  </a:ext>
                </a:extLst>
              </a:tr>
            </a:tbl>
          </a:graphicData>
        </a:graphic>
      </p:graphicFrame>
      <p:sp>
        <p:nvSpPr>
          <p:cNvPr id="46159" name="Footer Placeholder 2"/>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rtl="1" eaLnBrk="1" hangingPunct="1"/>
            <a:r>
              <a:rPr lang="en-US" b="0" dirty="0">
                <a:cs typeface="Arial" panose="020B0604020202020204" pitchFamily="34" charset="0"/>
              </a:rPr>
              <a:t>© </a:t>
            </a:r>
            <a:r>
              <a:rPr lang="ar-JO" b="0" dirty="0">
                <a:cs typeface="Arial" panose="020B0604020202020204" pitchFamily="34" charset="0"/>
              </a:rPr>
              <a:t>موارد القيادة والاستشارات </a:t>
            </a:r>
            <a:endParaRPr lang="en-US" b="0" dirty="0">
              <a:cs typeface="Arial" panose="020B0604020202020204" pitchFamily="34" charset="0"/>
            </a:endParaRPr>
          </a:p>
        </p:txBody>
      </p:sp>
      <p:sp>
        <p:nvSpPr>
          <p:cNvPr id="222210" name="Text Box 2"/>
          <p:cNvSpPr txBox="1">
            <a:spLocks noChangeArrowheads="1"/>
          </p:cNvSpPr>
          <p:nvPr/>
        </p:nvSpPr>
        <p:spPr bwMode="auto">
          <a:xfrm rot="-5400000">
            <a:off x="-2614424" y="3011120"/>
            <a:ext cx="6859588" cy="830997"/>
          </a:xfrm>
          <a:prstGeom prst="rect">
            <a:avLst/>
          </a:prstGeom>
          <a:noFill/>
          <a:ln w="9525">
            <a:noFill/>
            <a:miter lim="800000"/>
            <a:headEnd/>
            <a:tailEnd/>
          </a:ln>
          <a:effectLst/>
        </p:spPr>
        <p:txBody>
          <a:bodyPr>
            <a:spAutoFit/>
          </a:bodyPr>
          <a:lstStyle>
            <a:defPPr>
              <a:defRPr lang="en-US"/>
            </a:defPPr>
            <a:lvl1pPr algn="ctr">
              <a:spcBef>
                <a:spcPct val="50000"/>
              </a:spcBef>
              <a:defRPr sz="4800" b="1">
                <a:solidFill>
                  <a:srgbClr val="FFFF00"/>
                </a:solidFill>
                <a:latin typeface="Times New Roman" pitchFamily="18" charset="0"/>
              </a:defRPr>
            </a:lvl1pPr>
          </a:lstStyle>
          <a:p>
            <a:r>
              <a:rPr lang="ar-JO" dirty="0">
                <a:latin typeface="Arial" panose="020B0604020202020204" pitchFamily="34" charset="0"/>
                <a:cs typeface="Arial" panose="020B0604020202020204" pitchFamily="34" charset="0"/>
              </a:rPr>
              <a:t>الصفات السلوكية</a:t>
            </a:r>
          </a:p>
        </p:txBody>
      </p:sp>
    </p:spTree>
    <p:extLst>
      <p:ext uri="{BB962C8B-B14F-4D97-AF65-F5344CB8AC3E}">
        <p14:creationId xmlns:p14="http://schemas.microsoft.com/office/powerpoint/2010/main" val="3653739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83605389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تحول الكنيسة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62241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914400" y="1536700"/>
            <a:ext cx="8051800" cy="4525963"/>
          </a:xfrm>
        </p:spPr>
        <p:txBody>
          <a:bodyPr>
            <a:normAutofit/>
          </a:bodyPr>
          <a:lstStyle/>
          <a:p>
            <a:pPr marL="0" indent="0" algn="r">
              <a:buNone/>
            </a:pPr>
            <a:r>
              <a:rPr lang="ar-JO" b="1" dirty="0">
                <a:latin typeface="Arial" panose="020B0604020202020204" pitchFamily="34" charset="0"/>
                <a:cs typeface="Arial" panose="020B0604020202020204" pitchFamily="34" charset="0"/>
              </a:rPr>
              <a:t>السلوك مقابل الشخصية</a:t>
            </a:r>
            <a:endParaRPr lang="en-US" b="1"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a:p>
            <a:pPr marL="0" indent="0" algn="r" rtl="1">
              <a:buNone/>
            </a:pPr>
            <a:r>
              <a:rPr lang="ar-JO" dirty="0">
                <a:latin typeface="Arial" panose="020B0604020202020204" pitchFamily="34" charset="0"/>
                <a:cs typeface="Arial" panose="020B0604020202020204" pitchFamily="34" charset="0"/>
              </a:rPr>
              <a:t>يمكن تعريف الشخصية على أنها نمط الصفات الأخلاقية التجميعية، السلوك، السمات المزاجية، العاطفية والعقلية للفرد، الشخصية معقدة جداً وتتكون من عوامل متعددة. </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sp>
        <p:nvSpPr>
          <p:cNvPr id="368644" name="Text Box 4"/>
          <p:cNvSpPr txBox="1">
            <a:spLocks noChangeArrowheads="1"/>
          </p:cNvSpPr>
          <p:nvPr/>
        </p:nvSpPr>
        <p:spPr bwMode="auto">
          <a:xfrm rot="-5400000">
            <a:off x="-3099594" y="3001168"/>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ar-JO" sz="5000" dirty="0">
                <a:solidFill>
                  <a:srgbClr val="FFCC66"/>
                </a:solidFill>
                <a:effectLst>
                  <a:outerShdw blurRad="38100" dist="38100" dir="2700000" algn="tl">
                    <a:srgbClr val="C0C0C0"/>
                  </a:outerShdw>
                </a:effectLst>
                <a:latin typeface="Arial" panose="020B0604020202020204" pitchFamily="34" charset="0"/>
                <a:cs typeface="Arial" panose="020B0604020202020204" pitchFamily="34" charset="0"/>
              </a:rPr>
              <a:t>نظرة عامة</a:t>
            </a:r>
            <a:endParaRPr lang="en-US" sz="5000" dirty="0">
              <a:solidFill>
                <a:srgbClr val="FFCC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29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736600" y="1536700"/>
            <a:ext cx="8229600" cy="4525963"/>
          </a:xfrm>
        </p:spPr>
        <p:txBody>
          <a:bodyPr>
            <a:normAutofit fontScale="92500" lnSpcReduction="20000"/>
          </a:bodyPr>
          <a:lstStyle/>
          <a:p>
            <a:pPr marL="0" indent="0" algn="r" rtl="1">
              <a:buNone/>
            </a:pPr>
            <a:r>
              <a:rPr lang="ar-JO" b="1" dirty="0">
                <a:latin typeface="Arial" panose="020B0604020202020204" pitchFamily="34" charset="0"/>
                <a:cs typeface="Arial" panose="020B0604020202020204" pitchFamily="34" charset="0"/>
              </a:rPr>
              <a:t>السلوك مقابل الشخصية</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a:p>
            <a:pPr marL="0" indent="0" algn="r" rtl="1">
              <a:buNone/>
            </a:pPr>
            <a:r>
              <a:rPr lang="ar-JO" dirty="0">
                <a:latin typeface="Arial" panose="020B0604020202020204" pitchFamily="34" charset="0"/>
                <a:cs typeface="Arial" panose="020B0604020202020204" pitchFamily="34" charset="0"/>
              </a:rPr>
              <a:t>يعرف السلوك بأنه تصرفات أو ردود فعل الشخص تحت ظروف معينة، السلوك قابل للملاحظة.</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a:p>
            <a:pPr marL="0" indent="0" algn="r">
              <a:buNone/>
            </a:pPr>
            <a:r>
              <a:rPr lang="ar-JO" dirty="0">
                <a:latin typeface="Arial" panose="020B0604020202020204" pitchFamily="34" charset="0"/>
                <a:cs typeface="Arial" panose="020B0604020202020204" pitchFamily="34" charset="0"/>
              </a:rPr>
              <a:t>التمييز بينهما والذي نستطيع عمله هو أن الشخصية هي طريقتنا الشاملة في النظر إلى شخص ما – مجموع الصفات، القيم الثقافية، المعتقدات، التركيب العاطفي، المهارات، القدرات، والصفات الخاصة بالفرد. السلوك من ناحية أخرى هو الطريقة التي نتجاوب بها مع موقف معين، أي أنه التعبير الخارجي عمن نكون. </a:t>
            </a:r>
            <a:endParaRPr lang="en-US" dirty="0">
              <a:latin typeface="Arial" panose="020B0604020202020204" pitchFamily="34" charset="0"/>
              <a:cs typeface="Arial" panose="020B0604020202020204" pitchFamily="34" charset="0"/>
            </a:endParaRPr>
          </a:p>
          <a:p>
            <a:pPr algn="ctr" eaLnBrk="1" hangingPunct="1">
              <a:buFontTx/>
              <a:buNone/>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68644" name="Text Box 4"/>
          <p:cNvSpPr txBox="1">
            <a:spLocks noChangeArrowheads="1"/>
          </p:cNvSpPr>
          <p:nvPr/>
        </p:nvSpPr>
        <p:spPr bwMode="auto">
          <a:xfrm rot="-5400000">
            <a:off x="-3099594" y="3001168"/>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ar-JO" sz="5000" dirty="0">
                <a:solidFill>
                  <a:srgbClr val="FFCC66"/>
                </a:solidFill>
                <a:effectLst>
                  <a:outerShdw blurRad="38100" dist="38100" dir="2700000" algn="tl">
                    <a:srgbClr val="C0C0C0"/>
                  </a:outerShdw>
                </a:effectLst>
                <a:latin typeface="Arial" panose="020B0604020202020204" pitchFamily="34" charset="0"/>
                <a:cs typeface="Arial" panose="020B0604020202020204" pitchFamily="34" charset="0"/>
              </a:rPr>
              <a:t>نظرة عامة</a:t>
            </a:r>
            <a:endParaRPr lang="en-US" sz="5000" dirty="0">
              <a:solidFill>
                <a:srgbClr val="FFCC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48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xEl>
                                              <p:pRg st="4" end="4"/>
                                            </p:txEl>
                                          </p:spTgt>
                                        </p:tgtEl>
                                        <p:attrNameLst>
                                          <p:attrName>style.visibility</p:attrName>
                                        </p:attrNameLst>
                                      </p:cBhvr>
                                      <p:to>
                                        <p:strVal val="visible"/>
                                      </p:to>
                                    </p:set>
                                    <p:animEffect transition="in" filter="wheel(1)">
                                      <p:cBhvr>
                                        <p:cTn id="7" dur="2000"/>
                                        <p:tgtEl>
                                          <p:spTgt spid="6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575045" y="419833"/>
            <a:ext cx="7543800" cy="3843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2590" tIns="51296" rIns="102590" bIns="51296">
            <a:spAutoFit/>
          </a:bodyPr>
          <a:lstStyle/>
          <a:p>
            <a:pPr marL="509588" indent="-509588" algn="r" defTabSz="1019175" rtl="1" eaLnBrk="0" hangingPunct="0">
              <a:spcBef>
                <a:spcPts val="663"/>
              </a:spcBef>
              <a:spcAft>
                <a:spcPts val="663"/>
              </a:spcAft>
              <a:buClr>
                <a:srgbClr val="FF0000"/>
              </a:buClr>
              <a:buFontTx/>
              <a:buChar cha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فهم ميولك السلوكية في عملك وتطوير فهم لكيفية تأثير هذه الأساليب على الآخرين.</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09588" indent="-509588" algn="r" defTabSz="1019175" rtl="1" eaLnBrk="0" hangingPunct="0">
              <a:spcBef>
                <a:spcPts val="663"/>
              </a:spcBef>
              <a:spcAft>
                <a:spcPts val="663"/>
              </a:spcAft>
              <a:buClr>
                <a:srgbClr val="FF0000"/>
              </a:buClr>
              <a:buFontTx/>
              <a:buChar cha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فهم، احترام، تقدير وتقييم الإختلافات الفردية.</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09588" indent="-509588" algn="r" defTabSz="1019175" rtl="1" eaLnBrk="0" hangingPunct="0">
              <a:spcBef>
                <a:spcPts val="663"/>
              </a:spcBef>
              <a:spcAft>
                <a:spcPts val="663"/>
              </a:spcAft>
              <a:buClr>
                <a:srgbClr val="FF0000"/>
              </a:buClr>
              <a:buFontTx/>
              <a:buChar cha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تحقيق فعاليتك في تحقيق تواصل أفضل من خلال مرونة الأسلوب.</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defTabSz="1019175" eaLnBrk="0" hangingPunct="0">
              <a:spcBef>
                <a:spcPts val="663"/>
              </a:spcBef>
              <a:buClr>
                <a:srgbClr val="FF0000"/>
              </a:buClr>
            </a:pPr>
            <a:endParaRPr lang="en-US" sz="2800" dirty="0">
              <a:latin typeface="Arial" panose="020B0604020202020204" pitchFamily="34" charset="0"/>
              <a:cs typeface="Arial" panose="020B0604020202020204" pitchFamily="34" charset="0"/>
            </a:endParaRPr>
          </a:p>
        </p:txBody>
      </p:sp>
      <p:sp>
        <p:nvSpPr>
          <p:cNvPr id="279557" name="Text Box 5"/>
          <p:cNvSpPr txBox="1">
            <a:spLocks noChangeArrowheads="1"/>
          </p:cNvSpPr>
          <p:nvPr/>
        </p:nvSpPr>
        <p:spPr bwMode="auto">
          <a:xfrm rot="-5400000">
            <a:off x="-3124749" y="3106676"/>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ar-JO" sz="5000" dirty="0">
                <a:solidFill>
                  <a:srgbClr val="FFCC66"/>
                </a:solidFill>
                <a:effectLst>
                  <a:outerShdw blurRad="38100" dist="38100" dir="2700000" algn="tl">
                    <a:srgbClr val="C0C0C0"/>
                  </a:outerShdw>
                </a:effectLst>
                <a:latin typeface="Arial" panose="020B0604020202020204" pitchFamily="34" charset="0"/>
                <a:cs typeface="Arial" panose="020B0604020202020204" pitchFamily="34" charset="0"/>
              </a:rPr>
              <a:t>أهداف المحاضرة</a:t>
            </a:r>
            <a:endParaRPr lang="en-US" sz="5000" dirty="0">
              <a:solidFill>
                <a:srgbClr val="FFCC6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99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Effect transition="in" filter="fade">
                                      <p:cBhvr>
                                        <p:cTn id="7" dur="1000"/>
                                        <p:tgtEl>
                                          <p:spTgt spid="7170">
                                            <p:txEl>
                                              <p:pRg st="1" end="1"/>
                                            </p:txEl>
                                          </p:spTgt>
                                        </p:tgtEl>
                                      </p:cBhvr>
                                    </p:animEffect>
                                    <p:anim calcmode="lin" valueType="num">
                                      <p:cBhvr>
                                        <p:cTn id="8" dur="1000" fill="hold"/>
                                        <p:tgtEl>
                                          <p:spTgt spid="717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170">
                                            <p:txEl>
                                              <p:pRg st="2" end="2"/>
                                            </p:txEl>
                                          </p:spTgt>
                                        </p:tgtEl>
                                        <p:attrNameLst>
                                          <p:attrName>style.visibility</p:attrName>
                                        </p:attrNameLst>
                                      </p:cBhvr>
                                      <p:to>
                                        <p:strVal val="visible"/>
                                      </p:to>
                                    </p:set>
                                    <p:animEffect transition="in" filter="wipe(down)">
                                      <p:cBhvr>
                                        <p:cTn id="14" dur="500"/>
                                        <p:tgtEl>
                                          <p:spTgt spid="7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1371600" y="381000"/>
            <a:ext cx="7772400" cy="6224588"/>
          </a:xfrm>
        </p:spPr>
        <p:txBody>
          <a:bodyPr/>
          <a:lstStyle/>
          <a:p>
            <a:pPr marL="609600" indent="-609600" algn="r" rtl="1" eaLnBrk="1" hangingPunct="1"/>
            <a:r>
              <a:rPr lang="ar-JO" sz="3100" dirty="0">
                <a:latin typeface="Arial" panose="020B0604020202020204" pitchFamily="34" charset="0"/>
                <a:cs typeface="Arial" panose="020B0604020202020204" pitchFamily="34" charset="0"/>
              </a:rPr>
              <a:t>أبقراط – 400 ق.م – لاحظ أربع مناطق مختلفة في السلوك</a:t>
            </a:r>
            <a:endParaRPr lang="en-US" sz="3100" dirty="0">
              <a:latin typeface="Arial" panose="020B0604020202020204" pitchFamily="34" charset="0"/>
              <a:cs typeface="Arial" panose="020B0604020202020204" pitchFamily="34" charset="0"/>
            </a:endParaRPr>
          </a:p>
          <a:p>
            <a:pPr marL="990600" lvl="1" indent="-533400" algn="r" rtl="1" eaLnBrk="1" hangingPunct="1"/>
            <a:r>
              <a:rPr lang="ar-JO" sz="2700" dirty="0">
                <a:latin typeface="Arial" panose="020B0604020202020204" pitchFamily="34" charset="0"/>
                <a:cs typeface="Arial" panose="020B0604020202020204" pitchFamily="34" charset="0"/>
              </a:rPr>
              <a:t>الدم</a:t>
            </a:r>
            <a:endParaRPr lang="en-US" sz="2700" dirty="0">
              <a:latin typeface="Arial" panose="020B0604020202020204" pitchFamily="34" charset="0"/>
              <a:cs typeface="Arial" panose="020B0604020202020204" pitchFamily="34" charset="0"/>
            </a:endParaRPr>
          </a:p>
          <a:p>
            <a:pPr marL="990600" lvl="1" indent="-533400" algn="r" rtl="1" eaLnBrk="1" hangingPunct="1"/>
            <a:r>
              <a:rPr lang="ar-JO" sz="2700" dirty="0">
                <a:latin typeface="Arial" panose="020B0604020202020204" pitchFamily="34" charset="0"/>
                <a:cs typeface="Arial" panose="020B0604020202020204" pitchFamily="34" charset="0"/>
              </a:rPr>
              <a:t>المادة السوداء في الكبد</a:t>
            </a:r>
            <a:endParaRPr lang="en-US" sz="2700" dirty="0">
              <a:latin typeface="Arial" panose="020B0604020202020204" pitchFamily="34" charset="0"/>
              <a:cs typeface="Arial" panose="020B0604020202020204" pitchFamily="34" charset="0"/>
            </a:endParaRPr>
          </a:p>
          <a:p>
            <a:pPr marL="990600" lvl="1" indent="-533400" algn="r" rtl="1" eaLnBrk="1" hangingPunct="1"/>
            <a:r>
              <a:rPr lang="ar-JO" sz="2700" dirty="0">
                <a:latin typeface="Arial" panose="020B0604020202020204" pitchFamily="34" charset="0"/>
                <a:cs typeface="Arial" panose="020B0604020202020204" pitchFamily="34" charset="0"/>
              </a:rPr>
              <a:t>المادة الصفراء في الكبد</a:t>
            </a:r>
            <a:endParaRPr lang="en-US" sz="2700" dirty="0">
              <a:latin typeface="Arial" panose="020B0604020202020204" pitchFamily="34" charset="0"/>
              <a:cs typeface="Arial" panose="020B0604020202020204" pitchFamily="34" charset="0"/>
            </a:endParaRPr>
          </a:p>
          <a:p>
            <a:pPr marL="990600" lvl="1" indent="-533400" algn="r" rtl="1" eaLnBrk="1" hangingPunct="1"/>
            <a:r>
              <a:rPr lang="ar-JO" sz="2700" dirty="0">
                <a:latin typeface="Arial" panose="020B0604020202020204" pitchFamily="34" charset="0"/>
                <a:cs typeface="Arial" panose="020B0604020202020204" pitchFamily="34" charset="0"/>
              </a:rPr>
              <a:t>البلغم</a:t>
            </a:r>
            <a:endParaRPr lang="en-US" sz="3100" dirty="0">
              <a:latin typeface="Arial" panose="020B0604020202020204" pitchFamily="34" charset="0"/>
              <a:cs typeface="Arial" panose="020B0604020202020204" pitchFamily="34" charset="0"/>
            </a:endParaRPr>
          </a:p>
          <a:p>
            <a:pPr marL="609600" indent="-609600" algn="r" rtl="1" eaLnBrk="1" hangingPunct="1"/>
            <a:r>
              <a:rPr lang="ar-JO" sz="3100" dirty="0">
                <a:latin typeface="Arial" panose="020B0604020202020204" pitchFamily="34" charset="0"/>
                <a:cs typeface="Arial" panose="020B0604020202020204" pitchFamily="34" charset="0"/>
              </a:rPr>
              <a:t>جونغ – 1921 – صقل الأنواع الأربعة</a:t>
            </a:r>
            <a:endParaRPr lang="en-US" sz="3100" dirty="0">
              <a:latin typeface="Arial" panose="020B0604020202020204" pitchFamily="34" charset="0"/>
              <a:cs typeface="Arial" panose="020B0604020202020204" pitchFamily="34" charset="0"/>
            </a:endParaRPr>
          </a:p>
          <a:p>
            <a:pPr marL="609600" indent="-609600" algn="r" rtl="1" eaLnBrk="1" hangingPunct="1"/>
            <a:r>
              <a:rPr lang="ar-JO" sz="3100" dirty="0">
                <a:latin typeface="Arial" panose="020B0604020202020204" pitchFamily="34" charset="0"/>
                <a:cs typeface="Arial" panose="020B0604020202020204" pitchFamily="34" charset="0"/>
              </a:rPr>
              <a:t>مارستن – 1928 – نشر مشاعر الناس الطبيعيين وعرف النظرية السلوكية التي نستخدمها اليوم.</a:t>
            </a:r>
            <a:endParaRPr lang="en-US" sz="3100" dirty="0">
              <a:latin typeface="Arial" panose="020B0604020202020204" pitchFamily="34" charset="0"/>
              <a:cs typeface="Arial" panose="020B0604020202020204" pitchFamily="34" charset="0"/>
            </a:endParaRPr>
          </a:p>
          <a:p>
            <a:pPr marL="609600" indent="-609600" eaLnBrk="1" hangingPunct="1"/>
            <a:endParaRPr lang="en-US" sz="4400" dirty="0">
              <a:latin typeface="Arial" panose="020B0604020202020204" pitchFamily="34" charset="0"/>
              <a:cs typeface="Arial" panose="020B0604020202020204" pitchFamily="34" charset="0"/>
            </a:endParaRPr>
          </a:p>
        </p:txBody>
      </p:sp>
      <p:sp>
        <p:nvSpPr>
          <p:cNvPr id="147459" name="Text Box 3"/>
          <p:cNvSpPr txBox="1">
            <a:spLocks noChangeArrowheads="1"/>
          </p:cNvSpPr>
          <p:nvPr/>
        </p:nvSpPr>
        <p:spPr bwMode="auto">
          <a:xfrm rot="-5400000">
            <a:off x="-3099594" y="3001168"/>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ar-JO" sz="5000" dirty="0">
                <a:solidFill>
                  <a:srgbClr val="FFCC00"/>
                </a:solidFill>
                <a:effectLst>
                  <a:outerShdw blurRad="38100" dist="38100" dir="2700000" algn="tl">
                    <a:srgbClr val="C0C0C0"/>
                  </a:outerShdw>
                </a:effectLst>
                <a:latin typeface="Arial" panose="020B0604020202020204" pitchFamily="34" charset="0"/>
                <a:cs typeface="Arial" panose="020B0604020202020204" pitchFamily="34" charset="0"/>
              </a:rPr>
              <a:t>التاريخ</a:t>
            </a:r>
            <a:endParaRPr lang="en-US" sz="5000" dirty="0">
              <a:solidFill>
                <a:srgbClr val="FFCC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75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1066800" y="381000"/>
            <a:ext cx="8077200" cy="6224588"/>
          </a:xfrm>
        </p:spPr>
        <p:txBody>
          <a:bodyPr/>
          <a:lstStyle/>
          <a:p>
            <a:pPr marL="0" indent="0" algn="r" rtl="1">
              <a:buNone/>
            </a:pPr>
            <a:r>
              <a:rPr lang="ar-JO" dirty="0">
                <a:latin typeface="Arial" panose="020B0604020202020204" pitchFamily="34" charset="0"/>
                <a:cs typeface="Arial" panose="020B0604020202020204" pitchFamily="34" charset="0"/>
              </a:rPr>
              <a:t>طور غاري سمولي وجون ترينت ما يلي بناء على الحيوانات.</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a:p>
            <a:pPr algn="r" rtl="1"/>
            <a:r>
              <a:rPr lang="ar-JO" dirty="0">
                <a:latin typeface="Arial" panose="020B0604020202020204" pitchFamily="34" charset="0"/>
                <a:cs typeface="Arial" panose="020B0604020202020204" pitchFamily="34" charset="0"/>
              </a:rPr>
              <a:t>أنواع الشخصية: الأسد، القضاعة، كلب الجولدن ريتريفر، والقندس</a:t>
            </a:r>
            <a:endParaRPr lang="en-US" dirty="0">
              <a:latin typeface="Arial" panose="020B0604020202020204" pitchFamily="34" charset="0"/>
              <a:cs typeface="Arial" panose="020B0604020202020204" pitchFamily="34" charset="0"/>
            </a:endParaRPr>
          </a:p>
          <a:p>
            <a:pPr marL="609600" indent="-609600" eaLnBrk="1" hangingPunct="1"/>
            <a:endParaRPr lang="en-US" sz="4400" dirty="0">
              <a:latin typeface="Arial" panose="020B0604020202020204" pitchFamily="34" charset="0"/>
              <a:cs typeface="Arial" panose="020B0604020202020204" pitchFamily="34" charset="0"/>
            </a:endParaRPr>
          </a:p>
        </p:txBody>
      </p:sp>
      <p:sp>
        <p:nvSpPr>
          <p:cNvPr id="147459" name="Text Box 3"/>
          <p:cNvSpPr txBox="1">
            <a:spLocks noChangeArrowheads="1"/>
          </p:cNvSpPr>
          <p:nvPr/>
        </p:nvSpPr>
        <p:spPr bwMode="auto">
          <a:xfrm rot="-5400000">
            <a:off x="-3099594" y="3001168"/>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ar-JO" sz="5000" dirty="0">
                <a:solidFill>
                  <a:srgbClr val="FFCC00"/>
                </a:solidFill>
                <a:effectLst>
                  <a:outerShdw blurRad="38100" dist="38100" dir="2700000" algn="tl">
                    <a:srgbClr val="C0C0C0"/>
                  </a:outerShdw>
                </a:effectLst>
                <a:latin typeface="Arial" panose="020B0604020202020204" pitchFamily="34" charset="0"/>
                <a:cs typeface="Arial" panose="020B0604020202020204" pitchFamily="34" charset="0"/>
              </a:rPr>
              <a:t>التاريخ</a:t>
            </a:r>
            <a:endParaRPr lang="en-US" sz="5000" dirty="0">
              <a:solidFill>
                <a:srgbClr val="FFCC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599137"/>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8721</TotalTime>
  <Words>3054</Words>
  <Application>Microsoft Macintosh PowerPoint</Application>
  <PresentationFormat>On-screen Show (4:3)</PresentationFormat>
  <Paragraphs>468</Paragraphs>
  <Slides>48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ＭＳ Ｐゴシック</vt:lpstr>
      <vt:lpstr>Arial</vt:lpstr>
      <vt:lpstr>Calibri</vt:lpstr>
      <vt:lpstr>Times New Roman</vt:lpstr>
      <vt:lpstr>Wingdings</vt:lpstr>
      <vt:lpstr>Office Theme</vt:lpstr>
      <vt:lpstr>Orbit</vt:lpstr>
      <vt:lpstr>ملف ديسك: مسؤولية قيادتك وخدمتك </vt:lpstr>
      <vt:lpstr>د. غوردون ي. بينفولد، دكتوراه في الخدمة ص.ب. 178 إيتون، كو 80615 gordonpnfld@gmail.com StartingFresh.net 970.631.6740 </vt:lpstr>
      <vt:lpstr>ملف ديسك: مسؤولية قيادتك وخدمتك </vt:lpstr>
      <vt:lpstr>PowerPoint Presentation</vt:lpstr>
      <vt:lpstr>PowerPoint Presentation</vt:lpstr>
      <vt:lpstr>PowerPoint Presentation</vt:lpstr>
      <vt:lpstr>PowerPoint Presentation</vt:lpstr>
      <vt:lpstr>PowerPoint Presentation</vt:lpstr>
      <vt:lpstr>PowerPoint Presentation</vt:lpstr>
      <vt:lpstr>اكتب ما تراه في الشرائح التالية.</vt:lpstr>
      <vt:lpstr>PowerPoint Presentation</vt:lpstr>
      <vt:lpstr>PowerPoint Presentation</vt:lpstr>
      <vt:lpstr>PowerPoint Presentation</vt:lpstr>
      <vt:lpstr>كيف يعمل ديسك</vt:lpstr>
      <vt:lpstr>الأسد (كولي المزاج/مهيمن)   نقاط القوة – صاحب رؤية، عملي منتج، قوي الإرادة مستقل، حاسم، قائد.   نقاط الضعف – بارد، متسلط غير عاطفي، مكتفي ذاتياً لا يرحم، ساخر، قاسي   .</vt:lpstr>
      <vt:lpstr> القضاعة (دموي المزاج/تأثير)   نقاط القوة – منفتح، سريع الإستجابة دافئ، ودود، ثرثار، متحمس عطوف   نقاط الضعف – غير منضبط غير منتج، مبالغ، أناني غير مستقر </vt:lpstr>
      <vt:lpstr>كلب الجولدون ريتريفر (بلغمي/ثبات)   نقاط القوة – الهدوء، التمهل يمكن الإعتماد عليه، السكوت، الموضوعية،  الدبلوماسية، روح الدعابة   نقاط الضعف - أناني، بخيل،  مماطل، غير متحمس، غير حاسم،  خائف، قلق</vt:lpstr>
      <vt:lpstr>القندس (حزن/امتثال)   نقاط القوة- تحليلي، منضبط ذاتياً، مجتهد، منظم، جمالي مضحي   نقاط الضعف – مزاجي، أناني، حساس، سلبي، غير اجتماعي، انتقادي انتقامي</vt:lpstr>
      <vt:lpstr>ستجد غالباً أن الأشخاص لديهم نوع شخصية أساسي ونوع ثانوي، ألقِ نظرة على نفسك. أيهما أساسي لديك وأيهما ثانوي؟ بعضها يسير معاً بشكل طبيعي ويشكل مجموعة رائعة من نقاط القوة. كن أيضاً حساساً لنقاط الضعف في نفسك وفي الآخرين.</vt:lpstr>
      <vt:lpstr>PowerPoint Presentation</vt:lpstr>
      <vt:lpstr>PowerPoint Presentation</vt:lpstr>
      <vt:lpstr>PowerPoint Presentation</vt:lpstr>
      <vt:lpstr>الخصائص المهيمنة</vt:lpstr>
      <vt:lpstr>الخصائص المهيمنة</vt:lpstr>
      <vt:lpstr>PowerPoint Presentation</vt:lpstr>
      <vt:lpstr>الخصائص المؤثرة</vt:lpstr>
      <vt:lpstr>الخصائص المؤثرة</vt:lpstr>
      <vt:lpstr>PowerPoint Presentation</vt:lpstr>
      <vt:lpstr>خصائص الثبات</vt:lpstr>
      <vt:lpstr>خصائص الثبات</vt:lpstr>
      <vt:lpstr>PowerPoint Presentation</vt:lpstr>
      <vt:lpstr>الخصائص الضميرية</vt:lpstr>
      <vt:lpstr>الخصائص الضميرية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تحول الكنيسة at BibleStudyDownloads.org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Penfold</dc:creator>
  <cp:lastModifiedBy>Rick Griffith</cp:lastModifiedBy>
  <cp:revision>69</cp:revision>
  <dcterms:created xsi:type="dcterms:W3CDTF">2012-10-04T06:19:27Z</dcterms:created>
  <dcterms:modified xsi:type="dcterms:W3CDTF">2024-04-12T03:09:59Z</dcterms:modified>
</cp:coreProperties>
</file>