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06" r:id="rId1"/>
    <p:sldMasterId id="2147483824" r:id="rId2"/>
  </p:sldMasterIdLst>
  <p:notesMasterIdLst>
    <p:notesMasterId r:id="rId19"/>
  </p:notesMasterIdLst>
  <p:sldIdLst>
    <p:sldId id="332" r:id="rId3"/>
    <p:sldId id="321" r:id="rId4"/>
    <p:sldId id="347" r:id="rId5"/>
    <p:sldId id="349" r:id="rId6"/>
    <p:sldId id="350" r:id="rId7"/>
    <p:sldId id="348" r:id="rId8"/>
    <p:sldId id="346" r:id="rId9"/>
    <p:sldId id="354" r:id="rId10"/>
    <p:sldId id="352" r:id="rId11"/>
    <p:sldId id="353" r:id="rId12"/>
    <p:sldId id="355" r:id="rId13"/>
    <p:sldId id="356" r:id="rId14"/>
    <p:sldId id="358" r:id="rId15"/>
    <p:sldId id="357" r:id="rId16"/>
    <p:sldId id="359" r:id="rId17"/>
    <p:sldId id="36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459" autoAdjust="0"/>
    <p:restoredTop sz="93849" autoAdjust="0"/>
  </p:normalViewPr>
  <p:slideViewPr>
    <p:cSldViewPr>
      <p:cViewPr varScale="1">
        <p:scale>
          <a:sx n="48" d="100"/>
          <a:sy n="48" d="100"/>
        </p:scale>
        <p:origin x="200" y="2544"/>
      </p:cViewPr>
      <p:guideLst>
        <p:guide orient="horz" pos="2160"/>
        <p:guide pos="2832"/>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57D9859-5A95-4025-B19D-30986F09908D}" type="datetimeFigureOut">
              <a:rPr lang="en-US"/>
              <a:pPr>
                <a:defRPr/>
              </a:pPr>
              <a:t>4/12/24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22FD1CF-EA8B-433C-8F22-65566055D053}" type="slidenum">
              <a:rPr lang="en-US"/>
              <a:pPr>
                <a:defRPr/>
              </a:pPr>
              <a:t>‹#›</a:t>
            </a:fld>
            <a:endParaRPr lang="en-US"/>
          </a:p>
        </p:txBody>
      </p:sp>
    </p:spTree>
    <p:extLst>
      <p:ext uri="{BB962C8B-B14F-4D97-AF65-F5344CB8AC3E}">
        <p14:creationId xmlns:p14="http://schemas.microsoft.com/office/powerpoint/2010/main" val="2145012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 Rich</a:t>
            </a:r>
            <a:r>
              <a:rPr lang="en-US" baseline="0" dirty="0"/>
              <a:t> Frazer, intro to chapter 2</a:t>
            </a:r>
            <a:endParaRPr lang="en-US" dirty="0"/>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2</a:t>
            </a:fld>
            <a:endParaRPr lang="en-US"/>
          </a:p>
        </p:txBody>
      </p:sp>
    </p:spTree>
    <p:extLst>
      <p:ext uri="{BB962C8B-B14F-4D97-AF65-F5344CB8AC3E}">
        <p14:creationId xmlns:p14="http://schemas.microsoft.com/office/powerpoint/2010/main" val="2861576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Ayers, </a:t>
            </a:r>
            <a:r>
              <a:rPr lang="en-US" dirty="0" err="1"/>
              <a:t>pg</a:t>
            </a:r>
            <a:r>
              <a:rPr lang="en-US" dirty="0"/>
              <a:t> 25 of</a:t>
            </a:r>
            <a:r>
              <a:rPr lang="en-US" baseline="0" dirty="0"/>
              <a:t> Pastor Unique</a:t>
            </a:r>
            <a:endParaRPr lang="en-US" dirty="0"/>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14</a:t>
            </a:fld>
            <a:endParaRPr lang="en-US"/>
          </a:p>
        </p:txBody>
      </p:sp>
    </p:spTree>
    <p:extLst>
      <p:ext uri="{BB962C8B-B14F-4D97-AF65-F5344CB8AC3E}">
        <p14:creationId xmlns:p14="http://schemas.microsoft.com/office/powerpoint/2010/main" val="1067595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Transformation (</a:t>
            </a:r>
            <a:r>
              <a:rPr lang="en-US" dirty="0" err="1">
                <a:latin typeface="Arial" charset="0"/>
                <a:ea typeface="ＭＳ Ｐゴシック" charset="0"/>
                <a:cs typeface="ＭＳ Ｐゴシック" charset="0"/>
              </a:rPr>
              <a:t>ct</a:t>
            </a:r>
            <a:r>
              <a:rPr lang="en-US" dirty="0">
                <a:latin typeface="Arial" charset="0"/>
                <a:ea typeface="ＭＳ Ｐゴシック" charset="0"/>
                <a:cs typeface="ＭＳ Ｐゴシック"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3</a:t>
            </a:fld>
            <a:endParaRPr lang="en-US"/>
          </a:p>
        </p:txBody>
      </p:sp>
    </p:spTree>
    <p:extLst>
      <p:ext uri="{BB962C8B-B14F-4D97-AF65-F5344CB8AC3E}">
        <p14:creationId xmlns:p14="http://schemas.microsoft.com/office/powerpoint/2010/main" val="1675950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4</a:t>
            </a:fld>
            <a:endParaRPr lang="en-US"/>
          </a:p>
        </p:txBody>
      </p:sp>
    </p:spTree>
    <p:extLst>
      <p:ext uri="{BB962C8B-B14F-4D97-AF65-F5344CB8AC3E}">
        <p14:creationId xmlns:p14="http://schemas.microsoft.com/office/powerpoint/2010/main" val="376643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 Kings</a:t>
            </a:r>
            <a:r>
              <a:rPr lang="en-US" baseline="0" dirty="0"/>
              <a:t> placed images of themselves at the borders of he land and remote regions in order to declare that he was sovereign. The image and the ruler were interchangeable.  </a:t>
            </a:r>
          </a:p>
          <a:p>
            <a:r>
              <a:rPr lang="en-US" baseline="0" dirty="0"/>
              <a:t>God places humans on his earth as living symbols of his divine authority. The attack on the image (human life) is the same as an attack on the Sovereign (God—Genesis 9:5-6).</a:t>
            </a:r>
            <a:endParaRPr lang="en-US" dirty="0"/>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5</a:t>
            </a:fld>
            <a:endParaRPr lang="en-US"/>
          </a:p>
        </p:txBody>
      </p:sp>
    </p:spTree>
    <p:extLst>
      <p:ext uri="{BB962C8B-B14F-4D97-AF65-F5344CB8AC3E}">
        <p14:creationId xmlns:p14="http://schemas.microsoft.com/office/powerpoint/2010/main" val="370743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6</a:t>
            </a:fld>
            <a:endParaRPr lang="en-US"/>
          </a:p>
        </p:txBody>
      </p:sp>
    </p:spTree>
    <p:extLst>
      <p:ext uri="{BB962C8B-B14F-4D97-AF65-F5344CB8AC3E}">
        <p14:creationId xmlns:p14="http://schemas.microsoft.com/office/powerpoint/2010/main" val="201650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8</a:t>
            </a:fld>
            <a:endParaRPr lang="en-US"/>
          </a:p>
        </p:txBody>
      </p:sp>
    </p:spTree>
    <p:extLst>
      <p:ext uri="{BB962C8B-B14F-4D97-AF65-F5344CB8AC3E}">
        <p14:creationId xmlns:p14="http://schemas.microsoft.com/office/powerpoint/2010/main" val="2049978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9</a:t>
            </a:fld>
            <a:endParaRPr lang="en-US"/>
          </a:p>
        </p:txBody>
      </p:sp>
    </p:spTree>
    <p:extLst>
      <p:ext uri="{BB962C8B-B14F-4D97-AF65-F5344CB8AC3E}">
        <p14:creationId xmlns:p14="http://schemas.microsoft.com/office/powerpoint/2010/main" val="1244345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11</a:t>
            </a:fld>
            <a:endParaRPr lang="en-US"/>
          </a:p>
        </p:txBody>
      </p:sp>
    </p:spTree>
    <p:extLst>
      <p:ext uri="{BB962C8B-B14F-4D97-AF65-F5344CB8AC3E}">
        <p14:creationId xmlns:p14="http://schemas.microsoft.com/office/powerpoint/2010/main" val="825398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12</a:t>
            </a:fld>
            <a:endParaRPr lang="en-US"/>
          </a:p>
        </p:txBody>
      </p:sp>
    </p:spTree>
    <p:extLst>
      <p:ext uri="{BB962C8B-B14F-4D97-AF65-F5344CB8AC3E}">
        <p14:creationId xmlns:p14="http://schemas.microsoft.com/office/powerpoint/2010/main" val="1386183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D467DEFC-15D7-4F9B-AB19-2912D412BEC5}" type="slidenum">
              <a:rPr lang="en-US" smtClean="0"/>
              <a:pPr>
                <a:defRPr/>
              </a:pPr>
              <a:t>‹#›</a:t>
            </a:fld>
            <a:endParaRPr lang="en-US"/>
          </a:p>
        </p:txBody>
      </p:sp>
    </p:spTree>
    <p:extLst>
      <p:ext uri="{BB962C8B-B14F-4D97-AF65-F5344CB8AC3E}">
        <p14:creationId xmlns:p14="http://schemas.microsoft.com/office/powerpoint/2010/main" val="18753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038FFDB9-8177-4951-AAFD-0D0C82166C50}" type="slidenum">
              <a:rPr lang="en-US" smtClean="0"/>
              <a:pPr>
                <a:defRPr/>
              </a:pPr>
              <a:t>‹#›</a:t>
            </a:fld>
            <a:endParaRPr lang="en-US"/>
          </a:p>
        </p:txBody>
      </p:sp>
    </p:spTree>
    <p:extLst>
      <p:ext uri="{BB962C8B-B14F-4D97-AF65-F5344CB8AC3E}">
        <p14:creationId xmlns:p14="http://schemas.microsoft.com/office/powerpoint/2010/main" val="51187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038FFDB9-8177-4951-AAFD-0D0C82166C50}" type="slidenum">
              <a:rPr lang="en-US" smtClean="0"/>
              <a:pPr>
                <a:defRPr/>
              </a:pPr>
              <a:t>‹#›</a:t>
            </a:fld>
            <a:endParaRPr lang="en-US"/>
          </a:p>
        </p:txBody>
      </p:sp>
    </p:spTree>
    <p:extLst>
      <p:ext uri="{BB962C8B-B14F-4D97-AF65-F5344CB8AC3E}">
        <p14:creationId xmlns:p14="http://schemas.microsoft.com/office/powerpoint/2010/main" val="358816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038FFDB9-8177-4951-AAFD-0D0C82166C50}" type="slidenum">
              <a:rPr lang="en-US" smtClean="0"/>
              <a:pPr>
                <a:defRPr/>
              </a:pPr>
              <a:t>‹#›</a:t>
            </a:fld>
            <a:endParaRPr lang="en-US"/>
          </a:p>
        </p:txBody>
      </p:sp>
    </p:spTree>
    <p:extLst>
      <p:ext uri="{BB962C8B-B14F-4D97-AF65-F5344CB8AC3E}">
        <p14:creationId xmlns:p14="http://schemas.microsoft.com/office/powerpoint/2010/main" val="4290143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038FFDB9-8177-4951-AAFD-0D0C82166C50}" type="slidenum">
              <a:rPr lang="en-US" smtClean="0"/>
              <a:pPr>
                <a:defRPr/>
              </a:pPr>
              <a:t>‹#›</a:t>
            </a:fld>
            <a:endParaRPr lang="en-US"/>
          </a:p>
        </p:txBody>
      </p:sp>
    </p:spTree>
    <p:extLst>
      <p:ext uri="{BB962C8B-B14F-4D97-AF65-F5344CB8AC3E}">
        <p14:creationId xmlns:p14="http://schemas.microsoft.com/office/powerpoint/2010/main" val="1057125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038FFDB9-8177-4951-AAFD-0D0C82166C50}" type="slidenum">
              <a:rPr lang="en-US" smtClean="0"/>
              <a:pPr>
                <a:defRPr/>
              </a:pPr>
              <a:t>‹#›</a:t>
            </a:fld>
            <a:endParaRPr lang="en-US"/>
          </a:p>
        </p:txBody>
      </p:sp>
    </p:spTree>
    <p:extLst>
      <p:ext uri="{BB962C8B-B14F-4D97-AF65-F5344CB8AC3E}">
        <p14:creationId xmlns:p14="http://schemas.microsoft.com/office/powerpoint/2010/main" val="2100242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038FFDB9-8177-4951-AAFD-0D0C82166C50}" type="slidenum">
              <a:rPr lang="en-US" smtClean="0"/>
              <a:pPr>
                <a:defRPr/>
              </a:pPr>
              <a:t>‹#›</a:t>
            </a:fld>
            <a:endParaRPr lang="en-US"/>
          </a:p>
        </p:txBody>
      </p:sp>
    </p:spTree>
    <p:extLst>
      <p:ext uri="{BB962C8B-B14F-4D97-AF65-F5344CB8AC3E}">
        <p14:creationId xmlns:p14="http://schemas.microsoft.com/office/powerpoint/2010/main" val="798802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endParaRPr lang="en-US"/>
          </a:p>
        </p:txBody>
      </p:sp>
      <p:sp>
        <p:nvSpPr>
          <p:cNvPr id="5" name="Footer Placeholder 4"/>
          <p:cNvSpPr>
            <a:spLocks noGrp="1"/>
          </p:cNvSpPr>
          <p:nvPr>
            <p:ph type="ftr" sz="quarter" idx="11"/>
          </p:nvPr>
        </p:nvSpPr>
        <p:spPr>
          <a:xfrm>
            <a:off x="516133" y="6387910"/>
            <a:ext cx="3859795" cy="228660"/>
          </a:xfrm>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A3A76F7-1A4A-4EFC-8774-8E616C443FB3}" type="slidenum">
              <a:rPr lang="en-US" smtClean="0"/>
              <a:pPr>
                <a:defRPr/>
              </a:pPr>
              <a:t>‹#›</a:t>
            </a:fld>
            <a:endParaRPr lang="en-US"/>
          </a:p>
        </p:txBody>
      </p:sp>
    </p:spTree>
    <p:extLst>
      <p:ext uri="{BB962C8B-B14F-4D97-AF65-F5344CB8AC3E}">
        <p14:creationId xmlns:p14="http://schemas.microsoft.com/office/powerpoint/2010/main" val="2009658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38546" y="6365498"/>
            <a:ext cx="3859795" cy="228660"/>
          </a:xfrm>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0D060FE-A5C3-4D3F-A49F-5515A264388F}" type="slidenum">
              <a:rPr lang="en-US" smtClean="0"/>
              <a:pPr>
                <a:defRPr/>
              </a:pPr>
              <a:t>‹#›</a:t>
            </a:fld>
            <a:endParaRPr lang="en-US"/>
          </a:p>
        </p:txBody>
      </p:sp>
    </p:spTree>
    <p:extLst>
      <p:ext uri="{BB962C8B-B14F-4D97-AF65-F5344CB8AC3E}">
        <p14:creationId xmlns:p14="http://schemas.microsoft.com/office/powerpoint/2010/main" val="417557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32842017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8885906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6E3C69BB-22E5-41B0-84D5-D633869D5D6E}" type="slidenum">
              <a:rPr lang="en-US" smtClean="0"/>
              <a:pPr>
                <a:defRPr/>
              </a:pPr>
              <a:t>‹#›</a:t>
            </a:fld>
            <a:endParaRPr lang="en-US"/>
          </a:p>
        </p:txBody>
      </p:sp>
    </p:spTree>
    <p:extLst>
      <p:ext uri="{BB962C8B-B14F-4D97-AF65-F5344CB8AC3E}">
        <p14:creationId xmlns:p14="http://schemas.microsoft.com/office/powerpoint/2010/main" val="3267729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12999504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52732190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57682435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21362624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77181869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33657729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901794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01860488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0868035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C86C27A-9F91-4698-8964-3CABC6AD9B4A}" type="slidenum">
              <a:rPr lang="en-US" smtClean="0"/>
              <a:pPr>
                <a:defRPr/>
              </a:pPr>
              <a:t>‹#›</a:t>
            </a:fld>
            <a:endParaRPr lang="en-US"/>
          </a:p>
        </p:txBody>
      </p:sp>
    </p:spTree>
    <p:extLst>
      <p:ext uri="{BB962C8B-B14F-4D97-AF65-F5344CB8AC3E}">
        <p14:creationId xmlns:p14="http://schemas.microsoft.com/office/powerpoint/2010/main" val="315510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F3E8B66D-D19C-4762-A134-8FA354D7E8DB}" type="slidenum">
              <a:rPr lang="en-US" smtClean="0"/>
              <a:pPr>
                <a:defRPr/>
              </a:pPr>
              <a:t>‹#›</a:t>
            </a:fld>
            <a:endParaRPr lang="en-US"/>
          </a:p>
        </p:txBody>
      </p:sp>
    </p:spTree>
    <p:extLst>
      <p:ext uri="{BB962C8B-B14F-4D97-AF65-F5344CB8AC3E}">
        <p14:creationId xmlns:p14="http://schemas.microsoft.com/office/powerpoint/2010/main" val="51145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F1464B0B-91B1-4861-8CC9-21FD049BFFC9}" type="slidenum">
              <a:rPr lang="en-US" smtClean="0"/>
              <a:pPr>
                <a:defRPr/>
              </a:pPr>
              <a:t>‹#›</a:t>
            </a:fld>
            <a:endParaRPr lang="en-US"/>
          </a:p>
        </p:txBody>
      </p:sp>
    </p:spTree>
    <p:extLst>
      <p:ext uri="{BB962C8B-B14F-4D97-AF65-F5344CB8AC3E}">
        <p14:creationId xmlns:p14="http://schemas.microsoft.com/office/powerpoint/2010/main" val="3702562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108CC4AD-ED14-47EA-B636-1D93ECFB1B6A}" type="slidenum">
              <a:rPr lang="en-US" smtClean="0"/>
              <a:pPr>
                <a:defRPr/>
              </a:pPr>
              <a:t>‹#›</a:t>
            </a:fld>
            <a:endParaRPr lang="en-US"/>
          </a:p>
        </p:txBody>
      </p:sp>
    </p:spTree>
    <p:extLst>
      <p:ext uri="{BB962C8B-B14F-4D97-AF65-F5344CB8AC3E}">
        <p14:creationId xmlns:p14="http://schemas.microsoft.com/office/powerpoint/2010/main" val="12037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6E2A2B88-F4CF-40E4-B737-2ACBE8C5A680}" type="slidenum">
              <a:rPr lang="en-US" smtClean="0"/>
              <a:pPr>
                <a:defRPr/>
              </a:pPr>
              <a:t>‹#›</a:t>
            </a:fld>
            <a:endParaRPr lang="en-US"/>
          </a:p>
        </p:txBody>
      </p:sp>
    </p:spTree>
    <p:extLst>
      <p:ext uri="{BB962C8B-B14F-4D97-AF65-F5344CB8AC3E}">
        <p14:creationId xmlns:p14="http://schemas.microsoft.com/office/powerpoint/2010/main" val="2498513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79D51F1-12C8-4D50-A348-231F6F6D4B13}" type="slidenum">
              <a:rPr lang="en-US" smtClean="0"/>
              <a:pPr>
                <a:defRPr/>
              </a:pPr>
              <a:t>‹#›</a:t>
            </a:fld>
            <a:endParaRPr lang="en-US"/>
          </a:p>
        </p:txBody>
      </p:sp>
    </p:spTree>
    <p:extLst>
      <p:ext uri="{BB962C8B-B14F-4D97-AF65-F5344CB8AC3E}">
        <p14:creationId xmlns:p14="http://schemas.microsoft.com/office/powerpoint/2010/main" val="425286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6E0936B7-8EC5-4574-B99D-355A0767FC7F}" type="slidenum">
              <a:rPr lang="en-US" smtClean="0"/>
              <a:pPr>
                <a:defRPr/>
              </a:pPr>
              <a:t>‹#›</a:t>
            </a:fld>
            <a:endParaRPr lang="en-US"/>
          </a:p>
        </p:txBody>
      </p:sp>
    </p:spTree>
    <p:extLst>
      <p:ext uri="{BB962C8B-B14F-4D97-AF65-F5344CB8AC3E}">
        <p14:creationId xmlns:p14="http://schemas.microsoft.com/office/powerpoint/2010/main" val="1345159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038FFDB9-8177-4951-AAFD-0D0C82166C50}" type="slidenum">
              <a:rPr lang="en-US" smtClean="0"/>
              <a:pPr>
                <a:defRPr/>
              </a:pPr>
              <a:t>‹#›</a:t>
            </a:fld>
            <a:endParaRPr lang="en-US"/>
          </a:p>
        </p:txBody>
      </p:sp>
    </p:spTree>
    <p:extLst>
      <p:ext uri="{BB962C8B-B14F-4D97-AF65-F5344CB8AC3E}">
        <p14:creationId xmlns:p14="http://schemas.microsoft.com/office/powerpoint/2010/main" val="285724598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1431826041"/>
      </p:ext>
    </p:extLst>
  </p:cSld>
  <p:clrMap bg1="dk2" tx1="lt1" bg2="dk1"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77200" cy="1143000"/>
          </a:xfrm>
        </p:spPr>
        <p:txBody>
          <a:bodyPr/>
          <a:lstStyle/>
          <a:p>
            <a:pPr algn="ctr"/>
            <a:r>
              <a:rPr lang="ar-JO" sz="4000" b="1" dirty="0">
                <a:latin typeface="Arial" panose="020B0604020202020204" pitchFamily="34" charset="0"/>
                <a:cs typeface="Arial" panose="020B0604020202020204" pitchFamily="34" charset="0"/>
              </a:rPr>
              <a:t>استحقاق القسس</a:t>
            </a:r>
            <a:endParaRPr lang="en-US" sz="4000" b="1" dirty="0">
              <a:latin typeface="Arial" panose="020B0604020202020204" pitchFamily="34" charset="0"/>
              <a:cs typeface="Arial" panose="020B0604020202020204" pitchFamily="34" charset="0"/>
            </a:endParaRPr>
          </a:p>
        </p:txBody>
      </p:sp>
      <p:pic>
        <p:nvPicPr>
          <p:cNvPr id="4" name="Content Placeholder 3" descr="C:\Users\Gordon Penfold\Downloads\TAP-851x315.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143000" y="2667000"/>
            <a:ext cx="6346825" cy="2349294"/>
          </a:xfrm>
          <a:prstGeom prst="rect">
            <a:avLst/>
          </a:prstGeom>
          <a:noFill/>
          <a:ln>
            <a:noFill/>
          </a:ln>
        </p:spPr>
      </p:pic>
      <p:sp>
        <p:nvSpPr>
          <p:cNvPr id="5" name="Rectangle 4"/>
          <p:cNvSpPr>
            <a:spLocks noChangeArrowheads="1"/>
          </p:cNvSpPr>
          <p:nvPr/>
        </p:nvSpPr>
        <p:spPr bwMode="auto">
          <a:xfrm>
            <a:off x="0" y="5654107"/>
            <a:ext cx="925252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1"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تعليم د. غوردون بينفولد دكتور الخدمات الطلابية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تحميل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a:t>
            </a:r>
          </a:p>
        </p:txBody>
      </p:sp>
      <p:sp>
        <p:nvSpPr>
          <p:cNvPr id="3" name="TextBox 2"/>
          <p:cNvSpPr txBox="1"/>
          <p:nvPr/>
        </p:nvSpPr>
        <p:spPr>
          <a:xfrm>
            <a:off x="-199222" y="5391764"/>
            <a:ext cx="184666" cy="369332"/>
          </a:xfrm>
          <a:prstGeom prst="rect">
            <a:avLst/>
          </a:prstGeom>
          <a:noFill/>
        </p:spPr>
        <p:txBody>
          <a:bodyPr wrap="none" rtlCol="0">
            <a:spAutoFit/>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96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224880" cy="3276600"/>
          </a:xfrm>
        </p:spPr>
        <p:txBody>
          <a:bodyPr/>
          <a:lstStyle/>
          <a:p>
            <a:pPr algn="r"/>
            <a:br>
              <a:rPr lang="en-US" sz="3200" b="1" dirty="0">
                <a:latin typeface="Arial" panose="020B0604020202020204" pitchFamily="34" charset="0"/>
                <a:cs typeface="Arial" panose="020B0604020202020204" pitchFamily="34" charset="0"/>
              </a:rPr>
            </a:br>
            <a:r>
              <a:rPr lang="ar-JO" sz="3200" b="1" dirty="0">
                <a:latin typeface="Arial" panose="020B0604020202020204" pitchFamily="34" charset="0"/>
                <a:cs typeface="Arial" panose="020B0604020202020204" pitchFamily="34" charset="0"/>
              </a:rPr>
              <a:t>7 ولكن لكل واحد منا أعطيت النعمة حسب قياس هبة المسيح 8 لذلك يقول: إذ صعد إلى العلاء سبى سبياً وأعطى الناس عطايا ... 11 وهو أعطى البعض أن يكونوا رسلاً، والبعض أنبياء، والبعض مبشرين، والبعض رعاة ومعلمين – أف 4: 7-8، 11</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1018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7098"/>
            <a:ext cx="8051017" cy="709865"/>
          </a:xfrm>
        </p:spPr>
        <p:txBody>
          <a:bodyPr/>
          <a:lstStyle/>
          <a:p>
            <a:pPr algn="ctr"/>
            <a:r>
              <a:rPr lang="ar-JO" sz="4000" b="1" dirty="0">
                <a:latin typeface="Arial" panose="020B0604020202020204" pitchFamily="34" charset="0"/>
                <a:cs typeface="Arial" panose="020B0604020202020204" pitchFamily="34" charset="0"/>
              </a:rPr>
              <a:t>استحقاق القسس</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4382" y="2489200"/>
            <a:ext cx="8051018" cy="3530600"/>
          </a:xfrm>
        </p:spPr>
        <p:txBody>
          <a:bodyPr>
            <a:normAutofit/>
          </a:bodyPr>
          <a:lstStyle/>
          <a:p>
            <a:pPr algn="r" rtl="1"/>
            <a:r>
              <a:rPr lang="ar-JO" sz="2800" b="1" dirty="0">
                <a:latin typeface="Arial" panose="020B0604020202020204" pitchFamily="34" charset="0"/>
                <a:cs typeface="Arial" panose="020B0604020202020204" pitchFamily="34" charset="0"/>
              </a:rPr>
              <a:t>نحن هدية ثمينة</a:t>
            </a:r>
            <a:endParaRPr lang="en-US" sz="2800" b="1" dirty="0">
              <a:latin typeface="Arial" panose="020B0604020202020204" pitchFamily="34" charset="0"/>
              <a:cs typeface="Arial" panose="020B0604020202020204" pitchFamily="34" charset="0"/>
            </a:endParaRPr>
          </a:p>
          <a:p>
            <a:pPr lvl="1" algn="r" rtl="1"/>
            <a:r>
              <a:rPr lang="ar-JO" sz="2400" b="1" dirty="0">
                <a:latin typeface="Arial" panose="020B0604020202020204" pitchFamily="34" charset="0"/>
                <a:cs typeface="Arial" panose="020B0604020202020204" pitchFamily="34" charset="0"/>
              </a:rPr>
              <a:t>أعطى الآب للأبن أن يكون رأس الكنيسة ... أف 1: 22</a:t>
            </a:r>
            <a:endParaRPr lang="en-US" sz="2400" b="1" dirty="0">
              <a:latin typeface="Arial" panose="020B0604020202020204" pitchFamily="34" charset="0"/>
              <a:cs typeface="Arial" panose="020B0604020202020204" pitchFamily="34" charset="0"/>
            </a:endParaRPr>
          </a:p>
          <a:p>
            <a:pPr lvl="1" algn="r" rtl="1"/>
            <a:r>
              <a:rPr lang="ar-JO" sz="2400" b="1" dirty="0">
                <a:latin typeface="Arial" panose="020B0604020202020204" pitchFamily="34" charset="0"/>
                <a:cs typeface="Arial" panose="020B0604020202020204" pitchFamily="34" charset="0"/>
              </a:rPr>
              <a:t>أعطى الإبن قادة الكنيسة أن يكونوا هدية للكنيسة.</a:t>
            </a:r>
            <a:endParaRPr lang="en-US" sz="2400" b="1" dirty="0">
              <a:latin typeface="Arial" panose="020B0604020202020204" pitchFamily="34" charset="0"/>
              <a:cs typeface="Arial" panose="020B0604020202020204" pitchFamily="34" charset="0"/>
            </a:endParaRPr>
          </a:p>
          <a:p>
            <a:pPr lvl="1"/>
            <a:endParaRPr lang="en-US" sz="2400" b="1" dirty="0">
              <a:latin typeface="Arial" panose="020B0604020202020204" pitchFamily="34" charset="0"/>
              <a:cs typeface="Arial" panose="020B0604020202020204" pitchFamily="34" charset="0"/>
            </a:endParaRPr>
          </a:p>
          <a:p>
            <a:pPr lvl="1"/>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153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7098"/>
            <a:ext cx="8077200" cy="709865"/>
          </a:xfrm>
        </p:spPr>
        <p:txBody>
          <a:bodyPr/>
          <a:lstStyle/>
          <a:p>
            <a:pPr algn="ctr"/>
            <a:r>
              <a:rPr lang="ar-JO" sz="4000" b="1" dirty="0">
                <a:latin typeface="Arial" panose="020B0604020202020204" pitchFamily="34" charset="0"/>
                <a:cs typeface="Arial" panose="020B0604020202020204" pitchFamily="34" charset="0"/>
              </a:rPr>
              <a:t>استحقاق القسس</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4382" y="2489200"/>
            <a:ext cx="7289018" cy="3530600"/>
          </a:xfrm>
        </p:spPr>
        <p:txBody>
          <a:bodyPr>
            <a:normAutofit/>
          </a:bodyPr>
          <a:lstStyle/>
          <a:p>
            <a:pPr lvl="1" algn="r" rtl="1"/>
            <a:r>
              <a:rPr lang="ar-JO" sz="2400" b="1" dirty="0">
                <a:latin typeface="Arial" panose="020B0604020202020204" pitchFamily="34" charset="0"/>
                <a:cs typeface="Arial" panose="020B0604020202020204" pitchFamily="34" charset="0"/>
              </a:rPr>
              <a:t>نحن صنعة الله.</a:t>
            </a:r>
          </a:p>
          <a:p>
            <a:pPr lvl="1" algn="r" rtl="1"/>
            <a:r>
              <a:rPr lang="ar-JO" sz="2400" b="1" dirty="0">
                <a:latin typeface="Arial" panose="020B0604020202020204" pitchFamily="34" charset="0"/>
                <a:cs typeface="Arial" panose="020B0604020202020204" pitchFamily="34" charset="0"/>
              </a:rPr>
              <a:t>نحن نحمل صورة الله.</a:t>
            </a:r>
          </a:p>
          <a:p>
            <a:pPr lvl="1" algn="r" rtl="1"/>
            <a:r>
              <a:rPr lang="ar-JO" sz="2400" b="1" dirty="0">
                <a:latin typeface="Arial" panose="020B0604020202020204" pitchFamily="34" charset="0"/>
                <a:cs typeface="Arial" panose="020B0604020202020204" pitchFamily="34" charset="0"/>
              </a:rPr>
              <a:t>نحن لا نقدر بثمن إلى أقصى الحدود.</a:t>
            </a:r>
          </a:p>
          <a:p>
            <a:pPr lvl="1" algn="r" rtl="1"/>
            <a:r>
              <a:rPr lang="ar-JO" sz="2400" b="1" dirty="0">
                <a:latin typeface="Arial" panose="020B0604020202020204" pitchFamily="34" charset="0"/>
                <a:cs typeface="Arial" panose="020B0604020202020204" pitchFamily="34" charset="0"/>
              </a:rPr>
              <a:t>لقد أقامك المسيح كمقياس لكرمه الملكي.</a:t>
            </a:r>
            <a:endParaRPr lang="en-US" sz="2400" b="1" dirty="0">
              <a:latin typeface="Arial" panose="020B0604020202020204" pitchFamily="34" charset="0"/>
              <a:cs typeface="Arial" panose="020B0604020202020204" pitchFamily="34" charset="0"/>
            </a:endParaRPr>
          </a:p>
          <a:p>
            <a:pPr lvl="1" algn="r" rtl="1"/>
            <a:endParaRPr lang="en-US" sz="2400" b="1" dirty="0">
              <a:latin typeface="Arial" panose="020B0604020202020204" pitchFamily="34" charset="0"/>
              <a:cs typeface="Arial" panose="020B0604020202020204" pitchFamily="34" charset="0"/>
            </a:endParaRPr>
          </a:p>
          <a:p>
            <a:pPr lvl="1" algn="r" rtl="1"/>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97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7098"/>
            <a:ext cx="8077200" cy="709865"/>
          </a:xfrm>
        </p:spPr>
        <p:txBody>
          <a:bodyPr/>
          <a:lstStyle/>
          <a:p>
            <a:pPr algn="ctr"/>
            <a:r>
              <a:rPr lang="ar-JO" sz="3200" b="1" dirty="0">
                <a:latin typeface="Arial" panose="020B0604020202020204" pitchFamily="34" charset="0"/>
                <a:cs typeface="Arial" panose="020B0604020202020204" pitchFamily="34" charset="0"/>
              </a:rPr>
              <a:t>استحقاق القسس</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sz="2800" b="1" dirty="0">
                <a:latin typeface="Arial" panose="020B0604020202020204" pitchFamily="34" charset="0"/>
                <a:cs typeface="Arial" panose="020B0604020202020204" pitchFamily="34" charset="0"/>
              </a:rPr>
              <a:t>الإفتخار</a:t>
            </a:r>
            <a:r>
              <a:rPr lang="en-US" sz="2800" b="1" dirty="0">
                <a:latin typeface="Arial" panose="020B0604020202020204" pitchFamily="34" charset="0"/>
                <a:cs typeface="Arial" panose="020B0604020202020204" pitchFamily="34" charset="0"/>
              </a:rPr>
              <a:t> </a:t>
            </a:r>
          </a:p>
          <a:p>
            <a:endParaRPr lang="en-US" sz="2800" b="1" dirty="0">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فيلبس والخصي الحبشي</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671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7098"/>
            <a:ext cx="8077200" cy="709865"/>
          </a:xfrm>
        </p:spPr>
        <p:txBody>
          <a:bodyPr/>
          <a:lstStyle/>
          <a:p>
            <a:pPr algn="ctr"/>
            <a:r>
              <a:rPr lang="ar-JO" sz="4000" b="1" dirty="0">
                <a:latin typeface="Arial" panose="020B0604020202020204" pitchFamily="34" charset="0"/>
                <a:cs typeface="Arial" panose="020B0604020202020204" pitchFamily="34" charset="0"/>
              </a:rPr>
              <a:t>استحقاق القسس</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4382" y="2489200"/>
            <a:ext cx="7289018" cy="3530600"/>
          </a:xfrm>
        </p:spPr>
        <p:txBody>
          <a:bodyPr>
            <a:normAutofit/>
          </a:bodyPr>
          <a:lstStyle/>
          <a:p>
            <a:pPr marL="402336" lvl="1" indent="0" algn="r" rtl="1">
              <a:buNone/>
            </a:pPr>
            <a:r>
              <a:rPr lang="ar-JO" sz="2400" b="1" dirty="0">
                <a:latin typeface="Arial" panose="020B0604020202020204" pitchFamily="34" charset="0"/>
                <a:cs typeface="Arial" panose="020B0604020202020204" pitchFamily="34" charset="0"/>
              </a:rPr>
              <a:t>إيضاح ختامي</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663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28360538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تحول الكنيسة</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ar-JO" sz="4000" b="1" dirty="0">
                <a:solidFill>
                  <a:srgbClr val="FFFFFF"/>
                </a:solidFill>
                <a:latin typeface="Arial" charset="0"/>
                <a:cs typeface="Arial" charset="0"/>
              </a:rPr>
              <a:t>أحصل على هذا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062241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219200" y="0"/>
            <a:ext cx="6705600" cy="6858000"/>
          </a:xfrm>
          <a:prstGeom prst="rect">
            <a:avLst/>
          </a:prstGeom>
        </p:spPr>
      </p:pic>
    </p:spTree>
    <p:extLst>
      <p:ext uri="{BB962C8B-B14F-4D97-AF65-F5344CB8AC3E}">
        <p14:creationId xmlns:p14="http://schemas.microsoft.com/office/powerpoint/2010/main" val="344634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7098"/>
            <a:ext cx="8077200" cy="709865"/>
          </a:xfrm>
        </p:spPr>
        <p:txBody>
          <a:bodyPr/>
          <a:lstStyle/>
          <a:p>
            <a:pPr algn="ctr"/>
            <a:r>
              <a:rPr lang="ar-JO" sz="4000" b="1" dirty="0">
                <a:latin typeface="Arial" panose="020B0604020202020204" pitchFamily="34" charset="0"/>
                <a:cs typeface="Arial" panose="020B0604020202020204" pitchFamily="34" charset="0"/>
              </a:rPr>
              <a:t>استحقاق القسس</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4382" y="2489200"/>
            <a:ext cx="7898618" cy="3530600"/>
          </a:xfrm>
        </p:spPr>
        <p:txBody>
          <a:bodyPr>
            <a:normAutofit/>
          </a:bodyPr>
          <a:lstStyle/>
          <a:p>
            <a:pPr algn="r" rtl="1"/>
            <a:r>
              <a:rPr lang="ar-JO" sz="2800" b="1" dirty="0">
                <a:latin typeface="Arial" panose="020B0604020202020204" pitchFamily="34" charset="0"/>
                <a:cs typeface="Arial" panose="020B0604020202020204" pitchFamily="34" charset="0"/>
              </a:rPr>
              <a:t>نحن مخلوقون من الله بشكل خاص.</a:t>
            </a:r>
            <a:r>
              <a:rPr lang="en-US" sz="2800" b="1" dirty="0">
                <a:latin typeface="Arial" panose="020B0604020202020204" pitchFamily="34" charset="0"/>
                <a:cs typeface="Arial" panose="020B0604020202020204" pitchFamily="34" charset="0"/>
              </a:rPr>
              <a:t>											</a:t>
            </a:r>
            <a:r>
              <a:rPr lang="ar-JO" sz="2800" b="1" dirty="0">
                <a:latin typeface="Arial" panose="020B0604020202020204" pitchFamily="34" charset="0"/>
                <a:cs typeface="Arial" panose="020B0604020202020204" pitchFamily="34" charset="0"/>
              </a:rPr>
              <a:t>تكوين 1: 26-28</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080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7098"/>
            <a:ext cx="8077200" cy="709865"/>
          </a:xfrm>
        </p:spPr>
        <p:txBody>
          <a:bodyPr/>
          <a:lstStyle/>
          <a:p>
            <a:pPr algn="ctr"/>
            <a:r>
              <a:rPr lang="ar-JO" sz="4000" b="1" dirty="0">
                <a:latin typeface="Arial" panose="020B0604020202020204" pitchFamily="34" charset="0"/>
                <a:cs typeface="Arial" panose="020B0604020202020204" pitchFamily="34" charset="0"/>
              </a:rPr>
              <a:t>استحقاق القسس</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2489200"/>
            <a:ext cx="7620000" cy="3530600"/>
          </a:xfrm>
        </p:spPr>
        <p:txBody>
          <a:bodyPr>
            <a:normAutofit/>
          </a:bodyPr>
          <a:lstStyle/>
          <a:p>
            <a:pPr algn="r" rtl="1"/>
            <a:r>
              <a:rPr lang="ar-JO" sz="2400" b="1" dirty="0">
                <a:latin typeface="Arial" panose="020B0604020202020204" pitchFamily="34" charset="0"/>
                <a:cs typeface="Arial" panose="020B0604020202020204" pitchFamily="34" charset="0"/>
              </a:rPr>
              <a:t>26 وقال الله: نعمل الإنسان على صورتنا كشبهنا، فيتسلطون على سمك البحر وعلى طير السماء وعلى البهائم، وعلى كل الأرض، وعلى جميع الدبابات التي تدب على الأرض.</a:t>
            </a:r>
            <a:endParaRPr lang="en-US" sz="2400" b="1" dirty="0">
              <a:latin typeface="Arial" panose="020B0604020202020204" pitchFamily="34" charset="0"/>
              <a:cs typeface="Arial" panose="020B0604020202020204" pitchFamily="34" charset="0"/>
            </a:endParaRPr>
          </a:p>
          <a:p>
            <a:pPr algn="r" rtl="1"/>
            <a:r>
              <a:rPr lang="ar-JO" sz="2400" b="1" dirty="0">
                <a:latin typeface="Arial" panose="020B0604020202020204" pitchFamily="34" charset="0"/>
                <a:cs typeface="Arial" panose="020B0604020202020204" pitchFamily="34" charset="0"/>
              </a:rPr>
              <a:t>27 فخلق الله الإنسان على صورته، على صورة الله خلقه، ذكراً وأنثى خلقهم.</a:t>
            </a:r>
            <a:endParaRPr lang="en-US" sz="2400" b="1" dirty="0">
              <a:latin typeface="Arial" panose="020B0604020202020204" pitchFamily="34" charset="0"/>
              <a:cs typeface="Arial" panose="020B0604020202020204" pitchFamily="34" charset="0"/>
            </a:endParaRPr>
          </a:p>
          <a:p>
            <a:pPr algn="r" rtl="1"/>
            <a:r>
              <a:rPr lang="ar-JO" sz="2400" b="1" dirty="0">
                <a:latin typeface="Arial" panose="020B0604020202020204" pitchFamily="34" charset="0"/>
                <a:cs typeface="Arial" panose="020B0604020202020204" pitchFamily="34" charset="0"/>
              </a:rPr>
              <a:t>28 وباركهم الله وقال لهم: أثمروا وكثروا واملأوا الأرض وأخضعوها، وتسلطوا على سمك البحر وعلى طير السماء، وعلى كل حيوان يدب على الأرض.</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76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7098"/>
            <a:ext cx="8077200" cy="709865"/>
          </a:xfrm>
        </p:spPr>
        <p:txBody>
          <a:bodyPr/>
          <a:lstStyle/>
          <a:p>
            <a:pPr algn="ctr"/>
            <a:r>
              <a:rPr lang="ar-JO" sz="4000" b="1" dirty="0"/>
              <a:t>استحقاق القسس</a:t>
            </a:r>
            <a:endParaRPr lang="en-US" sz="4000" b="1" dirty="0"/>
          </a:p>
        </p:txBody>
      </p:sp>
      <p:sp>
        <p:nvSpPr>
          <p:cNvPr id="3" name="Content Placeholder 2"/>
          <p:cNvSpPr>
            <a:spLocks noGrp="1"/>
          </p:cNvSpPr>
          <p:nvPr>
            <p:ph idx="1"/>
          </p:nvPr>
        </p:nvSpPr>
        <p:spPr>
          <a:xfrm>
            <a:off x="864382" y="2489200"/>
            <a:ext cx="7593818" cy="3530600"/>
          </a:xfrm>
        </p:spPr>
        <p:txBody>
          <a:bodyPr>
            <a:normAutofit/>
          </a:bodyPr>
          <a:lstStyle/>
          <a:p>
            <a:pPr lvl="0" algn="r" rtl="1">
              <a:buClr>
                <a:srgbClr val="B31166"/>
              </a:buClr>
            </a:pPr>
            <a:r>
              <a:rPr lang="ar-JO" sz="2800" b="1" dirty="0">
                <a:solidFill>
                  <a:prstClr val="black">
                    <a:lumMod val="75000"/>
                    <a:lumOff val="25000"/>
                  </a:prstClr>
                </a:solidFill>
                <a:latin typeface="Arial" panose="020B0604020202020204" pitchFamily="34" charset="0"/>
              </a:rPr>
              <a:t>نحن مخلوقون من الله بشكل خاص.</a:t>
            </a:r>
            <a:r>
              <a:rPr lang="en-US" sz="2800" b="1" dirty="0">
                <a:solidFill>
                  <a:prstClr val="black">
                    <a:lumMod val="75000"/>
                    <a:lumOff val="25000"/>
                  </a:prstClr>
                </a:solidFill>
                <a:latin typeface="Arial" panose="020B0604020202020204" pitchFamily="34" charset="0"/>
                <a:cs typeface="Arial" panose="020B0604020202020204" pitchFamily="34" charset="0"/>
              </a:rPr>
              <a:t>											</a:t>
            </a:r>
            <a:r>
              <a:rPr lang="ar-JO" sz="2800" b="1" dirty="0">
                <a:solidFill>
                  <a:prstClr val="black">
                    <a:lumMod val="75000"/>
                    <a:lumOff val="25000"/>
                  </a:prstClr>
                </a:solidFill>
                <a:latin typeface="Arial" panose="020B0604020202020204" pitchFamily="34" charset="0"/>
              </a:rPr>
              <a:t>تكوين 1: 26-28</a:t>
            </a:r>
            <a:endParaRPr lang="en-US" sz="2800" b="1" dirty="0">
              <a:solidFill>
                <a:prstClr val="black">
                  <a:lumMod val="75000"/>
                  <a:lumOff val="25000"/>
                </a:prstClr>
              </a:solidFill>
              <a:latin typeface="Arial" panose="020B0604020202020204" pitchFamily="34" charset="0"/>
              <a:cs typeface="Arial" panose="020B0604020202020204" pitchFamily="34" charset="0"/>
            </a:endParaRPr>
          </a:p>
          <a:p>
            <a:pPr lvl="1" algn="r" rtl="1"/>
            <a:r>
              <a:rPr lang="ar-JO" sz="2800" b="1" dirty="0"/>
              <a:t>نحن صنعة الله.</a:t>
            </a:r>
            <a:endParaRPr lang="en-US" sz="2800" b="1" dirty="0"/>
          </a:p>
          <a:p>
            <a:pPr lvl="1" algn="r" rtl="1"/>
            <a:r>
              <a:rPr lang="ar-JO" sz="2800" b="1" dirty="0"/>
              <a:t>نحن نحمل صورة الله.</a:t>
            </a:r>
            <a:endParaRPr lang="en-US" sz="2800" b="1" dirty="0"/>
          </a:p>
        </p:txBody>
      </p:sp>
    </p:spTree>
    <p:extLst>
      <p:ext uri="{BB962C8B-B14F-4D97-AF65-F5344CB8AC3E}">
        <p14:creationId xmlns:p14="http://schemas.microsoft.com/office/powerpoint/2010/main" val="210843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7098"/>
            <a:ext cx="8077200" cy="709865"/>
          </a:xfrm>
        </p:spPr>
        <p:txBody>
          <a:bodyPr/>
          <a:lstStyle/>
          <a:p>
            <a:pPr algn="ctr"/>
            <a:r>
              <a:rPr lang="ar-JO" sz="4000" b="1" dirty="0">
                <a:latin typeface="Arial" panose="020B0604020202020204" pitchFamily="34" charset="0"/>
                <a:cs typeface="Arial" panose="020B0604020202020204" pitchFamily="34" charset="0"/>
              </a:rPr>
              <a:t>استحقاق القسس</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4382" y="2489200"/>
            <a:ext cx="7289018" cy="3530600"/>
          </a:xfrm>
        </p:spPr>
        <p:txBody>
          <a:bodyPr>
            <a:normAutofit/>
          </a:bodyPr>
          <a:lstStyle/>
          <a:p>
            <a:pPr algn="r" rtl="1"/>
            <a:r>
              <a:rPr lang="ar-JO" sz="2800" b="1" dirty="0">
                <a:latin typeface="Arial" panose="020B0604020202020204" pitchFamily="34" charset="0"/>
                <a:cs typeface="Arial" panose="020B0604020202020204" pitchFamily="34" charset="0"/>
              </a:rPr>
              <a:t>نحن لا نقدر بثمن إلى أبعد الحدود</a:t>
            </a:r>
            <a:r>
              <a:rPr lang="en-US" sz="2800" b="1" dirty="0">
                <a:latin typeface="Arial" panose="020B0604020202020204" pitchFamily="34" charset="0"/>
                <a:cs typeface="Arial" panose="020B0604020202020204" pitchFamily="34" charset="0"/>
              </a:rPr>
              <a:t> </a:t>
            </a:r>
            <a:br>
              <a:rPr lang="en-US" sz="2800" b="1" dirty="0">
                <a:latin typeface="Arial" panose="020B0604020202020204" pitchFamily="34" charset="0"/>
                <a:cs typeface="Arial" panose="020B0604020202020204" pitchFamily="34" charset="0"/>
              </a:rPr>
            </a:br>
            <a:r>
              <a:rPr lang="ar-JO" sz="2800" b="1" dirty="0">
                <a:latin typeface="Arial" panose="020B0604020202020204" pitchFamily="34" charset="0"/>
                <a:cs typeface="Arial" panose="020B0604020202020204" pitchFamily="34" charset="0"/>
              </a:rPr>
              <a:t>1 بطرس 1: 18-19</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8363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720" y="1143001"/>
            <a:ext cx="6982160" cy="2819400"/>
          </a:xfrm>
        </p:spPr>
        <p:txBody>
          <a:bodyPr/>
          <a:lstStyle/>
          <a:p>
            <a:pPr algn="r"/>
            <a:r>
              <a:rPr lang="ar-JO" sz="3200" b="1" dirty="0">
                <a:latin typeface="Arial" panose="020B0604020202020204" pitchFamily="34" charset="0"/>
                <a:cs typeface="Arial" panose="020B0604020202020204" pitchFamily="34" charset="0"/>
              </a:rPr>
              <a:t>18 عالمين أنكم افتديتم لا بأشياء تفنى بفضة أو ذهب، من سيرتكم الباطلة التي تقلدتموها من الآباء،</a:t>
            </a:r>
            <a:br>
              <a:rPr lang="ar-JO" sz="3200" b="1" dirty="0">
                <a:latin typeface="Arial" panose="020B0604020202020204" pitchFamily="34" charset="0"/>
                <a:cs typeface="Arial" panose="020B0604020202020204" pitchFamily="34" charset="0"/>
              </a:rPr>
            </a:br>
            <a:r>
              <a:rPr lang="ar-JO" sz="3200" b="1" dirty="0">
                <a:latin typeface="Arial" panose="020B0604020202020204" pitchFamily="34" charset="0"/>
                <a:cs typeface="Arial" panose="020B0604020202020204" pitchFamily="34" charset="0"/>
              </a:rPr>
              <a:t>19 بل بدم كريم، كما من حمل بلا عيب ولا دنس، دم المسيح (1 بطرس 1: 18-19)</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54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7098"/>
            <a:ext cx="8077200" cy="709865"/>
          </a:xfrm>
        </p:spPr>
        <p:txBody>
          <a:bodyPr/>
          <a:lstStyle/>
          <a:p>
            <a:pPr algn="ctr"/>
            <a:r>
              <a:rPr lang="ar-JO" sz="4000" dirty="0">
                <a:latin typeface="Arial" panose="020B0604020202020204" pitchFamily="34" charset="0"/>
                <a:cs typeface="Arial" panose="020B0604020202020204" pitchFamily="34" charset="0"/>
              </a:rPr>
              <a:t>استحقاق القسس</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2489200"/>
            <a:ext cx="4648200" cy="3530600"/>
          </a:xfrm>
        </p:spPr>
        <p:txBody>
          <a:bodyPr>
            <a:noAutofit/>
          </a:bodyPr>
          <a:lstStyle/>
          <a:p>
            <a:pPr algn="r" rtl="1"/>
            <a:r>
              <a:rPr lang="ar-JO" sz="2400" b="1" dirty="0">
                <a:latin typeface="Arial" panose="020B0604020202020204" pitchFamily="34" charset="0"/>
                <a:cs typeface="Arial" panose="020B0604020202020204" pitchFamily="34" charset="0"/>
              </a:rPr>
              <a:t>نحن لا نقدر بثمن إلى أبعد الحدود </a:t>
            </a:r>
            <a:br>
              <a:rPr lang="ar-JO" sz="2400" b="1" dirty="0">
                <a:latin typeface="Arial" panose="020B0604020202020204" pitchFamily="34" charset="0"/>
                <a:cs typeface="Arial" panose="020B0604020202020204" pitchFamily="34" charset="0"/>
              </a:rPr>
            </a:br>
            <a:r>
              <a:rPr lang="ar-JO" sz="2400" b="1" dirty="0">
                <a:latin typeface="Arial" panose="020B0604020202020204" pitchFamily="34" charset="0"/>
                <a:cs typeface="Arial" panose="020B0604020202020204" pitchFamily="34" charset="0"/>
              </a:rPr>
              <a:t>1 بطرس 1: 18-19</a:t>
            </a:r>
          </a:p>
          <a:p>
            <a:pPr lvl="1" algn="r" rtl="1"/>
            <a:r>
              <a:rPr lang="ar-JO" sz="2000" b="1" dirty="0">
                <a:latin typeface="Arial" panose="020B0604020202020204" pitchFamily="34" charset="0"/>
                <a:cs typeface="Arial" panose="020B0604020202020204" pitchFamily="34" charset="0"/>
              </a:rPr>
              <a:t>نحن لسنا مفديين من غنى ها العالم.</a:t>
            </a:r>
            <a:endParaRPr lang="en-US" sz="2000" b="1"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pPr marL="684213" lvl="1" indent="-282575" algn="r" rtl="1"/>
            <a:r>
              <a:rPr lang="ar-JO" sz="2000" b="1" dirty="0">
                <a:latin typeface="Arial" panose="020B0604020202020204" pitchFamily="34" charset="0"/>
                <a:cs typeface="Arial" panose="020B0604020202020204" pitchFamily="34" charset="0"/>
              </a:rPr>
              <a:t>نحن مفديين بدم المسيح، دم الحمل.</a:t>
            </a:r>
            <a:endParaRPr lang="en-US" sz="2000" b="1" dirty="0">
              <a:latin typeface="Arial" panose="020B0604020202020204" pitchFamily="34" charset="0"/>
              <a:cs typeface="Arial" panose="020B0604020202020204" pitchFamily="34" charset="0"/>
            </a:endParaRPr>
          </a:p>
        </p:txBody>
      </p:sp>
      <p:pic>
        <p:nvPicPr>
          <p:cNvPr id="4" name="Picture 4" descr="Image result for photos of gold, silver and precious stones"/>
          <p:cNvPicPr>
            <a:picLocks noChangeAspect="1" noChangeArrowheads="1"/>
          </p:cNvPicPr>
          <p:nvPr/>
        </p:nvPicPr>
        <p:blipFill rotWithShape="1">
          <a:blip r:embed="rId3">
            <a:extLst>
              <a:ext uri="{28A0092B-C50C-407E-A947-70E740481C1C}">
                <a14:useLocalDpi xmlns:a14="http://schemas.microsoft.com/office/drawing/2010/main" val="0"/>
              </a:ext>
            </a:extLst>
          </a:blip>
          <a:srcRect l="13533" t="42846" r="9046" b="22954"/>
          <a:stretch/>
        </p:blipFill>
        <p:spPr bwMode="auto">
          <a:xfrm>
            <a:off x="4648200" y="3018838"/>
            <a:ext cx="4495800" cy="132663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Image result for sacrifice of a spotless la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7115" y="4334164"/>
            <a:ext cx="2786885" cy="23432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9286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9"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7098"/>
            <a:ext cx="8077200" cy="709865"/>
          </a:xfrm>
        </p:spPr>
        <p:txBody>
          <a:bodyPr/>
          <a:lstStyle/>
          <a:p>
            <a:pPr algn="ctr"/>
            <a:r>
              <a:rPr lang="ar-JO" sz="4000" b="1" dirty="0">
                <a:latin typeface="Arial" panose="020B0604020202020204" pitchFamily="34" charset="0"/>
                <a:cs typeface="Arial" panose="020B0604020202020204" pitchFamily="34" charset="0"/>
              </a:rPr>
              <a:t>استحقاق القسس</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4382" y="2489200"/>
            <a:ext cx="7289018" cy="3530600"/>
          </a:xfrm>
        </p:spPr>
        <p:txBody>
          <a:bodyPr>
            <a:normAutofit/>
          </a:bodyPr>
          <a:lstStyle/>
          <a:p>
            <a:pPr algn="r" rtl="1"/>
            <a:r>
              <a:rPr lang="ar-JO" sz="2800" b="1" dirty="0">
                <a:latin typeface="Arial" panose="020B0604020202020204" pitchFamily="34" charset="0"/>
                <a:cs typeface="Arial" panose="020B0604020202020204" pitchFamily="34" charset="0"/>
              </a:rPr>
              <a:t>نحن هدية ثمينة.</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6766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19848</TotalTime>
  <Words>487</Words>
  <Application>Microsoft Macintosh PowerPoint</Application>
  <PresentationFormat>On-screen Show (4:3)</PresentationFormat>
  <Paragraphs>58</Paragraphs>
  <Slides>16</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ＭＳ Ｐゴシック</vt:lpstr>
      <vt:lpstr>Arial</vt:lpstr>
      <vt:lpstr>Calibri</vt:lpstr>
      <vt:lpstr>Century Gothic</vt:lpstr>
      <vt:lpstr>Times New Roman</vt:lpstr>
      <vt:lpstr>Wingdings</vt:lpstr>
      <vt:lpstr>Wingdings 3</vt:lpstr>
      <vt:lpstr>Ion Boardroom</vt:lpstr>
      <vt:lpstr>Orbit</vt:lpstr>
      <vt:lpstr>استحقاق القسس</vt:lpstr>
      <vt:lpstr>PowerPoint Presentation</vt:lpstr>
      <vt:lpstr>استحقاق القسس</vt:lpstr>
      <vt:lpstr>استحقاق القسس</vt:lpstr>
      <vt:lpstr>استحقاق القسس</vt:lpstr>
      <vt:lpstr>استحقاق القسس</vt:lpstr>
      <vt:lpstr>18 عالمين أنكم افتديتم لا بأشياء تفنى بفضة أو ذهب، من سيرتكم الباطلة التي تقلدتموها من الآباء، 19 بل بدم كريم، كما من حمل بلا عيب ولا دنس، دم المسيح (1 بطرس 1: 18-19)</vt:lpstr>
      <vt:lpstr>استحقاق القسس</vt:lpstr>
      <vt:lpstr>استحقاق القسس</vt:lpstr>
      <vt:lpstr> 7 ولكن لكل واحد منا أعطيت النعمة حسب قياس هبة المسيح 8 لذلك يقول: إذ صعد إلى العلاء سبى سبياً وأعطى الناس عطايا ... 11 وهو أعطى البعض أن يكونوا رسلاً، والبعض أنبياء، والبعض مبشرين، والبعض رعاة ومعلمين – أف 4: 7-8، 11</vt:lpstr>
      <vt:lpstr>استحقاق القسس</vt:lpstr>
      <vt:lpstr>استحقاق القسس</vt:lpstr>
      <vt:lpstr>استحقاق القسس</vt:lpstr>
      <vt:lpstr>استحقاق القسس</vt:lpstr>
      <vt:lpstr>Black</vt:lpstr>
      <vt:lpstr>تحول الكنيسة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Turnaround</dc:title>
  <dc:creator>Gordon E. Penfold</dc:creator>
  <cp:lastModifiedBy>Rick Griffith</cp:lastModifiedBy>
  <cp:revision>145</cp:revision>
  <dcterms:created xsi:type="dcterms:W3CDTF">2000-01-01T06:02:12Z</dcterms:created>
  <dcterms:modified xsi:type="dcterms:W3CDTF">2024-04-12T03:24:13Z</dcterms:modified>
</cp:coreProperties>
</file>