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30.xml" ContentType="application/vnd.openxmlformats-officedocument.presentationml.notesSlide+xml"/>
  <Override PartName="/ppt/charts/chart5.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6" r:id="rId1"/>
    <p:sldMasterId id="2147483806" r:id="rId2"/>
  </p:sldMasterIdLst>
  <p:notesMasterIdLst>
    <p:notesMasterId r:id="rId39"/>
  </p:notesMasterIdLst>
  <p:sldIdLst>
    <p:sldId id="332" r:id="rId3"/>
    <p:sldId id="343" r:id="rId4"/>
    <p:sldId id="344" r:id="rId5"/>
    <p:sldId id="281" r:id="rId6"/>
    <p:sldId id="269" r:id="rId7"/>
    <p:sldId id="335" r:id="rId8"/>
    <p:sldId id="347" r:id="rId9"/>
    <p:sldId id="346" r:id="rId10"/>
    <p:sldId id="316" r:id="rId11"/>
    <p:sldId id="317" r:id="rId12"/>
    <p:sldId id="336" r:id="rId13"/>
    <p:sldId id="337" r:id="rId14"/>
    <p:sldId id="338" r:id="rId15"/>
    <p:sldId id="339" r:id="rId16"/>
    <p:sldId id="314" r:id="rId17"/>
    <p:sldId id="345" r:id="rId18"/>
    <p:sldId id="312" r:id="rId19"/>
    <p:sldId id="298" r:id="rId20"/>
    <p:sldId id="326" r:id="rId21"/>
    <p:sldId id="294" r:id="rId22"/>
    <p:sldId id="327" r:id="rId23"/>
    <p:sldId id="303" r:id="rId24"/>
    <p:sldId id="328" r:id="rId25"/>
    <p:sldId id="348" r:id="rId26"/>
    <p:sldId id="291" r:id="rId27"/>
    <p:sldId id="293" r:id="rId28"/>
    <p:sldId id="295" r:id="rId29"/>
    <p:sldId id="305" r:id="rId30"/>
    <p:sldId id="349" r:id="rId31"/>
    <p:sldId id="299" r:id="rId32"/>
    <p:sldId id="329" r:id="rId33"/>
    <p:sldId id="342" r:id="rId34"/>
    <p:sldId id="319" r:id="rId35"/>
    <p:sldId id="301" r:id="rId36"/>
    <p:sldId id="350" r:id="rId37"/>
    <p:sldId id="351"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557" autoAdjust="0"/>
    <p:restoredTop sz="93849" autoAdjust="0"/>
  </p:normalViewPr>
  <p:slideViewPr>
    <p:cSldViewPr>
      <p:cViewPr varScale="1">
        <p:scale>
          <a:sx n="161" d="100"/>
          <a:sy n="161" d="100"/>
        </p:scale>
        <p:origin x="760" y="208"/>
      </p:cViewPr>
      <p:guideLst>
        <p:guide orient="horz" pos="2160"/>
        <p:guide pos="28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ordon%20Penfold\Documents\Fresh%20Start\Boulevard%20Park%20Presb.%20Ch\BPPC%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ordon%20Penfold\Documents\Fresh%20Start\Boulevard%20Park%20Presb.%20Ch\BPPC%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ordon%20Penfold\Documents\Fresh%20Start\Holyoke%20FBC\Holyoke%20Charts.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ordon%20Penfold\Documents\Fresh%20Start\Holyoke%20FBC\Holyoke%20Chart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Gordon%20Penfold\Documents\Fresh%20Start\Holyoke%20FBC\Holyoke%20Char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ar-JO" dirty="0">
                <a:latin typeface="Arial" panose="020B0604020202020204" pitchFamily="34" charset="0"/>
                <a:cs typeface="Arial" panose="020B0604020202020204" pitchFamily="34" charset="0"/>
              </a:rPr>
              <a:t>العضوية، الحضور والمعموديات</a:t>
            </a:r>
            <a:endParaRPr lang="en-US" dirty="0">
              <a:latin typeface="Arial" panose="020B0604020202020204" pitchFamily="34" charset="0"/>
              <a:cs typeface="Arial" panose="020B0604020202020204" pitchFamily="34" charset="0"/>
            </a:endParaRPr>
          </a:p>
        </c:rich>
      </c:tx>
      <c:overlay val="0"/>
    </c:title>
    <c:autoTitleDeleted val="0"/>
    <c:plotArea>
      <c:layout>
        <c:manualLayout>
          <c:layoutTarget val="inner"/>
          <c:xMode val="edge"/>
          <c:yMode val="edge"/>
          <c:x val="8.9403973509933801E-2"/>
          <c:y val="9.8143204660393002E-2"/>
          <c:w val="0.86579420186113099"/>
          <c:h val="0.81804814032392303"/>
        </c:manualLayout>
      </c:layout>
      <c:lineChart>
        <c:grouping val="standard"/>
        <c:varyColors val="0"/>
        <c:ser>
          <c:idx val="0"/>
          <c:order val="0"/>
          <c:tx>
            <c:strRef>
              <c:f>Attend!$A$2</c:f>
              <c:strCache>
                <c:ptCount val="1"/>
                <c:pt idx="0">
                  <c:v>Individual Membership</c:v>
                </c:pt>
              </c:strCache>
            </c:strRef>
          </c:tx>
          <c:spPr>
            <a:ln w="57150">
              <a:solidFill>
                <a:srgbClr val="000080"/>
              </a:solidFill>
              <a:prstDash val="solid"/>
            </a:ln>
          </c:spPr>
          <c:marker>
            <c:symbol val="diamond"/>
            <c:size val="5"/>
            <c:spPr>
              <a:solidFill>
                <a:srgbClr val="000080"/>
              </a:solidFill>
              <a:ln w="57150">
                <a:solidFill>
                  <a:srgbClr val="000080"/>
                </a:solidFill>
                <a:prstDash val="solid"/>
              </a:ln>
            </c:spPr>
          </c:marker>
          <c:cat>
            <c:numRef>
              <c:f>Attend!$B$1:$AA$1</c:f>
              <c:numCache>
                <c:formatCode>General</c:formatCode>
                <c:ptCount val="26"/>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numCache>
            </c:numRef>
          </c:cat>
          <c:val>
            <c:numRef>
              <c:f>Attend!$B$2:$AA$2</c:f>
              <c:numCache>
                <c:formatCode>General</c:formatCode>
                <c:ptCount val="26"/>
                <c:pt idx="0">
                  <c:v>776</c:v>
                </c:pt>
                <c:pt idx="1">
                  <c:v>808</c:v>
                </c:pt>
                <c:pt idx="2">
                  <c:v>733</c:v>
                </c:pt>
                <c:pt idx="3">
                  <c:v>763</c:v>
                </c:pt>
                <c:pt idx="4">
                  <c:v>589</c:v>
                </c:pt>
                <c:pt idx="5">
                  <c:v>590</c:v>
                </c:pt>
                <c:pt idx="6">
                  <c:v>588</c:v>
                </c:pt>
                <c:pt idx="7">
                  <c:v>593</c:v>
                </c:pt>
                <c:pt idx="8">
                  <c:v>587</c:v>
                </c:pt>
                <c:pt idx="9">
                  <c:v>475</c:v>
                </c:pt>
                <c:pt idx="10">
                  <c:v>490</c:v>
                </c:pt>
                <c:pt idx="11">
                  <c:v>510</c:v>
                </c:pt>
                <c:pt idx="12">
                  <c:v>495</c:v>
                </c:pt>
                <c:pt idx="13">
                  <c:v>449</c:v>
                </c:pt>
                <c:pt idx="14">
                  <c:v>353</c:v>
                </c:pt>
                <c:pt idx="15">
                  <c:v>349</c:v>
                </c:pt>
                <c:pt idx="16">
                  <c:v>342</c:v>
                </c:pt>
                <c:pt idx="17">
                  <c:v>313</c:v>
                </c:pt>
                <c:pt idx="18">
                  <c:v>318</c:v>
                </c:pt>
                <c:pt idx="19">
                  <c:v>273</c:v>
                </c:pt>
                <c:pt idx="20">
                  <c:v>297</c:v>
                </c:pt>
              </c:numCache>
            </c:numRef>
          </c:val>
          <c:smooth val="0"/>
          <c:extLst>
            <c:ext xmlns:c16="http://schemas.microsoft.com/office/drawing/2014/chart" uri="{C3380CC4-5D6E-409C-BE32-E72D297353CC}">
              <c16:uniqueId val="{00000000-837A-4F31-B0E7-A14BC1416714}"/>
            </c:ext>
          </c:extLst>
        </c:ser>
        <c:ser>
          <c:idx val="1"/>
          <c:order val="1"/>
          <c:tx>
            <c:strRef>
              <c:f>Attend!$A$3</c:f>
              <c:strCache>
                <c:ptCount val="1"/>
                <c:pt idx="0">
                  <c:v>Worship Attendance</c:v>
                </c:pt>
              </c:strCache>
            </c:strRef>
          </c:tx>
          <c:spPr>
            <a:ln w="38100">
              <a:solidFill>
                <a:srgbClr val="FF00FF"/>
              </a:solidFill>
              <a:prstDash val="solid"/>
            </a:ln>
          </c:spPr>
          <c:marker>
            <c:symbol val="square"/>
            <c:size val="5"/>
            <c:spPr>
              <a:solidFill>
                <a:srgbClr val="FF00FF"/>
              </a:solidFill>
              <a:ln w="38100">
                <a:solidFill>
                  <a:srgbClr val="FF00FF"/>
                </a:solidFill>
                <a:prstDash val="solid"/>
              </a:ln>
            </c:spPr>
          </c:marker>
          <c:cat>
            <c:numRef>
              <c:f>Attend!$B$1:$AA$1</c:f>
              <c:numCache>
                <c:formatCode>General</c:formatCode>
                <c:ptCount val="26"/>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numCache>
            </c:numRef>
          </c:cat>
          <c:val>
            <c:numRef>
              <c:f>Attend!$B$3:$AA$3</c:f>
              <c:numCache>
                <c:formatCode>General</c:formatCode>
                <c:ptCount val="26"/>
                <c:pt idx="10">
                  <c:v>448</c:v>
                </c:pt>
                <c:pt idx="11">
                  <c:v>414</c:v>
                </c:pt>
                <c:pt idx="12">
                  <c:v>409</c:v>
                </c:pt>
                <c:pt idx="13">
                  <c:v>368</c:v>
                </c:pt>
                <c:pt idx="14">
                  <c:v>372</c:v>
                </c:pt>
                <c:pt idx="15">
                  <c:v>364</c:v>
                </c:pt>
                <c:pt idx="16">
                  <c:v>340</c:v>
                </c:pt>
                <c:pt idx="17">
                  <c:v>328</c:v>
                </c:pt>
                <c:pt idx="18">
                  <c:v>306</c:v>
                </c:pt>
                <c:pt idx="19">
                  <c:v>285</c:v>
                </c:pt>
                <c:pt idx="20">
                  <c:v>269</c:v>
                </c:pt>
                <c:pt idx="21">
                  <c:v>239</c:v>
                </c:pt>
              </c:numCache>
            </c:numRef>
          </c:val>
          <c:smooth val="0"/>
          <c:extLst>
            <c:ext xmlns:c16="http://schemas.microsoft.com/office/drawing/2014/chart" uri="{C3380CC4-5D6E-409C-BE32-E72D297353CC}">
              <c16:uniqueId val="{00000001-837A-4F31-B0E7-A14BC1416714}"/>
            </c:ext>
          </c:extLst>
        </c:ser>
        <c:dLbls>
          <c:showLegendKey val="0"/>
          <c:showVal val="0"/>
          <c:showCatName val="0"/>
          <c:showSerName val="0"/>
          <c:showPercent val="0"/>
          <c:showBubbleSize val="0"/>
        </c:dLbls>
        <c:marker val="1"/>
        <c:smooth val="0"/>
        <c:axId val="-2095532616"/>
        <c:axId val="-2095540328"/>
      </c:lineChart>
      <c:catAx>
        <c:axId val="-209553261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600" b="1"/>
            </a:pPr>
            <a:endParaRPr lang="en-US"/>
          </a:p>
        </c:txPr>
        <c:crossAx val="-2095540328"/>
        <c:crosses val="autoZero"/>
        <c:auto val="1"/>
        <c:lblAlgn val="ctr"/>
        <c:lblOffset val="100"/>
        <c:tickLblSkip val="1"/>
        <c:tickMarkSkip val="1"/>
        <c:noMultiLvlLbl val="0"/>
      </c:catAx>
      <c:valAx>
        <c:axId val="-2095540328"/>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600" b="1"/>
            </a:pPr>
            <a:endParaRPr lang="en-US"/>
          </a:p>
        </c:txPr>
        <c:crossAx val="-2095532616"/>
        <c:crosses val="autoZero"/>
        <c:crossBetween val="midCat"/>
      </c:valAx>
      <c:spPr>
        <a:solidFill>
          <a:srgbClr val="C0C0C0"/>
        </a:solidFill>
        <a:ln w="12700">
          <a:solidFill>
            <a:srgbClr val="808080"/>
          </a:solidFill>
          <a:prstDash val="solid"/>
        </a:ln>
      </c:spPr>
    </c:plotArea>
    <c:legend>
      <c:legendPos val="r"/>
      <c:layout>
        <c:manualLayout>
          <c:xMode val="edge"/>
          <c:yMode val="edge"/>
          <c:x val="0.48151765688379899"/>
          <c:y val="0.16668416447944001"/>
          <c:w val="0.42358852302553102"/>
          <c:h val="0.203931722076407"/>
        </c:manualLayout>
      </c:layout>
      <c:overlay val="0"/>
      <c:txPr>
        <a:bodyPr/>
        <a:lstStyle/>
        <a:p>
          <a:pPr>
            <a:defRPr sz="1800"/>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ar-JO" dirty="0"/>
              <a:t>العضوية، الحضور والمعموديات</a:t>
            </a:r>
            <a:endParaRPr lang="en-US" dirty="0"/>
          </a:p>
        </c:rich>
      </c:tx>
      <c:overlay val="0"/>
    </c:title>
    <c:autoTitleDeleted val="0"/>
    <c:plotArea>
      <c:layout>
        <c:manualLayout>
          <c:layoutTarget val="inner"/>
          <c:xMode val="edge"/>
          <c:yMode val="edge"/>
          <c:x val="8.9403973509933801E-2"/>
          <c:y val="9.8143204660393002E-2"/>
          <c:w val="0.86579420186113099"/>
          <c:h val="0.81804814032392303"/>
        </c:manualLayout>
      </c:layout>
      <c:lineChart>
        <c:grouping val="standard"/>
        <c:varyColors val="0"/>
        <c:ser>
          <c:idx val="0"/>
          <c:order val="0"/>
          <c:tx>
            <c:strRef>
              <c:f>Attend!$A$2</c:f>
              <c:strCache>
                <c:ptCount val="1"/>
                <c:pt idx="0">
                  <c:v>Individual Membership</c:v>
                </c:pt>
              </c:strCache>
            </c:strRef>
          </c:tx>
          <c:spPr>
            <a:ln w="57150">
              <a:solidFill>
                <a:srgbClr val="000080"/>
              </a:solidFill>
              <a:prstDash val="solid"/>
            </a:ln>
          </c:spPr>
          <c:marker>
            <c:symbol val="diamond"/>
            <c:size val="5"/>
            <c:spPr>
              <a:solidFill>
                <a:srgbClr val="000080"/>
              </a:solidFill>
              <a:ln w="57150">
                <a:solidFill>
                  <a:srgbClr val="000080"/>
                </a:solidFill>
                <a:prstDash val="solid"/>
              </a:ln>
            </c:spPr>
          </c:marker>
          <c:trendline>
            <c:spPr>
              <a:ln w="57150">
                <a:solidFill>
                  <a:srgbClr val="00B050"/>
                </a:solidFill>
              </a:ln>
            </c:spPr>
            <c:trendlineType val="linear"/>
            <c:dispRSqr val="0"/>
            <c:dispEq val="0"/>
          </c:trendline>
          <c:cat>
            <c:numRef>
              <c:f>Attend!$B$1:$AA$1</c:f>
              <c:numCache>
                <c:formatCode>General</c:formatCode>
                <c:ptCount val="26"/>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numCache>
            </c:numRef>
          </c:cat>
          <c:val>
            <c:numRef>
              <c:f>Attend!$B$2:$AA$2</c:f>
              <c:numCache>
                <c:formatCode>General</c:formatCode>
                <c:ptCount val="26"/>
                <c:pt idx="0">
                  <c:v>776</c:v>
                </c:pt>
                <c:pt idx="1">
                  <c:v>808</c:v>
                </c:pt>
                <c:pt idx="2">
                  <c:v>733</c:v>
                </c:pt>
                <c:pt idx="3">
                  <c:v>763</c:v>
                </c:pt>
                <c:pt idx="4">
                  <c:v>589</c:v>
                </c:pt>
                <c:pt idx="5">
                  <c:v>590</c:v>
                </c:pt>
                <c:pt idx="6">
                  <c:v>588</c:v>
                </c:pt>
                <c:pt idx="7">
                  <c:v>593</c:v>
                </c:pt>
                <c:pt idx="8">
                  <c:v>587</c:v>
                </c:pt>
                <c:pt idx="9">
                  <c:v>475</c:v>
                </c:pt>
                <c:pt idx="10">
                  <c:v>490</c:v>
                </c:pt>
                <c:pt idx="11">
                  <c:v>510</c:v>
                </c:pt>
                <c:pt idx="12">
                  <c:v>495</c:v>
                </c:pt>
                <c:pt idx="13">
                  <c:v>449</c:v>
                </c:pt>
                <c:pt idx="14">
                  <c:v>353</c:v>
                </c:pt>
                <c:pt idx="15">
                  <c:v>349</c:v>
                </c:pt>
                <c:pt idx="16">
                  <c:v>342</c:v>
                </c:pt>
                <c:pt idx="17">
                  <c:v>313</c:v>
                </c:pt>
                <c:pt idx="18">
                  <c:v>318</c:v>
                </c:pt>
                <c:pt idx="19">
                  <c:v>273</c:v>
                </c:pt>
                <c:pt idx="20">
                  <c:v>297</c:v>
                </c:pt>
              </c:numCache>
            </c:numRef>
          </c:val>
          <c:smooth val="0"/>
          <c:extLst>
            <c:ext xmlns:c16="http://schemas.microsoft.com/office/drawing/2014/chart" uri="{C3380CC4-5D6E-409C-BE32-E72D297353CC}">
              <c16:uniqueId val="{00000000-95D9-40A5-B6FB-1E12597F7176}"/>
            </c:ext>
          </c:extLst>
        </c:ser>
        <c:ser>
          <c:idx val="1"/>
          <c:order val="1"/>
          <c:tx>
            <c:strRef>
              <c:f>Attend!$A$3</c:f>
              <c:strCache>
                <c:ptCount val="1"/>
                <c:pt idx="0">
                  <c:v>Worship Attendance</c:v>
                </c:pt>
              </c:strCache>
            </c:strRef>
          </c:tx>
          <c:spPr>
            <a:ln w="38100">
              <a:solidFill>
                <a:srgbClr val="FF00FF"/>
              </a:solidFill>
              <a:prstDash val="solid"/>
            </a:ln>
          </c:spPr>
          <c:marker>
            <c:symbol val="square"/>
            <c:size val="5"/>
            <c:spPr>
              <a:solidFill>
                <a:srgbClr val="FF00FF"/>
              </a:solidFill>
              <a:ln w="38100">
                <a:solidFill>
                  <a:srgbClr val="FF00FF"/>
                </a:solidFill>
                <a:prstDash val="solid"/>
              </a:ln>
            </c:spPr>
          </c:marker>
          <c:cat>
            <c:numRef>
              <c:f>Attend!$B$1:$AA$1</c:f>
              <c:numCache>
                <c:formatCode>General</c:formatCode>
                <c:ptCount val="26"/>
                <c:pt idx="0">
                  <c:v>1994</c:v>
                </c:pt>
                <c:pt idx="2">
                  <c:v>1996</c:v>
                </c:pt>
                <c:pt idx="4">
                  <c:v>1998</c:v>
                </c:pt>
                <c:pt idx="6">
                  <c:v>2000</c:v>
                </c:pt>
                <c:pt idx="8">
                  <c:v>2002</c:v>
                </c:pt>
                <c:pt idx="10">
                  <c:v>2004</c:v>
                </c:pt>
                <c:pt idx="12">
                  <c:v>2006</c:v>
                </c:pt>
                <c:pt idx="14">
                  <c:v>2008</c:v>
                </c:pt>
                <c:pt idx="16">
                  <c:v>2010</c:v>
                </c:pt>
                <c:pt idx="18">
                  <c:v>2012</c:v>
                </c:pt>
                <c:pt idx="20">
                  <c:v>2014</c:v>
                </c:pt>
                <c:pt idx="22">
                  <c:v>2016</c:v>
                </c:pt>
                <c:pt idx="24">
                  <c:v>2018</c:v>
                </c:pt>
              </c:numCache>
            </c:numRef>
          </c:cat>
          <c:val>
            <c:numRef>
              <c:f>Attend!$B$3:$AA$3</c:f>
              <c:numCache>
                <c:formatCode>General</c:formatCode>
                <c:ptCount val="26"/>
                <c:pt idx="10">
                  <c:v>448</c:v>
                </c:pt>
                <c:pt idx="11">
                  <c:v>414</c:v>
                </c:pt>
                <c:pt idx="12">
                  <c:v>409</c:v>
                </c:pt>
                <c:pt idx="13">
                  <c:v>368</c:v>
                </c:pt>
                <c:pt idx="14">
                  <c:v>372</c:v>
                </c:pt>
                <c:pt idx="15">
                  <c:v>364</c:v>
                </c:pt>
                <c:pt idx="16">
                  <c:v>340</c:v>
                </c:pt>
                <c:pt idx="17">
                  <c:v>328</c:v>
                </c:pt>
                <c:pt idx="18">
                  <c:v>306</c:v>
                </c:pt>
                <c:pt idx="19">
                  <c:v>285</c:v>
                </c:pt>
                <c:pt idx="20">
                  <c:v>269</c:v>
                </c:pt>
                <c:pt idx="21">
                  <c:v>239</c:v>
                </c:pt>
              </c:numCache>
            </c:numRef>
          </c:val>
          <c:smooth val="0"/>
          <c:extLst>
            <c:ext xmlns:c16="http://schemas.microsoft.com/office/drawing/2014/chart" uri="{C3380CC4-5D6E-409C-BE32-E72D297353CC}">
              <c16:uniqueId val="{00000001-95D9-40A5-B6FB-1E12597F7176}"/>
            </c:ext>
          </c:extLst>
        </c:ser>
        <c:dLbls>
          <c:showLegendKey val="0"/>
          <c:showVal val="0"/>
          <c:showCatName val="0"/>
          <c:showSerName val="0"/>
          <c:showPercent val="0"/>
          <c:showBubbleSize val="0"/>
        </c:dLbls>
        <c:marker val="1"/>
        <c:smooth val="0"/>
        <c:axId val="-2095633000"/>
        <c:axId val="-2095640552"/>
      </c:lineChart>
      <c:catAx>
        <c:axId val="-209563300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600" b="1"/>
            </a:pPr>
            <a:endParaRPr lang="en-US"/>
          </a:p>
        </c:txPr>
        <c:crossAx val="-2095640552"/>
        <c:crosses val="autoZero"/>
        <c:auto val="1"/>
        <c:lblAlgn val="ctr"/>
        <c:lblOffset val="100"/>
        <c:tickLblSkip val="1"/>
        <c:tickMarkSkip val="1"/>
        <c:noMultiLvlLbl val="0"/>
      </c:catAx>
      <c:valAx>
        <c:axId val="-209564055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600" b="1"/>
            </a:pPr>
            <a:endParaRPr lang="en-US"/>
          </a:p>
        </c:txPr>
        <c:crossAx val="-2095633000"/>
        <c:crosses val="autoZero"/>
        <c:crossBetween val="midCat"/>
      </c:valAx>
      <c:spPr>
        <a:solidFill>
          <a:srgbClr val="C0C0C0"/>
        </a:solidFill>
        <a:ln w="12700">
          <a:solidFill>
            <a:srgbClr val="808080"/>
          </a:solidFill>
          <a:prstDash val="solid"/>
        </a:ln>
      </c:spPr>
    </c:plotArea>
    <c:legend>
      <c:legendPos val="r"/>
      <c:layout>
        <c:manualLayout>
          <c:xMode val="edge"/>
          <c:yMode val="edge"/>
          <c:x val="0.48151765688379899"/>
          <c:y val="0.16668416447944001"/>
          <c:w val="0.42358852302553102"/>
          <c:h val="0.203931722076407"/>
        </c:manualLayout>
      </c:layout>
      <c:overlay val="0"/>
      <c:txPr>
        <a:bodyPr/>
        <a:lstStyle/>
        <a:p>
          <a:pPr>
            <a:defRPr sz="1800"/>
          </a:pPr>
          <a:endParaRPr lang="en-US"/>
        </a:p>
      </c:txPr>
    </c:legend>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100391134289396E-2"/>
          <c:y val="7.9178885630498505E-2"/>
          <c:w val="0.72750977835723596"/>
          <c:h val="0.74486803519061595"/>
        </c:manualLayout>
      </c:layout>
      <c:lineChart>
        <c:grouping val="standard"/>
        <c:varyColors val="0"/>
        <c:ser>
          <c:idx val="0"/>
          <c:order val="0"/>
          <c:tx>
            <c:v>Membership</c:v>
          </c:tx>
          <c:spPr>
            <a:ln w="57150">
              <a:solidFill>
                <a:srgbClr val="000080"/>
              </a:solidFill>
              <a:prstDash val="solid"/>
            </a:ln>
          </c:spPr>
          <c:marker>
            <c:symbol val="diamond"/>
            <c:size val="7"/>
            <c:spPr>
              <a:solidFill>
                <a:srgbClr val="000080"/>
              </a:solidFill>
              <a:ln w="57150">
                <a:solidFill>
                  <a:srgbClr val="000080"/>
                </a:solidFill>
                <a:prstDash val="solid"/>
              </a:ln>
            </c:spPr>
          </c:marker>
          <c:dPt>
            <c:idx val="3"/>
            <c:marker>
              <c:symbol val="diamond"/>
              <c:size val="9"/>
            </c:marker>
            <c:bubble3D val="0"/>
            <c:spPr>
              <a:ln w="57150">
                <a:solidFill>
                  <a:srgbClr val="000080"/>
                </a:solidFill>
                <a:prstDash val="solid"/>
              </a:ln>
            </c:spPr>
            <c:extLst>
              <c:ext xmlns:c16="http://schemas.microsoft.com/office/drawing/2014/chart" uri="{C3380CC4-5D6E-409C-BE32-E72D297353CC}">
                <c16:uniqueId val="{00000001-37E1-41FE-896B-BA5DBAC1FF82}"/>
              </c:ext>
            </c:extLst>
          </c:dPt>
          <c:cat>
            <c:numRef>
              <c:f>Attend!$B$1:$U$1</c:f>
              <c:numCache>
                <c:formatCode>General</c:formatCode>
                <c:ptCount val="20"/>
                <c:pt idx="0">
                  <c:v>1910</c:v>
                </c:pt>
                <c:pt idx="1">
                  <c:v>1915</c:v>
                </c:pt>
                <c:pt idx="2">
                  <c:v>1920</c:v>
                </c:pt>
                <c:pt idx="3">
                  <c:v>1925</c:v>
                </c:pt>
                <c:pt idx="4">
                  <c:v>1930</c:v>
                </c:pt>
                <c:pt idx="5">
                  <c:v>1935</c:v>
                </c:pt>
                <c:pt idx="6">
                  <c:v>1940</c:v>
                </c:pt>
                <c:pt idx="7">
                  <c:v>1945</c:v>
                </c:pt>
                <c:pt idx="8">
                  <c:v>1950</c:v>
                </c:pt>
                <c:pt idx="9">
                  <c:v>1955</c:v>
                </c:pt>
                <c:pt idx="10">
                  <c:v>1960</c:v>
                </c:pt>
                <c:pt idx="11">
                  <c:v>1965</c:v>
                </c:pt>
                <c:pt idx="12">
                  <c:v>1970</c:v>
                </c:pt>
                <c:pt idx="13">
                  <c:v>1975</c:v>
                </c:pt>
                <c:pt idx="14">
                  <c:v>1980</c:v>
                </c:pt>
                <c:pt idx="15">
                  <c:v>1985</c:v>
                </c:pt>
                <c:pt idx="16">
                  <c:v>1990</c:v>
                </c:pt>
                <c:pt idx="17">
                  <c:v>1995</c:v>
                </c:pt>
                <c:pt idx="18">
                  <c:v>1999</c:v>
                </c:pt>
                <c:pt idx="19">
                  <c:v>2005</c:v>
                </c:pt>
              </c:numCache>
            </c:numRef>
          </c:cat>
          <c:val>
            <c:numRef>
              <c:f>Attend!$B$2:$U$2</c:f>
              <c:numCache>
                <c:formatCode>General</c:formatCode>
                <c:ptCount val="20"/>
                <c:pt idx="0">
                  <c:v>109</c:v>
                </c:pt>
                <c:pt idx="1">
                  <c:v>162</c:v>
                </c:pt>
                <c:pt idx="2">
                  <c:v>169</c:v>
                </c:pt>
                <c:pt idx="3">
                  <c:v>181</c:v>
                </c:pt>
                <c:pt idx="4">
                  <c:v>243</c:v>
                </c:pt>
                <c:pt idx="5">
                  <c:v>206</c:v>
                </c:pt>
                <c:pt idx="6">
                  <c:v>217</c:v>
                </c:pt>
                <c:pt idx="7">
                  <c:v>216</c:v>
                </c:pt>
                <c:pt idx="8">
                  <c:v>162</c:v>
                </c:pt>
                <c:pt idx="9">
                  <c:v>237</c:v>
                </c:pt>
                <c:pt idx="10">
                  <c:v>272</c:v>
                </c:pt>
                <c:pt idx="11">
                  <c:v>198</c:v>
                </c:pt>
                <c:pt idx="12">
                  <c:v>125</c:v>
                </c:pt>
                <c:pt idx="13">
                  <c:v>89</c:v>
                </c:pt>
                <c:pt idx="14">
                  <c:v>122</c:v>
                </c:pt>
                <c:pt idx="15">
                  <c:v>122</c:v>
                </c:pt>
                <c:pt idx="16">
                  <c:v>117</c:v>
                </c:pt>
                <c:pt idx="17">
                  <c:v>85</c:v>
                </c:pt>
                <c:pt idx="18">
                  <c:v>93</c:v>
                </c:pt>
                <c:pt idx="19">
                  <c:v>72</c:v>
                </c:pt>
              </c:numCache>
            </c:numRef>
          </c:val>
          <c:smooth val="0"/>
          <c:extLst>
            <c:ext xmlns:c16="http://schemas.microsoft.com/office/drawing/2014/chart" uri="{C3380CC4-5D6E-409C-BE32-E72D297353CC}">
              <c16:uniqueId val="{00000002-37E1-41FE-896B-BA5DBAC1FF82}"/>
            </c:ext>
          </c:extLst>
        </c:ser>
        <c:ser>
          <c:idx val="1"/>
          <c:order val="1"/>
          <c:tx>
            <c:strRef>
              <c:f>Attend!$A$3</c:f>
              <c:strCache>
                <c:ptCount val="1"/>
                <c:pt idx="0">
                  <c:v>SS Attendance</c:v>
                </c:pt>
              </c:strCache>
            </c:strRef>
          </c:tx>
          <c:spPr>
            <a:ln w="57150">
              <a:solidFill>
                <a:srgbClr val="FF00FF"/>
              </a:solidFill>
              <a:prstDash val="solid"/>
            </a:ln>
          </c:spPr>
          <c:marker>
            <c:symbol val="square"/>
            <c:size val="7"/>
            <c:spPr>
              <a:solidFill>
                <a:srgbClr val="FF00FF"/>
              </a:solidFill>
              <a:ln w="57150">
                <a:solidFill>
                  <a:srgbClr val="FF00FF"/>
                </a:solidFill>
                <a:prstDash val="solid"/>
              </a:ln>
            </c:spPr>
          </c:marker>
          <c:cat>
            <c:numRef>
              <c:f>Attend!$B$1:$U$1</c:f>
              <c:numCache>
                <c:formatCode>General</c:formatCode>
                <c:ptCount val="20"/>
                <c:pt idx="0">
                  <c:v>1910</c:v>
                </c:pt>
                <c:pt idx="1">
                  <c:v>1915</c:v>
                </c:pt>
                <c:pt idx="2">
                  <c:v>1920</c:v>
                </c:pt>
                <c:pt idx="3">
                  <c:v>1925</c:v>
                </c:pt>
                <c:pt idx="4">
                  <c:v>1930</c:v>
                </c:pt>
                <c:pt idx="5">
                  <c:v>1935</c:v>
                </c:pt>
                <c:pt idx="6">
                  <c:v>1940</c:v>
                </c:pt>
                <c:pt idx="7">
                  <c:v>1945</c:v>
                </c:pt>
                <c:pt idx="8">
                  <c:v>1950</c:v>
                </c:pt>
                <c:pt idx="9">
                  <c:v>1955</c:v>
                </c:pt>
                <c:pt idx="10">
                  <c:v>1960</c:v>
                </c:pt>
                <c:pt idx="11">
                  <c:v>1965</c:v>
                </c:pt>
                <c:pt idx="12">
                  <c:v>1970</c:v>
                </c:pt>
                <c:pt idx="13">
                  <c:v>1975</c:v>
                </c:pt>
                <c:pt idx="14">
                  <c:v>1980</c:v>
                </c:pt>
                <c:pt idx="15">
                  <c:v>1985</c:v>
                </c:pt>
                <c:pt idx="16">
                  <c:v>1990</c:v>
                </c:pt>
                <c:pt idx="17">
                  <c:v>1995</c:v>
                </c:pt>
                <c:pt idx="18">
                  <c:v>1999</c:v>
                </c:pt>
                <c:pt idx="19">
                  <c:v>2005</c:v>
                </c:pt>
              </c:numCache>
            </c:numRef>
          </c:cat>
          <c:val>
            <c:numRef>
              <c:f>Attend!$B$3:$U$3</c:f>
              <c:numCache>
                <c:formatCode>General</c:formatCode>
                <c:ptCount val="20"/>
                <c:pt idx="2">
                  <c:v>70</c:v>
                </c:pt>
                <c:pt idx="3">
                  <c:v>77</c:v>
                </c:pt>
                <c:pt idx="4">
                  <c:v>96</c:v>
                </c:pt>
                <c:pt idx="5">
                  <c:v>90</c:v>
                </c:pt>
                <c:pt idx="6">
                  <c:v>90</c:v>
                </c:pt>
                <c:pt idx="7">
                  <c:v>75</c:v>
                </c:pt>
                <c:pt idx="8">
                  <c:v>85</c:v>
                </c:pt>
                <c:pt idx="9">
                  <c:v>184</c:v>
                </c:pt>
                <c:pt idx="10">
                  <c:v>155</c:v>
                </c:pt>
                <c:pt idx="11">
                  <c:v>97</c:v>
                </c:pt>
                <c:pt idx="12">
                  <c:v>75</c:v>
                </c:pt>
                <c:pt idx="13">
                  <c:v>51</c:v>
                </c:pt>
                <c:pt idx="14">
                  <c:v>88</c:v>
                </c:pt>
                <c:pt idx="15">
                  <c:v>80</c:v>
                </c:pt>
                <c:pt idx="16">
                  <c:v>89</c:v>
                </c:pt>
                <c:pt idx="18">
                  <c:v>50</c:v>
                </c:pt>
                <c:pt idx="19">
                  <c:v>29</c:v>
                </c:pt>
              </c:numCache>
            </c:numRef>
          </c:val>
          <c:smooth val="0"/>
          <c:extLst>
            <c:ext xmlns:c16="http://schemas.microsoft.com/office/drawing/2014/chart" uri="{C3380CC4-5D6E-409C-BE32-E72D297353CC}">
              <c16:uniqueId val="{00000003-37E1-41FE-896B-BA5DBAC1FF82}"/>
            </c:ext>
          </c:extLst>
        </c:ser>
        <c:ser>
          <c:idx val="2"/>
          <c:order val="2"/>
          <c:tx>
            <c:strRef>
              <c:f>Attend!$A$4</c:f>
              <c:strCache>
                <c:ptCount val="1"/>
                <c:pt idx="0">
                  <c:v>Composite</c:v>
                </c:pt>
              </c:strCache>
            </c:strRef>
          </c:tx>
          <c:spPr>
            <a:ln w="57150">
              <a:solidFill>
                <a:srgbClr val="FFFF00"/>
              </a:solidFill>
              <a:prstDash val="solid"/>
            </a:ln>
          </c:spPr>
          <c:marker>
            <c:symbol val="triangle"/>
            <c:size val="7"/>
            <c:spPr>
              <a:solidFill>
                <a:srgbClr val="FFFF00"/>
              </a:solidFill>
              <a:ln w="57150">
                <a:solidFill>
                  <a:srgbClr val="FFFF00"/>
                </a:solidFill>
                <a:prstDash val="solid"/>
              </a:ln>
            </c:spPr>
          </c:marker>
          <c:cat>
            <c:numRef>
              <c:f>Attend!$B$1:$U$1</c:f>
              <c:numCache>
                <c:formatCode>General</c:formatCode>
                <c:ptCount val="20"/>
                <c:pt idx="0">
                  <c:v>1910</c:v>
                </c:pt>
                <c:pt idx="1">
                  <c:v>1915</c:v>
                </c:pt>
                <c:pt idx="2">
                  <c:v>1920</c:v>
                </c:pt>
                <c:pt idx="3">
                  <c:v>1925</c:v>
                </c:pt>
                <c:pt idx="4">
                  <c:v>1930</c:v>
                </c:pt>
                <c:pt idx="5">
                  <c:v>1935</c:v>
                </c:pt>
                <c:pt idx="6">
                  <c:v>1940</c:v>
                </c:pt>
                <c:pt idx="7">
                  <c:v>1945</c:v>
                </c:pt>
                <c:pt idx="8">
                  <c:v>1950</c:v>
                </c:pt>
                <c:pt idx="9">
                  <c:v>1955</c:v>
                </c:pt>
                <c:pt idx="10">
                  <c:v>1960</c:v>
                </c:pt>
                <c:pt idx="11">
                  <c:v>1965</c:v>
                </c:pt>
                <c:pt idx="12">
                  <c:v>1970</c:v>
                </c:pt>
                <c:pt idx="13">
                  <c:v>1975</c:v>
                </c:pt>
                <c:pt idx="14">
                  <c:v>1980</c:v>
                </c:pt>
                <c:pt idx="15">
                  <c:v>1985</c:v>
                </c:pt>
                <c:pt idx="16">
                  <c:v>1990</c:v>
                </c:pt>
                <c:pt idx="17">
                  <c:v>1995</c:v>
                </c:pt>
                <c:pt idx="18">
                  <c:v>1999</c:v>
                </c:pt>
                <c:pt idx="19">
                  <c:v>2005</c:v>
                </c:pt>
              </c:numCache>
            </c:numRef>
          </c:cat>
          <c:val>
            <c:numRef>
              <c:f>Attend!$B$4:$U$4</c:f>
              <c:numCache>
                <c:formatCode>General</c:formatCode>
                <c:ptCount val="20"/>
                <c:pt idx="0">
                  <c:v>109</c:v>
                </c:pt>
                <c:pt idx="1">
                  <c:v>162</c:v>
                </c:pt>
                <c:pt idx="2">
                  <c:v>119</c:v>
                </c:pt>
                <c:pt idx="3">
                  <c:v>129</c:v>
                </c:pt>
                <c:pt idx="4">
                  <c:v>169</c:v>
                </c:pt>
                <c:pt idx="5">
                  <c:v>148</c:v>
                </c:pt>
                <c:pt idx="6">
                  <c:v>153</c:v>
                </c:pt>
                <c:pt idx="7">
                  <c:v>145</c:v>
                </c:pt>
                <c:pt idx="8">
                  <c:v>123</c:v>
                </c:pt>
                <c:pt idx="9">
                  <c:v>210</c:v>
                </c:pt>
                <c:pt idx="10">
                  <c:v>213</c:v>
                </c:pt>
                <c:pt idx="11">
                  <c:v>147</c:v>
                </c:pt>
                <c:pt idx="12">
                  <c:v>100</c:v>
                </c:pt>
                <c:pt idx="13">
                  <c:v>70</c:v>
                </c:pt>
                <c:pt idx="14">
                  <c:v>105</c:v>
                </c:pt>
                <c:pt idx="15">
                  <c:v>107</c:v>
                </c:pt>
                <c:pt idx="16">
                  <c:v>107</c:v>
                </c:pt>
                <c:pt idx="17">
                  <c:v>85</c:v>
                </c:pt>
                <c:pt idx="18">
                  <c:v>72</c:v>
                </c:pt>
                <c:pt idx="19">
                  <c:v>63</c:v>
                </c:pt>
              </c:numCache>
            </c:numRef>
          </c:val>
          <c:smooth val="0"/>
          <c:extLst>
            <c:ext xmlns:c16="http://schemas.microsoft.com/office/drawing/2014/chart" uri="{C3380CC4-5D6E-409C-BE32-E72D297353CC}">
              <c16:uniqueId val="{00000004-37E1-41FE-896B-BA5DBAC1FF82}"/>
            </c:ext>
          </c:extLst>
        </c:ser>
        <c:dLbls>
          <c:showLegendKey val="0"/>
          <c:showVal val="0"/>
          <c:showCatName val="0"/>
          <c:showSerName val="0"/>
          <c:showPercent val="0"/>
          <c:showBubbleSize val="0"/>
        </c:dLbls>
        <c:marker val="1"/>
        <c:smooth val="0"/>
        <c:axId val="1806399208"/>
        <c:axId val="1806362664"/>
      </c:lineChart>
      <c:catAx>
        <c:axId val="1806399208"/>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600" b="0" i="0" u="none" strike="noStrike" baseline="0">
                <a:solidFill>
                  <a:srgbClr val="000000"/>
                </a:solidFill>
                <a:latin typeface="Arial"/>
                <a:ea typeface="Arial"/>
                <a:cs typeface="Arial"/>
              </a:defRPr>
            </a:pPr>
            <a:endParaRPr lang="en-US"/>
          </a:p>
        </c:txPr>
        <c:crossAx val="1806362664"/>
        <c:crosses val="autoZero"/>
        <c:auto val="1"/>
        <c:lblAlgn val="ctr"/>
        <c:lblOffset val="100"/>
        <c:tickLblSkip val="1"/>
        <c:tickMarkSkip val="1"/>
        <c:noMultiLvlLbl val="0"/>
      </c:catAx>
      <c:valAx>
        <c:axId val="180636266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1806399208"/>
        <c:crosses val="autoZero"/>
        <c:crossBetween val="between"/>
      </c:valAx>
      <c:spPr>
        <a:solidFill>
          <a:srgbClr val="C0C0C0"/>
        </a:solidFill>
        <a:ln w="38100">
          <a:solidFill>
            <a:srgbClr val="808080"/>
          </a:solidFill>
          <a:prstDash val="solid"/>
        </a:ln>
      </c:spPr>
    </c:plotArea>
    <c:legend>
      <c:legendPos val="r"/>
      <c:layout>
        <c:manualLayout>
          <c:xMode val="edge"/>
          <c:yMode val="edge"/>
          <c:x val="0.80443285528031305"/>
          <c:y val="0.351906158357771"/>
          <c:w val="0.18122555410690999"/>
          <c:h val="0.205278592375367"/>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15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100391134289396E-2"/>
          <c:y val="7.9178885630498505E-2"/>
          <c:w val="0.72750977835723596"/>
          <c:h val="0.74486803519061595"/>
        </c:manualLayout>
      </c:layout>
      <c:lineChart>
        <c:grouping val="standard"/>
        <c:varyColors val="0"/>
        <c:ser>
          <c:idx val="0"/>
          <c:order val="0"/>
          <c:tx>
            <c:v>Membership</c:v>
          </c:tx>
          <c:spPr>
            <a:ln w="57150">
              <a:solidFill>
                <a:srgbClr val="000080"/>
              </a:solidFill>
              <a:prstDash val="solid"/>
            </a:ln>
          </c:spPr>
          <c:marker>
            <c:symbol val="diamond"/>
            <c:size val="7"/>
            <c:spPr>
              <a:solidFill>
                <a:srgbClr val="000080"/>
              </a:solidFill>
              <a:ln w="57150">
                <a:solidFill>
                  <a:srgbClr val="000080"/>
                </a:solidFill>
                <a:prstDash val="solid"/>
              </a:ln>
            </c:spPr>
          </c:marker>
          <c:dPt>
            <c:idx val="3"/>
            <c:marker>
              <c:symbol val="diamond"/>
              <c:size val="9"/>
            </c:marker>
            <c:bubble3D val="0"/>
            <c:spPr>
              <a:ln w="57150">
                <a:solidFill>
                  <a:srgbClr val="000080"/>
                </a:solidFill>
                <a:prstDash val="solid"/>
              </a:ln>
            </c:spPr>
            <c:extLst>
              <c:ext xmlns:c16="http://schemas.microsoft.com/office/drawing/2014/chart" uri="{C3380CC4-5D6E-409C-BE32-E72D297353CC}">
                <c16:uniqueId val="{00000001-37E1-41FE-896B-BA5DBAC1FF82}"/>
              </c:ext>
            </c:extLst>
          </c:dPt>
          <c:cat>
            <c:numRef>
              <c:f>Attend!$B$1:$U$1</c:f>
              <c:numCache>
                <c:formatCode>General</c:formatCode>
                <c:ptCount val="20"/>
                <c:pt idx="0">
                  <c:v>1910</c:v>
                </c:pt>
                <c:pt idx="1">
                  <c:v>1915</c:v>
                </c:pt>
                <c:pt idx="2">
                  <c:v>1920</c:v>
                </c:pt>
                <c:pt idx="3">
                  <c:v>1925</c:v>
                </c:pt>
                <c:pt idx="4">
                  <c:v>1930</c:v>
                </c:pt>
                <c:pt idx="5">
                  <c:v>1935</c:v>
                </c:pt>
                <c:pt idx="6">
                  <c:v>1940</c:v>
                </c:pt>
                <c:pt idx="7">
                  <c:v>1945</c:v>
                </c:pt>
                <c:pt idx="8">
                  <c:v>1950</c:v>
                </c:pt>
                <c:pt idx="9">
                  <c:v>1955</c:v>
                </c:pt>
                <c:pt idx="10">
                  <c:v>1960</c:v>
                </c:pt>
                <c:pt idx="11">
                  <c:v>1965</c:v>
                </c:pt>
                <c:pt idx="12">
                  <c:v>1970</c:v>
                </c:pt>
                <c:pt idx="13">
                  <c:v>1975</c:v>
                </c:pt>
                <c:pt idx="14">
                  <c:v>1980</c:v>
                </c:pt>
                <c:pt idx="15">
                  <c:v>1985</c:v>
                </c:pt>
                <c:pt idx="16">
                  <c:v>1990</c:v>
                </c:pt>
                <c:pt idx="17">
                  <c:v>1995</c:v>
                </c:pt>
                <c:pt idx="18">
                  <c:v>1999</c:v>
                </c:pt>
                <c:pt idx="19">
                  <c:v>2005</c:v>
                </c:pt>
              </c:numCache>
            </c:numRef>
          </c:cat>
          <c:val>
            <c:numRef>
              <c:f>Attend!$B$2:$U$2</c:f>
              <c:numCache>
                <c:formatCode>General</c:formatCode>
                <c:ptCount val="20"/>
                <c:pt idx="0">
                  <c:v>109</c:v>
                </c:pt>
                <c:pt idx="1">
                  <c:v>162</c:v>
                </c:pt>
                <c:pt idx="2">
                  <c:v>169</c:v>
                </c:pt>
                <c:pt idx="3">
                  <c:v>181</c:v>
                </c:pt>
                <c:pt idx="4">
                  <c:v>243</c:v>
                </c:pt>
                <c:pt idx="5">
                  <c:v>206</c:v>
                </c:pt>
                <c:pt idx="6">
                  <c:v>217</c:v>
                </c:pt>
                <c:pt idx="7">
                  <c:v>216</c:v>
                </c:pt>
                <c:pt idx="8">
                  <c:v>162</c:v>
                </c:pt>
                <c:pt idx="9">
                  <c:v>237</c:v>
                </c:pt>
                <c:pt idx="10">
                  <c:v>272</c:v>
                </c:pt>
                <c:pt idx="11">
                  <c:v>198</c:v>
                </c:pt>
                <c:pt idx="12">
                  <c:v>125</c:v>
                </c:pt>
                <c:pt idx="13">
                  <c:v>89</c:v>
                </c:pt>
                <c:pt idx="14">
                  <c:v>122</c:v>
                </c:pt>
                <c:pt idx="15">
                  <c:v>122</c:v>
                </c:pt>
                <c:pt idx="16">
                  <c:v>117</c:v>
                </c:pt>
                <c:pt idx="17">
                  <c:v>85</c:v>
                </c:pt>
                <c:pt idx="18">
                  <c:v>93</c:v>
                </c:pt>
                <c:pt idx="19">
                  <c:v>72</c:v>
                </c:pt>
              </c:numCache>
            </c:numRef>
          </c:val>
          <c:smooth val="0"/>
          <c:extLst>
            <c:ext xmlns:c16="http://schemas.microsoft.com/office/drawing/2014/chart" uri="{C3380CC4-5D6E-409C-BE32-E72D297353CC}">
              <c16:uniqueId val="{00000002-37E1-41FE-896B-BA5DBAC1FF82}"/>
            </c:ext>
          </c:extLst>
        </c:ser>
        <c:ser>
          <c:idx val="1"/>
          <c:order val="1"/>
          <c:tx>
            <c:strRef>
              <c:f>Attend!$A$3</c:f>
              <c:strCache>
                <c:ptCount val="1"/>
                <c:pt idx="0">
                  <c:v>SS Attendance</c:v>
                </c:pt>
              </c:strCache>
            </c:strRef>
          </c:tx>
          <c:spPr>
            <a:ln w="57150">
              <a:solidFill>
                <a:srgbClr val="FF00FF"/>
              </a:solidFill>
              <a:prstDash val="solid"/>
            </a:ln>
          </c:spPr>
          <c:marker>
            <c:symbol val="square"/>
            <c:size val="7"/>
            <c:spPr>
              <a:solidFill>
                <a:srgbClr val="FF00FF"/>
              </a:solidFill>
              <a:ln w="57150">
                <a:solidFill>
                  <a:srgbClr val="FF00FF"/>
                </a:solidFill>
                <a:prstDash val="solid"/>
              </a:ln>
            </c:spPr>
          </c:marker>
          <c:cat>
            <c:numRef>
              <c:f>Attend!$B$1:$U$1</c:f>
              <c:numCache>
                <c:formatCode>General</c:formatCode>
                <c:ptCount val="20"/>
                <c:pt idx="0">
                  <c:v>1910</c:v>
                </c:pt>
                <c:pt idx="1">
                  <c:v>1915</c:v>
                </c:pt>
                <c:pt idx="2">
                  <c:v>1920</c:v>
                </c:pt>
                <c:pt idx="3">
                  <c:v>1925</c:v>
                </c:pt>
                <c:pt idx="4">
                  <c:v>1930</c:v>
                </c:pt>
                <c:pt idx="5">
                  <c:v>1935</c:v>
                </c:pt>
                <c:pt idx="6">
                  <c:v>1940</c:v>
                </c:pt>
                <c:pt idx="7">
                  <c:v>1945</c:v>
                </c:pt>
                <c:pt idx="8">
                  <c:v>1950</c:v>
                </c:pt>
                <c:pt idx="9">
                  <c:v>1955</c:v>
                </c:pt>
                <c:pt idx="10">
                  <c:v>1960</c:v>
                </c:pt>
                <c:pt idx="11">
                  <c:v>1965</c:v>
                </c:pt>
                <c:pt idx="12">
                  <c:v>1970</c:v>
                </c:pt>
                <c:pt idx="13">
                  <c:v>1975</c:v>
                </c:pt>
                <c:pt idx="14">
                  <c:v>1980</c:v>
                </c:pt>
                <c:pt idx="15">
                  <c:v>1985</c:v>
                </c:pt>
                <c:pt idx="16">
                  <c:v>1990</c:v>
                </c:pt>
                <c:pt idx="17">
                  <c:v>1995</c:v>
                </c:pt>
                <c:pt idx="18">
                  <c:v>1999</c:v>
                </c:pt>
                <c:pt idx="19">
                  <c:v>2005</c:v>
                </c:pt>
              </c:numCache>
            </c:numRef>
          </c:cat>
          <c:val>
            <c:numRef>
              <c:f>Attend!$B$3:$U$3</c:f>
              <c:numCache>
                <c:formatCode>General</c:formatCode>
                <c:ptCount val="20"/>
                <c:pt idx="2">
                  <c:v>70</c:v>
                </c:pt>
                <c:pt idx="3">
                  <c:v>77</c:v>
                </c:pt>
                <c:pt idx="4">
                  <c:v>96</c:v>
                </c:pt>
                <c:pt idx="5">
                  <c:v>90</c:v>
                </c:pt>
                <c:pt idx="6">
                  <c:v>90</c:v>
                </c:pt>
                <c:pt idx="7">
                  <c:v>75</c:v>
                </c:pt>
                <c:pt idx="8">
                  <c:v>85</c:v>
                </c:pt>
                <c:pt idx="9">
                  <c:v>184</c:v>
                </c:pt>
                <c:pt idx="10">
                  <c:v>155</c:v>
                </c:pt>
                <c:pt idx="11">
                  <c:v>97</c:v>
                </c:pt>
                <c:pt idx="12">
                  <c:v>75</c:v>
                </c:pt>
                <c:pt idx="13">
                  <c:v>51</c:v>
                </c:pt>
                <c:pt idx="14">
                  <c:v>88</c:v>
                </c:pt>
                <c:pt idx="15">
                  <c:v>80</c:v>
                </c:pt>
                <c:pt idx="16">
                  <c:v>89</c:v>
                </c:pt>
                <c:pt idx="18">
                  <c:v>50</c:v>
                </c:pt>
                <c:pt idx="19">
                  <c:v>29</c:v>
                </c:pt>
              </c:numCache>
            </c:numRef>
          </c:val>
          <c:smooth val="0"/>
          <c:extLst>
            <c:ext xmlns:c16="http://schemas.microsoft.com/office/drawing/2014/chart" uri="{C3380CC4-5D6E-409C-BE32-E72D297353CC}">
              <c16:uniqueId val="{00000003-37E1-41FE-896B-BA5DBAC1FF82}"/>
            </c:ext>
          </c:extLst>
        </c:ser>
        <c:ser>
          <c:idx val="2"/>
          <c:order val="2"/>
          <c:tx>
            <c:strRef>
              <c:f>Attend!$A$4</c:f>
              <c:strCache>
                <c:ptCount val="1"/>
                <c:pt idx="0">
                  <c:v>Composite</c:v>
                </c:pt>
              </c:strCache>
            </c:strRef>
          </c:tx>
          <c:spPr>
            <a:ln w="57150">
              <a:solidFill>
                <a:srgbClr val="FFFF00"/>
              </a:solidFill>
              <a:prstDash val="solid"/>
            </a:ln>
          </c:spPr>
          <c:marker>
            <c:symbol val="triangle"/>
            <c:size val="7"/>
            <c:spPr>
              <a:solidFill>
                <a:srgbClr val="FFFF00"/>
              </a:solidFill>
              <a:ln w="57150">
                <a:solidFill>
                  <a:srgbClr val="FFFF00"/>
                </a:solidFill>
                <a:prstDash val="solid"/>
              </a:ln>
            </c:spPr>
          </c:marker>
          <c:cat>
            <c:numRef>
              <c:f>Attend!$B$1:$U$1</c:f>
              <c:numCache>
                <c:formatCode>General</c:formatCode>
                <c:ptCount val="20"/>
                <c:pt idx="0">
                  <c:v>1910</c:v>
                </c:pt>
                <c:pt idx="1">
                  <c:v>1915</c:v>
                </c:pt>
                <c:pt idx="2">
                  <c:v>1920</c:v>
                </c:pt>
                <c:pt idx="3">
                  <c:v>1925</c:v>
                </c:pt>
                <c:pt idx="4">
                  <c:v>1930</c:v>
                </c:pt>
                <c:pt idx="5">
                  <c:v>1935</c:v>
                </c:pt>
                <c:pt idx="6">
                  <c:v>1940</c:v>
                </c:pt>
                <c:pt idx="7">
                  <c:v>1945</c:v>
                </c:pt>
                <c:pt idx="8">
                  <c:v>1950</c:v>
                </c:pt>
                <c:pt idx="9">
                  <c:v>1955</c:v>
                </c:pt>
                <c:pt idx="10">
                  <c:v>1960</c:v>
                </c:pt>
                <c:pt idx="11">
                  <c:v>1965</c:v>
                </c:pt>
                <c:pt idx="12">
                  <c:v>1970</c:v>
                </c:pt>
                <c:pt idx="13">
                  <c:v>1975</c:v>
                </c:pt>
                <c:pt idx="14">
                  <c:v>1980</c:v>
                </c:pt>
                <c:pt idx="15">
                  <c:v>1985</c:v>
                </c:pt>
                <c:pt idx="16">
                  <c:v>1990</c:v>
                </c:pt>
                <c:pt idx="17">
                  <c:v>1995</c:v>
                </c:pt>
                <c:pt idx="18">
                  <c:v>1999</c:v>
                </c:pt>
                <c:pt idx="19">
                  <c:v>2005</c:v>
                </c:pt>
              </c:numCache>
            </c:numRef>
          </c:cat>
          <c:val>
            <c:numRef>
              <c:f>Attend!$B$4:$U$4</c:f>
              <c:numCache>
                <c:formatCode>General</c:formatCode>
                <c:ptCount val="20"/>
                <c:pt idx="0">
                  <c:v>109</c:v>
                </c:pt>
                <c:pt idx="1">
                  <c:v>162</c:v>
                </c:pt>
                <c:pt idx="2">
                  <c:v>119</c:v>
                </c:pt>
                <c:pt idx="3">
                  <c:v>129</c:v>
                </c:pt>
                <c:pt idx="4">
                  <c:v>169</c:v>
                </c:pt>
                <c:pt idx="5">
                  <c:v>148</c:v>
                </c:pt>
                <c:pt idx="6">
                  <c:v>153</c:v>
                </c:pt>
                <c:pt idx="7">
                  <c:v>145</c:v>
                </c:pt>
                <c:pt idx="8">
                  <c:v>123</c:v>
                </c:pt>
                <c:pt idx="9">
                  <c:v>210</c:v>
                </c:pt>
                <c:pt idx="10">
                  <c:v>213</c:v>
                </c:pt>
                <c:pt idx="11">
                  <c:v>147</c:v>
                </c:pt>
                <c:pt idx="12">
                  <c:v>100</c:v>
                </c:pt>
                <c:pt idx="13">
                  <c:v>70</c:v>
                </c:pt>
                <c:pt idx="14">
                  <c:v>105</c:v>
                </c:pt>
                <c:pt idx="15">
                  <c:v>107</c:v>
                </c:pt>
                <c:pt idx="16">
                  <c:v>107</c:v>
                </c:pt>
                <c:pt idx="17">
                  <c:v>85</c:v>
                </c:pt>
                <c:pt idx="18">
                  <c:v>72</c:v>
                </c:pt>
                <c:pt idx="19">
                  <c:v>63</c:v>
                </c:pt>
              </c:numCache>
            </c:numRef>
          </c:val>
          <c:smooth val="0"/>
          <c:extLst>
            <c:ext xmlns:c16="http://schemas.microsoft.com/office/drawing/2014/chart" uri="{C3380CC4-5D6E-409C-BE32-E72D297353CC}">
              <c16:uniqueId val="{00000004-37E1-41FE-896B-BA5DBAC1FF82}"/>
            </c:ext>
          </c:extLst>
        </c:ser>
        <c:dLbls>
          <c:showLegendKey val="0"/>
          <c:showVal val="0"/>
          <c:showCatName val="0"/>
          <c:showSerName val="0"/>
          <c:showPercent val="0"/>
          <c:showBubbleSize val="0"/>
        </c:dLbls>
        <c:marker val="1"/>
        <c:smooth val="0"/>
        <c:axId val="1807567512"/>
        <c:axId val="1807572984"/>
      </c:lineChart>
      <c:catAx>
        <c:axId val="1807567512"/>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600" b="0" i="0" u="none" strike="noStrike" baseline="0">
                <a:solidFill>
                  <a:srgbClr val="000000"/>
                </a:solidFill>
                <a:latin typeface="Arial"/>
                <a:ea typeface="Arial"/>
                <a:cs typeface="Arial"/>
              </a:defRPr>
            </a:pPr>
            <a:endParaRPr lang="en-US"/>
          </a:p>
        </c:txPr>
        <c:crossAx val="1807572984"/>
        <c:crosses val="autoZero"/>
        <c:auto val="1"/>
        <c:lblAlgn val="ctr"/>
        <c:lblOffset val="100"/>
        <c:tickLblSkip val="1"/>
        <c:tickMarkSkip val="1"/>
        <c:noMultiLvlLbl val="0"/>
      </c:catAx>
      <c:valAx>
        <c:axId val="180757298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1807567512"/>
        <c:crosses val="autoZero"/>
        <c:crossBetween val="between"/>
      </c:valAx>
      <c:spPr>
        <a:solidFill>
          <a:srgbClr val="C0C0C0"/>
        </a:solidFill>
        <a:ln w="38100">
          <a:solidFill>
            <a:srgbClr val="808080"/>
          </a:solidFill>
          <a:prstDash val="solid"/>
        </a:ln>
      </c:spPr>
    </c:plotArea>
    <c:legend>
      <c:legendPos val="r"/>
      <c:layout>
        <c:manualLayout>
          <c:xMode val="edge"/>
          <c:yMode val="edge"/>
          <c:x val="0.80443285528031305"/>
          <c:y val="0.351906158357771"/>
          <c:w val="0.18122555410690999"/>
          <c:h val="0.205278592375367"/>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15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127659574468099E-2"/>
          <c:y val="7.6923180110292699E-2"/>
          <c:w val="0.631648936170213"/>
          <c:h val="0.73077021104778095"/>
        </c:manualLayout>
      </c:layout>
      <c:lineChart>
        <c:grouping val="standard"/>
        <c:varyColors val="0"/>
        <c:ser>
          <c:idx val="0"/>
          <c:order val="0"/>
          <c:tx>
            <c:strRef>
              <c:f>Attend!$A$32</c:f>
              <c:strCache>
                <c:ptCount val="1"/>
                <c:pt idx="0">
                  <c:v>Membership</c:v>
                </c:pt>
              </c:strCache>
            </c:strRef>
          </c:tx>
          <c:spPr>
            <a:ln w="57150">
              <a:solidFill>
                <a:srgbClr val="000080"/>
              </a:solidFill>
              <a:prstDash val="solid"/>
            </a:ln>
          </c:spPr>
          <c:marker>
            <c:symbol val="diamond"/>
            <c:size val="5"/>
            <c:spPr>
              <a:solidFill>
                <a:srgbClr val="000080"/>
              </a:solidFill>
              <a:ln w="57150">
                <a:solidFill>
                  <a:srgbClr val="000080"/>
                </a:solidFill>
                <a:prstDash val="solid"/>
              </a:ln>
            </c:spPr>
          </c:marker>
          <c:cat>
            <c:numRef>
              <c:f>Attend!$B$31:$AA$31</c:f>
              <c:numCache>
                <c:formatCode>General</c:formatCode>
                <c:ptCount val="2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Attend!$B$32:$AA$32</c:f>
              <c:numCache>
                <c:formatCode>General</c:formatCode>
                <c:ptCount val="26"/>
                <c:pt idx="0">
                  <c:v>118</c:v>
                </c:pt>
                <c:pt idx="1">
                  <c:v>121</c:v>
                </c:pt>
                <c:pt idx="2">
                  <c:v>117</c:v>
                </c:pt>
                <c:pt idx="3">
                  <c:v>113</c:v>
                </c:pt>
                <c:pt idx="4">
                  <c:v>99</c:v>
                </c:pt>
                <c:pt idx="5">
                  <c:v>87</c:v>
                </c:pt>
                <c:pt idx="6">
                  <c:v>93</c:v>
                </c:pt>
                <c:pt idx="7">
                  <c:v>85</c:v>
                </c:pt>
                <c:pt idx="11">
                  <c:v>93</c:v>
                </c:pt>
                <c:pt idx="16">
                  <c:v>66</c:v>
                </c:pt>
                <c:pt idx="17">
                  <c:v>72</c:v>
                </c:pt>
                <c:pt idx="18">
                  <c:v>70</c:v>
                </c:pt>
                <c:pt idx="19">
                  <c:v>76</c:v>
                </c:pt>
                <c:pt idx="20">
                  <c:v>82</c:v>
                </c:pt>
                <c:pt idx="21">
                  <c:v>111</c:v>
                </c:pt>
                <c:pt idx="22">
                  <c:v>120</c:v>
                </c:pt>
                <c:pt idx="23">
                  <c:v>135</c:v>
                </c:pt>
                <c:pt idx="24">
                  <c:v>139</c:v>
                </c:pt>
                <c:pt idx="25">
                  <c:v>146</c:v>
                </c:pt>
              </c:numCache>
            </c:numRef>
          </c:val>
          <c:smooth val="0"/>
          <c:extLst>
            <c:ext xmlns:c16="http://schemas.microsoft.com/office/drawing/2014/chart" uri="{C3380CC4-5D6E-409C-BE32-E72D297353CC}">
              <c16:uniqueId val="{00000000-30FE-443C-A9BD-8B24FACD2C96}"/>
            </c:ext>
          </c:extLst>
        </c:ser>
        <c:ser>
          <c:idx val="1"/>
          <c:order val="1"/>
          <c:tx>
            <c:strRef>
              <c:f>Attend!$A$33</c:f>
              <c:strCache>
                <c:ptCount val="1"/>
                <c:pt idx="0">
                  <c:v>Worship Attendance</c:v>
                </c:pt>
              </c:strCache>
            </c:strRef>
          </c:tx>
          <c:spPr>
            <a:ln w="57150">
              <a:solidFill>
                <a:srgbClr val="FF00FF"/>
              </a:solidFill>
              <a:prstDash val="solid"/>
            </a:ln>
          </c:spPr>
          <c:marker>
            <c:symbol val="square"/>
            <c:size val="5"/>
            <c:spPr>
              <a:solidFill>
                <a:srgbClr val="FF00FF"/>
              </a:solidFill>
              <a:ln w="57150">
                <a:solidFill>
                  <a:srgbClr val="FF00FF"/>
                </a:solidFill>
                <a:prstDash val="solid"/>
              </a:ln>
            </c:spPr>
          </c:marker>
          <c:cat>
            <c:numRef>
              <c:f>Attend!$B$31:$AA$31</c:f>
              <c:numCache>
                <c:formatCode>General</c:formatCode>
                <c:ptCount val="2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Attend!$B$33:$AA$33</c:f>
              <c:numCache>
                <c:formatCode>General</c:formatCode>
                <c:ptCount val="26"/>
                <c:pt idx="0">
                  <c:v>111</c:v>
                </c:pt>
                <c:pt idx="1">
                  <c:v>103</c:v>
                </c:pt>
                <c:pt idx="2">
                  <c:v>116</c:v>
                </c:pt>
                <c:pt idx="3">
                  <c:v>125</c:v>
                </c:pt>
                <c:pt idx="4">
                  <c:v>117</c:v>
                </c:pt>
                <c:pt idx="5">
                  <c:v>107</c:v>
                </c:pt>
                <c:pt idx="6">
                  <c:v>108</c:v>
                </c:pt>
                <c:pt idx="17">
                  <c:v>90</c:v>
                </c:pt>
                <c:pt idx="18">
                  <c:v>85</c:v>
                </c:pt>
                <c:pt idx="19">
                  <c:v>111</c:v>
                </c:pt>
                <c:pt idx="20">
                  <c:v>128</c:v>
                </c:pt>
                <c:pt idx="21">
                  <c:v>163</c:v>
                </c:pt>
                <c:pt idx="22">
                  <c:v>167</c:v>
                </c:pt>
                <c:pt idx="23">
                  <c:v>166</c:v>
                </c:pt>
                <c:pt idx="24">
                  <c:v>169</c:v>
                </c:pt>
                <c:pt idx="25">
                  <c:v>179</c:v>
                </c:pt>
              </c:numCache>
            </c:numRef>
          </c:val>
          <c:smooth val="0"/>
          <c:extLst>
            <c:ext xmlns:c16="http://schemas.microsoft.com/office/drawing/2014/chart" uri="{C3380CC4-5D6E-409C-BE32-E72D297353CC}">
              <c16:uniqueId val="{00000001-30FE-443C-A9BD-8B24FACD2C96}"/>
            </c:ext>
          </c:extLst>
        </c:ser>
        <c:ser>
          <c:idx val="2"/>
          <c:order val="2"/>
          <c:tx>
            <c:strRef>
              <c:f>Attend!$A$34</c:f>
              <c:strCache>
                <c:ptCount val="1"/>
                <c:pt idx="0">
                  <c:v>Sunday School Attend.</c:v>
                </c:pt>
              </c:strCache>
            </c:strRef>
          </c:tx>
          <c:spPr>
            <a:ln w="57150">
              <a:solidFill>
                <a:srgbClr val="FFFF00"/>
              </a:solidFill>
              <a:prstDash val="solid"/>
            </a:ln>
          </c:spPr>
          <c:marker>
            <c:symbol val="triangle"/>
            <c:size val="5"/>
            <c:spPr>
              <a:solidFill>
                <a:srgbClr val="FFFF00"/>
              </a:solidFill>
              <a:ln w="57150">
                <a:solidFill>
                  <a:srgbClr val="FFFF00"/>
                </a:solidFill>
                <a:prstDash val="solid"/>
              </a:ln>
            </c:spPr>
          </c:marker>
          <c:cat>
            <c:numRef>
              <c:f>Attend!$B$31:$AA$31</c:f>
              <c:numCache>
                <c:formatCode>General</c:formatCode>
                <c:ptCount val="2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Attend!$B$34:$AA$34</c:f>
              <c:numCache>
                <c:formatCode>General</c:formatCode>
                <c:ptCount val="26"/>
                <c:pt idx="0">
                  <c:v>78</c:v>
                </c:pt>
                <c:pt idx="1">
                  <c:v>80</c:v>
                </c:pt>
                <c:pt idx="2">
                  <c:v>89</c:v>
                </c:pt>
                <c:pt idx="3">
                  <c:v>98</c:v>
                </c:pt>
                <c:pt idx="9">
                  <c:v>75</c:v>
                </c:pt>
                <c:pt idx="10">
                  <c:v>70</c:v>
                </c:pt>
                <c:pt idx="11">
                  <c:v>50</c:v>
                </c:pt>
                <c:pt idx="17">
                  <c:v>29</c:v>
                </c:pt>
                <c:pt idx="19">
                  <c:v>40</c:v>
                </c:pt>
                <c:pt idx="20">
                  <c:v>45</c:v>
                </c:pt>
                <c:pt idx="21">
                  <c:v>50</c:v>
                </c:pt>
              </c:numCache>
            </c:numRef>
          </c:val>
          <c:smooth val="0"/>
          <c:extLst>
            <c:ext xmlns:c16="http://schemas.microsoft.com/office/drawing/2014/chart" uri="{C3380CC4-5D6E-409C-BE32-E72D297353CC}">
              <c16:uniqueId val="{00000002-30FE-443C-A9BD-8B24FACD2C96}"/>
            </c:ext>
          </c:extLst>
        </c:ser>
        <c:ser>
          <c:idx val="3"/>
          <c:order val="3"/>
          <c:tx>
            <c:strRef>
              <c:f>Attend!$A$35</c:f>
              <c:strCache>
                <c:ptCount val="1"/>
                <c:pt idx="0">
                  <c:v>Composite</c:v>
                </c:pt>
              </c:strCache>
            </c:strRef>
          </c:tx>
          <c:spPr>
            <a:ln w="12700">
              <a:solidFill>
                <a:srgbClr val="00FFFF"/>
              </a:solidFill>
              <a:prstDash val="solid"/>
            </a:ln>
          </c:spPr>
          <c:marker>
            <c:symbol val="x"/>
            <c:size val="5"/>
            <c:spPr>
              <a:noFill/>
              <a:ln>
                <a:solidFill>
                  <a:srgbClr val="00FFFF"/>
                </a:solidFill>
                <a:prstDash val="solid"/>
              </a:ln>
            </c:spPr>
          </c:marker>
          <c:cat>
            <c:numRef>
              <c:f>Attend!$B$31:$AA$31</c:f>
              <c:numCache>
                <c:formatCode>General</c:formatCode>
                <c:ptCount val="2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Attend!$B$35:$AA$35</c:f>
              <c:numCache>
                <c:formatCode>General</c:formatCode>
                <c:ptCount val="26"/>
                <c:pt idx="0">
                  <c:v>102</c:v>
                </c:pt>
                <c:pt idx="1">
                  <c:v>101</c:v>
                </c:pt>
                <c:pt idx="2">
                  <c:v>107</c:v>
                </c:pt>
                <c:pt idx="3">
                  <c:v>112</c:v>
                </c:pt>
                <c:pt idx="4">
                  <c:v>108</c:v>
                </c:pt>
                <c:pt idx="5">
                  <c:v>97</c:v>
                </c:pt>
                <c:pt idx="6">
                  <c:v>100</c:v>
                </c:pt>
                <c:pt idx="7">
                  <c:v>85</c:v>
                </c:pt>
                <c:pt idx="9">
                  <c:v>75</c:v>
                </c:pt>
                <c:pt idx="10">
                  <c:v>70</c:v>
                </c:pt>
                <c:pt idx="11">
                  <c:v>72</c:v>
                </c:pt>
              </c:numCache>
            </c:numRef>
          </c:val>
          <c:smooth val="0"/>
          <c:extLst>
            <c:ext xmlns:c16="http://schemas.microsoft.com/office/drawing/2014/chart" uri="{C3380CC4-5D6E-409C-BE32-E72D297353CC}">
              <c16:uniqueId val="{00000003-30FE-443C-A9BD-8B24FACD2C96}"/>
            </c:ext>
          </c:extLst>
        </c:ser>
        <c:ser>
          <c:idx val="4"/>
          <c:order val="4"/>
          <c:tx>
            <c:strRef>
              <c:f>Attend!$A$36</c:f>
              <c:strCache>
                <c:ptCount val="1"/>
                <c:pt idx="0">
                  <c:v>Baptisms</c:v>
                </c:pt>
              </c:strCache>
            </c:strRef>
          </c:tx>
          <c:spPr>
            <a:ln w="38100">
              <a:solidFill>
                <a:srgbClr val="800080"/>
              </a:solidFill>
              <a:prstDash val="solid"/>
            </a:ln>
          </c:spPr>
          <c:marker>
            <c:symbol val="star"/>
            <c:size val="5"/>
            <c:spPr>
              <a:noFill/>
              <a:ln w="38100">
                <a:solidFill>
                  <a:srgbClr val="800080"/>
                </a:solidFill>
                <a:prstDash val="solid"/>
              </a:ln>
            </c:spPr>
          </c:marker>
          <c:cat>
            <c:numRef>
              <c:f>Attend!$B$31:$AA$31</c:f>
              <c:numCache>
                <c:formatCode>General</c:formatCode>
                <c:ptCount val="2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Attend!$B$36:$AA$36</c:f>
              <c:numCache>
                <c:formatCode>General</c:formatCode>
                <c:ptCount val="26"/>
                <c:pt idx="0">
                  <c:v>0</c:v>
                </c:pt>
                <c:pt idx="1">
                  <c:v>0</c:v>
                </c:pt>
                <c:pt idx="2">
                  <c:v>0</c:v>
                </c:pt>
                <c:pt idx="3">
                  <c:v>11</c:v>
                </c:pt>
                <c:pt idx="4">
                  <c:v>1</c:v>
                </c:pt>
                <c:pt idx="5">
                  <c:v>5</c:v>
                </c:pt>
                <c:pt idx="6">
                  <c:v>0</c:v>
                </c:pt>
                <c:pt idx="7">
                  <c:v>3</c:v>
                </c:pt>
                <c:pt idx="8">
                  <c:v>0</c:v>
                </c:pt>
                <c:pt idx="9">
                  <c:v>6</c:v>
                </c:pt>
                <c:pt idx="10">
                  <c:v>0</c:v>
                </c:pt>
                <c:pt idx="11">
                  <c:v>2</c:v>
                </c:pt>
                <c:pt idx="12">
                  <c:v>0</c:v>
                </c:pt>
                <c:pt idx="13">
                  <c:v>0</c:v>
                </c:pt>
                <c:pt idx="14">
                  <c:v>0</c:v>
                </c:pt>
                <c:pt idx="15">
                  <c:v>0</c:v>
                </c:pt>
                <c:pt idx="16">
                  <c:v>9</c:v>
                </c:pt>
                <c:pt idx="17">
                  <c:v>0</c:v>
                </c:pt>
                <c:pt idx="18">
                  <c:v>3</c:v>
                </c:pt>
                <c:pt idx="19">
                  <c:v>5</c:v>
                </c:pt>
                <c:pt idx="20">
                  <c:v>3</c:v>
                </c:pt>
                <c:pt idx="21">
                  <c:v>3</c:v>
                </c:pt>
                <c:pt idx="22">
                  <c:v>4</c:v>
                </c:pt>
                <c:pt idx="23">
                  <c:v>14</c:v>
                </c:pt>
                <c:pt idx="24">
                  <c:v>6</c:v>
                </c:pt>
                <c:pt idx="25">
                  <c:v>9</c:v>
                </c:pt>
              </c:numCache>
            </c:numRef>
          </c:val>
          <c:smooth val="0"/>
          <c:extLst>
            <c:ext xmlns:c16="http://schemas.microsoft.com/office/drawing/2014/chart" uri="{C3380CC4-5D6E-409C-BE32-E72D297353CC}">
              <c16:uniqueId val="{00000004-30FE-443C-A9BD-8B24FACD2C96}"/>
            </c:ext>
          </c:extLst>
        </c:ser>
        <c:ser>
          <c:idx val="5"/>
          <c:order val="5"/>
          <c:tx>
            <c:strRef>
              <c:f>Attend!$A$37</c:f>
              <c:strCache>
                <c:ptCount val="1"/>
                <c:pt idx="0">
                  <c:v>Vida Abundante</c:v>
                </c:pt>
              </c:strCache>
            </c:strRef>
          </c:tx>
          <c:spPr>
            <a:ln w="57150"/>
          </c:spPr>
          <c:marker>
            <c:spPr>
              <a:ln w="57150"/>
            </c:spPr>
          </c:marker>
          <c:cat>
            <c:numRef>
              <c:f>Attend!$B$31:$AA$31</c:f>
              <c:numCache>
                <c:formatCode>General</c:formatCode>
                <c:ptCount val="26"/>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numCache>
            </c:numRef>
          </c:cat>
          <c:val>
            <c:numRef>
              <c:f>Attend!$B$37:$AA$37</c:f>
              <c:numCache>
                <c:formatCode>General</c:formatCode>
                <c:ptCount val="26"/>
                <c:pt idx="21">
                  <c:v>30</c:v>
                </c:pt>
                <c:pt idx="22">
                  <c:v>30</c:v>
                </c:pt>
                <c:pt idx="23">
                  <c:v>35</c:v>
                </c:pt>
                <c:pt idx="24">
                  <c:v>48</c:v>
                </c:pt>
                <c:pt idx="25">
                  <c:v>49</c:v>
                </c:pt>
              </c:numCache>
            </c:numRef>
          </c:val>
          <c:smooth val="0"/>
          <c:extLst>
            <c:ext xmlns:c16="http://schemas.microsoft.com/office/drawing/2014/chart" uri="{C3380CC4-5D6E-409C-BE32-E72D297353CC}">
              <c16:uniqueId val="{00000005-30FE-443C-A9BD-8B24FACD2C96}"/>
            </c:ext>
          </c:extLst>
        </c:ser>
        <c:dLbls>
          <c:showLegendKey val="0"/>
          <c:showVal val="0"/>
          <c:showCatName val="0"/>
          <c:showSerName val="0"/>
          <c:showPercent val="0"/>
          <c:showBubbleSize val="0"/>
        </c:dLbls>
        <c:marker val="1"/>
        <c:smooth val="0"/>
        <c:axId val="-1994380232"/>
        <c:axId val="-2013984712"/>
      </c:lineChart>
      <c:catAx>
        <c:axId val="-1994380232"/>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800" b="0" i="0" u="none" strike="noStrike" baseline="0">
                <a:solidFill>
                  <a:srgbClr val="000000"/>
                </a:solidFill>
                <a:latin typeface="Arial"/>
                <a:ea typeface="Arial"/>
                <a:cs typeface="Arial"/>
              </a:defRPr>
            </a:pPr>
            <a:endParaRPr lang="en-US"/>
          </a:p>
        </c:txPr>
        <c:crossAx val="-2013984712"/>
        <c:crosses val="autoZero"/>
        <c:auto val="1"/>
        <c:lblAlgn val="ctr"/>
        <c:lblOffset val="100"/>
        <c:tickLblSkip val="2"/>
        <c:tickMarkSkip val="1"/>
        <c:noMultiLvlLbl val="0"/>
      </c:catAx>
      <c:valAx>
        <c:axId val="-201398471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1994380232"/>
        <c:crosses val="autoZero"/>
        <c:crossBetween val="between"/>
      </c:valAx>
      <c:spPr>
        <a:solidFill>
          <a:srgbClr val="C0C0C0"/>
        </a:solidFill>
        <a:ln w="12700">
          <a:solidFill>
            <a:srgbClr val="808080"/>
          </a:solidFill>
          <a:prstDash val="solid"/>
        </a:ln>
      </c:spPr>
    </c:plotArea>
    <c:legend>
      <c:legendPos val="r"/>
      <c:layout>
        <c:manualLayout>
          <c:xMode val="edge"/>
          <c:yMode val="edge"/>
          <c:x val="0.72340425531914898"/>
          <c:y val="0.27747281589801298"/>
          <c:w val="0.220062964203943"/>
          <c:h val="0.52302624671915998"/>
        </c:manualLayout>
      </c:layout>
      <c:overlay val="0"/>
      <c:spPr>
        <a:solidFill>
          <a:srgbClr val="FFFFFF"/>
        </a:solidFill>
        <a:ln w="3175">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0.45</cdr:x>
      <cdr:y>0.16176</cdr:y>
    </cdr:from>
    <cdr:to>
      <cdr:x>0.83333</cdr:x>
      <cdr:y>0.75</cdr:y>
    </cdr:to>
    <cdr:cxnSp macro="">
      <cdr:nvCxnSpPr>
        <cdr:cNvPr id="3" name="Straight Arrow Connector 2">
          <a:extLst xmlns:a="http://schemas.openxmlformats.org/drawingml/2006/main">
            <a:ext uri="{FF2B5EF4-FFF2-40B4-BE49-F238E27FC236}">
              <a16:creationId xmlns:a16="http://schemas.microsoft.com/office/drawing/2014/main" id="{29EF887C-CEAA-05A6-989B-F30BC93348B9}"/>
            </a:ext>
          </a:extLst>
        </cdr:cNvPr>
        <cdr:cNvCxnSpPr/>
      </cdr:nvCxnSpPr>
      <cdr:spPr bwMode="auto">
        <a:xfrm xmlns:a="http://schemas.openxmlformats.org/drawingml/2006/main">
          <a:off x="4114800" y="838200"/>
          <a:ext cx="3505200" cy="3048000"/>
        </a:xfrm>
        <a:prstGeom xmlns:a="http://schemas.openxmlformats.org/drawingml/2006/main" prst="straightConnector1">
          <a:avLst/>
        </a:prstGeom>
        <a:solidFill xmlns:a="http://schemas.openxmlformats.org/drawingml/2006/main">
          <a:schemeClr val="accent1"/>
        </a:solidFill>
        <a:ln xmlns:a="http://schemas.openxmlformats.org/drawingml/2006/main" w="57150" cap="flat" cmpd="sng" algn="ctr">
          <a:solidFill>
            <a:srgbClr val="FF0000"/>
          </a:solidFill>
          <a:prstDash val="solid"/>
          <a:round/>
          <a:headEnd type="none" w="med" len="med"/>
          <a:tailEnd type="triangle"/>
        </a:ln>
        <a:effectLst xmlns:a="http://schemas.openxmlformats.org/drawingml/2006/main"/>
      </cdr:spPr>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57D9859-5A95-4025-B19D-30986F09908D}" type="datetimeFigureOut">
              <a:rPr lang="en-US"/>
              <a:pPr>
                <a:defRPr/>
              </a:pPr>
              <a:t>4/12/24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22FD1CF-EA8B-433C-8F22-65566055D053}" type="slidenum">
              <a:rPr lang="en-US"/>
              <a:pPr>
                <a:defRPr/>
              </a:pPr>
              <a:t>‹#›</a:t>
            </a:fld>
            <a:endParaRPr lang="en-US"/>
          </a:p>
        </p:txBody>
      </p:sp>
    </p:spTree>
    <p:extLst>
      <p:ext uri="{BB962C8B-B14F-4D97-AF65-F5344CB8AC3E}">
        <p14:creationId xmlns:p14="http://schemas.microsoft.com/office/powerpoint/2010/main" val="2145012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4</a:t>
            </a:fld>
            <a:endParaRPr lang="en-US"/>
          </a:p>
        </p:txBody>
      </p:sp>
    </p:spTree>
    <p:extLst>
      <p:ext uri="{BB962C8B-B14F-4D97-AF65-F5344CB8AC3E}">
        <p14:creationId xmlns:p14="http://schemas.microsoft.com/office/powerpoint/2010/main" val="300730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A0C12-25BE-4BBE-8E19-68B432D65B3D}" type="slidenum">
              <a:rPr lang="en-US" smtClean="0"/>
              <a:t>13</a:t>
            </a:fld>
            <a:endParaRPr lang="en-US" dirty="0"/>
          </a:p>
        </p:txBody>
      </p:sp>
    </p:spTree>
    <p:extLst>
      <p:ext uri="{BB962C8B-B14F-4D97-AF65-F5344CB8AC3E}">
        <p14:creationId xmlns:p14="http://schemas.microsoft.com/office/powerpoint/2010/main" val="2843457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A0C12-25BE-4BBE-8E19-68B432D65B3D}" type="slidenum">
              <a:rPr lang="en-US" smtClean="0"/>
              <a:t>14</a:t>
            </a:fld>
            <a:endParaRPr lang="en-US" dirty="0"/>
          </a:p>
        </p:txBody>
      </p:sp>
    </p:spTree>
    <p:extLst>
      <p:ext uri="{BB962C8B-B14F-4D97-AF65-F5344CB8AC3E}">
        <p14:creationId xmlns:p14="http://schemas.microsoft.com/office/powerpoint/2010/main" val="3903209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15</a:t>
            </a:fld>
            <a:endParaRPr lang="en-US"/>
          </a:p>
        </p:txBody>
      </p:sp>
    </p:spTree>
    <p:extLst>
      <p:ext uri="{BB962C8B-B14F-4D97-AF65-F5344CB8AC3E}">
        <p14:creationId xmlns:p14="http://schemas.microsoft.com/office/powerpoint/2010/main" val="1701866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16</a:t>
            </a:fld>
            <a:endParaRPr lang="en-US"/>
          </a:p>
        </p:txBody>
      </p:sp>
    </p:spTree>
    <p:extLst>
      <p:ext uri="{BB962C8B-B14F-4D97-AF65-F5344CB8AC3E}">
        <p14:creationId xmlns:p14="http://schemas.microsoft.com/office/powerpoint/2010/main" val="3287744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1" dirty="0"/>
              <a:t>Purpose:</a:t>
            </a:r>
            <a:r>
              <a:rPr lang="en-US" b="1" baseline="0" dirty="0"/>
              <a:t> Evangelism, Exaltation, Worship, Edification, Service</a:t>
            </a:r>
            <a:endParaRPr lang="en-US" b="1" dirty="0"/>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17</a:t>
            </a:fld>
            <a:endParaRPr lang="en-US"/>
          </a:p>
        </p:txBody>
      </p:sp>
    </p:spTree>
    <p:extLst>
      <p:ext uri="{BB962C8B-B14F-4D97-AF65-F5344CB8AC3E}">
        <p14:creationId xmlns:p14="http://schemas.microsoft.com/office/powerpoint/2010/main" val="571158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18</a:t>
            </a:fld>
            <a:endParaRPr lang="en-US"/>
          </a:p>
        </p:txBody>
      </p:sp>
    </p:spTree>
    <p:extLst>
      <p:ext uri="{BB962C8B-B14F-4D97-AF65-F5344CB8AC3E}">
        <p14:creationId xmlns:p14="http://schemas.microsoft.com/office/powerpoint/2010/main" val="1698093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19</a:t>
            </a:fld>
            <a:endParaRPr lang="en-US"/>
          </a:p>
        </p:txBody>
      </p:sp>
    </p:spTree>
    <p:extLst>
      <p:ext uri="{BB962C8B-B14F-4D97-AF65-F5344CB8AC3E}">
        <p14:creationId xmlns:p14="http://schemas.microsoft.com/office/powerpoint/2010/main" val="849594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Problems with the candidating process. We</a:t>
            </a:r>
            <a:r>
              <a:rPr lang="en-US" baseline="0" dirty="0"/>
              <a:t> sell our future just to get </a:t>
            </a:r>
            <a:r>
              <a:rPr lang="en-US" baseline="0"/>
              <a:t>the position.</a:t>
            </a:r>
            <a:endParaRPr lang="en-US" dirty="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20</a:t>
            </a:fld>
            <a:endParaRPr lang="en-US"/>
          </a:p>
        </p:txBody>
      </p:sp>
    </p:spTree>
    <p:extLst>
      <p:ext uri="{BB962C8B-B14F-4D97-AF65-F5344CB8AC3E}">
        <p14:creationId xmlns:p14="http://schemas.microsoft.com/office/powerpoint/2010/main" val="293878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Problems with the candidating process. We</a:t>
            </a:r>
            <a:r>
              <a:rPr lang="en-US" baseline="0" dirty="0"/>
              <a:t> sell our future just to get the position.</a:t>
            </a:r>
          </a:p>
          <a:p>
            <a:endParaRPr lang="en-US" baseline="0" dirty="0"/>
          </a:p>
          <a:p>
            <a:r>
              <a:rPr lang="en-US" baseline="0" dirty="0"/>
              <a:t>On the way here, Todd Musser asked, “What’s the greatest detriment to solid ministry on the part of the pastor?” I responded, “Insecurity.” As we continued to talk about issues with pastors, insecurity continually rose to the surface.”</a:t>
            </a:r>
            <a:endParaRPr lang="en-US" dirty="0"/>
          </a:p>
          <a:p>
            <a:endParaRPr lang="en-US" dirty="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21</a:t>
            </a:fld>
            <a:endParaRPr lang="en-US"/>
          </a:p>
        </p:txBody>
      </p:sp>
    </p:spTree>
    <p:extLst>
      <p:ext uri="{BB962C8B-B14F-4D97-AF65-F5344CB8AC3E}">
        <p14:creationId xmlns:p14="http://schemas.microsoft.com/office/powerpoint/2010/main" val="2219335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22</a:t>
            </a:fld>
            <a:endParaRPr lang="en-US"/>
          </a:p>
        </p:txBody>
      </p:sp>
    </p:spTree>
    <p:extLst>
      <p:ext uri="{BB962C8B-B14F-4D97-AF65-F5344CB8AC3E}">
        <p14:creationId xmlns:p14="http://schemas.microsoft.com/office/powerpoint/2010/main" val="238641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AED5C7-77F9-46FD-8B17-BBE6A4F9474C}" type="slidenum">
              <a:rPr lang="en-US" smtClean="0"/>
              <a:pPr/>
              <a:t>5</a:t>
            </a:fld>
            <a:endParaRPr lang="en-US"/>
          </a:p>
        </p:txBody>
      </p:sp>
    </p:spTree>
    <p:extLst>
      <p:ext uri="{BB962C8B-B14F-4D97-AF65-F5344CB8AC3E}">
        <p14:creationId xmlns:p14="http://schemas.microsoft.com/office/powerpoint/2010/main" val="1784039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23</a:t>
            </a:fld>
            <a:endParaRPr lang="en-US"/>
          </a:p>
        </p:txBody>
      </p:sp>
    </p:spTree>
    <p:extLst>
      <p:ext uri="{BB962C8B-B14F-4D97-AF65-F5344CB8AC3E}">
        <p14:creationId xmlns:p14="http://schemas.microsoft.com/office/powerpoint/2010/main" val="2093888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24</a:t>
            </a:fld>
            <a:endParaRPr lang="en-US"/>
          </a:p>
        </p:txBody>
      </p:sp>
    </p:spTree>
    <p:extLst>
      <p:ext uri="{BB962C8B-B14F-4D97-AF65-F5344CB8AC3E}">
        <p14:creationId xmlns:p14="http://schemas.microsoft.com/office/powerpoint/2010/main" val="4282388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25</a:t>
            </a:fld>
            <a:endParaRPr lang="en-US"/>
          </a:p>
        </p:txBody>
      </p:sp>
    </p:spTree>
    <p:extLst>
      <p:ext uri="{BB962C8B-B14F-4D97-AF65-F5344CB8AC3E}">
        <p14:creationId xmlns:p14="http://schemas.microsoft.com/office/powerpoint/2010/main" val="741816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26</a:t>
            </a:fld>
            <a:endParaRPr lang="en-US"/>
          </a:p>
        </p:txBody>
      </p:sp>
    </p:spTree>
    <p:extLst>
      <p:ext uri="{BB962C8B-B14F-4D97-AF65-F5344CB8AC3E}">
        <p14:creationId xmlns:p14="http://schemas.microsoft.com/office/powerpoint/2010/main" val="3042833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27</a:t>
            </a:fld>
            <a:endParaRPr lang="en-US"/>
          </a:p>
        </p:txBody>
      </p:sp>
    </p:spTree>
    <p:extLst>
      <p:ext uri="{BB962C8B-B14F-4D97-AF65-F5344CB8AC3E}">
        <p14:creationId xmlns:p14="http://schemas.microsoft.com/office/powerpoint/2010/main" val="2868454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Times New Roman" panose="02020603050405020304" pitchFamily="18" charset="0"/>
                <a:ea typeface="GungsuhChe" panose="02030609000101010101" pitchFamily="49" charset="-127"/>
                <a:cs typeface="Times New Roman" panose="02020603050405020304" pitchFamily="18" charset="0"/>
              </a:rPr>
              <a:t>The legendary Walt Disney died before Disney World in Florida was completed. On opening day in 1971, almost five years after Disney’s death, someone commented to Mike Vance, creative director of Walt Disney Studios, “Isn’t it too bad Walt Disney didn’t live to see this?”</a:t>
            </a:r>
            <a:endParaRPr lang="en-US" sz="1200" kern="1200" dirty="0">
              <a:solidFill>
                <a:schemeClr val="tx1"/>
              </a:solidFill>
              <a:effectLst/>
              <a:latin typeface="Times New Roman" panose="02020603050405020304" pitchFamily="18" charset="0"/>
              <a:ea typeface="GungsuhChe" panose="02030609000101010101" pitchFamily="49" charset="-127"/>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GungsuhChe" panose="02030609000101010101" pitchFamily="49" charset="-127"/>
                <a:cs typeface="Times New Roman" panose="02020603050405020304" pitchFamily="18" charset="0"/>
              </a:rPr>
              <a:t>	He did see it,” Vance replied simply. “That’s why it’s here.”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Craig Groeschel, IT, How churches and leaders can get it and keep it,  p 48.</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a:solidFill>
                <a:schemeClr val="tx1"/>
              </a:solidFill>
              <a:effectLst/>
              <a:latin typeface="Times New Roman" panose="02020603050405020304" pitchFamily="18" charset="0"/>
              <a:ea typeface="GungsuhChe" panose="02030609000101010101" pitchFamily="49" charset="-127"/>
              <a:cs typeface="Times New Roman" panose="02020603050405020304" pitchFamily="18" charset="0"/>
            </a:endParaRPr>
          </a:p>
          <a:p>
            <a:endParaRPr lang="en-US" dirty="0"/>
          </a:p>
          <a:p>
            <a:endParaRPr lang="en-US" dirty="0"/>
          </a:p>
          <a:p>
            <a:r>
              <a:rPr lang="en-US" dirty="0"/>
              <a:t>Mark Johnson—do you love</a:t>
            </a:r>
            <a:r>
              <a:rPr lang="en-US" baseline="0" dirty="0"/>
              <a:t> these people? (while pastoring a very difficult church)</a:t>
            </a:r>
            <a:endParaRPr lang="en-US" dirty="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28</a:t>
            </a:fld>
            <a:endParaRPr lang="en-US"/>
          </a:p>
        </p:txBody>
      </p:sp>
    </p:spTree>
    <p:extLst>
      <p:ext uri="{BB962C8B-B14F-4D97-AF65-F5344CB8AC3E}">
        <p14:creationId xmlns:p14="http://schemas.microsoft.com/office/powerpoint/2010/main" val="980801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Times New Roman" panose="02020603050405020304" pitchFamily="18" charset="0"/>
                <a:ea typeface="GungsuhChe" panose="02030609000101010101" pitchFamily="49" charset="-127"/>
                <a:cs typeface="Times New Roman" panose="02020603050405020304" pitchFamily="18" charset="0"/>
              </a:rPr>
              <a:t>The legendary Walt Disney died before Disney World in Florida was completed. On opening day in 1971, almost five years after Disney’s death, someone commented to Mike Vance, creative director of Walt Disney Studios, “Isn’t it too bad Walt Disney didn’t live to see this?”</a:t>
            </a:r>
            <a:endParaRPr lang="en-US" sz="1200" kern="1200" dirty="0">
              <a:solidFill>
                <a:schemeClr val="tx1"/>
              </a:solidFill>
              <a:effectLst/>
              <a:latin typeface="Times New Roman" panose="02020603050405020304" pitchFamily="18" charset="0"/>
              <a:ea typeface="GungsuhChe" panose="02030609000101010101" pitchFamily="49" charset="-127"/>
              <a:cs typeface="Times New Roman" panose="02020603050405020304" pitchFamily="18" charset="0"/>
            </a:endParaRPr>
          </a:p>
          <a:p>
            <a:r>
              <a:rPr lang="en-US" sz="1200" b="1" kern="1200" dirty="0">
                <a:solidFill>
                  <a:schemeClr val="tx1"/>
                </a:solidFill>
                <a:effectLst/>
                <a:latin typeface="Times New Roman" panose="02020603050405020304" pitchFamily="18" charset="0"/>
                <a:ea typeface="GungsuhChe" panose="02030609000101010101" pitchFamily="49" charset="-127"/>
                <a:cs typeface="Times New Roman" panose="02020603050405020304" pitchFamily="18" charset="0"/>
              </a:rPr>
              <a:t>	He did see it,” Vance replied simply. “That’s why it’s here.”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Craig Groeschel, IT, How churches and leaders can get it and keep it,  p 48.</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a:solidFill>
                <a:schemeClr val="tx1"/>
              </a:solidFill>
              <a:effectLst/>
              <a:latin typeface="Times New Roman" panose="02020603050405020304" pitchFamily="18" charset="0"/>
              <a:ea typeface="GungsuhChe" panose="02030609000101010101" pitchFamily="49" charset="-127"/>
              <a:cs typeface="Times New Roman" panose="02020603050405020304" pitchFamily="18" charset="0"/>
            </a:endParaRPr>
          </a:p>
          <a:p>
            <a:endParaRPr lang="en-US" dirty="0"/>
          </a:p>
          <a:p>
            <a:endParaRPr lang="en-US" dirty="0"/>
          </a:p>
          <a:p>
            <a:r>
              <a:rPr lang="en-US" dirty="0"/>
              <a:t>Mark Johnson—do you love</a:t>
            </a:r>
            <a:r>
              <a:rPr lang="en-US" baseline="0" dirty="0"/>
              <a:t> these people? (while pastoring a very difficult church)</a:t>
            </a:r>
            <a:endParaRPr lang="en-US" dirty="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D1A208-484E-4D39-B60E-3A122F6E430B}" type="slidenum">
              <a:rPr lang="en-US" smtClean="0"/>
              <a:pPr/>
              <a:t>29</a:t>
            </a:fld>
            <a:endParaRPr lang="en-US"/>
          </a:p>
        </p:txBody>
      </p:sp>
    </p:spTree>
    <p:extLst>
      <p:ext uri="{BB962C8B-B14F-4D97-AF65-F5344CB8AC3E}">
        <p14:creationId xmlns:p14="http://schemas.microsoft.com/office/powerpoint/2010/main" val="747872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30</a:t>
            </a:fld>
            <a:endParaRPr lang="en-US"/>
          </a:p>
        </p:txBody>
      </p:sp>
    </p:spTree>
    <p:extLst>
      <p:ext uri="{BB962C8B-B14F-4D97-AF65-F5344CB8AC3E}">
        <p14:creationId xmlns:p14="http://schemas.microsoft.com/office/powerpoint/2010/main" val="1232377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5613A-1FA2-4749-A227-E0A25489D43F}" type="slidenum">
              <a:rPr lang="en-US" smtClean="0"/>
              <a:pPr/>
              <a:t>31</a:t>
            </a:fld>
            <a:endParaRPr lang="en-US"/>
          </a:p>
        </p:txBody>
      </p:sp>
    </p:spTree>
    <p:extLst>
      <p:ext uri="{BB962C8B-B14F-4D97-AF65-F5344CB8AC3E}">
        <p14:creationId xmlns:p14="http://schemas.microsoft.com/office/powerpoint/2010/main" val="1436987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5613A-1FA2-4749-A227-E0A25489D43F}" type="slidenum">
              <a:rPr lang="en-US" smtClean="0"/>
              <a:pPr/>
              <a:t>32</a:t>
            </a:fld>
            <a:endParaRPr lang="en-US"/>
          </a:p>
        </p:txBody>
      </p:sp>
    </p:spTree>
    <p:extLst>
      <p:ext uri="{BB962C8B-B14F-4D97-AF65-F5344CB8AC3E}">
        <p14:creationId xmlns:p14="http://schemas.microsoft.com/office/powerpoint/2010/main" val="7414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6</a:t>
            </a:fld>
            <a:endParaRPr lang="en-US"/>
          </a:p>
        </p:txBody>
      </p:sp>
    </p:spTree>
    <p:extLst>
      <p:ext uri="{BB962C8B-B14F-4D97-AF65-F5344CB8AC3E}">
        <p14:creationId xmlns:p14="http://schemas.microsoft.com/office/powerpoint/2010/main" val="3362617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E5613A-1FA2-4749-A227-E0A25489D43F}" type="slidenum">
              <a:rPr lang="en-US" smtClean="0"/>
              <a:pPr/>
              <a:t>33</a:t>
            </a:fld>
            <a:endParaRPr lang="en-US"/>
          </a:p>
        </p:txBody>
      </p:sp>
    </p:spTree>
    <p:extLst>
      <p:ext uri="{BB962C8B-B14F-4D97-AF65-F5344CB8AC3E}">
        <p14:creationId xmlns:p14="http://schemas.microsoft.com/office/powerpoint/2010/main" val="764956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34</a:t>
            </a:fld>
            <a:endParaRPr lang="en-US"/>
          </a:p>
        </p:txBody>
      </p:sp>
    </p:spTree>
    <p:extLst>
      <p:ext uri="{BB962C8B-B14F-4D97-AF65-F5344CB8AC3E}">
        <p14:creationId xmlns:p14="http://schemas.microsoft.com/office/powerpoint/2010/main" val="1814687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C55BA9A-1274-4BBC-8384-B5F1879D82A9}" type="slidenum">
              <a:rPr lang="en-US"/>
              <a:pPr/>
              <a:t>7</a:t>
            </a:fld>
            <a:endParaRPr lang="en-US"/>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Times" charset="0"/>
                <a:ea typeface="ＭＳ Ｐゴシック" pitchFamily="48" charset="-128"/>
              </a:rPr>
              <a:t>Three Ds provide background for how we lead and do ministry.</a:t>
            </a:r>
            <a:r>
              <a:rPr lang="en-US" baseline="0" dirty="0">
                <a:latin typeface="Times" charset="0"/>
                <a:ea typeface="ＭＳ Ｐゴシック" pitchFamily="48" charset="-128"/>
              </a:rPr>
              <a:t> Make up your leader development plan.</a:t>
            </a:r>
          </a:p>
          <a:p>
            <a:pPr eaLnBrk="1" hangingPunct="1"/>
            <a:endParaRPr lang="en-US" baseline="0" dirty="0">
              <a:latin typeface="Times" charset="0"/>
              <a:ea typeface="ＭＳ Ｐゴシック" pitchFamily="48" charset="-128"/>
            </a:endParaRPr>
          </a:p>
          <a:p>
            <a:pPr eaLnBrk="1" hangingPunct="1"/>
            <a:r>
              <a:rPr lang="en-US" baseline="0" dirty="0">
                <a:latin typeface="Times" charset="0"/>
                <a:ea typeface="ＭＳ Ｐゴシック" pitchFamily="48" charset="-128"/>
              </a:rPr>
              <a:t>Many pastors spend the first 5-years of ministry trying to be someone else. You need to discover who you are and be the person God designed you to be!</a:t>
            </a:r>
          </a:p>
          <a:p>
            <a:pPr eaLnBrk="1" hangingPunct="1"/>
            <a:endParaRPr lang="en-US" baseline="0" dirty="0">
              <a:latin typeface="Times" charset="0"/>
              <a:ea typeface="ＭＳ Ｐゴシック" pitchFamily="48" charset="-128"/>
            </a:endParaRPr>
          </a:p>
          <a:p>
            <a:pPr eaLnBrk="1" hangingPunct="1"/>
            <a:r>
              <a:rPr lang="en-US" sz="1200" b="1" kern="1200" dirty="0">
                <a:solidFill>
                  <a:schemeClr val="tx1"/>
                </a:solidFill>
                <a:effectLst/>
                <a:latin typeface="+mn-lt"/>
                <a:ea typeface="+mn-ea"/>
                <a:cs typeface="+mn-cs"/>
              </a:rPr>
              <a:t>We have surveyed pastors in all 50 states. Out of 146 pastors, 108 were in transforming churches. Of the 102 pastors, we have only found two pastors in transformational churches who were not leaders. In one church, the pastor had a visionary elder. In the second, the pastor had a visionary board. In all the remaining cases, the pastor was the lead.</a:t>
            </a:r>
            <a:endParaRPr lang="en-US" baseline="0" dirty="0">
              <a:latin typeface="Times" charset="0"/>
              <a:ea typeface="ＭＳ Ｐゴシック" pitchFamily="48" charset="-128"/>
            </a:endParaRPr>
          </a:p>
          <a:p>
            <a:pPr eaLnBrk="1" hangingPunct="1"/>
            <a:endParaRPr lang="en-US" baseline="0" dirty="0">
              <a:latin typeface="Times" charset="0"/>
              <a:ea typeface="ＭＳ Ｐゴシック" pitchFamily="48" charset="-128"/>
            </a:endParaRPr>
          </a:p>
          <a:p>
            <a:pPr eaLnBrk="1" hangingPunct="1"/>
            <a:endParaRPr lang="en-US" dirty="0">
              <a:latin typeface="Times" charset="0"/>
              <a:ea typeface="ＭＳ Ｐゴシック" pitchFamily="48" charset="-128"/>
            </a:endParaRPr>
          </a:p>
        </p:txBody>
      </p:sp>
    </p:spTree>
    <p:extLst>
      <p:ext uri="{BB962C8B-B14F-4D97-AF65-F5344CB8AC3E}">
        <p14:creationId xmlns:p14="http://schemas.microsoft.com/office/powerpoint/2010/main" val="2976318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Design—How are you wired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Direction—Where are you going?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Development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We cannot control “design.” However, we can deal with Direction and Development.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22FD1CF-EA8B-433C-8F22-65566055D053}" type="slidenum">
              <a:rPr lang="en-US" smtClean="0"/>
              <a:pPr>
                <a:defRPr/>
              </a:pPr>
              <a:t>8</a:t>
            </a:fld>
            <a:endParaRPr lang="en-US"/>
          </a:p>
        </p:txBody>
      </p:sp>
    </p:spTree>
    <p:extLst>
      <p:ext uri="{BB962C8B-B14F-4D97-AF65-F5344CB8AC3E}">
        <p14:creationId xmlns:p14="http://schemas.microsoft.com/office/powerpoint/2010/main" val="50601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Pattern of Decline</a:t>
            </a:r>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B371B1-133C-41F7-9621-0B44C586357C}" type="slidenum">
              <a:rPr lang="en-US" smtClean="0"/>
              <a:pPr fontAlgn="base">
                <a:spcBef>
                  <a:spcPct val="0"/>
                </a:spcBef>
                <a:spcAft>
                  <a:spcPct val="0"/>
                </a:spcAft>
                <a:defRPr/>
              </a:pPr>
              <a:t>9</a:t>
            </a:fld>
            <a:endParaRPr lang="en-US"/>
          </a:p>
        </p:txBody>
      </p:sp>
    </p:spTree>
    <p:extLst>
      <p:ext uri="{BB962C8B-B14F-4D97-AF65-F5344CB8AC3E}">
        <p14:creationId xmlns:p14="http://schemas.microsoft.com/office/powerpoint/2010/main" val="133433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Pattern of Decline</a:t>
            </a:r>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B371B1-133C-41F7-9621-0B44C586357C}"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3648239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A0C12-25BE-4BBE-8E19-68B432D65B3D}" type="slidenum">
              <a:rPr lang="en-US" smtClean="0"/>
              <a:t>11</a:t>
            </a:fld>
            <a:endParaRPr lang="en-US" dirty="0"/>
          </a:p>
        </p:txBody>
      </p:sp>
    </p:spTree>
    <p:extLst>
      <p:ext uri="{BB962C8B-B14F-4D97-AF65-F5344CB8AC3E}">
        <p14:creationId xmlns:p14="http://schemas.microsoft.com/office/powerpoint/2010/main" val="3373694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A0C12-25BE-4BBE-8E19-68B432D65B3D}" type="slidenum">
              <a:rPr lang="en-US" smtClean="0"/>
              <a:t>12</a:t>
            </a:fld>
            <a:endParaRPr lang="en-US" dirty="0"/>
          </a:p>
        </p:txBody>
      </p:sp>
    </p:spTree>
    <p:extLst>
      <p:ext uri="{BB962C8B-B14F-4D97-AF65-F5344CB8AC3E}">
        <p14:creationId xmlns:p14="http://schemas.microsoft.com/office/powerpoint/2010/main" val="1735000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16754" name="Rectangle 18"/>
          <p:cNvSpPr>
            <a:spLocks noGrp="1" noChangeArrowheads="1"/>
          </p:cNvSpPr>
          <p:nvPr>
            <p:ph type="ctrTitle" sz="quarter"/>
          </p:nvPr>
        </p:nvSpPr>
        <p:spPr>
          <a:xfrm>
            <a:off x="685800" y="1768477"/>
            <a:ext cx="7772400" cy="1736725"/>
          </a:xfrm>
        </p:spPr>
        <p:txBody>
          <a:bodyPr anchor="b"/>
          <a:lstStyle>
            <a:lvl1pPr>
              <a:defRPr sz="5400"/>
            </a:lvl1pPr>
          </a:lstStyle>
          <a:p>
            <a:r>
              <a:rPr lang="en-US"/>
              <a:t>Click to edit Master title style</a:t>
            </a:r>
          </a:p>
        </p:txBody>
      </p:sp>
      <p:sp>
        <p:nvSpPr>
          <p:cNvPr id="116755"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D467DEFC-15D7-4F9B-AB19-2912D412BE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8A3A76F7-1A4A-4EFC-8774-8E616C443FB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80D060FE-A5C3-4D3F-A49F-5515A26438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4299769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9827663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15773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36711323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3638937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0535496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52893115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08109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6E3C69BB-22E5-41B0-84D5-D633869D5D6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32206215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4209203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4828075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5C86C27A-9F91-4698-8964-3CABC6AD9B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F3E8B66D-D19C-4762-A134-8FA354D7E8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F1464B0B-91B1-4861-8CC9-21FD049BFF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108CC4AD-ED14-47EA-B636-1D93ECFB1B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6E2A2B88-F4CF-40E4-B737-2ACBE8C5A68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79D51F1-12C8-4D50-A348-231F6F6D4B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6E0936B7-8EC5-4574-B99D-355A0767FC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11571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11571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11571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11571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1571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572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572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1572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1572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1572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1572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1572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1572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1572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1572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115730"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15731"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15732"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115733"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38FFDB9-8177-4951-AAFD-0D0C82166C50}" type="slidenum">
              <a:rPr lang="en-US"/>
              <a:pPr>
                <a:defRPr/>
              </a:pPr>
              <a:t>‹#›</a:t>
            </a:fld>
            <a:endParaRPr lang="en-US"/>
          </a:p>
        </p:txBody>
      </p:sp>
      <p:sp>
        <p:nvSpPr>
          <p:cNvPr id="115734"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05"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013583175"/>
      </p:ext>
    </p:extLst>
  </p:cSld>
  <p:clrMap bg1="dk2" tx1="lt1" bg2="dk1"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ar-JO" dirty="0">
                <a:latin typeface="Arial" panose="020B0604020202020204" pitchFamily="34" charset="0"/>
                <a:cs typeface="Arial" panose="020B0604020202020204" pitchFamily="34" charset="0"/>
              </a:rPr>
              <a:t>القيادة والتحول</a:t>
            </a:r>
            <a:br>
              <a:rPr lang="ar-JO" dirty="0">
                <a:latin typeface="Arial" panose="020B0604020202020204" pitchFamily="34" charset="0"/>
                <a:cs typeface="Arial" panose="020B0604020202020204" pitchFamily="34" charset="0"/>
              </a:rPr>
            </a:br>
            <a:r>
              <a:rPr lang="ar-JO" sz="4000" dirty="0">
                <a:latin typeface="Arial" panose="020B0604020202020204" pitchFamily="34" charset="0"/>
                <a:cs typeface="Arial" panose="020B0604020202020204" pitchFamily="34" charset="0"/>
              </a:rPr>
              <a:t>أساسيات تحول الكنيسة</a:t>
            </a:r>
            <a:endParaRPr lang="en-US" dirty="0">
              <a:latin typeface="Arial" panose="020B0604020202020204" pitchFamily="34" charset="0"/>
              <a:cs typeface="Arial" panose="020B0604020202020204" pitchFamily="34" charset="0"/>
            </a:endParaRPr>
          </a:p>
        </p:txBody>
      </p:sp>
      <p:pic>
        <p:nvPicPr>
          <p:cNvPr id="4" name="Content Placeholder 3" descr="C:\Users\Gordon Penfold\Downloads\TAP-851x31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537331" cy="3901507"/>
          </a:xfrm>
          <a:prstGeom prst="rect">
            <a:avLst/>
          </a:prstGeom>
          <a:noFill/>
          <a:ln>
            <a:noFill/>
          </a:ln>
        </p:spPr>
      </p:pic>
      <p:sp>
        <p:nvSpPr>
          <p:cNvPr id="5" name="Rectangle 4"/>
          <p:cNvSpPr>
            <a:spLocks noChangeArrowheads="1"/>
          </p:cNvSpPr>
          <p:nvPr/>
        </p:nvSpPr>
        <p:spPr bwMode="auto">
          <a:xfrm>
            <a:off x="0" y="5654107"/>
            <a:ext cx="925252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1"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تعليم د. غوردون بينفولد دكتور الخدمات الطلابية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a:t>
            </a:r>
          </a:p>
        </p:txBody>
      </p:sp>
    </p:spTree>
    <p:extLst>
      <p:ext uri="{BB962C8B-B14F-4D97-AF65-F5344CB8AC3E}">
        <p14:creationId xmlns:p14="http://schemas.microsoft.com/office/powerpoint/2010/main" val="266796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681128193"/>
              </p:ext>
            </p:extLst>
          </p:nvPr>
        </p:nvGraphicFramePr>
        <p:xfrm>
          <a:off x="609600" y="381000"/>
          <a:ext cx="80010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3" name="Explosion 2 2"/>
          <p:cNvSpPr/>
          <p:nvPr/>
        </p:nvSpPr>
        <p:spPr>
          <a:xfrm>
            <a:off x="7848600" y="4724400"/>
            <a:ext cx="914400" cy="9144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73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413" y="426688"/>
            <a:ext cx="9124334" cy="1291771"/>
          </a:xfrm>
        </p:spPr>
        <p:txBody>
          <a:bodyPr/>
          <a:lstStyle/>
          <a:p>
            <a:pPr algn="ctr"/>
            <a:r>
              <a:rPr lang="ar-JO"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التحضير للخدمة</a:t>
            </a:r>
            <a:endPar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11</a:t>
            </a:r>
            <a:endParaRPr lang="en-US" dirty="0">
              <a:latin typeface="Arial" panose="020B0604020202020204" pitchFamily="34" charset="0"/>
              <a:cs typeface="Arial" panose="020B0604020202020204" pitchFamily="34" charset="0"/>
            </a:endParaRPr>
          </a:p>
        </p:txBody>
      </p:sp>
      <p:sp>
        <p:nvSpPr>
          <p:cNvPr id="9" name="Rectangle 8"/>
          <p:cNvSpPr/>
          <p:nvPr/>
        </p:nvSpPr>
        <p:spPr>
          <a:xfrm>
            <a:off x="294968" y="1905000"/>
            <a:ext cx="8534400" cy="2246769"/>
          </a:xfrm>
          <a:prstGeom prst="rect">
            <a:avLst/>
          </a:prstGeom>
        </p:spPr>
        <p:txBody>
          <a:bodyPr wrap="square">
            <a:spAutoFit/>
          </a:bodyPr>
          <a:lstStyle/>
          <a:p>
            <a:pPr marL="285750" lvl="2" algn="r"/>
            <a:r>
              <a:rPr lang="ar-JO" sz="2800" b="1" cap="all" spc="5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عندما تخرجت شعرت أن لدي كل المعلومات التي قد أحتاجها، لأتمم كل ما يطلبه الله مني كقس، كان لدي آية لكل شيء. خلال السنوات القليلة التالية كراعي مساعد على طلاب الكلية وواعظ متجول، وجدت فجوات قليلة جداً في تدريبي، وكنت مسروراً للغاية مما دفعته غالياً مقابل المال، الساعات والدراسة. </a:t>
            </a:r>
            <a:endParaRPr lang="en-US" sz="2800" b="1" cap="all" spc="5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736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ar-JO" dirty="0"/>
              <a:t>12</a:t>
            </a:r>
            <a:endParaRPr lang="en-US" dirty="0"/>
          </a:p>
        </p:txBody>
      </p:sp>
      <p:sp>
        <p:nvSpPr>
          <p:cNvPr id="9" name="Rectangle 8"/>
          <p:cNvSpPr/>
          <p:nvPr/>
        </p:nvSpPr>
        <p:spPr>
          <a:xfrm>
            <a:off x="381000" y="838200"/>
            <a:ext cx="8305800" cy="2246769"/>
          </a:xfrm>
          <a:prstGeom prst="rect">
            <a:avLst/>
          </a:prstGeom>
        </p:spPr>
        <p:txBody>
          <a:bodyPr wrap="square">
            <a:spAutoFit/>
          </a:bodyPr>
          <a:lstStyle/>
          <a:p>
            <a:pPr marL="285750" lvl="2" algn="r"/>
            <a:r>
              <a:rPr lang="ar-JO" sz="2800" b="1" cap="all" spc="50" dirty="0">
                <a:effectLst>
                  <a:outerShdw blurRad="38100" dist="38100" dir="2700000" algn="tl">
                    <a:srgbClr val="000000">
                      <a:alpha val="43137"/>
                    </a:srgbClr>
                  </a:outerShdw>
                </a:effectLst>
                <a:latin typeface="Arial Narrow" pitchFamily="34" charset="0"/>
              </a:rPr>
              <a:t>لكن تصوراتي تغيرت بسرعة عندما أصبحت الراعي الرئيسي للقرية، لم يأخذني الأمر طويلاً (حوالي شهر ونصف) كراعي في سن الثامنة والعشرين، لأكتشف أن لدي الكثير لأتعلمه مما لدي الوقت للتعلم. لم تكن الفجوات في تدريبي كتابية، لاهوتية أو حتى فلسفية، كانت فجواتي في مجالات القيادة والناس.</a:t>
            </a:r>
            <a:endParaRPr lang="en-US" sz="2800" b="1" cap="all" spc="50" dirty="0">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3642521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r>
              <a:rPr lang="ar-JO" dirty="0">
                <a:latin typeface="Arial" panose="020B0604020202020204" pitchFamily="34" charset="0"/>
                <a:cs typeface="Arial" panose="020B0604020202020204" pitchFamily="34" charset="0"/>
              </a:rPr>
              <a:t>13</a:t>
            </a:r>
            <a:endParaRPr lang="en-US" dirty="0">
              <a:latin typeface="Arial" panose="020B0604020202020204" pitchFamily="34" charset="0"/>
              <a:cs typeface="Arial" panose="020B0604020202020204" pitchFamily="34" charset="0"/>
            </a:endParaRPr>
          </a:p>
        </p:txBody>
      </p:sp>
      <p:sp>
        <p:nvSpPr>
          <p:cNvPr id="9" name="Rectangle 8"/>
          <p:cNvSpPr/>
          <p:nvPr/>
        </p:nvSpPr>
        <p:spPr>
          <a:xfrm>
            <a:off x="299884" y="1295400"/>
            <a:ext cx="8382000" cy="2677656"/>
          </a:xfrm>
          <a:prstGeom prst="rect">
            <a:avLst/>
          </a:prstGeom>
        </p:spPr>
        <p:txBody>
          <a:bodyPr wrap="square">
            <a:spAutoFit/>
          </a:bodyPr>
          <a:lstStyle/>
          <a:p>
            <a:pPr marL="285750" lvl="2" algn="r"/>
            <a:r>
              <a:rPr lang="ar-JO" sz="2800" b="1" cap="all" spc="5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خلال السنوات الخمسة في التدريب اللاهوتي، لم يحدث أن تكلمنا حول تعيين الأشخاص المناسبين، أو إزالة الأشخاص الذين يحتاجون إلى الإزالة، لم يكن هناك صف حول كيفية بناء لجنة او العمل مع لجنة موجودة، لم يكن هناك كلية لاهوت واحدة تقدم كيفية وضع سلم الرواتب، إجراء مراجعات الأداء أو خلق وصف وظيفي مناسب. </a:t>
            </a:r>
            <a:endParaRPr lang="en-US" sz="2800" cap="all" spc="5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87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8C6875B-764D-41C8-9254-05A9D5F082D8}" type="slidenum">
              <a:rPr lang="en-US" smtClean="0">
                <a:latin typeface="Arial" panose="020B0604020202020204" pitchFamily="34" charset="0"/>
                <a:cs typeface="Arial" panose="020B0604020202020204" pitchFamily="34" charset="0"/>
              </a:rPr>
              <a:t>14</a:t>
            </a:fld>
            <a:endParaRPr lang="en-US" dirty="0">
              <a:latin typeface="Arial" panose="020B0604020202020204" pitchFamily="34" charset="0"/>
              <a:cs typeface="Arial" panose="020B0604020202020204" pitchFamily="34" charset="0"/>
            </a:endParaRPr>
          </a:p>
        </p:txBody>
      </p:sp>
      <p:sp>
        <p:nvSpPr>
          <p:cNvPr id="9" name="Rectangle 8"/>
          <p:cNvSpPr/>
          <p:nvPr/>
        </p:nvSpPr>
        <p:spPr>
          <a:xfrm>
            <a:off x="381000" y="838200"/>
            <a:ext cx="8153400" cy="3129062"/>
          </a:xfrm>
          <a:prstGeom prst="rect">
            <a:avLst/>
          </a:prstGeom>
        </p:spPr>
        <p:txBody>
          <a:bodyPr wrap="square">
            <a:spAutoFit/>
          </a:bodyPr>
          <a:lstStyle/>
          <a:p>
            <a:pPr marL="285750" lvl="2" algn="r"/>
            <a:r>
              <a:rPr lang="ar-JO" sz="2800" b="1" cap="all" spc="5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مع أن الكتاب المقدس علمني ما هي الروح التي يجب أن أتعامل بها مع الناس، والنعمة التي كان يجب أن أتعامل بها حتى مع أعدائي، لكني كنت في حيرة من أمري بخصوص النواحي العملية لقيادة فريق – وفريق من القادة في ذلك الوقت. </a:t>
            </a:r>
            <a:endParaRPr lang="en-US" sz="2800" b="1" cap="all" spc="5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2"/>
            <a:endParaRPr lang="en-US" sz="3200" b="1" cap="all" spc="5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2" algn="ctr"/>
            <a:r>
              <a:rPr lang="ar-JO" sz="32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لاري أوزبورن، الفرق اللزجة، الحفاظ على قيادتك وموظفيك في نفس الصفحة، (جراند رابيدز، ميتشيغن: زوندرفان، 2010)، 13-14، في المقدمة التي كتبها مات تشاندلر.</a:t>
            </a:r>
            <a:endParaRPr lang="en-US" sz="3200" b="1" cap="all" spc="50"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019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solidFill>
                  <a:srgbClr val="FFFFFF"/>
                </a:solidFill>
                <a:latin typeface="Arial" panose="020B0604020202020204" pitchFamily="34" charset="0"/>
                <a:cs typeface="Arial" panose="020B0604020202020204" pitchFamily="34" charset="0"/>
              </a:rPr>
              <a:t>تطورنا</a:t>
            </a:r>
            <a:endParaRPr lang="en-US" dirty="0">
              <a:solidFill>
                <a:srgbClr val="FFFFFF"/>
              </a:solidFill>
              <a:latin typeface="Arial" panose="020B0604020202020204" pitchFamily="34" charset="0"/>
              <a:cs typeface="Arial" panose="020B0604020202020204" pitchFamily="34" charset="0"/>
            </a:endParaRPr>
          </a:p>
        </p:txBody>
      </p:sp>
      <p:sp>
        <p:nvSpPr>
          <p:cNvPr id="3" name="Rectangle 2"/>
          <p:cNvSpPr/>
          <p:nvPr/>
        </p:nvSpPr>
        <p:spPr>
          <a:xfrm>
            <a:off x="800100" y="2057402"/>
            <a:ext cx="7543800" cy="1323439"/>
          </a:xfrm>
          <a:prstGeom prst="rect">
            <a:avLst/>
          </a:prstGeom>
        </p:spPr>
        <p:txBody>
          <a:bodyPr wrap="square">
            <a:spAutoFit/>
          </a:bodyPr>
          <a:lstStyle/>
          <a:p>
            <a:pPr algn="r"/>
            <a:r>
              <a:rPr lang="ar-JO" sz="4000" b="1" dirty="0">
                <a:latin typeface="Arial" panose="020B0604020202020204" pitchFamily="34" charset="0"/>
                <a:cs typeface="Arial" panose="020B0604020202020204" pitchFamily="34" charset="0"/>
              </a:rPr>
              <a:t>2 تيموثاوس 3: 14  وأما أنت فاثبت </a:t>
            </a:r>
            <a:r>
              <a:rPr lang="ar-JO" sz="4000" b="1" u="sng" dirty="0">
                <a:latin typeface="Arial" panose="020B0604020202020204" pitchFamily="34" charset="0"/>
                <a:cs typeface="Arial" panose="020B0604020202020204" pitchFamily="34" charset="0"/>
              </a:rPr>
              <a:t>على ما تعلمت</a:t>
            </a:r>
            <a:r>
              <a:rPr lang="ar-JO" sz="4000" b="1" dirty="0">
                <a:latin typeface="Arial" panose="020B0604020202020204" pitchFamily="34" charset="0"/>
                <a:cs typeface="Arial" panose="020B0604020202020204" pitchFamily="34" charset="0"/>
              </a:rPr>
              <a:t> وأيقنت، عارفا ممن تعلمت.</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41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solidFill>
                  <a:srgbClr val="FFFFFF"/>
                </a:solidFill>
                <a:latin typeface="Arial" panose="020B0604020202020204" pitchFamily="34" charset="0"/>
                <a:cs typeface="Arial" panose="020B0604020202020204" pitchFamily="34" charset="0"/>
              </a:rPr>
              <a:t>تطورنا</a:t>
            </a:r>
            <a:endParaRPr lang="en-US" dirty="0">
              <a:solidFill>
                <a:srgbClr val="FFFFFF"/>
              </a:solidFill>
              <a:latin typeface="Arial" panose="020B0604020202020204" pitchFamily="34" charset="0"/>
              <a:cs typeface="Arial" panose="020B0604020202020204" pitchFamily="34" charset="0"/>
            </a:endParaRPr>
          </a:p>
        </p:txBody>
      </p:sp>
      <p:sp>
        <p:nvSpPr>
          <p:cNvPr id="3" name="Rectangle 2"/>
          <p:cNvSpPr/>
          <p:nvPr/>
        </p:nvSpPr>
        <p:spPr>
          <a:xfrm>
            <a:off x="800100" y="2057402"/>
            <a:ext cx="7543800" cy="3170099"/>
          </a:xfrm>
          <a:prstGeom prst="rect">
            <a:avLst/>
          </a:prstGeom>
        </p:spPr>
        <p:txBody>
          <a:bodyPr wrap="square">
            <a:spAutoFit/>
          </a:bodyPr>
          <a:lstStyle/>
          <a:p>
            <a:pPr algn="r"/>
            <a:r>
              <a:rPr lang="ar-J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فيلبي 4: 9</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ar-J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وما </a:t>
            </a:r>
            <a:r>
              <a:rPr lang="ar-JO"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تعلمتموه</a:t>
            </a:r>
            <a:r>
              <a:rPr lang="ar-J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و</a:t>
            </a:r>
            <a:r>
              <a:rPr lang="ar-JO"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تسلمتموه</a:t>
            </a:r>
            <a:r>
              <a:rPr lang="ar-J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و</a:t>
            </a:r>
            <a:r>
              <a:rPr lang="ar-JO"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سمعتموه</a:t>
            </a:r>
            <a:r>
              <a:rPr lang="ar-J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و</a:t>
            </a:r>
            <a:r>
              <a:rPr lang="ar-JO"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رأيتموه</a:t>
            </a:r>
            <a:r>
              <a:rPr lang="ar-J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في، </a:t>
            </a:r>
            <a:r>
              <a:rPr lang="ar-JO" sz="4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فهذا افعلوا</a:t>
            </a:r>
            <a:r>
              <a:rPr lang="ar-JO"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وإله السلام يكون معكم.</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937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401762"/>
          </a:xfrm>
        </p:spPr>
        <p:txBody>
          <a:bodyPr/>
          <a:lstStyle/>
          <a:p>
            <a:pPr>
              <a:lnSpc>
                <a:spcPts val="5000"/>
              </a:lnSpc>
            </a:pPr>
            <a:r>
              <a:rPr lang="ar-JO" dirty="0">
                <a:solidFill>
                  <a:srgbClr val="FFFFFF"/>
                </a:solidFill>
                <a:latin typeface="Arial" panose="020B0604020202020204" pitchFamily="34" charset="0"/>
                <a:cs typeface="Arial" panose="020B0604020202020204" pitchFamily="34" charset="0"/>
              </a:rPr>
              <a:t>خصائص</a:t>
            </a:r>
            <a:br>
              <a:rPr lang="en-US" dirty="0">
                <a:solidFill>
                  <a:srgbClr val="FFFFFF"/>
                </a:solidFill>
                <a:latin typeface="Arial" panose="020B0604020202020204" pitchFamily="34" charset="0"/>
                <a:cs typeface="Arial" panose="020B0604020202020204" pitchFamily="34" charset="0"/>
              </a:rPr>
            </a:br>
            <a:r>
              <a:rPr lang="ar-JO" dirty="0">
                <a:solidFill>
                  <a:srgbClr val="FFFFFF"/>
                </a:solidFill>
                <a:latin typeface="Arial" panose="020B0604020202020204" pitchFamily="34" charset="0"/>
                <a:cs typeface="Arial" panose="020B0604020202020204" pitchFamily="34" charset="0"/>
              </a:rPr>
              <a:t>الرعاة التحوليين</a:t>
            </a:r>
            <a:br>
              <a:rPr lang="ar-JO" dirty="0">
                <a:solidFill>
                  <a:srgbClr val="FFFFFF"/>
                </a:solidFill>
                <a:latin typeface="Arial" panose="020B0604020202020204" pitchFamily="34" charset="0"/>
                <a:cs typeface="Arial" panose="020B0604020202020204" pitchFamily="34" charset="0"/>
              </a:rPr>
            </a:br>
            <a:r>
              <a:rPr lang="ar-JO" dirty="0">
                <a:solidFill>
                  <a:srgbClr val="FFFFFF"/>
                </a:solidFill>
                <a:latin typeface="Arial" panose="020B0604020202020204" pitchFamily="34" charset="0"/>
                <a:cs typeface="Arial" panose="020B0604020202020204" pitchFamily="34" charset="0"/>
              </a:rPr>
              <a:t>والقادة المؤثرين</a:t>
            </a:r>
            <a:endParaRPr lang="en-US" dirty="0">
              <a:solidFill>
                <a:srgbClr val="FFFFFF"/>
              </a:solidFill>
              <a:latin typeface="Arial" panose="020B0604020202020204" pitchFamily="34" charset="0"/>
              <a:cs typeface="Arial" panose="020B0604020202020204" pitchFamily="34" charset="0"/>
            </a:endParaRPr>
          </a:p>
        </p:txBody>
      </p:sp>
      <p:sp>
        <p:nvSpPr>
          <p:cNvPr id="3" name="Rectangle 2"/>
          <p:cNvSpPr/>
          <p:nvPr/>
        </p:nvSpPr>
        <p:spPr>
          <a:xfrm>
            <a:off x="0" y="2133600"/>
            <a:ext cx="9144000" cy="3221395"/>
          </a:xfrm>
          <a:prstGeom prst="rect">
            <a:avLst/>
          </a:prstGeom>
        </p:spPr>
        <p:txBody>
          <a:bodyPr wrap="square">
            <a:spAutoFit/>
          </a:bodyPr>
          <a:lstStyle/>
          <a:p>
            <a:pPr marL="398463" algn="r">
              <a:lnSpc>
                <a:spcPts val="4600"/>
              </a:lnSpc>
              <a:spcAft>
                <a:spcPts val="3600"/>
              </a:spcAft>
            </a:pPr>
            <a:r>
              <a:rPr lang="ar-JO" sz="4400" b="1" dirty="0">
                <a:solidFill>
                  <a:srgbClr val="FFFFFF"/>
                </a:solidFill>
                <a:effectLst>
                  <a:outerShdw blurRad="38100" dist="38100" dir="2700000" algn="tl" rotWithShape="0">
                    <a:srgbClr val="000000"/>
                  </a:outerShdw>
                </a:effectLst>
                <a:latin typeface="Arial" panose="020B0604020202020204" pitchFamily="34" charset="0"/>
                <a:cs typeface="Arial" panose="020B0604020202020204" pitchFamily="34" charset="0"/>
              </a:rPr>
              <a:t>في كنيستك يجب عليك أن ...</a:t>
            </a:r>
            <a:endParaRPr lang="en-US" sz="4400" b="1" dirty="0">
              <a:solidFill>
                <a:srgbClr val="FFFFFF"/>
              </a:solidFill>
              <a:effectLst>
                <a:outerShdw blurRad="38100" dist="38100" dir="2700000" algn="tl" rotWithShape="0">
                  <a:srgbClr val="000000"/>
                </a:outerShdw>
              </a:effectLst>
              <a:latin typeface="Arial" panose="020B0604020202020204" pitchFamily="34" charset="0"/>
              <a:cs typeface="Arial" panose="020B0604020202020204" pitchFamily="34" charset="0"/>
            </a:endParaRPr>
          </a:p>
          <a:p>
            <a:pPr marL="1374775" indent="-457200" algn="r" rtl="1">
              <a:lnSpc>
                <a:spcPts val="4600"/>
              </a:lnSpc>
              <a:spcAft>
                <a:spcPts val="2400"/>
              </a:spcAft>
              <a:buFont typeface="Arial"/>
              <a:buChar char="•"/>
            </a:pPr>
            <a:r>
              <a:rPr lang="ar-JO" sz="4000" b="1" kern="0" dirty="0">
                <a:effectLst>
                  <a:outerShdw blurRad="38100" dist="38100" dir="2700000" algn="tl" rotWithShape="0">
                    <a:srgbClr val="000000"/>
                  </a:outerShdw>
                </a:effectLst>
                <a:latin typeface="Arial" panose="020B0604020202020204" pitchFamily="34" charset="0"/>
                <a:ea typeface="+mj-ea"/>
                <a:cs typeface="Arial" panose="020B0604020202020204" pitchFamily="34" charset="0"/>
              </a:rPr>
              <a:t>احتضن مهمتك – مت 28: 18-20</a:t>
            </a:r>
            <a:endParaRPr lang="en-US" sz="4000" b="1" kern="0" dirty="0">
              <a:effectLst>
                <a:outerShdw blurRad="38100" dist="38100" dir="2700000" algn="tl" rotWithShape="0">
                  <a:srgbClr val="000000"/>
                </a:outerShdw>
              </a:effectLst>
              <a:latin typeface="Arial" panose="020B0604020202020204" pitchFamily="34" charset="0"/>
              <a:ea typeface="+mj-ea"/>
              <a:cs typeface="Arial" panose="020B0604020202020204" pitchFamily="34" charset="0"/>
            </a:endParaRPr>
          </a:p>
          <a:p>
            <a:pPr marL="1374775" indent="-457200" algn="r" rtl="1">
              <a:lnSpc>
                <a:spcPts val="4600"/>
              </a:lnSpc>
              <a:spcAft>
                <a:spcPts val="2400"/>
              </a:spcAft>
              <a:buFont typeface="Arial"/>
              <a:buChar char="•"/>
            </a:pPr>
            <a:r>
              <a:rPr lang="ar-JO" sz="4000" b="1" kern="0" dirty="0">
                <a:effectLst>
                  <a:outerShdw blurRad="38100" dist="38100" dir="2700000" algn="tl" rotWithShape="0">
                    <a:srgbClr val="000000"/>
                  </a:outerShdw>
                </a:effectLst>
                <a:latin typeface="Arial" panose="020B0604020202020204" pitchFamily="34" charset="0"/>
                <a:cs typeface="Arial" panose="020B0604020202020204" pitchFamily="34" charset="0"/>
              </a:rPr>
              <a:t>يجب عليك أن توصل رؤية الله لكنيستك بشغف.</a:t>
            </a:r>
            <a:endParaRPr lang="en-US" sz="4000" b="1" dirty="0">
              <a:effectLst>
                <a:outerShdw blurRad="38100" dist="38100" dir="2700000" algn="tl" rotWithShape="0">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015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2CAAAB"/>
                                      </p:to>
                                    </p:animClr>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1" y="304800"/>
            <a:ext cx="9144000" cy="1143000"/>
          </a:xfrm>
        </p:spPr>
        <p:txBody>
          <a:bodyPr/>
          <a:lstStyle/>
          <a:p>
            <a:r>
              <a:rPr lang="ar-JO" sz="5000" u="sng" dirty="0">
                <a:solidFill>
                  <a:srgbClr val="FFFFFF"/>
                </a:solidFill>
                <a:latin typeface="Arial" panose="020B0604020202020204" pitchFamily="34" charset="0"/>
                <a:cs typeface="Arial" panose="020B0604020202020204" pitchFamily="34" charset="0"/>
              </a:rPr>
              <a:t>المفاتيح الأساسية للتحول</a:t>
            </a:r>
            <a:endParaRPr lang="en-US" sz="5000" u="sng" dirty="0">
              <a:solidFill>
                <a:srgbClr val="FFFFFF"/>
              </a:solidFill>
              <a:latin typeface="Arial" panose="020B0604020202020204" pitchFamily="34" charset="0"/>
              <a:cs typeface="Arial" panose="020B0604020202020204" pitchFamily="34" charset="0"/>
            </a:endParaRPr>
          </a:p>
        </p:txBody>
      </p:sp>
      <p:sp>
        <p:nvSpPr>
          <p:cNvPr id="3" name="Rectangle 2"/>
          <p:cNvSpPr/>
          <p:nvPr/>
        </p:nvSpPr>
        <p:spPr>
          <a:xfrm>
            <a:off x="24580" y="1447800"/>
            <a:ext cx="9043219" cy="4144724"/>
          </a:xfrm>
          <a:prstGeom prst="rect">
            <a:avLst/>
          </a:prstGeom>
        </p:spPr>
        <p:txBody>
          <a:bodyPr wrap="square">
            <a:spAutoFit/>
          </a:bodyPr>
          <a:lstStyle/>
          <a:p>
            <a:pPr marL="338138" algn="r" defTabSz="1257300">
              <a:lnSpc>
                <a:spcPts val="4800"/>
              </a:lnSpc>
              <a:spcAft>
                <a:spcPts val="24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1. أطلب وجه الرب                               نح 1</a:t>
            </a:r>
            <a:endParaRPr lang="en-US"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endParaRPr>
          </a:p>
          <a:p>
            <a:pPr marL="338138" algn="r" defTabSz="1257300">
              <a:lnSpc>
                <a:spcPts val="4400"/>
              </a:lnSpc>
              <a:spcAft>
                <a:spcPts val="24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2. صلِّ واطلب الرب من أجل توجيهه ورؤيته  نح 1</a:t>
            </a:r>
            <a:endParaRPr lang="en-US"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endParaRPr>
          </a:p>
          <a:p>
            <a:pPr marL="338138" algn="r" defTabSz="1257300">
              <a:lnSpc>
                <a:spcPts val="4400"/>
              </a:lnSpc>
              <a:spcAft>
                <a:spcPts val="2400"/>
              </a:spcAft>
              <a:defRPr/>
            </a:pPr>
            <a:r>
              <a:rPr lang="en-US"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	</a:t>
            </a:r>
            <a:r>
              <a:rPr lang="ar-JO"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لقد اكتشفنا أن القادة الفعالين لا يقفزون ليكملوا مهمة، بدلاً من ذلك فإنهم يصلون، يعالجون الموضوع ثم يتصرفون، القادة غير الفعالين يفعلون العكس تماماً. </a:t>
            </a:r>
            <a:endParaRPr lang="en-US"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rgbClr val="2CAAAB"/>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rgbClr val="2CAAAB"/>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rgbClr val="2CAAA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144000" cy="1143000"/>
          </a:xfrm>
        </p:spPr>
        <p:txBody>
          <a:bodyPr/>
          <a:lstStyle/>
          <a:p>
            <a:r>
              <a:rPr lang="ar-JO" sz="5000" u="sng" dirty="0">
                <a:solidFill>
                  <a:srgbClr val="FFFFFF"/>
                </a:solidFill>
                <a:latin typeface="Arial" panose="020B0604020202020204" pitchFamily="34" charset="0"/>
                <a:cs typeface="Arial" panose="020B0604020202020204" pitchFamily="34" charset="0"/>
              </a:rPr>
              <a:t>المفاتيح الأساسية للتحول</a:t>
            </a:r>
            <a:endParaRPr lang="en-US" sz="5000" u="sng" dirty="0">
              <a:solidFill>
                <a:srgbClr val="FFFFFF"/>
              </a:solidFill>
              <a:latin typeface="Arial" panose="020B0604020202020204" pitchFamily="34" charset="0"/>
              <a:cs typeface="Arial" panose="020B0604020202020204" pitchFamily="34" charset="0"/>
            </a:endParaRPr>
          </a:p>
        </p:txBody>
      </p:sp>
      <p:sp>
        <p:nvSpPr>
          <p:cNvPr id="3" name="Rectangle 2"/>
          <p:cNvSpPr/>
          <p:nvPr/>
        </p:nvSpPr>
        <p:spPr>
          <a:xfrm>
            <a:off x="228600" y="1981200"/>
            <a:ext cx="8686800" cy="2964914"/>
          </a:xfrm>
          <a:prstGeom prst="rect">
            <a:avLst/>
          </a:prstGeom>
        </p:spPr>
        <p:txBody>
          <a:bodyPr wrap="square">
            <a:spAutoFit/>
          </a:bodyPr>
          <a:lstStyle/>
          <a:p>
            <a:pPr marL="338138" algn="r" defTabSz="1257300">
              <a:lnSpc>
                <a:spcPts val="4000"/>
              </a:lnSpc>
              <a:spcAft>
                <a:spcPts val="24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3. مسح حالة الكنيسة </a:t>
            </a:r>
            <a:r>
              <a:rPr lang="ar-JO" sz="32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(نحميا)</a:t>
            </a:r>
            <a:br>
              <a:rPr lang="en-US" sz="32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sz="32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32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ــــــ استخدم مستشار أو موجه عند الحاجة</a:t>
            </a:r>
            <a:endParaRPr lang="en-US" sz="4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38138" algn="r" defTabSz="1257300">
              <a:lnSpc>
                <a:spcPts val="4800"/>
              </a:lnSpc>
              <a:spcAft>
                <a:spcPts val="24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4. طور مهارات بشرية عظيمة</a:t>
            </a:r>
            <a:endParaRPr lang="en-US" sz="4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1144588" indent="-806450" defTabSz="1257300">
              <a:lnSpc>
                <a:spcPts val="4800"/>
              </a:lnSpc>
              <a:spcAft>
                <a:spcPts val="2400"/>
              </a:spcAft>
              <a:buAutoNum type="arabicPeriod" startAt="3"/>
              <a:defRPr/>
            </a:pPr>
            <a:endParaRPr lang="en-US" sz="4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94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rgbClr val="2CAAAB"/>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914400" y="2516188"/>
            <a:ext cx="7315200" cy="2595562"/>
          </a:xfrm>
        </p:spPr>
        <p:txBody>
          <a:bodyPr/>
          <a:lstStyle/>
          <a:p>
            <a:endParaRPr lang="en-US" altLang="en-US">
              <a:latin typeface="Arial" panose="020B0604020202020204" pitchFamily="34" charset="0"/>
              <a:cs typeface="Arial" panose="020B0604020202020204" pitchFamily="34" charset="0"/>
            </a:endParaRPr>
          </a:p>
        </p:txBody>
      </p:sp>
      <p:sp>
        <p:nvSpPr>
          <p:cNvPr id="16387" name="Subtitle 2"/>
          <p:cNvSpPr>
            <a:spLocks noGrp="1"/>
          </p:cNvSpPr>
          <p:nvPr>
            <p:ph type="subTitle" idx="1"/>
          </p:nvPr>
        </p:nvSpPr>
        <p:spPr>
          <a:xfrm>
            <a:off x="914400" y="5167313"/>
            <a:ext cx="7315200" cy="1144587"/>
          </a:xfrm>
        </p:spPr>
        <p:txBody>
          <a:bodyPr/>
          <a:lstStyle/>
          <a:p>
            <a:endParaRPr lang="en-US" altLang="en-US">
              <a:latin typeface="Arial" panose="020B0604020202020204" pitchFamily="34" charset="0"/>
              <a:cs typeface="Arial" panose="020B0604020202020204" pitchFamily="34" charset="0"/>
            </a:endParaRPr>
          </a:p>
        </p:txBody>
      </p:sp>
      <p:pic>
        <p:nvPicPr>
          <p:cNvPr id="16388" name="Picture 2" descr="File:Tell es-sultan.jpg"/>
          <p:cNvPicPr>
            <a:picLocks noChangeAspect="1" noChangeArrowheads="1"/>
          </p:cNvPicPr>
          <p:nvPr/>
        </p:nvPicPr>
        <p:blipFill>
          <a:blip r:embed="rId2">
            <a:extLst>
              <a:ext uri="{28A0092B-C50C-407E-A947-70E740481C1C}">
                <a14:useLocalDpi xmlns:a14="http://schemas.microsoft.com/office/drawing/2010/main" val="0"/>
              </a:ext>
            </a:extLst>
          </a:blip>
          <a:srcRect l="4323" t="3107" r="125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reeform 4"/>
          <p:cNvSpPr/>
          <p:nvPr/>
        </p:nvSpPr>
        <p:spPr>
          <a:xfrm>
            <a:off x="2447925" y="2152650"/>
            <a:ext cx="6311900" cy="3509963"/>
          </a:xfrm>
          <a:custGeom>
            <a:avLst/>
            <a:gdLst>
              <a:gd name="connsiteX0" fmla="*/ 575722 w 6312845"/>
              <a:gd name="connsiteY0" fmla="*/ 1401096 h 3510116"/>
              <a:gd name="connsiteX1" fmla="*/ 649464 w 6312845"/>
              <a:gd name="connsiteY1" fmla="*/ 1312606 h 3510116"/>
              <a:gd name="connsiteX2" fmla="*/ 708458 w 6312845"/>
              <a:gd name="connsiteY2" fmla="*/ 1224116 h 3510116"/>
              <a:gd name="connsiteX3" fmla="*/ 796948 w 6312845"/>
              <a:gd name="connsiteY3" fmla="*/ 1106129 h 3510116"/>
              <a:gd name="connsiteX4" fmla="*/ 855942 w 6312845"/>
              <a:gd name="connsiteY4" fmla="*/ 1017638 h 3510116"/>
              <a:gd name="connsiteX5" fmla="*/ 900187 w 6312845"/>
              <a:gd name="connsiteY5" fmla="*/ 973393 h 3510116"/>
              <a:gd name="connsiteX6" fmla="*/ 929684 w 6312845"/>
              <a:gd name="connsiteY6" fmla="*/ 914400 h 3510116"/>
              <a:gd name="connsiteX7" fmla="*/ 988677 w 6312845"/>
              <a:gd name="connsiteY7" fmla="*/ 825909 h 3510116"/>
              <a:gd name="connsiteX8" fmla="*/ 1018174 w 6312845"/>
              <a:gd name="connsiteY8" fmla="*/ 766916 h 3510116"/>
              <a:gd name="connsiteX9" fmla="*/ 1106664 w 6312845"/>
              <a:gd name="connsiteY9" fmla="*/ 648929 h 3510116"/>
              <a:gd name="connsiteX10" fmla="*/ 1150909 w 6312845"/>
              <a:gd name="connsiteY10" fmla="*/ 589935 h 3510116"/>
              <a:gd name="connsiteX11" fmla="*/ 1209903 w 6312845"/>
              <a:gd name="connsiteY11" fmla="*/ 501445 h 3510116"/>
              <a:gd name="connsiteX12" fmla="*/ 1239400 w 6312845"/>
              <a:gd name="connsiteY12" fmla="*/ 457200 h 3510116"/>
              <a:gd name="connsiteX13" fmla="*/ 1298393 w 6312845"/>
              <a:gd name="connsiteY13" fmla="*/ 368709 h 3510116"/>
              <a:gd name="connsiteX14" fmla="*/ 1342638 w 6312845"/>
              <a:gd name="connsiteY14" fmla="*/ 353961 h 3510116"/>
              <a:gd name="connsiteX15" fmla="*/ 1475374 w 6312845"/>
              <a:gd name="connsiteY15" fmla="*/ 265470 h 3510116"/>
              <a:gd name="connsiteX16" fmla="*/ 1534368 w 6312845"/>
              <a:gd name="connsiteY16" fmla="*/ 250722 h 3510116"/>
              <a:gd name="connsiteX17" fmla="*/ 1578613 w 6312845"/>
              <a:gd name="connsiteY17" fmla="*/ 235974 h 3510116"/>
              <a:gd name="connsiteX18" fmla="*/ 1637606 w 6312845"/>
              <a:gd name="connsiteY18" fmla="*/ 221225 h 3510116"/>
              <a:gd name="connsiteX19" fmla="*/ 1696600 w 6312845"/>
              <a:gd name="connsiteY19" fmla="*/ 191729 h 3510116"/>
              <a:gd name="connsiteX20" fmla="*/ 1740845 w 6312845"/>
              <a:gd name="connsiteY20" fmla="*/ 176980 h 3510116"/>
              <a:gd name="connsiteX21" fmla="*/ 1799838 w 6312845"/>
              <a:gd name="connsiteY21" fmla="*/ 147483 h 3510116"/>
              <a:gd name="connsiteX22" fmla="*/ 1858832 w 6312845"/>
              <a:gd name="connsiteY22" fmla="*/ 132735 h 3510116"/>
              <a:gd name="connsiteX23" fmla="*/ 1903077 w 6312845"/>
              <a:gd name="connsiteY23" fmla="*/ 117987 h 3510116"/>
              <a:gd name="connsiteX24" fmla="*/ 2021064 w 6312845"/>
              <a:gd name="connsiteY24" fmla="*/ 88490 h 3510116"/>
              <a:gd name="connsiteX25" fmla="*/ 2094806 w 6312845"/>
              <a:gd name="connsiteY25" fmla="*/ 58993 h 3510116"/>
              <a:gd name="connsiteX26" fmla="*/ 2242290 w 6312845"/>
              <a:gd name="connsiteY26" fmla="*/ 29496 h 3510116"/>
              <a:gd name="connsiteX27" fmla="*/ 2404522 w 6312845"/>
              <a:gd name="connsiteY27" fmla="*/ 0 h 3510116"/>
              <a:gd name="connsiteX28" fmla="*/ 3082948 w 6312845"/>
              <a:gd name="connsiteY28" fmla="*/ 14748 h 3510116"/>
              <a:gd name="connsiteX29" fmla="*/ 3230432 w 6312845"/>
              <a:gd name="connsiteY29" fmla="*/ 44245 h 3510116"/>
              <a:gd name="connsiteX30" fmla="*/ 3274677 w 6312845"/>
              <a:gd name="connsiteY30" fmla="*/ 58993 h 3510116"/>
              <a:gd name="connsiteX31" fmla="*/ 3392664 w 6312845"/>
              <a:gd name="connsiteY31" fmla="*/ 103238 h 3510116"/>
              <a:gd name="connsiteX32" fmla="*/ 3481155 w 6312845"/>
              <a:gd name="connsiteY32" fmla="*/ 162232 h 3510116"/>
              <a:gd name="connsiteX33" fmla="*/ 3613890 w 6312845"/>
              <a:gd name="connsiteY33" fmla="*/ 206477 h 3510116"/>
              <a:gd name="connsiteX34" fmla="*/ 3687632 w 6312845"/>
              <a:gd name="connsiteY34" fmla="*/ 250722 h 3510116"/>
              <a:gd name="connsiteX35" fmla="*/ 3849864 w 6312845"/>
              <a:gd name="connsiteY35" fmla="*/ 324464 h 3510116"/>
              <a:gd name="connsiteX36" fmla="*/ 3923606 w 6312845"/>
              <a:gd name="connsiteY36" fmla="*/ 339212 h 3510116"/>
              <a:gd name="connsiteX37" fmla="*/ 3997348 w 6312845"/>
              <a:gd name="connsiteY37" fmla="*/ 368709 h 3510116"/>
              <a:gd name="connsiteX38" fmla="*/ 4100587 w 6312845"/>
              <a:gd name="connsiteY38" fmla="*/ 398206 h 3510116"/>
              <a:gd name="connsiteX39" fmla="*/ 4144832 w 6312845"/>
              <a:gd name="connsiteY39" fmla="*/ 427703 h 3510116"/>
              <a:gd name="connsiteX40" fmla="*/ 4203826 w 6312845"/>
              <a:gd name="connsiteY40" fmla="*/ 457200 h 3510116"/>
              <a:gd name="connsiteX41" fmla="*/ 4292316 w 6312845"/>
              <a:gd name="connsiteY41" fmla="*/ 486696 h 3510116"/>
              <a:gd name="connsiteX42" fmla="*/ 4498793 w 6312845"/>
              <a:gd name="connsiteY42" fmla="*/ 575187 h 3510116"/>
              <a:gd name="connsiteX43" fmla="*/ 4602032 w 6312845"/>
              <a:gd name="connsiteY43" fmla="*/ 604683 h 3510116"/>
              <a:gd name="connsiteX44" fmla="*/ 4661026 w 6312845"/>
              <a:gd name="connsiteY44" fmla="*/ 634180 h 3510116"/>
              <a:gd name="connsiteX45" fmla="*/ 4705271 w 6312845"/>
              <a:gd name="connsiteY45" fmla="*/ 648929 h 3510116"/>
              <a:gd name="connsiteX46" fmla="*/ 4779013 w 6312845"/>
              <a:gd name="connsiteY46" fmla="*/ 678425 h 3510116"/>
              <a:gd name="connsiteX47" fmla="*/ 4897000 w 6312845"/>
              <a:gd name="connsiteY47" fmla="*/ 737419 h 3510116"/>
              <a:gd name="connsiteX48" fmla="*/ 4955993 w 6312845"/>
              <a:gd name="connsiteY48" fmla="*/ 766916 h 3510116"/>
              <a:gd name="connsiteX49" fmla="*/ 5073980 w 6312845"/>
              <a:gd name="connsiteY49" fmla="*/ 811161 h 3510116"/>
              <a:gd name="connsiteX50" fmla="*/ 5118226 w 6312845"/>
              <a:gd name="connsiteY50" fmla="*/ 840658 h 3510116"/>
              <a:gd name="connsiteX51" fmla="*/ 5221464 w 6312845"/>
              <a:gd name="connsiteY51" fmla="*/ 870154 h 3510116"/>
              <a:gd name="connsiteX52" fmla="*/ 5324703 w 6312845"/>
              <a:gd name="connsiteY52" fmla="*/ 914400 h 3510116"/>
              <a:gd name="connsiteX53" fmla="*/ 5383697 w 6312845"/>
              <a:gd name="connsiteY53" fmla="*/ 943896 h 3510116"/>
              <a:gd name="connsiteX54" fmla="*/ 5427942 w 6312845"/>
              <a:gd name="connsiteY54" fmla="*/ 958645 h 3510116"/>
              <a:gd name="connsiteX55" fmla="*/ 5516432 w 6312845"/>
              <a:gd name="connsiteY55" fmla="*/ 1002890 h 3510116"/>
              <a:gd name="connsiteX56" fmla="*/ 5560677 w 6312845"/>
              <a:gd name="connsiteY56" fmla="*/ 1047135 h 3510116"/>
              <a:gd name="connsiteX57" fmla="*/ 5604922 w 6312845"/>
              <a:gd name="connsiteY57" fmla="*/ 1076632 h 3510116"/>
              <a:gd name="connsiteX58" fmla="*/ 5634419 w 6312845"/>
              <a:gd name="connsiteY58" fmla="*/ 1120877 h 3510116"/>
              <a:gd name="connsiteX59" fmla="*/ 5678664 w 6312845"/>
              <a:gd name="connsiteY59" fmla="*/ 1150374 h 3510116"/>
              <a:gd name="connsiteX60" fmla="*/ 5722909 w 6312845"/>
              <a:gd name="connsiteY60" fmla="*/ 1194619 h 3510116"/>
              <a:gd name="connsiteX61" fmla="*/ 5767155 w 6312845"/>
              <a:gd name="connsiteY61" fmla="*/ 1224116 h 3510116"/>
              <a:gd name="connsiteX62" fmla="*/ 5811400 w 6312845"/>
              <a:gd name="connsiteY62" fmla="*/ 1268361 h 3510116"/>
              <a:gd name="connsiteX63" fmla="*/ 5855645 w 6312845"/>
              <a:gd name="connsiteY63" fmla="*/ 1283109 h 3510116"/>
              <a:gd name="connsiteX64" fmla="*/ 5958884 w 6312845"/>
              <a:gd name="connsiteY64" fmla="*/ 1430593 h 3510116"/>
              <a:gd name="connsiteX65" fmla="*/ 6003129 w 6312845"/>
              <a:gd name="connsiteY65" fmla="*/ 1460090 h 3510116"/>
              <a:gd name="connsiteX66" fmla="*/ 6047374 w 6312845"/>
              <a:gd name="connsiteY66" fmla="*/ 1504335 h 3510116"/>
              <a:gd name="connsiteX67" fmla="*/ 6106368 w 6312845"/>
              <a:gd name="connsiteY67" fmla="*/ 1592825 h 3510116"/>
              <a:gd name="connsiteX68" fmla="*/ 6150613 w 6312845"/>
              <a:gd name="connsiteY68" fmla="*/ 1696064 h 3510116"/>
              <a:gd name="connsiteX69" fmla="*/ 6209606 w 6312845"/>
              <a:gd name="connsiteY69" fmla="*/ 1784554 h 3510116"/>
              <a:gd name="connsiteX70" fmla="*/ 6239103 w 6312845"/>
              <a:gd name="connsiteY70" fmla="*/ 1828800 h 3510116"/>
              <a:gd name="connsiteX71" fmla="*/ 6253851 w 6312845"/>
              <a:gd name="connsiteY71" fmla="*/ 1873045 h 3510116"/>
              <a:gd name="connsiteX72" fmla="*/ 6283348 w 6312845"/>
              <a:gd name="connsiteY72" fmla="*/ 1917290 h 3510116"/>
              <a:gd name="connsiteX73" fmla="*/ 6298097 w 6312845"/>
              <a:gd name="connsiteY73" fmla="*/ 1976283 h 3510116"/>
              <a:gd name="connsiteX74" fmla="*/ 6312845 w 6312845"/>
              <a:gd name="connsiteY74" fmla="*/ 2123767 h 3510116"/>
              <a:gd name="connsiteX75" fmla="*/ 6298097 w 6312845"/>
              <a:gd name="connsiteY75" fmla="*/ 2418735 h 3510116"/>
              <a:gd name="connsiteX76" fmla="*/ 6268600 w 6312845"/>
              <a:gd name="connsiteY76" fmla="*/ 2595716 h 3510116"/>
              <a:gd name="connsiteX77" fmla="*/ 6239103 w 6312845"/>
              <a:gd name="connsiteY77" fmla="*/ 2757948 h 3510116"/>
              <a:gd name="connsiteX78" fmla="*/ 6194858 w 6312845"/>
              <a:gd name="connsiteY78" fmla="*/ 2875935 h 3510116"/>
              <a:gd name="connsiteX79" fmla="*/ 6165361 w 6312845"/>
              <a:gd name="connsiteY79" fmla="*/ 2979174 h 3510116"/>
              <a:gd name="connsiteX80" fmla="*/ 6017877 w 6312845"/>
              <a:gd name="connsiteY80" fmla="*/ 3111909 h 3510116"/>
              <a:gd name="connsiteX81" fmla="*/ 5958884 w 6312845"/>
              <a:gd name="connsiteY81" fmla="*/ 3141406 h 3510116"/>
              <a:gd name="connsiteX82" fmla="*/ 5870393 w 6312845"/>
              <a:gd name="connsiteY82" fmla="*/ 3170903 h 3510116"/>
              <a:gd name="connsiteX83" fmla="*/ 5693413 w 6312845"/>
              <a:gd name="connsiteY83" fmla="*/ 3244645 h 3510116"/>
              <a:gd name="connsiteX84" fmla="*/ 5604922 w 6312845"/>
              <a:gd name="connsiteY84" fmla="*/ 3274141 h 3510116"/>
              <a:gd name="connsiteX85" fmla="*/ 5531180 w 6312845"/>
              <a:gd name="connsiteY85" fmla="*/ 3288890 h 3510116"/>
              <a:gd name="connsiteX86" fmla="*/ 5486935 w 6312845"/>
              <a:gd name="connsiteY86" fmla="*/ 3303638 h 3510116"/>
              <a:gd name="connsiteX87" fmla="*/ 5413193 w 6312845"/>
              <a:gd name="connsiteY87" fmla="*/ 3318387 h 3510116"/>
              <a:gd name="connsiteX88" fmla="*/ 5295206 w 6312845"/>
              <a:gd name="connsiteY88" fmla="*/ 3347883 h 3510116"/>
              <a:gd name="connsiteX89" fmla="*/ 5073980 w 6312845"/>
              <a:gd name="connsiteY89" fmla="*/ 3377380 h 3510116"/>
              <a:gd name="connsiteX90" fmla="*/ 4897000 w 6312845"/>
              <a:gd name="connsiteY90" fmla="*/ 3406877 h 3510116"/>
              <a:gd name="connsiteX91" fmla="*/ 4646277 w 6312845"/>
              <a:gd name="connsiteY91" fmla="*/ 3421625 h 3510116"/>
              <a:gd name="connsiteX92" fmla="*/ 4528290 w 6312845"/>
              <a:gd name="connsiteY92" fmla="*/ 3451122 h 3510116"/>
              <a:gd name="connsiteX93" fmla="*/ 4351309 w 6312845"/>
              <a:gd name="connsiteY93" fmla="*/ 3465870 h 3510116"/>
              <a:gd name="connsiteX94" fmla="*/ 4115335 w 6312845"/>
              <a:gd name="connsiteY94" fmla="*/ 3495367 h 3510116"/>
              <a:gd name="connsiteX95" fmla="*/ 3997348 w 6312845"/>
              <a:gd name="connsiteY95" fmla="*/ 3510116 h 3510116"/>
              <a:gd name="connsiteX96" fmla="*/ 2611000 w 6312845"/>
              <a:gd name="connsiteY96" fmla="*/ 3495367 h 3510116"/>
              <a:gd name="connsiteX97" fmla="*/ 2566755 w 6312845"/>
              <a:gd name="connsiteY97" fmla="*/ 3480619 h 3510116"/>
              <a:gd name="connsiteX98" fmla="*/ 2389774 w 6312845"/>
              <a:gd name="connsiteY98" fmla="*/ 3465870 h 3510116"/>
              <a:gd name="connsiteX99" fmla="*/ 2286535 w 6312845"/>
              <a:gd name="connsiteY99" fmla="*/ 3451122 h 3510116"/>
              <a:gd name="connsiteX100" fmla="*/ 1858832 w 6312845"/>
              <a:gd name="connsiteY100" fmla="*/ 3421625 h 3510116"/>
              <a:gd name="connsiteX101" fmla="*/ 1770342 w 6312845"/>
              <a:gd name="connsiteY101" fmla="*/ 3406877 h 3510116"/>
              <a:gd name="connsiteX102" fmla="*/ 1563864 w 6312845"/>
              <a:gd name="connsiteY102" fmla="*/ 3377380 h 3510116"/>
              <a:gd name="connsiteX103" fmla="*/ 1416380 w 6312845"/>
              <a:gd name="connsiteY103" fmla="*/ 3347883 h 3510116"/>
              <a:gd name="connsiteX104" fmla="*/ 1357387 w 6312845"/>
              <a:gd name="connsiteY104" fmla="*/ 3318387 h 3510116"/>
              <a:gd name="connsiteX105" fmla="*/ 1313142 w 6312845"/>
              <a:gd name="connsiteY105" fmla="*/ 3303638 h 3510116"/>
              <a:gd name="connsiteX106" fmla="*/ 1224651 w 6312845"/>
              <a:gd name="connsiteY106" fmla="*/ 3244645 h 3510116"/>
              <a:gd name="connsiteX107" fmla="*/ 1150909 w 6312845"/>
              <a:gd name="connsiteY107" fmla="*/ 3170903 h 3510116"/>
              <a:gd name="connsiteX108" fmla="*/ 1062419 w 6312845"/>
              <a:gd name="connsiteY108" fmla="*/ 3082412 h 3510116"/>
              <a:gd name="connsiteX109" fmla="*/ 1003426 w 6312845"/>
              <a:gd name="connsiteY109" fmla="*/ 3038167 h 3510116"/>
              <a:gd name="connsiteX110" fmla="*/ 914935 w 6312845"/>
              <a:gd name="connsiteY110" fmla="*/ 2964425 h 3510116"/>
              <a:gd name="connsiteX111" fmla="*/ 826445 w 6312845"/>
              <a:gd name="connsiteY111" fmla="*/ 2890683 h 3510116"/>
              <a:gd name="connsiteX112" fmla="*/ 782200 w 6312845"/>
              <a:gd name="connsiteY112" fmla="*/ 2846438 h 3510116"/>
              <a:gd name="connsiteX113" fmla="*/ 723206 w 6312845"/>
              <a:gd name="connsiteY113" fmla="*/ 2802193 h 3510116"/>
              <a:gd name="connsiteX114" fmla="*/ 664213 w 6312845"/>
              <a:gd name="connsiteY114" fmla="*/ 2713703 h 3510116"/>
              <a:gd name="connsiteX115" fmla="*/ 634716 w 6312845"/>
              <a:gd name="connsiteY115" fmla="*/ 2669458 h 3510116"/>
              <a:gd name="connsiteX116" fmla="*/ 546226 w 6312845"/>
              <a:gd name="connsiteY116" fmla="*/ 2551470 h 3510116"/>
              <a:gd name="connsiteX117" fmla="*/ 516729 w 6312845"/>
              <a:gd name="connsiteY117" fmla="*/ 2507225 h 3510116"/>
              <a:gd name="connsiteX118" fmla="*/ 428238 w 6312845"/>
              <a:gd name="connsiteY118" fmla="*/ 2418735 h 3510116"/>
              <a:gd name="connsiteX119" fmla="*/ 339748 w 6312845"/>
              <a:gd name="connsiteY119" fmla="*/ 2344993 h 3510116"/>
              <a:gd name="connsiteX120" fmla="*/ 310251 w 6312845"/>
              <a:gd name="connsiteY120" fmla="*/ 2286000 h 3510116"/>
              <a:gd name="connsiteX121" fmla="*/ 266006 w 6312845"/>
              <a:gd name="connsiteY121" fmla="*/ 2241754 h 3510116"/>
              <a:gd name="connsiteX122" fmla="*/ 207013 w 6312845"/>
              <a:gd name="connsiteY122" fmla="*/ 2153264 h 3510116"/>
              <a:gd name="connsiteX123" fmla="*/ 177516 w 6312845"/>
              <a:gd name="connsiteY123" fmla="*/ 2109019 h 3510116"/>
              <a:gd name="connsiteX124" fmla="*/ 133271 w 6312845"/>
              <a:gd name="connsiteY124" fmla="*/ 2050025 h 3510116"/>
              <a:gd name="connsiteX125" fmla="*/ 103774 w 6312845"/>
              <a:gd name="connsiteY125" fmla="*/ 2005780 h 3510116"/>
              <a:gd name="connsiteX126" fmla="*/ 89026 w 6312845"/>
              <a:gd name="connsiteY126" fmla="*/ 1946787 h 3510116"/>
              <a:gd name="connsiteX127" fmla="*/ 59529 w 6312845"/>
              <a:gd name="connsiteY127" fmla="*/ 1887793 h 3510116"/>
              <a:gd name="connsiteX128" fmla="*/ 44780 w 6312845"/>
              <a:gd name="connsiteY128" fmla="*/ 1814051 h 3510116"/>
              <a:gd name="connsiteX129" fmla="*/ 30032 w 6312845"/>
              <a:gd name="connsiteY129" fmla="*/ 1769806 h 3510116"/>
              <a:gd name="connsiteX130" fmla="*/ 15284 w 6312845"/>
              <a:gd name="connsiteY130" fmla="*/ 1710812 h 3510116"/>
              <a:gd name="connsiteX131" fmla="*/ 15284 w 6312845"/>
              <a:gd name="connsiteY131" fmla="*/ 1342103 h 3510116"/>
              <a:gd name="connsiteX132" fmla="*/ 30032 w 6312845"/>
              <a:gd name="connsiteY132" fmla="*/ 1297858 h 3510116"/>
              <a:gd name="connsiteX133" fmla="*/ 44780 w 6312845"/>
              <a:gd name="connsiteY133" fmla="*/ 1238864 h 3510116"/>
              <a:gd name="connsiteX134" fmla="*/ 103774 w 6312845"/>
              <a:gd name="connsiteY134" fmla="*/ 1150374 h 3510116"/>
              <a:gd name="connsiteX135" fmla="*/ 162768 w 6312845"/>
              <a:gd name="connsiteY135" fmla="*/ 1120877 h 3510116"/>
              <a:gd name="connsiteX136" fmla="*/ 295503 w 6312845"/>
              <a:gd name="connsiteY136" fmla="*/ 1047135 h 3510116"/>
              <a:gd name="connsiteX137" fmla="*/ 369245 w 6312845"/>
              <a:gd name="connsiteY137" fmla="*/ 973393 h 3510116"/>
              <a:gd name="connsiteX138" fmla="*/ 413490 w 6312845"/>
              <a:gd name="connsiteY138" fmla="*/ 929148 h 351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312845" h="3510116">
                <a:moveTo>
                  <a:pt x="575722" y="1401096"/>
                </a:moveTo>
                <a:cubicBezTo>
                  <a:pt x="600303" y="1371599"/>
                  <a:pt x="626426" y="1343323"/>
                  <a:pt x="649464" y="1312606"/>
                </a:cubicBezTo>
                <a:cubicBezTo>
                  <a:pt x="670735" y="1284246"/>
                  <a:pt x="688793" y="1253613"/>
                  <a:pt x="708458" y="1224116"/>
                </a:cubicBezTo>
                <a:cubicBezTo>
                  <a:pt x="735728" y="1183212"/>
                  <a:pt x="767451" y="1145458"/>
                  <a:pt x="796948" y="1106129"/>
                </a:cubicBezTo>
                <a:cubicBezTo>
                  <a:pt x="818219" y="1077768"/>
                  <a:pt x="830874" y="1042706"/>
                  <a:pt x="855942" y="1017638"/>
                </a:cubicBezTo>
                <a:cubicBezTo>
                  <a:pt x="870690" y="1002890"/>
                  <a:pt x="888064" y="990365"/>
                  <a:pt x="900187" y="973393"/>
                </a:cubicBezTo>
                <a:cubicBezTo>
                  <a:pt x="912966" y="955503"/>
                  <a:pt x="918373" y="933252"/>
                  <a:pt x="929684" y="914400"/>
                </a:cubicBezTo>
                <a:cubicBezTo>
                  <a:pt x="947923" y="884001"/>
                  <a:pt x="972823" y="857617"/>
                  <a:pt x="988677" y="825909"/>
                </a:cubicBezTo>
                <a:cubicBezTo>
                  <a:pt x="998509" y="806245"/>
                  <a:pt x="1005979" y="785209"/>
                  <a:pt x="1018174" y="766916"/>
                </a:cubicBezTo>
                <a:cubicBezTo>
                  <a:pt x="1045444" y="726011"/>
                  <a:pt x="1077167" y="688258"/>
                  <a:pt x="1106664" y="648929"/>
                </a:cubicBezTo>
                <a:lnTo>
                  <a:pt x="1150909" y="589935"/>
                </a:lnTo>
                <a:cubicBezTo>
                  <a:pt x="1172179" y="561574"/>
                  <a:pt x="1190238" y="530942"/>
                  <a:pt x="1209903" y="501445"/>
                </a:cubicBezTo>
                <a:lnTo>
                  <a:pt x="1239400" y="457200"/>
                </a:lnTo>
                <a:lnTo>
                  <a:pt x="1298393" y="368709"/>
                </a:lnTo>
                <a:cubicBezTo>
                  <a:pt x="1307016" y="355774"/>
                  <a:pt x="1327890" y="358877"/>
                  <a:pt x="1342638" y="353961"/>
                </a:cubicBezTo>
                <a:lnTo>
                  <a:pt x="1475374" y="265470"/>
                </a:lnTo>
                <a:cubicBezTo>
                  <a:pt x="1492239" y="254226"/>
                  <a:pt x="1514878" y="256290"/>
                  <a:pt x="1534368" y="250722"/>
                </a:cubicBezTo>
                <a:cubicBezTo>
                  <a:pt x="1549316" y="246451"/>
                  <a:pt x="1563665" y="240245"/>
                  <a:pt x="1578613" y="235974"/>
                </a:cubicBezTo>
                <a:cubicBezTo>
                  <a:pt x="1598103" y="230405"/>
                  <a:pt x="1618627" y="228342"/>
                  <a:pt x="1637606" y="221225"/>
                </a:cubicBezTo>
                <a:cubicBezTo>
                  <a:pt x="1658192" y="213505"/>
                  <a:pt x="1676392" y="200390"/>
                  <a:pt x="1696600" y="191729"/>
                </a:cubicBezTo>
                <a:cubicBezTo>
                  <a:pt x="1710889" y="185605"/>
                  <a:pt x="1726556" y="183104"/>
                  <a:pt x="1740845" y="176980"/>
                </a:cubicBezTo>
                <a:cubicBezTo>
                  <a:pt x="1761053" y="168319"/>
                  <a:pt x="1779252" y="155203"/>
                  <a:pt x="1799838" y="147483"/>
                </a:cubicBezTo>
                <a:cubicBezTo>
                  <a:pt x="1818817" y="140366"/>
                  <a:pt x="1839342" y="138303"/>
                  <a:pt x="1858832" y="132735"/>
                </a:cubicBezTo>
                <a:cubicBezTo>
                  <a:pt x="1873780" y="128464"/>
                  <a:pt x="1888079" y="122077"/>
                  <a:pt x="1903077" y="117987"/>
                </a:cubicBezTo>
                <a:cubicBezTo>
                  <a:pt x="1942188" y="107320"/>
                  <a:pt x="1981735" y="98322"/>
                  <a:pt x="2021064" y="88490"/>
                </a:cubicBezTo>
                <a:cubicBezTo>
                  <a:pt x="2046748" y="82069"/>
                  <a:pt x="2069690" y="67365"/>
                  <a:pt x="2094806" y="58993"/>
                </a:cubicBezTo>
                <a:cubicBezTo>
                  <a:pt x="2146183" y="41867"/>
                  <a:pt x="2187842" y="40386"/>
                  <a:pt x="2242290" y="29496"/>
                </a:cubicBezTo>
                <a:cubicBezTo>
                  <a:pt x="2416115" y="-5269"/>
                  <a:pt x="2142123" y="37485"/>
                  <a:pt x="2404522" y="0"/>
                </a:cubicBezTo>
                <a:lnTo>
                  <a:pt x="3082948" y="14748"/>
                </a:lnTo>
                <a:cubicBezTo>
                  <a:pt x="3116434" y="16036"/>
                  <a:pt x="3193265" y="33626"/>
                  <a:pt x="3230432" y="44245"/>
                </a:cubicBezTo>
                <a:cubicBezTo>
                  <a:pt x="3245380" y="48516"/>
                  <a:pt x="3259929" y="54077"/>
                  <a:pt x="3274677" y="58993"/>
                </a:cubicBezTo>
                <a:cubicBezTo>
                  <a:pt x="3417098" y="153941"/>
                  <a:pt x="3192196" y="12117"/>
                  <a:pt x="3392664" y="103238"/>
                </a:cubicBezTo>
                <a:cubicBezTo>
                  <a:pt x="3424937" y="117908"/>
                  <a:pt x="3451658" y="142567"/>
                  <a:pt x="3481155" y="162232"/>
                </a:cubicBezTo>
                <a:cubicBezTo>
                  <a:pt x="3481158" y="162234"/>
                  <a:pt x="3591765" y="199102"/>
                  <a:pt x="3613890" y="206477"/>
                </a:cubicBezTo>
                <a:cubicBezTo>
                  <a:pt x="3641085" y="215542"/>
                  <a:pt x="3662393" y="237132"/>
                  <a:pt x="3687632" y="250722"/>
                </a:cubicBezTo>
                <a:cubicBezTo>
                  <a:pt x="3731704" y="274453"/>
                  <a:pt x="3794953" y="310737"/>
                  <a:pt x="3849864" y="324464"/>
                </a:cubicBezTo>
                <a:cubicBezTo>
                  <a:pt x="3874183" y="330544"/>
                  <a:pt x="3899025" y="334296"/>
                  <a:pt x="3923606" y="339212"/>
                </a:cubicBezTo>
                <a:cubicBezTo>
                  <a:pt x="3948187" y="349044"/>
                  <a:pt x="3972232" y="360337"/>
                  <a:pt x="3997348" y="368709"/>
                </a:cubicBezTo>
                <a:cubicBezTo>
                  <a:pt x="4031301" y="380027"/>
                  <a:pt x="4067357" y="384914"/>
                  <a:pt x="4100587" y="398206"/>
                </a:cubicBezTo>
                <a:cubicBezTo>
                  <a:pt x="4117045" y="404789"/>
                  <a:pt x="4129442" y="418909"/>
                  <a:pt x="4144832" y="427703"/>
                </a:cubicBezTo>
                <a:cubicBezTo>
                  <a:pt x="4163921" y="438611"/>
                  <a:pt x="4183413" y="449035"/>
                  <a:pt x="4203826" y="457200"/>
                </a:cubicBezTo>
                <a:cubicBezTo>
                  <a:pt x="4232694" y="468747"/>
                  <a:pt x="4264506" y="472791"/>
                  <a:pt x="4292316" y="486696"/>
                </a:cubicBezTo>
                <a:cubicBezTo>
                  <a:pt x="4356838" y="518958"/>
                  <a:pt x="4431635" y="558398"/>
                  <a:pt x="4498793" y="575187"/>
                </a:cubicBezTo>
                <a:cubicBezTo>
                  <a:pt x="4528728" y="582671"/>
                  <a:pt x="4572411" y="591988"/>
                  <a:pt x="4602032" y="604683"/>
                </a:cubicBezTo>
                <a:cubicBezTo>
                  <a:pt x="4622240" y="613344"/>
                  <a:pt x="4640818" y="625519"/>
                  <a:pt x="4661026" y="634180"/>
                </a:cubicBezTo>
                <a:cubicBezTo>
                  <a:pt x="4675315" y="640304"/>
                  <a:pt x="4690715" y="643470"/>
                  <a:pt x="4705271" y="648929"/>
                </a:cubicBezTo>
                <a:cubicBezTo>
                  <a:pt x="4730059" y="658225"/>
                  <a:pt x="4754976" y="667331"/>
                  <a:pt x="4779013" y="678425"/>
                </a:cubicBezTo>
                <a:cubicBezTo>
                  <a:pt x="4818937" y="696851"/>
                  <a:pt x="4857671" y="717754"/>
                  <a:pt x="4897000" y="737419"/>
                </a:cubicBezTo>
                <a:cubicBezTo>
                  <a:pt x="4916664" y="747251"/>
                  <a:pt x="4935136" y="759964"/>
                  <a:pt x="4955993" y="766916"/>
                </a:cubicBezTo>
                <a:cubicBezTo>
                  <a:pt x="4994289" y="779681"/>
                  <a:pt x="5038706" y="793524"/>
                  <a:pt x="5073980" y="811161"/>
                </a:cubicBezTo>
                <a:cubicBezTo>
                  <a:pt x="5089834" y="819088"/>
                  <a:pt x="5102372" y="832731"/>
                  <a:pt x="5118226" y="840658"/>
                </a:cubicBezTo>
                <a:cubicBezTo>
                  <a:pt x="5139383" y="851237"/>
                  <a:pt x="5202563" y="865429"/>
                  <a:pt x="5221464" y="870154"/>
                </a:cubicBezTo>
                <a:cubicBezTo>
                  <a:pt x="5417094" y="967969"/>
                  <a:pt x="5172817" y="849306"/>
                  <a:pt x="5324703" y="914400"/>
                </a:cubicBezTo>
                <a:cubicBezTo>
                  <a:pt x="5344911" y="923061"/>
                  <a:pt x="5363489" y="935235"/>
                  <a:pt x="5383697" y="943896"/>
                </a:cubicBezTo>
                <a:cubicBezTo>
                  <a:pt x="5397986" y="950020"/>
                  <a:pt x="5414037" y="951693"/>
                  <a:pt x="5427942" y="958645"/>
                </a:cubicBezTo>
                <a:cubicBezTo>
                  <a:pt x="5542303" y="1015825"/>
                  <a:pt x="5405220" y="965818"/>
                  <a:pt x="5516432" y="1002890"/>
                </a:cubicBezTo>
                <a:cubicBezTo>
                  <a:pt x="5531180" y="1017638"/>
                  <a:pt x="5544654" y="1033782"/>
                  <a:pt x="5560677" y="1047135"/>
                </a:cubicBezTo>
                <a:cubicBezTo>
                  <a:pt x="5574294" y="1058483"/>
                  <a:pt x="5592388" y="1064098"/>
                  <a:pt x="5604922" y="1076632"/>
                </a:cubicBezTo>
                <a:cubicBezTo>
                  <a:pt x="5617456" y="1089166"/>
                  <a:pt x="5621885" y="1108343"/>
                  <a:pt x="5634419" y="1120877"/>
                </a:cubicBezTo>
                <a:cubicBezTo>
                  <a:pt x="5646953" y="1133411"/>
                  <a:pt x="5665047" y="1139026"/>
                  <a:pt x="5678664" y="1150374"/>
                </a:cubicBezTo>
                <a:cubicBezTo>
                  <a:pt x="5694687" y="1163727"/>
                  <a:pt x="5706886" y="1181267"/>
                  <a:pt x="5722909" y="1194619"/>
                </a:cubicBezTo>
                <a:cubicBezTo>
                  <a:pt x="5736526" y="1205967"/>
                  <a:pt x="5753538" y="1212768"/>
                  <a:pt x="5767155" y="1224116"/>
                </a:cubicBezTo>
                <a:cubicBezTo>
                  <a:pt x="5783178" y="1237468"/>
                  <a:pt x="5794046" y="1256792"/>
                  <a:pt x="5811400" y="1268361"/>
                </a:cubicBezTo>
                <a:cubicBezTo>
                  <a:pt x="5824335" y="1276984"/>
                  <a:pt x="5840897" y="1278193"/>
                  <a:pt x="5855645" y="1283109"/>
                </a:cubicBezTo>
                <a:cubicBezTo>
                  <a:pt x="5865289" y="1297575"/>
                  <a:pt x="5937038" y="1408748"/>
                  <a:pt x="5958884" y="1430593"/>
                </a:cubicBezTo>
                <a:cubicBezTo>
                  <a:pt x="5971418" y="1443127"/>
                  <a:pt x="5989512" y="1448742"/>
                  <a:pt x="6003129" y="1460090"/>
                </a:cubicBezTo>
                <a:cubicBezTo>
                  <a:pt x="6019152" y="1473443"/>
                  <a:pt x="6032626" y="1489587"/>
                  <a:pt x="6047374" y="1504335"/>
                </a:cubicBezTo>
                <a:cubicBezTo>
                  <a:pt x="6079011" y="1599248"/>
                  <a:pt x="6037319" y="1496156"/>
                  <a:pt x="6106368" y="1592825"/>
                </a:cubicBezTo>
                <a:cubicBezTo>
                  <a:pt x="6180202" y="1696193"/>
                  <a:pt x="6102476" y="1609417"/>
                  <a:pt x="6150613" y="1696064"/>
                </a:cubicBezTo>
                <a:cubicBezTo>
                  <a:pt x="6167829" y="1727053"/>
                  <a:pt x="6189942" y="1755057"/>
                  <a:pt x="6209606" y="1784554"/>
                </a:cubicBezTo>
                <a:lnTo>
                  <a:pt x="6239103" y="1828800"/>
                </a:lnTo>
                <a:cubicBezTo>
                  <a:pt x="6244019" y="1843548"/>
                  <a:pt x="6246899" y="1859140"/>
                  <a:pt x="6253851" y="1873045"/>
                </a:cubicBezTo>
                <a:cubicBezTo>
                  <a:pt x="6261778" y="1888899"/>
                  <a:pt x="6276365" y="1900998"/>
                  <a:pt x="6283348" y="1917290"/>
                </a:cubicBezTo>
                <a:cubicBezTo>
                  <a:pt x="6291333" y="1935921"/>
                  <a:pt x="6293181" y="1956619"/>
                  <a:pt x="6298097" y="1976283"/>
                </a:cubicBezTo>
                <a:cubicBezTo>
                  <a:pt x="6303013" y="2025444"/>
                  <a:pt x="6312845" y="2074360"/>
                  <a:pt x="6312845" y="2123767"/>
                </a:cubicBezTo>
                <a:cubicBezTo>
                  <a:pt x="6312845" y="2222212"/>
                  <a:pt x="6305369" y="2320558"/>
                  <a:pt x="6298097" y="2418735"/>
                </a:cubicBezTo>
                <a:cubicBezTo>
                  <a:pt x="6290383" y="2522870"/>
                  <a:pt x="6282536" y="2505135"/>
                  <a:pt x="6268600" y="2595716"/>
                </a:cubicBezTo>
                <a:cubicBezTo>
                  <a:pt x="6231992" y="2833664"/>
                  <a:pt x="6274202" y="2635100"/>
                  <a:pt x="6239103" y="2757948"/>
                </a:cubicBezTo>
                <a:cubicBezTo>
                  <a:pt x="6178539" y="2969925"/>
                  <a:pt x="6277331" y="2656010"/>
                  <a:pt x="6194858" y="2875935"/>
                </a:cubicBezTo>
                <a:cubicBezTo>
                  <a:pt x="6192706" y="2881673"/>
                  <a:pt x="6173965" y="2968111"/>
                  <a:pt x="6165361" y="2979174"/>
                </a:cubicBezTo>
                <a:cubicBezTo>
                  <a:pt x="6134925" y="3018306"/>
                  <a:pt x="6065792" y="3081962"/>
                  <a:pt x="6017877" y="3111909"/>
                </a:cubicBezTo>
                <a:cubicBezTo>
                  <a:pt x="5999233" y="3123561"/>
                  <a:pt x="5979297" y="3133241"/>
                  <a:pt x="5958884" y="3141406"/>
                </a:cubicBezTo>
                <a:cubicBezTo>
                  <a:pt x="5930015" y="3152954"/>
                  <a:pt x="5896263" y="3153656"/>
                  <a:pt x="5870393" y="3170903"/>
                </a:cubicBezTo>
                <a:cubicBezTo>
                  <a:pt x="5787343" y="3226270"/>
                  <a:pt x="5842963" y="3194795"/>
                  <a:pt x="5693413" y="3244645"/>
                </a:cubicBezTo>
                <a:lnTo>
                  <a:pt x="5604922" y="3274141"/>
                </a:lnTo>
                <a:cubicBezTo>
                  <a:pt x="5581141" y="3282068"/>
                  <a:pt x="5555499" y="3282810"/>
                  <a:pt x="5531180" y="3288890"/>
                </a:cubicBezTo>
                <a:cubicBezTo>
                  <a:pt x="5516098" y="3292661"/>
                  <a:pt x="5502017" y="3299867"/>
                  <a:pt x="5486935" y="3303638"/>
                </a:cubicBezTo>
                <a:cubicBezTo>
                  <a:pt x="5462616" y="3309718"/>
                  <a:pt x="5437619" y="3312750"/>
                  <a:pt x="5413193" y="3318387"/>
                </a:cubicBezTo>
                <a:cubicBezTo>
                  <a:pt x="5373692" y="3327503"/>
                  <a:pt x="5335194" y="3341218"/>
                  <a:pt x="5295206" y="3347883"/>
                </a:cubicBezTo>
                <a:cubicBezTo>
                  <a:pt x="5017338" y="3394196"/>
                  <a:pt x="5452993" y="3323236"/>
                  <a:pt x="5073980" y="3377380"/>
                </a:cubicBezTo>
                <a:cubicBezTo>
                  <a:pt x="5014774" y="3385838"/>
                  <a:pt x="4956704" y="3403365"/>
                  <a:pt x="4897000" y="3406877"/>
                </a:cubicBezTo>
                <a:lnTo>
                  <a:pt x="4646277" y="3421625"/>
                </a:lnTo>
                <a:cubicBezTo>
                  <a:pt x="4599320" y="3437278"/>
                  <a:pt x="4583303" y="3444650"/>
                  <a:pt x="4528290" y="3451122"/>
                </a:cubicBezTo>
                <a:cubicBezTo>
                  <a:pt x="4469497" y="3458039"/>
                  <a:pt x="4410170" y="3459563"/>
                  <a:pt x="4351309" y="3465870"/>
                </a:cubicBezTo>
                <a:cubicBezTo>
                  <a:pt x="4272490" y="3474315"/>
                  <a:pt x="4193993" y="3485535"/>
                  <a:pt x="4115335" y="3495367"/>
                </a:cubicBezTo>
                <a:lnTo>
                  <a:pt x="3997348" y="3510116"/>
                </a:lnTo>
                <a:lnTo>
                  <a:pt x="2611000" y="3495367"/>
                </a:lnTo>
                <a:cubicBezTo>
                  <a:pt x="2595457" y="3495047"/>
                  <a:pt x="2582165" y="3482674"/>
                  <a:pt x="2566755" y="3480619"/>
                </a:cubicBezTo>
                <a:cubicBezTo>
                  <a:pt x="2508076" y="3472795"/>
                  <a:pt x="2448647" y="3472067"/>
                  <a:pt x="2389774" y="3465870"/>
                </a:cubicBezTo>
                <a:cubicBezTo>
                  <a:pt x="2355203" y="3462231"/>
                  <a:pt x="2321085" y="3454961"/>
                  <a:pt x="2286535" y="3451122"/>
                </a:cubicBezTo>
                <a:cubicBezTo>
                  <a:pt x="2127135" y="3433411"/>
                  <a:pt x="2029839" y="3431126"/>
                  <a:pt x="1858832" y="3421625"/>
                </a:cubicBezTo>
                <a:lnTo>
                  <a:pt x="1770342" y="3406877"/>
                </a:lnTo>
                <a:cubicBezTo>
                  <a:pt x="1701586" y="3396564"/>
                  <a:pt x="1631313" y="3394242"/>
                  <a:pt x="1563864" y="3377380"/>
                </a:cubicBezTo>
                <a:cubicBezTo>
                  <a:pt x="1475860" y="3355379"/>
                  <a:pt x="1524865" y="3365964"/>
                  <a:pt x="1416380" y="3347883"/>
                </a:cubicBezTo>
                <a:cubicBezTo>
                  <a:pt x="1396716" y="3338051"/>
                  <a:pt x="1377595" y="3327047"/>
                  <a:pt x="1357387" y="3318387"/>
                </a:cubicBezTo>
                <a:cubicBezTo>
                  <a:pt x="1343098" y="3312263"/>
                  <a:pt x="1326732" y="3311188"/>
                  <a:pt x="1313142" y="3303638"/>
                </a:cubicBezTo>
                <a:cubicBezTo>
                  <a:pt x="1282152" y="3286422"/>
                  <a:pt x="1224651" y="3244645"/>
                  <a:pt x="1224651" y="3244645"/>
                </a:cubicBezTo>
                <a:cubicBezTo>
                  <a:pt x="1163871" y="3153473"/>
                  <a:pt x="1231356" y="3242411"/>
                  <a:pt x="1150909" y="3170903"/>
                </a:cubicBezTo>
                <a:cubicBezTo>
                  <a:pt x="1119731" y="3143189"/>
                  <a:pt x="1095791" y="3107441"/>
                  <a:pt x="1062419" y="3082412"/>
                </a:cubicBezTo>
                <a:cubicBezTo>
                  <a:pt x="1042755" y="3067664"/>
                  <a:pt x="1020807" y="3055548"/>
                  <a:pt x="1003426" y="3038167"/>
                </a:cubicBezTo>
                <a:cubicBezTo>
                  <a:pt x="923066" y="2957808"/>
                  <a:pt x="999440" y="2992595"/>
                  <a:pt x="914935" y="2964425"/>
                </a:cubicBezTo>
                <a:cubicBezTo>
                  <a:pt x="785673" y="2835163"/>
                  <a:pt x="949644" y="2993349"/>
                  <a:pt x="826445" y="2890683"/>
                </a:cubicBezTo>
                <a:cubicBezTo>
                  <a:pt x="810422" y="2877330"/>
                  <a:pt x="798036" y="2860012"/>
                  <a:pt x="782200" y="2846438"/>
                </a:cubicBezTo>
                <a:cubicBezTo>
                  <a:pt x="763537" y="2830441"/>
                  <a:pt x="739537" y="2820565"/>
                  <a:pt x="723206" y="2802193"/>
                </a:cubicBezTo>
                <a:cubicBezTo>
                  <a:pt x="699654" y="2775697"/>
                  <a:pt x="683877" y="2743200"/>
                  <a:pt x="664213" y="2713703"/>
                </a:cubicBezTo>
                <a:cubicBezTo>
                  <a:pt x="654381" y="2698955"/>
                  <a:pt x="645351" y="2683638"/>
                  <a:pt x="634716" y="2669458"/>
                </a:cubicBezTo>
                <a:cubicBezTo>
                  <a:pt x="605219" y="2630129"/>
                  <a:pt x="573496" y="2592375"/>
                  <a:pt x="546226" y="2551470"/>
                </a:cubicBezTo>
                <a:cubicBezTo>
                  <a:pt x="536394" y="2536722"/>
                  <a:pt x="528505" y="2520473"/>
                  <a:pt x="516729" y="2507225"/>
                </a:cubicBezTo>
                <a:cubicBezTo>
                  <a:pt x="489015" y="2476047"/>
                  <a:pt x="462947" y="2441874"/>
                  <a:pt x="428238" y="2418735"/>
                </a:cubicBezTo>
                <a:cubicBezTo>
                  <a:pt x="392958" y="2395215"/>
                  <a:pt x="365557" y="2381125"/>
                  <a:pt x="339748" y="2344993"/>
                </a:cubicBezTo>
                <a:cubicBezTo>
                  <a:pt x="326969" y="2327103"/>
                  <a:pt x="323030" y="2303890"/>
                  <a:pt x="310251" y="2286000"/>
                </a:cubicBezTo>
                <a:cubicBezTo>
                  <a:pt x="298128" y="2269028"/>
                  <a:pt x="278811" y="2258218"/>
                  <a:pt x="266006" y="2241754"/>
                </a:cubicBezTo>
                <a:cubicBezTo>
                  <a:pt x="244242" y="2213771"/>
                  <a:pt x="226677" y="2182761"/>
                  <a:pt x="207013" y="2153264"/>
                </a:cubicBezTo>
                <a:lnTo>
                  <a:pt x="177516" y="2109019"/>
                </a:lnTo>
                <a:cubicBezTo>
                  <a:pt x="163881" y="2088567"/>
                  <a:pt x="147558" y="2070027"/>
                  <a:pt x="133271" y="2050025"/>
                </a:cubicBezTo>
                <a:cubicBezTo>
                  <a:pt x="122968" y="2035601"/>
                  <a:pt x="113606" y="2020528"/>
                  <a:pt x="103774" y="2005780"/>
                </a:cubicBezTo>
                <a:cubicBezTo>
                  <a:pt x="98858" y="1986116"/>
                  <a:pt x="96143" y="1965766"/>
                  <a:pt x="89026" y="1946787"/>
                </a:cubicBezTo>
                <a:cubicBezTo>
                  <a:pt x="81306" y="1926201"/>
                  <a:pt x="66482" y="1908650"/>
                  <a:pt x="59529" y="1887793"/>
                </a:cubicBezTo>
                <a:cubicBezTo>
                  <a:pt x="51602" y="1864012"/>
                  <a:pt x="50860" y="1838370"/>
                  <a:pt x="44780" y="1814051"/>
                </a:cubicBezTo>
                <a:cubicBezTo>
                  <a:pt x="41009" y="1798969"/>
                  <a:pt x="34303" y="1784754"/>
                  <a:pt x="30032" y="1769806"/>
                </a:cubicBezTo>
                <a:cubicBezTo>
                  <a:pt x="24464" y="1750316"/>
                  <a:pt x="20200" y="1730477"/>
                  <a:pt x="15284" y="1710812"/>
                </a:cubicBezTo>
                <a:cubicBezTo>
                  <a:pt x="4106" y="1520788"/>
                  <a:pt x="-12642" y="1495694"/>
                  <a:pt x="15284" y="1342103"/>
                </a:cubicBezTo>
                <a:cubicBezTo>
                  <a:pt x="18065" y="1326808"/>
                  <a:pt x="25761" y="1312806"/>
                  <a:pt x="30032" y="1297858"/>
                </a:cubicBezTo>
                <a:cubicBezTo>
                  <a:pt x="35600" y="1278368"/>
                  <a:pt x="35715" y="1256994"/>
                  <a:pt x="44780" y="1238864"/>
                </a:cubicBezTo>
                <a:cubicBezTo>
                  <a:pt x="60634" y="1207156"/>
                  <a:pt x="84109" y="1179871"/>
                  <a:pt x="103774" y="1150374"/>
                </a:cubicBezTo>
                <a:cubicBezTo>
                  <a:pt x="115970" y="1132081"/>
                  <a:pt x="143915" y="1132189"/>
                  <a:pt x="162768" y="1120877"/>
                </a:cubicBezTo>
                <a:cubicBezTo>
                  <a:pt x="289550" y="1044808"/>
                  <a:pt x="206507" y="1076800"/>
                  <a:pt x="295503" y="1047135"/>
                </a:cubicBezTo>
                <a:cubicBezTo>
                  <a:pt x="374162" y="929148"/>
                  <a:pt x="270922" y="1071716"/>
                  <a:pt x="369245" y="973393"/>
                </a:cubicBezTo>
                <a:cubicBezTo>
                  <a:pt x="417580" y="925058"/>
                  <a:pt x="376548" y="929148"/>
                  <a:pt x="413490" y="929148"/>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latin typeface="Arial" panose="020B0604020202020204" pitchFamily="34" charset="0"/>
              <a:cs typeface="Arial" panose="020B0604020202020204" pitchFamily="34" charset="0"/>
            </a:endParaRPr>
          </a:p>
        </p:txBody>
      </p:sp>
      <p:sp>
        <p:nvSpPr>
          <p:cNvPr id="6" name="TextBox 5"/>
          <p:cNvSpPr txBox="1"/>
          <p:nvPr/>
        </p:nvSpPr>
        <p:spPr>
          <a:xfrm>
            <a:off x="4267200" y="5662613"/>
            <a:ext cx="2667000" cy="647700"/>
          </a:xfrm>
          <a:prstGeom prst="rect">
            <a:avLst/>
          </a:prstGeom>
          <a:noFill/>
        </p:spPr>
        <p:txBody>
          <a:bodyPr>
            <a:spAutoFit/>
          </a:bodyPr>
          <a:lstStyle/>
          <a:p>
            <a:pPr algn="ctr" fontAlgn="auto">
              <a:spcBef>
                <a:spcPts val="0"/>
              </a:spcBef>
              <a:spcAft>
                <a:spcPts val="0"/>
              </a:spcAft>
              <a:defRPr/>
            </a:pPr>
            <a:r>
              <a:rPr lang="ar-JO"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تل سلطان</a:t>
            </a: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733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504335"/>
            <a:ext cx="8610600" cy="5180264"/>
          </a:xfrm>
          <a:prstGeom prst="rect">
            <a:avLst/>
          </a:prstGeom>
        </p:spPr>
        <p:txBody>
          <a:bodyPr wrap="square">
            <a:spAutoFit/>
          </a:bodyPr>
          <a:lstStyle/>
          <a:p>
            <a:pPr marL="339725" algn="r">
              <a:spcAft>
                <a:spcPts val="18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5. تعرف على صاحب العمل الخاص بك</a:t>
            </a:r>
            <a:endParaRPr lang="en-US"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endParaRPr>
          </a:p>
          <a:p>
            <a:pPr marL="800100" algn="ctr">
              <a:lnSpc>
                <a:spcPts val="4000"/>
              </a:lnSpc>
              <a:spcAft>
                <a:spcPts val="18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لا تكن راغباً في مسرة الناس</a:t>
            </a:r>
          </a:p>
          <a:p>
            <a:pPr marL="800100" algn="ctr">
              <a:lnSpc>
                <a:spcPts val="4000"/>
              </a:lnSpc>
              <a:spcAft>
                <a:spcPts val="18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بل في مسرة الله</a:t>
            </a:r>
          </a:p>
          <a:p>
            <a:pPr marL="800100" algn="ctr">
              <a:lnSpc>
                <a:spcPts val="4000"/>
              </a:lnSpc>
              <a:spcAft>
                <a:spcPts val="1800"/>
              </a:spcAft>
              <a:defRPr/>
            </a:pPr>
            <a:endParaRPr lang="en-US"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endParaRPr>
          </a:p>
          <a:p>
            <a:pPr marL="800100" algn="ctr">
              <a:lnSpc>
                <a:spcPts val="4000"/>
              </a:lnSpc>
              <a:spcAft>
                <a:spcPts val="1800"/>
              </a:spcAft>
              <a:defRPr/>
            </a:pPr>
            <a:r>
              <a:rPr lang="ar-JO" sz="4000" b="1" kern="0" dirty="0">
                <a:effectLst>
                  <a:outerShdw blurRad="38100" dist="38100" dir="2700000" algn="tl">
                    <a:srgbClr val="000000"/>
                  </a:outerShdw>
                </a:effectLst>
                <a:latin typeface="Arial" panose="020B0604020202020204" pitchFamily="34" charset="0"/>
                <a:ea typeface="+mj-ea"/>
                <a:cs typeface="Arial" panose="020B0604020202020204" pitchFamily="34" charset="0"/>
              </a:rPr>
              <a:t>خشية الإنسان تضع شركاً، </a:t>
            </a:r>
          </a:p>
          <a:p>
            <a:pPr marL="800100" algn="ctr">
              <a:lnSpc>
                <a:spcPts val="4000"/>
              </a:lnSpc>
              <a:spcAft>
                <a:spcPts val="1800"/>
              </a:spcAft>
              <a:defRPr/>
            </a:pPr>
            <a:r>
              <a:rPr lang="ar-JO" sz="4000" b="1" kern="0" dirty="0">
                <a:effectLst>
                  <a:outerShdw blurRad="38100" dist="38100" dir="2700000" algn="tl">
                    <a:srgbClr val="000000"/>
                  </a:outerShdw>
                </a:effectLst>
                <a:latin typeface="Arial" panose="020B0604020202020204" pitchFamily="34" charset="0"/>
                <a:ea typeface="+mj-ea"/>
                <a:cs typeface="Arial" panose="020B0604020202020204" pitchFamily="34" charset="0"/>
              </a:rPr>
              <a:t>والمتكل على الرب يرفع.</a:t>
            </a:r>
          </a:p>
          <a:p>
            <a:pPr marL="800100" algn="ctr">
              <a:lnSpc>
                <a:spcPts val="4000"/>
              </a:lnSpc>
              <a:spcAft>
                <a:spcPts val="1800"/>
              </a:spcAft>
              <a:defRPr/>
            </a:pPr>
            <a:r>
              <a:rPr lang="ar-JO" sz="4000" b="1" kern="0" dirty="0">
                <a:effectLst>
                  <a:outerShdw blurRad="38100" dist="38100" dir="2700000" algn="tl">
                    <a:srgbClr val="000000"/>
                  </a:outerShdw>
                </a:effectLst>
                <a:latin typeface="Arial" panose="020B0604020202020204" pitchFamily="34" charset="0"/>
                <a:ea typeface="+mj-ea"/>
                <a:cs typeface="Arial" panose="020B0604020202020204" pitchFamily="34" charset="0"/>
              </a:rPr>
              <a:t>(أمثال 29: 25)</a:t>
            </a:r>
            <a:endParaRPr lang="en-US" sz="4000" b="1" kern="0" dirty="0">
              <a:effectLst>
                <a:outerShdw blurRad="38100" dist="38100" dir="2700000" algn="tl">
                  <a:srgbClr val="000000"/>
                </a:outerShdw>
              </a:effectLst>
              <a:latin typeface="Arial" panose="020B0604020202020204" pitchFamily="34" charset="0"/>
              <a:ea typeface="+mj-ea"/>
              <a:cs typeface="Arial" panose="020B0604020202020204" pitchFamily="34" charset="0"/>
            </a:endParaRPr>
          </a:p>
        </p:txBody>
      </p:sp>
      <p:sp>
        <p:nvSpPr>
          <p:cNvPr id="3" name="Title 1"/>
          <p:cNvSpPr>
            <a:spLocks noGrp="1"/>
          </p:cNvSpPr>
          <p:nvPr>
            <p:ph type="title"/>
          </p:nvPr>
        </p:nvSpPr>
        <p:spPr>
          <a:xfrm>
            <a:off x="9832" y="361335"/>
            <a:ext cx="9144000" cy="1143000"/>
          </a:xfrm>
        </p:spPr>
        <p:txBody>
          <a:bodyPr/>
          <a:lstStyle/>
          <a:p>
            <a:r>
              <a:rPr lang="ar-JO" sz="5000" u="sng" dirty="0">
                <a:solidFill>
                  <a:srgbClr val="FFFFFF"/>
                </a:solidFill>
                <a:latin typeface="Arial" panose="020B0604020202020204" pitchFamily="34" charset="0"/>
                <a:cs typeface="Arial" panose="020B0604020202020204" pitchFamily="34" charset="0"/>
              </a:rPr>
              <a:t>المفاتيح الأساسية للتحول</a:t>
            </a:r>
            <a:endParaRPr lang="en-US" sz="5000" u="sng"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ircle(in)">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ircle(in)">
                                      <p:cBhvr>
                                        <p:cTn id="12" dur="2000"/>
                                        <p:tgtEl>
                                          <p:spTgt spid="6">
                                            <p:txEl>
                                              <p:pRg st="2" end="2"/>
                                            </p:txEl>
                                          </p:spTgt>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circle(in)">
                                      <p:cBhvr>
                                        <p:cTn id="16" dur="2000"/>
                                        <p:tgtEl>
                                          <p:spTgt spid="6">
                                            <p:txEl>
                                              <p:pRg st="4" end="4"/>
                                            </p:txEl>
                                          </p:spTgt>
                                        </p:tgtEl>
                                      </p:cBhvr>
                                    </p:animEffect>
                                  </p:childTnLst>
                                </p:cTn>
                              </p:par>
                            </p:childTnLst>
                          </p:cTn>
                        </p:par>
                        <p:par>
                          <p:cTn id="17" fill="hold">
                            <p:stCondLst>
                              <p:cond delay="4000"/>
                            </p:stCondLst>
                            <p:childTnLst>
                              <p:par>
                                <p:cTn id="18" presetID="6" presetClass="entr" presetSubtype="16" fill="hold" nodeType="after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circle(in)">
                                      <p:cBhvr>
                                        <p:cTn id="20" dur="2000"/>
                                        <p:tgtEl>
                                          <p:spTgt spid="6">
                                            <p:txEl>
                                              <p:pRg st="5" end="5"/>
                                            </p:txEl>
                                          </p:spTgt>
                                        </p:tgtEl>
                                      </p:cBhvr>
                                    </p:animEffect>
                                  </p:childTnLst>
                                </p:cTn>
                              </p:par>
                            </p:childTnLst>
                          </p:cTn>
                        </p:par>
                        <p:par>
                          <p:cTn id="21" fill="hold">
                            <p:stCondLst>
                              <p:cond delay="6000"/>
                            </p:stCondLst>
                            <p:childTnLst>
                              <p:par>
                                <p:cTn id="22" presetID="6" presetClass="entr" presetSubtype="16" fill="hold" nodeType="after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circle(in)">
                                      <p:cBhvr>
                                        <p:cTn id="24"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609602"/>
            <a:ext cx="8229600" cy="4647426"/>
          </a:xfrm>
          <a:prstGeom prst="rect">
            <a:avLst/>
          </a:prstGeom>
        </p:spPr>
        <p:txBody>
          <a:bodyPr wrap="square">
            <a:spAutoFit/>
          </a:bodyPr>
          <a:lstStyle/>
          <a:p>
            <a:pPr algn="r">
              <a:defRPr/>
            </a:pPr>
            <a:r>
              <a:rPr lang="ar-JO" sz="4400" b="1" kern="0" dirty="0">
                <a:effectLst>
                  <a:outerShdw blurRad="38100" dist="38100" dir="2700000" algn="tl">
                    <a:srgbClr val="000000"/>
                  </a:outerShdw>
                </a:effectLst>
                <a:latin typeface="Arial" panose="020B0604020202020204" pitchFamily="34" charset="0"/>
                <a:ea typeface="+mj-ea"/>
                <a:cs typeface="Arial" panose="020B0604020202020204" pitchFamily="34" charset="0"/>
              </a:rPr>
              <a:t>5. تعرف على صاحب العمل الخاص بك</a:t>
            </a:r>
            <a:endParaRPr lang="en-US" sz="4400" b="1" kern="0" dirty="0">
              <a:effectLst>
                <a:outerShdw blurRad="38100" dist="38100" dir="2700000" algn="tl">
                  <a:srgbClr val="000000"/>
                </a:outerShdw>
              </a:effectLst>
              <a:latin typeface="Arial" panose="020B0604020202020204" pitchFamily="34" charset="0"/>
              <a:ea typeface="+mj-ea"/>
              <a:cs typeface="Arial" panose="020B0604020202020204" pitchFamily="34" charset="0"/>
            </a:endParaRPr>
          </a:p>
          <a:p>
            <a:pPr marL="858838" indent="-858838">
              <a:buFont typeface="+mj-lt"/>
              <a:buAutoNum type="arabicPeriod" startAt="7"/>
              <a:defRPr/>
            </a:pPr>
            <a:endParaRPr lang="en-US" sz="4400" b="1" kern="0" dirty="0">
              <a:effectLst>
                <a:outerShdw blurRad="38100" dist="38100" dir="2700000" algn="tl">
                  <a:srgbClr val="000000"/>
                </a:outerShdw>
              </a:effectLst>
              <a:latin typeface="Arial" panose="020B0604020202020204" pitchFamily="34" charset="0"/>
              <a:ea typeface="+mj-ea"/>
              <a:cs typeface="Arial" panose="020B0604020202020204" pitchFamily="34" charset="0"/>
            </a:endParaRPr>
          </a:p>
          <a:p>
            <a:pPr marL="800100" algn="r">
              <a:defRPr/>
            </a:pPr>
            <a:r>
              <a:rPr lang="ar-JO" sz="4000" b="1" kern="0" dirty="0">
                <a:effectLst>
                  <a:outerShdw blurRad="38100" dist="38100" dir="2700000" algn="tl">
                    <a:srgbClr val="000000"/>
                  </a:outerShdw>
                </a:effectLst>
                <a:latin typeface="Arial" panose="020B0604020202020204" pitchFamily="34" charset="0"/>
                <a:ea typeface="+mj-ea"/>
                <a:cs typeface="Arial" panose="020B0604020202020204" pitchFamily="34" charset="0"/>
              </a:rPr>
              <a:t>1 تسالونيكي 2: 4  بل كما استحسنا من الله أن نؤتمن على الإنجيل، هكذا نتكلم، </a:t>
            </a:r>
            <a:r>
              <a:rPr lang="ar-JO" sz="4000" b="1" u="sng" kern="0" dirty="0">
                <a:effectLst>
                  <a:outerShdw blurRad="38100" dist="38100" dir="2700000" algn="tl">
                    <a:srgbClr val="000000"/>
                  </a:outerShdw>
                </a:effectLst>
                <a:latin typeface="Arial" panose="020B0604020202020204" pitchFamily="34" charset="0"/>
                <a:ea typeface="+mj-ea"/>
                <a:cs typeface="Arial" panose="020B0604020202020204" pitchFamily="34" charset="0"/>
              </a:rPr>
              <a:t>لا كأننا نرضي الناس بل الله الذي يختبر قلوبنا.</a:t>
            </a:r>
            <a:endParaRPr lang="en-US" sz="4000" b="1" kern="0" dirty="0">
              <a:effectLst>
                <a:outerShdw blurRad="38100" dist="38100" dir="2700000" algn="tl">
                  <a:srgbClr val="000000"/>
                </a:outerShdw>
              </a:effectLst>
              <a:latin typeface="Arial" panose="020B0604020202020204" pitchFamily="34" charset="0"/>
              <a:ea typeface="+mj-ea"/>
              <a:cs typeface="Arial" panose="020B0604020202020204" pitchFamily="34" charset="0"/>
            </a:endParaRPr>
          </a:p>
          <a:p>
            <a:pPr marL="858838" indent="-858838">
              <a:defRPr/>
            </a:pPr>
            <a:endParaRPr lang="en-US" sz="4400" b="1" kern="0" dirty="0">
              <a:effectLst>
                <a:outerShdw blurRad="38100" dist="38100" dir="2700000" algn="tl">
                  <a:srgbClr val="000000"/>
                </a:outerShdw>
              </a:effectLst>
              <a:latin typeface="Arial" panose="020B0604020202020204" pitchFamily="34" charset="0"/>
              <a:cs typeface="Arial" panose="020B0604020202020204" pitchFamily="34" charset="0"/>
            </a:endParaRPr>
          </a:p>
          <a:p>
            <a:pPr marL="858838" indent="-858838">
              <a:defRPr/>
            </a:pPr>
            <a:endParaRPr lang="en-US" sz="4400" b="1" kern="0" dirty="0">
              <a:effectLst>
                <a:outerShdw blurRad="38100" dist="38100" dir="2700000" algn="tl">
                  <a:srgbClr val="000000"/>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450222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690064"/>
            <a:ext cx="9144000" cy="2734082"/>
          </a:xfrm>
          <a:prstGeom prst="rect">
            <a:avLst/>
          </a:prstGeom>
        </p:spPr>
        <p:txBody>
          <a:bodyPr>
            <a:spAutoFit/>
          </a:bodyPr>
          <a:lstStyle/>
          <a:p>
            <a:pPr marL="339725" algn="r">
              <a:lnSpc>
                <a:spcPts val="4400"/>
              </a:lnSpc>
              <a:spcAft>
                <a:spcPts val="3000"/>
              </a:spcAft>
              <a:defRPr/>
            </a:pPr>
            <a:r>
              <a:rPr lang="ar-JO" sz="36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6. عظ جيداً – موارد طريق الحياة المسيحية</a:t>
            </a:r>
            <a:br>
              <a:rPr lang="en-US" sz="36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en-US" sz="32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(TAP—</a:t>
            </a:r>
            <a:r>
              <a:rPr lang="ar-JO" sz="32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4 ساعات مقابل 22 ساعة </a:t>
            </a:r>
            <a:r>
              <a:rPr lang="en-US" sz="32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NTAP)</a:t>
            </a:r>
            <a:r>
              <a:rPr lang="ar-JO" sz="32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32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endParaRPr lang="en-US" sz="4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lnSpc>
                <a:spcPts val="4400"/>
              </a:lnSpc>
              <a:defRPr/>
            </a:pPr>
            <a:r>
              <a:rPr lang="ar-JO"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استفد بأقصى درجة</a:t>
            </a:r>
          </a:p>
          <a:p>
            <a:pPr algn="ctr">
              <a:lnSpc>
                <a:spcPts val="4400"/>
              </a:lnSpc>
              <a:defRPr/>
            </a:pPr>
            <a:r>
              <a:rPr lang="ar-JO"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من الفرص المتاحة لك</a:t>
            </a:r>
            <a:endParaRPr lang="en-US"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endParaRPr>
          </a:p>
        </p:txBody>
      </p:sp>
      <p:sp>
        <p:nvSpPr>
          <p:cNvPr id="3" name="Title 1"/>
          <p:cNvSpPr>
            <a:spLocks noGrp="1"/>
          </p:cNvSpPr>
          <p:nvPr>
            <p:ph type="title"/>
          </p:nvPr>
        </p:nvSpPr>
        <p:spPr>
          <a:xfrm>
            <a:off x="2458" y="304800"/>
            <a:ext cx="9144000" cy="1143000"/>
          </a:xfrm>
        </p:spPr>
        <p:txBody>
          <a:bodyPr/>
          <a:lstStyle/>
          <a:p>
            <a:r>
              <a:rPr kumimoji="0" lang="ar-JO" sz="5000" b="1" i="0" u="sng"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المفاتيح الأساسية للتحول</a:t>
            </a:r>
            <a:endParaRPr lang="en-US" sz="5000" u="sng"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44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lide(fromBottom)">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690064"/>
            <a:ext cx="8991600" cy="2180405"/>
          </a:xfrm>
          <a:prstGeom prst="rect">
            <a:avLst/>
          </a:prstGeom>
        </p:spPr>
        <p:txBody>
          <a:bodyPr wrap="square">
            <a:spAutoFit/>
          </a:bodyPr>
          <a:lstStyle/>
          <a:p>
            <a:pPr marL="540000" indent="-540000" algn="r" rtl="1">
              <a:lnSpc>
                <a:spcPts val="4400"/>
              </a:lnSpc>
              <a:spcAft>
                <a:spcPts val="30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6. عظ جيداً ـــ تذكر أننا مدعوون لصنع تلاميذ، وليس فقط مهتدين، كن تلميذ النص المقدس.</a:t>
            </a:r>
            <a:endParaRPr lang="en-US" sz="4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39725">
              <a:lnSpc>
                <a:spcPts val="4400"/>
              </a:lnSpc>
              <a:spcAft>
                <a:spcPts val="3000"/>
              </a:spcAft>
              <a:defRPr/>
            </a:pPr>
            <a:r>
              <a:rPr lang="en-US" sz="44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		</a:t>
            </a:r>
            <a:r>
              <a:rPr lang="ar-JO" sz="44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وايتفيلد مقابل ويسلي</a:t>
            </a:r>
            <a:endParaRPr lang="en-US" sz="44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endParaRPr>
          </a:p>
        </p:txBody>
      </p:sp>
      <p:sp>
        <p:nvSpPr>
          <p:cNvPr id="3" name="Title 1"/>
          <p:cNvSpPr>
            <a:spLocks noGrp="1"/>
          </p:cNvSpPr>
          <p:nvPr>
            <p:ph type="title"/>
          </p:nvPr>
        </p:nvSpPr>
        <p:spPr>
          <a:xfrm>
            <a:off x="0" y="0"/>
            <a:ext cx="9144000" cy="1143000"/>
          </a:xfrm>
        </p:spPr>
        <p:txBody>
          <a:bodyPr/>
          <a:lstStyle/>
          <a:p>
            <a:r>
              <a:rPr kumimoji="0" lang="ar-JO" sz="5000" b="1" i="0" u="sng"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المفاتيح الأساسية للتحول</a:t>
            </a:r>
            <a:endParaRPr lang="en-US" sz="5000" u="sng"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78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 y="233253"/>
            <a:ext cx="8763000" cy="4031873"/>
          </a:xfrm>
          <a:prstGeom prst="rect">
            <a:avLst/>
          </a:prstGeom>
        </p:spPr>
        <p:txBody>
          <a:bodyPr wrap="square">
            <a:spAutoFit/>
          </a:bodyPr>
          <a:lstStyle/>
          <a:p>
            <a:pPr algn="ctr">
              <a:lnSpc>
                <a:spcPts val="4000"/>
              </a:lnSpc>
              <a:defRPr/>
            </a:pPr>
            <a:r>
              <a:rPr lang="ar-JO" sz="3600" b="1" kern="0" dirty="0">
                <a:solidFill>
                  <a:srgbClr val="FFFFFF"/>
                </a:solidFill>
                <a:latin typeface="Arial" panose="020B0604020202020204" pitchFamily="34" charset="0"/>
                <a:ea typeface="+mj-ea"/>
                <a:cs typeface="Arial" panose="020B0604020202020204" pitchFamily="34" charset="0"/>
              </a:rPr>
              <a:t>عندما بدأت بالوعظ، كان الناس يتطلعون إلى الوعاظ، في مدينة نيويورك نُشرت عظات خدام نيويورك في صحيفة نيويورك تايمز، أعجب الناس بالكنيسة. . . كان ذلك قبل 65 عاماً واليوم تغير ذلك. اليوم فقد الواعظ احترام الناس وفقد سلطته، نحن نعيش في يوم تكون فيه الريح ضدنا. جميع الألعاب هي ألعاب خارج أرضنا.</a:t>
            </a:r>
            <a:r>
              <a:rPr lang="en-US" sz="3600" b="1" kern="0" dirty="0">
                <a:solidFill>
                  <a:srgbClr val="FFFFFF"/>
                </a:solidFill>
                <a:latin typeface="Arial" panose="020B0604020202020204" pitchFamily="34" charset="0"/>
                <a:ea typeface="+mj-ea"/>
                <a:cs typeface="Arial" panose="020B0604020202020204" pitchFamily="34" charset="0"/>
              </a:rPr>
              <a:t> </a:t>
            </a:r>
          </a:p>
          <a:p>
            <a:pPr algn="r">
              <a:defRPr/>
            </a:pPr>
            <a:r>
              <a:rPr lang="en-US" sz="3600" b="1" kern="0" dirty="0">
                <a:solidFill>
                  <a:srgbClr val="FFFFFF"/>
                </a:solidFill>
                <a:latin typeface="Arial" panose="020B0604020202020204" pitchFamily="34" charset="0"/>
                <a:ea typeface="+mj-ea"/>
                <a:cs typeface="Arial" panose="020B0604020202020204" pitchFamily="34" charset="0"/>
              </a:rPr>
              <a:t>	</a:t>
            </a:r>
            <a:r>
              <a:rPr lang="ar-JO" sz="3600" b="1" kern="0" dirty="0">
                <a:solidFill>
                  <a:srgbClr val="FFFFFF"/>
                </a:solidFill>
                <a:latin typeface="Arial" panose="020B0604020202020204" pitchFamily="34" charset="0"/>
                <a:ea typeface="+mj-ea"/>
                <a:cs typeface="Arial" panose="020B0604020202020204" pitchFamily="34" charset="0"/>
              </a:rPr>
              <a:t> هادون روبنسون</a:t>
            </a:r>
            <a:r>
              <a:rPr lang="en-US" sz="3200" b="1" kern="0" dirty="0">
                <a:solidFill>
                  <a:srgbClr val="FFFFFF"/>
                </a:solidFill>
                <a:latin typeface="Arial" panose="020B0604020202020204" pitchFamily="34" charset="0"/>
                <a:ea typeface="+mj-ea"/>
                <a:cs typeface="Arial" panose="020B0604020202020204" pitchFamily="34" charset="0"/>
              </a:rPr>
              <a:t>—</a:t>
            </a:r>
          </a:p>
          <a:p>
            <a:pPr algn="r">
              <a:defRPr/>
            </a:pPr>
            <a:r>
              <a:rPr lang="en-US" sz="2000" b="1" kern="0" dirty="0">
                <a:solidFill>
                  <a:srgbClr val="FFFFFF"/>
                </a:solidFill>
                <a:latin typeface="Arial" panose="020B0604020202020204" pitchFamily="34" charset="0"/>
                <a:ea typeface="+mj-ea"/>
                <a:cs typeface="Arial" panose="020B0604020202020204" pitchFamily="34" charset="0"/>
              </a:rPr>
              <a:t>		</a:t>
            </a:r>
            <a:r>
              <a:rPr lang="ar-JO" sz="2000" b="1" kern="0" dirty="0">
                <a:solidFill>
                  <a:srgbClr val="FFFFFF"/>
                </a:solidFill>
                <a:latin typeface="Arial" panose="020B0604020202020204" pitchFamily="34" charset="0"/>
                <a:ea typeface="+mj-ea"/>
                <a:cs typeface="Arial" panose="020B0604020202020204" pitchFamily="34" charset="0"/>
              </a:rPr>
              <a:t>أستاذ متميز، مدرسة جوردون كونويل اللاهوتية، 27/04/12 في جامعة بيولا</a:t>
            </a:r>
            <a:endParaRPr lang="en-US" sz="2000" b="1" kern="0" dirty="0">
              <a:solidFill>
                <a:srgbClr val="FFFFFF"/>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701548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71602"/>
            <a:ext cx="9144000" cy="4888518"/>
          </a:xfrm>
          <a:prstGeom prst="rect">
            <a:avLst/>
          </a:prstGeom>
        </p:spPr>
        <p:txBody>
          <a:bodyPr>
            <a:spAutoFit/>
          </a:bodyPr>
          <a:lstStyle/>
          <a:p>
            <a:pPr marL="288925" algn="r">
              <a:lnSpc>
                <a:spcPts val="4000"/>
              </a:lnSpc>
              <a:spcAft>
                <a:spcPts val="30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7. قابل أشخاصاً خارج الكنيسة</a:t>
            </a:r>
          </a:p>
          <a:p>
            <a:pPr marL="288925" algn="r">
              <a:lnSpc>
                <a:spcPts val="4000"/>
              </a:lnSpc>
              <a:spcAft>
                <a:spcPts val="3000"/>
              </a:spcAft>
              <a:defRPr/>
            </a:pPr>
            <a:r>
              <a:rPr lang="en-US" sz="32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(TAP—</a:t>
            </a:r>
            <a:r>
              <a:rPr lang="ar-JO" sz="32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5 ساعات لمشاركة الإنجيل مقابل 0 ساعة </a:t>
            </a:r>
            <a:r>
              <a:rPr lang="en-US" sz="32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 NTAP) </a:t>
            </a:r>
            <a:r>
              <a:rPr lang="ar-JO" sz="32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(يجب أن تسلك كشخص منفتح – موارد طريق الحياة المسيحية) </a:t>
            </a:r>
            <a:endParaRPr lang="en-US"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endParaRPr>
          </a:p>
          <a:p>
            <a:pPr marL="288925" algn="r">
              <a:lnSpc>
                <a:spcPts val="4000"/>
              </a:lnSpc>
              <a:spcAft>
                <a:spcPts val="30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8. فوض المسؤوليات إلى آخرين</a:t>
            </a:r>
            <a:br>
              <a:rPr lang="en-US"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br>
            <a:r>
              <a:rPr lang="en-US" sz="32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(NTAP – </a:t>
            </a:r>
            <a:r>
              <a:rPr lang="ar-JO" sz="32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33 ساعة في الخدمة الرعوية</a:t>
            </a:r>
            <a:r>
              <a:rPr lang="en-US" sz="32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 </a:t>
            </a:r>
            <a:br>
              <a:rPr lang="en-US" sz="32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br>
            <a:r>
              <a:rPr lang="en-US" sz="32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TAP - </a:t>
            </a:r>
            <a:r>
              <a:rPr lang="ar-JO" sz="32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 10 ساعات</a:t>
            </a:r>
            <a:r>
              <a:rPr lang="en-US" sz="32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 </a:t>
            </a:r>
            <a:r>
              <a:rPr lang="ar-JO" sz="32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موارد طريق الحياة المسيحية</a:t>
            </a:r>
            <a:r>
              <a:rPr lang="en-US" sz="32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 (</a:t>
            </a:r>
            <a:r>
              <a:rPr lang="ar-JO" sz="32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اجتماعي</a:t>
            </a:r>
            <a:r>
              <a:rPr lang="en-US" sz="32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a:t>
            </a:r>
          </a:p>
          <a:p>
            <a:pPr marL="288925" algn="r">
              <a:lnSpc>
                <a:spcPts val="4400"/>
              </a:lnSpc>
              <a:spcAft>
                <a:spcPts val="30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9. طور فريقاً</a:t>
            </a:r>
            <a:endParaRPr lang="en-US" sz="4000" b="1" kern="0" dirty="0">
              <a:solidFill>
                <a:srgbClr val="B9EFEE"/>
              </a:solidFill>
              <a:effectLst>
                <a:outerShdw blurRad="38100" dist="38100" dir="2700000" algn="tl">
                  <a:srgbClr val="000000"/>
                </a:outerShdw>
              </a:effectLst>
              <a:latin typeface="Arial" panose="020B0604020202020204" pitchFamily="34" charset="0"/>
              <a:ea typeface="+mj-ea"/>
              <a:cs typeface="Arial" panose="020B0604020202020204" pitchFamily="34" charset="0"/>
            </a:endParaRPr>
          </a:p>
        </p:txBody>
      </p:sp>
      <p:sp>
        <p:nvSpPr>
          <p:cNvPr id="3" name="Title 1"/>
          <p:cNvSpPr>
            <a:spLocks noGrp="1"/>
          </p:cNvSpPr>
          <p:nvPr>
            <p:ph type="title"/>
          </p:nvPr>
        </p:nvSpPr>
        <p:spPr>
          <a:xfrm>
            <a:off x="0" y="201563"/>
            <a:ext cx="9144000" cy="1143000"/>
          </a:xfrm>
        </p:spPr>
        <p:txBody>
          <a:bodyPr/>
          <a:lstStyle/>
          <a:p>
            <a:r>
              <a:rPr lang="ar-JO" sz="5000" u="sng" dirty="0">
                <a:solidFill>
                  <a:srgbClr val="FFFFFF"/>
                </a:solidFill>
                <a:latin typeface="Arial" panose="020B0604020202020204" pitchFamily="34" charset="0"/>
                <a:cs typeface="Arial" panose="020B0604020202020204" pitchFamily="34" charset="0"/>
              </a:rPr>
              <a:t>المفاتيح الأساسية للتحول</a:t>
            </a:r>
            <a:endParaRPr lang="en-US" sz="5000" u="sng"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2CAAAB"/>
                                      </p:to>
                                    </p:animClr>
                                  </p:sub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2CAAAB"/>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rgbClr val="2CAAAB"/>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161" y="1676400"/>
            <a:ext cx="9094839" cy="3769622"/>
          </a:xfrm>
          <a:prstGeom prst="rect">
            <a:avLst/>
          </a:prstGeom>
        </p:spPr>
        <p:txBody>
          <a:bodyPr wrap="square">
            <a:spAutoFit/>
          </a:bodyPr>
          <a:lstStyle/>
          <a:p>
            <a:pPr marL="339725" algn="r">
              <a:lnSpc>
                <a:spcPts val="4000"/>
              </a:lnSpc>
              <a:spcAft>
                <a:spcPts val="42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10. طور قيادة جديدة</a:t>
            </a:r>
            <a:endParaRPr lang="en-US"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endParaRPr>
          </a:p>
          <a:p>
            <a:pPr marL="339725" algn="r">
              <a:lnSpc>
                <a:spcPts val="4000"/>
              </a:lnSpc>
              <a:spcAft>
                <a:spcPts val="42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11. تعلم مهاراتجيدة في حل الصراعات.</a:t>
            </a:r>
            <a:endParaRPr lang="en-US"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endParaRPr>
          </a:p>
          <a:p>
            <a:pPr marL="339725" algn="r">
              <a:lnSpc>
                <a:spcPts val="4000"/>
              </a:lnSpc>
              <a:spcAft>
                <a:spcPts val="42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12. كن عاملاً على حل المشاكل</a:t>
            </a:r>
            <a:endParaRPr lang="en-US"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endParaRPr>
          </a:p>
          <a:p>
            <a:pPr marL="339725" algn="r">
              <a:lnSpc>
                <a:spcPts val="4000"/>
              </a:lnSpc>
              <a:spcAft>
                <a:spcPts val="42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13. </a:t>
            </a:r>
            <a:r>
              <a:rPr lang="ar-JO" sz="4000" b="1" u="sng" kern="0" dirty="0">
                <a:solidFill>
                  <a:srgbClr val="FFFFFF"/>
                </a:solidFill>
                <a:latin typeface="Arial" panose="020B0604020202020204" pitchFamily="34" charset="0"/>
                <a:ea typeface="+mj-ea"/>
                <a:cs typeface="Arial" panose="020B0604020202020204" pitchFamily="34" charset="0"/>
              </a:rPr>
              <a:t>أطلب</a:t>
            </a:r>
            <a:r>
              <a:rPr lang="ar-JO"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 ناصحاً أو موجهاً</a:t>
            </a:r>
            <a:endParaRPr lang="en-US"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endParaRPr>
          </a:p>
        </p:txBody>
      </p:sp>
      <p:sp>
        <p:nvSpPr>
          <p:cNvPr id="3" name="Title 1"/>
          <p:cNvSpPr>
            <a:spLocks noGrp="1"/>
          </p:cNvSpPr>
          <p:nvPr>
            <p:ph type="title"/>
          </p:nvPr>
        </p:nvSpPr>
        <p:spPr>
          <a:xfrm>
            <a:off x="36871" y="304800"/>
            <a:ext cx="9144000" cy="1143000"/>
          </a:xfrm>
        </p:spPr>
        <p:txBody>
          <a:bodyPr/>
          <a:lstStyle/>
          <a:p>
            <a:r>
              <a:rPr lang="ar-JO" sz="5000" u="sng" dirty="0">
                <a:solidFill>
                  <a:srgbClr val="FFFFFF"/>
                </a:solidFill>
                <a:latin typeface="Arial" panose="020B0604020202020204" pitchFamily="34" charset="0"/>
                <a:cs typeface="Arial" panose="020B0604020202020204" pitchFamily="34" charset="0"/>
              </a:rPr>
              <a:t>المفاتيح الأساسية للتحول</a:t>
            </a:r>
            <a:endParaRPr lang="en-US" sz="5000" u="sng" dirty="0">
              <a:solidFill>
                <a:srgbClr val="FFFF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2CAAAB"/>
                                      </p:to>
                                    </p:animClr>
                                  </p:sub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circle(in)">
                                      <p:cBhvr>
                                        <p:cTn id="13" dur="20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rgbClr val="2CAAAB"/>
                                      </p:to>
                                    </p:animClr>
                                  </p:sub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circle(in)">
                                      <p:cBhvr>
                                        <p:cTn id="18" dur="20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rgbClr val="2CAAAB"/>
                                      </p:to>
                                    </p:animClr>
                                  </p:sub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circle(in)">
                                      <p:cBhvr>
                                        <p:cTn id="23"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24000"/>
            <a:ext cx="9144000" cy="4564711"/>
          </a:xfrm>
          <a:prstGeom prst="rect">
            <a:avLst/>
          </a:prstGeom>
        </p:spPr>
        <p:txBody>
          <a:bodyPr>
            <a:spAutoFit/>
          </a:bodyPr>
          <a:lstStyle/>
          <a:p>
            <a:pPr marL="828000" indent="-828000" algn="r" rtl="1">
              <a:lnSpc>
                <a:spcPts val="4000"/>
              </a:lnSpc>
              <a:spcAft>
                <a:spcPts val="3600"/>
              </a:spcAft>
              <a:defRPr/>
            </a:pPr>
            <a:r>
              <a:rPr lang="ar-JO" sz="4000" b="1" kern="0" dirty="0">
                <a:solidFill>
                  <a:srgbClr val="FFFFFF"/>
                </a:solidFill>
                <a:effectLst>
                  <a:outerShdw blurRad="38100" dist="38100" dir="2700000" algn="tl">
                    <a:srgbClr val="000000"/>
                  </a:outerShdw>
                </a:effectLst>
                <a:latin typeface="Garamond"/>
              </a:rPr>
              <a:t>14. اعرف مزيج موهبتك الروحية واستخدم مواهبك الأساسية.</a:t>
            </a:r>
            <a:endParaRPr lang="en-US" sz="4000" b="1" kern="0" dirty="0">
              <a:solidFill>
                <a:srgbClr val="FFFFFF"/>
              </a:solidFill>
              <a:effectLst>
                <a:outerShdw blurRad="38100" dist="38100" dir="2700000" algn="tl">
                  <a:srgbClr val="000000"/>
                </a:outerShdw>
              </a:effectLst>
              <a:latin typeface="Garamond"/>
            </a:endParaRPr>
          </a:p>
          <a:p>
            <a:pPr marL="339725" algn="r">
              <a:lnSpc>
                <a:spcPts val="4000"/>
              </a:lnSpc>
              <a:spcAft>
                <a:spcPts val="3600"/>
              </a:spcAft>
              <a:defRPr/>
            </a:pPr>
            <a:r>
              <a:rPr lang="ar-JO" sz="4000" b="1" kern="0" dirty="0">
                <a:solidFill>
                  <a:srgbClr val="FFFFFF"/>
                </a:solidFill>
                <a:effectLst>
                  <a:outerShdw blurRad="38100" dist="38100" dir="2700000" algn="tl">
                    <a:srgbClr val="000000"/>
                  </a:outerShdw>
                </a:effectLst>
                <a:latin typeface="Garamond"/>
                <a:ea typeface="+mj-ea"/>
                <a:cs typeface="+mj-cs"/>
              </a:rPr>
              <a:t>15. شدد الآخرين ليستخدموا مواهبهم.</a:t>
            </a:r>
            <a:endParaRPr lang="en-US" sz="4000" b="1" kern="0" dirty="0">
              <a:solidFill>
                <a:srgbClr val="FFFFFF"/>
              </a:solidFill>
              <a:effectLst>
                <a:outerShdw blurRad="38100" dist="38100" dir="2700000" algn="tl">
                  <a:srgbClr val="000000"/>
                </a:outerShdw>
              </a:effectLst>
              <a:latin typeface="Garamond"/>
              <a:ea typeface="+mj-ea"/>
              <a:cs typeface="+mj-cs"/>
            </a:endParaRPr>
          </a:p>
          <a:p>
            <a:pPr marL="828000" indent="-828000" algn="r" rtl="1">
              <a:lnSpc>
                <a:spcPts val="4000"/>
              </a:lnSpc>
              <a:spcAft>
                <a:spcPts val="3600"/>
              </a:spcAft>
              <a:defRPr/>
            </a:pPr>
            <a:r>
              <a:rPr lang="ar-JO" sz="4000" b="1" kern="0" dirty="0">
                <a:solidFill>
                  <a:srgbClr val="FFFFFF"/>
                </a:solidFill>
                <a:effectLst>
                  <a:outerShdw blurRad="38100" dist="38100" dir="2700000" algn="tl">
                    <a:srgbClr val="000000"/>
                  </a:outerShdw>
                </a:effectLst>
                <a:latin typeface="Garamond"/>
                <a:ea typeface="+mj-ea"/>
                <a:cs typeface="+mj-cs"/>
              </a:rPr>
              <a:t>16. قم بالقيادة دون أن تكون متسلطاً (توجيهياً وليس سلبياً). </a:t>
            </a:r>
            <a:endParaRPr lang="en-US" sz="4000" b="1" kern="0" dirty="0">
              <a:solidFill>
                <a:srgbClr val="FFFFFF"/>
              </a:solidFill>
              <a:effectLst>
                <a:outerShdw blurRad="38100" dist="38100" dir="2700000" algn="tl">
                  <a:srgbClr val="000000"/>
                </a:outerShdw>
              </a:effectLst>
              <a:latin typeface="Garamond"/>
              <a:ea typeface="+mj-ea"/>
              <a:cs typeface="+mj-cs"/>
            </a:endParaRPr>
          </a:p>
          <a:p>
            <a:pPr marL="339725" algn="ctr">
              <a:lnSpc>
                <a:spcPts val="4000"/>
              </a:lnSpc>
              <a:spcAft>
                <a:spcPts val="3600"/>
              </a:spcAft>
              <a:defRPr/>
            </a:pPr>
            <a:r>
              <a:rPr lang="en-US" sz="4000" b="1" kern="0" dirty="0">
                <a:solidFill>
                  <a:srgbClr val="FFFFFF"/>
                </a:solidFill>
                <a:effectLst>
                  <a:outerShdw blurRad="38100" dist="38100" dir="2700000" algn="tl">
                    <a:srgbClr val="000000"/>
                  </a:outerShdw>
                </a:effectLst>
                <a:latin typeface="Garamond"/>
              </a:rPr>
              <a:t>		</a:t>
            </a:r>
            <a:r>
              <a:rPr lang="ar-JO" sz="4000" b="1" kern="0" dirty="0">
                <a:solidFill>
                  <a:srgbClr val="FFFFFF"/>
                </a:solidFill>
                <a:effectLst>
                  <a:outerShdw blurRad="38100" dist="38100" dir="2700000" algn="tl">
                    <a:srgbClr val="000000"/>
                  </a:outerShdw>
                </a:effectLst>
                <a:latin typeface="Garamond"/>
                <a:ea typeface="+mj-ea"/>
                <a:cs typeface="+mj-cs"/>
              </a:rPr>
              <a:t>يجب أن تكون مخبراً أكثر من كونك مقترحاً.</a:t>
            </a:r>
            <a:endParaRPr lang="en-US" sz="4000" b="1" kern="0" dirty="0">
              <a:solidFill>
                <a:srgbClr val="FFFFFF"/>
              </a:solidFill>
              <a:effectLst>
                <a:outerShdw blurRad="38100" dist="38100" dir="2700000" algn="tl">
                  <a:srgbClr val="000000"/>
                </a:outerShdw>
              </a:effectLst>
              <a:latin typeface="Garamond"/>
              <a:ea typeface="+mj-ea"/>
              <a:cs typeface="+mj-cs"/>
            </a:endParaRPr>
          </a:p>
        </p:txBody>
      </p:sp>
      <p:sp>
        <p:nvSpPr>
          <p:cNvPr id="3" name="Title 1"/>
          <p:cNvSpPr>
            <a:spLocks noGrp="1"/>
          </p:cNvSpPr>
          <p:nvPr>
            <p:ph type="title"/>
          </p:nvPr>
        </p:nvSpPr>
        <p:spPr>
          <a:xfrm>
            <a:off x="0" y="353961"/>
            <a:ext cx="9144000" cy="1143000"/>
          </a:xfrm>
        </p:spPr>
        <p:txBody>
          <a:bodyPr/>
          <a:lstStyle/>
          <a:p>
            <a:r>
              <a:rPr lang="ar-JO" sz="5000" u="sng" dirty="0">
                <a:solidFill>
                  <a:srgbClr val="FFFFFF"/>
                </a:solidFill>
              </a:rPr>
              <a:t>المفاتيح الأساسية للتحول</a:t>
            </a:r>
            <a:endParaRPr lang="en-US" sz="5000" u="sng"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2CAAAB"/>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2CAAAB"/>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rgbClr val="2CAAAB"/>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581" y="1981200"/>
            <a:ext cx="9144000" cy="2410275"/>
          </a:xfrm>
          <a:prstGeom prst="rect">
            <a:avLst/>
          </a:prstGeom>
        </p:spPr>
        <p:txBody>
          <a:bodyPr>
            <a:spAutoFit/>
          </a:bodyPr>
          <a:lstStyle/>
          <a:p>
            <a:pPr marL="339725" algn="r">
              <a:lnSpc>
                <a:spcPts val="4000"/>
              </a:lnSpc>
              <a:spcAft>
                <a:spcPts val="30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17. تحب الرب وشعبك بعمق.</a:t>
            </a:r>
            <a:endParaRPr lang="en-US" sz="40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endParaRPr>
          </a:p>
          <a:p>
            <a:pPr marL="339725" algn="r">
              <a:lnSpc>
                <a:spcPts val="4000"/>
              </a:lnSpc>
              <a:spcAft>
                <a:spcPts val="30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18. كن أكثر ابتكاراً من كونك تقليدياً.</a:t>
            </a:r>
            <a:endParaRPr lang="en-US" sz="4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39725" algn="r">
              <a:lnSpc>
                <a:spcPts val="4000"/>
              </a:lnSpc>
              <a:spcAft>
                <a:spcPts val="30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19. احتضن التغيير الضروري.</a:t>
            </a:r>
            <a:endParaRPr lang="en-US" sz="28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 name="Title 1"/>
          <p:cNvSpPr>
            <a:spLocks noGrp="1"/>
          </p:cNvSpPr>
          <p:nvPr>
            <p:ph type="title"/>
          </p:nvPr>
        </p:nvSpPr>
        <p:spPr>
          <a:xfrm>
            <a:off x="0" y="381000"/>
            <a:ext cx="9144000" cy="1143000"/>
          </a:xfrm>
        </p:spPr>
        <p:txBody>
          <a:bodyPr/>
          <a:lstStyle/>
          <a:p>
            <a:r>
              <a:rPr lang="ar-JO" sz="5000" u="sng" dirty="0">
                <a:solidFill>
                  <a:srgbClr val="FFFFFF"/>
                </a:solidFill>
                <a:latin typeface="Arial" panose="020B0604020202020204" pitchFamily="34" charset="0"/>
                <a:cs typeface="Arial" panose="020B0604020202020204" pitchFamily="34" charset="0"/>
              </a:rPr>
              <a:t>المفاتيح الأساسية للتحول</a:t>
            </a:r>
            <a:endParaRPr lang="en-US" sz="5000" u="sng"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9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2CAAAB"/>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2CAAAB"/>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rgbClr val="2CAAA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581" y="1981200"/>
            <a:ext cx="9144000" cy="1579920"/>
          </a:xfrm>
          <a:prstGeom prst="rect">
            <a:avLst/>
          </a:prstGeom>
        </p:spPr>
        <p:txBody>
          <a:bodyPr>
            <a:spAutoFit/>
          </a:bodyPr>
          <a:lstStyle/>
          <a:p>
            <a:pPr marL="339725" algn="r" rtl="1">
              <a:lnSpc>
                <a:spcPts val="4000"/>
              </a:lnSpc>
              <a:spcAft>
                <a:spcPts val="3600"/>
              </a:spcAft>
              <a:defRPr/>
            </a:pPr>
            <a:r>
              <a:rPr lang="ar-JO" sz="4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20. كن قائداً أكثر من مدير (مع أن كل منهما مهم)</a:t>
            </a:r>
            <a:endParaRPr lang="en-US" sz="4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marL="339725" algn="r" rtl="1">
              <a:lnSpc>
                <a:spcPts val="4000"/>
              </a:lnSpc>
              <a:spcAft>
                <a:spcPts val="3600"/>
              </a:spcAft>
              <a:defRPr/>
            </a:pPr>
            <a:r>
              <a:rPr lang="en-US" sz="4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21</a:t>
            </a:r>
            <a:r>
              <a:rPr lang="ar-JO" sz="4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احسب التكلفة بالنسبة لك، شريكك وعائلتك</a:t>
            </a:r>
            <a:endParaRPr lang="en-US" sz="4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 name="Title 1"/>
          <p:cNvSpPr>
            <a:spLocks noGrp="1"/>
          </p:cNvSpPr>
          <p:nvPr>
            <p:ph type="title"/>
          </p:nvPr>
        </p:nvSpPr>
        <p:spPr>
          <a:xfrm>
            <a:off x="0" y="381000"/>
            <a:ext cx="9144000" cy="1143000"/>
          </a:xfrm>
        </p:spPr>
        <p:txBody>
          <a:bodyPr/>
          <a:lstStyle/>
          <a:p>
            <a:r>
              <a:rPr lang="ar-JO" sz="5000" u="sng" dirty="0">
                <a:solidFill>
                  <a:srgbClr val="FFFFFF"/>
                </a:solidFill>
                <a:latin typeface="Arial" panose="020B0604020202020204" pitchFamily="34" charset="0"/>
                <a:cs typeface="Arial" panose="020B0604020202020204" pitchFamily="34" charset="0"/>
              </a:rPr>
              <a:t>المفاتيح الأساسية للتحول</a:t>
            </a:r>
            <a:endParaRPr lang="en-US" sz="5000" u="sng"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60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rgbClr val="2CAAAB"/>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
                                            <p:txEl>
                                              <p:pRg st="1" end="1"/>
                                            </p:txEl>
                                          </p:spTgt>
                                        </p:tgtEl>
                                        <p:attrNameLst>
                                          <p:attrName>ppt_c</p:attrName>
                                        </p:attrNameLst>
                                      </p:cBhvr>
                                      <p:to>
                                        <a:srgbClr val="2CAAAB"/>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175" y="4983540"/>
            <a:ext cx="9013825" cy="1077218"/>
          </a:xfrm>
          <a:prstGeom prst="rect">
            <a:avLst/>
          </a:prstGeom>
          <a:noFill/>
        </p:spPr>
        <p:txBody>
          <a:bodyPr wrap="square">
            <a:spAutoFit/>
          </a:bodyPr>
          <a:lstStyle/>
          <a:p>
            <a:pPr algn="ctr" rtl="1" fontAlgn="auto">
              <a:spcBef>
                <a:spcPts val="0"/>
              </a:spcBef>
              <a:spcAft>
                <a:spcPts val="0"/>
              </a:spcAft>
              <a:defRPr/>
            </a:pPr>
            <a:r>
              <a:rPr lang="ar-JO"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تل سلطان-- رسم تخطيطي للمقطع العرضي لنظام التحصين في أريحا على أساس خندق كينيون الغربي - </a:t>
            </a: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AIG</a:t>
            </a:r>
          </a:p>
        </p:txBody>
      </p:sp>
      <p:pic>
        <p:nvPicPr>
          <p:cNvPr id="4099" name="Picture 2" descr="Cross-section of Jericho's wa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0"/>
            <a:ext cx="60198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6083300" y="3429000"/>
            <a:ext cx="3060700" cy="584775"/>
          </a:xfrm>
          <a:prstGeom prst="rect">
            <a:avLst/>
          </a:prstGeom>
        </p:spPr>
        <p:txBody>
          <a:bodyPr wrap="square">
            <a:spAutoFit/>
          </a:bodyPr>
          <a:lstStyle/>
          <a:p>
            <a:pPr algn="ct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ارتفاع 12-15 قدم</a:t>
            </a:r>
            <a:endParaRPr lang="en-US" sz="1600" dirty="0">
              <a:latin typeface="Arial" panose="020B0604020202020204" pitchFamily="34" charset="0"/>
              <a:cs typeface="Arial" panose="020B0604020202020204" pitchFamily="34" charset="0"/>
            </a:endParaRPr>
          </a:p>
        </p:txBody>
      </p:sp>
      <p:cxnSp>
        <p:nvCxnSpPr>
          <p:cNvPr id="10" name="Straight Arrow Connector 9"/>
          <p:cNvCxnSpPr/>
          <p:nvPr/>
        </p:nvCxnSpPr>
        <p:spPr>
          <a:xfrm flipH="1">
            <a:off x="4432300" y="2514600"/>
            <a:ext cx="162718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697413" y="3702050"/>
            <a:ext cx="147478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235200" y="762000"/>
            <a:ext cx="3937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83300" y="609600"/>
            <a:ext cx="3060700" cy="584775"/>
          </a:xfrm>
          <a:prstGeom prst="rect">
            <a:avLst/>
          </a:prstGeom>
        </p:spPr>
        <p:txBody>
          <a:bodyPr wrap="square">
            <a:spAutoFit/>
          </a:bodyPr>
          <a:lstStyle/>
          <a:p>
            <a:pPr algn="ct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سور الطوب الثاني</a:t>
            </a:r>
            <a:endParaRPr lang="en-US" sz="1600" dirty="0">
              <a:latin typeface="Arial" panose="020B0604020202020204" pitchFamily="34" charset="0"/>
              <a:cs typeface="Arial" panose="020B0604020202020204" pitchFamily="34" charset="0"/>
            </a:endParaRPr>
          </a:p>
        </p:txBody>
      </p:sp>
      <p:sp>
        <p:nvSpPr>
          <p:cNvPr id="18" name="Rectangle 17"/>
          <p:cNvSpPr/>
          <p:nvPr/>
        </p:nvSpPr>
        <p:spPr>
          <a:xfrm>
            <a:off x="6137275" y="2222500"/>
            <a:ext cx="3006725" cy="1077218"/>
          </a:xfrm>
          <a:prstGeom prst="rect">
            <a:avLst/>
          </a:prstGeom>
        </p:spPr>
        <p:txBody>
          <a:bodyPr wrap="square">
            <a:spAutoFit/>
          </a:bodyPr>
          <a:lstStyle/>
          <a:p>
            <a:pPr algn="ct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سمك 6 أقدام، وارتفاع 20-26 قدم</a:t>
            </a:r>
            <a:endParaRPr lang="en-US" sz="1600" dirty="0">
              <a:solidFill>
                <a:prstClr val="white"/>
              </a:solidFill>
              <a:latin typeface="Arial" panose="020B0604020202020204" pitchFamily="34" charset="0"/>
              <a:cs typeface="Arial" panose="020B0604020202020204" pitchFamily="34" charset="0"/>
            </a:endParaRPr>
          </a:p>
        </p:txBody>
      </p:sp>
      <p:cxnSp>
        <p:nvCxnSpPr>
          <p:cNvPr id="20" name="Straight Arrow Connector 19"/>
          <p:cNvCxnSpPr/>
          <p:nvPr/>
        </p:nvCxnSpPr>
        <p:spPr>
          <a:xfrm flipH="1">
            <a:off x="1066800" y="1447800"/>
            <a:ext cx="76200" cy="22733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287463" y="2292350"/>
            <a:ext cx="1119217" cy="584775"/>
          </a:xfrm>
          <a:prstGeom prst="rect">
            <a:avLst/>
          </a:prstGeom>
        </p:spPr>
        <p:txBody>
          <a:bodyPr wrap="none">
            <a:spAutoFit/>
          </a:bodyPr>
          <a:lstStyle/>
          <a:p>
            <a:pPr algn="ctr">
              <a:defRPr/>
            </a:pPr>
            <a:r>
              <a:rPr lang="ar-JO" sz="3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46 قدم</a:t>
            </a:r>
            <a:endParaRPr lang="en-US" sz="16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919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arn(inVertical)">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8"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47802"/>
            <a:ext cx="9144000" cy="1015663"/>
          </a:xfrm>
          <a:prstGeom prst="rect">
            <a:avLst/>
          </a:prstGeom>
          <a:noFill/>
        </p:spPr>
        <p:txBody>
          <a:bodyPr wrap="square" rtlCol="0">
            <a:spAutoFit/>
          </a:bodyPr>
          <a:lstStyle/>
          <a:p>
            <a:pPr algn="ctr">
              <a:spcAft>
                <a:spcPts val="2400"/>
              </a:spcAft>
            </a:pPr>
            <a:r>
              <a:rPr lang="ar-JO" sz="6000" b="1" dirty="0">
                <a:solidFill>
                  <a:srgbClr val="FFFFFF"/>
                </a:solidFill>
                <a:effectLst>
                  <a:outerShdw blurRad="38100" dist="38100" dir="2700000" algn="tl" rotWithShape="0">
                    <a:srgbClr val="000000"/>
                  </a:outerShdw>
                </a:effectLst>
                <a:latin typeface="Arial" panose="020B0604020202020204" pitchFamily="34" charset="0"/>
                <a:cs typeface="Arial" panose="020B0604020202020204" pitchFamily="34" charset="0"/>
              </a:rPr>
              <a:t>يمكن أن يحدث التحول</a:t>
            </a:r>
            <a:endParaRPr lang="en-US" sz="6000" b="1" dirty="0">
              <a:effectLst>
                <a:outerShdw blurRad="38100" dist="38100" dir="2700000" algn="tl" rotWithShape="0">
                  <a:srgbClr val="000000"/>
                </a:outerShdw>
              </a:effectLst>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ar-JO" dirty="0">
                <a:solidFill>
                  <a:schemeClr val="tx1"/>
                </a:solidFill>
                <a:latin typeface="Arial" panose="020B0604020202020204" pitchFamily="34" charset="0"/>
                <a:cs typeface="Arial" panose="020B0604020202020204" pitchFamily="34" charset="0"/>
              </a:rPr>
              <a:t>الرسوم البيانية للحضور من 1910-2006</a:t>
            </a:r>
            <a:br>
              <a:rPr lang="en-US" dirty="0">
                <a:solidFill>
                  <a:schemeClr val="tx1"/>
                </a:solidFill>
                <a:latin typeface="Arial" panose="020B0604020202020204" pitchFamily="34" charset="0"/>
                <a:cs typeface="Arial" panose="020B0604020202020204" pitchFamily="34" charset="0"/>
              </a:rPr>
            </a:br>
            <a:r>
              <a:rPr lang="ar-JO" dirty="0">
                <a:solidFill>
                  <a:schemeClr val="tx1"/>
                </a:solidFill>
                <a:latin typeface="Arial" panose="020B0604020202020204" pitchFamily="34" charset="0"/>
                <a:cs typeface="Arial" panose="020B0604020202020204" pitchFamily="34" charset="0"/>
              </a:rPr>
              <a:t>الكنيسة المعمدانية الأولى، هوليوكي</a:t>
            </a:r>
            <a:endParaRPr lang="en-US" dirty="0">
              <a:solidFill>
                <a:schemeClr val="tx1"/>
              </a:solidFill>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2230547227"/>
              </p:ext>
            </p:extLst>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6372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kumimoji="0" lang="ar-JO" sz="4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الرسوم البيانية للحضور من 1910-2006</a:t>
            </a:r>
            <a:br>
              <a:rPr kumimoji="0" lang="en-US" sz="4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br>
            <a:r>
              <a:rPr kumimoji="0" lang="ar-JO" sz="4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الكنيسة المعمدانية الأولى، هوليوكي</a:t>
            </a:r>
            <a:endParaRPr lang="en-US" dirty="0">
              <a:solidFill>
                <a:schemeClr val="tx1"/>
              </a:solidFill>
            </a:endParaRPr>
          </a:p>
        </p:txBody>
      </p:sp>
      <p:graphicFrame>
        <p:nvGraphicFramePr>
          <p:cNvPr id="5" name="Chart 4"/>
          <p:cNvGraphicFramePr>
            <a:graphicFrameLocks/>
          </p:cNvGraphicFramePr>
          <p:nvPr/>
        </p:nvGraphicFramePr>
        <p:xfrm>
          <a:off x="0" y="1676400"/>
          <a:ext cx="9144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1684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143000"/>
          </a:xfrm>
        </p:spPr>
        <p:txBody>
          <a:bodyPr/>
          <a:lstStyle/>
          <a:p>
            <a:r>
              <a:rPr lang="ar-JO" sz="3600" dirty="0">
                <a:solidFill>
                  <a:schemeClr val="tx1"/>
                </a:solidFill>
              </a:rPr>
              <a:t>حضور الكنيسة المعمدانية الأولى في هوليوكي من 1988-2014</a:t>
            </a:r>
            <a:endParaRPr lang="en-US" sz="3600" dirty="0">
              <a:solidFill>
                <a:schemeClr val="tx1"/>
              </a:solidFill>
            </a:endParaRPr>
          </a:p>
        </p:txBody>
      </p:sp>
      <p:graphicFrame>
        <p:nvGraphicFramePr>
          <p:cNvPr id="5" name="Chart 4"/>
          <p:cNvGraphicFramePr>
            <a:graphicFrameLocks/>
          </p:cNvGraphicFramePr>
          <p:nvPr>
            <p:extLst>
              <p:ext uri="{D42A27DB-BD31-4B8C-83A1-F6EECF244321}">
                <p14:modId xmlns:p14="http://schemas.microsoft.com/office/powerpoint/2010/main" val="2052347969"/>
              </p:ext>
            </p:extLst>
          </p:nvPr>
        </p:nvGraphicFramePr>
        <p:xfrm>
          <a:off x="304800" y="1143000"/>
          <a:ext cx="86106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7169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981200"/>
          </a:xfrm>
        </p:spPr>
        <p:txBody>
          <a:bodyPr/>
          <a:lstStyle/>
          <a:p>
            <a:r>
              <a:rPr lang="ar-JO" sz="8800" dirty="0">
                <a:solidFill>
                  <a:srgbClr val="FFFFFF"/>
                </a:solidFill>
                <a:latin typeface="Arial" panose="020B0604020202020204" pitchFamily="34" charset="0"/>
                <a:cs typeface="Arial" panose="020B0604020202020204" pitchFamily="34" charset="0"/>
              </a:rPr>
              <a:t>مرر الشعلة</a:t>
            </a:r>
            <a:br>
              <a:rPr lang="en-US" sz="8800" dirty="0">
                <a:solidFill>
                  <a:srgbClr val="FFFFFF"/>
                </a:solidFill>
                <a:latin typeface="Arial" panose="020B0604020202020204" pitchFamily="34" charset="0"/>
                <a:cs typeface="Arial" panose="020B0604020202020204" pitchFamily="34" charset="0"/>
              </a:rPr>
            </a:br>
            <a:r>
              <a:rPr lang="ar-JO" sz="7200" dirty="0">
                <a:solidFill>
                  <a:srgbClr val="FFFFFF"/>
                </a:solidFill>
                <a:latin typeface="Arial" panose="020B0604020202020204" pitchFamily="34" charset="0"/>
                <a:cs typeface="Arial" panose="020B0604020202020204" pitchFamily="34" charset="0"/>
              </a:rPr>
              <a:t>2 تيموثاوس 2: 2</a:t>
            </a:r>
            <a:endParaRPr lang="en-US" sz="8800"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131439251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JO" sz="3200" b="1" dirty="0">
                <a:solidFill>
                  <a:srgbClr val="FFFFFF"/>
                </a:solidFill>
                <a:effectLst/>
                <a:latin typeface="Arial" panose="020B0604020202020204" pitchFamily="34" charset="0"/>
                <a:ea typeface="ＭＳ Ｐゴシック" charset="0"/>
                <a:cs typeface="Arial" panose="020B0604020202020204" pitchFamily="34" charset="0"/>
              </a:rPr>
              <a:t>تحول الكنيسة</a:t>
            </a:r>
            <a:r>
              <a:rPr lang="en-US" sz="3200" b="1" dirty="0">
                <a:solidFill>
                  <a:srgbClr val="FFFFFF"/>
                </a:solidFill>
                <a:effectLst/>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000" b="1" dirty="0">
                <a:solidFill>
                  <a:srgbClr val="FFFFFF"/>
                </a:solidFill>
                <a:latin typeface="Arial" panose="020B0604020202020204" pitchFamily="34" charset="0"/>
                <a:cs typeface="Arial" panose="020B0604020202020204" pitchFamily="34" charset="0"/>
              </a:rPr>
              <a:t>أحصل على هذا العرض التقديمي مجاناً</a:t>
            </a:r>
            <a:endParaRPr lang="en-US" sz="1400" b="1" dirty="0">
              <a:solidFill>
                <a:srgbClr val="FFFFFF"/>
              </a:solidFill>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575181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0"/>
            <a:ext cx="7543800" cy="1905000"/>
          </a:xfrm>
        </p:spPr>
        <p:txBody>
          <a:bodyPr/>
          <a:lstStyle/>
          <a:p>
            <a:r>
              <a:rPr lang="ar-JO" dirty="0">
                <a:solidFill>
                  <a:srgbClr val="FFFFFF"/>
                </a:solidFill>
                <a:latin typeface="Arial" panose="020B0604020202020204" pitchFamily="34" charset="0"/>
                <a:cs typeface="Arial" panose="020B0604020202020204" pitchFamily="34" charset="0"/>
              </a:rPr>
              <a:t>كيف يمكن لشخص ما أن يغير       كنيسة محتضرة؟</a:t>
            </a:r>
            <a:endParaRPr lang="en-US" dirty="0">
              <a:solidFill>
                <a:srgbClr val="FFFFFF"/>
              </a:solidFill>
              <a:latin typeface="Arial" panose="020B0604020202020204" pitchFamily="34" charset="0"/>
              <a:cs typeface="Arial" panose="020B0604020202020204" pitchFamily="34" charset="0"/>
            </a:endParaRPr>
          </a:p>
        </p:txBody>
      </p:sp>
      <p:sp>
        <p:nvSpPr>
          <p:cNvPr id="4" name="Rectangle 3"/>
          <p:cNvSpPr/>
          <p:nvPr/>
        </p:nvSpPr>
        <p:spPr>
          <a:xfrm>
            <a:off x="914400" y="3733800"/>
            <a:ext cx="7391400" cy="1446550"/>
          </a:xfrm>
          <a:prstGeom prst="rect">
            <a:avLst/>
          </a:prstGeom>
        </p:spPr>
        <p:txBody>
          <a:bodyPr wrap="square">
            <a:spAutoFit/>
          </a:bodyPr>
          <a:lstStyle/>
          <a:p>
            <a:pPr algn="ctr"/>
            <a:r>
              <a:rPr lang="ar-JO" sz="44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كيف يمكن لشخص ما أن يقود كنيسة خارج المركز؟</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188268"/>
            <a:ext cx="9144000" cy="1669732"/>
          </a:xfrm>
        </p:spPr>
        <p:txBody>
          <a:bodyPr/>
          <a:lstStyle/>
          <a:p>
            <a:pPr algn="ctr">
              <a:defRPr/>
            </a:pPr>
            <a:br>
              <a:rPr lang="en-US" sz="3600" dirty="0">
                <a:solidFill>
                  <a:srgbClr val="FFFFFF"/>
                </a:solidFill>
                <a:latin typeface="Arial" panose="020B0604020202020204" pitchFamily="34" charset="0"/>
                <a:cs typeface="Arial" panose="020B0604020202020204" pitchFamily="34" charset="0"/>
              </a:rPr>
            </a:br>
            <a:r>
              <a:rPr lang="ar-JO" sz="3600" dirty="0">
                <a:solidFill>
                  <a:srgbClr val="FFFFFF"/>
                </a:solidFill>
                <a:latin typeface="Arial" panose="020B0604020202020204" pitchFamily="34" charset="0"/>
                <a:cs typeface="Arial" panose="020B0604020202020204" pitchFamily="34" charset="0"/>
              </a:rPr>
              <a:t>دوامة الكنيسة الهابطة</a:t>
            </a:r>
            <a:br>
              <a:rPr lang="en-US" sz="3600" dirty="0">
                <a:solidFill>
                  <a:srgbClr val="FFFFFF"/>
                </a:solidFill>
                <a:latin typeface="Arial" panose="020B0604020202020204" pitchFamily="34" charset="0"/>
                <a:cs typeface="Arial" panose="020B0604020202020204" pitchFamily="34" charset="0"/>
              </a:rPr>
            </a:br>
            <a:r>
              <a:rPr lang="ar-JO" sz="3600" dirty="0">
                <a:solidFill>
                  <a:srgbClr val="FFFFFF"/>
                </a:solidFill>
                <a:latin typeface="Arial" panose="020B0604020202020204" pitchFamily="34" charset="0"/>
                <a:cs typeface="Arial" panose="020B0604020202020204" pitchFamily="34" charset="0"/>
              </a:rPr>
              <a:t>(الأسفل أسهل من الأعلى)</a:t>
            </a:r>
            <a:br>
              <a:rPr lang="en-US" sz="3600" dirty="0">
                <a:solidFill>
                  <a:srgbClr val="FFFFFF"/>
                </a:solidFill>
                <a:latin typeface="Arial" panose="020B0604020202020204" pitchFamily="34" charset="0"/>
                <a:cs typeface="Arial" panose="020B0604020202020204" pitchFamily="34" charset="0"/>
              </a:rPr>
            </a:br>
            <a:r>
              <a:rPr lang="ar-JO" sz="3600" dirty="0">
                <a:solidFill>
                  <a:srgbClr val="FFFFFF"/>
                </a:solidFill>
                <a:latin typeface="Arial" panose="020B0604020202020204" pitchFamily="34" charset="0"/>
                <a:cs typeface="Arial" panose="020B0604020202020204" pitchFamily="34" charset="0"/>
              </a:rPr>
              <a:t>القانون الثاني للديناميكيات الروحية</a:t>
            </a:r>
            <a:endParaRPr lang="en-US" sz="3600" dirty="0">
              <a:solidFill>
                <a:srgbClr val="FFFFFF"/>
              </a:solidFill>
              <a:latin typeface="Arial" panose="020B0604020202020204" pitchFamily="34" charset="0"/>
              <a:cs typeface="Arial" panose="020B0604020202020204" pitchFamily="34" charset="0"/>
            </a:endParaRPr>
          </a:p>
        </p:txBody>
      </p:sp>
      <p:pic>
        <p:nvPicPr>
          <p:cNvPr id="6147" name="Picture Placeholder 9" descr="MP900425310.JPG"/>
          <p:cNvPicPr>
            <a:picLocks noGrp="1" noChangeAspect="1"/>
          </p:cNvPicPr>
          <p:nvPr>
            <p:ph type="pic" idx="1"/>
          </p:nvPr>
        </p:nvPicPr>
        <p:blipFill>
          <a:blip r:embed="rId3" cstate="print"/>
          <a:srcRect l="5573" r="5573"/>
          <a:stretch>
            <a:fillRect/>
          </a:stretch>
        </p:blipFill>
        <p:spPr>
          <a:xfrm>
            <a:off x="1219200" y="57393"/>
            <a:ext cx="6791325" cy="51308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solidFill>
                  <a:srgbClr val="FFFFFF"/>
                </a:solidFill>
                <a:latin typeface="Arial" panose="020B0604020202020204" pitchFamily="34" charset="0"/>
                <a:cs typeface="Arial" panose="020B0604020202020204" pitchFamily="34" charset="0"/>
              </a:rPr>
              <a:t>واقع مؤلم</a:t>
            </a:r>
            <a:endParaRPr lang="en-US" dirty="0">
              <a:solidFill>
                <a:srgbClr val="FFFFFF"/>
              </a:solidFill>
              <a:latin typeface="Arial" panose="020B0604020202020204" pitchFamily="34" charset="0"/>
              <a:cs typeface="Arial" panose="020B0604020202020204" pitchFamily="34" charset="0"/>
            </a:endParaRPr>
          </a:p>
        </p:txBody>
      </p:sp>
      <p:sp>
        <p:nvSpPr>
          <p:cNvPr id="5" name="Rectangle 4"/>
          <p:cNvSpPr/>
          <p:nvPr/>
        </p:nvSpPr>
        <p:spPr>
          <a:xfrm>
            <a:off x="381001" y="2209800"/>
            <a:ext cx="8458201" cy="1446550"/>
          </a:xfrm>
          <a:prstGeom prst="rect">
            <a:avLst/>
          </a:prstGeom>
        </p:spPr>
        <p:txBody>
          <a:bodyPr wrap="square">
            <a:spAutoFit/>
          </a:bodyPr>
          <a:lstStyle/>
          <a:p>
            <a:pPr algn="ctr"/>
            <a:r>
              <a:rPr lang="ar-JO" sz="4400" b="1" kern="0" dirty="0">
                <a:solidFill>
                  <a:srgbClr val="FFFFFF"/>
                </a:solidFill>
                <a:effectLst>
                  <a:outerShdw blurRad="38100" dist="38100" dir="2700000" algn="tl">
                    <a:srgbClr val="000000"/>
                  </a:outerShdw>
                </a:effectLst>
                <a:latin typeface="Arial" panose="020B0604020202020204" pitchFamily="34" charset="0"/>
                <a:ea typeface="+mj-ea"/>
                <a:cs typeface="Arial" panose="020B0604020202020204" pitchFamily="34" charset="0"/>
              </a:rPr>
              <a:t>في أمريكا، لديك فرصة 85% على الأقل لرعاية كنيسة مستقرة أو متدهورة.</a:t>
            </a:r>
            <a:endParaRPr lang="en-US"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82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nvSpPr>
        <p:spPr bwMode="auto">
          <a:xfrm>
            <a:off x="886545" y="1627927"/>
            <a:ext cx="8262811" cy="1285206"/>
          </a:xfrm>
          <a:prstGeom prst="rect">
            <a:avLst/>
          </a:prstGeom>
          <a:noFill/>
          <a:ln w="9525">
            <a:noFill/>
            <a:miter lim="800000"/>
            <a:headEnd/>
            <a:tailEnd/>
          </a:ln>
        </p:spPr>
        <p:txBody>
          <a:bodyPr lIns="103548" tIns="51774" rIns="103548" bIns="51774" anchor="b"/>
          <a:lstStyle/>
          <a:p>
            <a:pPr algn="ctr"/>
            <a:endParaRPr lang="en-US" sz="4900" i="1">
              <a:latin typeface="Arial" panose="020B0604020202020204" pitchFamily="34" charset="0"/>
              <a:cs typeface="Arial" panose="020B0604020202020204" pitchFamily="34" charset="0"/>
            </a:endParaRPr>
          </a:p>
        </p:txBody>
      </p:sp>
      <p:sp>
        <p:nvSpPr>
          <p:cNvPr id="702467" name="Rectangle 3"/>
          <p:cNvSpPr>
            <a:spLocks noGrp="1" noChangeArrowheads="1"/>
          </p:cNvSpPr>
          <p:nvPr/>
        </p:nvSpPr>
        <p:spPr bwMode="auto">
          <a:xfrm>
            <a:off x="1178489" y="4198338"/>
            <a:ext cx="7199493" cy="1970649"/>
          </a:xfrm>
          <a:prstGeom prst="rect">
            <a:avLst/>
          </a:prstGeom>
          <a:noFill/>
          <a:ln w="9525">
            <a:noFill/>
            <a:miter lim="800000"/>
            <a:headEnd/>
            <a:tailEnd/>
          </a:ln>
          <a:effectLst/>
        </p:spPr>
        <p:txBody>
          <a:bodyPr lIns="103548" tIns="51774" rIns="103548" bIns="51774"/>
          <a:lstStyle/>
          <a:p>
            <a:pPr algn="ctr"/>
            <a:endParaRPr lang="en-US" sz="3600">
              <a:latin typeface="Arial" panose="020B0604020202020204" pitchFamily="34" charset="0"/>
              <a:cs typeface="Arial" panose="020B0604020202020204" pitchFamily="34" charset="0"/>
            </a:endParaRPr>
          </a:p>
          <a:p>
            <a:pPr algn="ctr"/>
            <a:endParaRPr lang="en-US" sz="3600">
              <a:effectLst>
                <a:outerShdw blurRad="38100" dist="38100" dir="2700000" algn="tl">
                  <a:srgbClr val="FFFFFF"/>
                </a:outerShdw>
              </a:effectLst>
              <a:latin typeface="Arial" panose="020B0604020202020204" pitchFamily="34" charset="0"/>
              <a:cs typeface="Arial" panose="020B0604020202020204" pitchFamily="34" charset="0"/>
            </a:endParaRPr>
          </a:p>
        </p:txBody>
      </p:sp>
      <p:sp>
        <p:nvSpPr>
          <p:cNvPr id="74756" name="Rectangle 4"/>
          <p:cNvSpPr>
            <a:spLocks noGrp="1" noChangeArrowheads="1"/>
          </p:cNvSpPr>
          <p:nvPr/>
        </p:nvSpPr>
        <p:spPr bwMode="auto">
          <a:xfrm>
            <a:off x="1230271" y="1784"/>
            <a:ext cx="7913729" cy="1285206"/>
          </a:xfrm>
          <a:prstGeom prst="rect">
            <a:avLst/>
          </a:prstGeom>
          <a:noFill/>
          <a:ln w="9525">
            <a:noFill/>
            <a:miter lim="800000"/>
            <a:headEnd/>
            <a:tailEnd/>
          </a:ln>
        </p:spPr>
        <p:txBody>
          <a:bodyPr lIns="103548" tIns="51774" rIns="103548" bIns="51774" anchor="b"/>
          <a:lstStyle/>
          <a:p>
            <a:pPr algn="ctr"/>
            <a:endParaRPr lang="en-US" sz="3700" dirty="0">
              <a:solidFill>
                <a:srgbClr val="000000"/>
              </a:solidFill>
              <a:latin typeface="Arial" panose="020B0604020202020204" pitchFamily="34" charset="0"/>
              <a:cs typeface="Arial" panose="020B0604020202020204" pitchFamily="34" charset="0"/>
            </a:endParaRPr>
          </a:p>
        </p:txBody>
      </p:sp>
      <p:sp>
        <p:nvSpPr>
          <p:cNvPr id="702469" name="Rectangle 5"/>
          <p:cNvSpPr>
            <a:spLocks noGrp="1" noChangeArrowheads="1"/>
          </p:cNvSpPr>
          <p:nvPr/>
        </p:nvSpPr>
        <p:spPr bwMode="auto">
          <a:xfrm>
            <a:off x="936861" y="693447"/>
            <a:ext cx="8001222" cy="4626740"/>
          </a:xfrm>
          <a:prstGeom prst="rect">
            <a:avLst/>
          </a:prstGeom>
          <a:noFill/>
          <a:ln w="9525">
            <a:noFill/>
            <a:miter lim="800000"/>
            <a:headEnd/>
            <a:tailEnd/>
          </a:ln>
          <a:effectLst/>
        </p:spPr>
        <p:txBody>
          <a:bodyPr lIns="103548" tIns="51774" rIns="103548" bIns="51774"/>
          <a:lstStyle/>
          <a:p>
            <a:pPr algn="ctr">
              <a:spcAft>
                <a:spcPts val="2024"/>
              </a:spcAft>
            </a:pPr>
            <a:r>
              <a:rPr lang="ar-JO" sz="3600"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الكلمات الثلاثة: الخلفية لإعادة تصور القادة</a:t>
            </a:r>
            <a:endParaRPr lang="en-US" sz="3600"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p>
            <a:pPr algn="ctr">
              <a:spcAft>
                <a:spcPts val="2024"/>
              </a:spcAft>
            </a:pPr>
            <a:endParaRPr lang="en-US" sz="3600" b="1" dirty="0">
              <a:latin typeface="Arial" panose="020B0604020202020204" pitchFamily="34" charset="0"/>
              <a:ea typeface="ＭＳ Ｐゴシック" charset="0"/>
              <a:cs typeface="Arial" panose="020B0604020202020204" pitchFamily="34" charset="0"/>
            </a:endParaRPr>
          </a:p>
          <a:p>
            <a:pPr algn="ctr">
              <a:spcAft>
                <a:spcPts val="675"/>
              </a:spcAft>
            </a:pPr>
            <a:r>
              <a:rPr lang="ar-JO" sz="3600"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افهم</a:t>
            </a:r>
            <a:endParaRPr lang="en-US" sz="3600"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p>
            <a:pPr algn="ctr" rtl="1">
              <a:spcAft>
                <a:spcPts val="675"/>
              </a:spcAft>
            </a:pPr>
            <a:r>
              <a:rPr lang="ar-JO" sz="3600"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تصميمك</a:t>
            </a:r>
            <a:endParaRPr lang="en-US" sz="3600"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a:p>
            <a:pPr algn="ctr">
              <a:spcAft>
                <a:spcPts val="675"/>
              </a:spcAft>
            </a:pPr>
            <a:r>
              <a:rPr lang="en-US" sz="3600"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		</a:t>
            </a:r>
            <a:r>
              <a:rPr lang="ar-JO" sz="3600"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توجيهك</a:t>
            </a:r>
            <a:r>
              <a:rPr lang="en-US" sz="3600"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 </a:t>
            </a:r>
          </a:p>
          <a:p>
            <a:pPr algn="ctr">
              <a:spcAft>
                <a:spcPts val="675"/>
              </a:spcAft>
            </a:pPr>
            <a:r>
              <a:rPr lang="en-US" sz="3600"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				</a:t>
            </a:r>
            <a:r>
              <a:rPr lang="ar-JO" sz="3600"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تطويرك</a:t>
            </a:r>
            <a:endParaRPr lang="en-US" sz="3600" b="1" dirty="0">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p:txBody>
      </p:sp>
      <p:sp>
        <p:nvSpPr>
          <p:cNvPr id="2" name="TextBox 1"/>
          <p:cNvSpPr txBox="1"/>
          <p:nvPr/>
        </p:nvSpPr>
        <p:spPr>
          <a:xfrm>
            <a:off x="2495050" y="596545"/>
            <a:ext cx="207739" cy="380837"/>
          </a:xfrm>
          <a:prstGeom prst="rect">
            <a:avLst/>
          </a:prstGeom>
          <a:noFill/>
        </p:spPr>
        <p:txBody>
          <a:bodyPr wrap="none" lIns="102833" tIns="51417" rIns="102833" bIns="51417" rtlCol="0">
            <a:spAutoFit/>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147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nodePh="1">
                                  <p:stCondLst>
                                    <p:cond delay="0"/>
                                  </p:stCondLst>
                                  <p:endCondLst>
                                    <p:cond delay="0"/>
                                  </p:endCondLst>
                                  <p:childTnLst>
                                    <p:set>
                                      <p:cBhvr>
                                        <p:cTn id="6" dur="1" fill="hold">
                                          <p:stCondLst>
                                            <p:cond delay="0"/>
                                          </p:stCondLst>
                                        </p:cTn>
                                        <p:tgtEl>
                                          <p:spTgt spid="702467">
                                            <p:txEl>
                                              <p:pRg st="0" end="0"/>
                                            </p:txEl>
                                          </p:spTgt>
                                        </p:tgtEl>
                                        <p:attrNameLst>
                                          <p:attrName>style.visibility</p:attrName>
                                        </p:attrNameLst>
                                      </p:cBhvr>
                                      <p:to>
                                        <p:strVal val="visible"/>
                                      </p:to>
                                    </p:set>
                                    <p:anim calcmode="lin" valueType="num">
                                      <p:cBhvr>
                                        <p:cTn id="7" dur="1000" fill="hold"/>
                                        <p:tgtEl>
                                          <p:spTgt spid="7024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024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024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024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732"/>
            <a:ext cx="8229600" cy="1143000"/>
          </a:xfrm>
        </p:spPr>
        <p:txBody>
          <a:bodyPr/>
          <a:lstStyle/>
          <a:p>
            <a:r>
              <a:rPr lang="ar-JO" dirty="0">
                <a:solidFill>
                  <a:schemeClr val="tx1"/>
                </a:solidFill>
                <a:latin typeface="Arial" panose="020B0604020202020204" pitchFamily="34" charset="0"/>
                <a:cs typeface="Arial" panose="020B0604020202020204" pitchFamily="34" charset="0"/>
              </a:rPr>
              <a:t>خدمتك بأنسب شكل</a:t>
            </a:r>
            <a:endParaRPr lang="en-US" dirty="0">
              <a:solidFill>
                <a:schemeClr val="tx1"/>
              </a:solidFill>
              <a:latin typeface="Arial" panose="020B0604020202020204" pitchFamily="34" charset="0"/>
              <a:cs typeface="Arial" panose="020B0604020202020204" pitchFamily="34" charset="0"/>
            </a:endParaRPr>
          </a:p>
        </p:txBody>
      </p:sp>
      <p:sp>
        <p:nvSpPr>
          <p:cNvPr id="5" name="Oval 4"/>
          <p:cNvSpPr/>
          <p:nvPr/>
        </p:nvSpPr>
        <p:spPr>
          <a:xfrm>
            <a:off x="3185902" y="615350"/>
            <a:ext cx="3105629" cy="310562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التصميم: </a:t>
            </a:r>
          </a:p>
          <a:p>
            <a:pPr algn="ctr"/>
            <a:r>
              <a:rPr lang="ar-JO"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كيف صنعك الله</a:t>
            </a:r>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Oval 5"/>
          <p:cNvSpPr/>
          <p:nvPr/>
        </p:nvSpPr>
        <p:spPr>
          <a:xfrm>
            <a:off x="1933633" y="2306185"/>
            <a:ext cx="3245989" cy="32564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ar-JO"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التوجيه:</a:t>
            </a:r>
          </a:p>
          <a:p>
            <a:pPr algn="ctr"/>
            <a:r>
              <a:rPr lang="ar-JO"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كيف يقودك الله</a:t>
            </a:r>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Oval 6"/>
          <p:cNvSpPr/>
          <p:nvPr/>
        </p:nvSpPr>
        <p:spPr>
          <a:xfrm>
            <a:off x="4297811" y="2306185"/>
            <a:ext cx="3245989" cy="32564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JO"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التطوير:</a:t>
            </a:r>
          </a:p>
          <a:p>
            <a:pPr algn="ctr"/>
            <a:r>
              <a:rPr lang="ar-JO"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كيف يطورك الله</a:t>
            </a:r>
            <a:endPar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74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703641215"/>
              </p:ext>
            </p:extLst>
          </p:nvPr>
        </p:nvGraphicFramePr>
        <p:xfrm>
          <a:off x="685800" y="533400"/>
          <a:ext cx="78486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4942615"/>
      </p:ext>
    </p:extLst>
  </p:cSld>
  <p:clrMapOvr>
    <a:masterClrMapping/>
  </p:clrMapOvr>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20605</TotalTime>
  <Words>1521</Words>
  <Application>Microsoft Macintosh PowerPoint</Application>
  <PresentationFormat>On-screen Show (4:3)</PresentationFormat>
  <Paragraphs>179</Paragraphs>
  <Slides>36</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ＭＳ Ｐゴシック</vt:lpstr>
      <vt:lpstr>Times</vt:lpstr>
      <vt:lpstr>Arial</vt:lpstr>
      <vt:lpstr>Arial Narrow</vt:lpstr>
      <vt:lpstr>Calibri</vt:lpstr>
      <vt:lpstr>Garamond</vt:lpstr>
      <vt:lpstr>Times New Roman</vt:lpstr>
      <vt:lpstr>Wingdings</vt:lpstr>
      <vt:lpstr>Teamwork</vt:lpstr>
      <vt:lpstr>Orbit</vt:lpstr>
      <vt:lpstr>القيادة والتحول أساسيات تحول الكنيسة</vt:lpstr>
      <vt:lpstr>PowerPoint Presentation</vt:lpstr>
      <vt:lpstr>PowerPoint Presentation</vt:lpstr>
      <vt:lpstr>كيف يمكن لشخص ما أن يغير       كنيسة محتضرة؟</vt:lpstr>
      <vt:lpstr> دوامة الكنيسة الهابطة (الأسفل أسهل من الأعلى) القانون الثاني للديناميكيات الروحية</vt:lpstr>
      <vt:lpstr>واقع مؤلم</vt:lpstr>
      <vt:lpstr>PowerPoint Presentation</vt:lpstr>
      <vt:lpstr>خدمتك بأنسب شكل</vt:lpstr>
      <vt:lpstr>PowerPoint Presentation</vt:lpstr>
      <vt:lpstr>PowerPoint Presentation</vt:lpstr>
      <vt:lpstr>التحضير للخدمة</vt:lpstr>
      <vt:lpstr>PowerPoint Presentation</vt:lpstr>
      <vt:lpstr>PowerPoint Presentation</vt:lpstr>
      <vt:lpstr>PowerPoint Presentation</vt:lpstr>
      <vt:lpstr>تطورنا</vt:lpstr>
      <vt:lpstr>تطورنا</vt:lpstr>
      <vt:lpstr>خصائص الرعاة التحوليين والقادة المؤثرين</vt:lpstr>
      <vt:lpstr>المفاتيح الأساسية للتحول</vt:lpstr>
      <vt:lpstr>المفاتيح الأساسية للتحول</vt:lpstr>
      <vt:lpstr>المفاتيح الأساسية للتحول</vt:lpstr>
      <vt:lpstr>PowerPoint Presentation</vt:lpstr>
      <vt:lpstr>المفاتيح الأساسية للتحول</vt:lpstr>
      <vt:lpstr>المفاتيح الأساسية للتحول</vt:lpstr>
      <vt:lpstr>PowerPoint Presentation</vt:lpstr>
      <vt:lpstr>المفاتيح الأساسية للتحول</vt:lpstr>
      <vt:lpstr>المفاتيح الأساسية للتحول</vt:lpstr>
      <vt:lpstr>المفاتيح الأساسية للتحول</vt:lpstr>
      <vt:lpstr>المفاتيح الأساسية للتحول</vt:lpstr>
      <vt:lpstr>المفاتيح الأساسية للتحول</vt:lpstr>
      <vt:lpstr>PowerPoint Presentation</vt:lpstr>
      <vt:lpstr>الرسوم البيانية للحضور من 1910-2006 الكنيسة المعمدانية الأولى، هوليوكي</vt:lpstr>
      <vt:lpstr>الرسوم البيانية للحضور من 1910-2006 الكنيسة المعمدانية الأولى، هوليوكي</vt:lpstr>
      <vt:lpstr>حضور الكنيسة المعمدانية الأولى في هوليوكي من 1988-2014</vt:lpstr>
      <vt:lpstr>مرر الشعلة 2 تيموثاوس 2: 2</vt:lpstr>
      <vt:lpstr>Black</vt:lpstr>
      <vt:lpstr>تحول الكنيسة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Turnaround</dc:title>
  <dc:creator>Gordon E. Penfold</dc:creator>
  <cp:lastModifiedBy>Rick Griffith</cp:lastModifiedBy>
  <cp:revision>135</cp:revision>
  <dcterms:created xsi:type="dcterms:W3CDTF">2000-01-01T06:02:12Z</dcterms:created>
  <dcterms:modified xsi:type="dcterms:W3CDTF">2024-04-12T03:20:13Z</dcterms:modified>
</cp:coreProperties>
</file>