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87" r:id="rId2"/>
    <p:sldMasterId id="2147483699" r:id="rId3"/>
  </p:sldMasterIdLst>
  <p:notesMasterIdLst>
    <p:notesMasterId r:id="rId88"/>
  </p:notesMasterIdLst>
  <p:sldIdLst>
    <p:sldId id="256" r:id="rId4"/>
    <p:sldId id="347" r:id="rId5"/>
    <p:sldId id="346" r:id="rId6"/>
    <p:sldId id="263" r:id="rId7"/>
    <p:sldId id="264" r:id="rId8"/>
    <p:sldId id="257" r:id="rId9"/>
    <p:sldId id="265" r:id="rId10"/>
    <p:sldId id="259" r:id="rId11"/>
    <p:sldId id="260" r:id="rId12"/>
    <p:sldId id="276" r:id="rId13"/>
    <p:sldId id="277" r:id="rId14"/>
    <p:sldId id="282" r:id="rId15"/>
    <p:sldId id="266" r:id="rId16"/>
    <p:sldId id="267" r:id="rId17"/>
    <p:sldId id="268" r:id="rId18"/>
    <p:sldId id="269" r:id="rId19"/>
    <p:sldId id="270" r:id="rId20"/>
    <p:sldId id="273" r:id="rId21"/>
    <p:sldId id="272" r:id="rId22"/>
    <p:sldId id="278" r:id="rId23"/>
    <p:sldId id="275" r:id="rId24"/>
    <p:sldId id="279" r:id="rId25"/>
    <p:sldId id="280" r:id="rId26"/>
    <p:sldId id="281" r:id="rId27"/>
    <p:sldId id="283" r:id="rId28"/>
    <p:sldId id="289" r:id="rId29"/>
    <p:sldId id="285" r:id="rId30"/>
    <p:sldId id="316" r:id="rId31"/>
    <p:sldId id="274" r:id="rId32"/>
    <p:sldId id="286" r:id="rId33"/>
    <p:sldId id="288" r:id="rId34"/>
    <p:sldId id="293" r:id="rId35"/>
    <p:sldId id="291" r:id="rId36"/>
    <p:sldId id="292" r:id="rId37"/>
    <p:sldId id="296" r:id="rId38"/>
    <p:sldId id="295" r:id="rId39"/>
    <p:sldId id="297" r:id="rId40"/>
    <p:sldId id="298" r:id="rId41"/>
    <p:sldId id="299" r:id="rId42"/>
    <p:sldId id="300" r:id="rId43"/>
    <p:sldId id="301" r:id="rId44"/>
    <p:sldId id="302" r:id="rId45"/>
    <p:sldId id="303" r:id="rId46"/>
    <p:sldId id="304" r:id="rId47"/>
    <p:sldId id="305" r:id="rId48"/>
    <p:sldId id="306" r:id="rId49"/>
    <p:sldId id="317" r:id="rId50"/>
    <p:sldId id="307" r:id="rId51"/>
    <p:sldId id="309" r:id="rId52"/>
    <p:sldId id="308" r:id="rId53"/>
    <p:sldId id="310" r:id="rId54"/>
    <p:sldId id="284" r:id="rId55"/>
    <p:sldId id="312" r:id="rId56"/>
    <p:sldId id="313" r:id="rId57"/>
    <p:sldId id="311" r:id="rId58"/>
    <p:sldId id="315" r:id="rId59"/>
    <p:sldId id="314" r:id="rId60"/>
    <p:sldId id="318" r:id="rId61"/>
    <p:sldId id="319" r:id="rId62"/>
    <p:sldId id="345" r:id="rId63"/>
    <p:sldId id="324" r:id="rId64"/>
    <p:sldId id="325" r:id="rId65"/>
    <p:sldId id="261" r:id="rId66"/>
    <p:sldId id="321" r:id="rId67"/>
    <p:sldId id="327" r:id="rId68"/>
    <p:sldId id="328" r:id="rId69"/>
    <p:sldId id="329" r:id="rId70"/>
    <p:sldId id="330" r:id="rId71"/>
    <p:sldId id="331" r:id="rId72"/>
    <p:sldId id="332" r:id="rId73"/>
    <p:sldId id="335" r:id="rId74"/>
    <p:sldId id="344" r:id="rId75"/>
    <p:sldId id="343" r:id="rId76"/>
    <p:sldId id="350" r:id="rId77"/>
    <p:sldId id="351" r:id="rId78"/>
    <p:sldId id="352" r:id="rId79"/>
    <p:sldId id="353" r:id="rId80"/>
    <p:sldId id="354" r:id="rId81"/>
    <p:sldId id="355" r:id="rId82"/>
    <p:sldId id="322" r:id="rId83"/>
    <p:sldId id="334" r:id="rId84"/>
    <p:sldId id="323" r:id="rId85"/>
    <p:sldId id="348" r:id="rId86"/>
    <p:sldId id="349" r:id="rId8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3849" autoAdjust="0"/>
  </p:normalViewPr>
  <p:slideViewPr>
    <p:cSldViewPr snapToGrid="0" showGuides="1">
      <p:cViewPr varScale="1">
        <p:scale>
          <a:sx n="67" d="100"/>
          <a:sy n="67" d="100"/>
        </p:scale>
        <p:origin x="1500" y="72"/>
      </p:cViewPr>
      <p:guideLst>
        <p:guide orient="horz" pos="2160"/>
        <p:guide pos="2904"/>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viewProps" Target="viewProps.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54F6D-6150-48D0-93D4-101D935B6961}" type="datetimeFigureOut">
              <a:rPr lang="en-US" smtClean="0"/>
              <a:t>4/3/2024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1B8AC8-DE91-4381-B85A-B404CA7B8944}" type="slidenum">
              <a:rPr lang="en-US" smtClean="0"/>
              <a:t>‹#›</a:t>
            </a:fld>
            <a:endParaRPr lang="en-US"/>
          </a:p>
        </p:txBody>
      </p:sp>
    </p:spTree>
    <p:extLst>
      <p:ext uri="{BB962C8B-B14F-4D97-AF65-F5344CB8AC3E}">
        <p14:creationId xmlns:p14="http://schemas.microsoft.com/office/powerpoint/2010/main" val="4105452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1B8AC8-DE91-4381-B85A-B404CA7B8944}" type="slidenum">
              <a:rPr lang="en-US" smtClean="0"/>
              <a:t>1</a:t>
            </a:fld>
            <a:endParaRPr lang="en-US"/>
          </a:p>
        </p:txBody>
      </p:sp>
    </p:spTree>
    <p:extLst>
      <p:ext uri="{BB962C8B-B14F-4D97-AF65-F5344CB8AC3E}">
        <p14:creationId xmlns:p14="http://schemas.microsoft.com/office/powerpoint/2010/main" val="2838969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Be sure and</a:t>
            </a:r>
            <a:r>
              <a:rPr lang="en-US" baseline="0" dirty="0"/>
              <a:t> let the students wrestle with this. </a:t>
            </a:r>
            <a:endParaRPr lang="en-US" dirty="0"/>
          </a:p>
        </p:txBody>
      </p:sp>
      <p:sp>
        <p:nvSpPr>
          <p:cNvPr id="4" name="Slide Number Placeholder 3"/>
          <p:cNvSpPr>
            <a:spLocks noGrp="1"/>
          </p:cNvSpPr>
          <p:nvPr>
            <p:ph type="sldNum" sz="quarter" idx="10"/>
          </p:nvPr>
        </p:nvSpPr>
        <p:spPr/>
        <p:txBody>
          <a:bodyPr/>
          <a:lstStyle/>
          <a:p>
            <a:fld id="{FA1B8AC8-DE91-4381-B85A-B404CA7B8944}" type="slidenum">
              <a:rPr lang="en-US" smtClean="0"/>
              <a:t>28</a:t>
            </a:fld>
            <a:endParaRPr lang="en-US"/>
          </a:p>
        </p:txBody>
      </p:sp>
    </p:spTree>
    <p:extLst>
      <p:ext uri="{BB962C8B-B14F-4D97-AF65-F5344CB8AC3E}">
        <p14:creationId xmlns:p14="http://schemas.microsoft.com/office/powerpoint/2010/main" val="1043751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E6317D-E5FD-403A-B540-E96D7E2F8E17}" type="slidenum">
              <a:rPr lang="en-US" altLang="en-US"/>
              <a:pPr/>
              <a:t>43</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21553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a:t>
            </a:r>
            <a:r>
              <a:rPr lang="en-US" baseline="0" dirty="0"/>
              <a:t> to angel, “There is no Plan B.</a:t>
            </a:r>
            <a:endParaRPr lang="en-US" dirty="0"/>
          </a:p>
        </p:txBody>
      </p:sp>
      <p:sp>
        <p:nvSpPr>
          <p:cNvPr id="4" name="Slide Number Placeholder 3"/>
          <p:cNvSpPr>
            <a:spLocks noGrp="1"/>
          </p:cNvSpPr>
          <p:nvPr>
            <p:ph type="sldNum" sz="quarter" idx="10"/>
          </p:nvPr>
        </p:nvSpPr>
        <p:spPr/>
        <p:txBody>
          <a:bodyPr/>
          <a:lstStyle/>
          <a:p>
            <a:fld id="{FA1B8AC8-DE91-4381-B85A-B404CA7B8944}" type="slidenum">
              <a:rPr lang="en-US" smtClean="0"/>
              <a:t>53</a:t>
            </a:fld>
            <a:endParaRPr lang="en-US"/>
          </a:p>
        </p:txBody>
      </p:sp>
    </p:spTree>
    <p:extLst>
      <p:ext uri="{BB962C8B-B14F-4D97-AF65-F5344CB8AC3E}">
        <p14:creationId xmlns:p14="http://schemas.microsoft.com/office/powerpoint/2010/main" val="4143679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1B8AC8-DE91-4381-B85A-B404CA7B8944}" type="slidenum">
              <a:rPr lang="en-US" smtClean="0"/>
              <a:t>57</a:t>
            </a:fld>
            <a:endParaRPr lang="en-US"/>
          </a:p>
        </p:txBody>
      </p:sp>
    </p:spTree>
    <p:extLst>
      <p:ext uri="{BB962C8B-B14F-4D97-AF65-F5344CB8AC3E}">
        <p14:creationId xmlns:p14="http://schemas.microsoft.com/office/powerpoint/2010/main" val="502890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had a life plan and took the steps</a:t>
            </a:r>
            <a:r>
              <a:rPr lang="en-US" baseline="0" dirty="0"/>
              <a:t> to accomplish the Father’s will or himself.  BPPC had a 28 page document on how to have a wedding in the church facility, about 150 pages of polices and not one page on a plan for reaching their community! Jesus, on the other hand, had great purpose and priority in His mission!</a:t>
            </a:r>
            <a:endParaRPr lang="en-US" dirty="0"/>
          </a:p>
        </p:txBody>
      </p:sp>
      <p:sp>
        <p:nvSpPr>
          <p:cNvPr id="4" name="Slide Number Placeholder 3"/>
          <p:cNvSpPr>
            <a:spLocks noGrp="1"/>
          </p:cNvSpPr>
          <p:nvPr>
            <p:ph type="sldNum" sz="quarter" idx="10"/>
          </p:nvPr>
        </p:nvSpPr>
        <p:spPr/>
        <p:txBody>
          <a:bodyPr/>
          <a:lstStyle/>
          <a:p>
            <a:fld id="{FA1B8AC8-DE91-4381-B85A-B404CA7B8944}" type="slidenum">
              <a:rPr lang="en-US" smtClean="0"/>
              <a:t>59</a:t>
            </a:fld>
            <a:endParaRPr lang="en-US"/>
          </a:p>
        </p:txBody>
      </p:sp>
    </p:spTree>
    <p:extLst>
      <p:ext uri="{BB962C8B-B14F-4D97-AF65-F5344CB8AC3E}">
        <p14:creationId xmlns:p14="http://schemas.microsoft.com/office/powerpoint/2010/main" val="3875882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had a life plan and took the steps</a:t>
            </a:r>
            <a:r>
              <a:rPr lang="en-US" baseline="0" dirty="0"/>
              <a:t> to accomplish the Father’s will or himself.  BPPC had a 28 page document on how to have a wedding in the church facility, about 150 pages of polices and not one page on a plan for reaching their community! Jesus, on the other hand, had great purpose and priority in His mission!</a:t>
            </a:r>
            <a:endParaRPr lang="en-US" dirty="0"/>
          </a:p>
        </p:txBody>
      </p:sp>
      <p:sp>
        <p:nvSpPr>
          <p:cNvPr id="4" name="Slide Number Placeholder 3"/>
          <p:cNvSpPr>
            <a:spLocks noGrp="1"/>
          </p:cNvSpPr>
          <p:nvPr>
            <p:ph type="sldNum" sz="quarter" idx="10"/>
          </p:nvPr>
        </p:nvSpPr>
        <p:spPr/>
        <p:txBody>
          <a:bodyPr/>
          <a:lstStyle/>
          <a:p>
            <a:fld id="{FA1B8AC8-DE91-4381-B85A-B404CA7B8944}" type="slidenum">
              <a:rPr lang="en-US" smtClean="0"/>
              <a:t>60</a:t>
            </a:fld>
            <a:endParaRPr lang="en-US"/>
          </a:p>
        </p:txBody>
      </p:sp>
    </p:spTree>
    <p:extLst>
      <p:ext uri="{BB962C8B-B14F-4D97-AF65-F5344CB8AC3E}">
        <p14:creationId xmlns:p14="http://schemas.microsoft.com/office/powerpoint/2010/main" val="980561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a:t>
            </a:r>
            <a:r>
              <a:rPr lang="en-US" baseline="0" dirty="0"/>
              <a:t> from Re:Vision. Consider the judges: Eliud (left-handed), Gideon, Barak (Deborah), Jephthah, </a:t>
            </a:r>
          </a:p>
        </p:txBody>
      </p:sp>
      <p:sp>
        <p:nvSpPr>
          <p:cNvPr id="4" name="Slide Number Placeholder 3"/>
          <p:cNvSpPr>
            <a:spLocks noGrp="1"/>
          </p:cNvSpPr>
          <p:nvPr>
            <p:ph type="sldNum" sz="quarter" idx="10"/>
          </p:nvPr>
        </p:nvSpPr>
        <p:spPr/>
        <p:txBody>
          <a:bodyPr/>
          <a:lstStyle/>
          <a:p>
            <a:fld id="{FA1B8AC8-DE91-4381-B85A-B404CA7B8944}" type="slidenum">
              <a:rPr lang="en-US" smtClean="0"/>
              <a:t>63</a:t>
            </a:fld>
            <a:endParaRPr lang="en-US"/>
          </a:p>
        </p:txBody>
      </p:sp>
    </p:spTree>
    <p:extLst>
      <p:ext uri="{BB962C8B-B14F-4D97-AF65-F5344CB8AC3E}">
        <p14:creationId xmlns:p14="http://schemas.microsoft.com/office/powerpoint/2010/main" val="599971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a:t>
            </a:r>
            <a:r>
              <a:rPr lang="en-US" baseline="0" dirty="0"/>
              <a:t> from Re:Vision. Consider the judges: Eliud (left-handed), Gideon, Barak (Deborah), Jephthah, </a:t>
            </a:r>
          </a:p>
        </p:txBody>
      </p:sp>
      <p:sp>
        <p:nvSpPr>
          <p:cNvPr id="4" name="Slide Number Placeholder 3"/>
          <p:cNvSpPr>
            <a:spLocks noGrp="1"/>
          </p:cNvSpPr>
          <p:nvPr>
            <p:ph type="sldNum" sz="quarter" idx="10"/>
          </p:nvPr>
        </p:nvSpPr>
        <p:spPr/>
        <p:txBody>
          <a:bodyPr/>
          <a:lstStyle/>
          <a:p>
            <a:fld id="{FA1B8AC8-DE91-4381-B85A-B404CA7B8944}" type="slidenum">
              <a:rPr lang="en-US" smtClean="0"/>
              <a:t>64</a:t>
            </a:fld>
            <a:endParaRPr lang="en-US"/>
          </a:p>
        </p:txBody>
      </p:sp>
    </p:spTree>
    <p:extLst>
      <p:ext uri="{BB962C8B-B14F-4D97-AF65-F5344CB8AC3E}">
        <p14:creationId xmlns:p14="http://schemas.microsoft.com/office/powerpoint/2010/main" val="2790818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Ahaz</a:t>
            </a:r>
            <a:r>
              <a:rPr lang="en-US" baseline="0" dirty="0"/>
              <a:t> caused his son to pass through the fire.</a:t>
            </a:r>
            <a:endParaRPr lang="en-US" dirty="0"/>
          </a:p>
        </p:txBody>
      </p:sp>
      <p:sp>
        <p:nvSpPr>
          <p:cNvPr id="4" name="Slide Number Placeholder 3"/>
          <p:cNvSpPr>
            <a:spLocks noGrp="1"/>
          </p:cNvSpPr>
          <p:nvPr>
            <p:ph type="sldNum" sz="quarter" idx="10"/>
          </p:nvPr>
        </p:nvSpPr>
        <p:spPr/>
        <p:txBody>
          <a:bodyPr/>
          <a:lstStyle/>
          <a:p>
            <a:fld id="{FA1B8AC8-DE91-4381-B85A-B404CA7B8944}" type="slidenum">
              <a:rPr lang="en-US" smtClean="0"/>
              <a:t>67</a:t>
            </a:fld>
            <a:endParaRPr lang="en-US"/>
          </a:p>
        </p:txBody>
      </p:sp>
    </p:spTree>
    <p:extLst>
      <p:ext uri="{BB962C8B-B14F-4D97-AF65-F5344CB8AC3E}">
        <p14:creationId xmlns:p14="http://schemas.microsoft.com/office/powerpoint/2010/main" val="4081336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Solomon: Vision to build </a:t>
            </a:r>
            <a:r>
              <a:rPr lang="en-US"/>
              <a:t>the temple.</a:t>
            </a:r>
          </a:p>
          <a:p>
            <a:r>
              <a:rPr lang="en-US" dirty="0"/>
              <a:t>Those</a:t>
            </a:r>
            <a:r>
              <a:rPr lang="en-US" baseline="0" dirty="0"/>
              <a:t> from Re:Vision. Consider the judges: Eliud (left-handed), Gideon, Barak (Deborah), Jephthah, </a:t>
            </a:r>
          </a:p>
        </p:txBody>
      </p:sp>
      <p:sp>
        <p:nvSpPr>
          <p:cNvPr id="4" name="Slide Number Placeholder 3"/>
          <p:cNvSpPr>
            <a:spLocks noGrp="1"/>
          </p:cNvSpPr>
          <p:nvPr>
            <p:ph type="sldNum" sz="quarter" idx="10"/>
          </p:nvPr>
        </p:nvSpPr>
        <p:spPr/>
        <p:txBody>
          <a:bodyPr/>
          <a:lstStyle/>
          <a:p>
            <a:fld id="{FA1B8AC8-DE91-4381-B85A-B404CA7B8944}" type="slidenum">
              <a:rPr lang="en-US" smtClean="0"/>
              <a:t>80</a:t>
            </a:fld>
            <a:endParaRPr lang="en-US"/>
          </a:p>
        </p:txBody>
      </p:sp>
    </p:spTree>
    <p:extLst>
      <p:ext uri="{BB962C8B-B14F-4D97-AF65-F5344CB8AC3E}">
        <p14:creationId xmlns:p14="http://schemas.microsoft.com/office/powerpoint/2010/main" val="273190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1B8AC8-DE91-4381-B85A-B404CA7B8944}" type="slidenum">
              <a:rPr lang="en-US" smtClean="0"/>
              <a:t>3</a:t>
            </a:fld>
            <a:endParaRPr lang="en-US"/>
          </a:p>
        </p:txBody>
      </p:sp>
    </p:spTree>
    <p:extLst>
      <p:ext uri="{BB962C8B-B14F-4D97-AF65-F5344CB8AC3E}">
        <p14:creationId xmlns:p14="http://schemas.microsoft.com/office/powerpoint/2010/main" val="996762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1B8AC8-DE91-4381-B85A-B404CA7B8944}" type="slidenum">
              <a:rPr lang="en-US" smtClean="0"/>
              <a:t>81</a:t>
            </a:fld>
            <a:endParaRPr lang="en-US"/>
          </a:p>
        </p:txBody>
      </p:sp>
    </p:spTree>
    <p:extLst>
      <p:ext uri="{BB962C8B-B14F-4D97-AF65-F5344CB8AC3E}">
        <p14:creationId xmlns:p14="http://schemas.microsoft.com/office/powerpoint/2010/main" val="1286886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a:t>
            </a:r>
            <a:r>
              <a:rPr lang="en-US" baseline="0" dirty="0"/>
              <a:t> from Re:Vision. Consider the judges: Eliud (left-handed), Gideon, Barak (Deborah), Jephthah, </a:t>
            </a:r>
          </a:p>
        </p:txBody>
      </p:sp>
      <p:sp>
        <p:nvSpPr>
          <p:cNvPr id="4" name="Slide Number Placeholder 3"/>
          <p:cNvSpPr>
            <a:spLocks noGrp="1"/>
          </p:cNvSpPr>
          <p:nvPr>
            <p:ph type="sldNum" sz="quarter" idx="10"/>
          </p:nvPr>
        </p:nvSpPr>
        <p:spPr/>
        <p:txBody>
          <a:bodyPr/>
          <a:lstStyle/>
          <a:p>
            <a:fld id="{FA1B8AC8-DE91-4381-B85A-B404CA7B8944}" type="slidenum">
              <a:rPr lang="en-US" smtClean="0"/>
              <a:t>82</a:t>
            </a:fld>
            <a:endParaRPr lang="en-US"/>
          </a:p>
        </p:txBody>
      </p:sp>
    </p:spTree>
    <p:extLst>
      <p:ext uri="{BB962C8B-B14F-4D97-AF65-F5344CB8AC3E}">
        <p14:creationId xmlns:p14="http://schemas.microsoft.com/office/powerpoint/2010/main" val="3928271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84</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Church Transformation (</a:t>
            </a:r>
            <a:r>
              <a:rPr lang="en-US" dirty="0" err="1">
                <a:latin typeface="Arial" charset="0"/>
                <a:ea typeface="ＭＳ Ｐゴシック" charset="0"/>
                <a:cs typeface="ＭＳ Ｐゴシック" charset="0"/>
              </a:rPr>
              <a:t>ct</a:t>
            </a:r>
            <a:r>
              <a:rPr lang="en-US" dirty="0">
                <a:latin typeface="Arial" charset="0"/>
                <a:ea typeface="ＭＳ Ｐゴシック" charset="0"/>
                <a:cs typeface="ＭＳ Ｐゴシック"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years ago, I was teaching a course</a:t>
            </a:r>
            <a:r>
              <a:rPr lang="en-US" baseline="0" dirty="0"/>
              <a:t> on Ecclesiology and Pastoral Ministry in Armenia. The head of the mission was upset with me because he only wanted pastoral ministry. I said, “You know, our ecclesiology impacts our pastoral ministries practices.” So it is with everything.  What we believe impacts what we do and what we are. So it is with church revitalization.  </a:t>
            </a:r>
            <a:endParaRPr lang="en-US" dirty="0"/>
          </a:p>
          <a:p>
            <a:endParaRPr lang="en-US" dirty="0"/>
          </a:p>
        </p:txBody>
      </p:sp>
      <p:sp>
        <p:nvSpPr>
          <p:cNvPr id="4" name="Slide Number Placeholder 3"/>
          <p:cNvSpPr>
            <a:spLocks noGrp="1"/>
          </p:cNvSpPr>
          <p:nvPr>
            <p:ph type="sldNum" sz="quarter" idx="10"/>
          </p:nvPr>
        </p:nvSpPr>
        <p:spPr/>
        <p:txBody>
          <a:bodyPr/>
          <a:lstStyle/>
          <a:p>
            <a:fld id="{FA1B8AC8-DE91-4381-B85A-B404CA7B8944}" type="slidenum">
              <a:rPr lang="en-US" smtClean="0"/>
              <a:t>6</a:t>
            </a:fld>
            <a:endParaRPr lang="en-US"/>
          </a:p>
        </p:txBody>
      </p:sp>
    </p:spTree>
    <p:extLst>
      <p:ext uri="{BB962C8B-B14F-4D97-AF65-F5344CB8AC3E}">
        <p14:creationId xmlns:p14="http://schemas.microsoft.com/office/powerpoint/2010/main" val="2378145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Pastor</a:t>
            </a:r>
            <a:r>
              <a:rPr lang="en-US" baseline="0" dirty="0"/>
              <a:t> </a:t>
            </a:r>
            <a:r>
              <a:rPr lang="en-US" baseline="0" dirty="0" err="1"/>
              <a:t>Cleophas</a:t>
            </a:r>
            <a:r>
              <a:rPr lang="en-US" baseline="0" dirty="0"/>
              <a:t> in Kenya—died preaching the Gospel, March 3, 2017</a:t>
            </a:r>
            <a:endParaRPr lang="en-US" dirty="0"/>
          </a:p>
        </p:txBody>
      </p:sp>
      <p:sp>
        <p:nvSpPr>
          <p:cNvPr id="4" name="Slide Number Placeholder 3"/>
          <p:cNvSpPr>
            <a:spLocks noGrp="1"/>
          </p:cNvSpPr>
          <p:nvPr>
            <p:ph type="sldNum" sz="quarter" idx="10"/>
          </p:nvPr>
        </p:nvSpPr>
        <p:spPr/>
        <p:txBody>
          <a:bodyPr/>
          <a:lstStyle/>
          <a:p>
            <a:fld id="{FA1B8AC8-DE91-4381-B85A-B404CA7B8944}" type="slidenum">
              <a:rPr lang="en-US" smtClean="0"/>
              <a:t>16</a:t>
            </a:fld>
            <a:endParaRPr lang="en-US"/>
          </a:p>
        </p:txBody>
      </p:sp>
    </p:spTree>
    <p:extLst>
      <p:ext uri="{BB962C8B-B14F-4D97-AF65-F5344CB8AC3E}">
        <p14:creationId xmlns:p14="http://schemas.microsoft.com/office/powerpoint/2010/main" val="1583897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Christ’s mission</a:t>
            </a:r>
            <a:r>
              <a:rPr lang="en-US" baseline="0" dirty="0"/>
              <a:t> in light of these two definitions.</a:t>
            </a:r>
            <a:endParaRPr lang="en-US" dirty="0"/>
          </a:p>
        </p:txBody>
      </p:sp>
      <p:sp>
        <p:nvSpPr>
          <p:cNvPr id="4" name="Slide Number Placeholder 3"/>
          <p:cNvSpPr>
            <a:spLocks noGrp="1"/>
          </p:cNvSpPr>
          <p:nvPr>
            <p:ph type="sldNum" sz="quarter" idx="10"/>
          </p:nvPr>
        </p:nvSpPr>
        <p:spPr/>
        <p:txBody>
          <a:bodyPr/>
          <a:lstStyle/>
          <a:p>
            <a:fld id="{FA1B8AC8-DE91-4381-B85A-B404CA7B8944}" type="slidenum">
              <a:rPr lang="en-US" smtClean="0"/>
              <a:t>17</a:t>
            </a:fld>
            <a:endParaRPr lang="en-US"/>
          </a:p>
        </p:txBody>
      </p:sp>
    </p:spTree>
    <p:extLst>
      <p:ext uri="{BB962C8B-B14F-4D97-AF65-F5344CB8AC3E}">
        <p14:creationId xmlns:p14="http://schemas.microsoft.com/office/powerpoint/2010/main" val="1121294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FA20F60B-BF59-417F-BDB9-2E224B011511}" type="slidenum">
              <a:rPr lang="en-US" smtClean="0"/>
              <a:pPr>
                <a:defRPr/>
              </a:pPr>
              <a:t>19</a:t>
            </a:fld>
            <a:endParaRPr lang="en-US"/>
          </a:p>
        </p:txBody>
      </p:sp>
    </p:spTree>
    <p:extLst>
      <p:ext uri="{BB962C8B-B14F-4D97-AF65-F5344CB8AC3E}">
        <p14:creationId xmlns:p14="http://schemas.microsoft.com/office/powerpoint/2010/main" val="3405505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82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0228" name="Slide Number Placeholder 3"/>
          <p:cNvSpPr>
            <a:spLocks noGrp="1"/>
          </p:cNvSpPr>
          <p:nvPr>
            <p:ph type="sldNum" sz="quarter" idx="5"/>
          </p:nvPr>
        </p:nvSpPr>
        <p:spPr/>
        <p:txBody>
          <a:bodyPr/>
          <a:lstStyle/>
          <a:p>
            <a:pPr>
              <a:defRPr/>
            </a:pPr>
            <a:fld id="{5F0D012B-9240-44AF-ADA9-B584FC558B5D}" type="slidenum">
              <a:rPr lang="en-US" smtClean="0"/>
              <a:pPr>
                <a:defRPr/>
              </a:pPr>
              <a:t>20</a:t>
            </a:fld>
            <a:endParaRPr lang="en-US"/>
          </a:p>
        </p:txBody>
      </p:sp>
    </p:spTree>
    <p:extLst>
      <p:ext uri="{BB962C8B-B14F-4D97-AF65-F5344CB8AC3E}">
        <p14:creationId xmlns:p14="http://schemas.microsoft.com/office/powerpoint/2010/main" val="54300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too many churches </a:t>
            </a:r>
          </a:p>
        </p:txBody>
      </p:sp>
      <p:sp>
        <p:nvSpPr>
          <p:cNvPr id="4" name="Slide Number Placeholder 3"/>
          <p:cNvSpPr>
            <a:spLocks noGrp="1"/>
          </p:cNvSpPr>
          <p:nvPr>
            <p:ph type="sldNum" sz="quarter" idx="10"/>
          </p:nvPr>
        </p:nvSpPr>
        <p:spPr/>
        <p:txBody>
          <a:bodyPr/>
          <a:lstStyle/>
          <a:p>
            <a:fld id="{FA1B8AC8-DE91-4381-B85A-B404CA7B8944}" type="slidenum">
              <a:rPr lang="en-US" smtClean="0"/>
              <a:t>24</a:t>
            </a:fld>
            <a:endParaRPr lang="en-US"/>
          </a:p>
        </p:txBody>
      </p:sp>
    </p:spTree>
    <p:extLst>
      <p:ext uri="{BB962C8B-B14F-4D97-AF65-F5344CB8AC3E}">
        <p14:creationId xmlns:p14="http://schemas.microsoft.com/office/powerpoint/2010/main" val="526188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too many churches </a:t>
            </a:r>
          </a:p>
        </p:txBody>
      </p:sp>
      <p:sp>
        <p:nvSpPr>
          <p:cNvPr id="4" name="Slide Number Placeholder 3"/>
          <p:cNvSpPr>
            <a:spLocks noGrp="1"/>
          </p:cNvSpPr>
          <p:nvPr>
            <p:ph type="sldNum" sz="quarter" idx="10"/>
          </p:nvPr>
        </p:nvSpPr>
        <p:spPr/>
        <p:txBody>
          <a:bodyPr/>
          <a:lstStyle/>
          <a:p>
            <a:fld id="{FA1B8AC8-DE91-4381-B85A-B404CA7B8944}" type="slidenum">
              <a:rPr lang="en-US" smtClean="0"/>
              <a:t>25</a:t>
            </a:fld>
            <a:endParaRPr lang="en-US"/>
          </a:p>
        </p:txBody>
      </p:sp>
    </p:spTree>
    <p:extLst>
      <p:ext uri="{BB962C8B-B14F-4D97-AF65-F5344CB8AC3E}">
        <p14:creationId xmlns:p14="http://schemas.microsoft.com/office/powerpoint/2010/main" val="3977326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C64E35F9-6028-4AB9-A73D-F5784DF5A74D}" type="datetime1">
              <a:rPr lang="en-US" smtClean="0"/>
              <a:t>4/3/2024</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1365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9CA40B-2395-4C77-8EA0-888C5F096DC3}" type="datetime1">
              <a:rPr lang="en-US" smtClean="0"/>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3895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2AFB39C5-7F46-4E92-AF2A-73C9F4AFC2CD}" type="datetime1">
              <a:rPr lang="en-US" smtClean="0"/>
              <a:t>4/3/2024</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lvl1pPr>
              <a:defRPr/>
            </a:lvl1pPr>
          </a:lstStyle>
          <a:p>
            <a:r>
              <a:rPr lang="en-US" dirty="0"/>
              <a:t>1</a:t>
            </a:r>
          </a:p>
        </p:txBody>
      </p:sp>
    </p:spTree>
    <p:extLst>
      <p:ext uri="{BB962C8B-B14F-4D97-AF65-F5344CB8AC3E}">
        <p14:creationId xmlns:p14="http://schemas.microsoft.com/office/powerpoint/2010/main" val="2475641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B232FB8-E050-4542-BFBA-7873DD0F571E}" type="datetime1">
              <a:rPr lang="en-US" smtClean="0"/>
              <a:t>4/3/2024</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smtClean="0"/>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35412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182C5DEB-6C36-4D36-A2BD-5812FEA90485}" type="datetime1">
              <a:rPr lang="en-US" smtClean="0"/>
              <a:t>4/3/2024</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6385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603766A-00CC-40AD-9AB9-3D0F422783E5}" type="datetime1">
              <a:rPr lang="en-US" smtClean="0"/>
              <a:t>4/3/2024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24808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A322170-82C2-4EF8-9EAB-3A0EA1E444DC}" type="datetime1">
              <a:rPr lang="en-US" smtClean="0"/>
              <a:t>4/3/2024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6226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16429E-71C9-48CC-AFAA-1CEA3C390DFA}" type="datetime1">
              <a:rPr lang="en-US" smtClean="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11194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6C566FB3-15B8-4906-BB94-F88894101DAD}" type="datetime1">
              <a:rPr lang="en-US" smtClean="0"/>
              <a:t>4/3/2024</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8852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94991C4-D0EB-4D4A-9B91-1383ED0B9B3D}" type="datetime1">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1E53A-6ED8-4714-83E7-6E734210F16F}" type="slidenum">
              <a:rPr lang="en-US" smtClean="0"/>
              <a:t>‹#›</a:t>
            </a:fld>
            <a:endParaRPr lang="en-US"/>
          </a:p>
        </p:txBody>
      </p:sp>
    </p:spTree>
    <p:extLst>
      <p:ext uri="{BB962C8B-B14F-4D97-AF65-F5344CB8AC3E}">
        <p14:creationId xmlns:p14="http://schemas.microsoft.com/office/powerpoint/2010/main" val="3279118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4E82A1-0E76-4724-80D0-28D584AB47FB}" type="datetime1">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1E53A-6ED8-4714-83E7-6E734210F16F}" type="slidenum">
              <a:rPr lang="en-US" smtClean="0"/>
              <a:t>‹#›</a:t>
            </a:fld>
            <a:endParaRPr lang="en-US"/>
          </a:p>
        </p:txBody>
      </p:sp>
    </p:spTree>
    <p:extLst>
      <p:ext uri="{BB962C8B-B14F-4D97-AF65-F5344CB8AC3E}">
        <p14:creationId xmlns:p14="http://schemas.microsoft.com/office/powerpoint/2010/main" val="105918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D71C17-21A7-4442-B053-E395F2335130}" type="datetime1">
              <a:rPr lang="en-US" smtClean="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4853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B69E31-BF77-4FAC-8F9E-4DD4E772B75D}" type="datetime1">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1E53A-6ED8-4714-83E7-6E734210F16F}" type="slidenum">
              <a:rPr lang="en-US" smtClean="0"/>
              <a:t>‹#›</a:t>
            </a:fld>
            <a:endParaRPr lang="en-US"/>
          </a:p>
        </p:txBody>
      </p:sp>
    </p:spTree>
    <p:extLst>
      <p:ext uri="{BB962C8B-B14F-4D97-AF65-F5344CB8AC3E}">
        <p14:creationId xmlns:p14="http://schemas.microsoft.com/office/powerpoint/2010/main" val="2247483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A516EE-5A68-4BA5-9033-699535073311}" type="datetime1">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1E53A-6ED8-4714-83E7-6E734210F16F}" type="slidenum">
              <a:rPr lang="en-US" smtClean="0"/>
              <a:t>‹#›</a:t>
            </a:fld>
            <a:endParaRPr lang="en-US"/>
          </a:p>
        </p:txBody>
      </p:sp>
    </p:spTree>
    <p:extLst>
      <p:ext uri="{BB962C8B-B14F-4D97-AF65-F5344CB8AC3E}">
        <p14:creationId xmlns:p14="http://schemas.microsoft.com/office/powerpoint/2010/main" val="2436068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9CC935-D839-419F-BA74-C3813A09A7AD}" type="datetime1">
              <a:rPr lang="en-US" smtClean="0"/>
              <a:t>4/3/2024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01E53A-6ED8-4714-83E7-6E734210F16F}" type="slidenum">
              <a:rPr lang="en-US" smtClean="0"/>
              <a:t>‹#›</a:t>
            </a:fld>
            <a:endParaRPr lang="en-US"/>
          </a:p>
        </p:txBody>
      </p:sp>
    </p:spTree>
    <p:extLst>
      <p:ext uri="{BB962C8B-B14F-4D97-AF65-F5344CB8AC3E}">
        <p14:creationId xmlns:p14="http://schemas.microsoft.com/office/powerpoint/2010/main" val="672284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7C605C-B113-4A13-A28A-1D169A395247}" type="datetime1">
              <a:rPr lang="en-US" smtClean="0"/>
              <a:t>4/3/2024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01E53A-6ED8-4714-83E7-6E734210F16F}" type="slidenum">
              <a:rPr lang="en-US" smtClean="0"/>
              <a:t>‹#›</a:t>
            </a:fld>
            <a:endParaRPr lang="en-US"/>
          </a:p>
        </p:txBody>
      </p:sp>
    </p:spTree>
    <p:extLst>
      <p:ext uri="{BB962C8B-B14F-4D97-AF65-F5344CB8AC3E}">
        <p14:creationId xmlns:p14="http://schemas.microsoft.com/office/powerpoint/2010/main" val="1682735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EA052-25EA-4F73-956C-1F5B46BAA556}" type="datetime1">
              <a:rPr lang="en-US" smtClean="0"/>
              <a:t>4/3/2024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01E53A-6ED8-4714-83E7-6E734210F16F}" type="slidenum">
              <a:rPr lang="en-US" smtClean="0"/>
              <a:t>‹#›</a:t>
            </a:fld>
            <a:endParaRPr lang="en-US"/>
          </a:p>
        </p:txBody>
      </p:sp>
    </p:spTree>
    <p:extLst>
      <p:ext uri="{BB962C8B-B14F-4D97-AF65-F5344CB8AC3E}">
        <p14:creationId xmlns:p14="http://schemas.microsoft.com/office/powerpoint/2010/main" val="1513730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EB5BFD-A8F3-4881-B5CF-715B4146BFE6}" type="datetime1">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1E53A-6ED8-4714-83E7-6E734210F16F}" type="slidenum">
              <a:rPr lang="en-US" smtClean="0"/>
              <a:t>‹#›</a:t>
            </a:fld>
            <a:endParaRPr lang="en-US"/>
          </a:p>
        </p:txBody>
      </p:sp>
    </p:spTree>
    <p:extLst>
      <p:ext uri="{BB962C8B-B14F-4D97-AF65-F5344CB8AC3E}">
        <p14:creationId xmlns:p14="http://schemas.microsoft.com/office/powerpoint/2010/main" val="2234168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3A3183-F2D7-47F8-B45D-5B352BF9DD00}" type="datetime1">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1E53A-6ED8-4714-83E7-6E734210F16F}" type="slidenum">
              <a:rPr lang="en-US" smtClean="0"/>
              <a:t>‹#›</a:t>
            </a:fld>
            <a:endParaRPr lang="en-US"/>
          </a:p>
        </p:txBody>
      </p:sp>
    </p:spTree>
    <p:extLst>
      <p:ext uri="{BB962C8B-B14F-4D97-AF65-F5344CB8AC3E}">
        <p14:creationId xmlns:p14="http://schemas.microsoft.com/office/powerpoint/2010/main" val="70814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53DC54-19E3-4E25-A634-F173ED5BCCCE}" type="datetime1">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1E53A-6ED8-4714-83E7-6E734210F16F}" type="slidenum">
              <a:rPr lang="en-US" smtClean="0"/>
              <a:t>‹#›</a:t>
            </a:fld>
            <a:endParaRPr lang="en-US"/>
          </a:p>
        </p:txBody>
      </p:sp>
    </p:spTree>
    <p:extLst>
      <p:ext uri="{BB962C8B-B14F-4D97-AF65-F5344CB8AC3E}">
        <p14:creationId xmlns:p14="http://schemas.microsoft.com/office/powerpoint/2010/main" val="4143651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65C10A-F919-430A-B296-79F429EE62A5}" type="datetime1">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1E53A-6ED8-4714-83E7-6E734210F16F}" type="slidenum">
              <a:rPr lang="en-US" smtClean="0"/>
              <a:t>‹#›</a:t>
            </a:fld>
            <a:endParaRPr lang="en-US"/>
          </a:p>
        </p:txBody>
      </p:sp>
    </p:spTree>
    <p:extLst>
      <p:ext uri="{BB962C8B-B14F-4D97-AF65-F5344CB8AC3E}">
        <p14:creationId xmlns:p14="http://schemas.microsoft.com/office/powerpoint/2010/main" val="1442671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4299769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E2DB8EFA-4363-4685-92BF-D663FB0187FD}" type="datetime1">
              <a:rPr lang="en-US" smtClean="0"/>
              <a:t>4/3/2024</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0255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49827663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157731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36711323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36389371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40535496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52893115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2081092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32206215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42092034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48280758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67CADC-B87A-45C8-9E95-2ABF11772C9B}" type="datetime1">
              <a:rPr lang="en-US" smtClean="0"/>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04007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16FD2C-4C5E-40DD-B5D5-8FC932525A3E}" type="datetime1">
              <a:rPr lang="en-US" smtClean="0"/>
              <a:t>4/3/2024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58550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4C0373-58E0-4ED3-9BEB-94D284FF095B}" type="datetime1">
              <a:rPr lang="en-US" smtClean="0"/>
              <a:t>4/3/2024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4208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A7CB0-A686-4D15-AD15-3B1F648F707A}" type="datetime1">
              <a:rPr lang="en-US" smtClean="0"/>
              <a:t>4/3/2024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1921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5C6DEC-D26C-403E-A9AF-8587B1407295}" type="datetime1">
              <a:rPr lang="en-US" smtClean="0"/>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692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95A663-ACA1-4FCB-BEC2-0E6842CED9B3}" type="datetime1">
              <a:rPr lang="en-US" smtClean="0"/>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0392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18D3281-6A1D-4CE5-BB5F-AFC64CB2D0A0}" type="datetime1">
              <a:rPr lang="en-US" smtClean="0"/>
              <a:t>4/3/2024</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1482080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0D8C8-9685-4332-BFC6-EDCBFA58BAA9}" type="datetime1">
              <a:rPr lang="en-US" smtClean="0"/>
              <a:t>4/3/2024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01E53A-6ED8-4714-83E7-6E734210F16F}" type="slidenum">
              <a:rPr lang="en-US" smtClean="0"/>
              <a:t>‹#›</a:t>
            </a:fld>
            <a:endParaRPr lang="en-US"/>
          </a:p>
        </p:txBody>
      </p:sp>
    </p:spTree>
    <p:extLst>
      <p:ext uri="{BB962C8B-B14F-4D97-AF65-F5344CB8AC3E}">
        <p14:creationId xmlns:p14="http://schemas.microsoft.com/office/powerpoint/2010/main" val="207834681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fontAlgn="base">
              <a:spcBef>
                <a:spcPct val="0"/>
              </a:spcBef>
              <a:spcAft>
                <a:spcPct val="0"/>
              </a:spcAft>
              <a:defRPr/>
            </a:pPr>
            <a:fld id="{61F442D0-A11F-2640-8129-5D1BEF7A3C1E}"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1013583175"/>
      </p:ext>
    </p:extLst>
  </p:cSld>
  <p:clrMap bg1="dk2" tx1="lt1" bg2="dk1"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9.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03405"/>
            <a:ext cx="7315200" cy="2097084"/>
          </a:xfrm>
        </p:spPr>
        <p:txBody>
          <a:bodyPr>
            <a:normAutofit/>
          </a:bodyPr>
          <a:lstStyle/>
          <a:p>
            <a:pPr algn="ctr"/>
            <a:r>
              <a:rPr lang="ar-JO" dirty="0">
                <a:latin typeface="Arial" panose="020B0604020202020204" pitchFamily="34" charset="0"/>
                <a:cs typeface="Arial" panose="020B0604020202020204" pitchFamily="34" charset="0"/>
              </a:rPr>
              <a:t>الأساس الكتابي               لتنشيط الكنيسة</a:t>
            </a:r>
            <a:endParaRPr lang="en-US" dirty="0">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a:off x="0" y="5654107"/>
            <a:ext cx="9252520"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rtl="1">
              <a:spcBef>
                <a:spcPct val="20000"/>
              </a:spcBef>
              <a:spcAft>
                <a:spcPts val="0"/>
              </a:spcAft>
              <a:buClr>
                <a:srgbClr val="FFCC00"/>
              </a:buClr>
              <a:buSzPct val="70000"/>
              <a:buFont typeface="Wingdings" charset="0"/>
              <a:buNone/>
              <a:defRPr/>
            </a:pP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تعليم د. غوردون بينفولد دكتور الخدمات الطلابية</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تحميل د. ريك جريفيث</a:t>
            </a: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 </a:t>
            </a: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مؤسسة الدراسات اللاهوتية الأردنية</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الملفات بلغات عدة للتنزيل المجاني على </a:t>
            </a: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BibleStudyDownloads.org</a:t>
            </a:r>
          </a:p>
        </p:txBody>
      </p:sp>
    </p:spTree>
    <p:extLst>
      <p:ext uri="{BB962C8B-B14F-4D97-AF65-F5344CB8AC3E}">
        <p14:creationId xmlns:p14="http://schemas.microsoft.com/office/powerpoint/2010/main" val="2841492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Arial" panose="020B0604020202020204" pitchFamily="34" charset="0"/>
              <a:cs typeface="Arial" panose="020B0604020202020204" pitchFamily="34" charset="0"/>
            </a:endParaRPr>
          </a:p>
        </p:txBody>
      </p:sp>
      <p:pic>
        <p:nvPicPr>
          <p:cNvPr id="10" name="Content Placeholder 9"/>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10800000">
            <a:off x="0" y="12021"/>
            <a:ext cx="9149595" cy="6833958"/>
          </a:xfrm>
        </p:spPr>
      </p:pic>
      <p:pic>
        <p:nvPicPr>
          <p:cNvPr id="11" name="Content Placeholder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5595" y="12021"/>
            <a:ext cx="9149595" cy="6833958"/>
          </a:xfrm>
          <a:prstGeom prst="rect">
            <a:avLst/>
          </a:prstGeom>
        </p:spPr>
      </p:pic>
      <p:sp>
        <p:nvSpPr>
          <p:cNvPr id="12" name="Title 7"/>
          <p:cNvSpPr txBox="1">
            <a:spLocks/>
          </p:cNvSpPr>
          <p:nvPr/>
        </p:nvSpPr>
        <p:spPr>
          <a:xfrm>
            <a:off x="1025236" y="193965"/>
            <a:ext cx="7644476" cy="444613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ar-JO"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استرداد الخليقة</a:t>
            </a:r>
          </a:p>
          <a:p>
            <a:pPr algn="ctr"/>
            <a:r>
              <a:rPr lang="ar-JO"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رومية 8: 18-23</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latin typeface="Arial" panose="020B0604020202020204" pitchFamily="34" charset="0"/>
                <a:cs typeface="Arial" panose="020B0604020202020204" pitchFamily="34" charset="0"/>
              </a:rPr>
              <a:t>10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19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075279" y="481456"/>
            <a:ext cx="7658410" cy="6376544"/>
          </a:xfrm>
        </p:spPr>
      </p:pic>
      <p:sp>
        <p:nvSpPr>
          <p:cNvPr id="13" name="Rectangle 12"/>
          <p:cNvSpPr/>
          <p:nvPr/>
        </p:nvSpPr>
        <p:spPr>
          <a:xfrm>
            <a:off x="301556" y="39328"/>
            <a:ext cx="3033203" cy="1938992"/>
          </a:xfrm>
          <a:prstGeom prst="rect">
            <a:avLst/>
          </a:prstGeom>
        </p:spPr>
        <p:txBody>
          <a:bodyPr wrap="none">
            <a:spAutoFit/>
          </a:bodyPr>
          <a:lstStyle/>
          <a:p>
            <a:r>
              <a:rPr lang="ar-JO" sz="4000" b="1" cap="all"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السماوات الجديدة</a:t>
            </a:r>
          </a:p>
          <a:p>
            <a:r>
              <a:rPr lang="ar-JO" sz="4000" b="1" cap="all"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والأرض الجديدة</a:t>
            </a:r>
          </a:p>
          <a:p>
            <a:r>
              <a:rPr lang="ar-JO" sz="4000" b="1" cap="all"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رؤ 21</a:t>
            </a:r>
            <a:endParaRPr lang="en-US" sz="4000" b="1" cap="all"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
        <p:nvSpPr>
          <p:cNvPr id="2" name="Slide Number Placeholder 1"/>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6162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94360" y="322275"/>
            <a:ext cx="7955280" cy="1330852"/>
          </a:xfrm>
        </p:spPr>
        <p:txBody>
          <a:bodyPr>
            <a:normAutofit/>
          </a:bodyPr>
          <a:lstStyle/>
          <a:p>
            <a:pPr algn="ctr"/>
            <a:r>
              <a:rPr lang="ar-JO" sz="3600" dirty="0">
                <a:latin typeface="Arial" panose="020B0604020202020204" pitchFamily="34" charset="0"/>
                <a:cs typeface="Arial" panose="020B0604020202020204" pitchFamily="34" charset="0"/>
              </a:rPr>
              <a:t>أين نبدأ عندما نناقش تنشيط الكنيسة؟</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660995" y="2044184"/>
            <a:ext cx="8199444" cy="2855846"/>
          </a:xfrm>
          <a:prstGeom prst="rect">
            <a:avLst/>
          </a:prstGeom>
        </p:spPr>
        <p:txBody>
          <a:bodyPr wrap="square">
            <a:spAutoFit/>
          </a:bodyPr>
          <a:lstStyle/>
          <a:p>
            <a:pPr marL="514350" indent="-514350" algn="r" rtl="1">
              <a:lnSpc>
                <a:spcPct val="150000"/>
              </a:lnSpc>
              <a:buFont typeface="Wingdings" panose="05000000000000000000" pitchFamily="2" charset="2"/>
              <a:buChar char="v"/>
            </a:pPr>
            <a:r>
              <a:rPr lang="ar-JO" sz="3600" cap="all" dirty="0">
                <a:solidFill>
                  <a:prstClr val="white"/>
                </a:solidFill>
                <a:latin typeface="Arial" panose="020B0604020202020204" pitchFamily="34" charset="0"/>
                <a:ea typeface="+mj-ea"/>
                <a:cs typeface="Arial" panose="020B0604020202020204" pitchFamily="34" charset="0"/>
              </a:rPr>
              <a:t>دعونا نبدأ مع أعظم متخصص في التنشيط في الوجود – ربنا يسوع المسيح</a:t>
            </a:r>
            <a:br>
              <a:rPr lang="en-US" sz="3200" cap="all" dirty="0">
                <a:solidFill>
                  <a:prstClr val="white"/>
                </a:solidFill>
                <a:latin typeface="Arial" panose="020B0604020202020204" pitchFamily="34" charset="0"/>
                <a:ea typeface="+mj-ea"/>
                <a:cs typeface="Arial" panose="020B0604020202020204" pitchFamily="34" charset="0"/>
              </a:rPr>
            </a:br>
            <a:br>
              <a:rPr lang="en-US" sz="3200" cap="all" dirty="0">
                <a:solidFill>
                  <a:prstClr val="white"/>
                </a:solidFill>
                <a:latin typeface="Arial" panose="020B0604020202020204" pitchFamily="34" charset="0"/>
                <a:ea typeface="+mj-ea"/>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528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77240" y="322275"/>
            <a:ext cx="7772400" cy="1330852"/>
          </a:xfrm>
        </p:spPr>
        <p:txBody>
          <a:bodyPr>
            <a:normAutofit/>
          </a:bodyPr>
          <a:lstStyle/>
          <a:p>
            <a:pPr algn="ctr"/>
            <a:r>
              <a:rPr lang="ar-JO" sz="3600" dirty="0">
                <a:latin typeface="Arial" panose="020B0604020202020204" pitchFamily="34" charset="0"/>
                <a:cs typeface="Arial" panose="020B0604020202020204" pitchFamily="34" charset="0"/>
              </a:rPr>
              <a:t>مفاهيم رئيسية</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718" y="1509163"/>
            <a:ext cx="8199444" cy="5348837"/>
          </a:xfrm>
          <a:prstGeom prst="rect">
            <a:avLst/>
          </a:prstGeom>
        </p:spPr>
        <p:txBody>
          <a:bodyPr wrap="square">
            <a:spAutoFit/>
          </a:bodyPr>
          <a:lstStyle/>
          <a:p>
            <a:pPr marL="514350" indent="-514350" algn="r" rtl="1">
              <a:lnSpc>
                <a:spcPct val="150000"/>
              </a:lnSpc>
              <a:buFont typeface="Wingdings" panose="05000000000000000000" pitchFamily="2" charset="2"/>
              <a:buChar char="v"/>
            </a:pPr>
            <a:r>
              <a:rPr lang="ar-JO" sz="3600" cap="all" dirty="0">
                <a:solidFill>
                  <a:prstClr val="white"/>
                </a:solidFill>
                <a:latin typeface="Arial" panose="020B0604020202020204" pitchFamily="34" charset="0"/>
                <a:ea typeface="+mj-ea"/>
                <a:cs typeface="Arial" panose="020B0604020202020204" pitchFamily="34" charset="0"/>
              </a:rPr>
              <a:t>المعتقدات الأساسية</a:t>
            </a:r>
            <a:endParaRPr lang="en-US" sz="3600" cap="all" dirty="0">
              <a:solidFill>
                <a:prstClr val="white"/>
              </a:solidFill>
              <a:latin typeface="Arial" panose="020B0604020202020204" pitchFamily="34" charset="0"/>
              <a:ea typeface="+mj-ea"/>
              <a:cs typeface="Arial" panose="020B0604020202020204" pitchFamily="34" charset="0"/>
            </a:endParaRPr>
          </a:p>
          <a:p>
            <a:pPr marL="514350" indent="-514350" algn="r" rtl="1">
              <a:lnSpc>
                <a:spcPct val="150000"/>
              </a:lnSpc>
              <a:buFont typeface="Wingdings" panose="05000000000000000000" pitchFamily="2" charset="2"/>
              <a:buChar char="v"/>
            </a:pPr>
            <a:r>
              <a:rPr lang="ar-JO" sz="3600" cap="all" dirty="0">
                <a:solidFill>
                  <a:prstClr val="white"/>
                </a:solidFill>
                <a:latin typeface="Arial" panose="020B0604020202020204" pitchFamily="34" charset="0"/>
                <a:cs typeface="Arial" panose="020B0604020202020204" pitchFamily="34" charset="0"/>
              </a:rPr>
              <a:t>القيم الأساسية / السلوكيات الأساسية</a:t>
            </a:r>
            <a:endParaRPr lang="en-US" sz="3600" cap="all" dirty="0">
              <a:solidFill>
                <a:prstClr val="white"/>
              </a:solidFill>
              <a:latin typeface="Arial" panose="020B0604020202020204" pitchFamily="34" charset="0"/>
              <a:cs typeface="Arial" panose="020B0604020202020204" pitchFamily="34" charset="0"/>
            </a:endParaRPr>
          </a:p>
          <a:p>
            <a:pPr marL="514350" indent="-514350" algn="r" rtl="1">
              <a:lnSpc>
                <a:spcPct val="150000"/>
              </a:lnSpc>
              <a:buFont typeface="Wingdings" panose="05000000000000000000" pitchFamily="2" charset="2"/>
              <a:buChar char="v"/>
            </a:pPr>
            <a:r>
              <a:rPr lang="ar-JO" sz="3600" cap="all" dirty="0">
                <a:solidFill>
                  <a:prstClr val="white"/>
                </a:solidFill>
                <a:latin typeface="Arial" panose="020B0604020202020204" pitchFamily="34" charset="0"/>
                <a:ea typeface="+mj-ea"/>
                <a:cs typeface="Arial" panose="020B0604020202020204" pitchFamily="34" charset="0"/>
              </a:rPr>
              <a:t>المهمة</a:t>
            </a:r>
            <a:endParaRPr lang="en-US" sz="3600" cap="all" dirty="0">
              <a:solidFill>
                <a:prstClr val="white"/>
              </a:solidFill>
              <a:latin typeface="Arial" panose="020B0604020202020204" pitchFamily="34" charset="0"/>
              <a:ea typeface="+mj-ea"/>
              <a:cs typeface="Arial" panose="020B0604020202020204" pitchFamily="34" charset="0"/>
            </a:endParaRPr>
          </a:p>
          <a:p>
            <a:pPr marL="514350" indent="-514350" algn="r" rtl="1">
              <a:lnSpc>
                <a:spcPct val="150000"/>
              </a:lnSpc>
              <a:buFont typeface="Wingdings" panose="05000000000000000000" pitchFamily="2" charset="2"/>
              <a:buChar char="v"/>
            </a:pPr>
            <a:r>
              <a:rPr lang="ar-JO" sz="3600" cap="all" dirty="0">
                <a:solidFill>
                  <a:prstClr val="white"/>
                </a:solidFill>
                <a:latin typeface="Arial" panose="020B0604020202020204" pitchFamily="34" charset="0"/>
                <a:ea typeface="+mj-ea"/>
                <a:cs typeface="Arial" panose="020B0604020202020204" pitchFamily="34" charset="0"/>
              </a:rPr>
              <a:t>الرؤيا</a:t>
            </a:r>
            <a:endParaRPr lang="en-US" sz="3600" cap="all" dirty="0">
              <a:solidFill>
                <a:prstClr val="white"/>
              </a:solidFill>
              <a:latin typeface="Arial" panose="020B0604020202020204" pitchFamily="34" charset="0"/>
              <a:ea typeface="+mj-ea"/>
              <a:cs typeface="Arial" panose="020B0604020202020204" pitchFamily="34" charset="0"/>
            </a:endParaRPr>
          </a:p>
          <a:p>
            <a:pPr marL="514350" indent="-514350" algn="r" rtl="1">
              <a:lnSpc>
                <a:spcPct val="150000"/>
              </a:lnSpc>
              <a:buFont typeface="Wingdings" panose="05000000000000000000" pitchFamily="2" charset="2"/>
              <a:buChar char="v"/>
            </a:pPr>
            <a:r>
              <a:rPr lang="ar-JO" sz="3600" cap="all" dirty="0">
                <a:solidFill>
                  <a:prstClr val="white"/>
                </a:solidFill>
                <a:latin typeface="Arial" panose="020B0604020202020204" pitchFamily="34" charset="0"/>
                <a:ea typeface="+mj-ea"/>
                <a:cs typeface="Arial" panose="020B0604020202020204" pitchFamily="34" charset="0"/>
              </a:rPr>
              <a:t>الإنتظام</a:t>
            </a:r>
            <a:br>
              <a:rPr lang="en-US" sz="3200" cap="all" dirty="0">
                <a:solidFill>
                  <a:prstClr val="white"/>
                </a:solidFill>
                <a:latin typeface="Arial" panose="020B0604020202020204" pitchFamily="34" charset="0"/>
                <a:ea typeface="+mj-ea"/>
                <a:cs typeface="Arial" panose="020B0604020202020204" pitchFamily="34" charset="0"/>
              </a:rPr>
            </a:br>
            <a:br>
              <a:rPr lang="en-US" sz="3200" cap="all" dirty="0">
                <a:solidFill>
                  <a:prstClr val="white"/>
                </a:solidFill>
                <a:latin typeface="Arial" panose="020B0604020202020204" pitchFamily="34" charset="0"/>
                <a:ea typeface="+mj-ea"/>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833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77240" y="322275"/>
            <a:ext cx="7772400" cy="1330852"/>
          </a:xfrm>
        </p:spPr>
        <p:txBody>
          <a:bodyPr>
            <a:normAutofit/>
          </a:bodyPr>
          <a:lstStyle/>
          <a:p>
            <a:pPr algn="ctr"/>
            <a:r>
              <a:rPr lang="ar-JO" sz="3600" dirty="0">
                <a:latin typeface="Arial" panose="020B0604020202020204" pitchFamily="34" charset="0"/>
                <a:cs typeface="Arial" panose="020B0604020202020204" pitchFamily="34" charset="0"/>
              </a:rPr>
              <a:t>مفاهيم رئيسية</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718" y="1314609"/>
            <a:ext cx="8199444" cy="7164718"/>
          </a:xfrm>
          <a:prstGeom prst="rect">
            <a:avLst/>
          </a:prstGeom>
        </p:spPr>
        <p:txBody>
          <a:bodyPr wrap="square">
            <a:spAutoFit/>
          </a:bodyPr>
          <a:lstStyle/>
          <a:p>
            <a:pPr marL="514350" indent="-514350" algn="r" rtl="1">
              <a:lnSpc>
                <a:spcPct val="150000"/>
              </a:lnSpc>
              <a:buFont typeface="Wingdings" panose="05000000000000000000" pitchFamily="2" charset="2"/>
              <a:buChar char="v"/>
            </a:pPr>
            <a:r>
              <a:rPr lang="ar-JO" sz="3600" cap="all" dirty="0">
                <a:solidFill>
                  <a:prstClr val="white"/>
                </a:solidFill>
                <a:latin typeface="Arial" panose="020B0604020202020204" pitchFamily="34" charset="0"/>
                <a:ea typeface="+mj-ea"/>
                <a:cs typeface="Arial" panose="020B0604020202020204" pitchFamily="34" charset="0"/>
              </a:rPr>
              <a:t>ما هي المعتقدات الأساسية؟</a:t>
            </a:r>
            <a:endParaRPr lang="en-US" sz="3600" cap="all" dirty="0">
              <a:solidFill>
                <a:prstClr val="white"/>
              </a:solidFill>
              <a:latin typeface="Arial" panose="020B0604020202020204" pitchFamily="34" charset="0"/>
              <a:ea typeface="+mj-ea"/>
              <a:cs typeface="Arial" panose="020B0604020202020204" pitchFamily="34" charset="0"/>
            </a:endParaRPr>
          </a:p>
          <a:p>
            <a:pPr marL="342900" lvl="0" indent="-342900" algn="r" defTabSz="914400" rtl="1" fontAlgn="base">
              <a:spcBef>
                <a:spcPct val="20000"/>
              </a:spcBef>
              <a:spcAft>
                <a:spcPct val="0"/>
              </a:spcAft>
              <a:buFont typeface="Arial" charset="0"/>
              <a:buChar char="•"/>
              <a:defRPr/>
            </a:pPr>
            <a:r>
              <a:rPr lang="ar-JO"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المعتقدات الأساسية هي تلك المعتقدات التي تؤثر على من تكون بشكل رئيسي.</a:t>
            </a:r>
            <a:endParaRPr lang="en-US"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0" indent="-342900" algn="r" defTabSz="914400" rtl="1" fontAlgn="base">
              <a:spcBef>
                <a:spcPct val="20000"/>
              </a:spcBef>
              <a:spcAft>
                <a:spcPct val="0"/>
              </a:spcAft>
              <a:buFont typeface="Arial" charset="0"/>
              <a:buChar char="•"/>
              <a:defRPr/>
            </a:pPr>
            <a:r>
              <a:rPr lang="ar-JO"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تعرف المعتقدات الأساسية من تكون.</a:t>
            </a:r>
            <a:r>
              <a:rPr lang="en-US"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742950" lvl="1" indent="-285750" algn="r" defTabSz="914400" rtl="1" fontAlgn="base">
              <a:spcBef>
                <a:spcPct val="20000"/>
              </a:spcBef>
              <a:spcAft>
                <a:spcPct val="0"/>
              </a:spcAft>
              <a:buFont typeface="Arial" charset="0"/>
              <a:buChar char="–"/>
              <a:defRPr/>
            </a:pPr>
            <a:r>
              <a:rPr lang="ar-JO" sz="28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إذا قرأ أحدهم معتقداتك الأساسية ولم يكن يعرف شيئاً آخر عنك، فسيعرف من أنت في مركزك.  </a:t>
            </a:r>
            <a:endParaRPr lang="en-US" sz="28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742950" lvl="1" indent="-285750" algn="r" defTabSz="914400" rtl="1" fontAlgn="base">
              <a:spcBef>
                <a:spcPct val="20000"/>
              </a:spcBef>
              <a:spcAft>
                <a:spcPct val="0"/>
              </a:spcAft>
              <a:buFont typeface="Arial" charset="0"/>
              <a:buChar char="–"/>
              <a:defRPr/>
            </a:pPr>
            <a:r>
              <a:rPr lang="ar-JO" sz="28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إن كان أحد معتقداتك الأساسية غير صحيح، أو تغير أو تمت إزالته، </a:t>
            </a:r>
            <a:r>
              <a:rPr lang="ar-JO" sz="2800" u="sng"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فسوف تتوقف عن أن تكون من أنت.</a:t>
            </a:r>
            <a:endParaRPr lang="en-US" sz="2800" u="sng"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50000"/>
              </a:lnSpc>
            </a:pPr>
            <a:endParaRPr lang="en-US" sz="3600" cap="all" dirty="0">
              <a:solidFill>
                <a:prstClr val="white"/>
              </a:solidFill>
              <a:latin typeface="Arial" panose="020B0604020202020204" pitchFamily="34" charset="0"/>
              <a:ea typeface="+mj-ea"/>
              <a:cs typeface="Arial" panose="020B0604020202020204" pitchFamily="34" charset="0"/>
            </a:endParaRPr>
          </a:p>
          <a:p>
            <a:pPr>
              <a:lnSpc>
                <a:spcPct val="150000"/>
              </a:lnSpc>
            </a:pPr>
            <a:br>
              <a:rPr lang="en-US" sz="3200" cap="all" dirty="0">
                <a:solidFill>
                  <a:prstClr val="white"/>
                </a:solidFill>
                <a:latin typeface="Arial" panose="020B0604020202020204" pitchFamily="34" charset="0"/>
                <a:ea typeface="+mj-ea"/>
                <a:cs typeface="Arial" panose="020B0604020202020204" pitchFamily="34" charset="0"/>
              </a:rPr>
            </a:br>
            <a:br>
              <a:rPr lang="en-US" sz="3200" cap="all" dirty="0">
                <a:solidFill>
                  <a:prstClr val="white"/>
                </a:solidFill>
                <a:latin typeface="Arial" panose="020B0604020202020204" pitchFamily="34" charset="0"/>
                <a:ea typeface="+mj-ea"/>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61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arn(inVertical)">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77240" y="322275"/>
            <a:ext cx="7772400" cy="1330852"/>
          </a:xfrm>
        </p:spPr>
        <p:txBody>
          <a:bodyPr>
            <a:normAutofit/>
          </a:bodyPr>
          <a:lstStyle/>
          <a:p>
            <a:pPr algn="ctr"/>
            <a:r>
              <a:rPr lang="ar-JO" sz="3600" dirty="0">
                <a:latin typeface="Arial" panose="020B0604020202020204" pitchFamily="34" charset="0"/>
                <a:cs typeface="Arial" panose="020B0604020202020204" pitchFamily="34" charset="0"/>
              </a:rPr>
              <a:t>مفاهيم أساسية</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718" y="1314609"/>
            <a:ext cx="8199444" cy="5859746"/>
          </a:xfrm>
          <a:prstGeom prst="rect">
            <a:avLst/>
          </a:prstGeom>
        </p:spPr>
        <p:txBody>
          <a:bodyPr wrap="square">
            <a:spAutoFit/>
          </a:bodyPr>
          <a:lstStyle/>
          <a:p>
            <a:pPr marL="514350" indent="-514350" algn="r" rtl="1">
              <a:lnSpc>
                <a:spcPct val="150000"/>
              </a:lnSpc>
              <a:buFont typeface="Wingdings" panose="05000000000000000000" pitchFamily="2" charset="2"/>
              <a:buChar char="v"/>
            </a:pPr>
            <a:r>
              <a:rPr lang="ar-JO" sz="3600" cap="all" dirty="0">
                <a:solidFill>
                  <a:prstClr val="white"/>
                </a:solidFill>
                <a:latin typeface="Arial" panose="020B0604020202020204" pitchFamily="34" charset="0"/>
                <a:ea typeface="+mj-ea"/>
                <a:cs typeface="Arial" panose="020B0604020202020204" pitchFamily="34" charset="0"/>
              </a:rPr>
              <a:t>ما هي المعتقدات الأساسية؟</a:t>
            </a:r>
            <a:endParaRPr lang="en-US" sz="3600" cap="all" dirty="0">
              <a:solidFill>
                <a:prstClr val="white"/>
              </a:solidFill>
              <a:latin typeface="Arial" panose="020B0604020202020204" pitchFamily="34" charset="0"/>
              <a:ea typeface="+mj-ea"/>
              <a:cs typeface="Arial" panose="020B0604020202020204" pitchFamily="34" charset="0"/>
            </a:endParaRPr>
          </a:p>
          <a:p>
            <a:pPr marL="342900" lvl="0" indent="-342900" algn="r" defTabSz="914400" rtl="1" fontAlgn="base">
              <a:spcBef>
                <a:spcPct val="20000"/>
              </a:spcBef>
              <a:spcAft>
                <a:spcPct val="0"/>
              </a:spcAft>
              <a:buFont typeface="Arial" charset="0"/>
              <a:buChar char="•"/>
              <a:defRPr/>
            </a:pPr>
            <a:r>
              <a:rPr lang="ar-JO"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المعتقدات الأساسية هي الأساس الكتابي لكل ما تفعل.</a:t>
            </a:r>
            <a:endParaRPr lang="en-US"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0" indent="-342900" algn="r" defTabSz="914400" rtl="1" fontAlgn="base">
              <a:spcBef>
                <a:spcPct val="20000"/>
              </a:spcBef>
              <a:spcAft>
                <a:spcPct val="0"/>
              </a:spcAft>
              <a:buFont typeface="Arial" charset="0"/>
              <a:buChar char="•"/>
              <a:defRPr/>
            </a:pPr>
            <a:r>
              <a:rPr lang="ar-JO"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أنت تفعل ما تفعله لأنك تؤمن أن هذه الأمور صحيحة.</a:t>
            </a:r>
            <a:endParaRPr lang="en-US"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0" indent="-342900" algn="r" defTabSz="914400" rtl="1" fontAlgn="base">
              <a:spcBef>
                <a:spcPct val="20000"/>
              </a:spcBef>
              <a:spcAft>
                <a:spcPct val="0"/>
              </a:spcAft>
              <a:buFont typeface="Arial" charset="0"/>
              <a:buChar char="•"/>
              <a:defRPr/>
            </a:pPr>
            <a:r>
              <a:rPr lang="ar-JO"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تؤثر المعتقدات الأساسية بطريقة أو بأخرى على كل ما تفعله تقريباً. </a:t>
            </a:r>
            <a:endParaRPr lang="en-US"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50000"/>
              </a:lnSpc>
            </a:pPr>
            <a:endParaRPr lang="en-US" sz="3600" cap="all" dirty="0">
              <a:solidFill>
                <a:prstClr val="white"/>
              </a:solidFill>
              <a:latin typeface="Arial" panose="020B0604020202020204" pitchFamily="34" charset="0"/>
              <a:ea typeface="+mj-ea"/>
              <a:cs typeface="Arial" panose="020B0604020202020204" pitchFamily="34" charset="0"/>
            </a:endParaRPr>
          </a:p>
          <a:p>
            <a:pPr>
              <a:lnSpc>
                <a:spcPct val="150000"/>
              </a:lnSpc>
            </a:pPr>
            <a:br>
              <a:rPr lang="en-US" sz="3200" cap="all" dirty="0">
                <a:solidFill>
                  <a:prstClr val="white"/>
                </a:solidFill>
                <a:latin typeface="Arial" panose="020B0604020202020204" pitchFamily="34" charset="0"/>
                <a:ea typeface="+mj-ea"/>
                <a:cs typeface="Arial" panose="020B0604020202020204" pitchFamily="34" charset="0"/>
              </a:rPr>
            </a:br>
            <a:br>
              <a:rPr lang="en-US" sz="3200" cap="all" dirty="0">
                <a:solidFill>
                  <a:prstClr val="white"/>
                </a:solidFill>
                <a:latin typeface="Arial" panose="020B0604020202020204" pitchFamily="34" charset="0"/>
                <a:ea typeface="+mj-ea"/>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806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arn(inVertical)">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77240" y="322275"/>
            <a:ext cx="7772400" cy="1330852"/>
          </a:xfrm>
        </p:spPr>
        <p:txBody>
          <a:bodyPr>
            <a:normAutofit/>
          </a:bodyPr>
          <a:lstStyle/>
          <a:p>
            <a:pPr algn="ctr"/>
            <a:r>
              <a:rPr lang="ar-JO" sz="3600" dirty="0">
                <a:latin typeface="Arial" panose="020B0604020202020204" pitchFamily="34" charset="0"/>
                <a:cs typeface="Arial" panose="020B0604020202020204" pitchFamily="34" charset="0"/>
              </a:rPr>
              <a:t>مفاهيم رئيسية</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718" y="1314609"/>
            <a:ext cx="7985922" cy="6272166"/>
          </a:xfrm>
          <a:prstGeom prst="rect">
            <a:avLst/>
          </a:prstGeom>
        </p:spPr>
        <p:txBody>
          <a:bodyPr wrap="square">
            <a:spAutoFit/>
          </a:bodyPr>
          <a:lstStyle/>
          <a:p>
            <a:pPr marL="514350" indent="-514350" algn="r" rtl="1">
              <a:buFont typeface="Wingdings" panose="05000000000000000000" pitchFamily="2" charset="2"/>
              <a:buChar char="v"/>
            </a:pPr>
            <a:r>
              <a:rPr lang="ar-JO" sz="3600" cap="all" dirty="0">
                <a:solidFill>
                  <a:prstClr val="white"/>
                </a:solidFill>
                <a:latin typeface="Arial" panose="020B0604020202020204" pitchFamily="34" charset="0"/>
                <a:ea typeface="+mj-ea"/>
                <a:cs typeface="Arial" panose="020B0604020202020204" pitchFamily="34" charset="0"/>
              </a:rPr>
              <a:t>ما هي القيم / السلوكيات الأساسية؟</a:t>
            </a:r>
            <a:endParaRPr lang="en-US" sz="3600" cap="all" dirty="0">
              <a:solidFill>
                <a:prstClr val="white"/>
              </a:solidFill>
              <a:latin typeface="Arial" panose="020B0604020202020204" pitchFamily="34" charset="0"/>
              <a:ea typeface="+mj-ea"/>
              <a:cs typeface="Arial" panose="020B0604020202020204" pitchFamily="34" charset="0"/>
            </a:endParaRPr>
          </a:p>
          <a:p>
            <a:pPr marL="342900" lvl="0" indent="-342900" algn="r" defTabSz="914400" rtl="1" fontAlgn="base">
              <a:spcBef>
                <a:spcPct val="20000"/>
              </a:spcBef>
              <a:spcAft>
                <a:spcPct val="0"/>
              </a:spcAft>
              <a:buFont typeface="Arial" charset="0"/>
              <a:buChar char="•"/>
              <a:defRPr/>
            </a:pPr>
            <a:r>
              <a:rPr lang="ar-JO"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مبادئ الخدمة التي تعيش بموجبها.</a:t>
            </a:r>
            <a:endParaRPr lang="en-US"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0" indent="-342900" algn="r" defTabSz="914400" rtl="1" fontAlgn="base">
              <a:spcBef>
                <a:spcPct val="20000"/>
              </a:spcBef>
              <a:spcAft>
                <a:spcPct val="0"/>
              </a:spcAft>
              <a:buFont typeface="Arial" charset="0"/>
              <a:buChar char="•"/>
              <a:defRPr/>
            </a:pPr>
            <a:r>
              <a:rPr lang="ar-JO"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الأشياء التي ستقضي حياتك من أجلها.</a:t>
            </a:r>
            <a:endParaRPr lang="en-US"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0" indent="-342900" algn="r" defTabSz="914400" rtl="1" fontAlgn="base">
              <a:spcBef>
                <a:spcPct val="20000"/>
              </a:spcBef>
              <a:spcAft>
                <a:spcPct val="0"/>
              </a:spcAft>
              <a:buFont typeface="Arial" charset="0"/>
              <a:buChar char="•"/>
              <a:defRPr/>
            </a:pPr>
            <a:r>
              <a:rPr lang="ar-JO" sz="3200" dirty="0">
                <a:solidFill>
                  <a:prstClr val="white"/>
                </a:solidFill>
                <a:latin typeface="Arial" panose="020B0604020202020204" pitchFamily="34" charset="0"/>
                <a:cs typeface="Arial" panose="020B0604020202020204" pitchFamily="34" charset="0"/>
              </a:rPr>
              <a:t>القيم / السلوكيات التي تكون مستعداً للموت من أجلها.</a:t>
            </a:r>
            <a:endParaRPr lang="en-US"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0" indent="-342900" algn="r" defTabSz="914400" rtl="1" fontAlgn="base">
              <a:spcBef>
                <a:spcPct val="20000"/>
              </a:spcBef>
              <a:spcAft>
                <a:spcPct val="0"/>
              </a:spcAft>
              <a:buFont typeface="Arial" charset="0"/>
              <a:buChar char="•"/>
              <a:defRPr/>
            </a:pPr>
            <a:r>
              <a:rPr lang="ar-JO"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قيمة/سلوك أساسي واحد لكل معتقد أساسي.</a:t>
            </a:r>
            <a:endParaRPr lang="en-US"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0" indent="-342900" algn="r" defTabSz="914400" rtl="1" fontAlgn="base">
              <a:spcBef>
                <a:spcPct val="20000"/>
              </a:spcBef>
              <a:spcAft>
                <a:spcPct val="0"/>
              </a:spcAft>
              <a:buFont typeface="Arial" charset="0"/>
              <a:buChar char="•"/>
              <a:defRPr/>
            </a:pPr>
            <a:r>
              <a:rPr lang="ar-JO"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القيم الأساسية هي ما </a:t>
            </a:r>
            <a:r>
              <a:rPr lang="ar-JO" sz="32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سنفعله</a:t>
            </a:r>
            <a:r>
              <a:rPr lang="ar-JO"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في ضوء ما نؤمن به.</a:t>
            </a:r>
            <a:endParaRPr lang="en-US"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50000"/>
              </a:lnSpc>
            </a:pPr>
            <a:endParaRPr lang="en-US" sz="3600" cap="all" dirty="0">
              <a:solidFill>
                <a:prstClr val="white"/>
              </a:solidFill>
              <a:latin typeface="Arial" panose="020B0604020202020204" pitchFamily="34" charset="0"/>
              <a:ea typeface="+mj-ea"/>
              <a:cs typeface="Arial" panose="020B0604020202020204" pitchFamily="34" charset="0"/>
            </a:endParaRPr>
          </a:p>
          <a:p>
            <a:pPr>
              <a:lnSpc>
                <a:spcPct val="150000"/>
              </a:lnSpc>
            </a:pPr>
            <a:br>
              <a:rPr lang="en-US" sz="3200" cap="all" dirty="0">
                <a:solidFill>
                  <a:prstClr val="white"/>
                </a:solidFill>
                <a:latin typeface="Arial" panose="020B0604020202020204" pitchFamily="34" charset="0"/>
                <a:ea typeface="+mj-ea"/>
                <a:cs typeface="Arial" panose="020B0604020202020204" pitchFamily="34" charset="0"/>
              </a:rPr>
            </a:br>
            <a:br>
              <a:rPr lang="en-US" sz="3200" cap="all" dirty="0">
                <a:solidFill>
                  <a:prstClr val="white"/>
                </a:solidFill>
                <a:latin typeface="Arial" panose="020B0604020202020204" pitchFamily="34" charset="0"/>
                <a:ea typeface="+mj-ea"/>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964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down)">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down)">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77240" y="322275"/>
            <a:ext cx="7772400" cy="1330852"/>
          </a:xfrm>
        </p:spPr>
        <p:txBody>
          <a:bodyPr>
            <a:normAutofit/>
          </a:bodyPr>
          <a:lstStyle/>
          <a:p>
            <a:pPr algn="ctr"/>
            <a:r>
              <a:rPr lang="ar-JO" sz="3600" dirty="0">
                <a:latin typeface="Arial" panose="020B0604020202020204" pitchFamily="34" charset="0"/>
                <a:cs typeface="Arial" panose="020B0604020202020204" pitchFamily="34" charset="0"/>
              </a:rPr>
              <a:t>مفاهيم رئيسية</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718" y="1314609"/>
            <a:ext cx="8199444" cy="5090304"/>
          </a:xfrm>
          <a:prstGeom prst="rect">
            <a:avLst/>
          </a:prstGeom>
        </p:spPr>
        <p:txBody>
          <a:bodyPr wrap="square">
            <a:spAutoFit/>
          </a:bodyPr>
          <a:lstStyle/>
          <a:p>
            <a:pPr marL="514350" indent="-514350" algn="r" rtl="1">
              <a:lnSpc>
                <a:spcPct val="150000"/>
              </a:lnSpc>
              <a:buFont typeface="Wingdings" panose="05000000000000000000" pitchFamily="2" charset="2"/>
              <a:buChar char="v"/>
            </a:pPr>
            <a:r>
              <a:rPr lang="ar-JO" sz="3600" cap="all" dirty="0">
                <a:solidFill>
                  <a:prstClr val="white"/>
                </a:solidFill>
                <a:latin typeface="Arial" panose="020B0604020202020204" pitchFamily="34" charset="0"/>
                <a:ea typeface="+mj-ea"/>
                <a:cs typeface="Arial" panose="020B0604020202020204" pitchFamily="34" charset="0"/>
              </a:rPr>
              <a:t>ما هي المهمة؟</a:t>
            </a:r>
            <a:endParaRPr lang="en-US" sz="3600" cap="all" dirty="0">
              <a:solidFill>
                <a:prstClr val="white"/>
              </a:solidFill>
              <a:latin typeface="Arial" panose="020B0604020202020204" pitchFamily="34" charset="0"/>
              <a:ea typeface="+mj-ea"/>
              <a:cs typeface="Arial" panose="020B0604020202020204" pitchFamily="34" charset="0"/>
            </a:endParaRPr>
          </a:p>
          <a:p>
            <a:pPr marL="720000" lvl="0" indent="-720000" algn="r" defTabSz="914400" rtl="1" fontAlgn="base">
              <a:spcBef>
                <a:spcPct val="20000"/>
              </a:spcBef>
              <a:spcAft>
                <a:spcPct val="0"/>
              </a:spcAft>
              <a:defRPr/>
            </a:pPr>
            <a:r>
              <a:rPr lang="ar-JO" sz="2800" b="1" dirty="0">
                <a:latin typeface="Arial" panose="020B0604020202020204" pitchFamily="34" charset="0"/>
                <a:cs typeface="Arial" panose="020B0604020202020204" pitchFamily="34" charset="0"/>
              </a:rPr>
              <a:t>2. أ: التكليف بخدمة معينة من قبل مؤسسة دينية لنشر إيمانها أو القيام بالعمل الإنساني. </a:t>
            </a:r>
            <a:endParaRPr lang="en-US" sz="2800" b="1" dirty="0">
              <a:latin typeface="Arial" panose="020B0604020202020204" pitchFamily="34" charset="0"/>
              <a:cs typeface="Arial" panose="020B0604020202020204" pitchFamily="34" charset="0"/>
            </a:endParaRPr>
          </a:p>
          <a:p>
            <a:pPr marL="720000" lvl="0" indent="-720000" algn="r" defTabSz="914400" rtl="1" fontAlgn="base">
              <a:spcBef>
                <a:spcPct val="20000"/>
              </a:spcBef>
              <a:spcAft>
                <a:spcPct val="0"/>
              </a:spcAft>
              <a:defRPr/>
            </a:pPr>
            <a:r>
              <a:rPr lang="ar-JO" sz="2800" b="1" cap="all" dirty="0">
                <a:solidFill>
                  <a:prstClr val="white"/>
                </a:solidFill>
                <a:latin typeface="Arial" panose="020B0604020202020204" pitchFamily="34" charset="0"/>
                <a:ea typeface="+mj-ea"/>
                <a:cs typeface="Arial" panose="020B0604020202020204" pitchFamily="34" charset="0"/>
              </a:rPr>
              <a:t>3. أ: جسد من الأشخاص المرسلين لإتمام خدمة أو القيام بنشاط معين مثل: مجموعة مرسلة إلى بلد أجنبي للقيام بمفاوضات دبلوماسية أو سياسية*</a:t>
            </a:r>
            <a:endParaRPr lang="en-US" sz="4800" b="1" cap="all" dirty="0">
              <a:solidFill>
                <a:prstClr val="white"/>
              </a:solidFill>
              <a:latin typeface="Arial" panose="020B0604020202020204" pitchFamily="34" charset="0"/>
              <a:ea typeface="+mj-ea"/>
              <a:cs typeface="Arial" panose="020B0604020202020204" pitchFamily="34" charset="0"/>
            </a:endParaRPr>
          </a:p>
          <a:p>
            <a:pPr>
              <a:lnSpc>
                <a:spcPct val="150000"/>
              </a:lnSpc>
            </a:pPr>
            <a:br>
              <a:rPr lang="en-US" sz="3200" cap="all" dirty="0">
                <a:solidFill>
                  <a:prstClr val="white"/>
                </a:solidFill>
                <a:latin typeface="Arial" panose="020B0604020202020204" pitchFamily="34" charset="0"/>
                <a:ea typeface="+mj-ea"/>
                <a:cs typeface="Arial" panose="020B0604020202020204" pitchFamily="34" charset="0"/>
              </a:rPr>
            </a:br>
            <a:r>
              <a:rPr lang="en-US" sz="3200" cap="all" dirty="0">
                <a:solidFill>
                  <a:prstClr val="white"/>
                </a:solidFill>
                <a:latin typeface="Arial" panose="020B0604020202020204" pitchFamily="34" charset="0"/>
                <a:ea typeface="+mj-ea"/>
                <a:cs typeface="Arial" panose="020B0604020202020204" pitchFamily="34" charset="0"/>
              </a:rPr>
              <a:t>*</a:t>
            </a:r>
            <a:r>
              <a:rPr lang="en-US" b="1" cap="all" dirty="0">
                <a:solidFill>
                  <a:prstClr val="white"/>
                </a:solidFill>
                <a:latin typeface="Arial" panose="020B0604020202020204" pitchFamily="34" charset="0"/>
                <a:ea typeface="+mj-ea"/>
                <a:cs typeface="Arial" panose="020B0604020202020204" pitchFamily="34" charset="0"/>
              </a:rPr>
              <a:t>https://www.merriam-webster.com</a:t>
            </a:r>
            <a:br>
              <a:rPr lang="en-US" sz="3200" cap="all" dirty="0">
                <a:solidFill>
                  <a:prstClr val="white"/>
                </a:solidFill>
                <a:latin typeface="Arial" panose="020B0604020202020204" pitchFamily="34" charset="0"/>
                <a:ea typeface="+mj-ea"/>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en-US">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614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77240" y="322275"/>
            <a:ext cx="7772400" cy="1330852"/>
          </a:xfrm>
        </p:spPr>
        <p:txBody>
          <a:bodyPr>
            <a:normAutofit/>
          </a:bodyPr>
          <a:lstStyle/>
          <a:p>
            <a:pPr algn="ctr"/>
            <a:r>
              <a:rPr lang="ar-JO" sz="3600" dirty="0">
                <a:latin typeface="Arial" panose="020B0604020202020204" pitchFamily="34" charset="0"/>
                <a:cs typeface="Arial" panose="020B0604020202020204" pitchFamily="34" charset="0"/>
              </a:rPr>
              <a:t>مفاهيم رئيسية</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718" y="1314609"/>
            <a:ext cx="8199444" cy="5958234"/>
          </a:xfrm>
          <a:prstGeom prst="rect">
            <a:avLst/>
          </a:prstGeom>
        </p:spPr>
        <p:txBody>
          <a:bodyPr wrap="square">
            <a:spAutoFit/>
          </a:bodyPr>
          <a:lstStyle/>
          <a:p>
            <a:pPr marL="514350" indent="-514350" algn="r" rtl="1">
              <a:lnSpc>
                <a:spcPct val="150000"/>
              </a:lnSpc>
              <a:buFont typeface="Wingdings" panose="05000000000000000000" pitchFamily="2" charset="2"/>
              <a:buChar char="v"/>
            </a:pPr>
            <a:r>
              <a:rPr lang="ar-JO" sz="3600" cap="all" dirty="0">
                <a:solidFill>
                  <a:prstClr val="white"/>
                </a:solidFill>
                <a:latin typeface="Arial" panose="020B0604020202020204" pitchFamily="34" charset="0"/>
                <a:ea typeface="+mj-ea"/>
                <a:cs typeface="Arial" panose="020B0604020202020204" pitchFamily="34" charset="0"/>
              </a:rPr>
              <a:t>ما هي المهمة؟</a:t>
            </a:r>
            <a:endParaRPr lang="en-US" sz="3600" cap="all" dirty="0">
              <a:solidFill>
                <a:prstClr val="white"/>
              </a:solidFill>
              <a:latin typeface="Arial" panose="020B0604020202020204" pitchFamily="34" charset="0"/>
              <a:ea typeface="+mj-ea"/>
              <a:cs typeface="Arial" panose="020B0604020202020204" pitchFamily="34" charset="0"/>
            </a:endParaRPr>
          </a:p>
          <a:p>
            <a:pPr marL="342900" lvl="0" indent="-342900" algn="r" defTabSz="914400" rtl="1" fontAlgn="base">
              <a:spcBef>
                <a:spcPct val="20000"/>
              </a:spcBef>
              <a:spcAft>
                <a:spcPct val="0"/>
              </a:spcAft>
              <a:buFont typeface="Arial" charset="0"/>
              <a:buChar char="•"/>
              <a:defRPr/>
            </a:pPr>
            <a:r>
              <a:rPr lang="ar-JO"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الدور المعطى لك من الله</a:t>
            </a:r>
          </a:p>
          <a:p>
            <a:pPr marL="342900" lvl="0" indent="-342900" algn="r" defTabSz="914400" rtl="1" fontAlgn="base">
              <a:spcBef>
                <a:spcPct val="20000"/>
              </a:spcBef>
              <a:spcAft>
                <a:spcPct val="0"/>
              </a:spcAft>
              <a:buFont typeface="Arial" charset="0"/>
              <a:buChar char="•"/>
              <a:defRPr/>
            </a:pPr>
            <a:r>
              <a:rPr lang="ar-JO"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على أساس كتابي</a:t>
            </a:r>
          </a:p>
          <a:p>
            <a:pPr marL="342900" lvl="0" indent="-342900" algn="r" defTabSz="914400" rtl="1" fontAlgn="base">
              <a:spcBef>
                <a:spcPct val="20000"/>
              </a:spcBef>
              <a:spcAft>
                <a:spcPct val="0"/>
              </a:spcAft>
              <a:buFont typeface="Arial" charset="0"/>
              <a:buChar char="•"/>
              <a:defRPr/>
            </a:pPr>
            <a:r>
              <a:rPr lang="ar-JO"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غير متغيرة</a:t>
            </a:r>
          </a:p>
          <a:p>
            <a:pPr marL="342900" lvl="0" indent="-342900" algn="r" defTabSz="914400" rtl="1" fontAlgn="base">
              <a:spcBef>
                <a:spcPct val="20000"/>
              </a:spcBef>
              <a:spcAft>
                <a:spcPct val="0"/>
              </a:spcAft>
              <a:buFont typeface="Arial" charset="0"/>
              <a:buChar char="•"/>
              <a:defRPr/>
            </a:pPr>
            <a:r>
              <a:rPr lang="ar-JO"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لماذا نحن موجودون؟</a:t>
            </a:r>
            <a:endParaRPr lang="en-US"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50000"/>
              </a:lnSpc>
            </a:pPr>
            <a:endParaRPr lang="en-US" sz="3600" cap="all" dirty="0">
              <a:solidFill>
                <a:prstClr val="white"/>
              </a:solidFill>
              <a:latin typeface="Arial" panose="020B0604020202020204" pitchFamily="34" charset="0"/>
              <a:ea typeface="+mj-ea"/>
              <a:cs typeface="Arial" panose="020B0604020202020204" pitchFamily="34" charset="0"/>
            </a:endParaRPr>
          </a:p>
          <a:p>
            <a:pPr>
              <a:lnSpc>
                <a:spcPct val="150000"/>
              </a:lnSpc>
            </a:pPr>
            <a:br>
              <a:rPr lang="en-US" sz="3200" cap="all" dirty="0">
                <a:solidFill>
                  <a:prstClr val="white"/>
                </a:solidFill>
                <a:latin typeface="Arial" panose="020B0604020202020204" pitchFamily="34" charset="0"/>
                <a:ea typeface="+mj-ea"/>
                <a:cs typeface="Arial" panose="020B0604020202020204" pitchFamily="34" charset="0"/>
              </a:rPr>
            </a:br>
            <a:br>
              <a:rPr lang="en-US" sz="3200" cap="all" dirty="0">
                <a:solidFill>
                  <a:prstClr val="white"/>
                </a:solidFill>
                <a:latin typeface="Arial" panose="020B0604020202020204" pitchFamily="34" charset="0"/>
                <a:ea typeface="+mj-ea"/>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960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lstStyle/>
          <a:p>
            <a:pPr algn="r" rtl="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ما هي الرؤيا؟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57200" y="1371600"/>
            <a:ext cx="8287966" cy="2286000"/>
          </a:xfrm>
        </p:spPr>
        <p:txBody>
          <a:bodyPr>
            <a:normAutofit/>
          </a:bodyPr>
          <a:lstStyle/>
          <a:p>
            <a:pPr>
              <a:buFont typeface="Arial" charset="0"/>
              <a:buNone/>
              <a:defRPr/>
            </a:pPr>
            <a:endParaRPr lang="en-US" sz="1800" dirty="0">
              <a:latin typeface="Arial" panose="020B0604020202020204" pitchFamily="34" charset="0"/>
              <a:cs typeface="Arial" panose="020B0604020202020204" pitchFamily="34" charset="0"/>
            </a:endParaRPr>
          </a:p>
          <a:p>
            <a:pPr algn="r">
              <a:buFont typeface="Arial" charset="0"/>
              <a:buNone/>
              <a:defRPr/>
            </a:pPr>
            <a:r>
              <a:rPr lang="ar-JO"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الرؤيا هي صورة واضحة وليئة بالتحدي لمستقبل الخدمة كما تؤمن أنها يجب أن تكون – أوبري مالفورز</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p:cNvSpPr/>
          <p:nvPr/>
        </p:nvSpPr>
        <p:spPr>
          <a:xfrm>
            <a:off x="0" y="3810000"/>
            <a:ext cx="9144000" cy="1311128"/>
          </a:xfrm>
          <a:prstGeom prst="rect">
            <a:avLst/>
          </a:prstGeom>
        </p:spPr>
        <p:txBody>
          <a:bodyPr>
            <a:spAutoFit/>
          </a:bodyPr>
          <a:lstStyle/>
          <a:p>
            <a:pPr algn="ctr" eaLnBrk="0" hangingPunct="0">
              <a:spcBef>
                <a:spcPct val="20000"/>
              </a:spcBef>
              <a:defRPr/>
            </a:pPr>
            <a:r>
              <a:rPr lang="ar-JO" sz="3600" dirty="0">
                <a:solidFill>
                  <a:prstClr val="white">
                    <a:tint val="7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تحريك الكنيسة في اتجاه ما من خلال الشغف – هذه هي الرؤيا</a:t>
            </a:r>
            <a:endParaRPr lang="en-US" sz="3600" dirty="0">
              <a:solidFill>
                <a:prstClr val="white">
                  <a:tint val="7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eaLnBrk="0" hangingPunct="0">
              <a:spcBef>
                <a:spcPct val="20000"/>
              </a:spcBef>
              <a:defRPr/>
            </a:pPr>
            <a:r>
              <a:rPr lang="ar-JO" sz="3600" dirty="0">
                <a:solidFill>
                  <a:prstClr val="white">
                    <a:tint val="7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بوب هامفري</a:t>
            </a:r>
            <a:endParaRPr lang="en-US" sz="3600" dirty="0">
              <a:solidFill>
                <a:prstClr val="white">
                  <a:tint val="7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19</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649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2</a:t>
            </a:fld>
            <a:endParaRPr lang="en-US" dirty="0"/>
          </a:p>
        </p:txBody>
      </p:sp>
      <p:pic>
        <p:nvPicPr>
          <p:cNvPr id="14" name="Content Placeholder 1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220566" cy="6147044"/>
          </a:xfrm>
        </p:spPr>
      </p:pic>
    </p:spTree>
    <p:extLst>
      <p:ext uri="{BB962C8B-B14F-4D97-AF65-F5344CB8AC3E}">
        <p14:creationId xmlns:p14="http://schemas.microsoft.com/office/powerpoint/2010/main" val="2490767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594360" y="563563"/>
            <a:ext cx="7763828" cy="1293028"/>
          </a:xfrm>
        </p:spPr>
        <p:txBody>
          <a:bodyPr/>
          <a:lstStyle/>
          <a:p>
            <a:pPr algn="ct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الرؤيا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1923" name="Rectangle 3"/>
          <p:cNvSpPr>
            <a:spLocks noGrp="1" noChangeArrowheads="1"/>
          </p:cNvSpPr>
          <p:nvPr>
            <p:ph type="body" idx="1"/>
          </p:nvPr>
        </p:nvSpPr>
        <p:spPr/>
        <p:txBody>
          <a:bodyPr/>
          <a:lstStyle/>
          <a:p>
            <a:pPr eaLnBrk="1" hangingPunct="1">
              <a:buFont typeface="Arial" charset="0"/>
              <a:buChar char="•"/>
              <a:defRPr/>
            </a:pPr>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eaLnBrk="1" hangingPunct="1">
              <a:buNone/>
              <a:defRPr/>
            </a:pPr>
            <a:r>
              <a:rPr lang="ar-JO"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الرؤيا هي كلمة تصور كييف ستبدو الأمور </a:t>
            </a:r>
          </a:p>
          <a:p>
            <a:pPr marL="0" indent="0" algn="ctr" eaLnBrk="1" hangingPunct="1">
              <a:buNone/>
              <a:defRPr/>
            </a:pPr>
            <a:r>
              <a:rPr lang="ar-JO"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عندما تنجز مهمتك.</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buFont typeface="Arial" charset="0"/>
              <a:buChar char="•"/>
              <a:defRPr/>
            </a:pP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20</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50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77240" y="322275"/>
            <a:ext cx="7772400" cy="1330852"/>
          </a:xfrm>
        </p:spPr>
        <p:txBody>
          <a:bodyPr>
            <a:normAutofit/>
          </a:bodyPr>
          <a:lstStyle/>
          <a:p>
            <a:pPr algn="ctr"/>
            <a:r>
              <a:rPr lang="ar-JO" sz="3600" dirty="0">
                <a:latin typeface="Arial" panose="020B0604020202020204" pitchFamily="34" charset="0"/>
                <a:cs typeface="Arial" panose="020B0604020202020204" pitchFamily="34" charset="0"/>
              </a:rPr>
              <a:t>المفاهيم الأساسية</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718" y="1314609"/>
            <a:ext cx="8199444" cy="5521191"/>
          </a:xfrm>
          <a:prstGeom prst="rect">
            <a:avLst/>
          </a:prstGeom>
        </p:spPr>
        <p:txBody>
          <a:bodyPr wrap="square">
            <a:spAutoFit/>
          </a:bodyPr>
          <a:lstStyle/>
          <a:p>
            <a:pPr marL="514350" indent="-514350" algn="r" rtl="1">
              <a:lnSpc>
                <a:spcPct val="150000"/>
              </a:lnSpc>
              <a:buFont typeface="Wingdings" panose="05000000000000000000" pitchFamily="2" charset="2"/>
              <a:buChar char="v"/>
            </a:pPr>
            <a:r>
              <a:rPr lang="ar-JO" sz="3600" cap="all" dirty="0">
                <a:solidFill>
                  <a:prstClr val="white"/>
                </a:solidFill>
                <a:latin typeface="Arial" panose="020B0604020202020204" pitchFamily="34" charset="0"/>
                <a:ea typeface="+mj-ea"/>
                <a:cs typeface="Arial" panose="020B0604020202020204" pitchFamily="34" charset="0"/>
              </a:rPr>
              <a:t>الإنتظام</a:t>
            </a:r>
            <a:endParaRPr lang="en-US" sz="3600" cap="all" dirty="0">
              <a:solidFill>
                <a:prstClr val="white"/>
              </a:solidFill>
              <a:latin typeface="Arial" panose="020B0604020202020204" pitchFamily="34" charset="0"/>
              <a:ea typeface="+mj-ea"/>
              <a:cs typeface="Arial" panose="020B0604020202020204" pitchFamily="34" charset="0"/>
            </a:endParaRPr>
          </a:p>
          <a:p>
            <a:pPr marL="342900" lvl="0" indent="-342900" algn="r" defTabSz="914400" rtl="1" fontAlgn="base">
              <a:spcBef>
                <a:spcPct val="20000"/>
              </a:spcBef>
              <a:spcAft>
                <a:spcPct val="0"/>
              </a:spcAft>
              <a:buFont typeface="Arial" charset="0"/>
              <a:buChar char="•"/>
              <a:defRPr/>
            </a:pPr>
            <a:r>
              <a:rPr lang="ar-JO"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عملية جعل أعمالنا تتماشى مع معتقداتنا الأساسية، قيمنا، مهمتنا ورؤيتنا.</a:t>
            </a:r>
            <a:endParaRPr lang="en-US"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0" indent="-342900" algn="r" defTabSz="914400" rtl="1" fontAlgn="base">
              <a:spcBef>
                <a:spcPct val="20000"/>
              </a:spcBef>
              <a:spcAft>
                <a:spcPct val="0"/>
              </a:spcAft>
              <a:buFont typeface="Arial" charset="0"/>
              <a:buChar char="•"/>
              <a:defRPr/>
            </a:pPr>
            <a:r>
              <a:rPr lang="ar-JO"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إما عملية تغيير خدامتنا لجعلها متماشية أو سحب أنفسنا من تلك الخدمة (؟).</a:t>
            </a:r>
            <a:endParaRPr lang="en-US"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0" indent="-342900" algn="r" defTabSz="914400" rtl="1" fontAlgn="base">
              <a:spcBef>
                <a:spcPct val="20000"/>
              </a:spcBef>
              <a:spcAft>
                <a:spcPct val="0"/>
              </a:spcAft>
              <a:buFont typeface="Arial" charset="0"/>
              <a:buChar char="•"/>
              <a:defRPr/>
            </a:pPr>
            <a:r>
              <a:rPr lang="ar-JO"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سوف نستخدم الضوء لإنارة هذه العملية.</a:t>
            </a:r>
            <a:endParaRPr lang="en-US" sz="3600" cap="all" dirty="0">
              <a:solidFill>
                <a:prstClr val="white"/>
              </a:solidFill>
              <a:latin typeface="Arial" panose="020B0604020202020204" pitchFamily="34" charset="0"/>
              <a:ea typeface="+mj-ea"/>
              <a:cs typeface="Arial" panose="020B0604020202020204" pitchFamily="34" charset="0"/>
            </a:endParaRPr>
          </a:p>
          <a:p>
            <a:pPr>
              <a:lnSpc>
                <a:spcPct val="150000"/>
              </a:lnSpc>
            </a:pPr>
            <a:br>
              <a:rPr lang="en-US" sz="3200" cap="all" dirty="0">
                <a:solidFill>
                  <a:prstClr val="white"/>
                </a:solidFill>
                <a:latin typeface="Arial" panose="020B0604020202020204" pitchFamily="34" charset="0"/>
                <a:ea typeface="+mj-ea"/>
                <a:cs typeface="Arial" panose="020B0604020202020204" pitchFamily="34" charset="0"/>
              </a:rPr>
            </a:br>
            <a:br>
              <a:rPr lang="en-US" sz="3200" cap="all" dirty="0">
                <a:solidFill>
                  <a:prstClr val="white"/>
                </a:solidFill>
                <a:latin typeface="Arial" panose="020B0604020202020204" pitchFamily="34" charset="0"/>
                <a:ea typeface="+mj-ea"/>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807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5199" y="725462"/>
            <a:ext cx="1839440" cy="3165601"/>
          </a:xfrm>
        </p:spPr>
        <p:txBody>
          <a:bodyPr>
            <a:normAutofit fontScale="90000"/>
          </a:bodyPr>
          <a:lstStyle/>
          <a:p>
            <a:br>
              <a:rPr lang="en-US" dirty="0"/>
            </a:br>
            <a:r>
              <a:rPr lang="ar-JO" dirty="0"/>
              <a:t>الضوء المنتشر يوفر إضاءة عامة</a:t>
            </a:r>
            <a:endParaRPr lang="en-US" dirty="0"/>
          </a:p>
        </p:txBody>
      </p:sp>
      <p:pic>
        <p:nvPicPr>
          <p:cNvPr id="1026"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4046707" y="34494"/>
            <a:ext cx="5097294" cy="682350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2539730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7238" y="725463"/>
            <a:ext cx="6595900" cy="1293028"/>
          </a:xfrm>
        </p:spPr>
        <p:txBody>
          <a:bodyPr>
            <a:normAutofit/>
          </a:bodyPr>
          <a:lstStyle/>
          <a:p>
            <a:r>
              <a:rPr lang="ar-JO" dirty="0"/>
              <a:t>الضوء المباشر – يضيء منطقة محددة.</a:t>
            </a:r>
            <a:endParaRPr lang="en-US" dirty="0"/>
          </a:p>
        </p:txBody>
      </p:sp>
      <p:pic>
        <p:nvPicPr>
          <p:cNvPr id="2050" name="Picture 2" descr="Image result for surgical lighting fixtures"/>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10501" y="2470827"/>
            <a:ext cx="9154501" cy="438717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r>
              <a:rPr lang="ar-JO" dirty="0"/>
              <a:t>23</a:t>
            </a:r>
            <a:endParaRPr lang="en-US" dirty="0"/>
          </a:p>
        </p:txBody>
      </p:sp>
    </p:spTree>
    <p:extLst>
      <p:ext uri="{BB962C8B-B14F-4D97-AF65-F5344CB8AC3E}">
        <p14:creationId xmlns:p14="http://schemas.microsoft.com/office/powerpoint/2010/main" val="3356962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6288" y="229352"/>
            <a:ext cx="7250450" cy="1293028"/>
          </a:xfrm>
        </p:spPr>
        <p:txBody>
          <a:bodyPr/>
          <a:lstStyle/>
          <a:p>
            <a:pPr algn="ctr"/>
            <a:r>
              <a:rPr lang="ar-JO" dirty="0"/>
              <a:t>إضاءة الليزر</a:t>
            </a:r>
            <a:endParaRPr lang="en-US" dirty="0"/>
          </a:p>
        </p:txBody>
      </p:sp>
      <p:pic>
        <p:nvPicPr>
          <p:cNvPr id="3074" name="Picture 2" descr="Image result for lasers cutting metal"/>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566153" y="1174615"/>
            <a:ext cx="7577847" cy="568338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r>
              <a:rPr lang="ar-JO" dirty="0"/>
              <a:t>24</a:t>
            </a:r>
            <a:endParaRPr lang="en-US" dirty="0"/>
          </a:p>
        </p:txBody>
      </p:sp>
    </p:spTree>
    <p:extLst>
      <p:ext uri="{BB962C8B-B14F-4D97-AF65-F5344CB8AC3E}">
        <p14:creationId xmlns:p14="http://schemas.microsoft.com/office/powerpoint/2010/main" val="2889605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4361" y="384995"/>
            <a:ext cx="7955280" cy="1293028"/>
          </a:xfrm>
        </p:spPr>
        <p:txBody>
          <a:bodyPr/>
          <a:lstStyle/>
          <a:p>
            <a:pPr algn="ctr"/>
            <a:r>
              <a:rPr lang="ar-JO" dirty="0">
                <a:latin typeface="Arial" panose="020B0604020202020204" pitchFamily="34" charset="0"/>
                <a:cs typeface="Arial" panose="020B0604020202020204" pitchFamily="34" charset="0"/>
              </a:rPr>
              <a:t>إضاءة الليزر</a:t>
            </a:r>
            <a:endParaRPr lang="en-US" dirty="0">
              <a:latin typeface="Arial" panose="020B0604020202020204" pitchFamily="34" charset="0"/>
              <a:cs typeface="Arial" panose="020B0604020202020204" pitchFamily="34" charset="0"/>
            </a:endParaRPr>
          </a:p>
        </p:txBody>
      </p:sp>
      <p:sp>
        <p:nvSpPr>
          <p:cNvPr id="5" name="Rectangle 4"/>
          <p:cNvSpPr/>
          <p:nvPr/>
        </p:nvSpPr>
        <p:spPr>
          <a:xfrm>
            <a:off x="710120" y="1505477"/>
            <a:ext cx="6196519" cy="2953309"/>
          </a:xfrm>
          <a:prstGeom prst="rect">
            <a:avLst/>
          </a:prstGeom>
        </p:spPr>
        <p:txBody>
          <a:bodyPr wrap="square">
            <a:spAutoFit/>
          </a:bodyPr>
          <a:lstStyle/>
          <a:p>
            <a:pPr marL="514350" lvl="0" indent="-514350" algn="r" rtl="1">
              <a:lnSpc>
                <a:spcPct val="150000"/>
              </a:lnSpc>
              <a:buFont typeface="Wingdings" panose="05000000000000000000" pitchFamily="2" charset="2"/>
              <a:buChar char="v"/>
            </a:pPr>
            <a:r>
              <a:rPr lang="ar-JO" sz="3200" dirty="0">
                <a:latin typeface="Arial" panose="020B0604020202020204" pitchFamily="34" charset="0"/>
                <a:cs typeface="Arial" panose="020B0604020202020204" pitchFamily="34" charset="0"/>
              </a:rPr>
              <a:t>جهاز ينتج شعاً ضيقاً وقوياً من الضوء (ميريام ويبستر)</a:t>
            </a:r>
            <a:endParaRPr lang="en-US" sz="3200" dirty="0">
              <a:latin typeface="Arial" panose="020B0604020202020204" pitchFamily="34" charset="0"/>
              <a:cs typeface="Arial" panose="020B0604020202020204" pitchFamily="34" charset="0"/>
            </a:endParaRPr>
          </a:p>
          <a:p>
            <a:pPr marL="514350" lvl="0" indent="-514350" algn="r" rtl="1">
              <a:lnSpc>
                <a:spcPct val="150000"/>
              </a:lnSpc>
              <a:buFont typeface="Wingdings" panose="05000000000000000000" pitchFamily="2" charset="2"/>
              <a:buChar char="v"/>
            </a:pPr>
            <a:r>
              <a:rPr lang="ar-JO" sz="3200" cap="all" dirty="0">
                <a:solidFill>
                  <a:prstClr val="white"/>
                </a:solidFill>
                <a:latin typeface="Arial" panose="020B0604020202020204" pitchFamily="34" charset="0"/>
                <a:cs typeface="Arial" panose="020B0604020202020204" pitchFamily="34" charset="0"/>
              </a:rPr>
              <a:t>منتظم</a:t>
            </a:r>
            <a:endParaRPr lang="en-US" sz="3200" cap="all" dirty="0">
              <a:solidFill>
                <a:prstClr val="white"/>
              </a:solidFill>
              <a:latin typeface="Arial" panose="020B0604020202020204" pitchFamily="34" charset="0"/>
              <a:cs typeface="Arial" panose="020B0604020202020204" pitchFamily="34" charset="0"/>
            </a:endParaRPr>
          </a:p>
          <a:p>
            <a:pPr marL="514350" lvl="0" indent="-514350" algn="r" rtl="1">
              <a:lnSpc>
                <a:spcPct val="150000"/>
              </a:lnSpc>
              <a:buFont typeface="Wingdings" panose="05000000000000000000" pitchFamily="2" charset="2"/>
              <a:buChar char="v"/>
            </a:pPr>
            <a:r>
              <a:rPr lang="ar-JO" sz="3200" cap="all" dirty="0">
                <a:solidFill>
                  <a:prstClr val="white"/>
                </a:solidFill>
                <a:latin typeface="Arial" panose="020B0604020202020204" pitchFamily="34" charset="0"/>
                <a:cs typeface="Arial" panose="020B0604020202020204" pitchFamily="34" charset="0"/>
              </a:rPr>
              <a:t>أحادي اللون</a:t>
            </a:r>
            <a:r>
              <a:rPr lang="en-US" sz="3200" cap="all" dirty="0">
                <a:solidFill>
                  <a:prstClr val="white"/>
                </a:solidFill>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25</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393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725462"/>
            <a:ext cx="4046706" cy="5188955"/>
          </a:xfrm>
        </p:spPr>
        <p:txBody>
          <a:bodyPr>
            <a:normAutofit/>
          </a:bodyPr>
          <a:lstStyle/>
          <a:p>
            <a:pPr algn="ctr"/>
            <a:r>
              <a:rPr lang="ar-JO" dirty="0"/>
              <a:t>المشكلة مع كثير </a:t>
            </a:r>
            <a:br>
              <a:rPr lang="ar-JO" dirty="0"/>
            </a:br>
            <a:r>
              <a:rPr lang="ar-JO" dirty="0"/>
              <a:t>من الكنائس والخدمات هي التشعب والإنتشار وليس تركيز الليزر.</a:t>
            </a:r>
            <a:endParaRPr lang="en-US" dirty="0"/>
          </a:p>
        </p:txBody>
      </p:sp>
      <p:pic>
        <p:nvPicPr>
          <p:cNvPr id="1026"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4046707" y="34494"/>
            <a:ext cx="5097294" cy="682350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1522461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77240" y="322275"/>
            <a:ext cx="7772400" cy="1330852"/>
          </a:xfrm>
        </p:spPr>
        <p:txBody>
          <a:bodyPr>
            <a:normAutofit/>
          </a:bodyPr>
          <a:lstStyle/>
          <a:p>
            <a:pPr algn="ctr"/>
            <a:r>
              <a:rPr lang="ar-JO" sz="3600" dirty="0">
                <a:latin typeface="Arial" panose="020B0604020202020204" pitchFamily="34" charset="0"/>
                <a:cs typeface="Arial" panose="020B0604020202020204" pitchFamily="34" charset="0"/>
              </a:rPr>
              <a:t>المعتقدات الأساسية والقيم الأساسية</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718" y="1509163"/>
            <a:ext cx="8199444" cy="2855846"/>
          </a:xfrm>
          <a:prstGeom prst="rect">
            <a:avLst/>
          </a:prstGeom>
        </p:spPr>
        <p:txBody>
          <a:bodyPr wrap="square">
            <a:spAutoFit/>
          </a:bodyPr>
          <a:lstStyle/>
          <a:p>
            <a:pPr algn="r">
              <a:lnSpc>
                <a:spcPct val="150000"/>
              </a:lnSpc>
            </a:pPr>
            <a:r>
              <a:rPr lang="ar-JO" sz="3600" cap="all" dirty="0">
                <a:solidFill>
                  <a:prstClr val="white"/>
                </a:solidFill>
                <a:latin typeface="Arial" panose="020B0604020202020204" pitchFamily="34" charset="0"/>
                <a:ea typeface="+mj-ea"/>
                <a:cs typeface="Arial" panose="020B0604020202020204" pitchFamily="34" charset="0"/>
              </a:rPr>
              <a:t>اتسمت حياة المسيح بالتزامه بمعتقداته الأساسية التي عاشها كقيم أساسية</a:t>
            </a:r>
            <a:r>
              <a:rPr lang="en-US" sz="3600" cap="all" dirty="0">
                <a:solidFill>
                  <a:prstClr val="white"/>
                </a:solidFill>
                <a:latin typeface="Arial" panose="020B0604020202020204" pitchFamily="34" charset="0"/>
                <a:ea typeface="+mj-ea"/>
                <a:cs typeface="Arial" panose="020B0604020202020204" pitchFamily="34" charset="0"/>
              </a:rPr>
              <a:t> </a:t>
            </a:r>
            <a:br>
              <a:rPr lang="en-US" sz="3200" cap="all" dirty="0">
                <a:solidFill>
                  <a:prstClr val="white"/>
                </a:solidFill>
                <a:latin typeface="Arial" panose="020B0604020202020204" pitchFamily="34" charset="0"/>
                <a:ea typeface="+mj-ea"/>
                <a:cs typeface="Arial" panose="020B0604020202020204" pitchFamily="34" charset="0"/>
              </a:rPr>
            </a:br>
            <a:br>
              <a:rPr lang="en-US" sz="3200" cap="all" dirty="0">
                <a:solidFill>
                  <a:prstClr val="white"/>
                </a:solidFill>
                <a:latin typeface="Arial" panose="020B0604020202020204" pitchFamily="34" charset="0"/>
                <a:ea typeface="+mj-ea"/>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3902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a:latin typeface="Arial" panose="020B0604020202020204" pitchFamily="34" charset="0"/>
                <a:cs typeface="Arial" panose="020B0604020202020204" pitchFamily="34" charset="0"/>
              </a:rPr>
              <a:t>ما هي بعض المعتقدات الأساسية لربنا يسوع المسيح؟</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half" idx="2"/>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5159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77240" y="322275"/>
            <a:ext cx="7772400" cy="1330852"/>
          </a:xfrm>
        </p:spPr>
        <p:txBody>
          <a:bodyPr>
            <a:normAutofit/>
          </a:bodyPr>
          <a:lstStyle/>
          <a:p>
            <a:pPr algn="ctr"/>
            <a:r>
              <a:rPr lang="ar-JO" sz="3600" dirty="0"/>
              <a:t>المعتقد الأساسي</a:t>
            </a:r>
            <a:endParaRPr lang="en-US" sz="3600" dirty="0"/>
          </a:p>
        </p:txBody>
      </p:sp>
      <p:sp>
        <p:nvSpPr>
          <p:cNvPr id="5" name="Rectangle 4"/>
          <p:cNvSpPr/>
          <p:nvPr/>
        </p:nvSpPr>
        <p:spPr>
          <a:xfrm>
            <a:off x="563718" y="1509163"/>
            <a:ext cx="8199444" cy="2024850"/>
          </a:xfrm>
          <a:prstGeom prst="rect">
            <a:avLst/>
          </a:prstGeom>
        </p:spPr>
        <p:txBody>
          <a:bodyPr wrap="square">
            <a:spAutoFit/>
          </a:bodyPr>
          <a:lstStyle/>
          <a:p>
            <a:pPr algn="r">
              <a:lnSpc>
                <a:spcPct val="150000"/>
              </a:lnSpc>
            </a:pPr>
            <a:r>
              <a:rPr lang="ar-JO" sz="3600" cap="all" dirty="0">
                <a:solidFill>
                  <a:prstClr val="white"/>
                </a:solidFill>
                <a:ea typeface="+mj-ea"/>
                <a:cs typeface="+mj-cs"/>
              </a:rPr>
              <a:t>بماذا آمن المسيح عن الله؟ ما هو معتقده الأساسي؟</a:t>
            </a:r>
            <a:br>
              <a:rPr lang="en-US" sz="3200" cap="all" dirty="0">
                <a:solidFill>
                  <a:prstClr val="white"/>
                </a:solidFill>
                <a:ea typeface="+mj-ea"/>
                <a:cs typeface="+mj-cs"/>
              </a:rPr>
            </a:br>
            <a:br>
              <a:rPr lang="en-US" sz="3200" cap="all" dirty="0">
                <a:solidFill>
                  <a:prstClr val="white"/>
                </a:solidFill>
                <a:ea typeface="+mj-ea"/>
                <a:cs typeface="+mj-cs"/>
              </a:rPr>
            </a:br>
            <a:endParaRPr lang="en-US" dirty="0"/>
          </a:p>
        </p:txBody>
      </p:sp>
      <p:sp>
        <p:nvSpPr>
          <p:cNvPr id="3" name="Slide Number Placeholder 2"/>
          <p:cNvSpPr>
            <a:spLocks noGrp="1"/>
          </p:cNvSpPr>
          <p:nvPr>
            <p:ph type="sldNum" sz="quarter" idx="12"/>
          </p:nvPr>
        </p:nvSpPr>
        <p:spPr/>
        <p:txBody>
          <a:bodyPr/>
          <a:lstStyle/>
          <a:p>
            <a:r>
              <a:rPr lang="ar-JO" dirty="0"/>
              <a:t>1</a:t>
            </a:r>
            <a:endParaRPr lang="en-US" dirty="0"/>
          </a:p>
        </p:txBody>
      </p:sp>
    </p:spTree>
    <p:extLst>
      <p:ext uri="{BB962C8B-B14F-4D97-AF65-F5344CB8AC3E}">
        <p14:creationId xmlns:p14="http://schemas.microsoft.com/office/powerpoint/2010/main" val="2635297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34370" y="492868"/>
            <a:ext cx="4075730" cy="1600200"/>
          </a:xfrm>
        </p:spPr>
        <p:txBody>
          <a:bodyPr/>
          <a:lstStyle/>
          <a:p>
            <a:pPr algn="r"/>
            <a:r>
              <a:rPr lang="ar-JO" dirty="0">
                <a:latin typeface="Arial" panose="020B0604020202020204" pitchFamily="34" charset="0"/>
                <a:cs typeface="Arial" panose="020B0604020202020204" pitchFamily="34" charset="0"/>
              </a:rPr>
              <a:t>إلى أين أنت ذاهبة؟</a:t>
            </a:r>
            <a:endParaRPr lang="en-US" dirty="0">
              <a:latin typeface="Arial" panose="020B0604020202020204" pitchFamily="34" charset="0"/>
              <a:cs typeface="Arial" panose="020B0604020202020204" pitchFamily="34" charset="0"/>
            </a:endParaRPr>
          </a:p>
        </p:txBody>
      </p:sp>
      <p:sp>
        <p:nvSpPr>
          <p:cNvPr id="6" name="Text Placeholder 5"/>
          <p:cNvSpPr>
            <a:spLocks noGrp="1"/>
          </p:cNvSpPr>
          <p:nvPr>
            <p:ph type="body" sz="half" idx="2"/>
          </p:nvPr>
        </p:nvSpPr>
        <p:spPr>
          <a:xfrm>
            <a:off x="594360" y="2334637"/>
            <a:ext cx="4075730" cy="4221805"/>
          </a:xfrm>
        </p:spPr>
        <p:txBody>
          <a:bodyPr>
            <a:normAutofit/>
          </a:bodyPr>
          <a:lstStyle/>
          <a:p>
            <a:pPr algn="r"/>
            <a:r>
              <a:rPr lang="ar-JO" sz="1800" dirty="0">
                <a:latin typeface="Arial" panose="020B0604020202020204" pitchFamily="34" charset="0"/>
                <a:cs typeface="Arial" panose="020B0604020202020204" pitchFamily="34" charset="0"/>
              </a:rPr>
              <a:t>هل يمكنك أن تخبرني رجاء أي طريق ينبغي أن أذهب من هنا؟</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a:t>
            </a:r>
          </a:p>
          <a:p>
            <a:pPr algn="r"/>
            <a:r>
              <a:rPr lang="ar-JO" sz="1800" dirty="0">
                <a:latin typeface="Arial" panose="020B0604020202020204" pitchFamily="34" charset="0"/>
                <a:cs typeface="Arial" panose="020B0604020202020204" pitchFamily="34" charset="0"/>
              </a:rPr>
              <a:t>هذا يعتمد غلى حد كبير على المكان الذي تريدين الذهاب إليه، قال القط.</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a:t>
            </a:r>
          </a:p>
          <a:p>
            <a:pPr algn="r"/>
            <a:r>
              <a:rPr lang="ar-JO" sz="1800" dirty="0">
                <a:latin typeface="Arial" panose="020B0604020202020204" pitchFamily="34" charset="0"/>
                <a:cs typeface="Arial" panose="020B0604020202020204" pitchFamily="34" charset="0"/>
              </a:rPr>
              <a:t>أنا لا أهتم كثيراً إلى أين، قالت أليس</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a:t>
            </a:r>
          </a:p>
          <a:p>
            <a:pPr algn="r"/>
            <a:r>
              <a:rPr lang="ar-JO" dirty="0">
                <a:latin typeface="Arial" panose="020B0604020202020204" pitchFamily="34" charset="0"/>
                <a:cs typeface="Arial" panose="020B0604020202020204" pitchFamily="34" charset="0"/>
              </a:rPr>
              <a:t>إذاً فلا يهم أي طريق تسلكين، قال القط.</a:t>
            </a:r>
            <a:endParaRPr lang="en-US" dirty="0">
              <a:latin typeface="Arial" panose="020B0604020202020204" pitchFamily="34" charset="0"/>
              <a:cs typeface="Arial" panose="020B0604020202020204" pitchFamily="34" charset="0"/>
            </a:endParaRPr>
          </a:p>
        </p:txBody>
      </p:sp>
      <p:pic>
        <p:nvPicPr>
          <p:cNvPr id="1026" name="Picture 2" descr="Image result for cheshire cat and alice"/>
          <p:cNvPicPr>
            <a:picLocks noGrp="1" noChangeAspect="1" noChangeArrowheads="1"/>
          </p:cNvPicPr>
          <p:nvPr>
            <p:ph type="pic" idx="1"/>
          </p:nvPr>
        </p:nvPicPr>
        <p:blipFill>
          <a:blip r:embed="rId3" cstate="screen">
            <a:extLst>
              <a:ext uri="{28A0092B-C50C-407E-A947-70E740481C1C}">
                <a14:useLocalDpi xmlns:a14="http://schemas.microsoft.com/office/drawing/2010/main"/>
              </a:ext>
            </a:extLst>
          </a:blip>
          <a:srcRect/>
          <a:stretch>
            <a:fillRect/>
          </a:stretch>
        </p:blipFill>
        <p:spPr bwMode="auto">
          <a:xfrm>
            <a:off x="4877524" y="751242"/>
            <a:ext cx="3566085" cy="551239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D22F896-40B5-4ADD-8801-0D06FADFA095}" type="slidenum">
              <a:rPr lang="en-US" smtClean="0">
                <a:latin typeface="Arial" panose="020B0604020202020204" pitchFamily="34" charset="0"/>
                <a:cs typeface="Arial" panose="020B0604020202020204" pitchFamily="34" charset="0"/>
              </a:rPr>
              <a:t>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160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63718" y="322275"/>
            <a:ext cx="7985922" cy="1330852"/>
          </a:xfrm>
        </p:spPr>
        <p:txBody>
          <a:bodyPr>
            <a:normAutofit/>
          </a:bodyPr>
          <a:lstStyle/>
          <a:p>
            <a:pPr algn="ctr"/>
            <a:r>
              <a:rPr lang="ar-JO" sz="3600" dirty="0">
                <a:latin typeface="Arial" panose="020B0604020202020204" pitchFamily="34" charset="0"/>
                <a:cs typeface="Arial" panose="020B0604020202020204" pitchFamily="34" charset="0"/>
              </a:rPr>
              <a:t>المعتقدات الأساسية والقيم الأساسية</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718" y="1509163"/>
            <a:ext cx="8199444" cy="4796185"/>
          </a:xfrm>
          <a:prstGeom prst="rect">
            <a:avLst/>
          </a:prstGeom>
        </p:spPr>
        <p:txBody>
          <a:bodyPr wrap="square">
            <a:spAutoFit/>
          </a:bodyPr>
          <a:lstStyle/>
          <a:p>
            <a:pPr algn="r">
              <a:lnSpc>
                <a:spcPct val="150000"/>
              </a:lnSpc>
            </a:pPr>
            <a:r>
              <a:rPr lang="ar-JO" sz="3600" cap="all" dirty="0">
                <a:solidFill>
                  <a:prstClr val="white"/>
                </a:solidFill>
                <a:latin typeface="Arial" panose="020B0604020202020204" pitchFamily="34" charset="0"/>
                <a:ea typeface="+mj-ea"/>
                <a:cs typeface="Arial" panose="020B0604020202020204" pitchFamily="34" charset="0"/>
              </a:rPr>
              <a:t>الله يكون والله يتكلم.</a:t>
            </a:r>
            <a:endParaRPr lang="en-US" sz="3600" cap="all" dirty="0">
              <a:solidFill>
                <a:prstClr val="white"/>
              </a:solidFill>
              <a:latin typeface="Arial" panose="020B0604020202020204" pitchFamily="34" charset="0"/>
              <a:ea typeface="+mj-ea"/>
              <a:cs typeface="Arial" panose="020B0604020202020204" pitchFamily="34" charset="0"/>
            </a:endParaRPr>
          </a:p>
          <a:p>
            <a:pPr>
              <a:lnSpc>
                <a:spcPct val="150000"/>
              </a:lnSpc>
            </a:pPr>
            <a:endParaRPr lang="en-US" sz="1200" cap="all" dirty="0">
              <a:solidFill>
                <a:prstClr val="white"/>
              </a:solidFill>
              <a:latin typeface="Arial" panose="020B0604020202020204" pitchFamily="34" charset="0"/>
              <a:ea typeface="+mj-ea"/>
              <a:cs typeface="Arial" panose="020B0604020202020204" pitchFamily="34" charset="0"/>
            </a:endParaRPr>
          </a:p>
          <a:p>
            <a:pPr algn="r">
              <a:lnSpc>
                <a:spcPct val="150000"/>
              </a:lnSpc>
            </a:pPr>
            <a:r>
              <a:rPr lang="ar-JO" sz="3600" cap="all" dirty="0">
                <a:solidFill>
                  <a:prstClr val="white"/>
                </a:solidFill>
                <a:latin typeface="Arial" panose="020B0604020202020204" pitchFamily="34" charset="0"/>
                <a:ea typeface="+mj-ea"/>
                <a:cs typeface="Arial" panose="020B0604020202020204" pitchFamily="34" charset="0"/>
              </a:rPr>
              <a:t>القيمة الأساسية: دخل يسوع الله – الإنسان إلى العالم وتكلم كلمة الله بسلطان (يوحنا 1: 14، متى 4: 1-10، 7: 29)</a:t>
            </a:r>
            <a:br>
              <a:rPr lang="en-US" sz="3200" cap="all" dirty="0">
                <a:solidFill>
                  <a:prstClr val="white"/>
                </a:solidFill>
                <a:latin typeface="Arial" panose="020B0604020202020204" pitchFamily="34" charset="0"/>
                <a:ea typeface="+mj-ea"/>
                <a:cs typeface="Arial" panose="020B0604020202020204" pitchFamily="34" charset="0"/>
              </a:rPr>
            </a:br>
            <a:br>
              <a:rPr lang="en-US" sz="3200" cap="all" dirty="0">
                <a:solidFill>
                  <a:prstClr val="white"/>
                </a:solidFill>
                <a:latin typeface="Arial" panose="020B0604020202020204" pitchFamily="34" charset="0"/>
                <a:ea typeface="+mj-ea"/>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861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94360" y="322275"/>
            <a:ext cx="7955280" cy="1330852"/>
          </a:xfrm>
        </p:spPr>
        <p:txBody>
          <a:bodyPr>
            <a:normAutofit/>
          </a:bodyPr>
          <a:lstStyle/>
          <a:p>
            <a:pPr algn="ctr"/>
            <a:r>
              <a:rPr lang="ar-JO" sz="3600" dirty="0">
                <a:latin typeface="Arial" panose="020B0604020202020204" pitchFamily="34" charset="0"/>
                <a:cs typeface="Arial" panose="020B0604020202020204" pitchFamily="34" charset="0"/>
              </a:rPr>
              <a:t>المعتقد الأساسي</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718" y="1509163"/>
            <a:ext cx="8199444" cy="2024850"/>
          </a:xfrm>
          <a:prstGeom prst="rect">
            <a:avLst/>
          </a:prstGeom>
        </p:spPr>
        <p:txBody>
          <a:bodyPr wrap="square">
            <a:spAutoFit/>
          </a:bodyPr>
          <a:lstStyle/>
          <a:p>
            <a:pPr algn="r">
              <a:lnSpc>
                <a:spcPct val="150000"/>
              </a:lnSpc>
            </a:pPr>
            <a:r>
              <a:rPr lang="ar-JO" sz="3600" cap="all" dirty="0">
                <a:solidFill>
                  <a:prstClr val="white"/>
                </a:solidFill>
                <a:latin typeface="Arial" panose="020B0604020202020204" pitchFamily="34" charset="0"/>
                <a:ea typeface="+mj-ea"/>
                <a:cs typeface="Arial" panose="020B0604020202020204" pitchFamily="34" charset="0"/>
              </a:rPr>
              <a:t>ماذا آمن المسيح بخصوص الكتب المقدسة؟</a:t>
            </a:r>
            <a:br>
              <a:rPr lang="en-US" sz="3200" cap="all" dirty="0">
                <a:solidFill>
                  <a:prstClr val="white"/>
                </a:solidFill>
                <a:latin typeface="Arial" panose="020B0604020202020204" pitchFamily="34" charset="0"/>
                <a:ea typeface="+mj-ea"/>
                <a:cs typeface="Arial" panose="020B0604020202020204" pitchFamily="34" charset="0"/>
              </a:rPr>
            </a:br>
            <a:br>
              <a:rPr lang="en-US" sz="3200" cap="all" dirty="0">
                <a:solidFill>
                  <a:prstClr val="white"/>
                </a:solidFill>
                <a:latin typeface="Arial" panose="020B0604020202020204" pitchFamily="34" charset="0"/>
                <a:ea typeface="+mj-ea"/>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8788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94360" y="322275"/>
            <a:ext cx="7955280" cy="1330852"/>
          </a:xfrm>
        </p:spPr>
        <p:txBody>
          <a:bodyPr>
            <a:normAutofit/>
          </a:bodyPr>
          <a:lstStyle/>
          <a:p>
            <a:pPr algn="ctr"/>
            <a:r>
              <a:rPr lang="ar-JO" sz="3600" dirty="0">
                <a:latin typeface="Arial" panose="020B0604020202020204" pitchFamily="34" charset="0"/>
                <a:cs typeface="Arial" panose="020B0604020202020204" pitchFamily="34" charset="0"/>
              </a:rPr>
              <a:t>المعتقد الأساسي</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718" y="1509163"/>
            <a:ext cx="8199444" cy="1165255"/>
          </a:xfrm>
          <a:prstGeom prst="rect">
            <a:avLst/>
          </a:prstGeom>
        </p:spPr>
        <p:txBody>
          <a:bodyPr wrap="square">
            <a:spAutoFit/>
          </a:bodyPr>
          <a:lstStyle/>
          <a:p>
            <a:pPr algn="r">
              <a:lnSpc>
                <a:spcPct val="150000"/>
              </a:lnSpc>
            </a:pPr>
            <a:r>
              <a:rPr lang="ar-JO" sz="3600" cap="all" dirty="0">
                <a:solidFill>
                  <a:prstClr val="white"/>
                </a:solidFill>
                <a:latin typeface="Arial" panose="020B0604020202020204" pitchFamily="34" charset="0"/>
                <a:ea typeface="+mj-ea"/>
                <a:cs typeface="Arial" panose="020B0604020202020204" pitchFamily="34" charset="0"/>
              </a:rPr>
              <a:t>الكتاب المقدس هو كلمة الله الموحى بها والمعصومة.</a:t>
            </a:r>
            <a:endParaRPr lang="en-US" sz="3600" cap="all" dirty="0">
              <a:solidFill>
                <a:prstClr val="white"/>
              </a:solidFill>
              <a:latin typeface="Arial" panose="020B0604020202020204" pitchFamily="34" charset="0"/>
              <a:ea typeface="+mj-ea"/>
              <a:cs typeface="Arial" panose="020B0604020202020204" pitchFamily="34" charset="0"/>
            </a:endParaRPr>
          </a:p>
          <a:p>
            <a:pPr>
              <a:lnSpc>
                <a:spcPct val="150000"/>
              </a:lnSpc>
            </a:pPr>
            <a:endParaRPr lang="en-US" sz="1200" cap="all" dirty="0">
              <a:solidFill>
                <a:prstClr val="white"/>
              </a:solidFill>
              <a:latin typeface="Arial" panose="020B0604020202020204" pitchFamily="34" charset="0"/>
              <a:ea typeface="+mj-ea"/>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2809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9709" y="69470"/>
            <a:ext cx="8199444" cy="3234475"/>
          </a:xfrm>
          <a:prstGeom prst="rect">
            <a:avLst/>
          </a:prstGeom>
        </p:spPr>
        <p:txBody>
          <a:bodyPr wrap="square">
            <a:spAutoFit/>
          </a:bodyPr>
          <a:lstStyle/>
          <a:p>
            <a:pPr>
              <a:lnSpc>
                <a:spcPct val="150000"/>
              </a:lnSpc>
            </a:pPr>
            <a:endParaRPr lang="en-US" sz="1200" cap="all" dirty="0">
              <a:solidFill>
                <a:prstClr val="white"/>
              </a:solidFill>
              <a:latin typeface="Arial" panose="020B0604020202020204" pitchFamily="34" charset="0"/>
              <a:ea typeface="+mj-ea"/>
              <a:cs typeface="Arial" panose="020B0604020202020204" pitchFamily="34" charset="0"/>
            </a:endParaRPr>
          </a:p>
          <a:p>
            <a:pPr algn="r">
              <a:lnSpc>
                <a:spcPct val="150000"/>
              </a:lnSpc>
            </a:pPr>
            <a:r>
              <a:rPr lang="ar-JO" sz="3200" cap="all" dirty="0">
                <a:solidFill>
                  <a:prstClr val="white"/>
                </a:solidFill>
                <a:latin typeface="Arial" panose="020B0604020202020204" pitchFamily="34" charset="0"/>
                <a:ea typeface="+mj-ea"/>
                <a:cs typeface="Arial" panose="020B0604020202020204" pitchFamily="34" charset="0"/>
              </a:rPr>
              <a:t>القيمة الأساسية: لهذا فقد أعلن المسيح وأكد على مصداقية الكتاب المقدس (مت 5: 18) وطبق الكتاب المقدس في كل نواحي حياته بما في ذلك وقت التجربة، وامتحان وتهديد حياته (مت 4: 1-10، مت 26: 39، يو 5: 47) </a:t>
            </a:r>
            <a:endParaRPr lang="en-US" sz="3200" cap="all" dirty="0">
              <a:solidFill>
                <a:prstClr val="white"/>
              </a:solidFill>
              <a:latin typeface="Arial" panose="020B0604020202020204" pitchFamily="34" charset="0"/>
              <a:ea typeface="+mj-ea"/>
              <a:cs typeface="Arial" panose="020B0604020202020204" pitchFamily="34" charset="0"/>
            </a:endParaRPr>
          </a:p>
        </p:txBody>
      </p:sp>
      <p:sp>
        <p:nvSpPr>
          <p:cNvPr id="2" name="Slide Number Placeholder 1"/>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7610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77240" y="322275"/>
            <a:ext cx="7772400" cy="1330852"/>
          </a:xfrm>
        </p:spPr>
        <p:txBody>
          <a:bodyPr>
            <a:normAutofit/>
          </a:bodyPr>
          <a:lstStyle/>
          <a:p>
            <a:pPr algn="ctr"/>
            <a:r>
              <a:rPr lang="ar-JO" sz="3600" dirty="0">
                <a:latin typeface="Arial" panose="020B0604020202020204" pitchFamily="34" charset="0"/>
                <a:cs typeface="Arial" panose="020B0604020202020204" pitchFamily="34" charset="0"/>
              </a:rPr>
              <a:t>المعتقد الأساسي</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718" y="1509163"/>
            <a:ext cx="8199444" cy="2024850"/>
          </a:xfrm>
          <a:prstGeom prst="rect">
            <a:avLst/>
          </a:prstGeom>
        </p:spPr>
        <p:txBody>
          <a:bodyPr wrap="square">
            <a:spAutoFit/>
          </a:bodyPr>
          <a:lstStyle/>
          <a:p>
            <a:pPr algn="r">
              <a:lnSpc>
                <a:spcPct val="150000"/>
              </a:lnSpc>
            </a:pPr>
            <a:r>
              <a:rPr lang="ar-JO" sz="3600" cap="all" dirty="0">
                <a:solidFill>
                  <a:prstClr val="white"/>
                </a:solidFill>
                <a:latin typeface="Arial" panose="020B0604020202020204" pitchFamily="34" charset="0"/>
                <a:ea typeface="+mj-ea"/>
                <a:cs typeface="Arial" panose="020B0604020202020204" pitchFamily="34" charset="0"/>
              </a:rPr>
              <a:t>ماذا آمن المسيح عن الثالوث؟</a:t>
            </a:r>
            <a:br>
              <a:rPr lang="en-US" sz="3200" cap="all" dirty="0">
                <a:solidFill>
                  <a:prstClr val="white"/>
                </a:solidFill>
                <a:latin typeface="Arial" panose="020B0604020202020204" pitchFamily="34" charset="0"/>
                <a:ea typeface="+mj-ea"/>
                <a:cs typeface="Arial" panose="020B0604020202020204" pitchFamily="34" charset="0"/>
              </a:rPr>
            </a:br>
            <a:br>
              <a:rPr lang="en-US" sz="3200" cap="all" dirty="0">
                <a:solidFill>
                  <a:prstClr val="white"/>
                </a:solidFill>
                <a:latin typeface="Arial" panose="020B0604020202020204" pitchFamily="34" charset="0"/>
                <a:ea typeface="+mj-ea"/>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529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77240" y="322275"/>
            <a:ext cx="7772400" cy="1330852"/>
          </a:xfrm>
        </p:spPr>
        <p:txBody>
          <a:bodyPr>
            <a:normAutofit/>
          </a:bodyPr>
          <a:lstStyle/>
          <a:p>
            <a:pPr algn="ctr"/>
            <a:r>
              <a:rPr lang="ar-JO" sz="3600" dirty="0">
                <a:latin typeface="Arial" panose="020B0604020202020204" pitchFamily="34" charset="0"/>
                <a:cs typeface="Arial" panose="020B0604020202020204" pitchFamily="34" charset="0"/>
              </a:rPr>
              <a:t>المعتقدات الأساسية</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718" y="1509163"/>
            <a:ext cx="8199444" cy="1996252"/>
          </a:xfrm>
          <a:prstGeom prst="rect">
            <a:avLst/>
          </a:prstGeom>
        </p:spPr>
        <p:txBody>
          <a:bodyPr wrap="square">
            <a:spAutoFit/>
          </a:bodyPr>
          <a:lstStyle/>
          <a:p>
            <a:pPr algn="r">
              <a:lnSpc>
                <a:spcPct val="150000"/>
              </a:lnSpc>
            </a:pPr>
            <a:r>
              <a:rPr lang="ar-JO" sz="3600" cap="all" dirty="0">
                <a:solidFill>
                  <a:prstClr val="white"/>
                </a:solidFill>
                <a:latin typeface="Arial" panose="020B0604020202020204" pitchFamily="34" charset="0"/>
                <a:ea typeface="+mj-ea"/>
                <a:cs typeface="Arial" panose="020B0604020202020204" pitchFamily="34" charset="0"/>
              </a:rPr>
              <a:t>الثالوث حقيقة والمسيح نفسه هو الأقنوم الثاني في الثالوث.</a:t>
            </a:r>
            <a:endParaRPr lang="en-US" sz="3600" cap="all" dirty="0">
              <a:solidFill>
                <a:prstClr val="white"/>
              </a:solidFill>
              <a:latin typeface="Arial" panose="020B0604020202020204" pitchFamily="34" charset="0"/>
              <a:ea typeface="+mj-ea"/>
              <a:cs typeface="Arial" panose="020B0604020202020204" pitchFamily="34" charset="0"/>
            </a:endParaRPr>
          </a:p>
          <a:p>
            <a:pPr>
              <a:lnSpc>
                <a:spcPct val="150000"/>
              </a:lnSpc>
            </a:pPr>
            <a:endParaRPr lang="en-US" sz="1200" cap="all" dirty="0">
              <a:solidFill>
                <a:prstClr val="white"/>
              </a:solidFill>
              <a:latin typeface="Arial" panose="020B0604020202020204" pitchFamily="34" charset="0"/>
              <a:ea typeface="+mj-ea"/>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61718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9709" y="69470"/>
            <a:ext cx="8199444" cy="3592650"/>
          </a:xfrm>
          <a:prstGeom prst="rect">
            <a:avLst/>
          </a:prstGeom>
        </p:spPr>
        <p:txBody>
          <a:bodyPr wrap="square">
            <a:spAutoFit/>
          </a:bodyPr>
          <a:lstStyle/>
          <a:p>
            <a:pPr>
              <a:lnSpc>
                <a:spcPct val="150000"/>
              </a:lnSpc>
            </a:pPr>
            <a:endParaRPr lang="en-US" sz="1200" cap="all" dirty="0">
              <a:solidFill>
                <a:prstClr val="white"/>
              </a:solidFill>
              <a:latin typeface="Arial" panose="020B0604020202020204" pitchFamily="34" charset="0"/>
              <a:ea typeface="+mj-ea"/>
              <a:cs typeface="Arial" panose="020B0604020202020204" pitchFamily="34" charset="0"/>
            </a:endParaRPr>
          </a:p>
          <a:p>
            <a:pPr algn="r">
              <a:lnSpc>
                <a:spcPct val="150000"/>
              </a:lnSpc>
            </a:pPr>
            <a:r>
              <a:rPr lang="ar-JO" sz="3600" cap="all" dirty="0">
                <a:solidFill>
                  <a:prstClr val="white"/>
                </a:solidFill>
                <a:latin typeface="Arial" panose="020B0604020202020204" pitchFamily="34" charset="0"/>
                <a:ea typeface="+mj-ea"/>
                <a:cs typeface="Arial" panose="020B0604020202020204" pitchFamily="34" charset="0"/>
              </a:rPr>
              <a:t>القيمة الأساسية:</a:t>
            </a:r>
            <a:endParaRPr lang="en-US" sz="3600" cap="all" dirty="0">
              <a:solidFill>
                <a:prstClr val="white"/>
              </a:solidFill>
              <a:latin typeface="Arial" panose="020B0604020202020204" pitchFamily="34" charset="0"/>
              <a:ea typeface="+mj-ea"/>
              <a:cs typeface="Arial" panose="020B0604020202020204" pitchFamily="34" charset="0"/>
            </a:endParaRPr>
          </a:p>
          <a:p>
            <a:pPr algn="r">
              <a:lnSpc>
                <a:spcPct val="150000"/>
              </a:lnSpc>
            </a:pPr>
            <a:r>
              <a:rPr lang="ar-JO" sz="3600" cap="all" dirty="0">
                <a:solidFill>
                  <a:prstClr val="white"/>
                </a:solidFill>
                <a:latin typeface="Arial" panose="020B0604020202020204" pitchFamily="34" charset="0"/>
                <a:ea typeface="+mj-ea"/>
                <a:cs typeface="Arial" panose="020B0604020202020204" pitchFamily="34" charset="0"/>
              </a:rPr>
              <a:t>لهذا فإن يسوع كونه الأقنوم الثاني في الثالوث (مت 28: 18-20) خدم بموجب سلطان الآب (يو 10: 30-38) بقوة الروح (لو 4: 14).</a:t>
            </a:r>
            <a:endParaRPr lang="en-US" sz="3600" cap="all" dirty="0">
              <a:solidFill>
                <a:prstClr val="white"/>
              </a:solidFill>
              <a:latin typeface="Arial" panose="020B0604020202020204" pitchFamily="34" charset="0"/>
              <a:ea typeface="+mj-ea"/>
              <a:cs typeface="Arial" panose="020B0604020202020204" pitchFamily="34" charset="0"/>
            </a:endParaRPr>
          </a:p>
        </p:txBody>
      </p:sp>
      <p:sp>
        <p:nvSpPr>
          <p:cNvPr id="2" name="Slide Number Placeholder 1"/>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8127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77240" y="322275"/>
            <a:ext cx="7772400" cy="1330852"/>
          </a:xfrm>
        </p:spPr>
        <p:txBody>
          <a:bodyPr>
            <a:normAutofit/>
          </a:bodyPr>
          <a:lstStyle/>
          <a:p>
            <a:pPr algn="ctr"/>
            <a:r>
              <a:rPr lang="ar-JO" sz="3600" dirty="0">
                <a:latin typeface="Arial" panose="020B0604020202020204" pitchFamily="34" charset="0"/>
                <a:cs typeface="Arial" panose="020B0604020202020204" pitchFamily="34" charset="0"/>
              </a:rPr>
              <a:t>المعتقد الأساسي</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718" y="1509163"/>
            <a:ext cx="8199444" cy="2024850"/>
          </a:xfrm>
          <a:prstGeom prst="rect">
            <a:avLst/>
          </a:prstGeom>
        </p:spPr>
        <p:txBody>
          <a:bodyPr wrap="square">
            <a:spAutoFit/>
          </a:bodyPr>
          <a:lstStyle/>
          <a:p>
            <a:pPr algn="r">
              <a:lnSpc>
                <a:spcPct val="150000"/>
              </a:lnSpc>
            </a:pPr>
            <a:r>
              <a:rPr lang="ar-JO" sz="3600" cap="all" dirty="0">
                <a:solidFill>
                  <a:prstClr val="white"/>
                </a:solidFill>
                <a:latin typeface="Arial" panose="020B0604020202020204" pitchFamily="34" charset="0"/>
                <a:ea typeface="+mj-ea"/>
                <a:cs typeface="Arial" panose="020B0604020202020204" pitchFamily="34" charset="0"/>
              </a:rPr>
              <a:t>ماذا آمن المسيح بخصوص العبادة؟</a:t>
            </a:r>
            <a:br>
              <a:rPr lang="en-US" sz="3200" cap="all" dirty="0">
                <a:solidFill>
                  <a:prstClr val="white"/>
                </a:solidFill>
                <a:latin typeface="Arial" panose="020B0604020202020204" pitchFamily="34" charset="0"/>
                <a:ea typeface="+mj-ea"/>
                <a:cs typeface="Arial" panose="020B0604020202020204" pitchFamily="34" charset="0"/>
              </a:rPr>
            </a:br>
            <a:br>
              <a:rPr lang="en-US" sz="3200" cap="all" dirty="0">
                <a:solidFill>
                  <a:prstClr val="white"/>
                </a:solidFill>
                <a:latin typeface="Arial" panose="020B0604020202020204" pitchFamily="34" charset="0"/>
                <a:ea typeface="+mj-ea"/>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4124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380838" y="322275"/>
            <a:ext cx="8168802" cy="1330852"/>
          </a:xfrm>
        </p:spPr>
        <p:txBody>
          <a:bodyPr>
            <a:normAutofit/>
          </a:bodyPr>
          <a:lstStyle/>
          <a:p>
            <a:pPr algn="ctr"/>
            <a:r>
              <a:rPr lang="ar-JO" sz="3600" dirty="0">
                <a:latin typeface="Arial" panose="020B0604020202020204" pitchFamily="34" charset="0"/>
                <a:cs typeface="Arial" panose="020B0604020202020204" pitchFamily="34" charset="0"/>
              </a:rPr>
              <a:t>المعتقد الأساسي</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718" y="1509163"/>
            <a:ext cx="8199444" cy="1165255"/>
          </a:xfrm>
          <a:prstGeom prst="rect">
            <a:avLst/>
          </a:prstGeom>
        </p:spPr>
        <p:txBody>
          <a:bodyPr wrap="square">
            <a:spAutoFit/>
          </a:bodyPr>
          <a:lstStyle/>
          <a:p>
            <a:pPr algn="r">
              <a:lnSpc>
                <a:spcPct val="150000"/>
              </a:lnSpc>
            </a:pPr>
            <a:r>
              <a:rPr lang="ar-JO" sz="3600" cap="all" dirty="0">
                <a:solidFill>
                  <a:prstClr val="white"/>
                </a:solidFill>
                <a:latin typeface="Arial" panose="020B0604020202020204" pitchFamily="34" charset="0"/>
                <a:ea typeface="+mj-ea"/>
                <a:cs typeface="Arial" panose="020B0604020202020204" pitchFamily="34" charset="0"/>
              </a:rPr>
              <a:t>الثالوث وحده مستحق العبادة.</a:t>
            </a:r>
            <a:endParaRPr lang="en-US" sz="3600" cap="all" dirty="0">
              <a:solidFill>
                <a:prstClr val="white"/>
              </a:solidFill>
              <a:latin typeface="Arial" panose="020B0604020202020204" pitchFamily="34" charset="0"/>
              <a:ea typeface="+mj-ea"/>
              <a:cs typeface="Arial" panose="020B0604020202020204" pitchFamily="34" charset="0"/>
            </a:endParaRPr>
          </a:p>
          <a:p>
            <a:pPr>
              <a:lnSpc>
                <a:spcPct val="150000"/>
              </a:lnSpc>
            </a:pPr>
            <a:endParaRPr lang="en-US" sz="1200" cap="all" dirty="0">
              <a:solidFill>
                <a:prstClr val="white"/>
              </a:solidFill>
              <a:latin typeface="Arial" panose="020B0604020202020204" pitchFamily="34" charset="0"/>
              <a:ea typeface="+mj-ea"/>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4007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9709" y="69470"/>
            <a:ext cx="8199444" cy="2761653"/>
          </a:xfrm>
          <a:prstGeom prst="rect">
            <a:avLst/>
          </a:prstGeom>
        </p:spPr>
        <p:txBody>
          <a:bodyPr wrap="square">
            <a:spAutoFit/>
          </a:bodyPr>
          <a:lstStyle/>
          <a:p>
            <a:pPr>
              <a:lnSpc>
                <a:spcPct val="150000"/>
              </a:lnSpc>
            </a:pPr>
            <a:endParaRPr lang="en-US" sz="1200" cap="all" dirty="0">
              <a:solidFill>
                <a:prstClr val="white"/>
              </a:solidFill>
              <a:latin typeface="Arial" panose="020B0604020202020204" pitchFamily="34" charset="0"/>
              <a:ea typeface="+mj-ea"/>
              <a:cs typeface="Arial" panose="020B0604020202020204" pitchFamily="34" charset="0"/>
            </a:endParaRPr>
          </a:p>
          <a:p>
            <a:pPr algn="r">
              <a:lnSpc>
                <a:spcPct val="150000"/>
              </a:lnSpc>
            </a:pPr>
            <a:r>
              <a:rPr lang="ar-JO" sz="3600" cap="all" dirty="0">
                <a:solidFill>
                  <a:prstClr val="white"/>
                </a:solidFill>
                <a:latin typeface="Arial" panose="020B0604020202020204" pitchFamily="34" charset="0"/>
                <a:ea typeface="+mj-ea"/>
                <a:cs typeface="Arial" panose="020B0604020202020204" pitchFamily="34" charset="0"/>
              </a:rPr>
              <a:t>المعتقد الأساسي: لهذا فقد طلب يسوع أن تكون العبادة لله وحده وهو قبل العبادة (مت 4: 9-10، مت 8: 2، يو 4: 23-24، يو 20: 27-28)</a:t>
            </a:r>
            <a:endParaRPr lang="en-US" sz="3600" cap="all" dirty="0">
              <a:solidFill>
                <a:prstClr val="white"/>
              </a:solidFill>
              <a:latin typeface="Arial" panose="020B0604020202020204" pitchFamily="34" charset="0"/>
              <a:ea typeface="+mj-ea"/>
              <a:cs typeface="Arial" panose="020B0604020202020204" pitchFamily="34" charset="0"/>
            </a:endParaRPr>
          </a:p>
        </p:txBody>
      </p:sp>
      <p:sp>
        <p:nvSpPr>
          <p:cNvPr id="2" name="Slide Number Placeholder 1"/>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5090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latin typeface="Arial" panose="020B0604020202020204" pitchFamily="34" charset="0"/>
              <a:cs typeface="Arial" panose="020B0604020202020204" pitchFamily="34" charset="0"/>
            </a:endParaRPr>
          </a:p>
        </p:txBody>
      </p:sp>
      <p:sp>
        <p:nvSpPr>
          <p:cNvPr id="6" name="Text Placeholder 5"/>
          <p:cNvSpPr>
            <a:spLocks noGrp="1"/>
          </p:cNvSpPr>
          <p:nvPr>
            <p:ph type="body" sz="half" idx="2"/>
          </p:nvPr>
        </p:nvSpPr>
        <p:spPr/>
        <p:txBody>
          <a:bodyPr/>
          <a:lstStyle/>
          <a:p>
            <a:endParaRPr lang="en-US">
              <a:latin typeface="Arial" panose="020B0604020202020204" pitchFamily="34" charset="0"/>
              <a:cs typeface="Arial" panose="020B0604020202020204" pitchFamily="34" charset="0"/>
            </a:endParaRPr>
          </a:p>
        </p:txBody>
      </p:sp>
      <p:pic>
        <p:nvPicPr>
          <p:cNvPr id="1026" name="Picture 2" descr="100_2129"/>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4849586" cy="718457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pic>
      <p:pic>
        <p:nvPicPr>
          <p:cNvPr id="1028" name="Picture 4" descr="100_1562"/>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4849586" y="0"/>
            <a:ext cx="4310743" cy="718457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924448" y="165353"/>
            <a:ext cx="3925138" cy="954107"/>
          </a:xfrm>
          <a:prstGeom prst="rect">
            <a:avLst/>
          </a:prstGeom>
        </p:spPr>
        <p:txBody>
          <a:bodyPr wrap="square">
            <a:spAutoFit/>
          </a:bodyPr>
          <a:lstStyle/>
          <a:p>
            <a:pPr algn="ctr"/>
            <a:r>
              <a:rPr lang="ar-JO"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التنشيط: نمو جديد </a:t>
            </a:r>
          </a:p>
          <a:p>
            <a:pPr algn="ctr"/>
            <a:r>
              <a:rPr lang="ar-JO"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بعد ثماني سنوات من القحط</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2" name="Slide Number Placeholder 1"/>
          <p:cNvSpPr>
            <a:spLocks noGrp="1"/>
          </p:cNvSpPr>
          <p:nvPr>
            <p:ph type="sldNum" sz="quarter" idx="12"/>
          </p:nvPr>
        </p:nvSpPr>
        <p:spPr/>
        <p:txBody>
          <a:bodyPr/>
          <a:lstStyle/>
          <a:p>
            <a:fld id="{6D22F896-40B5-4ADD-8801-0D06FADFA095}" type="slidenum">
              <a:rPr lang="en-US" smtClean="0">
                <a:latin typeface="Arial" panose="020B0604020202020204" pitchFamily="34" charset="0"/>
                <a:cs typeface="Arial" panose="020B0604020202020204" pitchFamily="34" charset="0"/>
              </a:rPr>
              <a:t>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152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dissolv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77240" y="322275"/>
            <a:ext cx="7772400" cy="1330852"/>
          </a:xfrm>
        </p:spPr>
        <p:txBody>
          <a:bodyPr>
            <a:normAutofit/>
          </a:bodyPr>
          <a:lstStyle/>
          <a:p>
            <a:pPr algn="ctr"/>
            <a:r>
              <a:rPr lang="ar-JO" sz="3600" dirty="0">
                <a:latin typeface="Arial" panose="020B0604020202020204" pitchFamily="34" charset="0"/>
                <a:cs typeface="Arial" panose="020B0604020202020204" pitchFamily="34" charset="0"/>
              </a:rPr>
              <a:t>المعتقد الأساسي</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718" y="1509163"/>
            <a:ext cx="8199444" cy="2024850"/>
          </a:xfrm>
          <a:prstGeom prst="rect">
            <a:avLst/>
          </a:prstGeom>
        </p:spPr>
        <p:txBody>
          <a:bodyPr wrap="square">
            <a:spAutoFit/>
          </a:bodyPr>
          <a:lstStyle/>
          <a:p>
            <a:pPr algn="r">
              <a:lnSpc>
                <a:spcPct val="150000"/>
              </a:lnSpc>
            </a:pPr>
            <a:r>
              <a:rPr lang="ar-JO" sz="3600" cap="all" dirty="0">
                <a:solidFill>
                  <a:prstClr val="white"/>
                </a:solidFill>
                <a:latin typeface="Arial" panose="020B0604020202020204" pitchFamily="34" charset="0"/>
                <a:ea typeface="+mj-ea"/>
                <a:cs typeface="Arial" panose="020B0604020202020204" pitchFamily="34" charset="0"/>
              </a:rPr>
              <a:t>ماذا آمن يسوع بخصوص حاجة البشرية؟</a:t>
            </a:r>
            <a:br>
              <a:rPr lang="en-US" sz="3200" cap="all" dirty="0">
                <a:solidFill>
                  <a:prstClr val="white"/>
                </a:solidFill>
                <a:latin typeface="Arial" panose="020B0604020202020204" pitchFamily="34" charset="0"/>
                <a:ea typeface="+mj-ea"/>
                <a:cs typeface="Arial" panose="020B0604020202020204" pitchFamily="34" charset="0"/>
              </a:rPr>
            </a:br>
            <a:br>
              <a:rPr lang="en-US" sz="3200" cap="all" dirty="0">
                <a:solidFill>
                  <a:prstClr val="white"/>
                </a:solidFill>
                <a:latin typeface="Arial" panose="020B0604020202020204" pitchFamily="34" charset="0"/>
                <a:ea typeface="+mj-ea"/>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01872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77240" y="322275"/>
            <a:ext cx="7772400" cy="1330852"/>
          </a:xfrm>
        </p:spPr>
        <p:txBody>
          <a:bodyPr>
            <a:normAutofit/>
          </a:bodyPr>
          <a:lstStyle/>
          <a:p>
            <a:pPr algn="ctr"/>
            <a:r>
              <a:rPr lang="ar-JO" sz="3600" dirty="0">
                <a:latin typeface="Arial" panose="020B0604020202020204" pitchFamily="34" charset="0"/>
                <a:cs typeface="Arial" panose="020B0604020202020204" pitchFamily="34" charset="0"/>
              </a:rPr>
              <a:t>المعتقد الأساسي</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718" y="1509163"/>
            <a:ext cx="8199444" cy="1996252"/>
          </a:xfrm>
          <a:prstGeom prst="rect">
            <a:avLst/>
          </a:prstGeom>
        </p:spPr>
        <p:txBody>
          <a:bodyPr wrap="square">
            <a:spAutoFit/>
          </a:bodyPr>
          <a:lstStyle/>
          <a:p>
            <a:pPr algn="r">
              <a:lnSpc>
                <a:spcPct val="150000"/>
              </a:lnSpc>
            </a:pPr>
            <a:r>
              <a:rPr lang="ar-JO" sz="3600" cap="all" dirty="0">
                <a:solidFill>
                  <a:prstClr val="white"/>
                </a:solidFill>
                <a:latin typeface="Arial" panose="020B0604020202020204" pitchFamily="34" charset="0"/>
                <a:ea typeface="+mj-ea"/>
                <a:cs typeface="Arial" panose="020B0604020202020204" pitchFamily="34" charset="0"/>
              </a:rPr>
              <a:t>الخطاة منفصلون عن الله وبحاجة إلى وسيط وجسر مع الله.</a:t>
            </a:r>
            <a:endParaRPr lang="en-US" sz="3600" cap="all" dirty="0">
              <a:solidFill>
                <a:prstClr val="white"/>
              </a:solidFill>
              <a:latin typeface="Arial" panose="020B0604020202020204" pitchFamily="34" charset="0"/>
              <a:ea typeface="+mj-ea"/>
              <a:cs typeface="Arial" panose="020B0604020202020204" pitchFamily="34" charset="0"/>
            </a:endParaRPr>
          </a:p>
          <a:p>
            <a:pPr>
              <a:lnSpc>
                <a:spcPct val="150000"/>
              </a:lnSpc>
            </a:pPr>
            <a:endParaRPr lang="en-US" sz="1200" cap="all" dirty="0">
              <a:solidFill>
                <a:prstClr val="white"/>
              </a:solidFill>
              <a:latin typeface="Arial" panose="020B0604020202020204" pitchFamily="34" charset="0"/>
              <a:ea typeface="+mj-ea"/>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5104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9708" y="746126"/>
            <a:ext cx="8522829" cy="2761653"/>
          </a:xfrm>
          <a:prstGeom prst="rect">
            <a:avLst/>
          </a:prstGeom>
        </p:spPr>
        <p:txBody>
          <a:bodyPr wrap="square">
            <a:spAutoFit/>
          </a:bodyPr>
          <a:lstStyle/>
          <a:p>
            <a:pPr>
              <a:lnSpc>
                <a:spcPct val="150000"/>
              </a:lnSpc>
            </a:pPr>
            <a:endParaRPr lang="en-US" sz="1200" cap="all" dirty="0">
              <a:solidFill>
                <a:prstClr val="white"/>
              </a:solidFill>
              <a:latin typeface="Arial" panose="020B0604020202020204" pitchFamily="34" charset="0"/>
              <a:ea typeface="+mj-ea"/>
              <a:cs typeface="Arial" panose="020B0604020202020204" pitchFamily="34" charset="0"/>
            </a:endParaRPr>
          </a:p>
          <a:p>
            <a:pPr algn="r">
              <a:lnSpc>
                <a:spcPct val="150000"/>
              </a:lnSpc>
            </a:pPr>
            <a:r>
              <a:rPr lang="ar-JO" sz="3600" cap="all" dirty="0">
                <a:solidFill>
                  <a:prstClr val="white"/>
                </a:solidFill>
                <a:latin typeface="Arial" panose="020B0604020202020204" pitchFamily="34" charset="0"/>
                <a:ea typeface="+mj-ea"/>
                <a:cs typeface="Arial" panose="020B0604020202020204" pitchFamily="34" charset="0"/>
              </a:rPr>
              <a:t>القيمة الأساسية:</a:t>
            </a:r>
            <a:endParaRPr lang="en-US" sz="3600" cap="all" dirty="0">
              <a:solidFill>
                <a:prstClr val="white"/>
              </a:solidFill>
              <a:latin typeface="Arial" panose="020B0604020202020204" pitchFamily="34" charset="0"/>
              <a:ea typeface="+mj-ea"/>
              <a:cs typeface="Arial" panose="020B0604020202020204" pitchFamily="34" charset="0"/>
            </a:endParaRPr>
          </a:p>
          <a:p>
            <a:pPr algn="r">
              <a:lnSpc>
                <a:spcPct val="150000"/>
              </a:lnSpc>
            </a:pPr>
            <a:r>
              <a:rPr lang="ar-JO" sz="3600" cap="all" dirty="0">
                <a:solidFill>
                  <a:prstClr val="white"/>
                </a:solidFill>
                <a:latin typeface="Arial" panose="020B0604020202020204" pitchFamily="34" charset="0"/>
                <a:ea typeface="+mj-ea"/>
                <a:cs typeface="Arial" panose="020B0604020202020204" pitchFamily="34" charset="0"/>
              </a:rPr>
              <a:t>لهذا فإن يسوع هو الوسيط والجسر الوحيد بين الله القدوس والبشرية الخاطئة (1 تي 2: 5، يو 14: 6، يو 10: 9)</a:t>
            </a:r>
            <a:endParaRPr lang="en-US" sz="3600" cap="all" dirty="0">
              <a:solidFill>
                <a:prstClr val="white"/>
              </a:solidFill>
              <a:latin typeface="Arial" panose="020B0604020202020204" pitchFamily="34" charset="0"/>
              <a:ea typeface="+mj-ea"/>
              <a:cs typeface="Arial" panose="020B0604020202020204" pitchFamily="34" charset="0"/>
            </a:endParaRPr>
          </a:p>
        </p:txBody>
      </p:sp>
      <p:sp>
        <p:nvSpPr>
          <p:cNvPr id="2" name="Slide Number Placeholder 1"/>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5784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Grp="1" noChangeArrowheads="1"/>
          </p:cNvSpPr>
          <p:nvPr>
            <p:ph type="title"/>
          </p:nvPr>
        </p:nvSpPr>
        <p:spPr/>
        <p:txBody>
          <a:bodyPr>
            <a:normAutofit fontScale="90000"/>
          </a:bodyPr>
          <a:lstStyle/>
          <a:p>
            <a:r>
              <a:rPr lang="en-US" altLang="en-US" sz="4000" i="1">
                <a:effectLst>
                  <a:outerShdw blurRad="38100" dist="38100" dir="2700000" algn="tl">
                    <a:srgbClr val="FFFFFF"/>
                  </a:outerShdw>
                </a:effectLst>
                <a:latin typeface="Arial" panose="020B0604020202020204" pitchFamily="34" charset="0"/>
                <a:cs typeface="Arial" panose="020B0604020202020204" pitchFamily="34" charset="0"/>
              </a:rPr>
              <a:t>Understanding the Good News of the Gospel</a:t>
            </a:r>
            <a:r>
              <a:rPr lang="en-US" altLang="en-US" sz="4000">
                <a:latin typeface="Arial" panose="020B0604020202020204" pitchFamily="34" charset="0"/>
                <a:cs typeface="Arial" panose="020B0604020202020204" pitchFamily="34" charset="0"/>
              </a:rPr>
              <a:t> </a:t>
            </a:r>
          </a:p>
        </p:txBody>
      </p:sp>
      <p:pic>
        <p:nvPicPr>
          <p:cNvPr id="14360" name="Picture 24" descr="MPj04073550000[1]"/>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b="-874"/>
          <a:stretch/>
        </p:blipFill>
        <p:spPr>
          <a:xfrm>
            <a:off x="-22123" y="-245806"/>
            <a:ext cx="9144000" cy="71382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2895600" y="457200"/>
            <a:ext cx="1580882" cy="923330"/>
          </a:xfrm>
          <a:prstGeom prst="rect">
            <a:avLst/>
          </a:prstGeom>
        </p:spPr>
        <p:txBody>
          <a:bodyPr wrap="none">
            <a:spAutoFit/>
          </a:bodyPr>
          <a:lstStyle/>
          <a:p>
            <a:r>
              <a:rPr lang="ar-JO" sz="54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a:t>
            </a:r>
            <a:r>
              <a:rPr lang="ar-JO"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جسر</a:t>
            </a:r>
            <a:endParaRPr lang="en-US"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43</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1602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63718" y="322275"/>
            <a:ext cx="7985922" cy="1330852"/>
          </a:xfrm>
        </p:spPr>
        <p:txBody>
          <a:bodyPr>
            <a:normAutofit/>
          </a:bodyPr>
          <a:lstStyle/>
          <a:p>
            <a:pPr algn="ctr"/>
            <a:r>
              <a:rPr lang="ar-JO" sz="3600" dirty="0">
                <a:latin typeface="Arial" panose="020B0604020202020204" pitchFamily="34" charset="0"/>
                <a:cs typeface="Arial" panose="020B0604020202020204" pitchFamily="34" charset="0"/>
              </a:rPr>
              <a:t>المعتقد الأساسي</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718" y="1509163"/>
            <a:ext cx="8199444" cy="2855846"/>
          </a:xfrm>
          <a:prstGeom prst="rect">
            <a:avLst/>
          </a:prstGeom>
        </p:spPr>
        <p:txBody>
          <a:bodyPr wrap="square">
            <a:spAutoFit/>
          </a:bodyPr>
          <a:lstStyle/>
          <a:p>
            <a:pPr algn="r">
              <a:lnSpc>
                <a:spcPct val="150000"/>
              </a:lnSpc>
            </a:pPr>
            <a:r>
              <a:rPr lang="ar-JO" sz="3600" cap="all" dirty="0">
                <a:solidFill>
                  <a:prstClr val="white"/>
                </a:solidFill>
                <a:latin typeface="Arial" panose="020B0604020202020204" pitchFamily="34" charset="0"/>
                <a:ea typeface="+mj-ea"/>
                <a:cs typeface="Arial" panose="020B0604020202020204" pitchFamily="34" charset="0"/>
              </a:rPr>
              <a:t>ماذا آمن المسيح بخصوص دوره كونه الأقنوم الثاني في الثالوث؟</a:t>
            </a:r>
            <a:br>
              <a:rPr lang="en-US" sz="3200" cap="all" dirty="0">
                <a:solidFill>
                  <a:prstClr val="white"/>
                </a:solidFill>
                <a:latin typeface="Arial" panose="020B0604020202020204" pitchFamily="34" charset="0"/>
                <a:ea typeface="+mj-ea"/>
                <a:cs typeface="Arial" panose="020B0604020202020204" pitchFamily="34" charset="0"/>
              </a:rPr>
            </a:br>
            <a:br>
              <a:rPr lang="en-US" sz="3200" cap="all" dirty="0">
                <a:solidFill>
                  <a:prstClr val="white"/>
                </a:solidFill>
                <a:latin typeface="Arial" panose="020B0604020202020204" pitchFamily="34" charset="0"/>
                <a:ea typeface="+mj-ea"/>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7213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77240" y="322275"/>
            <a:ext cx="7772400" cy="1330852"/>
          </a:xfrm>
        </p:spPr>
        <p:txBody>
          <a:bodyPr>
            <a:normAutofit/>
          </a:bodyPr>
          <a:lstStyle/>
          <a:p>
            <a:pPr algn="ctr"/>
            <a:r>
              <a:rPr lang="ar-JO" sz="3600" dirty="0">
                <a:latin typeface="Arial" panose="020B0604020202020204" pitchFamily="34" charset="0"/>
                <a:cs typeface="Arial" panose="020B0604020202020204" pitchFamily="34" charset="0"/>
              </a:rPr>
              <a:t>القيمة الأساسية</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718" y="1509163"/>
            <a:ext cx="8199444" cy="1996252"/>
          </a:xfrm>
          <a:prstGeom prst="rect">
            <a:avLst/>
          </a:prstGeom>
        </p:spPr>
        <p:txBody>
          <a:bodyPr wrap="square">
            <a:spAutoFit/>
          </a:bodyPr>
          <a:lstStyle/>
          <a:p>
            <a:pPr algn="r">
              <a:lnSpc>
                <a:spcPct val="150000"/>
              </a:lnSpc>
            </a:pPr>
            <a:r>
              <a:rPr lang="ar-JO" sz="3600" cap="all" dirty="0">
                <a:solidFill>
                  <a:prstClr val="white"/>
                </a:solidFill>
                <a:latin typeface="Arial" panose="020B0604020202020204" pitchFamily="34" charset="0"/>
                <a:ea typeface="+mj-ea"/>
                <a:cs typeface="Arial" panose="020B0604020202020204" pitchFamily="34" charset="0"/>
              </a:rPr>
              <a:t>المسيح هو التعبير الإلهي الجسدي الكامل عن الثالثوث للبشرية (يو 10: 30، يو 14: 9، عب 1: 3) </a:t>
            </a:r>
            <a:endParaRPr lang="en-US" sz="3600" cap="all" dirty="0">
              <a:solidFill>
                <a:prstClr val="white"/>
              </a:solidFill>
              <a:latin typeface="Arial" panose="020B0604020202020204" pitchFamily="34" charset="0"/>
              <a:ea typeface="+mj-ea"/>
              <a:cs typeface="Arial" panose="020B0604020202020204" pitchFamily="34" charset="0"/>
            </a:endParaRPr>
          </a:p>
          <a:p>
            <a:pPr>
              <a:lnSpc>
                <a:spcPct val="150000"/>
              </a:lnSpc>
            </a:pPr>
            <a:endParaRPr lang="en-US" sz="1200" cap="all" dirty="0">
              <a:solidFill>
                <a:prstClr val="white"/>
              </a:solidFill>
              <a:latin typeface="Arial" panose="020B0604020202020204" pitchFamily="34" charset="0"/>
              <a:ea typeface="+mj-ea"/>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76072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9709" y="69470"/>
            <a:ext cx="8199444" cy="3592650"/>
          </a:xfrm>
          <a:prstGeom prst="rect">
            <a:avLst/>
          </a:prstGeom>
        </p:spPr>
        <p:txBody>
          <a:bodyPr wrap="square">
            <a:spAutoFit/>
          </a:bodyPr>
          <a:lstStyle/>
          <a:p>
            <a:pPr>
              <a:lnSpc>
                <a:spcPct val="150000"/>
              </a:lnSpc>
            </a:pPr>
            <a:endParaRPr lang="en-US" sz="1200" cap="all" dirty="0">
              <a:solidFill>
                <a:prstClr val="white"/>
              </a:solidFill>
              <a:latin typeface="Arial" panose="020B0604020202020204" pitchFamily="34" charset="0"/>
              <a:ea typeface="+mj-ea"/>
              <a:cs typeface="Arial" panose="020B0604020202020204" pitchFamily="34" charset="0"/>
            </a:endParaRPr>
          </a:p>
          <a:p>
            <a:pPr algn="r">
              <a:lnSpc>
                <a:spcPct val="150000"/>
              </a:lnSpc>
            </a:pPr>
            <a:r>
              <a:rPr lang="ar-JO" sz="3600" cap="all" dirty="0">
                <a:solidFill>
                  <a:prstClr val="white"/>
                </a:solidFill>
                <a:latin typeface="Arial" panose="020B0604020202020204" pitchFamily="34" charset="0"/>
                <a:ea typeface="+mj-ea"/>
                <a:cs typeface="Arial" panose="020B0604020202020204" pitchFamily="34" charset="0"/>
              </a:rPr>
              <a:t>القيمة الأساسية:</a:t>
            </a:r>
            <a:endParaRPr lang="en-US" sz="3600" cap="all" dirty="0">
              <a:solidFill>
                <a:prstClr val="white"/>
              </a:solidFill>
              <a:latin typeface="Arial" panose="020B0604020202020204" pitchFamily="34" charset="0"/>
              <a:ea typeface="+mj-ea"/>
              <a:cs typeface="Arial" panose="020B0604020202020204" pitchFamily="34" charset="0"/>
            </a:endParaRPr>
          </a:p>
          <a:p>
            <a:pPr algn="r">
              <a:lnSpc>
                <a:spcPct val="150000"/>
              </a:lnSpc>
            </a:pPr>
            <a:r>
              <a:rPr lang="ar-JO" sz="3600" cap="all" dirty="0">
                <a:solidFill>
                  <a:prstClr val="white"/>
                </a:solidFill>
                <a:latin typeface="Arial" panose="020B0604020202020204" pitchFamily="34" charset="0"/>
                <a:ea typeface="+mj-ea"/>
                <a:cs typeface="Arial" panose="020B0604020202020204" pitchFamily="34" charset="0"/>
              </a:rPr>
              <a:t>لهذا فقد أظهر شخصية الله الكاملة للبشرية الساقطة بشكل كامل (يو 1: 18، لو 19: 10، مر 10: 45، يو 3: 16-17، غل 1: 4)</a:t>
            </a:r>
            <a:endParaRPr lang="en-US" sz="3600" cap="all" dirty="0">
              <a:solidFill>
                <a:prstClr val="white"/>
              </a:solidFill>
              <a:latin typeface="Arial" panose="020B0604020202020204" pitchFamily="34" charset="0"/>
              <a:ea typeface="+mj-ea"/>
              <a:cs typeface="Arial" panose="020B0604020202020204" pitchFamily="34" charset="0"/>
            </a:endParaRPr>
          </a:p>
        </p:txBody>
      </p:sp>
      <p:sp>
        <p:nvSpPr>
          <p:cNvPr id="2" name="Slide Number Placeholder 1"/>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48593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9709" y="69470"/>
            <a:ext cx="8199444" cy="3587970"/>
          </a:xfrm>
          <a:prstGeom prst="rect">
            <a:avLst/>
          </a:prstGeom>
        </p:spPr>
        <p:txBody>
          <a:bodyPr wrap="square">
            <a:spAutoFit/>
          </a:bodyPr>
          <a:lstStyle/>
          <a:p>
            <a:pPr>
              <a:lnSpc>
                <a:spcPct val="150000"/>
              </a:lnSpc>
            </a:pPr>
            <a:endParaRPr lang="en-US" sz="1200" cap="all" dirty="0">
              <a:solidFill>
                <a:prstClr val="white"/>
              </a:solidFill>
              <a:latin typeface="Arial" panose="020B0604020202020204" pitchFamily="34" charset="0"/>
              <a:ea typeface="+mj-ea"/>
              <a:cs typeface="Arial" panose="020B0604020202020204" pitchFamily="34" charset="0"/>
            </a:endParaRPr>
          </a:p>
          <a:p>
            <a:pPr algn="r">
              <a:lnSpc>
                <a:spcPct val="150000"/>
              </a:lnSpc>
            </a:pPr>
            <a:r>
              <a:rPr lang="ar-JO" sz="3600" cap="all" dirty="0">
                <a:solidFill>
                  <a:prstClr val="white"/>
                </a:solidFill>
                <a:latin typeface="Arial" panose="020B0604020202020204" pitchFamily="34" charset="0"/>
                <a:ea typeface="+mj-ea"/>
                <a:cs typeface="Arial" panose="020B0604020202020204" pitchFamily="34" charset="0"/>
              </a:rPr>
              <a:t>القيمة الأساسية:</a:t>
            </a:r>
            <a:endParaRPr lang="en-US" sz="3600" cap="all" dirty="0">
              <a:solidFill>
                <a:prstClr val="white"/>
              </a:solidFill>
              <a:latin typeface="Arial" panose="020B0604020202020204" pitchFamily="34" charset="0"/>
              <a:ea typeface="+mj-ea"/>
              <a:cs typeface="Arial" panose="020B0604020202020204" pitchFamily="34" charset="0"/>
            </a:endParaRPr>
          </a:p>
          <a:p>
            <a:pPr algn="r">
              <a:lnSpc>
                <a:spcPct val="150000"/>
              </a:lnSpc>
            </a:pPr>
            <a:r>
              <a:rPr lang="ar-JO" sz="3600" cap="all" dirty="0">
                <a:solidFill>
                  <a:prstClr val="white"/>
                </a:solidFill>
                <a:latin typeface="Arial" panose="020B0604020202020204" pitchFamily="34" charset="0"/>
                <a:cs typeface="Arial" panose="020B0604020202020204" pitchFamily="34" charset="0"/>
              </a:rPr>
              <a:t>الذي بذل نفسه لأجل خطايانا، لينقذنا من العالم الحاضر الشرير حسب إرادة الله وأبينا</a:t>
            </a:r>
            <a:endParaRPr lang="en-US" sz="3600" cap="all" dirty="0">
              <a:solidFill>
                <a:prstClr val="white"/>
              </a:solidFill>
              <a:latin typeface="Arial" panose="020B0604020202020204" pitchFamily="34" charset="0"/>
              <a:cs typeface="Arial" panose="020B0604020202020204" pitchFamily="34" charset="0"/>
            </a:endParaRPr>
          </a:p>
          <a:p>
            <a:pPr>
              <a:lnSpc>
                <a:spcPct val="150000"/>
              </a:lnSpc>
            </a:pPr>
            <a:r>
              <a:rPr lang="en-US" sz="3600" cap="all" dirty="0">
                <a:solidFill>
                  <a:prstClr val="white"/>
                </a:solidFill>
                <a:latin typeface="Arial" panose="020B0604020202020204" pitchFamily="34" charset="0"/>
                <a:ea typeface="+mj-ea"/>
                <a:cs typeface="Arial" panose="020B0604020202020204" pitchFamily="34" charset="0"/>
              </a:rPr>
              <a:t>			</a:t>
            </a:r>
            <a:r>
              <a:rPr lang="ar-JO" sz="3600" cap="all" dirty="0">
                <a:solidFill>
                  <a:prstClr val="white"/>
                </a:solidFill>
                <a:latin typeface="Arial" panose="020B0604020202020204" pitchFamily="34" charset="0"/>
                <a:ea typeface="+mj-ea"/>
                <a:cs typeface="Arial" panose="020B0604020202020204" pitchFamily="34" charset="0"/>
              </a:rPr>
              <a:t>غلاطية 1: 4</a:t>
            </a:r>
            <a:endParaRPr lang="en-US" sz="3600" cap="all" dirty="0">
              <a:solidFill>
                <a:prstClr val="white"/>
              </a:solidFill>
              <a:latin typeface="Arial" panose="020B0604020202020204" pitchFamily="34" charset="0"/>
              <a:ea typeface="+mj-ea"/>
              <a:cs typeface="Arial" panose="020B0604020202020204" pitchFamily="34" charset="0"/>
            </a:endParaRPr>
          </a:p>
        </p:txBody>
      </p:sp>
      <p:sp>
        <p:nvSpPr>
          <p:cNvPr id="2" name="Slide Number Placeholder 1"/>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96325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63718" y="322275"/>
            <a:ext cx="7985922" cy="1330852"/>
          </a:xfrm>
        </p:spPr>
        <p:txBody>
          <a:bodyPr>
            <a:normAutofit/>
          </a:bodyPr>
          <a:lstStyle/>
          <a:p>
            <a:pPr algn="ctr"/>
            <a:r>
              <a:rPr lang="ar-JO" sz="3600" dirty="0">
                <a:latin typeface="Arial" panose="020B0604020202020204" pitchFamily="34" charset="0"/>
                <a:cs typeface="Arial" panose="020B0604020202020204" pitchFamily="34" charset="0"/>
              </a:rPr>
              <a:t>المعتقد الأساسي</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718" y="1509163"/>
            <a:ext cx="8199444" cy="2024850"/>
          </a:xfrm>
          <a:prstGeom prst="rect">
            <a:avLst/>
          </a:prstGeom>
        </p:spPr>
        <p:txBody>
          <a:bodyPr wrap="square">
            <a:spAutoFit/>
          </a:bodyPr>
          <a:lstStyle/>
          <a:p>
            <a:pPr algn="r">
              <a:lnSpc>
                <a:spcPct val="150000"/>
              </a:lnSpc>
            </a:pPr>
            <a:r>
              <a:rPr lang="ar-JO" sz="3600" cap="all" dirty="0">
                <a:solidFill>
                  <a:prstClr val="white"/>
                </a:solidFill>
                <a:latin typeface="Arial" panose="020B0604020202020204" pitchFamily="34" charset="0"/>
                <a:ea typeface="+mj-ea"/>
                <a:cs typeface="Arial" panose="020B0604020202020204" pitchFamily="34" charset="0"/>
              </a:rPr>
              <a:t>ماذا آمن المسيح عن قلب الله تجاه البشرية الضالة؟</a:t>
            </a:r>
            <a:br>
              <a:rPr lang="en-US" sz="3200" cap="all" dirty="0">
                <a:solidFill>
                  <a:prstClr val="white"/>
                </a:solidFill>
                <a:latin typeface="Arial" panose="020B0604020202020204" pitchFamily="34" charset="0"/>
                <a:ea typeface="+mj-ea"/>
                <a:cs typeface="Arial" panose="020B0604020202020204" pitchFamily="34" charset="0"/>
              </a:rPr>
            </a:br>
            <a:br>
              <a:rPr lang="en-US" sz="3200" cap="all" dirty="0">
                <a:solidFill>
                  <a:prstClr val="white"/>
                </a:solidFill>
                <a:latin typeface="Arial" panose="020B0604020202020204" pitchFamily="34" charset="0"/>
                <a:ea typeface="+mj-ea"/>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18858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63718" y="322275"/>
            <a:ext cx="7985922" cy="1330852"/>
          </a:xfrm>
        </p:spPr>
        <p:txBody>
          <a:bodyPr>
            <a:normAutofit/>
          </a:bodyPr>
          <a:lstStyle/>
          <a:p>
            <a:pPr algn="ctr"/>
            <a:r>
              <a:rPr lang="ar-JO" sz="3600" dirty="0">
                <a:latin typeface="Arial" panose="020B0604020202020204" pitchFamily="34" charset="0"/>
                <a:cs typeface="Arial" panose="020B0604020202020204" pitchFamily="34" charset="0"/>
              </a:rPr>
              <a:t>المعتقد الأساسي</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718" y="1509163"/>
            <a:ext cx="8199444" cy="2024850"/>
          </a:xfrm>
          <a:prstGeom prst="rect">
            <a:avLst/>
          </a:prstGeom>
        </p:spPr>
        <p:txBody>
          <a:bodyPr wrap="square">
            <a:spAutoFit/>
          </a:bodyPr>
          <a:lstStyle/>
          <a:p>
            <a:pPr algn="r">
              <a:lnSpc>
                <a:spcPct val="150000"/>
              </a:lnSpc>
            </a:pPr>
            <a:r>
              <a:rPr lang="ar-JO" sz="3600" cap="all" dirty="0">
                <a:solidFill>
                  <a:prstClr val="white"/>
                </a:solidFill>
                <a:latin typeface="Arial" panose="020B0604020202020204" pitchFamily="34" charset="0"/>
                <a:ea typeface="+mj-ea"/>
                <a:cs typeface="Arial" panose="020B0604020202020204" pitchFamily="34" charset="0"/>
              </a:rPr>
              <a:t>يشتاق الإله إلى التواصل مع مخلوقاته الضالة.</a:t>
            </a:r>
            <a:br>
              <a:rPr lang="en-US" sz="3200" cap="all" dirty="0">
                <a:solidFill>
                  <a:prstClr val="white"/>
                </a:solidFill>
                <a:latin typeface="Arial" panose="020B0604020202020204" pitchFamily="34" charset="0"/>
                <a:ea typeface="+mj-ea"/>
                <a:cs typeface="Arial" panose="020B0604020202020204" pitchFamily="34" charset="0"/>
              </a:rPr>
            </a:br>
            <a:br>
              <a:rPr lang="en-US" sz="3200" cap="all" dirty="0">
                <a:solidFill>
                  <a:prstClr val="white"/>
                </a:solidFill>
                <a:latin typeface="Arial" panose="020B0604020202020204" pitchFamily="34" charset="0"/>
                <a:ea typeface="+mj-ea"/>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115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100_1608"/>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9617" y="1342417"/>
            <a:ext cx="5311302" cy="551558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pic>
      <p:sp>
        <p:nvSpPr>
          <p:cNvPr id="4" name="Title 3"/>
          <p:cNvSpPr>
            <a:spLocks noGrp="1"/>
          </p:cNvSpPr>
          <p:nvPr>
            <p:ph type="ctrTitle"/>
          </p:nvPr>
        </p:nvSpPr>
        <p:spPr>
          <a:xfrm>
            <a:off x="914400" y="-583660"/>
            <a:ext cx="7315200" cy="1825096"/>
          </a:xfrm>
        </p:spPr>
        <p:txBody>
          <a:bodyPr>
            <a:normAutofit/>
          </a:bodyPr>
          <a:lstStyle/>
          <a:p>
            <a:pPr algn="ctr"/>
            <a:r>
              <a:rPr lang="ar-JO" sz="4800" dirty="0">
                <a:latin typeface="Arial" panose="020B0604020202020204" pitchFamily="34" charset="0"/>
                <a:cs typeface="Arial" panose="020B0604020202020204" pitchFamily="34" charset="0"/>
              </a:rPr>
              <a:t>حياة جديدة في الصحراء</a:t>
            </a:r>
            <a:endParaRPr lang="en-US" sz="4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2699633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9709" y="69470"/>
            <a:ext cx="8199444" cy="3592650"/>
          </a:xfrm>
          <a:prstGeom prst="rect">
            <a:avLst/>
          </a:prstGeom>
        </p:spPr>
        <p:txBody>
          <a:bodyPr wrap="square">
            <a:spAutoFit/>
          </a:bodyPr>
          <a:lstStyle/>
          <a:p>
            <a:pPr>
              <a:lnSpc>
                <a:spcPct val="150000"/>
              </a:lnSpc>
            </a:pPr>
            <a:endParaRPr lang="en-US" sz="1200" cap="all" dirty="0">
              <a:solidFill>
                <a:prstClr val="white"/>
              </a:solidFill>
              <a:latin typeface="Arial" panose="020B0604020202020204" pitchFamily="34" charset="0"/>
              <a:ea typeface="+mj-ea"/>
              <a:cs typeface="Arial" panose="020B0604020202020204" pitchFamily="34" charset="0"/>
            </a:endParaRPr>
          </a:p>
          <a:p>
            <a:pPr algn="r">
              <a:lnSpc>
                <a:spcPct val="150000"/>
              </a:lnSpc>
            </a:pPr>
            <a:r>
              <a:rPr lang="ar-JO" sz="3600" cap="all" dirty="0">
                <a:solidFill>
                  <a:prstClr val="white"/>
                </a:solidFill>
                <a:latin typeface="Arial" panose="020B0604020202020204" pitchFamily="34" charset="0"/>
                <a:ea typeface="+mj-ea"/>
                <a:cs typeface="Arial" panose="020B0604020202020204" pitchFamily="34" charset="0"/>
              </a:rPr>
              <a:t>القيمة الأساسية:</a:t>
            </a:r>
            <a:endParaRPr lang="en-US" sz="3600" cap="all" dirty="0">
              <a:solidFill>
                <a:prstClr val="white"/>
              </a:solidFill>
              <a:latin typeface="Arial" panose="020B0604020202020204" pitchFamily="34" charset="0"/>
              <a:ea typeface="+mj-ea"/>
              <a:cs typeface="Arial" panose="020B0604020202020204" pitchFamily="34" charset="0"/>
            </a:endParaRPr>
          </a:p>
          <a:p>
            <a:pPr algn="r">
              <a:lnSpc>
                <a:spcPct val="150000"/>
              </a:lnSpc>
            </a:pPr>
            <a:r>
              <a:rPr lang="ar-JO" sz="3600" cap="all" dirty="0">
                <a:solidFill>
                  <a:prstClr val="white"/>
                </a:solidFill>
                <a:latin typeface="Arial" panose="020B0604020202020204" pitchFamily="34" charset="0"/>
                <a:ea typeface="+mj-ea"/>
                <a:cs typeface="Arial" panose="020B0604020202020204" pitchFamily="34" charset="0"/>
              </a:rPr>
              <a:t>لهذا فقد عاش المسيح ملء قلب الله تجاه خليقته (مت 4: 13-17، مت 9: 10-13، لو 4: 16-21، يو 1: 14، 17، يو 3: 16، يو 19: 30، 2 بط 2: 1)</a:t>
            </a:r>
            <a:endParaRPr lang="en-US" sz="3600" cap="all" dirty="0">
              <a:solidFill>
                <a:prstClr val="white"/>
              </a:solidFill>
              <a:latin typeface="Arial" panose="020B0604020202020204" pitchFamily="34" charset="0"/>
              <a:ea typeface="+mj-ea"/>
              <a:cs typeface="Arial" panose="020B0604020202020204" pitchFamily="34" charset="0"/>
            </a:endParaRPr>
          </a:p>
        </p:txBody>
      </p:sp>
      <p:sp>
        <p:nvSpPr>
          <p:cNvPr id="2" name="Slide Number Placeholder 1"/>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62548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77240" y="322275"/>
            <a:ext cx="7772400" cy="1330852"/>
          </a:xfrm>
        </p:spPr>
        <p:txBody>
          <a:bodyPr>
            <a:normAutofit/>
          </a:bodyPr>
          <a:lstStyle/>
          <a:p>
            <a:pPr algn="ctr"/>
            <a:r>
              <a:rPr lang="ar-JO" sz="3600" dirty="0">
                <a:latin typeface="Arial" panose="020B0604020202020204" pitchFamily="34" charset="0"/>
                <a:cs typeface="Arial" panose="020B0604020202020204" pitchFamily="34" charset="0"/>
              </a:rPr>
              <a:t>المفاهيم الأساسية</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718" y="1509163"/>
            <a:ext cx="8199444" cy="4425507"/>
          </a:xfrm>
          <a:prstGeom prst="rect">
            <a:avLst/>
          </a:prstGeom>
        </p:spPr>
        <p:txBody>
          <a:bodyPr wrap="square">
            <a:spAutoFit/>
          </a:bodyPr>
          <a:lstStyle/>
          <a:p>
            <a:pPr marL="514350" indent="-514350" algn="r" rtl="1">
              <a:lnSpc>
                <a:spcPct val="150000"/>
              </a:lnSpc>
              <a:buFont typeface="Wingdings" panose="05000000000000000000" pitchFamily="2" charset="2"/>
              <a:buChar char="v"/>
            </a:pPr>
            <a:r>
              <a:rPr lang="ar-JO" sz="3600" cap="all" dirty="0">
                <a:solidFill>
                  <a:prstClr val="white"/>
                </a:solidFill>
                <a:latin typeface="Arial" panose="020B0604020202020204" pitchFamily="34" charset="0"/>
                <a:ea typeface="+mj-ea"/>
                <a:cs typeface="Arial" panose="020B0604020202020204" pitchFamily="34" charset="0"/>
              </a:rPr>
              <a:t>المعتقدات الأساسية</a:t>
            </a:r>
            <a:endParaRPr lang="en-US" sz="3600" cap="all" dirty="0">
              <a:solidFill>
                <a:prstClr val="white"/>
              </a:solidFill>
              <a:latin typeface="Arial" panose="020B0604020202020204" pitchFamily="34" charset="0"/>
              <a:ea typeface="+mj-ea"/>
              <a:cs typeface="Arial" panose="020B0604020202020204" pitchFamily="34" charset="0"/>
            </a:endParaRPr>
          </a:p>
          <a:p>
            <a:pPr marL="514350" indent="-514350" algn="r" rtl="1">
              <a:lnSpc>
                <a:spcPct val="150000"/>
              </a:lnSpc>
              <a:buFont typeface="Wingdings" panose="05000000000000000000" pitchFamily="2" charset="2"/>
              <a:buChar char="v"/>
            </a:pPr>
            <a:r>
              <a:rPr lang="ar-JO" sz="3600" cap="all" dirty="0">
                <a:solidFill>
                  <a:prstClr val="white"/>
                </a:solidFill>
                <a:latin typeface="Arial" panose="020B0604020202020204" pitchFamily="34" charset="0"/>
                <a:ea typeface="+mj-ea"/>
                <a:cs typeface="Arial" panose="020B0604020202020204" pitchFamily="34" charset="0"/>
              </a:rPr>
              <a:t>القيم الأساسية / السلوكيات الأساسية</a:t>
            </a:r>
          </a:p>
          <a:p>
            <a:pPr marL="514350" indent="-514350" algn="r" rtl="1">
              <a:lnSpc>
                <a:spcPct val="150000"/>
              </a:lnSpc>
              <a:buFont typeface="Wingdings" panose="05000000000000000000" pitchFamily="2" charset="2"/>
              <a:buChar char="v"/>
            </a:pPr>
            <a:r>
              <a:rPr lang="ar-JO" sz="3600" cap="all" dirty="0">
                <a:solidFill>
                  <a:prstClr val="white"/>
                </a:solidFill>
                <a:latin typeface="Arial" panose="020B0604020202020204" pitchFamily="34" charset="0"/>
                <a:ea typeface="+mj-ea"/>
                <a:cs typeface="Arial" panose="020B0604020202020204" pitchFamily="34" charset="0"/>
              </a:rPr>
              <a:t>المهمة</a:t>
            </a:r>
            <a:endParaRPr lang="en-US" sz="3600" cap="all" dirty="0">
              <a:solidFill>
                <a:prstClr val="white"/>
              </a:solidFill>
              <a:latin typeface="Arial" panose="020B0604020202020204" pitchFamily="34" charset="0"/>
              <a:ea typeface="+mj-ea"/>
              <a:cs typeface="Arial" panose="020B0604020202020204" pitchFamily="34" charset="0"/>
            </a:endParaRPr>
          </a:p>
          <a:p>
            <a:pPr>
              <a:lnSpc>
                <a:spcPct val="150000"/>
              </a:lnSpc>
            </a:pPr>
            <a:br>
              <a:rPr lang="en-US" sz="3200" cap="all" dirty="0">
                <a:solidFill>
                  <a:prstClr val="white"/>
                </a:solidFill>
                <a:latin typeface="Arial" panose="020B0604020202020204" pitchFamily="34" charset="0"/>
                <a:ea typeface="+mj-ea"/>
                <a:cs typeface="Arial" panose="020B0604020202020204" pitchFamily="34" charset="0"/>
              </a:rPr>
            </a:br>
            <a:br>
              <a:rPr lang="en-US" sz="3200" cap="all" dirty="0">
                <a:solidFill>
                  <a:prstClr val="white"/>
                </a:solidFill>
                <a:latin typeface="Arial" panose="020B0604020202020204" pitchFamily="34" charset="0"/>
                <a:ea typeface="+mj-ea"/>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32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77240" y="322275"/>
            <a:ext cx="7772400" cy="1330852"/>
          </a:xfrm>
        </p:spPr>
        <p:txBody>
          <a:bodyPr>
            <a:normAutofit/>
          </a:bodyPr>
          <a:lstStyle/>
          <a:p>
            <a:pPr algn="ctr"/>
            <a:r>
              <a:rPr lang="ar-JO" sz="3600" dirty="0">
                <a:latin typeface="Arial" panose="020B0604020202020204" pitchFamily="34" charset="0"/>
                <a:cs typeface="Arial" panose="020B0604020202020204" pitchFamily="34" charset="0"/>
              </a:rPr>
              <a:t>مهمة المسيح</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718" y="1509163"/>
            <a:ext cx="8199444" cy="2484655"/>
          </a:xfrm>
          <a:prstGeom prst="rect">
            <a:avLst/>
          </a:prstGeom>
        </p:spPr>
        <p:txBody>
          <a:bodyPr wrap="square">
            <a:spAutoFit/>
          </a:bodyPr>
          <a:lstStyle/>
          <a:p>
            <a:pPr marL="514350" indent="-514350" algn="r" rtl="1">
              <a:lnSpc>
                <a:spcPct val="150000"/>
              </a:lnSpc>
              <a:buFont typeface="Wingdings" panose="05000000000000000000" pitchFamily="2" charset="2"/>
              <a:buChar char="v"/>
            </a:pPr>
            <a:r>
              <a:rPr lang="ar-JO" sz="3600" cap="all" dirty="0">
                <a:solidFill>
                  <a:prstClr val="white"/>
                </a:solidFill>
                <a:latin typeface="Arial" panose="020B0604020202020204" pitchFamily="34" charset="0"/>
                <a:ea typeface="+mj-ea"/>
                <a:cs typeface="Arial" panose="020B0604020202020204" pitchFamily="34" charset="0"/>
              </a:rPr>
              <a:t>أن يمثل الإله الثالوث للبشرية.</a:t>
            </a:r>
            <a:endParaRPr lang="en-US" sz="3600" cap="all" dirty="0">
              <a:solidFill>
                <a:prstClr val="white"/>
              </a:solidFill>
              <a:latin typeface="Arial" panose="020B0604020202020204" pitchFamily="34" charset="0"/>
              <a:cs typeface="Arial" panose="020B0604020202020204" pitchFamily="34" charset="0"/>
            </a:endParaRPr>
          </a:p>
          <a:p>
            <a:pPr marL="514350" indent="-514350" algn="r" rtl="1">
              <a:lnSpc>
                <a:spcPct val="150000"/>
              </a:lnSpc>
              <a:buFont typeface="Wingdings" panose="05000000000000000000" pitchFamily="2" charset="2"/>
              <a:buChar char="v"/>
            </a:pPr>
            <a:r>
              <a:rPr lang="ar-JO" sz="3600" cap="all" dirty="0">
                <a:solidFill>
                  <a:prstClr val="white"/>
                </a:solidFill>
                <a:latin typeface="Arial" panose="020B0604020202020204" pitchFamily="34" charset="0"/>
                <a:cs typeface="Arial" panose="020B0604020202020204" pitchFamily="34" charset="0"/>
              </a:rPr>
              <a:t>أن يطيع الآب بشكل كامل.</a:t>
            </a:r>
            <a:endParaRPr lang="en-US" sz="3600" cap="all" dirty="0">
              <a:solidFill>
                <a:prstClr val="white"/>
              </a:solidFill>
              <a:latin typeface="Arial" panose="020B0604020202020204" pitchFamily="34" charset="0"/>
              <a:cs typeface="Arial" panose="020B0604020202020204" pitchFamily="34" charset="0"/>
            </a:endParaRPr>
          </a:p>
          <a:p>
            <a:pPr marL="514350" indent="-514350" algn="r" rtl="1">
              <a:lnSpc>
                <a:spcPct val="150000"/>
              </a:lnSpc>
              <a:buFont typeface="Wingdings" panose="05000000000000000000" pitchFamily="2" charset="2"/>
              <a:buChar char="v"/>
            </a:pPr>
            <a:r>
              <a:rPr lang="ar-JO" sz="3600" cap="all" dirty="0">
                <a:solidFill>
                  <a:prstClr val="white"/>
                </a:solidFill>
                <a:latin typeface="Arial" panose="020B0604020202020204" pitchFamily="34" charset="0"/>
                <a:ea typeface="+mj-ea"/>
                <a:cs typeface="Arial" panose="020B0604020202020204" pitchFamily="34" charset="0"/>
              </a:rPr>
              <a:t>أن يقدم ذبيحة بديلة بلا خطية عن خطايا البشرية.</a:t>
            </a:r>
            <a:endParaRPr lang="en-US" sz="3600" cap="all" dirty="0">
              <a:solidFill>
                <a:prstClr val="white"/>
              </a:solidFill>
              <a:latin typeface="Arial" panose="020B0604020202020204" pitchFamily="34" charset="0"/>
              <a:ea typeface="+mj-ea"/>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379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77240" y="322275"/>
            <a:ext cx="7772400" cy="1330852"/>
          </a:xfrm>
        </p:spPr>
        <p:txBody>
          <a:bodyPr>
            <a:normAutofit/>
          </a:bodyPr>
          <a:lstStyle/>
          <a:p>
            <a:pPr algn="ctr"/>
            <a:r>
              <a:rPr lang="ar-JO" sz="3600" dirty="0">
                <a:latin typeface="Arial" panose="020B0604020202020204" pitchFamily="34" charset="0"/>
                <a:cs typeface="Arial" panose="020B0604020202020204" pitchFamily="34" charset="0"/>
              </a:rPr>
              <a:t>مهمة المسيح</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718" y="1509163"/>
            <a:ext cx="8199444" cy="2479974"/>
          </a:xfrm>
          <a:prstGeom prst="rect">
            <a:avLst/>
          </a:prstGeom>
        </p:spPr>
        <p:txBody>
          <a:bodyPr wrap="square">
            <a:spAutoFit/>
          </a:bodyPr>
          <a:lstStyle/>
          <a:p>
            <a:pPr marL="514350" indent="-514350" algn="r" rtl="1">
              <a:lnSpc>
                <a:spcPct val="150000"/>
              </a:lnSpc>
              <a:buFont typeface="Wingdings" panose="05000000000000000000" pitchFamily="2" charset="2"/>
              <a:buChar char="v"/>
            </a:pPr>
            <a:r>
              <a:rPr lang="ar-JO" sz="3600" cap="all" dirty="0">
                <a:solidFill>
                  <a:prstClr val="white"/>
                </a:solidFill>
                <a:latin typeface="Arial" panose="020B0604020202020204" pitchFamily="34" charset="0"/>
                <a:ea typeface="+mj-ea"/>
                <a:cs typeface="Arial" panose="020B0604020202020204" pitchFamily="34" charset="0"/>
              </a:rPr>
              <a:t>أن يعد الرسل والتلاميذ للقيام بكل خدمة موسعة للعالم من خلال بناء كنيسته. </a:t>
            </a:r>
            <a:endParaRPr lang="en-US" sz="3600" cap="all" dirty="0">
              <a:solidFill>
                <a:prstClr val="white"/>
              </a:solidFill>
              <a:latin typeface="Arial" panose="020B0604020202020204" pitchFamily="34" charset="0"/>
              <a:ea typeface="+mj-ea"/>
              <a:cs typeface="Arial" panose="020B0604020202020204" pitchFamily="34" charset="0"/>
            </a:endParaRPr>
          </a:p>
          <a:p>
            <a:pPr>
              <a:lnSpc>
                <a:spcPct val="150000"/>
              </a:lnSpc>
            </a:pPr>
            <a:endParaRPr lang="en-US" sz="3600" cap="all" dirty="0">
              <a:solidFill>
                <a:prstClr val="white"/>
              </a:solidFill>
              <a:latin typeface="Arial" panose="020B0604020202020204" pitchFamily="34" charset="0"/>
              <a:ea typeface="+mj-ea"/>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49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77240" y="322275"/>
            <a:ext cx="7772400" cy="1330852"/>
          </a:xfrm>
        </p:spPr>
        <p:txBody>
          <a:bodyPr>
            <a:normAutofit/>
          </a:bodyPr>
          <a:lstStyle/>
          <a:p>
            <a:pPr algn="ctr"/>
            <a:r>
              <a:rPr lang="ar-JO" sz="3600" dirty="0">
                <a:latin typeface="Arial" panose="020B0604020202020204" pitchFamily="34" charset="0"/>
                <a:cs typeface="Arial" panose="020B0604020202020204" pitchFamily="34" charset="0"/>
              </a:rPr>
              <a:t>مهمة المسيح</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718" y="1509163"/>
            <a:ext cx="8199444" cy="2479974"/>
          </a:xfrm>
          <a:prstGeom prst="rect">
            <a:avLst/>
          </a:prstGeom>
        </p:spPr>
        <p:txBody>
          <a:bodyPr wrap="square">
            <a:spAutoFit/>
          </a:bodyPr>
          <a:lstStyle/>
          <a:p>
            <a:pPr marL="514350" indent="-514350" algn="r" rtl="1">
              <a:lnSpc>
                <a:spcPct val="150000"/>
              </a:lnSpc>
              <a:buFont typeface="Wingdings" panose="05000000000000000000" pitchFamily="2" charset="2"/>
              <a:buChar char="v"/>
            </a:pPr>
            <a:r>
              <a:rPr lang="ar-JO" sz="3600" cap="all" dirty="0">
                <a:solidFill>
                  <a:prstClr val="white"/>
                </a:solidFill>
                <a:latin typeface="Arial" panose="020B0604020202020204" pitchFamily="34" charset="0"/>
                <a:ea typeface="+mj-ea"/>
                <a:cs typeface="Arial" panose="020B0604020202020204" pitchFamily="34" charset="0"/>
              </a:rPr>
              <a:t>أن يتمم عمله على الأرض ويعود إلى السماء منتظراً وقت مجيئه الثاني.</a:t>
            </a:r>
            <a:endParaRPr lang="en-US" sz="3600" cap="all" dirty="0">
              <a:solidFill>
                <a:prstClr val="white"/>
              </a:solidFill>
              <a:latin typeface="Arial" panose="020B0604020202020204" pitchFamily="34" charset="0"/>
              <a:ea typeface="+mj-ea"/>
              <a:cs typeface="Arial" panose="020B0604020202020204" pitchFamily="34" charset="0"/>
            </a:endParaRPr>
          </a:p>
          <a:p>
            <a:pPr>
              <a:lnSpc>
                <a:spcPct val="150000"/>
              </a:lnSpc>
            </a:pPr>
            <a:endParaRPr lang="en-US" sz="3600" cap="all" dirty="0">
              <a:solidFill>
                <a:prstClr val="white"/>
              </a:solidFill>
              <a:latin typeface="Arial" panose="020B0604020202020204" pitchFamily="34" charset="0"/>
              <a:ea typeface="+mj-ea"/>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864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77240" y="322275"/>
            <a:ext cx="7772400" cy="1330852"/>
          </a:xfrm>
        </p:spPr>
        <p:txBody>
          <a:bodyPr>
            <a:normAutofit/>
          </a:bodyPr>
          <a:lstStyle/>
          <a:p>
            <a:pPr algn="ctr"/>
            <a:r>
              <a:rPr lang="ar-JO" sz="3600" dirty="0"/>
              <a:t>مفاهيم أساسية</a:t>
            </a:r>
            <a:endParaRPr lang="en-US" sz="3600" dirty="0"/>
          </a:p>
        </p:txBody>
      </p:sp>
      <p:sp>
        <p:nvSpPr>
          <p:cNvPr id="5" name="Rectangle 4"/>
          <p:cNvSpPr/>
          <p:nvPr/>
        </p:nvSpPr>
        <p:spPr>
          <a:xfrm>
            <a:off x="563718" y="1509163"/>
            <a:ext cx="8199444" cy="5256504"/>
          </a:xfrm>
          <a:prstGeom prst="rect">
            <a:avLst/>
          </a:prstGeom>
        </p:spPr>
        <p:txBody>
          <a:bodyPr wrap="square">
            <a:spAutoFit/>
          </a:bodyPr>
          <a:lstStyle/>
          <a:p>
            <a:pPr marL="514350" indent="-514350" algn="r" rtl="1">
              <a:lnSpc>
                <a:spcPct val="150000"/>
              </a:lnSpc>
              <a:buFont typeface="Wingdings" panose="05000000000000000000" pitchFamily="2" charset="2"/>
              <a:buChar char="v"/>
            </a:pPr>
            <a:r>
              <a:rPr lang="ar-JO" sz="3600" cap="all" dirty="0">
                <a:solidFill>
                  <a:prstClr val="white"/>
                </a:solidFill>
                <a:ea typeface="+mj-ea"/>
                <a:cs typeface="+mj-cs"/>
              </a:rPr>
              <a:t>المعتقدات الأساسية</a:t>
            </a:r>
          </a:p>
          <a:p>
            <a:pPr marL="514350" indent="-514350" algn="r" rtl="1">
              <a:lnSpc>
                <a:spcPct val="150000"/>
              </a:lnSpc>
              <a:buFont typeface="Wingdings" panose="05000000000000000000" pitchFamily="2" charset="2"/>
              <a:buChar char="v"/>
            </a:pPr>
            <a:r>
              <a:rPr lang="ar-JO" sz="3600" cap="all" dirty="0">
                <a:solidFill>
                  <a:prstClr val="white"/>
                </a:solidFill>
                <a:ea typeface="+mj-ea"/>
                <a:cs typeface="+mj-cs"/>
              </a:rPr>
              <a:t>القيم الأساسية / السلوكيات الأساسية</a:t>
            </a:r>
          </a:p>
          <a:p>
            <a:pPr marL="514350" indent="-514350" algn="r" rtl="1">
              <a:lnSpc>
                <a:spcPct val="150000"/>
              </a:lnSpc>
              <a:buFont typeface="Wingdings" panose="05000000000000000000" pitchFamily="2" charset="2"/>
              <a:buChar char="v"/>
            </a:pPr>
            <a:r>
              <a:rPr lang="ar-JO" sz="3600" cap="all" dirty="0">
                <a:solidFill>
                  <a:prstClr val="white"/>
                </a:solidFill>
                <a:ea typeface="+mj-ea"/>
                <a:cs typeface="+mj-cs"/>
              </a:rPr>
              <a:t>المهمة</a:t>
            </a:r>
          </a:p>
          <a:p>
            <a:pPr marL="514350" indent="-514350" algn="r" rtl="1">
              <a:lnSpc>
                <a:spcPct val="150000"/>
              </a:lnSpc>
              <a:buFont typeface="Wingdings" panose="05000000000000000000" pitchFamily="2" charset="2"/>
              <a:buChar char="v"/>
            </a:pPr>
            <a:r>
              <a:rPr lang="ar-JO" sz="3600" cap="all" dirty="0">
                <a:solidFill>
                  <a:prstClr val="white"/>
                </a:solidFill>
                <a:ea typeface="+mj-ea"/>
                <a:cs typeface="+mj-cs"/>
              </a:rPr>
              <a:t>الرؤيا</a:t>
            </a:r>
            <a:endParaRPr lang="en-US" sz="3600" cap="all" dirty="0">
              <a:solidFill>
                <a:prstClr val="white"/>
              </a:solidFill>
              <a:ea typeface="+mj-ea"/>
              <a:cs typeface="+mj-cs"/>
            </a:endParaRPr>
          </a:p>
          <a:p>
            <a:pPr algn="r" rtl="1">
              <a:lnSpc>
                <a:spcPct val="150000"/>
              </a:lnSpc>
            </a:pPr>
            <a:br>
              <a:rPr lang="en-US" sz="3200" cap="all" dirty="0">
                <a:solidFill>
                  <a:prstClr val="white"/>
                </a:solidFill>
                <a:ea typeface="+mj-ea"/>
                <a:cs typeface="+mj-cs"/>
              </a:rPr>
            </a:br>
            <a:br>
              <a:rPr lang="en-US" sz="3200" cap="all" dirty="0">
                <a:solidFill>
                  <a:prstClr val="white"/>
                </a:solidFill>
                <a:ea typeface="+mj-ea"/>
                <a:cs typeface="+mj-cs"/>
              </a:rPr>
            </a:br>
            <a:endParaRPr lang="en-US" dirty="0"/>
          </a:p>
        </p:txBody>
      </p:sp>
      <p:sp>
        <p:nvSpPr>
          <p:cNvPr id="3" name="Slide Number Placeholder 2"/>
          <p:cNvSpPr>
            <a:spLocks noGrp="1"/>
          </p:cNvSpPr>
          <p:nvPr>
            <p:ph type="sldNum" sz="quarter" idx="12"/>
          </p:nvPr>
        </p:nvSpPr>
        <p:spPr/>
        <p:txBody>
          <a:bodyPr/>
          <a:lstStyle/>
          <a:p>
            <a:r>
              <a:rPr lang="ar-JO" dirty="0"/>
              <a:t>1</a:t>
            </a:r>
            <a:endParaRPr lang="en-US" dirty="0"/>
          </a:p>
        </p:txBody>
      </p:sp>
    </p:spTree>
    <p:extLst>
      <p:ext uri="{BB962C8B-B14F-4D97-AF65-F5344CB8AC3E}">
        <p14:creationId xmlns:p14="http://schemas.microsoft.com/office/powerpoint/2010/main" val="144806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94360" y="322274"/>
            <a:ext cx="7955280" cy="6350899"/>
          </a:xfrm>
        </p:spPr>
        <p:txBody>
          <a:bodyPr>
            <a:normAutofit/>
          </a:bodyPr>
          <a:lstStyle/>
          <a:p>
            <a:pPr algn="r"/>
            <a:r>
              <a:rPr lang="ar-JO" sz="3600" dirty="0"/>
              <a:t>رؤية المسيح: كانت رؤيته وفقاً لعهوده ووعوده أن يأتي بجماعة لا حصر لها من المؤمنين إلى المجد من كل أمة وقبيلة وشعب ولسان (عب 2: 10، رؤ 7: 9) من خلال عمله الكامل مما يؤدي إلى تصفيق مدوٍ من التسبيح والكرامة والمجد للإله الثالوث من كل الخليقة إلى الأبد</a:t>
            </a:r>
            <a:endParaRPr lang="en-US" sz="3600" dirty="0"/>
          </a:p>
        </p:txBody>
      </p:sp>
      <p:sp>
        <p:nvSpPr>
          <p:cNvPr id="3" name="Slide Number Placeholder 2"/>
          <p:cNvSpPr>
            <a:spLocks noGrp="1"/>
          </p:cNvSpPr>
          <p:nvPr>
            <p:ph type="sldNum" sz="quarter" idx="12"/>
          </p:nvPr>
        </p:nvSpPr>
        <p:spPr/>
        <p:txBody>
          <a:bodyPr/>
          <a:lstStyle/>
          <a:p>
            <a:r>
              <a:rPr lang="ar-JO" dirty="0"/>
              <a:t>1</a:t>
            </a:r>
            <a:endParaRPr lang="en-US" dirty="0"/>
          </a:p>
        </p:txBody>
      </p:sp>
    </p:spTree>
    <p:extLst>
      <p:ext uri="{BB962C8B-B14F-4D97-AF65-F5344CB8AC3E}">
        <p14:creationId xmlns:p14="http://schemas.microsoft.com/office/powerpoint/2010/main" val="21746518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77240" y="322275"/>
            <a:ext cx="7772400" cy="1330852"/>
          </a:xfrm>
        </p:spPr>
        <p:txBody>
          <a:bodyPr>
            <a:normAutofit/>
          </a:bodyPr>
          <a:lstStyle/>
          <a:p>
            <a:pPr algn="ctr"/>
            <a:r>
              <a:rPr lang="ar-JO" sz="3600" dirty="0">
                <a:latin typeface="Arial" panose="020B0604020202020204" pitchFamily="34" charset="0"/>
                <a:cs typeface="Arial" panose="020B0604020202020204" pitchFamily="34" charset="0"/>
              </a:rPr>
              <a:t>المفاهيم الأساسية</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718" y="1509163"/>
            <a:ext cx="8199444" cy="5348837"/>
          </a:xfrm>
          <a:prstGeom prst="rect">
            <a:avLst/>
          </a:prstGeom>
        </p:spPr>
        <p:txBody>
          <a:bodyPr wrap="square">
            <a:spAutoFit/>
          </a:bodyPr>
          <a:lstStyle/>
          <a:p>
            <a:pPr marL="514350" lvl="0" indent="-514350" algn="r" rtl="1">
              <a:lnSpc>
                <a:spcPct val="150000"/>
              </a:lnSpc>
              <a:buFont typeface="Wingdings" panose="05000000000000000000" pitchFamily="2" charset="2"/>
              <a:buChar char="v"/>
            </a:pPr>
            <a:r>
              <a:rPr lang="ar-JO" sz="3600" cap="all" dirty="0">
                <a:solidFill>
                  <a:prstClr val="white"/>
                </a:solidFill>
                <a:latin typeface="Arial" panose="020B0604020202020204" pitchFamily="34" charset="0"/>
                <a:cs typeface="Arial" panose="020B0604020202020204" pitchFamily="34" charset="0"/>
              </a:rPr>
              <a:t>المعتقدات الأساسية</a:t>
            </a:r>
          </a:p>
          <a:p>
            <a:pPr marL="514350" lvl="0" indent="-514350" algn="r" rtl="1">
              <a:lnSpc>
                <a:spcPct val="150000"/>
              </a:lnSpc>
              <a:buFont typeface="Wingdings" panose="05000000000000000000" pitchFamily="2" charset="2"/>
              <a:buChar char="v"/>
            </a:pPr>
            <a:r>
              <a:rPr lang="ar-JO" sz="3600" cap="all" dirty="0">
                <a:solidFill>
                  <a:prstClr val="white"/>
                </a:solidFill>
                <a:latin typeface="Arial" panose="020B0604020202020204" pitchFamily="34" charset="0"/>
                <a:cs typeface="Arial" panose="020B0604020202020204" pitchFamily="34" charset="0"/>
              </a:rPr>
              <a:t>القيم الأساسية / السلوكيات الأساسية</a:t>
            </a:r>
          </a:p>
          <a:p>
            <a:pPr marL="514350" lvl="0" indent="-514350" algn="r" rtl="1">
              <a:lnSpc>
                <a:spcPct val="150000"/>
              </a:lnSpc>
              <a:buFont typeface="Wingdings" panose="05000000000000000000" pitchFamily="2" charset="2"/>
              <a:buChar char="v"/>
            </a:pPr>
            <a:r>
              <a:rPr lang="ar-JO" sz="3600" cap="all" dirty="0">
                <a:solidFill>
                  <a:prstClr val="white"/>
                </a:solidFill>
                <a:latin typeface="Arial" panose="020B0604020202020204" pitchFamily="34" charset="0"/>
                <a:cs typeface="Arial" panose="020B0604020202020204" pitchFamily="34" charset="0"/>
              </a:rPr>
              <a:t>المهمة</a:t>
            </a:r>
          </a:p>
          <a:p>
            <a:pPr marL="514350" lvl="0" indent="-514350" algn="r" rtl="1">
              <a:lnSpc>
                <a:spcPct val="150000"/>
              </a:lnSpc>
              <a:buFont typeface="Wingdings" panose="05000000000000000000" pitchFamily="2" charset="2"/>
              <a:buChar char="v"/>
            </a:pPr>
            <a:r>
              <a:rPr lang="ar-JO" sz="3600" cap="all" dirty="0">
                <a:solidFill>
                  <a:prstClr val="white"/>
                </a:solidFill>
                <a:latin typeface="Arial" panose="020B0604020202020204" pitchFamily="34" charset="0"/>
                <a:cs typeface="Arial" panose="020B0604020202020204" pitchFamily="34" charset="0"/>
              </a:rPr>
              <a:t>الرؤيا</a:t>
            </a:r>
            <a:endParaRPr lang="en-US" sz="3600" cap="all" dirty="0">
              <a:solidFill>
                <a:prstClr val="white"/>
              </a:solidFill>
              <a:latin typeface="Arial" panose="020B0604020202020204" pitchFamily="34" charset="0"/>
              <a:cs typeface="Arial" panose="020B0604020202020204" pitchFamily="34" charset="0"/>
            </a:endParaRPr>
          </a:p>
          <a:p>
            <a:pPr marL="514350" indent="-514350" algn="r" rtl="1">
              <a:lnSpc>
                <a:spcPct val="150000"/>
              </a:lnSpc>
              <a:buFont typeface="Wingdings" panose="05000000000000000000" pitchFamily="2" charset="2"/>
              <a:buChar char="v"/>
            </a:pPr>
            <a:r>
              <a:rPr lang="ar-JO" sz="3600" cap="all" dirty="0">
                <a:solidFill>
                  <a:prstClr val="white"/>
                </a:solidFill>
                <a:latin typeface="Arial" panose="020B0604020202020204" pitchFamily="34" charset="0"/>
                <a:ea typeface="+mj-ea"/>
                <a:cs typeface="Arial" panose="020B0604020202020204" pitchFamily="34" charset="0"/>
              </a:rPr>
              <a:t>الإنتظام</a:t>
            </a:r>
            <a:br>
              <a:rPr lang="en-US" sz="3200" cap="all" dirty="0">
                <a:solidFill>
                  <a:prstClr val="white"/>
                </a:solidFill>
                <a:latin typeface="Arial" panose="020B0604020202020204" pitchFamily="34" charset="0"/>
                <a:ea typeface="+mj-ea"/>
                <a:cs typeface="Arial" panose="020B0604020202020204" pitchFamily="34" charset="0"/>
              </a:rPr>
            </a:br>
            <a:br>
              <a:rPr lang="en-US" sz="3200" cap="all" dirty="0">
                <a:solidFill>
                  <a:prstClr val="white"/>
                </a:solidFill>
                <a:latin typeface="Arial" panose="020B0604020202020204" pitchFamily="34" charset="0"/>
                <a:ea typeface="+mj-ea"/>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154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715419"/>
            <a:ext cx="7749540" cy="1293028"/>
          </a:xfrm>
        </p:spPr>
        <p:txBody>
          <a:bodyPr/>
          <a:lstStyle/>
          <a:p>
            <a:pPr algn="ctr"/>
            <a:r>
              <a:rPr lang="ar-JO" dirty="0">
                <a:latin typeface="Arial" panose="020B0604020202020204" pitchFamily="34" charset="0"/>
                <a:cs typeface="Arial" panose="020B0604020202020204" pitchFamily="34" charset="0"/>
              </a:rPr>
              <a:t>انتظام الخدمة</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3578" y="2176601"/>
            <a:ext cx="7329835" cy="4069080"/>
          </a:xfrm>
        </p:spPr>
        <p:txBody>
          <a:bodyPr>
            <a:normAutofit/>
          </a:bodyPr>
          <a:lstStyle/>
          <a:p>
            <a:pPr marL="0" indent="0" algn="r">
              <a:buNone/>
            </a:pPr>
            <a:r>
              <a:rPr lang="ar-JO" sz="3600" dirty="0">
                <a:latin typeface="Arial" panose="020B0604020202020204" pitchFamily="34" charset="0"/>
                <a:cs typeface="Arial" panose="020B0604020202020204" pitchFamily="34" charset="0"/>
              </a:rPr>
              <a:t>كان لا بد له أن يجتاز السامرة.</a:t>
            </a: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	</a:t>
            </a:r>
            <a:r>
              <a:rPr lang="ar-JO" sz="3600" dirty="0">
                <a:latin typeface="Arial" panose="020B0604020202020204" pitchFamily="34" charset="0"/>
                <a:cs typeface="Arial" panose="020B0604020202020204" pitchFamily="34" charset="0"/>
              </a:rPr>
              <a:t>يوحنا 4: 4</a:t>
            </a:r>
            <a:endParaRPr lang="en-US" sz="3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58</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91419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715419"/>
            <a:ext cx="7706678" cy="1293028"/>
          </a:xfrm>
        </p:spPr>
        <p:txBody>
          <a:bodyPr/>
          <a:lstStyle/>
          <a:p>
            <a:pPr algn="ctr"/>
            <a:r>
              <a:rPr lang="ar-JO" dirty="0">
                <a:latin typeface="Arial" panose="020B0604020202020204" pitchFamily="34" charset="0"/>
                <a:cs typeface="Arial" panose="020B0604020202020204" pitchFamily="34" charset="0"/>
              </a:rPr>
              <a:t>انتظام الخدمة</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3578" y="2176601"/>
            <a:ext cx="7329835" cy="4069080"/>
          </a:xfrm>
        </p:spPr>
        <p:txBody>
          <a:bodyPr>
            <a:normAutofit/>
          </a:bodyPr>
          <a:lstStyle/>
          <a:p>
            <a:pPr marL="0" indent="0" algn="r">
              <a:buNone/>
            </a:pPr>
            <a:r>
              <a:rPr lang="ar-JO" sz="3600" dirty="0">
                <a:latin typeface="Arial" panose="020B0604020202020204" pitchFamily="34" charset="0"/>
                <a:cs typeface="Arial" panose="020B0604020202020204" pitchFamily="34" charset="0"/>
              </a:rPr>
              <a:t>وحين تمت الأيام لارتفاعه ثبت وجهه لينطلق إلى أورشليم</a:t>
            </a: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	</a:t>
            </a:r>
            <a:r>
              <a:rPr lang="ar-JO" sz="3600" dirty="0">
                <a:latin typeface="Arial" panose="020B0604020202020204" pitchFamily="34" charset="0"/>
                <a:cs typeface="Arial" panose="020B0604020202020204" pitchFamily="34" charset="0"/>
              </a:rPr>
              <a:t>لوقا 9: 51</a:t>
            </a: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59</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7082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1546699" y="763588"/>
            <a:ext cx="7597302" cy="1293812"/>
          </a:xfrm>
        </p:spPr>
        <p:txBody>
          <a:bodyPr/>
          <a:lstStyle/>
          <a:p>
            <a:pPr algn="ctr"/>
            <a:r>
              <a:rPr lang="ar-JO" dirty="0">
                <a:latin typeface="Arial" panose="020B0604020202020204" pitchFamily="34" charset="0"/>
                <a:cs typeface="Arial" panose="020B0604020202020204" pitchFamily="34" charset="0"/>
              </a:rPr>
              <a:t>أفكار تمهيدية</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9110912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715419"/>
            <a:ext cx="7868704" cy="1293028"/>
          </a:xfrm>
        </p:spPr>
        <p:txBody>
          <a:bodyPr/>
          <a:lstStyle/>
          <a:p>
            <a:pPr algn="ctr"/>
            <a:r>
              <a:rPr lang="ar-JO" dirty="0">
                <a:latin typeface="Arial" panose="020B0604020202020204" pitchFamily="34" charset="0"/>
                <a:cs typeface="Arial" panose="020B0604020202020204" pitchFamily="34" charset="0"/>
              </a:rPr>
              <a:t>انتظام الخدمة</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3578" y="2176601"/>
            <a:ext cx="7699486" cy="4069080"/>
          </a:xfrm>
        </p:spPr>
        <p:txBody>
          <a:bodyPr>
            <a:normAutofit/>
          </a:bodyPr>
          <a:lstStyle/>
          <a:p>
            <a:pPr marL="0" indent="0" algn="r">
              <a:buNone/>
            </a:pPr>
            <a:r>
              <a:rPr lang="ar-JO" sz="3600" dirty="0">
                <a:latin typeface="Arial" panose="020B0604020202020204" pitchFamily="34" charset="0"/>
                <a:cs typeface="Arial" panose="020B0604020202020204" pitchFamily="34" charset="0"/>
              </a:rPr>
              <a:t>أنا مجدتك على الأرض. العمل الذي أعطيتني لأعمل قد أكملته.</a:t>
            </a:r>
            <a:endParaRPr lang="en-US" sz="3600" dirty="0">
              <a:latin typeface="Arial" panose="020B0604020202020204" pitchFamily="34" charset="0"/>
              <a:cs typeface="Arial" panose="020B0604020202020204" pitchFamily="34" charset="0"/>
            </a:endParaRPr>
          </a:p>
          <a:p>
            <a:pPr marL="0" indent="0" algn="r">
              <a:buNone/>
            </a:pPr>
            <a:r>
              <a:rPr lang="ar-JO" sz="3600" dirty="0">
                <a:latin typeface="Arial" panose="020B0604020202020204" pitchFamily="34" charset="0"/>
                <a:cs typeface="Arial" panose="020B0604020202020204" pitchFamily="34" charset="0"/>
              </a:rPr>
              <a:t>(يكمل، ينهي، يتمم)</a:t>
            </a:r>
          </a:p>
          <a:p>
            <a:pPr marL="0" indent="0" algn="r">
              <a:buNone/>
            </a:pPr>
            <a:endParaRPr lang="en-US" sz="3600"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	</a:t>
            </a:r>
            <a:r>
              <a:rPr lang="ar-JO" sz="3600" dirty="0">
                <a:latin typeface="Arial" panose="020B0604020202020204" pitchFamily="34" charset="0"/>
                <a:cs typeface="Arial" panose="020B0604020202020204" pitchFamily="34" charset="0"/>
              </a:rPr>
              <a:t>يوحنا 17: 4 + مقاطع أخرى كثيرة</a:t>
            </a:r>
          </a:p>
          <a:p>
            <a:pPr marL="0" indent="0">
              <a:buNone/>
            </a:pPr>
            <a:endParaRPr lang="en-US" sz="3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5086350" y="2614613"/>
            <a:ext cx="1914525" cy="814387"/>
          </a:xfrm>
          <a:prstGeom prst="rect">
            <a:avLst/>
          </a:prstGeom>
        </p:spPr>
      </p:pic>
      <p:sp>
        <p:nvSpPr>
          <p:cNvPr id="4" name="Slide Number Placeholder 3"/>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60</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98212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9068" y="2015247"/>
            <a:ext cx="7772400" cy="2209800"/>
          </a:xfrm>
        </p:spPr>
        <p:txBody>
          <a:bodyPr>
            <a:normAutofit fontScale="90000"/>
          </a:bodyPr>
          <a:lstStyle/>
          <a:p>
            <a:pPr algn="ctr"/>
            <a:r>
              <a:rPr lang="ar-JO" dirty="0">
                <a:latin typeface="Arial" panose="020B0604020202020204" pitchFamily="34" charset="0"/>
                <a:cs typeface="Arial" panose="020B0604020202020204" pitchFamily="34" charset="0"/>
              </a:rPr>
              <a:t>الأسس </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الكتابية </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للرؤية </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التحولية </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(التحويلية)</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61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4980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30866"/>
            <a:ext cx="7772400" cy="1236133"/>
          </a:xfrm>
        </p:spPr>
        <p:txBody>
          <a:bodyPr>
            <a:noAutofit/>
          </a:bodyPr>
          <a:lstStyle/>
          <a:p>
            <a:pPr algn="r"/>
            <a:br>
              <a:rPr lang="en-US" sz="4400" dirty="0">
                <a:latin typeface="Arial" panose="020B0604020202020204" pitchFamily="34" charset="0"/>
                <a:cs typeface="Arial" panose="020B0604020202020204" pitchFamily="34" charset="0"/>
              </a:rPr>
            </a:br>
            <a:r>
              <a:rPr lang="ar-JO" sz="4400" dirty="0">
                <a:latin typeface="Arial" panose="020B0604020202020204" pitchFamily="34" charset="0"/>
                <a:cs typeface="Arial" panose="020B0604020202020204" pitchFamily="34" charset="0"/>
              </a:rPr>
              <a:t>س1. ماذا يعلم الكتاب المقدس عن خدمة الراعي التحولية؟</a:t>
            </a:r>
            <a:endParaRPr lang="en-US" sz="4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057900" y="821265"/>
            <a:ext cx="2171700" cy="974727"/>
          </a:xfrm>
        </p:spPr>
        <p:txBody>
          <a:bodyPr/>
          <a:lstStyle/>
          <a:p>
            <a:pPr>
              <a:defRPr/>
            </a:pPr>
            <a:r>
              <a:rPr lang="ar-JO" dirty="0">
                <a:latin typeface="Arial" panose="020B0604020202020204" pitchFamily="34" charset="0"/>
                <a:cs typeface="Arial" panose="020B0604020202020204" pitchFamily="34" charset="0"/>
              </a:rPr>
              <a:t>62</a:t>
            </a:r>
            <a:endParaRPr lang="en-US" dirty="0">
              <a:latin typeface="Arial" panose="020B0604020202020204" pitchFamily="34" charset="0"/>
              <a:cs typeface="Arial" panose="020B0604020202020204" pitchFamily="34" charset="0"/>
            </a:endParaRPr>
          </a:p>
        </p:txBody>
      </p:sp>
      <p:sp>
        <p:nvSpPr>
          <p:cNvPr id="5" name="Rectangle 4"/>
          <p:cNvSpPr/>
          <p:nvPr/>
        </p:nvSpPr>
        <p:spPr>
          <a:xfrm>
            <a:off x="685800" y="3276600"/>
            <a:ext cx="7772400" cy="1446550"/>
          </a:xfrm>
          <a:prstGeom prst="rect">
            <a:avLst/>
          </a:prstGeom>
        </p:spPr>
        <p:txBody>
          <a:bodyPr wrap="square">
            <a:spAutoFit/>
          </a:bodyPr>
          <a:lstStyle/>
          <a:p>
            <a:pPr algn="r"/>
            <a:r>
              <a:rPr lang="ar-JO" sz="4400" dirty="0">
                <a:latin typeface="Arial" panose="020B0604020202020204" pitchFamily="34" charset="0"/>
                <a:cs typeface="Arial" panose="020B0604020202020204" pitchFamily="34" charset="0"/>
              </a:rPr>
              <a:t>س2. ماذا يعلم الكتاب المقدس عن القيادة التحولية؟</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496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377940" cy="1293028"/>
          </a:xfrm>
        </p:spPr>
        <p:txBody>
          <a:bodyPr/>
          <a:lstStyle/>
          <a:p>
            <a:r>
              <a:rPr lang="en-US" dirty="0">
                <a:latin typeface="Arial" panose="020B0604020202020204" pitchFamily="34" charset="0"/>
                <a:cs typeface="Arial" panose="020B0604020202020204" pitchFamily="34" charset="0"/>
              </a:rPr>
              <a:t>N</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9143999" cy="6096000"/>
          </a:xfrm>
        </p:spPr>
      </p:pic>
      <p:sp>
        <p:nvSpPr>
          <p:cNvPr id="6" name="Rectangle 5"/>
          <p:cNvSpPr/>
          <p:nvPr/>
        </p:nvSpPr>
        <p:spPr>
          <a:xfrm>
            <a:off x="1458855" y="1737139"/>
            <a:ext cx="6705600" cy="4093428"/>
          </a:xfrm>
          <a:prstGeom prst="rect">
            <a:avLst/>
          </a:prstGeom>
        </p:spPr>
        <p:txBody>
          <a:bodyPr wrap="square">
            <a:spAutoFit/>
          </a:bodyPr>
          <a:lstStyle/>
          <a:p>
            <a:pPr algn="r"/>
            <a:r>
              <a:rPr lang="ar-JO" sz="5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أمثلة على بعض القادة التحوليين ذوي الرؤيا الموجودون في الكتاب المقدس </a:t>
            </a:r>
            <a:endParaRPr lang="en-US" sz="5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endPar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63</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112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377940" cy="1293028"/>
          </a:xfrm>
        </p:spPr>
        <p:txBody>
          <a:bodyPr/>
          <a:lstStyle/>
          <a:p>
            <a:r>
              <a:rPr lang="en-US" dirty="0">
                <a:latin typeface="Arial" panose="020B0604020202020204" pitchFamily="34" charset="0"/>
                <a:cs typeface="Arial" panose="020B0604020202020204" pitchFamily="34" charset="0"/>
              </a:rPr>
              <a:t>N</a:t>
            </a:r>
          </a:p>
        </p:txBody>
      </p:sp>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1600" y="-31201"/>
            <a:ext cx="9185600" cy="6889201"/>
          </a:xfrm>
        </p:spPr>
      </p:pic>
      <p:sp>
        <p:nvSpPr>
          <p:cNvPr id="7" name="Rectangle 6"/>
          <p:cNvSpPr/>
          <p:nvPr/>
        </p:nvSpPr>
        <p:spPr>
          <a:xfrm>
            <a:off x="1257300" y="4009418"/>
            <a:ext cx="6705600" cy="1446550"/>
          </a:xfrm>
          <a:prstGeom prst="rect">
            <a:avLst/>
          </a:prstGeom>
        </p:spPr>
        <p:txBody>
          <a:bodyPr wrap="square">
            <a:spAutoFit/>
          </a:bodyPr>
          <a:lstStyle/>
          <a:p>
            <a:pPr algn="r"/>
            <a:r>
              <a:rPr lang="ar-JO"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ما هي الرؤيا التي قادتهم لينجزوا أموراً مهمة لله؟</a:t>
            </a:r>
            <a:endPar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64</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550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470429"/>
            <a:ext cx="7772400" cy="1143000"/>
          </a:xfrm>
        </p:spPr>
        <p:txBody>
          <a:bodyPr>
            <a:normAutofit/>
          </a:bodyPr>
          <a:lstStyle/>
          <a:p>
            <a:pPr algn="ctr"/>
            <a:r>
              <a:rPr lang="ar-JO" sz="4800" b="1" i="1" dirty="0">
                <a:latin typeface="Arial" panose="020B0604020202020204" pitchFamily="34" charset="0"/>
                <a:cs typeface="Arial" panose="020B0604020202020204" pitchFamily="34" charset="0"/>
              </a:rPr>
              <a:t>رؤية موسى</a:t>
            </a:r>
            <a:endParaRPr lang="en-US" sz="4800" b="1" i="1" dirty="0">
              <a:latin typeface="Arial" panose="020B0604020202020204" pitchFamily="34" charset="0"/>
              <a:cs typeface="Arial" panose="020B0604020202020204" pitchFamily="34" charset="0"/>
            </a:endParaRPr>
          </a:p>
        </p:txBody>
      </p:sp>
      <p:sp>
        <p:nvSpPr>
          <p:cNvPr id="5" name="Rectangle 4"/>
          <p:cNvSpPr/>
          <p:nvPr/>
        </p:nvSpPr>
        <p:spPr>
          <a:xfrm>
            <a:off x="380397" y="1684507"/>
            <a:ext cx="8229600" cy="3477875"/>
          </a:xfrm>
          <a:prstGeom prst="rect">
            <a:avLst/>
          </a:prstGeom>
        </p:spPr>
        <p:txBody>
          <a:bodyPr wrap="square">
            <a:spAutoFit/>
          </a:bodyPr>
          <a:lstStyle/>
          <a:p>
            <a:pPr algn="r"/>
            <a:r>
              <a:rPr lang="ar-JO" sz="4400" dirty="0">
                <a:latin typeface="Arial" panose="020B0604020202020204" pitchFamily="34" charset="0"/>
                <a:cs typeface="Arial" panose="020B0604020202020204" pitchFamily="34" charset="0"/>
              </a:rPr>
              <a:t>كانت رؤيته أن يأخذ أمة من العبرانيين وينقلهم من العبودية في مصر إلى الحرية في أرض الموعد.</a:t>
            </a:r>
            <a:endParaRPr lang="en-US" sz="4400" dirty="0">
              <a:latin typeface="Arial" panose="020B0604020202020204" pitchFamily="34" charset="0"/>
              <a:cs typeface="Arial" panose="020B0604020202020204" pitchFamily="34" charset="0"/>
            </a:endParaRPr>
          </a:p>
          <a:p>
            <a:endParaRPr lang="en-US" sz="4400" dirty="0">
              <a:latin typeface="Arial" panose="020B0604020202020204" pitchFamily="34" charset="0"/>
              <a:cs typeface="Arial" panose="020B0604020202020204" pitchFamily="34" charset="0"/>
            </a:endParaRPr>
          </a:p>
          <a:p>
            <a:pPr algn="r"/>
            <a:r>
              <a:rPr lang="ar-JO" sz="4400" dirty="0">
                <a:latin typeface="Arial" panose="020B0604020202020204" pitchFamily="34" charset="0"/>
                <a:cs typeface="Arial" panose="020B0604020202020204" pitchFamily="34" charset="0"/>
              </a:rPr>
              <a:t>ضع في اعتبارك تثنية 8: 7-9</a:t>
            </a:r>
            <a:r>
              <a:rPr lang="en-US" sz="44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65</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87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19933" y="152400"/>
            <a:ext cx="7772400" cy="1143000"/>
          </a:xfrm>
        </p:spPr>
        <p:txBody>
          <a:bodyPr/>
          <a:lstStyle/>
          <a:p>
            <a:pPr algn="ctr"/>
            <a:r>
              <a:rPr lang="ar-JO" sz="4800" b="1" i="1" dirty="0"/>
              <a:t>رؤيا حزقيا</a:t>
            </a:r>
            <a:endParaRPr lang="en-US" b="1" i="1" dirty="0"/>
          </a:p>
        </p:txBody>
      </p:sp>
      <p:sp>
        <p:nvSpPr>
          <p:cNvPr id="4" name="Slide Number Placeholder 3"/>
          <p:cNvSpPr>
            <a:spLocks noGrp="1"/>
          </p:cNvSpPr>
          <p:nvPr>
            <p:ph type="sldNum" sz="quarter" idx="12"/>
          </p:nvPr>
        </p:nvSpPr>
        <p:spPr/>
        <p:txBody>
          <a:bodyPr/>
          <a:lstStyle/>
          <a:p>
            <a:pPr>
              <a:defRPr/>
            </a:pPr>
            <a:fld id="{411DA843-2C05-41AC-9551-AFC0A264C07D}" type="slidenum">
              <a:rPr lang="en-US" smtClean="0"/>
              <a:pPr>
                <a:defRPr/>
              </a:pPr>
              <a:t>66</a:t>
            </a:fld>
            <a:endParaRPr lang="en-US"/>
          </a:p>
        </p:txBody>
      </p:sp>
      <p:sp>
        <p:nvSpPr>
          <p:cNvPr id="5" name="Rectangle 4"/>
          <p:cNvSpPr/>
          <p:nvPr/>
        </p:nvSpPr>
        <p:spPr>
          <a:xfrm>
            <a:off x="366793" y="1795991"/>
            <a:ext cx="8362869" cy="4529510"/>
          </a:xfrm>
          <a:prstGeom prst="rect">
            <a:avLst/>
          </a:prstGeom>
        </p:spPr>
        <p:txBody>
          <a:bodyPr wrap="square">
            <a:spAutoFit/>
          </a:bodyPr>
          <a:lstStyle/>
          <a:p>
            <a:pPr algn="r">
              <a:lnSpc>
                <a:spcPct val="150000"/>
              </a:lnSpc>
            </a:pPr>
            <a:r>
              <a:rPr lang="ar-JO" sz="3600" dirty="0"/>
              <a:t>تكونت رؤيته من جزأين، لقد دفعته جروح ماضيه بقوة وبطريقة عاطفية </a:t>
            </a:r>
            <a:endParaRPr lang="en-US" sz="3600" dirty="0"/>
          </a:p>
          <a:p>
            <a:pPr algn="r">
              <a:lnSpc>
                <a:spcPct val="150000"/>
              </a:lnSpc>
            </a:pPr>
            <a:r>
              <a:rPr lang="ar-JO" sz="3600" dirty="0"/>
              <a:t>1) أن يفصل الأمة عن أعمال أبيه الشنيعة و</a:t>
            </a:r>
            <a:endParaRPr lang="en-US" sz="3600" dirty="0"/>
          </a:p>
          <a:p>
            <a:pPr marL="540000" indent="-540000" algn="r" rtl="1">
              <a:lnSpc>
                <a:spcPct val="150000"/>
              </a:lnSpc>
            </a:pPr>
            <a:r>
              <a:rPr lang="ar-JO" sz="3600" dirty="0"/>
              <a:t>2) أن يعيد إسرائيل إلى الإثمار الروحي من خلال استرداد العبادة والتكريس للرب إله إسرائيل. </a:t>
            </a:r>
            <a:endParaRPr lang="en-US" sz="3600" dirty="0"/>
          </a:p>
          <a:p>
            <a:pPr>
              <a:lnSpc>
                <a:spcPct val="150000"/>
              </a:lnSpc>
            </a:pPr>
            <a:endParaRPr lang="en-US" sz="1400" dirty="0"/>
          </a:p>
        </p:txBody>
      </p:sp>
    </p:spTree>
    <p:extLst>
      <p:ext uri="{BB962C8B-B14F-4D97-AF65-F5344CB8AC3E}">
        <p14:creationId xmlns:p14="http://schemas.microsoft.com/office/powerpoint/2010/main" val="199532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9933" y="152400"/>
            <a:ext cx="7772400" cy="1143000"/>
          </a:xfrm>
        </p:spPr>
        <p:txBody>
          <a:bodyPr/>
          <a:lstStyle/>
          <a:p>
            <a:pPr algn="ctr"/>
            <a:r>
              <a:rPr lang="ar-JO" b="1" i="1" dirty="0"/>
              <a:t>رؤيا حزقيا</a:t>
            </a:r>
            <a:endParaRPr lang="en-US" b="1" i="1" dirty="0"/>
          </a:p>
        </p:txBody>
      </p:sp>
      <p:sp>
        <p:nvSpPr>
          <p:cNvPr id="4" name="Slide Number Placeholder 3"/>
          <p:cNvSpPr>
            <a:spLocks noGrp="1"/>
          </p:cNvSpPr>
          <p:nvPr>
            <p:ph type="sldNum" sz="quarter" idx="12"/>
          </p:nvPr>
        </p:nvSpPr>
        <p:spPr/>
        <p:txBody>
          <a:bodyPr/>
          <a:lstStyle/>
          <a:p>
            <a:pPr>
              <a:defRPr/>
            </a:pPr>
            <a:r>
              <a:rPr lang="ar-JO" dirty="0"/>
              <a:t>67</a:t>
            </a:r>
            <a:endParaRPr lang="en-US" dirty="0"/>
          </a:p>
        </p:txBody>
      </p:sp>
      <p:sp>
        <p:nvSpPr>
          <p:cNvPr id="5" name="Rectangle 4"/>
          <p:cNvSpPr/>
          <p:nvPr/>
        </p:nvSpPr>
        <p:spPr>
          <a:xfrm>
            <a:off x="400050" y="1837013"/>
            <a:ext cx="8196344" cy="1969770"/>
          </a:xfrm>
          <a:prstGeom prst="rect">
            <a:avLst/>
          </a:prstGeom>
        </p:spPr>
        <p:txBody>
          <a:bodyPr wrap="square">
            <a:spAutoFit/>
          </a:bodyPr>
          <a:lstStyle/>
          <a:p>
            <a:pPr algn="r"/>
            <a:r>
              <a:rPr lang="ar-JO" sz="3600" dirty="0">
                <a:latin typeface="Arial" panose="020B0604020202020204" pitchFamily="34" charset="0"/>
                <a:cs typeface="Arial" panose="020B0604020202020204" pitchFamily="34" charset="0"/>
              </a:rPr>
              <a:t>2 ملوك 16: 1-4</a:t>
            </a:r>
            <a:endParaRPr lang="en-US" sz="3600" dirty="0">
              <a:latin typeface="Arial" panose="020B0604020202020204" pitchFamily="34" charset="0"/>
              <a:cs typeface="Arial" panose="020B0604020202020204" pitchFamily="34" charset="0"/>
            </a:endParaRPr>
          </a:p>
          <a:p>
            <a:pPr algn="r"/>
            <a:endParaRPr lang="en-US" sz="3600" dirty="0">
              <a:latin typeface="Arial" panose="020B0604020202020204" pitchFamily="34" charset="0"/>
              <a:cs typeface="Arial" panose="020B0604020202020204" pitchFamily="34" charset="0"/>
            </a:endParaRPr>
          </a:p>
          <a:p>
            <a:pPr algn="r"/>
            <a:endParaRPr lang="ar-JO" sz="1400" dirty="0">
              <a:latin typeface="Arial" panose="020B0604020202020204" pitchFamily="34" charset="0"/>
              <a:cs typeface="Arial" panose="020B0604020202020204" pitchFamily="34" charset="0"/>
            </a:endParaRPr>
          </a:p>
          <a:p>
            <a:pPr algn="r"/>
            <a:r>
              <a:rPr lang="ar-JO" sz="3600" dirty="0">
                <a:latin typeface="Arial" panose="020B0604020202020204" pitchFamily="34" charset="0"/>
                <a:cs typeface="Arial" panose="020B0604020202020204" pitchFamily="34" charset="0"/>
              </a:rPr>
              <a:t>قارن مع 2 أخ 29: 3-11</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20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9933" y="152400"/>
            <a:ext cx="7772400" cy="1143000"/>
          </a:xfrm>
        </p:spPr>
        <p:txBody>
          <a:bodyPr>
            <a:normAutofit/>
          </a:bodyPr>
          <a:lstStyle/>
          <a:p>
            <a:pPr algn="ctr"/>
            <a:r>
              <a:rPr lang="ar-JO" sz="4800" b="1" i="1" dirty="0">
                <a:latin typeface="Arial" panose="020B0604020202020204" pitchFamily="34" charset="0"/>
                <a:cs typeface="Arial" panose="020B0604020202020204" pitchFamily="34" charset="0"/>
              </a:rPr>
              <a:t>رؤيا إيليا</a:t>
            </a:r>
            <a:endParaRPr lang="en-US" sz="4800" b="1" i="1" dirty="0">
              <a:latin typeface="Arial" panose="020B0604020202020204" pitchFamily="34" charset="0"/>
              <a:cs typeface="Arial" panose="020B0604020202020204" pitchFamily="34" charset="0"/>
            </a:endParaRPr>
          </a:p>
        </p:txBody>
      </p:sp>
      <p:sp>
        <p:nvSpPr>
          <p:cNvPr id="5" name="Rectangle 4"/>
          <p:cNvSpPr/>
          <p:nvPr/>
        </p:nvSpPr>
        <p:spPr>
          <a:xfrm>
            <a:off x="619933" y="1692616"/>
            <a:ext cx="8229600" cy="2862322"/>
          </a:xfrm>
          <a:prstGeom prst="rect">
            <a:avLst/>
          </a:prstGeom>
        </p:spPr>
        <p:txBody>
          <a:bodyPr wrap="square">
            <a:spAutoFit/>
          </a:bodyPr>
          <a:lstStyle/>
          <a:p>
            <a:pPr algn="r"/>
            <a:r>
              <a:rPr lang="ar-JO" sz="3600" dirty="0">
                <a:latin typeface="Arial" panose="020B0604020202020204" pitchFamily="34" charset="0"/>
                <a:cs typeface="Arial" panose="020B0604020202020204" pitchFamily="34" charset="0"/>
              </a:rPr>
              <a:t>تظهر رؤيا النبي التحولية بوضوح عندما واجه أنبياء البعل على جبل الكرمل، رؤيته هي:</a:t>
            </a:r>
            <a:endParaRPr lang="en-US" sz="3600"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pPr algn="r"/>
            <a:r>
              <a:rPr lang="ar-JO" sz="3600" dirty="0">
                <a:latin typeface="Arial" panose="020B0604020202020204" pitchFamily="34" charset="0"/>
                <a:cs typeface="Arial" panose="020B0604020202020204" pitchFamily="34" charset="0"/>
              </a:rPr>
              <a:t>تدمير عبادة البعل وساترداد الأمة إلى عبادة يهوه إله إسرائيل.</a:t>
            </a:r>
            <a:endParaRPr lang="en-US" sz="36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68</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061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7772400" cy="1143000"/>
          </a:xfrm>
        </p:spPr>
        <p:txBody>
          <a:bodyPr>
            <a:normAutofit/>
          </a:bodyPr>
          <a:lstStyle/>
          <a:p>
            <a:pPr algn="ctr"/>
            <a:r>
              <a:rPr lang="ar-JO" sz="4800" b="1" i="1" dirty="0">
                <a:latin typeface="Arial" panose="020B0604020202020204" pitchFamily="34" charset="0"/>
                <a:cs typeface="Arial" panose="020B0604020202020204" pitchFamily="34" charset="0"/>
              </a:rPr>
              <a:t>رؤيا بولس</a:t>
            </a:r>
            <a:endParaRPr lang="en-US" sz="4800" b="1"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057900" y="652993"/>
            <a:ext cx="2171700" cy="490007"/>
          </a:xfrm>
        </p:spPr>
        <p:txBody>
          <a:bodyPr/>
          <a:lstStyle/>
          <a:p>
            <a:pPr>
              <a:defRPr/>
            </a:pPr>
            <a:r>
              <a:rPr lang="ar-JO" dirty="0">
                <a:latin typeface="Arial" panose="020B0604020202020204" pitchFamily="34" charset="0"/>
                <a:cs typeface="Arial" panose="020B0604020202020204" pitchFamily="34" charset="0"/>
              </a:rPr>
              <a:t>69</a:t>
            </a:r>
            <a:endParaRPr lang="en-US" dirty="0">
              <a:latin typeface="Arial" panose="020B0604020202020204" pitchFamily="34" charset="0"/>
              <a:cs typeface="Arial" panose="020B0604020202020204" pitchFamily="34" charset="0"/>
            </a:endParaRPr>
          </a:p>
        </p:txBody>
      </p:sp>
      <p:sp>
        <p:nvSpPr>
          <p:cNvPr id="5" name="Rectangle 4"/>
          <p:cNvSpPr/>
          <p:nvPr/>
        </p:nvSpPr>
        <p:spPr>
          <a:xfrm>
            <a:off x="366794" y="1225689"/>
            <a:ext cx="8229600" cy="3970318"/>
          </a:xfrm>
          <a:prstGeom prst="rect">
            <a:avLst/>
          </a:prstGeom>
        </p:spPr>
        <p:txBody>
          <a:bodyPr wrap="square">
            <a:spAutoFit/>
          </a:bodyPr>
          <a:lstStyle/>
          <a:p>
            <a:pPr algn="r"/>
            <a:r>
              <a:rPr lang="ar-JO" sz="3600" dirty="0">
                <a:latin typeface="Arial" panose="020B0604020202020204" pitchFamily="34" charset="0"/>
                <a:cs typeface="Arial" panose="020B0604020202020204" pitchFamily="34" charset="0"/>
              </a:rPr>
              <a:t>تمجيد الله من خلال الوصول إلى عدد متزايد من مجموعات الناس التي لم يتم الوصول إليها برسالة الإنجيل من خلال 1) الكرازة بالإنجيل 2) زراعة الكنائس و3) تطوير قاعدة قيادة دائمة التوسع والتي بدورها ستقوم بما يلي: 1) التبشير بالإنجيل، 2) إنشاء الكنائس و3) تطوير قاعدة قيادة دائمة التوسع </a:t>
            </a:r>
          </a:p>
          <a:p>
            <a:pPr algn="r"/>
            <a:r>
              <a:rPr lang="ar-JO" sz="3600" dirty="0">
                <a:latin typeface="Arial" panose="020B0604020202020204" pitchFamily="34" charset="0"/>
                <a:cs typeface="Arial" panose="020B0604020202020204" pitchFamily="34" charset="0"/>
              </a:rPr>
              <a:t>وهكذا استمرت الأمور</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478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2765425" y="763588"/>
            <a:ext cx="6378575" cy="1293812"/>
          </a:xfrm>
        </p:spPr>
        <p:txBody>
          <a:bodyPr/>
          <a:lstStyle/>
          <a:p>
            <a:pPr algn="ctr"/>
            <a:r>
              <a:rPr lang="ar-JO" dirty="0">
                <a:latin typeface="Arial" panose="020B0604020202020204" pitchFamily="34" charset="0"/>
                <a:cs typeface="Arial" panose="020B0604020202020204" pitchFamily="34" charset="0"/>
              </a:rPr>
              <a:t>مقاطع رئيسية</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24718019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662" y="1041928"/>
            <a:ext cx="7772400" cy="1526173"/>
          </a:xfrm>
        </p:spPr>
        <p:txBody>
          <a:bodyPr>
            <a:normAutofit fontScale="90000"/>
          </a:bodyPr>
          <a:lstStyle/>
          <a:p>
            <a:r>
              <a:rPr lang="ar-JO" i="1" dirty="0">
                <a:latin typeface="Arial" panose="020B0604020202020204" pitchFamily="34" charset="0"/>
                <a:cs typeface="Arial" panose="020B0604020202020204" pitchFamily="34" charset="0"/>
              </a:rPr>
              <a:t>الرعاة والتنشيط في العهد الجديد</a:t>
            </a:r>
            <a:endParaRPr 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865295" y="6187692"/>
            <a:ext cx="2171700" cy="365125"/>
          </a:xfrm>
        </p:spPr>
        <p:txBody>
          <a:bodyPr/>
          <a:lstStyle/>
          <a:p>
            <a:pPr>
              <a:defRPr/>
            </a:pPr>
            <a:fld id="{411DA843-2C05-41AC-9551-AFC0A264C07D}" type="slidenum">
              <a:rPr lang="en-US" smtClean="0">
                <a:latin typeface="Arial" panose="020B0604020202020204" pitchFamily="34" charset="0"/>
                <a:cs typeface="Arial" panose="020B0604020202020204" pitchFamily="34" charset="0"/>
              </a:rPr>
              <a:pPr>
                <a:defRPr/>
              </a:pPr>
              <a:t>70</a:t>
            </a:fld>
            <a:endParaRPr lang="en-US">
              <a:latin typeface="Arial" panose="020B0604020202020204" pitchFamily="34" charset="0"/>
              <a:cs typeface="Arial" panose="020B0604020202020204" pitchFamily="34" charset="0"/>
            </a:endParaRPr>
          </a:p>
        </p:txBody>
      </p:sp>
      <p:sp>
        <p:nvSpPr>
          <p:cNvPr id="5" name="Rectangle 4"/>
          <p:cNvSpPr/>
          <p:nvPr/>
        </p:nvSpPr>
        <p:spPr>
          <a:xfrm>
            <a:off x="495300" y="3429000"/>
            <a:ext cx="8229600" cy="646331"/>
          </a:xfrm>
          <a:prstGeom prst="rect">
            <a:avLst/>
          </a:prstGeom>
        </p:spPr>
        <p:txBody>
          <a:bodyPr wrap="square">
            <a:spAutoFit/>
          </a:bodyPr>
          <a:lstStyle/>
          <a:p>
            <a:r>
              <a:rPr lang="ar-JO" sz="3600" dirty="0">
                <a:latin typeface="Arial" panose="020B0604020202020204" pitchFamily="34" charset="0"/>
                <a:cs typeface="Arial" panose="020B0604020202020204" pitchFamily="34" charset="0"/>
              </a:rPr>
              <a:t>الكنائس السبعة في سفر الرؤيا</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243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764373"/>
            <a:ext cx="7955280" cy="1293028"/>
          </a:xfrm>
        </p:spPr>
        <p:txBody>
          <a:bodyPr/>
          <a:lstStyle/>
          <a:p>
            <a:pPr algn="ctr"/>
            <a:r>
              <a:rPr lang="ar-JO" dirty="0">
                <a:latin typeface="Arial" panose="020B0604020202020204" pitchFamily="34" charset="0"/>
                <a:cs typeface="Arial" panose="020B0604020202020204" pitchFamily="34" charset="0"/>
              </a:rPr>
              <a:t>ثلاث خطوات نحو التنشيط</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r" rtl="1"/>
            <a:r>
              <a:rPr lang="ar-JO" sz="3600" dirty="0">
                <a:latin typeface="Arial" panose="020B0604020202020204" pitchFamily="34" charset="0"/>
                <a:cs typeface="Arial" panose="020B0604020202020204" pitchFamily="34" charset="0"/>
              </a:rPr>
              <a:t>تعرَّف</a:t>
            </a:r>
            <a:endParaRPr lang="en-US" sz="3600" dirty="0">
              <a:latin typeface="Arial" panose="020B0604020202020204" pitchFamily="34" charset="0"/>
              <a:cs typeface="Arial" panose="020B0604020202020204" pitchFamily="34" charset="0"/>
            </a:endParaRPr>
          </a:p>
          <a:p>
            <a:pPr algn="r" rtl="1"/>
            <a:r>
              <a:rPr lang="ar-JO" sz="3600" dirty="0">
                <a:latin typeface="Arial" panose="020B0604020202020204" pitchFamily="34" charset="0"/>
                <a:cs typeface="Arial" panose="020B0604020202020204" pitchFamily="34" charset="0"/>
              </a:rPr>
              <a:t>تجاوب</a:t>
            </a:r>
            <a:endParaRPr lang="en-US" sz="3600" dirty="0">
              <a:latin typeface="Arial" panose="020B0604020202020204" pitchFamily="34" charset="0"/>
              <a:cs typeface="Arial" panose="020B0604020202020204" pitchFamily="34" charset="0"/>
            </a:endParaRPr>
          </a:p>
          <a:p>
            <a:pPr algn="r" rtl="1"/>
            <a:r>
              <a:rPr lang="ar-JO" sz="3600" dirty="0">
                <a:latin typeface="Arial" panose="020B0604020202020204" pitchFamily="34" charset="0"/>
                <a:cs typeface="Arial" panose="020B0604020202020204" pitchFamily="34" charset="0"/>
              </a:rPr>
              <a:t>انتعش</a:t>
            </a:r>
            <a:endParaRPr lang="en-US" sz="3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71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659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302" y="764373"/>
            <a:ext cx="7810338" cy="1293028"/>
          </a:xfrm>
        </p:spPr>
        <p:txBody>
          <a:bodyPr>
            <a:normAutofit/>
          </a:bodyPr>
          <a:lstStyle/>
          <a:p>
            <a:pPr algn="ctr"/>
            <a:r>
              <a:rPr lang="ar-JO" dirty="0">
                <a:latin typeface="Arial" panose="020B0604020202020204" pitchFamily="34" charset="0"/>
                <a:cs typeface="Arial" panose="020B0604020202020204" pitchFamily="34" charset="0"/>
              </a:rPr>
              <a:t>ملاحظات بخصوص الكنائس السبعة</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94360" y="2194559"/>
            <a:ext cx="7955280" cy="4566163"/>
          </a:xfrm>
        </p:spPr>
        <p:txBody>
          <a:bodyPr>
            <a:normAutofit/>
          </a:bodyPr>
          <a:lstStyle/>
          <a:p>
            <a:pPr algn="r" rtl="1"/>
            <a:r>
              <a:rPr lang="ar-JO" sz="3600" dirty="0">
                <a:latin typeface="Arial" panose="020B0604020202020204" pitchFamily="34" charset="0"/>
                <a:cs typeface="Arial" panose="020B0604020202020204" pitchFamily="34" charset="0"/>
              </a:rPr>
              <a:t>الملائكة هم رعاة الكنائس (ضمير المفرد المخاطب)</a:t>
            </a:r>
            <a:endParaRPr lang="en-US" sz="3600" dirty="0">
              <a:latin typeface="Arial" panose="020B0604020202020204" pitchFamily="34" charset="0"/>
              <a:cs typeface="Arial" panose="020B0604020202020204" pitchFamily="34" charset="0"/>
            </a:endParaRPr>
          </a:p>
          <a:p>
            <a:pPr algn="r" rtl="1"/>
            <a:r>
              <a:rPr lang="ar-JO" sz="3600" dirty="0">
                <a:latin typeface="Arial" panose="020B0604020202020204" pitchFamily="34" charset="0"/>
                <a:cs typeface="Arial" panose="020B0604020202020204" pitchFamily="34" charset="0"/>
              </a:rPr>
              <a:t>يحتاج القادة إلى تجديد.</a:t>
            </a:r>
            <a:endParaRPr lang="en-US" sz="3600" dirty="0">
              <a:latin typeface="Arial" panose="020B0604020202020204" pitchFamily="34" charset="0"/>
              <a:cs typeface="Arial" panose="020B0604020202020204" pitchFamily="34" charset="0"/>
            </a:endParaRPr>
          </a:p>
          <a:p>
            <a:pPr algn="r" rtl="1"/>
            <a:r>
              <a:rPr lang="ar-JO" sz="3600" dirty="0">
                <a:latin typeface="Arial" panose="020B0604020202020204" pitchFamily="34" charset="0"/>
                <a:cs typeface="Arial" panose="020B0604020202020204" pitchFamily="34" charset="0"/>
              </a:rPr>
              <a:t>سيؤدي هذا إلى التجديد في الكنائس.</a:t>
            </a:r>
            <a:endParaRPr lang="en-US" sz="3600" dirty="0">
              <a:latin typeface="Arial" panose="020B0604020202020204" pitchFamily="34" charset="0"/>
              <a:cs typeface="Arial" panose="020B0604020202020204" pitchFamily="34" charset="0"/>
            </a:endParaRPr>
          </a:p>
          <a:p>
            <a:pPr algn="r" rtl="1"/>
            <a:r>
              <a:rPr lang="ar-JO" sz="3600" dirty="0">
                <a:latin typeface="Arial" panose="020B0604020202020204" pitchFamily="34" charset="0"/>
                <a:cs typeface="Arial" panose="020B0604020202020204" pitchFamily="34" charset="0"/>
              </a:rPr>
              <a:t>تنطبق هذه الدروس على القائد ومن ثم تنتقل إلى كل من له أذنان للسمع.</a:t>
            </a:r>
            <a:endParaRPr lang="en-US" sz="3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72</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460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89806447"/>
              </p:ext>
            </p:extLst>
          </p:nvPr>
        </p:nvGraphicFramePr>
        <p:xfrm>
          <a:off x="0" y="0"/>
          <a:ext cx="9144000" cy="6858003"/>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3594818767"/>
                    </a:ext>
                  </a:extLst>
                </a:gridCol>
                <a:gridCol w="2286000">
                  <a:extLst>
                    <a:ext uri="{9D8B030D-6E8A-4147-A177-3AD203B41FA5}">
                      <a16:colId xmlns:a16="http://schemas.microsoft.com/office/drawing/2014/main" val="2554121591"/>
                    </a:ext>
                  </a:extLst>
                </a:gridCol>
                <a:gridCol w="2286000">
                  <a:extLst>
                    <a:ext uri="{9D8B030D-6E8A-4147-A177-3AD203B41FA5}">
                      <a16:colId xmlns:a16="http://schemas.microsoft.com/office/drawing/2014/main" val="196864828"/>
                    </a:ext>
                  </a:extLst>
                </a:gridCol>
                <a:gridCol w="2286000">
                  <a:extLst>
                    <a:ext uri="{9D8B030D-6E8A-4147-A177-3AD203B41FA5}">
                      <a16:colId xmlns:a16="http://schemas.microsoft.com/office/drawing/2014/main" val="3476574233"/>
                    </a:ext>
                  </a:extLst>
                </a:gridCol>
              </a:tblGrid>
              <a:tr h="607167">
                <a:tc>
                  <a:txBody>
                    <a:bodyPr/>
                    <a:lstStyle/>
                    <a:p>
                      <a:pPr algn="ctr"/>
                      <a:r>
                        <a:rPr lang="ar-JO" dirty="0">
                          <a:latin typeface="Arial" panose="020B0604020202020204" pitchFamily="34" charset="0"/>
                          <a:cs typeface="Arial" panose="020B0604020202020204" pitchFamily="34" charset="0"/>
                        </a:rPr>
                        <a:t>الكنيسة</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الثناء</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الإنتقاد</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الحث</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6559756"/>
                  </a:ext>
                </a:extLst>
              </a:tr>
              <a:tr h="935634">
                <a:tc>
                  <a:txBody>
                    <a:bodyPr/>
                    <a:lstStyle/>
                    <a:p>
                      <a:pPr algn="ctr"/>
                      <a:r>
                        <a:rPr lang="ar-JO" dirty="0">
                          <a:latin typeface="Arial" panose="020B0604020202020204" pitchFamily="34" charset="0"/>
                          <a:cs typeface="Arial" panose="020B0604020202020204" pitchFamily="34" charset="0"/>
                        </a:rPr>
                        <a:t>أفسس</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الأعمال الصالحة، الصبر، التمييز</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ترك محبتهم الأولى</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أذكر، تب، ارجع</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41875132"/>
                  </a:ext>
                </a:extLst>
              </a:tr>
              <a:tr h="885867">
                <a:tc>
                  <a:txBody>
                    <a:bodyPr/>
                    <a:lstStyle/>
                    <a:p>
                      <a:pPr algn="ctr"/>
                      <a:r>
                        <a:rPr lang="ar-JO" dirty="0">
                          <a:latin typeface="Arial" panose="020B0604020202020204" pitchFamily="34" charset="0"/>
                          <a:cs typeface="Arial" panose="020B0604020202020204" pitchFamily="34" charset="0"/>
                        </a:rPr>
                        <a:t>سميرنا</a:t>
                      </a: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28802111"/>
                  </a:ext>
                </a:extLst>
              </a:tr>
              <a:tr h="885867">
                <a:tc>
                  <a:txBody>
                    <a:bodyPr/>
                    <a:lstStyle/>
                    <a:p>
                      <a:pPr algn="ctr"/>
                      <a:r>
                        <a:rPr lang="ar-JO" dirty="0">
                          <a:latin typeface="Arial" panose="020B0604020202020204" pitchFamily="34" charset="0"/>
                          <a:cs typeface="Arial" panose="020B0604020202020204" pitchFamily="34" charset="0"/>
                        </a:rPr>
                        <a:t>برغامس</a:t>
                      </a: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85363628"/>
                  </a:ext>
                </a:extLst>
              </a:tr>
              <a:tr h="885867">
                <a:tc>
                  <a:txBody>
                    <a:bodyPr/>
                    <a:lstStyle/>
                    <a:p>
                      <a:pPr algn="ctr"/>
                      <a:r>
                        <a:rPr lang="ar-JO" dirty="0">
                          <a:latin typeface="Arial" panose="020B0604020202020204" pitchFamily="34" charset="0"/>
                          <a:cs typeface="Arial" panose="020B0604020202020204" pitchFamily="34" charset="0"/>
                        </a:rPr>
                        <a:t>ثياتيرا</a:t>
                      </a: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92601045"/>
                  </a:ext>
                </a:extLst>
              </a:tr>
              <a:tr h="885867">
                <a:tc>
                  <a:txBody>
                    <a:bodyPr/>
                    <a:lstStyle/>
                    <a:p>
                      <a:pPr algn="ctr"/>
                      <a:r>
                        <a:rPr lang="ar-JO" dirty="0">
                          <a:latin typeface="Arial" panose="020B0604020202020204" pitchFamily="34" charset="0"/>
                          <a:cs typeface="Arial" panose="020B0604020202020204" pitchFamily="34" charset="0"/>
                        </a:rPr>
                        <a:t>ساردس</a:t>
                      </a: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02967813"/>
                  </a:ext>
                </a:extLst>
              </a:tr>
              <a:tr h="885867">
                <a:tc>
                  <a:txBody>
                    <a:bodyPr/>
                    <a:lstStyle/>
                    <a:p>
                      <a:pPr algn="ctr"/>
                      <a:r>
                        <a:rPr lang="ar-JO" dirty="0">
                          <a:latin typeface="Arial" panose="020B0604020202020204" pitchFamily="34" charset="0"/>
                          <a:cs typeface="Arial" panose="020B0604020202020204" pitchFamily="34" charset="0"/>
                        </a:rPr>
                        <a:t>فيلادلفيا</a:t>
                      </a: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78272469"/>
                  </a:ext>
                </a:extLst>
              </a:tr>
              <a:tr h="8858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dirty="0">
                          <a:latin typeface="Arial" panose="020B0604020202020204" pitchFamily="34" charset="0"/>
                          <a:cs typeface="Arial" panose="020B0604020202020204" pitchFamily="34" charset="0"/>
                        </a:rPr>
                        <a:t>لاودكية</a:t>
                      </a: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09719413"/>
                  </a:ext>
                </a:extLst>
              </a:tr>
            </a:tbl>
          </a:graphicData>
        </a:graphic>
      </p:graphicFrame>
      <p:sp>
        <p:nvSpPr>
          <p:cNvPr id="2" name="Slide Number Placeholder 1"/>
          <p:cNvSpPr>
            <a:spLocks noGrp="1"/>
          </p:cNvSpPr>
          <p:nvPr>
            <p:ph type="sldNum" sz="quarter" idx="12"/>
          </p:nvPr>
        </p:nvSpPr>
        <p:spPr/>
        <p:txBody>
          <a:bodyPr/>
          <a:lstStyle/>
          <a:p>
            <a:r>
              <a:rPr lang="ar-JO" dirty="0"/>
              <a:t>73</a:t>
            </a:r>
            <a:endParaRPr lang="en-US" dirty="0"/>
          </a:p>
        </p:txBody>
      </p:sp>
    </p:spTree>
    <p:extLst>
      <p:ext uri="{BB962C8B-B14F-4D97-AF65-F5344CB8AC3E}">
        <p14:creationId xmlns:p14="http://schemas.microsoft.com/office/powerpoint/2010/main" val="11023424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55501094"/>
              </p:ext>
            </p:extLst>
          </p:nvPr>
        </p:nvGraphicFramePr>
        <p:xfrm>
          <a:off x="0" y="0"/>
          <a:ext cx="9144000" cy="6858003"/>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3594818767"/>
                    </a:ext>
                  </a:extLst>
                </a:gridCol>
                <a:gridCol w="2286000">
                  <a:extLst>
                    <a:ext uri="{9D8B030D-6E8A-4147-A177-3AD203B41FA5}">
                      <a16:colId xmlns:a16="http://schemas.microsoft.com/office/drawing/2014/main" val="2554121591"/>
                    </a:ext>
                  </a:extLst>
                </a:gridCol>
                <a:gridCol w="2286000">
                  <a:extLst>
                    <a:ext uri="{9D8B030D-6E8A-4147-A177-3AD203B41FA5}">
                      <a16:colId xmlns:a16="http://schemas.microsoft.com/office/drawing/2014/main" val="196864828"/>
                    </a:ext>
                  </a:extLst>
                </a:gridCol>
                <a:gridCol w="2286000">
                  <a:extLst>
                    <a:ext uri="{9D8B030D-6E8A-4147-A177-3AD203B41FA5}">
                      <a16:colId xmlns:a16="http://schemas.microsoft.com/office/drawing/2014/main" val="3476574233"/>
                    </a:ext>
                  </a:extLst>
                </a:gridCol>
              </a:tblGrid>
              <a:tr h="607167">
                <a:tc>
                  <a:txBody>
                    <a:bodyPr/>
                    <a:lstStyle/>
                    <a:p>
                      <a:pPr algn="ctr"/>
                      <a:r>
                        <a:rPr lang="ar-JO" dirty="0">
                          <a:latin typeface="Arial" panose="020B0604020202020204" pitchFamily="34" charset="0"/>
                          <a:cs typeface="Arial" panose="020B0604020202020204" pitchFamily="34" charset="0"/>
                        </a:rPr>
                        <a:t>الكنيسة</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الثناء</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الإنتقاد</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الحث</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6559756"/>
                  </a:ext>
                </a:extLst>
              </a:tr>
              <a:tr h="935634">
                <a:tc>
                  <a:txBody>
                    <a:bodyPr/>
                    <a:lstStyle/>
                    <a:p>
                      <a:pPr algn="ctr"/>
                      <a:r>
                        <a:rPr lang="ar-JO" dirty="0">
                          <a:latin typeface="Arial" panose="020B0604020202020204" pitchFamily="34" charset="0"/>
                          <a:cs typeface="Arial" panose="020B0604020202020204" pitchFamily="34" charset="0"/>
                        </a:rPr>
                        <a:t>أفسس</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الأعمال الصالحة، الصبر، التمييز</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ترك محبتهم الأولى</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أذكر، تب، ارجع</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41875132"/>
                  </a:ext>
                </a:extLst>
              </a:tr>
              <a:tr h="885867">
                <a:tc>
                  <a:txBody>
                    <a:bodyPr/>
                    <a:lstStyle/>
                    <a:p>
                      <a:pPr algn="ctr"/>
                      <a:r>
                        <a:rPr lang="ar-JO" dirty="0">
                          <a:latin typeface="Arial" panose="020B0604020202020204" pitchFamily="34" charset="0"/>
                          <a:cs typeface="Arial" panose="020B0604020202020204" pitchFamily="34" charset="0"/>
                        </a:rPr>
                        <a:t>سميرنا</a:t>
                      </a:r>
                      <a:endParaRPr lang="en-US" dirty="0">
                        <a:latin typeface="Arial" panose="020B0604020202020204" pitchFamily="34" charset="0"/>
                        <a:cs typeface="Arial" panose="020B0604020202020204" pitchFamily="34" charset="0"/>
                      </a:endParaRPr>
                    </a:p>
                  </a:txBody>
                  <a:tcPr/>
                </a:tc>
                <a:tc>
                  <a:txBody>
                    <a:bodyPr/>
                    <a:lstStyle/>
                    <a:p>
                      <a:pPr algn="ctr"/>
                      <a:r>
                        <a:rPr lang="ar-JO" baseline="0" dirty="0">
                          <a:latin typeface="Arial" panose="020B0604020202020204" pitchFamily="34" charset="0"/>
                          <a:cs typeface="Arial" panose="020B0604020202020204" pitchFamily="34" charset="0"/>
                        </a:rPr>
                        <a:t>الأعمال، الضيق، الفقر (مع أنه غني بالحقيقة</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لا يوجد</a:t>
                      </a:r>
                      <a:endParaRPr lang="en-US" dirty="0">
                        <a:latin typeface="Arial" panose="020B0604020202020204" pitchFamily="34" charset="0"/>
                        <a:cs typeface="Arial" panose="020B0604020202020204" pitchFamily="34" charset="0"/>
                      </a:endParaRPr>
                    </a:p>
                  </a:txBody>
                  <a:tcPr/>
                </a:tc>
                <a:tc>
                  <a:txBody>
                    <a:bodyPr/>
                    <a:lstStyle/>
                    <a:p>
                      <a:pPr algn="ctr"/>
                      <a:r>
                        <a:rPr lang="ar-JO" baseline="0" dirty="0">
                          <a:latin typeface="Arial" panose="020B0604020202020204" pitchFamily="34" charset="0"/>
                          <a:cs typeface="Arial" panose="020B0604020202020204" pitchFamily="34" charset="0"/>
                        </a:rPr>
                        <a:t>لا تخف، سأعطيك إكليل الحياة</a:t>
                      </a:r>
                      <a:endParaRPr lang="en-US"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28802111"/>
                  </a:ext>
                </a:extLst>
              </a:tr>
              <a:tr h="885867">
                <a:tc>
                  <a:txBody>
                    <a:bodyPr/>
                    <a:lstStyle/>
                    <a:p>
                      <a:pPr algn="ctr"/>
                      <a:r>
                        <a:rPr lang="ar-JO" dirty="0">
                          <a:latin typeface="Arial" panose="020B0604020202020204" pitchFamily="34" charset="0"/>
                          <a:cs typeface="Arial" panose="020B0604020202020204" pitchFamily="34" charset="0"/>
                        </a:rPr>
                        <a:t>برغامس</a:t>
                      </a: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85363628"/>
                  </a:ext>
                </a:extLst>
              </a:tr>
              <a:tr h="885867">
                <a:tc>
                  <a:txBody>
                    <a:bodyPr/>
                    <a:lstStyle/>
                    <a:p>
                      <a:pPr algn="ctr"/>
                      <a:r>
                        <a:rPr lang="ar-JO" dirty="0">
                          <a:latin typeface="Arial" panose="020B0604020202020204" pitchFamily="34" charset="0"/>
                          <a:cs typeface="Arial" panose="020B0604020202020204" pitchFamily="34" charset="0"/>
                        </a:rPr>
                        <a:t>ثياتيرا</a:t>
                      </a: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92601045"/>
                  </a:ext>
                </a:extLst>
              </a:tr>
              <a:tr h="885867">
                <a:tc>
                  <a:txBody>
                    <a:bodyPr/>
                    <a:lstStyle/>
                    <a:p>
                      <a:pPr algn="ctr"/>
                      <a:r>
                        <a:rPr lang="ar-JO" dirty="0">
                          <a:latin typeface="Arial" panose="020B0604020202020204" pitchFamily="34" charset="0"/>
                          <a:cs typeface="Arial" panose="020B0604020202020204" pitchFamily="34" charset="0"/>
                        </a:rPr>
                        <a:t>ساردس</a:t>
                      </a: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02967813"/>
                  </a:ext>
                </a:extLst>
              </a:tr>
              <a:tr h="885867">
                <a:tc>
                  <a:txBody>
                    <a:bodyPr/>
                    <a:lstStyle/>
                    <a:p>
                      <a:pPr algn="ctr"/>
                      <a:r>
                        <a:rPr lang="ar-JO" dirty="0">
                          <a:latin typeface="Arial" panose="020B0604020202020204" pitchFamily="34" charset="0"/>
                          <a:cs typeface="Arial" panose="020B0604020202020204" pitchFamily="34" charset="0"/>
                        </a:rPr>
                        <a:t>فيلادلفيا</a:t>
                      </a: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78272469"/>
                  </a:ext>
                </a:extLst>
              </a:tr>
              <a:tr h="8858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dirty="0">
                          <a:latin typeface="Arial" panose="020B0604020202020204" pitchFamily="34" charset="0"/>
                          <a:cs typeface="Arial" panose="020B0604020202020204" pitchFamily="34" charset="0"/>
                        </a:rPr>
                        <a:t>لاودكية</a:t>
                      </a: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09719413"/>
                  </a:ext>
                </a:extLst>
              </a:tr>
            </a:tbl>
          </a:graphicData>
        </a:graphic>
      </p:graphicFrame>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1050" b="0" i="0" u="none" strike="noStrike" kern="1200" cap="none" spc="0" normalizeH="0" baseline="0" noProof="0" dirty="0">
                <a:ln>
                  <a:noFill/>
                </a:ln>
                <a:solidFill>
                  <a:prstClr val="white">
                    <a:tint val="75000"/>
                  </a:prstClr>
                </a:solidFill>
                <a:effectLst/>
                <a:uLnTx/>
                <a:uFillTx/>
                <a:latin typeface="Century Gothic"/>
                <a:ea typeface="+mn-ea"/>
                <a:cs typeface="Arial" panose="020B0604020202020204" pitchFamily="34" charset="0"/>
              </a:rPr>
              <a:t>73</a:t>
            </a:r>
            <a:endParaRPr kumimoji="0" lang="en-US" sz="1050" b="0" i="0" u="none" strike="noStrike" kern="1200" cap="none" spc="0" normalizeH="0" baseline="0" noProof="0" dirty="0">
              <a:ln>
                <a:noFill/>
              </a:ln>
              <a:solidFill>
                <a:prstClr val="white">
                  <a:tint val="75000"/>
                </a:prstClr>
              </a:solidFill>
              <a:effectLst/>
              <a:uLnTx/>
              <a:uFillTx/>
              <a:latin typeface="Century Gothic"/>
              <a:ea typeface="+mn-ea"/>
              <a:cs typeface="+mn-cs"/>
            </a:endParaRPr>
          </a:p>
        </p:txBody>
      </p:sp>
    </p:spTree>
    <p:extLst>
      <p:ext uri="{BB962C8B-B14F-4D97-AF65-F5344CB8AC3E}">
        <p14:creationId xmlns:p14="http://schemas.microsoft.com/office/powerpoint/2010/main" val="19830837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74539812"/>
              </p:ext>
            </p:extLst>
          </p:nvPr>
        </p:nvGraphicFramePr>
        <p:xfrm>
          <a:off x="0" y="0"/>
          <a:ext cx="9144000" cy="6858003"/>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3594818767"/>
                    </a:ext>
                  </a:extLst>
                </a:gridCol>
                <a:gridCol w="2286000">
                  <a:extLst>
                    <a:ext uri="{9D8B030D-6E8A-4147-A177-3AD203B41FA5}">
                      <a16:colId xmlns:a16="http://schemas.microsoft.com/office/drawing/2014/main" val="2554121591"/>
                    </a:ext>
                  </a:extLst>
                </a:gridCol>
                <a:gridCol w="2286000">
                  <a:extLst>
                    <a:ext uri="{9D8B030D-6E8A-4147-A177-3AD203B41FA5}">
                      <a16:colId xmlns:a16="http://schemas.microsoft.com/office/drawing/2014/main" val="196864828"/>
                    </a:ext>
                  </a:extLst>
                </a:gridCol>
                <a:gridCol w="2286000">
                  <a:extLst>
                    <a:ext uri="{9D8B030D-6E8A-4147-A177-3AD203B41FA5}">
                      <a16:colId xmlns:a16="http://schemas.microsoft.com/office/drawing/2014/main" val="3476574233"/>
                    </a:ext>
                  </a:extLst>
                </a:gridCol>
              </a:tblGrid>
              <a:tr h="607167">
                <a:tc>
                  <a:txBody>
                    <a:bodyPr/>
                    <a:lstStyle/>
                    <a:p>
                      <a:pPr algn="ctr"/>
                      <a:r>
                        <a:rPr lang="ar-JO" dirty="0">
                          <a:latin typeface="Arial" panose="020B0604020202020204" pitchFamily="34" charset="0"/>
                          <a:cs typeface="Arial" panose="020B0604020202020204" pitchFamily="34" charset="0"/>
                        </a:rPr>
                        <a:t>الكنيسة</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الثناء</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الإنتقاد</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الحث</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6559756"/>
                  </a:ext>
                </a:extLst>
              </a:tr>
              <a:tr h="935634">
                <a:tc>
                  <a:txBody>
                    <a:bodyPr/>
                    <a:lstStyle/>
                    <a:p>
                      <a:pPr algn="ctr"/>
                      <a:r>
                        <a:rPr lang="ar-JO" dirty="0">
                          <a:latin typeface="Arial" panose="020B0604020202020204" pitchFamily="34" charset="0"/>
                          <a:cs typeface="Arial" panose="020B0604020202020204" pitchFamily="34" charset="0"/>
                        </a:rPr>
                        <a:t>أفسس</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الأعمال الصالحة، الصبر، التمييز</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ترك محبتهم الأولى</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أذكر، تب، ارجع</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41875132"/>
                  </a:ext>
                </a:extLst>
              </a:tr>
              <a:tr h="885867">
                <a:tc>
                  <a:txBody>
                    <a:bodyPr/>
                    <a:lstStyle/>
                    <a:p>
                      <a:pPr algn="ctr"/>
                      <a:r>
                        <a:rPr lang="ar-JO" dirty="0">
                          <a:latin typeface="Arial" panose="020B0604020202020204" pitchFamily="34" charset="0"/>
                          <a:cs typeface="Arial" panose="020B0604020202020204" pitchFamily="34" charset="0"/>
                        </a:rPr>
                        <a:t>سميرنا</a:t>
                      </a:r>
                      <a:endParaRPr lang="en-US" dirty="0">
                        <a:latin typeface="Arial" panose="020B0604020202020204" pitchFamily="34" charset="0"/>
                        <a:cs typeface="Arial" panose="020B0604020202020204" pitchFamily="34" charset="0"/>
                      </a:endParaRPr>
                    </a:p>
                  </a:txBody>
                  <a:tcPr/>
                </a:tc>
                <a:tc>
                  <a:txBody>
                    <a:bodyPr/>
                    <a:lstStyle/>
                    <a:p>
                      <a:pPr algn="ctr"/>
                      <a:r>
                        <a:rPr lang="ar-JO" baseline="0" dirty="0">
                          <a:latin typeface="Arial" panose="020B0604020202020204" pitchFamily="34" charset="0"/>
                          <a:cs typeface="Arial" panose="020B0604020202020204" pitchFamily="34" charset="0"/>
                        </a:rPr>
                        <a:t>الأعمال، الضيق، الفقر (مع أنه غني بالحقيقة</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لا يوجد</a:t>
                      </a:r>
                      <a:endParaRPr lang="en-US" dirty="0">
                        <a:latin typeface="Arial" panose="020B0604020202020204" pitchFamily="34" charset="0"/>
                        <a:cs typeface="Arial" panose="020B0604020202020204" pitchFamily="34" charset="0"/>
                      </a:endParaRPr>
                    </a:p>
                  </a:txBody>
                  <a:tcPr/>
                </a:tc>
                <a:tc>
                  <a:txBody>
                    <a:bodyPr/>
                    <a:lstStyle/>
                    <a:p>
                      <a:pPr algn="ctr"/>
                      <a:r>
                        <a:rPr lang="ar-JO" baseline="0" dirty="0">
                          <a:latin typeface="Arial" panose="020B0604020202020204" pitchFamily="34" charset="0"/>
                          <a:cs typeface="Arial" panose="020B0604020202020204" pitchFamily="34" charset="0"/>
                        </a:rPr>
                        <a:t>لا تخف، سأعطيك إكليل الحياة</a:t>
                      </a:r>
                      <a:endParaRPr lang="en-US"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28802111"/>
                  </a:ext>
                </a:extLst>
              </a:tr>
              <a:tr h="885867">
                <a:tc>
                  <a:txBody>
                    <a:bodyPr/>
                    <a:lstStyle/>
                    <a:p>
                      <a:pPr algn="ctr"/>
                      <a:r>
                        <a:rPr lang="ar-JO" dirty="0">
                          <a:latin typeface="Arial" panose="020B0604020202020204" pitchFamily="34" charset="0"/>
                          <a:cs typeface="Arial" panose="020B0604020202020204" pitchFamily="34" charset="0"/>
                        </a:rPr>
                        <a:t>برغامس</a:t>
                      </a:r>
                      <a:endParaRPr lang="en-US" dirty="0">
                        <a:latin typeface="Arial" panose="020B0604020202020204" pitchFamily="34" charset="0"/>
                        <a:cs typeface="Arial" panose="020B0604020202020204" pitchFamily="34" charset="0"/>
                      </a:endParaRPr>
                    </a:p>
                  </a:txBody>
                  <a:tcPr/>
                </a:tc>
                <a:tc>
                  <a:txBody>
                    <a:bodyPr/>
                    <a:lstStyle/>
                    <a:p>
                      <a:pPr algn="ctr"/>
                      <a:r>
                        <a:rPr lang="ar-JO" baseline="0" dirty="0">
                          <a:latin typeface="Arial" panose="020B0604020202020204" pitchFamily="34" charset="0"/>
                          <a:cs typeface="Arial" panose="020B0604020202020204" pitchFamily="34" charset="0"/>
                        </a:rPr>
                        <a:t>يسكن حيث كرسي الشيطان، تمسكت باسمي</a:t>
                      </a:r>
                      <a:endParaRPr lang="en-US"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dirty="0">
                          <a:latin typeface="Arial" panose="020B0604020202020204" pitchFamily="34" charset="0"/>
                          <a:cs typeface="Arial" panose="020B0604020202020204" pitchFamily="34" charset="0"/>
                        </a:rPr>
                        <a:t>تعليم بلعام والنيقولاويين</a:t>
                      </a:r>
                      <a:endParaRPr lang="en-US" dirty="0">
                        <a:latin typeface="Arial" panose="020B0604020202020204" pitchFamily="34" charset="0"/>
                        <a:cs typeface="Arial" panose="020B0604020202020204" pitchFamily="34" charset="0"/>
                      </a:endParaRPr>
                    </a:p>
                  </a:txBody>
                  <a:tcPr/>
                </a:tc>
                <a:tc>
                  <a:txBody>
                    <a:bodyPr/>
                    <a:lstStyle/>
                    <a:p>
                      <a:r>
                        <a:rPr lang="ar-JO" dirty="0">
                          <a:latin typeface="Arial" panose="020B0604020202020204" pitchFamily="34" charset="0"/>
                          <a:cs typeface="Arial" panose="020B0604020202020204" pitchFamily="34" charset="0"/>
                        </a:rPr>
                        <a:t>تب وإلا فإني سوف أحاربك</a:t>
                      </a:r>
                    </a:p>
                  </a:txBody>
                  <a:tcPr/>
                </a:tc>
                <a:extLst>
                  <a:ext uri="{0D108BD9-81ED-4DB2-BD59-A6C34878D82A}">
                    <a16:rowId xmlns:a16="http://schemas.microsoft.com/office/drawing/2014/main" val="1985363628"/>
                  </a:ext>
                </a:extLst>
              </a:tr>
              <a:tr h="885867">
                <a:tc>
                  <a:txBody>
                    <a:bodyPr/>
                    <a:lstStyle/>
                    <a:p>
                      <a:pPr algn="ctr"/>
                      <a:r>
                        <a:rPr lang="ar-JO" dirty="0">
                          <a:latin typeface="Arial" panose="020B0604020202020204" pitchFamily="34" charset="0"/>
                          <a:cs typeface="Arial" panose="020B0604020202020204" pitchFamily="34" charset="0"/>
                        </a:rPr>
                        <a:t>ثياتيرا</a:t>
                      </a: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92601045"/>
                  </a:ext>
                </a:extLst>
              </a:tr>
              <a:tr h="885867">
                <a:tc>
                  <a:txBody>
                    <a:bodyPr/>
                    <a:lstStyle/>
                    <a:p>
                      <a:pPr algn="ctr"/>
                      <a:r>
                        <a:rPr lang="ar-JO" dirty="0">
                          <a:latin typeface="Arial" panose="020B0604020202020204" pitchFamily="34" charset="0"/>
                          <a:cs typeface="Arial" panose="020B0604020202020204" pitchFamily="34" charset="0"/>
                        </a:rPr>
                        <a:t>ساردس</a:t>
                      </a: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02967813"/>
                  </a:ext>
                </a:extLst>
              </a:tr>
              <a:tr h="885867">
                <a:tc>
                  <a:txBody>
                    <a:bodyPr/>
                    <a:lstStyle/>
                    <a:p>
                      <a:pPr algn="ctr"/>
                      <a:r>
                        <a:rPr lang="ar-JO" dirty="0">
                          <a:latin typeface="Arial" panose="020B0604020202020204" pitchFamily="34" charset="0"/>
                          <a:cs typeface="Arial" panose="020B0604020202020204" pitchFamily="34" charset="0"/>
                        </a:rPr>
                        <a:t>فيلادلفيا</a:t>
                      </a: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78272469"/>
                  </a:ext>
                </a:extLst>
              </a:tr>
              <a:tr h="8858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dirty="0">
                          <a:latin typeface="Arial" panose="020B0604020202020204" pitchFamily="34" charset="0"/>
                          <a:cs typeface="Arial" panose="020B0604020202020204" pitchFamily="34" charset="0"/>
                        </a:rPr>
                        <a:t>لاودكية</a:t>
                      </a: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09719413"/>
                  </a:ext>
                </a:extLst>
              </a:tr>
            </a:tbl>
          </a:graphicData>
        </a:graphic>
      </p:graphicFrame>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1050" b="0" i="0" u="none" strike="noStrike" kern="1200" cap="none" spc="0" normalizeH="0" baseline="0" noProof="0" dirty="0">
                <a:ln>
                  <a:noFill/>
                </a:ln>
                <a:solidFill>
                  <a:prstClr val="white">
                    <a:tint val="75000"/>
                  </a:prstClr>
                </a:solidFill>
                <a:effectLst/>
                <a:uLnTx/>
                <a:uFillTx/>
                <a:latin typeface="Century Gothic"/>
                <a:ea typeface="+mn-ea"/>
                <a:cs typeface="Arial" panose="020B0604020202020204" pitchFamily="34" charset="0"/>
              </a:rPr>
              <a:t>73</a:t>
            </a:r>
            <a:endParaRPr kumimoji="0" lang="en-US" sz="1050" b="0" i="0" u="none" strike="noStrike" kern="1200" cap="none" spc="0" normalizeH="0" baseline="0" noProof="0" dirty="0">
              <a:ln>
                <a:noFill/>
              </a:ln>
              <a:solidFill>
                <a:prstClr val="white">
                  <a:tint val="75000"/>
                </a:prstClr>
              </a:solidFill>
              <a:effectLst/>
              <a:uLnTx/>
              <a:uFillTx/>
              <a:latin typeface="Century Gothic"/>
              <a:ea typeface="+mn-ea"/>
              <a:cs typeface="+mn-cs"/>
            </a:endParaRPr>
          </a:p>
        </p:txBody>
      </p:sp>
    </p:spTree>
    <p:extLst>
      <p:ext uri="{BB962C8B-B14F-4D97-AF65-F5344CB8AC3E}">
        <p14:creationId xmlns:p14="http://schemas.microsoft.com/office/powerpoint/2010/main" val="39735800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23082216"/>
              </p:ext>
            </p:extLst>
          </p:nvPr>
        </p:nvGraphicFramePr>
        <p:xfrm>
          <a:off x="0" y="0"/>
          <a:ext cx="9144000" cy="6858003"/>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3594818767"/>
                    </a:ext>
                  </a:extLst>
                </a:gridCol>
                <a:gridCol w="2286000">
                  <a:extLst>
                    <a:ext uri="{9D8B030D-6E8A-4147-A177-3AD203B41FA5}">
                      <a16:colId xmlns:a16="http://schemas.microsoft.com/office/drawing/2014/main" val="2554121591"/>
                    </a:ext>
                  </a:extLst>
                </a:gridCol>
                <a:gridCol w="2286000">
                  <a:extLst>
                    <a:ext uri="{9D8B030D-6E8A-4147-A177-3AD203B41FA5}">
                      <a16:colId xmlns:a16="http://schemas.microsoft.com/office/drawing/2014/main" val="196864828"/>
                    </a:ext>
                  </a:extLst>
                </a:gridCol>
                <a:gridCol w="2286000">
                  <a:extLst>
                    <a:ext uri="{9D8B030D-6E8A-4147-A177-3AD203B41FA5}">
                      <a16:colId xmlns:a16="http://schemas.microsoft.com/office/drawing/2014/main" val="3476574233"/>
                    </a:ext>
                  </a:extLst>
                </a:gridCol>
              </a:tblGrid>
              <a:tr h="607167">
                <a:tc>
                  <a:txBody>
                    <a:bodyPr/>
                    <a:lstStyle/>
                    <a:p>
                      <a:pPr algn="ctr"/>
                      <a:r>
                        <a:rPr lang="ar-JO" dirty="0">
                          <a:latin typeface="Arial" panose="020B0604020202020204" pitchFamily="34" charset="0"/>
                          <a:cs typeface="Arial" panose="020B0604020202020204" pitchFamily="34" charset="0"/>
                        </a:rPr>
                        <a:t>الكنيسة</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الثناء</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الإنتقاد</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الحث</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6559756"/>
                  </a:ext>
                </a:extLst>
              </a:tr>
              <a:tr h="935634">
                <a:tc>
                  <a:txBody>
                    <a:bodyPr/>
                    <a:lstStyle/>
                    <a:p>
                      <a:pPr algn="ctr"/>
                      <a:r>
                        <a:rPr lang="ar-JO" dirty="0">
                          <a:latin typeface="Arial" panose="020B0604020202020204" pitchFamily="34" charset="0"/>
                          <a:cs typeface="Arial" panose="020B0604020202020204" pitchFamily="34" charset="0"/>
                        </a:rPr>
                        <a:t>أفسس</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الأعمال الصالحة، الصبر، التمييز</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ترك محبتهم الأولى</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أذكر، تب، ارجع</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41875132"/>
                  </a:ext>
                </a:extLst>
              </a:tr>
              <a:tr h="885867">
                <a:tc>
                  <a:txBody>
                    <a:bodyPr/>
                    <a:lstStyle/>
                    <a:p>
                      <a:pPr algn="ctr"/>
                      <a:r>
                        <a:rPr lang="ar-JO" dirty="0">
                          <a:latin typeface="Arial" panose="020B0604020202020204" pitchFamily="34" charset="0"/>
                          <a:cs typeface="Arial" panose="020B0604020202020204" pitchFamily="34" charset="0"/>
                        </a:rPr>
                        <a:t>سميرنا</a:t>
                      </a:r>
                      <a:endParaRPr lang="en-US" dirty="0">
                        <a:latin typeface="Arial" panose="020B0604020202020204" pitchFamily="34" charset="0"/>
                        <a:cs typeface="Arial" panose="020B0604020202020204" pitchFamily="34" charset="0"/>
                      </a:endParaRPr>
                    </a:p>
                  </a:txBody>
                  <a:tcPr/>
                </a:tc>
                <a:tc>
                  <a:txBody>
                    <a:bodyPr/>
                    <a:lstStyle/>
                    <a:p>
                      <a:pPr algn="ctr"/>
                      <a:r>
                        <a:rPr lang="ar-JO" baseline="0" dirty="0">
                          <a:latin typeface="Arial" panose="020B0604020202020204" pitchFamily="34" charset="0"/>
                          <a:cs typeface="Arial" panose="020B0604020202020204" pitchFamily="34" charset="0"/>
                        </a:rPr>
                        <a:t>الأعمال، الضيق، الفقر (مع أنه غني بالحقيقة</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لا يوجد</a:t>
                      </a:r>
                      <a:endParaRPr lang="en-US" dirty="0">
                        <a:latin typeface="Arial" panose="020B0604020202020204" pitchFamily="34" charset="0"/>
                        <a:cs typeface="Arial" panose="020B0604020202020204" pitchFamily="34" charset="0"/>
                      </a:endParaRPr>
                    </a:p>
                  </a:txBody>
                  <a:tcPr/>
                </a:tc>
                <a:tc>
                  <a:txBody>
                    <a:bodyPr/>
                    <a:lstStyle/>
                    <a:p>
                      <a:pPr algn="ctr"/>
                      <a:r>
                        <a:rPr lang="ar-JO" baseline="0" dirty="0">
                          <a:latin typeface="Arial" panose="020B0604020202020204" pitchFamily="34" charset="0"/>
                          <a:cs typeface="Arial" panose="020B0604020202020204" pitchFamily="34" charset="0"/>
                        </a:rPr>
                        <a:t>لا تخف، سأعطيك إكليل الحياة</a:t>
                      </a:r>
                      <a:endParaRPr lang="en-US"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28802111"/>
                  </a:ext>
                </a:extLst>
              </a:tr>
              <a:tr h="885867">
                <a:tc>
                  <a:txBody>
                    <a:bodyPr/>
                    <a:lstStyle/>
                    <a:p>
                      <a:pPr algn="ctr"/>
                      <a:r>
                        <a:rPr lang="ar-JO" dirty="0">
                          <a:latin typeface="Arial" panose="020B0604020202020204" pitchFamily="34" charset="0"/>
                          <a:cs typeface="Arial" panose="020B0604020202020204" pitchFamily="34" charset="0"/>
                        </a:rPr>
                        <a:t>برغامس</a:t>
                      </a:r>
                      <a:endParaRPr lang="en-US" dirty="0">
                        <a:latin typeface="Arial" panose="020B0604020202020204" pitchFamily="34" charset="0"/>
                        <a:cs typeface="Arial" panose="020B0604020202020204" pitchFamily="34" charset="0"/>
                      </a:endParaRPr>
                    </a:p>
                  </a:txBody>
                  <a:tcPr/>
                </a:tc>
                <a:tc>
                  <a:txBody>
                    <a:bodyPr/>
                    <a:lstStyle/>
                    <a:p>
                      <a:pPr algn="ctr"/>
                      <a:r>
                        <a:rPr lang="ar-JO" baseline="0" dirty="0">
                          <a:latin typeface="Arial" panose="020B0604020202020204" pitchFamily="34" charset="0"/>
                          <a:cs typeface="Arial" panose="020B0604020202020204" pitchFamily="34" charset="0"/>
                        </a:rPr>
                        <a:t>يسكن حيث كرسي الشيطان، تمسكت باسمي</a:t>
                      </a:r>
                      <a:endParaRPr lang="en-US"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dirty="0">
                          <a:latin typeface="Arial" panose="020B0604020202020204" pitchFamily="34" charset="0"/>
                          <a:cs typeface="Arial" panose="020B0604020202020204" pitchFamily="34" charset="0"/>
                        </a:rPr>
                        <a:t>تعليم بلعام والنيقولاويين</a:t>
                      </a:r>
                      <a:endParaRPr lang="en-US" dirty="0">
                        <a:latin typeface="Arial" panose="020B0604020202020204" pitchFamily="34" charset="0"/>
                        <a:cs typeface="Arial" panose="020B0604020202020204" pitchFamily="34" charset="0"/>
                      </a:endParaRPr>
                    </a:p>
                  </a:txBody>
                  <a:tcPr/>
                </a:tc>
                <a:tc>
                  <a:txBody>
                    <a:bodyPr/>
                    <a:lstStyle/>
                    <a:p>
                      <a:r>
                        <a:rPr lang="ar-JO" dirty="0">
                          <a:latin typeface="Arial" panose="020B0604020202020204" pitchFamily="34" charset="0"/>
                          <a:cs typeface="Arial" panose="020B0604020202020204" pitchFamily="34" charset="0"/>
                        </a:rPr>
                        <a:t>تب وإلا فإني سوف أحاربك</a:t>
                      </a:r>
                    </a:p>
                  </a:txBody>
                  <a:tcPr/>
                </a:tc>
                <a:extLst>
                  <a:ext uri="{0D108BD9-81ED-4DB2-BD59-A6C34878D82A}">
                    <a16:rowId xmlns:a16="http://schemas.microsoft.com/office/drawing/2014/main" val="1985363628"/>
                  </a:ext>
                </a:extLst>
              </a:tr>
              <a:tr h="885867">
                <a:tc>
                  <a:txBody>
                    <a:bodyPr/>
                    <a:lstStyle/>
                    <a:p>
                      <a:pPr algn="ctr"/>
                      <a:r>
                        <a:rPr lang="ar-JO" dirty="0">
                          <a:latin typeface="Arial" panose="020B0604020202020204" pitchFamily="34" charset="0"/>
                          <a:cs typeface="Arial" panose="020B0604020202020204" pitchFamily="34" charset="0"/>
                        </a:rPr>
                        <a:t>ثياتيرا</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أعمال المحبة، الخدمة، الإيمان والصبر</a:t>
                      </a:r>
                      <a:endParaRPr lang="en-US" dirty="0">
                        <a:latin typeface="Arial" panose="020B0604020202020204" pitchFamily="34" charset="0"/>
                        <a:cs typeface="Arial" panose="020B0604020202020204" pitchFamily="34" charset="0"/>
                      </a:endParaRPr>
                    </a:p>
                  </a:txBody>
                  <a:tcPr/>
                </a:tc>
                <a:tc>
                  <a:txBody>
                    <a:bodyPr/>
                    <a:lstStyle/>
                    <a:p>
                      <a:pPr algn="ctr"/>
                      <a:r>
                        <a:rPr lang="ar-JO" baseline="0" dirty="0">
                          <a:latin typeface="Arial" panose="020B0604020202020204" pitchFamily="34" charset="0"/>
                          <a:cs typeface="Arial" panose="020B0604020202020204" pitchFamily="34" charset="0"/>
                        </a:rPr>
                        <a:t>تسيب إيزابيل أن تمارس الفجور الجنسي</a:t>
                      </a:r>
                      <a:endParaRPr lang="en-US" dirty="0">
                        <a:latin typeface="Arial" panose="020B0604020202020204" pitchFamily="34" charset="0"/>
                        <a:cs typeface="Arial" panose="020B0604020202020204" pitchFamily="34" charset="0"/>
                      </a:endParaRPr>
                    </a:p>
                  </a:txBody>
                  <a:tcPr/>
                </a:tc>
                <a:tc>
                  <a:txBody>
                    <a:bodyPr/>
                    <a:lstStyle/>
                    <a:p>
                      <a:pPr algn="ctr"/>
                      <a:r>
                        <a:rPr lang="ar-JO" baseline="0" dirty="0">
                          <a:latin typeface="Arial" panose="020B0604020202020204" pitchFamily="34" charset="0"/>
                          <a:cs typeface="Arial" panose="020B0604020202020204" pitchFamily="34" charset="0"/>
                        </a:rPr>
                        <a:t>إلى الأمناء تمسكوا بما عندكم</a:t>
                      </a:r>
                      <a:endParaRPr lang="en-US"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92601045"/>
                  </a:ext>
                </a:extLst>
              </a:tr>
              <a:tr h="885867">
                <a:tc>
                  <a:txBody>
                    <a:bodyPr/>
                    <a:lstStyle/>
                    <a:p>
                      <a:pPr algn="ctr"/>
                      <a:r>
                        <a:rPr lang="ar-JO" dirty="0">
                          <a:latin typeface="Arial" panose="020B0604020202020204" pitchFamily="34" charset="0"/>
                          <a:cs typeface="Arial" panose="020B0604020202020204" pitchFamily="34" charset="0"/>
                        </a:rPr>
                        <a:t>ساردس</a:t>
                      </a: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02967813"/>
                  </a:ext>
                </a:extLst>
              </a:tr>
              <a:tr h="885867">
                <a:tc>
                  <a:txBody>
                    <a:bodyPr/>
                    <a:lstStyle/>
                    <a:p>
                      <a:pPr algn="ctr"/>
                      <a:r>
                        <a:rPr lang="ar-JO" dirty="0">
                          <a:latin typeface="Arial" panose="020B0604020202020204" pitchFamily="34" charset="0"/>
                          <a:cs typeface="Arial" panose="020B0604020202020204" pitchFamily="34" charset="0"/>
                        </a:rPr>
                        <a:t>فيلادلفيا</a:t>
                      </a: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78272469"/>
                  </a:ext>
                </a:extLst>
              </a:tr>
              <a:tr h="8858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dirty="0">
                          <a:latin typeface="Arial" panose="020B0604020202020204" pitchFamily="34" charset="0"/>
                          <a:cs typeface="Arial" panose="020B0604020202020204" pitchFamily="34" charset="0"/>
                        </a:rPr>
                        <a:t>لاودكية</a:t>
                      </a: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09719413"/>
                  </a:ext>
                </a:extLst>
              </a:tr>
            </a:tbl>
          </a:graphicData>
        </a:graphic>
      </p:graphicFrame>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1050" b="0" i="0" u="none" strike="noStrike" kern="1200" cap="none" spc="0" normalizeH="0" baseline="0" noProof="0" dirty="0">
                <a:ln>
                  <a:noFill/>
                </a:ln>
                <a:solidFill>
                  <a:prstClr val="white">
                    <a:tint val="75000"/>
                  </a:prstClr>
                </a:solidFill>
                <a:effectLst/>
                <a:uLnTx/>
                <a:uFillTx/>
                <a:latin typeface="Century Gothic"/>
                <a:ea typeface="+mn-ea"/>
                <a:cs typeface="Arial" panose="020B0604020202020204" pitchFamily="34" charset="0"/>
              </a:rPr>
              <a:t>73</a:t>
            </a:r>
            <a:endParaRPr kumimoji="0" lang="en-US" sz="1050" b="0" i="0" u="none" strike="noStrike" kern="1200" cap="none" spc="0" normalizeH="0" baseline="0" noProof="0" dirty="0">
              <a:ln>
                <a:noFill/>
              </a:ln>
              <a:solidFill>
                <a:prstClr val="white">
                  <a:tint val="75000"/>
                </a:prstClr>
              </a:solidFill>
              <a:effectLst/>
              <a:uLnTx/>
              <a:uFillTx/>
              <a:latin typeface="Century Gothic"/>
              <a:ea typeface="+mn-ea"/>
              <a:cs typeface="+mn-cs"/>
            </a:endParaRPr>
          </a:p>
        </p:txBody>
      </p:sp>
    </p:spTree>
    <p:extLst>
      <p:ext uri="{BB962C8B-B14F-4D97-AF65-F5344CB8AC3E}">
        <p14:creationId xmlns:p14="http://schemas.microsoft.com/office/powerpoint/2010/main" val="39631287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36683349"/>
              </p:ext>
            </p:extLst>
          </p:nvPr>
        </p:nvGraphicFramePr>
        <p:xfrm>
          <a:off x="0" y="0"/>
          <a:ext cx="9144000" cy="6858003"/>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3594818767"/>
                    </a:ext>
                  </a:extLst>
                </a:gridCol>
                <a:gridCol w="2286000">
                  <a:extLst>
                    <a:ext uri="{9D8B030D-6E8A-4147-A177-3AD203B41FA5}">
                      <a16:colId xmlns:a16="http://schemas.microsoft.com/office/drawing/2014/main" val="2554121591"/>
                    </a:ext>
                  </a:extLst>
                </a:gridCol>
                <a:gridCol w="2286000">
                  <a:extLst>
                    <a:ext uri="{9D8B030D-6E8A-4147-A177-3AD203B41FA5}">
                      <a16:colId xmlns:a16="http://schemas.microsoft.com/office/drawing/2014/main" val="196864828"/>
                    </a:ext>
                  </a:extLst>
                </a:gridCol>
                <a:gridCol w="2286000">
                  <a:extLst>
                    <a:ext uri="{9D8B030D-6E8A-4147-A177-3AD203B41FA5}">
                      <a16:colId xmlns:a16="http://schemas.microsoft.com/office/drawing/2014/main" val="3476574233"/>
                    </a:ext>
                  </a:extLst>
                </a:gridCol>
              </a:tblGrid>
              <a:tr h="607167">
                <a:tc>
                  <a:txBody>
                    <a:bodyPr/>
                    <a:lstStyle/>
                    <a:p>
                      <a:pPr algn="ctr"/>
                      <a:r>
                        <a:rPr lang="ar-JO" dirty="0">
                          <a:latin typeface="Arial" panose="020B0604020202020204" pitchFamily="34" charset="0"/>
                          <a:cs typeface="Arial" panose="020B0604020202020204" pitchFamily="34" charset="0"/>
                        </a:rPr>
                        <a:t>الكنيسة</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الثناء</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الإنتقاد</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الحث</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6559756"/>
                  </a:ext>
                </a:extLst>
              </a:tr>
              <a:tr h="935634">
                <a:tc>
                  <a:txBody>
                    <a:bodyPr/>
                    <a:lstStyle/>
                    <a:p>
                      <a:pPr algn="ctr"/>
                      <a:r>
                        <a:rPr lang="ar-JO" dirty="0">
                          <a:latin typeface="Arial" panose="020B0604020202020204" pitchFamily="34" charset="0"/>
                          <a:cs typeface="Arial" panose="020B0604020202020204" pitchFamily="34" charset="0"/>
                        </a:rPr>
                        <a:t>أفسس</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الأعمال الصالحة، الصبر، التمييز</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ترك محبتهم الأولى</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أذكر، تب، ارجع</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41875132"/>
                  </a:ext>
                </a:extLst>
              </a:tr>
              <a:tr h="885867">
                <a:tc>
                  <a:txBody>
                    <a:bodyPr/>
                    <a:lstStyle/>
                    <a:p>
                      <a:pPr algn="ctr"/>
                      <a:r>
                        <a:rPr lang="ar-JO" dirty="0">
                          <a:latin typeface="Arial" panose="020B0604020202020204" pitchFamily="34" charset="0"/>
                          <a:cs typeface="Arial" panose="020B0604020202020204" pitchFamily="34" charset="0"/>
                        </a:rPr>
                        <a:t>سميرنا</a:t>
                      </a:r>
                      <a:endParaRPr lang="en-US" dirty="0">
                        <a:latin typeface="Arial" panose="020B0604020202020204" pitchFamily="34" charset="0"/>
                        <a:cs typeface="Arial" panose="020B0604020202020204" pitchFamily="34" charset="0"/>
                      </a:endParaRPr>
                    </a:p>
                  </a:txBody>
                  <a:tcPr/>
                </a:tc>
                <a:tc>
                  <a:txBody>
                    <a:bodyPr/>
                    <a:lstStyle/>
                    <a:p>
                      <a:pPr algn="ctr"/>
                      <a:r>
                        <a:rPr lang="ar-JO" baseline="0" dirty="0">
                          <a:latin typeface="Arial" panose="020B0604020202020204" pitchFamily="34" charset="0"/>
                          <a:cs typeface="Arial" panose="020B0604020202020204" pitchFamily="34" charset="0"/>
                        </a:rPr>
                        <a:t>الأعمال، الضيق، الفقر (مع أنه غني بالحقيقة</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لا يوجد</a:t>
                      </a:r>
                      <a:endParaRPr lang="en-US" dirty="0">
                        <a:latin typeface="Arial" panose="020B0604020202020204" pitchFamily="34" charset="0"/>
                        <a:cs typeface="Arial" panose="020B0604020202020204" pitchFamily="34" charset="0"/>
                      </a:endParaRPr>
                    </a:p>
                  </a:txBody>
                  <a:tcPr/>
                </a:tc>
                <a:tc>
                  <a:txBody>
                    <a:bodyPr/>
                    <a:lstStyle/>
                    <a:p>
                      <a:pPr algn="ctr"/>
                      <a:r>
                        <a:rPr lang="ar-JO" baseline="0" dirty="0">
                          <a:latin typeface="Arial" panose="020B0604020202020204" pitchFamily="34" charset="0"/>
                          <a:cs typeface="Arial" panose="020B0604020202020204" pitchFamily="34" charset="0"/>
                        </a:rPr>
                        <a:t>لا تخف، سأعطيك إكليل الحياة</a:t>
                      </a:r>
                      <a:endParaRPr lang="en-US"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28802111"/>
                  </a:ext>
                </a:extLst>
              </a:tr>
              <a:tr h="885867">
                <a:tc>
                  <a:txBody>
                    <a:bodyPr/>
                    <a:lstStyle/>
                    <a:p>
                      <a:pPr algn="ctr"/>
                      <a:r>
                        <a:rPr lang="ar-JO" dirty="0">
                          <a:latin typeface="Arial" panose="020B0604020202020204" pitchFamily="34" charset="0"/>
                          <a:cs typeface="Arial" panose="020B0604020202020204" pitchFamily="34" charset="0"/>
                        </a:rPr>
                        <a:t>برغامس</a:t>
                      </a:r>
                      <a:endParaRPr lang="en-US" dirty="0">
                        <a:latin typeface="Arial" panose="020B0604020202020204" pitchFamily="34" charset="0"/>
                        <a:cs typeface="Arial" panose="020B0604020202020204" pitchFamily="34" charset="0"/>
                      </a:endParaRPr>
                    </a:p>
                  </a:txBody>
                  <a:tcPr/>
                </a:tc>
                <a:tc>
                  <a:txBody>
                    <a:bodyPr/>
                    <a:lstStyle/>
                    <a:p>
                      <a:pPr algn="ctr"/>
                      <a:r>
                        <a:rPr lang="ar-JO" baseline="0" dirty="0">
                          <a:latin typeface="Arial" panose="020B0604020202020204" pitchFamily="34" charset="0"/>
                          <a:cs typeface="Arial" panose="020B0604020202020204" pitchFamily="34" charset="0"/>
                        </a:rPr>
                        <a:t>يسكن حيث كرسي الشيطان، تمسكت باسمي</a:t>
                      </a:r>
                      <a:endParaRPr lang="en-US"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dirty="0">
                          <a:latin typeface="Arial" panose="020B0604020202020204" pitchFamily="34" charset="0"/>
                          <a:cs typeface="Arial" panose="020B0604020202020204" pitchFamily="34" charset="0"/>
                        </a:rPr>
                        <a:t>تعليم بلعام والنيقولاويين</a:t>
                      </a:r>
                      <a:endParaRPr lang="en-US" dirty="0">
                        <a:latin typeface="Arial" panose="020B0604020202020204" pitchFamily="34" charset="0"/>
                        <a:cs typeface="Arial" panose="020B0604020202020204" pitchFamily="34" charset="0"/>
                      </a:endParaRPr>
                    </a:p>
                  </a:txBody>
                  <a:tcPr/>
                </a:tc>
                <a:tc>
                  <a:txBody>
                    <a:bodyPr/>
                    <a:lstStyle/>
                    <a:p>
                      <a:r>
                        <a:rPr lang="ar-JO" dirty="0">
                          <a:latin typeface="Arial" panose="020B0604020202020204" pitchFamily="34" charset="0"/>
                          <a:cs typeface="Arial" panose="020B0604020202020204" pitchFamily="34" charset="0"/>
                        </a:rPr>
                        <a:t>تب وإلا فإني سوف أحاربك</a:t>
                      </a:r>
                    </a:p>
                  </a:txBody>
                  <a:tcPr/>
                </a:tc>
                <a:extLst>
                  <a:ext uri="{0D108BD9-81ED-4DB2-BD59-A6C34878D82A}">
                    <a16:rowId xmlns:a16="http://schemas.microsoft.com/office/drawing/2014/main" val="1985363628"/>
                  </a:ext>
                </a:extLst>
              </a:tr>
              <a:tr h="885867">
                <a:tc>
                  <a:txBody>
                    <a:bodyPr/>
                    <a:lstStyle/>
                    <a:p>
                      <a:pPr algn="ctr"/>
                      <a:r>
                        <a:rPr lang="ar-JO" dirty="0">
                          <a:latin typeface="Arial" panose="020B0604020202020204" pitchFamily="34" charset="0"/>
                          <a:cs typeface="Arial" panose="020B0604020202020204" pitchFamily="34" charset="0"/>
                        </a:rPr>
                        <a:t>ثياتيرا</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أعمال المحبة، الخدمة، الإيمان والصبر</a:t>
                      </a:r>
                      <a:endParaRPr lang="en-US" dirty="0">
                        <a:latin typeface="Arial" panose="020B0604020202020204" pitchFamily="34" charset="0"/>
                        <a:cs typeface="Arial" panose="020B0604020202020204" pitchFamily="34" charset="0"/>
                      </a:endParaRPr>
                    </a:p>
                  </a:txBody>
                  <a:tcPr/>
                </a:tc>
                <a:tc>
                  <a:txBody>
                    <a:bodyPr/>
                    <a:lstStyle/>
                    <a:p>
                      <a:pPr algn="ctr"/>
                      <a:r>
                        <a:rPr lang="ar-JO" baseline="0" dirty="0">
                          <a:latin typeface="Arial" panose="020B0604020202020204" pitchFamily="34" charset="0"/>
                          <a:cs typeface="Arial" panose="020B0604020202020204" pitchFamily="34" charset="0"/>
                        </a:rPr>
                        <a:t>تسيب إيزابيل أن تمارس الفجور الجنسي</a:t>
                      </a:r>
                      <a:endParaRPr lang="en-US" dirty="0">
                        <a:latin typeface="Arial" panose="020B0604020202020204" pitchFamily="34" charset="0"/>
                        <a:cs typeface="Arial" panose="020B0604020202020204" pitchFamily="34" charset="0"/>
                      </a:endParaRPr>
                    </a:p>
                  </a:txBody>
                  <a:tcPr/>
                </a:tc>
                <a:tc>
                  <a:txBody>
                    <a:bodyPr/>
                    <a:lstStyle/>
                    <a:p>
                      <a:pPr algn="ctr"/>
                      <a:r>
                        <a:rPr lang="ar-JO" baseline="0" dirty="0">
                          <a:latin typeface="Arial" panose="020B0604020202020204" pitchFamily="34" charset="0"/>
                          <a:cs typeface="Arial" panose="020B0604020202020204" pitchFamily="34" charset="0"/>
                        </a:rPr>
                        <a:t>إلى الأمناء تمسكوا بما عندكم</a:t>
                      </a:r>
                      <a:endParaRPr lang="en-US"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92601045"/>
                  </a:ext>
                </a:extLst>
              </a:tr>
              <a:tr h="885867">
                <a:tc>
                  <a:txBody>
                    <a:bodyPr/>
                    <a:lstStyle/>
                    <a:p>
                      <a:pPr algn="ctr"/>
                      <a:r>
                        <a:rPr lang="ar-JO" dirty="0">
                          <a:latin typeface="Arial" panose="020B0604020202020204" pitchFamily="34" charset="0"/>
                          <a:cs typeface="Arial" panose="020B0604020202020204" pitchFamily="34" charset="0"/>
                        </a:rPr>
                        <a:t>ساردس</a:t>
                      </a:r>
                      <a:endParaRPr lang="en-US" dirty="0">
                        <a:latin typeface="Arial" panose="020B0604020202020204" pitchFamily="34" charset="0"/>
                        <a:cs typeface="Arial" panose="020B0604020202020204" pitchFamily="34" charset="0"/>
                      </a:endParaRPr>
                    </a:p>
                  </a:txBody>
                  <a:tcPr/>
                </a:tc>
                <a:tc>
                  <a:txBody>
                    <a:bodyPr/>
                    <a:lstStyle/>
                    <a:p>
                      <a:pPr algn="ctr"/>
                      <a:r>
                        <a:rPr lang="ar-JO" baseline="0" dirty="0">
                          <a:latin typeface="Arial" panose="020B0604020202020204" pitchFamily="34" charset="0"/>
                          <a:cs typeface="Arial" panose="020B0604020202020204" pitchFamily="34" charset="0"/>
                        </a:rPr>
                        <a:t>فشلت الكنيسة بأكملها، تم مدح الأمناء</a:t>
                      </a:r>
                      <a:endParaRPr lang="en-US" dirty="0">
                        <a:latin typeface="Arial" panose="020B0604020202020204" pitchFamily="34" charset="0"/>
                        <a:cs typeface="Arial" panose="020B0604020202020204" pitchFamily="34" charset="0"/>
                      </a:endParaRPr>
                    </a:p>
                  </a:txBody>
                  <a:tcPr/>
                </a:tc>
                <a:tc>
                  <a:txBody>
                    <a:bodyPr/>
                    <a:lstStyle/>
                    <a:p>
                      <a:r>
                        <a:rPr lang="ar-JO" dirty="0">
                          <a:latin typeface="Arial" panose="020B0604020202020204" pitchFamily="34" charset="0"/>
                          <a:cs typeface="Arial" panose="020B0604020202020204" pitchFamily="34" charset="0"/>
                        </a:rPr>
                        <a:t>مهنة لا حياة فيها</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أذكر ما سمعت من البدء</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02967813"/>
                  </a:ext>
                </a:extLst>
              </a:tr>
              <a:tr h="885867">
                <a:tc>
                  <a:txBody>
                    <a:bodyPr/>
                    <a:lstStyle/>
                    <a:p>
                      <a:pPr algn="ctr"/>
                      <a:r>
                        <a:rPr lang="ar-JO" dirty="0">
                          <a:latin typeface="Arial" panose="020B0604020202020204" pitchFamily="34" charset="0"/>
                          <a:cs typeface="Arial" panose="020B0604020202020204" pitchFamily="34" charset="0"/>
                        </a:rPr>
                        <a:t>فيلادلفيا</a:t>
                      </a: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78272469"/>
                  </a:ext>
                </a:extLst>
              </a:tr>
              <a:tr h="8858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dirty="0">
                          <a:latin typeface="Arial" panose="020B0604020202020204" pitchFamily="34" charset="0"/>
                          <a:cs typeface="Arial" panose="020B0604020202020204" pitchFamily="34" charset="0"/>
                        </a:rPr>
                        <a:t>لاودكية</a:t>
                      </a: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09719413"/>
                  </a:ext>
                </a:extLst>
              </a:tr>
            </a:tbl>
          </a:graphicData>
        </a:graphic>
      </p:graphicFrame>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1050" b="0" i="0" u="none" strike="noStrike" kern="1200" cap="none" spc="0" normalizeH="0" baseline="0" noProof="0" dirty="0">
                <a:ln>
                  <a:noFill/>
                </a:ln>
                <a:solidFill>
                  <a:prstClr val="white">
                    <a:tint val="75000"/>
                  </a:prstClr>
                </a:solidFill>
                <a:effectLst/>
                <a:uLnTx/>
                <a:uFillTx/>
                <a:latin typeface="Century Gothic"/>
                <a:ea typeface="+mn-ea"/>
                <a:cs typeface="Arial" panose="020B0604020202020204" pitchFamily="34" charset="0"/>
              </a:rPr>
              <a:t>73</a:t>
            </a:r>
            <a:endParaRPr kumimoji="0" lang="en-US" sz="1050" b="0" i="0" u="none" strike="noStrike" kern="1200" cap="none" spc="0" normalizeH="0" baseline="0" noProof="0" dirty="0">
              <a:ln>
                <a:noFill/>
              </a:ln>
              <a:solidFill>
                <a:prstClr val="white">
                  <a:tint val="75000"/>
                </a:prstClr>
              </a:solidFill>
              <a:effectLst/>
              <a:uLnTx/>
              <a:uFillTx/>
              <a:latin typeface="Century Gothic"/>
              <a:ea typeface="+mn-ea"/>
              <a:cs typeface="+mn-cs"/>
            </a:endParaRPr>
          </a:p>
        </p:txBody>
      </p:sp>
    </p:spTree>
    <p:extLst>
      <p:ext uri="{BB962C8B-B14F-4D97-AF65-F5344CB8AC3E}">
        <p14:creationId xmlns:p14="http://schemas.microsoft.com/office/powerpoint/2010/main" val="12819027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89744720"/>
              </p:ext>
            </p:extLst>
          </p:nvPr>
        </p:nvGraphicFramePr>
        <p:xfrm>
          <a:off x="0" y="0"/>
          <a:ext cx="9144000" cy="6858003"/>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3594818767"/>
                    </a:ext>
                  </a:extLst>
                </a:gridCol>
                <a:gridCol w="2286000">
                  <a:extLst>
                    <a:ext uri="{9D8B030D-6E8A-4147-A177-3AD203B41FA5}">
                      <a16:colId xmlns:a16="http://schemas.microsoft.com/office/drawing/2014/main" val="2554121591"/>
                    </a:ext>
                  </a:extLst>
                </a:gridCol>
                <a:gridCol w="2286000">
                  <a:extLst>
                    <a:ext uri="{9D8B030D-6E8A-4147-A177-3AD203B41FA5}">
                      <a16:colId xmlns:a16="http://schemas.microsoft.com/office/drawing/2014/main" val="196864828"/>
                    </a:ext>
                  </a:extLst>
                </a:gridCol>
                <a:gridCol w="2286000">
                  <a:extLst>
                    <a:ext uri="{9D8B030D-6E8A-4147-A177-3AD203B41FA5}">
                      <a16:colId xmlns:a16="http://schemas.microsoft.com/office/drawing/2014/main" val="3476574233"/>
                    </a:ext>
                  </a:extLst>
                </a:gridCol>
              </a:tblGrid>
              <a:tr h="607167">
                <a:tc>
                  <a:txBody>
                    <a:bodyPr/>
                    <a:lstStyle/>
                    <a:p>
                      <a:pPr algn="ctr"/>
                      <a:r>
                        <a:rPr lang="ar-JO" dirty="0">
                          <a:latin typeface="Arial" panose="020B0604020202020204" pitchFamily="34" charset="0"/>
                          <a:cs typeface="Arial" panose="020B0604020202020204" pitchFamily="34" charset="0"/>
                        </a:rPr>
                        <a:t>الكنيسة</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الثناء</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الإنتقاد</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الحث</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6559756"/>
                  </a:ext>
                </a:extLst>
              </a:tr>
              <a:tr h="935634">
                <a:tc>
                  <a:txBody>
                    <a:bodyPr/>
                    <a:lstStyle/>
                    <a:p>
                      <a:pPr algn="ctr"/>
                      <a:r>
                        <a:rPr lang="ar-JO" dirty="0">
                          <a:latin typeface="Arial" panose="020B0604020202020204" pitchFamily="34" charset="0"/>
                          <a:cs typeface="Arial" panose="020B0604020202020204" pitchFamily="34" charset="0"/>
                        </a:rPr>
                        <a:t>أفسس</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الأعمال الصالحة، الصبر، التمييز</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ترك محبتهم الأولى</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أذكر، تب، ارجع</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41875132"/>
                  </a:ext>
                </a:extLst>
              </a:tr>
              <a:tr h="885867">
                <a:tc>
                  <a:txBody>
                    <a:bodyPr/>
                    <a:lstStyle/>
                    <a:p>
                      <a:pPr algn="ctr"/>
                      <a:r>
                        <a:rPr lang="ar-JO" dirty="0">
                          <a:latin typeface="Arial" panose="020B0604020202020204" pitchFamily="34" charset="0"/>
                          <a:cs typeface="Arial" panose="020B0604020202020204" pitchFamily="34" charset="0"/>
                        </a:rPr>
                        <a:t>سميرنا</a:t>
                      </a:r>
                      <a:endParaRPr lang="en-US" dirty="0">
                        <a:latin typeface="Arial" panose="020B0604020202020204" pitchFamily="34" charset="0"/>
                        <a:cs typeface="Arial" panose="020B0604020202020204" pitchFamily="34" charset="0"/>
                      </a:endParaRPr>
                    </a:p>
                  </a:txBody>
                  <a:tcPr/>
                </a:tc>
                <a:tc>
                  <a:txBody>
                    <a:bodyPr/>
                    <a:lstStyle/>
                    <a:p>
                      <a:pPr algn="ctr"/>
                      <a:r>
                        <a:rPr lang="ar-JO" baseline="0" dirty="0">
                          <a:latin typeface="Arial" panose="020B0604020202020204" pitchFamily="34" charset="0"/>
                          <a:cs typeface="Arial" panose="020B0604020202020204" pitchFamily="34" charset="0"/>
                        </a:rPr>
                        <a:t>الأعمال، الضيق، الفقر (مع أنه غني بالحقيقة</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لا يوجد</a:t>
                      </a:r>
                      <a:endParaRPr lang="en-US" dirty="0">
                        <a:latin typeface="Arial" panose="020B0604020202020204" pitchFamily="34" charset="0"/>
                        <a:cs typeface="Arial" panose="020B0604020202020204" pitchFamily="34" charset="0"/>
                      </a:endParaRPr>
                    </a:p>
                  </a:txBody>
                  <a:tcPr/>
                </a:tc>
                <a:tc>
                  <a:txBody>
                    <a:bodyPr/>
                    <a:lstStyle/>
                    <a:p>
                      <a:pPr algn="ctr"/>
                      <a:r>
                        <a:rPr lang="ar-JO" baseline="0" dirty="0">
                          <a:latin typeface="Arial" panose="020B0604020202020204" pitchFamily="34" charset="0"/>
                          <a:cs typeface="Arial" panose="020B0604020202020204" pitchFamily="34" charset="0"/>
                        </a:rPr>
                        <a:t>لا تخف، سأعطيك إكليل الحياة</a:t>
                      </a:r>
                      <a:endParaRPr lang="en-US"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28802111"/>
                  </a:ext>
                </a:extLst>
              </a:tr>
              <a:tr h="885867">
                <a:tc>
                  <a:txBody>
                    <a:bodyPr/>
                    <a:lstStyle/>
                    <a:p>
                      <a:pPr algn="ctr"/>
                      <a:r>
                        <a:rPr lang="ar-JO" dirty="0">
                          <a:latin typeface="Arial" panose="020B0604020202020204" pitchFamily="34" charset="0"/>
                          <a:cs typeface="Arial" panose="020B0604020202020204" pitchFamily="34" charset="0"/>
                        </a:rPr>
                        <a:t>برغامس</a:t>
                      </a:r>
                      <a:endParaRPr lang="en-US" dirty="0">
                        <a:latin typeface="Arial" panose="020B0604020202020204" pitchFamily="34" charset="0"/>
                        <a:cs typeface="Arial" panose="020B0604020202020204" pitchFamily="34" charset="0"/>
                      </a:endParaRPr>
                    </a:p>
                  </a:txBody>
                  <a:tcPr/>
                </a:tc>
                <a:tc>
                  <a:txBody>
                    <a:bodyPr/>
                    <a:lstStyle/>
                    <a:p>
                      <a:pPr algn="ctr"/>
                      <a:r>
                        <a:rPr lang="ar-JO" baseline="0" dirty="0">
                          <a:latin typeface="Arial" panose="020B0604020202020204" pitchFamily="34" charset="0"/>
                          <a:cs typeface="Arial" panose="020B0604020202020204" pitchFamily="34" charset="0"/>
                        </a:rPr>
                        <a:t>يسكن حيث كرسي الشيطان، تمسكت باسمي</a:t>
                      </a:r>
                      <a:endParaRPr lang="en-US"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dirty="0">
                          <a:latin typeface="Arial" panose="020B0604020202020204" pitchFamily="34" charset="0"/>
                          <a:cs typeface="Arial" panose="020B0604020202020204" pitchFamily="34" charset="0"/>
                        </a:rPr>
                        <a:t>تعليم بلعام والنيقولاويين</a:t>
                      </a:r>
                      <a:endParaRPr lang="en-US" dirty="0">
                        <a:latin typeface="Arial" panose="020B0604020202020204" pitchFamily="34" charset="0"/>
                        <a:cs typeface="Arial" panose="020B0604020202020204" pitchFamily="34" charset="0"/>
                      </a:endParaRPr>
                    </a:p>
                  </a:txBody>
                  <a:tcPr/>
                </a:tc>
                <a:tc>
                  <a:txBody>
                    <a:bodyPr/>
                    <a:lstStyle/>
                    <a:p>
                      <a:r>
                        <a:rPr lang="ar-JO" dirty="0">
                          <a:latin typeface="Arial" panose="020B0604020202020204" pitchFamily="34" charset="0"/>
                          <a:cs typeface="Arial" panose="020B0604020202020204" pitchFamily="34" charset="0"/>
                        </a:rPr>
                        <a:t>تب وإلا فإني سوف أحاربك</a:t>
                      </a:r>
                    </a:p>
                  </a:txBody>
                  <a:tcPr/>
                </a:tc>
                <a:extLst>
                  <a:ext uri="{0D108BD9-81ED-4DB2-BD59-A6C34878D82A}">
                    <a16:rowId xmlns:a16="http://schemas.microsoft.com/office/drawing/2014/main" val="1985363628"/>
                  </a:ext>
                </a:extLst>
              </a:tr>
              <a:tr h="885867">
                <a:tc>
                  <a:txBody>
                    <a:bodyPr/>
                    <a:lstStyle/>
                    <a:p>
                      <a:pPr algn="ctr"/>
                      <a:r>
                        <a:rPr lang="ar-JO" dirty="0">
                          <a:latin typeface="Arial" panose="020B0604020202020204" pitchFamily="34" charset="0"/>
                          <a:cs typeface="Arial" panose="020B0604020202020204" pitchFamily="34" charset="0"/>
                        </a:rPr>
                        <a:t>ثياتيرا</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أعمال المحبة، الخدمة، الإيمان والصبر</a:t>
                      </a:r>
                      <a:endParaRPr lang="en-US" dirty="0">
                        <a:latin typeface="Arial" panose="020B0604020202020204" pitchFamily="34" charset="0"/>
                        <a:cs typeface="Arial" panose="020B0604020202020204" pitchFamily="34" charset="0"/>
                      </a:endParaRPr>
                    </a:p>
                  </a:txBody>
                  <a:tcPr/>
                </a:tc>
                <a:tc>
                  <a:txBody>
                    <a:bodyPr/>
                    <a:lstStyle/>
                    <a:p>
                      <a:pPr algn="ctr"/>
                      <a:r>
                        <a:rPr lang="ar-JO" baseline="0" dirty="0">
                          <a:latin typeface="Arial" panose="020B0604020202020204" pitchFamily="34" charset="0"/>
                          <a:cs typeface="Arial" panose="020B0604020202020204" pitchFamily="34" charset="0"/>
                        </a:rPr>
                        <a:t>تسيب إيزابيل أن تمارس الفجور الجنسي</a:t>
                      </a:r>
                      <a:endParaRPr lang="en-US" dirty="0">
                        <a:latin typeface="Arial" panose="020B0604020202020204" pitchFamily="34" charset="0"/>
                        <a:cs typeface="Arial" panose="020B0604020202020204" pitchFamily="34" charset="0"/>
                      </a:endParaRPr>
                    </a:p>
                  </a:txBody>
                  <a:tcPr/>
                </a:tc>
                <a:tc>
                  <a:txBody>
                    <a:bodyPr/>
                    <a:lstStyle/>
                    <a:p>
                      <a:pPr algn="ctr"/>
                      <a:r>
                        <a:rPr lang="ar-JO" baseline="0" dirty="0">
                          <a:latin typeface="Arial" panose="020B0604020202020204" pitchFamily="34" charset="0"/>
                          <a:cs typeface="Arial" panose="020B0604020202020204" pitchFamily="34" charset="0"/>
                        </a:rPr>
                        <a:t>إلى الأمناء تمسكوا بما عندكم</a:t>
                      </a:r>
                      <a:endParaRPr lang="en-US"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92601045"/>
                  </a:ext>
                </a:extLst>
              </a:tr>
              <a:tr h="885867">
                <a:tc>
                  <a:txBody>
                    <a:bodyPr/>
                    <a:lstStyle/>
                    <a:p>
                      <a:pPr algn="ctr"/>
                      <a:r>
                        <a:rPr lang="ar-JO" dirty="0">
                          <a:latin typeface="Arial" panose="020B0604020202020204" pitchFamily="34" charset="0"/>
                          <a:cs typeface="Arial" panose="020B0604020202020204" pitchFamily="34" charset="0"/>
                        </a:rPr>
                        <a:t>ساردس</a:t>
                      </a:r>
                      <a:endParaRPr lang="en-US" dirty="0">
                        <a:latin typeface="Arial" panose="020B0604020202020204" pitchFamily="34" charset="0"/>
                        <a:cs typeface="Arial" panose="020B0604020202020204" pitchFamily="34" charset="0"/>
                      </a:endParaRPr>
                    </a:p>
                  </a:txBody>
                  <a:tcPr/>
                </a:tc>
                <a:tc>
                  <a:txBody>
                    <a:bodyPr/>
                    <a:lstStyle/>
                    <a:p>
                      <a:pPr algn="ctr"/>
                      <a:r>
                        <a:rPr lang="ar-JO" baseline="0" dirty="0">
                          <a:latin typeface="Arial" panose="020B0604020202020204" pitchFamily="34" charset="0"/>
                          <a:cs typeface="Arial" panose="020B0604020202020204" pitchFamily="34" charset="0"/>
                        </a:rPr>
                        <a:t>فشلت الكنيسة بأكملها، تم مدح الأمناء</a:t>
                      </a:r>
                      <a:endParaRPr lang="en-US" dirty="0">
                        <a:latin typeface="Arial" panose="020B0604020202020204" pitchFamily="34" charset="0"/>
                        <a:cs typeface="Arial" panose="020B0604020202020204" pitchFamily="34" charset="0"/>
                      </a:endParaRPr>
                    </a:p>
                  </a:txBody>
                  <a:tcPr/>
                </a:tc>
                <a:tc>
                  <a:txBody>
                    <a:bodyPr/>
                    <a:lstStyle/>
                    <a:p>
                      <a:r>
                        <a:rPr lang="ar-JO" dirty="0">
                          <a:latin typeface="Arial" panose="020B0604020202020204" pitchFamily="34" charset="0"/>
                          <a:cs typeface="Arial" panose="020B0604020202020204" pitchFamily="34" charset="0"/>
                        </a:rPr>
                        <a:t>مهنة لا حياة فيها</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أذكر ما سمعت من البدء</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02967813"/>
                  </a:ext>
                </a:extLst>
              </a:tr>
              <a:tr h="885867">
                <a:tc>
                  <a:txBody>
                    <a:bodyPr/>
                    <a:lstStyle/>
                    <a:p>
                      <a:pPr algn="ctr"/>
                      <a:r>
                        <a:rPr lang="ar-JO" dirty="0">
                          <a:latin typeface="Arial" panose="020B0604020202020204" pitchFamily="34" charset="0"/>
                          <a:cs typeface="Arial" panose="020B0604020202020204" pitchFamily="34" charset="0"/>
                        </a:rPr>
                        <a:t>فيلادلفيا</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الإستفادة من الفرص، قوة يسيرة</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لا يوجد</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خمسة وعود، لا يوجد حث</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78272469"/>
                  </a:ext>
                </a:extLst>
              </a:tr>
              <a:tr h="8858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dirty="0">
                          <a:latin typeface="Arial" panose="020B0604020202020204" pitchFamily="34" charset="0"/>
                          <a:cs typeface="Arial" panose="020B0604020202020204" pitchFamily="34" charset="0"/>
                        </a:rPr>
                        <a:t>لاودكية</a:t>
                      </a: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09719413"/>
                  </a:ext>
                </a:extLst>
              </a:tr>
            </a:tbl>
          </a:graphicData>
        </a:graphic>
      </p:graphicFrame>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1050" b="0" i="0" u="none" strike="noStrike" kern="1200" cap="none" spc="0" normalizeH="0" baseline="0" noProof="0" dirty="0">
                <a:ln>
                  <a:noFill/>
                </a:ln>
                <a:solidFill>
                  <a:prstClr val="white">
                    <a:tint val="75000"/>
                  </a:prstClr>
                </a:solidFill>
                <a:effectLst/>
                <a:uLnTx/>
                <a:uFillTx/>
                <a:latin typeface="Century Gothic"/>
                <a:ea typeface="+mn-ea"/>
                <a:cs typeface="Arial" panose="020B0604020202020204" pitchFamily="34" charset="0"/>
              </a:rPr>
              <a:t>73</a:t>
            </a:r>
            <a:endParaRPr kumimoji="0" lang="en-US" sz="1050" b="0" i="0" u="none" strike="noStrike" kern="1200" cap="none" spc="0" normalizeH="0" baseline="0" noProof="0" dirty="0">
              <a:ln>
                <a:noFill/>
              </a:ln>
              <a:solidFill>
                <a:prstClr val="white">
                  <a:tint val="75000"/>
                </a:prstClr>
              </a:solidFill>
              <a:effectLst/>
              <a:uLnTx/>
              <a:uFillTx/>
              <a:latin typeface="Century Gothic"/>
              <a:ea typeface="+mn-ea"/>
              <a:cs typeface="+mn-cs"/>
            </a:endParaRPr>
          </a:p>
        </p:txBody>
      </p:sp>
    </p:spTree>
    <p:extLst>
      <p:ext uri="{BB962C8B-B14F-4D97-AF65-F5344CB8AC3E}">
        <p14:creationId xmlns:p14="http://schemas.microsoft.com/office/powerpoint/2010/main" val="1214081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63832871"/>
              </p:ext>
            </p:extLst>
          </p:nvPr>
        </p:nvGraphicFramePr>
        <p:xfrm>
          <a:off x="0" y="0"/>
          <a:ext cx="9144000" cy="6858003"/>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3594818767"/>
                    </a:ext>
                  </a:extLst>
                </a:gridCol>
                <a:gridCol w="2286000">
                  <a:extLst>
                    <a:ext uri="{9D8B030D-6E8A-4147-A177-3AD203B41FA5}">
                      <a16:colId xmlns:a16="http://schemas.microsoft.com/office/drawing/2014/main" val="2554121591"/>
                    </a:ext>
                  </a:extLst>
                </a:gridCol>
                <a:gridCol w="2286000">
                  <a:extLst>
                    <a:ext uri="{9D8B030D-6E8A-4147-A177-3AD203B41FA5}">
                      <a16:colId xmlns:a16="http://schemas.microsoft.com/office/drawing/2014/main" val="196864828"/>
                    </a:ext>
                  </a:extLst>
                </a:gridCol>
                <a:gridCol w="2286000">
                  <a:extLst>
                    <a:ext uri="{9D8B030D-6E8A-4147-A177-3AD203B41FA5}">
                      <a16:colId xmlns:a16="http://schemas.microsoft.com/office/drawing/2014/main" val="3476574233"/>
                    </a:ext>
                  </a:extLst>
                </a:gridCol>
              </a:tblGrid>
              <a:tr h="607167">
                <a:tc>
                  <a:txBody>
                    <a:bodyPr/>
                    <a:lstStyle/>
                    <a:p>
                      <a:pPr algn="ctr"/>
                      <a:r>
                        <a:rPr lang="ar-JO" dirty="0">
                          <a:latin typeface="Arial" panose="020B0604020202020204" pitchFamily="34" charset="0"/>
                          <a:cs typeface="Arial" panose="020B0604020202020204" pitchFamily="34" charset="0"/>
                        </a:rPr>
                        <a:t>الكنيسة</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الثناء</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الإنتقاد</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الحث</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6559756"/>
                  </a:ext>
                </a:extLst>
              </a:tr>
              <a:tr h="935634">
                <a:tc>
                  <a:txBody>
                    <a:bodyPr/>
                    <a:lstStyle/>
                    <a:p>
                      <a:pPr algn="ctr"/>
                      <a:r>
                        <a:rPr lang="ar-JO" dirty="0">
                          <a:latin typeface="Arial" panose="020B0604020202020204" pitchFamily="34" charset="0"/>
                          <a:cs typeface="Arial" panose="020B0604020202020204" pitchFamily="34" charset="0"/>
                        </a:rPr>
                        <a:t>أفسس</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الأعمال الصالحة، الصبر، التمييز</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ترك محبتهم الأولى</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أذكر، تب، ارجع</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41875132"/>
                  </a:ext>
                </a:extLst>
              </a:tr>
              <a:tr h="885867">
                <a:tc>
                  <a:txBody>
                    <a:bodyPr/>
                    <a:lstStyle/>
                    <a:p>
                      <a:pPr algn="ctr"/>
                      <a:r>
                        <a:rPr lang="ar-JO" dirty="0">
                          <a:latin typeface="Arial" panose="020B0604020202020204" pitchFamily="34" charset="0"/>
                          <a:cs typeface="Arial" panose="020B0604020202020204" pitchFamily="34" charset="0"/>
                        </a:rPr>
                        <a:t>سميرنا</a:t>
                      </a:r>
                      <a:endParaRPr lang="en-US" dirty="0">
                        <a:latin typeface="Arial" panose="020B0604020202020204" pitchFamily="34" charset="0"/>
                        <a:cs typeface="Arial" panose="020B0604020202020204" pitchFamily="34" charset="0"/>
                      </a:endParaRPr>
                    </a:p>
                  </a:txBody>
                  <a:tcPr/>
                </a:tc>
                <a:tc>
                  <a:txBody>
                    <a:bodyPr/>
                    <a:lstStyle/>
                    <a:p>
                      <a:pPr algn="ctr"/>
                      <a:r>
                        <a:rPr lang="ar-JO" baseline="0" dirty="0">
                          <a:latin typeface="Arial" panose="020B0604020202020204" pitchFamily="34" charset="0"/>
                          <a:cs typeface="Arial" panose="020B0604020202020204" pitchFamily="34" charset="0"/>
                        </a:rPr>
                        <a:t>الأعمال، الضيق، الفقر (مع أنه غني بالحقيقة</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لا يوجد</a:t>
                      </a:r>
                      <a:endParaRPr lang="en-US" dirty="0">
                        <a:latin typeface="Arial" panose="020B0604020202020204" pitchFamily="34" charset="0"/>
                        <a:cs typeface="Arial" panose="020B0604020202020204" pitchFamily="34" charset="0"/>
                      </a:endParaRPr>
                    </a:p>
                  </a:txBody>
                  <a:tcPr/>
                </a:tc>
                <a:tc>
                  <a:txBody>
                    <a:bodyPr/>
                    <a:lstStyle/>
                    <a:p>
                      <a:pPr algn="ctr"/>
                      <a:r>
                        <a:rPr lang="ar-JO" baseline="0" dirty="0">
                          <a:latin typeface="Arial" panose="020B0604020202020204" pitchFamily="34" charset="0"/>
                          <a:cs typeface="Arial" panose="020B0604020202020204" pitchFamily="34" charset="0"/>
                        </a:rPr>
                        <a:t>لا تخف، سأعطيك إكليل الحياة</a:t>
                      </a:r>
                      <a:endParaRPr lang="en-US"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28802111"/>
                  </a:ext>
                </a:extLst>
              </a:tr>
              <a:tr h="885867">
                <a:tc>
                  <a:txBody>
                    <a:bodyPr/>
                    <a:lstStyle/>
                    <a:p>
                      <a:pPr algn="ctr"/>
                      <a:r>
                        <a:rPr lang="ar-JO" dirty="0">
                          <a:latin typeface="Arial" panose="020B0604020202020204" pitchFamily="34" charset="0"/>
                          <a:cs typeface="Arial" panose="020B0604020202020204" pitchFamily="34" charset="0"/>
                        </a:rPr>
                        <a:t>برغامس</a:t>
                      </a:r>
                      <a:endParaRPr lang="en-US" dirty="0">
                        <a:latin typeface="Arial" panose="020B0604020202020204" pitchFamily="34" charset="0"/>
                        <a:cs typeface="Arial" panose="020B0604020202020204" pitchFamily="34" charset="0"/>
                      </a:endParaRPr>
                    </a:p>
                  </a:txBody>
                  <a:tcPr/>
                </a:tc>
                <a:tc>
                  <a:txBody>
                    <a:bodyPr/>
                    <a:lstStyle/>
                    <a:p>
                      <a:pPr algn="ctr"/>
                      <a:r>
                        <a:rPr lang="ar-JO" baseline="0" dirty="0">
                          <a:latin typeface="Arial" panose="020B0604020202020204" pitchFamily="34" charset="0"/>
                          <a:cs typeface="Arial" panose="020B0604020202020204" pitchFamily="34" charset="0"/>
                        </a:rPr>
                        <a:t>يسكن حيث كرسي الشيطان، تمسكت باسمي</a:t>
                      </a:r>
                      <a:endParaRPr lang="en-US"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dirty="0">
                          <a:latin typeface="Arial" panose="020B0604020202020204" pitchFamily="34" charset="0"/>
                          <a:cs typeface="Arial" panose="020B0604020202020204" pitchFamily="34" charset="0"/>
                        </a:rPr>
                        <a:t>تعليم بلعام والنيقولاويين</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تب وإلا فإني سوف أحاربك</a:t>
                      </a:r>
                    </a:p>
                  </a:txBody>
                  <a:tcPr/>
                </a:tc>
                <a:extLst>
                  <a:ext uri="{0D108BD9-81ED-4DB2-BD59-A6C34878D82A}">
                    <a16:rowId xmlns:a16="http://schemas.microsoft.com/office/drawing/2014/main" val="1985363628"/>
                  </a:ext>
                </a:extLst>
              </a:tr>
              <a:tr h="885867">
                <a:tc>
                  <a:txBody>
                    <a:bodyPr/>
                    <a:lstStyle/>
                    <a:p>
                      <a:pPr algn="ctr"/>
                      <a:r>
                        <a:rPr lang="ar-JO" dirty="0">
                          <a:latin typeface="Arial" panose="020B0604020202020204" pitchFamily="34" charset="0"/>
                          <a:cs typeface="Arial" panose="020B0604020202020204" pitchFamily="34" charset="0"/>
                        </a:rPr>
                        <a:t>ثياتيرا</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أعمال المحبة، الخدمة، الإيمان والصبر</a:t>
                      </a:r>
                      <a:endParaRPr lang="en-US" dirty="0">
                        <a:latin typeface="Arial" panose="020B0604020202020204" pitchFamily="34" charset="0"/>
                        <a:cs typeface="Arial" panose="020B0604020202020204" pitchFamily="34" charset="0"/>
                      </a:endParaRPr>
                    </a:p>
                  </a:txBody>
                  <a:tcPr/>
                </a:tc>
                <a:tc>
                  <a:txBody>
                    <a:bodyPr/>
                    <a:lstStyle/>
                    <a:p>
                      <a:pPr algn="ctr"/>
                      <a:r>
                        <a:rPr lang="ar-JO" baseline="0" dirty="0">
                          <a:latin typeface="Arial" panose="020B0604020202020204" pitchFamily="34" charset="0"/>
                          <a:cs typeface="Arial" panose="020B0604020202020204" pitchFamily="34" charset="0"/>
                        </a:rPr>
                        <a:t>تسيب إيزابيل أن تمارس الفجور الجنسي</a:t>
                      </a:r>
                      <a:endParaRPr lang="en-US" dirty="0">
                        <a:latin typeface="Arial" panose="020B0604020202020204" pitchFamily="34" charset="0"/>
                        <a:cs typeface="Arial" panose="020B0604020202020204" pitchFamily="34" charset="0"/>
                      </a:endParaRPr>
                    </a:p>
                  </a:txBody>
                  <a:tcPr/>
                </a:tc>
                <a:tc>
                  <a:txBody>
                    <a:bodyPr/>
                    <a:lstStyle/>
                    <a:p>
                      <a:pPr algn="ctr"/>
                      <a:r>
                        <a:rPr lang="ar-JO" baseline="0" dirty="0">
                          <a:latin typeface="Arial" panose="020B0604020202020204" pitchFamily="34" charset="0"/>
                          <a:cs typeface="Arial" panose="020B0604020202020204" pitchFamily="34" charset="0"/>
                        </a:rPr>
                        <a:t>إلى الأمناء تمسكوا بما عندكم</a:t>
                      </a:r>
                      <a:endParaRPr lang="en-US"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92601045"/>
                  </a:ext>
                </a:extLst>
              </a:tr>
              <a:tr h="885867">
                <a:tc>
                  <a:txBody>
                    <a:bodyPr/>
                    <a:lstStyle/>
                    <a:p>
                      <a:pPr algn="ctr"/>
                      <a:r>
                        <a:rPr lang="ar-JO" dirty="0">
                          <a:latin typeface="Arial" panose="020B0604020202020204" pitchFamily="34" charset="0"/>
                          <a:cs typeface="Arial" panose="020B0604020202020204" pitchFamily="34" charset="0"/>
                        </a:rPr>
                        <a:t>ساردس</a:t>
                      </a:r>
                      <a:endParaRPr lang="en-US" dirty="0">
                        <a:latin typeface="Arial" panose="020B0604020202020204" pitchFamily="34" charset="0"/>
                        <a:cs typeface="Arial" panose="020B0604020202020204" pitchFamily="34" charset="0"/>
                      </a:endParaRPr>
                    </a:p>
                  </a:txBody>
                  <a:tcPr/>
                </a:tc>
                <a:tc>
                  <a:txBody>
                    <a:bodyPr/>
                    <a:lstStyle/>
                    <a:p>
                      <a:pPr algn="ctr"/>
                      <a:r>
                        <a:rPr lang="ar-JO" baseline="0" dirty="0">
                          <a:latin typeface="Arial" panose="020B0604020202020204" pitchFamily="34" charset="0"/>
                          <a:cs typeface="Arial" panose="020B0604020202020204" pitchFamily="34" charset="0"/>
                        </a:rPr>
                        <a:t>فشلت الكنيسة بأكملها، تم مدح الأمناء</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مهنة لا حياة فيها</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أذكر ما سمعت من البدء</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02967813"/>
                  </a:ext>
                </a:extLst>
              </a:tr>
              <a:tr h="885867">
                <a:tc>
                  <a:txBody>
                    <a:bodyPr/>
                    <a:lstStyle/>
                    <a:p>
                      <a:pPr algn="ctr"/>
                      <a:r>
                        <a:rPr lang="ar-JO" dirty="0">
                          <a:latin typeface="Arial" panose="020B0604020202020204" pitchFamily="34" charset="0"/>
                          <a:cs typeface="Arial" panose="020B0604020202020204" pitchFamily="34" charset="0"/>
                        </a:rPr>
                        <a:t>فيلادلفيا</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الإستفادة من الفرص، قوة يسيرة</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لا يوجد</a:t>
                      </a:r>
                      <a:endParaRPr lang="en-US" dirty="0">
                        <a:latin typeface="Arial" panose="020B0604020202020204" pitchFamily="34" charset="0"/>
                        <a:cs typeface="Arial" panose="020B0604020202020204" pitchFamily="34" charset="0"/>
                      </a:endParaRPr>
                    </a:p>
                  </a:txBody>
                  <a:tcPr/>
                </a:tc>
                <a:tc>
                  <a:txBody>
                    <a:bodyPr/>
                    <a:lstStyle/>
                    <a:p>
                      <a:pPr algn="ctr"/>
                      <a:r>
                        <a:rPr lang="ar-JO" dirty="0">
                          <a:latin typeface="Arial" panose="020B0604020202020204" pitchFamily="34" charset="0"/>
                          <a:cs typeface="Arial" panose="020B0604020202020204" pitchFamily="34" charset="0"/>
                        </a:rPr>
                        <a:t>خمسة وعود، لا يوجد حث</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78272469"/>
                  </a:ext>
                </a:extLst>
              </a:tr>
              <a:tr h="8858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dirty="0">
                          <a:latin typeface="Arial" panose="020B0604020202020204" pitchFamily="34" charset="0"/>
                          <a:cs typeface="Arial" panose="020B0604020202020204" pitchFamily="34" charset="0"/>
                        </a:rPr>
                        <a:t>لاودكية</a:t>
                      </a: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txBody>
                  <a:tcPr/>
                </a:tc>
                <a:tc>
                  <a:txBody>
                    <a:bodyPr/>
                    <a:lstStyle/>
                    <a:p>
                      <a:pPr algn="ctr"/>
                      <a:r>
                        <a:rPr lang="ar-JO" sz="1700" dirty="0">
                          <a:latin typeface="Arial" panose="020B0604020202020204" pitchFamily="34" charset="0"/>
                          <a:cs typeface="Arial" panose="020B0604020202020204" pitchFamily="34" charset="0"/>
                        </a:rPr>
                        <a:t>لا يوجد</a:t>
                      </a:r>
                      <a:endParaRPr lang="en-US" sz="1700" dirty="0">
                        <a:latin typeface="Arial" panose="020B0604020202020204" pitchFamily="34" charset="0"/>
                        <a:cs typeface="Arial" panose="020B0604020202020204" pitchFamily="34" charset="0"/>
                      </a:endParaRPr>
                    </a:p>
                  </a:txBody>
                  <a:tcPr/>
                </a:tc>
                <a:tc>
                  <a:txBody>
                    <a:bodyPr/>
                    <a:lstStyle/>
                    <a:p>
                      <a:pPr algn="ctr"/>
                      <a:r>
                        <a:rPr lang="ar-JO" sz="1600" dirty="0">
                          <a:latin typeface="Arial" panose="020B0604020202020204" pitchFamily="34" charset="0"/>
                          <a:cs typeface="Arial" panose="020B0604020202020204" pitchFamily="34" charset="0"/>
                        </a:rPr>
                        <a:t>اللامبالاة الجسيمة وخداع الذات</a:t>
                      </a:r>
                      <a:endParaRPr lang="en-US" sz="1700" dirty="0">
                        <a:latin typeface="Arial" panose="020B0604020202020204" pitchFamily="34" charset="0"/>
                        <a:cs typeface="Arial" panose="020B0604020202020204" pitchFamily="34" charset="0"/>
                      </a:endParaRPr>
                    </a:p>
                  </a:txBody>
                  <a:tcPr/>
                </a:tc>
                <a:tc>
                  <a:txBody>
                    <a:bodyPr/>
                    <a:lstStyle/>
                    <a:p>
                      <a:pPr algn="ctr"/>
                      <a:r>
                        <a:rPr lang="ar-JO" sz="1700" baseline="0" dirty="0">
                          <a:latin typeface="Arial" panose="020B0604020202020204" pitchFamily="34" charset="0"/>
                          <a:cs typeface="Arial" panose="020B0604020202020204" pitchFamily="34" charset="0"/>
                        </a:rPr>
                        <a:t>إيجاد الغنى الحقيقي والطهارة والبصيرة في المسيح</a:t>
                      </a:r>
                      <a:endParaRPr lang="en-US"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09719413"/>
                  </a:ext>
                </a:extLst>
              </a:tr>
            </a:tbl>
          </a:graphicData>
        </a:graphic>
      </p:graphicFrame>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1050" b="0" i="0" u="none" strike="noStrike" kern="1200" cap="none" spc="0" normalizeH="0" baseline="0" noProof="0" dirty="0">
                <a:ln>
                  <a:noFill/>
                </a:ln>
                <a:solidFill>
                  <a:prstClr val="white">
                    <a:tint val="75000"/>
                  </a:prstClr>
                </a:solidFill>
                <a:effectLst/>
                <a:uLnTx/>
                <a:uFillTx/>
                <a:latin typeface="Century Gothic"/>
                <a:ea typeface="+mn-ea"/>
                <a:cs typeface="Arial" panose="020B0604020202020204" pitchFamily="34" charset="0"/>
              </a:rPr>
              <a:t>73</a:t>
            </a:r>
            <a:endParaRPr kumimoji="0" lang="en-US" sz="1050" b="0" i="0" u="none" strike="noStrike" kern="1200" cap="none" spc="0" normalizeH="0" baseline="0" noProof="0" dirty="0">
              <a:ln>
                <a:noFill/>
              </a:ln>
              <a:solidFill>
                <a:prstClr val="white">
                  <a:tint val="75000"/>
                </a:prstClr>
              </a:solidFill>
              <a:effectLst/>
              <a:uLnTx/>
              <a:uFillTx/>
              <a:latin typeface="Century Gothic"/>
              <a:ea typeface="+mn-ea"/>
              <a:cs typeface="+mn-cs"/>
            </a:endParaRPr>
          </a:p>
        </p:txBody>
      </p:sp>
    </p:spTree>
    <p:extLst>
      <p:ext uri="{BB962C8B-B14F-4D97-AF65-F5344CB8AC3E}">
        <p14:creationId xmlns:p14="http://schemas.microsoft.com/office/powerpoint/2010/main" val="4080640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16291" cy="6077527"/>
          </a:xfrm>
        </p:spPr>
      </p:pic>
      <p:sp>
        <p:nvSpPr>
          <p:cNvPr id="5" name="Title 7"/>
          <p:cNvSpPr txBox="1">
            <a:spLocks/>
          </p:cNvSpPr>
          <p:nvPr/>
        </p:nvSpPr>
        <p:spPr>
          <a:xfrm>
            <a:off x="1025236" y="408562"/>
            <a:ext cx="7644476" cy="566896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ar-JO" dirty="0">
                <a:effectLst>
                  <a:outerShdw blurRad="38100" dist="38100" dir="2700000" algn="tl">
                    <a:srgbClr val="000000">
                      <a:alpha val="43137"/>
                    </a:srgbClr>
                  </a:outerShdw>
                </a:effectLst>
              </a:rPr>
              <a:t>خليقة جديدة</a:t>
            </a:r>
            <a:endParaRPr lang="en-US" dirty="0">
              <a:effectLst>
                <a:outerShdw blurRad="38100" dist="38100" dir="2700000" algn="tl">
                  <a:srgbClr val="000000">
                    <a:alpha val="43137"/>
                  </a:srgbClr>
                </a:outerShdw>
              </a:effectLst>
            </a:endParaRPr>
          </a:p>
          <a:p>
            <a:pPr algn="l"/>
            <a:endParaRPr lang="en-US" dirty="0">
              <a:effectLst>
                <a:outerShdw blurRad="38100" dist="38100" dir="2700000" algn="tl">
                  <a:srgbClr val="000000">
                    <a:alpha val="43137"/>
                  </a:srgbClr>
                </a:outerShdw>
              </a:effectLst>
            </a:endParaRPr>
          </a:p>
          <a:p>
            <a:r>
              <a:rPr lang="ar-JO" dirty="0">
                <a:effectLst>
                  <a:outerShdw blurRad="38100" dist="38100" dir="2700000" algn="tl">
                    <a:srgbClr val="000000">
                      <a:alpha val="43137"/>
                    </a:srgbClr>
                  </a:outerShdw>
                </a:effectLst>
              </a:rPr>
              <a:t>إذاً إن كان أحد في المسيح فهو خليقة جديدة</a:t>
            </a:r>
          </a:p>
          <a:p>
            <a:r>
              <a:rPr lang="ar-JO" dirty="0">
                <a:effectLst>
                  <a:outerShdw blurRad="38100" dist="38100" dir="2700000" algn="tl">
                    <a:srgbClr val="000000">
                      <a:alpha val="43137"/>
                    </a:srgbClr>
                  </a:outerShdw>
                </a:effectLst>
              </a:rPr>
              <a:t>الأشياء العتيقة قد مضت </a:t>
            </a:r>
          </a:p>
          <a:p>
            <a:r>
              <a:rPr lang="ar-JO" dirty="0">
                <a:effectLst>
                  <a:outerShdw blurRad="38100" dist="38100" dir="2700000" algn="tl">
                    <a:srgbClr val="000000">
                      <a:alpha val="43137"/>
                    </a:srgbClr>
                  </a:outerShdw>
                </a:effectLst>
              </a:rPr>
              <a:t>هوذا الكل قد صار جديداً.</a:t>
            </a:r>
            <a:br>
              <a:rPr lang="en-US" dirty="0">
                <a:effectLst>
                  <a:outerShdw blurRad="38100" dist="38100" dir="2700000" algn="tl">
                    <a:srgbClr val="000000">
                      <a:alpha val="43137"/>
                    </a:srgbClr>
                  </a:outerShdw>
                </a:effectLst>
              </a:rPr>
            </a:br>
            <a:br>
              <a:rPr lang="en-US" dirty="0">
                <a:effectLst>
                  <a:outerShdw blurRad="38100" dist="38100" dir="2700000" algn="tl">
                    <a:srgbClr val="000000">
                      <a:alpha val="43137"/>
                    </a:srgbClr>
                  </a:outerShdw>
                </a:effectLst>
              </a:rPr>
            </a:br>
            <a:r>
              <a:rPr lang="ar-JO" dirty="0">
                <a:effectLst>
                  <a:outerShdw blurRad="38100" dist="38100" dir="2700000" algn="tl">
                    <a:srgbClr val="000000">
                      <a:alpha val="43137"/>
                    </a:srgbClr>
                  </a:outerShdw>
                </a:effectLst>
              </a:rPr>
              <a:t>2 كورنثوس 5: 17</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49801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96586" y="316901"/>
            <a:ext cx="6705600" cy="6863417"/>
          </a:xfrm>
          <a:prstGeom prst="rect">
            <a:avLst/>
          </a:prstGeom>
        </p:spPr>
        <p:txBody>
          <a:bodyPr wrap="square">
            <a:spAutoFit/>
          </a:bodyPr>
          <a:lstStyle/>
          <a:p>
            <a:pPr algn="r"/>
            <a:r>
              <a:rPr lang="ar-JO"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ماذا عن القادة التالية أسماؤهم؟</a:t>
            </a:r>
            <a:endPar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ar-JO"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سليمان؟</a:t>
            </a:r>
            <a:endPar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ar-JO"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يربعام الأول؟</a:t>
            </a:r>
            <a:endPar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ar-JO"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لم تتماشى حياتهم مع مهتمتهم، رؤيتهم وقيمهم.</a:t>
            </a:r>
            <a:endPar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80</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856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down)">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arn(inVertical)">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barn(inVertical)">
                                      <p:cBhvr>
                                        <p:cTn id="1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77240" y="322275"/>
            <a:ext cx="7772400" cy="1330852"/>
          </a:xfrm>
        </p:spPr>
        <p:txBody>
          <a:bodyPr>
            <a:normAutofit/>
          </a:bodyPr>
          <a:lstStyle/>
          <a:p>
            <a:pPr algn="ctr"/>
            <a:r>
              <a:rPr lang="ar-JO" sz="3600" dirty="0">
                <a:latin typeface="Arial" panose="020B0604020202020204" pitchFamily="34" charset="0"/>
                <a:cs typeface="Arial" panose="020B0604020202020204" pitchFamily="34" charset="0"/>
              </a:rPr>
              <a:t>المفاهيم الأساسية</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718" y="1509163"/>
            <a:ext cx="8199444" cy="5348837"/>
          </a:xfrm>
          <a:prstGeom prst="rect">
            <a:avLst/>
          </a:prstGeom>
        </p:spPr>
        <p:txBody>
          <a:bodyPr wrap="square">
            <a:spAutoFit/>
          </a:bodyPr>
          <a:lstStyle/>
          <a:p>
            <a:pPr marL="514350" marR="0" lvl="0" indent="-514350" algn="r" defTabSz="457200" rtl="1"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ar-JO" sz="3600" b="0" i="0" u="none" strike="noStrike" kern="1200" cap="all" spc="0" normalizeH="0" baseline="0" noProof="0" dirty="0">
                <a:ln>
                  <a:noFill/>
                </a:ln>
                <a:solidFill>
                  <a:prstClr val="white"/>
                </a:solidFill>
                <a:effectLst/>
                <a:uLnTx/>
                <a:uFillTx/>
                <a:latin typeface="Arial" panose="020B0604020202020204" pitchFamily="34" charset="0"/>
                <a:cs typeface="Arial" panose="020B0604020202020204" pitchFamily="34" charset="0"/>
              </a:rPr>
              <a:t>المعتقدات الأساسية</a:t>
            </a:r>
          </a:p>
          <a:p>
            <a:pPr marL="514350" marR="0" lvl="0" indent="-514350" algn="r" defTabSz="457200" rtl="1"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ar-JO" sz="3600" b="0" i="0" u="none" strike="noStrike" kern="1200" cap="all" spc="0" normalizeH="0" baseline="0" noProof="0" dirty="0">
                <a:ln>
                  <a:noFill/>
                </a:ln>
                <a:solidFill>
                  <a:prstClr val="white"/>
                </a:solidFill>
                <a:effectLst/>
                <a:uLnTx/>
                <a:uFillTx/>
                <a:latin typeface="Arial" panose="020B0604020202020204" pitchFamily="34" charset="0"/>
                <a:cs typeface="Arial" panose="020B0604020202020204" pitchFamily="34" charset="0"/>
              </a:rPr>
              <a:t>القيم الأساسية / السلوكيات الأساسية</a:t>
            </a:r>
          </a:p>
          <a:p>
            <a:pPr marL="514350" marR="0" lvl="0" indent="-514350" algn="r" defTabSz="457200" rtl="1"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ar-JO" sz="3600" b="0" i="0" u="none" strike="noStrike" kern="1200" cap="all" spc="0" normalizeH="0" baseline="0" noProof="0" dirty="0">
                <a:ln>
                  <a:noFill/>
                </a:ln>
                <a:solidFill>
                  <a:prstClr val="white"/>
                </a:solidFill>
                <a:effectLst/>
                <a:uLnTx/>
                <a:uFillTx/>
                <a:latin typeface="Arial" panose="020B0604020202020204" pitchFamily="34" charset="0"/>
                <a:cs typeface="Arial" panose="020B0604020202020204" pitchFamily="34" charset="0"/>
              </a:rPr>
              <a:t>المهمة</a:t>
            </a:r>
          </a:p>
          <a:p>
            <a:pPr marL="514350" marR="0" lvl="0" indent="-514350" algn="r" defTabSz="457200" rtl="1"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ar-JO" sz="3600" b="0" i="0" u="none" strike="noStrike" kern="1200" cap="all" spc="0" normalizeH="0" baseline="0" noProof="0" dirty="0">
                <a:ln>
                  <a:noFill/>
                </a:ln>
                <a:solidFill>
                  <a:prstClr val="white"/>
                </a:solidFill>
                <a:effectLst/>
                <a:uLnTx/>
                <a:uFillTx/>
                <a:latin typeface="Arial" panose="020B0604020202020204" pitchFamily="34" charset="0"/>
                <a:cs typeface="Arial" panose="020B0604020202020204" pitchFamily="34" charset="0"/>
              </a:rPr>
              <a:t>الرؤيا</a:t>
            </a:r>
            <a:endParaRPr kumimoji="0" lang="en-US" sz="3600" b="0" i="0" u="none" strike="noStrike" kern="1200" cap="all"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514350" marR="0" lvl="0" indent="-514350" algn="r" defTabSz="457200" rtl="1"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ar-JO" sz="3600" b="0" i="0" u="none" strike="noStrike" kern="1200" cap="all" spc="0" normalizeH="0" baseline="0" noProof="0" dirty="0">
                <a:ln>
                  <a:noFill/>
                </a:ln>
                <a:solidFill>
                  <a:prstClr val="white"/>
                </a:solidFill>
                <a:effectLst/>
                <a:uLnTx/>
                <a:uFillTx/>
                <a:latin typeface="Arial" panose="020B0604020202020204" pitchFamily="34" charset="0"/>
                <a:cs typeface="Arial" panose="020B0604020202020204" pitchFamily="34" charset="0"/>
              </a:rPr>
              <a:t>الإنتظام</a:t>
            </a:r>
            <a:br>
              <a:rPr kumimoji="0" lang="en-US" sz="3200" b="0" i="0" u="none" strike="noStrike" kern="1200" cap="all" spc="0" normalizeH="0" baseline="0" noProof="0" dirty="0">
                <a:ln>
                  <a:noFill/>
                </a:ln>
                <a:solidFill>
                  <a:prstClr val="white"/>
                </a:solidFill>
                <a:effectLst/>
                <a:uLnTx/>
                <a:uFillTx/>
                <a:latin typeface="Arial" panose="020B0604020202020204" pitchFamily="34" charset="0"/>
                <a:cs typeface="Arial" panose="020B0604020202020204" pitchFamily="34" charset="0"/>
              </a:rPr>
            </a:br>
            <a:br>
              <a:rPr kumimoji="0" lang="en-US" sz="3200" b="0" i="0" u="none" strike="noStrike" kern="1200" cap="all" spc="0" normalizeH="0" baseline="0" noProof="0" dirty="0">
                <a:ln>
                  <a:noFill/>
                </a:ln>
                <a:solidFill>
                  <a:prstClr val="white"/>
                </a:solidFill>
                <a:effectLst/>
                <a:uLnTx/>
                <a:uFillTx/>
                <a:latin typeface="Arial" panose="020B0604020202020204" pitchFamily="34" charset="0"/>
                <a:cs typeface="Arial" panose="020B0604020202020204" pitchFamily="34" charset="0"/>
              </a:rPr>
            </a:b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en-US">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77333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16041" y="764373"/>
            <a:ext cx="6705600" cy="4647426"/>
          </a:xfrm>
          <a:prstGeom prst="rect">
            <a:avLst/>
          </a:prstGeom>
        </p:spPr>
        <p:txBody>
          <a:bodyPr wrap="square">
            <a:spAutoFit/>
          </a:bodyPr>
          <a:lstStyle/>
          <a:p>
            <a:pPr algn="ctr"/>
            <a:r>
              <a:rPr lang="ar-JO"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الخلاصة</a:t>
            </a:r>
            <a:endPar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ar-JO"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ينسجم القادة التحوليون المهمون مع معتقداتهم الأساسية وقيمهم/سلوكياتهم الأساسية ومهمتهم ورؤيتهم.</a:t>
            </a:r>
            <a:endPar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82</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25434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1314392518"/>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ar-JO" sz="3200" b="1" dirty="0">
                <a:solidFill>
                  <a:srgbClr val="FFFFFF"/>
                </a:solidFill>
                <a:latin typeface="Arial" panose="020B0604020202020204" pitchFamily="34" charset="0"/>
                <a:ea typeface="ＭＳ Ｐゴシック" charset="0"/>
                <a:cs typeface="Arial" panose="020B0604020202020204" pitchFamily="34" charset="0"/>
              </a:rPr>
              <a:t>تحول الكنيسة</a:t>
            </a:r>
            <a:r>
              <a:rPr lang="en-US" sz="3200" b="1" dirty="0">
                <a:solidFill>
                  <a:srgbClr val="FFFFFF"/>
                </a:solidFill>
                <a:latin typeface="Arial" panose="020B0604020202020204" pitchFamily="34" charset="0"/>
                <a:ea typeface="ＭＳ Ｐゴシック" charset="0"/>
                <a:cs typeface="Arial" panose="020B0604020202020204" pitchFamily="34" charset="0"/>
              </a:rPr>
              <a:t> at BibleStudyDownloads.org</a:t>
            </a: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ar-JO" sz="4000" b="1" dirty="0">
                <a:solidFill>
                  <a:srgbClr val="FFFFFF"/>
                </a:solidFill>
                <a:latin typeface="Arial" panose="020B0604020202020204" pitchFamily="34" charset="0"/>
                <a:cs typeface="Arial" panose="020B0604020202020204" pitchFamily="34" charset="0"/>
              </a:rPr>
              <a:t>أحصل على هذا العرض التقديمي مجاناً</a:t>
            </a:r>
            <a:endParaRPr lang="en-US" sz="1400" b="1" dirty="0">
              <a:solidFill>
                <a:srgbClr val="FFFFFF"/>
              </a:solidFill>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575181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83833" cy="6122555"/>
          </a:xfrm>
        </p:spPr>
      </p:pic>
      <p:sp>
        <p:nvSpPr>
          <p:cNvPr id="7" name="Title 7"/>
          <p:cNvSpPr txBox="1">
            <a:spLocks/>
          </p:cNvSpPr>
          <p:nvPr/>
        </p:nvSpPr>
        <p:spPr>
          <a:xfrm>
            <a:off x="142875" y="193964"/>
            <a:ext cx="8701088" cy="633614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التحول اليومي</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فأطلب إليكم أيها الإخوة برأفة الله، أن تقدموا أجسادكم ذبيحة حية مقدسة مرضية عند الله، عبادتكم العقلية.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ولا تشاكلوا هذا الدهر، بل تغيروا عن شكلكم بتجديد أذهانكم، لتختبروا ما هي إرادة الله: الصالحة المرضية الكاملة.</a:t>
            </a:r>
          </a:p>
          <a:p>
            <a:pPr algn="l"/>
            <a:r>
              <a:rPr lang="en-US"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 رومية 12: 1-2</a:t>
            </a:r>
            <a:r>
              <a:rPr lang="en-US" dirty="0">
                <a:latin typeface="Arial" panose="020B0604020202020204" pitchFamily="34" charset="0"/>
                <a:cs typeface="Arial" panose="020B0604020202020204" pitchFamily="34" charset="0"/>
              </a:rPr>
              <a:t>—</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6D22F896-40B5-4ADD-8801-0D06FADFA095}" type="slidenum">
              <a:rPr lang="en-US" smtClean="0">
                <a:latin typeface="Arial" panose="020B0604020202020204" pitchFamily="34" charset="0"/>
                <a:cs typeface="Arial" panose="020B0604020202020204" pitchFamily="34" charset="0"/>
              </a:rPr>
              <a:t>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009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27423</TotalTime>
  <Words>2669</Words>
  <Application>Microsoft Office PowerPoint</Application>
  <PresentationFormat>On-screen Show (4:3)</PresentationFormat>
  <Paragraphs>535</Paragraphs>
  <Slides>84</Slides>
  <Notes>22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84</vt:i4>
      </vt:variant>
    </vt:vector>
  </HeadingPairs>
  <TitlesOfParts>
    <vt:vector size="94" baseType="lpstr">
      <vt:lpstr>ＭＳ Ｐゴシック</vt:lpstr>
      <vt:lpstr>Arial</vt:lpstr>
      <vt:lpstr>Calibri</vt:lpstr>
      <vt:lpstr>Calibri Light</vt:lpstr>
      <vt:lpstr>Century Gothic</vt:lpstr>
      <vt:lpstr>Times New Roman</vt:lpstr>
      <vt:lpstr>Wingdings</vt:lpstr>
      <vt:lpstr>Vapor Trail</vt:lpstr>
      <vt:lpstr>Custom Design</vt:lpstr>
      <vt:lpstr>Orbit</vt:lpstr>
      <vt:lpstr>الأساس الكتابي               لتنشيط الكنيسة</vt:lpstr>
      <vt:lpstr>PowerPoint Presentation</vt:lpstr>
      <vt:lpstr>إلى أين أنت ذاهبة؟</vt:lpstr>
      <vt:lpstr>PowerPoint Presentation</vt:lpstr>
      <vt:lpstr>حياة جديدة في الصحراء</vt:lpstr>
      <vt:lpstr>أفكار تمهيدية</vt:lpstr>
      <vt:lpstr>مقاطع رئيسية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ما هي الرؤيا؟</vt:lpstr>
      <vt:lpstr>الرؤيا</vt:lpstr>
      <vt:lpstr>PowerPoint Presentation</vt:lpstr>
      <vt:lpstr> الضوء المنتشر يوفر إضاءة عامة</vt:lpstr>
      <vt:lpstr>الضوء المباشر – يضيء منطقة محددة.</vt:lpstr>
      <vt:lpstr>إضاءة الليزر</vt:lpstr>
      <vt:lpstr>إضاءة الليزر</vt:lpstr>
      <vt:lpstr>المشكلة مع كثير  من الكنائس والخدمات هي التشعب والإنتشار وليس تركيز الليزر.</vt:lpstr>
      <vt:lpstr>PowerPoint Presentation</vt:lpstr>
      <vt:lpstr>ما هي بعض المعتقدات الأساسية لربنا يسوع المسيح؟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Understanding the Good News of the Gospel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انتظام الخدمة</vt:lpstr>
      <vt:lpstr>انتظام الخدمة</vt:lpstr>
      <vt:lpstr>انتظام الخدمة</vt:lpstr>
      <vt:lpstr>الأسس  الكتابية  للرؤية  التحولية  (التحويلية)</vt:lpstr>
      <vt:lpstr> س1. ماذا يعلم الكتاب المقدس عن خدمة الراعي التحولية؟</vt:lpstr>
      <vt:lpstr>N</vt:lpstr>
      <vt:lpstr>N</vt:lpstr>
      <vt:lpstr>رؤية موسى</vt:lpstr>
      <vt:lpstr>رؤيا حزقيا</vt:lpstr>
      <vt:lpstr>رؤيا حزقيا</vt:lpstr>
      <vt:lpstr>رؤيا إيليا</vt:lpstr>
      <vt:lpstr>رؤيا بولس</vt:lpstr>
      <vt:lpstr>الرعاة والتنشيط في العهد الجديد</vt:lpstr>
      <vt:lpstr>ثلاث خطوات نحو التنشيط</vt:lpstr>
      <vt:lpstr>ملاحظات بخصوص الكنائس السبعة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تحول الكنيسة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GORDON BETH PENFOLD</dc:creator>
  <cp:lastModifiedBy>Rami Jwainat</cp:lastModifiedBy>
  <cp:revision>108</cp:revision>
  <dcterms:created xsi:type="dcterms:W3CDTF">2017-02-19T05:19:38Z</dcterms:created>
  <dcterms:modified xsi:type="dcterms:W3CDTF">2024-04-03T13:32:01Z</dcterms:modified>
</cp:coreProperties>
</file>