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3.jpeg" ContentType="image/jpeg"/>
  <Override PartName="/ppt/media/image14.jpeg" ContentType="image/jpeg"/>
  <Override PartName="/ppt/notesSlides/notesSlide6.xml" ContentType="application/vnd.openxmlformats-officedocument.presentationml.notesSlide+xml"/>
  <Override PartName="/ppt/media/image15.jpeg" ContentType="image/jpeg"/>
  <Override PartName="/ppt/notesSlides/notesSlide7.xml" ContentType="application/vnd.openxmlformats-officedocument.presentationml.notesSlide+xml"/>
  <Override PartName="/ppt/media/image16.jpeg" ContentType="image/jpeg"/>
  <Override PartName="/ppt/notesSlides/notesSlide8.xml" ContentType="application/vnd.openxmlformats-officedocument.presentationml.notesSlide+xml"/>
  <Override PartName="/ppt/media/image17.jpeg" ContentType="image/jpeg"/>
  <Override PartName="/ppt/notesSlides/notesSlide9.xml" ContentType="application/vnd.openxmlformats-officedocument.presentationml.notesSlide+xml"/>
  <Override PartName="/ppt/media/image18.jpeg" ContentType="image/jpeg"/>
  <Override PartName="/ppt/notesSlides/notesSlide10.xml" ContentType="application/vnd.openxmlformats-officedocument.presentationml.notesSlide+xml"/>
  <Override PartName="/ppt/media/image19.jpeg" ContentType="image/jpeg"/>
  <Override PartName="/ppt/notesSlides/notesSlide11.xml" ContentType="application/vnd.openxmlformats-officedocument.presentationml.notesSlide+xml"/>
  <Override PartName="/ppt/media/image20.jpeg" ContentType="image/jpeg"/>
  <Override PartName="/ppt/notesSlides/notesSlide12.xml" ContentType="application/vnd.openxmlformats-officedocument.presentationml.notesSlide+xml"/>
  <Override PartName="/ppt/media/image21.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2.jpeg" ContentType="image/jpeg"/>
  <Override PartName="/ppt/notesSlides/notesSlide16.xml" ContentType="application/vnd.openxmlformats-officedocument.presentationml.notesSlide+xml"/>
  <Override PartName="/ppt/media/image23.jpeg" ContentType="image/jpeg"/>
  <Override PartName="/ppt/media/image24.jpeg" ContentType="image/jpeg"/>
  <Override PartName="/ppt/notesSlides/notesSlide17.xml" ContentType="application/vnd.openxmlformats-officedocument.presentationml.notesSlide+xml"/>
  <Override PartName="/ppt/media/image25.jpeg" ContentType="image/jpeg"/>
  <Override PartName="/ppt/notesSlides/notesSlide18.xml" ContentType="application/vnd.openxmlformats-officedocument.presentationml.notesSlide+xml"/>
  <Override PartName="/ppt/media/image26.jpeg" ContentType="image/jpeg"/>
  <Override PartName="/ppt/media/image27.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28.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29.jpeg" ContentType="image/jpeg"/>
  <Override PartName="/ppt/media/image30.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1.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32.jpeg" ContentType="image/jpeg"/>
  <Override PartName="/ppt/notesSlides/notesSlide29.xml" ContentType="application/vnd.openxmlformats-officedocument.presentationml.notesSlide+xml"/>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39.jpeg" ContentType="image/jpeg"/>
  <Override PartName="/ppt/notesSlides/notesSlide33.xml" ContentType="application/vnd.openxmlformats-officedocument.presentationml.notesSlide+xml"/>
  <Override PartName="/ppt/media/image40.jpeg" ContentType="image/jpeg"/>
  <Override PartName="/ppt/media/image41.jpeg" ContentType="image/jpeg"/>
  <Override PartName="/ppt/media/image42.jpeg" ContentType="image/jpeg"/>
  <Override PartName="/ppt/notesSlides/notesSlide34.xml" ContentType="application/vnd.openxmlformats-officedocument.presentationml.notesSlide+xml"/>
  <Override PartName="/ppt/media/image43.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44.jpeg" ContentType="image/jpeg"/>
  <Override PartName="/ppt/notesSlides/notesSlide38.xml" ContentType="application/vnd.openxmlformats-officedocument.presentationml.notesSlide+xml"/>
  <Override PartName="/ppt/media/image45.jpeg" ContentType="image/jpeg"/>
  <Override PartName="/ppt/notesSlides/notesSlide39.xml" ContentType="application/vnd.openxmlformats-officedocument.presentationml.notesSlide+xml"/>
  <Override PartName="/ppt/media/image46.jpeg" ContentType="image/jpeg"/>
  <Override PartName="/ppt/notesSlides/notesSlide40.xml" ContentType="application/vnd.openxmlformats-officedocument.presentationml.notesSlide+xml"/>
  <Override PartName="/ppt/media/image47.jpeg" ContentType="image/jpeg"/>
  <Override PartName="/ppt/media/image48.jpeg" ContentType="image/jpeg"/>
  <Override PartName="/ppt/media/image49.jpeg" ContentType="image/jpeg"/>
  <Override PartName="/ppt/notesSlides/notesSlide41.xml" ContentType="application/vnd.openxmlformats-officedocument.presentationml.notesSlide+xml"/>
  <Override PartName="/ppt/media/image50.jpe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51.jpeg" ContentType="image/jpeg"/>
  <Override PartName="/ppt/media/image52.jpeg" ContentType="image/jpeg"/>
  <Override PartName="/ppt/notesSlides/notesSlide47.xml" ContentType="application/vnd.openxmlformats-officedocument.presentationml.notesSlide+xml"/>
  <Override PartName="/ppt/media/image53.jpe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media/image54.jpeg" ContentType="image/jpeg"/>
  <Override PartName="/ppt/notesSlides/notesSlide51.xml" ContentType="application/vnd.openxmlformats-officedocument.presentationml.notesSlide+xml"/>
  <Override PartName="/ppt/media/image55.jpeg" ContentType="image/jpeg"/>
  <Override PartName="/ppt/media/image56.jpeg" ContentType="image/jpeg"/>
  <Override PartName="/ppt/notesSlides/notesSlide52.xml" ContentType="application/vnd.openxmlformats-officedocument.presentationml.notesSlide+xml"/>
  <Override PartName="/ppt/media/image57.jpeg" ContentType="image/jpeg"/>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media/image58.jpeg" ContentType="image/jpeg"/>
  <Override PartName="/ppt/media/image59.jpeg" ContentType="image/jpeg"/>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60.jpeg" ContentType="image/jpeg"/>
  <Override PartName="/ppt/notesSlides/notesSlide58.xml" ContentType="application/vnd.openxmlformats-officedocument.presentationml.notesSlide+xml"/>
  <Override PartName="/ppt/media/image61.jpeg" ContentType="image/jpeg"/>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62.jpeg" ContentType="image/jpeg"/>
  <Override PartName="/ppt/notesSlides/notesSlide61.xml" ContentType="application/vnd.openxmlformats-officedocument.presentationml.notesSlide+xml"/>
  <Override PartName="/ppt/media/image63.jpeg" ContentType="image/jpeg"/>
  <Override PartName="/ppt/media/image64.jpeg" ContentType="image/jpeg"/>
  <Override PartName="/ppt/notesSlides/notesSlide62.xml" ContentType="application/vnd.openxmlformats-officedocument.presentationml.notesSlide+xml"/>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notesSlides/notesSlide63.xml" ContentType="application/vnd.openxmlformats-officedocument.presentationml.notesSlide+xml"/>
  <Override PartName="/ppt/media/image73.jpeg" ContentType="image/jpeg"/>
  <Override PartName="/ppt/notesSlides/notesSlide64.xml" ContentType="application/vnd.openxmlformats-officedocument.presentationml.notesSlide+xml"/>
  <Override PartName="/ppt/notesSlides/notesSlide65.xml" ContentType="application/vnd.openxmlformats-officedocument.presentationml.notesSlide+xml"/>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notesSlides/notesSlide66.xml" ContentType="application/vnd.openxmlformats-officedocument.presentationml.notesSlide+xml"/>
  <Override PartName="/ppt/media/image81.jpeg" ContentType="image/jpeg"/>
  <Override PartName="/ppt/media/image82.jpeg" ContentType="image/jpeg"/>
  <Override PartName="/ppt/media/image83.jpeg" ContentType="image/jpeg"/>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notesSlides/notesSlide70.xml" ContentType="application/vnd.openxmlformats-officedocument.presentationml.notesSlide+xml"/>
  <Override PartName="/ppt/notesSlides/notesSlide71.xml" ContentType="application/vnd.openxmlformats-officedocument.presentationml.notesSlide+xml"/>
  <Override PartName="/ppt/media/image90.jpeg" ContentType="image/jpeg"/>
  <Override PartName="/ppt/notesSlides/notesSlide72.xml" ContentType="application/vnd.openxmlformats-officedocument.presentationml.notesSlide+xml"/>
  <Override PartName="/ppt/media/image91.jpeg" ContentType="image/jpeg"/>
  <Override PartName="/ppt/notesSlides/notesSlide73.xml" ContentType="application/vnd.openxmlformats-officedocument.presentationml.notesSlide+xml"/>
  <Override PartName="/ppt/media/image92.jpeg" ContentType="image/jpeg"/>
  <Override PartName="/ppt/notesSlides/notesSlide74.xml" ContentType="application/vnd.openxmlformats-officedocument.presentationml.notesSlide+xml"/>
  <Override PartName="/ppt/notesSlides/notesSlide7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33" name="Shape 933"/>
          <p:cNvSpPr/>
          <p:nvPr>
            <p:ph type="sldImg"/>
          </p:nvPr>
        </p:nvSpPr>
        <p:spPr>
          <a:xfrm>
            <a:off x="1143000" y="685800"/>
            <a:ext cx="4572000" cy="3429000"/>
          </a:xfrm>
          <a:prstGeom prst="rect">
            <a:avLst/>
          </a:prstGeom>
        </p:spPr>
        <p:txBody>
          <a:bodyPr/>
          <a:lstStyle/>
          <a:p>
            <a:pPr/>
          </a:p>
        </p:txBody>
      </p:sp>
      <p:sp>
        <p:nvSpPr>
          <p:cNvPr id="934" name="Shape 93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mj-lt"/>
        <a:ea typeface="+mj-ea"/>
        <a:cs typeface="+mj-cs"/>
        <a:sym typeface="Lucida Grande"/>
      </a:defRPr>
    </a:lvl1pPr>
    <a:lvl2pPr indent="228600" defTabSz="825500" latinLnBrk="0">
      <a:defRPr sz="3000">
        <a:latin typeface="+mj-lt"/>
        <a:ea typeface="+mj-ea"/>
        <a:cs typeface="+mj-cs"/>
        <a:sym typeface="Lucida Grande"/>
      </a:defRPr>
    </a:lvl2pPr>
    <a:lvl3pPr indent="457200" defTabSz="825500" latinLnBrk="0">
      <a:defRPr sz="3000">
        <a:latin typeface="+mj-lt"/>
        <a:ea typeface="+mj-ea"/>
        <a:cs typeface="+mj-cs"/>
        <a:sym typeface="Lucida Grande"/>
      </a:defRPr>
    </a:lvl3pPr>
    <a:lvl4pPr indent="685800" defTabSz="825500" latinLnBrk="0">
      <a:defRPr sz="3000">
        <a:latin typeface="+mj-lt"/>
        <a:ea typeface="+mj-ea"/>
        <a:cs typeface="+mj-cs"/>
        <a:sym typeface="Lucida Grande"/>
      </a:defRPr>
    </a:lvl4pPr>
    <a:lvl5pPr indent="914400" defTabSz="825500" latinLnBrk="0">
      <a:defRPr sz="3000">
        <a:latin typeface="+mj-lt"/>
        <a:ea typeface="+mj-ea"/>
        <a:cs typeface="+mj-cs"/>
        <a:sym typeface="Lucida Grande"/>
      </a:defRPr>
    </a:lvl5pPr>
    <a:lvl6pPr indent="1143000" defTabSz="825500" latinLnBrk="0">
      <a:defRPr sz="3000">
        <a:latin typeface="+mj-lt"/>
        <a:ea typeface="+mj-ea"/>
        <a:cs typeface="+mj-cs"/>
        <a:sym typeface="Lucida Grande"/>
      </a:defRPr>
    </a:lvl6pPr>
    <a:lvl7pPr indent="1371600" defTabSz="825500" latinLnBrk="0">
      <a:defRPr sz="3000">
        <a:latin typeface="+mj-lt"/>
        <a:ea typeface="+mj-ea"/>
        <a:cs typeface="+mj-cs"/>
        <a:sym typeface="Lucida Grande"/>
      </a:defRPr>
    </a:lvl7pPr>
    <a:lvl8pPr indent="1600200" defTabSz="825500" latinLnBrk="0">
      <a:defRPr sz="3000">
        <a:latin typeface="+mj-lt"/>
        <a:ea typeface="+mj-ea"/>
        <a:cs typeface="+mj-cs"/>
        <a:sym typeface="Lucida Grande"/>
      </a:defRPr>
    </a:lvl8pPr>
    <a:lvl9pPr indent="1828800" defTabSz="825500" latinLnBrk="0">
      <a:defRPr sz="3000">
        <a:latin typeface="+mj-lt"/>
        <a:ea typeface="+mj-ea"/>
        <a:cs typeface="+mj-cs"/>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atlantipedia.ie/samples/tag/ignatius-donnelly/" TargetMode="External"/></Relationships>

</file>

<file path=ppt/notesSlides/_rels/notesSlide1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s://en.wikipedia.org/wiki/William_Buckland" TargetMode="External"/><Relationship Id="rId4" Type="http://schemas.openxmlformats.org/officeDocument/2006/relationships/hyperlink" Target="https://en.wikipedia.org/wiki/Adam_Sedgwick" TargetMode="External"/></Relationships>

</file>

<file path=ppt/notesSlides/_rels/notesSlide1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 Id="rId3" Type="http://schemas.openxmlformats.org/officeDocument/2006/relationships/hyperlink" Target="http://www.bbc.co.uk/arts/yourpaintings/paintings/professor-john-fleming-17851857-125652" TargetMode="External"/><Relationship Id="rId4" Type="http://schemas.openxmlformats.org/officeDocument/2006/relationships/hyperlink" Target="http://britishbryozoans.myspecies.info/gallery?f%5B0%5D=tid:3356"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 Id="rId3" Type="http://schemas.openxmlformats.org/officeDocument/2006/relationships/hyperlink" Target="http://www.creationdays.dk/C.%20I.%20Scofield/0.php" TargetMode="External"/></Relationships>

</file>

<file path=ppt/notesSlides/_rels/notesSlide39.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 Id="rId3" Type="http://schemas.openxmlformats.org/officeDocument/2006/relationships/hyperlink" Target="http://www.wts.edu/stayinformed/view.html?id=1225" TargetMode="External"/></Relationships>

</file>

<file path=ppt/notesSlides/_rels/notesSlide46.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 Id="rId3" Type="http://schemas.openxmlformats.org/officeDocument/2006/relationships/hyperlink" Target="http://www.waynegrudem.com/how-can-i-find-your-book-systematic-theology-in-other-languages/" TargetMode="External"/></Relationships>

</file>

<file path=ppt/notesSlides/_rels/notesSlide47.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 Id="rId3" Type="http://schemas.openxmlformats.org/officeDocument/2006/relationships/hyperlink" Target="https://answersingenesis.org/age-of-the-earth/a-response-to-a-gospel-coalition-blog-on-the-age-of-the-earth/" TargetMode="External"/></Relationships>

</file>

<file path=ppt/notesSlides/_rels/notesSlide55.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 Id="rId3" Type="http://schemas.openxmlformats.org/officeDocument/2006/relationships/hyperlink" Target="https://www.beliefnet.com/columnists/scienceandthesacred/2009/11/barriers-to-accepting-creation-by-an-evolutionary-process.html" TargetMode="Externa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en.wikipedia.org/wiki/E._O._Wilson" TargetMode="External"/></Relationships>

</file>

<file path=ppt/notesSlides/_rels/notesSlide60.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 Id="rId3" Type="http://schemas.openxmlformats.org/officeDocument/2006/relationships/hyperlink" Target="http://www.uu.edu/dockery/tenyears/guests.htm" TargetMode="External"/></Relationships>

</file>

<file path=ppt/notesSlides/_rels/notesSlide61.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 Id="rId3" Type="http://schemas.openxmlformats.org/officeDocument/2006/relationships/hyperlink" Target="http://oneyearbible.blogs.com/photos/uncategorized/jesus_manger.jpg" TargetMode="External"/></Relationships>

</file>

<file path=ppt/notesSlides/_rels/notesSlide69.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 Id="rId3" Type="http://schemas.openxmlformats.org/officeDocument/2006/relationships/hyperlink" Target="http://library.mcz.harvard.edu/history/images/mayr.jpg" TargetMode="External"/></Relationships>

</file>

<file path=ppt/notesSlides/_rels/notesSlide73.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 Id="rId3" Type="http://schemas.openxmlformats.org/officeDocument/2006/relationships/hyperlink" Target="http://library.mcz.harvard.edu/history/images/mayr.jpg" TargetMode="External"/></Relationships>

</file>

<file path=ppt/notesSlides/_rels/notesSlide74.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Shape 994"/>
          <p:cNvSpPr/>
          <p:nvPr>
            <p:ph type="sldImg"/>
          </p:nvPr>
        </p:nvSpPr>
        <p:spPr>
          <a:prstGeom prst="rect">
            <a:avLst/>
          </a:prstGeom>
        </p:spPr>
        <p:txBody>
          <a:bodyPr/>
          <a:lstStyle/>
          <a:p>
            <a:pPr/>
          </a:p>
        </p:txBody>
      </p:sp>
      <p:sp>
        <p:nvSpPr>
          <p:cNvPr id="995" name="Shape 995"/>
          <p:cNvSpPr/>
          <p:nvPr>
            <p:ph type="body" sz="quarter" idx="1"/>
          </p:nvPr>
        </p:nvSpPr>
        <p:spPr>
          <a:prstGeom prst="rect">
            <a:avLst/>
          </a:prstGeom>
        </p:spPr>
        <p:txBody>
          <a:bodyPr/>
          <a:lstStyle/>
          <a:p>
            <a:pPr/>
            <a:r>
              <a:t>Years are according to https://www.nps.gov/subjects/geology/time-scale.htm, 2018, accessed 2023 Jan 26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6" name="Shape 1086"/>
          <p:cNvSpPr/>
          <p:nvPr>
            <p:ph type="sldImg"/>
          </p:nvPr>
        </p:nvSpPr>
        <p:spPr>
          <a:prstGeom prst="rect">
            <a:avLst/>
          </a:prstGeom>
        </p:spPr>
        <p:txBody>
          <a:bodyPr/>
          <a:lstStyle/>
          <a:p>
            <a:pPr/>
          </a:p>
        </p:txBody>
      </p:sp>
      <p:sp>
        <p:nvSpPr>
          <p:cNvPr id="1087" name="Shape 1087"/>
          <p:cNvSpPr/>
          <p:nvPr>
            <p:ph type="body" sz="quarter" idx="1"/>
          </p:nvPr>
        </p:nvSpPr>
        <p:spPr>
          <a:prstGeom prst="rect">
            <a:avLst/>
          </a:prstGeom>
        </p:spPr>
        <p:txBody>
          <a:bodyPr/>
          <a:lstStyle/>
          <a:p>
            <a:pPr marR="42597" indent="42597" defTabSz="914400">
              <a:spcBef>
                <a:spcPts val="700"/>
              </a:spcBef>
              <a:defRPr b="1" sz="1200">
                <a:uFill>
                  <a:solidFill>
                    <a:srgbClr val="000000"/>
                  </a:solidFill>
                </a:uFill>
                <a:latin typeface="Arial"/>
                <a:ea typeface="Arial"/>
                <a:cs typeface="Arial"/>
                <a:sym typeface="Arial"/>
              </a:defRPr>
            </a:pPr>
            <a:r>
              <a:t>Hutton’s theory written in incomprehensible English was “translated” by John Playfair (mathematician at Univ. of Edinburgh) in </a:t>
            </a:r>
            <a:r>
              <a:rPr i="1"/>
              <a:t>Illustrations of the Huttonian Theory of the Earth</a:t>
            </a:r>
            <a:r>
              <a:t> (Edinburgh, 1802)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4" name="Shape 1094"/>
          <p:cNvSpPr/>
          <p:nvPr>
            <p:ph type="sldImg"/>
          </p:nvPr>
        </p:nvSpPr>
        <p:spPr>
          <a:prstGeom prst="rect">
            <a:avLst/>
          </a:prstGeom>
        </p:spPr>
        <p:txBody>
          <a:bodyPr/>
          <a:lstStyle/>
          <a:p>
            <a:pPr/>
          </a:p>
        </p:txBody>
      </p:sp>
      <p:sp>
        <p:nvSpPr>
          <p:cNvPr id="1095" name="Shape 1095"/>
          <p:cNvSpPr/>
          <p:nvPr>
            <p:ph type="body" sz="quarter" idx="1"/>
          </p:nvPr>
        </p:nvSpPr>
        <p:spPr>
          <a:prstGeom prst="rect">
            <a:avLst/>
          </a:prstGeom>
        </p:spPr>
        <p:txBody>
          <a:bodyPr/>
          <a:lstStyle>
            <a:lvl1pPr marR="42597" indent="42597" defTabSz="914400">
              <a:spcBef>
                <a:spcPts val="400"/>
              </a:spcBef>
              <a:defRPr sz="1200">
                <a:uFill>
                  <a:solidFill>
                    <a:srgbClr val="000000"/>
                  </a:solidFill>
                </a:uFill>
                <a:latin typeface="Arial"/>
                <a:ea typeface="Arial"/>
                <a:cs typeface="Arial"/>
                <a:sym typeface="Arial"/>
              </a:defRPr>
            </a:lvl1pPr>
          </a:lstStyle>
          <a:p>
            <a:pPr/>
            <a:r>
              <a:t>He believed in multiple local or regional catastrophes.  All the animals were not killed in these events and creatures migrated in after the events to repopulate the flooded areas.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2" name="Shape 1102"/>
          <p:cNvSpPr/>
          <p:nvPr>
            <p:ph type="sldImg"/>
          </p:nvPr>
        </p:nvSpPr>
        <p:spPr>
          <a:prstGeom prst="rect">
            <a:avLst/>
          </a:prstGeom>
        </p:spPr>
        <p:txBody>
          <a:bodyPr/>
          <a:lstStyle/>
          <a:p>
            <a:pPr/>
          </a:p>
        </p:txBody>
      </p:sp>
      <p:sp>
        <p:nvSpPr>
          <p:cNvPr id="1103" name="Shape 1103"/>
          <p:cNvSpPr/>
          <p:nvPr>
            <p:ph type="body" sz="quarter" idx="1"/>
          </p:nvPr>
        </p:nvSpPr>
        <p:spPr>
          <a:prstGeom prst="rect">
            <a:avLst/>
          </a:prstGeom>
        </p:spPr>
        <p:txBody>
          <a:bodyPr/>
          <a:lstStyle>
            <a:lvl1pPr marR="42597" indent="42597" defTabSz="914400">
              <a:spcBef>
                <a:spcPts val="700"/>
              </a:spcBef>
              <a:defRPr b="1" sz="1200">
                <a:uFill>
                  <a:solidFill>
                    <a:srgbClr val="000000"/>
                  </a:solidFill>
                </a:uFill>
                <a:latin typeface="Arial"/>
                <a:ea typeface="Arial"/>
                <a:cs typeface="Arial"/>
                <a:sym typeface="Arial"/>
              </a:defRPr>
            </a:lvl1pPr>
          </a:lstStyle>
          <a:p>
            <a:pPr/>
            <a:r>
              <a:t>Source: Ian Taylor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Shape 1143"/>
          <p:cNvSpPr/>
          <p:nvPr>
            <p:ph type="sldImg"/>
          </p:nvPr>
        </p:nvSpPr>
        <p:spPr>
          <a:prstGeom prst="rect">
            <a:avLst/>
          </a:prstGeom>
        </p:spPr>
        <p:txBody>
          <a:bodyPr/>
          <a:lstStyle/>
          <a:p>
            <a:pPr/>
          </a:p>
        </p:txBody>
      </p:sp>
      <p:sp>
        <p:nvSpPr>
          <p:cNvPr id="1144" name="Shape 1144"/>
          <p:cNvSpPr/>
          <p:nvPr>
            <p:ph type="body" sz="quarter" idx="1"/>
          </p:nvPr>
        </p:nvSpPr>
        <p:spPr>
          <a:prstGeom prst="rect">
            <a:avLst/>
          </a:prstGeom>
        </p:spPr>
        <p:txBody>
          <a:bodyPr/>
          <a:lstStyle/>
          <a:p>
            <a:pPr/>
            <a:r>
              <a:t>SB = supernatural beginning</a:t>
            </a:r>
          </a:p>
          <a:p>
            <a:pPr/>
            <a:r>
              <a:t>C = catastrophe (to edit these click on “C” and you will get the box “——C”. Then double-click on “C” and you will be able to translate that letter.</a:t>
            </a:r>
          </a:p>
          <a:p>
            <a:pPr/>
            <a:r>
              <a:t>SCW = supernatural creation week</a:t>
            </a:r>
          </a:p>
          <a:p>
            <a:pPr/>
            <a:r>
              <a:t>F = Flood (Noah’s) (follow similar steps like “C” to change “F”)</a:t>
            </a:r>
          </a:p>
          <a:p>
            <a:pPr/>
            <a:r>
              <a:t>P = Present, today (follow similar steps like “C” to change “P”)</a:t>
            </a:r>
          </a:p>
          <a:p>
            <a:pPr/>
            <a:r>
              <a:t>ca. = circa = approximately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2" name="Shape 1152"/>
          <p:cNvSpPr/>
          <p:nvPr>
            <p:ph type="sldImg"/>
          </p:nvPr>
        </p:nvSpPr>
        <p:spPr>
          <a:prstGeom prst="rect">
            <a:avLst/>
          </a:prstGeom>
        </p:spPr>
        <p:txBody>
          <a:bodyPr/>
          <a:lstStyle/>
          <a:p>
            <a:pPr/>
          </a:p>
        </p:txBody>
      </p:sp>
      <p:sp>
        <p:nvSpPr>
          <p:cNvPr id="1153" name="Shape 1153"/>
          <p:cNvSpPr/>
          <p:nvPr>
            <p:ph type="body" sz="quarter" idx="1"/>
          </p:nvPr>
        </p:nvSpPr>
        <p:spPr>
          <a:prstGeom prst="rect">
            <a:avLst/>
          </a:prstGeom>
        </p:spPr>
        <p:txBody>
          <a:bodyPr/>
          <a:lstStyle/>
          <a:p>
            <a:pPr marR="42597" indent="42597" defTabSz="914400">
              <a:spcBef>
                <a:spcPts val="400"/>
              </a:spcBef>
              <a:defRPr b="1" sz="2500">
                <a:uFill>
                  <a:solidFill>
                    <a:srgbClr val="000000"/>
                  </a:solidFill>
                </a:uFill>
                <a:latin typeface="Arial"/>
                <a:ea typeface="Arial"/>
                <a:cs typeface="Arial"/>
                <a:sym typeface="Arial"/>
              </a:defRPr>
            </a:pPr>
            <a:r>
              <a:t>Gap theory: there is a long period of time between Genesis 1:1 and Genesis 1:2</a:t>
            </a:r>
          </a:p>
          <a:p>
            <a:pPr marR="42597" indent="42597" defTabSz="914400">
              <a:spcBef>
                <a:spcPts val="400"/>
              </a:spcBef>
              <a:defRPr b="1" sz="2500">
                <a:uFill>
                  <a:solidFill>
                    <a:srgbClr val="000000"/>
                  </a:solidFill>
                </a:uFill>
                <a:latin typeface="Arial"/>
                <a:ea typeface="Arial"/>
                <a:cs typeface="Arial"/>
                <a:sym typeface="Arial"/>
              </a:defRPr>
            </a:pPr>
          </a:p>
          <a:p>
            <a:pPr marR="42597" indent="42597" defTabSz="914400">
              <a:spcBef>
                <a:spcPts val="400"/>
              </a:spcBef>
              <a:defRPr b="1" sz="1200">
                <a:uFill>
                  <a:solidFill>
                    <a:srgbClr val="000000"/>
                  </a:solidFill>
                </a:uFill>
                <a:latin typeface="Arial"/>
                <a:ea typeface="Arial"/>
                <a:cs typeface="Arial"/>
                <a:sym typeface="Arial"/>
              </a:defRPr>
            </a:pPr>
            <a:r>
              <a:t>Source: http://www.leithhistory.co.uk/2010/01/30/thomas-chalmers-2/, accessed 2019 Jan 28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1" name="Shape 1161"/>
          <p:cNvSpPr/>
          <p:nvPr>
            <p:ph type="sldImg"/>
          </p:nvPr>
        </p:nvSpPr>
        <p:spPr>
          <a:prstGeom prst="rect">
            <a:avLst/>
          </a:prstGeom>
        </p:spPr>
        <p:txBody>
          <a:bodyPr/>
          <a:lstStyle/>
          <a:p>
            <a:pPr/>
          </a:p>
        </p:txBody>
      </p:sp>
      <p:sp>
        <p:nvSpPr>
          <p:cNvPr id="1162" name="Shape 1162"/>
          <p:cNvSpPr/>
          <p:nvPr>
            <p:ph type="body" sz="quarter" idx="1"/>
          </p:nvPr>
        </p:nvSpPr>
        <p:spPr>
          <a:prstGeom prst="rect">
            <a:avLst/>
          </a:prstGeom>
        </p:spPr>
        <p:txBody>
          <a:bodyPr/>
          <a:lstStyle/>
          <a:p>
            <a:pPr>
              <a:defRPr sz="2200"/>
            </a:pPr>
            <a:r>
              <a:t>photo: </a:t>
            </a:r>
            <a:r>
              <a:rPr u="sng">
                <a:solidFill>
                  <a:srgbClr val="0000FF"/>
                </a:solidFill>
                <a:uFill>
                  <a:solidFill>
                    <a:srgbClr val="0000FF"/>
                  </a:solidFill>
                </a:uFill>
                <a:hlinkClick r:id="rId3" invalidUrl="" action="" tgtFrame="" tooltip="" history="1" highlightClick="0" endSnd="0"/>
              </a:rPr>
              <a:t>http://atlantipedia.ie/samples/tag/ignatius-donnelly/</a:t>
            </a:r>
            <a:r>
              <a:t>, accessed 2016 Jan 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Shape 1173"/>
          <p:cNvSpPr/>
          <p:nvPr>
            <p:ph type="sldImg"/>
          </p:nvPr>
        </p:nvSpPr>
        <p:spPr>
          <a:prstGeom prst="rect">
            <a:avLst/>
          </a:prstGeom>
        </p:spPr>
        <p:txBody>
          <a:bodyPr/>
          <a:lstStyle/>
          <a:p>
            <a:pPr/>
          </a:p>
        </p:txBody>
      </p:sp>
      <p:sp>
        <p:nvSpPr>
          <p:cNvPr id="1174" name="Shape 1174"/>
          <p:cNvSpPr/>
          <p:nvPr>
            <p:ph type="body" sz="quarter" idx="1"/>
          </p:nvPr>
        </p:nvSpPr>
        <p:spPr>
          <a:prstGeom prst="rect">
            <a:avLst/>
          </a:prstGeom>
        </p:spPr>
        <p:txBody>
          <a:bodyPr/>
          <a:lstStyle/>
          <a:p>
            <a:pPr marR="42597" indent="42597" defTabSz="914400">
              <a:spcBef>
                <a:spcPts val="400"/>
              </a:spcBef>
              <a:defRPr sz="1200">
                <a:uFill>
                  <a:solidFill>
                    <a:srgbClr val="000000"/>
                  </a:solidFill>
                </a:uFill>
                <a:latin typeface="Arial"/>
                <a:ea typeface="Arial"/>
                <a:cs typeface="Arial"/>
                <a:sym typeface="Arial"/>
              </a:defRPr>
            </a:pPr>
            <a:r>
              <a:t>Buckland was born at Axminster in Devon and, as a child, would accompany his father, the Rector of Templeton and Trusham, on his walks where interest in road improvements led to collecting fossil shells, including ammonites, from the Jurassic-era lias rocks exposed in local quarries. He was educated first at Blundell's School, Tiverton, Devon, and then at Winchester College, from where he won a scholarship to Corpus Christi College, Oxford, matriculating in 1801, and graduating BA in 1805. He also attended lectures of John Kidd on mineralogy and chemistry, developed an interest in geology, and carried out field research on strata during his vacations. He went on to obtain his MA degree in 1808, became a Fellow of Corpus Christi in 1809, and was ordained as a priest. He continued to make frequent geological excursions, on horseback, to various parts of England, Scotland, Ireland and Wales.  In 1813, Buckland was appointed reader in mineralogy, in succession to John Kidd, giving lively and popular lectures with increasing emphasis on geology and palaeontology.  In 1818, Buckland was elected a fellow of the Royal Society. That year he persuaded the Prince Regent to endow an additional Readership, this time in Geology and he became the first holder of the new appointment, delivering his inaugural address on 15 May 1819. [</a:t>
            </a:r>
            <a:r>
              <a:rPr u="sng">
                <a:solidFill>
                  <a:srgbClr val="0000FF"/>
                </a:solidFill>
                <a:uFill>
                  <a:solidFill>
                    <a:srgbClr val="0000FF"/>
                  </a:solidFill>
                </a:uFill>
                <a:hlinkClick r:id="rId3" invalidUrl="" action="" tgtFrame="" tooltip="" history="1" highlightClick="0" endSnd="0"/>
              </a:rPr>
              <a:t>https://en.wikipedia.org/wiki/William_Buckland</a:t>
            </a:r>
            <a:r>
              <a:t>, accessed 2019 Sept 3]</a:t>
            </a:r>
          </a:p>
          <a:p>
            <a:pPr marR="42597" indent="42597" defTabSz="914400">
              <a:spcBef>
                <a:spcPts val="400"/>
              </a:spcBef>
              <a:defRPr sz="1200">
                <a:uFill>
                  <a:solidFill>
                    <a:srgbClr val="000000"/>
                  </a:solidFill>
                </a:uFill>
                <a:latin typeface="Arial"/>
                <a:ea typeface="Arial"/>
                <a:cs typeface="Arial"/>
                <a:sym typeface="Arial"/>
              </a:defRPr>
            </a:pPr>
            <a:r>
              <a:t>Sedgwick was born in Dent, Yorkshire, the third child of an Anglican vicar. He was educated at Sedbergh School and Trinity College, Cambridge. He studied mathematics and theology, and obtained his BA from the University of Cambridge in 1808 and his MA in 1811. On July 20, 1817 he was ordained a deacon, then a year later he was ordained as a priest. His academic mentors at Cambridge were Thomas Jones and John Dawson. He became a Fellow of Trinity College, Cambridge and Woodwardian Professor of Geology at Cambridge from 1818, holding the chair until his death in 1873.  (</a:t>
            </a:r>
            <a:r>
              <a:rPr u="sng">
                <a:solidFill>
                  <a:srgbClr val="0000FF"/>
                </a:solidFill>
                <a:uFill>
                  <a:solidFill>
                    <a:srgbClr val="0000FF"/>
                  </a:solidFill>
                </a:uFill>
                <a:hlinkClick r:id="rId4" invalidUrl="" action="" tgtFrame="" tooltip="" history="1" highlightClick="0" endSnd="0"/>
              </a:rPr>
              <a:t>https://en.wikipedia.org/wiki/Adam_Sedgwick</a:t>
            </a:r>
            <a:r>
              <a:t>, accessed 2019 Sept 3)</a:t>
            </a:r>
          </a:p>
          <a:p>
            <a:pPr marR="42597" indent="42597" defTabSz="914400">
              <a:spcBef>
                <a:spcPts val="400"/>
              </a:spcBef>
              <a:defRPr sz="1200">
                <a:uFill>
                  <a:solidFill>
                    <a:srgbClr val="000000"/>
                  </a:solidFill>
                </a:uFill>
                <a:latin typeface="Arial"/>
                <a:ea typeface="Arial"/>
                <a:cs typeface="Arial"/>
                <a:sym typeface="Arial"/>
              </a:defRPr>
            </a:pPr>
          </a:p>
          <a:p>
            <a:pPr marR="42597" indent="42597" defTabSz="914400">
              <a:spcBef>
                <a:spcPts val="400"/>
              </a:spcBef>
              <a:defRPr sz="1200">
                <a:uFill>
                  <a:solidFill>
                    <a:srgbClr val="000000"/>
                  </a:solidFill>
                </a:uFill>
                <a:latin typeface="Arial"/>
                <a:ea typeface="Arial"/>
                <a:cs typeface="Arial"/>
                <a:sym typeface="Arial"/>
              </a:defRPr>
            </a:pPr>
            <a:r>
              <a:t>Source of photos: Ian Taylor Pictures Source: Ian Taylor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2" name="Shape 1182"/>
          <p:cNvSpPr/>
          <p:nvPr>
            <p:ph type="sldImg"/>
          </p:nvPr>
        </p:nvSpPr>
        <p:spPr>
          <a:prstGeom prst="rect">
            <a:avLst/>
          </a:prstGeom>
        </p:spPr>
        <p:txBody>
          <a:bodyPr/>
          <a:lstStyle/>
          <a:p>
            <a:pPr/>
          </a:p>
        </p:txBody>
      </p:sp>
      <p:sp>
        <p:nvSpPr>
          <p:cNvPr id="1183" name="Shape 1183"/>
          <p:cNvSpPr/>
          <p:nvPr>
            <p:ph type="body" sz="quarter" idx="1"/>
          </p:nvPr>
        </p:nvSpPr>
        <p:spPr>
          <a:prstGeom prst="rect">
            <a:avLst/>
          </a:prstGeom>
        </p:spPr>
        <p:txBody>
          <a:bodyPr/>
          <a:lstStyle/>
          <a:p>
            <a:pPr marR="42597" indent="42597" defTabSz="914400">
              <a:spcBef>
                <a:spcPts val="400"/>
              </a:spcBef>
              <a:defRPr sz="2000">
                <a:uFill>
                  <a:solidFill>
                    <a:srgbClr val="000000"/>
                  </a:solidFill>
                </a:uFill>
                <a:latin typeface="Arial"/>
                <a:ea typeface="Arial"/>
                <a:cs typeface="Arial"/>
                <a:sym typeface="Arial"/>
              </a:defRPr>
            </a:pPr>
            <a:r>
              <a:t>Fleming published his idea in a journal article in </a:t>
            </a:r>
            <a:r>
              <a:rPr b="1"/>
              <a:t>1826</a:t>
            </a:r>
            <a:r>
              <a:t>.  He said the Bible describes a tranquil flood that didn’t displace the plants or </a:t>
            </a:r>
            <a:r>
              <a:rPr b="1"/>
              <a:t>even the soil</a:t>
            </a:r>
            <a:r>
              <a:t> and therefore would have left no geological evidence.  </a:t>
            </a:r>
            <a:r>
              <a:rPr b="1"/>
              <a:t>Lyell exploited Flemings argument</a:t>
            </a:r>
            <a:r>
              <a:t> to say the same, especially noting that the dove found an “olive branch” (the Bible says “olive leaf”).</a:t>
            </a:r>
          </a:p>
          <a:p>
            <a:pPr marR="42597" indent="42597" defTabSz="914400">
              <a:spcBef>
                <a:spcPts val="400"/>
              </a:spcBef>
              <a:defRPr sz="1200">
                <a:uFill>
                  <a:solidFill>
                    <a:srgbClr val="000000"/>
                  </a:solidFill>
                </a:uFill>
                <a:latin typeface="Arial"/>
                <a:ea typeface="Arial"/>
                <a:cs typeface="Arial"/>
                <a:sym typeface="Arial"/>
              </a:defRPr>
            </a:pPr>
          </a:p>
          <a:p>
            <a:pPr marR="42597" indent="42597" defTabSz="914400">
              <a:spcBef>
                <a:spcPts val="400"/>
              </a:spcBef>
              <a:defRPr sz="1200">
                <a:uFill>
                  <a:solidFill>
                    <a:srgbClr val="000000"/>
                  </a:solidFill>
                </a:uFill>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http://www.bbc.co.uk/arts/yourpaintings/paintings/professor-john-fleming-17851857-125652</a:t>
            </a:r>
            <a:r>
              <a:t>, accessed 2016 Jan 9, information about copyright in a link on this page.  I</a:t>
            </a:r>
            <a:r>
              <a:rPr>
                <a:uFillTx/>
              </a:rPr>
              <a:t> </a:t>
            </a:r>
            <a:r>
              <a:t>have in my picture/creation folder under Fleming, John 1785-1857</a:t>
            </a:r>
          </a:p>
          <a:p>
            <a:pPr marR="42597" indent="42597" defTabSz="914400">
              <a:spcBef>
                <a:spcPts val="400"/>
              </a:spcBef>
              <a:defRPr sz="1200">
                <a:uFill>
                  <a:solidFill>
                    <a:srgbClr val="000000"/>
                  </a:solidFill>
                </a:uFill>
                <a:latin typeface="Arial"/>
                <a:ea typeface="Arial"/>
                <a:cs typeface="Arial"/>
                <a:sym typeface="Arial"/>
              </a:defRPr>
            </a:pPr>
          </a:p>
          <a:p>
            <a:pPr marR="42597" indent="42597" defTabSz="914400">
              <a:spcBef>
                <a:spcPts val="400"/>
              </a:spcBef>
              <a:defRPr sz="1200">
                <a:uFill>
                  <a:solidFill>
                    <a:srgbClr val="000000"/>
                  </a:solidFill>
                </a:uFill>
                <a:latin typeface="Arial"/>
                <a:ea typeface="Arial"/>
                <a:cs typeface="Arial"/>
                <a:sym typeface="Arial"/>
              </a:defRPr>
            </a:pPr>
            <a:r>
              <a:t>A copyright free photo is at </a:t>
            </a:r>
            <a:r>
              <a:rPr u="sng">
                <a:solidFill>
                  <a:srgbClr val="0000FF"/>
                </a:solidFill>
                <a:uFill>
                  <a:solidFill>
                    <a:srgbClr val="0000FF"/>
                  </a:solidFill>
                </a:uFill>
                <a:hlinkClick r:id="rId4" invalidUrl="" action="" tgtFrame="" tooltip="" history="1" highlightClick="0" endSnd="0"/>
              </a:rPr>
              <a:t>http://britishbryozoans.myspecies.info/gallery?f%5B0%5D=tid%3A3356</a:t>
            </a:r>
            <a:r>
              <a:t>, accessed 2016 Jan 9, which I have in my picture/creation folder under Fleming, John 1785-1857 B&amp;W</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Shape 1191"/>
          <p:cNvSpPr/>
          <p:nvPr>
            <p:ph type="sldImg"/>
          </p:nvPr>
        </p:nvSpPr>
        <p:spPr>
          <a:prstGeom prst="rect">
            <a:avLst/>
          </a:prstGeom>
        </p:spPr>
        <p:txBody>
          <a:bodyPr/>
          <a:lstStyle/>
          <a:p>
            <a:pPr/>
          </a:p>
        </p:txBody>
      </p:sp>
      <p:sp>
        <p:nvSpPr>
          <p:cNvPr id="1192" name="Shape 1192"/>
          <p:cNvSpPr/>
          <p:nvPr>
            <p:ph type="body" sz="quarter" idx="1"/>
          </p:nvPr>
        </p:nvSpPr>
        <p:spPr>
          <a:prstGeom prst="rect">
            <a:avLst/>
          </a:prstGeom>
        </p:spPr>
        <p:txBody>
          <a:bodyPr/>
          <a:lstStyle>
            <a:lvl1pPr marR="42597" indent="42597" defTabSz="914400">
              <a:spcBef>
                <a:spcPts val="400"/>
              </a:spcBef>
              <a:defRPr sz="1200">
                <a:uFill>
                  <a:solidFill>
                    <a:srgbClr val="000000"/>
                  </a:solidFill>
                </a:uFill>
                <a:latin typeface="Arial"/>
                <a:ea typeface="Arial"/>
                <a:cs typeface="Arial"/>
                <a:sym typeface="Arial"/>
              </a:defRPr>
            </a:lvl1pPr>
          </a:lstStyle>
          <a:p>
            <a:pPr/>
            <a:r>
              <a:t>Source: my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4" name="Shape 1234"/>
          <p:cNvSpPr/>
          <p:nvPr>
            <p:ph type="sldImg"/>
          </p:nvPr>
        </p:nvSpPr>
        <p:spPr>
          <a:prstGeom prst="rect">
            <a:avLst/>
          </a:prstGeom>
        </p:spPr>
        <p:txBody>
          <a:bodyPr/>
          <a:lstStyle/>
          <a:p>
            <a:pPr/>
          </a:p>
        </p:txBody>
      </p:sp>
      <p:sp>
        <p:nvSpPr>
          <p:cNvPr id="1235" name="Shape 1235"/>
          <p:cNvSpPr/>
          <p:nvPr>
            <p:ph type="body" sz="quarter" idx="1"/>
          </p:nvPr>
        </p:nvSpPr>
        <p:spPr>
          <a:prstGeom prst="rect">
            <a:avLst/>
          </a:prstGeom>
        </p:spPr>
        <p:txBody>
          <a:bodyPr/>
          <a:lstStyle/>
          <a:p>
            <a:pPr marR="42597" indent="42597" defTabSz="914400">
              <a:spcBef>
                <a:spcPts val="400"/>
              </a:spcBef>
              <a:defRPr b="1" sz="1200">
                <a:uFill>
                  <a:solidFill>
                    <a:srgbClr val="000000"/>
                  </a:solidFill>
                </a:uFill>
                <a:latin typeface="Arial"/>
                <a:ea typeface="Arial"/>
                <a:cs typeface="Arial"/>
                <a:sym typeface="Arial"/>
              </a:defRPr>
            </a:pPr>
            <a:r>
              <a:t>Diagrams from Wayne Grudem, </a:t>
            </a:r>
            <a:r>
              <a:rPr i="1"/>
              <a:t>Systematic Theology </a:t>
            </a:r>
            <a:r>
              <a:t>(1994), p 268.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9" name="Shape 999"/>
          <p:cNvSpPr/>
          <p:nvPr>
            <p:ph type="sldImg"/>
          </p:nvPr>
        </p:nvSpPr>
        <p:spPr>
          <a:prstGeom prst="rect">
            <a:avLst/>
          </a:prstGeom>
        </p:spPr>
        <p:txBody>
          <a:bodyPr/>
          <a:lstStyle/>
          <a:p>
            <a:pPr/>
          </a:p>
        </p:txBody>
      </p:sp>
      <p:sp>
        <p:nvSpPr>
          <p:cNvPr id="1000" name="Shape 1000"/>
          <p:cNvSpPr/>
          <p:nvPr>
            <p:ph type="body" sz="quarter" idx="1"/>
          </p:nvPr>
        </p:nvSpPr>
        <p:spPr>
          <a:prstGeom prst="rect">
            <a:avLst/>
          </a:prstGeom>
        </p:spPr>
        <p:txBody>
          <a:bodyPr/>
          <a:lstStyle/>
          <a:p>
            <a:pPr>
              <a:defRPr sz="2200">
                <a:latin typeface="Arial"/>
                <a:ea typeface="Arial"/>
                <a:cs typeface="Arial"/>
                <a:sym typeface="Arial"/>
              </a:defRPr>
            </a:pPr>
            <a:r>
              <a:t>2 Cor 10:4-5</a:t>
            </a:r>
          </a:p>
          <a:p>
            <a:pPr>
              <a:defRPr sz="2200">
                <a:latin typeface="Arial"/>
                <a:ea typeface="Arial"/>
                <a:cs typeface="Arial"/>
                <a:sym typeface="Arial"/>
              </a:defRPr>
            </a:pPr>
            <a:r>
              <a:t>4 For the weapons of our warfare are not of the flesh, but divinely powerful for the destruction of fortresses.</a:t>
            </a:r>
          </a:p>
          <a:p>
            <a:pPr>
              <a:defRPr sz="2200">
                <a:latin typeface="Arial"/>
                <a:ea typeface="Arial"/>
                <a:cs typeface="Arial"/>
                <a:sym typeface="Arial"/>
              </a:defRPr>
            </a:pPr>
            <a:r>
              <a:t>5 We are destroying speculations and every lofty thing raised up against the knowledge of God, and we are taking every thought captive to the obedience of Christ.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1" name="Shape 1241"/>
          <p:cNvSpPr/>
          <p:nvPr>
            <p:ph type="sldImg"/>
          </p:nvPr>
        </p:nvSpPr>
        <p:spPr>
          <a:prstGeom prst="rect">
            <a:avLst/>
          </a:prstGeom>
        </p:spPr>
        <p:txBody>
          <a:bodyPr/>
          <a:lstStyle/>
          <a:p>
            <a:pPr/>
          </a:p>
        </p:txBody>
      </p:sp>
      <p:sp>
        <p:nvSpPr>
          <p:cNvPr id="1242" name="Shape 1242"/>
          <p:cNvSpPr/>
          <p:nvPr>
            <p:ph type="body" sz="quarter" idx="1"/>
          </p:nvPr>
        </p:nvSpPr>
        <p:spPr>
          <a:prstGeom prst="rect">
            <a:avLst/>
          </a:prstGeom>
        </p:spPr>
        <p:txBody>
          <a:bodyPr/>
          <a:lstStyle>
            <a:lvl1pPr marR="42597" indent="42597" defTabSz="914400">
              <a:spcBef>
                <a:spcPts val="400"/>
              </a:spcBef>
              <a:defRPr sz="1200">
                <a:uFill>
                  <a:solidFill>
                    <a:srgbClr val="000000"/>
                  </a:solidFill>
                </a:uFill>
                <a:latin typeface="Arial"/>
                <a:ea typeface="Arial"/>
                <a:cs typeface="Arial"/>
                <a:sym typeface="Arial"/>
              </a:defRPr>
            </a:lvl1pPr>
          </a:lstStyle>
          <a:p>
            <a:pPr/>
            <a:r>
              <a:t>And many Christians who were influenced by these writers became semi-deists in their thinking about the world.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Shape 1249"/>
          <p:cNvSpPr/>
          <p:nvPr>
            <p:ph type="sldImg"/>
          </p:nvPr>
        </p:nvSpPr>
        <p:spPr>
          <a:prstGeom prst="rect">
            <a:avLst/>
          </a:prstGeom>
        </p:spPr>
        <p:txBody>
          <a:bodyPr/>
          <a:lstStyle/>
          <a:p>
            <a:pPr/>
          </a:p>
        </p:txBody>
      </p:sp>
      <p:sp>
        <p:nvSpPr>
          <p:cNvPr id="1250" name="Shape 1250"/>
          <p:cNvSpPr/>
          <p:nvPr>
            <p:ph type="body" sz="quarter" idx="1"/>
          </p:nvPr>
        </p:nvSpPr>
        <p:spPr>
          <a:prstGeom prst="rect">
            <a:avLst/>
          </a:prstGeom>
        </p:spPr>
        <p:txBody>
          <a:bodyPr/>
          <a:lstStyle/>
          <a:p>
            <a:pPr>
              <a:defRPr sz="2800">
                <a:latin typeface="Arial"/>
                <a:ea typeface="Arial"/>
                <a:cs typeface="Arial"/>
                <a:sym typeface="Arial"/>
              </a:defRPr>
            </a:pPr>
            <a:r>
              <a:t>“The past history of our globe MUST be explained by what can be seen to be happening NOW. ... No powers are to be employed that are not NATURAL to the globe, no action to be admitted except those of which we know the principle.”</a:t>
            </a:r>
          </a:p>
          <a:p>
            <a:pPr>
              <a:defRPr sz="1500">
                <a:latin typeface="Arial"/>
                <a:ea typeface="Arial"/>
                <a:cs typeface="Arial"/>
                <a:sym typeface="Arial"/>
              </a:defRPr>
            </a:pPr>
          </a:p>
          <a:p>
            <a:pPr>
              <a:defRPr sz="1200">
                <a:uFill>
                  <a:solidFill>
                    <a:srgbClr val="000000"/>
                  </a:solidFill>
                </a:uFill>
                <a:latin typeface="Arial"/>
                <a:ea typeface="Arial"/>
                <a:cs typeface="Arial"/>
                <a:sym typeface="Arial"/>
              </a:defRPr>
            </a:pPr>
            <a:r>
              <a:t>Original source of last part of quote is James Hutton, </a:t>
            </a:r>
            <a:r>
              <a:rPr i="1"/>
              <a:t>Theory of the Earth</a:t>
            </a:r>
            <a:r>
              <a:t> (Edinburgh: William Creech, 1795), Vol. 2, p 547.  I could not find the first part of the quote in Hutton’s vol. 1 or vol. 2.  I also didn’t find the first part of the quote in Hutton’s 1788 article.</a:t>
            </a:r>
            <a:endParaRPr sz="1500"/>
          </a:p>
          <a:p>
            <a:pPr>
              <a:defRPr sz="1200">
                <a:uFill>
                  <a:solidFill>
                    <a:srgbClr val="000000"/>
                  </a:solidFill>
                </a:uFill>
                <a:latin typeface="Arial"/>
                <a:ea typeface="Arial"/>
                <a:cs typeface="Arial"/>
                <a:sym typeface="Arial"/>
              </a:defRPr>
            </a:pPr>
          </a:p>
          <a:p>
            <a:pPr>
              <a:defRPr sz="1200">
                <a:uFill>
                  <a:solidFill>
                    <a:srgbClr val="000000"/>
                  </a:solidFill>
                </a:uFill>
                <a:latin typeface="Arial"/>
                <a:ea typeface="Arial"/>
                <a:cs typeface="Arial"/>
                <a:sym typeface="Arial"/>
              </a:defRPr>
            </a:pPr>
            <a:r>
              <a:t>But the statement clearly reflects Hutton’s view.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9" name="Shape 1259"/>
          <p:cNvSpPr/>
          <p:nvPr>
            <p:ph type="sldImg"/>
          </p:nvPr>
        </p:nvSpPr>
        <p:spPr>
          <a:prstGeom prst="rect">
            <a:avLst/>
          </a:prstGeom>
        </p:spPr>
        <p:txBody>
          <a:bodyPr/>
          <a:lstStyle/>
          <a:p>
            <a:pPr/>
          </a:p>
        </p:txBody>
      </p:sp>
      <p:sp>
        <p:nvSpPr>
          <p:cNvPr id="1260" name="Shape 1260"/>
          <p:cNvSpPr/>
          <p:nvPr>
            <p:ph type="body" sz="quarter" idx="1"/>
          </p:nvPr>
        </p:nvSpPr>
        <p:spPr>
          <a:prstGeom prst="rect">
            <a:avLst/>
          </a:prstGeom>
        </p:spPr>
        <p:txBody>
          <a:bodyPr/>
          <a:lstStyle/>
          <a:p>
            <a:pPr marR="42597" indent="42597" defTabSz="914400">
              <a:spcBef>
                <a:spcPts val="400"/>
              </a:spcBef>
              <a:defRPr sz="1200">
                <a:uFill>
                  <a:solidFill>
                    <a:srgbClr val="000000"/>
                  </a:solidFill>
                </a:uFill>
                <a:latin typeface="Arial"/>
                <a:ea typeface="Arial"/>
                <a:cs typeface="Arial"/>
                <a:sym typeface="Arial"/>
              </a:defRPr>
            </a:pPr>
            <a:r>
              <a:t>Quoted in Arthur Holmes, </a:t>
            </a:r>
            <a:r>
              <a:rPr i="1"/>
              <a:t>Principles of Physical Geology</a:t>
            </a:r>
            <a:r>
              <a:t>, (UK: Thomas Nelson &amp; Sons Ltd., 1965), pp. 43–44.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9" name="Shape 1269"/>
          <p:cNvSpPr/>
          <p:nvPr>
            <p:ph type="sldImg"/>
          </p:nvPr>
        </p:nvSpPr>
        <p:spPr>
          <a:prstGeom prst="rect">
            <a:avLst/>
          </a:prstGeom>
        </p:spPr>
        <p:txBody>
          <a:bodyPr/>
          <a:lstStyle/>
          <a:p>
            <a:pPr/>
          </a:p>
        </p:txBody>
      </p:sp>
      <p:sp>
        <p:nvSpPr>
          <p:cNvPr id="1270" name="Shape 1270"/>
          <p:cNvSpPr/>
          <p:nvPr>
            <p:ph type="body" sz="quarter" idx="1"/>
          </p:nvPr>
        </p:nvSpPr>
        <p:spPr>
          <a:prstGeom prst="rect">
            <a:avLst/>
          </a:prstGeom>
        </p:spPr>
        <p:txBody>
          <a:bodyPr/>
          <a:lstStyle/>
          <a:p>
            <a:pPr/>
            <a:r>
              <a:t>The black box on the left side covers text that needs to be translated.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Shape 1329"/>
          <p:cNvSpPr/>
          <p:nvPr>
            <p:ph type="sldImg"/>
          </p:nvPr>
        </p:nvSpPr>
        <p:spPr>
          <a:prstGeom prst="rect">
            <a:avLst/>
          </a:prstGeom>
        </p:spPr>
        <p:txBody>
          <a:bodyPr/>
          <a:lstStyle/>
          <a:p>
            <a:pPr/>
          </a:p>
        </p:txBody>
      </p:sp>
      <p:sp>
        <p:nvSpPr>
          <p:cNvPr id="1330" name="Shape 1330"/>
          <p:cNvSpPr/>
          <p:nvPr>
            <p:ph type="body" sz="quarter" idx="1"/>
          </p:nvPr>
        </p:nvSpPr>
        <p:spPr>
          <a:prstGeom prst="rect">
            <a:avLst/>
          </a:prstGeom>
        </p:spPr>
        <p:txBody>
          <a:bodyPr/>
          <a:lstStyle/>
          <a:p>
            <a:pPr/>
            <a:r>
              <a:t>SB = supernatural beginning</a:t>
            </a:r>
          </a:p>
          <a:p>
            <a:pPr/>
            <a:r>
              <a:t>C = catastrophe (to edit these click on “C” and you will get the box “——C”. Then double-click on “C” and you will be able to translate that letter.</a:t>
            </a:r>
          </a:p>
          <a:p>
            <a:pPr/>
            <a:r>
              <a:t>SCW = supernatural creation week</a:t>
            </a:r>
          </a:p>
          <a:p>
            <a:pPr/>
            <a:r>
              <a:t>F = Flood (Noah’s) (follow similar steps like “C” to change “F”)</a:t>
            </a:r>
          </a:p>
          <a:p>
            <a:pPr/>
            <a:r>
              <a:t>P = Present, today (follow similar steps like “C” to change “P”)</a:t>
            </a:r>
          </a:p>
          <a:p>
            <a:pPr/>
            <a:r>
              <a:t>ca. = circa = approximately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7" name="Shape 1337"/>
          <p:cNvSpPr/>
          <p:nvPr>
            <p:ph type="sldImg"/>
          </p:nvPr>
        </p:nvSpPr>
        <p:spPr>
          <a:prstGeom prst="rect">
            <a:avLst/>
          </a:prstGeom>
        </p:spPr>
        <p:txBody>
          <a:bodyPr/>
          <a:lstStyle/>
          <a:p>
            <a:pPr/>
          </a:p>
        </p:txBody>
      </p:sp>
      <p:sp>
        <p:nvSpPr>
          <p:cNvPr id="1338" name="Shape 1338"/>
          <p:cNvSpPr/>
          <p:nvPr>
            <p:ph type="body" sz="quarter" idx="1"/>
          </p:nvPr>
        </p:nvSpPr>
        <p:spPr>
          <a:prstGeom prst="rect">
            <a:avLst/>
          </a:prstGeom>
        </p:spPr>
        <p:txBody>
          <a:bodyPr/>
          <a:lstStyle/>
          <a:p>
            <a:pPr marL="42597" marR="42597" defTabSz="914400">
              <a:spcBef>
                <a:spcPts val="400"/>
              </a:spcBef>
              <a:buClr>
                <a:srgbClr val="FFFFFF"/>
              </a:buClr>
              <a:buFont typeface="Arial"/>
              <a:defRPr b="1" sz="2300">
                <a:uFill>
                  <a:solidFill>
                    <a:srgbClr val="000000"/>
                  </a:solidFill>
                </a:uFill>
                <a:latin typeface="Arial"/>
                <a:ea typeface="Arial"/>
                <a:cs typeface="Arial"/>
                <a:sym typeface="Arial"/>
              </a:defRPr>
            </a:pPr>
            <a:r>
              <a:t>“I have always been strongly impressed with the weight of an observation of an excellent writer and skillful geologist who said that ‘for the sake of revelation as well as of science—of truth in every form—the physical part of Geological inquiry ought to be conducted as if the Scriptures were not in existence.’”</a:t>
            </a:r>
          </a:p>
          <a:p>
            <a:pPr marL="42597" marR="42597" defTabSz="914400">
              <a:spcBef>
                <a:spcPts val="400"/>
              </a:spcBef>
              <a:buClr>
                <a:srgbClr val="FFFFFF"/>
              </a:buClr>
              <a:buFont typeface="Arial"/>
              <a:defRPr b="1" sz="1200">
                <a:uFill>
                  <a:solidFill>
                    <a:srgbClr val="000000"/>
                  </a:solidFill>
                </a:uFill>
                <a:latin typeface="Arial"/>
                <a:ea typeface="Arial"/>
                <a:cs typeface="Arial"/>
                <a:sym typeface="Arial"/>
              </a:defRPr>
            </a:pPr>
          </a:p>
          <a:p>
            <a:pPr marL="42597" marR="42597" defTabSz="914400">
              <a:spcBef>
                <a:spcPts val="400"/>
              </a:spcBef>
              <a:buClr>
                <a:srgbClr val="FFFFFF"/>
              </a:buClr>
              <a:buFont typeface="Arial"/>
              <a:defRPr b="1" sz="1200">
                <a:uFill>
                  <a:solidFill>
                    <a:srgbClr val="000000"/>
                  </a:solidFill>
                </a:uFill>
                <a:latin typeface="Arial"/>
                <a:ea typeface="Arial"/>
                <a:cs typeface="Arial"/>
                <a:sym typeface="Arial"/>
              </a:defRPr>
            </a:pPr>
            <a:r>
              <a:t>Quote from Lyell’s lecture at King’s College London, 4 May 1832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6" name="Shape 1346"/>
          <p:cNvSpPr/>
          <p:nvPr>
            <p:ph type="sldImg"/>
          </p:nvPr>
        </p:nvSpPr>
        <p:spPr>
          <a:prstGeom prst="rect">
            <a:avLst/>
          </a:prstGeom>
        </p:spPr>
        <p:txBody>
          <a:bodyPr/>
          <a:lstStyle/>
          <a:p>
            <a:pPr/>
          </a:p>
        </p:txBody>
      </p:sp>
      <p:sp>
        <p:nvSpPr>
          <p:cNvPr id="1347" name="Shape 1347"/>
          <p:cNvSpPr/>
          <p:nvPr>
            <p:ph type="body" sz="quarter" idx="1"/>
          </p:nvPr>
        </p:nvSpPr>
        <p:spPr>
          <a:prstGeom prst="rect">
            <a:avLst/>
          </a:prstGeom>
        </p:spPr>
        <p:txBody>
          <a:bodyPr/>
          <a:lstStyle/>
          <a:p>
            <a:pPr marR="42597" indent="42597" defTabSz="914400">
              <a:spcBef>
                <a:spcPts val="400"/>
              </a:spcBef>
              <a:defRPr sz="2800">
                <a:uFill>
                  <a:solidFill>
                    <a:srgbClr val="000000"/>
                  </a:solidFill>
                </a:uFill>
                <a:latin typeface="Arial"/>
                <a:ea typeface="Arial"/>
                <a:cs typeface="Arial"/>
                <a:sym typeface="Arial"/>
              </a:defRPr>
            </a:pPr>
            <a:r>
              <a:t>The quote is from Lyell’s letter on 14 June 1830 to fellow uniformitarian geologist, George Poulett Scrope </a:t>
            </a:r>
            <a:r>
              <a:rPr sz="2400"/>
              <a:t>(also a member of Parliament), whom Lyell was encouraging and instructing on how to write his article for the </a:t>
            </a:r>
            <a:r>
              <a:rPr i="1" sz="2400"/>
              <a:t>Quarterly Review</a:t>
            </a:r>
            <a:r>
              <a:rPr sz="2400"/>
              <a:t> to accomplish what Lyell prescribed above so that the British church leaders would accept the millions of years and reject Genesis.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2" name="Shape 1402"/>
          <p:cNvSpPr/>
          <p:nvPr>
            <p:ph type="sldImg"/>
          </p:nvPr>
        </p:nvSpPr>
        <p:spPr>
          <a:prstGeom prst="rect">
            <a:avLst/>
          </a:prstGeom>
        </p:spPr>
        <p:txBody>
          <a:bodyPr/>
          <a:lstStyle/>
          <a:p>
            <a:pPr/>
          </a:p>
        </p:txBody>
      </p:sp>
      <p:sp>
        <p:nvSpPr>
          <p:cNvPr id="1403" name="Shape 1403"/>
          <p:cNvSpPr/>
          <p:nvPr>
            <p:ph type="body" sz="quarter" idx="1"/>
          </p:nvPr>
        </p:nvSpPr>
        <p:spPr>
          <a:prstGeom prst="rect">
            <a:avLst/>
          </a:prstGeom>
        </p:spPr>
        <p:txBody>
          <a:bodyPr/>
          <a:lstStyle/>
          <a:p>
            <a:pPr/>
            <a:r>
              <a:t>SB = supernatural beginning</a:t>
            </a:r>
          </a:p>
          <a:p>
            <a:pPr/>
            <a:r>
              <a:t>C = catastrophe (to edit these click on “C” and you will get the box “——C”. Then double-click on “C” and you will be able to translate that letter.</a:t>
            </a:r>
          </a:p>
          <a:p>
            <a:pPr/>
            <a:r>
              <a:t>SCW = supernatural creation week</a:t>
            </a:r>
          </a:p>
          <a:p>
            <a:pPr/>
            <a:r>
              <a:t>F = Flood (Noah’s) (follow similar steps like “C” to change “F”)</a:t>
            </a:r>
          </a:p>
          <a:p>
            <a:pPr/>
            <a:r>
              <a:t>P = Present, today (follow similar steps like “C” to change “P”)</a:t>
            </a:r>
          </a:p>
          <a:p>
            <a:pPr/>
            <a:r>
              <a:t>ca. = circa = approximately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9" name="Shape 1409"/>
          <p:cNvSpPr/>
          <p:nvPr>
            <p:ph type="sldImg"/>
          </p:nvPr>
        </p:nvSpPr>
        <p:spPr>
          <a:prstGeom prst="rect">
            <a:avLst/>
          </a:prstGeom>
        </p:spPr>
        <p:txBody>
          <a:bodyPr/>
          <a:lstStyle/>
          <a:p>
            <a:pPr/>
          </a:p>
        </p:txBody>
      </p:sp>
      <p:sp>
        <p:nvSpPr>
          <p:cNvPr id="1410" name="Shape 1410"/>
          <p:cNvSpPr/>
          <p:nvPr>
            <p:ph type="body" sz="quarter" idx="1"/>
          </p:nvPr>
        </p:nvSpPr>
        <p:spPr>
          <a:prstGeom prst="rect">
            <a:avLst/>
          </a:prstGeom>
        </p:spPr>
        <p:txBody>
          <a:bodyPr/>
          <a:lstStyle/>
          <a:p>
            <a:pPr>
              <a:defRPr sz="1800">
                <a:latin typeface="Arial"/>
                <a:ea typeface="Arial"/>
                <a:cs typeface="Arial"/>
                <a:sym typeface="Arial"/>
              </a:defRPr>
            </a:pPr>
            <a:r>
              <a:t>Letter 772, to his good friend Leonard Horner, 29 Aug. </a:t>
            </a:r>
            <a:r>
              <a:rPr b="1"/>
              <a:t>1844</a:t>
            </a:r>
            <a:r>
              <a:t>.  Darwin’s </a:t>
            </a:r>
            <a:r>
              <a:rPr b="1"/>
              <a:t>four books on geology up to this point</a:t>
            </a:r>
            <a:r>
              <a:t> included:</a:t>
            </a:r>
          </a:p>
          <a:p>
            <a:pPr>
              <a:defRPr i="1" sz="1800">
                <a:latin typeface="Arial"/>
                <a:ea typeface="Arial"/>
                <a:cs typeface="Arial"/>
                <a:sym typeface="Arial"/>
              </a:defRPr>
            </a:pPr>
            <a:r>
              <a:t>Letters on Geology</a:t>
            </a:r>
            <a:r>
              <a:rPr i="0"/>
              <a:t> (1835)</a:t>
            </a:r>
          </a:p>
          <a:p>
            <a:pPr defTabSz="457200">
              <a:defRPr i="1" sz="1800">
                <a:latin typeface="Arial"/>
                <a:ea typeface="Arial"/>
                <a:cs typeface="Arial"/>
                <a:sym typeface="Arial"/>
              </a:defRPr>
            </a:pPr>
            <a:r>
              <a:t>Journal of researches into the geology &amp; natural history of the various countries visited by H.M.S. Beagle</a:t>
            </a:r>
            <a:r>
              <a:rPr i="0"/>
              <a:t> (1839)</a:t>
            </a:r>
          </a:p>
          <a:p>
            <a:pPr defTabSz="457200">
              <a:defRPr i="1" sz="1800">
                <a:latin typeface="Arial"/>
                <a:ea typeface="Arial"/>
                <a:cs typeface="Arial"/>
                <a:sym typeface="Arial"/>
              </a:defRPr>
            </a:pPr>
            <a:r>
              <a:t>The structure and distribution of coral reefs</a:t>
            </a:r>
            <a:r>
              <a:rPr i="0"/>
              <a:t> (1842)</a:t>
            </a:r>
          </a:p>
          <a:p>
            <a:pPr>
              <a:defRPr i="1" sz="1800">
                <a:latin typeface="Arial"/>
                <a:ea typeface="Arial"/>
                <a:cs typeface="Arial"/>
                <a:sym typeface="Arial"/>
              </a:defRPr>
            </a:pPr>
            <a:r>
              <a:t>Geological observations on the volcanic islands visited during the voyage of H.M.S. Beagle</a:t>
            </a:r>
            <a:r>
              <a:rPr i="0"/>
              <a:t> (1844)</a:t>
            </a:r>
          </a:p>
          <a:p>
            <a:pPr>
              <a:defRPr sz="1800">
                <a:latin typeface="Arial"/>
                <a:ea typeface="Arial"/>
                <a:cs typeface="Arial"/>
                <a:sym typeface="Arial"/>
              </a:defRPr>
            </a:pPr>
          </a:p>
          <a:p>
            <a:pPr>
              <a:defRPr sz="1400">
                <a:latin typeface="Arial"/>
                <a:ea typeface="Arial"/>
                <a:cs typeface="Arial"/>
                <a:sym typeface="Arial"/>
              </a:defRPr>
            </a:pPr>
            <a:r>
              <a:t>photo: Wikimedia.org.  This work is based on a work in the public domain. It has been digitally enhanced and/or modified. This derivative work has been (or is hereby) released into the public domain by its author, D. Coetzee. This applies worldwide.  In some countries this may not be legally possible; if so, D. Coetzee grants anyone the right to use this work for any purpose, without any conditions, unless such conditions are required by law.</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6" name="Shape 1416"/>
          <p:cNvSpPr/>
          <p:nvPr>
            <p:ph type="sldImg"/>
          </p:nvPr>
        </p:nvSpPr>
        <p:spPr>
          <a:prstGeom prst="rect">
            <a:avLst/>
          </a:prstGeom>
        </p:spPr>
        <p:txBody>
          <a:bodyPr/>
          <a:lstStyle/>
          <a:p>
            <a:pPr/>
          </a:p>
        </p:txBody>
      </p:sp>
      <p:sp>
        <p:nvSpPr>
          <p:cNvPr id="1417" name="Shape 1417"/>
          <p:cNvSpPr/>
          <p:nvPr>
            <p:ph type="body" sz="quarter" idx="1"/>
          </p:nvPr>
        </p:nvSpPr>
        <p:spPr>
          <a:prstGeom prst="rect">
            <a:avLst/>
          </a:prstGeom>
        </p:spPr>
        <p:txBody>
          <a:bodyPr/>
          <a:lstStyle/>
          <a:p>
            <a:pPr>
              <a:defRPr sz="1800">
                <a:latin typeface="Arial"/>
                <a:ea typeface="Arial"/>
                <a:cs typeface="Arial"/>
                <a:sym typeface="Arial"/>
              </a:defRPr>
            </a:pPr>
            <a:r>
              <a:t>Letter 772, to his good friend Leonard Horner, 29 Aug. </a:t>
            </a:r>
            <a:r>
              <a:rPr b="1"/>
              <a:t>1844</a:t>
            </a:r>
            <a:r>
              <a:t>.  Darwin’s books on geology up to this point included:</a:t>
            </a:r>
          </a:p>
          <a:p>
            <a:pPr>
              <a:defRPr i="1" sz="1800">
                <a:latin typeface="Arial"/>
                <a:ea typeface="Arial"/>
                <a:cs typeface="Arial"/>
                <a:sym typeface="Arial"/>
              </a:defRPr>
            </a:pPr>
            <a:r>
              <a:t>Letters on Geology</a:t>
            </a:r>
            <a:r>
              <a:rPr i="0"/>
              <a:t> (1835)</a:t>
            </a:r>
          </a:p>
          <a:p>
            <a:pPr defTabSz="457200">
              <a:defRPr i="1" sz="1800">
                <a:latin typeface="Arial"/>
                <a:ea typeface="Arial"/>
                <a:cs typeface="Arial"/>
                <a:sym typeface="Arial"/>
              </a:defRPr>
            </a:pPr>
            <a:r>
              <a:t>Journal of researches into the geology &amp; natural history of the various countries visited by H.M.S. Beagle</a:t>
            </a:r>
            <a:r>
              <a:rPr i="0"/>
              <a:t> (1839)</a:t>
            </a:r>
          </a:p>
          <a:p>
            <a:pPr defTabSz="457200">
              <a:defRPr i="1" sz="1800">
                <a:latin typeface="Arial"/>
                <a:ea typeface="Arial"/>
                <a:cs typeface="Arial"/>
                <a:sym typeface="Arial"/>
              </a:defRPr>
            </a:pPr>
            <a:r>
              <a:t>The structure and distribution of coral reefs</a:t>
            </a:r>
            <a:r>
              <a:rPr i="0"/>
              <a:t> (1842)</a:t>
            </a:r>
          </a:p>
          <a:p>
            <a:pPr>
              <a:defRPr i="1" sz="1800">
                <a:latin typeface="Arial"/>
                <a:ea typeface="Arial"/>
                <a:cs typeface="Arial"/>
                <a:sym typeface="Arial"/>
              </a:defRPr>
            </a:pPr>
            <a:r>
              <a:t>Geological observations on the volcanic islands visited during the voyage of H.M.S. Beagle</a:t>
            </a:r>
            <a:r>
              <a:rPr i="0"/>
              <a:t> (1844)</a:t>
            </a:r>
          </a:p>
          <a:p>
            <a:pPr>
              <a:defRPr sz="1800">
                <a:latin typeface="Arial"/>
                <a:ea typeface="Arial"/>
                <a:cs typeface="Arial"/>
                <a:sym typeface="Arial"/>
              </a:defRPr>
            </a:pPr>
          </a:p>
          <a:p>
            <a:pPr>
              <a:defRPr sz="1400">
                <a:latin typeface="Arial"/>
                <a:ea typeface="Arial"/>
                <a:cs typeface="Arial"/>
                <a:sym typeface="Arial"/>
              </a:defRPr>
            </a:pPr>
            <a:r>
              <a:t>photo: Wikimedia.org.  This work is based on a work in the public domain. It has been digitally enhanced and/or modified. This derivative work has been (or is hereby) released into the public domain by its author, D. Coetzee. This applies worldwide.  In some countries this may not be legally possible; if so, D. Coetzee grants anyone the right to use this work for any purpose, without any conditions, unless such conditions are required by law.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Shape 1004"/>
          <p:cNvSpPr/>
          <p:nvPr>
            <p:ph type="sldImg"/>
          </p:nvPr>
        </p:nvSpPr>
        <p:spPr>
          <a:prstGeom prst="rect">
            <a:avLst/>
          </a:prstGeom>
        </p:spPr>
        <p:txBody>
          <a:bodyPr/>
          <a:lstStyle/>
          <a:p>
            <a:pPr/>
          </a:p>
        </p:txBody>
      </p:sp>
      <p:sp>
        <p:nvSpPr>
          <p:cNvPr id="1005" name="Shape 1005"/>
          <p:cNvSpPr/>
          <p:nvPr>
            <p:ph type="body" sz="quarter" idx="1"/>
          </p:nvPr>
        </p:nvSpPr>
        <p:spPr>
          <a:prstGeom prst="rect">
            <a:avLst/>
          </a:prstGeom>
        </p:spPr>
        <p:txBody>
          <a:bodyPr/>
          <a:lstStyle>
            <a:lvl1pPr marR="42597" indent="42597" defTabSz="914400">
              <a:spcBef>
                <a:spcPts val="400"/>
              </a:spcBef>
              <a:defRPr sz="2400">
                <a:uFill>
                  <a:solidFill>
                    <a:srgbClr val="000000"/>
                  </a:solidFill>
                </a:uFill>
                <a:latin typeface="Arial"/>
                <a:ea typeface="Arial"/>
                <a:cs typeface="Arial"/>
                <a:sym typeface="Arial"/>
              </a:defRPr>
            </a:lvl1pPr>
          </a:lstStyle>
          <a:p>
            <a:pPr/>
            <a:r>
              <a:t>See to it that no one takes you captive through philosophy and empty deception, according to the tradition of men, according to the elementary principles of the world, rather than according to Christ.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1" name="Shape 1441"/>
          <p:cNvSpPr/>
          <p:nvPr>
            <p:ph type="sldImg"/>
          </p:nvPr>
        </p:nvSpPr>
        <p:spPr>
          <a:prstGeom prst="rect">
            <a:avLst/>
          </a:prstGeom>
        </p:spPr>
        <p:txBody>
          <a:bodyPr/>
          <a:lstStyle/>
          <a:p>
            <a:pPr/>
          </a:p>
        </p:txBody>
      </p:sp>
      <p:sp>
        <p:nvSpPr>
          <p:cNvPr id="1442" name="Shape 1442"/>
          <p:cNvSpPr/>
          <p:nvPr>
            <p:ph type="body" sz="quarter" idx="1"/>
          </p:nvPr>
        </p:nvSpPr>
        <p:spPr>
          <a:prstGeom prst="rect">
            <a:avLst/>
          </a:prstGeom>
        </p:spPr>
        <p:txBody>
          <a:bodyPr/>
          <a:lstStyle/>
          <a:p>
            <a:pPr/>
            <a:r>
              <a:t>There is text under that black box to translate.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2" name="Shape 1452"/>
          <p:cNvSpPr/>
          <p:nvPr>
            <p:ph type="sldImg"/>
          </p:nvPr>
        </p:nvSpPr>
        <p:spPr>
          <a:prstGeom prst="rect">
            <a:avLst/>
          </a:prstGeom>
        </p:spPr>
        <p:txBody>
          <a:bodyPr/>
          <a:lstStyle/>
          <a:p>
            <a:pPr/>
          </a:p>
        </p:txBody>
      </p:sp>
      <p:sp>
        <p:nvSpPr>
          <p:cNvPr id="1453" name="Shape 1453"/>
          <p:cNvSpPr/>
          <p:nvPr>
            <p:ph type="body" sz="quarter" idx="1"/>
          </p:nvPr>
        </p:nvSpPr>
        <p:spPr>
          <a:prstGeom prst="rect">
            <a:avLst/>
          </a:prstGeom>
        </p:spPr>
        <p:txBody>
          <a:bodyPr/>
          <a:lstStyle/>
          <a:p>
            <a:pPr/>
            <a:r>
              <a:t>There is text under that black box to translate.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0" name="Shape 1510"/>
          <p:cNvSpPr/>
          <p:nvPr>
            <p:ph type="sldImg"/>
          </p:nvPr>
        </p:nvSpPr>
        <p:spPr>
          <a:prstGeom prst="rect">
            <a:avLst/>
          </a:prstGeom>
        </p:spPr>
        <p:txBody>
          <a:bodyPr/>
          <a:lstStyle/>
          <a:p>
            <a:pPr/>
          </a:p>
        </p:txBody>
      </p:sp>
      <p:sp>
        <p:nvSpPr>
          <p:cNvPr id="1511" name="Shape 1511"/>
          <p:cNvSpPr/>
          <p:nvPr>
            <p:ph type="body" sz="quarter" idx="1"/>
          </p:nvPr>
        </p:nvSpPr>
        <p:spPr>
          <a:prstGeom prst="rect">
            <a:avLst/>
          </a:prstGeom>
        </p:spPr>
        <p:txBody>
          <a:bodyPr/>
          <a:lstStyle/>
          <a:p>
            <a:pPr marR="457200" defTabSz="457200">
              <a:defRPr sz="2000">
                <a:latin typeface="Times New Roman"/>
                <a:ea typeface="Times New Roman"/>
                <a:cs typeface="Times New Roman"/>
                <a:sym typeface="Times New Roman"/>
              </a:defRPr>
            </a:pPr>
            <a:r>
              <a:t>OT prof at Covenant Theological Seminary</a:t>
            </a:r>
          </a:p>
          <a:p>
            <a:pPr marR="457200" defTabSz="457200">
              <a:defRPr sz="2000">
                <a:latin typeface="Times New Roman"/>
                <a:ea typeface="Times New Roman"/>
                <a:cs typeface="Times New Roman"/>
                <a:sym typeface="Times New Roman"/>
              </a:defRPr>
            </a:pPr>
            <a:r>
              <a:t>Editor of the OT notes for the ESV Study Bible </a:t>
            </a:r>
          </a:p>
          <a:p>
            <a:pPr>
              <a:defRPr sz="2500"/>
            </a:pPr>
            <a:r>
              <a:t>James Ussher, Archbishop of the Church of Ireland (1581-1656), expert on Bible chronology.</a:t>
            </a:r>
          </a:p>
          <a:p>
            <a:pPr marR="457200" defTabSz="457200">
              <a:defRPr sz="1200">
                <a:latin typeface="Times New Roman"/>
                <a:ea typeface="Times New Roman"/>
                <a:cs typeface="Times New Roman"/>
                <a:sym typeface="Times New Roman"/>
              </a:defRPr>
            </a:pPr>
          </a:p>
          <a:p>
            <a:pPr marR="457200" defTabSz="457200">
              <a:defRPr sz="2400">
                <a:latin typeface="Times New Roman"/>
                <a:ea typeface="Times New Roman"/>
                <a:cs typeface="Times New Roman"/>
                <a:sym typeface="Times New Roman"/>
              </a:defRPr>
            </a:pPr>
            <a:r>
              <a:t>This is very misleading.  The secular geology books do ignore the Bible and only mention Ussher in a negative, dismissive manner.</a:t>
            </a:r>
          </a:p>
          <a:p>
            <a:pPr marR="457200" defTabSz="457200">
              <a:defRPr sz="2400">
                <a:latin typeface="Times New Roman"/>
                <a:ea typeface="Times New Roman"/>
                <a:cs typeface="Times New Roman"/>
                <a:sym typeface="Times New Roman"/>
              </a:defRPr>
            </a:pPr>
            <a:r>
              <a:t>	Many of the early British geologists were Anglican clergy and despite being “pious” (whatever that means), they never dealt carefully with the Genesis text to show that their old-earth views were consistent with Scripture rather than hostile to Biblical truth.</a:t>
            </a:r>
          </a:p>
          <a:p>
            <a:pPr marR="457200" defTabSz="457200">
              <a:defRPr sz="2400">
                <a:latin typeface="Times New Roman"/>
                <a:ea typeface="Times New Roman"/>
                <a:cs typeface="Times New Roman"/>
                <a:sym typeface="Times New Roman"/>
              </a:defRPr>
            </a:pPr>
            <a:r>
              <a:t>	Collins is badly uniformed and I have tried to enlighten him but he has been unwilling to listen.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0" name="Shape 1520"/>
          <p:cNvSpPr/>
          <p:nvPr>
            <p:ph type="sldImg"/>
          </p:nvPr>
        </p:nvSpPr>
        <p:spPr>
          <a:prstGeom prst="rect">
            <a:avLst/>
          </a:prstGeom>
        </p:spPr>
        <p:txBody>
          <a:bodyPr/>
          <a:lstStyle/>
          <a:p>
            <a:pPr/>
          </a:p>
        </p:txBody>
      </p:sp>
      <p:sp>
        <p:nvSpPr>
          <p:cNvPr id="1521" name="Shape 1521"/>
          <p:cNvSpPr/>
          <p:nvPr>
            <p:ph type="body" sz="quarter" idx="1"/>
          </p:nvPr>
        </p:nvSpPr>
        <p:spPr>
          <a:prstGeom prst="rect">
            <a:avLst/>
          </a:prstGeom>
        </p:spPr>
        <p:txBody>
          <a:bodyPr/>
          <a:lstStyle/>
          <a:p>
            <a:pPr/>
            <a:r>
              <a:t>Leading early 19th century geologists.  I read their writings on Genesis and geology.</a:t>
            </a:r>
          </a:p>
          <a:p>
            <a:pPr/>
            <a:r>
              <a:t>All ordained Anglican clergy.</a:t>
            </a:r>
          </a:p>
          <a:p>
            <a:pPr/>
            <a:r>
              <a:t>Never made any real attempt to harmonize old-earth geology with the Bible.  </a:t>
            </a:r>
          </a:p>
          <a:p>
            <a:pPr/>
            <a:r>
              <a:t>That is certainly NOT a pious approach to the Word of Almighty God!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Shape 1527"/>
          <p:cNvSpPr/>
          <p:nvPr>
            <p:ph type="sldImg"/>
          </p:nvPr>
        </p:nvSpPr>
        <p:spPr>
          <a:prstGeom prst="rect">
            <a:avLst/>
          </a:prstGeom>
        </p:spPr>
        <p:txBody>
          <a:bodyPr/>
          <a:lstStyle/>
          <a:p>
            <a:pPr/>
          </a:p>
        </p:txBody>
      </p:sp>
      <p:sp>
        <p:nvSpPr>
          <p:cNvPr id="1528" name="Shape 1528"/>
          <p:cNvSpPr/>
          <p:nvPr>
            <p:ph type="body" sz="quarter" idx="1"/>
          </p:nvPr>
        </p:nvSpPr>
        <p:spPr>
          <a:prstGeom prst="rect">
            <a:avLst/>
          </a:prstGeom>
        </p:spPr>
        <p:txBody>
          <a:bodyPr/>
          <a:lstStyle/>
          <a:p>
            <a:pPr/>
            <a:r>
              <a:t>Operational/experimental science</a:t>
            </a:r>
          </a:p>
          <a:p>
            <a:pPr/>
            <a:r>
              <a:t>Vs</a:t>
            </a:r>
          </a:p>
          <a:p>
            <a:pPr/>
            <a:r>
              <a:t>Origin science</a:t>
            </a:r>
          </a:p>
          <a:p>
            <a:pPr/>
            <a:r>
              <a:t>Worldview is critical!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7" name="Shape 1587"/>
          <p:cNvSpPr/>
          <p:nvPr>
            <p:ph type="sldImg"/>
          </p:nvPr>
        </p:nvSpPr>
        <p:spPr>
          <a:prstGeom prst="rect">
            <a:avLst/>
          </a:prstGeom>
        </p:spPr>
        <p:txBody>
          <a:bodyPr/>
          <a:lstStyle/>
          <a:p>
            <a:pPr/>
          </a:p>
        </p:txBody>
      </p:sp>
      <p:sp>
        <p:nvSpPr>
          <p:cNvPr id="1588" name="Shape 1588"/>
          <p:cNvSpPr/>
          <p:nvPr>
            <p:ph type="body" sz="quarter" idx="1"/>
          </p:nvPr>
        </p:nvSpPr>
        <p:spPr>
          <a:prstGeom prst="rect">
            <a:avLst/>
          </a:prstGeom>
        </p:spPr>
        <p:txBody>
          <a:bodyPr/>
          <a:lstStyle/>
          <a:p>
            <a:pPr marR="42597" indent="42597" defTabSz="914400">
              <a:spcBef>
                <a:spcPts val="400"/>
              </a:spcBef>
              <a:defRPr sz="2000"/>
            </a:pPr>
            <a:r>
              <a:t>2 Tim. 6:20-21</a:t>
            </a:r>
          </a:p>
          <a:p>
            <a:pPr marR="42597" indent="42597" defTabSz="914400">
              <a:spcBef>
                <a:spcPts val="400"/>
              </a:spcBef>
              <a:defRPr sz="2000"/>
            </a:pPr>
            <a:r>
              <a:t>O Timothy, guard what has been entrusted to you, avoiding worldly and empty chatter and the opposing arguments of what is falsely called “knowledge”— which some have professed and thus gone astray from the faith. Grace be with you.</a:t>
            </a:r>
          </a:p>
          <a:p>
            <a:pPr marR="42597" indent="42597" defTabSz="914400">
              <a:spcBef>
                <a:spcPts val="400"/>
              </a:spcBef>
              <a:defRPr sz="2000">
                <a:uFill>
                  <a:solidFill>
                    <a:srgbClr val="000000"/>
                  </a:solidFill>
                </a:uFill>
                <a:latin typeface="Arial"/>
                <a:ea typeface="Arial"/>
                <a:cs typeface="Arial"/>
                <a:sym typeface="Arial"/>
              </a:defRPr>
            </a:pPr>
            <a:r>
              <a:t>“Science” (from the Latin, </a:t>
            </a:r>
            <a:r>
              <a:rPr i="1"/>
              <a:t>scientia</a:t>
            </a:r>
            <a:r>
              <a:t>, meaning knowledge) is the Greek, </a:t>
            </a:r>
            <a:r>
              <a:rPr i="1"/>
              <a:t>gnosis</a:t>
            </a:r>
            <a:r>
              <a:t>, meaning knowledge.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5" name="Shape 1595"/>
          <p:cNvSpPr/>
          <p:nvPr>
            <p:ph type="sldImg"/>
          </p:nvPr>
        </p:nvSpPr>
        <p:spPr>
          <a:prstGeom prst="rect">
            <a:avLst/>
          </a:prstGeom>
        </p:spPr>
        <p:txBody>
          <a:bodyPr/>
          <a:lstStyle/>
          <a:p>
            <a:pPr/>
          </a:p>
        </p:txBody>
      </p:sp>
      <p:sp>
        <p:nvSpPr>
          <p:cNvPr id="1596" name="Shape 1596"/>
          <p:cNvSpPr/>
          <p:nvPr>
            <p:ph type="body" sz="quarter" idx="1"/>
          </p:nvPr>
        </p:nvSpPr>
        <p:spPr>
          <a:prstGeom prst="rect">
            <a:avLst/>
          </a:prstGeom>
        </p:spPr>
        <p:txBody>
          <a:bodyPr/>
          <a:lstStyle/>
          <a:p>
            <a:pPr marR="42597" indent="42597" defTabSz="914400">
              <a:spcBef>
                <a:spcPts val="400"/>
              </a:spcBef>
              <a:defRPr sz="2100">
                <a:solidFill>
                  <a:srgbClr val="FFFFFF"/>
                </a:solidFill>
                <a:uFill>
                  <a:solidFill>
                    <a:srgbClr val="000000"/>
                  </a:solidFill>
                </a:uFill>
                <a:latin typeface="Arial"/>
                <a:ea typeface="Arial"/>
                <a:cs typeface="Arial"/>
                <a:sym typeface="Arial"/>
              </a:defRPr>
            </a:pPr>
            <a:r>
              <a:t>In the context he is </a:t>
            </a:r>
            <a:r>
              <a:rPr b="1"/>
              <a:t>talking only about biological evolution</a:t>
            </a:r>
            <a:r>
              <a:t>, especially in relation to man and his sin and Spurgeon’s teaching on the fact that evil comes out of man (Mark 7:20-23).  </a:t>
            </a:r>
          </a:p>
          <a:p>
            <a:pPr marR="42597" indent="42597" defTabSz="914400">
              <a:spcBef>
                <a:spcPts val="400"/>
              </a:spcBef>
              <a:defRPr sz="2100">
                <a:solidFill>
                  <a:srgbClr val="FFFFFF"/>
                </a:solidFill>
                <a:uFill>
                  <a:solidFill>
                    <a:srgbClr val="000000"/>
                  </a:solidFill>
                </a:uFill>
                <a:latin typeface="Arial"/>
                <a:ea typeface="Arial"/>
                <a:cs typeface="Arial"/>
                <a:sym typeface="Arial"/>
              </a:defRPr>
            </a:pPr>
            <a:r>
              <a:t>But Spurgeon was </a:t>
            </a:r>
            <a:r>
              <a:rPr b="1"/>
              <a:t>not making a wholesale rejection of Darwinism</a:t>
            </a:r>
            <a:r>
              <a:t>.  </a:t>
            </a:r>
          </a:p>
          <a:p>
            <a:pPr marR="42597" indent="42597" defTabSz="914400">
              <a:spcBef>
                <a:spcPts val="400"/>
              </a:spcBef>
              <a:defRPr sz="2100">
                <a:solidFill>
                  <a:srgbClr val="FFFFFF"/>
                </a:solidFill>
                <a:uFill>
                  <a:solidFill>
                    <a:srgbClr val="000000"/>
                  </a:solidFill>
                </a:uFill>
                <a:latin typeface="Arial"/>
                <a:ea typeface="Arial"/>
                <a:cs typeface="Arial"/>
                <a:sym typeface="Arial"/>
              </a:defRPr>
            </a:pPr>
            <a:r>
              <a:t>According to Colin Russell (Cross-currents, p. 173), Spurgeon never seemed to question the transmutation of species.  </a:t>
            </a:r>
          </a:p>
          <a:p>
            <a:pPr marR="42597" indent="42597" defTabSz="914400">
              <a:spcBef>
                <a:spcPts val="400"/>
              </a:spcBef>
              <a:defRPr sz="2100">
                <a:solidFill>
                  <a:srgbClr val="FFFFFF"/>
                </a:solidFill>
                <a:uFill>
                  <a:solidFill>
                    <a:srgbClr val="000000"/>
                  </a:solidFill>
                </a:uFill>
                <a:latin typeface="Arial"/>
                <a:ea typeface="Arial"/>
                <a:cs typeface="Arial"/>
                <a:sym typeface="Arial"/>
              </a:defRPr>
            </a:pPr>
            <a:r>
              <a:t>He rarely preached on the first chapters of Genesis and as the years passed he seemed to become less dogmatic about the literal interpretation.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4" name="Shape 1604"/>
          <p:cNvSpPr/>
          <p:nvPr>
            <p:ph type="sldImg"/>
          </p:nvPr>
        </p:nvSpPr>
        <p:spPr>
          <a:prstGeom prst="rect">
            <a:avLst/>
          </a:prstGeom>
        </p:spPr>
        <p:txBody>
          <a:bodyPr/>
          <a:lstStyle/>
          <a:p>
            <a:pPr/>
          </a:p>
        </p:txBody>
      </p:sp>
      <p:sp>
        <p:nvSpPr>
          <p:cNvPr id="1605" name="Shape 1605"/>
          <p:cNvSpPr/>
          <p:nvPr>
            <p:ph type="body" sz="quarter" idx="1"/>
          </p:nvPr>
        </p:nvSpPr>
        <p:spPr>
          <a:prstGeom prst="rect">
            <a:avLst/>
          </a:prstGeom>
        </p:spPr>
        <p:txBody>
          <a:bodyPr/>
          <a:lstStyle/>
          <a:p>
            <a:pPr>
              <a:defRPr sz="1800">
                <a:latin typeface="Arial"/>
                <a:ea typeface="Arial"/>
                <a:cs typeface="Arial"/>
                <a:sym typeface="Arial"/>
              </a:defRPr>
            </a:pPr>
            <a:r>
              <a:t>Charles Haddon Spurgeon (1834-92) was 21 years old when he preached this sermon.</a:t>
            </a:r>
          </a:p>
          <a:p>
            <a:pPr>
              <a:defRPr sz="2400">
                <a:latin typeface="Arial"/>
                <a:ea typeface="Arial"/>
                <a:cs typeface="Arial"/>
                <a:sym typeface="Arial"/>
              </a:defRPr>
            </a:pPr>
            <a:r>
              <a:t>Here he evidently held to the gap theory.</a:t>
            </a:r>
          </a:p>
          <a:p>
            <a:pPr>
              <a:defRPr sz="2400">
                <a:latin typeface="Arial"/>
                <a:ea typeface="Arial"/>
                <a:cs typeface="Arial"/>
                <a:sym typeface="Arial"/>
              </a:defRPr>
            </a:pPr>
            <a:r>
              <a:t>In later comments he might have held to the day-age view.  He was never very clear in his brief comments.</a:t>
            </a:r>
          </a:p>
          <a:p>
            <a:pPr>
              <a:defRPr sz="2400">
                <a:latin typeface="Arial"/>
                <a:ea typeface="Arial"/>
                <a:cs typeface="Arial"/>
                <a:sym typeface="Arial"/>
              </a:defRPr>
            </a:pPr>
          </a:p>
          <a:p>
            <a:pPr>
              <a:defRPr sz="2400">
                <a:latin typeface="Arial"/>
                <a:ea typeface="Arial"/>
                <a:cs typeface="Arial"/>
                <a:sym typeface="Arial"/>
              </a:defRPr>
            </a:pPr>
            <a:r>
              <a:t>Charles H. Spurgeon, “The Power of the Holy Ghost,” The New Park Street Pulpit, Vol. 1 (Pasadena, TX: Pilgrim Publ., 1990), p. 230, https://www.spurgeon.org/resource-library/sermons/the-power-of-the-holy-ghost#flipbook/. This sermon was preached on 17 June 1855.</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2" name="Shape 1612"/>
          <p:cNvSpPr/>
          <p:nvPr>
            <p:ph type="sldImg"/>
          </p:nvPr>
        </p:nvSpPr>
        <p:spPr>
          <a:prstGeom prst="rect">
            <a:avLst/>
          </a:prstGeom>
        </p:spPr>
        <p:txBody>
          <a:bodyPr/>
          <a:lstStyle/>
          <a:p>
            <a:pPr/>
          </a:p>
        </p:txBody>
      </p:sp>
      <p:sp>
        <p:nvSpPr>
          <p:cNvPr id="1613" name="Shape 1613"/>
          <p:cNvSpPr/>
          <p:nvPr>
            <p:ph type="body" sz="quarter" idx="1"/>
          </p:nvPr>
        </p:nvSpPr>
        <p:spPr>
          <a:prstGeom prst="rect">
            <a:avLst/>
          </a:prstGeom>
        </p:spPr>
        <p:txBody>
          <a:bodyPr/>
          <a:lstStyle/>
          <a:p>
            <a:pPr marR="42597" indent="42597" defTabSz="914400">
              <a:spcBef>
                <a:spcPts val="400"/>
              </a:spcBef>
              <a:defRPr sz="1200">
                <a:uFill>
                  <a:solidFill>
                    <a:srgbClr val="000000"/>
                  </a:solidFill>
                </a:uFill>
                <a:latin typeface="Arial"/>
                <a:ea typeface="Arial"/>
                <a:cs typeface="Arial"/>
                <a:sym typeface="Arial"/>
              </a:defRPr>
            </a:pPr>
            <a:r>
              <a:t>That statement is all Scofield said about the gap (1917 edition).  No argument, nothing.  Just a bald assertion.  The 1967 edition said at v. 1, “Scripture gives no data for determining how long ago the universe was created.”  At v. 2, it gives two weak statements for the gap theory.</a:t>
            </a:r>
          </a:p>
          <a:p>
            <a:pPr marR="42597" indent="42597" defTabSz="914400">
              <a:spcBef>
                <a:spcPts val="400"/>
              </a:spcBef>
              <a:defRPr sz="1200">
                <a:uFill>
                  <a:solidFill>
                    <a:srgbClr val="000000"/>
                  </a:solidFill>
                </a:uFill>
                <a:latin typeface="Arial"/>
                <a:ea typeface="Arial"/>
                <a:cs typeface="Arial"/>
                <a:sym typeface="Arial"/>
              </a:defRPr>
            </a:pPr>
            <a:r>
              <a:t>The picture: </a:t>
            </a:r>
            <a:r>
              <a:rPr u="sng">
                <a:solidFill>
                  <a:srgbClr val="0000FF"/>
                </a:solidFill>
                <a:uFill>
                  <a:solidFill>
                    <a:srgbClr val="0000FF"/>
                  </a:solidFill>
                </a:uFill>
                <a:hlinkClick r:id="rId3" invalidUrl="" action="" tgtFrame="" tooltip="" history="1" highlightClick="0" endSnd="0"/>
              </a:rPr>
              <a:t>http://www.creationdays.dk/C.%20I.%20Scofield/0.php</a:t>
            </a:r>
            <a:r>
              <a:t> </a:t>
            </a:r>
          </a:p>
          <a:p>
            <a:pPr marR="42597" indent="42597" defTabSz="914400">
              <a:spcBef>
                <a:spcPts val="400"/>
              </a:spcBef>
              <a:defRPr i="1" sz="1200">
                <a:uFill>
                  <a:solidFill>
                    <a:srgbClr val="000000"/>
                  </a:solidFill>
                </a:uFill>
                <a:latin typeface="Arial"/>
                <a:ea typeface="Arial"/>
                <a:cs typeface="Arial"/>
                <a:sym typeface="Arial"/>
              </a:defRPr>
            </a:pPr>
            <a:r>
              <a:t>Scofield Reference Bible</a:t>
            </a:r>
            <a:r>
              <a:rPr i="0"/>
              <a:t> (revised in 1967 and still in print) has been used by tens of millions of Christians worldwide, many of whom act as if Scofield’s notes are as inspired as the Biblical text.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1" name="Shape 1621"/>
          <p:cNvSpPr/>
          <p:nvPr>
            <p:ph type="sldImg"/>
          </p:nvPr>
        </p:nvSpPr>
        <p:spPr>
          <a:prstGeom prst="rect">
            <a:avLst/>
          </a:prstGeom>
        </p:spPr>
        <p:txBody>
          <a:bodyPr/>
          <a:lstStyle/>
          <a:p>
            <a:pPr/>
          </a:p>
        </p:txBody>
      </p:sp>
      <p:sp>
        <p:nvSpPr>
          <p:cNvPr id="1622" name="Shape 1622"/>
          <p:cNvSpPr/>
          <p:nvPr>
            <p:ph type="body" sz="quarter" idx="1"/>
          </p:nvPr>
        </p:nvSpPr>
        <p:spPr>
          <a:prstGeom prst="rect">
            <a:avLst/>
          </a:prstGeom>
        </p:spPr>
        <p:txBody>
          <a:bodyPr/>
          <a:lstStyle/>
          <a:p>
            <a:pPr>
              <a:defRPr sz="2800">
                <a:latin typeface="Arial"/>
                <a:ea typeface="Arial"/>
                <a:cs typeface="Arial"/>
                <a:sym typeface="Arial"/>
              </a:defRPr>
            </a:pPr>
            <a:r>
              <a:t>Torrey was the 3rd and final editor and the 2nd pres. of Moody Bible Institute.</a:t>
            </a:r>
          </a:p>
          <a:p>
            <a:pPr marR="457200" defTabSz="457200">
              <a:defRPr sz="2800">
                <a:latin typeface="Arial"/>
                <a:ea typeface="Arial"/>
                <a:cs typeface="Arial"/>
                <a:sym typeface="Arial"/>
              </a:defRPr>
            </a:pPr>
            <a:r>
              <a:t>Most articles were very good and still worth reading, but 6 articles dealt with science. </a:t>
            </a:r>
          </a:p>
          <a:p>
            <a:pPr marR="457200" defTabSz="457200">
              <a:defRPr sz="2800">
                <a:latin typeface="Arial"/>
                <a:ea typeface="Arial"/>
                <a:cs typeface="Arial"/>
                <a:sym typeface="Arial"/>
              </a:defRPr>
            </a:pPr>
            <a:r>
              <a:t>2 said evolution is contrary to Scripture. </a:t>
            </a:r>
          </a:p>
          <a:p>
            <a:pPr marR="457200" defTabSz="457200">
              <a:defRPr sz="2800">
                <a:latin typeface="Arial"/>
                <a:ea typeface="Arial"/>
                <a:cs typeface="Arial"/>
                <a:sym typeface="Arial"/>
              </a:defRPr>
            </a:pPr>
            <a:r>
              <a:t>2 opposed atheistic evolution and human evolution but did not clearly oppose theistic evolution.  </a:t>
            </a:r>
          </a:p>
          <a:p>
            <a:pPr marR="457200" defTabSz="457200">
              <a:defRPr sz="2800">
                <a:latin typeface="Arial"/>
                <a:ea typeface="Arial"/>
                <a:cs typeface="Arial"/>
                <a:sym typeface="Arial"/>
              </a:defRPr>
            </a:pPr>
            <a:r>
              <a:t>3 out of 6 clearly accepted millions of years. </a:t>
            </a:r>
          </a:p>
          <a:p>
            <a:pPr marR="457200" defTabSz="457200">
              <a:defRPr sz="2800">
                <a:latin typeface="Arial"/>
                <a:ea typeface="Arial"/>
                <a:cs typeface="Arial"/>
                <a:sym typeface="Arial"/>
              </a:defRPr>
            </a:pPr>
            <a:r>
              <a:t>None of the other 3 were clearly young-earth.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Shape 1008"/>
          <p:cNvSpPr/>
          <p:nvPr>
            <p:ph type="sldImg"/>
          </p:nvPr>
        </p:nvSpPr>
        <p:spPr>
          <a:prstGeom prst="rect">
            <a:avLst/>
          </a:prstGeom>
        </p:spPr>
        <p:txBody>
          <a:bodyPr/>
          <a:lstStyle/>
          <a:p>
            <a:pPr/>
          </a:p>
        </p:txBody>
      </p:sp>
      <p:sp>
        <p:nvSpPr>
          <p:cNvPr id="1009" name="Shape 1009"/>
          <p:cNvSpPr/>
          <p:nvPr>
            <p:ph type="body" sz="quarter" idx="1"/>
          </p:nvPr>
        </p:nvSpPr>
        <p:spPr>
          <a:prstGeom prst="rect">
            <a:avLst/>
          </a:prstGeom>
        </p:spPr>
        <p:txBody>
          <a:bodyPr/>
          <a:lstStyle/>
          <a:p>
            <a:pPr/>
            <a:r>
              <a:t>Experimental science</a:t>
            </a:r>
          </a:p>
          <a:p>
            <a:pPr/>
            <a:r>
              <a:t>         vs</a:t>
            </a:r>
          </a:p>
          <a:p>
            <a:pPr/>
            <a:r>
              <a:t>Origins science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5" name="Shape 1635"/>
          <p:cNvSpPr/>
          <p:nvPr>
            <p:ph type="sldImg"/>
          </p:nvPr>
        </p:nvSpPr>
        <p:spPr>
          <a:prstGeom prst="rect">
            <a:avLst/>
          </a:prstGeom>
        </p:spPr>
        <p:txBody>
          <a:bodyPr/>
          <a:lstStyle/>
          <a:p>
            <a:pPr/>
          </a:p>
        </p:txBody>
      </p:sp>
      <p:sp>
        <p:nvSpPr>
          <p:cNvPr id="1636" name="Shape 1636"/>
          <p:cNvSpPr/>
          <p:nvPr>
            <p:ph type="body" sz="quarter" idx="1"/>
          </p:nvPr>
        </p:nvSpPr>
        <p:spPr>
          <a:prstGeom prst="rect">
            <a:avLst/>
          </a:prstGeom>
        </p:spPr>
        <p:txBody>
          <a:bodyPr/>
          <a:lstStyle/>
          <a:p>
            <a:pPr marL="228600" marR="42597" indent="-186003" defTabSz="914400">
              <a:spcBef>
                <a:spcPts val="400"/>
              </a:spcBef>
              <a:defRPr sz="2400">
                <a:uFill>
                  <a:solidFill>
                    <a:srgbClr val="000000"/>
                  </a:solidFill>
                </a:uFill>
                <a:latin typeface="Arial"/>
                <a:ea typeface="Arial"/>
                <a:cs typeface="Arial"/>
                <a:sym typeface="Arial"/>
              </a:defRPr>
            </a:pPr>
            <a:r>
              <a:t>C. Hodge (1797-1878)—initially favored </a:t>
            </a:r>
            <a:r>
              <a:rPr b="1"/>
              <a:t>gap theory</a:t>
            </a:r>
            <a:r>
              <a:t>, then by </a:t>
            </a:r>
            <a:r>
              <a:rPr b="1"/>
              <a:t>1860</a:t>
            </a:r>
            <a:r>
              <a:t> he favored the </a:t>
            </a:r>
            <a:r>
              <a:rPr b="1"/>
              <a:t>day-age view</a:t>
            </a:r>
            <a:r>
              <a:t>.  </a:t>
            </a:r>
          </a:p>
          <a:p>
            <a:pPr marL="228600" marR="42597" indent="-186003" defTabSz="914400">
              <a:spcBef>
                <a:spcPts val="400"/>
              </a:spcBef>
              <a:defRPr sz="2400">
                <a:uFill>
                  <a:solidFill>
                    <a:srgbClr val="000000"/>
                  </a:solidFill>
                </a:uFill>
                <a:latin typeface="Arial"/>
                <a:ea typeface="Arial"/>
                <a:cs typeface="Arial"/>
                <a:sym typeface="Arial"/>
              </a:defRPr>
            </a:pPr>
            <a:r>
              <a:t>A.A. Hodge toyed with belief in evolution, open to gap or day-age but not sure if Gen. 1-11 was history</a:t>
            </a:r>
          </a:p>
          <a:p>
            <a:pPr marL="228600" marR="42597" indent="-186003" defTabSz="914400">
              <a:spcBef>
                <a:spcPts val="400"/>
              </a:spcBef>
              <a:defRPr sz="2400">
                <a:uFill>
                  <a:solidFill>
                    <a:srgbClr val="000000"/>
                  </a:solidFill>
                </a:uFill>
                <a:latin typeface="Arial"/>
                <a:ea typeface="Arial"/>
                <a:cs typeface="Arial"/>
                <a:sym typeface="Arial"/>
              </a:defRPr>
            </a:pPr>
            <a:r>
              <a:t>B.B. Warfield (1851-1921) open to theistic evolution, and even toyed with the idea that maybe, just maybe, human evolution (under God’s providential control, of course) could be harmonized with the Genesis 2 account of the origin of man</a:t>
            </a:r>
          </a:p>
          <a:p>
            <a:pPr marL="228600" marR="42597" indent="-186003" defTabSz="914400">
              <a:spcBef>
                <a:spcPts val="400"/>
              </a:spcBef>
              <a:defRPr sz="1800">
                <a:uFill>
                  <a:solidFill>
                    <a:srgbClr val="000000"/>
                  </a:solidFill>
                </a:uFill>
                <a:latin typeface="Arial"/>
                <a:ea typeface="Arial"/>
                <a:cs typeface="Arial"/>
                <a:sym typeface="Arial"/>
              </a:defRPr>
            </a:pPr>
          </a:p>
          <a:p>
            <a:pPr marL="228600" marR="42597" indent="-186003" defTabSz="914400">
              <a:spcBef>
                <a:spcPts val="400"/>
              </a:spcBef>
              <a:defRPr sz="1800">
                <a:uFill>
                  <a:solidFill>
                    <a:srgbClr val="000000"/>
                  </a:solidFill>
                </a:uFill>
                <a:latin typeface="Arial"/>
                <a:ea typeface="Arial"/>
                <a:cs typeface="Arial"/>
                <a:sym typeface="Arial"/>
              </a:defRPr>
            </a:pPr>
            <a:r>
              <a:t>See Joseph Pipa &amp; David Hall, eds., </a:t>
            </a:r>
            <a:r>
              <a:rPr i="1"/>
              <a:t>Did God Create in Six Days?</a:t>
            </a:r>
            <a:r>
              <a:t> (Taylor, SC: Southern Presbyterian Press, 1999), pp. 5-15.  All the contributing authors to this book were Reformed.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7" name="Shape 1667"/>
          <p:cNvSpPr/>
          <p:nvPr>
            <p:ph type="sldImg"/>
          </p:nvPr>
        </p:nvSpPr>
        <p:spPr>
          <a:prstGeom prst="rect">
            <a:avLst/>
          </a:prstGeom>
        </p:spPr>
        <p:txBody>
          <a:bodyPr/>
          <a:lstStyle/>
          <a:p>
            <a:pPr/>
          </a:p>
        </p:txBody>
      </p:sp>
      <p:sp>
        <p:nvSpPr>
          <p:cNvPr id="1668" name="Shape 1668"/>
          <p:cNvSpPr/>
          <p:nvPr>
            <p:ph type="body" sz="quarter" idx="1"/>
          </p:nvPr>
        </p:nvSpPr>
        <p:spPr>
          <a:prstGeom prst="rect">
            <a:avLst/>
          </a:prstGeom>
        </p:spPr>
        <p:txBody>
          <a:bodyPr/>
          <a:lstStyle/>
          <a:p>
            <a:pPr marR="42597" indent="42597" defTabSz="914400">
              <a:spcBef>
                <a:spcPts val="400"/>
              </a:spcBef>
              <a:defRPr sz="2000">
                <a:uFill>
                  <a:solidFill>
                    <a:srgbClr val="000000"/>
                  </a:solidFill>
                </a:uFill>
                <a:latin typeface="Arial"/>
                <a:ea typeface="Arial"/>
                <a:cs typeface="Arial"/>
                <a:sym typeface="Arial"/>
              </a:defRPr>
            </a:pPr>
            <a:r>
              <a:t>Went to Princeton in 1948.</a:t>
            </a:r>
          </a:p>
          <a:p>
            <a:pPr marR="42597" indent="42597" defTabSz="914400">
              <a:spcBef>
                <a:spcPts val="400"/>
              </a:spcBef>
              <a:defRPr sz="2000">
                <a:uFill>
                  <a:solidFill>
                    <a:srgbClr val="000000"/>
                  </a:solidFill>
                </a:uFill>
                <a:latin typeface="Arial"/>
                <a:ea typeface="Arial"/>
                <a:cs typeface="Arial"/>
                <a:sym typeface="Arial"/>
              </a:defRPr>
            </a:pPr>
            <a:r>
              <a:t>After Princeton he preached with the National Council of Churches.  He had increasing health problems, esp. chest pains.  A doctor said there was nothing physically wrong with him and suggested that the symptoms were the result of his inner conflict about doubting Scripture even as he preached it to others.</a:t>
            </a:r>
          </a:p>
          <a:p>
            <a:pPr marR="42597" indent="42597" defTabSz="914400">
              <a:spcBef>
                <a:spcPts val="400"/>
              </a:spcBef>
              <a:defRPr sz="2000">
                <a:uFill>
                  <a:solidFill>
                    <a:srgbClr val="000000"/>
                  </a:solidFill>
                </a:uFill>
                <a:latin typeface="Arial"/>
                <a:ea typeface="Arial"/>
                <a:cs typeface="Arial"/>
                <a:sym typeface="Arial"/>
              </a:defRPr>
            </a:pPr>
            <a:r>
              <a:t>1957—left the ministry to become a secular journalist and novelist and identified himself as an agnostic</a:t>
            </a:r>
          </a:p>
          <a:p>
            <a:pPr marR="42597" indent="42597" defTabSz="914400">
              <a:spcBef>
                <a:spcPts val="400"/>
              </a:spcBef>
              <a:defRPr sz="2000">
                <a:uFill>
                  <a:solidFill>
                    <a:srgbClr val="000000"/>
                  </a:solidFill>
                </a:uFill>
                <a:latin typeface="Arial"/>
                <a:ea typeface="Arial"/>
                <a:cs typeface="Arial"/>
                <a:sym typeface="Arial"/>
              </a:defRPr>
            </a:pPr>
            <a:r>
              <a:t>1996—published </a:t>
            </a:r>
            <a:r>
              <a:rPr i="1"/>
              <a:t>Farewell to God</a:t>
            </a:r>
          </a:p>
          <a:p>
            <a:pPr marR="42597" indent="42597" defTabSz="914400">
              <a:spcBef>
                <a:spcPts val="400"/>
              </a:spcBef>
              <a:defRPr sz="2000">
                <a:uFill>
                  <a:solidFill>
                    <a:srgbClr val="000000"/>
                  </a:solidFill>
                </a:uFill>
                <a:latin typeface="Arial"/>
                <a:ea typeface="Arial"/>
                <a:cs typeface="Arial"/>
                <a:sym typeface="Arial"/>
              </a:defRPr>
            </a:pPr>
            <a:r>
              <a:t>2001—died as an atheist after suffering from Alzheimer’s disease.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4" name="Shape 1684"/>
          <p:cNvSpPr/>
          <p:nvPr>
            <p:ph type="sldImg"/>
          </p:nvPr>
        </p:nvSpPr>
        <p:spPr>
          <a:prstGeom prst="rect">
            <a:avLst/>
          </a:prstGeom>
        </p:spPr>
        <p:txBody>
          <a:bodyPr/>
          <a:lstStyle/>
          <a:p>
            <a:pPr/>
          </a:p>
        </p:txBody>
      </p:sp>
      <p:sp>
        <p:nvSpPr>
          <p:cNvPr id="1685" name="Shape 1685"/>
          <p:cNvSpPr/>
          <p:nvPr>
            <p:ph type="body" sz="quarter" idx="1"/>
          </p:nvPr>
        </p:nvSpPr>
        <p:spPr>
          <a:prstGeom prst="rect">
            <a:avLst/>
          </a:prstGeom>
        </p:spPr>
        <p:txBody>
          <a:bodyPr/>
          <a:lstStyle/>
          <a:p>
            <a:pPr marL="228600" marR="42597" indent="-186003" defTabSz="914400">
              <a:spcBef>
                <a:spcPts val="400"/>
              </a:spcBef>
              <a:defRPr sz="1200">
                <a:uFill>
                  <a:solidFill>
                    <a:srgbClr val="000000"/>
                  </a:solidFill>
                </a:uFill>
                <a:latin typeface="Arial"/>
                <a:ea typeface="Arial"/>
                <a:cs typeface="Arial"/>
                <a:sym typeface="Arial"/>
              </a:defRPr>
            </a:pPr>
            <a:r>
              <a:t>C. Hodge (1797-1878)—initially favored gap theory, then by 1860 day-age, but was adamantly opposed to Darwinism, but not theistic evolution</a:t>
            </a:r>
            <a:endParaRPr sz="2200"/>
          </a:p>
          <a:p>
            <a:pPr marL="228600" marR="42597" indent="-186003" defTabSz="914400">
              <a:spcBef>
                <a:spcPts val="400"/>
              </a:spcBef>
              <a:defRPr sz="1200">
                <a:uFill>
                  <a:solidFill>
                    <a:srgbClr val="000000"/>
                  </a:solidFill>
                </a:uFill>
                <a:latin typeface="ＭＳ Ｐゴシック"/>
                <a:ea typeface="ＭＳ Ｐゴシック"/>
                <a:cs typeface="ＭＳ Ｐゴシック"/>
                <a:sym typeface="ＭＳ Ｐゴシック"/>
              </a:defRPr>
            </a:pPr>
            <a:r>
              <a:t>	</a:t>
            </a:r>
            <a:r>
              <a:rPr>
                <a:latin typeface="Arial"/>
                <a:ea typeface="Arial"/>
                <a:cs typeface="Arial"/>
                <a:sym typeface="Arial"/>
              </a:rPr>
              <a:t>In his 25-page chapter on the doctrine of creation (1871, vol. 1, pp. 550–574), Hodge mentions 6 verses from Genesis, but he discusses none of the Biblical verses relevant to determining the length of the Creation days or the age of the earth.   In a couple of sentences he mentions the young-earth view and the gap theory, but no arguments against those views.  Rather he has several pages defending the day-age view (mostly by a lengthy quote by an OEC geologist [Dana], but without using any Scripture from Genesis!</a:t>
            </a:r>
            <a:endParaRPr sz="2200"/>
          </a:p>
          <a:p>
            <a:pPr marL="228600" marR="42597" indent="-186003" defTabSz="914400">
              <a:spcBef>
                <a:spcPts val="400"/>
              </a:spcBef>
              <a:defRPr sz="1200">
                <a:uFill>
                  <a:solidFill>
                    <a:srgbClr val="000000"/>
                  </a:solidFill>
                </a:uFill>
                <a:latin typeface="Arial"/>
                <a:ea typeface="Arial"/>
                <a:cs typeface="Arial"/>
                <a:sym typeface="Arial"/>
              </a:defRPr>
            </a:pPr>
            <a:r>
              <a:t>A.A. Hodge toyed with belief in evolution, open to gap or day-age but not sure if Gen. 1-11 was history</a:t>
            </a:r>
            <a:endParaRPr sz="2200"/>
          </a:p>
          <a:p>
            <a:pPr marL="228600" marR="42597" indent="-186003" defTabSz="914400">
              <a:spcBef>
                <a:spcPts val="400"/>
              </a:spcBef>
              <a:defRPr sz="1200">
                <a:uFill>
                  <a:solidFill>
                    <a:srgbClr val="000000"/>
                  </a:solidFill>
                </a:uFill>
                <a:latin typeface="Arial"/>
                <a:ea typeface="Arial"/>
                <a:cs typeface="Arial"/>
                <a:sym typeface="Arial"/>
              </a:defRPr>
            </a:pPr>
            <a:r>
              <a:t>B.B. Warfield (1851-1921) open to theistic evolution, but not of man, but not sure</a:t>
            </a:r>
            <a:endParaRPr sz="2200"/>
          </a:p>
          <a:p>
            <a:pPr marL="228600" marR="42597" indent="-186003" defTabSz="914400">
              <a:spcBef>
                <a:spcPts val="400"/>
              </a:spcBef>
              <a:defRPr sz="1200">
                <a:uFill>
                  <a:solidFill>
                    <a:srgbClr val="000000"/>
                  </a:solidFill>
                </a:uFill>
                <a:latin typeface="Arial"/>
                <a:ea typeface="Arial"/>
                <a:cs typeface="Arial"/>
                <a:sym typeface="Arial"/>
              </a:defRPr>
            </a:pPr>
          </a:p>
          <a:p>
            <a:pPr marL="228600" marR="42597" indent="-186003" defTabSz="914400">
              <a:spcBef>
                <a:spcPts val="400"/>
              </a:spcBef>
              <a:defRPr sz="1200">
                <a:uFill>
                  <a:solidFill>
                    <a:srgbClr val="000000"/>
                  </a:solidFill>
                </a:uFill>
                <a:latin typeface="Arial"/>
                <a:ea typeface="Arial"/>
                <a:cs typeface="Arial"/>
                <a:sym typeface="Arial"/>
              </a:defRPr>
            </a:pPr>
            <a:r>
              <a:t>Based on Joseph Pipa &amp; David Hall, </a:t>
            </a:r>
            <a:r>
              <a:rPr i="1"/>
              <a:t>Did God Create in Six Days?</a:t>
            </a:r>
            <a:r>
              <a:t> (Taylor, SC: Southern Presbyterian Press, 1999), pp 5-15.</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0" name="Shape 1690"/>
          <p:cNvSpPr/>
          <p:nvPr>
            <p:ph type="sldImg"/>
          </p:nvPr>
        </p:nvSpPr>
        <p:spPr>
          <a:prstGeom prst="rect">
            <a:avLst/>
          </a:prstGeom>
        </p:spPr>
        <p:txBody>
          <a:bodyPr/>
          <a:lstStyle/>
          <a:p>
            <a:pPr/>
          </a:p>
        </p:txBody>
      </p:sp>
      <p:sp>
        <p:nvSpPr>
          <p:cNvPr id="1691" name="Shape 1691"/>
          <p:cNvSpPr/>
          <p:nvPr>
            <p:ph type="body" sz="quarter" idx="1"/>
          </p:nvPr>
        </p:nvSpPr>
        <p:spPr>
          <a:prstGeom prst="rect">
            <a:avLst/>
          </a:prstGeom>
        </p:spPr>
        <p:txBody>
          <a:bodyPr/>
          <a:lstStyle/>
          <a:p>
            <a:pPr/>
            <a:r>
              <a:t>Young is Professor Emeritus of Geology at Calvin College in Michigan and son of the famous OT professor, E.J. Young, at Westminster Theological Seminary (1936-68).</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1" name="Shape 1701"/>
          <p:cNvSpPr/>
          <p:nvPr>
            <p:ph type="sldImg"/>
          </p:nvPr>
        </p:nvSpPr>
        <p:spPr>
          <a:prstGeom prst="rect">
            <a:avLst/>
          </a:prstGeom>
        </p:spPr>
        <p:txBody>
          <a:bodyPr/>
          <a:lstStyle/>
          <a:p>
            <a:pPr/>
          </a:p>
        </p:txBody>
      </p:sp>
      <p:sp>
        <p:nvSpPr>
          <p:cNvPr id="1702" name="Shape 1702"/>
          <p:cNvSpPr/>
          <p:nvPr>
            <p:ph type="body" sz="quarter" idx="1"/>
          </p:nvPr>
        </p:nvSpPr>
        <p:spPr>
          <a:prstGeom prst="rect">
            <a:avLst/>
          </a:prstGeom>
        </p:spPr>
        <p:txBody>
          <a:bodyPr/>
          <a:lstStyle/>
          <a:p>
            <a:pPr/>
            <a:r>
              <a:t>There is text under that black box to translate.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9" name="Shape 1709"/>
          <p:cNvSpPr/>
          <p:nvPr>
            <p:ph type="sldImg"/>
          </p:nvPr>
        </p:nvSpPr>
        <p:spPr>
          <a:prstGeom prst="rect">
            <a:avLst/>
          </a:prstGeom>
        </p:spPr>
        <p:txBody>
          <a:bodyPr/>
          <a:lstStyle/>
          <a:p>
            <a:pPr/>
          </a:p>
        </p:txBody>
      </p:sp>
      <p:sp>
        <p:nvSpPr>
          <p:cNvPr id="1710" name="Shape 1710"/>
          <p:cNvSpPr/>
          <p:nvPr>
            <p:ph type="body" sz="quarter" idx="1"/>
          </p:nvPr>
        </p:nvSpPr>
        <p:spPr>
          <a:prstGeom prst="rect">
            <a:avLst/>
          </a:prstGeom>
        </p:spPr>
        <p:txBody>
          <a:bodyPr/>
          <a:lstStyle/>
          <a:p>
            <a:pPr marR="457200" defTabSz="457200">
              <a:defRPr sz="2000">
                <a:latin typeface="Times New Roman"/>
                <a:ea typeface="Times New Roman"/>
                <a:cs typeface="Times New Roman"/>
                <a:sym typeface="Times New Roman"/>
              </a:defRPr>
            </a:pPr>
            <a:r>
              <a:t>Also influenced by Davis Young</a:t>
            </a:r>
          </a:p>
          <a:p>
            <a:pPr marR="457200" defTabSz="457200">
              <a:defRPr sz="2000">
                <a:latin typeface="Times New Roman"/>
                <a:ea typeface="Times New Roman"/>
                <a:cs typeface="Times New Roman"/>
                <a:sym typeface="Times New Roman"/>
              </a:defRPr>
            </a:pPr>
            <a:r>
              <a:t>OT prof at Covenant Theological Seminary</a:t>
            </a:r>
          </a:p>
          <a:p>
            <a:pPr marR="457200" defTabSz="457200">
              <a:defRPr sz="2000">
                <a:latin typeface="Times New Roman"/>
                <a:ea typeface="Times New Roman"/>
                <a:cs typeface="Times New Roman"/>
                <a:sym typeface="Times New Roman"/>
              </a:defRPr>
            </a:pPr>
            <a:r>
              <a:t>Editor of the OT notes for the ESV Study Bible </a:t>
            </a:r>
          </a:p>
          <a:p>
            <a:pPr marR="457200" defTabSz="457200">
              <a:defRPr sz="1200">
                <a:latin typeface="Times New Roman"/>
                <a:ea typeface="Times New Roman"/>
                <a:cs typeface="Times New Roman"/>
                <a:sym typeface="Times New Roman"/>
              </a:defRPr>
            </a:pPr>
          </a:p>
          <a:p>
            <a:pPr marR="457200" defTabSz="457200">
              <a:defRPr sz="1200">
                <a:latin typeface="Times New Roman"/>
                <a:ea typeface="Times New Roman"/>
                <a:cs typeface="Times New Roman"/>
                <a:sym typeface="Times New Roman"/>
              </a:defRPr>
            </a:pPr>
            <a:r>
              <a:t>Picture: </a:t>
            </a:r>
            <a:r>
              <a:rPr u="sng">
                <a:solidFill>
                  <a:srgbClr val="0000FF"/>
                </a:solidFill>
                <a:uFill>
                  <a:solidFill>
                    <a:srgbClr val="0000FF"/>
                  </a:solidFill>
                </a:uFill>
                <a:hlinkClick r:id="rId3" invalidUrl="" action="" tgtFrame="" tooltip="" history="1" highlightClick="0" endSnd="0"/>
              </a:rPr>
              <a:t>http://www.wts.edu/stayinformed/view.html?id=1225</a:t>
            </a:r>
            <a:r>
              <a:t>, accessed 2013 Mar 4</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2" name="Shape 1722"/>
          <p:cNvSpPr/>
          <p:nvPr>
            <p:ph type="sldImg"/>
          </p:nvPr>
        </p:nvSpPr>
        <p:spPr>
          <a:prstGeom prst="rect">
            <a:avLst/>
          </a:prstGeom>
        </p:spPr>
        <p:txBody>
          <a:bodyPr/>
          <a:lstStyle/>
          <a:p>
            <a:pPr/>
          </a:p>
        </p:txBody>
      </p:sp>
      <p:sp>
        <p:nvSpPr>
          <p:cNvPr id="1723" name="Shape 1723"/>
          <p:cNvSpPr/>
          <p:nvPr>
            <p:ph type="body" sz="quarter" idx="1"/>
          </p:nvPr>
        </p:nvSpPr>
        <p:spPr>
          <a:prstGeom prst="rect">
            <a:avLst/>
          </a:prstGeom>
        </p:spPr>
        <p:txBody>
          <a:bodyPr/>
          <a:lstStyle/>
          <a:p>
            <a:pPr>
              <a:defRPr>
                <a:latin typeface="Arial"/>
                <a:ea typeface="Arial"/>
                <a:cs typeface="Arial"/>
                <a:sym typeface="Arial"/>
              </a:defRPr>
            </a:pPr>
            <a:r>
              <a:t>Also influenced by Davis Young</a:t>
            </a:r>
          </a:p>
          <a:p>
            <a:pPr>
              <a:defRPr>
                <a:latin typeface="Arial"/>
                <a:ea typeface="Arial"/>
                <a:cs typeface="Arial"/>
                <a:sym typeface="Arial"/>
              </a:defRPr>
            </a:pPr>
            <a:r>
              <a:t>As of 2016 April 24, the text has been translated into </a:t>
            </a:r>
            <a:r>
              <a:rPr b="1"/>
              <a:t>12 major languages (including Arabic, published in Amman, Jordan)</a:t>
            </a:r>
            <a:r>
              <a:t> with </a:t>
            </a:r>
            <a:r>
              <a:rPr b="1"/>
              <a:t>6 more in progress</a:t>
            </a:r>
            <a:r>
              <a:t>: </a:t>
            </a:r>
            <a:r>
              <a:rPr u="sng">
                <a:solidFill>
                  <a:srgbClr val="0000FF"/>
                </a:solidFill>
                <a:uFill>
                  <a:solidFill>
                    <a:srgbClr val="0000FF"/>
                  </a:solidFill>
                </a:uFill>
                <a:hlinkClick r:id="rId3" invalidUrl="" action="" tgtFrame="" tooltip="" history="1" highlightClick="0" endSnd="0"/>
              </a:rPr>
              <a:t>http://www.waynegrudem.com/how-can-i-find-your-book-systematic-theology-in-other-languages/</a:t>
            </a:r>
            <a:r>
              <a:t>, accessed 2021 Oct 28.</a:t>
            </a:r>
          </a:p>
          <a:p>
            <a:pPr>
              <a:defRPr>
                <a:latin typeface="Arial"/>
                <a:ea typeface="Arial"/>
                <a:cs typeface="Arial"/>
                <a:sym typeface="Arial"/>
              </a:defRPr>
            </a:pPr>
            <a:r>
              <a:t>Arabic version (in 3 vols)</a:t>
            </a:r>
          </a:p>
          <a:p>
            <a:pPr>
              <a:defRPr>
                <a:latin typeface="Arial"/>
                <a:ea typeface="Arial"/>
                <a:cs typeface="Arial"/>
                <a:sym typeface="Arial"/>
              </a:defRPr>
            </a:pPr>
            <a:r>
              <a:t>The Program for Theological Education by Extension</a:t>
            </a:r>
          </a:p>
          <a:p>
            <a:pPr>
              <a:defRPr>
                <a:latin typeface="Arial"/>
                <a:ea typeface="Arial"/>
                <a:cs typeface="Arial"/>
                <a:sym typeface="Arial"/>
              </a:defRPr>
            </a:pPr>
            <a:r>
              <a:t>P.O. Box 1931</a:t>
            </a:r>
          </a:p>
          <a:p>
            <a:pPr>
              <a:defRPr>
                <a:latin typeface="Arial"/>
                <a:ea typeface="Arial"/>
                <a:cs typeface="Arial"/>
                <a:sym typeface="Arial"/>
              </a:defRPr>
            </a:pPr>
            <a:r>
              <a:t>Amman 11118</a:t>
            </a:r>
          </a:p>
          <a:p>
            <a:pPr>
              <a:defRPr>
                <a:latin typeface="Arial"/>
                <a:ea typeface="Arial"/>
                <a:cs typeface="Arial"/>
                <a:sym typeface="Arial"/>
              </a:defRPr>
            </a:pPr>
            <a:r>
              <a:t>Jordan</a:t>
            </a:r>
          </a:p>
          <a:p>
            <a:pPr>
              <a:defRPr>
                <a:latin typeface="Arial"/>
                <a:ea typeface="Arial"/>
                <a:cs typeface="Arial"/>
                <a:sym typeface="Arial"/>
              </a:defRPr>
            </a:pPr>
            <a:r>
              <a:t>Phone/Fax: (962) 6 4610982</a:t>
            </a:r>
          </a:p>
          <a:p>
            <a:pPr>
              <a:defRPr>
                <a:latin typeface="Arial"/>
                <a:ea typeface="Arial"/>
                <a:cs typeface="Arial"/>
                <a:sym typeface="Arial"/>
              </a:defRPr>
            </a:pPr>
            <a:r>
              <a:t>Email: pteemail@ptee.org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5" name="Shape 1745"/>
          <p:cNvSpPr/>
          <p:nvPr>
            <p:ph type="sldImg"/>
          </p:nvPr>
        </p:nvSpPr>
        <p:spPr>
          <a:prstGeom prst="rect">
            <a:avLst/>
          </a:prstGeom>
        </p:spPr>
        <p:txBody>
          <a:bodyPr/>
          <a:lstStyle/>
          <a:p>
            <a:pPr/>
          </a:p>
        </p:txBody>
      </p:sp>
      <p:sp>
        <p:nvSpPr>
          <p:cNvPr id="1746" name="Shape 1746"/>
          <p:cNvSpPr/>
          <p:nvPr>
            <p:ph type="body" sz="quarter" idx="1"/>
          </p:nvPr>
        </p:nvSpPr>
        <p:spPr>
          <a:prstGeom prst="rect">
            <a:avLst/>
          </a:prstGeom>
        </p:spPr>
        <p:txBody>
          <a:bodyPr/>
          <a:lstStyle/>
          <a:p>
            <a:pPr/>
            <a:r>
              <a:t>To his 1994 (1st) edition chapter on creation, he has added </a:t>
            </a:r>
          </a:p>
          <a:p>
            <a:pPr/>
            <a:r>
              <a:t>a 17-page critique of theistic evolution and </a:t>
            </a:r>
          </a:p>
          <a:p>
            <a:pPr/>
            <a:r>
              <a:t>a 6-page section based on Hugh Ross’s astronomical arguments for billions of years.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2" name="Shape 1752"/>
          <p:cNvSpPr/>
          <p:nvPr>
            <p:ph type="sldImg"/>
          </p:nvPr>
        </p:nvSpPr>
        <p:spPr>
          <a:prstGeom prst="rect">
            <a:avLst/>
          </a:prstGeom>
        </p:spPr>
        <p:txBody>
          <a:bodyPr/>
          <a:lstStyle/>
          <a:p>
            <a:pPr/>
          </a:p>
        </p:txBody>
      </p:sp>
      <p:sp>
        <p:nvSpPr>
          <p:cNvPr id="1753" name="Shape 1753"/>
          <p:cNvSpPr/>
          <p:nvPr>
            <p:ph type="body" sz="quarter" idx="1"/>
          </p:nvPr>
        </p:nvSpPr>
        <p:spPr>
          <a:prstGeom prst="rect">
            <a:avLst/>
          </a:prstGeom>
        </p:spPr>
        <p:txBody>
          <a:bodyPr/>
          <a:lstStyle/>
          <a:p>
            <a:pPr/>
            <a:r>
              <a:t>1. He is heavily dependent on Hugh Ross, as well as Davis Young and John Lennox.</a:t>
            </a:r>
          </a:p>
          <a:p>
            <a:pPr/>
            <a:r>
              <a:t>2. But the YEC scientific literature he cites is as old or older than his 1994 first edition.  </a:t>
            </a:r>
          </a:p>
          <a:p>
            <a:pPr/>
            <a:r>
              <a:t>3. He shows no evidence of understanding the difference between DATA and INTERPRETATIONS based on ASSUMPTIONS.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0" name="Shape 1760"/>
          <p:cNvSpPr/>
          <p:nvPr>
            <p:ph type="sldImg"/>
          </p:nvPr>
        </p:nvSpPr>
        <p:spPr>
          <a:prstGeom prst="rect">
            <a:avLst/>
          </a:prstGeom>
        </p:spPr>
        <p:txBody>
          <a:bodyPr/>
          <a:lstStyle/>
          <a:p>
            <a:pPr/>
          </a:p>
        </p:txBody>
      </p:sp>
      <p:sp>
        <p:nvSpPr>
          <p:cNvPr id="1761" name="Shape 1761"/>
          <p:cNvSpPr/>
          <p:nvPr>
            <p:ph type="body" sz="quarter" idx="1"/>
          </p:nvPr>
        </p:nvSpPr>
        <p:spPr>
          <a:prstGeom prst="rect">
            <a:avLst/>
          </a:prstGeom>
        </p:spPr>
        <p:txBody>
          <a:bodyPr/>
          <a:lstStyle/>
          <a:p>
            <a:pPr>
              <a:defRPr sz="3200">
                <a:latin typeface="Arial"/>
                <a:ea typeface="Arial"/>
                <a:cs typeface="Arial"/>
                <a:sym typeface="Arial"/>
              </a:defRPr>
            </a:pPr>
            <a:r>
              <a:t>1. His biblical arguments for YEC are shallow, esp. regarding </a:t>
            </a:r>
            <a:r>
              <a:rPr b="1"/>
              <a:t>death before the Fall</a:t>
            </a:r>
            <a:r>
              <a:t>.</a:t>
            </a:r>
          </a:p>
          <a:p>
            <a:pPr>
              <a:defRPr sz="3200">
                <a:latin typeface="Arial"/>
                <a:ea typeface="Arial"/>
                <a:cs typeface="Arial"/>
                <a:sym typeface="Arial"/>
              </a:defRPr>
            </a:pPr>
            <a:r>
              <a:t>2. He dismisses Flood geology in 1 page without any discussion of the </a:t>
            </a:r>
            <a:r>
              <a:rPr b="1"/>
              <a:t>biblical evidence for a global Flood </a:t>
            </a:r>
            <a:r>
              <a:t>(which Ross, Young &amp; Lennox reject). So he evidently rejects (or at least ignores) the global Flood—a critical mistake as we will see in the next lecture.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Shape 1014"/>
          <p:cNvSpPr/>
          <p:nvPr>
            <p:ph type="sldImg"/>
          </p:nvPr>
        </p:nvSpPr>
        <p:spPr>
          <a:prstGeom prst="rect">
            <a:avLst/>
          </a:prstGeom>
        </p:spPr>
        <p:txBody>
          <a:bodyPr/>
          <a:lstStyle/>
          <a:p>
            <a:pPr/>
          </a:p>
        </p:txBody>
      </p:sp>
      <p:sp>
        <p:nvSpPr>
          <p:cNvPr id="1015" name="Shape 1015"/>
          <p:cNvSpPr/>
          <p:nvPr>
            <p:ph type="body" sz="quarter" idx="1"/>
          </p:nvPr>
        </p:nvSpPr>
        <p:spPr>
          <a:prstGeom prst="rect">
            <a:avLst/>
          </a:prstGeom>
        </p:spPr>
        <p:txBody>
          <a:bodyPr/>
          <a:lstStyle/>
          <a:p>
            <a:pPr/>
            <a:r>
              <a:t>Experimental science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8" name="Shape 1768"/>
          <p:cNvSpPr/>
          <p:nvPr>
            <p:ph type="sldImg"/>
          </p:nvPr>
        </p:nvSpPr>
        <p:spPr>
          <a:prstGeom prst="rect">
            <a:avLst/>
          </a:prstGeom>
        </p:spPr>
        <p:txBody>
          <a:bodyPr/>
          <a:lstStyle/>
          <a:p>
            <a:pPr/>
          </a:p>
        </p:txBody>
      </p:sp>
      <p:sp>
        <p:nvSpPr>
          <p:cNvPr id="1769" name="Shape 1769"/>
          <p:cNvSpPr/>
          <p:nvPr>
            <p:ph type="body" sz="quarter" idx="1"/>
          </p:nvPr>
        </p:nvSpPr>
        <p:spPr>
          <a:prstGeom prst="rect">
            <a:avLst/>
          </a:prstGeom>
        </p:spPr>
        <p:txBody>
          <a:bodyPr/>
          <a:lstStyle/>
          <a:p>
            <a:pPr>
              <a:defRPr sz="2500">
                <a:latin typeface="Arial"/>
                <a:ea typeface="Arial"/>
                <a:cs typeface="Arial"/>
                <a:sym typeface="Arial"/>
              </a:defRPr>
            </a:pPr>
            <a:r>
              <a:t>The book (written by 8 theistic evolutionists [all professing evangelicals] connected to BioLogos and 3 non-Christian geologists) is an attack on the Genesis account of the Flood and on young-earth flood geology.</a:t>
            </a:r>
          </a:p>
          <a:p>
            <a:pPr>
              <a:defRPr sz="2500">
                <a:latin typeface="Arial"/>
                <a:ea typeface="Arial"/>
                <a:cs typeface="Arial"/>
                <a:sym typeface="Arial"/>
              </a:defRPr>
            </a:pPr>
          </a:p>
          <a:p>
            <a:pPr>
              <a:defRPr sz="2500">
                <a:latin typeface="Arial"/>
                <a:ea typeface="Arial"/>
                <a:cs typeface="Arial"/>
                <a:sym typeface="Arial"/>
              </a:defRPr>
            </a:pPr>
            <a:r>
              <a:t>5 of the authors are closely associated with BioLogos and</a:t>
            </a:r>
          </a:p>
          <a:p>
            <a:pPr>
              <a:defRPr sz="2500">
                <a:latin typeface="Arial"/>
                <a:ea typeface="Arial"/>
                <a:cs typeface="Arial"/>
                <a:sym typeface="Arial"/>
              </a:defRPr>
            </a:pPr>
            <a:r>
              <a:t>BioLogos helped pay for the publication (with $$$ from Templeton Foundation)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5" name="Shape 1785"/>
          <p:cNvSpPr/>
          <p:nvPr>
            <p:ph type="sldImg"/>
          </p:nvPr>
        </p:nvSpPr>
        <p:spPr>
          <a:prstGeom prst="rect">
            <a:avLst/>
          </a:prstGeom>
        </p:spPr>
        <p:txBody>
          <a:bodyPr/>
          <a:lstStyle/>
          <a:p>
            <a:pPr/>
          </a:p>
        </p:txBody>
      </p:sp>
      <p:sp>
        <p:nvSpPr>
          <p:cNvPr id="1786" name="Shape 1786"/>
          <p:cNvSpPr/>
          <p:nvPr>
            <p:ph type="body" sz="quarter" idx="1"/>
          </p:nvPr>
        </p:nvSpPr>
        <p:spPr>
          <a:prstGeom prst="rect">
            <a:avLst/>
          </a:prstGeom>
        </p:spPr>
        <p:txBody>
          <a:bodyPr/>
          <a:lstStyle/>
          <a:p>
            <a:pPr>
              <a:defRPr sz="2600">
                <a:latin typeface="Arial"/>
                <a:ea typeface="Arial"/>
                <a:cs typeface="Arial"/>
                <a:sym typeface="Arial"/>
              </a:defRPr>
            </a:pPr>
            <a:r>
              <a:t>TE: 25 authors, 1000-page book</a:t>
            </a:r>
          </a:p>
          <a:p>
            <a:pPr>
              <a:defRPr sz="2600">
                <a:latin typeface="Arial"/>
                <a:ea typeface="Arial"/>
                <a:cs typeface="Arial"/>
                <a:sym typeface="Arial"/>
              </a:defRPr>
            </a:pPr>
            <a:r>
              <a:t>GCMtaAE: 11 authors (3 non-Xians/agnostics, 8 Xians)</a:t>
            </a:r>
          </a:p>
          <a:p>
            <a:pPr>
              <a:defRPr sz="2600">
                <a:latin typeface="Arial"/>
                <a:ea typeface="Arial"/>
                <a:cs typeface="Arial"/>
                <a:sym typeface="Arial"/>
              </a:defRPr>
            </a:pPr>
            <a:r>
              <a:t>I suspect, in the case of Grudem at least, that in 2016 he was unknowingly promoting theistic evolution.  Collins’ writings on origins are sufficiently fuzzy so that I cannot say whether or not he knowingly promoted theistic evolution.</a:t>
            </a:r>
          </a:p>
          <a:p>
            <a:pPr>
              <a:defRPr sz="2600">
                <a:latin typeface="Arial"/>
                <a:ea typeface="Arial"/>
                <a:cs typeface="Arial"/>
                <a:sym typeface="Arial"/>
              </a:defRPr>
            </a:pPr>
          </a:p>
          <a:p>
            <a:pPr>
              <a:defRPr sz="2600">
                <a:latin typeface="Arial"/>
                <a:ea typeface="Arial"/>
                <a:cs typeface="Arial"/>
                <a:sym typeface="Arial"/>
              </a:defRPr>
            </a:pPr>
            <a:r>
              <a:t>Theistic Evolution (1000 pages, Crossway, 2017)   </a:t>
            </a:r>
          </a:p>
          <a:p>
            <a:pPr>
              <a:defRPr sz="2600">
                <a:latin typeface="Arial"/>
                <a:ea typeface="Arial"/>
                <a:cs typeface="Arial"/>
                <a:sym typeface="Arial"/>
              </a:defRPr>
            </a:pPr>
            <a:r>
              <a:t>Grand Canyon book (Kregel, 2016)</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9" name="Shape 1789"/>
          <p:cNvSpPr/>
          <p:nvPr>
            <p:ph type="sldImg"/>
          </p:nvPr>
        </p:nvSpPr>
        <p:spPr>
          <a:prstGeom prst="rect">
            <a:avLst/>
          </a:prstGeom>
        </p:spPr>
        <p:txBody>
          <a:bodyPr/>
          <a:lstStyle/>
          <a:p>
            <a:pPr/>
          </a:p>
        </p:txBody>
      </p:sp>
      <p:sp>
        <p:nvSpPr>
          <p:cNvPr id="1790" name="Shape 1790"/>
          <p:cNvSpPr/>
          <p:nvPr>
            <p:ph type="body" sz="quarter" idx="1"/>
          </p:nvPr>
        </p:nvSpPr>
        <p:spPr>
          <a:prstGeom prst="rect">
            <a:avLst/>
          </a:prstGeom>
        </p:spPr>
        <p:txBody>
          <a:bodyPr/>
          <a:lstStyle/>
          <a:p>
            <a:pPr>
              <a:defRPr sz="2400">
                <a:latin typeface="Arial"/>
                <a:ea typeface="Arial"/>
                <a:cs typeface="Arial"/>
                <a:sym typeface="Arial"/>
              </a:defRPr>
            </a:pPr>
            <a:r>
              <a:t>Team: OT prof, 2 geologists and me</a:t>
            </a:r>
          </a:p>
          <a:p>
            <a:pPr>
              <a:defRPr sz="2400">
                <a:latin typeface="Arial"/>
                <a:ea typeface="Arial"/>
                <a:cs typeface="Arial"/>
                <a:sym typeface="Arial"/>
              </a:defRPr>
            </a:pPr>
            <a:r>
              <a:t>2008 through 2022: ~350 Christian leaders &amp; profs from 28 countries representing over 165 schools, organizations, and churches.</a:t>
            </a:r>
          </a:p>
          <a:p>
            <a:pPr>
              <a:defRPr sz="2400">
                <a:latin typeface="Arial"/>
                <a:ea typeface="Arial"/>
                <a:cs typeface="Arial"/>
                <a:sym typeface="Arial"/>
              </a:defRPr>
            </a:pPr>
            <a:r>
              <a:t>	Collins and Grudem were invited every year the first 10 year but never came.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6" name="Shape 1846"/>
          <p:cNvSpPr/>
          <p:nvPr>
            <p:ph type="sldImg"/>
          </p:nvPr>
        </p:nvSpPr>
        <p:spPr>
          <a:prstGeom prst="rect">
            <a:avLst/>
          </a:prstGeom>
        </p:spPr>
        <p:txBody>
          <a:bodyPr/>
          <a:lstStyle/>
          <a:p>
            <a:pPr/>
          </a:p>
        </p:txBody>
      </p:sp>
      <p:sp>
        <p:nvSpPr>
          <p:cNvPr id="1847" name="Shape 1847"/>
          <p:cNvSpPr/>
          <p:nvPr>
            <p:ph type="body" sz="quarter" idx="1"/>
          </p:nvPr>
        </p:nvSpPr>
        <p:spPr>
          <a:prstGeom prst="rect">
            <a:avLst/>
          </a:prstGeom>
        </p:spPr>
        <p:txBody>
          <a:bodyPr/>
          <a:lstStyle/>
          <a:p>
            <a:pPr/>
            <a:r>
              <a:t>Lamoureux says Adam is a myth</a:t>
            </a:r>
          </a:p>
          <a:p>
            <a:pPr/>
            <a:r>
              <a:t>Venema and McKnight also deny a literal, historical Adam and Eve.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3" name="Shape 1853"/>
          <p:cNvSpPr/>
          <p:nvPr>
            <p:ph type="sldImg"/>
          </p:nvPr>
        </p:nvSpPr>
        <p:spPr>
          <a:prstGeom prst="rect">
            <a:avLst/>
          </a:prstGeom>
        </p:spPr>
        <p:txBody>
          <a:bodyPr/>
          <a:lstStyle/>
          <a:p>
            <a:pPr/>
          </a:p>
        </p:txBody>
      </p:sp>
      <p:sp>
        <p:nvSpPr>
          <p:cNvPr id="1854" name="Shape 1854"/>
          <p:cNvSpPr/>
          <p:nvPr>
            <p:ph type="body" sz="quarter" idx="1"/>
          </p:nvPr>
        </p:nvSpPr>
        <p:spPr>
          <a:prstGeom prst="rect">
            <a:avLst/>
          </a:prstGeom>
        </p:spPr>
        <p:txBody>
          <a:bodyPr/>
          <a:lstStyle/>
          <a:p>
            <a:pPr>
              <a:defRPr sz="2000">
                <a:latin typeface="Arial"/>
                <a:ea typeface="Arial"/>
                <a:cs typeface="Arial"/>
                <a:sym typeface="Arial"/>
              </a:defRPr>
            </a:pPr>
            <a:r>
              <a:t>Dr. Terry’s response to this article: </a:t>
            </a:r>
            <a:r>
              <a:rPr u="sng">
                <a:solidFill>
                  <a:srgbClr val="0000FF"/>
                </a:solidFill>
                <a:uFill>
                  <a:solidFill>
                    <a:srgbClr val="0000FF"/>
                  </a:solidFill>
                </a:uFill>
                <a:hlinkClick r:id="rId3" invalidUrl="" action="" tgtFrame="" tooltip="" history="1" highlightClick="0" endSnd="0"/>
              </a:rPr>
              <a:t>https://answersingenesis.org/age-of-the-earth/a-response-to-a-gospel-coalition-blog-on-the-age-of-the-earth/</a:t>
            </a:r>
            <a:r>
              <a:t> </a:t>
            </a:r>
          </a:p>
          <a:p>
            <a:pPr>
              <a:defRPr>
                <a:latin typeface="Arial"/>
                <a:ea typeface="Arial"/>
                <a:cs typeface="Arial"/>
                <a:sym typeface="Arial"/>
              </a:defRPr>
            </a:pPr>
            <a:r>
              <a:t>Council Members include: DA Carson, Albert Mohler, Erwin Lutzer, John Piper, and Tim Keller.</a:t>
            </a:r>
          </a:p>
          <a:p>
            <a:pPr>
              <a:defRPr>
                <a:latin typeface="Arial"/>
                <a:ea typeface="Arial"/>
                <a:cs typeface="Arial"/>
                <a:sym typeface="Arial"/>
              </a:defRPr>
            </a:pPr>
            <a:r>
              <a:t>I know a few are weak YEC. But most appear to be OEC or TE.</a:t>
            </a:r>
          </a:p>
          <a:p>
            <a:pPr>
              <a:defRPr>
                <a:latin typeface="Arial"/>
                <a:ea typeface="Arial"/>
                <a:cs typeface="Arial"/>
                <a:sym typeface="Arial"/>
              </a:defRPr>
            </a:pPr>
            <a:r>
              <a:t>TGC About: “We are a fellowship of evangelical churches in the Reformed tradition deeply committed to renewing our faith in the gospel of Christ and to reforming our ministry practices to conform fully to the Scriptures.” </a:t>
            </a:r>
          </a:p>
          <a:p>
            <a:pPr>
              <a:defRPr sz="1800">
                <a:latin typeface="Arial"/>
                <a:ea typeface="Arial"/>
                <a:cs typeface="Arial"/>
                <a:sym typeface="Arial"/>
              </a:defRPr>
            </a:pPr>
            <a:r>
              <a:t>“We have become deeply concerned about some movements within traditional evangelicalism that seem to be diminishing the church’s life and leading us away from our historic beliefs and practices. On the one hand, we are troubled by the idolatry of personal consumerism and the politicization of faith; on the other hand, we are distressed by the unchallenged acceptance of theological and moral relativism.”</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0" name="Shape 1860"/>
          <p:cNvSpPr/>
          <p:nvPr>
            <p:ph type="sldImg"/>
          </p:nvPr>
        </p:nvSpPr>
        <p:spPr>
          <a:prstGeom prst="rect">
            <a:avLst/>
          </a:prstGeom>
        </p:spPr>
        <p:txBody>
          <a:bodyPr/>
          <a:lstStyle/>
          <a:p>
            <a:pPr/>
          </a:p>
        </p:txBody>
      </p:sp>
      <p:sp>
        <p:nvSpPr>
          <p:cNvPr id="1861" name="Shape 1861"/>
          <p:cNvSpPr/>
          <p:nvPr>
            <p:ph type="body" sz="quarter" idx="1"/>
          </p:nvPr>
        </p:nvSpPr>
        <p:spPr>
          <a:prstGeom prst="rect">
            <a:avLst/>
          </a:prstGeom>
        </p:spPr>
        <p:txBody>
          <a:bodyPr/>
          <a:lstStyle/>
          <a:p>
            <a:pPr>
              <a:lnSpc>
                <a:spcPct val="90000"/>
              </a:lnSpc>
              <a:defRPr>
                <a:latin typeface="Arial"/>
                <a:ea typeface="Arial"/>
                <a:cs typeface="Arial"/>
                <a:sym typeface="Arial"/>
              </a:defRPr>
            </a:pPr>
            <a:r>
              <a:t>Devotes only 1.5 pgs to discuss creation, evolution and age of earth.</a:t>
            </a:r>
          </a:p>
          <a:p>
            <a:pPr>
              <a:lnSpc>
                <a:spcPct val="90000"/>
              </a:lnSpc>
              <a:defRPr>
                <a:latin typeface="Arial"/>
                <a:ea typeface="Arial"/>
                <a:cs typeface="Arial"/>
                <a:sym typeface="Arial"/>
              </a:defRPr>
            </a:pPr>
            <a:r>
              <a:t>But he never gives any examples to show that Gen. 1 or Gen. 1-11 is “full of demonstrable symbolism.”</a:t>
            </a:r>
          </a:p>
          <a:p>
            <a:pPr>
              <a:lnSpc>
                <a:spcPct val="90000"/>
              </a:lnSpc>
              <a:defRPr sz="1800">
                <a:latin typeface="Arial"/>
                <a:ea typeface="Arial"/>
                <a:cs typeface="Arial"/>
                <a:sym typeface="Arial"/>
              </a:defRPr>
            </a:pPr>
          </a:p>
          <a:p>
            <a:pPr>
              <a:lnSpc>
                <a:spcPct val="90000"/>
              </a:lnSpc>
              <a:defRPr sz="1800">
                <a:latin typeface="Arial"/>
                <a:ea typeface="Arial"/>
                <a:cs typeface="Arial"/>
                <a:sym typeface="Arial"/>
              </a:defRPr>
            </a:pPr>
            <a:r>
              <a:t>P. 20, he says, God “comes to the end of his week of creation—however we understand this ‘week’—and at the end of his creative work he stops.”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3" name="Shape 1883"/>
          <p:cNvSpPr/>
          <p:nvPr>
            <p:ph type="sldImg"/>
          </p:nvPr>
        </p:nvSpPr>
        <p:spPr>
          <a:prstGeom prst="rect">
            <a:avLst/>
          </a:prstGeom>
        </p:spPr>
        <p:txBody>
          <a:bodyPr/>
          <a:lstStyle/>
          <a:p>
            <a:pPr/>
          </a:p>
        </p:txBody>
      </p:sp>
      <p:sp>
        <p:nvSpPr>
          <p:cNvPr id="1884" name="Shape 1884"/>
          <p:cNvSpPr/>
          <p:nvPr>
            <p:ph type="body" sz="quarter" idx="1"/>
          </p:nvPr>
        </p:nvSpPr>
        <p:spPr>
          <a:prstGeom prst="rect">
            <a:avLst/>
          </a:prstGeom>
        </p:spPr>
        <p:txBody>
          <a:bodyPr/>
          <a:lstStyle/>
          <a:p>
            <a:pPr/>
            <a:r>
              <a:t>Two years before Carson’s book, and most of the authors were/are seminary professors and the book was well advertised for several years at the annual meeting of the Evangelical Theological Society.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8" name="Shape 1908"/>
          <p:cNvSpPr/>
          <p:nvPr>
            <p:ph type="sldImg"/>
          </p:nvPr>
        </p:nvSpPr>
        <p:spPr>
          <a:prstGeom prst="rect">
            <a:avLst/>
          </a:prstGeom>
        </p:spPr>
        <p:txBody>
          <a:bodyPr/>
          <a:lstStyle/>
          <a:p>
            <a:pPr/>
          </a:p>
        </p:txBody>
      </p:sp>
      <p:sp>
        <p:nvSpPr>
          <p:cNvPr id="1909" name="Shape 1909"/>
          <p:cNvSpPr/>
          <p:nvPr>
            <p:ph type="body" sz="quarter" idx="1"/>
          </p:nvPr>
        </p:nvSpPr>
        <p:spPr>
          <a:prstGeom prst="rect">
            <a:avLst/>
          </a:prstGeom>
        </p:spPr>
        <p:txBody>
          <a:bodyPr/>
          <a:lstStyle/>
          <a:p>
            <a:pPr/>
            <a:r>
              <a:t>“The problem is deepened by the fact that there is prima facie evidence to indicate that the days of Genesis are indeed twenty-four-hour periods. …”</a:t>
            </a:r>
          </a:p>
          <a:p>
            <a:pPr/>
            <a:r>
              <a:t>“Most scientific evidence sets the age of the world at billions of years.”</a:t>
            </a:r>
          </a:p>
          <a:p>
            <a:pPr/>
          </a:p>
          <a:p>
            <a:pPr/>
          </a:p>
          <a:p>
            <a:pPr/>
            <a:r>
              <a:t>Prolific author, seminary professor of philosophy and theology, former president of the Evangelical Theological Society</a:t>
            </a:r>
          </a:p>
          <a:p>
            <a:pPr>
              <a:defRPr i="1">
                <a:latin typeface="Arial"/>
                <a:ea typeface="Arial"/>
                <a:cs typeface="Arial"/>
                <a:sym typeface="Arial"/>
              </a:defRPr>
            </a:pPr>
            <a:r>
              <a:t>prima facie</a:t>
            </a:r>
            <a:r>
              <a:rPr i="0">
                <a:latin typeface="+mj-lt"/>
                <a:ea typeface="+mj-ea"/>
                <a:cs typeface="+mj-cs"/>
                <a:sym typeface="Lucida Grande"/>
              </a:rPr>
              <a:t> means: at first view/appearance, or before investigation or self-evident/obvious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6" name="Shape 1916"/>
          <p:cNvSpPr/>
          <p:nvPr>
            <p:ph type="sldImg"/>
          </p:nvPr>
        </p:nvSpPr>
        <p:spPr>
          <a:prstGeom prst="rect">
            <a:avLst/>
          </a:prstGeom>
        </p:spPr>
        <p:txBody>
          <a:bodyPr/>
          <a:lstStyle/>
          <a:p>
            <a:pPr/>
          </a:p>
        </p:txBody>
      </p:sp>
      <p:sp>
        <p:nvSpPr>
          <p:cNvPr id="1917" name="Shape 1917"/>
          <p:cNvSpPr/>
          <p:nvPr>
            <p:ph type="body" sz="quarter" idx="1"/>
          </p:nvPr>
        </p:nvSpPr>
        <p:spPr>
          <a:prstGeom prst="rect">
            <a:avLst/>
          </a:prstGeom>
        </p:spPr>
        <p:txBody>
          <a:bodyPr/>
          <a:lstStyle/>
          <a:p>
            <a:pPr/>
            <a:r>
              <a:t>“The days of creation may also pose difficulties for a strict historical account. Contemporary scientists almost unanimously discount the possibility of creation in one week, and we cannot summarily discount the evidence of the earth sciences.”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6" name="Shape 1926"/>
          <p:cNvSpPr/>
          <p:nvPr>
            <p:ph type="sldImg"/>
          </p:nvPr>
        </p:nvSpPr>
        <p:spPr>
          <a:prstGeom prst="rect">
            <a:avLst/>
          </a:prstGeom>
        </p:spPr>
        <p:txBody>
          <a:bodyPr/>
          <a:lstStyle/>
          <a:p>
            <a:pPr/>
          </a:p>
        </p:txBody>
      </p:sp>
      <p:sp>
        <p:nvSpPr>
          <p:cNvPr id="1927" name="Shape 1927"/>
          <p:cNvSpPr/>
          <p:nvPr>
            <p:ph type="body" sz="quarter" idx="1"/>
          </p:nvPr>
        </p:nvSpPr>
        <p:spPr>
          <a:prstGeom prst="rect">
            <a:avLst/>
          </a:prstGeom>
        </p:spPr>
        <p:txBody>
          <a:bodyPr/>
          <a:lstStyle/>
          <a:p>
            <a:pPr>
              <a:defRPr>
                <a:latin typeface="Arial"/>
                <a:ea typeface="Arial"/>
                <a:cs typeface="Arial"/>
                <a:sym typeface="Arial"/>
              </a:defRPr>
            </a:pPr>
            <a:r>
              <a:t>Waltke surveyed educators at evangelical seminaries participating in the </a:t>
            </a:r>
            <a:r>
              <a:rPr b="1"/>
              <a:t>Fellowship of Evangelical Seminary Presidents</a:t>
            </a:r>
            <a:r>
              <a:t>. </a:t>
            </a:r>
          </a:p>
          <a:p>
            <a:pPr>
              <a:defRPr>
                <a:latin typeface="Arial"/>
                <a:ea typeface="Arial"/>
                <a:cs typeface="Arial"/>
                <a:sym typeface="Arial"/>
              </a:defRPr>
            </a:pPr>
            <a:r>
              <a:t>	</a:t>
            </a:r>
          </a:p>
          <a:p>
            <a:pPr>
              <a:defRPr sz="2000">
                <a:latin typeface="Arial"/>
                <a:ea typeface="Arial"/>
                <a:cs typeface="Arial"/>
                <a:sym typeface="Arial"/>
              </a:defRPr>
            </a:pPr>
            <a:r>
              <a:t>Summary of paper: </a:t>
            </a:r>
            <a:r>
              <a:rPr u="sng">
                <a:solidFill>
                  <a:srgbClr val="0000FF"/>
                </a:solidFill>
                <a:uFill>
                  <a:solidFill>
                    <a:srgbClr val="0000FF"/>
                  </a:solidFill>
                </a:uFill>
                <a:hlinkClick r:id="rId3" invalidUrl="" action="" tgtFrame="" tooltip="" history="1" highlightClick="0" endSnd="0"/>
              </a:rPr>
              <a:t>https://www.beliefnet.com/columnists/scienceandthesacred/2009/11/barriers-to-accepting-creation-by-an-evolutionary-process.html</a:t>
            </a:r>
            <a:r>
              <a:t>, accessed 2021 April 14.  (I have a PDF of the whole paper.)</a:t>
            </a:r>
          </a:p>
          <a:p>
            <a:pPr>
              <a:defRPr sz="2000">
                <a:latin typeface="Arial"/>
                <a:ea typeface="Arial"/>
                <a:cs typeface="Arial"/>
                <a:sym typeface="Arial"/>
              </a:defRPr>
            </a:pPr>
            <a:r>
              <a:t>Titled “Barriers to Accepting the Possibility of Creation by Means of an Evolutionary Process,” Waltke’s paper looks at eleven different factors that make it difficult for evangelicals to accept evolution as a valid means for divine creation. The eleven barriers are:</a:t>
            </a:r>
          </a:p>
          <a:p>
            <a:pPr>
              <a:defRPr sz="2000">
                <a:latin typeface="Arial"/>
                <a:ea typeface="Arial"/>
                <a:cs typeface="Arial"/>
                <a:sym typeface="Arial"/>
              </a:defRPr>
            </a:pPr>
            <a:r>
              <a:t>1. The creation accounts of Genesis 1 and 2, when interpreted by the grammatico-historical method [hereafter assumed], cannot be harmonized with creation by the process of evolution.</a:t>
            </a:r>
          </a:p>
          <a:p>
            <a:pPr>
              <a:defRPr sz="2000">
                <a:latin typeface="Arial"/>
                <a:ea typeface="Arial"/>
                <a:cs typeface="Arial"/>
                <a:sym typeface="Arial"/>
              </a:defRPr>
            </a:pPr>
            <a:r>
              <a:t>2. The creation accounts of Genesis 1 and 2 and the genealogies of Genesis 5 and 11 cannot be reconciled with the extended period of time demanded by creation by means of an evolutionary process.</a:t>
            </a:r>
          </a:p>
          <a:p>
            <a:pPr>
              <a:defRPr sz="2000">
                <a:latin typeface="Arial"/>
                <a:ea typeface="Arial"/>
                <a:cs typeface="Arial"/>
                <a:sym typeface="Arial"/>
              </a:defRPr>
            </a:pPr>
            <a:r>
              <a:t>3. God’s sentence of death and decay on the creation in connection with Adam’s Fall can not be harmonized with the theory of creation by the process of evolution.</a:t>
            </a:r>
          </a:p>
          <a:p>
            <a:pPr>
              <a:defRPr sz="2000">
                <a:latin typeface="Arial"/>
                <a:ea typeface="Arial"/>
                <a:cs typeface="Arial"/>
                <a:sym typeface="Arial"/>
              </a:defRPr>
            </a:pPr>
            <a:r>
              <a:t>4. The theory of creation by the process of evolution does not harmonize with the doctrine of Adam’s headship over the whole human race.</a:t>
            </a:r>
          </a:p>
          <a:p>
            <a:pPr>
              <a:defRPr sz="2000">
                <a:latin typeface="Arial"/>
                <a:ea typeface="Arial"/>
                <a:cs typeface="Arial"/>
                <a:sym typeface="Arial"/>
              </a:defRPr>
            </a:pPr>
            <a:r>
              <a:t>5. The Institute of Creation Research, founded by Henry Morris, has presented sufficient scientific evidence to reject the theory of creation by the process of evolution.</a:t>
            </a:r>
          </a:p>
          <a:p>
            <a:pPr>
              <a:defRPr sz="2000">
                <a:latin typeface="Arial"/>
                <a:ea typeface="Arial"/>
                <a:cs typeface="Arial"/>
                <a:sym typeface="Arial"/>
              </a:defRPr>
            </a:pPr>
            <a:r>
              <a:t>6. The Reasons to Believe Ministry, represented by Hugh Ross, has presented sufficient scientific evidence to reject the theory of creation by the process of evolution.</a:t>
            </a:r>
          </a:p>
          <a:p>
            <a:pPr>
              <a:defRPr sz="2000">
                <a:latin typeface="Arial"/>
                <a:ea typeface="Arial"/>
                <a:cs typeface="Arial"/>
                <a:sym typeface="Arial"/>
              </a:defRPr>
            </a:pPr>
            <a:r>
              <a:t>7. Apologists such as those of the Intelligent Design Movement, fathered by Phillip E. Johnson, have made a sufficient case to reject the theory of evolution and to replace it with a theory of intelligent design.</a:t>
            </a:r>
          </a:p>
          <a:p>
            <a:pPr>
              <a:defRPr sz="2000">
                <a:latin typeface="Arial"/>
                <a:ea typeface="Arial"/>
                <a:cs typeface="Arial"/>
                <a:sym typeface="Arial"/>
              </a:defRPr>
            </a:pPr>
            <a:r>
              <a:t>8. Ken Ham rightly argues “Scientists only have the present–they do not have the past,” ruling out the possibility of science to theorize the history of origins.</a:t>
            </a:r>
          </a:p>
          <a:p>
            <a:pPr>
              <a:defRPr sz="2000">
                <a:latin typeface="Arial"/>
                <a:ea typeface="Arial"/>
                <a:cs typeface="Arial"/>
                <a:sym typeface="Arial"/>
              </a:defRPr>
            </a:pPr>
            <a:r>
              <a:t>9. The apparent age of the universe can be explained by reckoning that God created the universe with apparent age.</a:t>
            </a:r>
          </a:p>
          <a:p>
            <a:pPr>
              <a:defRPr sz="2000">
                <a:latin typeface="Arial"/>
                <a:ea typeface="Arial"/>
                <a:cs typeface="Arial"/>
                <a:sym typeface="Arial"/>
              </a:defRPr>
            </a:pPr>
            <a:r>
              <a:t>10. The Gap Theory (i.e., the destruction of an original creation) explains the geological/fossil record) hinders me from accepting the theory of creation by evolution.</a:t>
            </a:r>
          </a:p>
          <a:p>
            <a:pPr>
              <a:defRPr sz="2000">
                <a:latin typeface="Arial"/>
                <a:ea typeface="Arial"/>
                <a:cs typeface="Arial"/>
                <a:sym typeface="Arial"/>
              </a:defRPr>
            </a:pPr>
            <a:r>
              <a:t>11. The Framework Hypothesis (i.e., the days of Genesis are artistically arranged and not literal) hinder me from accepting the theory of creation by evolution.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8" name="Shape 1028"/>
          <p:cNvSpPr/>
          <p:nvPr>
            <p:ph type="sldImg"/>
          </p:nvPr>
        </p:nvSpPr>
        <p:spPr>
          <a:prstGeom prst="rect">
            <a:avLst/>
          </a:prstGeom>
        </p:spPr>
        <p:txBody>
          <a:bodyPr/>
          <a:lstStyle/>
          <a:p>
            <a:pPr/>
          </a:p>
        </p:txBody>
      </p:sp>
      <p:sp>
        <p:nvSpPr>
          <p:cNvPr id="1029" name="Shape 1029"/>
          <p:cNvSpPr/>
          <p:nvPr>
            <p:ph type="body" sz="quarter" idx="1"/>
          </p:nvPr>
        </p:nvSpPr>
        <p:spPr>
          <a:prstGeom prst="rect">
            <a:avLst/>
          </a:prstGeom>
        </p:spPr>
        <p:txBody>
          <a:bodyPr/>
          <a:lstStyle/>
          <a:p>
            <a:pPr marR="42597" indent="42597" defTabSz="914400">
              <a:defRPr sz="2300">
                <a:latin typeface="Arial"/>
                <a:ea typeface="Arial"/>
                <a:cs typeface="Arial"/>
                <a:sym typeface="Arial"/>
              </a:defRPr>
            </a:pPr>
            <a:r>
              <a:t>“If a moving automobile were an organism, </a:t>
            </a:r>
            <a:r>
              <a:rPr b="1" i="1" u="sng"/>
              <a:t>functional</a:t>
            </a:r>
            <a:r>
              <a:t> biology would explain how it is constructed and operates, while </a:t>
            </a:r>
            <a:r>
              <a:rPr b="1" i="1" u="sng"/>
              <a:t>evolutionary</a:t>
            </a:r>
            <a:r>
              <a:t> biology would reconstruct its origin and history—how it came to be made and its journey thus far.”</a:t>
            </a:r>
          </a:p>
          <a:p>
            <a:pPr marR="42597" indent="42597" defTabSz="914400">
              <a:defRPr sz="2300">
                <a:latin typeface="Arial"/>
                <a:ea typeface="Arial"/>
                <a:cs typeface="Arial"/>
                <a:sym typeface="Arial"/>
              </a:defRPr>
            </a:pPr>
            <a:r>
              <a:t>Edward O. </a:t>
            </a:r>
            <a:r>
              <a:rPr>
                <a:uFill>
                  <a:solidFill>
                    <a:srgbClr val="000000"/>
                  </a:solidFill>
                </a:uFill>
              </a:rPr>
              <a:t>Wilson (1929- ), famous atheist evolutionary biologist at Harvard, the world expert on ants.  </a:t>
            </a:r>
          </a:p>
          <a:p>
            <a:pPr marR="42597" indent="42597" defTabSz="914400">
              <a:defRPr sz="1200">
                <a:uFill>
                  <a:solidFill>
                    <a:srgbClr val="000000"/>
                  </a:solidFill>
                </a:uFill>
                <a:latin typeface="Arial"/>
                <a:ea typeface="Arial"/>
                <a:cs typeface="Arial"/>
                <a:sym typeface="Arial"/>
              </a:defRPr>
            </a:pPr>
          </a:p>
          <a:p>
            <a:pPr marR="42597" indent="42597" defTabSz="914400">
              <a:defRPr sz="1200">
                <a:uFill>
                  <a:solidFill>
                    <a:srgbClr val="000000"/>
                  </a:solidFill>
                </a:uFill>
                <a:latin typeface="Arial"/>
                <a:ea typeface="Arial"/>
                <a:cs typeface="Arial"/>
                <a:sym typeface="Arial"/>
              </a:defRPr>
            </a:pPr>
            <a:r>
              <a:t>text below and photo: </a:t>
            </a:r>
            <a:r>
              <a:rPr u="sng">
                <a:solidFill>
                  <a:srgbClr val="0000FF"/>
                </a:solidFill>
                <a:uFill>
                  <a:solidFill>
                    <a:srgbClr val="0000FF"/>
                  </a:solidFill>
                </a:uFill>
                <a:hlinkClick r:id="rId3" invalidUrl="" action="" tgtFrame="" tooltip="" history="1" highlightClick="0" endSnd="0"/>
              </a:rPr>
              <a:t>https://en.wikipedia.org/wiki/E._O._Wilson</a:t>
            </a:r>
            <a:r>
              <a:t>, The picture is from 2003.</a:t>
            </a:r>
          </a:p>
          <a:p>
            <a:pPr marR="42597" indent="42597" defTabSz="914400">
              <a:defRPr sz="1200">
                <a:uFill>
                  <a:solidFill>
                    <a:srgbClr val="000000"/>
                  </a:solidFill>
                </a:uFill>
                <a:latin typeface="Arial"/>
                <a:ea typeface="Arial"/>
                <a:cs typeface="Arial"/>
                <a:sym typeface="Arial"/>
              </a:defRPr>
            </a:pPr>
            <a:r>
              <a:t>Edward Osborne Wilson (born June 10, 1929) is an American biologist, researcher (sociobiology, biodiversity, island biogeography), theorist (consilience, biophilia), naturalist (conservationist) and author. His biological specialty is myrmecology, the study of ants, on which he is considered to be the world's leading expert.</a:t>
            </a:r>
          </a:p>
          <a:p>
            <a:pPr marR="42597" indent="42597" defTabSz="914400">
              <a:defRPr sz="1200">
                <a:uFill>
                  <a:solidFill>
                    <a:srgbClr val="000000"/>
                  </a:solidFill>
                </a:uFill>
                <a:latin typeface="Arial"/>
                <a:ea typeface="Arial"/>
                <a:cs typeface="Arial"/>
                <a:sym typeface="Arial"/>
              </a:defRPr>
            </a:pPr>
          </a:p>
          <a:p>
            <a:pPr marR="42597" indent="42597" defTabSz="914400">
              <a:defRPr sz="1200">
                <a:uFill>
                  <a:solidFill>
                    <a:srgbClr val="000000"/>
                  </a:solidFill>
                </a:uFill>
                <a:latin typeface="Arial"/>
                <a:ea typeface="Arial"/>
                <a:cs typeface="Arial"/>
                <a:sym typeface="Arial"/>
              </a:defRPr>
            </a:pPr>
            <a:r>
              <a:t>Wilson is known for his scientific career, his role as "the father of sociobiology" and "the father of biodiversity", his environmental advocacy, and his secular-humanist and deist ideas pertaining to religious and ethical matters.[5] Among his greatest contributions to ecological theory is the theory of island biogeography, which he developed in collaboration with the mathematical ecologist Robert MacArthur, and which is seen as the foundation of the development of conservation area design, as well as the unified neutral theory of biodiversity of Stephen Hubbell.</a:t>
            </a:r>
          </a:p>
          <a:p>
            <a:pPr marR="42597" indent="42597" defTabSz="914400">
              <a:defRPr sz="1200">
                <a:uFill>
                  <a:solidFill>
                    <a:srgbClr val="000000"/>
                  </a:solidFill>
                </a:uFill>
                <a:latin typeface="Arial"/>
                <a:ea typeface="Arial"/>
                <a:cs typeface="Arial"/>
                <a:sym typeface="Arial"/>
              </a:defRPr>
            </a:pPr>
          </a:p>
          <a:p>
            <a:pPr marR="42597" indent="42597" defTabSz="914400">
              <a:defRPr sz="1200">
                <a:uFill>
                  <a:solidFill>
                    <a:srgbClr val="000000"/>
                  </a:solidFill>
                </a:uFill>
                <a:latin typeface="Arial"/>
                <a:ea typeface="Arial"/>
                <a:cs typeface="Arial"/>
                <a:sym typeface="Arial"/>
              </a:defRPr>
            </a:pPr>
            <a:r>
              <a:t>Wilson is (2014) the Pellegrino University Research Professor, Emeritus in Entomology for the Department of Organismic and Evolutionary Biology at Harvard University, a lecturer at Duke University,[6] and a Fellow of the Committee for Skeptical Inquiry. He is a Humanist Laureate of the International Academy of Humanism.</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2" name="Shape 1932"/>
          <p:cNvSpPr/>
          <p:nvPr>
            <p:ph type="sldImg"/>
          </p:nvPr>
        </p:nvSpPr>
        <p:spPr>
          <a:prstGeom prst="rect">
            <a:avLst/>
          </a:prstGeom>
        </p:spPr>
        <p:txBody>
          <a:bodyPr/>
          <a:lstStyle/>
          <a:p>
            <a:pPr/>
          </a:p>
        </p:txBody>
      </p:sp>
      <p:sp>
        <p:nvSpPr>
          <p:cNvPr id="1933" name="Shape 1933"/>
          <p:cNvSpPr/>
          <p:nvPr>
            <p:ph type="body" sz="quarter" idx="1"/>
          </p:nvPr>
        </p:nvSpPr>
        <p:spPr>
          <a:prstGeom prst="rect">
            <a:avLst/>
          </a:prstGeom>
        </p:spPr>
        <p:txBody>
          <a:bodyPr/>
          <a:lstStyle/>
          <a:p>
            <a:pPr marR="457200" defTabSz="457200">
              <a:defRPr sz="2400">
                <a:latin typeface="Times New Roman"/>
                <a:ea typeface="Times New Roman"/>
                <a:cs typeface="Times New Roman"/>
                <a:sym typeface="Times New Roman"/>
              </a:defRPr>
            </a:pPr>
            <a:r>
              <a:t>“At present, the view which I find most satisfactory is a variation of the age-day theory. There are too many exegetical difficulties attached to the gap theory, while the flood theory involves too great a strain upon the geological evidence.” </a:t>
            </a:r>
          </a:p>
          <a:p>
            <a:pPr marR="457200" defTabSz="457200">
              <a:defRPr sz="2400">
                <a:latin typeface="Times New Roman"/>
                <a:ea typeface="Times New Roman"/>
                <a:cs typeface="Times New Roman"/>
                <a:sym typeface="Times New Roman"/>
              </a:defRPr>
            </a:pPr>
          </a:p>
          <a:p>
            <a:pPr marR="457200" defTabSz="457200">
              <a:defRPr sz="2400">
                <a:latin typeface="Times New Roman"/>
                <a:ea typeface="Times New Roman"/>
                <a:cs typeface="Times New Roman"/>
                <a:sym typeface="Times New Roman"/>
              </a:defRPr>
            </a:pPr>
            <a:r>
              <a:t>Yet there is no evidence in his 1983 or 1998 (revised) and 2013 (revised) editions of his theology text that he has read young-earth creationist critiques of that supposed geological evidence.  In fact he only refers to 2 YEC books, 1 from 1857 (Phillip Gosse’s </a:t>
            </a:r>
            <a:r>
              <a:rPr i="1"/>
              <a:t>Omphalos</a:t>
            </a:r>
            <a:r>
              <a:t>, mistakenly dated by Erickson at 1957), 1 from 1923 (a flood geology book by Adventist George McCready Price--Erickson ignored Whitcomb and Morris’s </a:t>
            </a:r>
            <a:r>
              <a:rPr i="1"/>
              <a:t>The Genesis Flood</a:t>
            </a:r>
            <a:r>
              <a:t>!).  But he does refer to a number of OEC and ID books and authors.</a:t>
            </a:r>
          </a:p>
          <a:p>
            <a:pPr>
              <a:defRPr sz="2400"/>
            </a:pPr>
          </a:p>
          <a:p>
            <a:pPr>
              <a:defRPr sz="2400"/>
            </a:pPr>
            <a:r>
              <a:t>picture of Erickson: </a:t>
            </a:r>
            <a:r>
              <a:rPr u="sng">
                <a:solidFill>
                  <a:srgbClr val="0000FF"/>
                </a:solidFill>
                <a:uFill>
                  <a:solidFill>
                    <a:srgbClr val="0000FF"/>
                  </a:solidFill>
                </a:uFill>
                <a:hlinkClick r:id="rId3" invalidUrl="" action="" tgtFrame="" tooltip="" history="1" highlightClick="0" endSnd="0"/>
              </a:rPr>
              <a:t>http://www.uu.edu/dockery/tenyears/guests.htm</a:t>
            </a:r>
            <a:r>
              <a:t>, accessed 19 July 2013</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3" name="Shape 1943"/>
          <p:cNvSpPr/>
          <p:nvPr>
            <p:ph type="sldImg"/>
          </p:nvPr>
        </p:nvSpPr>
        <p:spPr>
          <a:prstGeom prst="rect">
            <a:avLst/>
          </a:prstGeom>
        </p:spPr>
        <p:txBody>
          <a:bodyPr/>
          <a:lstStyle/>
          <a:p>
            <a:pPr/>
          </a:p>
        </p:txBody>
      </p:sp>
      <p:sp>
        <p:nvSpPr>
          <p:cNvPr id="1944" name="Shape 1944"/>
          <p:cNvSpPr/>
          <p:nvPr>
            <p:ph type="body" sz="quarter" idx="1"/>
          </p:nvPr>
        </p:nvSpPr>
        <p:spPr>
          <a:prstGeom prst="rect">
            <a:avLst/>
          </a:prstGeom>
        </p:spPr>
        <p:txBody>
          <a:bodyPr/>
          <a:lstStyle/>
          <a:p>
            <a:pPr/>
            <a:r>
              <a:t>Gordon Lewis and Bruce Demarest hold to the day-age view, concluding that </a:t>
            </a:r>
          </a:p>
          <a:p>
            <a:pPr/>
            <a:r>
              <a:t>“ultimately, responsible geology must determine the length of the Genesis days.”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6" name="Shape 1966"/>
          <p:cNvSpPr/>
          <p:nvPr>
            <p:ph type="sldImg"/>
          </p:nvPr>
        </p:nvSpPr>
        <p:spPr>
          <a:prstGeom prst="rect">
            <a:avLst/>
          </a:prstGeom>
        </p:spPr>
        <p:txBody>
          <a:bodyPr/>
          <a:lstStyle/>
          <a:p>
            <a:pPr/>
          </a:p>
        </p:txBody>
      </p:sp>
      <p:sp>
        <p:nvSpPr>
          <p:cNvPr id="1967" name="Shape 1967"/>
          <p:cNvSpPr/>
          <p:nvPr>
            <p:ph type="body" sz="quarter" idx="1"/>
          </p:nvPr>
        </p:nvSpPr>
        <p:spPr>
          <a:prstGeom prst="rect">
            <a:avLst/>
          </a:prstGeom>
        </p:spPr>
        <p:txBody>
          <a:bodyPr/>
          <a:lstStyle/>
          <a:p>
            <a:pPr>
              <a:lnSpc>
                <a:spcPct val="90000"/>
              </a:lnSpc>
              <a:defRPr sz="2800">
                <a:latin typeface="Arial"/>
                <a:ea typeface="Arial"/>
                <a:cs typeface="Arial"/>
                <a:sym typeface="Arial"/>
              </a:defRPr>
            </a:pPr>
            <a:r>
              <a:t>While some of these men believe that the whole creation was cursed at the Fall, they have not connected that belief to their view on the age of the earth. </a:t>
            </a:r>
          </a:p>
          <a:p>
            <a:pPr>
              <a:lnSpc>
                <a:spcPct val="90000"/>
              </a:lnSpc>
              <a:defRPr sz="2800">
                <a:latin typeface="Arial"/>
                <a:ea typeface="Arial"/>
                <a:cs typeface="Arial"/>
                <a:sym typeface="Arial"/>
              </a:defRPr>
            </a:pPr>
            <a:r>
              <a:t>EITHER they subtly or openly model or encourage the acceptance of millions of years,</a:t>
            </a:r>
          </a:p>
          <a:p>
            <a:pPr>
              <a:lnSpc>
                <a:spcPct val="90000"/>
              </a:lnSpc>
              <a:defRPr sz="2800">
                <a:latin typeface="Arial"/>
                <a:ea typeface="Arial"/>
                <a:cs typeface="Arial"/>
                <a:sym typeface="Arial"/>
              </a:defRPr>
            </a:pPr>
            <a:r>
              <a:t>OR they support people who are openly advocating the acceptance of millions of years and evolution.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5" name="Shape 1975"/>
          <p:cNvSpPr/>
          <p:nvPr>
            <p:ph type="sldImg"/>
          </p:nvPr>
        </p:nvSpPr>
        <p:spPr>
          <a:prstGeom prst="rect">
            <a:avLst/>
          </a:prstGeom>
        </p:spPr>
        <p:txBody>
          <a:bodyPr/>
          <a:lstStyle/>
          <a:p>
            <a:pPr/>
          </a:p>
        </p:txBody>
      </p:sp>
      <p:sp>
        <p:nvSpPr>
          <p:cNvPr id="1976" name="Shape 1976"/>
          <p:cNvSpPr/>
          <p:nvPr>
            <p:ph type="body" sz="quarter" idx="1"/>
          </p:nvPr>
        </p:nvSpPr>
        <p:spPr>
          <a:prstGeom prst="rect">
            <a:avLst/>
          </a:prstGeom>
        </p:spPr>
        <p:txBody>
          <a:bodyPr/>
          <a:lstStyle/>
          <a:p>
            <a:pPr defTabSz="914400">
              <a:defRPr sz="2400">
                <a:latin typeface="Calibri"/>
                <a:ea typeface="Calibri"/>
                <a:cs typeface="Calibri"/>
                <a:sym typeface="Calibri"/>
              </a:defRPr>
            </a:pPr>
            <a:r>
              <a:t>However, instead of accepting the history of God’s Word, theologians have compromised with the ideas of fallible men.  You say:</a:t>
            </a:r>
          </a:p>
          <a:p>
            <a:pPr defTabSz="914400">
              <a:defRPr sz="2400">
                <a:latin typeface="Calibri"/>
                <a:ea typeface="Calibri"/>
                <a:cs typeface="Calibri"/>
                <a:sym typeface="Calibri"/>
              </a:defRPr>
            </a:pPr>
            <a:r>
              <a:t>But, wait a minute!  Hasn’t science PROVED the earth is millions of years old?  And what about the Gap Theory, and Theistic Evolution, and the Day Age Theory and Progressive Creation and didn’t dinosaurs die out 65 million years ago? However, all of these questions start with ideas OUTSIDE the Bible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5" name="Shape 1995"/>
          <p:cNvSpPr/>
          <p:nvPr>
            <p:ph type="sldImg"/>
          </p:nvPr>
        </p:nvSpPr>
        <p:spPr>
          <a:prstGeom prst="rect">
            <a:avLst/>
          </a:prstGeom>
        </p:spPr>
        <p:txBody>
          <a:bodyPr/>
          <a:lstStyle/>
          <a:p>
            <a:pPr/>
          </a:p>
        </p:txBody>
      </p:sp>
      <p:sp>
        <p:nvSpPr>
          <p:cNvPr id="1996" name="Shape 1996"/>
          <p:cNvSpPr/>
          <p:nvPr>
            <p:ph type="body" sz="quarter" idx="1"/>
          </p:nvPr>
        </p:nvSpPr>
        <p:spPr>
          <a:prstGeom prst="rect">
            <a:avLst/>
          </a:prstGeom>
        </p:spPr>
        <p:txBody>
          <a:bodyPr/>
          <a:lstStyle/>
          <a:p>
            <a:pPr/>
            <a:r>
              <a:t>NASB</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6" name="Shape 2006"/>
          <p:cNvSpPr/>
          <p:nvPr>
            <p:ph type="sldImg"/>
          </p:nvPr>
        </p:nvSpPr>
        <p:spPr>
          <a:prstGeom prst="rect">
            <a:avLst/>
          </a:prstGeom>
        </p:spPr>
        <p:txBody>
          <a:bodyPr/>
          <a:lstStyle/>
          <a:p>
            <a:pPr/>
          </a:p>
        </p:txBody>
      </p:sp>
      <p:sp>
        <p:nvSpPr>
          <p:cNvPr id="2007" name="Shape 2007"/>
          <p:cNvSpPr/>
          <p:nvPr>
            <p:ph type="body" sz="quarter" idx="1"/>
          </p:nvPr>
        </p:nvSpPr>
        <p:spPr>
          <a:prstGeom prst="rect">
            <a:avLst/>
          </a:prstGeom>
        </p:spPr>
        <p:txBody>
          <a:bodyPr/>
          <a:lstStyle/>
          <a:p>
            <a:pPr>
              <a:defRPr sz="2800">
                <a:uFill>
                  <a:solidFill>
                    <a:srgbClr val="000000"/>
                  </a:solidFill>
                </a:uFill>
                <a:latin typeface="Arial"/>
                <a:ea typeface="Arial"/>
                <a:cs typeface="Arial"/>
                <a:sym typeface="Arial"/>
              </a:defRPr>
            </a:pPr>
            <a:r>
              <a:t>Move the red “X”s to translate the words.</a:t>
            </a:r>
          </a:p>
          <a:p>
            <a:pPr>
              <a:defRPr sz="2800">
                <a:uFill>
                  <a:solidFill>
                    <a:srgbClr val="000000"/>
                  </a:solidFill>
                </a:uFill>
                <a:latin typeface="Arial"/>
                <a:ea typeface="Arial"/>
                <a:cs typeface="Arial"/>
                <a:sym typeface="Arial"/>
              </a:defRPr>
            </a:pPr>
            <a:r>
              <a:t>The history is foundational to the theology and morality.</a:t>
            </a:r>
          </a:p>
          <a:p>
            <a:pPr>
              <a:defRPr sz="2800">
                <a:uFill>
                  <a:solidFill>
                    <a:srgbClr val="000000"/>
                  </a:solidFill>
                </a:uFill>
                <a:latin typeface="Arial"/>
                <a:ea typeface="Arial"/>
                <a:cs typeface="Arial"/>
                <a:sym typeface="Arial"/>
              </a:defRPr>
            </a:pPr>
            <a:r>
              <a:t>God is a God who acts and speaks in time-space history.</a:t>
            </a:r>
          </a:p>
          <a:p>
            <a:pPr>
              <a:defRPr sz="2800">
                <a:uFill>
                  <a:solidFill>
                    <a:srgbClr val="000000"/>
                  </a:solidFill>
                </a:uFill>
                <a:latin typeface="Arial"/>
                <a:ea typeface="Arial"/>
                <a:cs typeface="Arial"/>
                <a:sym typeface="Arial"/>
              </a:defRPr>
            </a:pPr>
            <a:r>
              <a:t>If the history is not true, then the theology and morality are called into question.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7" name="Shape 2067"/>
          <p:cNvSpPr/>
          <p:nvPr>
            <p:ph type="sldImg"/>
          </p:nvPr>
        </p:nvSpPr>
        <p:spPr>
          <a:prstGeom prst="rect">
            <a:avLst/>
          </a:prstGeom>
        </p:spPr>
        <p:txBody>
          <a:bodyPr/>
          <a:lstStyle/>
          <a:p>
            <a:pPr/>
          </a:p>
        </p:txBody>
      </p:sp>
      <p:sp>
        <p:nvSpPr>
          <p:cNvPr id="2068" name="Shape 2068"/>
          <p:cNvSpPr/>
          <p:nvPr>
            <p:ph type="body" sz="quarter" idx="1"/>
          </p:nvPr>
        </p:nvSpPr>
        <p:spPr>
          <a:prstGeom prst="rect">
            <a:avLst/>
          </a:prstGeom>
        </p:spPr>
        <p:txBody>
          <a:bodyPr/>
          <a:lstStyle/>
          <a:p>
            <a:pPr>
              <a:defRPr>
                <a:latin typeface="Calibri"/>
                <a:ea typeface="Calibri"/>
                <a:cs typeface="Calibri"/>
                <a:sym typeface="Calibri"/>
              </a:defRPr>
            </a:pPr>
            <a:r>
              <a:t>To edit the hidden “Genesis” in Keynote: To easily select "Genesis," go to View &gt; Show Object List (or use the keyboard shortcut "Shift-Command-L", which will bring up a side bar showing all the components in the slide.  You can select Genesis to move and edit. </a:t>
            </a:r>
          </a:p>
          <a:p>
            <a:pPr>
              <a:defRPr>
                <a:latin typeface="Calibri"/>
                <a:ea typeface="Calibri"/>
                <a:cs typeface="Calibri"/>
                <a:sym typeface="Calibri"/>
              </a:defRPr>
            </a:pPr>
            <a:r>
              <a:t>In PowerPoint, with the Home tab selected, go to "Arrange" and click the drop-down menu from it.  Then click "Selection Pane" and it will bring up the component list similarly to Keynote.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8" name="Shape 2098"/>
          <p:cNvSpPr/>
          <p:nvPr>
            <p:ph type="sldImg"/>
          </p:nvPr>
        </p:nvSpPr>
        <p:spPr>
          <a:prstGeom prst="rect">
            <a:avLst/>
          </a:prstGeom>
        </p:spPr>
        <p:txBody>
          <a:bodyPr/>
          <a:lstStyle/>
          <a:p>
            <a:pPr/>
          </a:p>
        </p:txBody>
      </p:sp>
      <p:sp>
        <p:nvSpPr>
          <p:cNvPr id="2099" name="Shape 2099"/>
          <p:cNvSpPr/>
          <p:nvPr>
            <p:ph type="body" sz="quarter" idx="1"/>
          </p:nvPr>
        </p:nvSpPr>
        <p:spPr>
          <a:prstGeom prst="rect">
            <a:avLst/>
          </a:prstGeom>
        </p:spPr>
        <p:txBody>
          <a:bodyPr/>
          <a:lstStyle/>
          <a:p>
            <a:pPr/>
            <a:r>
              <a:t>NASB</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7" name="Shape 2107"/>
          <p:cNvSpPr/>
          <p:nvPr>
            <p:ph type="sldImg"/>
          </p:nvPr>
        </p:nvSpPr>
        <p:spPr>
          <a:prstGeom prst="rect">
            <a:avLst/>
          </a:prstGeom>
        </p:spPr>
        <p:txBody>
          <a:bodyPr/>
          <a:lstStyle/>
          <a:p>
            <a:pPr/>
          </a:p>
        </p:txBody>
      </p:sp>
      <p:sp>
        <p:nvSpPr>
          <p:cNvPr id="2108" name="Shape 2108"/>
          <p:cNvSpPr/>
          <p:nvPr>
            <p:ph type="body" sz="quarter" idx="1"/>
          </p:nvPr>
        </p:nvSpPr>
        <p:spPr>
          <a:prstGeom prst="rect">
            <a:avLst/>
          </a:prstGeom>
        </p:spPr>
        <p:txBody>
          <a:bodyPr/>
          <a:lstStyle/>
          <a:p>
            <a:pPr defTabSz="914400">
              <a:defRPr sz="1200">
                <a:uFill>
                  <a:solidFill>
                    <a:srgbClr val="000000"/>
                  </a:solidFill>
                </a:uFill>
                <a:latin typeface="+mn-lt"/>
                <a:ea typeface="+mn-ea"/>
                <a:cs typeface="+mn-cs"/>
                <a:sym typeface="Helvetica"/>
              </a:defRPr>
            </a:pPr>
            <a:r>
              <a:t>Adam and Eve: AiG Museum</a:t>
            </a:r>
          </a:p>
          <a:p>
            <a:pPr defTabSz="914400">
              <a:defRPr sz="1200">
                <a:uFill>
                  <a:solidFill>
                    <a:srgbClr val="000000"/>
                  </a:solidFill>
                </a:uFill>
                <a:latin typeface="+mn-lt"/>
                <a:ea typeface="+mn-ea"/>
                <a:cs typeface="+mn-cs"/>
                <a:sym typeface="Helvetica"/>
              </a:defRPr>
            </a:pPr>
            <a:r>
              <a:t>Cross and Tomb: AiG graphic</a:t>
            </a:r>
          </a:p>
          <a:p>
            <a:pPr defTabSz="914400">
              <a:defRPr sz="1200">
                <a:uFill>
                  <a:solidFill>
                    <a:srgbClr val="000000"/>
                  </a:solidFill>
                </a:uFill>
                <a:latin typeface="+mn-lt"/>
                <a:ea typeface="+mn-ea"/>
                <a:cs typeface="+mn-cs"/>
                <a:sym typeface="Helvetica"/>
              </a:defRPr>
            </a:pPr>
            <a:r>
              <a:t>Birth of Jesus: </a:t>
            </a:r>
            <a:r>
              <a:rPr u="sng">
                <a:solidFill>
                  <a:srgbClr val="0000FF"/>
                </a:solidFill>
                <a:uFill>
                  <a:solidFill>
                    <a:srgbClr val="0000FF"/>
                  </a:solidFill>
                </a:uFill>
                <a:latin typeface="Arial"/>
                <a:ea typeface="Arial"/>
                <a:cs typeface="Arial"/>
                <a:sym typeface="Arial"/>
                <a:hlinkClick r:id="rId3" invalidUrl="" action="" tgtFrame="" tooltip="" history="1" highlightClick="0" endSnd="0"/>
              </a:rPr>
              <a:t>http://oneyearbible.blogs.com/photos/uncategorized/jesus_manger.jpg</a:t>
            </a:r>
            <a:r>
              <a:rPr>
                <a:latin typeface="Arial"/>
                <a:ea typeface="Arial"/>
                <a:cs typeface="Arial"/>
                <a:sym typeface="Arial"/>
              </a:rPr>
              <a:t>, accessed 1 Sept. 2006</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0" name="Shape 2120"/>
          <p:cNvSpPr/>
          <p:nvPr>
            <p:ph type="sldImg"/>
          </p:nvPr>
        </p:nvSpPr>
        <p:spPr>
          <a:prstGeom prst="rect">
            <a:avLst/>
          </a:prstGeom>
        </p:spPr>
        <p:txBody>
          <a:bodyPr/>
          <a:lstStyle/>
          <a:p>
            <a:pPr/>
          </a:p>
        </p:txBody>
      </p:sp>
      <p:sp>
        <p:nvSpPr>
          <p:cNvPr id="2121" name="Shape 2121"/>
          <p:cNvSpPr/>
          <p:nvPr>
            <p:ph type="body" sz="quarter" idx="1"/>
          </p:nvPr>
        </p:nvSpPr>
        <p:spPr>
          <a:prstGeom prst="rect">
            <a:avLst/>
          </a:prstGeom>
        </p:spPr>
        <p:txBody>
          <a:bodyPr/>
          <a:lstStyle/>
          <a:p>
            <a:pPr>
              <a:defRPr>
                <a:latin typeface="Calibri"/>
                <a:ea typeface="Calibri"/>
                <a:cs typeface="Calibri"/>
                <a:sym typeface="Calibri"/>
              </a:defRPr>
            </a:pPr>
            <a:r>
              <a:t>To edit the hidden “Genesis” in Keynote: To easily select "Genesis," go to View &gt; Show Object List (or use the keyboard shortcut "Shift-Command-L", which will bring up a side bar showing all the components in the slide.  You can select Genesis to move and edit. </a:t>
            </a:r>
          </a:p>
          <a:p>
            <a:pPr>
              <a:defRPr>
                <a:latin typeface="Calibri"/>
                <a:ea typeface="Calibri"/>
                <a:cs typeface="Calibri"/>
                <a:sym typeface="Calibri"/>
              </a:defRPr>
            </a:pPr>
            <a:r>
              <a:t>In PowerPoint, with the Home tab selected, go to "Arrange" and click the drop-down menu from it.  Then click "Selection Pane" and it will bring up the component list similarly to Keynote.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Shape 1048"/>
          <p:cNvSpPr/>
          <p:nvPr>
            <p:ph type="sldImg"/>
          </p:nvPr>
        </p:nvSpPr>
        <p:spPr>
          <a:prstGeom prst="rect">
            <a:avLst/>
          </a:prstGeom>
        </p:spPr>
        <p:txBody>
          <a:bodyPr/>
          <a:lstStyle/>
          <a:p>
            <a:pPr/>
          </a:p>
        </p:txBody>
      </p:sp>
      <p:sp>
        <p:nvSpPr>
          <p:cNvPr id="1049" name="Shape 1049"/>
          <p:cNvSpPr/>
          <p:nvPr>
            <p:ph type="body" sz="quarter" idx="1"/>
          </p:nvPr>
        </p:nvSpPr>
        <p:spPr>
          <a:prstGeom prst="rect">
            <a:avLst/>
          </a:prstGeom>
        </p:spPr>
        <p:txBody>
          <a:bodyPr/>
          <a:lstStyle/>
          <a:p>
            <a:pPr>
              <a:defRPr sz="2400"/>
            </a:pPr>
            <a:r>
              <a:t>Did the river carve the canyon?</a:t>
            </a:r>
          </a:p>
          <a:p>
            <a:pPr>
              <a:defRPr sz="2400"/>
            </a:pPr>
            <a:r>
              <a:t>Or was the Canyon there first?</a:t>
            </a:r>
          </a:p>
          <a:p>
            <a:pPr>
              <a:defRPr sz="2400"/>
            </a:pPr>
            <a:r>
              <a:t>And how and when did the layers form?</a:t>
            </a:r>
          </a:p>
          <a:p>
            <a:pPr>
              <a:defRPr sz="1800"/>
            </a:pPr>
            <a:r>
              <a:t>photo from Tec Clark on CLT2009</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8" name="Shape 2178"/>
          <p:cNvSpPr/>
          <p:nvPr>
            <p:ph type="sldImg"/>
          </p:nvPr>
        </p:nvSpPr>
        <p:spPr>
          <a:prstGeom prst="rect">
            <a:avLst/>
          </a:prstGeom>
        </p:spPr>
        <p:txBody>
          <a:bodyPr/>
          <a:lstStyle/>
          <a:p>
            <a:pPr/>
          </a:p>
        </p:txBody>
      </p:sp>
      <p:sp>
        <p:nvSpPr>
          <p:cNvPr id="2179" name="Shape 2179"/>
          <p:cNvSpPr/>
          <p:nvPr>
            <p:ph type="body" sz="quarter" idx="1"/>
          </p:nvPr>
        </p:nvSpPr>
        <p:spPr>
          <a:prstGeom prst="rect">
            <a:avLst/>
          </a:prstGeom>
        </p:spPr>
        <p:txBody>
          <a:bodyPr/>
          <a:lstStyle/>
          <a:p>
            <a:pPr>
              <a:defRPr sz="2200">
                <a:latin typeface="Arial"/>
                <a:ea typeface="Arial"/>
                <a:cs typeface="Arial"/>
                <a:sym typeface="Arial"/>
              </a:defRPr>
            </a:pPr>
            <a:r>
              <a:t>2 Cor 10:4-5</a:t>
            </a:r>
          </a:p>
          <a:p>
            <a:pPr>
              <a:defRPr sz="2200">
                <a:latin typeface="Arial"/>
                <a:ea typeface="Arial"/>
                <a:cs typeface="Arial"/>
                <a:sym typeface="Arial"/>
              </a:defRPr>
            </a:pPr>
            <a:r>
              <a:t>4 For the weapons of our warfare are not of the flesh, but divinely powerful for the destruction of fortresses.</a:t>
            </a:r>
          </a:p>
          <a:p>
            <a:pPr>
              <a:defRPr sz="2200">
                <a:latin typeface="Arial"/>
                <a:ea typeface="Arial"/>
                <a:cs typeface="Arial"/>
                <a:sym typeface="Arial"/>
              </a:defRPr>
            </a:pPr>
            <a:r>
              <a:t>5 We are destroying speculations and every lofty thing raised up against the knowledge of God, and we are taking every thought captive to the obedience of Christ.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6" name="Shape 2186"/>
          <p:cNvSpPr/>
          <p:nvPr>
            <p:ph type="sldImg"/>
          </p:nvPr>
        </p:nvSpPr>
        <p:spPr>
          <a:prstGeom prst="rect">
            <a:avLst/>
          </a:prstGeom>
        </p:spPr>
        <p:txBody>
          <a:bodyPr/>
          <a:lstStyle/>
          <a:p>
            <a:pPr/>
          </a:p>
        </p:txBody>
      </p:sp>
      <p:sp>
        <p:nvSpPr>
          <p:cNvPr id="2187" name="Shape 2187"/>
          <p:cNvSpPr/>
          <p:nvPr>
            <p:ph type="body" sz="quarter" idx="1"/>
          </p:nvPr>
        </p:nvSpPr>
        <p:spPr>
          <a:prstGeom prst="rect">
            <a:avLst/>
          </a:prstGeom>
        </p:spPr>
        <p:txBody>
          <a:bodyPr/>
          <a:lstStyle/>
          <a:p>
            <a:pPr marL="42597" marR="42597" defTabSz="914400">
              <a:spcBef>
                <a:spcPts val="400"/>
              </a:spcBef>
              <a:buClr>
                <a:srgbClr val="000000"/>
              </a:buClr>
              <a:buFont typeface="Arial"/>
              <a:defRPr sz="2200">
                <a:uFill>
                  <a:solidFill>
                    <a:srgbClr val="000000"/>
                  </a:solidFill>
                </a:uFill>
                <a:latin typeface="Arial"/>
                <a:ea typeface="Arial"/>
                <a:cs typeface="Arial"/>
                <a:sym typeface="Arial"/>
              </a:defRPr>
            </a:pPr>
            <a:r>
              <a:t>“Today it is perhaps the Darwinian view of nature more than any other that is responsible for the agnostic and skeptical outlook of the twentieth century.” </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Denton is medical doctor and PhD molecular biologist.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At the time of his book, he was an agnostic regarding the existence of God.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5" name="Shape 2195"/>
          <p:cNvSpPr/>
          <p:nvPr>
            <p:ph type="sldImg"/>
          </p:nvPr>
        </p:nvSpPr>
        <p:spPr>
          <a:prstGeom prst="rect">
            <a:avLst/>
          </a:prstGeom>
        </p:spPr>
        <p:txBody>
          <a:bodyPr/>
          <a:lstStyle/>
          <a:p>
            <a:pPr/>
          </a:p>
        </p:txBody>
      </p:sp>
      <p:sp>
        <p:nvSpPr>
          <p:cNvPr id="2196" name="Shape 2196"/>
          <p:cNvSpPr/>
          <p:nvPr>
            <p:ph type="body" sz="quarter" idx="1"/>
          </p:nvPr>
        </p:nvSpPr>
        <p:spPr>
          <a:prstGeom prst="rect">
            <a:avLst/>
          </a:prstGeom>
        </p:spPr>
        <p:txBody>
          <a:bodyPr/>
          <a:lstStyle/>
          <a:p>
            <a:pPr marR="42597" indent="42597" defTabSz="914400">
              <a:spcBef>
                <a:spcPts val="400"/>
              </a:spcBef>
              <a:defRPr sz="2900">
                <a:uFill>
                  <a:solidFill>
                    <a:srgbClr val="000000"/>
                  </a:solidFill>
                </a:uFill>
                <a:latin typeface="Arial"/>
                <a:ea typeface="Arial"/>
                <a:cs typeface="Arial"/>
                <a:sym typeface="Arial"/>
              </a:defRPr>
            </a:pPr>
            <a:r>
              <a:t>It wasn’t obvious scientifically. And it wasn’t a finding.    ==&gt; </a:t>
            </a:r>
            <a:r>
              <a:rPr b="1"/>
              <a:t>NEXT SLIDE</a:t>
            </a:r>
          </a:p>
          <a:p>
            <a:pPr marR="42597" indent="42597" defTabSz="914400">
              <a:spcBef>
                <a:spcPts val="400"/>
              </a:spcBef>
              <a:defRPr b="1" sz="1200">
                <a:uFill>
                  <a:solidFill>
                    <a:srgbClr val="000000"/>
                  </a:solidFill>
                </a:uFill>
                <a:latin typeface="Arial"/>
                <a:ea typeface="Arial"/>
                <a:cs typeface="Arial"/>
                <a:sym typeface="Arial"/>
              </a:defRPr>
            </a:pPr>
          </a:p>
          <a:p>
            <a:pPr marR="42597" indent="42597" defTabSz="914400">
              <a:spcBef>
                <a:spcPts val="400"/>
              </a:spcBef>
              <a:defRPr sz="1200">
                <a:uFill>
                  <a:solidFill>
                    <a:srgbClr val="000000"/>
                  </a:solidFill>
                </a:uFill>
                <a:latin typeface="Arial"/>
                <a:ea typeface="Arial"/>
                <a:cs typeface="Arial"/>
                <a:sym typeface="Arial"/>
              </a:defRPr>
            </a:pPr>
            <a:r>
              <a:t>Mayr (1904-2005, died at age 100), Harvard zoologist</a:t>
            </a:r>
          </a:p>
          <a:p>
            <a:pPr marR="42597" indent="42597" defTabSz="914400">
              <a:spcBef>
                <a:spcPts val="400"/>
              </a:spcBef>
              <a:defRPr sz="1200">
                <a:uFill>
                  <a:solidFill>
                    <a:srgbClr val="000000"/>
                  </a:solidFill>
                </a:uFill>
                <a:latin typeface="Arial"/>
                <a:ea typeface="Arial"/>
                <a:cs typeface="Arial"/>
                <a:sym typeface="Arial"/>
              </a:defRPr>
            </a:pPr>
            <a:r>
              <a:t>Picture from </a:t>
            </a:r>
            <a:r>
              <a:rPr u="sng">
                <a:solidFill>
                  <a:srgbClr val="0000FF"/>
                </a:solidFill>
                <a:uFill>
                  <a:solidFill>
                    <a:srgbClr val="0000FF"/>
                  </a:solidFill>
                </a:uFill>
                <a:hlinkClick r:id="rId3" invalidUrl="" action="" tgtFrame="" tooltip="" history="1" highlightClick="0" endSnd="0"/>
              </a:rPr>
              <a:t>http://library.mcz.harvard.edu/history/images/mayr.jpg</a:t>
            </a:r>
            <a:r>
              <a:t>, accessed 19 Feb. 2004</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3" name="Shape 2203"/>
          <p:cNvSpPr/>
          <p:nvPr>
            <p:ph type="sldImg"/>
          </p:nvPr>
        </p:nvSpPr>
        <p:spPr>
          <a:prstGeom prst="rect">
            <a:avLst/>
          </a:prstGeom>
        </p:spPr>
        <p:txBody>
          <a:bodyPr/>
          <a:lstStyle/>
          <a:p>
            <a:pPr/>
          </a:p>
        </p:txBody>
      </p:sp>
      <p:sp>
        <p:nvSpPr>
          <p:cNvPr id="2204" name="Shape 2204"/>
          <p:cNvSpPr/>
          <p:nvPr>
            <p:ph type="body" sz="quarter" idx="1"/>
          </p:nvPr>
        </p:nvSpPr>
        <p:spPr>
          <a:prstGeom prst="rect">
            <a:avLst/>
          </a:prstGeom>
        </p:spPr>
        <p:txBody>
          <a:bodyPr/>
          <a:lstStyle/>
          <a:p>
            <a:pPr marR="42597" indent="42597" defTabSz="914400">
              <a:spcBef>
                <a:spcPts val="400"/>
              </a:spcBef>
              <a:defRPr sz="1200">
                <a:uFill>
                  <a:solidFill>
                    <a:srgbClr val="000000"/>
                  </a:solidFill>
                </a:uFill>
                <a:latin typeface="Arial"/>
                <a:ea typeface="Arial"/>
                <a:cs typeface="Arial"/>
                <a:sym typeface="Arial"/>
              </a:defRPr>
            </a:pPr>
            <a:r>
              <a:t>Mayr (1904-2005, died at age 100), Harvard zoologist</a:t>
            </a:r>
          </a:p>
          <a:p>
            <a:pPr marR="42597" indent="42597" defTabSz="914400">
              <a:spcBef>
                <a:spcPts val="400"/>
              </a:spcBef>
              <a:defRPr sz="1200">
                <a:uFill>
                  <a:solidFill>
                    <a:srgbClr val="000000"/>
                  </a:solidFill>
                </a:uFill>
                <a:latin typeface="Arial"/>
                <a:ea typeface="Arial"/>
                <a:cs typeface="Arial"/>
                <a:sym typeface="Arial"/>
              </a:defRPr>
            </a:pPr>
            <a:r>
              <a:t>Picture from </a:t>
            </a:r>
            <a:r>
              <a:rPr u="sng">
                <a:solidFill>
                  <a:srgbClr val="0000FF"/>
                </a:solidFill>
                <a:uFill>
                  <a:solidFill>
                    <a:srgbClr val="0000FF"/>
                  </a:solidFill>
                </a:uFill>
                <a:hlinkClick r:id="rId3" invalidUrl="" action="" tgtFrame="" tooltip="" history="1" highlightClick="0" endSnd="0"/>
              </a:rPr>
              <a:t>http://library.mcz.harvard.edu/history/images/mayr.jpg</a:t>
            </a:r>
            <a:r>
              <a:t>, accessed 19 Feb. 2004</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4" name="Shape 2214"/>
          <p:cNvSpPr/>
          <p:nvPr>
            <p:ph type="sldImg"/>
          </p:nvPr>
        </p:nvSpPr>
        <p:spPr>
          <a:prstGeom prst="rect">
            <a:avLst/>
          </a:prstGeom>
        </p:spPr>
        <p:txBody>
          <a:bodyPr/>
          <a:lstStyle/>
          <a:p>
            <a:pPr/>
          </a:p>
        </p:txBody>
      </p:sp>
      <p:sp>
        <p:nvSpPr>
          <p:cNvPr id="2215" name="Shape 2215"/>
          <p:cNvSpPr/>
          <p:nvPr>
            <p:ph type="body" sz="quarter" idx="1"/>
          </p:nvPr>
        </p:nvSpPr>
        <p:spPr>
          <a:prstGeom prst="rect">
            <a:avLst/>
          </a:prstGeom>
        </p:spPr>
        <p:txBody>
          <a:bodyPr/>
          <a:lstStyle/>
          <a:p>
            <a:pPr/>
            <a:r>
              <a:t>NASB, except that in Prov. 29:25 is says “exalted” in place of “safe” since the Hebrew word has both connotations</a:t>
            </a:r>
          </a:p>
          <a:p>
            <a:pPr/>
            <a:r>
              <a:t>:.  The person who trusts in the Lord will be exalted or lifted high up out of a snare.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2" name="Shape 2222"/>
          <p:cNvSpPr/>
          <p:nvPr>
            <p:ph type="sldImg"/>
          </p:nvPr>
        </p:nvSpPr>
        <p:spPr>
          <a:prstGeom prst="rect">
            <a:avLst/>
          </a:prstGeom>
        </p:spPr>
        <p:txBody>
          <a:bodyPr/>
          <a:lstStyle/>
          <a:p>
            <a:pPr/>
          </a:p>
        </p:txBody>
      </p:sp>
      <p:sp>
        <p:nvSpPr>
          <p:cNvPr id="2223" name="Shape 2223"/>
          <p:cNvSpPr/>
          <p:nvPr>
            <p:ph type="body" sz="quarter" idx="1"/>
          </p:nvPr>
        </p:nvSpPr>
        <p:spPr>
          <a:prstGeom prst="rect">
            <a:avLst/>
          </a:prstGeom>
        </p:spPr>
        <p:txBody>
          <a:bodyPr/>
          <a:lstStyle/>
          <a:p>
            <a:pPr defTabSz="457200">
              <a:defRPr sz="2200"/>
            </a:pPr>
            <a:r>
              <a:t>CR Creation in Arabic</a:t>
            </a:r>
          </a:p>
          <a:p>
            <a:pPr defTabSz="457200">
              <a:defRPr sz="2200"/>
            </a:pPr>
            <a:r>
              <a:t>______________</a:t>
            </a:r>
          </a:p>
          <a:p>
            <a:pPr defTabSz="457200">
              <a:defRPr sz="2200"/>
            </a:pPr>
            <a:r>
              <a:t>Common-04</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3" name="Shape 1053"/>
          <p:cNvSpPr/>
          <p:nvPr>
            <p:ph type="sldImg"/>
          </p:nvPr>
        </p:nvSpPr>
        <p:spPr>
          <a:prstGeom prst="rect">
            <a:avLst/>
          </a:prstGeom>
        </p:spPr>
        <p:txBody>
          <a:bodyPr/>
          <a:lstStyle/>
          <a:p>
            <a:pPr/>
          </a:p>
        </p:txBody>
      </p:sp>
      <p:sp>
        <p:nvSpPr>
          <p:cNvPr id="1054" name="Shape 1054"/>
          <p:cNvSpPr/>
          <p:nvPr>
            <p:ph type="body" sz="quarter" idx="1"/>
          </p:nvPr>
        </p:nvSpPr>
        <p:spPr>
          <a:prstGeom prst="rect">
            <a:avLst/>
          </a:prstGeom>
        </p:spPr>
        <p:txBody>
          <a:bodyPr/>
          <a:lstStyle/>
          <a:p>
            <a:pPr/>
            <a:r>
              <a:t>https://www.usgs.gov/media/images/flume-experiments-help-understand-mechanics-flows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Shape 1064"/>
          <p:cNvSpPr/>
          <p:nvPr>
            <p:ph type="sldImg"/>
          </p:nvPr>
        </p:nvSpPr>
        <p:spPr>
          <a:prstGeom prst="rect">
            <a:avLst/>
          </a:prstGeom>
        </p:spPr>
        <p:txBody>
          <a:bodyPr/>
          <a:lstStyle/>
          <a:p>
            <a:pPr/>
          </a:p>
        </p:txBody>
      </p:sp>
      <p:sp>
        <p:nvSpPr>
          <p:cNvPr id="1065" name="Shape 1065"/>
          <p:cNvSpPr/>
          <p:nvPr>
            <p:ph type="body" sz="quarter" idx="1"/>
          </p:nvPr>
        </p:nvSpPr>
        <p:spPr>
          <a:prstGeom prst="rect">
            <a:avLst/>
          </a:prstGeom>
        </p:spPr>
        <p:txBody>
          <a:bodyPr/>
          <a:lstStyle>
            <a:lvl1pPr>
              <a:defRPr sz="1500"/>
            </a:lvl1pPr>
          </a:lstStyle>
          <a:p>
            <a:pPr/>
            <a:r>
              <a:t>photo from http://blog.semilshah.com/2013/03/16/survivorship-bias-and-career-advice/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Scripture 1 copy">
    <p:spTree>
      <p:nvGrpSpPr>
        <p:cNvPr id="1" name=""/>
        <p:cNvGrpSpPr/>
        <p:nvPr/>
      </p:nvGrpSpPr>
      <p:grpSpPr>
        <a:xfrm>
          <a:off x="0" y="0"/>
          <a:ext cx="0" cy="0"/>
          <a:chOff x="0" y="0"/>
          <a:chExt cx="0" cy="0"/>
        </a:xfrm>
      </p:grpSpPr>
      <p:sp>
        <p:nvSpPr>
          <p:cNvPr id="12" name="Title Text"/>
          <p:cNvSpPr txBox="1"/>
          <p:nvPr>
            <p:ph type="title"/>
          </p:nvPr>
        </p:nvSpPr>
        <p:spPr>
          <a:prstGeom prst="rect">
            <a:avLst/>
          </a:prstGeom>
        </p:spPr>
        <p:txBody>
          <a:bodyPr/>
          <a:lstStyle/>
          <a:p>
            <a:pPr/>
            <a:r>
              <a:t>Title Text</a:t>
            </a:r>
          </a:p>
        </p:txBody>
      </p:sp>
      <p:sp>
        <p:nvSpPr>
          <p:cNvPr id="1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
    <p:spTree>
      <p:nvGrpSpPr>
        <p:cNvPr id="1" name=""/>
        <p:cNvGrpSpPr/>
        <p:nvPr/>
      </p:nvGrpSpPr>
      <p:grpSpPr>
        <a:xfrm>
          <a:off x="0" y="0"/>
          <a:ext cx="0" cy="0"/>
          <a:chOff x="0" y="0"/>
          <a:chExt cx="0" cy="0"/>
        </a:xfrm>
      </p:grpSpPr>
      <p:sp>
        <p:nvSpPr>
          <p:cNvPr id="97" name="Rectangle"/>
          <p:cNvSpPr/>
          <p:nvPr/>
        </p:nvSpPr>
        <p:spPr>
          <a:xfrm>
            <a:off x="-177825" y="-165100"/>
            <a:ext cx="24742824" cy="13906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98" name="Title Text"/>
          <p:cNvSpPr txBox="1"/>
          <p:nvPr>
            <p:ph type="title"/>
          </p:nvPr>
        </p:nvSpPr>
        <p:spPr>
          <a:xfrm>
            <a:off x="1219358" y="549275"/>
            <a:ext cx="21948461" cy="2651138"/>
          </a:xfrm>
          <a:prstGeom prst="rect">
            <a:avLst/>
          </a:prstGeom>
          <a:effectLst/>
        </p:spPr>
        <p:txBody>
          <a:bodyPr lIns="38100" tIns="38100" rIns="38100" bIns="38100"/>
          <a:lstStyle>
            <a:lvl1pPr algn="ctr" defTabSz="914400">
              <a:defRPr b="1" sz="11600">
                <a:solidFill>
                  <a:srgbClr val="E7E7E7"/>
                </a:solidFill>
                <a:uFill>
                  <a:solidFill>
                    <a:srgbClr val="E7E7E7"/>
                  </a:solidFill>
                </a:uFill>
                <a:latin typeface="Calibri"/>
                <a:ea typeface="Calibri"/>
                <a:cs typeface="Calibri"/>
                <a:sym typeface="Calibri"/>
              </a:defRPr>
            </a:lvl1pPr>
          </a:lstStyle>
          <a:p>
            <a:pPr/>
            <a:r>
              <a:t>Title Text</a:t>
            </a:r>
          </a:p>
        </p:txBody>
      </p:sp>
      <p:sp>
        <p:nvSpPr>
          <p:cNvPr id="99"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
    <p:spTree>
      <p:nvGrpSpPr>
        <p:cNvPr id="1" name=""/>
        <p:cNvGrpSpPr/>
        <p:nvPr/>
      </p:nvGrpSpPr>
      <p:grpSpPr>
        <a:xfrm>
          <a:off x="0" y="0"/>
          <a:ext cx="0" cy="0"/>
          <a:chOff x="0" y="0"/>
          <a:chExt cx="0" cy="0"/>
        </a:xfrm>
      </p:grpSpPr>
      <p:sp>
        <p:nvSpPr>
          <p:cNvPr id="107"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08"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09" name="Rounded Rectangle"/>
          <p:cNvSpPr/>
          <p:nvPr/>
        </p:nvSpPr>
        <p:spPr>
          <a:xfrm>
            <a:off x="-1155853" y="2832100"/>
            <a:ext cx="26228915" cy="800100"/>
          </a:xfrm>
          <a:prstGeom prst="roundRect">
            <a:avLst>
              <a:gd name="adj" fmla="val 2380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10" name="Title Text"/>
          <p:cNvSpPr txBox="1"/>
          <p:nvPr>
            <p:ph type="title"/>
          </p:nvPr>
        </p:nvSpPr>
        <p:spPr>
          <a:xfrm>
            <a:off x="1867142" y="0"/>
            <a:ext cx="20640189" cy="2705100"/>
          </a:xfrm>
          <a:prstGeom prst="rect">
            <a:avLst/>
          </a:prstGeom>
          <a:effectLst/>
        </p:spPr>
        <p:txBody>
          <a:bodyPr lIns="50800" tIns="50800" rIns="50800" bIns="50800" anchor="b"/>
          <a:lstStyle>
            <a:lvl1pP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11"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3">
    <p:spTree>
      <p:nvGrpSpPr>
        <p:cNvPr id="1" name=""/>
        <p:cNvGrpSpPr/>
        <p:nvPr/>
      </p:nvGrpSpPr>
      <p:grpSpPr>
        <a:xfrm>
          <a:off x="0" y="0"/>
          <a:ext cx="0" cy="0"/>
          <a:chOff x="0" y="0"/>
          <a:chExt cx="0" cy="0"/>
        </a:xfrm>
      </p:grpSpPr>
      <p:sp>
        <p:nvSpPr>
          <p:cNvPr id="119" name="Rectangle"/>
          <p:cNvSpPr/>
          <p:nvPr/>
        </p:nvSpPr>
        <p:spPr>
          <a:xfrm>
            <a:off x="-177825" y="-165100"/>
            <a:ext cx="24742824" cy="13931900"/>
          </a:xfrm>
          <a:prstGeom prst="rect">
            <a:avLst/>
          </a:prstGeom>
          <a:solidFill>
            <a:srgbClr val="444444"/>
          </a:solidFill>
          <a:ln w="25400">
            <a:solidFill>
              <a:srgbClr val="444444"/>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20"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21" name="Rounded Rectangle"/>
          <p:cNvSpPr/>
          <p:nvPr/>
        </p:nvSpPr>
        <p:spPr>
          <a:xfrm>
            <a:off x="-1155853" y="2832100"/>
            <a:ext cx="26228915" cy="800100"/>
          </a:xfrm>
          <a:prstGeom prst="roundRect">
            <a:avLst>
              <a:gd name="adj" fmla="val 2380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22" name="Title Text"/>
          <p:cNvSpPr txBox="1"/>
          <p:nvPr>
            <p:ph type="title"/>
          </p:nvPr>
        </p:nvSpPr>
        <p:spPr>
          <a:xfrm>
            <a:off x="1867142" y="0"/>
            <a:ext cx="20640189" cy="2705100"/>
          </a:xfrm>
          <a:prstGeom prst="rect">
            <a:avLst/>
          </a:prstGeom>
          <a:effectLst/>
        </p:spPr>
        <p:txBody>
          <a:bodyPr lIns="50800" tIns="50800" rIns="50800" bIns="50800" anchor="b"/>
          <a:lstStyle>
            <a:lvl1pP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23"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4"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4">
    <p:spTree>
      <p:nvGrpSpPr>
        <p:cNvPr id="1" name=""/>
        <p:cNvGrpSpPr/>
        <p:nvPr/>
      </p:nvGrpSpPr>
      <p:grpSpPr>
        <a:xfrm>
          <a:off x="0" y="0"/>
          <a:ext cx="0" cy="0"/>
          <a:chOff x="0" y="0"/>
          <a:chExt cx="0" cy="0"/>
        </a:xfrm>
      </p:grpSpPr>
      <p:sp>
        <p:nvSpPr>
          <p:cNvPr id="131"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32" name="image5.png" descr="image5.png"/>
          <p:cNvPicPr>
            <a:picLocks noChangeAspect="1"/>
          </p:cNvPicPr>
          <p:nvPr/>
        </p:nvPicPr>
        <p:blipFill>
          <a:blip r:embed="rId2">
            <a:extLst/>
          </a:blip>
          <a:stretch>
            <a:fillRect/>
          </a:stretch>
        </p:blipFill>
        <p:spPr>
          <a:xfrm>
            <a:off x="15521499" y="10274300"/>
            <a:ext cx="5601431" cy="2566990"/>
          </a:xfrm>
          <a:prstGeom prst="rect">
            <a:avLst/>
          </a:prstGeom>
          <a:ln w="12700">
            <a:miter lim="400000"/>
          </a:ln>
        </p:spPr>
      </p:pic>
      <p:sp>
        <p:nvSpPr>
          <p:cNvPr id="133"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34"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5">
    <p:spTree>
      <p:nvGrpSpPr>
        <p:cNvPr id="1" name=""/>
        <p:cNvGrpSpPr/>
        <p:nvPr/>
      </p:nvGrpSpPr>
      <p:grpSpPr>
        <a:xfrm>
          <a:off x="0" y="0"/>
          <a:ext cx="0" cy="0"/>
          <a:chOff x="0" y="0"/>
          <a:chExt cx="0" cy="0"/>
        </a:xfrm>
      </p:grpSpPr>
      <p:sp>
        <p:nvSpPr>
          <p:cNvPr id="142"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43" name="image5.png" descr="image5.png"/>
          <p:cNvPicPr>
            <a:picLocks noChangeAspect="1"/>
          </p:cNvPicPr>
          <p:nvPr/>
        </p:nvPicPr>
        <p:blipFill>
          <a:blip r:embed="rId2">
            <a:extLst/>
          </a:blip>
          <a:stretch>
            <a:fillRect/>
          </a:stretch>
        </p:blipFill>
        <p:spPr>
          <a:xfrm>
            <a:off x="15521494" y="10274300"/>
            <a:ext cx="5601432" cy="2566990"/>
          </a:xfrm>
          <a:prstGeom prst="rect">
            <a:avLst/>
          </a:prstGeom>
          <a:ln w="12700">
            <a:miter lim="400000"/>
          </a:ln>
        </p:spPr>
      </p:pic>
      <p:sp>
        <p:nvSpPr>
          <p:cNvPr id="144"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45"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6">
    <p:spTree>
      <p:nvGrpSpPr>
        <p:cNvPr id="1" name=""/>
        <p:cNvGrpSpPr/>
        <p:nvPr/>
      </p:nvGrpSpPr>
      <p:grpSpPr>
        <a:xfrm>
          <a:off x="0" y="0"/>
          <a:ext cx="0" cy="0"/>
          <a:chOff x="0" y="0"/>
          <a:chExt cx="0" cy="0"/>
        </a:xfrm>
      </p:grpSpPr>
      <p:sp>
        <p:nvSpPr>
          <p:cNvPr id="153"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54" name="image5.png" descr="image5.png"/>
          <p:cNvPicPr>
            <a:picLocks noChangeAspect="1"/>
          </p:cNvPicPr>
          <p:nvPr/>
        </p:nvPicPr>
        <p:blipFill>
          <a:blip r:embed="rId2">
            <a:extLst/>
          </a:blip>
          <a:stretch>
            <a:fillRect/>
          </a:stretch>
        </p:blipFill>
        <p:spPr>
          <a:xfrm>
            <a:off x="15521491" y="10274300"/>
            <a:ext cx="5601431" cy="2566990"/>
          </a:xfrm>
          <a:prstGeom prst="rect">
            <a:avLst/>
          </a:prstGeom>
          <a:ln w="12700">
            <a:miter lim="400000"/>
          </a:ln>
        </p:spPr>
      </p:pic>
      <p:sp>
        <p:nvSpPr>
          <p:cNvPr id="155"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56"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7">
    <p:spTree>
      <p:nvGrpSpPr>
        <p:cNvPr id="1" name=""/>
        <p:cNvGrpSpPr/>
        <p:nvPr/>
      </p:nvGrpSpPr>
      <p:grpSpPr>
        <a:xfrm>
          <a:off x="0" y="0"/>
          <a:ext cx="0" cy="0"/>
          <a:chOff x="0" y="0"/>
          <a:chExt cx="0" cy="0"/>
        </a:xfrm>
      </p:grpSpPr>
      <p:sp>
        <p:nvSpPr>
          <p:cNvPr id="164" name="Rectangle"/>
          <p:cNvSpPr/>
          <p:nvPr/>
        </p:nvSpPr>
        <p:spPr>
          <a:xfrm>
            <a:off x="-177825" y="-165100"/>
            <a:ext cx="24742824" cy="13906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65" name="Rounded Rectangle"/>
          <p:cNvSpPr/>
          <p:nvPr/>
        </p:nvSpPr>
        <p:spPr>
          <a:xfrm>
            <a:off x="1740126" y="876300"/>
            <a:ext cx="20881519"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166"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67"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8"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8">
    <p:spTree>
      <p:nvGrpSpPr>
        <p:cNvPr id="1" name=""/>
        <p:cNvGrpSpPr/>
        <p:nvPr/>
      </p:nvGrpSpPr>
      <p:grpSpPr>
        <a:xfrm>
          <a:off x="0" y="0"/>
          <a:ext cx="0" cy="0"/>
          <a:chOff x="0" y="0"/>
          <a:chExt cx="0" cy="0"/>
        </a:xfrm>
      </p:grpSpPr>
      <p:sp>
        <p:nvSpPr>
          <p:cNvPr id="175"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76" name="image5.png" descr="image5.png"/>
          <p:cNvPicPr>
            <a:picLocks noChangeAspect="1"/>
          </p:cNvPicPr>
          <p:nvPr/>
        </p:nvPicPr>
        <p:blipFill>
          <a:blip r:embed="rId2">
            <a:extLst/>
          </a:blip>
          <a:stretch>
            <a:fillRect/>
          </a:stretch>
        </p:blipFill>
        <p:spPr>
          <a:xfrm>
            <a:off x="15521486" y="10274300"/>
            <a:ext cx="5601431" cy="2566990"/>
          </a:xfrm>
          <a:prstGeom prst="rect">
            <a:avLst/>
          </a:prstGeom>
          <a:ln w="12700">
            <a:miter lim="400000"/>
          </a:ln>
        </p:spPr>
      </p:pic>
      <p:sp>
        <p:nvSpPr>
          <p:cNvPr id="177"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78"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9">
    <p:spTree>
      <p:nvGrpSpPr>
        <p:cNvPr id="1" name=""/>
        <p:cNvGrpSpPr/>
        <p:nvPr/>
      </p:nvGrpSpPr>
      <p:grpSpPr>
        <a:xfrm>
          <a:off x="0" y="0"/>
          <a:ext cx="0" cy="0"/>
          <a:chOff x="0" y="0"/>
          <a:chExt cx="0" cy="0"/>
        </a:xfrm>
      </p:grpSpPr>
      <p:sp>
        <p:nvSpPr>
          <p:cNvPr id="186"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87" name="image5.png" descr="image5.png"/>
          <p:cNvPicPr>
            <a:picLocks noChangeAspect="1"/>
          </p:cNvPicPr>
          <p:nvPr/>
        </p:nvPicPr>
        <p:blipFill>
          <a:blip r:embed="rId2">
            <a:extLst/>
          </a:blip>
          <a:stretch>
            <a:fillRect/>
          </a:stretch>
        </p:blipFill>
        <p:spPr>
          <a:xfrm>
            <a:off x="15521480" y="10274300"/>
            <a:ext cx="5601431" cy="2566990"/>
          </a:xfrm>
          <a:prstGeom prst="rect">
            <a:avLst/>
          </a:prstGeom>
          <a:ln w="12700">
            <a:miter lim="400000"/>
          </a:ln>
        </p:spPr>
      </p:pic>
      <p:sp>
        <p:nvSpPr>
          <p:cNvPr id="188"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189"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0">
    <p:spTree>
      <p:nvGrpSpPr>
        <p:cNvPr id="1" name=""/>
        <p:cNvGrpSpPr/>
        <p:nvPr/>
      </p:nvGrpSpPr>
      <p:grpSpPr>
        <a:xfrm>
          <a:off x="0" y="0"/>
          <a:ext cx="0" cy="0"/>
          <a:chOff x="0" y="0"/>
          <a:chExt cx="0" cy="0"/>
        </a:xfrm>
      </p:grpSpPr>
      <p:sp>
        <p:nvSpPr>
          <p:cNvPr id="197"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98" name="image5.png" descr="image5.png"/>
          <p:cNvPicPr>
            <a:picLocks noChangeAspect="1"/>
          </p:cNvPicPr>
          <p:nvPr/>
        </p:nvPicPr>
        <p:blipFill>
          <a:blip r:embed="rId2">
            <a:extLst/>
          </a:blip>
          <a:stretch>
            <a:fillRect/>
          </a:stretch>
        </p:blipFill>
        <p:spPr>
          <a:xfrm>
            <a:off x="15521474" y="10274300"/>
            <a:ext cx="5601431" cy="2566990"/>
          </a:xfrm>
          <a:prstGeom prst="rect">
            <a:avLst/>
          </a:prstGeom>
          <a:ln w="12700">
            <a:miter lim="400000"/>
          </a:ln>
        </p:spPr>
      </p:pic>
      <p:sp>
        <p:nvSpPr>
          <p:cNvPr id="199"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200"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0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copy">
    <p:spTree>
      <p:nvGrpSpPr>
        <p:cNvPr id="1" name=""/>
        <p:cNvGrpSpPr/>
        <p:nvPr/>
      </p:nvGrpSpPr>
      <p:grpSpPr>
        <a:xfrm>
          <a:off x="0" y="0"/>
          <a:ext cx="0" cy="0"/>
          <a:chOff x="0" y="0"/>
          <a:chExt cx="0" cy="0"/>
        </a:xfrm>
      </p:grpSpPr>
      <p:pic>
        <p:nvPicPr>
          <p:cNvPr id="2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 name="Title Text"/>
          <p:cNvSpPr txBox="1"/>
          <p:nvPr>
            <p:ph type="title"/>
          </p:nvPr>
        </p:nvSpPr>
        <p:spPr>
          <a:xfrm>
            <a:off x="1778000" y="1384300"/>
            <a:ext cx="20828000" cy="10045700"/>
          </a:xfrm>
          <a:prstGeom prst="rect">
            <a:avLst/>
          </a:prstGeom>
          <a:effectLst/>
        </p:spPr>
        <p:txBody>
          <a:bodyPr/>
          <a:lstStyle>
            <a:lvl1pPr algn="l">
              <a:defRPr sz="7200"/>
            </a:lvl1pPr>
          </a:lstStyle>
          <a:p>
            <a:pPr/>
            <a:r>
              <a:t>Title Text</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1">
    <p:spTree>
      <p:nvGrpSpPr>
        <p:cNvPr id="1" name=""/>
        <p:cNvGrpSpPr/>
        <p:nvPr/>
      </p:nvGrpSpPr>
      <p:grpSpPr>
        <a:xfrm>
          <a:off x="0" y="0"/>
          <a:ext cx="0" cy="0"/>
          <a:chOff x="0" y="0"/>
          <a:chExt cx="0" cy="0"/>
        </a:xfrm>
      </p:grpSpPr>
      <p:sp>
        <p:nvSpPr>
          <p:cNvPr id="208" name="Rectangle"/>
          <p:cNvSpPr/>
          <p:nvPr/>
        </p:nvSpPr>
        <p:spPr>
          <a:xfrm>
            <a:off x="-177825" y="-165100"/>
            <a:ext cx="24742824" cy="13906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209" name="Rounded Rectangle"/>
          <p:cNvSpPr/>
          <p:nvPr/>
        </p:nvSpPr>
        <p:spPr>
          <a:xfrm>
            <a:off x="1740126" y="876300"/>
            <a:ext cx="20881519"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210"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211"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2">
    <p:spTree>
      <p:nvGrpSpPr>
        <p:cNvPr id="1" name=""/>
        <p:cNvGrpSpPr/>
        <p:nvPr/>
      </p:nvGrpSpPr>
      <p:grpSpPr>
        <a:xfrm>
          <a:off x="0" y="0"/>
          <a:ext cx="0" cy="0"/>
          <a:chOff x="0" y="0"/>
          <a:chExt cx="0" cy="0"/>
        </a:xfrm>
      </p:grpSpPr>
      <p:sp>
        <p:nvSpPr>
          <p:cNvPr id="219"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220" name="image5.png" descr="image5.png"/>
          <p:cNvPicPr>
            <a:picLocks noChangeAspect="1"/>
          </p:cNvPicPr>
          <p:nvPr/>
        </p:nvPicPr>
        <p:blipFill>
          <a:blip r:embed="rId2">
            <a:extLst/>
          </a:blip>
          <a:stretch>
            <a:fillRect/>
          </a:stretch>
        </p:blipFill>
        <p:spPr>
          <a:xfrm>
            <a:off x="15521469" y="10274300"/>
            <a:ext cx="5601431" cy="2566990"/>
          </a:xfrm>
          <a:prstGeom prst="rect">
            <a:avLst/>
          </a:prstGeom>
          <a:ln w="12700">
            <a:miter lim="400000"/>
          </a:ln>
        </p:spPr>
      </p:pic>
      <p:sp>
        <p:nvSpPr>
          <p:cNvPr id="221"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222"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3">
    <p:spTree>
      <p:nvGrpSpPr>
        <p:cNvPr id="1" name=""/>
        <p:cNvGrpSpPr/>
        <p:nvPr/>
      </p:nvGrpSpPr>
      <p:grpSpPr>
        <a:xfrm>
          <a:off x="0" y="0"/>
          <a:ext cx="0" cy="0"/>
          <a:chOff x="0" y="0"/>
          <a:chExt cx="0" cy="0"/>
        </a:xfrm>
      </p:grpSpPr>
      <p:sp>
        <p:nvSpPr>
          <p:cNvPr id="230" name="Rectangle"/>
          <p:cNvSpPr/>
          <p:nvPr/>
        </p:nvSpPr>
        <p:spPr>
          <a:xfrm>
            <a:off x="-177825" y="-165100"/>
            <a:ext cx="24742824" cy="13906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231" name="Title Text"/>
          <p:cNvSpPr txBox="1"/>
          <p:nvPr>
            <p:ph type="title"/>
          </p:nvPr>
        </p:nvSpPr>
        <p:spPr>
          <a:xfrm>
            <a:off x="1219358" y="549275"/>
            <a:ext cx="21948461" cy="2651138"/>
          </a:xfrm>
          <a:prstGeom prst="rect">
            <a:avLst/>
          </a:prstGeom>
          <a:effectLst/>
        </p:spPr>
        <p:txBody>
          <a:bodyPr lIns="38100" tIns="38100" rIns="38100" bIns="38100"/>
          <a:lstStyle>
            <a:lvl1pPr algn="ctr" defTabSz="914400">
              <a:defRPr b="1" sz="11600">
                <a:solidFill>
                  <a:srgbClr val="E7E7E7"/>
                </a:solidFill>
                <a:uFill>
                  <a:solidFill>
                    <a:srgbClr val="E7E7E7"/>
                  </a:solidFill>
                </a:uFill>
                <a:latin typeface="Calibri"/>
                <a:ea typeface="Calibri"/>
                <a:cs typeface="Calibri"/>
                <a:sym typeface="Calibri"/>
              </a:defRPr>
            </a:lvl1pPr>
          </a:lstStyle>
          <a:p>
            <a:pPr/>
            <a:r>
              <a:t>Title Text</a:t>
            </a:r>
          </a:p>
        </p:txBody>
      </p:sp>
      <p:sp>
        <p:nvSpPr>
          <p:cNvPr id="232"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33"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nk">
    <p:spTree>
      <p:nvGrpSpPr>
        <p:cNvPr id="1" name=""/>
        <p:cNvGrpSpPr/>
        <p:nvPr/>
      </p:nvGrpSpPr>
      <p:grpSpPr>
        <a:xfrm>
          <a:off x="0" y="0"/>
          <a:ext cx="0" cy="0"/>
          <a:chOff x="0" y="0"/>
          <a:chExt cx="0" cy="0"/>
        </a:xfrm>
      </p:grpSpPr>
      <p:sp>
        <p:nvSpPr>
          <p:cNvPr id="240" name="Rectangle"/>
          <p:cNvSpPr/>
          <p:nvPr/>
        </p:nvSpPr>
        <p:spPr>
          <a:xfrm>
            <a:off x="-177825" y="-165100"/>
            <a:ext cx="24742824" cy="13906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24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4">
    <p:spTree>
      <p:nvGrpSpPr>
        <p:cNvPr id="1" name=""/>
        <p:cNvGrpSpPr/>
        <p:nvPr/>
      </p:nvGrpSpPr>
      <p:grpSpPr>
        <a:xfrm>
          <a:off x="0" y="0"/>
          <a:ext cx="0" cy="0"/>
          <a:chOff x="0" y="0"/>
          <a:chExt cx="0" cy="0"/>
        </a:xfrm>
      </p:grpSpPr>
      <p:sp>
        <p:nvSpPr>
          <p:cNvPr id="248" name="Rectangle"/>
          <p:cNvSpPr/>
          <p:nvPr/>
        </p:nvSpPr>
        <p:spPr>
          <a:xfrm>
            <a:off x="-177825" y="-165100"/>
            <a:ext cx="24742824" cy="13906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249" name="Title Text"/>
          <p:cNvSpPr txBox="1"/>
          <p:nvPr>
            <p:ph type="title"/>
          </p:nvPr>
        </p:nvSpPr>
        <p:spPr>
          <a:xfrm>
            <a:off x="1219358" y="549275"/>
            <a:ext cx="21948461" cy="2651138"/>
          </a:xfrm>
          <a:prstGeom prst="rect">
            <a:avLst/>
          </a:prstGeom>
          <a:effectLst/>
        </p:spPr>
        <p:txBody>
          <a:bodyPr lIns="38100" tIns="38100" rIns="38100" bIns="38100"/>
          <a:lstStyle>
            <a:lvl1pPr algn="ctr" defTabSz="914400">
              <a:defRPr b="1" sz="11600">
                <a:solidFill>
                  <a:srgbClr val="E7E7E7"/>
                </a:solidFill>
                <a:uFill>
                  <a:solidFill>
                    <a:srgbClr val="E7E7E7"/>
                  </a:solidFill>
                </a:uFill>
                <a:latin typeface="Calibri"/>
                <a:ea typeface="Calibri"/>
                <a:cs typeface="Calibri"/>
                <a:sym typeface="Calibri"/>
              </a:defRPr>
            </a:lvl1pPr>
          </a:lstStyle>
          <a:p>
            <a:pPr/>
            <a:r>
              <a:t>Title Text</a:t>
            </a:r>
          </a:p>
        </p:txBody>
      </p:sp>
      <p:sp>
        <p:nvSpPr>
          <p:cNvPr id="250"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5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5">
    <p:spTree>
      <p:nvGrpSpPr>
        <p:cNvPr id="1" name=""/>
        <p:cNvGrpSpPr/>
        <p:nvPr/>
      </p:nvGrpSpPr>
      <p:grpSpPr>
        <a:xfrm>
          <a:off x="0" y="0"/>
          <a:ext cx="0" cy="0"/>
          <a:chOff x="0" y="0"/>
          <a:chExt cx="0" cy="0"/>
        </a:xfrm>
      </p:grpSpPr>
      <p:sp>
        <p:nvSpPr>
          <p:cNvPr id="258"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259" name="image5.png" descr="image5.png"/>
          <p:cNvPicPr>
            <a:picLocks noChangeAspect="1"/>
          </p:cNvPicPr>
          <p:nvPr/>
        </p:nvPicPr>
        <p:blipFill>
          <a:blip r:embed="rId2">
            <a:extLst/>
          </a:blip>
          <a:stretch>
            <a:fillRect/>
          </a:stretch>
        </p:blipFill>
        <p:spPr>
          <a:xfrm>
            <a:off x="15521443" y="10274300"/>
            <a:ext cx="5601431" cy="2566990"/>
          </a:xfrm>
          <a:prstGeom prst="rect">
            <a:avLst/>
          </a:prstGeom>
          <a:ln w="12700">
            <a:miter lim="400000"/>
          </a:ln>
        </p:spPr>
      </p:pic>
      <p:sp>
        <p:nvSpPr>
          <p:cNvPr id="260"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261"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62"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6">
    <p:spTree>
      <p:nvGrpSpPr>
        <p:cNvPr id="1" name=""/>
        <p:cNvGrpSpPr/>
        <p:nvPr/>
      </p:nvGrpSpPr>
      <p:grpSpPr>
        <a:xfrm>
          <a:off x="0" y="0"/>
          <a:ext cx="0" cy="0"/>
          <a:chOff x="0" y="0"/>
          <a:chExt cx="0" cy="0"/>
        </a:xfrm>
      </p:grpSpPr>
      <p:sp>
        <p:nvSpPr>
          <p:cNvPr id="269"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270" name="image5.png" descr="image5.png"/>
          <p:cNvPicPr>
            <a:picLocks noChangeAspect="1"/>
          </p:cNvPicPr>
          <p:nvPr/>
        </p:nvPicPr>
        <p:blipFill>
          <a:blip r:embed="rId2">
            <a:extLst/>
          </a:blip>
          <a:stretch>
            <a:fillRect/>
          </a:stretch>
        </p:blipFill>
        <p:spPr>
          <a:xfrm>
            <a:off x="15521469" y="10274300"/>
            <a:ext cx="5601431" cy="2566990"/>
          </a:xfrm>
          <a:prstGeom prst="rect">
            <a:avLst/>
          </a:prstGeom>
          <a:ln w="12700">
            <a:miter lim="400000"/>
          </a:ln>
        </p:spPr>
      </p:pic>
      <p:sp>
        <p:nvSpPr>
          <p:cNvPr id="271"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272"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73"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7">
    <p:spTree>
      <p:nvGrpSpPr>
        <p:cNvPr id="1" name=""/>
        <p:cNvGrpSpPr/>
        <p:nvPr/>
      </p:nvGrpSpPr>
      <p:grpSpPr>
        <a:xfrm>
          <a:off x="0" y="0"/>
          <a:ext cx="0" cy="0"/>
          <a:chOff x="0" y="0"/>
          <a:chExt cx="0" cy="0"/>
        </a:xfrm>
      </p:grpSpPr>
      <p:sp>
        <p:nvSpPr>
          <p:cNvPr id="280"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281" name="image5.png" descr="image5.png"/>
          <p:cNvPicPr>
            <a:picLocks noChangeAspect="1"/>
          </p:cNvPicPr>
          <p:nvPr/>
        </p:nvPicPr>
        <p:blipFill>
          <a:blip r:embed="rId2">
            <a:extLst/>
          </a:blip>
          <a:stretch>
            <a:fillRect/>
          </a:stretch>
        </p:blipFill>
        <p:spPr>
          <a:xfrm>
            <a:off x="15521424" y="10274300"/>
            <a:ext cx="5601431" cy="2566990"/>
          </a:xfrm>
          <a:prstGeom prst="rect">
            <a:avLst/>
          </a:prstGeom>
          <a:ln w="12700">
            <a:miter lim="400000"/>
          </a:ln>
        </p:spPr>
      </p:pic>
      <p:sp>
        <p:nvSpPr>
          <p:cNvPr id="282"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283" name="Body Level One…"/>
          <p:cNvSpPr txBox="1"/>
          <p:nvPr>
            <p:ph type="body" idx="1"/>
          </p:nvPr>
        </p:nvSpPr>
        <p:spPr>
          <a:xfrm>
            <a:off x="1219358" y="3200406"/>
            <a:ext cx="21948461" cy="10515594"/>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84"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8">
    <p:spTree>
      <p:nvGrpSpPr>
        <p:cNvPr id="1" name=""/>
        <p:cNvGrpSpPr/>
        <p:nvPr/>
      </p:nvGrpSpPr>
      <p:grpSpPr>
        <a:xfrm>
          <a:off x="0" y="0"/>
          <a:ext cx="0" cy="0"/>
          <a:chOff x="0" y="0"/>
          <a:chExt cx="0" cy="0"/>
        </a:xfrm>
      </p:grpSpPr>
      <p:sp>
        <p:nvSpPr>
          <p:cNvPr id="291" name="Rectangle"/>
          <p:cNvSpPr/>
          <p:nvPr/>
        </p:nvSpPr>
        <p:spPr>
          <a:xfrm>
            <a:off x="-177825" y="-165100"/>
            <a:ext cx="24742824" cy="13906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292" name="Rounded Rectangle"/>
          <p:cNvSpPr/>
          <p:nvPr/>
        </p:nvSpPr>
        <p:spPr>
          <a:xfrm>
            <a:off x="1740126" y="876300"/>
            <a:ext cx="20881519"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293"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294"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95"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19">
    <p:spTree>
      <p:nvGrpSpPr>
        <p:cNvPr id="1" name=""/>
        <p:cNvGrpSpPr/>
        <p:nvPr/>
      </p:nvGrpSpPr>
      <p:grpSpPr>
        <a:xfrm>
          <a:off x="0" y="0"/>
          <a:ext cx="0" cy="0"/>
          <a:chOff x="0" y="0"/>
          <a:chExt cx="0" cy="0"/>
        </a:xfrm>
      </p:grpSpPr>
      <p:sp>
        <p:nvSpPr>
          <p:cNvPr id="302"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303" name="image5.png" descr="image5.png"/>
          <p:cNvPicPr>
            <a:picLocks noChangeAspect="1"/>
          </p:cNvPicPr>
          <p:nvPr/>
        </p:nvPicPr>
        <p:blipFill>
          <a:blip r:embed="rId2">
            <a:extLst/>
          </a:blip>
          <a:stretch>
            <a:fillRect/>
          </a:stretch>
        </p:blipFill>
        <p:spPr>
          <a:xfrm>
            <a:off x="15521455" y="10274300"/>
            <a:ext cx="5601431" cy="2566990"/>
          </a:xfrm>
          <a:prstGeom prst="rect">
            <a:avLst/>
          </a:prstGeom>
          <a:ln w="12700">
            <a:miter lim="400000"/>
          </a:ln>
        </p:spPr>
      </p:pic>
      <p:sp>
        <p:nvSpPr>
          <p:cNvPr id="304"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305"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06"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Reference  copy">
    <p:spTree>
      <p:nvGrpSpPr>
        <p:cNvPr id="1" name=""/>
        <p:cNvGrpSpPr/>
        <p:nvPr/>
      </p:nvGrpSpPr>
      <p:grpSpPr>
        <a:xfrm>
          <a:off x="0" y="0"/>
          <a:ext cx="0" cy="0"/>
          <a:chOff x="0" y="0"/>
          <a:chExt cx="0" cy="0"/>
        </a:xfrm>
      </p:grpSpPr>
      <p:pic>
        <p:nvPicPr>
          <p:cNvPr id="3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 name="Title Text"/>
          <p:cNvSpPr txBox="1"/>
          <p:nvPr>
            <p:ph type="title"/>
          </p:nvPr>
        </p:nvSpPr>
        <p:spPr>
          <a:xfrm>
            <a:off x="1778000" y="1384300"/>
            <a:ext cx="20828000" cy="8826500"/>
          </a:xfrm>
          <a:prstGeom prst="rect">
            <a:avLst/>
          </a:prstGeom>
          <a:effectLst/>
        </p:spPr>
        <p:txBody>
          <a:bodyPr/>
          <a:lstStyle>
            <a:lvl1pPr algn="l">
              <a:defRPr sz="7200"/>
            </a:lvl1pPr>
          </a:lstStyle>
          <a:p>
            <a:pPr/>
            <a:r>
              <a:t>Title Text</a:t>
            </a:r>
          </a:p>
        </p:txBody>
      </p:sp>
      <p:sp>
        <p:nvSpPr>
          <p:cNvPr id="32" name="Body Level One…"/>
          <p:cNvSpPr txBox="1"/>
          <p:nvPr>
            <p:ph type="body" sz="quarter" idx="1"/>
          </p:nvPr>
        </p:nvSpPr>
        <p:spPr>
          <a:xfrm>
            <a:off x="1752600" y="10198100"/>
            <a:ext cx="20866100" cy="1689100"/>
          </a:xfrm>
          <a:prstGeom prst="rect">
            <a:avLst/>
          </a:prstGeom>
          <a:effectLst/>
        </p:spPr>
        <p:txBody>
          <a:bodyPr/>
          <a:lstStyle>
            <a:lvl1pPr>
              <a:defRPr sz="3600"/>
            </a:lvl1pPr>
            <a:lvl2pPr>
              <a:defRPr sz="3600"/>
            </a:lvl2pPr>
            <a:lvl3pPr>
              <a:defRPr sz="3600"/>
            </a:lvl3pPr>
            <a:lvl4pPr>
              <a:defRPr sz="3600"/>
            </a:lvl4pPr>
            <a:lvl5pPr>
              <a:defRPr sz="3600"/>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0">
    <p:spTree>
      <p:nvGrpSpPr>
        <p:cNvPr id="1" name=""/>
        <p:cNvGrpSpPr/>
        <p:nvPr/>
      </p:nvGrpSpPr>
      <p:grpSpPr>
        <a:xfrm>
          <a:off x="0" y="0"/>
          <a:ext cx="0" cy="0"/>
          <a:chOff x="0" y="0"/>
          <a:chExt cx="0" cy="0"/>
        </a:xfrm>
      </p:grpSpPr>
      <p:sp>
        <p:nvSpPr>
          <p:cNvPr id="313"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314" name="image5.png" descr="image5.png"/>
          <p:cNvPicPr>
            <a:picLocks noChangeAspect="1"/>
          </p:cNvPicPr>
          <p:nvPr/>
        </p:nvPicPr>
        <p:blipFill>
          <a:blip r:embed="rId2">
            <a:extLst/>
          </a:blip>
          <a:stretch>
            <a:fillRect/>
          </a:stretch>
        </p:blipFill>
        <p:spPr>
          <a:xfrm>
            <a:off x="15521443" y="10274300"/>
            <a:ext cx="5601431" cy="2566990"/>
          </a:xfrm>
          <a:prstGeom prst="rect">
            <a:avLst/>
          </a:prstGeom>
          <a:ln w="12700">
            <a:miter lim="400000"/>
          </a:ln>
        </p:spPr>
      </p:pic>
      <p:sp>
        <p:nvSpPr>
          <p:cNvPr id="315"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316"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17"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1">
    <p:spTree>
      <p:nvGrpSpPr>
        <p:cNvPr id="1" name=""/>
        <p:cNvGrpSpPr/>
        <p:nvPr/>
      </p:nvGrpSpPr>
      <p:grpSpPr>
        <a:xfrm>
          <a:off x="0" y="0"/>
          <a:ext cx="0" cy="0"/>
          <a:chOff x="0" y="0"/>
          <a:chExt cx="0" cy="0"/>
        </a:xfrm>
      </p:grpSpPr>
      <p:sp>
        <p:nvSpPr>
          <p:cNvPr id="324"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325" name="image5.png" descr="image5.png"/>
          <p:cNvPicPr>
            <a:picLocks noChangeAspect="1"/>
          </p:cNvPicPr>
          <p:nvPr/>
        </p:nvPicPr>
        <p:blipFill>
          <a:blip r:embed="rId2">
            <a:extLst/>
          </a:blip>
          <a:stretch>
            <a:fillRect/>
          </a:stretch>
        </p:blipFill>
        <p:spPr>
          <a:xfrm>
            <a:off x="15521469" y="10274300"/>
            <a:ext cx="5601431" cy="2566990"/>
          </a:xfrm>
          <a:prstGeom prst="rect">
            <a:avLst/>
          </a:prstGeom>
          <a:ln w="12700">
            <a:miter lim="400000"/>
          </a:ln>
        </p:spPr>
      </p:pic>
      <p:sp>
        <p:nvSpPr>
          <p:cNvPr id="326"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327"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28"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2">
    <p:spTree>
      <p:nvGrpSpPr>
        <p:cNvPr id="1" name=""/>
        <p:cNvGrpSpPr/>
        <p:nvPr/>
      </p:nvGrpSpPr>
      <p:grpSpPr>
        <a:xfrm>
          <a:off x="0" y="0"/>
          <a:ext cx="0" cy="0"/>
          <a:chOff x="0" y="0"/>
          <a:chExt cx="0" cy="0"/>
        </a:xfrm>
      </p:grpSpPr>
      <p:sp>
        <p:nvSpPr>
          <p:cNvPr id="335"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336" name="image5.png" descr="image5.png"/>
          <p:cNvPicPr>
            <a:picLocks noChangeAspect="1"/>
          </p:cNvPicPr>
          <p:nvPr/>
        </p:nvPicPr>
        <p:blipFill>
          <a:blip r:embed="rId2">
            <a:extLst/>
          </a:blip>
          <a:stretch>
            <a:fillRect/>
          </a:stretch>
        </p:blipFill>
        <p:spPr>
          <a:xfrm>
            <a:off x="15521435" y="10274300"/>
            <a:ext cx="5601431" cy="2566990"/>
          </a:xfrm>
          <a:prstGeom prst="rect">
            <a:avLst/>
          </a:prstGeom>
          <a:ln w="12700">
            <a:miter lim="400000"/>
          </a:ln>
        </p:spPr>
      </p:pic>
      <p:sp>
        <p:nvSpPr>
          <p:cNvPr id="337"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338"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39"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3">
    <p:spTree>
      <p:nvGrpSpPr>
        <p:cNvPr id="1" name=""/>
        <p:cNvGrpSpPr/>
        <p:nvPr/>
      </p:nvGrpSpPr>
      <p:grpSpPr>
        <a:xfrm>
          <a:off x="0" y="0"/>
          <a:ext cx="0" cy="0"/>
          <a:chOff x="0" y="0"/>
          <a:chExt cx="0" cy="0"/>
        </a:xfrm>
      </p:grpSpPr>
      <p:sp>
        <p:nvSpPr>
          <p:cNvPr id="346"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347" name="image5.png" descr="image5.png"/>
          <p:cNvPicPr>
            <a:picLocks noChangeAspect="1"/>
          </p:cNvPicPr>
          <p:nvPr/>
        </p:nvPicPr>
        <p:blipFill>
          <a:blip r:embed="rId2">
            <a:extLst/>
          </a:blip>
          <a:stretch>
            <a:fillRect/>
          </a:stretch>
        </p:blipFill>
        <p:spPr>
          <a:xfrm>
            <a:off x="15521421" y="10274300"/>
            <a:ext cx="5601431" cy="2566990"/>
          </a:xfrm>
          <a:prstGeom prst="rect">
            <a:avLst/>
          </a:prstGeom>
          <a:ln w="12700">
            <a:miter lim="400000"/>
          </a:ln>
        </p:spPr>
      </p:pic>
      <p:sp>
        <p:nvSpPr>
          <p:cNvPr id="348"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349" name="Body Level One…"/>
          <p:cNvSpPr txBox="1"/>
          <p:nvPr>
            <p:ph type="body" idx="1"/>
          </p:nvPr>
        </p:nvSpPr>
        <p:spPr>
          <a:xfrm>
            <a:off x="1219358" y="3200400"/>
            <a:ext cx="21948461" cy="10515600"/>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5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s">
    <p:spTree>
      <p:nvGrpSpPr>
        <p:cNvPr id="1" name=""/>
        <p:cNvGrpSpPr/>
        <p:nvPr/>
      </p:nvGrpSpPr>
      <p:grpSpPr>
        <a:xfrm>
          <a:off x="0" y="0"/>
          <a:ext cx="0" cy="0"/>
          <a:chOff x="0" y="0"/>
          <a:chExt cx="0" cy="0"/>
        </a:xfrm>
      </p:grpSpPr>
      <p:pic>
        <p:nvPicPr>
          <p:cNvPr id="357" name="image4.png" descr="image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58"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59" name="Title Text"/>
          <p:cNvSpPr txBox="1"/>
          <p:nvPr>
            <p:ph type="title"/>
          </p:nvPr>
        </p:nvSpPr>
        <p:spPr>
          <a:xfrm>
            <a:off x="1739900" y="355600"/>
            <a:ext cx="20904200" cy="3441700"/>
          </a:xfrm>
          <a:prstGeom prst="rect">
            <a:avLst/>
          </a:prstGeom>
          <a:effectLst/>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pPr/>
            <a:r>
              <a:t>Title Text</a:t>
            </a:r>
          </a:p>
        </p:txBody>
      </p:sp>
      <p:sp>
        <p:nvSpPr>
          <p:cNvPr id="3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000000"/>
        </a:solidFill>
      </p:bgPr>
    </p:bg>
    <p:spTree>
      <p:nvGrpSpPr>
        <p:cNvPr id="1" name=""/>
        <p:cNvGrpSpPr/>
        <p:nvPr/>
      </p:nvGrpSpPr>
      <p:grpSpPr>
        <a:xfrm>
          <a:off x="0" y="0"/>
          <a:ext cx="0" cy="0"/>
          <a:chOff x="0" y="0"/>
          <a:chExt cx="0" cy="0"/>
        </a:xfrm>
      </p:grpSpPr>
      <p:sp>
        <p:nvSpPr>
          <p:cNvPr id="367"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0">
    <p:spTree>
      <p:nvGrpSpPr>
        <p:cNvPr id="1" name=""/>
        <p:cNvGrpSpPr/>
        <p:nvPr/>
      </p:nvGrpSpPr>
      <p:grpSpPr>
        <a:xfrm>
          <a:off x="0" y="0"/>
          <a:ext cx="0" cy="0"/>
          <a:chOff x="0" y="0"/>
          <a:chExt cx="0" cy="0"/>
        </a:xfrm>
      </p:grpSpPr>
      <p:sp>
        <p:nvSpPr>
          <p:cNvPr id="374"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5"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6"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7" name="Title Text"/>
          <p:cNvSpPr txBox="1"/>
          <p:nvPr>
            <p:ph type="title"/>
          </p:nvPr>
        </p:nvSpPr>
        <p:spPr>
          <a:xfrm>
            <a:off x="1866900" y="863600"/>
            <a:ext cx="20637500" cy="1841500"/>
          </a:xfrm>
          <a:prstGeom prst="rect">
            <a:avLst/>
          </a:prstGeom>
          <a:effectLst/>
        </p:spPr>
        <p:txBody>
          <a:bodyPr lIns="50800" tIns="50800" rIns="50800" bIns="50800" anchor="b"/>
          <a:lstStyle>
            <a:lvl1pPr>
              <a:defRPr b="1" sz="11600">
                <a:solidFill>
                  <a:srgbClr val="444444"/>
                </a:solidFill>
                <a:latin typeface="Calibri"/>
                <a:ea typeface="Calibri"/>
                <a:cs typeface="Calibri"/>
                <a:sym typeface="Calibri"/>
              </a:defRPr>
            </a:lvl1pPr>
          </a:lstStyle>
          <a:p>
            <a:pPr/>
            <a:r>
              <a:t>Title Text</a:t>
            </a:r>
          </a:p>
        </p:txBody>
      </p:sp>
      <p:sp>
        <p:nvSpPr>
          <p:cNvPr id="3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4">
    <p:spTree>
      <p:nvGrpSpPr>
        <p:cNvPr id="1" name=""/>
        <p:cNvGrpSpPr/>
        <p:nvPr/>
      </p:nvGrpSpPr>
      <p:grpSpPr>
        <a:xfrm>
          <a:off x="0" y="0"/>
          <a:ext cx="0" cy="0"/>
          <a:chOff x="0" y="0"/>
          <a:chExt cx="0" cy="0"/>
        </a:xfrm>
      </p:grpSpPr>
      <p:sp>
        <p:nvSpPr>
          <p:cNvPr id="3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86" name="FINAL LOGO process.pdf" descr="FINAL LOGO process.pdf"/>
          <p:cNvPicPr>
            <a:picLocks noChangeAspect="1"/>
          </p:cNvPicPr>
          <p:nvPr/>
        </p:nvPicPr>
        <p:blipFill>
          <a:blip r:embed="rId2">
            <a:extLst/>
          </a:blip>
          <a:stretch>
            <a:fillRect/>
          </a:stretch>
        </p:blipFill>
        <p:spPr>
          <a:xfrm>
            <a:off x="15519400" y="10274300"/>
            <a:ext cx="5600702" cy="2567658"/>
          </a:xfrm>
          <a:prstGeom prst="rect">
            <a:avLst/>
          </a:prstGeom>
          <a:ln w="12700">
            <a:miter lim="400000"/>
          </a:ln>
        </p:spPr>
      </p:pic>
      <p:sp>
        <p:nvSpPr>
          <p:cNvPr id="387"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b="1" sz="11600">
                <a:solidFill>
                  <a:srgbClr val="444444"/>
                </a:solidFill>
                <a:latin typeface="Calibri"/>
                <a:ea typeface="Calibri"/>
                <a:cs typeface="Calibri"/>
                <a:sym typeface="Calibri"/>
              </a:defRPr>
            </a:lvl1pPr>
          </a:lstStyle>
          <a:p>
            <a:pPr/>
            <a:r>
              <a:t>Title Text</a:t>
            </a:r>
          </a:p>
        </p:txBody>
      </p:sp>
      <p:sp>
        <p:nvSpPr>
          <p:cNvPr id="3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5">
    <p:spTree>
      <p:nvGrpSpPr>
        <p:cNvPr id="1" name=""/>
        <p:cNvGrpSpPr/>
        <p:nvPr/>
      </p:nvGrpSpPr>
      <p:grpSpPr>
        <a:xfrm>
          <a:off x="0" y="0"/>
          <a:ext cx="0" cy="0"/>
          <a:chOff x="0" y="0"/>
          <a:chExt cx="0" cy="0"/>
        </a:xfrm>
      </p:grpSpPr>
      <p:sp>
        <p:nvSpPr>
          <p:cNvPr id="3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97"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b="1" sz="11600">
                <a:solidFill>
                  <a:srgbClr val="444444"/>
                </a:solidFill>
                <a:latin typeface="Calibri"/>
                <a:ea typeface="Calibri"/>
                <a:cs typeface="Calibri"/>
                <a:sym typeface="Calibri"/>
              </a:defRPr>
            </a:lvl1pPr>
          </a:lstStyle>
          <a:p>
            <a:pPr/>
            <a:r>
              <a:t>Title Text</a:t>
            </a:r>
          </a:p>
        </p:txBody>
      </p:sp>
      <p:sp>
        <p:nvSpPr>
          <p:cNvPr id="3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9">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6"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b="1" sz="11600">
                <a:solidFill>
                  <a:srgbClr val="444444"/>
                </a:solidFill>
                <a:latin typeface="Calibri"/>
                <a:ea typeface="Calibri"/>
                <a:cs typeface="Calibri"/>
                <a:sym typeface="Calibri"/>
              </a:defRPr>
            </a:lvl1pPr>
          </a:lstStyle>
          <a:p>
            <a:pPr/>
            <a:r>
              <a:t>Title Text</a:t>
            </a:r>
          </a:p>
        </p:txBody>
      </p:sp>
      <p:sp>
        <p:nvSpPr>
          <p:cNvPr id="4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 Points*">
    <p:spTree>
      <p:nvGrpSpPr>
        <p:cNvPr id="1" name=""/>
        <p:cNvGrpSpPr/>
        <p:nvPr/>
      </p:nvGrpSpPr>
      <p:grpSpPr>
        <a:xfrm>
          <a:off x="0" y="0"/>
          <a:ext cx="0" cy="0"/>
          <a:chOff x="0" y="0"/>
          <a:chExt cx="0" cy="0"/>
        </a:xfrm>
      </p:grpSpPr>
      <p:pic>
        <p:nvPicPr>
          <p:cNvPr id="4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 name="Body Level One…"/>
          <p:cNvSpPr txBox="1"/>
          <p:nvPr>
            <p:ph type="body" idx="1"/>
          </p:nvPr>
        </p:nvSpPr>
        <p:spPr>
          <a:xfrm>
            <a:off x="1765528" y="1346200"/>
            <a:ext cx="20868820" cy="10541001"/>
          </a:xfrm>
          <a:prstGeom prst="rect">
            <a:avLst/>
          </a:prstGeom>
        </p:spPr>
        <p:txBody>
          <a:bodyPr/>
          <a:lstStyle>
            <a:lvl1pPr defTabSz="914400">
              <a:defRPr>
                <a:uFill>
                  <a:solidFill>
                    <a:srgbClr val="E2DEAB"/>
                  </a:solidFill>
                </a:uFill>
              </a:defRPr>
            </a:lvl1pPr>
            <a:lvl2pPr defTabSz="914400">
              <a:defRPr>
                <a:uFill>
                  <a:solidFill>
                    <a:srgbClr val="E2DEAB"/>
                  </a:solidFill>
                </a:uFill>
              </a:defRPr>
            </a:lvl2pPr>
            <a:lvl3pPr defTabSz="914400">
              <a:defRPr>
                <a:uFill>
                  <a:solidFill>
                    <a:srgbClr val="E2DEAB"/>
                  </a:solidFill>
                </a:uFill>
              </a:defRPr>
            </a:lvl3pPr>
            <a:lvl4pPr defTabSz="914400">
              <a:defRPr>
                <a:uFill>
                  <a:solidFill>
                    <a:srgbClr val="E2DEAB"/>
                  </a:solidFill>
                </a:uFill>
              </a:defRPr>
            </a:lvl4pPr>
            <a:lvl5pPr defTabSz="914400">
              <a:defRPr>
                <a:uFill>
                  <a:solidFill>
                    <a:srgbClr val="E2DEAB"/>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3">
    <p:spTree>
      <p:nvGrpSpPr>
        <p:cNvPr id="1" name=""/>
        <p:cNvGrpSpPr/>
        <p:nvPr/>
      </p:nvGrpSpPr>
      <p:grpSpPr>
        <a:xfrm>
          <a:off x="0" y="0"/>
          <a:ext cx="0" cy="0"/>
          <a:chOff x="0" y="0"/>
          <a:chExt cx="0" cy="0"/>
        </a:xfrm>
      </p:grpSpPr>
      <p:pic>
        <p:nvPicPr>
          <p:cNvPr id="41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1">
    <p:spTree>
      <p:nvGrpSpPr>
        <p:cNvPr id="1" name=""/>
        <p:cNvGrpSpPr/>
        <p:nvPr/>
      </p:nvGrpSpPr>
      <p:grpSpPr>
        <a:xfrm>
          <a:off x="0" y="0"/>
          <a:ext cx="0" cy="0"/>
          <a:chOff x="0" y="0"/>
          <a:chExt cx="0" cy="0"/>
        </a:xfrm>
      </p:grpSpPr>
      <p:pic>
        <p:nvPicPr>
          <p:cNvPr id="42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ard Grunge copy 1">
    <p:spTree>
      <p:nvGrpSpPr>
        <p:cNvPr id="1" name=""/>
        <p:cNvGrpSpPr/>
        <p:nvPr/>
      </p:nvGrpSpPr>
      <p:grpSpPr>
        <a:xfrm>
          <a:off x="0" y="0"/>
          <a:ext cx="0" cy="0"/>
          <a:chOff x="0" y="0"/>
          <a:chExt cx="0" cy="0"/>
        </a:xfrm>
      </p:grpSpPr>
      <p:pic>
        <p:nvPicPr>
          <p:cNvPr id="430"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31" name="Title Text"/>
          <p:cNvSpPr txBox="1"/>
          <p:nvPr>
            <p:ph type="title"/>
          </p:nvPr>
        </p:nvSpPr>
        <p:spPr>
          <a:xfrm>
            <a:off x="1778000" y="1384300"/>
            <a:ext cx="20828000" cy="8826500"/>
          </a:xfrm>
          <a:prstGeom prst="rect">
            <a:avLst/>
          </a:prstGeom>
        </p:spPr>
        <p:txBody>
          <a:bodyPr/>
          <a:lstStyle>
            <a:lvl1pPr algn="l">
              <a:defRPr sz="7200">
                <a:solidFill>
                  <a:srgbClr val="EBEBEB"/>
                </a:solidFill>
              </a:defRPr>
            </a:lvl1pPr>
          </a:lstStyle>
          <a:p>
            <a:pPr/>
            <a:r>
              <a:t>Title Text</a:t>
            </a:r>
          </a:p>
        </p:txBody>
      </p:sp>
      <p:sp>
        <p:nvSpPr>
          <p:cNvPr id="432" name="Body Level One…"/>
          <p:cNvSpPr txBox="1"/>
          <p:nvPr>
            <p:ph type="body" sz="quarter" idx="1"/>
          </p:nvPr>
        </p:nvSpPr>
        <p:spPr>
          <a:xfrm>
            <a:off x="1752600" y="10198100"/>
            <a:ext cx="20866100" cy="1689100"/>
          </a:xfrm>
          <a:prstGeom prst="rect">
            <a:avLst/>
          </a:prstGeom>
        </p:spPr>
        <p:txBody>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EBEBEB"/>
                </a:solidFill>
              </a:defRPr>
            </a:lvl4pPr>
            <a:lvl5pPr>
              <a:defRPr sz="3600">
                <a:solidFill>
                  <a:srgbClr val="EBEBEB"/>
                </a:solidFill>
              </a:defRPr>
            </a:lvl5pPr>
          </a:lstStyle>
          <a:p>
            <a:pPr/>
            <a:r>
              <a:t>Body Level One</a:t>
            </a:r>
          </a:p>
          <a:p>
            <a:pPr lvl="1"/>
            <a:r>
              <a:t>Body Level Two</a:t>
            </a:r>
          </a:p>
          <a:p>
            <a:pPr lvl="2"/>
            <a:r>
              <a:t>Body Level Three</a:t>
            </a:r>
          </a:p>
          <a:p>
            <a:pPr lvl="3"/>
            <a:r>
              <a:t>Body Level Four</a:t>
            </a:r>
          </a:p>
          <a:p>
            <a:pPr lvl="4"/>
            <a:r>
              <a:t>Body Level Five</a:t>
            </a:r>
          </a:p>
        </p:txBody>
      </p:sp>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4">
    <p:spTree>
      <p:nvGrpSpPr>
        <p:cNvPr id="1" name=""/>
        <p:cNvGrpSpPr/>
        <p:nvPr/>
      </p:nvGrpSpPr>
      <p:grpSpPr>
        <a:xfrm>
          <a:off x="0" y="0"/>
          <a:ext cx="0" cy="0"/>
          <a:chOff x="0" y="0"/>
          <a:chExt cx="0" cy="0"/>
        </a:xfrm>
      </p:grpSpPr>
      <p:sp>
        <p:nvSpPr>
          <p:cNvPr id="440"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441" name="image5.png" descr="image5.png"/>
          <p:cNvPicPr>
            <a:picLocks noChangeAspect="1"/>
          </p:cNvPicPr>
          <p:nvPr/>
        </p:nvPicPr>
        <p:blipFill>
          <a:blip r:embed="rId2">
            <a:extLst/>
          </a:blip>
          <a:stretch>
            <a:fillRect/>
          </a:stretch>
        </p:blipFill>
        <p:spPr>
          <a:xfrm>
            <a:off x="15521762" y="10274300"/>
            <a:ext cx="5601431" cy="2566990"/>
          </a:xfrm>
          <a:prstGeom prst="rect">
            <a:avLst/>
          </a:prstGeom>
          <a:ln w="12700">
            <a:miter lim="400000"/>
          </a:ln>
        </p:spPr>
      </p:pic>
      <p:sp>
        <p:nvSpPr>
          <p:cNvPr id="442"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443"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44"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 2 Column copy 1">
    <p:spTree>
      <p:nvGrpSpPr>
        <p:cNvPr id="1" name=""/>
        <p:cNvGrpSpPr/>
        <p:nvPr/>
      </p:nvGrpSpPr>
      <p:grpSpPr>
        <a:xfrm>
          <a:off x="0" y="0"/>
          <a:ext cx="0" cy="0"/>
          <a:chOff x="0" y="0"/>
          <a:chExt cx="0" cy="0"/>
        </a:xfrm>
      </p:grpSpPr>
      <p:pic>
        <p:nvPicPr>
          <p:cNvPr id="451" name="image6.png" descr="image6.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5">
    <p:spTree>
      <p:nvGrpSpPr>
        <p:cNvPr id="1" name=""/>
        <p:cNvGrpSpPr/>
        <p:nvPr/>
      </p:nvGrpSpPr>
      <p:grpSpPr>
        <a:xfrm>
          <a:off x="0" y="0"/>
          <a:ext cx="0" cy="0"/>
          <a:chOff x="0" y="0"/>
          <a:chExt cx="0" cy="0"/>
        </a:xfrm>
      </p:grpSpPr>
      <p:sp>
        <p:nvSpPr>
          <p:cNvPr id="45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460" name="Title Text"/>
          <p:cNvSpPr txBox="1"/>
          <p:nvPr>
            <p:ph type="title"/>
          </p:nvPr>
        </p:nvSpPr>
        <p:spPr>
          <a:xfrm>
            <a:off x="1866900" y="0"/>
            <a:ext cx="20637500"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461" name="Body Level One…"/>
          <p:cNvSpPr txBox="1"/>
          <p:nvPr>
            <p:ph type="body" idx="1"/>
          </p:nvPr>
        </p:nvSpPr>
        <p:spPr>
          <a:xfrm>
            <a:off x="1219200" y="3200400"/>
            <a:ext cx="21945600" cy="10515600"/>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62"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p:spTree>
      <p:nvGrpSpPr>
        <p:cNvPr id="1" name=""/>
        <p:cNvGrpSpPr/>
        <p:nvPr/>
      </p:nvGrpSpPr>
      <p:grpSpPr>
        <a:xfrm>
          <a:off x="0" y="0"/>
          <a:ext cx="0" cy="0"/>
          <a:chOff x="0" y="0"/>
          <a:chExt cx="0" cy="0"/>
        </a:xfrm>
      </p:grpSpPr>
      <p:sp>
        <p:nvSpPr>
          <p:cNvPr id="469"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470"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copy 3">
    <p:spTree>
      <p:nvGrpSpPr>
        <p:cNvPr id="1" name=""/>
        <p:cNvGrpSpPr/>
        <p:nvPr/>
      </p:nvGrpSpPr>
      <p:grpSpPr>
        <a:xfrm>
          <a:off x="0" y="0"/>
          <a:ext cx="0" cy="0"/>
          <a:chOff x="0" y="0"/>
          <a:chExt cx="0" cy="0"/>
        </a:xfrm>
      </p:grpSpPr>
      <p:sp>
        <p:nvSpPr>
          <p:cNvPr id="4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p:spTree>
      <p:nvGrpSpPr>
        <p:cNvPr id="1" name=""/>
        <p:cNvGrpSpPr/>
        <p:nvPr/>
      </p:nvGrpSpPr>
      <p:grpSpPr>
        <a:xfrm>
          <a:off x="0" y="0"/>
          <a:ext cx="0" cy="0"/>
          <a:chOff x="0" y="0"/>
          <a:chExt cx="0" cy="0"/>
        </a:xfrm>
      </p:grpSpPr>
      <p:sp>
        <p:nvSpPr>
          <p:cNvPr id="4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492" name="Title Text"/>
          <p:cNvSpPr txBox="1"/>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000000"/>
                </a:solidFill>
                <a:latin typeface="Gill Sans"/>
                <a:ea typeface="Gill Sans"/>
                <a:cs typeface="Gill Sans"/>
                <a:sym typeface="Gill Sans"/>
              </a:defRPr>
            </a:lvl1pPr>
          </a:lstStyle>
          <a:p>
            <a:pPr/>
            <a:r>
              <a:t>Title Text</a:t>
            </a:r>
          </a:p>
        </p:txBody>
      </p:sp>
      <p:sp>
        <p:nvSpPr>
          <p:cNvPr id="493" name="Body Level One…"/>
          <p:cNvSpPr txBox="1"/>
          <p:nvPr>
            <p:ph type="body" sz="quarter" idx="1"/>
          </p:nvPr>
        </p:nvSpPr>
        <p:spPr>
          <a:xfrm>
            <a:off x="1739900" y="7061200"/>
            <a:ext cx="20904200" cy="1587500"/>
          </a:xfrm>
          <a:prstGeom prst="rect">
            <a:avLst/>
          </a:prstGeom>
          <a:effectLst/>
        </p:spPr>
        <p:txBody>
          <a:bodyPr lIns="50800" tIns="50800" rIns="50800" bIns="50800"/>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4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4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2">
    <p:spTree>
      <p:nvGrpSpPr>
        <p:cNvPr id="1" name=""/>
        <p:cNvGrpSpPr/>
        <p:nvPr/>
      </p:nvGrpSpPr>
      <p:grpSpPr>
        <a:xfrm>
          <a:off x="0" y="0"/>
          <a:ext cx="0" cy="0"/>
          <a:chOff x="0" y="0"/>
          <a:chExt cx="0" cy="0"/>
        </a:xfrm>
      </p:grpSpPr>
      <p:sp>
        <p:nvSpPr>
          <p:cNvPr id="5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5">
    <p:spTree>
      <p:nvGrpSpPr>
        <p:cNvPr id="1" name=""/>
        <p:cNvGrpSpPr/>
        <p:nvPr/>
      </p:nvGrpSpPr>
      <p:grpSpPr>
        <a:xfrm>
          <a:off x="0" y="0"/>
          <a:ext cx="0" cy="0"/>
          <a:chOff x="0" y="0"/>
          <a:chExt cx="0" cy="0"/>
        </a:xfrm>
      </p:grpSpPr>
      <p:sp>
        <p:nvSpPr>
          <p:cNvPr id="508"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509" name="FINAL LOGO process.pdf" descr="FINAL LOGO process.pdf"/>
          <p:cNvPicPr>
            <a:picLocks noChangeAspect="1"/>
          </p:cNvPicPr>
          <p:nvPr/>
        </p:nvPicPr>
        <p:blipFill>
          <a:blip r:embed="rId2">
            <a:extLst/>
          </a:blip>
          <a:stretch>
            <a:fillRect/>
          </a:stretch>
        </p:blipFill>
        <p:spPr>
          <a:xfrm>
            <a:off x="15519400" y="10274300"/>
            <a:ext cx="5600702" cy="2567658"/>
          </a:xfrm>
          <a:prstGeom prst="rect">
            <a:avLst/>
          </a:prstGeom>
          <a:ln w="12700">
            <a:miter lim="400000"/>
          </a:ln>
        </p:spPr>
      </p:pic>
      <p:sp>
        <p:nvSpPr>
          <p:cNvPr id="510"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b="1" sz="11600">
                <a:solidFill>
                  <a:srgbClr val="444444"/>
                </a:solidFill>
                <a:latin typeface="Calibri"/>
                <a:ea typeface="Calibri"/>
                <a:cs typeface="Calibri"/>
                <a:sym typeface="Calibri"/>
              </a:defRPr>
            </a:lvl1pPr>
          </a:lstStyle>
          <a:p>
            <a:pPr/>
            <a:r>
              <a:t>Title Text</a:t>
            </a:r>
          </a:p>
        </p:txBody>
      </p:sp>
      <p:sp>
        <p:nvSpPr>
          <p:cNvPr id="5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bg>
      <p:bgPr>
        <a:solidFill>
          <a:srgbClr val="000000"/>
        </a:solidFill>
      </p:bgPr>
    </p:bg>
    <p:spTree>
      <p:nvGrpSpPr>
        <p:cNvPr id="1" name=""/>
        <p:cNvGrpSpPr/>
        <p:nvPr/>
      </p:nvGrpSpPr>
      <p:grpSpPr>
        <a:xfrm>
          <a:off x="0" y="0"/>
          <a:ext cx="0" cy="0"/>
          <a:chOff x="0" y="0"/>
          <a:chExt cx="0" cy="0"/>
        </a:xfrm>
      </p:grpSpPr>
      <p:pic>
        <p:nvPicPr>
          <p:cNvPr id="518" name="12_KingdomChronicles_VBS.jpg" descr="12_KingdomChronicles_VBS.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9"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6">
    <p:spTree>
      <p:nvGrpSpPr>
        <p:cNvPr id="1" name=""/>
        <p:cNvGrpSpPr/>
        <p:nvPr/>
      </p:nvGrpSpPr>
      <p:grpSpPr>
        <a:xfrm>
          <a:off x="0" y="0"/>
          <a:ext cx="0" cy="0"/>
          <a:chOff x="0" y="0"/>
          <a:chExt cx="0" cy="0"/>
        </a:xfrm>
      </p:grpSpPr>
      <p:sp>
        <p:nvSpPr>
          <p:cNvPr id="52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527" name="Title Text"/>
          <p:cNvSpPr txBox="1"/>
          <p:nvPr>
            <p:ph type="title"/>
          </p:nvPr>
        </p:nvSpPr>
        <p:spPr>
          <a:xfrm>
            <a:off x="1866900" y="0"/>
            <a:ext cx="20637500"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528" name="Body Level One…"/>
          <p:cNvSpPr txBox="1"/>
          <p:nvPr>
            <p:ph type="body" idx="1"/>
          </p:nvPr>
        </p:nvSpPr>
        <p:spPr>
          <a:xfrm>
            <a:off x="1219200" y="3200400"/>
            <a:ext cx="21945600" cy="10515600"/>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29"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7">
    <p:spTree>
      <p:nvGrpSpPr>
        <p:cNvPr id="1" name=""/>
        <p:cNvGrpSpPr/>
        <p:nvPr/>
      </p:nvGrpSpPr>
      <p:grpSpPr>
        <a:xfrm>
          <a:off x="0" y="0"/>
          <a:ext cx="0" cy="0"/>
          <a:chOff x="0" y="0"/>
          <a:chExt cx="0" cy="0"/>
        </a:xfrm>
      </p:grpSpPr>
      <p:sp>
        <p:nvSpPr>
          <p:cNvPr id="536"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537" name="image5.png" descr="image5.png"/>
          <p:cNvPicPr>
            <a:picLocks noChangeAspect="1"/>
          </p:cNvPicPr>
          <p:nvPr/>
        </p:nvPicPr>
        <p:blipFill>
          <a:blip r:embed="rId2">
            <a:extLst/>
          </a:blip>
          <a:stretch>
            <a:fillRect/>
          </a:stretch>
        </p:blipFill>
        <p:spPr>
          <a:xfrm>
            <a:off x="15521756" y="10274300"/>
            <a:ext cx="5601431" cy="2566990"/>
          </a:xfrm>
          <a:prstGeom prst="rect">
            <a:avLst/>
          </a:prstGeom>
          <a:ln w="12700">
            <a:miter lim="400000"/>
          </a:ln>
        </p:spPr>
      </p:pic>
      <p:sp>
        <p:nvSpPr>
          <p:cNvPr id="538"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539" name="Body Level One…"/>
          <p:cNvSpPr txBox="1"/>
          <p:nvPr>
            <p:ph type="body" idx="1"/>
          </p:nvPr>
        </p:nvSpPr>
        <p:spPr>
          <a:xfrm>
            <a:off x="1219358" y="3200412"/>
            <a:ext cx="21948461" cy="10515589"/>
          </a:xfrm>
          <a:prstGeom prst="rect">
            <a:avLst/>
          </a:prstGeom>
          <a:effectLst/>
        </p:spPr>
        <p:txBody>
          <a:bodyPr lIns="38100" tIns="38100" rIns="38100" bIns="38100"/>
          <a:lstStyle>
            <a:lvl1pPr marL="342900" indent="-342900" defTabSz="914400">
              <a:defRPr sz="20000">
                <a:solidFill>
                  <a:srgbClr val="E7E7E7"/>
                </a:solidFill>
                <a:uFill>
                  <a:solidFill>
                    <a:srgbClr val="E7E7E7"/>
                  </a:solidFill>
                </a:uFill>
                <a:latin typeface="Calibri"/>
                <a:ea typeface="Calibri"/>
                <a:cs typeface="Calibri"/>
                <a:sym typeface="Calibri"/>
              </a:defRPr>
            </a:lvl1pPr>
            <a:lvl2pPr marL="342900" indent="114300" defTabSz="914400">
              <a:defRPr sz="20000">
                <a:solidFill>
                  <a:srgbClr val="E7E7E7"/>
                </a:solidFill>
                <a:uFill>
                  <a:solidFill>
                    <a:srgbClr val="E7E7E7"/>
                  </a:solidFill>
                </a:uFill>
                <a:latin typeface="Calibri"/>
                <a:ea typeface="Calibri"/>
                <a:cs typeface="Calibri"/>
                <a:sym typeface="Calibri"/>
              </a:defRPr>
            </a:lvl2pPr>
            <a:lvl3pPr marL="342900" indent="571500" defTabSz="914400">
              <a:defRPr sz="20000">
                <a:solidFill>
                  <a:srgbClr val="E7E7E7"/>
                </a:solidFill>
                <a:uFill>
                  <a:solidFill>
                    <a:srgbClr val="E7E7E7"/>
                  </a:solidFill>
                </a:uFill>
                <a:latin typeface="Calibri"/>
                <a:ea typeface="Calibri"/>
                <a:cs typeface="Calibri"/>
                <a:sym typeface="Calibri"/>
              </a:defRPr>
            </a:lvl3pPr>
            <a:lvl4pPr marL="342900" indent="1028700" defTabSz="914400">
              <a:defRPr sz="20000">
                <a:solidFill>
                  <a:srgbClr val="E7E7E7"/>
                </a:solidFill>
                <a:uFill>
                  <a:solidFill>
                    <a:srgbClr val="E7E7E7"/>
                  </a:solidFill>
                </a:uFill>
                <a:latin typeface="Calibri"/>
                <a:ea typeface="Calibri"/>
                <a:cs typeface="Calibri"/>
                <a:sym typeface="Calibri"/>
              </a:defRPr>
            </a:lvl4pPr>
            <a:lvl5pPr marL="342900" indent="1485900"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4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solidFill>
          <a:srgbClr val="000000"/>
        </a:solidFill>
      </p:bgPr>
    </p:bg>
    <p:spTree>
      <p:nvGrpSpPr>
        <p:cNvPr id="1" name=""/>
        <p:cNvGrpSpPr/>
        <p:nvPr/>
      </p:nvGrpSpPr>
      <p:grpSpPr>
        <a:xfrm>
          <a:off x="0" y="0"/>
          <a:ext cx="0" cy="0"/>
          <a:chOff x="0" y="0"/>
          <a:chExt cx="0" cy="0"/>
        </a:xfrm>
      </p:grpSpPr>
      <p:sp>
        <p:nvSpPr>
          <p:cNvPr id="547" name="Title Text"/>
          <p:cNvSpPr txBox="1"/>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FFFFFF"/>
                </a:solidFill>
                <a:latin typeface="Gill Sans"/>
                <a:ea typeface="Gill Sans"/>
                <a:cs typeface="Gill Sans"/>
                <a:sym typeface="Gill Sans"/>
              </a:defRPr>
            </a:lvl1pPr>
          </a:lstStyle>
          <a:p>
            <a:pPr/>
            <a:r>
              <a:t>Title Text</a:t>
            </a:r>
          </a:p>
        </p:txBody>
      </p:sp>
      <p:sp>
        <p:nvSpPr>
          <p:cNvPr id="548" name="Body Level One…"/>
          <p:cNvSpPr txBox="1"/>
          <p:nvPr>
            <p:ph type="body" sz="quarter" idx="1"/>
          </p:nvPr>
        </p:nvSpPr>
        <p:spPr>
          <a:xfrm>
            <a:off x="1739900" y="7061200"/>
            <a:ext cx="20904200" cy="1587500"/>
          </a:xfrm>
          <a:prstGeom prst="rect">
            <a:avLst/>
          </a:prstGeom>
          <a:effectLst/>
        </p:spPr>
        <p:txBody>
          <a:bodyPr lIns="50800" tIns="50800" rIns="50800" bIns="50800"/>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49"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6">
    <p:spTree>
      <p:nvGrpSpPr>
        <p:cNvPr id="1" name=""/>
        <p:cNvGrpSpPr/>
        <p:nvPr/>
      </p:nvGrpSpPr>
      <p:grpSpPr>
        <a:xfrm>
          <a:off x="0" y="0"/>
          <a:ext cx="0" cy="0"/>
          <a:chOff x="0" y="0"/>
          <a:chExt cx="0" cy="0"/>
        </a:xfrm>
      </p:grpSpPr>
      <p:sp>
        <p:nvSpPr>
          <p:cNvPr id="55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9" name="Title Text"/>
          <p:cNvSpPr txBox="1"/>
          <p:nvPr>
            <p:ph type="title"/>
          </p:nvPr>
        </p:nvSpPr>
        <p:spPr>
          <a:xfrm>
            <a:off x="1866900" y="863600"/>
            <a:ext cx="20637500" cy="1841500"/>
          </a:xfrm>
          <a:prstGeom prst="rect">
            <a:avLst/>
          </a:prstGeom>
          <a:effectLst/>
        </p:spPr>
        <p:txBody>
          <a:bodyPr lIns="50800" tIns="50800" rIns="50800" bIns="50800" anchor="b"/>
          <a:lstStyle>
            <a:lvl1pPr>
              <a:defRPr b="1" sz="11600">
                <a:solidFill>
                  <a:srgbClr val="444444"/>
                </a:solidFill>
                <a:latin typeface="Calibri"/>
                <a:ea typeface="Calibri"/>
                <a:cs typeface="Calibri"/>
                <a:sym typeface="Calibri"/>
              </a:defRPr>
            </a:lvl1pPr>
          </a:lstStyle>
          <a:p>
            <a:pPr/>
            <a:r>
              <a:t>Title Text</a:t>
            </a:r>
          </a:p>
        </p:txBody>
      </p:sp>
      <p:sp>
        <p:nvSpPr>
          <p:cNvPr id="5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4">
    <p:spTree>
      <p:nvGrpSpPr>
        <p:cNvPr id="1" name=""/>
        <p:cNvGrpSpPr/>
        <p:nvPr/>
      </p:nvGrpSpPr>
      <p:grpSpPr>
        <a:xfrm>
          <a:off x="0" y="0"/>
          <a:ext cx="0" cy="0"/>
          <a:chOff x="0" y="0"/>
          <a:chExt cx="0" cy="0"/>
        </a:xfrm>
      </p:grpSpPr>
      <p:sp>
        <p:nvSpPr>
          <p:cNvPr id="5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6">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8">
    <p:spTree>
      <p:nvGrpSpPr>
        <p:cNvPr id="1" name=""/>
        <p:cNvGrpSpPr/>
        <p:nvPr/>
      </p:nvGrpSpPr>
      <p:grpSpPr>
        <a:xfrm>
          <a:off x="0" y="0"/>
          <a:ext cx="0" cy="0"/>
          <a:chOff x="0" y="0"/>
          <a:chExt cx="0" cy="0"/>
        </a:xfrm>
      </p:grpSpPr>
      <p:sp>
        <p:nvSpPr>
          <p:cNvPr id="58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583" name="Title Text"/>
          <p:cNvSpPr txBox="1"/>
          <p:nvPr>
            <p:ph type="title"/>
          </p:nvPr>
        </p:nvSpPr>
        <p:spPr>
          <a:xfrm>
            <a:off x="1866900" y="0"/>
            <a:ext cx="20637500"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584" name="Body Level One…"/>
          <p:cNvSpPr txBox="1"/>
          <p:nvPr>
            <p:ph type="body" idx="1"/>
          </p:nvPr>
        </p:nvSpPr>
        <p:spPr>
          <a:xfrm>
            <a:off x="1219200" y="3200400"/>
            <a:ext cx="21945600" cy="10515600"/>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85"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sp>
        <p:nvSpPr>
          <p:cNvPr id="57"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58" name="image5.png" descr="image5.png"/>
          <p:cNvPicPr>
            <a:picLocks noChangeAspect="1"/>
          </p:cNvPicPr>
          <p:nvPr/>
        </p:nvPicPr>
        <p:blipFill>
          <a:blip r:embed="rId2">
            <a:extLst/>
          </a:blip>
          <a:stretch>
            <a:fillRect/>
          </a:stretch>
        </p:blipFill>
        <p:spPr>
          <a:xfrm>
            <a:off x="15521423" y="10274300"/>
            <a:ext cx="5601431" cy="2566990"/>
          </a:xfrm>
          <a:prstGeom prst="rect">
            <a:avLst/>
          </a:prstGeom>
          <a:ln w="12700">
            <a:miter lim="400000"/>
          </a:ln>
        </p:spPr>
      </p:pic>
      <p:sp>
        <p:nvSpPr>
          <p:cNvPr id="59"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60" name="Body Level One…"/>
          <p:cNvSpPr txBox="1"/>
          <p:nvPr>
            <p:ph type="body" idx="1"/>
          </p:nvPr>
        </p:nvSpPr>
        <p:spPr>
          <a:xfrm>
            <a:off x="1219358" y="3200404"/>
            <a:ext cx="21948461" cy="10515597"/>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7">
    <p:spTree>
      <p:nvGrpSpPr>
        <p:cNvPr id="1" name=""/>
        <p:cNvGrpSpPr/>
        <p:nvPr/>
      </p:nvGrpSpPr>
      <p:grpSpPr>
        <a:xfrm>
          <a:off x="0" y="0"/>
          <a:ext cx="0" cy="0"/>
          <a:chOff x="0" y="0"/>
          <a:chExt cx="0" cy="0"/>
        </a:xfrm>
      </p:grpSpPr>
      <p:sp>
        <p:nvSpPr>
          <p:cNvPr id="59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593" name="AiGLogo_Spanish_Process.pdf" descr="AiGLogo_Spanish_Process.pdf"/>
          <p:cNvPicPr>
            <a:picLocks noChangeAspect="1"/>
          </p:cNvPicPr>
          <p:nvPr/>
        </p:nvPicPr>
        <p:blipFill>
          <a:blip r:embed="rId2">
            <a:extLst/>
          </a:blip>
          <a:stretch>
            <a:fillRect/>
          </a:stretch>
        </p:blipFill>
        <p:spPr>
          <a:xfrm>
            <a:off x="15519400" y="10274300"/>
            <a:ext cx="5592892" cy="2565400"/>
          </a:xfrm>
          <a:prstGeom prst="rect">
            <a:avLst/>
          </a:prstGeom>
          <a:ln w="12700">
            <a:miter lim="400000"/>
          </a:ln>
        </p:spPr>
      </p:pic>
      <p:sp>
        <p:nvSpPr>
          <p:cNvPr id="594"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b="1" sz="11600">
                <a:solidFill>
                  <a:srgbClr val="444444"/>
                </a:solidFill>
                <a:latin typeface="Calibri"/>
                <a:ea typeface="Calibri"/>
                <a:cs typeface="Calibri"/>
                <a:sym typeface="Calibri"/>
              </a:defRPr>
            </a:lvl1pPr>
          </a:lstStyle>
          <a:p>
            <a:pPr/>
            <a:r>
              <a:t>Title Text</a:t>
            </a:r>
          </a:p>
        </p:txBody>
      </p:sp>
      <p:sp>
        <p:nvSpPr>
          <p:cNvPr id="5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5">
    <p:spTree>
      <p:nvGrpSpPr>
        <p:cNvPr id="1" name=""/>
        <p:cNvGrpSpPr/>
        <p:nvPr/>
      </p:nvGrpSpPr>
      <p:grpSpPr>
        <a:xfrm>
          <a:off x="0" y="0"/>
          <a:ext cx="0" cy="0"/>
          <a:chOff x="0" y="0"/>
          <a:chExt cx="0" cy="0"/>
        </a:xfrm>
      </p:grpSpPr>
      <p:sp>
        <p:nvSpPr>
          <p:cNvPr id="6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Only">
    <p:spTree>
      <p:nvGrpSpPr>
        <p:cNvPr id="1" name=""/>
        <p:cNvGrpSpPr/>
        <p:nvPr/>
      </p:nvGrpSpPr>
      <p:grpSpPr>
        <a:xfrm>
          <a:off x="0" y="0"/>
          <a:ext cx="0" cy="0"/>
          <a:chOff x="0" y="0"/>
          <a:chExt cx="0" cy="0"/>
        </a:xfrm>
      </p:grpSpPr>
      <p:sp>
        <p:nvSpPr>
          <p:cNvPr id="609"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610" name="Rounded Rectangle"/>
          <p:cNvSpPr/>
          <p:nvPr/>
        </p:nvSpPr>
        <p:spPr>
          <a:xfrm>
            <a:off x="1740126" y="876300"/>
            <a:ext cx="20881519"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611"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612"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6">
    <p:spTree>
      <p:nvGrpSpPr>
        <p:cNvPr id="1" name=""/>
        <p:cNvGrpSpPr/>
        <p:nvPr/>
      </p:nvGrpSpPr>
      <p:grpSpPr>
        <a:xfrm>
          <a:off x="0" y="0"/>
          <a:ext cx="0" cy="0"/>
          <a:chOff x="0" y="0"/>
          <a:chExt cx="0" cy="0"/>
        </a:xfrm>
      </p:grpSpPr>
      <p:sp>
        <p:nvSpPr>
          <p:cNvPr id="6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29">
    <p:spTree>
      <p:nvGrpSpPr>
        <p:cNvPr id="1" name=""/>
        <p:cNvGrpSpPr/>
        <p:nvPr/>
      </p:nvGrpSpPr>
      <p:grpSpPr>
        <a:xfrm>
          <a:off x="0" y="0"/>
          <a:ext cx="0" cy="0"/>
          <a:chOff x="0" y="0"/>
          <a:chExt cx="0" cy="0"/>
        </a:xfrm>
      </p:grpSpPr>
      <p:sp>
        <p:nvSpPr>
          <p:cNvPr id="626"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627" name="image5.png" descr="image5.png"/>
          <p:cNvPicPr>
            <a:picLocks noChangeAspect="1"/>
          </p:cNvPicPr>
          <p:nvPr/>
        </p:nvPicPr>
        <p:blipFill>
          <a:blip r:embed="rId2">
            <a:extLst/>
          </a:blip>
          <a:stretch>
            <a:fillRect/>
          </a:stretch>
        </p:blipFill>
        <p:spPr>
          <a:xfrm>
            <a:off x="15521756" y="10274300"/>
            <a:ext cx="5601431" cy="2566990"/>
          </a:xfrm>
          <a:prstGeom prst="rect">
            <a:avLst/>
          </a:prstGeom>
          <a:ln w="12700">
            <a:miter lim="400000"/>
          </a:ln>
        </p:spPr>
      </p:pic>
      <p:sp>
        <p:nvSpPr>
          <p:cNvPr id="628"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629" name="Body Level One…"/>
          <p:cNvSpPr txBox="1"/>
          <p:nvPr>
            <p:ph type="body" idx="1"/>
          </p:nvPr>
        </p:nvSpPr>
        <p:spPr>
          <a:xfrm>
            <a:off x="1219358" y="3200412"/>
            <a:ext cx="21948461" cy="10515589"/>
          </a:xfrm>
          <a:prstGeom prst="rect">
            <a:avLst/>
          </a:prstGeom>
          <a:effectLst/>
        </p:spPr>
        <p:txBody>
          <a:bodyPr lIns="38100" tIns="38100" rIns="38100" bIns="38100"/>
          <a:lstStyle>
            <a:lvl1pPr marL="342900" indent="-342900" defTabSz="914400">
              <a:defRPr sz="20000">
                <a:solidFill>
                  <a:srgbClr val="E7E7E7"/>
                </a:solidFill>
                <a:uFill>
                  <a:solidFill>
                    <a:srgbClr val="E7E7E7"/>
                  </a:solidFill>
                </a:uFill>
                <a:latin typeface="Calibri"/>
                <a:ea typeface="Calibri"/>
                <a:cs typeface="Calibri"/>
                <a:sym typeface="Calibri"/>
              </a:defRPr>
            </a:lvl1pPr>
            <a:lvl2pPr marL="342900" indent="114300" defTabSz="914400">
              <a:defRPr sz="20000">
                <a:solidFill>
                  <a:srgbClr val="E7E7E7"/>
                </a:solidFill>
                <a:uFill>
                  <a:solidFill>
                    <a:srgbClr val="E7E7E7"/>
                  </a:solidFill>
                </a:uFill>
                <a:latin typeface="Calibri"/>
                <a:ea typeface="Calibri"/>
                <a:cs typeface="Calibri"/>
                <a:sym typeface="Calibri"/>
              </a:defRPr>
            </a:lvl2pPr>
            <a:lvl3pPr marL="342900" indent="571500" defTabSz="914400">
              <a:defRPr sz="20000">
                <a:solidFill>
                  <a:srgbClr val="E7E7E7"/>
                </a:solidFill>
                <a:uFill>
                  <a:solidFill>
                    <a:srgbClr val="E7E7E7"/>
                  </a:solidFill>
                </a:uFill>
                <a:latin typeface="Calibri"/>
                <a:ea typeface="Calibri"/>
                <a:cs typeface="Calibri"/>
                <a:sym typeface="Calibri"/>
              </a:defRPr>
            </a:lvl3pPr>
            <a:lvl4pPr marL="342900" indent="1028700" defTabSz="914400">
              <a:defRPr sz="20000">
                <a:solidFill>
                  <a:srgbClr val="E7E7E7"/>
                </a:solidFill>
                <a:uFill>
                  <a:solidFill>
                    <a:srgbClr val="E7E7E7"/>
                  </a:solidFill>
                </a:uFill>
                <a:latin typeface="Calibri"/>
                <a:ea typeface="Calibri"/>
                <a:cs typeface="Calibri"/>
                <a:sym typeface="Calibri"/>
              </a:defRPr>
            </a:lvl4pPr>
            <a:lvl5pPr marL="342900" indent="1485900"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3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Only">
    <p:bg>
      <p:bgPr>
        <a:solidFill>
          <a:srgbClr val="000000"/>
        </a:solidFill>
      </p:bgPr>
    </p:bg>
    <p:spTree>
      <p:nvGrpSpPr>
        <p:cNvPr id="1" name=""/>
        <p:cNvGrpSpPr/>
        <p:nvPr/>
      </p:nvGrpSpPr>
      <p:grpSpPr>
        <a:xfrm>
          <a:off x="0" y="0"/>
          <a:ext cx="0" cy="0"/>
          <a:chOff x="0" y="0"/>
          <a:chExt cx="0" cy="0"/>
        </a:xfrm>
      </p:grpSpPr>
      <p:sp>
        <p:nvSpPr>
          <p:cNvPr id="637" name="Title Text"/>
          <p:cNvSpPr txBox="1"/>
          <p:nvPr>
            <p:ph type="title"/>
          </p:nvPr>
        </p:nvSpPr>
        <p:spPr>
          <a:xfrm>
            <a:off x="0" y="-457200"/>
            <a:ext cx="24384000" cy="457200"/>
          </a:xfrm>
          <a:prstGeom prst="rect">
            <a:avLst/>
          </a:prstGeom>
          <a:effectLst/>
        </p:spPr>
        <p:txBody>
          <a:bodyPr anchor="ctr"/>
          <a:lstStyle>
            <a:lvl1pPr marL="111125" indent="-76200" algn="l" defTabSz="1295400">
              <a:defRPr b="1" sz="2200">
                <a:solidFill>
                  <a:srgbClr val="FFFFFF"/>
                </a:solidFill>
                <a:uFill>
                  <a:solidFill>
                    <a:srgbClr val="FFFFFF"/>
                  </a:solidFill>
                </a:uFill>
                <a:latin typeface="Arial"/>
                <a:ea typeface="Arial"/>
                <a:cs typeface="Arial"/>
                <a:sym typeface="Arial"/>
              </a:defRPr>
            </a:lvl1pPr>
          </a:lstStyle>
          <a:p>
            <a:pPr/>
            <a:r>
              <a:t>Title Text</a:t>
            </a:r>
          </a:p>
        </p:txBody>
      </p:sp>
      <p:sp>
        <p:nvSpPr>
          <p:cNvPr id="638" name="Slide Number"/>
          <p:cNvSpPr txBox="1"/>
          <p:nvPr>
            <p:ph type="sldNum" sz="quarter" idx="2"/>
          </p:nvPr>
        </p:nvSpPr>
        <p:spPr>
          <a:xfrm>
            <a:off x="22796499" y="13029406"/>
            <a:ext cx="393701"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8">
    <p:spTree>
      <p:nvGrpSpPr>
        <p:cNvPr id="1" name=""/>
        <p:cNvGrpSpPr/>
        <p:nvPr/>
      </p:nvGrpSpPr>
      <p:grpSpPr>
        <a:xfrm>
          <a:off x="0" y="0"/>
          <a:ext cx="0" cy="0"/>
          <a:chOff x="0" y="0"/>
          <a:chExt cx="0" cy="0"/>
        </a:xfrm>
      </p:grpSpPr>
      <p:sp>
        <p:nvSpPr>
          <p:cNvPr id="64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23">
    <p:spTree>
      <p:nvGrpSpPr>
        <p:cNvPr id="1" name=""/>
        <p:cNvGrpSpPr/>
        <p:nvPr/>
      </p:nvGrpSpPr>
      <p:grpSpPr>
        <a:xfrm>
          <a:off x="0" y="0"/>
          <a:ext cx="0" cy="0"/>
          <a:chOff x="0" y="0"/>
          <a:chExt cx="0" cy="0"/>
        </a:xfrm>
      </p:grpSpPr>
      <p:sp>
        <p:nvSpPr>
          <p:cNvPr id="6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p:spTree>
      <p:nvGrpSpPr>
        <p:cNvPr id="1" name=""/>
        <p:cNvGrpSpPr/>
        <p:nvPr/>
      </p:nvGrpSpPr>
      <p:grpSpPr>
        <a:xfrm>
          <a:off x="0" y="0"/>
          <a:ext cx="0" cy="0"/>
          <a:chOff x="0" y="0"/>
          <a:chExt cx="0" cy="0"/>
        </a:xfrm>
      </p:grpSpPr>
      <p:pic>
        <p:nvPicPr>
          <p:cNvPr id="66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2" name="Title Text"/>
          <p:cNvSpPr txBox="1"/>
          <p:nvPr>
            <p:ph type="title"/>
          </p:nvPr>
        </p:nvSpPr>
        <p:spPr>
          <a:xfrm>
            <a:off x="1778000" y="1397000"/>
            <a:ext cx="20828000" cy="1727200"/>
          </a:xfrm>
          <a:prstGeom prst="rect">
            <a:avLst/>
          </a:prstGeom>
        </p:spPr>
        <p:txBody>
          <a:bodyPr/>
          <a:lstStyle>
            <a:lvl1pPr>
              <a:defRPr b="1">
                <a:solidFill>
                  <a:srgbClr val="FFFFFF"/>
                </a:solidFill>
              </a:defRPr>
            </a:lvl1pPr>
          </a:lstStyle>
          <a:p>
            <a:pPr/>
            <a:r>
              <a:t>Title Text</a:t>
            </a:r>
          </a:p>
        </p:txBody>
      </p:sp>
      <p:sp>
        <p:nvSpPr>
          <p:cNvPr id="663" name="Body Level One…"/>
          <p:cNvSpPr txBox="1"/>
          <p:nvPr>
            <p:ph type="body" idx="1"/>
          </p:nvPr>
        </p:nvSpPr>
        <p:spPr>
          <a:xfrm>
            <a:off x="1765300" y="3429000"/>
            <a:ext cx="20828000" cy="9652000"/>
          </a:xfrm>
          <a:prstGeom prst="rect">
            <a:avLst/>
          </a:prstGeom>
        </p:spPr>
        <p:txBody>
          <a:bodyPr/>
          <a:lstStyle>
            <a:lvl1pPr>
              <a:defRPr>
                <a:solidFill>
                  <a:srgbClr val="FFFFFF"/>
                </a:solidFill>
                <a:effectLst>
                  <a:outerShdw sx="100000" sy="100000" kx="0" ky="0" algn="b" rotWithShape="0" blurRad="12700" dist="38100" dir="5400000">
                    <a:srgbClr val="000000">
                      <a:alpha val="71999"/>
                    </a:srgbClr>
                  </a:outerShdw>
                </a:effectLst>
              </a:defRPr>
            </a:lvl1pPr>
            <a:lvl2pPr>
              <a:defRPr>
                <a:solidFill>
                  <a:srgbClr val="FFFFFF"/>
                </a:solidFill>
                <a:effectLst>
                  <a:outerShdw sx="100000" sy="100000" kx="0" ky="0" algn="b" rotWithShape="0" blurRad="12700" dist="38100" dir="5400000">
                    <a:srgbClr val="000000">
                      <a:alpha val="71999"/>
                    </a:srgbClr>
                  </a:outerShdw>
                </a:effectLst>
              </a:defRPr>
            </a:lvl2pPr>
            <a:lvl3pPr>
              <a:defRPr>
                <a:solidFill>
                  <a:srgbClr val="FFFFFF"/>
                </a:solidFill>
                <a:effectLst>
                  <a:outerShdw sx="100000" sy="100000" kx="0" ky="0" algn="b" rotWithShape="0" blurRad="12700" dist="38100" dir="5400000">
                    <a:srgbClr val="000000">
                      <a:alpha val="71999"/>
                    </a:srgbClr>
                  </a:outerShdw>
                </a:effectLst>
              </a:defRPr>
            </a:lvl3pPr>
            <a:lvl4pPr>
              <a:defRPr>
                <a:solidFill>
                  <a:srgbClr val="FFFFFF"/>
                </a:solidFill>
                <a:effectLst>
                  <a:outerShdw sx="100000" sy="100000" kx="0" ky="0" algn="b" rotWithShape="0" blurRad="12700" dist="38100" dir="5400000">
                    <a:srgbClr val="000000">
                      <a:alpha val="71999"/>
                    </a:srgbClr>
                  </a:outerShdw>
                </a:effectLst>
              </a:defRPr>
            </a:lvl4pPr>
            <a:lvl5pPr>
              <a:defRPr>
                <a:solidFill>
                  <a:srgbClr val="FFFFFF"/>
                </a:solidFill>
                <a:effectLst>
                  <a:outerShdw sx="100000" sy="100000" kx="0" ky="0" algn="b" rotWithShape="0" blurRad="12700" dist="38100" dir="5400000">
                    <a:srgbClr val="000000">
                      <a:alpha val="71999"/>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2">
    <p:spTree>
      <p:nvGrpSpPr>
        <p:cNvPr id="1" name=""/>
        <p:cNvGrpSpPr/>
        <p:nvPr/>
      </p:nvGrpSpPr>
      <p:grpSpPr>
        <a:xfrm>
          <a:off x="0" y="0"/>
          <a:ext cx="0" cy="0"/>
          <a:chOff x="0" y="0"/>
          <a:chExt cx="0" cy="0"/>
        </a:xfrm>
      </p:grpSpPr>
      <p:sp>
        <p:nvSpPr>
          <p:cNvPr id="671"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672"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pic>
        <p:nvPicPr>
          <p:cNvPr id="68" name="Sand_ocean.jpg" descr="Sand_ocean.jpg"/>
          <p:cNvPicPr>
            <a:picLocks noChangeAspect="1"/>
          </p:cNvPicPr>
          <p:nvPr/>
        </p:nvPicPr>
        <p:blipFill>
          <a:blip r:embed="rId2">
            <a:extLst/>
          </a:blip>
          <a:stretch>
            <a:fillRect/>
          </a:stretch>
        </p:blipFill>
        <p:spPr>
          <a:xfrm>
            <a:off x="0" y="0"/>
            <a:ext cx="24387175" cy="13716000"/>
          </a:xfrm>
          <a:prstGeom prst="rect">
            <a:avLst/>
          </a:prstGeom>
          <a:ln w="12700">
            <a:miter lim="400000"/>
          </a:ln>
        </p:spPr>
      </p:pic>
      <p:sp>
        <p:nvSpPr>
          <p:cNvPr id="69" name="Title Text"/>
          <p:cNvSpPr txBox="1"/>
          <p:nvPr>
            <p:ph type="title"/>
          </p:nvPr>
        </p:nvSpPr>
        <p:spPr>
          <a:xfrm>
            <a:off x="1778230" y="1041400"/>
            <a:ext cx="20830715" cy="1930401"/>
          </a:xfrm>
          <a:prstGeom prst="rect">
            <a:avLst/>
          </a:prstGeom>
          <a:effectLst/>
        </p:spPr>
        <p:txBody>
          <a:bodyPr lIns="50800" tIns="50800" rIns="50800" bIns="50800"/>
          <a:lstStyle>
            <a:lvl1pPr defTabSz="914400">
              <a:defRPr sz="11700">
                <a:effectLst>
                  <a:outerShdw sx="100000" sy="100000" kx="0" ky="0" algn="b" rotWithShape="0" blurRad="38100" dist="38100" dir="2700000">
                    <a:srgbClr val="000000">
                      <a:alpha val="43137"/>
                    </a:srgbClr>
                  </a:outerShdw>
                </a:effectLst>
                <a:uFill>
                  <a:solidFill>
                    <a:srgbClr val="E2DEAB"/>
                  </a:solidFill>
                </a:uFill>
              </a:defRPr>
            </a:lvl1pPr>
          </a:lstStyle>
          <a:p>
            <a:pPr/>
            <a:r>
              <a:t>Title Text</a:t>
            </a:r>
          </a:p>
        </p:txBody>
      </p:sp>
      <p:sp>
        <p:nvSpPr>
          <p:cNvPr id="70" name="Body Level One…"/>
          <p:cNvSpPr txBox="1"/>
          <p:nvPr>
            <p:ph type="body" idx="1"/>
          </p:nvPr>
        </p:nvSpPr>
        <p:spPr>
          <a:xfrm>
            <a:off x="1765528" y="2971800"/>
            <a:ext cx="20868820" cy="10744200"/>
          </a:xfrm>
          <a:prstGeom prst="rect">
            <a:avLst/>
          </a:prstGeom>
          <a:effectLst/>
        </p:spPr>
        <p:txBody>
          <a:bodyPr lIns="50800" tIns="50800" rIns="50800" bIns="50800"/>
          <a:lstStyle>
            <a:lvl1pPr defTabSz="914400">
              <a:defRPr sz="8000">
                <a:effectLst>
                  <a:outerShdw sx="100000" sy="100000" kx="0" ky="0" algn="b" rotWithShape="0" blurRad="38100" dist="38100" dir="2700000">
                    <a:srgbClr val="000000">
                      <a:alpha val="43137"/>
                    </a:srgbClr>
                  </a:outerShdw>
                </a:effectLst>
                <a:uFill>
                  <a:solidFill>
                    <a:srgbClr val="E2DEAB"/>
                  </a:solidFill>
                </a:uFill>
              </a:defRPr>
            </a:lvl1pPr>
            <a:lvl2pPr defTabSz="914400">
              <a:defRPr sz="8000">
                <a:effectLst>
                  <a:outerShdw sx="100000" sy="100000" kx="0" ky="0" algn="b" rotWithShape="0" blurRad="38100" dist="38100" dir="2700000">
                    <a:srgbClr val="000000">
                      <a:alpha val="43137"/>
                    </a:srgbClr>
                  </a:outerShdw>
                </a:effectLst>
                <a:uFill>
                  <a:solidFill>
                    <a:srgbClr val="E2DEAB"/>
                  </a:solidFill>
                </a:uFill>
              </a:defRPr>
            </a:lvl2pPr>
            <a:lvl3pPr defTabSz="914400">
              <a:defRPr sz="8000">
                <a:effectLst>
                  <a:outerShdw sx="100000" sy="100000" kx="0" ky="0" algn="b" rotWithShape="0" blurRad="38100" dist="38100" dir="2700000">
                    <a:srgbClr val="000000">
                      <a:alpha val="43137"/>
                    </a:srgbClr>
                  </a:outerShdw>
                </a:effectLst>
                <a:uFill>
                  <a:solidFill>
                    <a:srgbClr val="E2DEAB"/>
                  </a:solidFill>
                </a:uFill>
              </a:defRPr>
            </a:lvl3pPr>
            <a:lvl4pPr defTabSz="914400">
              <a:defRPr sz="8000">
                <a:effectLst>
                  <a:outerShdw sx="100000" sy="100000" kx="0" ky="0" algn="b" rotWithShape="0" blurRad="38100" dist="38100" dir="2700000">
                    <a:srgbClr val="000000">
                      <a:alpha val="43137"/>
                    </a:srgbClr>
                  </a:outerShdw>
                </a:effectLst>
                <a:uFill>
                  <a:solidFill>
                    <a:srgbClr val="E2DEAB"/>
                  </a:solidFill>
                </a:uFill>
              </a:defRPr>
            </a:lvl4pPr>
            <a:lvl5pPr defTabSz="914400">
              <a:defRPr sz="8000">
                <a:effectLst>
                  <a:outerShdw sx="100000" sy="100000" kx="0" ky="0" algn="b" rotWithShape="0" blurRad="38100" dist="38100" dir="2700000">
                    <a:srgbClr val="000000">
                      <a:alpha val="43137"/>
                    </a:srgbClr>
                  </a:outerShdw>
                </a:effectLst>
                <a:uFill>
                  <a:solidFill>
                    <a:srgbClr val="E2DEAB"/>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Default Design">
    <p:bg>
      <p:bgPr>
        <a:solidFill>
          <a:srgbClr val="000000"/>
        </a:solidFill>
      </p:bgPr>
    </p:bg>
    <p:spTree>
      <p:nvGrpSpPr>
        <p:cNvPr id="1" name=""/>
        <p:cNvGrpSpPr/>
        <p:nvPr/>
      </p:nvGrpSpPr>
      <p:grpSpPr>
        <a:xfrm>
          <a:off x="0" y="0"/>
          <a:ext cx="0" cy="0"/>
          <a:chOff x="0" y="0"/>
          <a:chExt cx="0" cy="0"/>
        </a:xfrm>
      </p:grpSpPr>
      <p:sp>
        <p:nvSpPr>
          <p:cNvPr id="679" name="Title Text"/>
          <p:cNvSpPr txBox="1"/>
          <p:nvPr>
            <p:ph type="title"/>
          </p:nvPr>
        </p:nvSpPr>
        <p:spPr>
          <a:xfrm>
            <a:off x="1219200" y="184148"/>
            <a:ext cx="21945600" cy="3016252"/>
          </a:xfrm>
          <a:prstGeom prst="rect">
            <a:avLst/>
          </a:prstGeom>
          <a:effectLst/>
        </p:spPr>
        <p:txBody>
          <a:bodyPr lIns="50800" tIns="50800" rIns="50800" bIns="50800" anchor="ctr"/>
          <a:lstStyle>
            <a:lvl1pPr marR="81280" indent="81280" algn="ctr"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680" name="Body Level One…"/>
          <p:cNvSpPr txBox="1"/>
          <p:nvPr>
            <p:ph type="body" idx="1"/>
          </p:nvPr>
        </p:nvSpPr>
        <p:spPr>
          <a:xfrm>
            <a:off x="1219200" y="3200400"/>
            <a:ext cx="21945600" cy="10515600"/>
          </a:xfrm>
          <a:prstGeom prst="rect">
            <a:avLst/>
          </a:prstGeom>
          <a:effectLst/>
        </p:spPr>
        <p:txBody>
          <a:bodyPr lIns="50800" tIns="50800" rIns="50800" bIns="50800"/>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81" name="Slide Number"/>
          <p:cNvSpPr txBox="1"/>
          <p:nvPr>
            <p:ph type="sldNum" sz="quarter" idx="2"/>
          </p:nvPr>
        </p:nvSpPr>
        <p:spPr>
          <a:xfrm>
            <a:off x="20065082" y="12490450"/>
            <a:ext cx="509836"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Only">
    <p:bg>
      <p:bgPr>
        <a:solidFill>
          <a:srgbClr val="000000"/>
        </a:solidFill>
      </p:bgPr>
    </p:bg>
    <p:spTree>
      <p:nvGrpSpPr>
        <p:cNvPr id="1" name=""/>
        <p:cNvGrpSpPr/>
        <p:nvPr/>
      </p:nvGrpSpPr>
      <p:grpSpPr>
        <a:xfrm>
          <a:off x="0" y="0"/>
          <a:ext cx="0" cy="0"/>
          <a:chOff x="0" y="0"/>
          <a:chExt cx="0" cy="0"/>
        </a:xfrm>
      </p:grpSpPr>
      <p:sp>
        <p:nvSpPr>
          <p:cNvPr id="688" name="Title Text"/>
          <p:cNvSpPr txBox="1"/>
          <p:nvPr>
            <p:ph type="title"/>
          </p:nvPr>
        </p:nvSpPr>
        <p:spPr>
          <a:xfrm>
            <a:off x="0" y="-457200"/>
            <a:ext cx="24384000" cy="457200"/>
          </a:xfrm>
          <a:prstGeom prst="rect">
            <a:avLst/>
          </a:prstGeom>
          <a:effectLst/>
        </p:spPr>
        <p:txBody>
          <a:bodyPr anchor="ctr"/>
          <a:lstStyle>
            <a:lvl1pPr marL="111125" indent="-76200" algn="l" defTabSz="1295400">
              <a:defRPr b="1" sz="2200">
                <a:solidFill>
                  <a:srgbClr val="FFFFFF"/>
                </a:solidFill>
                <a:uFill>
                  <a:solidFill>
                    <a:srgbClr val="FFFFFF"/>
                  </a:solidFill>
                </a:uFill>
              </a:defRPr>
            </a:lvl1pPr>
          </a:lstStyle>
          <a:p>
            <a:pPr/>
            <a:r>
              <a:t>Title Text</a:t>
            </a:r>
          </a:p>
        </p:txBody>
      </p:sp>
      <p:sp>
        <p:nvSpPr>
          <p:cNvPr id="689" name="Slide Number"/>
          <p:cNvSpPr txBox="1"/>
          <p:nvPr>
            <p:ph type="sldNum" sz="quarter" idx="2"/>
          </p:nvPr>
        </p:nvSpPr>
        <p:spPr>
          <a:xfrm>
            <a:off x="22796499" y="13029406"/>
            <a:ext cx="393701"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7_Default Design">
    <p:bg>
      <p:bgPr>
        <a:solidFill>
          <a:srgbClr val="000000"/>
        </a:solidFill>
      </p:bgPr>
    </p:bg>
    <p:spTree>
      <p:nvGrpSpPr>
        <p:cNvPr id="1" name=""/>
        <p:cNvGrpSpPr/>
        <p:nvPr/>
      </p:nvGrpSpPr>
      <p:grpSpPr>
        <a:xfrm>
          <a:off x="0" y="0"/>
          <a:ext cx="0" cy="0"/>
          <a:chOff x="0" y="0"/>
          <a:chExt cx="0" cy="0"/>
        </a:xfrm>
      </p:grpSpPr>
      <p:sp>
        <p:nvSpPr>
          <p:cNvPr id="696" name="Title Text"/>
          <p:cNvSpPr txBox="1"/>
          <p:nvPr>
            <p:ph type="title"/>
          </p:nvPr>
        </p:nvSpPr>
        <p:spPr>
          <a:xfrm>
            <a:off x="1219200" y="184148"/>
            <a:ext cx="21945600" cy="3016252"/>
          </a:xfrm>
          <a:prstGeom prst="rect">
            <a:avLst/>
          </a:prstGeom>
          <a:effectLst/>
        </p:spPr>
        <p:txBody>
          <a:bodyPr lIns="50800" tIns="50800" rIns="50800" bIns="50800" anchor="ctr"/>
          <a:lstStyle>
            <a:lvl1pPr marR="81280" indent="81280" algn="ctr"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697" name="Body Level One…"/>
          <p:cNvSpPr txBox="1"/>
          <p:nvPr>
            <p:ph type="body" idx="1"/>
          </p:nvPr>
        </p:nvSpPr>
        <p:spPr>
          <a:xfrm>
            <a:off x="1219200" y="3200400"/>
            <a:ext cx="21945600" cy="10515600"/>
          </a:xfrm>
          <a:prstGeom prst="rect">
            <a:avLst/>
          </a:prstGeom>
          <a:effectLst/>
        </p:spPr>
        <p:txBody>
          <a:bodyPr lIns="50800" tIns="50800" rIns="50800" bIns="50800"/>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98" name="Slide Number"/>
          <p:cNvSpPr txBox="1"/>
          <p:nvPr>
            <p:ph type="sldNum" sz="quarter" idx="2"/>
          </p:nvPr>
        </p:nvSpPr>
        <p:spPr>
          <a:xfrm>
            <a:off x="20065082" y="12490450"/>
            <a:ext cx="509836"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p:spTree>
      <p:nvGrpSpPr>
        <p:cNvPr id="1" name=""/>
        <p:cNvGrpSpPr/>
        <p:nvPr/>
      </p:nvGrpSpPr>
      <p:grpSpPr>
        <a:xfrm>
          <a:off x="0" y="0"/>
          <a:ext cx="0" cy="0"/>
          <a:chOff x="0" y="0"/>
          <a:chExt cx="0" cy="0"/>
        </a:xfrm>
      </p:grpSpPr>
      <p:pic>
        <p:nvPicPr>
          <p:cNvPr id="705" name="SS logo.jpg" descr="SS logo.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gazine">
    <p:spTree>
      <p:nvGrpSpPr>
        <p:cNvPr id="1" name=""/>
        <p:cNvGrpSpPr/>
        <p:nvPr/>
      </p:nvGrpSpPr>
      <p:grpSpPr>
        <a:xfrm>
          <a:off x="0" y="0"/>
          <a:ext cx="0" cy="0"/>
          <a:chOff x="0" y="0"/>
          <a:chExt cx="0" cy="0"/>
        </a:xfrm>
      </p:grpSpPr>
      <p:sp>
        <p:nvSpPr>
          <p:cNvPr id="7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16" name="Title Text"/>
          <p:cNvSpPr txBox="1"/>
          <p:nvPr>
            <p:ph type="title"/>
          </p:nvPr>
        </p:nvSpPr>
        <p:spPr>
          <a:xfrm>
            <a:off x="1866900" y="863600"/>
            <a:ext cx="20637500" cy="1841500"/>
          </a:xfrm>
          <a:prstGeom prst="rect">
            <a:avLst/>
          </a:prstGeom>
          <a:effectLst/>
        </p:spPr>
        <p:txBody>
          <a:bodyPr lIns="50800" tIns="50800" rIns="50800" bIns="50800" anchor="b"/>
          <a:lstStyle>
            <a:lvl1pPr>
              <a:defRPr b="1" sz="11600">
                <a:solidFill>
                  <a:srgbClr val="444444"/>
                </a:solidFill>
                <a:latin typeface="Calibri"/>
                <a:ea typeface="Calibri"/>
                <a:cs typeface="Calibri"/>
                <a:sym typeface="Calibri"/>
              </a:defRPr>
            </a:lvl1pPr>
          </a:lstStyle>
          <a:p>
            <a:pPr/>
            <a:r>
              <a:t>Title Text</a:t>
            </a:r>
          </a:p>
        </p:txBody>
      </p:sp>
      <p:sp>
        <p:nvSpPr>
          <p:cNvPr id="7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7">
    <p:spTree>
      <p:nvGrpSpPr>
        <p:cNvPr id="1" name=""/>
        <p:cNvGrpSpPr/>
        <p:nvPr/>
      </p:nvGrpSpPr>
      <p:grpSpPr>
        <a:xfrm>
          <a:off x="0" y="0"/>
          <a:ext cx="0" cy="0"/>
          <a:chOff x="0" y="0"/>
          <a:chExt cx="0" cy="0"/>
        </a:xfrm>
      </p:grpSpPr>
      <p:sp>
        <p:nvSpPr>
          <p:cNvPr id="7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16">
    <p:spTree>
      <p:nvGrpSpPr>
        <p:cNvPr id="1" name=""/>
        <p:cNvGrpSpPr/>
        <p:nvPr/>
      </p:nvGrpSpPr>
      <p:grpSpPr>
        <a:xfrm>
          <a:off x="0" y="0"/>
          <a:ext cx="0" cy="0"/>
          <a:chOff x="0" y="0"/>
          <a:chExt cx="0" cy="0"/>
        </a:xfrm>
      </p:grpSpPr>
      <p:sp>
        <p:nvSpPr>
          <p:cNvPr id="731" name="Rectangle"/>
          <p:cNvSpPr/>
          <p:nvPr/>
        </p:nvSpPr>
        <p:spPr>
          <a:xfrm>
            <a:off x="-177801" y="-165100"/>
            <a:ext cx="24726904" cy="14033500"/>
          </a:xfrm>
          <a:prstGeom prst="rect">
            <a:avLst/>
          </a:prstGeom>
          <a:solidFill>
            <a:srgbClr val="444444"/>
          </a:solidFill>
          <a:ln w="25400">
            <a:solidFill>
              <a:srgbClr val="444444"/>
            </a:solidFill>
            <a:miter lim="400000"/>
          </a:ln>
        </p:spPr>
        <p:txBody>
          <a:bodyPr lIns="50800" tIns="50800" rIns="50800" bIns="50800" anchor="ctr"/>
          <a:lstStyle/>
          <a:p>
            <a:pPr marR="40639" algn="l" defTabSz="914400">
              <a:defRPr sz="1200">
                <a:uFill>
                  <a:solidFill>
                    <a:srgbClr val="000000"/>
                  </a:solidFill>
                </a:uFill>
                <a:latin typeface="Gill Sans"/>
                <a:ea typeface="Gill Sans"/>
                <a:cs typeface="Gill Sans"/>
                <a:sym typeface="Gill Sans"/>
              </a:defRPr>
            </a:pPr>
          </a:p>
        </p:txBody>
      </p:sp>
      <p:sp>
        <p:nvSpPr>
          <p:cNvPr id="732"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R="40639" algn="l" defTabSz="914400">
              <a:defRPr sz="1200">
                <a:uFill>
                  <a:solidFill>
                    <a:srgbClr val="000000"/>
                  </a:solidFill>
                </a:uFill>
                <a:latin typeface="Gill Sans"/>
                <a:ea typeface="Gill Sans"/>
                <a:cs typeface="Gill Sans"/>
                <a:sym typeface="Gill Sans"/>
              </a:defRPr>
            </a:pPr>
          </a:p>
        </p:txBody>
      </p:sp>
      <p:sp>
        <p:nvSpPr>
          <p:cNvPr id="733"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R="40639" algn="l" defTabSz="914400">
              <a:defRPr sz="1200">
                <a:uFill>
                  <a:solidFill>
                    <a:srgbClr val="000000"/>
                  </a:solidFill>
                </a:uFill>
                <a:latin typeface="Gill Sans"/>
                <a:ea typeface="Gill Sans"/>
                <a:cs typeface="Gill Sans"/>
                <a:sym typeface="Gill Sans"/>
              </a:defRPr>
            </a:pPr>
          </a:p>
        </p:txBody>
      </p:sp>
      <p:sp>
        <p:nvSpPr>
          <p:cNvPr id="734" name="Title Text"/>
          <p:cNvSpPr txBox="1"/>
          <p:nvPr>
            <p:ph type="title"/>
          </p:nvPr>
        </p:nvSpPr>
        <p:spPr>
          <a:xfrm>
            <a:off x="1866900" y="0"/>
            <a:ext cx="20637500" cy="2705100"/>
          </a:xfrm>
          <a:prstGeom prst="rect">
            <a:avLst/>
          </a:prstGeom>
          <a:effectLst/>
        </p:spPr>
        <p:txBody>
          <a:bodyPr lIns="50800" tIns="50800" rIns="50800" bIns="50800" anchor="b"/>
          <a:lstStyle>
            <a:lvl1pP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735" name="Slide Number"/>
          <p:cNvSpPr txBox="1"/>
          <p:nvPr>
            <p:ph type="sldNum" sz="quarter" idx="2"/>
          </p:nvPr>
        </p:nvSpPr>
        <p:spPr>
          <a:xfrm>
            <a:off x="12058650" y="13246100"/>
            <a:ext cx="266701" cy="279400"/>
          </a:xfrm>
          <a:prstGeom prst="rect">
            <a:avLst/>
          </a:prstGeom>
        </p:spPr>
        <p:txBody>
          <a:bodyPr/>
          <a:lstStyle>
            <a:lvl1pPr defTabSz="5842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742"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copy 8">
    <p:spTree>
      <p:nvGrpSpPr>
        <p:cNvPr id="1" name=""/>
        <p:cNvGrpSpPr/>
        <p:nvPr/>
      </p:nvGrpSpPr>
      <p:grpSpPr>
        <a:xfrm>
          <a:off x="0" y="0"/>
          <a:ext cx="0" cy="0"/>
          <a:chOff x="0" y="0"/>
          <a:chExt cx="0" cy="0"/>
        </a:xfrm>
      </p:grpSpPr>
      <p:pic>
        <p:nvPicPr>
          <p:cNvPr id="75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copy">
    <p:spTree>
      <p:nvGrpSpPr>
        <p:cNvPr id="1" name=""/>
        <p:cNvGrpSpPr/>
        <p:nvPr/>
      </p:nvGrpSpPr>
      <p:grpSpPr>
        <a:xfrm>
          <a:off x="0" y="0"/>
          <a:ext cx="0" cy="0"/>
          <a:chOff x="0" y="0"/>
          <a:chExt cx="0" cy="0"/>
        </a:xfrm>
      </p:grpSpPr>
      <p:pic>
        <p:nvPicPr>
          <p:cNvPr id="758"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nk">
    <p:spTree>
      <p:nvGrpSpPr>
        <p:cNvPr id="1" name=""/>
        <p:cNvGrpSpPr/>
        <p:nvPr/>
      </p:nvGrpSpPr>
      <p:grpSpPr>
        <a:xfrm>
          <a:off x="0" y="0"/>
          <a:ext cx="0" cy="0"/>
          <a:chOff x="0" y="0"/>
          <a:chExt cx="0" cy="0"/>
        </a:xfrm>
      </p:grpSpPr>
      <p:sp>
        <p:nvSpPr>
          <p:cNvPr id="78"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4">
    <p:spTree>
      <p:nvGrpSpPr>
        <p:cNvPr id="1" name=""/>
        <p:cNvGrpSpPr/>
        <p:nvPr/>
      </p:nvGrpSpPr>
      <p:grpSpPr>
        <a:xfrm>
          <a:off x="0" y="0"/>
          <a:ext cx="0" cy="0"/>
          <a:chOff x="0" y="0"/>
          <a:chExt cx="0" cy="0"/>
        </a:xfrm>
      </p:grpSpPr>
      <p:sp>
        <p:nvSpPr>
          <p:cNvPr id="76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767" name="FINAL LOGO process.pdf" descr="FINAL LOGO process.pdf"/>
          <p:cNvPicPr>
            <a:picLocks noChangeAspect="1"/>
          </p:cNvPicPr>
          <p:nvPr/>
        </p:nvPicPr>
        <p:blipFill>
          <a:blip r:embed="rId2">
            <a:extLst/>
          </a:blip>
          <a:stretch>
            <a:fillRect/>
          </a:stretch>
        </p:blipFill>
        <p:spPr>
          <a:xfrm>
            <a:off x="15519400" y="10274300"/>
            <a:ext cx="5600702" cy="2567658"/>
          </a:xfrm>
          <a:prstGeom prst="rect">
            <a:avLst/>
          </a:prstGeom>
          <a:ln w="12700">
            <a:miter lim="400000"/>
          </a:ln>
        </p:spPr>
      </p:pic>
      <p:sp>
        <p:nvSpPr>
          <p:cNvPr id="768"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b="1" sz="11600">
                <a:solidFill>
                  <a:srgbClr val="444444"/>
                </a:solidFill>
                <a:latin typeface="Calibri"/>
                <a:ea typeface="Calibri"/>
                <a:cs typeface="Calibri"/>
                <a:sym typeface="Calibri"/>
              </a:defRPr>
            </a:lvl1pPr>
          </a:lstStyle>
          <a:p>
            <a:pPr/>
            <a:r>
              <a:t>Title Text</a:t>
            </a:r>
          </a:p>
        </p:txBody>
      </p:sp>
      <p:sp>
        <p:nvSpPr>
          <p:cNvPr id="7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p:spTree>
      <p:nvGrpSpPr>
        <p:cNvPr id="1" name=""/>
        <p:cNvGrpSpPr/>
        <p:nvPr/>
      </p:nvGrpSpPr>
      <p:grpSpPr>
        <a:xfrm>
          <a:off x="0" y="0"/>
          <a:ext cx="0" cy="0"/>
          <a:chOff x="0" y="0"/>
          <a:chExt cx="0" cy="0"/>
        </a:xfrm>
      </p:grpSpPr>
      <p:sp>
        <p:nvSpPr>
          <p:cNvPr id="77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777" name="1600_AiGLogo_Slide_Navy-small.png" descr="1600_AiGLogo_Slide_Navy-small.png"/>
          <p:cNvPicPr>
            <a:picLocks noChangeAspect="1"/>
          </p:cNvPicPr>
          <p:nvPr/>
        </p:nvPicPr>
        <p:blipFill>
          <a:blip r:embed="rId2">
            <a:extLst/>
          </a:blip>
          <a:stretch>
            <a:fillRect/>
          </a:stretch>
        </p:blipFill>
        <p:spPr>
          <a:xfrm>
            <a:off x="68404" y="0"/>
            <a:ext cx="24247191" cy="13716000"/>
          </a:xfrm>
          <a:prstGeom prst="rect">
            <a:avLst/>
          </a:prstGeom>
          <a:ln w="12700">
            <a:miter lim="400000"/>
          </a:ln>
        </p:spPr>
      </p:pic>
      <p:sp>
        <p:nvSpPr>
          <p:cNvPr id="778"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spTree>
      <p:nvGrpSpPr>
        <p:cNvPr id="1" name=""/>
        <p:cNvGrpSpPr/>
        <p:nvPr/>
      </p:nvGrpSpPr>
      <p:grpSpPr>
        <a:xfrm>
          <a:off x="0" y="0"/>
          <a:ext cx="0" cy="0"/>
          <a:chOff x="0" y="0"/>
          <a:chExt cx="0" cy="0"/>
        </a:xfrm>
      </p:grpSpPr>
      <p:sp>
        <p:nvSpPr>
          <p:cNvPr id="785"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786" name="image9.png" descr="image9.png"/>
          <p:cNvPicPr>
            <a:picLocks noChangeAspect="1"/>
          </p:cNvPicPr>
          <p:nvPr/>
        </p:nvPicPr>
        <p:blipFill>
          <a:blip r:embed="rId2">
            <a:extLst/>
          </a:blip>
          <a:stretch>
            <a:fillRect/>
          </a:stretch>
        </p:blipFill>
        <p:spPr>
          <a:xfrm>
            <a:off x="15521423" y="10274300"/>
            <a:ext cx="5601431" cy="2566990"/>
          </a:xfrm>
          <a:prstGeom prst="rect">
            <a:avLst/>
          </a:prstGeom>
          <a:ln w="12700">
            <a:miter lim="400000"/>
          </a:ln>
        </p:spPr>
      </p:pic>
      <p:sp>
        <p:nvSpPr>
          <p:cNvPr id="787" name="Title Text"/>
          <p:cNvSpPr txBox="1"/>
          <p:nvPr>
            <p:ph type="title"/>
          </p:nvPr>
        </p:nvSpPr>
        <p:spPr>
          <a:xfrm>
            <a:off x="1867142" y="0"/>
            <a:ext cx="20640189" cy="2705100"/>
          </a:xfrm>
          <a:prstGeom prst="rect">
            <a:avLst/>
          </a:prstGeom>
          <a:effectLst/>
        </p:spPr>
        <p:txBody>
          <a:bodyPr lIns="50800" tIns="50800" rIns="50800" bIns="50800" anchor="b"/>
          <a:lstStyle>
            <a:lvl1pPr algn="ct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788" name="Body Level One…"/>
          <p:cNvSpPr txBox="1"/>
          <p:nvPr>
            <p:ph type="body" idx="1"/>
          </p:nvPr>
        </p:nvSpPr>
        <p:spPr>
          <a:xfrm>
            <a:off x="1219358" y="3200404"/>
            <a:ext cx="21948461" cy="10515597"/>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789"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p:spTree>
      <p:nvGrpSpPr>
        <p:cNvPr id="1" name=""/>
        <p:cNvGrpSpPr/>
        <p:nvPr/>
      </p:nvGrpSpPr>
      <p:grpSpPr>
        <a:xfrm>
          <a:off x="0" y="0"/>
          <a:ext cx="0" cy="0"/>
          <a:chOff x="0" y="0"/>
          <a:chExt cx="0" cy="0"/>
        </a:xfrm>
      </p:grpSpPr>
      <p:pic>
        <p:nvPicPr>
          <p:cNvPr id="79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97" name="Title Text"/>
          <p:cNvSpPr txBox="1"/>
          <p:nvPr>
            <p:ph type="title"/>
          </p:nvPr>
        </p:nvSpPr>
        <p:spPr>
          <a:xfrm>
            <a:off x="2374900" y="1384300"/>
            <a:ext cx="19596100" cy="1536700"/>
          </a:xfrm>
          <a:prstGeom prst="rect">
            <a:avLst/>
          </a:prstGeom>
        </p:spPr>
        <p:txBody>
          <a:bodyPr/>
          <a:lstStyle>
            <a:lvl1pPr>
              <a:defRPr b="1">
                <a:solidFill>
                  <a:srgbClr val="FFFFFF"/>
                </a:solidFill>
              </a:defRPr>
            </a:lvl1pPr>
          </a:lstStyle>
          <a:p>
            <a:pPr/>
            <a:r>
              <a:t>Title Text</a:t>
            </a:r>
          </a:p>
        </p:txBody>
      </p:sp>
      <p:sp>
        <p:nvSpPr>
          <p:cNvPr id="798" name="Body Level One…"/>
          <p:cNvSpPr txBox="1"/>
          <p:nvPr>
            <p:ph type="body" idx="1"/>
          </p:nvPr>
        </p:nvSpPr>
        <p:spPr>
          <a:xfrm>
            <a:off x="2311400" y="3060700"/>
            <a:ext cx="19685000" cy="9359900"/>
          </a:xfrm>
          <a:prstGeom prst="rect">
            <a:avLst/>
          </a:prstGeom>
        </p:spPr>
        <p:txBody>
          <a:bodyPr/>
          <a:lstStyle>
            <a:lvl1pPr>
              <a:defRPr>
                <a:solidFill>
                  <a:srgbClr val="FFFFFF"/>
                </a:solidFill>
                <a:effectLst>
                  <a:outerShdw sx="100000" sy="100000" kx="0" ky="0" algn="b" rotWithShape="0" blurRad="12700" dist="38100" dir="5400000">
                    <a:srgbClr val="000000">
                      <a:alpha val="71999"/>
                    </a:srgbClr>
                  </a:outerShdw>
                </a:effectLst>
              </a:defRPr>
            </a:lvl1pPr>
            <a:lvl2pPr>
              <a:defRPr>
                <a:solidFill>
                  <a:srgbClr val="FFFFFF"/>
                </a:solidFill>
                <a:effectLst>
                  <a:outerShdw sx="100000" sy="100000" kx="0" ky="0" algn="b" rotWithShape="0" blurRad="12700" dist="38100" dir="5400000">
                    <a:srgbClr val="000000">
                      <a:alpha val="71999"/>
                    </a:srgbClr>
                  </a:outerShdw>
                </a:effectLst>
              </a:defRPr>
            </a:lvl2pPr>
            <a:lvl3pPr>
              <a:defRPr>
                <a:solidFill>
                  <a:srgbClr val="FFFFFF"/>
                </a:solidFill>
                <a:effectLst>
                  <a:outerShdw sx="100000" sy="100000" kx="0" ky="0" algn="b" rotWithShape="0" blurRad="12700" dist="38100" dir="5400000">
                    <a:srgbClr val="000000">
                      <a:alpha val="71999"/>
                    </a:srgbClr>
                  </a:outerShdw>
                </a:effectLst>
              </a:defRPr>
            </a:lvl3pPr>
            <a:lvl4pPr>
              <a:defRPr>
                <a:solidFill>
                  <a:srgbClr val="FFFFFF"/>
                </a:solidFill>
                <a:effectLst>
                  <a:outerShdw sx="100000" sy="100000" kx="0" ky="0" algn="b" rotWithShape="0" blurRad="12700" dist="38100" dir="5400000">
                    <a:srgbClr val="000000">
                      <a:alpha val="71999"/>
                    </a:srgbClr>
                  </a:outerShdw>
                </a:effectLst>
              </a:defRPr>
            </a:lvl4pPr>
            <a:lvl5pPr>
              <a:defRPr>
                <a:solidFill>
                  <a:srgbClr val="FFFFFF"/>
                </a:solidFill>
                <a:effectLst>
                  <a:outerShdw sx="100000" sy="100000" kx="0" ky="0" algn="b" rotWithShape="0" blurRad="12700" dist="38100" dir="5400000">
                    <a:srgbClr val="000000">
                      <a:alpha val="71999"/>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7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_Title copy 3">
    <p:spTree>
      <p:nvGrpSpPr>
        <p:cNvPr id="1" name=""/>
        <p:cNvGrpSpPr/>
        <p:nvPr/>
      </p:nvGrpSpPr>
      <p:grpSpPr>
        <a:xfrm>
          <a:off x="0" y="0"/>
          <a:ext cx="0" cy="0"/>
          <a:chOff x="0" y="0"/>
          <a:chExt cx="0" cy="0"/>
        </a:xfrm>
      </p:grpSpPr>
      <p:sp>
        <p:nvSpPr>
          <p:cNvPr id="806"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2">
    <p:spTree>
      <p:nvGrpSpPr>
        <p:cNvPr id="1" name=""/>
        <p:cNvGrpSpPr/>
        <p:nvPr/>
      </p:nvGrpSpPr>
      <p:grpSpPr>
        <a:xfrm>
          <a:off x="0" y="0"/>
          <a:ext cx="0" cy="0"/>
          <a:chOff x="0" y="0"/>
          <a:chExt cx="0" cy="0"/>
        </a:xfrm>
      </p:grpSpPr>
      <p:pic>
        <p:nvPicPr>
          <p:cNvPr id="814"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copy 8">
    <p:spTree>
      <p:nvGrpSpPr>
        <p:cNvPr id="1" name=""/>
        <p:cNvGrpSpPr/>
        <p:nvPr/>
      </p:nvGrpSpPr>
      <p:grpSpPr>
        <a:xfrm>
          <a:off x="0" y="0"/>
          <a:ext cx="0" cy="0"/>
          <a:chOff x="0" y="0"/>
          <a:chExt cx="0" cy="0"/>
        </a:xfrm>
      </p:grpSpPr>
      <p:sp>
        <p:nvSpPr>
          <p:cNvPr id="82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23" name="Title Text"/>
          <p:cNvSpPr txBox="1"/>
          <p:nvPr>
            <p:ph type="title"/>
          </p:nvPr>
        </p:nvSpPr>
        <p:spPr>
          <a:xfrm>
            <a:off x="1866900" y="863600"/>
            <a:ext cx="20637500" cy="1841500"/>
          </a:xfrm>
          <a:prstGeom prst="rect">
            <a:avLst/>
          </a:prstGeom>
          <a:effectLst/>
        </p:spPr>
        <p:txBody>
          <a:bodyPr lIns="50800" tIns="50800" rIns="50800" bIns="50800" anchor="b"/>
          <a:lstStyle>
            <a:lvl1pPr algn="ctr">
              <a:defRPr b="1" sz="11600">
                <a:solidFill>
                  <a:srgbClr val="444444"/>
                </a:solidFill>
                <a:latin typeface="Calibri"/>
                <a:ea typeface="Calibri"/>
                <a:cs typeface="Calibri"/>
                <a:sym typeface="Calibri"/>
              </a:defRPr>
            </a:lvl1pPr>
          </a:lstStyle>
          <a:p>
            <a:pPr/>
            <a:r>
              <a:t>Title Text</a:t>
            </a:r>
          </a:p>
        </p:txBody>
      </p:sp>
      <p:pic>
        <p:nvPicPr>
          <p:cNvPr id="824"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4" cy="1606429"/>
          </a:xfrm>
          <a:prstGeom prst="rect">
            <a:avLst/>
          </a:prstGeom>
          <a:ln w="12700">
            <a:miter lim="400000"/>
          </a:ln>
        </p:spPr>
      </p:pic>
      <p:sp>
        <p:nvSpPr>
          <p:cNvPr id="8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ck copy 1">
    <p:spTree>
      <p:nvGrpSpPr>
        <p:cNvPr id="1" name=""/>
        <p:cNvGrpSpPr/>
        <p:nvPr/>
      </p:nvGrpSpPr>
      <p:grpSpPr>
        <a:xfrm>
          <a:off x="0" y="0"/>
          <a:ext cx="0" cy="0"/>
          <a:chOff x="0" y="0"/>
          <a:chExt cx="0" cy="0"/>
        </a:xfrm>
      </p:grpSpPr>
      <p:sp>
        <p:nvSpPr>
          <p:cNvPr id="83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833"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0" name="Title Text"/>
          <p:cNvSpPr txBox="1"/>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FFFFFF"/>
                </a:solidFill>
                <a:latin typeface="Gill Sans"/>
                <a:ea typeface="Gill Sans"/>
                <a:cs typeface="Gill Sans"/>
                <a:sym typeface="Gill Sans"/>
              </a:defRPr>
            </a:lvl1pPr>
          </a:lstStyle>
          <a:p>
            <a:pPr/>
            <a:r>
              <a:t>Title Text</a:t>
            </a:r>
          </a:p>
        </p:txBody>
      </p:sp>
      <p:sp>
        <p:nvSpPr>
          <p:cNvPr id="841" name="Body Level One…"/>
          <p:cNvSpPr txBox="1"/>
          <p:nvPr>
            <p:ph type="body" sz="quarter" idx="1"/>
          </p:nvPr>
        </p:nvSpPr>
        <p:spPr>
          <a:xfrm>
            <a:off x="1739900" y="7061200"/>
            <a:ext cx="20904200" cy="1587500"/>
          </a:xfrm>
          <a:prstGeom prst="rect">
            <a:avLst/>
          </a:prstGeom>
          <a:effectLst/>
        </p:spPr>
        <p:txBody>
          <a:bodyPr lIns="50800" tIns="50800" rIns="50800" bIns="50800"/>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842"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p:spTree>
      <p:nvGrpSpPr>
        <p:cNvPr id="1" name=""/>
        <p:cNvGrpSpPr/>
        <p:nvPr/>
      </p:nvGrpSpPr>
      <p:grpSpPr>
        <a:xfrm>
          <a:off x="0" y="0"/>
          <a:ext cx="0" cy="0"/>
          <a:chOff x="0" y="0"/>
          <a:chExt cx="0" cy="0"/>
        </a:xfrm>
      </p:grpSpPr>
      <p:pic>
        <p:nvPicPr>
          <p:cNvPr id="849" name="1600_AiGLogo_Slide_NavyWhite.png" descr="1600_AiGLogo_Slide_NavyWhite.png"/>
          <p:cNvPicPr>
            <a:picLocks noChangeAspect="1"/>
          </p:cNvPicPr>
          <p:nvPr/>
        </p:nvPicPr>
        <p:blipFill>
          <a:blip r:embed="rId2">
            <a:extLst/>
          </a:blip>
          <a:stretch>
            <a:fillRect/>
          </a:stretch>
        </p:blipFill>
        <p:spPr>
          <a:xfrm>
            <a:off x="-58229" y="-39653"/>
            <a:ext cx="24500459" cy="13795305"/>
          </a:xfrm>
          <a:prstGeom prst="rect">
            <a:avLst/>
          </a:prstGeom>
          <a:ln w="12700">
            <a:miter lim="400000"/>
          </a:ln>
        </p:spPr>
      </p:pic>
      <p:sp>
        <p:nvSpPr>
          <p:cNvPr id="85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copy">
    <p:spTree>
      <p:nvGrpSpPr>
        <p:cNvPr id="1" name=""/>
        <p:cNvGrpSpPr/>
        <p:nvPr/>
      </p:nvGrpSpPr>
      <p:grpSpPr>
        <a:xfrm>
          <a:off x="0" y="0"/>
          <a:ext cx="0" cy="0"/>
          <a:chOff x="0" y="0"/>
          <a:chExt cx="0" cy="0"/>
        </a:xfrm>
      </p:grpSpPr>
      <p:sp>
        <p:nvSpPr>
          <p:cNvPr id="85"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86"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87" name="Rounded Rectangle"/>
          <p:cNvSpPr/>
          <p:nvPr/>
        </p:nvSpPr>
        <p:spPr>
          <a:xfrm>
            <a:off x="-1155853" y="2832100"/>
            <a:ext cx="26228915" cy="368300"/>
          </a:xfrm>
          <a:prstGeom prst="roundRect">
            <a:avLst>
              <a:gd name="adj" fmla="val 50000"/>
            </a:avLst>
          </a:prstGeom>
          <a:solidFill>
            <a:srgbClr val="D6D6D6"/>
          </a:solidFill>
          <a:ln w="12700">
            <a:miter lim="400000"/>
          </a:ln>
        </p:spPr>
        <p:txBody>
          <a:bodyPr lIns="50800" tIns="50800" rIns="50800" bIns="50800"/>
          <a:lstStyle/>
          <a:p>
            <a:pPr defTabSz="914400">
              <a:defRPr sz="6400">
                <a:uFill>
                  <a:solidFill>
                    <a:srgbClr val="000000"/>
                  </a:solidFill>
                </a:uFill>
                <a:latin typeface="Gill Sans"/>
                <a:ea typeface="Gill Sans"/>
                <a:cs typeface="Gill Sans"/>
                <a:sym typeface="Gill Sans"/>
              </a:defRPr>
            </a:pPr>
          </a:p>
        </p:txBody>
      </p:sp>
      <p:sp>
        <p:nvSpPr>
          <p:cNvPr id="88" name="Title Text"/>
          <p:cNvSpPr txBox="1"/>
          <p:nvPr>
            <p:ph type="title"/>
          </p:nvPr>
        </p:nvSpPr>
        <p:spPr>
          <a:xfrm>
            <a:off x="1867142" y="0"/>
            <a:ext cx="20640189" cy="2705100"/>
          </a:xfrm>
          <a:prstGeom prst="rect">
            <a:avLst/>
          </a:prstGeom>
          <a:effectLst/>
        </p:spPr>
        <p:txBody>
          <a:bodyPr lIns="50800" tIns="50800" rIns="50800" bIns="50800" anchor="b"/>
          <a:lstStyle>
            <a:lvl1pPr defTabSz="914400">
              <a:defRPr b="1" sz="11600">
                <a:solidFill>
                  <a:srgbClr val="444444"/>
                </a:solidFill>
                <a:uFill>
                  <a:solidFill>
                    <a:srgbClr val="444444"/>
                  </a:solidFill>
                </a:uFill>
                <a:latin typeface="Calibri"/>
                <a:ea typeface="Calibri"/>
                <a:cs typeface="Calibri"/>
                <a:sym typeface="Calibri"/>
              </a:defRPr>
            </a:lvl1pPr>
          </a:lstStyle>
          <a:p>
            <a:pPr/>
            <a:r>
              <a:t>Title Text</a:t>
            </a:r>
          </a:p>
        </p:txBody>
      </p:sp>
      <p:sp>
        <p:nvSpPr>
          <p:cNvPr id="89" name="Body Level One…"/>
          <p:cNvSpPr txBox="1"/>
          <p:nvPr>
            <p:ph type="body" idx="1"/>
          </p:nvPr>
        </p:nvSpPr>
        <p:spPr>
          <a:xfrm>
            <a:off x="1219358" y="3200412"/>
            <a:ext cx="21948461" cy="10515589"/>
          </a:xfrm>
          <a:prstGeom prst="rect">
            <a:avLst/>
          </a:prstGeom>
          <a:effectLst/>
        </p:spPr>
        <p:txBody>
          <a:bodyPr lIns="38100" tIns="38100" rIns="38100" bIns="38100"/>
          <a:lstStyle>
            <a:lvl1pPr defTabSz="914400">
              <a:defRPr sz="20000">
                <a:solidFill>
                  <a:srgbClr val="E7E7E7"/>
                </a:solidFill>
                <a:uFill>
                  <a:solidFill>
                    <a:srgbClr val="E7E7E7"/>
                  </a:solidFill>
                </a:uFill>
                <a:latin typeface="Calibri"/>
                <a:ea typeface="Calibri"/>
                <a:cs typeface="Calibri"/>
                <a:sym typeface="Calibri"/>
              </a:defRPr>
            </a:lvl1pPr>
            <a:lvl2pPr defTabSz="914400">
              <a:defRPr sz="20000">
                <a:solidFill>
                  <a:srgbClr val="E7E7E7"/>
                </a:solidFill>
                <a:uFill>
                  <a:solidFill>
                    <a:srgbClr val="E7E7E7"/>
                  </a:solidFill>
                </a:uFill>
                <a:latin typeface="Calibri"/>
                <a:ea typeface="Calibri"/>
                <a:cs typeface="Calibri"/>
                <a:sym typeface="Calibri"/>
              </a:defRPr>
            </a:lvl2pPr>
            <a:lvl3pPr defTabSz="914400">
              <a:defRPr sz="20000">
                <a:solidFill>
                  <a:srgbClr val="E7E7E7"/>
                </a:solidFill>
                <a:uFill>
                  <a:solidFill>
                    <a:srgbClr val="E7E7E7"/>
                  </a:solidFill>
                </a:uFill>
                <a:latin typeface="Calibri"/>
                <a:ea typeface="Calibri"/>
                <a:cs typeface="Calibri"/>
                <a:sym typeface="Calibri"/>
              </a:defRPr>
            </a:lvl3pPr>
            <a:lvl4pPr defTabSz="914400">
              <a:defRPr sz="20000">
                <a:solidFill>
                  <a:srgbClr val="E7E7E7"/>
                </a:solidFill>
                <a:uFill>
                  <a:solidFill>
                    <a:srgbClr val="E7E7E7"/>
                  </a:solidFill>
                </a:uFill>
                <a:latin typeface="Calibri"/>
                <a:ea typeface="Calibri"/>
                <a:cs typeface="Calibri"/>
                <a:sym typeface="Calibri"/>
              </a:defRPr>
            </a:lvl4pPr>
            <a:lvl5pPr defTabSz="914400">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xfrm>
            <a:off x="22898100" y="13163550"/>
            <a:ext cx="266701"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ue Rays copy">
    <p:spTree>
      <p:nvGrpSpPr>
        <p:cNvPr id="1" name=""/>
        <p:cNvGrpSpPr/>
        <p:nvPr/>
      </p:nvGrpSpPr>
      <p:grpSpPr>
        <a:xfrm>
          <a:off x="0" y="0"/>
          <a:ext cx="0" cy="0"/>
          <a:chOff x="0" y="0"/>
          <a:chExt cx="0" cy="0"/>
        </a:xfrm>
      </p:grpSpPr>
      <p:pic>
        <p:nvPicPr>
          <p:cNvPr id="85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58" name="Title Text"/>
          <p:cNvSpPr txBox="1"/>
          <p:nvPr>
            <p:ph type="title"/>
          </p:nvPr>
        </p:nvSpPr>
        <p:spPr>
          <a:xfrm>
            <a:off x="2324100" y="1384300"/>
            <a:ext cx="19697700" cy="1562100"/>
          </a:xfrm>
          <a:prstGeom prst="rect">
            <a:avLst/>
          </a:prstGeom>
        </p:spPr>
        <p:txBody>
          <a:bodyPr/>
          <a:lstStyle>
            <a:lvl1pPr algn="l">
              <a:defRPr sz="7200">
                <a:solidFill>
                  <a:srgbClr val="FFFFFF"/>
                </a:solidFill>
                <a:effectLst>
                  <a:outerShdw sx="100000" sy="100000" kx="0" ky="0" algn="b" rotWithShape="0" blurRad="50800" dist="38100" dir="5400000">
                    <a:srgbClr val="000000">
                      <a:alpha val="40000"/>
                    </a:srgbClr>
                  </a:outerShdw>
                </a:effectLst>
              </a:defRPr>
            </a:lvl1pPr>
          </a:lstStyle>
          <a:p>
            <a:pPr/>
            <a:r>
              <a:t>Title Text</a:t>
            </a:r>
          </a:p>
        </p:txBody>
      </p:sp>
      <p:sp>
        <p:nvSpPr>
          <p:cNvPr id="8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66" name="Title Text"/>
          <p:cNvSpPr txBox="1"/>
          <p:nvPr>
            <p:ph type="title"/>
          </p:nvPr>
        </p:nvSpPr>
        <p:spPr>
          <a:xfrm>
            <a:off x="6019798" y="1852613"/>
            <a:ext cx="12344403" cy="2262187"/>
          </a:xfrm>
          <a:prstGeom prst="rect">
            <a:avLst/>
          </a:prstGeom>
          <a:effectLst/>
        </p:spPr>
        <p:txBody>
          <a:bodyPr lIns="68580" tIns="68580" rIns="68580" bIns="68580" anchor="ctr"/>
          <a:lstStyle>
            <a:lvl1pPr algn="ctr" defTabSz="914400">
              <a:defRPr sz="8600">
                <a:solidFill>
                  <a:srgbClr val="000000"/>
                </a:solidFill>
                <a:latin typeface="Calibri"/>
                <a:ea typeface="Calibri"/>
                <a:cs typeface="Calibri"/>
                <a:sym typeface="Calibri"/>
              </a:defRPr>
            </a:lvl1pPr>
          </a:lstStyle>
          <a:p>
            <a:pPr/>
            <a:r>
              <a:t>Title Text</a:t>
            </a:r>
          </a:p>
        </p:txBody>
      </p:sp>
      <p:sp>
        <p:nvSpPr>
          <p:cNvPr id="867" name="Body Level One…"/>
          <p:cNvSpPr txBox="1"/>
          <p:nvPr>
            <p:ph type="body" sz="half" idx="1"/>
          </p:nvPr>
        </p:nvSpPr>
        <p:spPr>
          <a:xfrm>
            <a:off x="6019798" y="4114800"/>
            <a:ext cx="12344403" cy="7886701"/>
          </a:xfrm>
          <a:prstGeom prst="rect">
            <a:avLst/>
          </a:prstGeom>
          <a:effectLst/>
        </p:spPr>
        <p:txBody>
          <a:bodyPr lIns="68580" tIns="68580" rIns="68580" bIns="68580"/>
          <a:lstStyle>
            <a:lvl1pPr marL="642937" indent="-642937" defTabSz="914400">
              <a:spcBef>
                <a:spcPts val="700"/>
              </a:spcBef>
              <a:buSzPct val="100000"/>
              <a:buFont typeface="Arial"/>
              <a:buChar char="•"/>
              <a:defRPr sz="6000">
                <a:solidFill>
                  <a:srgbClr val="000000"/>
                </a:solidFill>
                <a:latin typeface="Calibri"/>
                <a:ea typeface="Calibri"/>
                <a:cs typeface="Calibri"/>
                <a:sym typeface="Calibri"/>
              </a:defRPr>
            </a:lvl1pPr>
            <a:lvl2pPr marL="1069519" indent="-612321" defTabSz="914400">
              <a:spcBef>
                <a:spcPts val="700"/>
              </a:spcBef>
              <a:buSzPct val="100000"/>
              <a:buFont typeface="Arial"/>
              <a:buChar char="–"/>
              <a:defRPr sz="6000">
                <a:solidFill>
                  <a:srgbClr val="000000"/>
                </a:solidFill>
                <a:latin typeface="Calibri"/>
                <a:ea typeface="Calibri"/>
                <a:cs typeface="Calibri"/>
                <a:sym typeface="Calibri"/>
              </a:defRPr>
            </a:lvl2pPr>
            <a:lvl3pPr marL="1485900" indent="-571500" defTabSz="914400">
              <a:spcBef>
                <a:spcPts val="700"/>
              </a:spcBef>
              <a:buSzPct val="100000"/>
              <a:buFont typeface="Arial"/>
              <a:buChar char="•"/>
              <a:defRPr sz="6000">
                <a:solidFill>
                  <a:srgbClr val="000000"/>
                </a:solidFill>
                <a:latin typeface="Calibri"/>
                <a:ea typeface="Calibri"/>
                <a:cs typeface="Calibri"/>
                <a:sym typeface="Calibri"/>
              </a:defRPr>
            </a:lvl3pPr>
            <a:lvl4pPr marL="2057400" indent="-685800" defTabSz="914400">
              <a:spcBef>
                <a:spcPts val="700"/>
              </a:spcBef>
              <a:buSzPct val="100000"/>
              <a:buFont typeface="Arial"/>
              <a:buChar char="–"/>
              <a:defRPr sz="6000">
                <a:solidFill>
                  <a:srgbClr val="000000"/>
                </a:solidFill>
                <a:latin typeface="Calibri"/>
                <a:ea typeface="Calibri"/>
                <a:cs typeface="Calibri"/>
                <a:sym typeface="Calibri"/>
              </a:defRPr>
            </a:lvl4pPr>
            <a:lvl5pPr marL="2514600" indent="-685800" defTabSz="914400">
              <a:spcBef>
                <a:spcPts val="700"/>
              </a:spcBef>
              <a:buSzPct val="100000"/>
              <a:buFont typeface="Arial"/>
              <a:buChar char="»"/>
              <a:defRPr sz="60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868" name="Slide Number"/>
          <p:cNvSpPr txBox="1"/>
          <p:nvPr>
            <p:ph type="sldNum" sz="quarter" idx="2"/>
          </p:nvPr>
        </p:nvSpPr>
        <p:spPr>
          <a:xfrm>
            <a:off x="17931123" y="11307319"/>
            <a:ext cx="433081" cy="431096"/>
          </a:xfrm>
          <a:prstGeom prst="rect">
            <a:avLst/>
          </a:prstGeom>
        </p:spPr>
        <p:txBody>
          <a:bodyPr lIns="68580" tIns="68580" rIns="68580" bIns="68580" anchor="ctr"/>
          <a:lstStyle>
            <a:lvl1pPr algn="r" defTabSz="9144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5" name="Title Text"/>
          <p:cNvSpPr txBox="1"/>
          <p:nvPr>
            <p:ph type="title"/>
          </p:nvPr>
        </p:nvSpPr>
        <p:spPr>
          <a:xfrm>
            <a:off x="6019798" y="1852613"/>
            <a:ext cx="12344403" cy="2262187"/>
          </a:xfrm>
          <a:prstGeom prst="rect">
            <a:avLst/>
          </a:prstGeom>
          <a:effectLst/>
        </p:spPr>
        <p:txBody>
          <a:bodyPr lIns="68580" tIns="68580" rIns="68580" bIns="68580" anchor="ctr"/>
          <a:lstStyle>
            <a:lvl1pPr algn="ctr" defTabSz="914400">
              <a:defRPr sz="8600">
                <a:solidFill>
                  <a:srgbClr val="000000"/>
                </a:solidFill>
                <a:latin typeface="Calibri"/>
                <a:ea typeface="Calibri"/>
                <a:cs typeface="Calibri"/>
                <a:sym typeface="Calibri"/>
              </a:defRPr>
            </a:lvl1pPr>
          </a:lstStyle>
          <a:p>
            <a:pPr/>
            <a:r>
              <a:t>Title Text</a:t>
            </a:r>
          </a:p>
        </p:txBody>
      </p:sp>
      <p:sp>
        <p:nvSpPr>
          <p:cNvPr id="876" name="Slide Number"/>
          <p:cNvSpPr txBox="1"/>
          <p:nvPr>
            <p:ph type="sldNum" sz="quarter" idx="2"/>
          </p:nvPr>
        </p:nvSpPr>
        <p:spPr>
          <a:xfrm>
            <a:off x="17931123" y="11307319"/>
            <a:ext cx="433081" cy="431096"/>
          </a:xfrm>
          <a:prstGeom prst="rect">
            <a:avLst/>
          </a:prstGeom>
        </p:spPr>
        <p:txBody>
          <a:bodyPr lIns="68580" tIns="68580" rIns="68580" bIns="68580" anchor="ctr"/>
          <a:lstStyle>
            <a:lvl1pPr algn="r" defTabSz="9144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3" name="Slide Number"/>
          <p:cNvSpPr txBox="1"/>
          <p:nvPr>
            <p:ph type="sldNum" sz="quarter" idx="2"/>
          </p:nvPr>
        </p:nvSpPr>
        <p:spPr>
          <a:xfrm>
            <a:off x="17931123" y="11307319"/>
            <a:ext cx="433081" cy="431096"/>
          </a:xfrm>
          <a:prstGeom prst="rect">
            <a:avLst/>
          </a:prstGeom>
        </p:spPr>
        <p:txBody>
          <a:bodyPr lIns="68580" tIns="68580" rIns="68580" bIns="68580" anchor="ctr"/>
          <a:lstStyle>
            <a:lvl1pPr algn="r" defTabSz="9144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copy">
    <p:spTree>
      <p:nvGrpSpPr>
        <p:cNvPr id="1" name=""/>
        <p:cNvGrpSpPr/>
        <p:nvPr/>
      </p:nvGrpSpPr>
      <p:grpSpPr>
        <a:xfrm>
          <a:off x="0" y="0"/>
          <a:ext cx="0" cy="0"/>
          <a:chOff x="0" y="0"/>
          <a:chExt cx="0" cy="0"/>
        </a:xfrm>
      </p:grpSpPr>
      <p:pic>
        <p:nvPicPr>
          <p:cNvPr id="890"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91" name="Title Text"/>
          <p:cNvSpPr txBox="1"/>
          <p:nvPr>
            <p:ph type="title"/>
          </p:nvPr>
        </p:nvSpPr>
        <p:spPr>
          <a:xfrm>
            <a:off x="2349500" y="1003300"/>
            <a:ext cx="19672300" cy="9550400"/>
          </a:xfrm>
          <a:prstGeom prst="rect">
            <a:avLst/>
          </a:prstGeom>
          <a:effectLst/>
        </p:spPr>
        <p:txBody>
          <a:bodyPr/>
          <a:lstStyle>
            <a:lvl1pPr algn="l">
              <a:defRPr sz="7200">
                <a:solidFill>
                  <a:srgbClr val="FFFFFF"/>
                </a:solidFill>
                <a:latin typeface="Calibri"/>
                <a:ea typeface="Calibri"/>
                <a:cs typeface="Calibri"/>
                <a:sym typeface="Calibri"/>
              </a:defRPr>
            </a:lvl1pPr>
          </a:lstStyle>
          <a:p>
            <a:pPr/>
            <a:r>
              <a:t>Title Text</a:t>
            </a:r>
          </a:p>
        </p:txBody>
      </p:sp>
      <p:sp>
        <p:nvSpPr>
          <p:cNvPr id="892" name="Body Level One…"/>
          <p:cNvSpPr txBox="1"/>
          <p:nvPr>
            <p:ph type="body" sz="quarter" idx="1"/>
          </p:nvPr>
        </p:nvSpPr>
        <p:spPr>
          <a:xfrm>
            <a:off x="2324100" y="10591800"/>
            <a:ext cx="19659600" cy="1879600"/>
          </a:xfrm>
          <a:prstGeom prst="rect">
            <a:avLst/>
          </a:prstGeom>
          <a:effectLst/>
        </p:spPr>
        <p:txBody>
          <a:bodyPr lIns="50800" tIns="50800" rIns="50800" bIns="50800" anchor="b"/>
          <a:lstStyle>
            <a:lvl1pPr>
              <a:lnSpc>
                <a:spcPct val="90000"/>
              </a:lnSpc>
              <a:defRPr sz="3600">
                <a:solidFill>
                  <a:srgbClr val="FFFFFF"/>
                </a:solidFill>
                <a:latin typeface="Calibri"/>
                <a:ea typeface="Calibri"/>
                <a:cs typeface="Calibri"/>
                <a:sym typeface="Calibri"/>
              </a:defRPr>
            </a:lvl1pPr>
            <a:lvl2pPr>
              <a:lnSpc>
                <a:spcPct val="90000"/>
              </a:lnSpc>
              <a:defRPr sz="3600">
                <a:solidFill>
                  <a:srgbClr val="FFFFFF"/>
                </a:solidFill>
                <a:latin typeface="Calibri"/>
                <a:ea typeface="Calibri"/>
                <a:cs typeface="Calibri"/>
                <a:sym typeface="Calibri"/>
              </a:defRPr>
            </a:lvl2pPr>
            <a:lvl3pPr>
              <a:lnSpc>
                <a:spcPct val="90000"/>
              </a:lnSpc>
              <a:defRPr sz="3600">
                <a:solidFill>
                  <a:srgbClr val="FFFFFF"/>
                </a:solidFill>
                <a:latin typeface="Calibri"/>
                <a:ea typeface="Calibri"/>
                <a:cs typeface="Calibri"/>
                <a:sym typeface="Calibri"/>
              </a:defRPr>
            </a:lvl3pPr>
            <a:lvl4pPr>
              <a:lnSpc>
                <a:spcPct val="90000"/>
              </a:lnSpc>
              <a:defRPr sz="3600">
                <a:solidFill>
                  <a:srgbClr val="FFFFFF"/>
                </a:solidFill>
                <a:latin typeface="Calibri"/>
                <a:ea typeface="Calibri"/>
                <a:cs typeface="Calibri"/>
                <a:sym typeface="Calibri"/>
              </a:defRPr>
            </a:lvl4pPr>
            <a:lvl5pPr>
              <a:lnSpc>
                <a:spcPct val="90000"/>
              </a:lnSpc>
              <a:defRPr sz="3600">
                <a:solidFill>
                  <a:srgbClr val="FFFFFF"/>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8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Reference  copy">
    <p:spTree>
      <p:nvGrpSpPr>
        <p:cNvPr id="1" name=""/>
        <p:cNvGrpSpPr/>
        <p:nvPr/>
      </p:nvGrpSpPr>
      <p:grpSpPr>
        <a:xfrm>
          <a:off x="0" y="0"/>
          <a:ext cx="0" cy="0"/>
          <a:chOff x="0" y="0"/>
          <a:chExt cx="0" cy="0"/>
        </a:xfrm>
      </p:grpSpPr>
      <p:pic>
        <p:nvPicPr>
          <p:cNvPr id="900" name="image3.jpeg" descr="image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01" name="Title Text"/>
          <p:cNvSpPr txBox="1"/>
          <p:nvPr>
            <p:ph type="title"/>
          </p:nvPr>
        </p:nvSpPr>
        <p:spPr>
          <a:xfrm>
            <a:off x="1778000" y="1384300"/>
            <a:ext cx="20828000" cy="8826500"/>
          </a:xfrm>
          <a:prstGeom prst="rect">
            <a:avLst/>
          </a:prstGeom>
          <a:effectLst/>
        </p:spPr>
        <p:txBody>
          <a:bodyPr>
            <a:noAutofit/>
          </a:bodyPr>
          <a:lstStyle>
            <a:lvl1pPr algn="l">
              <a:defRPr sz="7200"/>
            </a:lvl1pPr>
          </a:lstStyle>
          <a:p>
            <a:pPr/>
            <a:r>
              <a:t>Title Text</a:t>
            </a:r>
          </a:p>
        </p:txBody>
      </p:sp>
      <p:sp>
        <p:nvSpPr>
          <p:cNvPr id="902" name="Body Level One…"/>
          <p:cNvSpPr txBox="1"/>
          <p:nvPr>
            <p:ph type="body" sz="quarter" idx="1"/>
          </p:nvPr>
        </p:nvSpPr>
        <p:spPr>
          <a:xfrm>
            <a:off x="1752600" y="10198100"/>
            <a:ext cx="20866100" cy="1689100"/>
          </a:xfrm>
          <a:prstGeom prst="rect">
            <a:avLst/>
          </a:prstGeom>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pPr/>
            <a:r>
              <a:t>Body Level One</a:t>
            </a:r>
          </a:p>
          <a:p>
            <a:pPr lvl="1"/>
            <a:r>
              <a:t>Body Level Two</a:t>
            </a:r>
          </a:p>
          <a:p>
            <a:pPr lvl="2"/>
            <a:r>
              <a:t>Body Level Three</a:t>
            </a:r>
          </a:p>
          <a:p>
            <a:pPr lvl="3"/>
            <a:r>
              <a:t>Body Level Four</a:t>
            </a:r>
          </a:p>
          <a:p>
            <a:pPr lvl="4"/>
            <a:r>
              <a:t>Body Level Five</a:t>
            </a:r>
          </a:p>
        </p:txBody>
      </p:sp>
      <p:sp>
        <p:nvSpPr>
          <p:cNvPr id="903" name="Slide Number"/>
          <p:cNvSpPr txBox="1"/>
          <p:nvPr>
            <p:ph type="sldNum" sz="quarter" idx="2"/>
          </p:nvPr>
        </p:nvSpPr>
        <p:spPr>
          <a:xfrm>
            <a:off x="11969750" y="130937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0" name="Title Text"/>
          <p:cNvSpPr txBox="1"/>
          <p:nvPr>
            <p:ph type="title"/>
          </p:nvPr>
        </p:nvSpPr>
        <p:spPr>
          <a:xfrm>
            <a:off x="6019798" y="1852613"/>
            <a:ext cx="12344402" cy="2262187"/>
          </a:xfrm>
          <a:prstGeom prst="rect">
            <a:avLst/>
          </a:prstGeom>
          <a:effectLst/>
        </p:spPr>
        <p:txBody>
          <a:bodyPr lIns="68580" tIns="68580" rIns="68580" bIns="68580" anchor="ctr"/>
          <a:lstStyle>
            <a:lvl1pPr algn="ctr" defTabSz="914400">
              <a:defRPr sz="8600">
                <a:solidFill>
                  <a:srgbClr val="000000"/>
                </a:solidFill>
                <a:latin typeface="Calibri"/>
                <a:ea typeface="Calibri"/>
                <a:cs typeface="Calibri"/>
                <a:sym typeface="Calibri"/>
              </a:defRPr>
            </a:lvl1pPr>
          </a:lstStyle>
          <a:p>
            <a:pPr/>
            <a:r>
              <a:t>Title Text</a:t>
            </a:r>
          </a:p>
        </p:txBody>
      </p:sp>
      <p:sp>
        <p:nvSpPr>
          <p:cNvPr id="911" name="Body Level One…"/>
          <p:cNvSpPr txBox="1"/>
          <p:nvPr>
            <p:ph type="body" sz="half" idx="1"/>
          </p:nvPr>
        </p:nvSpPr>
        <p:spPr>
          <a:xfrm>
            <a:off x="6019798" y="4114800"/>
            <a:ext cx="12344402" cy="7886701"/>
          </a:xfrm>
          <a:prstGeom prst="rect">
            <a:avLst/>
          </a:prstGeom>
          <a:effectLst/>
        </p:spPr>
        <p:txBody>
          <a:bodyPr lIns="68580" tIns="68580" rIns="68580" bIns="68580"/>
          <a:lstStyle>
            <a:lvl1pPr marL="642937" indent="-642937" defTabSz="914400">
              <a:spcBef>
                <a:spcPts val="700"/>
              </a:spcBef>
              <a:buSzPct val="100000"/>
              <a:buFont typeface="Arial"/>
              <a:buChar char="•"/>
              <a:defRPr sz="6000">
                <a:solidFill>
                  <a:srgbClr val="000000"/>
                </a:solidFill>
                <a:latin typeface="Calibri"/>
                <a:ea typeface="Calibri"/>
                <a:cs typeface="Calibri"/>
                <a:sym typeface="Calibri"/>
              </a:defRPr>
            </a:lvl1pPr>
            <a:lvl2pPr marL="1069520" indent="-612321" defTabSz="914400">
              <a:spcBef>
                <a:spcPts val="700"/>
              </a:spcBef>
              <a:buSzPct val="100000"/>
              <a:buFont typeface="Arial"/>
              <a:buChar char="–"/>
              <a:defRPr sz="6000">
                <a:solidFill>
                  <a:srgbClr val="000000"/>
                </a:solidFill>
                <a:latin typeface="Calibri"/>
                <a:ea typeface="Calibri"/>
                <a:cs typeface="Calibri"/>
                <a:sym typeface="Calibri"/>
              </a:defRPr>
            </a:lvl2pPr>
            <a:lvl3pPr marL="1485900" indent="-571500" defTabSz="914400">
              <a:spcBef>
                <a:spcPts val="700"/>
              </a:spcBef>
              <a:buSzPct val="100000"/>
              <a:buFont typeface="Arial"/>
              <a:buChar char="•"/>
              <a:defRPr sz="6000">
                <a:solidFill>
                  <a:srgbClr val="000000"/>
                </a:solidFill>
                <a:latin typeface="Calibri"/>
                <a:ea typeface="Calibri"/>
                <a:cs typeface="Calibri"/>
                <a:sym typeface="Calibri"/>
              </a:defRPr>
            </a:lvl3pPr>
            <a:lvl4pPr marL="2057400" indent="-685800" defTabSz="914400">
              <a:spcBef>
                <a:spcPts val="700"/>
              </a:spcBef>
              <a:buSzPct val="100000"/>
              <a:buFont typeface="Arial"/>
              <a:buChar char="–"/>
              <a:defRPr sz="6000">
                <a:solidFill>
                  <a:srgbClr val="000000"/>
                </a:solidFill>
                <a:latin typeface="Calibri"/>
                <a:ea typeface="Calibri"/>
                <a:cs typeface="Calibri"/>
                <a:sym typeface="Calibri"/>
              </a:defRPr>
            </a:lvl4pPr>
            <a:lvl5pPr marL="2514600" indent="-685800" defTabSz="914400">
              <a:spcBef>
                <a:spcPts val="700"/>
              </a:spcBef>
              <a:buSzPct val="100000"/>
              <a:buFont typeface="Arial"/>
              <a:buChar char="»"/>
              <a:defRPr sz="60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12" name="Slide Number"/>
          <p:cNvSpPr txBox="1"/>
          <p:nvPr>
            <p:ph type="sldNum" sz="quarter" idx="2"/>
          </p:nvPr>
        </p:nvSpPr>
        <p:spPr>
          <a:xfrm>
            <a:off x="17921298" y="11289187"/>
            <a:ext cx="442904" cy="467361"/>
          </a:xfrm>
          <a:prstGeom prst="rect">
            <a:avLst/>
          </a:prstGeom>
        </p:spPr>
        <p:txBody>
          <a:bodyPr lIns="68580" tIns="68580" rIns="68580" bIns="68580" anchor="ctr"/>
          <a:lstStyle>
            <a:lvl1pPr algn="r" defTabSz="9144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nk">
    <p:spTree>
      <p:nvGrpSpPr>
        <p:cNvPr id="1" name=""/>
        <p:cNvGrpSpPr/>
        <p:nvPr/>
      </p:nvGrpSpPr>
      <p:grpSpPr>
        <a:xfrm>
          <a:off x="0" y="0"/>
          <a:ext cx="0" cy="0"/>
          <a:chOff x="0" y="0"/>
          <a:chExt cx="0" cy="0"/>
        </a:xfrm>
      </p:grpSpPr>
      <p:sp>
        <p:nvSpPr>
          <p:cNvPr id="919" name="Slide Number"/>
          <p:cNvSpPr txBox="1"/>
          <p:nvPr>
            <p:ph type="sldNum" sz="quarter" idx="2"/>
          </p:nvPr>
        </p:nvSpPr>
        <p:spPr>
          <a:xfrm>
            <a:off x="22799515" y="13061950"/>
            <a:ext cx="368301" cy="381000"/>
          </a:xfrm>
          <a:prstGeom prst="rect">
            <a:avLst/>
          </a:prstGeom>
          <a:ln w="9525">
            <a:round/>
          </a:ln>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Blank">
    <p:spTree>
      <p:nvGrpSpPr>
        <p:cNvPr id="1" name=""/>
        <p:cNvGrpSpPr/>
        <p:nvPr/>
      </p:nvGrpSpPr>
      <p:grpSpPr>
        <a:xfrm>
          <a:off x="0" y="0"/>
          <a:ext cx="0" cy="0"/>
          <a:chOff x="0" y="0"/>
          <a:chExt cx="0" cy="0"/>
        </a:xfrm>
      </p:grpSpPr>
      <p:sp>
        <p:nvSpPr>
          <p:cNvPr id="926"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latin typeface="Gill Sans"/>
                <a:ea typeface="Gill Sans"/>
                <a:cs typeface="Gill Sans"/>
                <a:sym typeface="Gill Sans"/>
              </a:defRPr>
            </a:pPr>
          </a:p>
        </p:txBody>
      </p:sp>
      <p:sp>
        <p:nvSpPr>
          <p:cNvPr id="927" name="Slide Number"/>
          <p:cNvSpPr txBox="1"/>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 Id="rId81" Type="http://schemas.openxmlformats.org/officeDocument/2006/relationships/slideLayout" Target="../slideLayouts/slideLayout79.xml"/><Relationship Id="rId82" Type="http://schemas.openxmlformats.org/officeDocument/2006/relationships/slideLayout" Target="../slideLayouts/slideLayout80.xml"/><Relationship Id="rId83" Type="http://schemas.openxmlformats.org/officeDocument/2006/relationships/slideLayout" Target="../slideLayouts/slideLayout81.xml"/><Relationship Id="rId84" Type="http://schemas.openxmlformats.org/officeDocument/2006/relationships/slideLayout" Target="../slideLayouts/slideLayout82.xml"/><Relationship Id="rId85" Type="http://schemas.openxmlformats.org/officeDocument/2006/relationships/slideLayout" Target="../slideLayouts/slideLayout83.xml"/><Relationship Id="rId86" Type="http://schemas.openxmlformats.org/officeDocument/2006/relationships/slideLayout" Target="../slideLayouts/slideLayout84.xml"/><Relationship Id="rId87" Type="http://schemas.openxmlformats.org/officeDocument/2006/relationships/slideLayout" Target="../slideLayouts/slideLayout85.xml"/><Relationship Id="rId88" Type="http://schemas.openxmlformats.org/officeDocument/2006/relationships/slideLayout" Target="../slideLayouts/slideLayout86.xml"/><Relationship Id="rId89" Type="http://schemas.openxmlformats.org/officeDocument/2006/relationships/slideLayout" Target="../slideLayouts/slideLayout87.xml"/><Relationship Id="rId90" Type="http://schemas.openxmlformats.org/officeDocument/2006/relationships/slideLayout" Target="../slideLayouts/slideLayout88.xml"/><Relationship Id="rId91" Type="http://schemas.openxmlformats.org/officeDocument/2006/relationships/slideLayout" Target="../slideLayouts/slideLayout89.xml"/><Relationship Id="rId92" Type="http://schemas.openxmlformats.org/officeDocument/2006/relationships/slideLayout" Target="../slideLayouts/slideLayout90.xml"/><Relationship Id="rId93" Type="http://schemas.openxmlformats.org/officeDocument/2006/relationships/slideLayout" Target="../slideLayouts/slideLayout91.xml"/><Relationship Id="rId94" Type="http://schemas.openxmlformats.org/officeDocument/2006/relationships/slideLayout" Target="../slideLayouts/slideLayout92.xml"/><Relationship Id="rId95" Type="http://schemas.openxmlformats.org/officeDocument/2006/relationships/slideLayout" Target="../slideLayouts/slideLayout93.xml"/><Relationship Id="rId96" Type="http://schemas.openxmlformats.org/officeDocument/2006/relationships/slideLayout" Target="../slideLayouts/slideLayout94.xml"/><Relationship Id="rId97" Type="http://schemas.openxmlformats.org/officeDocument/2006/relationships/slideLayout" Target="../slideLayouts/slideLayout95.xml"/><Relationship Id="rId98" Type="http://schemas.openxmlformats.org/officeDocument/2006/relationships/slideLayout" Target="../slideLayouts/slideLayout96.xml"/><Relationship Id="rId99" Type="http://schemas.openxmlformats.org/officeDocument/2006/relationships/slideLayout" Target="../slideLayouts/slideLayout97.xml"/><Relationship Id="rId10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Sand_ocean.jpg" descr="Sand_ocean.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 name="Title Text"/>
          <p:cNvSpPr txBox="1"/>
          <p:nvPr>
            <p:ph type="title"/>
          </p:nvPr>
        </p:nvSpPr>
        <p:spPr>
          <a:xfrm>
            <a:off x="1778000" y="1016000"/>
            <a:ext cx="20828000" cy="17272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a:r>
              <a:t>Title Text</a:t>
            </a:r>
          </a:p>
        </p:txBody>
      </p:sp>
      <p:sp>
        <p:nvSpPr>
          <p:cNvPr id="4" name="Body Level One…"/>
          <p:cNvSpPr txBox="1"/>
          <p:nvPr>
            <p:ph type="body" idx="1"/>
          </p:nvPr>
        </p:nvSpPr>
        <p:spPr>
          <a:xfrm>
            <a:off x="1765300" y="2971800"/>
            <a:ext cx="20942300" cy="97282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1969749" y="13093700"/>
            <a:ext cx="419101" cy="457200"/>
          </a:xfrm>
          <a:prstGeom prst="rect">
            <a:avLst/>
          </a:prstGeom>
          <a:ln w="12700">
            <a:miter lim="400000"/>
          </a:ln>
        </p:spPr>
        <p:txBody>
          <a:bodyPr wrap="none" lIns="50800" tIns="50800" rIns="50800" bIns="50800">
            <a:spAutoFit/>
          </a:bodyPr>
          <a:lstStyle>
            <a:lvl1pPr>
              <a:defRPr sz="2400">
                <a:latin typeface="Gill Sans"/>
                <a:ea typeface="Gill Sans"/>
                <a:cs typeface="Gill San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 id="2147483738" r:id="rId92"/>
    <p:sldLayoutId id="2147483739" r:id="rId93"/>
    <p:sldLayoutId id="2147483740" r:id="rId94"/>
    <p:sldLayoutId id="2147483741" r:id="rId95"/>
    <p:sldLayoutId id="2147483742" r:id="rId96"/>
    <p:sldLayoutId id="2147483743" r:id="rId97"/>
    <p:sldLayoutId id="2147483744" r:id="rId98"/>
    <p:sldLayoutId id="2147483745" r:id="rId99"/>
    <p:sldLayoutId id="2147483746" r:id="rId100"/>
  </p:sldLayoutIdLst>
  <p:transition xmlns:p14="http://schemas.microsoft.com/office/powerpoint/2010/main" spd="med" advClick="1"/>
  <p:txStyles>
    <p:titleStyle>
      <a:lvl1pPr marL="0" marR="0" indent="0" algn="r" defTabSz="825500" rtl="0" latinLnBrk="0">
        <a:lnSpc>
          <a:spcPct val="100000"/>
        </a:lnSpc>
        <a:spcBef>
          <a:spcPts val="0"/>
        </a:spcBef>
        <a:spcAft>
          <a:spcPts val="0"/>
        </a:spcAft>
        <a:buClrTx/>
        <a:buSzTx/>
        <a:buFontTx/>
        <a:buNone/>
        <a:tabLst/>
        <a:defRPr b="0" baseline="0" cap="none" i="0" spc="0" strike="noStrike" sz="11500" u="none">
          <a:solidFill>
            <a:srgbClr val="E2DEAB"/>
          </a:solidFill>
          <a:uFillTx/>
          <a:latin typeface="+mn-lt"/>
          <a:ea typeface="+mn-ea"/>
          <a:cs typeface="+mn-cs"/>
          <a:sym typeface="Helvetica"/>
        </a:defRPr>
      </a:lvl1pPr>
      <a:lvl2pPr marL="0" marR="0" indent="0" algn="r" defTabSz="825500" rtl="0" latinLnBrk="0">
        <a:lnSpc>
          <a:spcPct val="100000"/>
        </a:lnSpc>
        <a:spcBef>
          <a:spcPts val="0"/>
        </a:spcBef>
        <a:spcAft>
          <a:spcPts val="0"/>
        </a:spcAft>
        <a:buClrTx/>
        <a:buSzTx/>
        <a:buFontTx/>
        <a:buNone/>
        <a:tabLst/>
        <a:defRPr b="0" baseline="0" cap="none" i="0" spc="0" strike="noStrike" sz="11500" u="none">
          <a:solidFill>
            <a:srgbClr val="E2DEAB"/>
          </a:solidFill>
          <a:uFillTx/>
          <a:latin typeface="+mn-lt"/>
          <a:ea typeface="+mn-ea"/>
          <a:cs typeface="+mn-cs"/>
          <a:sym typeface="Helvetica"/>
        </a:defRPr>
      </a:lvl2pPr>
      <a:lvl3pPr marL="0" marR="0" indent="0" algn="r" defTabSz="825500" rtl="0" latinLnBrk="0">
        <a:lnSpc>
          <a:spcPct val="100000"/>
        </a:lnSpc>
        <a:spcBef>
          <a:spcPts val="0"/>
        </a:spcBef>
        <a:spcAft>
          <a:spcPts val="0"/>
        </a:spcAft>
        <a:buClrTx/>
        <a:buSzTx/>
        <a:buFontTx/>
        <a:buNone/>
        <a:tabLst/>
        <a:defRPr b="0" baseline="0" cap="none" i="0" spc="0" strike="noStrike" sz="11500" u="none">
          <a:solidFill>
            <a:srgbClr val="E2DEAB"/>
          </a:solidFill>
          <a:uFillTx/>
          <a:latin typeface="+mn-lt"/>
          <a:ea typeface="+mn-ea"/>
          <a:cs typeface="+mn-cs"/>
          <a:sym typeface="Helvetica"/>
        </a:defRPr>
      </a:lvl3pPr>
      <a:lvl4pPr marL="0" marR="0" indent="0" algn="r" defTabSz="825500" rtl="0" latinLnBrk="0">
        <a:lnSpc>
          <a:spcPct val="100000"/>
        </a:lnSpc>
        <a:spcBef>
          <a:spcPts val="0"/>
        </a:spcBef>
        <a:spcAft>
          <a:spcPts val="0"/>
        </a:spcAft>
        <a:buClrTx/>
        <a:buSzTx/>
        <a:buFontTx/>
        <a:buNone/>
        <a:tabLst/>
        <a:defRPr b="0" baseline="0" cap="none" i="0" spc="0" strike="noStrike" sz="11500" u="none">
          <a:solidFill>
            <a:srgbClr val="E2DEAB"/>
          </a:solidFill>
          <a:uFillTx/>
          <a:latin typeface="+mn-lt"/>
          <a:ea typeface="+mn-ea"/>
          <a:cs typeface="+mn-cs"/>
          <a:sym typeface="Helvetica"/>
        </a:defRPr>
      </a:lvl4pPr>
      <a:lvl5pPr marL="0" marR="0" indent="0" algn="r" defTabSz="825500" rtl="0" latinLnBrk="0">
        <a:lnSpc>
          <a:spcPct val="100000"/>
        </a:lnSpc>
        <a:spcBef>
          <a:spcPts val="0"/>
        </a:spcBef>
        <a:spcAft>
          <a:spcPts val="0"/>
        </a:spcAft>
        <a:buClrTx/>
        <a:buSzTx/>
        <a:buFontTx/>
        <a:buNone/>
        <a:tabLst/>
        <a:defRPr b="0" baseline="0" cap="none" i="0" spc="0" strike="noStrike" sz="11500" u="none">
          <a:solidFill>
            <a:srgbClr val="E2DEAB"/>
          </a:solidFill>
          <a:uFillTx/>
          <a:latin typeface="+mn-lt"/>
          <a:ea typeface="+mn-ea"/>
          <a:cs typeface="+mn-cs"/>
          <a:sym typeface="Helvetica"/>
        </a:defRPr>
      </a:lvl5pPr>
      <a:lvl6pPr marL="0" marR="0" indent="0" algn="r" defTabSz="825500" rtl="0" latinLnBrk="0">
        <a:lnSpc>
          <a:spcPct val="100000"/>
        </a:lnSpc>
        <a:spcBef>
          <a:spcPts val="0"/>
        </a:spcBef>
        <a:spcAft>
          <a:spcPts val="0"/>
        </a:spcAft>
        <a:buClrTx/>
        <a:buSzTx/>
        <a:buFontTx/>
        <a:buNone/>
        <a:tabLst/>
        <a:defRPr b="0" baseline="0" cap="none" i="0" spc="0" strike="noStrike" sz="11500" u="none">
          <a:solidFill>
            <a:srgbClr val="E2DEAB"/>
          </a:solidFill>
          <a:uFillTx/>
          <a:latin typeface="+mn-lt"/>
          <a:ea typeface="+mn-ea"/>
          <a:cs typeface="+mn-cs"/>
          <a:sym typeface="Helvetica"/>
        </a:defRPr>
      </a:lvl6pPr>
      <a:lvl7pPr marL="0" marR="0" indent="0" algn="r" defTabSz="825500" rtl="0" latinLnBrk="0">
        <a:lnSpc>
          <a:spcPct val="100000"/>
        </a:lnSpc>
        <a:spcBef>
          <a:spcPts val="0"/>
        </a:spcBef>
        <a:spcAft>
          <a:spcPts val="0"/>
        </a:spcAft>
        <a:buClrTx/>
        <a:buSzTx/>
        <a:buFontTx/>
        <a:buNone/>
        <a:tabLst/>
        <a:defRPr b="0" baseline="0" cap="none" i="0" spc="0" strike="noStrike" sz="11500" u="none">
          <a:solidFill>
            <a:srgbClr val="E2DEAB"/>
          </a:solidFill>
          <a:uFillTx/>
          <a:latin typeface="+mn-lt"/>
          <a:ea typeface="+mn-ea"/>
          <a:cs typeface="+mn-cs"/>
          <a:sym typeface="Helvetica"/>
        </a:defRPr>
      </a:lvl7pPr>
      <a:lvl8pPr marL="0" marR="0" indent="0" algn="r" defTabSz="825500" rtl="0" latinLnBrk="0">
        <a:lnSpc>
          <a:spcPct val="100000"/>
        </a:lnSpc>
        <a:spcBef>
          <a:spcPts val="0"/>
        </a:spcBef>
        <a:spcAft>
          <a:spcPts val="0"/>
        </a:spcAft>
        <a:buClrTx/>
        <a:buSzTx/>
        <a:buFontTx/>
        <a:buNone/>
        <a:tabLst/>
        <a:defRPr b="0" baseline="0" cap="none" i="0" spc="0" strike="noStrike" sz="11500" u="none">
          <a:solidFill>
            <a:srgbClr val="E2DEAB"/>
          </a:solidFill>
          <a:uFillTx/>
          <a:latin typeface="+mn-lt"/>
          <a:ea typeface="+mn-ea"/>
          <a:cs typeface="+mn-cs"/>
          <a:sym typeface="Helvetica"/>
        </a:defRPr>
      </a:lvl8pPr>
      <a:lvl9pPr marL="0" marR="0" indent="0" algn="r" defTabSz="825500" rtl="0" latinLnBrk="0">
        <a:lnSpc>
          <a:spcPct val="100000"/>
        </a:lnSpc>
        <a:spcBef>
          <a:spcPts val="0"/>
        </a:spcBef>
        <a:spcAft>
          <a:spcPts val="0"/>
        </a:spcAft>
        <a:buClrTx/>
        <a:buSzTx/>
        <a:buFontTx/>
        <a:buNone/>
        <a:tabLst/>
        <a:defRPr b="0" baseline="0" cap="none" i="0" spc="0" strike="noStrike" sz="11500" u="none">
          <a:solidFill>
            <a:srgbClr val="E2DEAB"/>
          </a:solidFill>
          <a:uFillTx/>
          <a:latin typeface="+mn-lt"/>
          <a:ea typeface="+mn-ea"/>
          <a:cs typeface="+mn-cs"/>
          <a:sym typeface="Helvetica"/>
        </a:defRPr>
      </a:lvl9pPr>
    </p:titleStyle>
    <p:bodyStyle>
      <a:lvl1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E2DEAB"/>
          </a:solidFill>
          <a:uFillTx/>
          <a:latin typeface="+mn-lt"/>
          <a:ea typeface="+mn-ea"/>
          <a:cs typeface="+mn-cs"/>
          <a:sym typeface="Helvetica"/>
        </a:defRPr>
      </a:lvl1pPr>
      <a:lvl2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E2DEAB"/>
          </a:solidFill>
          <a:uFillTx/>
          <a:latin typeface="+mn-lt"/>
          <a:ea typeface="+mn-ea"/>
          <a:cs typeface="+mn-cs"/>
          <a:sym typeface="Helvetica"/>
        </a:defRPr>
      </a:lvl2pPr>
      <a:lvl3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E2DEAB"/>
          </a:solidFill>
          <a:uFillTx/>
          <a:latin typeface="+mn-lt"/>
          <a:ea typeface="+mn-ea"/>
          <a:cs typeface="+mn-cs"/>
          <a:sym typeface="Helvetica"/>
        </a:defRPr>
      </a:lvl3pPr>
      <a:lvl4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E2DEAB"/>
          </a:solidFill>
          <a:uFillTx/>
          <a:latin typeface="+mn-lt"/>
          <a:ea typeface="+mn-ea"/>
          <a:cs typeface="+mn-cs"/>
          <a:sym typeface="Helvetica"/>
        </a:defRPr>
      </a:lvl4pPr>
      <a:lvl5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E2DEAB"/>
          </a:solidFill>
          <a:uFillTx/>
          <a:latin typeface="+mn-lt"/>
          <a:ea typeface="+mn-ea"/>
          <a:cs typeface="+mn-cs"/>
          <a:sym typeface="Helvetica"/>
        </a:defRPr>
      </a:lvl5pPr>
      <a:lvl6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E2DEAB"/>
          </a:solidFill>
          <a:uFillTx/>
          <a:latin typeface="+mn-lt"/>
          <a:ea typeface="+mn-ea"/>
          <a:cs typeface="+mn-cs"/>
          <a:sym typeface="Helvetica"/>
        </a:defRPr>
      </a:lvl6pPr>
      <a:lvl7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E2DEAB"/>
          </a:solidFill>
          <a:uFillTx/>
          <a:latin typeface="+mn-lt"/>
          <a:ea typeface="+mn-ea"/>
          <a:cs typeface="+mn-cs"/>
          <a:sym typeface="Helvetica"/>
        </a:defRPr>
      </a:lvl7pPr>
      <a:lvl8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E2DEAB"/>
          </a:solidFill>
          <a:uFillTx/>
          <a:latin typeface="+mn-lt"/>
          <a:ea typeface="+mn-ea"/>
          <a:cs typeface="+mn-cs"/>
          <a:sym typeface="Helvetica"/>
        </a:defRPr>
      </a:lvl8pPr>
      <a:lvl9pPr marL="0" marR="0" indent="0" algn="l" defTabSz="825500" rtl="0" latinLnBrk="0">
        <a:lnSpc>
          <a:spcPct val="100000"/>
        </a:lnSpc>
        <a:spcBef>
          <a:spcPts val="0"/>
        </a:spcBef>
        <a:spcAft>
          <a:spcPts val="0"/>
        </a:spcAft>
        <a:buClrTx/>
        <a:buSzTx/>
        <a:buFontTx/>
        <a:buNone/>
        <a:tabLst/>
        <a:defRPr b="0" baseline="0" cap="none" i="0" spc="0" strike="noStrike" sz="7200" u="none">
          <a:solidFill>
            <a:srgbClr val="E2DEAB"/>
          </a:solidFill>
          <a:uFillTx/>
          <a:latin typeface="+mn-lt"/>
          <a:ea typeface="+mn-ea"/>
          <a:cs typeface="+mn-cs"/>
          <a:sym typeface="Helvetica"/>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png"/><Relationship Id="rId3" Type="http://schemas.openxmlformats.org/officeDocument/2006/relationships/image" Target="../media/image14.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2.xml"/><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71.jpeg"/><Relationship Id="rId10" Type="http://schemas.openxmlformats.org/officeDocument/2006/relationships/image" Target="../media/image72.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63.xml"/><Relationship Id="rId3" Type="http://schemas.openxmlformats.org/officeDocument/2006/relationships/image" Target="../media/image73.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eg"/><Relationship Id="rId3" Type="http://schemas.openxmlformats.org/officeDocument/2006/relationships/image" Target="../media/image74.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5.xml"/><Relationship Id="rId3" Type="http://schemas.openxmlformats.org/officeDocument/2006/relationships/image" Target="../media/image74.jpeg"/><Relationship Id="rId4" Type="http://schemas.openxmlformats.org/officeDocument/2006/relationships/image" Target="../media/image75.png"/><Relationship Id="rId5" Type="http://schemas.openxmlformats.org/officeDocument/2006/relationships/image" Target="../media/image32.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7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7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7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7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79.jpeg"/><Relationship Id="rId3" Type="http://schemas.openxmlformats.org/officeDocument/2006/relationships/image" Target="../media/image77.jpeg"/><Relationship Id="rId4" Type="http://schemas.openxmlformats.org/officeDocument/2006/relationships/image" Target="../media/image76.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80.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66.xml"/><Relationship Id="rId3" Type="http://schemas.openxmlformats.org/officeDocument/2006/relationships/image" Target="../media/image81.jpeg"/><Relationship Id="rId4" Type="http://schemas.openxmlformats.org/officeDocument/2006/relationships/image" Target="../media/image77.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82.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3.jpeg"/><Relationship Id="rId3" Type="http://schemas.openxmlformats.org/officeDocument/2006/relationships/image" Target="../media/image78.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3.jpeg"/><Relationship Id="rId3" Type="http://schemas.openxmlformats.org/officeDocument/2006/relationships/image" Target="../media/image78.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69.xml"/><Relationship Id="rId3" Type="http://schemas.openxmlformats.org/officeDocument/2006/relationships/image" Target="../media/image81.jpeg"/><Relationship Id="rId4" Type="http://schemas.openxmlformats.org/officeDocument/2006/relationships/image" Target="../media/image7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5.jpeg"/><Relationship Id="rId3" Type="http://schemas.openxmlformats.org/officeDocument/2006/relationships/image" Target="../media/image14.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84.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85.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86.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87.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87.jpeg"/><Relationship Id="rId3" Type="http://schemas.openxmlformats.org/officeDocument/2006/relationships/image" Target="../media/image88.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89.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71.xml"/><Relationship Id="rId3" Type="http://schemas.openxmlformats.org/officeDocument/2006/relationships/image" Target="../media/image90.jpeg"/><Relationship Id="rId4" Type="http://schemas.openxmlformats.org/officeDocument/2006/relationships/image" Target="../media/image82.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91.jpeg"/><Relationship Id="rId4" Type="http://schemas.openxmlformats.org/officeDocument/2006/relationships/image" Target="../media/image83.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91.jpeg"/><Relationship Id="rId4" Type="http://schemas.openxmlformats.org/officeDocument/2006/relationships/image" Target="../media/image8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2.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5.xml"/><Relationship Id="rId3" Type="http://schemas.openxmlformats.org/officeDocument/2006/relationships/image" Target="../media/image8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8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eg"/><Relationship Id="rId4" Type="http://schemas.openxmlformats.org/officeDocument/2006/relationships/image" Target="../media/image1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jpeg"/><Relationship Id="rId4"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jpeg"/><Relationship Id="rId4" Type="http://schemas.openxmlformats.org/officeDocument/2006/relationships/image" Target="../media/image1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eg"/><Relationship Id="rId4" Type="http://schemas.openxmlformats.org/officeDocument/2006/relationships/image" Target="../media/image2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e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jpeg"/><Relationship Id="rId4" Type="http://schemas.openxmlformats.org/officeDocument/2006/relationships/image" Target="../media/image2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jpeg"/><Relationship Id="rId4" Type="http://schemas.openxmlformats.org/officeDocument/2006/relationships/image" Target="../media/image2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2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2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jpeg"/><Relationship Id="rId4" Type="http://schemas.openxmlformats.org/officeDocument/2006/relationships/image" Target="../media/image27.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jpeg"/><Relationship Id="rId4" Type="http://schemas.openxmlformats.org/officeDocument/2006/relationships/image" Target="../media/image2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jpeg"/><Relationship Id="rId4" Type="http://schemas.openxmlformats.org/officeDocument/2006/relationships/image" Target="../media/image2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9.jpeg"/><Relationship Id="rId4" Type="http://schemas.openxmlformats.org/officeDocument/2006/relationships/image" Target="../media/image2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eg"/><Relationship Id="rId3" Type="http://schemas.openxmlformats.org/officeDocument/2006/relationships/image" Target="../media/image2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5.xml"/><Relationship Id="rId3" Type="http://schemas.openxmlformats.org/officeDocument/2006/relationships/image" Target="../media/image21.jpeg"/><Relationship Id="rId4" Type="http://schemas.openxmlformats.org/officeDocument/2006/relationships/image" Target="../media/image3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jpeg"/><Relationship Id="rId4" Type="http://schemas.openxmlformats.org/officeDocument/2006/relationships/image" Target="../media/image3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27.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jpeg"/><Relationship Id="rId4" Type="http://schemas.openxmlformats.org/officeDocument/2006/relationships/image" Target="../media/image3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jpeg"/><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16.png"/><Relationship Id="rId5" Type="http://schemas.openxmlformats.org/officeDocument/2006/relationships/image" Target="../media/image3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16.png"/><Relationship Id="rId5" Type="http://schemas.openxmlformats.org/officeDocument/2006/relationships/image" Target="../media/image34.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27.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36.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0.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4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9.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g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4.jpeg"/><Relationship Id="rId4" Type="http://schemas.openxmlformats.org/officeDocument/2006/relationships/image" Target="../media/image42.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5.jpeg"/><Relationship Id="rId4" Type="http://schemas.openxmlformats.org/officeDocument/2006/relationships/image" Target="../media/image43.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6.jpeg"/><Relationship Id="rId4" Type="http://schemas.openxmlformats.org/officeDocument/2006/relationships/image" Target="../media/image44.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image" Target="../media/image47.jpeg"/><Relationship Id="rId5" Type="http://schemas.openxmlformats.org/officeDocument/2006/relationships/image" Target="../media/image4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9.jpeg"/><Relationship Id="rId5" Type="http://schemas.openxmlformats.org/officeDocument/2006/relationships/image" Target="../media/image48.png"/><Relationship Id="rId6" Type="http://schemas.openxmlformats.org/officeDocument/2006/relationships/image" Target="../media/image49.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jpeg"/><Relationship Id="rId3" Type="http://schemas.openxmlformats.org/officeDocument/2006/relationships/image" Target="../media/image53.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4.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3.png"/><Relationship Id="rId4" Type="http://schemas.openxmlformats.org/officeDocument/2006/relationships/image" Target="../media/image16.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9.jpeg"/><Relationship Id="rId4" Type="http://schemas.openxmlformats.org/officeDocument/2006/relationships/image" Target="../media/image55.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1.jpeg"/><Relationship Id="rId4" Type="http://schemas.openxmlformats.org/officeDocument/2006/relationships/image" Target="../media/image52.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jpeg"/><Relationship Id="rId3" Type="http://schemas.openxmlformats.org/officeDocument/2006/relationships/image" Target="../media/image52.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jpeg"/><Relationship Id="rId3" Type="http://schemas.openxmlformats.org/officeDocument/2006/relationships/image" Target="../media/image52.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1.jpeg"/><Relationship Id="rId4" Type="http://schemas.openxmlformats.org/officeDocument/2006/relationships/image" Target="../media/image53.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1.jpeg"/><Relationship Id="rId4" Type="http://schemas.openxmlformats.org/officeDocument/2006/relationships/image" Target="../media/image5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1.jpeg"/><Relationship Id="rId4" Type="http://schemas.openxmlformats.org/officeDocument/2006/relationships/image" Target="../media/image53.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2.jpeg"/><Relationship Id="rId4" Type="http://schemas.openxmlformats.org/officeDocument/2006/relationships/image" Target="../media/image54.jpeg"/><Relationship Id="rId5" Type="http://schemas.openxmlformats.org/officeDocument/2006/relationships/image" Target="../media/image56.png"/><Relationship Id="rId6" Type="http://schemas.openxmlformats.org/officeDocument/2006/relationships/image" Target="../media/image57.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55.jpeg"/><Relationship Id="rId4" Type="http://schemas.openxmlformats.org/officeDocument/2006/relationships/image" Target="../media/image39.jpeg"/><Relationship Id="rId5" Type="http://schemas.openxmlformats.org/officeDocument/2006/relationships/image" Target="../media/image56.jpeg"/><Relationship Id="rId6" Type="http://schemas.openxmlformats.org/officeDocument/2006/relationships/image" Target="../media/image54.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58.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57.jpeg"/><Relationship Id="rId6" Type="http://schemas.openxmlformats.org/officeDocument/2006/relationships/image" Target="../media/image62.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57.jpeg"/><Relationship Id="rId6" Type="http://schemas.openxmlformats.org/officeDocument/2006/relationships/image" Target="../media/image62.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54.jpe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66.png"/><Relationship Id="rId4" Type="http://schemas.openxmlformats.org/officeDocument/2006/relationships/image" Target="../media/image67.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8.jpeg"/><Relationship Id="rId4" Type="http://schemas.openxmlformats.org/officeDocument/2006/relationships/image" Target="../media/image59.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eg"/><Relationship Id="rId3" Type="http://schemas.openxmlformats.org/officeDocument/2006/relationships/image" Target="../media/image5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eg"/><Relationship Id="rId3" Type="http://schemas.openxmlformats.org/officeDocument/2006/relationships/image" Target="../media/image5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56.xml"/><Relationship Id="rId3" Type="http://schemas.openxmlformats.org/officeDocument/2006/relationships/image" Target="../media/image68.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69.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eg"/><Relationship Id="rId3" Type="http://schemas.openxmlformats.org/officeDocument/2006/relationships/image" Target="../media/image59.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eg"/><Relationship Id="rId3" Type="http://schemas.openxmlformats.org/officeDocument/2006/relationships/image" Target="../media/image59.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0.jpeg"/><Relationship Id="rId4" Type="http://schemas.openxmlformats.org/officeDocument/2006/relationships/image" Target="../media/image70.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1.jpeg"/><Relationship Id="rId4" Type="http://schemas.openxmlformats.org/officeDocument/2006/relationships/image" Target="../media/image71.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61.jpeg"/><Relationship Id="rId4" Type="http://schemas.openxmlformats.org/officeDocument/2006/relationships/image" Target="../media/image71.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0.xml"/><Relationship Id="rId3" Type="http://schemas.openxmlformats.org/officeDocument/2006/relationships/image" Target="../media/image62.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3.jpeg"/><Relationship Id="rId4" Type="http://schemas.openxmlformats.org/officeDocument/2006/relationships/image" Target="../media/image72.png"/><Relationship Id="rId5" Type="http://schemas.openxmlformats.org/officeDocument/2006/relationships/image" Target="../media/image64.jpeg"/><Relationship Id="rId6"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6" name="Dr. Terry Mortenson"/>
          <p:cNvSpPr txBox="1"/>
          <p:nvPr>
            <p:ph type="ctrTitle"/>
          </p:nvPr>
        </p:nvSpPr>
        <p:spPr>
          <a:xfrm>
            <a:off x="15591518" y="1307216"/>
            <a:ext cx="5440654" cy="1727201"/>
          </a:xfrm>
          <a:prstGeom prst="rect">
            <a:avLst/>
          </a:prstGeom>
        </p:spPr>
        <p:txBody>
          <a:bodyPr/>
          <a:lstStyle>
            <a:lvl1pPr rtl="1">
              <a:defRPr sz="4800"/>
            </a:lvl1pPr>
          </a:lstStyle>
          <a:p>
            <a:pPr/>
            <a:r>
              <a:t>الدكتور تيري مورتنسون</a:t>
            </a:r>
          </a:p>
        </p:txBody>
      </p:sp>
      <p:sp>
        <p:nvSpPr>
          <p:cNvPr id="937" name="Millions of Years:…"/>
          <p:cNvSpPr txBox="1"/>
          <p:nvPr>
            <p:ph type="subTitle" idx="1"/>
          </p:nvPr>
        </p:nvSpPr>
        <p:spPr>
          <a:xfrm>
            <a:off x="2191184" y="4445000"/>
            <a:ext cx="20001632" cy="7645400"/>
          </a:xfrm>
          <a:prstGeom prst="rect">
            <a:avLst/>
          </a:prstGeom>
        </p:spPr>
        <p:txBody>
          <a:bodyPr/>
          <a:lstStyle/>
          <a:p>
            <a:pPr algn="ctr" rtl="1">
              <a:lnSpc>
                <a:spcPct val="90000"/>
              </a:lnSpc>
              <a:defRPr sz="15000"/>
            </a:pPr>
            <a:r>
              <a:t>ملايين السنين:</a:t>
            </a:r>
          </a:p>
          <a:p>
            <a:pPr algn="ctr" rtl="1">
              <a:defRPr sz="10600">
                <a:solidFill>
                  <a:srgbClr val="FFFB00"/>
                </a:solidFill>
              </a:defRPr>
            </a:pPr>
            <a:r>
              <a:t>أصل الفكرة غير علميٍّ وعواقبها كارثيَّة</a:t>
            </a:r>
          </a:p>
        </p:txBody>
      </p:sp>
      <p:grpSp>
        <p:nvGrpSpPr>
          <p:cNvPr id="940" name="Group"/>
          <p:cNvGrpSpPr/>
          <p:nvPr/>
        </p:nvGrpSpPr>
        <p:grpSpPr>
          <a:xfrm>
            <a:off x="152399" y="14300199"/>
            <a:ext cx="14846301" cy="1600201"/>
            <a:chOff x="0" y="0"/>
            <a:chExt cx="14846300" cy="1600200"/>
          </a:xfrm>
        </p:grpSpPr>
        <p:pic>
          <p:nvPicPr>
            <p:cNvPr id="938" name="Screen shot 2012-08-30 at 10.06.03 AM.png" descr="Screen shot 2012-08-30 at 10.06.03 AM.png"/>
            <p:cNvPicPr>
              <a:picLocks noChangeAspect="1"/>
            </p:cNvPicPr>
            <p:nvPr/>
          </p:nvPicPr>
          <p:blipFill>
            <a:blip r:embed="rId2">
              <a:extLst/>
            </a:blip>
            <a:stretch>
              <a:fillRect/>
            </a:stretch>
          </p:blipFill>
          <p:spPr>
            <a:xfrm>
              <a:off x="-1" y="-1"/>
              <a:ext cx="5537201" cy="1282701"/>
            </a:xfrm>
            <a:prstGeom prst="rect">
              <a:avLst/>
            </a:prstGeom>
            <a:ln w="12700" cap="flat">
              <a:noFill/>
              <a:miter lim="400000"/>
            </a:ln>
            <a:effectLst/>
          </p:spPr>
        </p:pic>
        <p:pic>
          <p:nvPicPr>
            <p:cNvPr id="939" name="Screen shot 2012-08-30 at 10.18.02 AM.png" descr="Screen shot 2012-08-30 at 10.18.02 AM.png"/>
            <p:cNvPicPr>
              <a:picLocks noChangeAspect="1"/>
            </p:cNvPicPr>
            <p:nvPr/>
          </p:nvPicPr>
          <p:blipFill>
            <a:blip r:embed="rId3">
              <a:extLst/>
            </a:blip>
            <a:stretch>
              <a:fillRect/>
            </a:stretch>
          </p:blipFill>
          <p:spPr>
            <a:xfrm>
              <a:off x="5537200" y="0"/>
              <a:ext cx="9309100" cy="160020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7" name="16-9AiG Logo 2007 on Blue-Black 01224.png" descr="16-9AiG Logo 2007 on Blue-Black 01224.png"/>
          <p:cNvPicPr>
            <a:picLocks noChangeAspect="1"/>
          </p:cNvPicPr>
          <p:nvPr/>
        </p:nvPicPr>
        <p:blipFill>
          <a:blip r:embed="rId2">
            <a:extLst/>
          </a:blip>
          <a:stretch>
            <a:fillRect/>
          </a:stretch>
        </p:blipFill>
        <p:spPr>
          <a:xfrm>
            <a:off x="0" y="0"/>
            <a:ext cx="24387175" cy="13716000"/>
          </a:xfrm>
          <a:prstGeom prst="rect">
            <a:avLst/>
          </a:prstGeom>
          <a:ln w="12700">
            <a:miter lim="400000"/>
          </a:ln>
        </p:spPr>
      </p:pic>
      <p:sp>
        <p:nvSpPr>
          <p:cNvPr id="1018" name="Line"/>
          <p:cNvSpPr/>
          <p:nvPr/>
        </p:nvSpPr>
        <p:spPr>
          <a:xfrm>
            <a:off x="-50807" y="12700"/>
            <a:ext cx="24412580" cy="0"/>
          </a:xfrm>
          <a:prstGeom prst="line">
            <a:avLst/>
          </a:prstGeom>
          <a:ln w="63500">
            <a:solidFill>
              <a:srgbClr val="7A7A7A"/>
            </a:solidFill>
            <a:miter lim="400000"/>
          </a:ln>
        </p:spPr>
        <p:txBody>
          <a:bodyPr lIns="45718" tIns="45718" rIns="45718" bIns="45718"/>
          <a:lstStyle/>
          <a:p>
            <a:pPr/>
          </a:p>
        </p:txBody>
      </p:sp>
      <p:sp>
        <p:nvSpPr>
          <p:cNvPr id="1019" name="Line"/>
          <p:cNvSpPr/>
          <p:nvPr/>
        </p:nvSpPr>
        <p:spPr>
          <a:xfrm>
            <a:off x="-12703" y="13690600"/>
            <a:ext cx="24412580" cy="0"/>
          </a:xfrm>
          <a:prstGeom prst="line">
            <a:avLst/>
          </a:prstGeom>
          <a:ln w="63500">
            <a:solidFill>
              <a:srgbClr val="7A7A7A"/>
            </a:solidFill>
            <a:miter lim="400000"/>
          </a:ln>
        </p:spPr>
        <p:txBody>
          <a:bodyPr lIns="45718" tIns="45718" rIns="45718" bIns="45718"/>
          <a:lstStyle/>
          <a:p>
            <a:pPr/>
          </a:p>
        </p:txBody>
      </p:sp>
      <p:sp>
        <p:nvSpPr>
          <p:cNvPr id="1020" name="Rectangle"/>
          <p:cNvSpPr/>
          <p:nvPr/>
        </p:nvSpPr>
        <p:spPr>
          <a:xfrm>
            <a:off x="-50808" y="0"/>
            <a:ext cx="24463386" cy="13944600"/>
          </a:xfrm>
          <a:prstGeom prst="rect">
            <a:avLst/>
          </a:prstGeom>
          <a:solidFill>
            <a:srgbClr val="000000"/>
          </a:solidFill>
          <a:ln w="25400">
            <a:solidFill>
              <a:srgbClr val="000000"/>
            </a:solidFill>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021" name="image10.jpg" descr="image10.jpg"/>
          <p:cNvPicPr>
            <a:picLocks noChangeAspect="1"/>
          </p:cNvPicPr>
          <p:nvPr/>
        </p:nvPicPr>
        <p:blipFill>
          <a:blip r:embed="rId3">
            <a:extLst/>
          </a:blip>
          <a:stretch>
            <a:fillRect/>
          </a:stretch>
        </p:blipFill>
        <p:spPr>
          <a:xfrm>
            <a:off x="-50808" y="-2"/>
            <a:ext cx="24450684" cy="13753511"/>
          </a:xfrm>
          <a:prstGeom prst="rect">
            <a:avLst/>
          </a:prstGeom>
          <a:ln w="12700">
            <a:miter lim="400000"/>
          </a:ln>
        </p:spPr>
      </p:pic>
      <p:sp>
        <p:nvSpPr>
          <p:cNvPr id="1022" name="Historical Geology…"/>
          <p:cNvSpPr txBox="1"/>
          <p:nvPr/>
        </p:nvSpPr>
        <p:spPr>
          <a:xfrm>
            <a:off x="12199466" y="4153268"/>
            <a:ext cx="10356375" cy="7764822"/>
          </a:xfrm>
          <a:prstGeom prst="rect">
            <a:avLst/>
          </a:prstGeom>
          <a:ln w="12700">
            <a:miter lim="400000"/>
          </a:ln>
          <a:effectLst>
            <a:outerShdw sx="100000" sy="100000" kx="0" ky="0" algn="b" rotWithShape="0" blurRad="38100" dist="63500" dir="2700000">
              <a:srgbClr val="000000">
                <a:alpha val="8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algn="r" rtl="1">
              <a:lnSpc>
                <a:spcPct val="110000"/>
              </a:lnSpc>
              <a:defRPr sz="8000">
                <a:solidFill>
                  <a:srgbClr val="FFFEEC"/>
                </a:solidFill>
                <a:effectLst>
                  <a:outerShdw sx="100000" sy="100000" kx="0" ky="0" algn="b" rotWithShape="0" blurRad="38100" dist="38100" dir="2700000">
                    <a:srgbClr val="000000">
                      <a:alpha val="43137"/>
                    </a:srgbClr>
                  </a:outerShdw>
                </a:effectLst>
                <a:uFill>
                  <a:solidFill>
                    <a:srgbClr val="FFFEEC"/>
                  </a:solidFill>
                </a:uFill>
              </a:defRPr>
            </a:pPr>
            <a:r>
              <a:t>الجيولوجيا التاريخيَّة</a:t>
            </a:r>
          </a:p>
          <a:p>
            <a:pPr algn="r" rtl="1">
              <a:lnSpc>
                <a:spcPct val="110000"/>
              </a:lnSpc>
              <a:defRPr sz="8000">
                <a:solidFill>
                  <a:srgbClr val="FFFEEC"/>
                </a:solidFill>
                <a:effectLst>
                  <a:outerShdw sx="100000" sy="100000" kx="0" ky="0" algn="b" rotWithShape="0" blurRad="38100" dist="38100" dir="2700000">
                    <a:srgbClr val="000000">
                      <a:alpha val="43137"/>
                    </a:srgbClr>
                  </a:outerShdw>
                </a:effectLst>
                <a:uFill>
                  <a:solidFill>
                    <a:srgbClr val="FFFEEC"/>
                  </a:solidFill>
                </a:uFill>
              </a:defRPr>
            </a:pPr>
            <a:r>
              <a:t>علم الحفريَّات</a:t>
            </a:r>
          </a:p>
          <a:p>
            <a:pPr algn="r" rtl="1">
              <a:lnSpc>
                <a:spcPct val="110000"/>
              </a:lnSpc>
              <a:defRPr sz="8000">
                <a:solidFill>
                  <a:srgbClr val="FFFEEC"/>
                </a:solidFill>
                <a:effectLst>
                  <a:outerShdw sx="100000" sy="100000" kx="0" ky="0" algn="b" rotWithShape="0" blurRad="38100" dist="38100" dir="2700000">
                    <a:srgbClr val="000000">
                      <a:alpha val="43137"/>
                    </a:srgbClr>
                  </a:outerShdw>
                </a:effectLst>
                <a:uFill>
                  <a:solidFill>
                    <a:srgbClr val="FFFEEC"/>
                  </a:solidFill>
                </a:uFill>
              </a:defRPr>
            </a:pPr>
            <a:r>
              <a:t>علم الآثار</a:t>
            </a:r>
            <a:endParaRPr>
              <a:latin typeface="Gill Sans"/>
              <a:ea typeface="Gill Sans"/>
              <a:cs typeface="Gill Sans"/>
              <a:sym typeface="Gill Sans"/>
            </a:endParaRPr>
          </a:p>
          <a:p>
            <a:pPr algn="r" rtl="1">
              <a:lnSpc>
                <a:spcPct val="110000"/>
              </a:lnSpc>
              <a:defRPr sz="8000">
                <a:solidFill>
                  <a:srgbClr val="FFFEEC"/>
                </a:solidFill>
                <a:effectLst>
                  <a:outerShdw sx="100000" sy="100000" kx="0" ky="0" algn="b" rotWithShape="0" blurRad="38100" dist="38100" dir="2700000">
                    <a:srgbClr val="000000">
                      <a:alpha val="43137"/>
                    </a:srgbClr>
                  </a:outerShdw>
                </a:effectLst>
                <a:uFill>
                  <a:solidFill>
                    <a:srgbClr val="FFFEEC"/>
                  </a:solidFill>
                </a:uFill>
              </a:defRPr>
            </a:pPr>
            <a:r>
              <a:t>علم الكونيَّات</a:t>
            </a:r>
          </a:p>
          <a:p>
            <a:pPr algn="r" rtl="1">
              <a:lnSpc>
                <a:spcPct val="110000"/>
              </a:lnSpc>
              <a:defRPr sz="8000">
                <a:solidFill>
                  <a:srgbClr val="FFFEEC"/>
                </a:solidFill>
                <a:effectLst>
                  <a:outerShdw sx="100000" sy="100000" kx="0" ky="0" algn="b" rotWithShape="0" blurRad="38100" dist="38100" dir="2700000">
                    <a:srgbClr val="000000">
                      <a:alpha val="43137"/>
                    </a:srgbClr>
                  </a:outerShdw>
                </a:effectLst>
                <a:uFill>
                  <a:solidFill>
                    <a:srgbClr val="FFFEEC"/>
                  </a:solidFill>
                </a:uFill>
              </a:defRPr>
            </a:pPr>
            <a:r>
              <a:t>التحقيق الجنائيّ</a:t>
            </a:r>
          </a:p>
        </p:txBody>
      </p:sp>
      <p:sp>
        <p:nvSpPr>
          <p:cNvPr id="1023" name="علم الأصول"/>
          <p:cNvSpPr txBox="1"/>
          <p:nvPr/>
        </p:nvSpPr>
        <p:spPr>
          <a:xfrm>
            <a:off x="12675971" y="1244334"/>
            <a:ext cx="10169730" cy="2521946"/>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algn="r" defTabSz="914400" rtl="1">
              <a:defRPr b="1" sz="17000">
                <a:solidFill>
                  <a:srgbClr val="FFFFFF"/>
                </a:solidFill>
                <a:latin typeface="Times New Roman"/>
                <a:ea typeface="Times New Roman"/>
                <a:cs typeface="Times New Roman"/>
                <a:sym typeface="Times New Roman"/>
              </a:defRPr>
            </a:pPr>
            <a:r>
              <a:t>ع</a:t>
            </a:r>
            <a:r>
              <a:t>ِ</a:t>
            </a:r>
            <a:r>
              <a:t>ل</a:t>
            </a:r>
            <a:r>
              <a:t>ْ</a:t>
            </a:r>
            <a:r>
              <a:t>م</a:t>
            </a:r>
            <a:r>
              <a:rPr>
                <a:solidFill>
                  <a:srgbClr val="FFFF00"/>
                </a:solidFill>
              </a:rPr>
              <a:t> الأصول</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48" name="Group"/>
          <p:cNvGrpSpPr/>
          <p:nvPr/>
        </p:nvGrpSpPr>
        <p:grpSpPr>
          <a:xfrm>
            <a:off x="13614770" y="7060196"/>
            <a:ext cx="3666947" cy="4971757"/>
            <a:chOff x="0" y="0"/>
            <a:chExt cx="3666945" cy="4971756"/>
          </a:xfrm>
        </p:grpSpPr>
        <p:pic>
          <p:nvPicPr>
            <p:cNvPr id="1946" name="Graham, Billy.jpg" descr="Graham, Billy.jpg"/>
            <p:cNvPicPr>
              <a:picLocks noChangeAspect="1"/>
            </p:cNvPicPr>
            <p:nvPr/>
          </p:nvPicPr>
          <p:blipFill>
            <a:blip r:embed="rId3">
              <a:extLst/>
            </a:blip>
            <a:srcRect l="15183" t="0" r="36139" b="20259"/>
            <a:stretch>
              <a:fillRect/>
            </a:stretch>
          </p:blipFill>
          <p:spPr>
            <a:xfrm>
              <a:off x="0" y="0"/>
              <a:ext cx="3666946" cy="4007119"/>
            </a:xfrm>
            <a:prstGeom prst="rect">
              <a:avLst/>
            </a:prstGeom>
            <a:ln w="25400" cap="flat">
              <a:solidFill>
                <a:srgbClr val="FFFFFF"/>
              </a:solidFill>
              <a:prstDash val="solid"/>
              <a:miter lim="400000"/>
            </a:ln>
            <a:effectLst/>
          </p:spPr>
        </p:pic>
        <p:sp>
          <p:nvSpPr>
            <p:cNvPr id="1947" name="B. Graham"/>
            <p:cNvSpPr txBox="1"/>
            <p:nvPr/>
          </p:nvSpPr>
          <p:spPr>
            <a:xfrm>
              <a:off x="591280" y="3985917"/>
              <a:ext cx="2484572" cy="985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a:solidFill>
                    <a:srgbClr val="FFFFFF"/>
                  </a:solidFill>
                  <a:latin typeface="Gill Sans"/>
                  <a:ea typeface="Gill Sans"/>
                  <a:cs typeface="Gill Sans"/>
                  <a:sym typeface="Gill Sans"/>
                </a:defRPr>
              </a:lvl1pPr>
            </a:lstStyle>
            <a:p>
              <a:pPr/>
              <a:r>
                <a:t>ب. غراهام</a:t>
              </a:r>
            </a:p>
          </p:txBody>
        </p:sp>
      </p:grpSp>
      <p:grpSp>
        <p:nvGrpSpPr>
          <p:cNvPr id="1951" name="Group"/>
          <p:cNvGrpSpPr/>
          <p:nvPr/>
        </p:nvGrpSpPr>
        <p:grpSpPr>
          <a:xfrm>
            <a:off x="18683357" y="7227296"/>
            <a:ext cx="3313369" cy="4561357"/>
            <a:chOff x="0" y="0"/>
            <a:chExt cx="3313368" cy="4561355"/>
          </a:xfrm>
        </p:grpSpPr>
        <p:pic>
          <p:nvPicPr>
            <p:cNvPr id="1949" name="Stott, John.jpg" descr="Stott, John.jpg"/>
            <p:cNvPicPr>
              <a:picLocks noChangeAspect="1"/>
            </p:cNvPicPr>
            <p:nvPr/>
          </p:nvPicPr>
          <p:blipFill>
            <a:blip r:embed="rId4">
              <a:extLst/>
            </a:blip>
            <a:srcRect l="18562" t="0" r="18561" b="38046"/>
            <a:stretch>
              <a:fillRect/>
            </a:stretch>
          </p:blipFill>
          <p:spPr>
            <a:xfrm>
              <a:off x="0" y="0"/>
              <a:ext cx="3313369" cy="3713096"/>
            </a:xfrm>
            <a:prstGeom prst="rect">
              <a:avLst/>
            </a:prstGeom>
            <a:ln w="25400" cap="flat">
              <a:solidFill>
                <a:srgbClr val="FFFFFF"/>
              </a:solidFill>
              <a:prstDash val="solid"/>
              <a:miter lim="400000"/>
            </a:ln>
            <a:effectLst/>
          </p:spPr>
        </p:pic>
        <p:sp>
          <p:nvSpPr>
            <p:cNvPr id="1950" name="J. Stott"/>
            <p:cNvSpPr txBox="1"/>
            <p:nvPr/>
          </p:nvSpPr>
          <p:spPr>
            <a:xfrm>
              <a:off x="542273" y="3575516"/>
              <a:ext cx="2228965" cy="985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a:solidFill>
                    <a:srgbClr val="FFFFFF"/>
                  </a:solidFill>
                  <a:latin typeface="Gill Sans"/>
                  <a:ea typeface="Gill Sans"/>
                  <a:cs typeface="Gill Sans"/>
                  <a:sym typeface="Gill Sans"/>
                </a:defRPr>
              </a:lvl1pPr>
            </a:lstStyle>
            <a:p>
              <a:pPr/>
              <a:r>
                <a:t>ج. ستوت</a:t>
              </a:r>
            </a:p>
          </p:txBody>
        </p:sp>
      </p:grpSp>
      <p:sp>
        <p:nvSpPr>
          <p:cNvPr id="1952" name="F. Schaeffer"/>
          <p:cNvSpPr txBox="1"/>
          <p:nvPr/>
        </p:nvSpPr>
        <p:spPr>
          <a:xfrm>
            <a:off x="8824111" y="11249455"/>
            <a:ext cx="2236681"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FFFFFF"/>
                </a:solidFill>
                <a:latin typeface="Gill Sans"/>
                <a:ea typeface="Gill Sans"/>
                <a:cs typeface="Gill Sans"/>
                <a:sym typeface="Gill Sans"/>
              </a:defRPr>
            </a:lvl1pPr>
          </a:lstStyle>
          <a:p>
            <a:pPr/>
            <a:r>
              <a:t>ف. شيفر</a:t>
            </a:r>
          </a:p>
        </p:txBody>
      </p:sp>
      <p:pic>
        <p:nvPicPr>
          <p:cNvPr id="1953" name="Schaeffer, Francis.jpg" descr="Schaeffer, Francis.jpg"/>
          <p:cNvPicPr>
            <a:picLocks noChangeAspect="1"/>
          </p:cNvPicPr>
          <p:nvPr/>
        </p:nvPicPr>
        <p:blipFill>
          <a:blip r:embed="rId5">
            <a:extLst/>
          </a:blip>
          <a:srcRect l="23164" t="0" r="10660" b="10396"/>
          <a:stretch>
            <a:fillRect/>
          </a:stretch>
        </p:blipFill>
        <p:spPr>
          <a:xfrm>
            <a:off x="8189255" y="7070876"/>
            <a:ext cx="3506240" cy="4067162"/>
          </a:xfrm>
          <a:prstGeom prst="rect">
            <a:avLst/>
          </a:prstGeom>
          <a:ln w="25400">
            <a:solidFill>
              <a:srgbClr val="FFFFFF"/>
            </a:solidFill>
            <a:miter lim="400000"/>
          </a:ln>
        </p:spPr>
      </p:pic>
      <p:pic>
        <p:nvPicPr>
          <p:cNvPr id="1954" name="Moreland, JP.jpg" descr="Moreland, JP.jpg"/>
          <p:cNvPicPr>
            <a:picLocks noChangeAspect="1"/>
          </p:cNvPicPr>
          <p:nvPr/>
        </p:nvPicPr>
        <p:blipFill>
          <a:blip r:embed="rId6">
            <a:extLst/>
          </a:blip>
          <a:srcRect l="59901" t="0" r="7213" b="0"/>
          <a:stretch>
            <a:fillRect/>
          </a:stretch>
        </p:blipFill>
        <p:spPr>
          <a:xfrm>
            <a:off x="2726535" y="1529124"/>
            <a:ext cx="3591707" cy="3810003"/>
          </a:xfrm>
          <a:prstGeom prst="rect">
            <a:avLst/>
          </a:prstGeom>
          <a:ln w="25400">
            <a:solidFill>
              <a:srgbClr val="FFFFFF"/>
            </a:solidFill>
            <a:miter lim="400000"/>
          </a:ln>
          <a:effectLst>
            <a:outerShdw sx="100000" sy="100000" kx="0" ky="0" algn="b" rotWithShape="0" blurRad="190500" dist="8455" dir="5400000">
              <a:srgbClr val="000000"/>
            </a:outerShdw>
          </a:effectLst>
        </p:spPr>
      </p:pic>
      <p:pic>
        <p:nvPicPr>
          <p:cNvPr id="1955" name="John Lennox.jpg" descr="John Lennox.jpg"/>
          <p:cNvPicPr>
            <a:picLocks noChangeAspect="1"/>
          </p:cNvPicPr>
          <p:nvPr/>
        </p:nvPicPr>
        <p:blipFill>
          <a:blip r:embed="rId7">
            <a:extLst/>
          </a:blip>
          <a:stretch>
            <a:fillRect/>
          </a:stretch>
        </p:blipFill>
        <p:spPr>
          <a:xfrm>
            <a:off x="2744164" y="6687918"/>
            <a:ext cx="3513267" cy="4729398"/>
          </a:xfrm>
          <a:prstGeom prst="rect">
            <a:avLst/>
          </a:prstGeom>
          <a:ln w="25400">
            <a:solidFill>
              <a:srgbClr val="FFFFFF"/>
            </a:solidFill>
            <a:miter lim="400000"/>
          </a:ln>
          <a:effectLst>
            <a:outerShdw sx="100000" sy="100000" kx="0" ky="0" algn="b" rotWithShape="0" blurRad="190500" dist="8455" dir="5400000">
              <a:srgbClr val="000000"/>
            </a:outerShdw>
          </a:effectLst>
        </p:spPr>
      </p:pic>
      <p:sp>
        <p:nvSpPr>
          <p:cNvPr id="1956" name="J. Lennox"/>
          <p:cNvSpPr txBox="1"/>
          <p:nvPr/>
        </p:nvSpPr>
        <p:spPr>
          <a:xfrm>
            <a:off x="3223786" y="11354891"/>
            <a:ext cx="2554020"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FFFFFF"/>
                </a:solidFill>
                <a:latin typeface="Gill Sans"/>
                <a:ea typeface="Gill Sans"/>
                <a:cs typeface="Gill Sans"/>
                <a:sym typeface="Gill Sans"/>
              </a:defRPr>
            </a:lvl1pPr>
          </a:lstStyle>
          <a:p>
            <a:pPr/>
            <a:r>
              <a:t>ج. لينوكس</a:t>
            </a:r>
          </a:p>
        </p:txBody>
      </p:sp>
      <p:sp>
        <p:nvSpPr>
          <p:cNvPr id="1957" name="J.P. Moreland"/>
          <p:cNvSpPr txBox="1"/>
          <p:nvPr/>
        </p:nvSpPr>
        <p:spPr>
          <a:xfrm>
            <a:off x="2947002" y="5235750"/>
            <a:ext cx="3150792" cy="985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FFFFFF"/>
                </a:solidFill>
                <a:latin typeface="Gill Sans"/>
                <a:ea typeface="Gill Sans"/>
                <a:cs typeface="Gill Sans"/>
                <a:sym typeface="Gill Sans"/>
              </a:defRPr>
            </a:lvl1pPr>
          </a:lstStyle>
          <a:p>
            <a:pPr/>
            <a:r>
              <a:t>ج. پ. مورلاند</a:t>
            </a:r>
          </a:p>
        </p:txBody>
      </p:sp>
      <p:sp>
        <p:nvSpPr>
          <p:cNvPr id="1958" name="R.C. Sproul"/>
          <p:cNvSpPr txBox="1"/>
          <p:nvPr/>
        </p:nvSpPr>
        <p:spPr>
          <a:xfrm>
            <a:off x="13830729" y="5696890"/>
            <a:ext cx="3235031"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FFFFFF"/>
                </a:solidFill>
                <a:latin typeface="Gill Sans"/>
                <a:ea typeface="Gill Sans"/>
                <a:cs typeface="Gill Sans"/>
                <a:sym typeface="Gill Sans"/>
              </a:defRPr>
            </a:lvl1pPr>
          </a:lstStyle>
          <a:p>
            <a:pPr/>
            <a:r>
              <a:t>ر. س. سبرول</a:t>
            </a:r>
          </a:p>
        </p:txBody>
      </p:sp>
      <p:pic>
        <p:nvPicPr>
          <p:cNvPr id="1959" name="Sproul, RC Sr.jpg" descr="Sproul, RC Sr.jpg"/>
          <p:cNvPicPr>
            <a:picLocks noChangeAspect="1"/>
          </p:cNvPicPr>
          <p:nvPr/>
        </p:nvPicPr>
        <p:blipFill>
          <a:blip r:embed="rId8">
            <a:extLst/>
          </a:blip>
          <a:srcRect l="25466" t="0" r="16074" b="17154"/>
          <a:stretch>
            <a:fillRect/>
          </a:stretch>
        </p:blipFill>
        <p:spPr>
          <a:xfrm>
            <a:off x="13489863" y="1319952"/>
            <a:ext cx="3916809" cy="4447745"/>
          </a:xfrm>
          <a:prstGeom prst="rect">
            <a:avLst/>
          </a:prstGeom>
          <a:ln w="25400">
            <a:solidFill>
              <a:srgbClr val="FFFFFF"/>
            </a:solidFill>
            <a:miter lim="400000"/>
          </a:ln>
        </p:spPr>
      </p:pic>
      <p:grpSp>
        <p:nvGrpSpPr>
          <p:cNvPr id="1962" name="Group"/>
          <p:cNvGrpSpPr/>
          <p:nvPr/>
        </p:nvGrpSpPr>
        <p:grpSpPr>
          <a:xfrm>
            <a:off x="8047407" y="1278770"/>
            <a:ext cx="3790089" cy="6438995"/>
            <a:chOff x="0" y="0"/>
            <a:chExt cx="3790088" cy="6438993"/>
          </a:xfrm>
        </p:grpSpPr>
        <p:sp>
          <p:nvSpPr>
            <p:cNvPr id="1960" name="J. Piper"/>
            <p:cNvSpPr/>
            <p:nvPr/>
          </p:nvSpPr>
          <p:spPr>
            <a:xfrm>
              <a:off x="2128607" y="516899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a:solidFill>
                    <a:srgbClr val="FFFFFF"/>
                  </a:solidFill>
                  <a:latin typeface="Gill Sans"/>
                  <a:ea typeface="Gill Sans"/>
                  <a:cs typeface="Gill Sans"/>
                  <a:sym typeface="Gill Sans"/>
                </a:defRPr>
              </a:lvl1pPr>
            </a:lstStyle>
            <a:p>
              <a:pPr/>
              <a:r>
                <a:t>ج. بايبر</a:t>
              </a:r>
            </a:p>
          </p:txBody>
        </p:sp>
        <p:pic>
          <p:nvPicPr>
            <p:cNvPr id="1961" name="Piper, John.jpg" descr="Piper, John.jpg"/>
            <p:cNvPicPr>
              <a:picLocks noChangeAspect="1"/>
            </p:cNvPicPr>
            <p:nvPr/>
          </p:nvPicPr>
          <p:blipFill>
            <a:blip r:embed="rId9">
              <a:extLst/>
            </a:blip>
            <a:stretch>
              <a:fillRect/>
            </a:stretch>
          </p:blipFill>
          <p:spPr>
            <a:xfrm>
              <a:off x="0" y="0"/>
              <a:ext cx="3790089" cy="4737611"/>
            </a:xfrm>
            <a:prstGeom prst="rect">
              <a:avLst/>
            </a:prstGeom>
            <a:ln w="25400" cap="flat">
              <a:solidFill>
                <a:srgbClr val="FFFFFF"/>
              </a:solidFill>
              <a:prstDash val="solid"/>
              <a:miter lim="400000"/>
            </a:ln>
            <a:effectLst/>
          </p:spPr>
        </p:pic>
      </p:grpSp>
      <p:grpSp>
        <p:nvGrpSpPr>
          <p:cNvPr id="1965" name="Group"/>
          <p:cNvGrpSpPr/>
          <p:nvPr/>
        </p:nvGrpSpPr>
        <p:grpSpPr>
          <a:xfrm>
            <a:off x="18739842" y="1980424"/>
            <a:ext cx="3200402" cy="4777682"/>
            <a:chOff x="0" y="0"/>
            <a:chExt cx="3200400" cy="4777681"/>
          </a:xfrm>
        </p:grpSpPr>
        <p:pic>
          <p:nvPicPr>
            <p:cNvPr id="1963" name="Packer, JI.jpg" descr="Packer, JI.jpg"/>
            <p:cNvPicPr>
              <a:picLocks noChangeAspect="1"/>
            </p:cNvPicPr>
            <p:nvPr/>
          </p:nvPicPr>
          <p:blipFill>
            <a:blip r:embed="rId10">
              <a:extLst/>
            </a:blip>
            <a:stretch>
              <a:fillRect/>
            </a:stretch>
          </p:blipFill>
          <p:spPr>
            <a:xfrm>
              <a:off x="0" y="0"/>
              <a:ext cx="3200401" cy="3848849"/>
            </a:xfrm>
            <a:prstGeom prst="rect">
              <a:avLst/>
            </a:prstGeom>
            <a:ln w="25400" cap="flat">
              <a:solidFill>
                <a:srgbClr val="FFFFFF"/>
              </a:solidFill>
              <a:prstDash val="solid"/>
              <a:miter lim="400000"/>
            </a:ln>
            <a:effectLst/>
          </p:spPr>
        </p:pic>
        <p:sp>
          <p:nvSpPr>
            <p:cNvPr id="1964" name="J.I. Packer"/>
            <p:cNvSpPr txBox="1"/>
            <p:nvPr/>
          </p:nvSpPr>
          <p:spPr>
            <a:xfrm>
              <a:off x="329763" y="3791842"/>
              <a:ext cx="2540871" cy="985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a:solidFill>
                    <a:srgbClr val="FFFFFF"/>
                  </a:solidFill>
                  <a:latin typeface="Gill Sans"/>
                  <a:ea typeface="Gill Sans"/>
                  <a:cs typeface="Gill Sans"/>
                  <a:sym typeface="Gill Sans"/>
                </a:defRPr>
              </a:lvl1pPr>
            </a:lstStyle>
            <a:p>
              <a:pPr/>
              <a:r>
                <a:t>ج. إ. بايكر</a:t>
              </a:r>
            </a:p>
          </p:txBody>
        </p:sp>
      </p:gr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69" name="سأقبل نظرية ملايين السنين وأضيفها إلى الكتاب المقدّس!"/>
          <p:cNvSpPr txBox="1"/>
          <p:nvPr/>
        </p:nvSpPr>
        <p:spPr>
          <a:xfrm>
            <a:off x="18259280" y="831487"/>
            <a:ext cx="4956574" cy="2590394"/>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b="1">
                <a:latin typeface="Arial"/>
                <a:ea typeface="Arial"/>
                <a:cs typeface="Arial"/>
                <a:sym typeface="Arial"/>
              </a:defRPr>
            </a:lvl1pPr>
          </a:lstStyle>
          <a:p>
            <a:pPr/>
            <a:r>
              <a:t>سأقبل نظرية ملايين السنين وأضيفها إلى الكتاب المقدّس!</a:t>
            </a:r>
          </a:p>
        </p:txBody>
      </p:sp>
      <p:sp>
        <p:nvSpPr>
          <p:cNvPr id="1970" name="الطبقات الصخرية…"/>
          <p:cNvSpPr txBox="1"/>
          <p:nvPr/>
        </p:nvSpPr>
        <p:spPr>
          <a:xfrm>
            <a:off x="9280171" y="1301398"/>
            <a:ext cx="5372102" cy="7035258"/>
          </a:xfrm>
          <a:prstGeom prst="rect">
            <a:avLst/>
          </a:prstGeom>
          <a:ln w="12700">
            <a:miter lim="400000"/>
          </a:ln>
          <a:effectLst>
            <a:outerShdw sx="100000" sy="100000" kx="0" ky="0" algn="b" rotWithShape="0" blurRad="114300" dist="1397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defTabSz="914400" rtl="1">
              <a:spcBef>
                <a:spcPts val="2000"/>
              </a:spcBef>
              <a:defRPr b="1" sz="11400" u="sng">
                <a:solidFill>
                  <a:srgbClr val="FFFFFF"/>
                </a:solidFill>
                <a:latin typeface="Times New Roman"/>
                <a:ea typeface="Times New Roman"/>
                <a:cs typeface="Times New Roman"/>
                <a:sym typeface="Times New Roman"/>
              </a:defRPr>
            </a:pPr>
            <a:r>
              <a:rPr u="none"/>
              <a:t>الطبقات</a:t>
            </a:r>
            <a:r>
              <a:t> </a:t>
            </a:r>
            <a:r>
              <a:rPr u="none"/>
              <a:t>الصخرية</a:t>
            </a:r>
          </a:p>
          <a:p>
            <a:pPr defTabSz="914400" rtl="1">
              <a:spcBef>
                <a:spcPts val="2000"/>
              </a:spcBef>
              <a:defRPr b="1" sz="11400">
                <a:solidFill>
                  <a:srgbClr val="FFFFFF"/>
                </a:solidFill>
                <a:latin typeface="Times New Roman"/>
                <a:ea typeface="Times New Roman"/>
                <a:cs typeface="Times New Roman"/>
                <a:sym typeface="Times New Roman"/>
              </a:defRPr>
            </a:pPr>
            <a:r>
              <a:t>ملايين السنين</a:t>
            </a:r>
          </a:p>
        </p:txBody>
      </p:sp>
      <p:sp>
        <p:nvSpPr>
          <p:cNvPr id="1971" name="عالم لاهوت"/>
          <p:cNvSpPr txBox="1"/>
          <p:nvPr/>
        </p:nvSpPr>
        <p:spPr>
          <a:xfrm>
            <a:off x="15616817" y="12030164"/>
            <a:ext cx="5284927" cy="169071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algn="l" defTabSz="914400" rtl="1">
              <a:defRPr b="1" sz="11000">
                <a:latin typeface="Times New Roman"/>
                <a:ea typeface="Times New Roman"/>
                <a:cs typeface="Times New Roman"/>
                <a:sym typeface="Times New Roman"/>
              </a:defRPr>
            </a:lvl1pPr>
          </a:lstStyle>
          <a:p>
            <a:pPr/>
            <a:r>
              <a:t>عالم لاهوت</a:t>
            </a:r>
          </a:p>
        </p:txBody>
      </p:sp>
      <p:sp>
        <p:nvSpPr>
          <p:cNvPr id="1972" name="الكتاب المقدّس ليس حقيقياَ! هذه الطبقات الصخرية تبين أن الأرض عمرها  ملايين السنين. يجب أن تصدقني فأنا عالم!"/>
          <p:cNvSpPr txBox="1"/>
          <p:nvPr/>
        </p:nvSpPr>
        <p:spPr>
          <a:xfrm>
            <a:off x="874585" y="296323"/>
            <a:ext cx="6247028" cy="412122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70000"/>
              </a:lnSpc>
              <a:defRPr b="1" sz="4900">
                <a:latin typeface="Calibri"/>
                <a:ea typeface="Calibri"/>
                <a:cs typeface="Calibri"/>
                <a:sym typeface="Calibri"/>
              </a:defRPr>
            </a:lvl1pPr>
          </a:lstStyle>
          <a:p>
            <a:pPr/>
            <a:r>
              <a:t>الكتاب المقدّس ليس حقيقياَ! هذه الطبقات الصخرية تبين أن الأرض عمرها  ملايين السنين. يجب أن تصدقني فأنا عالم!</a:t>
            </a:r>
          </a:p>
        </p:txBody>
      </p:sp>
      <p:sp>
        <p:nvSpPr>
          <p:cNvPr id="1973" name="عـــالـــم"/>
          <p:cNvSpPr txBox="1"/>
          <p:nvPr/>
        </p:nvSpPr>
        <p:spPr>
          <a:xfrm>
            <a:off x="2210506" y="12030164"/>
            <a:ext cx="3725581" cy="169071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algn="l" defTabSz="914400" rtl="1">
              <a:defRPr b="1" sz="11000">
                <a:latin typeface="Times New Roman"/>
                <a:ea typeface="Times New Roman"/>
                <a:cs typeface="Times New Roman"/>
                <a:sym typeface="Times New Roman"/>
              </a:defRPr>
            </a:lvl1pPr>
          </a:lstStyle>
          <a:p>
            <a:pPr/>
            <a:r>
              <a:t>عـــالـــم</a:t>
            </a:r>
          </a:p>
        </p:txBody>
      </p:sp>
      <p:sp>
        <p:nvSpPr>
          <p:cNvPr id="1974" name="Line"/>
          <p:cNvSpPr/>
          <p:nvPr/>
        </p:nvSpPr>
        <p:spPr>
          <a:xfrm>
            <a:off x="9487935" y="4935380"/>
            <a:ext cx="4956574" cy="1"/>
          </a:xfrm>
          <a:prstGeom prst="line">
            <a:avLst/>
          </a:prstGeom>
          <a:ln w="215900">
            <a:solidFill>
              <a:srgbClr val="FFFFFF"/>
            </a:solidFill>
            <a:miter lim="400000"/>
          </a:ln>
          <a:effectLst>
            <a:outerShdw sx="100000" sy="100000" kx="0" ky="0" algn="b" rotWithShape="0" blurRad="63500" dist="25400" dir="5400000">
              <a:srgbClr val="000000">
                <a:alpha val="80482"/>
              </a:srgbClr>
            </a:outerShdw>
          </a:effectLst>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8"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79" name="We shouldn’t have any “evangelical popes” in our lives…"/>
          <p:cNvSpPr txBox="1"/>
          <p:nvPr>
            <p:ph type="body" sz="half" idx="1"/>
          </p:nvPr>
        </p:nvSpPr>
        <p:spPr>
          <a:xfrm>
            <a:off x="1757591" y="2598039"/>
            <a:ext cx="20868818" cy="4558980"/>
          </a:xfrm>
          <a:prstGeom prst="rect">
            <a:avLst/>
          </a:prstGeom>
        </p:spPr>
        <p:txBody>
          <a:bodyPr/>
          <a:lstStyle/>
          <a:p>
            <a:pPr algn="ctr" defTabSz="775969" rtl="1">
              <a:lnSpc>
                <a:spcPct val="90000"/>
              </a:lnSpc>
              <a:defRPr sz="8366">
                <a:solidFill>
                  <a:srgbClr val="FFFFFF"/>
                </a:solidFill>
                <a:uFillTx/>
              </a:defRPr>
            </a:pPr>
            <a:r>
              <a:rPr>
                <a:solidFill>
                  <a:srgbClr val="FEFCDC"/>
                </a:solidFill>
              </a:rPr>
              <a:t>لا ينبغي أن يكون لدينا أيُّ</a:t>
            </a:r>
            <a:r>
              <a:t> </a:t>
            </a:r>
            <a:r>
              <a:rPr>
                <a:solidFill>
                  <a:srgbClr val="FFFB00"/>
                </a:solidFill>
              </a:rPr>
              <a:t>«باباوات إنجيليِّين» </a:t>
            </a:r>
            <a:r>
              <a:rPr>
                <a:solidFill>
                  <a:srgbClr val="FEFCDC"/>
                </a:solidFill>
              </a:rPr>
              <a:t>في حياتنا</a:t>
            </a:r>
            <a:endParaRPr>
              <a:solidFill>
                <a:srgbClr val="FEFCDC"/>
              </a:solidFill>
            </a:endParaRPr>
          </a:p>
          <a:p>
            <a:pPr algn="ctr" defTabSz="775969" rtl="1">
              <a:lnSpc>
                <a:spcPct val="90000"/>
              </a:lnSpc>
              <a:defRPr sz="8366">
                <a:solidFill>
                  <a:srgbClr val="FEFCDC"/>
                </a:solidFill>
                <a:uFillTx/>
              </a:defRPr>
            </a:pPr>
            <a:r>
              <a:t>و</a:t>
            </a:r>
          </a:p>
          <a:p>
            <a:pPr algn="ctr" defTabSz="775969" rtl="1">
              <a:lnSpc>
                <a:spcPct val="90000"/>
              </a:lnSpc>
              <a:defRPr sz="8366">
                <a:solidFill>
                  <a:srgbClr val="FFFFFF"/>
                </a:solidFill>
                <a:uFillTx/>
              </a:defRPr>
            </a:pPr>
            <a:r>
              <a:rPr>
                <a:solidFill>
                  <a:srgbClr val="FEFCDC"/>
                </a:solidFill>
              </a:rPr>
              <a:t>ليس لدينا</a:t>
            </a:r>
            <a:r>
              <a:t> </a:t>
            </a:r>
            <a:r>
              <a:rPr>
                <a:solidFill>
                  <a:srgbClr val="FFFB00"/>
                </a:solidFill>
              </a:rPr>
              <a:t>«كلِّيَّة إنجيليَّة من الكرادلة.»</a:t>
            </a:r>
          </a:p>
        </p:txBody>
      </p:sp>
      <p:sp>
        <p:nvSpPr>
          <p:cNvPr id="1980" name="Truth is not determined by major vote—…"/>
          <p:cNvSpPr txBox="1"/>
          <p:nvPr/>
        </p:nvSpPr>
        <p:spPr>
          <a:xfrm>
            <a:off x="1615793" y="8308372"/>
            <a:ext cx="20868818" cy="295197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rtl="1">
              <a:lnSpc>
                <a:spcPct val="90000"/>
              </a:lnSpc>
              <a:defRPr sz="8900">
                <a:solidFill>
                  <a:srgbClr val="FEFCDC"/>
                </a:solidFill>
              </a:defRPr>
            </a:pPr>
            <a:r>
              <a:t>لا تحدِّد الحقَّ أصواتُ الأغلبيَّة – </a:t>
            </a:r>
            <a:endParaRPr>
              <a:solidFill>
                <a:srgbClr val="FFFFFF"/>
              </a:solidFill>
            </a:endParaRPr>
          </a:p>
          <a:p>
            <a:pPr rtl="1">
              <a:lnSpc>
                <a:spcPct val="90000"/>
              </a:lnSpc>
              <a:defRPr sz="8900">
                <a:solidFill>
                  <a:srgbClr val="FFFB00"/>
                </a:solidFill>
              </a:defRPr>
            </a:pPr>
            <a:r>
              <a:t>في العلم أو في الثقافة أو في الكنيسة!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980"/>
                                        </p:tgtEl>
                                        <p:attrNameLst>
                                          <p:attrName>style.visibility</p:attrName>
                                        </p:attrNameLst>
                                      </p:cBhvr>
                                      <p:to>
                                        <p:strVal val="visible"/>
                                      </p:to>
                                    </p:set>
                                    <p:anim calcmode="lin" valueType="num">
                                      <p:cBhvr>
                                        <p:cTn id="7" dur="500" fill="hold"/>
                                        <p:tgtEl>
                                          <p:spTgt spid="1980"/>
                                        </p:tgtEl>
                                        <p:attrNameLst>
                                          <p:attrName>ppt_w</p:attrName>
                                        </p:attrNameLst>
                                      </p:cBhvr>
                                      <p:tavLst>
                                        <p:tav tm="0">
                                          <p:val>
                                            <p:fltVal val="0"/>
                                          </p:val>
                                        </p:tav>
                                        <p:tav tm="100000">
                                          <p:val>
                                            <p:strVal val="#ppt_w"/>
                                          </p:val>
                                        </p:tav>
                                      </p:tavLst>
                                    </p:anim>
                                    <p:anim calcmode="lin" valueType="num">
                                      <p:cBhvr>
                                        <p:cTn id="8" dur="500" fill="hold"/>
                                        <p:tgtEl>
                                          <p:spTgt spid="19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0" grpId="1"/>
    </p:bldLst>
  </p:timing>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2" name="reject biblical chronology &amp; global flood…"/>
          <p:cNvSpPr txBox="1"/>
          <p:nvPr>
            <p:ph type="body" idx="4294967295"/>
          </p:nvPr>
        </p:nvSpPr>
        <p:spPr>
          <a:xfrm>
            <a:off x="1884591" y="3175000"/>
            <a:ext cx="20868818" cy="10541000"/>
          </a:xfrm>
          <a:prstGeom prst="rect">
            <a:avLst/>
          </a:prstGeom>
        </p:spPr>
        <p:txBody>
          <a:bodyPr/>
          <a:lstStyle/>
          <a:p>
            <a:pPr algn="ctr" defTabSz="914400" rtl="1">
              <a:lnSpc>
                <a:spcPct val="80000"/>
              </a:lnSpc>
              <a:spcBef>
                <a:spcPts val="7900"/>
              </a:spcBef>
              <a:defRPr sz="6800">
                <a:solidFill>
                  <a:srgbClr val="FEFCDC"/>
                </a:solidFill>
                <a:uFill>
                  <a:solidFill>
                    <a:srgbClr val="E2DEAB"/>
                  </a:solidFill>
                </a:uFill>
              </a:defRPr>
            </a:pPr>
            <a:r>
              <a:t>رفض التسلسل الزمنيّ الكتابيّ والطوفان العالميّ</a:t>
            </a:r>
          </a:p>
          <a:p>
            <a:pPr algn="ctr" defTabSz="914400" rtl="1">
              <a:lnSpc>
                <a:spcPct val="80000"/>
              </a:lnSpc>
              <a:spcBef>
                <a:spcPts val="7900"/>
              </a:spcBef>
              <a:defRPr sz="6800">
                <a:solidFill>
                  <a:srgbClr val="FEFCDC"/>
                </a:solidFill>
                <a:uFill>
                  <a:solidFill>
                    <a:srgbClr val="E2DEAB"/>
                  </a:solidFill>
                </a:uFill>
              </a:defRPr>
            </a:pPr>
            <a:r>
              <a:t>رفض الخلق الخارق للنباتات والحيوانات</a:t>
            </a:r>
          </a:p>
          <a:p>
            <a:pPr algn="ctr" defTabSz="914400" rtl="1">
              <a:lnSpc>
                <a:spcPct val="80000"/>
              </a:lnSpc>
              <a:spcBef>
                <a:spcPts val="7900"/>
              </a:spcBef>
              <a:defRPr sz="6800">
                <a:solidFill>
                  <a:srgbClr val="FEFCDC"/>
                </a:solidFill>
                <a:uFill>
                  <a:solidFill>
                    <a:srgbClr val="E2DEAB"/>
                  </a:solidFill>
                </a:uFill>
              </a:defRPr>
            </a:pPr>
            <a:r>
              <a:t>رفض خلق آدم الخارق للطبيعة</a:t>
            </a:r>
          </a:p>
          <a:p>
            <a:pPr algn="ctr" defTabSz="914400" rtl="1">
              <a:lnSpc>
                <a:spcPct val="80000"/>
              </a:lnSpc>
              <a:spcBef>
                <a:spcPts val="7900"/>
              </a:spcBef>
              <a:defRPr sz="6800">
                <a:solidFill>
                  <a:srgbClr val="FEFCDC"/>
                </a:solidFill>
                <a:uFill>
                  <a:solidFill>
                    <a:srgbClr val="E2DEAB"/>
                  </a:solidFill>
                </a:uFill>
              </a:defRPr>
            </a:pPr>
            <a:r>
              <a:t>رفض آدم التاريخيّ</a:t>
            </a:r>
          </a:p>
          <a:p>
            <a:pPr algn="ctr" defTabSz="914400" rtl="1">
              <a:lnSpc>
                <a:spcPct val="80000"/>
              </a:lnSpc>
              <a:spcBef>
                <a:spcPts val="7900"/>
              </a:spcBef>
              <a:defRPr sz="6800">
                <a:solidFill>
                  <a:srgbClr val="FEFCDC"/>
                </a:solidFill>
                <a:uFill>
                  <a:solidFill>
                    <a:srgbClr val="E2DEAB"/>
                  </a:solidFill>
                </a:uFill>
              </a:defRPr>
            </a:pPr>
            <a:r>
              <a:t>رفض الأخلاق الكتابيَّة (قبول الطلاق والمثليِّين والإجهاض، وما إلى ذلك) وتغيير رسالة الإنجيل</a:t>
            </a:r>
          </a:p>
        </p:txBody>
      </p:sp>
      <p:sp>
        <p:nvSpPr>
          <p:cNvPr id="1983" name="200-Year “Slippery Slide”"/>
          <p:cNvSpPr txBox="1"/>
          <p:nvPr/>
        </p:nvSpPr>
        <p:spPr>
          <a:xfrm>
            <a:off x="889000" y="977900"/>
            <a:ext cx="22860000" cy="14183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spcBef>
                <a:spcPts val="2300"/>
              </a:spcBef>
              <a:defRPr sz="8600">
                <a:solidFill>
                  <a:srgbClr val="FEFCDC"/>
                </a:solidFill>
                <a:effectLst>
                  <a:outerShdw sx="100000" sy="100000" kx="0" ky="0" algn="b" rotWithShape="0" blurRad="38100" dist="38100" dir="2700000">
                    <a:srgbClr val="000000">
                      <a:alpha val="43137"/>
                    </a:srgbClr>
                  </a:outerShdw>
                </a:effectLst>
                <a:uFill>
                  <a:solidFill>
                    <a:srgbClr val="FEFCDD"/>
                  </a:solidFill>
                </a:uFill>
              </a:defRPr>
            </a:lvl1pPr>
          </a:lstStyle>
          <a:p>
            <a:pPr/>
            <a:r>
              <a:t>200 سنة «المنحدر الزلق»</a:t>
            </a:r>
          </a:p>
        </p:txBody>
      </p:sp>
      <p:sp>
        <p:nvSpPr>
          <p:cNvPr id="1984" name="Line"/>
          <p:cNvSpPr/>
          <p:nvPr/>
        </p:nvSpPr>
        <p:spPr>
          <a:xfrm>
            <a:off x="2946361" y="2743200"/>
            <a:ext cx="18313480" cy="0"/>
          </a:xfrm>
          <a:prstGeom prst="line">
            <a:avLst/>
          </a:prstGeom>
          <a:blipFill>
            <a:blip r:embed="rId2"/>
          </a:blipFill>
          <a:ln w="114300" cap="rnd">
            <a:solidFill>
              <a:srgbClr val="FEFCDC"/>
            </a:solidFill>
            <a:custDash>
              <a:ds d="100000" sp="200000"/>
            </a:custDash>
            <a:headEnd type="oval"/>
            <a:tailEnd type="oval"/>
          </a:ln>
        </p:spPr>
        <p:txBody>
          <a:bodyPr lIns="45718" tIns="45718" rIns="45718" bIns="45718"/>
          <a:lstStyle/>
          <a:p>
            <a:pPr/>
          </a:p>
        </p:txBody>
      </p:sp>
      <p:sp>
        <p:nvSpPr>
          <p:cNvPr id="1985" name="ç√"/>
          <p:cNvSpPr/>
          <p:nvPr/>
        </p:nvSpPr>
        <p:spPr>
          <a:xfrm rot="5400000">
            <a:off x="11594107" y="4227408"/>
            <a:ext cx="1017988" cy="1016001"/>
          </a:xfrm>
          <a:prstGeom prst="rightArrow">
            <a:avLst>
              <a:gd name="adj1" fmla="val 32000"/>
              <a:gd name="adj2" fmla="val 65306"/>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86" name="ç√"/>
          <p:cNvSpPr/>
          <p:nvPr/>
        </p:nvSpPr>
        <p:spPr>
          <a:xfrm rot="5400000">
            <a:off x="11683999" y="6262090"/>
            <a:ext cx="1016001" cy="1014020"/>
          </a:xfrm>
          <a:prstGeom prst="rightArrow">
            <a:avLst>
              <a:gd name="adj1" fmla="val 32000"/>
              <a:gd name="adj2" fmla="val 65306"/>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87" name="ç√"/>
          <p:cNvSpPr/>
          <p:nvPr/>
        </p:nvSpPr>
        <p:spPr>
          <a:xfrm rot="5400000">
            <a:off x="11683999" y="8294789"/>
            <a:ext cx="1016001" cy="1014019"/>
          </a:xfrm>
          <a:prstGeom prst="rightArrow">
            <a:avLst>
              <a:gd name="adj1" fmla="val 32000"/>
              <a:gd name="adj2" fmla="val 65306"/>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88" name="ç√"/>
          <p:cNvSpPr/>
          <p:nvPr/>
        </p:nvSpPr>
        <p:spPr>
          <a:xfrm rot="5400000">
            <a:off x="11682783" y="10378288"/>
            <a:ext cx="1018435" cy="1016448"/>
          </a:xfrm>
          <a:prstGeom prst="rightArrow">
            <a:avLst>
              <a:gd name="adj1" fmla="val 32000"/>
              <a:gd name="adj2" fmla="val 65306"/>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defRPr sz="3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1991" name="“Evangelicals” are always just a few decades behind the Liberals."/>
          <p:cNvGrpSpPr/>
          <p:nvPr/>
        </p:nvGrpSpPr>
        <p:grpSpPr>
          <a:xfrm>
            <a:off x="3279375" y="6280910"/>
            <a:ext cx="17825250" cy="3517077"/>
            <a:chOff x="0" y="0"/>
            <a:chExt cx="17825249" cy="3517076"/>
          </a:xfrm>
        </p:grpSpPr>
        <p:sp>
          <p:nvSpPr>
            <p:cNvPr id="1989" name="Rectangle"/>
            <p:cNvSpPr/>
            <p:nvPr/>
          </p:nvSpPr>
          <p:spPr>
            <a:xfrm>
              <a:off x="0" y="0"/>
              <a:ext cx="17825250" cy="3172234"/>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50800" tIns="50800" rIns="50800" bIns="50800" numCol="1" anchor="t">
              <a:noAutofit/>
            </a:bodyPr>
            <a:lstStyle/>
            <a:p>
              <a:pPr defTabSz="584200">
                <a:defRPr sz="8600">
                  <a:effectLst>
                    <a:outerShdw sx="100000" sy="100000" kx="0" ky="0" algn="b" rotWithShape="0" blurRad="38100" dist="12700" dir="5400000">
                      <a:srgbClr val="000000">
                        <a:alpha val="50000"/>
                      </a:srgbClr>
                    </a:outerShdw>
                  </a:effectLst>
                </a:defRPr>
              </a:pPr>
            </a:p>
          </p:txBody>
        </p:sp>
        <p:sp>
          <p:nvSpPr>
            <p:cNvPr id="1990" name="دائمًا ما يتأخَّر &quot;الإنجيليُّون&quot; عن الليبراليِّين بضعة عقود فقط."/>
            <p:cNvSpPr txBox="1"/>
            <p:nvPr/>
          </p:nvSpPr>
          <p:spPr>
            <a:xfrm>
              <a:off x="0" y="114300"/>
              <a:ext cx="17825250" cy="34027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584200" rtl="1">
                <a:lnSpc>
                  <a:spcPct val="90000"/>
                </a:lnSpc>
                <a:defRPr sz="8600">
                  <a:effectLst>
                    <a:outerShdw sx="100000" sy="100000" kx="0" ky="0" algn="b" rotWithShape="0" blurRad="38100" dist="12700" dir="5400000">
                      <a:srgbClr val="000000">
                        <a:alpha val="50000"/>
                      </a:srgbClr>
                    </a:outerShdw>
                  </a:effectLst>
                </a:defRPr>
              </a:lvl1pPr>
            </a:lstStyle>
            <a:p>
              <a:pPr/>
              <a:r>
                <a:t>دائمًا ما يتأخَّر "الإنجيليُّون" عن الليبراليِّين بضعة عقود فقط.</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82">
                                            <p:bg/>
                                          </p:spTgt>
                                        </p:tgtEl>
                                        <p:attrNameLst>
                                          <p:attrName>style.visibility</p:attrName>
                                        </p:attrNameLst>
                                      </p:cBhvr>
                                      <p:to>
                                        <p:strVal val="visible"/>
                                      </p:to>
                                    </p:set>
                                    <p:animEffect filter="fade" transition="in">
                                      <p:cBhvr>
                                        <p:cTn id="7" dur="500"/>
                                        <p:tgtEl>
                                          <p:spTgt spid="198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982">
                                            <p:txEl>
                                              <p:pRg st="0" end="0"/>
                                            </p:txEl>
                                          </p:spTgt>
                                        </p:tgtEl>
                                        <p:attrNameLst>
                                          <p:attrName>style.visibility</p:attrName>
                                        </p:attrNameLst>
                                      </p:cBhvr>
                                      <p:to>
                                        <p:strVal val="visible"/>
                                      </p:to>
                                    </p:set>
                                    <p:animEffect filter="fade" transition="in">
                                      <p:cBhvr>
                                        <p:cTn id="10" dur="500"/>
                                        <p:tgtEl>
                                          <p:spTgt spid="19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 presetID="22" grpId="2" fill="hold">
                                  <p:stCondLst>
                                    <p:cond delay="0"/>
                                  </p:stCondLst>
                                  <p:iterate type="el" backwards="0">
                                    <p:tmAbs val="0"/>
                                  </p:iterate>
                                  <p:childTnLst>
                                    <p:set>
                                      <p:cBhvr>
                                        <p:cTn id="14" fill="hold"/>
                                        <p:tgtEl>
                                          <p:spTgt spid="1985"/>
                                        </p:tgtEl>
                                        <p:attrNameLst>
                                          <p:attrName>style.visibility</p:attrName>
                                        </p:attrNameLst>
                                      </p:cBhvr>
                                      <p:to>
                                        <p:strVal val="visible"/>
                                      </p:to>
                                    </p:set>
                                    <p:animEffect filter="wipe(up)" transition="in">
                                      <p:cBhvr>
                                        <p:cTn id="15" dur="300"/>
                                        <p:tgtEl>
                                          <p:spTgt spid="1985"/>
                                        </p:tgtEl>
                                      </p:cBhvr>
                                    </p:animEffect>
                                  </p:childTnLst>
                                </p:cTn>
                              </p:par>
                            </p:childTnLst>
                          </p:cTn>
                        </p:par>
                        <p:par>
                          <p:cTn id="16" fill="hold">
                            <p:stCondLst>
                              <p:cond delay="300"/>
                            </p:stCondLst>
                            <p:childTnLst>
                              <p:par>
                                <p:cTn id="17" presetClass="entr" nodeType="afterEffect" presetID="10" grpId="1" fill="hold">
                                  <p:stCondLst>
                                    <p:cond delay="0"/>
                                  </p:stCondLst>
                                  <p:iterate type="el" backwards="0">
                                    <p:tmAbs val="0"/>
                                  </p:iterate>
                                  <p:childTnLst>
                                    <p:set>
                                      <p:cBhvr>
                                        <p:cTn id="18" fill="hold"/>
                                        <p:tgtEl>
                                          <p:spTgt spid="1982">
                                            <p:txEl>
                                              <p:pRg st="1" end="1"/>
                                            </p:txEl>
                                          </p:spTgt>
                                        </p:tgtEl>
                                        <p:attrNameLst>
                                          <p:attrName>style.visibility</p:attrName>
                                        </p:attrNameLst>
                                      </p:cBhvr>
                                      <p:to>
                                        <p:strVal val="visible"/>
                                      </p:to>
                                    </p:set>
                                    <p:animEffect filter="fade" transition="in">
                                      <p:cBhvr>
                                        <p:cTn id="19" dur="500"/>
                                        <p:tgtEl>
                                          <p:spTgt spid="198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 presetID="22" grpId="3" fill="hold">
                                  <p:stCondLst>
                                    <p:cond delay="0"/>
                                  </p:stCondLst>
                                  <p:iterate type="el" backwards="0">
                                    <p:tmAbs val="0"/>
                                  </p:iterate>
                                  <p:childTnLst>
                                    <p:set>
                                      <p:cBhvr>
                                        <p:cTn id="23" fill="hold"/>
                                        <p:tgtEl>
                                          <p:spTgt spid="1986"/>
                                        </p:tgtEl>
                                        <p:attrNameLst>
                                          <p:attrName>style.visibility</p:attrName>
                                        </p:attrNameLst>
                                      </p:cBhvr>
                                      <p:to>
                                        <p:strVal val="visible"/>
                                      </p:to>
                                    </p:set>
                                    <p:animEffect filter="wipe(up)" transition="in">
                                      <p:cBhvr>
                                        <p:cTn id="24" dur="300"/>
                                        <p:tgtEl>
                                          <p:spTgt spid="1986"/>
                                        </p:tgtEl>
                                      </p:cBhvr>
                                    </p:animEffect>
                                  </p:childTnLst>
                                </p:cTn>
                              </p:par>
                            </p:childTnLst>
                          </p:cTn>
                        </p:par>
                        <p:par>
                          <p:cTn id="25" fill="hold">
                            <p:stCondLst>
                              <p:cond delay="300"/>
                            </p:stCondLst>
                            <p:childTnLst>
                              <p:par>
                                <p:cTn id="26" presetClass="entr" nodeType="afterEffect" presetID="10" grpId="1" fill="hold">
                                  <p:stCondLst>
                                    <p:cond delay="0"/>
                                  </p:stCondLst>
                                  <p:iterate type="el" backwards="0">
                                    <p:tmAbs val="0"/>
                                  </p:iterate>
                                  <p:childTnLst>
                                    <p:set>
                                      <p:cBhvr>
                                        <p:cTn id="27" fill="hold"/>
                                        <p:tgtEl>
                                          <p:spTgt spid="1982">
                                            <p:txEl>
                                              <p:pRg st="2" end="2"/>
                                            </p:txEl>
                                          </p:spTgt>
                                        </p:tgtEl>
                                        <p:attrNameLst>
                                          <p:attrName>style.visibility</p:attrName>
                                        </p:attrNameLst>
                                      </p:cBhvr>
                                      <p:to>
                                        <p:strVal val="visible"/>
                                      </p:to>
                                    </p:set>
                                    <p:animEffect filter="fade" transition="in">
                                      <p:cBhvr>
                                        <p:cTn id="28" dur="500"/>
                                        <p:tgtEl>
                                          <p:spTgt spid="198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 presetID="22" grpId="4" fill="hold">
                                  <p:stCondLst>
                                    <p:cond delay="0"/>
                                  </p:stCondLst>
                                  <p:iterate type="el" backwards="0">
                                    <p:tmAbs val="0"/>
                                  </p:iterate>
                                  <p:childTnLst>
                                    <p:set>
                                      <p:cBhvr>
                                        <p:cTn id="32" fill="hold"/>
                                        <p:tgtEl>
                                          <p:spTgt spid="1987"/>
                                        </p:tgtEl>
                                        <p:attrNameLst>
                                          <p:attrName>style.visibility</p:attrName>
                                        </p:attrNameLst>
                                      </p:cBhvr>
                                      <p:to>
                                        <p:strVal val="visible"/>
                                      </p:to>
                                    </p:set>
                                    <p:animEffect filter="wipe(up)" transition="in">
                                      <p:cBhvr>
                                        <p:cTn id="33" dur="300"/>
                                        <p:tgtEl>
                                          <p:spTgt spid="1987"/>
                                        </p:tgtEl>
                                      </p:cBhvr>
                                    </p:animEffect>
                                  </p:childTnLst>
                                </p:cTn>
                              </p:par>
                            </p:childTnLst>
                          </p:cTn>
                        </p:par>
                        <p:par>
                          <p:cTn id="34" fill="hold">
                            <p:stCondLst>
                              <p:cond delay="300"/>
                            </p:stCondLst>
                            <p:childTnLst>
                              <p:par>
                                <p:cTn id="35" presetClass="entr" nodeType="afterEffect" presetID="10" grpId="1" fill="hold">
                                  <p:stCondLst>
                                    <p:cond delay="0"/>
                                  </p:stCondLst>
                                  <p:iterate type="el" backwards="0">
                                    <p:tmAbs val="0"/>
                                  </p:iterate>
                                  <p:childTnLst>
                                    <p:set>
                                      <p:cBhvr>
                                        <p:cTn id="36" fill="hold"/>
                                        <p:tgtEl>
                                          <p:spTgt spid="1982">
                                            <p:txEl>
                                              <p:pRg st="3" end="3"/>
                                            </p:txEl>
                                          </p:spTgt>
                                        </p:tgtEl>
                                        <p:attrNameLst>
                                          <p:attrName>style.visibility</p:attrName>
                                        </p:attrNameLst>
                                      </p:cBhvr>
                                      <p:to>
                                        <p:strVal val="visible"/>
                                      </p:to>
                                    </p:set>
                                    <p:animEffect filter="fade" transition="in">
                                      <p:cBhvr>
                                        <p:cTn id="37" dur="500"/>
                                        <p:tgtEl>
                                          <p:spTgt spid="198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 presetID="22" grpId="5" fill="hold">
                                  <p:stCondLst>
                                    <p:cond delay="0"/>
                                  </p:stCondLst>
                                  <p:iterate type="el" backwards="0">
                                    <p:tmAbs val="0"/>
                                  </p:iterate>
                                  <p:childTnLst>
                                    <p:set>
                                      <p:cBhvr>
                                        <p:cTn id="41" fill="hold"/>
                                        <p:tgtEl>
                                          <p:spTgt spid="1988"/>
                                        </p:tgtEl>
                                        <p:attrNameLst>
                                          <p:attrName>style.visibility</p:attrName>
                                        </p:attrNameLst>
                                      </p:cBhvr>
                                      <p:to>
                                        <p:strVal val="visible"/>
                                      </p:to>
                                    </p:set>
                                    <p:animEffect filter="wipe(up)" transition="in">
                                      <p:cBhvr>
                                        <p:cTn id="42" dur="300"/>
                                        <p:tgtEl>
                                          <p:spTgt spid="1988"/>
                                        </p:tgtEl>
                                      </p:cBhvr>
                                    </p:animEffect>
                                  </p:childTnLst>
                                </p:cTn>
                              </p:par>
                            </p:childTnLst>
                          </p:cTn>
                        </p:par>
                        <p:par>
                          <p:cTn id="43" fill="hold">
                            <p:stCondLst>
                              <p:cond delay="300"/>
                            </p:stCondLst>
                            <p:childTnLst>
                              <p:par>
                                <p:cTn id="44" presetClass="entr" nodeType="afterEffect" presetID="10" grpId="1" fill="hold">
                                  <p:stCondLst>
                                    <p:cond delay="0"/>
                                  </p:stCondLst>
                                  <p:iterate type="el" backwards="0">
                                    <p:tmAbs val="0"/>
                                  </p:iterate>
                                  <p:childTnLst>
                                    <p:set>
                                      <p:cBhvr>
                                        <p:cTn id="45" fill="hold"/>
                                        <p:tgtEl>
                                          <p:spTgt spid="1982">
                                            <p:txEl>
                                              <p:pRg st="4" end="4"/>
                                            </p:txEl>
                                          </p:spTgt>
                                        </p:tgtEl>
                                        <p:attrNameLst>
                                          <p:attrName>style.visibility</p:attrName>
                                        </p:attrNameLst>
                                      </p:cBhvr>
                                      <p:to>
                                        <p:strVal val="visible"/>
                                      </p:to>
                                    </p:set>
                                    <p:animEffect filter="fade" transition="in">
                                      <p:cBhvr>
                                        <p:cTn id="46" dur="500"/>
                                        <p:tgtEl>
                                          <p:spTgt spid="1982">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ID="10" grpId="6" fill="hold">
                                  <p:stCondLst>
                                    <p:cond delay="0"/>
                                  </p:stCondLst>
                                  <p:iterate type="el" backwards="0">
                                    <p:tmAbs val="0"/>
                                  </p:iterate>
                                  <p:childTnLst>
                                    <p:set>
                                      <p:cBhvr>
                                        <p:cTn id="50" fill="hold"/>
                                        <p:tgtEl>
                                          <p:spTgt spid="1991"/>
                                        </p:tgtEl>
                                        <p:attrNameLst>
                                          <p:attrName>style.visibility</p:attrName>
                                        </p:attrNameLst>
                                      </p:cBhvr>
                                      <p:to>
                                        <p:strVal val="visible"/>
                                      </p:to>
                                    </p:set>
                                    <p:animEffect filter="fade" transition="in">
                                      <p:cBhvr>
                                        <p:cTn id="51" dur="500"/>
                                        <p:tgtEl>
                                          <p:spTgt spid="19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7" grpId="4"/>
      <p:bldP build="whole" bldLvl="1" animBg="1" rev="0" advAuto="0" spid="1985" grpId="2"/>
      <p:bldP build="whole" bldLvl="1" animBg="1" rev="0" advAuto="0" spid="1988" grpId="5"/>
      <p:bldP build="p" bldLvl="5" animBg="1" rev="0" advAuto="0" spid="1982" grpId="1"/>
      <p:bldP build="whole" bldLvl="1" animBg="1" rev="0" advAuto="0" spid="1986" grpId="3"/>
      <p:bldP build="whole" bldLvl="1" animBg="1" rev="0" advAuto="0" spid="1991" grpId="6"/>
    </p:bldLst>
  </p:timing>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3" name="Do you not know that a little leaven leavens the whole lump of dough?"/>
          <p:cNvSpPr txBox="1"/>
          <p:nvPr>
            <p:ph type="subTitle" idx="1"/>
          </p:nvPr>
        </p:nvSpPr>
        <p:spPr>
          <a:xfrm>
            <a:off x="2476500" y="3543300"/>
            <a:ext cx="19507200" cy="7010400"/>
          </a:xfrm>
          <a:prstGeom prst="rect">
            <a:avLst/>
          </a:prstGeom>
        </p:spPr>
        <p:txBody>
          <a:bodyPr/>
          <a:lstStyle/>
          <a:p>
            <a:pPr algn="r" defTabSz="914400" rtl="1">
              <a:defRPr sz="80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أَلَسْتُمْ تَعْلَمُونَ أَنَّ خَمِيرَةً صَغِيرَةً تُخَمِّرُ الْعَجِينَ كُلَّهُ؟</a:t>
            </a:r>
            <a:r>
              <a:t> </a:t>
            </a:r>
          </a:p>
        </p:txBody>
      </p:sp>
      <p:sp>
        <p:nvSpPr>
          <p:cNvPr id="1994" name="1 Corinthians 5:6"/>
          <p:cNvSpPr txBox="1"/>
          <p:nvPr/>
        </p:nvSpPr>
        <p:spPr>
          <a:xfrm>
            <a:off x="5580448" y="1182815"/>
            <a:ext cx="16395703" cy="158356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rtl="1">
              <a:defRPr sz="96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1 كورنثوس 5: 6</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8" name="New Gospel Blocks 4bbb 2.jpg" descr="New Gospel Blocks 4bbb 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999" name="Untitled-4.png" descr="Untitled-4.png"/>
          <p:cNvPicPr>
            <a:picLocks noChangeAspect="1"/>
          </p:cNvPicPr>
          <p:nvPr/>
        </p:nvPicPr>
        <p:blipFill>
          <a:blip r:embed="rId4">
            <a:extLst/>
          </a:blip>
          <a:stretch>
            <a:fillRect/>
          </a:stretch>
        </p:blipFill>
        <p:spPr>
          <a:xfrm>
            <a:off x="6470650" y="1473200"/>
            <a:ext cx="11442700" cy="10769600"/>
          </a:xfrm>
          <a:prstGeom prst="rect">
            <a:avLst/>
          </a:prstGeom>
          <a:ln w="12700">
            <a:miter lim="400000"/>
          </a:ln>
        </p:spPr>
      </p:pic>
      <p:sp>
        <p:nvSpPr>
          <p:cNvPr id="2000" name="MORALITY"/>
          <p:cNvSpPr txBox="1"/>
          <p:nvPr/>
        </p:nvSpPr>
        <p:spPr>
          <a:xfrm>
            <a:off x="7605376" y="2881114"/>
            <a:ext cx="9859141"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defTabSz="914400" rtl="1">
              <a:defRPr b="1" sz="10600">
                <a:solidFill>
                  <a:srgbClr val="FFFFFF"/>
                </a:solidFill>
                <a:uFill>
                  <a:solidFill>
                    <a:srgbClr val="000000"/>
                  </a:solidFill>
                </a:uFill>
                <a:latin typeface="Arial"/>
                <a:ea typeface="Arial"/>
                <a:cs typeface="Arial"/>
                <a:sym typeface="Arial"/>
              </a:defRPr>
            </a:lvl1pPr>
          </a:lstStyle>
          <a:p>
            <a:pPr/>
            <a:r>
              <a:t>الأخلاق</a:t>
            </a:r>
          </a:p>
        </p:txBody>
      </p:sp>
      <p:sp>
        <p:nvSpPr>
          <p:cNvPr id="2001" name="THEOLOGY"/>
          <p:cNvSpPr txBox="1"/>
          <p:nvPr/>
        </p:nvSpPr>
        <p:spPr>
          <a:xfrm>
            <a:off x="7605376" y="6308725"/>
            <a:ext cx="9859141"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defTabSz="914400" rtl="1">
              <a:defRPr b="1" sz="10600">
                <a:solidFill>
                  <a:srgbClr val="FFFFFF"/>
                </a:solidFill>
                <a:uFill>
                  <a:solidFill>
                    <a:srgbClr val="000000"/>
                  </a:solidFill>
                </a:uFill>
                <a:latin typeface="Arial"/>
                <a:ea typeface="Arial"/>
                <a:cs typeface="Arial"/>
                <a:sym typeface="Arial"/>
              </a:defRPr>
            </a:lvl1pPr>
          </a:lstStyle>
          <a:p>
            <a:pPr/>
            <a:r>
              <a:t>اللاهوت</a:t>
            </a:r>
          </a:p>
        </p:txBody>
      </p:sp>
      <p:sp>
        <p:nvSpPr>
          <p:cNvPr id="2002" name="HISTORY"/>
          <p:cNvSpPr txBox="1"/>
          <p:nvPr/>
        </p:nvSpPr>
        <p:spPr>
          <a:xfrm>
            <a:off x="7718294" y="9556750"/>
            <a:ext cx="9781763"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defTabSz="914400" rtl="1">
              <a:defRPr b="1" sz="10600">
                <a:solidFill>
                  <a:srgbClr val="FFFFFF"/>
                </a:solidFill>
                <a:uFill>
                  <a:solidFill>
                    <a:srgbClr val="000000"/>
                  </a:solidFill>
                </a:uFill>
                <a:latin typeface="Arial"/>
                <a:ea typeface="Arial"/>
                <a:cs typeface="Arial"/>
                <a:sym typeface="Arial"/>
              </a:defRPr>
            </a:lvl1pPr>
          </a:lstStyle>
          <a:p>
            <a:pPr/>
            <a:r>
              <a:t>التاريخ</a:t>
            </a:r>
          </a:p>
        </p:txBody>
      </p:sp>
      <p:pic>
        <p:nvPicPr>
          <p:cNvPr id="2003" name="X--red stretched thin &amp; wide.png" descr="X--red stretched thin &amp; wide.png"/>
          <p:cNvPicPr>
            <a:picLocks noChangeAspect="1"/>
          </p:cNvPicPr>
          <p:nvPr/>
        </p:nvPicPr>
        <p:blipFill>
          <a:blip r:embed="rId5">
            <a:extLst/>
          </a:blip>
          <a:stretch>
            <a:fillRect/>
          </a:stretch>
        </p:blipFill>
        <p:spPr>
          <a:xfrm>
            <a:off x="8009924" y="9699969"/>
            <a:ext cx="9490134" cy="1524362"/>
          </a:xfrm>
          <a:prstGeom prst="rect">
            <a:avLst/>
          </a:prstGeom>
          <a:ln w="12700">
            <a:miter lim="400000"/>
          </a:ln>
        </p:spPr>
      </p:pic>
      <p:pic>
        <p:nvPicPr>
          <p:cNvPr id="2004" name="X--red stretched thin &amp; wide.png" descr="X--red stretched thin &amp; wide.png"/>
          <p:cNvPicPr>
            <a:picLocks noChangeAspect="1"/>
          </p:cNvPicPr>
          <p:nvPr/>
        </p:nvPicPr>
        <p:blipFill>
          <a:blip r:embed="rId5">
            <a:extLst/>
          </a:blip>
          <a:stretch>
            <a:fillRect/>
          </a:stretch>
        </p:blipFill>
        <p:spPr>
          <a:xfrm>
            <a:off x="7864109" y="6389999"/>
            <a:ext cx="9490134" cy="1524362"/>
          </a:xfrm>
          <a:prstGeom prst="rect">
            <a:avLst/>
          </a:prstGeom>
          <a:ln w="12700">
            <a:miter lim="400000"/>
          </a:ln>
        </p:spPr>
      </p:pic>
      <p:pic>
        <p:nvPicPr>
          <p:cNvPr id="2005" name="X--red stretched thin &amp; wide.png" descr="X--red stretched thin &amp; wide.png"/>
          <p:cNvPicPr>
            <a:picLocks noChangeAspect="1"/>
          </p:cNvPicPr>
          <p:nvPr/>
        </p:nvPicPr>
        <p:blipFill>
          <a:blip r:embed="rId5">
            <a:extLst/>
          </a:blip>
          <a:stretch>
            <a:fillRect/>
          </a:stretch>
        </p:blipFill>
        <p:spPr>
          <a:xfrm>
            <a:off x="7847779" y="3024334"/>
            <a:ext cx="9490135" cy="15243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03"/>
                                        </p:tgtEl>
                                        <p:attrNameLst>
                                          <p:attrName>style.visibility</p:attrName>
                                        </p:attrNameLst>
                                      </p:cBhvr>
                                      <p:to>
                                        <p:strVal val="visible"/>
                                      </p:to>
                                    </p:set>
                                    <p:animEffect filter="fade" transition="in">
                                      <p:cBhvr>
                                        <p:cTn id="7" dur="500"/>
                                        <p:tgtEl>
                                          <p:spTgt spid="200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004"/>
                                        </p:tgtEl>
                                        <p:attrNameLst>
                                          <p:attrName>style.visibility</p:attrName>
                                        </p:attrNameLst>
                                      </p:cBhvr>
                                      <p:to>
                                        <p:strVal val="visible"/>
                                      </p:to>
                                    </p:set>
                                    <p:animEffect filter="fade" transition="in">
                                      <p:cBhvr>
                                        <p:cTn id="12" dur="500"/>
                                        <p:tgtEl>
                                          <p:spTgt spid="2004"/>
                                        </p:tgtEl>
                                      </p:cBhvr>
                                    </p:animEffect>
                                  </p:childTnLst>
                                </p:cTn>
                              </p:par>
                            </p:childTnLst>
                          </p:cTn>
                        </p:par>
                        <p:par>
                          <p:cTn id="13" fill="hold">
                            <p:stCondLst>
                              <p:cond delay="500"/>
                            </p:stCondLst>
                            <p:childTnLst>
                              <p:par>
                                <p:cTn id="14" presetClass="entr" nodeType="afterEffect" presetID="10" grpId="3" fill="hold">
                                  <p:stCondLst>
                                    <p:cond delay="0"/>
                                  </p:stCondLst>
                                  <p:iterate type="el" backwards="0">
                                    <p:tmAbs val="0"/>
                                  </p:iterate>
                                  <p:childTnLst>
                                    <p:set>
                                      <p:cBhvr>
                                        <p:cTn id="15" fill="hold"/>
                                        <p:tgtEl>
                                          <p:spTgt spid="2005"/>
                                        </p:tgtEl>
                                        <p:attrNameLst>
                                          <p:attrName>style.visibility</p:attrName>
                                        </p:attrNameLst>
                                      </p:cBhvr>
                                      <p:to>
                                        <p:strVal val="visible"/>
                                      </p:to>
                                    </p:set>
                                    <p:animEffect filter="fade" transition="in">
                                      <p:cBhvr>
                                        <p:cTn id="16" dur="500"/>
                                        <p:tgtEl>
                                          <p:spTgt spid="20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5" grpId="3"/>
      <p:bldP build="whole" bldLvl="1" animBg="1" rev="0" advAuto="0" spid="2003" grpId="1"/>
      <p:bldP build="whole" bldLvl="1" animBg="1" rev="0" advAuto="0" spid="2004" grpId="2"/>
    </p:bldLst>
  </p:timing>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9" name="Slide Number"/>
          <p:cNvSpPr txBox="1"/>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0" name="Missle Slide_15.jpg" descr="Missle Slide_15.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011" name="Quote Bubble"/>
          <p:cNvSpPr/>
          <p:nvPr/>
        </p:nvSpPr>
        <p:spPr>
          <a:xfrm>
            <a:off x="14382782" y="1325150"/>
            <a:ext cx="4857662" cy="3328306"/>
          </a:xfrm>
          <a:prstGeom prst="wedgeEllipseCallout">
            <a:avLst>
              <a:gd name="adj1" fmla="val 33850"/>
              <a:gd name="adj2" fmla="val 148397"/>
            </a:avLst>
          </a:prstGeom>
          <a:solidFill>
            <a:srgbClr val="FFFF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12" name="تعال إلى يسوع!…"/>
          <p:cNvSpPr txBox="1"/>
          <p:nvPr/>
        </p:nvSpPr>
        <p:spPr>
          <a:xfrm>
            <a:off x="13403957" y="1946950"/>
            <a:ext cx="6790550" cy="2605088"/>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defTabSz="914400" rtl="1">
              <a:lnSpc>
                <a:spcPct val="80000"/>
              </a:lnSpc>
              <a:defRPr sz="6400">
                <a:latin typeface="Calibri"/>
                <a:ea typeface="Calibri"/>
                <a:cs typeface="Calibri"/>
                <a:sym typeface="Calibri"/>
              </a:defRPr>
            </a:pPr>
            <a:r>
              <a:t>تعال</a:t>
            </a:r>
            <a:r>
              <a:t>َ</a:t>
            </a:r>
            <a:r>
              <a:t> إلى يسوع!</a:t>
            </a:r>
          </a:p>
          <a:p>
            <a:pPr defTabSz="914400" rtl="1">
              <a:lnSpc>
                <a:spcPct val="80000"/>
              </a:lnSpc>
              <a:defRPr sz="6400">
                <a:latin typeface="Calibri"/>
                <a:ea typeface="Calibri"/>
                <a:cs typeface="Calibri"/>
                <a:sym typeface="Calibri"/>
              </a:defRPr>
            </a:pPr>
            <a:r>
              <a:t>تعال</a:t>
            </a:r>
            <a:r>
              <a:t>َ</a:t>
            </a:r>
            <a:r>
              <a:t> إلى الصليب</a:t>
            </a:r>
          </a:p>
          <a:p>
            <a:pPr defTabSz="914400" rtl="1">
              <a:lnSpc>
                <a:spcPct val="80000"/>
              </a:lnSpc>
              <a:defRPr sz="6400">
                <a:latin typeface="Calibri"/>
                <a:ea typeface="Calibri"/>
                <a:cs typeface="Calibri"/>
                <a:sym typeface="Calibri"/>
              </a:defRPr>
            </a:pPr>
            <a:r>
              <a:t>واخل</a:t>
            </a:r>
            <a:r>
              <a:t>ُ</a:t>
            </a:r>
            <a:r>
              <a:t>ص</a:t>
            </a:r>
            <a:r>
              <a:t>ْ</a:t>
            </a:r>
            <a:r>
              <a:t>!</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4" name="Slide Number"/>
          <p:cNvSpPr txBox="1"/>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5" name="Missle Slide_14.jpg" descr="Missle Slide_14.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016" name="ملايين السنين"/>
          <p:cNvSpPr txBox="1"/>
          <p:nvPr/>
        </p:nvSpPr>
        <p:spPr>
          <a:xfrm rot="3151033">
            <a:off x="2594463" y="4258559"/>
            <a:ext cx="6865065" cy="79150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latin typeface="Gill Sans"/>
                <a:ea typeface="Gill Sans"/>
                <a:cs typeface="Gill Sans"/>
                <a:sym typeface="Gill Sans"/>
              </a:defRPr>
            </a:pPr>
          </a:p>
        </p:txBody>
      </p:sp>
      <p:pic>
        <p:nvPicPr>
          <p:cNvPr id="2019" name="Missle Slide_16.jpg" descr="Missle Slide_16.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grpSp>
        <p:nvGrpSpPr>
          <p:cNvPr id="2025" name="Group"/>
          <p:cNvGrpSpPr/>
          <p:nvPr/>
        </p:nvGrpSpPr>
        <p:grpSpPr>
          <a:xfrm>
            <a:off x="14996396" y="807467"/>
            <a:ext cx="4808579" cy="6548117"/>
            <a:chOff x="0" y="0"/>
            <a:chExt cx="4808577" cy="6548115"/>
          </a:xfrm>
        </p:grpSpPr>
        <p:sp>
          <p:nvSpPr>
            <p:cNvPr id="2020" name="Circle"/>
            <p:cNvSpPr/>
            <p:nvPr/>
          </p:nvSpPr>
          <p:spPr>
            <a:xfrm>
              <a:off x="3003650" y="2901738"/>
              <a:ext cx="1026056" cy="1030424"/>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21" name="Oval"/>
            <p:cNvSpPr/>
            <p:nvPr/>
          </p:nvSpPr>
          <p:spPr>
            <a:xfrm>
              <a:off x="-1" y="-1"/>
              <a:ext cx="4808579" cy="3616104"/>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22" name="Circle"/>
            <p:cNvSpPr/>
            <p:nvPr/>
          </p:nvSpPr>
          <p:spPr>
            <a:xfrm>
              <a:off x="3662145" y="4146468"/>
              <a:ext cx="733970" cy="737095"/>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23" name="Oval"/>
            <p:cNvSpPr/>
            <p:nvPr/>
          </p:nvSpPr>
          <p:spPr>
            <a:xfrm>
              <a:off x="3633224" y="5226742"/>
              <a:ext cx="563437" cy="565836"/>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24" name="Oval"/>
            <p:cNvSpPr/>
            <p:nvPr/>
          </p:nvSpPr>
          <p:spPr>
            <a:xfrm>
              <a:off x="3188336" y="6109787"/>
              <a:ext cx="436471" cy="438329"/>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2026" name="لم تصطدم بالصليب!"/>
          <p:cNvSpPr txBox="1"/>
          <p:nvPr/>
        </p:nvSpPr>
        <p:spPr>
          <a:xfrm>
            <a:off x="15484967" y="1426035"/>
            <a:ext cx="3831435" cy="2356932"/>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defTabSz="914400" rtl="1">
              <a:defRPr sz="7800">
                <a:latin typeface="Calibri"/>
                <a:ea typeface="Calibri"/>
                <a:cs typeface="Calibri"/>
                <a:sym typeface="Calibri"/>
              </a:defRPr>
            </a:pPr>
            <a:r>
              <a:t>لم تصطدم</a:t>
            </a:r>
            <a:r>
              <a:t>ْ</a:t>
            </a:r>
            <a:r>
              <a:t> بالصليب!</a:t>
            </a:r>
          </a:p>
        </p:txBody>
      </p:sp>
      <p:sp>
        <p:nvSpPr>
          <p:cNvPr id="2027"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9"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latin typeface="Gill Sans"/>
                <a:ea typeface="Gill Sans"/>
                <a:cs typeface="Gill Sans"/>
                <a:sym typeface="Gill Sans"/>
              </a:defRPr>
            </a:pPr>
          </a:p>
        </p:txBody>
      </p:sp>
      <p:pic>
        <p:nvPicPr>
          <p:cNvPr id="2030" name="Missle Slide_2.jpg" descr="Missle Slide_2.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031"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If a moving automobile were an organism, functional biology would explain how it is constructed and operates, while evolutionary biology would reconstruct its origin and history—how it came to be made and its journey thus far.”"/>
          <p:cNvSpPr txBox="1"/>
          <p:nvPr>
            <p:ph type="title"/>
          </p:nvPr>
        </p:nvSpPr>
        <p:spPr>
          <a:xfrm>
            <a:off x="2476499" y="1397000"/>
            <a:ext cx="14537308" cy="7683500"/>
          </a:xfrm>
          <a:prstGeom prst="rect">
            <a:avLst/>
          </a:prstGeom>
        </p:spPr>
        <p:txBody>
          <a:bodyPr/>
          <a:lstStyle/>
          <a:p>
            <a:pPr algn="r" rtl="1">
              <a:lnSpc>
                <a:spcPct val="110000"/>
              </a:lnSpc>
              <a:defRPr/>
            </a:pPr>
            <a:r>
              <a:rPr>
                <a:solidFill>
                  <a:srgbClr val="FEFCDC"/>
                </a:solidFill>
              </a:rPr>
              <a:t>«إذا كانت السيَّارة المتحرِّكة عبارة عن كائن حيٍّ، فإنَّ</a:t>
            </a:r>
            <a:r>
              <a:t> </a:t>
            </a:r>
            <a:r>
              <a:rPr>
                <a:solidFill>
                  <a:srgbClr val="FFFF00"/>
                </a:solidFill>
              </a:rPr>
              <a:t>علم الأحياء الوظيفيّ </a:t>
            </a:r>
            <a:r>
              <a:rPr>
                <a:solidFill>
                  <a:srgbClr val="FEFCDC"/>
                </a:solidFill>
              </a:rPr>
              <a:t>يفسِّر كيف هو مبنيّ وكيف يشتغل، في حين أنَّ</a:t>
            </a:r>
            <a:r>
              <a:t> </a:t>
            </a:r>
            <a:r>
              <a:rPr>
                <a:solidFill>
                  <a:srgbClr val="FFFF00"/>
                </a:solidFill>
              </a:rPr>
              <a:t>علم الأحياء التطوُّري </a:t>
            </a:r>
            <a:r>
              <a:rPr>
                <a:solidFill>
                  <a:srgbClr val="FEFCDC"/>
                </a:solidFill>
              </a:rPr>
              <a:t>يعيد بناء أصله وتاريخه - كيف صُنِعَ ورحلته حتَّى الآن.»</a:t>
            </a:r>
          </a:p>
        </p:txBody>
      </p:sp>
      <p:sp>
        <p:nvSpPr>
          <p:cNvPr id="1026" name="E.O. Wilson, ed., From So Simple a Beginning: Darwin's Four Great Books—Voyage of the Beagle, The Origin of Species, The Descent of Man, The Expression of Emotions in Man and Animals (New York: W.W. Norton, 2006), p. 12."/>
          <p:cNvSpPr txBox="1"/>
          <p:nvPr>
            <p:ph type="body" sz="quarter" idx="1"/>
          </p:nvPr>
        </p:nvSpPr>
        <p:spPr>
          <a:xfrm>
            <a:off x="2451100" y="10307946"/>
            <a:ext cx="19481800" cy="1939552"/>
          </a:xfrm>
          <a:prstGeom prst="rect">
            <a:avLst/>
          </a:prstGeom>
        </p:spPr>
        <p:txBody>
          <a:bodyPr/>
          <a:lstStyle/>
          <a:p>
            <a:pPr marR="457200" defTabSz="457200"/>
            <a:r>
              <a:t>E.O. Wilson, ed., </a:t>
            </a:r>
            <a:r>
              <a:rPr i="1"/>
              <a:t>From So Simple a Beginning: Darwin's Four Great Books—Voyage of the Beagle, The Origin of Species, The Descent of Man, The Expression of Emotions in Man and Animals</a:t>
            </a:r>
            <a:r>
              <a:t> (New York: W.W. Norton, 2006), p. 12.</a:t>
            </a:r>
          </a:p>
        </p:txBody>
      </p:sp>
      <p:pic>
        <p:nvPicPr>
          <p:cNvPr id="1027" name="Wilson, EO.jpg" descr="Wilson, EO.jpg"/>
          <p:cNvPicPr>
            <a:picLocks noChangeAspect="1"/>
          </p:cNvPicPr>
          <p:nvPr/>
        </p:nvPicPr>
        <p:blipFill>
          <a:blip r:embed="rId3">
            <a:extLst/>
          </a:blip>
          <a:stretch>
            <a:fillRect/>
          </a:stretch>
        </p:blipFill>
        <p:spPr>
          <a:xfrm>
            <a:off x="17236994" y="1506334"/>
            <a:ext cx="4970333" cy="6448505"/>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3"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latin typeface="Gill Sans"/>
                <a:ea typeface="Gill Sans"/>
                <a:cs typeface="Gill Sans"/>
                <a:sym typeface="Gill Sans"/>
              </a:defRPr>
            </a:pPr>
          </a:p>
        </p:txBody>
      </p:sp>
      <p:pic>
        <p:nvPicPr>
          <p:cNvPr id="2034" name="Missle Slide_1.jpg" descr="Missle Slide_1.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pic>
        <p:nvPicPr>
          <p:cNvPr id="2035" name="Missle Slide_16.jpg" descr="Missle Slide_16.jpg"/>
          <p:cNvPicPr>
            <a:picLocks noChangeAspect="1"/>
          </p:cNvPicPr>
          <p:nvPr/>
        </p:nvPicPr>
        <p:blipFill>
          <a:blip r:embed="rId3">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grpSp>
        <p:nvGrpSpPr>
          <p:cNvPr id="2041" name="Group"/>
          <p:cNvGrpSpPr/>
          <p:nvPr/>
        </p:nvGrpSpPr>
        <p:grpSpPr>
          <a:xfrm>
            <a:off x="14996396" y="807467"/>
            <a:ext cx="4844933" cy="6548117"/>
            <a:chOff x="0" y="0"/>
            <a:chExt cx="4844932" cy="6548115"/>
          </a:xfrm>
        </p:grpSpPr>
        <p:sp>
          <p:nvSpPr>
            <p:cNvPr id="2036" name="Circle"/>
            <p:cNvSpPr/>
            <p:nvPr/>
          </p:nvSpPr>
          <p:spPr>
            <a:xfrm>
              <a:off x="3026359" y="2901738"/>
              <a:ext cx="1033812" cy="1030424"/>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7" name="Oval"/>
            <p:cNvSpPr/>
            <p:nvPr/>
          </p:nvSpPr>
          <p:spPr>
            <a:xfrm>
              <a:off x="0" y="0"/>
              <a:ext cx="4844933" cy="3616103"/>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8" name="Circle"/>
            <p:cNvSpPr/>
            <p:nvPr/>
          </p:nvSpPr>
          <p:spPr>
            <a:xfrm>
              <a:off x="3689832" y="4146468"/>
              <a:ext cx="739519" cy="737095"/>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9" name="Circle"/>
            <p:cNvSpPr/>
            <p:nvPr/>
          </p:nvSpPr>
          <p:spPr>
            <a:xfrm>
              <a:off x="3660692" y="5226742"/>
              <a:ext cx="567697" cy="565836"/>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40" name="Circle"/>
            <p:cNvSpPr/>
            <p:nvPr/>
          </p:nvSpPr>
          <p:spPr>
            <a:xfrm>
              <a:off x="3212441" y="6109787"/>
              <a:ext cx="439771" cy="438329"/>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2042"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pic>
        <p:nvPicPr>
          <p:cNvPr id="2043" name="Image" descr="Image"/>
          <p:cNvPicPr>
            <a:picLocks noChangeAspect="1"/>
          </p:cNvPicPr>
          <p:nvPr/>
        </p:nvPicPr>
        <p:blipFill>
          <a:blip r:embed="rId4">
            <a:extLst/>
          </a:blip>
          <a:stretch>
            <a:fillRect/>
          </a:stretch>
        </p:blipFill>
        <p:spPr>
          <a:xfrm>
            <a:off x="8283940" y="7043323"/>
            <a:ext cx="8761790" cy="9054600"/>
          </a:xfrm>
          <a:prstGeom prst="rect">
            <a:avLst/>
          </a:prstGeom>
          <a:ln w="12700">
            <a:miter lim="400000"/>
          </a:ln>
        </p:spPr>
      </p:pic>
      <p:sp>
        <p:nvSpPr>
          <p:cNvPr id="2044" name="إنها مجرد قضية جانبية"/>
          <p:cNvSpPr txBox="1"/>
          <p:nvPr/>
        </p:nvSpPr>
        <p:spPr>
          <a:xfrm>
            <a:off x="15168452" y="1562617"/>
            <a:ext cx="4500820" cy="212535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defTabSz="914400" rtl="1">
              <a:defRPr sz="7000">
                <a:latin typeface="Calibri"/>
                <a:ea typeface="Calibri"/>
                <a:cs typeface="Calibri"/>
                <a:sym typeface="Calibri"/>
              </a:defRPr>
            </a:pPr>
            <a:r>
              <a:t>إن</a:t>
            </a:r>
            <a:r>
              <a:t>َّ</a:t>
            </a:r>
            <a:r>
              <a:t>ها مجر</a:t>
            </a:r>
            <a:r>
              <a:t>َّ</a:t>
            </a:r>
            <a:r>
              <a:t>د قضي</a:t>
            </a:r>
            <a:r>
              <a:t>َّ</a:t>
            </a:r>
            <a:r>
              <a:t>ة جانبي</a:t>
            </a:r>
            <a:r>
              <a:t>َّ</a:t>
            </a:r>
            <a:r>
              <a:t>ة! </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6" name="Psalm 11:3"/>
          <p:cNvSpPr txBox="1"/>
          <p:nvPr>
            <p:ph type="ctrTitle"/>
          </p:nvPr>
        </p:nvSpPr>
        <p:spPr>
          <a:xfrm>
            <a:off x="1704373" y="1250435"/>
            <a:ext cx="19730654" cy="1727201"/>
          </a:xfrm>
          <a:prstGeom prst="rect">
            <a:avLst/>
          </a:prstGeom>
          <a:effectLst/>
        </p:spPr>
        <p:txBody>
          <a:bodyPr/>
          <a:lstStyle>
            <a:lvl1pPr defTabSz="914400" rtl="1">
              <a:defRPr sz="96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مزمور 11: 3</a:t>
            </a:r>
          </a:p>
        </p:txBody>
      </p:sp>
      <p:sp>
        <p:nvSpPr>
          <p:cNvPr id="2047" name="If the foundations are destroyed, what can the righteous do?"/>
          <p:cNvSpPr txBox="1"/>
          <p:nvPr>
            <p:ph type="subTitle" sz="quarter" idx="1"/>
          </p:nvPr>
        </p:nvSpPr>
        <p:spPr>
          <a:xfrm>
            <a:off x="3828448" y="3634468"/>
            <a:ext cx="17971704" cy="3492502"/>
          </a:xfrm>
          <a:prstGeom prst="rect">
            <a:avLst/>
          </a:prstGeom>
        </p:spPr>
        <p:txBody>
          <a:bodyPr/>
          <a:lstStyle/>
          <a:p>
            <a:pPr algn="r" defTabSz="914400" rtl="1">
              <a:defRPr sz="96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 </a:t>
            </a:r>
            <a:r>
              <a:t>إِذَا انْقَلَبَتِ الأَعْمِدَةُ فَالصِّدِّيقُ مَاذَا يَفْعَلُ؟</a:t>
            </a:r>
            <a:r>
              <a:t> </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9"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latin typeface="Gill Sans"/>
                <a:ea typeface="Gill Sans"/>
                <a:cs typeface="Gill Sans"/>
                <a:sym typeface="Gill Sans"/>
              </a:defRPr>
            </a:pPr>
          </a:p>
        </p:txBody>
      </p:sp>
      <p:pic>
        <p:nvPicPr>
          <p:cNvPr id="2050" name="Missle Slide_4.jpg" descr="Missle Slide_4.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051"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sp>
        <p:nvSpPr>
          <p:cNvPr id="2052" name="ملايين السنين"/>
          <p:cNvSpPr txBox="1"/>
          <p:nvPr/>
        </p:nvSpPr>
        <p:spPr>
          <a:xfrm rot="2760000">
            <a:off x="4312579" y="2772510"/>
            <a:ext cx="4287300" cy="79150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
        <p:nvSpPr>
          <p:cNvPr id="2053" name="ملايين السنين"/>
          <p:cNvSpPr txBox="1"/>
          <p:nvPr/>
        </p:nvSpPr>
        <p:spPr>
          <a:xfrm rot="2760000">
            <a:off x="5458251" y="5374158"/>
            <a:ext cx="4852090" cy="79150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
        <p:nvSpPr>
          <p:cNvPr id="2054" name="ملايين السنين"/>
          <p:cNvSpPr txBox="1"/>
          <p:nvPr/>
        </p:nvSpPr>
        <p:spPr>
          <a:xfrm rot="2760000">
            <a:off x="3761661" y="4564327"/>
            <a:ext cx="4444660" cy="791508"/>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
        <p:nvSpPr>
          <p:cNvPr id="2055" name="ملايين السنين"/>
          <p:cNvSpPr txBox="1"/>
          <p:nvPr/>
        </p:nvSpPr>
        <p:spPr>
          <a:xfrm rot="2760000">
            <a:off x="5521654" y="7371343"/>
            <a:ext cx="4725285" cy="79150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
        <p:nvSpPr>
          <p:cNvPr id="2056" name="ملايين السنين"/>
          <p:cNvSpPr txBox="1"/>
          <p:nvPr/>
        </p:nvSpPr>
        <p:spPr>
          <a:xfrm rot="2700000">
            <a:off x="4025315" y="6767046"/>
            <a:ext cx="4272952" cy="791508"/>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latin typeface="Gill Sans"/>
                <a:ea typeface="Gill Sans"/>
                <a:cs typeface="Gill Sans"/>
                <a:sym typeface="Gill Sans"/>
              </a:defRPr>
            </a:pPr>
          </a:p>
        </p:txBody>
      </p:sp>
      <p:pic>
        <p:nvPicPr>
          <p:cNvPr id="2059" name="image165.jpeg" descr="image165.jpeg"/>
          <p:cNvPicPr>
            <a:picLocks noChangeAspect="1"/>
          </p:cNvPicPr>
          <p:nvPr/>
        </p:nvPicPr>
        <p:blipFill>
          <a:blip r:embed="rId3">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060"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pic>
        <p:nvPicPr>
          <p:cNvPr id="2061" name="image166.png" descr="image166.png"/>
          <p:cNvPicPr>
            <a:picLocks noChangeAspect="1"/>
          </p:cNvPicPr>
          <p:nvPr/>
        </p:nvPicPr>
        <p:blipFill>
          <a:blip r:embed="rId4">
            <a:extLst/>
          </a:blip>
          <a:stretch>
            <a:fillRect/>
          </a:stretch>
        </p:blipFill>
        <p:spPr>
          <a:xfrm>
            <a:off x="-1" y="-1"/>
            <a:ext cx="24384001" cy="13716001"/>
          </a:xfrm>
          <a:prstGeom prst="rect">
            <a:avLst/>
          </a:prstGeom>
          <a:ln w="12700">
            <a:miter lim="400000"/>
          </a:ln>
        </p:spPr>
      </p:pic>
      <p:sp>
        <p:nvSpPr>
          <p:cNvPr id="2062" name="وسائل تحديد الأعمار"/>
          <p:cNvSpPr txBox="1"/>
          <p:nvPr/>
        </p:nvSpPr>
        <p:spPr>
          <a:xfrm>
            <a:off x="13695218" y="7989172"/>
            <a:ext cx="2016920" cy="1941545"/>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80000"/>
              </a:lnSpc>
              <a:defRPr sz="4700">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r>
              <a:t>وسائل تحديد الأعمار</a:t>
            </a:r>
          </a:p>
        </p:txBody>
      </p:sp>
      <p:sp>
        <p:nvSpPr>
          <p:cNvPr id="2063" name="نظرية التطوَّر"/>
          <p:cNvSpPr txBox="1"/>
          <p:nvPr/>
        </p:nvSpPr>
        <p:spPr>
          <a:xfrm>
            <a:off x="10537412" y="7281857"/>
            <a:ext cx="1931195" cy="137883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80000"/>
              </a:lnSpc>
              <a:defRPr sz="4700">
                <a:latin typeface="Arial"/>
                <a:ea typeface="Arial"/>
                <a:cs typeface="Arial"/>
                <a:sym typeface="Arial"/>
              </a:defRPr>
            </a:lvl1pPr>
          </a:lstStyle>
          <a:p>
            <a:pPr/>
            <a:r>
              <a:t>نظرية التطوَّر</a:t>
            </a:r>
          </a:p>
        </p:txBody>
      </p:sp>
      <p:sp>
        <p:nvSpPr>
          <p:cNvPr id="2064" name="الإنسان القرد"/>
          <p:cNvSpPr txBox="1"/>
          <p:nvPr/>
        </p:nvSpPr>
        <p:spPr>
          <a:xfrm>
            <a:off x="8049831" y="8949369"/>
            <a:ext cx="1752603" cy="137883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80000"/>
              </a:lnSpc>
              <a:defRPr sz="4700">
                <a:latin typeface="Arial"/>
                <a:ea typeface="Arial"/>
                <a:cs typeface="Arial"/>
                <a:sym typeface="Arial"/>
              </a:defRPr>
            </a:lvl1pPr>
          </a:lstStyle>
          <a:p>
            <a:pPr/>
            <a:r>
              <a:t>الإنسان القرد</a:t>
            </a:r>
          </a:p>
        </p:txBody>
      </p:sp>
      <p:sp>
        <p:nvSpPr>
          <p:cNvPr id="2065" name="ملايين السنين"/>
          <p:cNvSpPr txBox="1"/>
          <p:nvPr/>
        </p:nvSpPr>
        <p:spPr>
          <a:xfrm>
            <a:off x="12948857" y="11617135"/>
            <a:ext cx="1766890" cy="137883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80000"/>
              </a:lnSpc>
              <a:defRPr sz="4700">
                <a:latin typeface="Arial"/>
                <a:ea typeface="Arial"/>
                <a:cs typeface="Arial"/>
                <a:sym typeface="Arial"/>
              </a:defRPr>
            </a:lvl1pPr>
          </a:lstStyle>
          <a:p>
            <a:pPr/>
            <a:r>
              <a:t>ملايين السنين</a:t>
            </a:r>
          </a:p>
        </p:txBody>
      </p:sp>
      <p:sp>
        <p:nvSpPr>
          <p:cNvPr id="2066" name="لا يوجد طوفان عالمي شامل"/>
          <p:cNvSpPr txBox="1"/>
          <p:nvPr/>
        </p:nvSpPr>
        <p:spPr>
          <a:xfrm>
            <a:off x="10709940" y="9647894"/>
            <a:ext cx="2550319" cy="1941545"/>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80000"/>
              </a:lnSpc>
              <a:defRPr sz="4700">
                <a:latin typeface="Arial"/>
                <a:ea typeface="Arial"/>
                <a:cs typeface="Arial"/>
                <a:sym typeface="Arial"/>
              </a:defRPr>
            </a:lvl1pPr>
          </a:lstStyle>
          <a:p>
            <a:pPr/>
            <a:r>
              <a:t>لا يوجد طوفان عالمي شامل</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0" name="Missle Slide_17.jpg" descr="Missle Slide_17.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071" name="Slide Number"/>
          <p:cNvSpPr txBox="1"/>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077" name="Group"/>
          <p:cNvGrpSpPr/>
          <p:nvPr/>
        </p:nvGrpSpPr>
        <p:grpSpPr>
          <a:xfrm>
            <a:off x="14996396" y="807467"/>
            <a:ext cx="4844933" cy="6548117"/>
            <a:chOff x="0" y="0"/>
            <a:chExt cx="4844932" cy="6548115"/>
          </a:xfrm>
        </p:grpSpPr>
        <p:sp>
          <p:nvSpPr>
            <p:cNvPr id="2072" name="Circle"/>
            <p:cNvSpPr/>
            <p:nvPr/>
          </p:nvSpPr>
          <p:spPr>
            <a:xfrm>
              <a:off x="3026359" y="2901738"/>
              <a:ext cx="1033812" cy="1030424"/>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73" name="Oval"/>
            <p:cNvSpPr/>
            <p:nvPr/>
          </p:nvSpPr>
          <p:spPr>
            <a:xfrm>
              <a:off x="0" y="0"/>
              <a:ext cx="4844933" cy="3616103"/>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74" name="Circle"/>
            <p:cNvSpPr/>
            <p:nvPr/>
          </p:nvSpPr>
          <p:spPr>
            <a:xfrm>
              <a:off x="3689832" y="4146468"/>
              <a:ext cx="739519" cy="737095"/>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75" name="Circle"/>
            <p:cNvSpPr/>
            <p:nvPr/>
          </p:nvSpPr>
          <p:spPr>
            <a:xfrm>
              <a:off x="3660692" y="5226742"/>
              <a:ext cx="567697" cy="565836"/>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76" name="Circle"/>
            <p:cNvSpPr/>
            <p:nvPr/>
          </p:nvSpPr>
          <p:spPr>
            <a:xfrm>
              <a:off x="3212441" y="6109787"/>
              <a:ext cx="439771" cy="438329"/>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2078" name="Quote Bubble"/>
          <p:cNvSpPr/>
          <p:nvPr/>
        </p:nvSpPr>
        <p:spPr>
          <a:xfrm>
            <a:off x="4391719" y="3177778"/>
            <a:ext cx="4288435" cy="2966085"/>
          </a:xfrm>
          <a:prstGeom prst="wedgeEllipseCallout">
            <a:avLst>
              <a:gd name="adj1" fmla="val -56125"/>
              <a:gd name="adj2" fmla="val 46725"/>
            </a:avLst>
          </a:prstGeom>
          <a:solidFill>
            <a:srgbClr val="FDF98D"/>
          </a:solidFill>
          <a:ln w="76200">
            <a:solidFill>
              <a:srgbClr val="C62D25"/>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79" name="إصابة…"/>
          <p:cNvSpPr txBox="1"/>
          <p:nvPr/>
        </p:nvSpPr>
        <p:spPr>
          <a:xfrm>
            <a:off x="4320512" y="3482434"/>
            <a:ext cx="4576267" cy="2256875"/>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defTabSz="914400" rtl="1">
              <a:lnSpc>
                <a:spcPct val="90000"/>
              </a:lnSpc>
              <a:defRPr sz="7800">
                <a:latin typeface="Calibri"/>
                <a:ea typeface="Calibri"/>
                <a:cs typeface="Calibri"/>
                <a:sym typeface="Calibri"/>
              </a:defRPr>
            </a:pPr>
            <a:r>
              <a:t>إصابة</a:t>
            </a:r>
          </a:p>
          <a:p>
            <a:pPr defTabSz="914400" rtl="1">
              <a:lnSpc>
                <a:spcPct val="90000"/>
              </a:lnSpc>
              <a:defRPr sz="7800">
                <a:latin typeface="Calibri"/>
                <a:ea typeface="Calibri"/>
                <a:cs typeface="Calibri"/>
                <a:sym typeface="Calibri"/>
              </a:defRPr>
            </a:pPr>
            <a:r>
              <a:t>مباشرة!</a:t>
            </a:r>
          </a:p>
        </p:txBody>
      </p:sp>
      <p:sp>
        <p:nvSpPr>
          <p:cNvPr id="2080" name="لم تصطدم بالصليب!"/>
          <p:cNvSpPr txBox="1"/>
          <p:nvPr/>
        </p:nvSpPr>
        <p:spPr>
          <a:xfrm>
            <a:off x="14893695" y="1510542"/>
            <a:ext cx="5050335" cy="230009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defTabSz="914400" rtl="1">
              <a:lnSpc>
                <a:spcPct val="90000"/>
              </a:lnSpc>
              <a:defRPr sz="8000">
                <a:latin typeface="Calibri"/>
                <a:ea typeface="Calibri"/>
                <a:cs typeface="Calibri"/>
                <a:sym typeface="Calibri"/>
              </a:defRPr>
            </a:pPr>
            <a:r>
              <a:t>لم تصطدم</a:t>
            </a:r>
            <a:r>
              <a:t>ْ</a:t>
            </a:r>
            <a:r>
              <a:t> بالصليب!</a:t>
            </a:r>
          </a:p>
        </p:txBody>
      </p:sp>
      <p:sp>
        <p:nvSpPr>
          <p:cNvPr id="2081" name="سفـــر"/>
          <p:cNvSpPr txBox="1"/>
          <p:nvPr/>
        </p:nvSpPr>
        <p:spPr>
          <a:xfrm rot="1080000">
            <a:off x="13678898" y="10664980"/>
            <a:ext cx="2607039" cy="164791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18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a:t>
            </a:r>
          </a:p>
        </p:txBody>
      </p:sp>
      <p:sp>
        <p:nvSpPr>
          <p:cNvPr id="2082" name="التــــكـوين"/>
          <p:cNvSpPr txBox="1"/>
          <p:nvPr/>
        </p:nvSpPr>
        <p:spPr>
          <a:xfrm rot="21060000">
            <a:off x="8388026" y="10658923"/>
            <a:ext cx="4067588" cy="164791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18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التــــكـوين</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86" name="image53.jpg"/>
          <p:cNvGrpSpPr/>
          <p:nvPr/>
        </p:nvGrpSpPr>
        <p:grpSpPr>
          <a:xfrm>
            <a:off x="3467100" y="279400"/>
            <a:ext cx="17437100" cy="12890500"/>
            <a:chOff x="0" y="0"/>
            <a:chExt cx="17437100" cy="12890500"/>
          </a:xfrm>
        </p:grpSpPr>
        <p:pic>
          <p:nvPicPr>
            <p:cNvPr id="2084" name="image53.jpg" descr="image53.jpg"/>
            <p:cNvPicPr>
              <a:picLocks noChangeAspect="1"/>
            </p:cNvPicPr>
            <p:nvPr/>
          </p:nvPicPr>
          <p:blipFill>
            <a:blip r:embed="rId2">
              <a:extLst/>
            </a:blip>
            <a:srcRect l="4977" t="9151" r="13595" b="19557"/>
            <a:stretch>
              <a:fillRect/>
            </a:stretch>
          </p:blipFill>
          <p:spPr>
            <a:xfrm>
              <a:off x="317500" y="304800"/>
              <a:ext cx="16814800" cy="12268200"/>
            </a:xfrm>
            <a:prstGeom prst="rect">
              <a:avLst/>
            </a:prstGeom>
            <a:ln w="12700" cap="flat">
              <a:noFill/>
              <a:miter lim="400000"/>
            </a:ln>
            <a:effectLst/>
          </p:spPr>
        </p:pic>
        <p:pic>
          <p:nvPicPr>
            <p:cNvPr id="2085" name="image53.jpg" descr="image53.jpg"/>
            <p:cNvPicPr>
              <a:picLocks noChangeAspect="1"/>
            </p:cNvPicPr>
            <p:nvPr/>
          </p:nvPicPr>
          <p:blipFill>
            <a:blip r:embed="rId3">
              <a:extLst/>
            </a:blip>
            <a:stretch>
              <a:fillRect/>
            </a:stretch>
          </p:blipFill>
          <p:spPr>
            <a:xfrm>
              <a:off x="0" y="0"/>
              <a:ext cx="17437100" cy="12890500"/>
            </a:xfrm>
            <a:prstGeom prst="rect">
              <a:avLst/>
            </a:prstGeom>
            <a:ln w="12700" cap="flat">
              <a:noFill/>
              <a:miter lim="400000"/>
            </a:ln>
            <a:effectLst/>
          </p:spPr>
        </p:pic>
      </p:grpSp>
      <p:sp>
        <p:nvSpPr>
          <p:cNvPr id="2087" name="Shape"/>
          <p:cNvSpPr/>
          <p:nvPr/>
        </p:nvSpPr>
        <p:spPr>
          <a:xfrm>
            <a:off x="4115067" y="787509"/>
            <a:ext cx="8333044" cy="5013211"/>
          </a:xfrm>
          <a:custGeom>
            <a:avLst/>
            <a:gdLst/>
            <a:ahLst/>
            <a:cxnLst>
              <a:cxn ang="0">
                <a:pos x="wd2" y="hd2"/>
              </a:cxn>
              <a:cxn ang="5400000">
                <a:pos x="wd2" y="hd2"/>
              </a:cxn>
              <a:cxn ang="10800000">
                <a:pos x="wd2" y="hd2"/>
              </a:cxn>
              <a:cxn ang="16200000">
                <a:pos x="wd2" y="hd2"/>
              </a:cxn>
            </a:cxnLst>
            <a:rect l="0" t="0" r="r" b="b"/>
            <a:pathLst>
              <a:path w="20728" h="21462" fill="norm" stroke="1" extrusionOk="0">
                <a:moveTo>
                  <a:pt x="16714" y="21462"/>
                </a:moveTo>
                <a:lnTo>
                  <a:pt x="9509" y="6513"/>
                </a:lnTo>
                <a:cubicBezTo>
                  <a:pt x="3805" y="6364"/>
                  <a:pt x="-436" y="4788"/>
                  <a:pt x="36" y="2993"/>
                </a:cubicBezTo>
                <a:cubicBezTo>
                  <a:pt x="508" y="1197"/>
                  <a:pt x="5515" y="-138"/>
                  <a:pt x="11219" y="11"/>
                </a:cubicBezTo>
                <a:cubicBezTo>
                  <a:pt x="16923" y="159"/>
                  <a:pt x="21164" y="1735"/>
                  <a:pt x="20692" y="3531"/>
                </a:cubicBezTo>
                <a:cubicBezTo>
                  <a:pt x="20343" y="4856"/>
                  <a:pt x="17474" y="5982"/>
                  <a:pt x="13440" y="6377"/>
                </a:cubicBezTo>
                <a:close/>
              </a:path>
            </a:pathLst>
          </a:custGeom>
          <a:ln w="19050">
            <a:solidFill>
              <a:srgbClr val="E2DEAB"/>
            </a:solidFill>
            <a:miter lim="400000"/>
          </a:ln>
        </p:spPr>
        <p:txBody>
          <a:bodyPr lIns="50800" tIns="50800" rIns="50800" bIns="50800"/>
          <a:lstStyle/>
          <a:p>
            <a:pPr algn="l" defTabSz="457200">
              <a:defRPr sz="1200"/>
            </a:pPr>
          </a:p>
        </p:txBody>
      </p:sp>
      <p:sp>
        <p:nvSpPr>
          <p:cNvPr id="2088" name="Has God said?"/>
          <p:cNvSpPr txBox="1"/>
          <p:nvPr/>
        </p:nvSpPr>
        <p:spPr>
          <a:xfrm>
            <a:off x="3531591" y="1111250"/>
            <a:ext cx="9563101" cy="1087440"/>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spAutoFit/>
          </a:bodyPr>
          <a:lstStyle>
            <a:lvl1pPr rtl="1">
              <a:spcBef>
                <a:spcPts val="4000"/>
              </a:spcBef>
              <a:defRPr>
                <a:solidFill>
                  <a:srgbClr val="E2DEAB"/>
                </a:solidFill>
                <a:uFill>
                  <a:solidFill>
                    <a:srgbClr val="E2DEAB"/>
                  </a:solidFill>
                </a:uFill>
                <a:latin typeface="Gill Sans"/>
                <a:ea typeface="Gill Sans"/>
                <a:cs typeface="Gill Sans"/>
                <a:sym typeface="Gill Sans"/>
              </a:defRPr>
            </a:lvl1pPr>
          </a:lstStyle>
          <a:p>
            <a:pPr/>
            <a:r>
              <a:t>أَحَقًّا قَالَ اللهُ؟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87"/>
                                        </p:tgtEl>
                                        <p:attrNameLst>
                                          <p:attrName>style.visibility</p:attrName>
                                        </p:attrNameLst>
                                      </p:cBhvr>
                                      <p:to>
                                        <p:strVal val="visible"/>
                                      </p:to>
                                    </p:set>
                                    <p:anim calcmode="lin" valueType="num">
                                      <p:cBhvr>
                                        <p:cTn id="7" dur="500" fill="hold"/>
                                        <p:tgtEl>
                                          <p:spTgt spid="2087"/>
                                        </p:tgtEl>
                                        <p:attrNameLst>
                                          <p:attrName>ppt_w</p:attrName>
                                        </p:attrNameLst>
                                      </p:cBhvr>
                                      <p:tavLst>
                                        <p:tav tm="0">
                                          <p:val>
                                            <p:fltVal val="0"/>
                                          </p:val>
                                        </p:tav>
                                        <p:tav tm="100000">
                                          <p:val>
                                            <p:strVal val="#ppt_w"/>
                                          </p:val>
                                        </p:tav>
                                      </p:tavLst>
                                    </p:anim>
                                    <p:anim calcmode="lin" valueType="num">
                                      <p:cBhvr>
                                        <p:cTn id="8" dur="500" fill="hold"/>
                                        <p:tgtEl>
                                          <p:spTgt spid="208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2088"/>
                                        </p:tgtEl>
                                        <p:attrNameLst>
                                          <p:attrName>style.visibility</p:attrName>
                                        </p:attrNameLst>
                                      </p:cBhvr>
                                      <p:to>
                                        <p:strVal val="visible"/>
                                      </p:to>
                                    </p:set>
                                    <p:anim calcmode="lin" valueType="num">
                                      <p:cBhvr>
                                        <p:cTn id="12" dur="500" fill="hold"/>
                                        <p:tgtEl>
                                          <p:spTgt spid="2088"/>
                                        </p:tgtEl>
                                        <p:attrNameLst>
                                          <p:attrName>ppt_w</p:attrName>
                                        </p:attrNameLst>
                                      </p:cBhvr>
                                      <p:tavLst>
                                        <p:tav tm="0">
                                          <p:val>
                                            <p:fltVal val="0"/>
                                          </p:val>
                                        </p:tav>
                                        <p:tav tm="100000">
                                          <p:val>
                                            <p:strVal val="#ppt_w"/>
                                          </p:val>
                                        </p:tav>
                                      </p:tavLst>
                                    </p:anim>
                                    <p:anim calcmode="lin" valueType="num">
                                      <p:cBhvr>
                                        <p:cTn id="13" dur="500" fill="hold"/>
                                        <p:tgtEl>
                                          <p:spTgt spid="20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87" grpId="1"/>
      <p:bldP build="whole" bldLvl="1" animBg="1" rev="0" advAuto="0" spid="2088" grpId="2"/>
    </p:bldLst>
  </p:timing>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92" name="image53.jpg"/>
          <p:cNvGrpSpPr/>
          <p:nvPr/>
        </p:nvGrpSpPr>
        <p:grpSpPr>
          <a:xfrm>
            <a:off x="3467100" y="279400"/>
            <a:ext cx="17437100" cy="12890500"/>
            <a:chOff x="0" y="0"/>
            <a:chExt cx="17437100" cy="12890500"/>
          </a:xfrm>
        </p:grpSpPr>
        <p:pic>
          <p:nvPicPr>
            <p:cNvPr id="2090" name="image53.jpg" descr="image53.jpg"/>
            <p:cNvPicPr>
              <a:picLocks noChangeAspect="1"/>
            </p:cNvPicPr>
            <p:nvPr/>
          </p:nvPicPr>
          <p:blipFill>
            <a:blip r:embed="rId2">
              <a:extLst/>
            </a:blip>
            <a:srcRect l="4977" t="9151" r="13595" b="19557"/>
            <a:stretch>
              <a:fillRect/>
            </a:stretch>
          </p:blipFill>
          <p:spPr>
            <a:xfrm>
              <a:off x="317500" y="304800"/>
              <a:ext cx="16814800" cy="12268200"/>
            </a:xfrm>
            <a:prstGeom prst="rect">
              <a:avLst/>
            </a:prstGeom>
            <a:ln w="12700" cap="flat">
              <a:noFill/>
              <a:miter lim="400000"/>
            </a:ln>
            <a:effectLst/>
          </p:spPr>
        </p:pic>
        <p:pic>
          <p:nvPicPr>
            <p:cNvPr id="2091" name="image53.jpg" descr="image53.jpg"/>
            <p:cNvPicPr>
              <a:picLocks noChangeAspect="1"/>
            </p:cNvPicPr>
            <p:nvPr/>
          </p:nvPicPr>
          <p:blipFill>
            <a:blip r:embed="rId3">
              <a:extLst/>
            </a:blip>
            <a:stretch>
              <a:fillRect/>
            </a:stretch>
          </p:blipFill>
          <p:spPr>
            <a:xfrm>
              <a:off x="0" y="0"/>
              <a:ext cx="17437100" cy="12890500"/>
            </a:xfrm>
            <a:prstGeom prst="rect">
              <a:avLst/>
            </a:prstGeom>
            <a:ln w="12700" cap="flat">
              <a:noFill/>
              <a:miter lim="400000"/>
            </a:ln>
            <a:effectLst/>
          </p:spPr>
        </p:pic>
      </p:grpSp>
      <p:sp>
        <p:nvSpPr>
          <p:cNvPr id="2093" name="Shape"/>
          <p:cNvSpPr/>
          <p:nvPr/>
        </p:nvSpPr>
        <p:spPr>
          <a:xfrm>
            <a:off x="4115067" y="787509"/>
            <a:ext cx="8333044" cy="5013211"/>
          </a:xfrm>
          <a:custGeom>
            <a:avLst/>
            <a:gdLst/>
            <a:ahLst/>
            <a:cxnLst>
              <a:cxn ang="0">
                <a:pos x="wd2" y="hd2"/>
              </a:cxn>
              <a:cxn ang="5400000">
                <a:pos x="wd2" y="hd2"/>
              </a:cxn>
              <a:cxn ang="10800000">
                <a:pos x="wd2" y="hd2"/>
              </a:cxn>
              <a:cxn ang="16200000">
                <a:pos x="wd2" y="hd2"/>
              </a:cxn>
            </a:cxnLst>
            <a:rect l="0" t="0" r="r" b="b"/>
            <a:pathLst>
              <a:path w="20728" h="21462" fill="norm" stroke="1" extrusionOk="0">
                <a:moveTo>
                  <a:pt x="16714" y="21462"/>
                </a:moveTo>
                <a:lnTo>
                  <a:pt x="9509" y="6513"/>
                </a:lnTo>
                <a:cubicBezTo>
                  <a:pt x="3805" y="6364"/>
                  <a:pt x="-436" y="4788"/>
                  <a:pt x="36" y="2993"/>
                </a:cubicBezTo>
                <a:cubicBezTo>
                  <a:pt x="508" y="1197"/>
                  <a:pt x="5515" y="-138"/>
                  <a:pt x="11219" y="11"/>
                </a:cubicBezTo>
                <a:cubicBezTo>
                  <a:pt x="16923" y="159"/>
                  <a:pt x="21164" y="1735"/>
                  <a:pt x="20692" y="3531"/>
                </a:cubicBezTo>
                <a:cubicBezTo>
                  <a:pt x="20343" y="4856"/>
                  <a:pt x="17474" y="5982"/>
                  <a:pt x="13440" y="6377"/>
                </a:cubicBezTo>
                <a:close/>
              </a:path>
            </a:pathLst>
          </a:custGeom>
          <a:ln w="19050">
            <a:solidFill>
              <a:srgbClr val="E2DEAB"/>
            </a:solidFill>
            <a:miter lim="400000"/>
          </a:ln>
        </p:spPr>
        <p:txBody>
          <a:bodyPr lIns="50800" tIns="50800" rIns="50800" bIns="50800"/>
          <a:lstStyle/>
          <a:p>
            <a:pPr algn="l" defTabSz="457200">
              <a:defRPr sz="1200"/>
            </a:pPr>
          </a:p>
        </p:txBody>
      </p:sp>
      <p:sp>
        <p:nvSpPr>
          <p:cNvPr id="2094" name="You will not die."/>
          <p:cNvSpPr txBox="1"/>
          <p:nvPr/>
        </p:nvSpPr>
        <p:spPr>
          <a:xfrm>
            <a:off x="3499837" y="973409"/>
            <a:ext cx="9563102" cy="1266573"/>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spAutoFit/>
          </a:bodyPr>
          <a:lstStyle>
            <a:lvl1pPr rtl="1">
              <a:spcBef>
                <a:spcPts val="4000"/>
              </a:spcBef>
              <a:defRPr sz="6700">
                <a:solidFill>
                  <a:srgbClr val="E2DEAB"/>
                </a:solidFill>
                <a:uFill>
                  <a:solidFill>
                    <a:srgbClr val="E2DEAB"/>
                  </a:solidFill>
                </a:uFill>
                <a:latin typeface="Gill Sans"/>
                <a:ea typeface="Gill Sans"/>
                <a:cs typeface="Gill Sans"/>
                <a:sym typeface="Gill Sans"/>
              </a:defRPr>
            </a:lvl1pPr>
          </a:lstStyle>
          <a:p>
            <a:pPr/>
            <a:r>
              <a:t>لن تموتا!</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6" name="But I am afraid that, as the serpent deceived Eve by his craftiness, your minds will be led astray from the simplicity and purity of devotion to Christ."/>
          <p:cNvSpPr txBox="1"/>
          <p:nvPr>
            <p:ph type="subTitle" idx="1"/>
          </p:nvPr>
        </p:nvSpPr>
        <p:spPr>
          <a:xfrm>
            <a:off x="2476500" y="3543300"/>
            <a:ext cx="19507200" cy="7010400"/>
          </a:xfrm>
          <a:prstGeom prst="rect">
            <a:avLst/>
          </a:prstGeom>
        </p:spPr>
        <p:txBody>
          <a:bodyPr/>
          <a:lstStyle/>
          <a:p>
            <a:pPr algn="r" defTabSz="914400" rtl="1">
              <a:lnSpc>
                <a:spcPct val="110000"/>
              </a:lnSpc>
              <a:defRPr sz="96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 </a:t>
            </a:r>
            <a:r>
              <a:t>وَلَكِنَّنِي أَخَافُ أَنَّهُ كَمَا خَدَعَتِ الْحَيَّةُ حَوَّاءَ بِمَكْرِهَا، هَكَذَا تُفْسَدُ أَذْهَانُكُمْ عَنِ الْبَسَاطَةِ الَّتِي فِي الْمَسِيحِ.</a:t>
            </a:r>
            <a:r>
              <a:t> </a:t>
            </a:r>
          </a:p>
        </p:txBody>
      </p:sp>
      <p:sp>
        <p:nvSpPr>
          <p:cNvPr id="2097" name="2 Corinthians 11:3"/>
          <p:cNvSpPr txBox="1"/>
          <p:nvPr/>
        </p:nvSpPr>
        <p:spPr>
          <a:xfrm>
            <a:off x="5580448" y="1182815"/>
            <a:ext cx="16395703" cy="158356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rtl="1">
              <a:defRPr sz="96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2 كورنثوس 11: 3</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1" name="droppedImage.pdf" descr="droppedImage.pdf"/>
          <p:cNvPicPr>
            <a:picLocks noChangeAspect="1"/>
          </p:cNvPicPr>
          <p:nvPr/>
        </p:nvPicPr>
        <p:blipFill>
          <a:blip r:embed="rId3">
            <a:extLst/>
          </a:blip>
          <a:stretch>
            <a:fillRect/>
          </a:stretch>
        </p:blipFill>
        <p:spPr>
          <a:xfrm>
            <a:off x="3695700" y="774700"/>
            <a:ext cx="7511357" cy="5334000"/>
          </a:xfrm>
          <a:prstGeom prst="rect">
            <a:avLst/>
          </a:prstGeom>
          <a:ln w="63500">
            <a:solidFill>
              <a:srgbClr val="EC9E42"/>
            </a:solidFill>
            <a:miter lim="400000"/>
          </a:ln>
        </p:spPr>
      </p:pic>
      <p:pic>
        <p:nvPicPr>
          <p:cNvPr id="2102" name="droppedImage.pdf" descr="droppedImage.pdf"/>
          <p:cNvPicPr>
            <a:picLocks noChangeAspect="1"/>
          </p:cNvPicPr>
          <p:nvPr/>
        </p:nvPicPr>
        <p:blipFill>
          <a:blip r:embed="rId4">
            <a:extLst/>
          </a:blip>
          <a:stretch>
            <a:fillRect/>
          </a:stretch>
        </p:blipFill>
        <p:spPr>
          <a:xfrm>
            <a:off x="13423900" y="774700"/>
            <a:ext cx="7112000" cy="5334000"/>
          </a:xfrm>
          <a:prstGeom prst="rect">
            <a:avLst/>
          </a:prstGeom>
          <a:ln w="63500">
            <a:solidFill>
              <a:srgbClr val="EBAD58"/>
            </a:solidFill>
            <a:miter lim="400000"/>
          </a:ln>
        </p:spPr>
      </p:pic>
      <p:pic>
        <p:nvPicPr>
          <p:cNvPr id="2103" name="droppedImage.pdf" descr="droppedImage.pdf"/>
          <p:cNvPicPr>
            <a:picLocks noChangeAspect="1"/>
          </p:cNvPicPr>
          <p:nvPr/>
        </p:nvPicPr>
        <p:blipFill>
          <a:blip r:embed="rId5">
            <a:extLst/>
          </a:blip>
          <a:stretch>
            <a:fillRect/>
          </a:stretch>
        </p:blipFill>
        <p:spPr>
          <a:xfrm>
            <a:off x="8153400" y="6375400"/>
            <a:ext cx="8077200" cy="6731000"/>
          </a:xfrm>
          <a:prstGeom prst="rect">
            <a:avLst/>
          </a:prstGeom>
          <a:ln w="63500">
            <a:solidFill>
              <a:srgbClr val="EC9E42"/>
            </a:solidFill>
            <a:miter lim="400000"/>
          </a:ln>
        </p:spPr>
      </p:pic>
      <p:sp>
        <p:nvSpPr>
          <p:cNvPr id="2104" name="X"/>
          <p:cNvSpPr txBox="1"/>
          <p:nvPr/>
        </p:nvSpPr>
        <p:spPr>
          <a:xfrm>
            <a:off x="8747446" y="4798052"/>
            <a:ext cx="6908802" cy="9486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a:defRPr sz="52500">
                <a:solidFill>
                  <a:srgbClr val="FF2600"/>
                </a:solidFill>
                <a:uFill>
                  <a:solidFill>
                    <a:srgbClr val="FF2600"/>
                  </a:solidFill>
                </a:uFill>
                <a:latin typeface="Arial Black"/>
                <a:ea typeface="Arial Black"/>
                <a:cs typeface="Arial Black"/>
                <a:sym typeface="Arial Black"/>
              </a:defRPr>
            </a:lvl1pPr>
          </a:lstStyle>
          <a:p>
            <a:pPr/>
            <a:r>
              <a:t>X</a:t>
            </a:r>
          </a:p>
        </p:txBody>
      </p:sp>
      <p:sp>
        <p:nvSpPr>
          <p:cNvPr id="2105" name="X"/>
          <p:cNvSpPr txBox="1"/>
          <p:nvPr/>
        </p:nvSpPr>
        <p:spPr>
          <a:xfrm>
            <a:off x="3996978" y="-1587500"/>
            <a:ext cx="6908801" cy="948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a:defRPr sz="52500">
                <a:solidFill>
                  <a:srgbClr val="FF2600"/>
                </a:solidFill>
                <a:uFill>
                  <a:solidFill>
                    <a:srgbClr val="FF2600"/>
                  </a:solidFill>
                </a:uFill>
                <a:latin typeface="Arial Black"/>
                <a:ea typeface="Arial Black"/>
                <a:cs typeface="Arial Black"/>
                <a:sym typeface="Arial Black"/>
              </a:defRPr>
            </a:lvl1pPr>
          </a:lstStyle>
          <a:p>
            <a:pPr/>
            <a:r>
              <a:t>X</a:t>
            </a:r>
          </a:p>
        </p:txBody>
      </p:sp>
      <p:sp>
        <p:nvSpPr>
          <p:cNvPr id="2106" name="X"/>
          <p:cNvSpPr txBox="1"/>
          <p:nvPr/>
        </p:nvSpPr>
        <p:spPr>
          <a:xfrm>
            <a:off x="13538200" y="-1587500"/>
            <a:ext cx="6908800" cy="948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a:defRPr sz="52500">
                <a:solidFill>
                  <a:srgbClr val="FF2600"/>
                </a:solidFill>
                <a:uFill>
                  <a:solidFill>
                    <a:srgbClr val="FF2600"/>
                  </a:solidFill>
                </a:uFill>
                <a:latin typeface="Arial Black"/>
                <a:ea typeface="Arial Black"/>
                <a:cs typeface="Arial Black"/>
                <a:sym typeface="Arial Black"/>
              </a:defRPr>
            </a:lvl1pPr>
          </a:lstStyle>
          <a:p>
            <a:pPr/>
            <a:r>
              <a:t>X</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01"/>
                                        </p:tgtEl>
                                        <p:attrNameLst>
                                          <p:attrName>style.visibility</p:attrName>
                                        </p:attrNameLst>
                                      </p:cBhvr>
                                      <p:to>
                                        <p:strVal val="visible"/>
                                      </p:to>
                                    </p:set>
                                    <p:animEffect filter="fade" transition="in">
                                      <p:cBhvr>
                                        <p:cTn id="7" dur="500"/>
                                        <p:tgtEl>
                                          <p:spTgt spid="2101"/>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102"/>
                                        </p:tgtEl>
                                        <p:attrNameLst>
                                          <p:attrName>style.visibility</p:attrName>
                                        </p:attrNameLst>
                                      </p:cBhvr>
                                      <p:to>
                                        <p:strVal val="visible"/>
                                      </p:to>
                                    </p:set>
                                    <p:animEffect filter="fade" transition="in">
                                      <p:cBhvr>
                                        <p:cTn id="11" dur="500"/>
                                        <p:tgtEl>
                                          <p:spTgt spid="210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6" presetID="23" grpId="3" fill="hold">
                                  <p:stCondLst>
                                    <p:cond delay="0"/>
                                  </p:stCondLst>
                                  <p:iterate type="el" backwards="0">
                                    <p:tmAbs val="0"/>
                                  </p:iterate>
                                  <p:childTnLst>
                                    <p:set>
                                      <p:cBhvr>
                                        <p:cTn id="15" fill="hold"/>
                                        <p:tgtEl>
                                          <p:spTgt spid="2104"/>
                                        </p:tgtEl>
                                        <p:attrNameLst>
                                          <p:attrName>style.visibility</p:attrName>
                                        </p:attrNameLst>
                                      </p:cBhvr>
                                      <p:to>
                                        <p:strVal val="visible"/>
                                      </p:to>
                                    </p:set>
                                    <p:anim calcmode="lin" valueType="num">
                                      <p:cBhvr>
                                        <p:cTn id="16" dur="500" fill="hold"/>
                                        <p:tgtEl>
                                          <p:spTgt spid="2104"/>
                                        </p:tgtEl>
                                        <p:attrNameLst>
                                          <p:attrName>ppt_w</p:attrName>
                                        </p:attrNameLst>
                                      </p:cBhvr>
                                      <p:tavLst>
                                        <p:tav tm="0">
                                          <p:val>
                                            <p:fltVal val="0"/>
                                          </p:val>
                                        </p:tav>
                                        <p:tav tm="100000">
                                          <p:val>
                                            <p:strVal val="#ppt_w"/>
                                          </p:val>
                                        </p:tav>
                                      </p:tavLst>
                                    </p:anim>
                                    <p:anim calcmode="lin" valueType="num">
                                      <p:cBhvr>
                                        <p:cTn id="17" dur="500" fill="hold"/>
                                        <p:tgtEl>
                                          <p:spTgt spid="210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4" fill="hold">
                                  <p:stCondLst>
                                    <p:cond delay="0"/>
                                  </p:stCondLst>
                                  <p:iterate type="el" backwards="0">
                                    <p:tmAbs val="0"/>
                                  </p:iterate>
                                  <p:childTnLst>
                                    <p:set>
                                      <p:cBhvr>
                                        <p:cTn id="21" fill="hold"/>
                                        <p:tgtEl>
                                          <p:spTgt spid="2105"/>
                                        </p:tgtEl>
                                        <p:attrNameLst>
                                          <p:attrName>style.visibility</p:attrName>
                                        </p:attrNameLst>
                                      </p:cBhvr>
                                      <p:to>
                                        <p:strVal val="visible"/>
                                      </p:to>
                                    </p:set>
                                    <p:anim calcmode="lin" valueType="num">
                                      <p:cBhvr>
                                        <p:cTn id="22" dur="500" fill="hold"/>
                                        <p:tgtEl>
                                          <p:spTgt spid="2105"/>
                                        </p:tgtEl>
                                        <p:attrNameLst>
                                          <p:attrName>ppt_w</p:attrName>
                                        </p:attrNameLst>
                                      </p:cBhvr>
                                      <p:tavLst>
                                        <p:tav tm="0">
                                          <p:val>
                                            <p:fltVal val="0"/>
                                          </p:val>
                                        </p:tav>
                                        <p:tav tm="100000">
                                          <p:val>
                                            <p:strVal val="#ppt_w"/>
                                          </p:val>
                                        </p:tav>
                                      </p:tavLst>
                                    </p:anim>
                                    <p:anim calcmode="lin" valueType="num">
                                      <p:cBhvr>
                                        <p:cTn id="23" dur="500" fill="hold"/>
                                        <p:tgtEl>
                                          <p:spTgt spid="2105"/>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Class="entr" nodeType="afterEffect" presetSubtype="16" presetID="23" grpId="5" fill="hold">
                                  <p:stCondLst>
                                    <p:cond delay="0"/>
                                  </p:stCondLst>
                                  <p:iterate type="el" backwards="0">
                                    <p:tmAbs val="0"/>
                                  </p:iterate>
                                  <p:childTnLst>
                                    <p:set>
                                      <p:cBhvr>
                                        <p:cTn id="26" fill="hold"/>
                                        <p:tgtEl>
                                          <p:spTgt spid="2106"/>
                                        </p:tgtEl>
                                        <p:attrNameLst>
                                          <p:attrName>style.visibility</p:attrName>
                                        </p:attrNameLst>
                                      </p:cBhvr>
                                      <p:to>
                                        <p:strVal val="visible"/>
                                      </p:to>
                                    </p:set>
                                    <p:anim calcmode="lin" valueType="num">
                                      <p:cBhvr>
                                        <p:cTn id="27" dur="500" fill="hold"/>
                                        <p:tgtEl>
                                          <p:spTgt spid="2106"/>
                                        </p:tgtEl>
                                        <p:attrNameLst>
                                          <p:attrName>ppt_w</p:attrName>
                                        </p:attrNameLst>
                                      </p:cBhvr>
                                      <p:tavLst>
                                        <p:tav tm="0">
                                          <p:val>
                                            <p:fltVal val="0"/>
                                          </p:val>
                                        </p:tav>
                                        <p:tav tm="100000">
                                          <p:val>
                                            <p:strVal val="#ppt_w"/>
                                          </p:val>
                                        </p:tav>
                                      </p:tavLst>
                                    </p:anim>
                                    <p:anim calcmode="lin" valueType="num">
                                      <p:cBhvr>
                                        <p:cTn id="28" dur="500" fill="hold"/>
                                        <p:tgtEl>
                                          <p:spTgt spid="21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5" grpId="4"/>
      <p:bldP build="whole" bldLvl="1" animBg="1" rev="0" advAuto="0" spid="2102" grpId="2"/>
      <p:bldP build="whole" bldLvl="1" animBg="1" rev="0" advAuto="0" spid="2104" grpId="3"/>
      <p:bldP build="whole" bldLvl="1" animBg="1" rev="0" advAuto="0" spid="2101" grpId="1"/>
      <p:bldP build="whole" bldLvl="1" animBg="1" rev="0" advAuto="0" spid="2106" grpId="5"/>
    </p:bldLst>
  </p:timing>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latin typeface="Gill Sans"/>
                <a:ea typeface="Gill Sans"/>
                <a:cs typeface="Gill Sans"/>
                <a:sym typeface="Gill Sans"/>
              </a:defRPr>
            </a:pPr>
          </a:p>
        </p:txBody>
      </p:sp>
      <p:pic>
        <p:nvPicPr>
          <p:cNvPr id="2111" name="image165.jpeg" descr="image165.jpeg"/>
          <p:cNvPicPr>
            <a:picLocks noChangeAspect="1"/>
          </p:cNvPicPr>
          <p:nvPr/>
        </p:nvPicPr>
        <p:blipFill>
          <a:blip r:embed="rId3">
            <a:extLst/>
          </a:blip>
          <a:stretch>
            <a:fillRect/>
          </a:stretch>
        </p:blipFill>
        <p:spPr>
          <a:xfrm>
            <a:off x="0" y="0"/>
            <a:ext cx="24384001" cy="13716001"/>
          </a:xfrm>
          <a:prstGeom prst="rect">
            <a:avLst/>
          </a:prstGeom>
          <a:ln w="12700">
            <a:miter lim="400000"/>
          </a:ln>
          <a:effectLst>
            <a:outerShdw sx="100000" sy="100000" kx="0" ky="0" algn="b" rotWithShape="0" blurRad="190500" dist="8455" dir="5400000">
              <a:srgbClr val="000000"/>
            </a:outerShdw>
          </a:effectLst>
        </p:spPr>
      </p:pic>
      <p:sp>
        <p:nvSpPr>
          <p:cNvPr id="2112" name="سفـــر"/>
          <p:cNvSpPr txBox="1"/>
          <p:nvPr/>
        </p:nvSpPr>
        <p:spPr>
          <a:xfrm rot="1080000">
            <a:off x="13678898" y="10664980"/>
            <a:ext cx="2607039" cy="164791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18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a:t>
            </a:r>
          </a:p>
        </p:txBody>
      </p:sp>
      <p:sp>
        <p:nvSpPr>
          <p:cNvPr id="2113" name="التــــكـوين"/>
          <p:cNvSpPr txBox="1"/>
          <p:nvPr/>
        </p:nvSpPr>
        <p:spPr>
          <a:xfrm rot="21060000">
            <a:off x="8388026" y="10658923"/>
            <a:ext cx="4067588" cy="164791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18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التــــكـوين</a:t>
            </a:r>
          </a:p>
        </p:txBody>
      </p:sp>
      <p:pic>
        <p:nvPicPr>
          <p:cNvPr id="2114" name="image166.png" descr="image166.png"/>
          <p:cNvPicPr>
            <a:picLocks noChangeAspect="1"/>
          </p:cNvPicPr>
          <p:nvPr/>
        </p:nvPicPr>
        <p:blipFill>
          <a:blip r:embed="rId4">
            <a:extLst/>
          </a:blip>
          <a:stretch>
            <a:fillRect/>
          </a:stretch>
        </p:blipFill>
        <p:spPr>
          <a:xfrm>
            <a:off x="-1" y="-69850"/>
            <a:ext cx="24384001" cy="13716000"/>
          </a:xfrm>
          <a:prstGeom prst="rect">
            <a:avLst/>
          </a:prstGeom>
          <a:ln w="12700">
            <a:miter lim="400000"/>
          </a:ln>
        </p:spPr>
      </p:pic>
      <p:sp>
        <p:nvSpPr>
          <p:cNvPr id="2115" name="Progressive…"/>
          <p:cNvSpPr txBox="1"/>
          <p:nvPr/>
        </p:nvSpPr>
        <p:spPr>
          <a:xfrm>
            <a:off x="10490160" y="7316811"/>
            <a:ext cx="2077863" cy="128092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80000"/>
              </a:lnSpc>
              <a:defRPr b="1" sz="4000"/>
            </a:pPr>
            <a:r>
              <a:t>الخلق</a:t>
            </a:r>
          </a:p>
          <a:p>
            <a:pPr rtl="1">
              <a:lnSpc>
                <a:spcPct val="80000"/>
              </a:lnSpc>
              <a:defRPr b="1" sz="4000"/>
            </a:pPr>
            <a:r>
              <a:t>التدريجيّ</a:t>
            </a:r>
          </a:p>
        </p:txBody>
      </p:sp>
      <p:sp>
        <p:nvSpPr>
          <p:cNvPr id="2116" name="Theistic…"/>
          <p:cNvSpPr txBox="1"/>
          <p:nvPr/>
        </p:nvSpPr>
        <p:spPr>
          <a:xfrm>
            <a:off x="13860051" y="8402481"/>
            <a:ext cx="1478001" cy="128092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80000"/>
              </a:lnSpc>
              <a:defRPr b="1" sz="4000"/>
            </a:pPr>
            <a:r>
              <a:t>التطوُّر</a:t>
            </a:r>
          </a:p>
          <a:p>
            <a:pPr rtl="1">
              <a:lnSpc>
                <a:spcPct val="80000"/>
              </a:lnSpc>
              <a:defRPr b="1" sz="4000"/>
            </a:pPr>
            <a:r>
              <a:t>الإلهيّ</a:t>
            </a:r>
          </a:p>
        </p:txBody>
      </p:sp>
      <p:sp>
        <p:nvSpPr>
          <p:cNvPr id="2117" name="Gap…"/>
          <p:cNvSpPr txBox="1"/>
          <p:nvPr/>
        </p:nvSpPr>
        <p:spPr>
          <a:xfrm>
            <a:off x="8110672" y="9016998"/>
            <a:ext cx="1530822" cy="128092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80000"/>
              </a:lnSpc>
              <a:defRPr b="1" sz="4000"/>
            </a:pPr>
            <a:r>
              <a:t>نظريَّة</a:t>
            </a:r>
          </a:p>
          <a:p>
            <a:pPr rtl="1">
              <a:lnSpc>
                <a:spcPct val="80000"/>
              </a:lnSpc>
              <a:defRPr b="1" sz="4000"/>
            </a:pPr>
            <a:r>
              <a:t>الفجوة</a:t>
            </a:r>
          </a:p>
        </p:txBody>
      </p:sp>
      <p:sp>
        <p:nvSpPr>
          <p:cNvPr id="2118" name="Day-Age…"/>
          <p:cNvSpPr txBox="1"/>
          <p:nvPr/>
        </p:nvSpPr>
        <p:spPr>
          <a:xfrm>
            <a:off x="10257146" y="10081172"/>
            <a:ext cx="3416921" cy="1316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lnSpc>
                <a:spcPct val="80000"/>
              </a:lnSpc>
              <a:defRPr b="1" sz="4000"/>
            </a:lvl1pPr>
          </a:lstStyle>
          <a:p>
            <a:pPr/>
            <a:r>
              <a:t>نظريَّة اليوم الحِقبيّ</a:t>
            </a:r>
          </a:p>
        </p:txBody>
      </p:sp>
      <p:sp>
        <p:nvSpPr>
          <p:cNvPr id="2119" name="Framework…"/>
          <p:cNvSpPr txBox="1"/>
          <p:nvPr/>
        </p:nvSpPr>
        <p:spPr>
          <a:xfrm>
            <a:off x="12963130" y="11672172"/>
            <a:ext cx="1578031" cy="13161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80000"/>
              </a:lnSpc>
              <a:defRPr b="1" sz="4000"/>
            </a:pPr>
            <a:r>
              <a:t>فرضيَّة </a:t>
            </a:r>
          </a:p>
          <a:p>
            <a:pPr rtl="1">
              <a:lnSpc>
                <a:spcPct val="80000"/>
              </a:lnSpc>
              <a:defRPr b="1" sz="4000"/>
            </a:pPr>
            <a:r>
              <a:t>الإطار</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032" name="Slide Number"/>
          <p:cNvSpPr txBox="1"/>
          <p:nvPr>
            <p:ph type="sldNum" sz="quarter" idx="4294967295"/>
          </p:nvPr>
        </p:nvSpPr>
        <p:spPr>
          <a:xfrm>
            <a:off x="22799515" y="13061950"/>
            <a:ext cx="3683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pic>
        <p:nvPicPr>
          <p:cNvPr id="1033" name="image11.jpg" descr="image11.jpg"/>
          <p:cNvPicPr>
            <a:picLocks noChangeAspect="1"/>
          </p:cNvPicPr>
          <p:nvPr/>
        </p:nvPicPr>
        <p:blipFill>
          <a:blip r:embed="rId2">
            <a:extLst/>
          </a:blip>
          <a:stretch>
            <a:fillRect/>
          </a:stretch>
        </p:blipFill>
        <p:spPr>
          <a:xfrm>
            <a:off x="1216732" y="684410"/>
            <a:ext cx="21950537" cy="12347180"/>
          </a:xfrm>
          <a:prstGeom prst="rect">
            <a:avLst/>
          </a:prstGeom>
          <a:ln w="12700">
            <a:miter lim="400000"/>
          </a:ln>
        </p:spPr>
      </p:pic>
      <p:grpSp>
        <p:nvGrpSpPr>
          <p:cNvPr id="1036" name="Group"/>
          <p:cNvGrpSpPr/>
          <p:nvPr/>
        </p:nvGrpSpPr>
        <p:grpSpPr>
          <a:xfrm>
            <a:off x="343274" y="1167233"/>
            <a:ext cx="12204701" cy="5191706"/>
            <a:chOff x="0" y="-559966"/>
            <a:chExt cx="12204700" cy="5191705"/>
          </a:xfrm>
        </p:grpSpPr>
        <p:sp>
          <p:nvSpPr>
            <p:cNvPr id="1034" name="Car Mechanic…"/>
            <p:cNvSpPr txBox="1"/>
            <p:nvPr/>
          </p:nvSpPr>
          <p:spPr>
            <a:xfrm>
              <a:off x="0" y="-559967"/>
              <a:ext cx="12204701" cy="24507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rtl="1">
                <a:lnSpc>
                  <a:spcPct val="90000"/>
                </a:lnSpc>
                <a:defRPr b="1" sz="7200">
                  <a:solidFill>
                    <a:srgbClr val="5E30EB"/>
                  </a:solidFill>
                </a:defRPr>
              </a:pPr>
              <a:r>
                <a:t>ميكانيكي السيَّارة</a:t>
              </a:r>
            </a:p>
            <a:p>
              <a:pPr rtl="1">
                <a:lnSpc>
                  <a:spcPct val="90000"/>
                </a:lnSpc>
                <a:defRPr b="1" sz="7200">
                  <a:solidFill>
                    <a:srgbClr val="5E30EB"/>
                  </a:solidFill>
                  <a:uFill>
                    <a:solidFill>
                      <a:srgbClr val="0042AA"/>
                    </a:solidFill>
                  </a:uFill>
                </a:defRPr>
              </a:pPr>
              <a:r>
                <a:t>(عالم تشغيليّ)</a:t>
              </a:r>
            </a:p>
          </p:txBody>
        </p:sp>
        <p:sp>
          <p:nvSpPr>
            <p:cNvPr id="1035" name="Shape"/>
            <p:cNvSpPr/>
            <p:nvPr/>
          </p:nvSpPr>
          <p:spPr>
            <a:xfrm>
              <a:off x="4166812" y="2159000"/>
              <a:ext cx="3871077" cy="2472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blipFill rotWithShape="1">
              <a:blip r:embed="rId3"/>
              <a:srcRect l="0" t="0" r="0" b="0"/>
              <a:tile tx="0" ty="0" sx="100000" sy="100000" flip="none" algn="tl"/>
            </a:blipFill>
            <a:ln w="76200" cap="flat">
              <a:solidFill>
                <a:srgbClr val="000000"/>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t">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1039" name="Group"/>
          <p:cNvGrpSpPr/>
          <p:nvPr/>
        </p:nvGrpSpPr>
        <p:grpSpPr>
          <a:xfrm>
            <a:off x="13690470" y="1192686"/>
            <a:ext cx="9855202" cy="5166253"/>
            <a:chOff x="0" y="-534513"/>
            <a:chExt cx="9855200" cy="5166252"/>
          </a:xfrm>
        </p:grpSpPr>
        <p:sp>
          <p:nvSpPr>
            <p:cNvPr id="1037" name="Car Maker…"/>
            <p:cNvSpPr txBox="1"/>
            <p:nvPr/>
          </p:nvSpPr>
          <p:spPr>
            <a:xfrm>
              <a:off x="-1" y="-534514"/>
              <a:ext cx="9855202" cy="24507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rtl="1">
                <a:lnSpc>
                  <a:spcPct val="90000"/>
                </a:lnSpc>
                <a:defRPr b="1" sz="7200">
                  <a:solidFill>
                    <a:srgbClr val="B01601"/>
                  </a:solidFill>
                </a:defRPr>
              </a:pPr>
              <a:r>
                <a:t>صانع السيَّارة</a:t>
              </a:r>
            </a:p>
            <a:p>
              <a:pPr rtl="1">
                <a:lnSpc>
                  <a:spcPct val="90000"/>
                </a:lnSpc>
                <a:defRPr b="1" sz="7200">
                  <a:solidFill>
                    <a:srgbClr val="B01601"/>
                  </a:solidFill>
                  <a:uFill>
                    <a:solidFill>
                      <a:srgbClr val="4F7A28"/>
                    </a:solidFill>
                  </a:uFill>
                </a:defRPr>
              </a:pPr>
              <a:r>
                <a:t>(عالم أصول)</a:t>
              </a:r>
            </a:p>
          </p:txBody>
        </p:sp>
        <p:sp>
          <p:nvSpPr>
            <p:cNvPr id="1038" name="Shape"/>
            <p:cNvSpPr/>
            <p:nvPr/>
          </p:nvSpPr>
          <p:spPr>
            <a:xfrm>
              <a:off x="2992062" y="2159000"/>
              <a:ext cx="3871076" cy="2472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solidFill>
              <a:srgbClr val="B01601"/>
            </a:solidFill>
            <a:ln w="76200" cap="flat">
              <a:solidFill>
                <a:srgbClr val="333333"/>
              </a:solidFill>
              <a:prstDash val="solid"/>
              <a:round/>
            </a:ln>
            <a:effectLst/>
          </p:spPr>
          <p:txBody>
            <a:bodyPr wrap="square" lIns="50800" tIns="50800" rIns="50800" bIns="50800" numCol="1" anchor="t">
              <a:noAutofit/>
            </a:bodyPr>
            <a:lstStyle/>
            <a:p>
              <a:pPr algn="l" defTabSz="457200">
                <a:defRPr sz="1200"/>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036"/>
                                        </p:tgtEl>
                                        <p:attrNameLst>
                                          <p:attrName>style.visibility</p:attrName>
                                        </p:attrNameLst>
                                      </p:cBhvr>
                                      <p:to>
                                        <p:strVal val="visible"/>
                                      </p:to>
                                    </p:set>
                                    <p:animEffect filter="wipe(up)" transition="in">
                                      <p:cBhvr>
                                        <p:cTn id="7" dur="500"/>
                                        <p:tgtEl>
                                          <p:spTgt spid="103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039"/>
                                        </p:tgtEl>
                                        <p:attrNameLst>
                                          <p:attrName>style.visibility</p:attrName>
                                        </p:attrNameLst>
                                      </p:cBhvr>
                                      <p:to>
                                        <p:strVal val="visible"/>
                                      </p:to>
                                    </p:set>
                                    <p:animEffect filter="wipe(up)" transition="in">
                                      <p:cBhvr>
                                        <p:cTn id="12" dur="500"/>
                                        <p:tgtEl>
                                          <p:spTgt spid="10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6" grpId="1"/>
      <p:bldP build="whole" bldLvl="1" animBg="1" rev="0" advAuto="0" spid="1039" grpId="2"/>
    </p:bldLst>
  </p:timing>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3" name="Slide Number"/>
          <p:cNvSpPr txBox="1"/>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24" name="Missle Slide_7.jpg" descr="Missle Slide_7.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125" name="عدم إيمان"/>
          <p:cNvSpPr txBox="1"/>
          <p:nvPr/>
        </p:nvSpPr>
        <p:spPr>
          <a:xfrm>
            <a:off x="5367980" y="5978207"/>
            <a:ext cx="5883077" cy="175958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70000"/>
              </a:lnSpc>
              <a:defRPr sz="128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عدم إيمان</a:t>
            </a:r>
          </a:p>
        </p:txBody>
      </p:sp>
      <p:sp>
        <p:nvSpPr>
          <p:cNvPr id="2126" name="سفـــر"/>
          <p:cNvSpPr txBox="1"/>
          <p:nvPr/>
        </p:nvSpPr>
        <p:spPr>
          <a:xfrm rot="1080000">
            <a:off x="13355627" y="11527181"/>
            <a:ext cx="2607038" cy="164791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18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a:t>
            </a:r>
          </a:p>
        </p:txBody>
      </p:sp>
      <p:sp>
        <p:nvSpPr>
          <p:cNvPr id="2127" name="التــــكـوين"/>
          <p:cNvSpPr txBox="1"/>
          <p:nvPr/>
        </p:nvSpPr>
        <p:spPr>
          <a:xfrm rot="21060000">
            <a:off x="8064755" y="11521123"/>
            <a:ext cx="4067588" cy="1647916"/>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18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التــــكـوين</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9" name="Slide Number"/>
          <p:cNvSpPr txBox="1"/>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30" name="Missle Slide_8.jpg" descr="Missle Slide_8.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131" name="خـــدمــــة…"/>
          <p:cNvSpPr txBox="1"/>
          <p:nvPr/>
        </p:nvSpPr>
        <p:spPr>
          <a:xfrm>
            <a:off x="13024353" y="7528393"/>
            <a:ext cx="2971803" cy="21777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lnSpc>
                <a:spcPct val="130000"/>
              </a:lnSpc>
              <a:defRPr sz="5800">
                <a:effectLst>
                  <a:outerShdw sx="100000" sy="100000" kx="0" ky="0" algn="b" rotWithShape="0" blurRad="38100" dist="38100" dir="2700000">
                    <a:srgbClr val="000000">
                      <a:alpha val="43137"/>
                    </a:srgbClr>
                  </a:outerShdw>
                </a:effectLst>
              </a:defRPr>
            </a:pPr>
            <a:r>
              <a:t>خـــدمــــة</a:t>
            </a:r>
          </a:p>
          <a:p>
            <a:pPr algn="r" defTabSz="914400" rtl="1">
              <a:lnSpc>
                <a:spcPct val="130000"/>
              </a:lnSpc>
              <a:defRPr sz="5800">
                <a:effectLst>
                  <a:outerShdw sx="100000" sy="100000" kx="0" ky="0" algn="b" rotWithShape="0" blurRad="38100" dist="38100" dir="2700000">
                    <a:srgbClr val="000000">
                      <a:alpha val="43137"/>
                    </a:srgbClr>
                  </a:outerShdw>
                </a:effectLst>
              </a:defRPr>
            </a:pPr>
            <a:r>
              <a:t>الخـــليــقة</a:t>
            </a:r>
          </a:p>
        </p:txBody>
      </p:sp>
      <p:sp>
        <p:nvSpPr>
          <p:cNvPr id="2132"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4" name="Slide Number"/>
          <p:cNvSpPr txBox="1"/>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35" name="Missle Slide_9.jpg" descr="Missle Slide_9.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136"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sp>
        <p:nvSpPr>
          <p:cNvPr id="2137" name="خـــدمــــة…"/>
          <p:cNvSpPr txBox="1"/>
          <p:nvPr/>
        </p:nvSpPr>
        <p:spPr>
          <a:xfrm>
            <a:off x="13024353" y="7528393"/>
            <a:ext cx="2971803" cy="21777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lnSpc>
                <a:spcPct val="130000"/>
              </a:lnSpc>
              <a:defRPr sz="5800">
                <a:effectLst>
                  <a:outerShdw sx="100000" sy="100000" kx="0" ky="0" algn="b" rotWithShape="0" blurRad="38100" dist="38100" dir="2700000">
                    <a:srgbClr val="000000">
                      <a:alpha val="43137"/>
                    </a:srgbClr>
                  </a:outerShdw>
                </a:effectLst>
              </a:defRPr>
            </a:pPr>
            <a:r>
              <a:t>خـــدمــــة</a:t>
            </a:r>
          </a:p>
          <a:p>
            <a:pPr algn="r" defTabSz="914400" rtl="1">
              <a:lnSpc>
                <a:spcPct val="130000"/>
              </a:lnSpc>
              <a:defRPr sz="5800">
                <a:effectLst>
                  <a:outerShdw sx="100000" sy="100000" kx="0" ky="0" algn="b" rotWithShape="0" blurRad="38100" dist="38100" dir="2700000">
                    <a:srgbClr val="000000">
                      <a:alpha val="43137"/>
                    </a:srgbClr>
                  </a:outerShdw>
                </a:effectLst>
              </a:defRPr>
            </a:pPr>
            <a:r>
              <a:t>الخـــليــقة</a:t>
            </a:r>
          </a:p>
        </p:txBody>
      </p:sp>
      <p:sp>
        <p:nvSpPr>
          <p:cNvPr id="2138" name="ملايين السنين"/>
          <p:cNvSpPr txBox="1"/>
          <p:nvPr/>
        </p:nvSpPr>
        <p:spPr>
          <a:xfrm rot="2760000">
            <a:off x="4312579" y="2772510"/>
            <a:ext cx="4287300" cy="79150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
        <p:nvSpPr>
          <p:cNvPr id="2139" name="ملايين السنين"/>
          <p:cNvSpPr txBox="1"/>
          <p:nvPr/>
        </p:nvSpPr>
        <p:spPr>
          <a:xfrm rot="2760000">
            <a:off x="5458251" y="5374158"/>
            <a:ext cx="4852090" cy="79150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
        <p:nvSpPr>
          <p:cNvPr id="2140" name="ملايين السنين"/>
          <p:cNvSpPr txBox="1"/>
          <p:nvPr/>
        </p:nvSpPr>
        <p:spPr>
          <a:xfrm rot="2760000">
            <a:off x="3761661" y="4564327"/>
            <a:ext cx="4444660" cy="791508"/>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
        <p:nvSpPr>
          <p:cNvPr id="2141" name="ملايين السنين"/>
          <p:cNvSpPr txBox="1"/>
          <p:nvPr/>
        </p:nvSpPr>
        <p:spPr>
          <a:xfrm rot="2760000">
            <a:off x="5521654" y="7371343"/>
            <a:ext cx="4725285" cy="79150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
        <p:nvSpPr>
          <p:cNvPr id="2142" name="ملايين السنين"/>
          <p:cNvSpPr txBox="1"/>
          <p:nvPr/>
        </p:nvSpPr>
        <p:spPr>
          <a:xfrm rot="2700000">
            <a:off x="4025315" y="6767046"/>
            <a:ext cx="4272952" cy="791508"/>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defRPr sz="5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ملايين السنين</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4" name="Slide Number"/>
          <p:cNvSpPr txBox="1"/>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45" name="Missle Slide_10.jpg" descr="Missle Slide_10.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146"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sp>
        <p:nvSpPr>
          <p:cNvPr id="2147" name="وسائل تحديد الأعمار"/>
          <p:cNvSpPr txBox="1"/>
          <p:nvPr/>
        </p:nvSpPr>
        <p:spPr>
          <a:xfrm>
            <a:off x="8790535" y="4469702"/>
            <a:ext cx="2016920" cy="169772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r>
              <a:t>وسائل تحديد الأعمار</a:t>
            </a:r>
          </a:p>
        </p:txBody>
      </p:sp>
      <p:sp>
        <p:nvSpPr>
          <p:cNvPr id="2148" name="نظرية التطوَّر"/>
          <p:cNvSpPr txBox="1"/>
          <p:nvPr/>
        </p:nvSpPr>
        <p:spPr>
          <a:xfrm>
            <a:off x="6354768" y="3727070"/>
            <a:ext cx="1931198" cy="126286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latin typeface="Arial"/>
                <a:ea typeface="Arial"/>
                <a:cs typeface="Arial"/>
                <a:sym typeface="Arial"/>
              </a:defRPr>
            </a:lvl1pPr>
          </a:lstStyle>
          <a:p>
            <a:pPr/>
            <a:r>
              <a:t>نظرية التطوَّر</a:t>
            </a:r>
          </a:p>
        </p:txBody>
      </p:sp>
      <p:sp>
        <p:nvSpPr>
          <p:cNvPr id="2149" name="الإنسان القرد"/>
          <p:cNvSpPr txBox="1"/>
          <p:nvPr/>
        </p:nvSpPr>
        <p:spPr>
          <a:xfrm>
            <a:off x="4286000" y="5170947"/>
            <a:ext cx="1752602" cy="126286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latin typeface="Arial"/>
                <a:ea typeface="Arial"/>
                <a:cs typeface="Arial"/>
                <a:sym typeface="Arial"/>
              </a:defRPr>
            </a:lvl1pPr>
          </a:lstStyle>
          <a:p>
            <a:pPr/>
            <a:r>
              <a:t>الإنسان القرد</a:t>
            </a:r>
          </a:p>
        </p:txBody>
      </p:sp>
      <p:sp>
        <p:nvSpPr>
          <p:cNvPr id="2150" name="ملايين السنين"/>
          <p:cNvSpPr txBox="1"/>
          <p:nvPr/>
        </p:nvSpPr>
        <p:spPr>
          <a:xfrm>
            <a:off x="8099435" y="7407667"/>
            <a:ext cx="1766891" cy="126286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latin typeface="Arial"/>
                <a:ea typeface="Arial"/>
                <a:cs typeface="Arial"/>
                <a:sym typeface="Arial"/>
              </a:defRPr>
            </a:lvl1pPr>
          </a:lstStyle>
          <a:p>
            <a:pPr/>
            <a:r>
              <a:t>ملايين السنين</a:t>
            </a:r>
          </a:p>
        </p:txBody>
      </p:sp>
      <p:sp>
        <p:nvSpPr>
          <p:cNvPr id="2151" name="لا يوجد طوفان عالمي شامل"/>
          <p:cNvSpPr txBox="1"/>
          <p:nvPr/>
        </p:nvSpPr>
        <p:spPr>
          <a:xfrm>
            <a:off x="6174197" y="5789835"/>
            <a:ext cx="2891389" cy="169772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latin typeface="Arial"/>
                <a:ea typeface="Arial"/>
                <a:cs typeface="Arial"/>
                <a:sym typeface="Arial"/>
              </a:defRPr>
            </a:lvl1pPr>
          </a:lstStyle>
          <a:p>
            <a:pPr/>
            <a:r>
              <a:t>لا يوجد طوفان عالمي شامل</a:t>
            </a:r>
          </a:p>
        </p:txBody>
      </p:sp>
      <p:sp>
        <p:nvSpPr>
          <p:cNvPr id="2152" name="خـــدمــــة…"/>
          <p:cNvSpPr txBox="1"/>
          <p:nvPr/>
        </p:nvSpPr>
        <p:spPr>
          <a:xfrm>
            <a:off x="13024353" y="7528393"/>
            <a:ext cx="2971803" cy="21777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lnSpc>
                <a:spcPct val="130000"/>
              </a:lnSpc>
              <a:defRPr sz="5800">
                <a:effectLst>
                  <a:outerShdw sx="100000" sy="100000" kx="0" ky="0" algn="b" rotWithShape="0" blurRad="38100" dist="38100" dir="2700000">
                    <a:srgbClr val="000000">
                      <a:alpha val="43137"/>
                    </a:srgbClr>
                  </a:outerShdw>
                </a:effectLst>
              </a:defRPr>
            </a:pPr>
            <a:r>
              <a:t>خـــدمــــة</a:t>
            </a:r>
          </a:p>
          <a:p>
            <a:pPr algn="r" defTabSz="914400" rtl="1">
              <a:lnSpc>
                <a:spcPct val="130000"/>
              </a:lnSpc>
              <a:defRPr sz="5800">
                <a:effectLst>
                  <a:outerShdw sx="100000" sy="100000" kx="0" ky="0" algn="b" rotWithShape="0" blurRad="38100" dist="38100" dir="2700000">
                    <a:srgbClr val="000000">
                      <a:alpha val="43137"/>
                    </a:srgbClr>
                  </a:outerShdw>
                </a:effectLst>
              </a:defRPr>
            </a:pPr>
            <a:r>
              <a:t>الخـــليــقة</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4" name="Slide Number"/>
          <p:cNvSpPr txBox="1"/>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55" name="Missle Slide_10.jpg" descr="Missle Slide_10.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pic>
        <p:nvPicPr>
          <p:cNvPr id="2156" name="Missle Slide_11.jpg" descr="Missle Slide_11.jpg"/>
          <p:cNvPicPr>
            <a:picLocks noChangeAspect="1"/>
          </p:cNvPicPr>
          <p:nvPr/>
        </p:nvPicPr>
        <p:blipFill>
          <a:blip r:embed="rId3">
            <a:extLst/>
          </a:blip>
          <a:srcRect l="54077" t="35518" r="19003" b="23145"/>
          <a:stretch>
            <a:fillRect/>
          </a:stretch>
        </p:blipFill>
        <p:spPr>
          <a:xfrm>
            <a:off x="13186257" y="4871758"/>
            <a:ext cx="6563928" cy="5669658"/>
          </a:xfrm>
          <a:prstGeom prst="rect">
            <a:avLst/>
          </a:prstGeom>
          <a:ln w="12700">
            <a:miter lim="400000"/>
          </a:ln>
        </p:spPr>
      </p:pic>
      <p:sp>
        <p:nvSpPr>
          <p:cNvPr id="2157" name="Triangle"/>
          <p:cNvSpPr/>
          <p:nvPr/>
        </p:nvSpPr>
        <p:spPr>
          <a:xfrm>
            <a:off x="13139539" y="5736145"/>
            <a:ext cx="678731" cy="287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88"/>
                </a:moveTo>
                <a:lnTo>
                  <a:pt x="21600" y="21600"/>
                </a:lnTo>
                <a:lnTo>
                  <a:pt x="461" y="0"/>
                </a:lnTo>
                <a:lnTo>
                  <a:pt x="0" y="21188"/>
                </a:lnTo>
                <a:close/>
              </a:path>
            </a:pathLst>
          </a:custGeom>
          <a:solidFill>
            <a:srgbClr val="6CD3F7"/>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58"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sp>
        <p:nvSpPr>
          <p:cNvPr id="2159" name="خـــدمــــة…"/>
          <p:cNvSpPr txBox="1"/>
          <p:nvPr/>
        </p:nvSpPr>
        <p:spPr>
          <a:xfrm>
            <a:off x="16190352" y="7528393"/>
            <a:ext cx="2971803" cy="21777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lnSpc>
                <a:spcPct val="130000"/>
              </a:lnSpc>
              <a:defRPr sz="5800">
                <a:effectLst>
                  <a:outerShdw sx="100000" sy="100000" kx="0" ky="0" algn="b" rotWithShape="0" blurRad="38100" dist="38100" dir="2700000">
                    <a:srgbClr val="000000">
                      <a:alpha val="43137"/>
                    </a:srgbClr>
                  </a:outerShdw>
                </a:effectLst>
              </a:defRPr>
            </a:pPr>
            <a:r>
              <a:t>خـــدمــــة</a:t>
            </a:r>
          </a:p>
          <a:p>
            <a:pPr algn="r" defTabSz="914400" rtl="1">
              <a:lnSpc>
                <a:spcPct val="130000"/>
              </a:lnSpc>
              <a:defRPr sz="5800">
                <a:effectLst>
                  <a:outerShdw sx="100000" sy="100000" kx="0" ky="0" algn="b" rotWithShape="0" blurRad="38100" dist="38100" dir="2700000">
                    <a:srgbClr val="000000">
                      <a:alpha val="43137"/>
                    </a:srgbClr>
                  </a:outerShdw>
                </a:effectLst>
              </a:defRPr>
            </a:pPr>
            <a:r>
              <a:t>الخـــليــقة</a:t>
            </a:r>
          </a:p>
        </p:txBody>
      </p:sp>
      <p:sp>
        <p:nvSpPr>
          <p:cNvPr id="2160" name="وسائل تحديد الأعمار"/>
          <p:cNvSpPr txBox="1"/>
          <p:nvPr/>
        </p:nvSpPr>
        <p:spPr>
          <a:xfrm>
            <a:off x="8790535" y="4469702"/>
            <a:ext cx="2016920" cy="169772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effectLst>
                  <a:outerShdw sx="100000" sy="100000" kx="0" ky="0" algn="b" rotWithShape="0" blurRad="38100" dist="38100" dir="2700000">
                    <a:srgbClr val="000000">
                      <a:alpha val="43137"/>
                    </a:srgbClr>
                  </a:outerShdw>
                </a:effectLst>
                <a:latin typeface="Arial"/>
                <a:ea typeface="Arial"/>
                <a:cs typeface="Arial"/>
                <a:sym typeface="Arial"/>
              </a:defRPr>
            </a:lvl1pPr>
          </a:lstStyle>
          <a:p>
            <a:pPr/>
            <a:r>
              <a:t>وسائل تحديد الأعمار</a:t>
            </a:r>
          </a:p>
        </p:txBody>
      </p:sp>
      <p:sp>
        <p:nvSpPr>
          <p:cNvPr id="2161" name="نظرية التطوَّر"/>
          <p:cNvSpPr txBox="1"/>
          <p:nvPr/>
        </p:nvSpPr>
        <p:spPr>
          <a:xfrm>
            <a:off x="6354768" y="3727070"/>
            <a:ext cx="1931198" cy="126286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latin typeface="Arial"/>
                <a:ea typeface="Arial"/>
                <a:cs typeface="Arial"/>
                <a:sym typeface="Arial"/>
              </a:defRPr>
            </a:lvl1pPr>
          </a:lstStyle>
          <a:p>
            <a:pPr/>
            <a:r>
              <a:t>نظرية التطوَّر</a:t>
            </a:r>
          </a:p>
        </p:txBody>
      </p:sp>
      <p:sp>
        <p:nvSpPr>
          <p:cNvPr id="2162" name="الإنسان القرد"/>
          <p:cNvSpPr txBox="1"/>
          <p:nvPr/>
        </p:nvSpPr>
        <p:spPr>
          <a:xfrm>
            <a:off x="4286000" y="5170947"/>
            <a:ext cx="1752602" cy="126286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latin typeface="Arial"/>
                <a:ea typeface="Arial"/>
                <a:cs typeface="Arial"/>
                <a:sym typeface="Arial"/>
              </a:defRPr>
            </a:lvl1pPr>
          </a:lstStyle>
          <a:p>
            <a:pPr/>
            <a:r>
              <a:t>الإنسان القرد</a:t>
            </a:r>
          </a:p>
        </p:txBody>
      </p:sp>
      <p:sp>
        <p:nvSpPr>
          <p:cNvPr id="2163" name="ملايين السنين"/>
          <p:cNvSpPr txBox="1"/>
          <p:nvPr/>
        </p:nvSpPr>
        <p:spPr>
          <a:xfrm>
            <a:off x="8099435" y="7407667"/>
            <a:ext cx="1766891" cy="126286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latin typeface="Arial"/>
                <a:ea typeface="Arial"/>
                <a:cs typeface="Arial"/>
                <a:sym typeface="Arial"/>
              </a:defRPr>
            </a:lvl1pPr>
          </a:lstStyle>
          <a:p>
            <a:pPr/>
            <a:r>
              <a:t>ملايين السنين</a:t>
            </a:r>
          </a:p>
        </p:txBody>
      </p:sp>
      <p:sp>
        <p:nvSpPr>
          <p:cNvPr id="2164" name="لا يوجد طوفان عالمي شامل"/>
          <p:cNvSpPr txBox="1"/>
          <p:nvPr/>
        </p:nvSpPr>
        <p:spPr>
          <a:xfrm>
            <a:off x="6174197" y="5789835"/>
            <a:ext cx="2891389" cy="1697729"/>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lvl1pPr defTabSz="914400" rtl="1">
              <a:lnSpc>
                <a:spcPct val="60000"/>
              </a:lnSpc>
              <a:defRPr sz="4900">
                <a:latin typeface="Arial"/>
                <a:ea typeface="Arial"/>
                <a:cs typeface="Arial"/>
                <a:sym typeface="Arial"/>
              </a:defRPr>
            </a:lvl1pPr>
          </a:lstStyle>
          <a:p>
            <a:pPr/>
            <a:r>
              <a:t>لا يوجد طوفان عالمي شامل</a:t>
            </a:r>
          </a:p>
        </p:txBody>
      </p:sp>
      <p:sp>
        <p:nvSpPr>
          <p:cNvPr id="2165" name="تحذير! تحذير!"/>
          <p:cNvSpPr txBox="1"/>
          <p:nvPr/>
        </p:nvSpPr>
        <p:spPr>
          <a:xfrm>
            <a:off x="17530959" y="2469784"/>
            <a:ext cx="4200479" cy="993568"/>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algn="l" defTabSz="914400" rtl="1">
              <a:defRPr sz="6600">
                <a:solidFill>
                  <a:srgbClr val="FF0000"/>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تحذير! تحذير!</a:t>
            </a:r>
          </a:p>
        </p:txBody>
      </p:sp>
      <p:sp>
        <p:nvSpPr>
          <p:cNvPr id="2166" name="تحذير! تحذير!"/>
          <p:cNvSpPr txBox="1"/>
          <p:nvPr/>
        </p:nvSpPr>
        <p:spPr>
          <a:xfrm>
            <a:off x="17530959" y="3424099"/>
            <a:ext cx="4200479" cy="993567"/>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algn="l" defTabSz="914400" rtl="1">
              <a:defRPr sz="6600">
                <a:solidFill>
                  <a:srgbClr val="FF0000"/>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تحذير! تحذير!</a:t>
            </a:r>
          </a:p>
        </p:txBody>
      </p:sp>
      <p:sp>
        <p:nvSpPr>
          <p:cNvPr id="2167" name="تحذير! تحذير!"/>
          <p:cNvSpPr txBox="1"/>
          <p:nvPr/>
        </p:nvSpPr>
        <p:spPr>
          <a:xfrm>
            <a:off x="17530959" y="1517684"/>
            <a:ext cx="4200479" cy="993567"/>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algn="l" defTabSz="914400" rtl="1">
              <a:defRPr sz="6600">
                <a:solidFill>
                  <a:srgbClr val="FF0000"/>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تحذير! تحذير!</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9" name="Slide Number"/>
          <p:cNvSpPr txBox="1"/>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70" name="Missle Slide_18.jpg" descr="Missle Slide_18.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190500" dist="8455" dir="5400000">
              <a:srgbClr val="000000"/>
            </a:outerShdw>
          </a:effectLst>
        </p:spPr>
      </p:pic>
      <p:sp>
        <p:nvSpPr>
          <p:cNvPr id="2171" name="Quote Bubble"/>
          <p:cNvSpPr/>
          <p:nvPr/>
        </p:nvSpPr>
        <p:spPr>
          <a:xfrm>
            <a:off x="14636782" y="944150"/>
            <a:ext cx="4857662" cy="3328306"/>
          </a:xfrm>
          <a:prstGeom prst="wedgeEllipseCallout">
            <a:avLst>
              <a:gd name="adj1" fmla="val -41837"/>
              <a:gd name="adj2" fmla="val 135478"/>
            </a:avLst>
          </a:prstGeom>
          <a:solidFill>
            <a:srgbClr val="FFFFFF"/>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72" name="سفـــر التــــكـوين"/>
          <p:cNvSpPr txBox="1"/>
          <p:nvPr/>
        </p:nvSpPr>
        <p:spPr>
          <a:xfrm>
            <a:off x="9243707" y="10887798"/>
            <a:ext cx="7537317" cy="1811875"/>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defTabSz="914400" rtl="1">
              <a:defRPr sz="132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سفـــر التــــكـوين</a:t>
            </a:r>
          </a:p>
        </p:txBody>
      </p:sp>
      <p:sp>
        <p:nvSpPr>
          <p:cNvPr id="2173" name="خـــدمــــة…"/>
          <p:cNvSpPr txBox="1"/>
          <p:nvPr/>
        </p:nvSpPr>
        <p:spPr>
          <a:xfrm>
            <a:off x="16253852" y="7528393"/>
            <a:ext cx="2971803" cy="21777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lnSpc>
                <a:spcPct val="130000"/>
              </a:lnSpc>
              <a:defRPr sz="5800">
                <a:effectLst>
                  <a:outerShdw sx="100000" sy="100000" kx="0" ky="0" algn="b" rotWithShape="0" blurRad="38100" dist="38100" dir="2700000">
                    <a:srgbClr val="000000">
                      <a:alpha val="43137"/>
                    </a:srgbClr>
                  </a:outerShdw>
                </a:effectLst>
              </a:defRPr>
            </a:pPr>
            <a:r>
              <a:t>خـــدمــــة</a:t>
            </a:r>
          </a:p>
          <a:p>
            <a:pPr algn="r" defTabSz="914400" rtl="1">
              <a:lnSpc>
                <a:spcPct val="130000"/>
              </a:lnSpc>
              <a:defRPr sz="5800">
                <a:effectLst>
                  <a:outerShdw sx="100000" sy="100000" kx="0" ky="0" algn="b" rotWithShape="0" blurRad="38100" dist="38100" dir="2700000">
                    <a:srgbClr val="000000">
                      <a:alpha val="43137"/>
                    </a:srgbClr>
                  </a:outerShdw>
                </a:effectLst>
              </a:defRPr>
            </a:pPr>
            <a:r>
              <a:t>الخـــليــقة</a:t>
            </a:r>
          </a:p>
        </p:txBody>
      </p:sp>
      <p:sp>
        <p:nvSpPr>
          <p:cNvPr id="2174" name="تعال إلى يسوع!…"/>
          <p:cNvSpPr txBox="1"/>
          <p:nvPr/>
        </p:nvSpPr>
        <p:spPr>
          <a:xfrm>
            <a:off x="13228203" y="1559643"/>
            <a:ext cx="7674910" cy="2605088"/>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defTabSz="914400" rtl="1">
              <a:lnSpc>
                <a:spcPct val="80000"/>
              </a:lnSpc>
              <a:defRPr sz="6400">
                <a:latin typeface="Calibri"/>
                <a:ea typeface="Calibri"/>
                <a:cs typeface="Calibri"/>
                <a:sym typeface="Calibri"/>
              </a:defRPr>
            </a:pPr>
            <a:r>
              <a:t>تعال إلى يسوع!</a:t>
            </a:r>
          </a:p>
          <a:p>
            <a:pPr defTabSz="914400" rtl="1">
              <a:lnSpc>
                <a:spcPct val="80000"/>
              </a:lnSpc>
              <a:defRPr sz="6400">
                <a:latin typeface="Calibri"/>
                <a:ea typeface="Calibri"/>
                <a:cs typeface="Calibri"/>
                <a:sym typeface="Calibri"/>
              </a:defRPr>
            </a:pPr>
            <a:r>
              <a:t>تعال إلى الصليب</a:t>
            </a:r>
          </a:p>
          <a:p>
            <a:pPr defTabSz="914400" rtl="1">
              <a:lnSpc>
                <a:spcPct val="80000"/>
              </a:lnSpc>
              <a:defRPr sz="6400">
                <a:latin typeface="Calibri"/>
                <a:ea typeface="Calibri"/>
                <a:cs typeface="Calibri"/>
                <a:sym typeface="Calibri"/>
              </a:defRPr>
            </a:pPr>
            <a:r>
              <a:t>واخلص!</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6" name="2 Corinthians 10:4–5"/>
          <p:cNvSpPr txBox="1"/>
          <p:nvPr>
            <p:ph type="ctrTitle"/>
          </p:nvPr>
        </p:nvSpPr>
        <p:spPr>
          <a:xfrm>
            <a:off x="3932135" y="1362554"/>
            <a:ext cx="17942921" cy="1750896"/>
          </a:xfrm>
          <a:prstGeom prst="rect">
            <a:avLst/>
          </a:prstGeom>
          <a:effectLst/>
        </p:spPr>
        <p:txBody>
          <a:bodyPr/>
          <a:lstStyle>
            <a:lvl1pPr defTabSz="914400" rtl="1">
              <a:defRPr sz="90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2 كورنثوس 10: 4-5</a:t>
            </a:r>
          </a:p>
        </p:txBody>
      </p:sp>
      <p:sp>
        <p:nvSpPr>
          <p:cNvPr id="2177" name="4 For the weapons of our warfare are not of the flesh, but divinely powerful for the destruction of fortresses.…"/>
          <p:cNvSpPr txBox="1"/>
          <p:nvPr>
            <p:ph type="subTitle" idx="1"/>
          </p:nvPr>
        </p:nvSpPr>
        <p:spPr>
          <a:xfrm>
            <a:off x="2411188" y="3602064"/>
            <a:ext cx="19561624" cy="8396614"/>
          </a:xfrm>
          <a:prstGeom prst="rect">
            <a:avLst/>
          </a:prstGeom>
        </p:spPr>
        <p:txBody>
          <a:bodyPr>
            <a:noAutofit/>
          </a:bodyPr>
          <a:lstStyle/>
          <a:p>
            <a:pPr algn="r" defTabSz="914400" rtl="1">
              <a:lnSpc>
                <a:spcPct val="110000"/>
              </a:lnSpc>
              <a:defRPr sz="8400">
                <a:solidFill>
                  <a:srgbClr val="FEFCDC"/>
                </a:solidFill>
                <a:effectLst>
                  <a:outerShdw sx="100000" sy="100000" kx="0" ky="0" algn="b" rotWithShape="0" blurRad="38100" dist="38100" dir="2700000">
                    <a:srgbClr val="000000">
                      <a:alpha val="43137"/>
                    </a:srgbClr>
                  </a:outerShdw>
                </a:effectLst>
                <a:uFill>
                  <a:solidFill>
                    <a:srgbClr val="F5F5F5"/>
                  </a:solidFill>
                </a:uFill>
              </a:defRPr>
            </a:pPr>
            <a:r>
              <a:t>إِذْ أَسْلِحَةُ</a:t>
            </a:r>
            <a:r>
              <a:rPr>
                <a:solidFill>
                  <a:srgbClr val="FFFF00"/>
                </a:solidFill>
              </a:rPr>
              <a:t> مُحَارَبَتِنَا </a:t>
            </a:r>
            <a:r>
              <a:t>لَيْسَتْ جَسَدِيَّةً، بَلْ قَادِرَةٌ بِاللَّهِ عَلَى هَدْمِ حُصُونٍ.</a:t>
            </a:r>
            <a:r>
              <a:t> </a:t>
            </a:r>
            <a:r>
              <a:t>هَادِمِينَ</a:t>
            </a:r>
            <a:r>
              <a:rPr>
                <a:solidFill>
                  <a:srgbClr val="FFFF00"/>
                </a:solidFill>
              </a:rPr>
              <a:t> ظُنُونًا </a:t>
            </a:r>
            <a:r>
              <a:t>و</a:t>
            </a:r>
            <a:r>
              <a:rPr>
                <a:solidFill>
                  <a:srgbClr val="FFFF00"/>
                </a:solidFill>
              </a:rPr>
              <a:t>َكُلَّ عُلْوٍ يَرْتَفِعُ ضِدَّ مَعْرِفَةِ اللهِ</a:t>
            </a:r>
            <a:r>
              <a:t>، وَمُسْتَأْسِرِينَ </a:t>
            </a:r>
            <a:r>
              <a:rPr>
                <a:solidFill>
                  <a:srgbClr val="FFFF00"/>
                </a:solidFill>
              </a:rPr>
              <a:t>كُلَّ فِكْرٍ </a:t>
            </a:r>
            <a:r>
              <a:t>إِلَى طَاعَةِ الْمَسِيحِ.</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1" name="Michael Denton, Evolution: A Theory in Crisis (London: Burnett Books, 1985), p. 358."/>
          <p:cNvSpPr txBox="1"/>
          <p:nvPr>
            <p:ph type="body" sz="quarter" idx="1"/>
          </p:nvPr>
        </p:nvSpPr>
        <p:spPr>
          <a:xfrm>
            <a:off x="2599686" y="10861530"/>
            <a:ext cx="19663359" cy="1619539"/>
          </a:xfrm>
          <a:prstGeom prst="rect">
            <a:avLst/>
          </a:prstGeom>
        </p:spPr>
        <p:txBody>
          <a:bodyPr/>
          <a:lstStyle/>
          <a:p>
            <a:pPr defTabSz="914400">
              <a:spcBef>
                <a:spcPts val="2100"/>
              </a:spcBef>
              <a:buClr>
                <a:srgbClr val="F5F5F5"/>
              </a:buClr>
              <a:defRPr sz="42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Michael Denton, </a:t>
            </a:r>
            <a:r>
              <a:rPr i="1"/>
              <a:t>Evolution: A Theory in Crisis</a:t>
            </a:r>
            <a:r>
              <a:t> (London: Burnett Books, 1985), p. 358.</a:t>
            </a:r>
          </a:p>
        </p:txBody>
      </p:sp>
      <p:grpSp>
        <p:nvGrpSpPr>
          <p:cNvPr id="2184" name="image172.jpeg"/>
          <p:cNvGrpSpPr/>
          <p:nvPr/>
        </p:nvGrpSpPr>
        <p:grpSpPr>
          <a:xfrm>
            <a:off x="17834548" y="1244753"/>
            <a:ext cx="5397501" cy="7632701"/>
            <a:chOff x="0" y="0"/>
            <a:chExt cx="5397500" cy="7632700"/>
          </a:xfrm>
        </p:grpSpPr>
        <p:pic>
          <p:nvPicPr>
            <p:cNvPr id="2183" name="image172.jpeg" descr="image172.jpeg"/>
            <p:cNvPicPr>
              <a:picLocks noChangeAspect="0"/>
            </p:cNvPicPr>
            <p:nvPr/>
          </p:nvPicPr>
          <p:blipFill>
            <a:blip r:embed="rId3">
              <a:extLst/>
            </a:blip>
            <a:stretch>
              <a:fillRect/>
            </a:stretch>
          </p:blipFill>
          <p:spPr>
            <a:xfrm>
              <a:off x="317500" y="304800"/>
              <a:ext cx="4775200" cy="7010400"/>
            </a:xfrm>
            <a:prstGeom prst="rect">
              <a:avLst/>
            </a:prstGeom>
            <a:ln>
              <a:noFill/>
            </a:ln>
            <a:effectLst/>
          </p:spPr>
        </p:pic>
        <p:pic>
          <p:nvPicPr>
            <p:cNvPr id="2182" name="image172.jpeg" descr="image172.jpeg"/>
            <p:cNvPicPr>
              <a:picLocks noChangeAspect="0"/>
            </p:cNvPicPr>
            <p:nvPr/>
          </p:nvPicPr>
          <p:blipFill>
            <a:blip r:embed="rId4">
              <a:extLst/>
            </a:blip>
            <a:stretch>
              <a:fillRect/>
            </a:stretch>
          </p:blipFill>
          <p:spPr>
            <a:xfrm>
              <a:off x="0" y="0"/>
              <a:ext cx="5397500" cy="7632700"/>
            </a:xfrm>
            <a:prstGeom prst="rect">
              <a:avLst/>
            </a:prstGeom>
            <a:effectLst/>
          </p:spPr>
        </p:pic>
      </p:grpSp>
      <p:sp>
        <p:nvSpPr>
          <p:cNvPr id="2185" name="”من المرجح أن وجهة نظر داروين عن الطبيعة تتحمل اليوم أكثر من غيرها مسئولية نظرة القرن العشرين الملحدة والمتشككة.“"/>
          <p:cNvSpPr txBox="1"/>
          <p:nvPr/>
        </p:nvSpPr>
        <p:spPr>
          <a:xfrm>
            <a:off x="2128229" y="1371600"/>
            <a:ext cx="15226077" cy="6550086"/>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lvl1pPr algn="r" defTabSz="914400" rtl="1">
              <a:defRPr sz="9000">
                <a:solidFill>
                  <a:srgbClr val="FEFCDC"/>
                </a:solidFill>
              </a:defRPr>
            </a:lvl1pPr>
          </a:lstStyle>
          <a:p>
            <a:pPr/>
            <a:r>
              <a:t>”من المرجح أن وجهة نظر داروين عن الطبيعة تتحمل اليوم أكثر من غيرها مسئولية نظرة القرن العشرين الملحدة والمتشككة.“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2185"/>
                                        </p:tgtEl>
                                        <p:attrNameLst>
                                          <p:attrName>style.visibility</p:attrName>
                                        </p:attrNameLst>
                                      </p:cBhvr>
                                      <p:to>
                                        <p:strVal val="visible"/>
                                      </p:to>
                                    </p:set>
                                    <p:animEffect filter="wipe(right)" transition="in">
                                      <p:cBhvr>
                                        <p:cTn id="7" dur="500"/>
                                        <p:tgtEl>
                                          <p:spTgt spid="2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5" grpId="1"/>
    </p:bldLst>
  </p:timing>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9" name="“The [Darwinian] revolution began"/>
          <p:cNvSpPr txBox="1"/>
          <p:nvPr>
            <p:ph type="title"/>
          </p:nvPr>
        </p:nvSpPr>
        <p:spPr>
          <a:xfrm>
            <a:off x="2215002" y="1384300"/>
            <a:ext cx="15392445" cy="1689100"/>
          </a:xfrm>
          <a:prstGeom prst="rect">
            <a:avLst/>
          </a:prstGeom>
        </p:spPr>
        <p:txBody>
          <a:bodyPr/>
          <a:lstStyle/>
          <a:p>
            <a:pPr algn="r" defTabSz="914400" rtl="1">
              <a:defRPr sz="70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«بدأت الثورة </a:t>
            </a:r>
            <a:r>
              <a:t>]</a:t>
            </a:r>
            <a:r>
              <a:t>الداروينيَّة</a:t>
            </a:r>
            <a:r>
              <a:t>[</a:t>
            </a:r>
            <a:r>
              <a:t> </a:t>
            </a:r>
          </a:p>
        </p:txBody>
      </p:sp>
      <p:sp>
        <p:nvSpPr>
          <p:cNvPr id="2190" name="Ernst Mayr, “The Nature of the Darwinian Revolution,” Science, vol. 176  (2 June 1972), p. 988."/>
          <p:cNvSpPr txBox="1"/>
          <p:nvPr>
            <p:ph type="body" sz="quarter" idx="1"/>
          </p:nvPr>
        </p:nvSpPr>
        <p:spPr>
          <a:xfrm>
            <a:off x="2376156" y="10858500"/>
            <a:ext cx="19500264" cy="1689100"/>
          </a:xfrm>
          <a:prstGeom prst="rect">
            <a:avLst/>
          </a:prstGeom>
        </p:spPr>
        <p:txBody>
          <a:bodyPr/>
          <a:lstStyle/>
          <a:p>
            <a:pPr defTabSz="914400">
              <a:spcBef>
                <a:spcPts val="2100"/>
              </a:spcBef>
              <a:defRPr sz="44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Ernst Mayr, “The Nature of the Darwinian Revolution,” </a:t>
            </a:r>
            <a:r>
              <a:rPr i="1"/>
              <a:t>Science</a:t>
            </a:r>
            <a:r>
              <a:t>, vol. 176 </a:t>
            </a:r>
            <a:br/>
            <a:r>
              <a:t>(2 June 1972), p. 988.</a:t>
            </a:r>
          </a:p>
        </p:txBody>
      </p:sp>
      <p:grpSp>
        <p:nvGrpSpPr>
          <p:cNvPr id="2193" name="image101.jpg"/>
          <p:cNvGrpSpPr/>
          <p:nvPr/>
        </p:nvGrpSpPr>
        <p:grpSpPr>
          <a:xfrm>
            <a:off x="17851674" y="1249268"/>
            <a:ext cx="4764617" cy="4988528"/>
            <a:chOff x="0" y="0"/>
            <a:chExt cx="4764615" cy="4988526"/>
          </a:xfrm>
        </p:grpSpPr>
        <p:pic>
          <p:nvPicPr>
            <p:cNvPr id="2191" name="image101.jpg" descr="image101.jpg"/>
            <p:cNvPicPr>
              <a:picLocks noChangeAspect="1"/>
            </p:cNvPicPr>
            <p:nvPr/>
          </p:nvPicPr>
          <p:blipFill>
            <a:blip r:embed="rId3">
              <a:extLst/>
            </a:blip>
            <a:srcRect l="2578" t="0" r="0" b="0"/>
            <a:stretch>
              <a:fillRect/>
            </a:stretch>
          </p:blipFill>
          <p:spPr>
            <a:xfrm>
              <a:off x="317500" y="304800"/>
              <a:ext cx="4142317" cy="4366226"/>
            </a:xfrm>
            <a:prstGeom prst="rect">
              <a:avLst/>
            </a:prstGeom>
            <a:ln w="12700" cap="flat">
              <a:noFill/>
              <a:miter lim="400000"/>
            </a:ln>
            <a:effectLst/>
          </p:spPr>
        </p:pic>
        <p:pic>
          <p:nvPicPr>
            <p:cNvPr id="2192" name="image101.jpg" descr="image101.jpg"/>
            <p:cNvPicPr>
              <a:picLocks noChangeAspect="1"/>
            </p:cNvPicPr>
            <p:nvPr/>
          </p:nvPicPr>
          <p:blipFill>
            <a:blip r:embed="rId4">
              <a:extLst/>
            </a:blip>
            <a:stretch>
              <a:fillRect/>
            </a:stretch>
          </p:blipFill>
          <p:spPr>
            <a:xfrm>
              <a:off x="0" y="-1"/>
              <a:ext cx="4764616" cy="4988527"/>
            </a:xfrm>
            <a:prstGeom prst="rect">
              <a:avLst/>
            </a:prstGeom>
            <a:ln w="12700" cap="flat">
              <a:noFill/>
              <a:miter lim="400000"/>
            </a:ln>
            <a:effectLst/>
          </p:spPr>
        </p:pic>
      </p:grpSp>
      <p:sp>
        <p:nvSpPr>
          <p:cNvPr id="2194" name="when it became obvious that the earth was very ancient rather than having been created only 6000 years ago. This finding was the snowball that started the whole avalanche.”"/>
          <p:cNvSpPr txBox="1"/>
          <p:nvPr/>
        </p:nvSpPr>
        <p:spPr>
          <a:xfrm>
            <a:off x="2181538" y="1447800"/>
            <a:ext cx="15383173" cy="533479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914400" rtl="1">
              <a:lnSpc>
                <a:spcPct val="110000"/>
              </a:lnSpc>
              <a:defRPr sz="70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                               عندما أصبح</a:t>
            </a:r>
            <a:r>
              <a:rPr>
                <a:solidFill>
                  <a:srgbClr val="FFFF00"/>
                </a:solidFill>
              </a:rPr>
              <a:t> واضحًا </a:t>
            </a:r>
            <a:r>
              <a:t>أنَّ الأرض كانت قديمة جدًّا بدلاً من كونها قد نشأت منذ 6000 عام فقط. كان هذا </a:t>
            </a:r>
            <a:r>
              <a:rPr>
                <a:solidFill>
                  <a:srgbClr val="FFFF00"/>
                </a:solidFill>
              </a:rPr>
              <a:t>الاكتشاف</a:t>
            </a:r>
            <a:r>
              <a:t> بمثابة كرة الثلج التي أطلقتْ الانهيار الجليديّ بأكمله.»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94"/>
                                        </p:tgtEl>
                                        <p:attrNameLst>
                                          <p:attrName>style.visibility</p:attrName>
                                        </p:attrNameLst>
                                      </p:cBhvr>
                                      <p:to>
                                        <p:strVal val="visible"/>
                                      </p:to>
                                    </p:set>
                                    <p:animEffect filter="fade" transition="in">
                                      <p:cBhvr>
                                        <p:cTn id="7" dur="500"/>
                                        <p:tgtEl>
                                          <p:spTgt spid="2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4" grpId="1"/>
    </p:bldLst>
  </p:timing>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8" name="Ernst Mayr, “The Nature of the Darwinian Revolution,” Science, vol. 176  (2 June 1972), p. 988."/>
          <p:cNvSpPr txBox="1"/>
          <p:nvPr>
            <p:ph type="body" sz="quarter" idx="1"/>
          </p:nvPr>
        </p:nvSpPr>
        <p:spPr>
          <a:xfrm>
            <a:off x="2441868" y="11245991"/>
            <a:ext cx="19500264" cy="1689102"/>
          </a:xfrm>
          <a:prstGeom prst="rect">
            <a:avLst/>
          </a:prstGeom>
        </p:spPr>
        <p:txBody>
          <a:bodyPr/>
          <a:lstStyle/>
          <a:p>
            <a:pPr defTabSz="914400">
              <a:spcBef>
                <a:spcPts val="2100"/>
              </a:spcBef>
              <a:defRPr sz="44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Ernst Mayr, “The Nature of the Darwinian Revolution,” </a:t>
            </a:r>
            <a:r>
              <a:rPr i="1"/>
              <a:t>Science</a:t>
            </a:r>
            <a:r>
              <a:t>, vol. 176 </a:t>
            </a:r>
            <a:br/>
            <a:r>
              <a:t>(2 June 1972), p. 988.</a:t>
            </a:r>
          </a:p>
        </p:txBody>
      </p:sp>
      <p:grpSp>
        <p:nvGrpSpPr>
          <p:cNvPr id="2201" name="image101.jpg"/>
          <p:cNvGrpSpPr/>
          <p:nvPr/>
        </p:nvGrpSpPr>
        <p:grpSpPr>
          <a:xfrm>
            <a:off x="17851674" y="1249268"/>
            <a:ext cx="4764617" cy="4988528"/>
            <a:chOff x="0" y="0"/>
            <a:chExt cx="4764615" cy="4988526"/>
          </a:xfrm>
        </p:grpSpPr>
        <p:pic>
          <p:nvPicPr>
            <p:cNvPr id="2199" name="image101.jpg" descr="image101.jpg"/>
            <p:cNvPicPr>
              <a:picLocks noChangeAspect="1"/>
            </p:cNvPicPr>
            <p:nvPr/>
          </p:nvPicPr>
          <p:blipFill>
            <a:blip r:embed="rId3">
              <a:extLst/>
            </a:blip>
            <a:srcRect l="2578" t="0" r="0" b="0"/>
            <a:stretch>
              <a:fillRect/>
            </a:stretch>
          </p:blipFill>
          <p:spPr>
            <a:xfrm>
              <a:off x="317500" y="304800"/>
              <a:ext cx="4142317" cy="4366226"/>
            </a:xfrm>
            <a:prstGeom prst="rect">
              <a:avLst/>
            </a:prstGeom>
            <a:ln w="12700" cap="flat">
              <a:noFill/>
              <a:miter lim="400000"/>
            </a:ln>
            <a:effectLst/>
          </p:spPr>
        </p:pic>
        <p:pic>
          <p:nvPicPr>
            <p:cNvPr id="2200" name="image101.jpg" descr="image101.jpg"/>
            <p:cNvPicPr>
              <a:picLocks noChangeAspect="1"/>
            </p:cNvPicPr>
            <p:nvPr/>
          </p:nvPicPr>
          <p:blipFill>
            <a:blip r:embed="rId4">
              <a:extLst/>
            </a:blip>
            <a:stretch>
              <a:fillRect/>
            </a:stretch>
          </p:blipFill>
          <p:spPr>
            <a:xfrm>
              <a:off x="0" y="-1"/>
              <a:ext cx="4764616" cy="4988527"/>
            </a:xfrm>
            <a:prstGeom prst="rect">
              <a:avLst/>
            </a:prstGeom>
            <a:ln w="12700" cap="flat">
              <a:noFill/>
              <a:miter lim="400000"/>
            </a:ln>
            <a:effectLst/>
          </p:spPr>
        </p:pic>
      </p:grpSp>
      <p:sp>
        <p:nvSpPr>
          <p:cNvPr id="2202" name="The truth is:…"/>
          <p:cNvSpPr txBox="1"/>
          <p:nvPr/>
        </p:nvSpPr>
        <p:spPr>
          <a:xfrm>
            <a:off x="2400033" y="1282802"/>
            <a:ext cx="15383173" cy="812029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914400" rtl="1">
              <a:lnSpc>
                <a:spcPct val="110000"/>
              </a:lnSpc>
              <a:defRPr sz="70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فالحقيقة (وما كان ينبغي أن يقوله):</a:t>
            </a:r>
          </a:p>
          <a:p>
            <a:pPr algn="r" defTabSz="914400" rtl="1">
              <a:lnSpc>
                <a:spcPct val="110000"/>
              </a:lnSpc>
              <a:defRPr sz="70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بدأت الثورة [الداروينيَّة] عندما أصبحت </a:t>
            </a:r>
            <a:r>
              <a:rPr>
                <a:solidFill>
                  <a:srgbClr val="FFFF00"/>
                </a:solidFill>
              </a:rPr>
              <a:t>ضرورة روحيَّة وأخلاقيَّة </a:t>
            </a:r>
            <a:r>
              <a:t>أن تكون الأرض قديمة جدًّا بدلاً من كونها قد نشأت منذ 6000 عام فقط. كان هذا </a:t>
            </a:r>
            <a:r>
              <a:rPr>
                <a:solidFill>
                  <a:srgbClr val="FFFF00"/>
                </a:solidFill>
              </a:rPr>
              <a:t>الاعتقاد بقِدَم الأرض </a:t>
            </a:r>
            <a:r>
              <a:t>بمثابة كرة الثلج التي أطلقت الانهيار الجليديّ بأكمله.</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1" name="droppedImage.pdf" descr="droppedImage.pdf"/>
          <p:cNvPicPr>
            <a:picLocks noChangeAspect="1"/>
          </p:cNvPicPr>
          <p:nvPr/>
        </p:nvPicPr>
        <p:blipFill>
          <a:blip r:embed="rId2">
            <a:extLst/>
          </a:blip>
          <a:stretch>
            <a:fillRect/>
          </a:stretch>
        </p:blipFill>
        <p:spPr>
          <a:xfrm>
            <a:off x="6696284" y="3905172"/>
            <a:ext cx="11121608" cy="8341208"/>
          </a:xfrm>
          <a:prstGeom prst="rect">
            <a:avLst/>
          </a:prstGeom>
          <a:ln w="38100">
            <a:solidFill>
              <a:srgbClr val="FFFFFF"/>
            </a:solidFill>
            <a:miter lim="400000"/>
          </a:ln>
        </p:spPr>
      </p:pic>
      <p:sp>
        <p:nvSpPr>
          <p:cNvPr id="1042" name="Structure &amp; Function…"/>
          <p:cNvSpPr txBox="1"/>
          <p:nvPr/>
        </p:nvSpPr>
        <p:spPr>
          <a:xfrm>
            <a:off x="1247615" y="1016000"/>
            <a:ext cx="12204703" cy="258803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rtl="1">
              <a:lnSpc>
                <a:spcPct val="90000"/>
              </a:lnSpc>
              <a:defRPr sz="7600">
                <a:solidFill>
                  <a:srgbClr val="FEFCDC"/>
                </a:solidFill>
              </a:defRPr>
            </a:pPr>
            <a:r>
              <a:t>هيكليَّة ووظيفة</a:t>
            </a:r>
          </a:p>
          <a:p>
            <a:pPr rtl="1">
              <a:lnSpc>
                <a:spcPct val="90000"/>
              </a:lnSpc>
              <a:defRPr sz="7600">
                <a:solidFill>
                  <a:srgbClr val="FEFCDC"/>
                </a:solidFill>
                <a:uFill>
                  <a:solidFill>
                    <a:srgbClr val="0042AA"/>
                  </a:solidFill>
                </a:uFill>
              </a:defRPr>
            </a:pPr>
            <a:r>
              <a:t>(العلم التشغيليّ)</a:t>
            </a:r>
          </a:p>
        </p:txBody>
      </p:sp>
      <p:sp>
        <p:nvSpPr>
          <p:cNvPr id="1043" name="Origin &amp; History…"/>
          <p:cNvSpPr txBox="1"/>
          <p:nvPr/>
        </p:nvSpPr>
        <p:spPr>
          <a:xfrm>
            <a:off x="11734589" y="1016000"/>
            <a:ext cx="12204702" cy="258803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rtl="1">
              <a:lnSpc>
                <a:spcPct val="90000"/>
              </a:lnSpc>
              <a:defRPr sz="7600">
                <a:solidFill>
                  <a:srgbClr val="FFFB00"/>
                </a:solidFill>
              </a:defRPr>
            </a:pPr>
            <a:r>
              <a:t>أصول وتاريخ</a:t>
            </a:r>
          </a:p>
          <a:p>
            <a:pPr rtl="1">
              <a:lnSpc>
                <a:spcPct val="90000"/>
              </a:lnSpc>
              <a:defRPr sz="7600">
                <a:solidFill>
                  <a:srgbClr val="FFFB00"/>
                </a:solidFill>
                <a:uFill>
                  <a:solidFill>
                    <a:srgbClr val="0042AA"/>
                  </a:solidFill>
                </a:uFill>
              </a:defRPr>
            </a:pPr>
            <a:r>
              <a:t>(علم الأصول)</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6" name="image102.jpg" descr="image102.jpg"/>
          <p:cNvPicPr>
            <a:picLocks noChangeAspect="1"/>
          </p:cNvPicPr>
          <p:nvPr/>
        </p:nvPicPr>
        <p:blipFill>
          <a:blip r:embed="rId2">
            <a:extLst/>
          </a:blip>
          <a:stretch>
            <a:fillRect/>
          </a:stretch>
        </p:blipFill>
        <p:spPr>
          <a:xfrm>
            <a:off x="1423071" y="914057"/>
            <a:ext cx="21537857" cy="12007155"/>
          </a:xfrm>
          <a:prstGeom prst="rect">
            <a:avLst/>
          </a:prstGeom>
          <a:ln w="12700">
            <a:miter lim="400000"/>
          </a:ln>
        </p:spPr>
      </p:pic>
      <p:sp>
        <p:nvSpPr>
          <p:cNvPr id="2207" name="TextBox 1"/>
          <p:cNvSpPr txBox="1"/>
          <p:nvPr/>
        </p:nvSpPr>
        <p:spPr>
          <a:xfrm rot="19965718">
            <a:off x="12973722" y="4237187"/>
            <a:ext cx="5365872" cy="12475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7200">
                <a:latin typeface="Gill Sans"/>
                <a:ea typeface="Gill Sans"/>
                <a:cs typeface="Gill Sans"/>
                <a:sym typeface="Gill Sans"/>
              </a:defRPr>
            </a:lvl1pPr>
          </a:lstStyle>
          <a:p>
            <a:pPr/>
            <a:r>
              <a:t>التكوين 1-11</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9" name="Psalm 40:4"/>
          <p:cNvSpPr txBox="1"/>
          <p:nvPr>
            <p:ph type="ctrTitle"/>
          </p:nvPr>
        </p:nvSpPr>
        <p:spPr>
          <a:xfrm>
            <a:off x="2388479" y="1579596"/>
            <a:ext cx="19607042" cy="1727201"/>
          </a:xfrm>
          <a:prstGeom prst="rect">
            <a:avLst/>
          </a:prstGeom>
          <a:effectLst/>
        </p:spPr>
        <p:txBody>
          <a:bodyPr/>
          <a:lstStyle>
            <a:lvl1pPr defTabSz="914400" rtl="1">
              <a:defRPr sz="9000">
                <a:solidFill>
                  <a:srgbClr val="FEFCDC"/>
                </a:solidFill>
                <a:effectLst>
                  <a:outerShdw sx="100000" sy="100000" kx="0" ky="0" algn="b" rotWithShape="0" blurRad="38100" dist="38100" dir="2700000">
                    <a:srgbClr val="000000">
                      <a:alpha val="43137"/>
                    </a:srgbClr>
                  </a:outerShdw>
                </a:effectLst>
                <a:uFill>
                  <a:solidFill>
                    <a:srgbClr val="FFFFFF"/>
                  </a:solidFill>
                </a:uFill>
              </a:defRPr>
            </a:lvl1pPr>
          </a:lstStyle>
          <a:p>
            <a:pPr/>
            <a:r>
              <a:t>مزمور 40: 4</a:t>
            </a:r>
          </a:p>
        </p:txBody>
      </p:sp>
      <p:sp>
        <p:nvSpPr>
          <p:cNvPr id="2210" name="How blessed is the man who has made the LORD his trust, and has not turned to the proud, nor to those who lapse into falsehood."/>
          <p:cNvSpPr txBox="1"/>
          <p:nvPr>
            <p:ph type="subTitle" sz="half" idx="1"/>
          </p:nvPr>
        </p:nvSpPr>
        <p:spPr>
          <a:xfrm>
            <a:off x="2425434" y="3263900"/>
            <a:ext cx="19533132" cy="3596629"/>
          </a:xfrm>
          <a:prstGeom prst="rect">
            <a:avLst/>
          </a:prstGeom>
        </p:spPr>
        <p:txBody>
          <a:bodyPr/>
          <a:lstStyle/>
          <a:p>
            <a:pPr algn="r" defTabSz="914400" rtl="1">
              <a:lnSpc>
                <a:spcPct val="110000"/>
              </a:lnSpc>
              <a:defRPr>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طُوبَى لِلرَّجُلِ الَّذِي جَعَلَ الرَّبَّ مُتَّكَلَهُ وَلَمْ يَلْتَفِتْ إِلَى الْغَطَارِيسِ وَالْمُنْحَرِفِينَ إِلَى الْكَذِبِ.</a:t>
            </a:r>
            <a:r>
              <a:t> </a:t>
            </a:r>
          </a:p>
        </p:txBody>
      </p:sp>
      <p:grpSp>
        <p:nvGrpSpPr>
          <p:cNvPr id="2213" name="Group"/>
          <p:cNvGrpSpPr/>
          <p:nvPr/>
        </p:nvGrpSpPr>
        <p:grpSpPr>
          <a:xfrm>
            <a:off x="2382129" y="7636229"/>
            <a:ext cx="19619742" cy="2970680"/>
            <a:chOff x="0" y="0"/>
            <a:chExt cx="19619740" cy="2970679"/>
          </a:xfrm>
        </p:grpSpPr>
        <p:sp>
          <p:nvSpPr>
            <p:cNvPr id="2211" name="Proverbs 29:25"/>
            <p:cNvSpPr txBox="1"/>
            <p:nvPr/>
          </p:nvSpPr>
          <p:spPr>
            <a:xfrm>
              <a:off x="0" y="0"/>
              <a:ext cx="19619741" cy="15885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r" defTabSz="914400" rtl="1">
                <a:defRPr sz="90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أمثال 29: 25</a:t>
              </a:r>
            </a:p>
          </p:txBody>
        </p:sp>
        <p:sp>
          <p:nvSpPr>
            <p:cNvPr id="2212" name="The fear of man brings a snare, but he who trusts in the Lord will be safe."/>
            <p:cNvSpPr txBox="1"/>
            <p:nvPr/>
          </p:nvSpPr>
          <p:spPr>
            <a:xfrm>
              <a:off x="43304" y="1786182"/>
              <a:ext cx="19533133" cy="1184498"/>
            </a:xfrm>
            <a:prstGeom prst="rect">
              <a:avLst/>
            </a:prstGeom>
            <a:noFill/>
            <a:ln w="12700" cap="flat">
              <a:noFill/>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p>
              <a:pPr algn="r" defTabSz="914400" rtl="1">
                <a:defRPr sz="72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خَشْيَةُ الإِنْسَانِ تَضَعُ شَرَكًا وَالْمُتَّكِلُ عَلَى الرَّبِّ يُرْفَعُ.</a:t>
              </a:r>
              <a:r>
                <a:t>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213"/>
                                        </p:tgtEl>
                                        <p:attrNameLst>
                                          <p:attrName>style.visibility</p:attrName>
                                        </p:attrNameLst>
                                      </p:cBhvr>
                                      <p:to>
                                        <p:strVal val="visible"/>
                                      </p:to>
                                    </p:set>
                                    <p:animEffect filter="wipe(up)" transition="in">
                                      <p:cBhvr>
                                        <p:cTn id="7" dur="500"/>
                                        <p:tgtEl>
                                          <p:spTgt spid="2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3" grpId="1"/>
    </p:bldLst>
  </p:timing>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8" name="Genesis 1-11"/>
          <p:cNvSpPr txBox="1"/>
          <p:nvPr/>
        </p:nvSpPr>
        <p:spPr>
          <a:xfrm rot="21420000">
            <a:off x="8892009" y="6450865"/>
            <a:ext cx="1894615" cy="10928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828800" rtl="1">
              <a:lnSpc>
                <a:spcPct val="80000"/>
              </a:lnSpc>
              <a:defRPr b="1" sz="3400">
                <a:latin typeface="Arial Narrow"/>
                <a:ea typeface="Arial Narrow"/>
                <a:cs typeface="Arial Narrow"/>
                <a:sym typeface="Arial Narrow"/>
              </a:defRPr>
            </a:lvl1pPr>
          </a:lstStyle>
          <a:p>
            <a:pPr/>
            <a:r>
              <a:t>تكوين 1-11</a:t>
            </a:r>
          </a:p>
        </p:txBody>
      </p:sp>
      <p:sp>
        <p:nvSpPr>
          <p:cNvPr id="2219" name="احصلْ على هذا العرض التقديمي مجانًا!"/>
          <p:cNvSpPr txBox="1"/>
          <p:nvPr/>
        </p:nvSpPr>
        <p:spPr>
          <a:xfrm>
            <a:off x="6396931" y="-100221"/>
            <a:ext cx="11969069" cy="233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rtl="1">
              <a:defRPr b="1" sz="8000">
                <a:solidFill>
                  <a:srgbClr val="FFFFFF"/>
                </a:solidFill>
                <a:latin typeface="Traditional Arabic"/>
                <a:ea typeface="Traditional Arabic"/>
                <a:cs typeface="Traditional Arabic"/>
                <a:sym typeface="Traditional Arabic"/>
              </a:defRPr>
            </a:lvl1pPr>
          </a:lstStyle>
          <a:p>
            <a:pPr/>
            <a:r>
              <a:t>احصلْ على هذا العرض التقديمي مجانًا!</a:t>
            </a:r>
            <a:endParaRPr b="0" sz="4400">
              <a:solidFill>
                <a:srgbClr val="000000"/>
              </a:solidFill>
              <a:latin typeface="Times Roman"/>
              <a:ea typeface="Times Roman"/>
              <a:cs typeface="Times Roman"/>
              <a:sym typeface="Times Roman"/>
            </a:endParaRPr>
          </a:p>
        </p:txBody>
      </p:sp>
      <p:pic>
        <p:nvPicPr>
          <p:cNvPr id="2220" name="Image" descr="Image"/>
          <p:cNvPicPr>
            <a:picLocks noChangeAspect="1"/>
          </p:cNvPicPr>
          <p:nvPr/>
        </p:nvPicPr>
        <p:blipFill>
          <a:blip r:embed="rId3">
            <a:extLst/>
          </a:blip>
          <a:srcRect l="479" t="0" r="479" b="0"/>
          <a:stretch>
            <a:fillRect/>
          </a:stretch>
        </p:blipFill>
        <p:spPr>
          <a:xfrm>
            <a:off x="1234699" y="1601893"/>
            <a:ext cx="21914602" cy="10150918"/>
          </a:xfrm>
          <a:prstGeom prst="rect">
            <a:avLst/>
          </a:prstGeom>
          <a:ln w="12700">
            <a:miter lim="400000"/>
          </a:ln>
        </p:spPr>
      </p:pic>
      <p:sp>
        <p:nvSpPr>
          <p:cNvPr id="2221" name="إعداد د. تيري مورتنسون * جرى تحميل المادَّة بواسطة د. ريك غريفيث * مؤسَّسة الدراسات اللاهوتيَّة الأردنيَّة…"/>
          <p:cNvSpPr txBox="1"/>
          <p:nvPr/>
        </p:nvSpPr>
        <p:spPr>
          <a:xfrm>
            <a:off x="-111" y="12128944"/>
            <a:ext cx="24384222"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defRPr b="1" sz="3833">
                <a:solidFill>
                  <a:srgbClr val="FFFFFF"/>
                </a:solidFill>
                <a:latin typeface="Traditional Arabic"/>
                <a:ea typeface="Traditional Arabic"/>
                <a:cs typeface="Traditional Arabic"/>
                <a:sym typeface="Traditional Arabic"/>
              </a:defRPr>
            </a:pPr>
            <a:r>
              <a:t>إعداد د. تيري مورتنسون</a:t>
            </a:r>
            <a:r>
              <a:rPr b="0" sz="2100">
                <a:latin typeface="Times Roman"/>
                <a:ea typeface="Times Roman"/>
                <a:cs typeface="Times Roman"/>
                <a:sym typeface="Times Roman"/>
              </a:rPr>
              <a:t> * </a:t>
            </a:r>
            <a:r>
              <a:t>جرى تحميل المادَّة بواسطة د. ريك غريفيث</a:t>
            </a:r>
            <a:r>
              <a:rPr b="0" sz="2100">
                <a:latin typeface="Times Roman"/>
                <a:ea typeface="Times Roman"/>
                <a:cs typeface="Times Roman"/>
                <a:sym typeface="Times Roman"/>
              </a:rPr>
              <a:t> *</a:t>
            </a:r>
            <a:r>
              <a:t> مؤسَّسة الدراسات اللاهوتيَّة الأردنيَّة</a:t>
            </a:r>
            <a:endParaRPr b="0" sz="2100">
              <a:solidFill>
                <a:srgbClr val="000000"/>
              </a:solidFill>
              <a:latin typeface="Times Roman"/>
              <a:ea typeface="Times Roman"/>
              <a:cs typeface="Times Roman"/>
              <a:sym typeface="Times Roman"/>
            </a:endParaRPr>
          </a:p>
          <a:p>
            <a:pPr defTabSz="457200" rtl="1">
              <a:defRPr b="1" sz="3833">
                <a:solidFill>
                  <a:srgbClr val="FFFFFF"/>
                </a:solidFill>
                <a:latin typeface="Traditional Arabic"/>
                <a:ea typeface="Traditional Arabic"/>
                <a:cs typeface="Traditional Arabic"/>
                <a:sym typeface="Traditional Arabic"/>
              </a:defRPr>
            </a:pPr>
            <a:r>
              <a:t>يمكن تنزيل جميع الملفات بلغاتٍ كثيرةٍ مجَّانًا من الموقع الإلكترونيّ: https://biblestudydownloads.org/resource/5764</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5" name="DSC_4094.jpg" descr="DSC_4094.jpg"/>
          <p:cNvPicPr>
            <a:picLocks noChangeAspect="1"/>
          </p:cNvPicPr>
          <p:nvPr/>
        </p:nvPicPr>
        <p:blipFill>
          <a:blip r:embed="rId3">
            <a:extLst/>
          </a:blip>
          <a:stretch>
            <a:fillRect/>
          </a:stretch>
        </p:blipFill>
        <p:spPr>
          <a:xfrm>
            <a:off x="5245739" y="3646446"/>
            <a:ext cx="13892521" cy="9227123"/>
          </a:xfrm>
          <a:prstGeom prst="rect">
            <a:avLst/>
          </a:prstGeom>
          <a:ln w="38100">
            <a:solidFill>
              <a:srgbClr val="FFFFFF"/>
            </a:solidFill>
            <a:miter lim="400000"/>
          </a:ln>
        </p:spPr>
      </p:pic>
      <p:sp>
        <p:nvSpPr>
          <p:cNvPr id="1046" name="Structure &amp; Function…"/>
          <p:cNvSpPr txBox="1"/>
          <p:nvPr/>
        </p:nvSpPr>
        <p:spPr>
          <a:xfrm>
            <a:off x="1247615" y="812799"/>
            <a:ext cx="12204703" cy="258803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rtl="1">
              <a:lnSpc>
                <a:spcPct val="90000"/>
              </a:lnSpc>
              <a:defRPr sz="7600">
                <a:solidFill>
                  <a:srgbClr val="FEFCDC"/>
                </a:solidFill>
              </a:defRPr>
            </a:pPr>
            <a:r>
              <a:t>هيكليَّة ووظيفة</a:t>
            </a:r>
          </a:p>
          <a:p>
            <a:pPr rtl="1">
              <a:lnSpc>
                <a:spcPct val="90000"/>
              </a:lnSpc>
              <a:defRPr sz="7600">
                <a:solidFill>
                  <a:srgbClr val="FEFCDC"/>
                </a:solidFill>
                <a:uFill>
                  <a:solidFill>
                    <a:srgbClr val="0042AA"/>
                  </a:solidFill>
                </a:uFill>
              </a:defRPr>
            </a:pPr>
            <a:r>
              <a:t>(العلم التشغيليّ)</a:t>
            </a:r>
          </a:p>
        </p:txBody>
      </p:sp>
      <p:sp>
        <p:nvSpPr>
          <p:cNvPr id="1047" name="Origin &amp; History…"/>
          <p:cNvSpPr txBox="1"/>
          <p:nvPr/>
        </p:nvSpPr>
        <p:spPr>
          <a:xfrm>
            <a:off x="11734589" y="812799"/>
            <a:ext cx="12204702" cy="258803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rtl="1">
              <a:lnSpc>
                <a:spcPct val="90000"/>
              </a:lnSpc>
              <a:defRPr sz="7600">
                <a:solidFill>
                  <a:srgbClr val="FFFB00"/>
                </a:solidFill>
              </a:defRPr>
            </a:pPr>
            <a:r>
              <a:t>أصول وتاريخ</a:t>
            </a:r>
          </a:p>
          <a:p>
            <a:pPr rtl="1">
              <a:lnSpc>
                <a:spcPct val="90000"/>
              </a:lnSpc>
              <a:defRPr sz="7600">
                <a:solidFill>
                  <a:srgbClr val="FFFB00"/>
                </a:solidFill>
                <a:uFill>
                  <a:solidFill>
                    <a:srgbClr val="0042AA"/>
                  </a:solidFill>
                </a:uFill>
              </a:defRPr>
            </a:pPr>
            <a:r>
              <a:t>(علم الأصول)</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In origin science, experiments serve only as possible analogies."/>
          <p:cNvSpPr txBox="1"/>
          <p:nvPr/>
        </p:nvSpPr>
        <p:spPr>
          <a:xfrm>
            <a:off x="1778000" y="1435100"/>
            <a:ext cx="20828000" cy="126069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rtl="1">
              <a:defRPr sz="7200">
                <a:solidFill>
                  <a:srgbClr val="FEFCDC"/>
                </a:solidFill>
              </a:defRPr>
            </a:pPr>
            <a:r>
              <a:t>في علم الأصول، لا تخدم التجارب إلَّا </a:t>
            </a:r>
            <a:r>
              <a:rPr>
                <a:solidFill>
                  <a:srgbClr val="FFFB00"/>
                </a:solidFill>
              </a:rPr>
              <a:t>كمقارنات مُمكِنَة</a:t>
            </a:r>
            <a:r>
              <a:t>.</a:t>
            </a:r>
          </a:p>
        </p:txBody>
      </p:sp>
      <p:pic>
        <p:nvPicPr>
          <p:cNvPr id="1052" name="USGS flume experiment.jpg" descr="USGS flume experiment.jpg"/>
          <p:cNvPicPr>
            <a:picLocks noChangeAspect="1"/>
          </p:cNvPicPr>
          <p:nvPr/>
        </p:nvPicPr>
        <p:blipFill>
          <a:blip r:embed="rId3">
            <a:extLst/>
          </a:blip>
          <a:stretch>
            <a:fillRect/>
          </a:stretch>
        </p:blipFill>
        <p:spPr>
          <a:xfrm>
            <a:off x="5502850" y="3065889"/>
            <a:ext cx="13378300" cy="8885589"/>
          </a:xfrm>
          <a:prstGeom prst="rect">
            <a:avLst/>
          </a:prstGeom>
          <a:ln w="38100">
            <a:solidFill>
              <a:srgbClr val="FEFCDC"/>
            </a:solidFill>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6" name="Center square.jpg" descr="Center square.jpg"/>
          <p:cNvPicPr>
            <a:picLocks noChangeAspect="1"/>
          </p:cNvPicPr>
          <p:nvPr/>
        </p:nvPicPr>
        <p:blipFill>
          <a:blip r:embed="rId3">
            <a:extLst/>
          </a:blip>
          <a:stretch>
            <a:fillRect/>
          </a:stretch>
        </p:blipFill>
        <p:spPr>
          <a:xfrm>
            <a:off x="5207034" y="2718879"/>
            <a:ext cx="13970002" cy="7353810"/>
          </a:xfrm>
          <a:prstGeom prst="rect">
            <a:avLst/>
          </a:prstGeom>
          <a:ln w="12700">
            <a:miter lim="400000"/>
          </a:ln>
        </p:spPr>
      </p:pic>
      <p:sp>
        <p:nvSpPr>
          <p:cNvPr id="1057" name="Observations of the Facts"/>
          <p:cNvSpPr txBox="1"/>
          <p:nvPr/>
        </p:nvSpPr>
        <p:spPr>
          <a:xfrm>
            <a:off x="5737225" y="5745162"/>
            <a:ext cx="12966700" cy="1174924"/>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spcBef>
                <a:spcPts val="1800"/>
              </a:spcBef>
              <a:defRPr b="1" sz="7600">
                <a:uFill>
                  <a:solidFill>
                    <a:srgbClr val="000000"/>
                  </a:solidFill>
                </a:uFill>
                <a:latin typeface="Arial"/>
                <a:ea typeface="Arial"/>
                <a:cs typeface="Arial"/>
                <a:sym typeface="Arial"/>
              </a:defRPr>
            </a:lvl1pPr>
          </a:lstStyle>
          <a:p>
            <a:pPr/>
            <a:r>
              <a:t>ملاحظات على الحقائق</a:t>
            </a:r>
          </a:p>
        </p:txBody>
      </p:sp>
      <p:grpSp>
        <p:nvGrpSpPr>
          <p:cNvPr id="1060" name="Group"/>
          <p:cNvGrpSpPr/>
          <p:nvPr/>
        </p:nvGrpSpPr>
        <p:grpSpPr>
          <a:xfrm>
            <a:off x="7376623" y="1268411"/>
            <a:ext cx="9624407" cy="3862391"/>
            <a:chOff x="0" y="0"/>
            <a:chExt cx="9624406" cy="3862389"/>
          </a:xfrm>
        </p:grpSpPr>
        <p:sp>
          <p:nvSpPr>
            <p:cNvPr id="1058" name="Assumptions"/>
            <p:cNvSpPr txBox="1"/>
            <p:nvPr/>
          </p:nvSpPr>
          <p:spPr>
            <a:xfrm>
              <a:off x="-1" y="-1"/>
              <a:ext cx="9624408" cy="1174925"/>
            </a:xfrm>
            <a:prstGeom prst="rect">
              <a:avLst/>
            </a:prstGeom>
            <a:solidFill>
              <a:srgbClr val="FF2600"/>
            </a:solidFill>
            <a:ln w="12700" cap="flat">
              <a:noFill/>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indent="40639" defTabSz="914400" rtl="1">
                <a:lnSpc>
                  <a:spcPct val="90000"/>
                </a:lnSpc>
                <a:defRPr b="1" sz="7600">
                  <a:solidFill>
                    <a:srgbClr val="FFFFFF"/>
                  </a:solidFill>
                  <a:uFill>
                    <a:solidFill>
                      <a:srgbClr val="FFFFFF"/>
                    </a:solidFill>
                  </a:uFill>
                  <a:latin typeface="Arial"/>
                  <a:ea typeface="Arial"/>
                  <a:cs typeface="Arial"/>
                  <a:sym typeface="Arial"/>
                </a:defRPr>
              </a:lvl1pPr>
            </a:lstStyle>
            <a:p>
              <a:pPr/>
              <a:r>
                <a:t>فرضيَّات</a:t>
              </a:r>
            </a:p>
          </p:txBody>
        </p:sp>
        <p:sp>
          <p:nvSpPr>
            <p:cNvPr id="1059" name="Line"/>
            <p:cNvSpPr/>
            <p:nvPr/>
          </p:nvSpPr>
          <p:spPr>
            <a:xfrm flipV="1">
              <a:off x="4815376" y="1124248"/>
              <a:ext cx="2" cy="2738142"/>
            </a:xfrm>
            <a:prstGeom prst="line">
              <a:avLst/>
            </a:prstGeom>
            <a:noFill/>
            <a:ln w="508000" cap="flat">
              <a:solidFill>
                <a:srgbClr val="FF2600"/>
              </a:solidFill>
              <a:prstDash val="solid"/>
              <a:miter lim="400000"/>
              <a:headEnd type="triangle" w="med" len="med"/>
            </a:ln>
            <a:effectLst/>
          </p:spPr>
          <p:txBody>
            <a:bodyPr wrap="square" lIns="45718" tIns="45718" rIns="45718" bIns="45718" numCol="1" anchor="t">
              <a:noAutofit/>
            </a:bodyPr>
            <a:lstStyle/>
            <a:p>
              <a:pPr/>
            </a:p>
          </p:txBody>
        </p:sp>
      </p:grpSp>
      <p:grpSp>
        <p:nvGrpSpPr>
          <p:cNvPr id="1063" name="Group"/>
          <p:cNvGrpSpPr/>
          <p:nvPr/>
        </p:nvGrpSpPr>
        <p:grpSpPr>
          <a:xfrm>
            <a:off x="3883025" y="7543800"/>
            <a:ext cx="16281400" cy="3929237"/>
            <a:chOff x="0" y="0"/>
            <a:chExt cx="16281400" cy="3929235"/>
          </a:xfrm>
        </p:grpSpPr>
        <p:sp>
          <p:nvSpPr>
            <p:cNvPr id="1061" name="Interpretations &amp; Reconstructions of the Past"/>
            <p:cNvSpPr txBox="1"/>
            <p:nvPr/>
          </p:nvSpPr>
          <p:spPr>
            <a:xfrm>
              <a:off x="0" y="2754311"/>
              <a:ext cx="16281400" cy="1174925"/>
            </a:xfrm>
            <a:prstGeom prst="rect">
              <a:avLst/>
            </a:prstGeom>
            <a:solidFill>
              <a:srgbClr val="0433FF"/>
            </a:solidFill>
            <a:ln w="12700" cap="flat">
              <a:noFill/>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indent="40639" defTabSz="914400" rtl="1">
                <a:lnSpc>
                  <a:spcPct val="80000"/>
                </a:lnSpc>
                <a:defRPr b="1" sz="7600">
                  <a:solidFill>
                    <a:srgbClr val="FFFFFF"/>
                  </a:solidFill>
                  <a:uFill>
                    <a:solidFill>
                      <a:srgbClr val="FFFFFF"/>
                    </a:solidFill>
                  </a:uFill>
                  <a:latin typeface="Arial"/>
                  <a:ea typeface="Arial"/>
                  <a:cs typeface="Arial"/>
                  <a:sym typeface="Arial"/>
                </a:defRPr>
              </a:lvl1pPr>
            </a:lstStyle>
            <a:p>
              <a:pPr/>
              <a:r>
                <a:t>تفسيرات وإعادة بناء الماضي</a:t>
              </a:r>
            </a:p>
          </p:txBody>
        </p:sp>
        <p:sp>
          <p:nvSpPr>
            <p:cNvPr id="1062" name="Line"/>
            <p:cNvSpPr/>
            <p:nvPr/>
          </p:nvSpPr>
          <p:spPr>
            <a:xfrm flipV="1">
              <a:off x="8347075" y="0"/>
              <a:ext cx="1" cy="2738141"/>
            </a:xfrm>
            <a:prstGeom prst="line">
              <a:avLst/>
            </a:prstGeom>
            <a:noFill/>
            <a:ln w="508000" cap="flat">
              <a:solidFill>
                <a:srgbClr val="0433FF"/>
              </a:solidFill>
              <a:prstDash val="solid"/>
              <a:miter lim="400000"/>
              <a:headEnd type="triangle" w="med" len="med"/>
            </a:ln>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060"/>
                                        </p:tgtEl>
                                        <p:attrNameLst>
                                          <p:attrName>style.visibility</p:attrName>
                                        </p:attrNameLst>
                                      </p:cBhvr>
                                      <p:to>
                                        <p:strVal val="visible"/>
                                      </p:to>
                                    </p:set>
                                    <p:animEffect filter="wipe(up)" transition="in">
                                      <p:cBhvr>
                                        <p:cTn id="7" dur="500"/>
                                        <p:tgtEl>
                                          <p:spTgt spid="10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063"/>
                                        </p:tgtEl>
                                        <p:attrNameLst>
                                          <p:attrName>style.visibility</p:attrName>
                                        </p:attrNameLst>
                                      </p:cBhvr>
                                      <p:to>
                                        <p:strVal val="visible"/>
                                      </p:to>
                                    </p:set>
                                    <p:animEffect filter="wipe(up)" transition="in">
                                      <p:cBhvr>
                                        <p:cTn id="12" dur="500"/>
                                        <p:tgtEl>
                                          <p:spTgt spid="10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60" grpId="1"/>
      <p:bldP build="whole" bldLvl="1" animBg="1" rev="0" advAuto="0" spid="1063"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67" name="glasses.png" descr="glasses.png"/>
          <p:cNvPicPr>
            <a:picLocks noChangeAspect="1"/>
          </p:cNvPicPr>
          <p:nvPr/>
        </p:nvPicPr>
        <p:blipFill>
          <a:blip r:embed="rId2">
            <a:extLst/>
          </a:blip>
          <a:stretch>
            <a:fillRect/>
          </a:stretch>
        </p:blipFill>
        <p:spPr>
          <a:xfrm>
            <a:off x="4229100" y="2883923"/>
            <a:ext cx="15925800" cy="6134103"/>
          </a:xfrm>
          <a:prstGeom prst="rect">
            <a:avLst/>
          </a:prstGeom>
          <a:ln w="12700">
            <a:miter lim="400000"/>
          </a:ln>
        </p:spPr>
      </p:pic>
      <p:sp>
        <p:nvSpPr>
          <p:cNvPr id="1068" name="Assumptions are like a pair of glasses."/>
          <p:cNvSpPr txBox="1"/>
          <p:nvPr/>
        </p:nvSpPr>
        <p:spPr>
          <a:xfrm>
            <a:off x="1778000" y="1371600"/>
            <a:ext cx="20828000" cy="132932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rtl="1">
              <a:defRPr sz="7600">
                <a:solidFill>
                  <a:srgbClr val="FFFBB9"/>
                </a:solidFill>
              </a:defRPr>
            </a:lvl1pPr>
          </a:lstStyle>
          <a:p>
            <a:pPr/>
            <a:r>
              <a:t>الفرضيَّات تشبه العدسات</a:t>
            </a:r>
          </a:p>
        </p:txBody>
      </p:sp>
      <p:sp>
        <p:nvSpPr>
          <p:cNvPr id="1069" name="They affect what you see and how you interpret what you see, which is KEY in origin science."/>
          <p:cNvSpPr txBox="1"/>
          <p:nvPr/>
        </p:nvSpPr>
        <p:spPr>
          <a:xfrm>
            <a:off x="2975239" y="9387347"/>
            <a:ext cx="18433522" cy="250983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rtl="1">
              <a:defRPr sz="7000">
                <a:solidFill>
                  <a:srgbClr val="FFFBB9"/>
                </a:solidFill>
              </a:defRPr>
            </a:pPr>
            <a:r>
              <a:t>إنَّها تؤثِّر في </a:t>
            </a:r>
            <a:r>
              <a:rPr>
                <a:solidFill>
                  <a:srgbClr val="FFFF00"/>
                </a:solidFill>
              </a:rPr>
              <a:t>ما</a:t>
            </a:r>
            <a:r>
              <a:t> تراه </a:t>
            </a:r>
            <a:r>
              <a:rPr>
                <a:solidFill>
                  <a:srgbClr val="FFFFFF"/>
                </a:solidFill>
              </a:rPr>
              <a:t>وفي </a:t>
            </a:r>
            <a:r>
              <a:rPr>
                <a:solidFill>
                  <a:srgbClr val="FFFF00"/>
                </a:solidFill>
              </a:rPr>
              <a:t>كيفيَّة تفسير </a:t>
            </a:r>
            <a:r>
              <a:t>ما تراه، وهي المفتاح في علم الأصول.</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1" name="Our assumptions affect our scientific study."/>
          <p:cNvSpPr txBox="1"/>
          <p:nvPr>
            <p:ph type="title"/>
          </p:nvPr>
        </p:nvSpPr>
        <p:spPr>
          <a:xfrm>
            <a:off x="3702050" y="1558578"/>
            <a:ext cx="16979900" cy="3073401"/>
          </a:xfrm>
          <a:prstGeom prst="rect">
            <a:avLst/>
          </a:prstGeom>
          <a:effectLst>
            <a:outerShdw sx="100000" sy="100000" kx="0" ky="0" algn="b" rotWithShape="0" blurRad="50800" dist="38100" dir="5400000">
              <a:srgbClr val="000000">
                <a:alpha val="40000"/>
              </a:srgbClr>
            </a:outerShdw>
          </a:effectLst>
        </p:spPr>
        <p:txBody>
          <a:bodyPr/>
          <a:lstStyle>
            <a:lvl1pPr algn="ctr" rtl="1">
              <a:lnSpc>
                <a:spcPct val="90000"/>
              </a:lnSpc>
              <a:defRPr sz="8600">
                <a:solidFill>
                  <a:srgbClr val="FFFF00"/>
                </a:solidFill>
              </a:defRPr>
            </a:lvl1pPr>
          </a:lstStyle>
          <a:p>
            <a:pPr/>
            <a:r>
              <a:t>تؤثِّر فرضيَّاتُنا في دراستنا العلميَّة.</a:t>
            </a:r>
          </a:p>
        </p:txBody>
      </p:sp>
      <p:sp>
        <p:nvSpPr>
          <p:cNvPr id="1072" name="They influence or control the questions we ask.…"/>
          <p:cNvSpPr txBox="1"/>
          <p:nvPr/>
        </p:nvSpPr>
        <p:spPr>
          <a:xfrm>
            <a:off x="1404788" y="3844534"/>
            <a:ext cx="19659602" cy="7256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43000" indent="-1143000" algn="r" rtl="1">
              <a:lnSpc>
                <a:spcPct val="150000"/>
              </a:lnSpc>
              <a:buSzPct val="100000"/>
              <a:buAutoNum type="arabicPeriod" startAt="1"/>
              <a:defRPr sz="7700">
                <a:solidFill>
                  <a:srgbClr val="FEFCDC"/>
                </a:solidFill>
                <a:latin typeface="Gill Sans"/>
                <a:ea typeface="Gill Sans"/>
                <a:cs typeface="Gill Sans"/>
                <a:sym typeface="Gill Sans"/>
              </a:defRPr>
            </a:pPr>
            <a:r>
              <a:t>تؤثِّر في الأسئلة التي نطرحها أو تحكمها.</a:t>
            </a:r>
          </a:p>
          <a:p>
            <a:pPr marL="1143000" indent="-1143000" algn="r" rtl="1">
              <a:lnSpc>
                <a:spcPct val="150000"/>
              </a:lnSpc>
              <a:buSzPct val="100000"/>
              <a:buAutoNum type="arabicPeriod" startAt="1"/>
              <a:defRPr sz="7700">
                <a:solidFill>
                  <a:srgbClr val="FEFCDC"/>
                </a:solidFill>
                <a:latin typeface="Gill Sans"/>
                <a:ea typeface="Gill Sans"/>
                <a:cs typeface="Gill Sans"/>
                <a:sym typeface="Gill Sans"/>
              </a:defRPr>
            </a:pPr>
            <a:r>
              <a:t>تؤثِّر في ما نراه في بحثنا أو تحكمه.</a:t>
            </a:r>
          </a:p>
          <a:p>
            <a:pPr marL="1143000" indent="-1143000" algn="r" rtl="1">
              <a:lnSpc>
                <a:spcPct val="150000"/>
              </a:lnSpc>
              <a:buSzPct val="100000"/>
              <a:buAutoNum type="arabicPeriod" startAt="1"/>
              <a:defRPr sz="7700">
                <a:solidFill>
                  <a:srgbClr val="FEFCDC"/>
                </a:solidFill>
                <a:latin typeface="Gill Sans"/>
                <a:ea typeface="Gill Sans"/>
                <a:cs typeface="Gill Sans"/>
                <a:sym typeface="Gill Sans"/>
              </a:defRPr>
            </a:pPr>
            <a:r>
              <a:t>تؤثِّر في البيانات التي نجمعها أو تحكمها.</a:t>
            </a:r>
          </a:p>
          <a:p>
            <a:pPr marL="1143000" indent="-1143000" algn="r" rtl="1">
              <a:lnSpc>
                <a:spcPct val="150000"/>
              </a:lnSpc>
              <a:buSzPct val="100000"/>
              <a:buAutoNum type="arabicPeriod" startAt="1"/>
              <a:defRPr sz="7700">
                <a:solidFill>
                  <a:srgbClr val="FEFCDC"/>
                </a:solidFill>
                <a:latin typeface="Gill Sans"/>
                <a:ea typeface="Gill Sans"/>
                <a:cs typeface="Gill Sans"/>
                <a:sym typeface="Gill Sans"/>
              </a:defRPr>
            </a:pPr>
            <a:r>
              <a:t>تؤثِّر في تفسيراتنا للبيانات أو تحكمها.</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072">
                                            <p:bg/>
                                          </p:spTgt>
                                        </p:tgtEl>
                                        <p:attrNameLst>
                                          <p:attrName>style.visibility</p:attrName>
                                        </p:attrNameLst>
                                      </p:cBhvr>
                                      <p:to>
                                        <p:strVal val="visible"/>
                                      </p:to>
                                    </p:set>
                                    <p:animEffect filter="wipe(right)" transition="in">
                                      <p:cBhvr>
                                        <p:cTn id="7" dur="500"/>
                                        <p:tgtEl>
                                          <p:spTgt spid="1072">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072">
                                            <p:txEl>
                                              <p:pRg st="0" end="0"/>
                                            </p:txEl>
                                          </p:spTgt>
                                        </p:tgtEl>
                                        <p:attrNameLst>
                                          <p:attrName>style.visibility</p:attrName>
                                        </p:attrNameLst>
                                      </p:cBhvr>
                                      <p:to>
                                        <p:strVal val="visible"/>
                                      </p:to>
                                    </p:set>
                                    <p:animEffect filter="wipe(right)" transition="in">
                                      <p:cBhvr>
                                        <p:cTn id="10" dur="500"/>
                                        <p:tgtEl>
                                          <p:spTgt spid="10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072">
                                            <p:txEl>
                                              <p:pRg st="1" end="1"/>
                                            </p:txEl>
                                          </p:spTgt>
                                        </p:tgtEl>
                                        <p:attrNameLst>
                                          <p:attrName>style.visibility</p:attrName>
                                        </p:attrNameLst>
                                      </p:cBhvr>
                                      <p:to>
                                        <p:strVal val="visible"/>
                                      </p:to>
                                    </p:set>
                                    <p:animEffect filter="wipe(right)" transition="in">
                                      <p:cBhvr>
                                        <p:cTn id="15" dur="500"/>
                                        <p:tgtEl>
                                          <p:spTgt spid="10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1072">
                                            <p:txEl>
                                              <p:pRg st="2" end="2"/>
                                            </p:txEl>
                                          </p:spTgt>
                                        </p:tgtEl>
                                        <p:attrNameLst>
                                          <p:attrName>style.visibility</p:attrName>
                                        </p:attrNameLst>
                                      </p:cBhvr>
                                      <p:to>
                                        <p:strVal val="visible"/>
                                      </p:to>
                                    </p:set>
                                    <p:animEffect filter="wipe(right)" transition="in">
                                      <p:cBhvr>
                                        <p:cTn id="20" dur="500"/>
                                        <p:tgtEl>
                                          <p:spTgt spid="107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1" fill="hold">
                                  <p:stCondLst>
                                    <p:cond delay="0"/>
                                  </p:stCondLst>
                                  <p:iterate type="el" backwards="0">
                                    <p:tmAbs val="0"/>
                                  </p:iterate>
                                  <p:childTnLst>
                                    <p:set>
                                      <p:cBhvr>
                                        <p:cTn id="24" fill="hold"/>
                                        <p:tgtEl>
                                          <p:spTgt spid="1072">
                                            <p:txEl>
                                              <p:pRg st="3" end="3"/>
                                            </p:txEl>
                                          </p:spTgt>
                                        </p:tgtEl>
                                        <p:attrNameLst>
                                          <p:attrName>style.visibility</p:attrName>
                                        </p:attrNameLst>
                                      </p:cBhvr>
                                      <p:to>
                                        <p:strVal val="visible"/>
                                      </p:to>
                                    </p:set>
                                    <p:animEffect filter="wipe(right)" transition="in">
                                      <p:cBhvr>
                                        <p:cTn id="25" dur="500"/>
                                        <p:tgtEl>
                                          <p:spTgt spid="107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7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75" name="First 1800 years: almost universal belief in the church"/>
          <p:cNvSpPr txBox="1"/>
          <p:nvPr>
            <p:ph type="body" sz="quarter" idx="1"/>
          </p:nvPr>
        </p:nvSpPr>
        <p:spPr>
          <a:xfrm>
            <a:off x="3605504" y="1696308"/>
            <a:ext cx="17172992" cy="3420868"/>
          </a:xfrm>
          <a:prstGeom prst="rect">
            <a:avLst/>
          </a:prstGeom>
        </p:spPr>
        <p:txBody>
          <a:bodyPr/>
          <a:lstStyle>
            <a:lvl1pPr algn="ctr" rtl="1">
              <a:lnSpc>
                <a:spcPct val="90000"/>
              </a:lnSpc>
              <a:defRPr sz="9000"/>
            </a:lvl1pPr>
          </a:lstStyle>
          <a:p>
            <a:pPr/>
            <a:r>
              <a:t>في أوَّل 1800 سنة: الإيمان شموليٌّ تقريبًا في الكنيسة</a:t>
            </a:r>
          </a:p>
        </p:txBody>
      </p:sp>
      <p:sp>
        <p:nvSpPr>
          <p:cNvPr id="1076" name="Six literal days of creation…"/>
          <p:cNvSpPr txBox="1"/>
          <p:nvPr/>
        </p:nvSpPr>
        <p:spPr>
          <a:xfrm>
            <a:off x="417940" y="5470930"/>
            <a:ext cx="18670295" cy="537443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defTabSz="914400" rtl="1">
              <a:lnSpc>
                <a:spcPct val="140000"/>
              </a:lnSpc>
              <a:buClr>
                <a:srgbClr val="FFFB00"/>
              </a:buClr>
              <a:buSzPct val="125000"/>
              <a:buChar char="•"/>
              <a:defRPr sz="8000">
                <a:solidFill>
                  <a:srgbClr val="E2DEAB"/>
                </a:solidFill>
                <a:uFill>
                  <a:solidFill>
                    <a:srgbClr val="FFFFFF"/>
                  </a:solidFill>
                </a:uFill>
              </a:defRPr>
            </a:pPr>
            <a:r>
              <a:t> </a:t>
            </a:r>
            <a:r>
              <a:t>ستَّة أيَّام خلق حرفيَّة</a:t>
            </a:r>
          </a:p>
          <a:p>
            <a:pPr algn="r" defTabSz="914400" rtl="1">
              <a:lnSpc>
                <a:spcPct val="140000"/>
              </a:lnSpc>
              <a:buClr>
                <a:srgbClr val="FFFB00"/>
              </a:buClr>
              <a:buSzPct val="125000"/>
              <a:buChar char="•"/>
              <a:defRPr sz="8000">
                <a:solidFill>
                  <a:srgbClr val="E2DEAB"/>
                </a:solidFill>
                <a:uFill>
                  <a:solidFill>
                    <a:srgbClr val="FFFFFF"/>
                  </a:solidFill>
                </a:uFill>
              </a:defRPr>
            </a:pPr>
            <a:r>
              <a:t> </a:t>
            </a:r>
            <a:r>
              <a:t>منذ ما يزيد قليلاً عن 6000 عام</a:t>
            </a:r>
            <a:r>
              <a:t> </a:t>
            </a:r>
          </a:p>
          <a:p>
            <a:pPr algn="r" defTabSz="914400" rtl="1">
              <a:lnSpc>
                <a:spcPct val="140000"/>
              </a:lnSpc>
              <a:buClr>
                <a:srgbClr val="FFFB00"/>
              </a:buClr>
              <a:buSzPct val="125000"/>
              <a:buChar char="•"/>
              <a:defRPr sz="8000">
                <a:solidFill>
                  <a:srgbClr val="E2DEAB"/>
                </a:solidFill>
                <a:uFill>
                  <a:solidFill>
                    <a:srgbClr val="FFFFFF"/>
                  </a:solidFill>
                </a:uFill>
              </a:defRPr>
            </a:pPr>
            <a:r>
              <a:t> طوفانٌ كارثيٌّ عالميٌّ</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8" name="New Theories of  Earth History"/>
          <p:cNvSpPr txBox="1"/>
          <p:nvPr>
            <p:ph type="subTitle" sz="half" idx="1"/>
          </p:nvPr>
        </p:nvSpPr>
        <p:spPr>
          <a:xfrm>
            <a:off x="1720850" y="5670069"/>
            <a:ext cx="20942300" cy="4572001"/>
          </a:xfrm>
          <a:prstGeom prst="rect">
            <a:avLst/>
          </a:prstGeom>
        </p:spPr>
        <p:txBody>
          <a:bodyPr/>
          <a:lstStyle/>
          <a:p>
            <a:pPr algn="ctr" defTabSz="914400" rtl="1">
              <a:defRPr sz="117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نظريَّات جديدة</a:t>
            </a:r>
          </a:p>
          <a:p>
            <a:pPr algn="ctr" defTabSz="914400" rtl="1">
              <a:defRPr sz="117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حول تاريخ الأرض </a:t>
            </a:r>
          </a:p>
        </p:txBody>
      </p:sp>
      <p:sp>
        <p:nvSpPr>
          <p:cNvPr id="1079" name="1770–1830"/>
          <p:cNvSpPr txBox="1"/>
          <p:nvPr/>
        </p:nvSpPr>
        <p:spPr>
          <a:xfrm>
            <a:off x="7685075" y="2578100"/>
            <a:ext cx="9013851"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914400">
              <a:defRPr sz="14000">
                <a:solidFill>
                  <a:srgbClr val="E2DEAB"/>
                </a:solidFill>
                <a:effectLst>
                  <a:outerShdw sx="100000" sy="100000" kx="0" ky="0" algn="b" rotWithShape="0" blurRad="38100" dist="38100" dir="2700000">
                    <a:srgbClr val="000000">
                      <a:alpha val="43137"/>
                    </a:srgbClr>
                  </a:outerShdw>
                </a:effectLst>
                <a:uFill>
                  <a:solidFill>
                    <a:srgbClr val="E2DEAB"/>
                  </a:solidFill>
                </a:uFill>
              </a:defRPr>
            </a:pPr>
            <a:r>
              <a:t>1770–1830</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1" name="James Hutton…"/>
          <p:cNvSpPr txBox="1"/>
          <p:nvPr>
            <p:ph type="title"/>
          </p:nvPr>
        </p:nvSpPr>
        <p:spPr>
          <a:xfrm>
            <a:off x="9698336" y="2069240"/>
            <a:ext cx="12750803" cy="5144429"/>
          </a:xfrm>
          <a:prstGeom prst="rect">
            <a:avLst/>
          </a:prstGeom>
        </p:spPr>
        <p:txBody>
          <a:bodyPr/>
          <a:lstStyle/>
          <a:p>
            <a:pPr defTabSz="914400" rtl="1">
              <a:defRPr sz="9600">
                <a:effectLst>
                  <a:outerShdw sx="100000" sy="100000" kx="0" ky="0" algn="b" rotWithShape="0" blurRad="38100" dist="38100" dir="2700000">
                    <a:srgbClr val="000000">
                      <a:alpha val="43137"/>
                    </a:srgbClr>
                  </a:outerShdw>
                </a:effectLst>
                <a:uFill>
                  <a:solidFill>
                    <a:srgbClr val="FEFCDD"/>
                  </a:solidFill>
                </a:uFill>
              </a:defRPr>
            </a:pPr>
            <a:r>
              <a:t>جيمس هوتون</a:t>
            </a:r>
          </a:p>
          <a:p>
            <a:pPr defTabSz="914400">
              <a:defRPr>
                <a:effectLst>
                  <a:outerShdw sx="100000" sy="100000" kx="0" ky="0" algn="b" rotWithShape="0" blurRad="38100" dist="38100" dir="2700000">
                    <a:srgbClr val="000000">
                      <a:alpha val="43137"/>
                    </a:srgbClr>
                  </a:outerShdw>
                </a:effectLst>
                <a:uFill>
                  <a:solidFill>
                    <a:srgbClr val="FEFCDD"/>
                  </a:solidFill>
                </a:uFill>
              </a:defRPr>
            </a:pPr>
            <a:r>
              <a:t>(1726–1797)</a:t>
            </a:r>
          </a:p>
          <a:p>
            <a:pPr defTabSz="914400" rtl="1">
              <a:defRPr>
                <a:effectLst>
                  <a:outerShdw sx="100000" sy="100000" kx="0" ky="0" algn="b" rotWithShape="0" blurRad="38100" dist="38100" dir="2700000">
                    <a:srgbClr val="000000">
                      <a:alpha val="43137"/>
                    </a:srgbClr>
                  </a:outerShdw>
                </a:effectLst>
                <a:uFill>
                  <a:solidFill>
                    <a:srgbClr val="FEFCDD"/>
                  </a:solidFill>
                </a:uFill>
              </a:defRPr>
            </a:pPr>
            <a:r>
              <a:t>دكتور، فلَّاح، جيولوجيّ</a:t>
            </a:r>
          </a:p>
        </p:txBody>
      </p:sp>
      <p:sp>
        <p:nvSpPr>
          <p:cNvPr id="1082" name="Theory of the Earth (1795)"/>
          <p:cNvSpPr txBox="1"/>
          <p:nvPr/>
        </p:nvSpPr>
        <p:spPr>
          <a:xfrm>
            <a:off x="9699924" y="8952641"/>
            <a:ext cx="12585702" cy="1184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914400" rtl="1">
              <a:defRPr i="1"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نظريَّة الأرض </a:t>
            </a:r>
            <a:r>
              <a:rPr i="0"/>
              <a:t>(1795)</a:t>
            </a:r>
          </a:p>
        </p:txBody>
      </p:sp>
      <p:grpSp>
        <p:nvGrpSpPr>
          <p:cNvPr id="1085" name="image17.jpg"/>
          <p:cNvGrpSpPr/>
          <p:nvPr/>
        </p:nvGrpSpPr>
        <p:grpSpPr>
          <a:xfrm>
            <a:off x="3193908" y="2069241"/>
            <a:ext cx="6130740" cy="8505110"/>
            <a:chOff x="0" y="0"/>
            <a:chExt cx="6130739" cy="8505109"/>
          </a:xfrm>
        </p:grpSpPr>
        <p:pic>
          <p:nvPicPr>
            <p:cNvPr id="1083" name="image17.jpg" descr="image17.jpg"/>
            <p:cNvPicPr>
              <a:picLocks noChangeAspect="1"/>
            </p:cNvPicPr>
            <p:nvPr/>
          </p:nvPicPr>
          <p:blipFill>
            <a:blip r:embed="rId3">
              <a:extLst/>
            </a:blip>
            <a:srcRect l="3113" t="0" r="6614" b="4596"/>
            <a:stretch>
              <a:fillRect/>
            </a:stretch>
          </p:blipFill>
          <p:spPr>
            <a:xfrm>
              <a:off x="317500" y="304800"/>
              <a:ext cx="5508440" cy="7882810"/>
            </a:xfrm>
            <a:prstGeom prst="rect">
              <a:avLst/>
            </a:prstGeom>
            <a:ln w="12700" cap="flat">
              <a:noFill/>
              <a:miter lim="400000"/>
            </a:ln>
            <a:effectLst/>
          </p:spPr>
        </p:pic>
        <p:pic>
          <p:nvPicPr>
            <p:cNvPr id="1084" name="image17.jpg" descr="image17.jpg"/>
            <p:cNvPicPr>
              <a:picLocks noChangeAspect="1"/>
            </p:cNvPicPr>
            <p:nvPr/>
          </p:nvPicPr>
          <p:blipFill>
            <a:blip r:embed="rId4">
              <a:extLst/>
            </a:blip>
            <a:stretch>
              <a:fillRect/>
            </a:stretch>
          </p:blipFill>
          <p:spPr>
            <a:xfrm>
              <a:off x="0" y="0"/>
              <a:ext cx="6130740" cy="850511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Georges Cuvier…"/>
          <p:cNvSpPr txBox="1"/>
          <p:nvPr>
            <p:ph type="title"/>
          </p:nvPr>
        </p:nvSpPr>
        <p:spPr>
          <a:xfrm>
            <a:off x="3416300" y="2489200"/>
            <a:ext cx="10720389" cy="5363306"/>
          </a:xfrm>
          <a:prstGeom prst="rect">
            <a:avLst/>
          </a:prstGeom>
        </p:spPr>
        <p:txBody>
          <a:bodyPr/>
          <a:lstStyle/>
          <a:p>
            <a:pPr algn="r" defTabSz="914400" rtl="1">
              <a:defRPr sz="9600">
                <a:effectLst>
                  <a:outerShdw sx="100000" sy="100000" kx="0" ky="0" algn="b" rotWithShape="0" blurRad="38100" dist="38100" dir="2700000">
                    <a:srgbClr val="000000">
                      <a:alpha val="43137"/>
                    </a:srgbClr>
                  </a:outerShdw>
                </a:effectLst>
                <a:uFill>
                  <a:solidFill>
                    <a:srgbClr val="FEFCDD"/>
                  </a:solidFill>
                </a:uFill>
              </a:defRPr>
            </a:pPr>
            <a:r>
              <a:t>جورج كوفييه</a:t>
            </a:r>
          </a:p>
          <a:p>
            <a:pPr algn="r" defTabSz="914400">
              <a:defRPr>
                <a:effectLst>
                  <a:outerShdw sx="100000" sy="100000" kx="0" ky="0" algn="b" rotWithShape="0" blurRad="38100" dist="38100" dir="2700000">
                    <a:srgbClr val="000000">
                      <a:alpha val="43137"/>
                    </a:srgbClr>
                  </a:outerShdw>
                </a:effectLst>
                <a:uFill>
                  <a:solidFill>
                    <a:srgbClr val="FEFCDD"/>
                  </a:solidFill>
                </a:uFill>
              </a:defRPr>
            </a:pPr>
            <a:r>
              <a:t>(1769–1832)</a:t>
            </a:r>
          </a:p>
          <a:p>
            <a:pPr algn="r" defTabSz="914400" rtl="1">
              <a:defRPr>
                <a:effectLst>
                  <a:outerShdw sx="100000" sy="100000" kx="0" ky="0" algn="b" rotWithShape="0" blurRad="38100" dist="38100" dir="2700000">
                    <a:srgbClr val="000000">
                      <a:alpha val="43137"/>
                    </a:srgbClr>
                  </a:outerShdw>
                </a:effectLst>
                <a:uFill>
                  <a:solidFill>
                    <a:srgbClr val="FEFCDD"/>
                  </a:solidFill>
                </a:uFill>
              </a:defRPr>
            </a:pPr>
            <a:r>
              <a:t>عالِم التشريح المُقارَن، عالِم حفريَّات</a:t>
            </a:r>
          </a:p>
        </p:txBody>
      </p:sp>
      <p:sp>
        <p:nvSpPr>
          <p:cNvPr id="1090" name="Theory of the Earth (1812)"/>
          <p:cNvSpPr txBox="1"/>
          <p:nvPr/>
        </p:nvSpPr>
        <p:spPr>
          <a:xfrm>
            <a:off x="3417887" y="9294320"/>
            <a:ext cx="10718801" cy="11508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defRPr sz="64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نظريَّة الأرض </a:t>
            </a:r>
            <a:r>
              <a:rPr sz="7200"/>
              <a:t>(1812) </a:t>
            </a:r>
          </a:p>
        </p:txBody>
      </p:sp>
      <p:grpSp>
        <p:nvGrpSpPr>
          <p:cNvPr id="1093" name="image18.jpg"/>
          <p:cNvGrpSpPr/>
          <p:nvPr/>
        </p:nvGrpSpPr>
        <p:grpSpPr>
          <a:xfrm>
            <a:off x="14993927" y="2489199"/>
            <a:ext cx="5913086" cy="8100521"/>
            <a:chOff x="0" y="0"/>
            <a:chExt cx="5913084" cy="8100520"/>
          </a:xfrm>
        </p:grpSpPr>
        <p:pic>
          <p:nvPicPr>
            <p:cNvPr id="1091" name="image18.jpg" descr="image18.jpg"/>
            <p:cNvPicPr>
              <a:picLocks noChangeAspect="1"/>
            </p:cNvPicPr>
            <p:nvPr/>
          </p:nvPicPr>
          <p:blipFill>
            <a:blip r:embed="rId3">
              <a:extLst/>
            </a:blip>
            <a:srcRect l="15955" t="0" r="21275" b="4088"/>
            <a:stretch>
              <a:fillRect/>
            </a:stretch>
          </p:blipFill>
          <p:spPr>
            <a:xfrm>
              <a:off x="317500" y="304800"/>
              <a:ext cx="5290784" cy="7478220"/>
            </a:xfrm>
            <a:prstGeom prst="rect">
              <a:avLst/>
            </a:prstGeom>
            <a:ln w="12700" cap="flat">
              <a:noFill/>
              <a:miter lim="400000"/>
            </a:ln>
            <a:effectLst/>
          </p:spPr>
        </p:pic>
        <p:pic>
          <p:nvPicPr>
            <p:cNvPr id="1092" name="image18.jpg" descr="image18.jpg"/>
            <p:cNvPicPr>
              <a:picLocks noChangeAspect="1"/>
            </p:cNvPicPr>
            <p:nvPr/>
          </p:nvPicPr>
          <p:blipFill>
            <a:blip r:embed="rId4">
              <a:extLst/>
            </a:blip>
            <a:stretch>
              <a:fillRect/>
            </a:stretch>
          </p:blipFill>
          <p:spPr>
            <a:xfrm>
              <a:off x="-1" y="-1"/>
              <a:ext cx="5913085" cy="810052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99" name="image20.jpg"/>
          <p:cNvGrpSpPr/>
          <p:nvPr/>
        </p:nvGrpSpPr>
        <p:grpSpPr>
          <a:xfrm>
            <a:off x="14226086" y="2190631"/>
            <a:ext cx="6938293" cy="9334739"/>
            <a:chOff x="0" y="0"/>
            <a:chExt cx="6938291" cy="9334738"/>
          </a:xfrm>
        </p:grpSpPr>
        <p:pic>
          <p:nvPicPr>
            <p:cNvPr id="1097" name="image20.jpg" descr="image20.jpg"/>
            <p:cNvPicPr>
              <a:picLocks noChangeAspect="1"/>
            </p:cNvPicPr>
            <p:nvPr/>
          </p:nvPicPr>
          <p:blipFill>
            <a:blip r:embed="rId3">
              <a:extLst/>
            </a:blip>
            <a:srcRect l="5001" t="5233" r="8301" b="7695"/>
            <a:stretch>
              <a:fillRect/>
            </a:stretch>
          </p:blipFill>
          <p:spPr>
            <a:xfrm>
              <a:off x="317500" y="304800"/>
              <a:ext cx="6315992" cy="8712440"/>
            </a:xfrm>
            <a:prstGeom prst="rect">
              <a:avLst/>
            </a:prstGeom>
            <a:ln w="12700" cap="flat">
              <a:noFill/>
              <a:miter lim="400000"/>
            </a:ln>
            <a:effectLst/>
          </p:spPr>
        </p:pic>
        <p:pic>
          <p:nvPicPr>
            <p:cNvPr id="1098" name="image20.jpg" descr="image20.jpg"/>
            <p:cNvPicPr>
              <a:picLocks noChangeAspect="1"/>
            </p:cNvPicPr>
            <p:nvPr/>
          </p:nvPicPr>
          <p:blipFill>
            <a:blip r:embed="rId4">
              <a:extLst/>
            </a:blip>
            <a:stretch>
              <a:fillRect/>
            </a:stretch>
          </p:blipFill>
          <p:spPr>
            <a:xfrm>
              <a:off x="0" y="0"/>
              <a:ext cx="6938292" cy="9334739"/>
            </a:xfrm>
            <a:prstGeom prst="rect">
              <a:avLst/>
            </a:prstGeom>
            <a:ln w="12700" cap="flat">
              <a:noFill/>
              <a:miter lim="400000"/>
            </a:ln>
            <a:effectLst/>
          </p:spPr>
        </p:pic>
      </p:grpSp>
      <p:sp>
        <p:nvSpPr>
          <p:cNvPr id="1100" name="Charles Lyell…"/>
          <p:cNvSpPr txBox="1"/>
          <p:nvPr>
            <p:ph type="title"/>
          </p:nvPr>
        </p:nvSpPr>
        <p:spPr>
          <a:xfrm>
            <a:off x="3162300" y="2489200"/>
            <a:ext cx="9602724" cy="4684532"/>
          </a:xfrm>
          <a:prstGeom prst="rect">
            <a:avLst/>
          </a:prstGeom>
        </p:spPr>
        <p:txBody>
          <a:bodyPr/>
          <a:lstStyle/>
          <a:p>
            <a:pPr algn="r" defTabSz="886968" rtl="1">
              <a:defRPr sz="9312">
                <a:effectLst>
                  <a:outerShdw sx="100000" sy="100000" kx="0" ky="0" algn="b" rotWithShape="0" blurRad="36957" dist="36957" dir="2700000">
                    <a:srgbClr val="000000">
                      <a:alpha val="43137"/>
                    </a:srgbClr>
                  </a:outerShdw>
                </a:effectLst>
                <a:uFill>
                  <a:solidFill>
                    <a:srgbClr val="FEFCDD"/>
                  </a:solidFill>
                </a:uFill>
              </a:defRPr>
            </a:pPr>
            <a:r>
              <a:t>تشارلز لايل</a:t>
            </a:r>
            <a:br/>
            <a:r>
              <a:t>(1797-1875)</a:t>
            </a:r>
            <a:br/>
            <a:r>
              <a:t>محامي، جيولوجيّ</a:t>
            </a:r>
          </a:p>
        </p:txBody>
      </p:sp>
      <p:sp>
        <p:nvSpPr>
          <p:cNvPr id="1101" name="Principles of Geology…"/>
          <p:cNvSpPr txBox="1"/>
          <p:nvPr/>
        </p:nvSpPr>
        <p:spPr>
          <a:xfrm>
            <a:off x="3163887" y="8509000"/>
            <a:ext cx="9867901" cy="24930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defRPr i="1"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مبادئ الجيولوجيا</a:t>
            </a:r>
          </a:p>
          <a:p>
            <a:pPr algn="r" defTabSz="914400" rtl="1">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(3 مجلَّدات، 1830-33)</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5"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06" name="1800-1840: Views of Earth History"/>
          <p:cNvSpPr txBox="1"/>
          <p:nvPr>
            <p:ph type="body" sz="quarter" idx="1"/>
          </p:nvPr>
        </p:nvSpPr>
        <p:spPr>
          <a:xfrm>
            <a:off x="891943" y="863603"/>
            <a:ext cx="22339304" cy="1762002"/>
          </a:xfrm>
          <a:prstGeom prst="rect">
            <a:avLst/>
          </a:prstGeom>
          <a:effectLst/>
        </p:spPr>
        <p:txBody>
          <a:bodyPr>
            <a:noAutofit/>
          </a:bodyPr>
          <a:lstStyle>
            <a:lvl1pPr algn="ctr" rtl="1">
              <a:defRPr sz="9400">
                <a:solidFill>
                  <a:srgbClr val="FEFCDC"/>
                </a:solidFill>
                <a:effectLst>
                  <a:outerShdw sx="100000" sy="100000" kx="0" ky="0" algn="b" rotWithShape="0" blurRad="38100" dist="38100" dir="2700000">
                    <a:srgbClr val="000000">
                      <a:alpha val="43137"/>
                    </a:srgbClr>
                  </a:outerShdw>
                </a:effectLst>
              </a:defRPr>
            </a:lvl1pPr>
          </a:lstStyle>
          <a:p>
            <a:pPr/>
            <a:r>
              <a:t>1800-1840: وجهات نظر حول تاريخ الأرض</a:t>
            </a:r>
          </a:p>
        </p:txBody>
      </p:sp>
      <p:sp>
        <p:nvSpPr>
          <p:cNvPr id="1107" name="Catastrophist view (e.g., Cuvier)"/>
          <p:cNvSpPr txBox="1"/>
          <p:nvPr/>
        </p:nvSpPr>
        <p:spPr>
          <a:xfrm>
            <a:off x="1905000" y="2566019"/>
            <a:ext cx="20574000" cy="11844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spcBef>
                <a:spcPts val="4300"/>
              </a:spcBef>
              <a:defRPr sz="7200">
                <a:solidFill>
                  <a:srgbClr val="FDCE15"/>
                </a:solidFill>
                <a:effectLst>
                  <a:outerShdw sx="100000" sy="100000" kx="0" ky="0" algn="b" rotWithShape="0" blurRad="38100" dist="38100" dir="2700000">
                    <a:srgbClr val="000000">
                      <a:alpha val="43137"/>
                    </a:srgbClr>
                  </a:outerShdw>
                </a:effectLst>
                <a:uFill>
                  <a:solidFill>
                    <a:srgbClr val="FDCE15"/>
                  </a:solidFill>
                </a:uFill>
              </a:defRPr>
            </a:lvl1pPr>
          </a:lstStyle>
          <a:p>
            <a:pPr/>
            <a:r>
              <a:t>وجهة النظر الكارثيَّة (مثلاً، كوفييه)</a:t>
            </a:r>
          </a:p>
        </p:txBody>
      </p:sp>
      <p:sp>
        <p:nvSpPr>
          <p:cNvPr id="1108" name="Biblical/Traditional view (Scriptural geologists)"/>
          <p:cNvSpPr txBox="1"/>
          <p:nvPr/>
        </p:nvSpPr>
        <p:spPr>
          <a:xfrm>
            <a:off x="1068385" y="9308554"/>
            <a:ext cx="22339304" cy="1397953"/>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defRPr sz="8000">
                <a:solidFill>
                  <a:srgbClr val="FD6F0F"/>
                </a:solidFill>
                <a:uFill>
                  <a:solidFill>
                    <a:srgbClr val="FD6F0F"/>
                  </a:solidFill>
                </a:uFill>
              </a:defRPr>
            </a:lvl1pPr>
          </a:lstStyle>
          <a:p>
            <a:pPr/>
            <a:r>
              <a:t>وجهة النظر الكتابيَّة / التقليديَّة (علماء الجيولوجيا الكتابيَّة)</a:t>
            </a:r>
          </a:p>
        </p:txBody>
      </p:sp>
      <p:sp>
        <p:nvSpPr>
          <p:cNvPr id="1109" name="SCW"/>
          <p:cNvSpPr txBox="1"/>
          <p:nvPr/>
        </p:nvSpPr>
        <p:spPr>
          <a:xfrm>
            <a:off x="10503103" y="10330871"/>
            <a:ext cx="3665633" cy="1963909"/>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algn="r" defTabSz="914400" rtl="1">
              <a:lnSpc>
                <a:spcPct val="80000"/>
              </a:lnSpc>
              <a:spcBef>
                <a:spcPts val="3900"/>
              </a:spcBef>
              <a:defRPr sz="6000">
                <a:solidFill>
                  <a:srgbClr val="FEFCDC"/>
                </a:solidFill>
                <a:uFill>
                  <a:solidFill>
                    <a:srgbClr val="E2DEAB"/>
                  </a:solidFill>
                </a:uFill>
              </a:defRPr>
            </a:lvl1pPr>
          </a:lstStyle>
          <a:p>
            <a:pPr/>
            <a:r>
              <a:t>أسبوع خلق خارق للطبيعة</a:t>
            </a:r>
          </a:p>
        </p:txBody>
      </p:sp>
      <p:grpSp>
        <p:nvGrpSpPr>
          <p:cNvPr id="1112" name="Group"/>
          <p:cNvGrpSpPr/>
          <p:nvPr/>
        </p:nvGrpSpPr>
        <p:grpSpPr>
          <a:xfrm>
            <a:off x="14362924" y="10850398"/>
            <a:ext cx="3907250" cy="1270001"/>
            <a:chOff x="0" y="0"/>
            <a:chExt cx="3907249" cy="1270000"/>
          </a:xfrm>
        </p:grpSpPr>
        <p:sp>
          <p:nvSpPr>
            <p:cNvPr id="1110" name="Line"/>
            <p:cNvSpPr/>
            <p:nvPr/>
          </p:nvSpPr>
          <p:spPr>
            <a:xfrm>
              <a:off x="0" y="131539"/>
              <a:ext cx="1949398" cy="1"/>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111" name="F"/>
            <p:cNvSpPr/>
            <p:nvPr/>
          </p:nvSpPr>
          <p:spPr>
            <a:xfrm>
              <a:off x="2637249" y="0"/>
              <a:ext cx="1270001" cy="1270000"/>
            </a:xfrm>
            <a:prstGeom prst="line">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000">
                  <a:solidFill>
                    <a:srgbClr val="FEFCDC"/>
                  </a:solidFill>
                  <a:uFill>
                    <a:solidFill>
                      <a:srgbClr val="E2DEAB"/>
                    </a:solidFill>
                  </a:uFill>
                </a:defRPr>
              </a:lvl1pPr>
            </a:lstStyle>
            <a:p>
              <a:pPr/>
              <a:r>
                <a:t>طوفان</a:t>
              </a:r>
            </a:p>
          </p:txBody>
        </p:sp>
      </p:grpSp>
      <p:grpSp>
        <p:nvGrpSpPr>
          <p:cNvPr id="1115" name="Group"/>
          <p:cNvGrpSpPr/>
          <p:nvPr/>
        </p:nvGrpSpPr>
        <p:grpSpPr>
          <a:xfrm>
            <a:off x="16810138" y="10477049"/>
            <a:ext cx="6633077" cy="1105524"/>
            <a:chOff x="-76199" y="0"/>
            <a:chExt cx="6633076" cy="1105523"/>
          </a:xfrm>
        </p:grpSpPr>
        <p:sp>
          <p:nvSpPr>
            <p:cNvPr id="1113" name="Line"/>
            <p:cNvSpPr/>
            <p:nvPr/>
          </p:nvSpPr>
          <p:spPr>
            <a:xfrm>
              <a:off x="-76201" y="509974"/>
              <a:ext cx="4347101" cy="7035"/>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114" name="P"/>
            <p:cNvSpPr txBox="1"/>
            <p:nvPr/>
          </p:nvSpPr>
          <p:spPr>
            <a:xfrm>
              <a:off x="4151179" y="0"/>
              <a:ext cx="2405698" cy="1105524"/>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600">
                  <a:solidFill>
                    <a:srgbClr val="FEFCDC"/>
                  </a:solidFill>
                  <a:uFill>
                    <a:solidFill>
                      <a:srgbClr val="E2DEAB"/>
                    </a:solidFill>
                  </a:uFill>
                </a:defRPr>
              </a:lvl1pPr>
            </a:lstStyle>
            <a:p>
              <a:pPr/>
              <a:r>
                <a:t>الحاضر</a:t>
              </a:r>
            </a:p>
          </p:txBody>
        </p:sp>
      </p:grpSp>
      <p:sp>
        <p:nvSpPr>
          <p:cNvPr id="1116" name="(ca. 6000 years)"/>
          <p:cNvSpPr txBox="1"/>
          <p:nvPr/>
        </p:nvSpPr>
        <p:spPr>
          <a:xfrm>
            <a:off x="15804123" y="11947225"/>
            <a:ext cx="4841579" cy="754758"/>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rtl="1">
              <a:defRPr b="1" sz="4800">
                <a:solidFill>
                  <a:srgbClr val="FEFCDC"/>
                </a:solidFill>
                <a:uFill>
                  <a:solidFill>
                    <a:srgbClr val="E2DEAB"/>
                  </a:solidFill>
                </a:uFill>
                <a:latin typeface="Arial"/>
                <a:ea typeface="Arial"/>
                <a:cs typeface="Arial"/>
                <a:sym typeface="Arial"/>
              </a:defRPr>
            </a:lvl1pPr>
          </a:lstStyle>
          <a:p>
            <a:pPr/>
            <a:r>
              <a:t>(6000 سنة من الخلق)</a:t>
            </a:r>
          </a:p>
        </p:txBody>
      </p:sp>
      <p:sp>
        <p:nvSpPr>
          <p:cNvPr id="1117" name="SB"/>
          <p:cNvSpPr txBox="1"/>
          <p:nvPr/>
        </p:nvSpPr>
        <p:spPr>
          <a:xfrm>
            <a:off x="583732" y="3139115"/>
            <a:ext cx="3487203" cy="1910653"/>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lnSpc>
                <a:spcPct val="80000"/>
              </a:lnSpc>
              <a:defRPr sz="6000">
                <a:solidFill>
                  <a:srgbClr val="FEFCDC"/>
                </a:solidFill>
                <a:uFill>
                  <a:solidFill>
                    <a:srgbClr val="E2DEAB"/>
                  </a:solidFill>
                </a:uFill>
              </a:defRPr>
            </a:lvl1pPr>
          </a:lstStyle>
          <a:p>
            <a:pPr/>
            <a:r>
              <a:t>بداية خارقة للطبيعة</a:t>
            </a:r>
          </a:p>
        </p:txBody>
      </p:sp>
      <p:grpSp>
        <p:nvGrpSpPr>
          <p:cNvPr id="1120" name="Group"/>
          <p:cNvGrpSpPr/>
          <p:nvPr/>
        </p:nvGrpSpPr>
        <p:grpSpPr>
          <a:xfrm>
            <a:off x="3611519" y="3610316"/>
            <a:ext cx="2411100" cy="673148"/>
            <a:chOff x="0" y="0"/>
            <a:chExt cx="2411099" cy="673147"/>
          </a:xfrm>
        </p:grpSpPr>
        <p:sp>
          <p:nvSpPr>
            <p:cNvPr id="1118" name="Line"/>
            <p:cNvSpPr/>
            <p:nvPr/>
          </p:nvSpPr>
          <p:spPr>
            <a:xfrm>
              <a:off x="0" y="673146"/>
              <a:ext cx="1233134" cy="2"/>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119" name="C"/>
            <p:cNvSpPr/>
            <p:nvPr/>
          </p:nvSpPr>
          <p:spPr>
            <a:xfrm>
              <a:off x="1166025" y="0"/>
              <a:ext cx="1245075"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grpSp>
        <p:nvGrpSpPr>
          <p:cNvPr id="1123" name="Group"/>
          <p:cNvGrpSpPr/>
          <p:nvPr/>
        </p:nvGrpSpPr>
        <p:grpSpPr>
          <a:xfrm>
            <a:off x="5598753" y="3648416"/>
            <a:ext cx="3176037" cy="635048"/>
            <a:chOff x="0" y="0"/>
            <a:chExt cx="3176035" cy="635047"/>
          </a:xfrm>
        </p:grpSpPr>
        <p:sp>
          <p:nvSpPr>
            <p:cNvPr id="1121" name="Line"/>
            <p:cNvSpPr/>
            <p:nvPr/>
          </p:nvSpPr>
          <p:spPr>
            <a:xfrm>
              <a:off x="-1" y="635046"/>
              <a:ext cx="1688196" cy="2"/>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122" name="C"/>
            <p:cNvSpPr/>
            <p:nvPr/>
          </p:nvSpPr>
          <p:spPr>
            <a:xfrm>
              <a:off x="1293994" y="0"/>
              <a:ext cx="188204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sp>
        <p:nvSpPr>
          <p:cNvPr id="1124" name="SB?"/>
          <p:cNvSpPr txBox="1"/>
          <p:nvPr/>
        </p:nvSpPr>
        <p:spPr>
          <a:xfrm>
            <a:off x="519917" y="6551344"/>
            <a:ext cx="3665633" cy="1910652"/>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lnSpc>
                <a:spcPct val="80000"/>
              </a:lnSpc>
              <a:defRPr sz="6000">
                <a:solidFill>
                  <a:srgbClr val="FEFCDC"/>
                </a:solidFill>
                <a:uFill>
                  <a:solidFill>
                    <a:srgbClr val="E2DEAB"/>
                  </a:solidFill>
                </a:uFill>
              </a:defRPr>
            </a:lvl1pPr>
          </a:lstStyle>
          <a:p>
            <a:pPr/>
            <a:r>
              <a:t>بداية خارقة للطبيعة؟</a:t>
            </a:r>
          </a:p>
        </p:txBody>
      </p:sp>
      <p:sp>
        <p:nvSpPr>
          <p:cNvPr id="1125" name="Uniformitarian view (e.g., Hutton, Lyell)"/>
          <p:cNvSpPr txBox="1"/>
          <p:nvPr/>
        </p:nvSpPr>
        <p:spPr>
          <a:xfrm>
            <a:off x="2060423" y="6089686"/>
            <a:ext cx="20574002" cy="1260698"/>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914400" rtl="1">
              <a:spcBef>
                <a:spcPts val="4300"/>
              </a:spcBef>
              <a:defRPr sz="2400">
                <a:solidFill>
                  <a:srgbClr val="F6A029"/>
                </a:solidFill>
                <a:uFill>
                  <a:solidFill>
                    <a:srgbClr val="F6A029"/>
                  </a:solidFill>
                </a:uFill>
              </a:defRPr>
            </a:pPr>
            <a:r>
              <a:t>,</a:t>
            </a:r>
            <a:r>
              <a:rPr sz="6600"/>
              <a:t>وجهة نظر </a:t>
            </a:r>
            <a:r>
              <a:rPr sz="7200"/>
              <a:t>الوتيرة الواحدة (مثلاً، هيوتون، لايل)</a:t>
            </a:r>
          </a:p>
        </p:txBody>
      </p:sp>
      <p:grpSp>
        <p:nvGrpSpPr>
          <p:cNvPr id="1128" name="Group"/>
          <p:cNvGrpSpPr/>
          <p:nvPr/>
        </p:nvGrpSpPr>
        <p:grpSpPr>
          <a:xfrm>
            <a:off x="3619032" y="7119008"/>
            <a:ext cx="19946605" cy="1105524"/>
            <a:chOff x="-152400" y="0"/>
            <a:chExt cx="19946603" cy="1105523"/>
          </a:xfrm>
        </p:grpSpPr>
        <p:sp>
          <p:nvSpPr>
            <p:cNvPr id="1126" name="Line"/>
            <p:cNvSpPr/>
            <p:nvPr/>
          </p:nvSpPr>
          <p:spPr>
            <a:xfrm>
              <a:off x="-152400" y="506458"/>
              <a:ext cx="17628069" cy="1"/>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127" name="P"/>
            <p:cNvSpPr txBox="1"/>
            <p:nvPr/>
          </p:nvSpPr>
          <p:spPr>
            <a:xfrm>
              <a:off x="17388506" y="0"/>
              <a:ext cx="2405698" cy="1105524"/>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600">
                  <a:solidFill>
                    <a:srgbClr val="FEFCDC"/>
                  </a:solidFill>
                  <a:uFill>
                    <a:solidFill>
                      <a:srgbClr val="E2DEAB"/>
                    </a:solidFill>
                  </a:uFill>
                </a:defRPr>
              </a:lvl1pPr>
            </a:lstStyle>
            <a:p>
              <a:pPr/>
              <a:r>
                <a:t>الحاضر</a:t>
              </a:r>
            </a:p>
          </p:txBody>
        </p:sp>
      </p:grpSp>
      <p:sp>
        <p:nvSpPr>
          <p:cNvPr id="1129" name="(millions of years)"/>
          <p:cNvSpPr txBox="1"/>
          <p:nvPr/>
        </p:nvSpPr>
        <p:spPr>
          <a:xfrm>
            <a:off x="7349207" y="4762500"/>
            <a:ext cx="9131302" cy="927572"/>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spcBef>
                <a:spcPts val="3900"/>
              </a:spcBef>
              <a:defRPr b="1" sz="6000">
                <a:solidFill>
                  <a:srgbClr val="FEFCDC"/>
                </a:solidFill>
                <a:uFill>
                  <a:solidFill>
                    <a:srgbClr val="E2DEAB"/>
                  </a:solidFill>
                </a:uFill>
                <a:latin typeface="Arial"/>
                <a:ea typeface="Arial"/>
                <a:cs typeface="Arial"/>
                <a:sym typeface="Arial"/>
              </a:defRPr>
            </a:lvl1pPr>
          </a:lstStyle>
          <a:p>
            <a:pPr/>
            <a:r>
              <a:t>(ملايين السنين)</a:t>
            </a:r>
          </a:p>
        </p:txBody>
      </p:sp>
      <p:sp>
        <p:nvSpPr>
          <p:cNvPr id="1130" name="(millions of years)"/>
          <p:cNvSpPr txBox="1"/>
          <p:nvPr/>
        </p:nvSpPr>
        <p:spPr>
          <a:xfrm>
            <a:off x="7315685" y="7645400"/>
            <a:ext cx="9131302" cy="927572"/>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spcBef>
                <a:spcPts val="3900"/>
              </a:spcBef>
              <a:defRPr b="1" sz="6000">
                <a:solidFill>
                  <a:srgbClr val="FEFCDC"/>
                </a:solidFill>
                <a:uFill>
                  <a:solidFill>
                    <a:srgbClr val="E2DEAB"/>
                  </a:solidFill>
                </a:uFill>
                <a:latin typeface="Arial"/>
                <a:ea typeface="Arial"/>
                <a:cs typeface="Arial"/>
                <a:sym typeface="Arial"/>
              </a:defRPr>
            </a:lvl1pPr>
          </a:lstStyle>
          <a:p>
            <a:pPr/>
            <a:r>
              <a:t>(ملايين السنين)</a:t>
            </a:r>
          </a:p>
        </p:txBody>
      </p:sp>
      <p:grpSp>
        <p:nvGrpSpPr>
          <p:cNvPr id="1142" name="Group"/>
          <p:cNvGrpSpPr/>
          <p:nvPr/>
        </p:nvGrpSpPr>
        <p:grpSpPr>
          <a:xfrm>
            <a:off x="7721657" y="3641823"/>
            <a:ext cx="15689098" cy="1279516"/>
            <a:chOff x="0" y="-98083"/>
            <a:chExt cx="15689097" cy="1279515"/>
          </a:xfrm>
        </p:grpSpPr>
        <p:grpSp>
          <p:nvGrpSpPr>
            <p:cNvPr id="1133" name="Group"/>
            <p:cNvGrpSpPr/>
            <p:nvPr/>
          </p:nvGrpSpPr>
          <p:grpSpPr>
            <a:xfrm>
              <a:off x="-1" y="-72684"/>
              <a:ext cx="3707681" cy="647749"/>
              <a:chOff x="0" y="0"/>
              <a:chExt cx="3707679" cy="647748"/>
            </a:xfrm>
          </p:grpSpPr>
          <p:sp>
            <p:nvSpPr>
              <p:cNvPr id="1131" name="Line"/>
              <p:cNvSpPr/>
              <p:nvPr/>
            </p:nvSpPr>
            <p:spPr>
              <a:xfrm>
                <a:off x="-1" y="647746"/>
                <a:ext cx="2194654" cy="3"/>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132" name="C"/>
              <p:cNvSpPr/>
              <p:nvPr/>
            </p:nvSpPr>
            <p:spPr>
              <a:xfrm>
                <a:off x="2078394" y="0"/>
                <a:ext cx="1629286"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grpSp>
          <p:nvGrpSpPr>
            <p:cNvPr id="1138" name="Group"/>
            <p:cNvGrpSpPr/>
            <p:nvPr/>
          </p:nvGrpSpPr>
          <p:grpSpPr>
            <a:xfrm>
              <a:off x="5985049" y="-85384"/>
              <a:ext cx="9704049" cy="1266816"/>
              <a:chOff x="0" y="-85383"/>
              <a:chExt cx="9704048" cy="1266815"/>
            </a:xfrm>
          </p:grpSpPr>
          <p:sp>
            <p:nvSpPr>
              <p:cNvPr id="1134" name="Line"/>
              <p:cNvSpPr/>
              <p:nvPr/>
            </p:nvSpPr>
            <p:spPr>
              <a:xfrm>
                <a:off x="3001822" y="575062"/>
                <a:ext cx="4365446" cy="1"/>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135" name="C"/>
              <p:cNvSpPr txBox="1"/>
              <p:nvPr/>
            </p:nvSpPr>
            <p:spPr>
              <a:xfrm>
                <a:off x="2114547" y="-85384"/>
                <a:ext cx="1809655" cy="1266816"/>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sp>
            <p:nvSpPr>
              <p:cNvPr id="1136" name="P"/>
              <p:cNvSpPr txBox="1"/>
              <p:nvPr/>
            </p:nvSpPr>
            <p:spPr>
              <a:xfrm>
                <a:off x="7298351" y="0"/>
                <a:ext cx="2405698" cy="1105524"/>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600">
                    <a:solidFill>
                      <a:srgbClr val="FEFCDC"/>
                    </a:solidFill>
                    <a:uFill>
                      <a:solidFill>
                        <a:srgbClr val="E2DEAB"/>
                      </a:solidFill>
                    </a:uFill>
                  </a:defRPr>
                </a:lvl1pPr>
              </a:lstStyle>
              <a:p>
                <a:pPr/>
                <a:r>
                  <a:t>الحاضر</a:t>
                </a:r>
              </a:p>
            </p:txBody>
          </p:sp>
          <p:sp>
            <p:nvSpPr>
              <p:cNvPr id="1137" name="Line"/>
              <p:cNvSpPr/>
              <p:nvPr/>
            </p:nvSpPr>
            <p:spPr>
              <a:xfrm>
                <a:off x="0" y="575062"/>
                <a:ext cx="2363470" cy="3"/>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grpSp>
        <p:grpSp>
          <p:nvGrpSpPr>
            <p:cNvPr id="1141" name="Group"/>
            <p:cNvGrpSpPr/>
            <p:nvPr/>
          </p:nvGrpSpPr>
          <p:grpSpPr>
            <a:xfrm>
              <a:off x="2948752" y="-98084"/>
              <a:ext cx="3929518" cy="673149"/>
              <a:chOff x="0" y="0"/>
              <a:chExt cx="3929517" cy="673148"/>
            </a:xfrm>
          </p:grpSpPr>
          <p:sp>
            <p:nvSpPr>
              <p:cNvPr id="1139" name="Line"/>
              <p:cNvSpPr/>
              <p:nvPr/>
            </p:nvSpPr>
            <p:spPr>
              <a:xfrm>
                <a:off x="-1" y="673146"/>
                <a:ext cx="2194655" cy="3"/>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140" name="C"/>
              <p:cNvSpPr/>
              <p:nvPr/>
            </p:nvSpPr>
            <p:spPr>
              <a:xfrm>
                <a:off x="2091095" y="0"/>
                <a:ext cx="183842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07"/>
                                        </p:tgtEl>
                                        <p:attrNameLst>
                                          <p:attrName>style.visibility</p:attrName>
                                        </p:attrNameLst>
                                      </p:cBhvr>
                                      <p:to>
                                        <p:strVal val="visible"/>
                                      </p:to>
                                    </p:set>
                                    <p:animEffect filter="fade" transition="in">
                                      <p:cBhvr>
                                        <p:cTn id="7" dur="250"/>
                                        <p:tgtEl>
                                          <p:spTgt spid="1107"/>
                                        </p:tgtEl>
                                      </p:cBhvr>
                                    </p:animEffect>
                                  </p:childTnLst>
                                </p:cTn>
                              </p:par>
                            </p:childTnLst>
                          </p:cTn>
                        </p:par>
                        <p:par>
                          <p:cTn id="8" fill="hold">
                            <p:stCondLst>
                              <p:cond delay="250"/>
                            </p:stCondLst>
                            <p:childTnLst>
                              <p:par>
                                <p:cTn id="9" presetClass="entr" nodeType="afterEffect" presetSubtype="8" presetID="22" grpId="2" fill="hold">
                                  <p:stCondLst>
                                    <p:cond delay="0"/>
                                  </p:stCondLst>
                                  <p:iterate type="el" backwards="0">
                                    <p:tmAbs val="0"/>
                                  </p:iterate>
                                  <p:childTnLst>
                                    <p:set>
                                      <p:cBhvr>
                                        <p:cTn id="10" fill="hold"/>
                                        <p:tgtEl>
                                          <p:spTgt spid="1117"/>
                                        </p:tgtEl>
                                        <p:attrNameLst>
                                          <p:attrName>style.visibility</p:attrName>
                                        </p:attrNameLst>
                                      </p:cBhvr>
                                      <p:to>
                                        <p:strVal val="visible"/>
                                      </p:to>
                                    </p:set>
                                    <p:animEffect filter="wipe(left)" transition="in">
                                      <p:cBhvr>
                                        <p:cTn id="11" dur="500"/>
                                        <p:tgtEl>
                                          <p:spTgt spid="111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1120"/>
                                        </p:tgtEl>
                                        <p:attrNameLst>
                                          <p:attrName>style.visibility</p:attrName>
                                        </p:attrNameLst>
                                      </p:cBhvr>
                                      <p:to>
                                        <p:strVal val="visible"/>
                                      </p:to>
                                    </p:set>
                                    <p:animEffect filter="wipe(left)" transition="in">
                                      <p:cBhvr>
                                        <p:cTn id="16" dur="500"/>
                                        <p:tgtEl>
                                          <p:spTgt spid="1120"/>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4" fill="hold">
                                  <p:stCondLst>
                                    <p:cond delay="0"/>
                                  </p:stCondLst>
                                  <p:iterate type="el" backwards="0">
                                    <p:tmAbs val="0"/>
                                  </p:iterate>
                                  <p:childTnLst>
                                    <p:set>
                                      <p:cBhvr>
                                        <p:cTn id="20" fill="hold"/>
                                        <p:tgtEl>
                                          <p:spTgt spid="1123"/>
                                        </p:tgtEl>
                                        <p:attrNameLst>
                                          <p:attrName>style.visibility</p:attrName>
                                        </p:attrNameLst>
                                      </p:cBhvr>
                                      <p:to>
                                        <p:strVal val="visible"/>
                                      </p:to>
                                    </p:set>
                                    <p:animEffect filter="wipe(left)" transition="in">
                                      <p:cBhvr>
                                        <p:cTn id="21" dur="500"/>
                                        <p:tgtEl>
                                          <p:spTgt spid="1123"/>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8" presetID="22" grpId="5" fill="hold">
                                  <p:stCondLst>
                                    <p:cond delay="0"/>
                                  </p:stCondLst>
                                  <p:iterate type="el" backwards="0">
                                    <p:tmAbs val="0"/>
                                  </p:iterate>
                                  <p:childTnLst>
                                    <p:set>
                                      <p:cBhvr>
                                        <p:cTn id="25" fill="hold"/>
                                        <p:tgtEl>
                                          <p:spTgt spid="1142"/>
                                        </p:tgtEl>
                                        <p:attrNameLst>
                                          <p:attrName>style.visibility</p:attrName>
                                        </p:attrNameLst>
                                      </p:cBhvr>
                                      <p:to>
                                        <p:strVal val="visible"/>
                                      </p:to>
                                    </p:set>
                                    <p:animEffect filter="wipe(left)" transition="in">
                                      <p:cBhvr>
                                        <p:cTn id="26" dur="500"/>
                                        <p:tgtEl>
                                          <p:spTgt spid="1142"/>
                                        </p:tgtEl>
                                      </p:cBhvr>
                                    </p:animEffect>
                                  </p:childTnLst>
                                </p:cTn>
                              </p:par>
                            </p:childTnLst>
                          </p:cTn>
                        </p:par>
                        <p:par>
                          <p:cTn id="27" fill="hold">
                            <p:stCondLst>
                              <p:cond delay="500"/>
                            </p:stCondLst>
                            <p:childTnLst>
                              <p:par>
                                <p:cTn id="28" presetClass="entr" nodeType="afterEffect" presetID="10" grpId="6" fill="hold">
                                  <p:stCondLst>
                                    <p:cond delay="0"/>
                                  </p:stCondLst>
                                  <p:iterate type="el" backwards="0">
                                    <p:tmAbs val="0"/>
                                  </p:iterate>
                                  <p:childTnLst>
                                    <p:set>
                                      <p:cBhvr>
                                        <p:cTn id="29" fill="hold"/>
                                        <p:tgtEl>
                                          <p:spTgt spid="1129"/>
                                        </p:tgtEl>
                                        <p:attrNameLst>
                                          <p:attrName>style.visibility</p:attrName>
                                        </p:attrNameLst>
                                      </p:cBhvr>
                                      <p:to>
                                        <p:strVal val="visible"/>
                                      </p:to>
                                    </p:set>
                                    <p:animEffect filter="fade" transition="in">
                                      <p:cBhvr>
                                        <p:cTn id="30" dur="250"/>
                                        <p:tgtEl>
                                          <p:spTgt spid="1129"/>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7" fill="hold">
                                  <p:stCondLst>
                                    <p:cond delay="0"/>
                                  </p:stCondLst>
                                  <p:iterate type="el" backwards="0">
                                    <p:tmAbs val="0"/>
                                  </p:iterate>
                                  <p:childTnLst>
                                    <p:set>
                                      <p:cBhvr>
                                        <p:cTn id="34" fill="hold"/>
                                        <p:tgtEl>
                                          <p:spTgt spid="1125"/>
                                        </p:tgtEl>
                                        <p:attrNameLst>
                                          <p:attrName>style.visibility</p:attrName>
                                        </p:attrNameLst>
                                      </p:cBhvr>
                                      <p:to>
                                        <p:strVal val="visible"/>
                                      </p:to>
                                    </p:set>
                                    <p:animEffect filter="fade" transition="in">
                                      <p:cBhvr>
                                        <p:cTn id="35" dur="250"/>
                                        <p:tgtEl>
                                          <p:spTgt spid="1125"/>
                                        </p:tgtEl>
                                      </p:cBhvr>
                                    </p:animEffect>
                                  </p:childTnLst>
                                </p:cTn>
                              </p:par>
                            </p:childTnLst>
                          </p:cTn>
                        </p:par>
                        <p:par>
                          <p:cTn id="36" fill="hold">
                            <p:stCondLst>
                              <p:cond delay="250"/>
                            </p:stCondLst>
                            <p:childTnLst>
                              <p:par>
                                <p:cTn id="37" presetClass="entr" nodeType="afterEffect" presetSubtype="8" presetID="22" grpId="8" fill="hold">
                                  <p:stCondLst>
                                    <p:cond delay="0"/>
                                  </p:stCondLst>
                                  <p:iterate type="el" backwards="0">
                                    <p:tmAbs val="0"/>
                                  </p:iterate>
                                  <p:childTnLst>
                                    <p:set>
                                      <p:cBhvr>
                                        <p:cTn id="38" fill="hold"/>
                                        <p:tgtEl>
                                          <p:spTgt spid="1124"/>
                                        </p:tgtEl>
                                        <p:attrNameLst>
                                          <p:attrName>style.visibility</p:attrName>
                                        </p:attrNameLst>
                                      </p:cBhvr>
                                      <p:to>
                                        <p:strVal val="visible"/>
                                      </p:to>
                                    </p:set>
                                    <p:animEffect filter="wipe(left)" transition="in">
                                      <p:cBhvr>
                                        <p:cTn id="39" dur="250"/>
                                        <p:tgtEl>
                                          <p:spTgt spid="1124"/>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8" presetID="22" grpId="9" fill="hold">
                                  <p:stCondLst>
                                    <p:cond delay="0"/>
                                  </p:stCondLst>
                                  <p:iterate type="el" backwards="0">
                                    <p:tmAbs val="0"/>
                                  </p:iterate>
                                  <p:childTnLst>
                                    <p:set>
                                      <p:cBhvr>
                                        <p:cTn id="43" fill="hold"/>
                                        <p:tgtEl>
                                          <p:spTgt spid="1128"/>
                                        </p:tgtEl>
                                        <p:attrNameLst>
                                          <p:attrName>style.visibility</p:attrName>
                                        </p:attrNameLst>
                                      </p:cBhvr>
                                      <p:to>
                                        <p:strVal val="visible"/>
                                      </p:to>
                                    </p:set>
                                    <p:animEffect filter="wipe(left)" transition="in">
                                      <p:cBhvr>
                                        <p:cTn id="44" dur="500"/>
                                        <p:tgtEl>
                                          <p:spTgt spid="1128"/>
                                        </p:tgtEl>
                                      </p:cBhvr>
                                    </p:animEffect>
                                  </p:childTnLst>
                                </p:cTn>
                              </p:par>
                            </p:childTnLst>
                          </p:cTn>
                        </p:par>
                        <p:par>
                          <p:cTn id="45" fill="hold">
                            <p:stCondLst>
                              <p:cond delay="500"/>
                            </p:stCondLst>
                            <p:childTnLst>
                              <p:par>
                                <p:cTn id="46" presetClass="entr" nodeType="afterEffect" presetID="10" grpId="10" fill="hold">
                                  <p:stCondLst>
                                    <p:cond delay="0"/>
                                  </p:stCondLst>
                                  <p:iterate type="el" backwards="0">
                                    <p:tmAbs val="0"/>
                                  </p:iterate>
                                  <p:childTnLst>
                                    <p:set>
                                      <p:cBhvr>
                                        <p:cTn id="47" fill="hold"/>
                                        <p:tgtEl>
                                          <p:spTgt spid="1130"/>
                                        </p:tgtEl>
                                        <p:attrNameLst>
                                          <p:attrName>style.visibility</p:attrName>
                                        </p:attrNameLst>
                                      </p:cBhvr>
                                      <p:to>
                                        <p:strVal val="visible"/>
                                      </p:to>
                                    </p:set>
                                    <p:animEffect filter="fade" transition="in">
                                      <p:cBhvr>
                                        <p:cTn id="48" dur="250"/>
                                        <p:tgtEl>
                                          <p:spTgt spid="1130"/>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11" fill="hold">
                                  <p:stCondLst>
                                    <p:cond delay="0"/>
                                  </p:stCondLst>
                                  <p:iterate type="el" backwards="0">
                                    <p:tmAbs val="0"/>
                                  </p:iterate>
                                  <p:childTnLst>
                                    <p:set>
                                      <p:cBhvr>
                                        <p:cTn id="52" fill="hold"/>
                                        <p:tgtEl>
                                          <p:spTgt spid="1108"/>
                                        </p:tgtEl>
                                        <p:attrNameLst>
                                          <p:attrName>style.visibility</p:attrName>
                                        </p:attrNameLst>
                                      </p:cBhvr>
                                      <p:to>
                                        <p:strVal val="visible"/>
                                      </p:to>
                                    </p:set>
                                    <p:animEffect filter="fade" transition="in">
                                      <p:cBhvr>
                                        <p:cTn id="53" dur="250"/>
                                        <p:tgtEl>
                                          <p:spTgt spid="1108"/>
                                        </p:tgtEl>
                                      </p:cBhvr>
                                    </p:animEffect>
                                  </p:childTnLst>
                                </p:cTn>
                              </p:par>
                            </p:childTnLst>
                          </p:cTn>
                        </p:par>
                        <p:par>
                          <p:cTn id="54" fill="hold">
                            <p:stCondLst>
                              <p:cond delay="250"/>
                            </p:stCondLst>
                            <p:childTnLst>
                              <p:par>
                                <p:cTn id="55" presetClass="entr" nodeType="afterEffect" presetSubtype="8" presetID="22" grpId="12" fill="hold">
                                  <p:stCondLst>
                                    <p:cond delay="0"/>
                                  </p:stCondLst>
                                  <p:iterate type="el" backwards="0">
                                    <p:tmAbs val="0"/>
                                  </p:iterate>
                                  <p:childTnLst>
                                    <p:set>
                                      <p:cBhvr>
                                        <p:cTn id="56" fill="hold"/>
                                        <p:tgtEl>
                                          <p:spTgt spid="1109"/>
                                        </p:tgtEl>
                                        <p:attrNameLst>
                                          <p:attrName>style.visibility</p:attrName>
                                        </p:attrNameLst>
                                      </p:cBhvr>
                                      <p:to>
                                        <p:strVal val="visible"/>
                                      </p:to>
                                    </p:set>
                                    <p:animEffect filter="wipe(left)" transition="in">
                                      <p:cBhvr>
                                        <p:cTn id="57" dur="250"/>
                                        <p:tgtEl>
                                          <p:spTgt spid="1109"/>
                                        </p:tgtEl>
                                      </p:cBhvr>
                                    </p:animEffec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8" presetID="22" grpId="13" fill="hold">
                                  <p:stCondLst>
                                    <p:cond delay="0"/>
                                  </p:stCondLst>
                                  <p:iterate type="el" backwards="0">
                                    <p:tmAbs val="0"/>
                                  </p:iterate>
                                  <p:childTnLst>
                                    <p:set>
                                      <p:cBhvr>
                                        <p:cTn id="61" fill="hold"/>
                                        <p:tgtEl>
                                          <p:spTgt spid="1112"/>
                                        </p:tgtEl>
                                        <p:attrNameLst>
                                          <p:attrName>style.visibility</p:attrName>
                                        </p:attrNameLst>
                                      </p:cBhvr>
                                      <p:to>
                                        <p:strVal val="visible"/>
                                      </p:to>
                                    </p:set>
                                    <p:animEffect filter="wipe(left)" transition="in">
                                      <p:cBhvr>
                                        <p:cTn id="62" dur="500"/>
                                        <p:tgtEl>
                                          <p:spTgt spid="1112"/>
                                        </p:tgtEl>
                                      </p:cBhvr>
                                    </p:animEffec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8" presetID="22" grpId="14" fill="hold">
                                  <p:stCondLst>
                                    <p:cond delay="0"/>
                                  </p:stCondLst>
                                  <p:iterate type="el" backwards="0">
                                    <p:tmAbs val="0"/>
                                  </p:iterate>
                                  <p:childTnLst>
                                    <p:set>
                                      <p:cBhvr>
                                        <p:cTn id="66" fill="hold"/>
                                        <p:tgtEl>
                                          <p:spTgt spid="1115"/>
                                        </p:tgtEl>
                                        <p:attrNameLst>
                                          <p:attrName>style.visibility</p:attrName>
                                        </p:attrNameLst>
                                      </p:cBhvr>
                                      <p:to>
                                        <p:strVal val="visible"/>
                                      </p:to>
                                    </p:set>
                                    <p:animEffect filter="wipe(left)" transition="in">
                                      <p:cBhvr>
                                        <p:cTn id="67" dur="500"/>
                                        <p:tgtEl>
                                          <p:spTgt spid="1115"/>
                                        </p:tgtEl>
                                      </p:cBhvr>
                                    </p:animEffect>
                                  </p:childTnLst>
                                </p:cTn>
                              </p:par>
                            </p:childTnLst>
                          </p:cTn>
                        </p:par>
                        <p:par>
                          <p:cTn id="68" fill="hold">
                            <p:stCondLst>
                              <p:cond delay="500"/>
                            </p:stCondLst>
                            <p:childTnLst>
                              <p:par>
                                <p:cTn id="69" presetClass="entr" nodeType="afterEffect" presetID="10" grpId="15" fill="hold">
                                  <p:stCondLst>
                                    <p:cond delay="0"/>
                                  </p:stCondLst>
                                  <p:iterate type="el" backwards="0">
                                    <p:tmAbs val="0"/>
                                  </p:iterate>
                                  <p:childTnLst>
                                    <p:set>
                                      <p:cBhvr>
                                        <p:cTn id="70" fill="hold"/>
                                        <p:tgtEl>
                                          <p:spTgt spid="1116"/>
                                        </p:tgtEl>
                                        <p:attrNameLst>
                                          <p:attrName>style.visibility</p:attrName>
                                        </p:attrNameLst>
                                      </p:cBhvr>
                                      <p:to>
                                        <p:strVal val="visible"/>
                                      </p:to>
                                    </p:set>
                                    <p:animEffect filter="fade" transition="in">
                                      <p:cBhvr>
                                        <p:cTn id="71" dur="250"/>
                                        <p:tgtEl>
                                          <p:spTgt spid="1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0" grpId="3"/>
      <p:bldP build="whole" bldLvl="1" animBg="1" rev="0" advAuto="0" spid="1107" grpId="1"/>
      <p:bldP build="whole" bldLvl="1" animBg="1" rev="0" advAuto="0" spid="1116" grpId="15"/>
      <p:bldP build="whole" bldLvl="1" animBg="1" rev="0" advAuto="0" spid="1124" grpId="8"/>
      <p:bldP build="whole" bldLvl="1" animBg="1" rev="0" advAuto="0" spid="1142" grpId="5"/>
      <p:bldP build="whole" bldLvl="1" animBg="1" rev="0" advAuto="0" spid="1123" grpId="4"/>
      <p:bldP build="whole" bldLvl="1" animBg="1" rev="0" advAuto="0" spid="1112" grpId="13"/>
      <p:bldP build="whole" bldLvl="1" animBg="1" rev="0" advAuto="0" spid="1109" grpId="12"/>
      <p:bldP build="whole" bldLvl="1" animBg="1" rev="0" advAuto="0" spid="1129" grpId="6"/>
      <p:bldP build="whole" bldLvl="1" animBg="1" rev="0" advAuto="0" spid="1125" grpId="7"/>
      <p:bldP build="whole" bldLvl="1" animBg="1" rev="0" advAuto="0" spid="1130" grpId="10"/>
      <p:bldP build="whole" bldLvl="1" animBg="1" rev="0" advAuto="0" spid="1128" grpId="9"/>
      <p:bldP build="whole" bldLvl="1" animBg="1" rev="0" advAuto="0" spid="1117" grpId="2"/>
      <p:bldP build="whole" bldLvl="1" animBg="1" rev="0" advAuto="0" spid="1108" grpId="11"/>
      <p:bldP build="whole" bldLvl="1" animBg="1" rev="0" advAuto="0" spid="1115" grpId="14"/>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6" name="Thomas Chalmers (1780–1847)"/>
          <p:cNvSpPr txBox="1"/>
          <p:nvPr>
            <p:ph type="title"/>
          </p:nvPr>
        </p:nvSpPr>
        <p:spPr>
          <a:xfrm>
            <a:off x="9685636" y="2185944"/>
            <a:ext cx="11836403" cy="2386056"/>
          </a:xfrm>
          <a:prstGeom prst="rect">
            <a:avLst/>
          </a:prstGeom>
        </p:spPr>
        <p:txBody>
          <a:bodyPr/>
          <a:lstStyle/>
          <a:p>
            <a:pPr defTabSz="813816" rtl="1">
              <a:defRPr sz="7565">
                <a:effectLst>
                  <a:outerShdw sx="100000" sy="100000" kx="0" ky="0" algn="b" rotWithShape="0" blurRad="33909" dist="33909" dir="2700000">
                    <a:srgbClr val="000000">
                      <a:alpha val="43137"/>
                    </a:srgbClr>
                  </a:outerShdw>
                </a:effectLst>
                <a:uFill>
                  <a:solidFill>
                    <a:srgbClr val="FEFCDD"/>
                  </a:solidFill>
                </a:uFill>
              </a:defRPr>
            </a:pPr>
            <a:r>
              <a:t>توماس شالمرز</a:t>
            </a:r>
            <a:br/>
            <a:r>
              <a:rPr sz="6408"/>
              <a:t>(1780–1847)</a:t>
            </a:r>
          </a:p>
        </p:txBody>
      </p:sp>
      <p:sp>
        <p:nvSpPr>
          <p:cNvPr id="1147" name="gap theory"/>
          <p:cNvSpPr txBox="1"/>
          <p:nvPr/>
        </p:nvSpPr>
        <p:spPr>
          <a:xfrm>
            <a:off x="9685636" y="8446186"/>
            <a:ext cx="9867902" cy="14869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rtl="1">
              <a:defRPr sz="90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نظريَّة الفجوة</a:t>
            </a:r>
          </a:p>
        </p:txBody>
      </p:sp>
      <p:sp>
        <p:nvSpPr>
          <p:cNvPr id="1148" name="Presbyterian Minister…"/>
          <p:cNvSpPr txBox="1"/>
          <p:nvPr/>
        </p:nvSpPr>
        <p:spPr>
          <a:xfrm>
            <a:off x="9685636" y="4819292"/>
            <a:ext cx="4488938" cy="25946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rtl="1">
              <a:defRPr sz="7200">
                <a:solidFill>
                  <a:srgbClr val="E2DEAB"/>
                </a:solidFill>
                <a:effectLst>
                  <a:outerShdw sx="100000" sy="100000" kx="0" ky="0" algn="b" rotWithShape="0" blurRad="38100" dist="38100" dir="2700000">
                    <a:srgbClr val="000000">
                      <a:alpha val="43137"/>
                    </a:srgbClr>
                  </a:outerShdw>
                </a:effectLst>
                <a:uFill>
                  <a:solidFill>
                    <a:srgbClr val="FEFCDD"/>
                  </a:solidFill>
                </a:uFill>
              </a:defRPr>
            </a:pPr>
            <a:r>
              <a:t>خادم مشيخيّ</a:t>
            </a:r>
          </a:p>
          <a:p>
            <a:pPr algn="l" defTabSz="914400" rtl="1">
              <a:defRPr sz="7200">
                <a:solidFill>
                  <a:srgbClr val="E2DEAB"/>
                </a:solidFill>
                <a:effectLst>
                  <a:outerShdw sx="100000" sy="100000" kx="0" ky="0" algn="b" rotWithShape="0" blurRad="38100" dist="38100" dir="2700000">
                    <a:srgbClr val="000000">
                      <a:alpha val="43137"/>
                    </a:srgbClr>
                  </a:outerShdw>
                </a:effectLst>
                <a:uFill>
                  <a:solidFill>
                    <a:srgbClr val="FEFCDD"/>
                  </a:solidFill>
                </a:uFill>
              </a:defRPr>
            </a:pPr>
            <a:r>
              <a:t>وعالِم طبيعة</a:t>
            </a:r>
          </a:p>
        </p:txBody>
      </p:sp>
      <p:grpSp>
        <p:nvGrpSpPr>
          <p:cNvPr id="1151" name="Image"/>
          <p:cNvGrpSpPr/>
          <p:nvPr/>
        </p:nvGrpSpPr>
        <p:grpSpPr>
          <a:xfrm>
            <a:off x="3081981" y="2185944"/>
            <a:ext cx="6159502" cy="8483601"/>
            <a:chOff x="0" y="0"/>
            <a:chExt cx="6159501" cy="8483600"/>
          </a:xfrm>
        </p:grpSpPr>
        <p:pic>
          <p:nvPicPr>
            <p:cNvPr id="1149" name="Image" descr="Image"/>
            <p:cNvPicPr>
              <a:picLocks noChangeAspect="1"/>
            </p:cNvPicPr>
            <p:nvPr/>
          </p:nvPicPr>
          <p:blipFill>
            <a:blip r:embed="rId3">
              <a:extLst/>
            </a:blip>
            <a:stretch>
              <a:fillRect/>
            </a:stretch>
          </p:blipFill>
          <p:spPr>
            <a:xfrm>
              <a:off x="317500" y="304800"/>
              <a:ext cx="5537202" cy="7861301"/>
            </a:xfrm>
            <a:prstGeom prst="rect">
              <a:avLst/>
            </a:prstGeom>
            <a:ln w="12700" cap="flat">
              <a:noFill/>
              <a:miter lim="400000"/>
            </a:ln>
            <a:effectLst/>
          </p:spPr>
        </p:pic>
        <p:pic>
          <p:nvPicPr>
            <p:cNvPr id="1150" name="Image" descr="Image"/>
            <p:cNvPicPr>
              <a:picLocks noChangeAspect="1"/>
            </p:cNvPicPr>
            <p:nvPr/>
          </p:nvPicPr>
          <p:blipFill>
            <a:blip r:embed="rId4">
              <a:extLst/>
            </a:blip>
            <a:stretch>
              <a:fillRect/>
            </a:stretch>
          </p:blipFill>
          <p:spPr>
            <a:xfrm>
              <a:off x="0" y="0"/>
              <a:ext cx="6159502" cy="84836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147"/>
                                        </p:tgtEl>
                                        <p:attrNameLst>
                                          <p:attrName>style.visibility</p:attrName>
                                        </p:attrNameLst>
                                      </p:cBhvr>
                                      <p:to>
                                        <p:strVal val="visible"/>
                                      </p:to>
                                    </p:set>
                                    <p:animEffect filter="wipe(right)" transition="in">
                                      <p:cBhvr>
                                        <p:cTn id="7" dur="500"/>
                                        <p:tgtEl>
                                          <p:spTgt spid="1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7"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George Stanley Faber…"/>
          <p:cNvSpPr txBox="1"/>
          <p:nvPr>
            <p:ph type="body" sz="quarter" idx="1"/>
          </p:nvPr>
        </p:nvSpPr>
        <p:spPr>
          <a:xfrm>
            <a:off x="3195741" y="2364183"/>
            <a:ext cx="11817165" cy="4539411"/>
          </a:xfrm>
          <a:prstGeom prst="rect">
            <a:avLst/>
          </a:prstGeom>
        </p:spPr>
        <p:txBody>
          <a:bodyPr/>
          <a:lstStyle/>
          <a:p>
            <a:pPr algn="ctr" defTabSz="914400" rtl="1">
              <a:lnSpc>
                <a:spcPct val="90000"/>
              </a:lnSpc>
              <a:defRPr sz="9600">
                <a:effectLst>
                  <a:outerShdw sx="100000" sy="100000" kx="0" ky="0" algn="b" rotWithShape="0" blurRad="38100" dist="38100" dir="2700000">
                    <a:srgbClr val="000000">
                      <a:alpha val="43137"/>
                    </a:srgbClr>
                  </a:outerShdw>
                </a:effectLst>
                <a:uFill>
                  <a:solidFill>
                    <a:srgbClr val="FEFCDD"/>
                  </a:solidFill>
                </a:uFill>
              </a:defRPr>
            </a:pPr>
            <a:r>
              <a:t>جورج ستانلي فايبر</a:t>
            </a:r>
          </a:p>
          <a:p>
            <a:pPr algn="ctr" defTabSz="914400">
              <a:lnSpc>
                <a:spcPct val="90000"/>
              </a:lnSpc>
              <a:spcBef>
                <a:spcPts val="1700"/>
              </a:spcBef>
              <a:defRPr sz="7200">
                <a:effectLst>
                  <a:outerShdw sx="100000" sy="100000" kx="0" ky="0" algn="b" rotWithShape="0" blurRad="38100" dist="38100" dir="2700000">
                    <a:srgbClr val="000000">
                      <a:alpha val="43137"/>
                    </a:srgbClr>
                  </a:outerShdw>
                </a:effectLst>
                <a:uFill>
                  <a:solidFill>
                    <a:srgbClr val="FEFCDD"/>
                  </a:solidFill>
                </a:uFill>
              </a:defRPr>
            </a:pPr>
            <a:r>
              <a:t>(1773–1854)</a:t>
            </a:r>
          </a:p>
        </p:txBody>
      </p:sp>
      <p:sp>
        <p:nvSpPr>
          <p:cNvPr id="1156" name="day-age theory"/>
          <p:cNvSpPr txBox="1"/>
          <p:nvPr/>
        </p:nvSpPr>
        <p:spPr>
          <a:xfrm>
            <a:off x="3195742" y="8731746"/>
            <a:ext cx="11817165" cy="14869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defRPr sz="90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نظريَّة اليوم الحقبيّ</a:t>
            </a:r>
          </a:p>
        </p:txBody>
      </p:sp>
      <p:sp>
        <p:nvSpPr>
          <p:cNvPr id="1157" name="Anglican Theologian"/>
          <p:cNvSpPr txBox="1"/>
          <p:nvPr/>
        </p:nvSpPr>
        <p:spPr>
          <a:xfrm>
            <a:off x="5651839" y="5669934"/>
            <a:ext cx="6904973" cy="12860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914400" rtl="1">
              <a:defRPr sz="7200">
                <a:solidFill>
                  <a:srgbClr val="E2DEAB"/>
                </a:solidFill>
                <a:effectLst>
                  <a:outerShdw sx="100000" sy="100000" kx="0" ky="0" algn="b" rotWithShape="0" blurRad="38100" dist="38100" dir="2700000">
                    <a:srgbClr val="000000">
                      <a:alpha val="43137"/>
                    </a:srgbClr>
                  </a:outerShdw>
                </a:effectLst>
                <a:uFill>
                  <a:solidFill>
                    <a:srgbClr val="FEFCDD"/>
                  </a:solidFill>
                </a:uFill>
              </a:defRPr>
            </a:pPr>
            <a:r>
              <a:t>عالِم لاهوت أنجليكانيّ</a:t>
            </a:r>
          </a:p>
        </p:txBody>
      </p:sp>
      <p:grpSp>
        <p:nvGrpSpPr>
          <p:cNvPr id="1160" name="Faber, George Stanley 1773-1854.jpg"/>
          <p:cNvGrpSpPr/>
          <p:nvPr/>
        </p:nvGrpSpPr>
        <p:grpSpPr>
          <a:xfrm>
            <a:off x="15222899" y="2262267"/>
            <a:ext cx="6580676" cy="8101432"/>
            <a:chOff x="-1" y="0"/>
            <a:chExt cx="6580675" cy="8101431"/>
          </a:xfrm>
        </p:grpSpPr>
        <p:pic>
          <p:nvPicPr>
            <p:cNvPr id="1158" name="Faber, George Stanley 1773-1854.jpg" descr="Faber, George Stanley 1773-1854.jpg"/>
            <p:cNvPicPr>
              <a:picLocks noChangeAspect="1"/>
            </p:cNvPicPr>
            <p:nvPr/>
          </p:nvPicPr>
          <p:blipFill>
            <a:blip r:embed="rId3">
              <a:extLst/>
            </a:blip>
            <a:stretch>
              <a:fillRect/>
            </a:stretch>
          </p:blipFill>
          <p:spPr>
            <a:xfrm>
              <a:off x="317500" y="304800"/>
              <a:ext cx="5958374" cy="7479132"/>
            </a:xfrm>
            <a:prstGeom prst="rect">
              <a:avLst/>
            </a:prstGeom>
            <a:ln w="12700" cap="flat">
              <a:noFill/>
              <a:miter lim="400000"/>
            </a:ln>
            <a:effectLst/>
          </p:spPr>
        </p:pic>
        <p:pic>
          <p:nvPicPr>
            <p:cNvPr id="1159" name="Faber, George Stanley 1773-1854.jpg" descr="Faber, George Stanley 1773-1854.jpg"/>
            <p:cNvPicPr>
              <a:picLocks noChangeAspect="1"/>
            </p:cNvPicPr>
            <p:nvPr/>
          </p:nvPicPr>
          <p:blipFill>
            <a:blip r:embed="rId4">
              <a:extLst/>
            </a:blip>
            <a:stretch>
              <a:fillRect/>
            </a:stretch>
          </p:blipFill>
          <p:spPr>
            <a:xfrm>
              <a:off x="-2" y="0"/>
              <a:ext cx="6580676" cy="8101432"/>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156"/>
                                        </p:tgtEl>
                                        <p:attrNameLst>
                                          <p:attrName>style.visibility</p:attrName>
                                        </p:attrNameLst>
                                      </p:cBhvr>
                                      <p:to>
                                        <p:strVal val="visible"/>
                                      </p:to>
                                    </p:set>
                                    <p:animEffect filter="wipe(right)" transition="in">
                                      <p:cBhvr>
                                        <p:cTn id="7" dur="500"/>
                                        <p:tgtEl>
                                          <p:spTgt spid="1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4" name="William Buckland…"/>
          <p:cNvSpPr txBox="1"/>
          <p:nvPr>
            <p:ph type="body" sz="quarter" idx="1"/>
          </p:nvPr>
        </p:nvSpPr>
        <p:spPr>
          <a:xfrm>
            <a:off x="1439655" y="8432800"/>
            <a:ext cx="11264903" cy="2273300"/>
          </a:xfrm>
          <a:prstGeom prst="rect">
            <a:avLst/>
          </a:prstGeom>
        </p:spPr>
        <p:txBody>
          <a:bodyPr/>
          <a:lstStyle/>
          <a:p>
            <a:pPr algn="ctr" defTabSz="914400" rtl="1">
              <a:defRPr sz="6500">
                <a:solidFill>
                  <a:srgbClr val="FEFCDC"/>
                </a:solidFill>
                <a:effectLst>
                  <a:outerShdw sx="100000" sy="100000" kx="0" ky="0" algn="b" rotWithShape="0" blurRad="38100" dist="38100" dir="2700000">
                    <a:srgbClr val="000000">
                      <a:alpha val="43137"/>
                    </a:srgbClr>
                  </a:outerShdw>
                </a:effectLst>
                <a:uFill>
                  <a:solidFill>
                    <a:srgbClr val="FEFCDD"/>
                  </a:solidFill>
                </a:uFill>
              </a:defRPr>
            </a:pPr>
            <a:r>
              <a:t>وليام باكلاند</a:t>
            </a:r>
          </a:p>
          <a:p>
            <a:pPr algn="ctr" defTabSz="914400">
              <a:defRPr sz="6000">
                <a:solidFill>
                  <a:srgbClr val="FEFCDC"/>
                </a:solidFill>
                <a:effectLst>
                  <a:outerShdw sx="100000" sy="100000" kx="0" ky="0" algn="b" rotWithShape="0" blurRad="38100" dist="38100" dir="2700000">
                    <a:srgbClr val="000000">
                      <a:alpha val="43137"/>
                    </a:srgbClr>
                  </a:outerShdw>
                </a:effectLst>
                <a:uFill>
                  <a:solidFill>
                    <a:srgbClr val="FEFCDD"/>
                  </a:solidFill>
                </a:uFill>
              </a:defRPr>
            </a:pPr>
            <a:r>
              <a:t>(1784</a:t>
            </a:r>
            <a:r>
              <a:rPr sz="5900"/>
              <a:t>–</a:t>
            </a:r>
            <a:r>
              <a:t>1856)</a:t>
            </a:r>
          </a:p>
        </p:txBody>
      </p:sp>
      <p:grpSp>
        <p:nvGrpSpPr>
          <p:cNvPr id="1167" name="image23.jpg"/>
          <p:cNvGrpSpPr/>
          <p:nvPr/>
        </p:nvGrpSpPr>
        <p:grpSpPr>
          <a:xfrm>
            <a:off x="14723480" y="698653"/>
            <a:ext cx="5775793" cy="7917323"/>
            <a:chOff x="0" y="0"/>
            <a:chExt cx="5775792" cy="7917322"/>
          </a:xfrm>
        </p:grpSpPr>
        <p:pic>
          <p:nvPicPr>
            <p:cNvPr id="1165" name="image23.jpg" descr="image23.jpg"/>
            <p:cNvPicPr>
              <a:picLocks noChangeAspect="1"/>
            </p:cNvPicPr>
            <p:nvPr/>
          </p:nvPicPr>
          <p:blipFill>
            <a:blip r:embed="rId3">
              <a:extLst/>
            </a:blip>
            <a:srcRect l="3447" t="0" r="0" b="0"/>
            <a:stretch>
              <a:fillRect/>
            </a:stretch>
          </p:blipFill>
          <p:spPr>
            <a:xfrm>
              <a:off x="317499" y="304800"/>
              <a:ext cx="5148477" cy="7294178"/>
            </a:xfrm>
            <a:prstGeom prst="rect">
              <a:avLst/>
            </a:prstGeom>
            <a:ln w="12700" cap="flat">
              <a:noFill/>
              <a:miter lim="400000"/>
            </a:ln>
            <a:effectLst/>
          </p:spPr>
        </p:pic>
        <p:pic>
          <p:nvPicPr>
            <p:cNvPr id="1166" name="image23.jpg" descr="image23.jpg"/>
            <p:cNvPicPr>
              <a:picLocks noChangeAspect="1"/>
            </p:cNvPicPr>
            <p:nvPr/>
          </p:nvPicPr>
          <p:blipFill>
            <a:blip r:embed="rId4">
              <a:extLst/>
            </a:blip>
            <a:stretch>
              <a:fillRect/>
            </a:stretch>
          </p:blipFill>
          <p:spPr>
            <a:xfrm>
              <a:off x="-1" y="0"/>
              <a:ext cx="5775793" cy="7917323"/>
            </a:xfrm>
            <a:prstGeom prst="rect">
              <a:avLst/>
            </a:prstGeom>
            <a:ln w="12700" cap="flat">
              <a:noFill/>
              <a:miter lim="400000"/>
            </a:ln>
            <a:effectLst/>
          </p:spPr>
        </p:pic>
      </p:grpSp>
      <p:sp>
        <p:nvSpPr>
          <p:cNvPr id="1168" name="View in 1820: global, geologically limited flood"/>
          <p:cNvSpPr txBox="1"/>
          <p:nvPr/>
        </p:nvSpPr>
        <p:spPr>
          <a:xfrm>
            <a:off x="1765300" y="11056987"/>
            <a:ext cx="20853400" cy="12391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defRPr sz="75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نظريَّة عام 1820: طوفانٌ عالميٌّ محدودٌ جيولوجيًّا</a:t>
            </a:r>
          </a:p>
        </p:txBody>
      </p:sp>
      <p:grpSp>
        <p:nvGrpSpPr>
          <p:cNvPr id="1171" name="image24.jpg"/>
          <p:cNvGrpSpPr/>
          <p:nvPr/>
        </p:nvGrpSpPr>
        <p:grpSpPr>
          <a:xfrm>
            <a:off x="4158915" y="698653"/>
            <a:ext cx="5826540" cy="7942062"/>
            <a:chOff x="0" y="0"/>
            <a:chExt cx="5826539" cy="7942060"/>
          </a:xfrm>
        </p:grpSpPr>
        <p:pic>
          <p:nvPicPr>
            <p:cNvPr id="1169" name="image24.jpg" descr="image24.jpg"/>
            <p:cNvPicPr>
              <a:picLocks noChangeAspect="1"/>
            </p:cNvPicPr>
            <p:nvPr/>
          </p:nvPicPr>
          <p:blipFill>
            <a:blip r:embed="rId5">
              <a:extLst/>
            </a:blip>
            <a:srcRect l="0" t="0" r="52" b="7187"/>
            <a:stretch>
              <a:fillRect/>
            </a:stretch>
          </p:blipFill>
          <p:spPr>
            <a:xfrm>
              <a:off x="317500" y="304800"/>
              <a:ext cx="5204240" cy="7319762"/>
            </a:xfrm>
            <a:prstGeom prst="rect">
              <a:avLst/>
            </a:prstGeom>
            <a:ln w="12700" cap="flat">
              <a:noFill/>
              <a:miter lim="400000"/>
            </a:ln>
            <a:effectLst/>
          </p:spPr>
        </p:pic>
        <p:pic>
          <p:nvPicPr>
            <p:cNvPr id="1170" name="image24.jpg" descr="image24.jpg"/>
            <p:cNvPicPr>
              <a:picLocks noChangeAspect="1"/>
            </p:cNvPicPr>
            <p:nvPr/>
          </p:nvPicPr>
          <p:blipFill>
            <a:blip r:embed="rId6">
              <a:extLst/>
            </a:blip>
            <a:stretch>
              <a:fillRect/>
            </a:stretch>
          </p:blipFill>
          <p:spPr>
            <a:xfrm>
              <a:off x="-1" y="0"/>
              <a:ext cx="5826541" cy="7942062"/>
            </a:xfrm>
            <a:prstGeom prst="rect">
              <a:avLst/>
            </a:prstGeom>
            <a:ln w="12700" cap="flat">
              <a:noFill/>
              <a:miter lim="400000"/>
            </a:ln>
            <a:effectLst/>
          </p:spPr>
        </p:pic>
      </p:grpSp>
      <p:sp>
        <p:nvSpPr>
          <p:cNvPr id="1172" name="Adam Sedgwick…"/>
          <p:cNvSpPr txBox="1"/>
          <p:nvPr/>
        </p:nvSpPr>
        <p:spPr>
          <a:xfrm>
            <a:off x="13204476" y="8440494"/>
            <a:ext cx="8813801" cy="21002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1">
              <a:defRPr sz="6500">
                <a:solidFill>
                  <a:srgbClr val="FEFCDC"/>
                </a:solidFill>
                <a:effectLst>
                  <a:outerShdw sx="100000" sy="100000" kx="0" ky="0" algn="b" rotWithShape="0" blurRad="38100" dist="38100" dir="2700000">
                    <a:srgbClr val="000000">
                      <a:alpha val="43137"/>
                    </a:srgbClr>
                  </a:outerShdw>
                </a:effectLst>
                <a:uFill>
                  <a:solidFill>
                    <a:srgbClr val="FEFCDD"/>
                  </a:solidFill>
                </a:uFill>
              </a:defRPr>
            </a:pPr>
            <a:r>
              <a:t>آدم سيدجويك</a:t>
            </a:r>
          </a:p>
          <a:p>
            <a:pPr defTabSz="914400">
              <a:defRPr sz="6000">
                <a:solidFill>
                  <a:srgbClr val="FEFCDC"/>
                </a:solidFill>
                <a:effectLst>
                  <a:outerShdw sx="100000" sy="100000" kx="0" ky="0" algn="b" rotWithShape="0" blurRad="38100" dist="38100" dir="2700000">
                    <a:srgbClr val="000000">
                      <a:alpha val="43137"/>
                    </a:srgbClr>
                  </a:outerShdw>
                </a:effectLst>
                <a:uFill>
                  <a:solidFill>
                    <a:srgbClr val="FEFCDD"/>
                  </a:solidFill>
                </a:uFill>
              </a:defRPr>
            </a:pPr>
            <a:r>
              <a:t>(1785–1873)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168">
                                            <p:bg/>
                                          </p:spTgt>
                                        </p:tgtEl>
                                        <p:attrNameLst>
                                          <p:attrName>style.visibility</p:attrName>
                                        </p:attrNameLst>
                                      </p:cBhvr>
                                      <p:to>
                                        <p:strVal val="visible"/>
                                      </p:to>
                                    </p:set>
                                    <p:animEffect filter="wipe(right)" transition="in">
                                      <p:cBhvr>
                                        <p:cTn id="7" dur="1000"/>
                                        <p:tgtEl>
                                          <p:spTgt spid="1168">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168">
                                            <p:txEl>
                                              <p:pRg st="0" end="0"/>
                                            </p:txEl>
                                          </p:spTgt>
                                        </p:tgtEl>
                                        <p:attrNameLst>
                                          <p:attrName>style.visibility</p:attrName>
                                        </p:attrNameLst>
                                      </p:cBhvr>
                                      <p:to>
                                        <p:strVal val="visible"/>
                                      </p:to>
                                    </p:set>
                                    <p:animEffect filter="wipe(right)" transition="in">
                                      <p:cBhvr>
                                        <p:cTn id="10" dur="1000"/>
                                        <p:tgtEl>
                                          <p:spTgt spid="1168">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68"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6" name="John Fleming…"/>
          <p:cNvSpPr txBox="1"/>
          <p:nvPr>
            <p:ph type="body" sz="quarter" idx="1"/>
          </p:nvPr>
        </p:nvSpPr>
        <p:spPr>
          <a:xfrm>
            <a:off x="2040439" y="1902081"/>
            <a:ext cx="13550373" cy="2982739"/>
          </a:xfrm>
          <a:prstGeom prst="rect">
            <a:avLst/>
          </a:prstGeom>
        </p:spPr>
        <p:txBody>
          <a:bodyPr/>
          <a:lstStyle/>
          <a:p>
            <a:pPr algn="ctr" defTabSz="886968" rtl="1">
              <a:spcBef>
                <a:spcPts val="2200"/>
              </a:spcBef>
              <a:defRPr sz="9312">
                <a:effectLst>
                  <a:outerShdw sx="100000" sy="100000" kx="0" ky="0" algn="b" rotWithShape="0" blurRad="36957" dist="36957" dir="2700000">
                    <a:srgbClr val="000000">
                      <a:alpha val="43137"/>
                    </a:srgbClr>
                  </a:outerShdw>
                </a:effectLst>
                <a:uFill>
                  <a:solidFill>
                    <a:srgbClr val="FEFCDD"/>
                  </a:solidFill>
                </a:uFill>
              </a:defRPr>
            </a:pPr>
            <a:r>
              <a:t>جون فليمنغ</a:t>
            </a:r>
          </a:p>
          <a:p>
            <a:pPr algn="ctr" defTabSz="886968">
              <a:spcBef>
                <a:spcPts val="1600"/>
              </a:spcBef>
              <a:defRPr sz="6984">
                <a:effectLst>
                  <a:outerShdw sx="100000" sy="100000" kx="0" ky="0" algn="b" rotWithShape="0" blurRad="36957" dist="36957" dir="2700000">
                    <a:srgbClr val="000000">
                      <a:alpha val="43137"/>
                    </a:srgbClr>
                  </a:outerShdw>
                </a:effectLst>
                <a:uFill>
                  <a:solidFill>
                    <a:srgbClr val="FEFCDD"/>
                  </a:solidFill>
                </a:uFill>
              </a:defRPr>
            </a:pPr>
            <a:r>
              <a:t>(1785–1857)</a:t>
            </a:r>
          </a:p>
        </p:txBody>
      </p:sp>
      <p:sp>
        <p:nvSpPr>
          <p:cNvPr id="1177" name="global peaceful flood"/>
          <p:cNvSpPr txBox="1"/>
          <p:nvPr/>
        </p:nvSpPr>
        <p:spPr>
          <a:xfrm>
            <a:off x="3695765" y="8551495"/>
            <a:ext cx="10239721" cy="14869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spcBef>
                <a:spcPts val="4300"/>
              </a:spcBef>
              <a:defRPr sz="90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طوفانٌ عالميٌّ سلميٌّ</a:t>
            </a:r>
          </a:p>
        </p:txBody>
      </p:sp>
      <p:sp>
        <p:nvSpPr>
          <p:cNvPr id="1178" name="Presbyterian Minister &amp; Zoologist"/>
          <p:cNvSpPr txBox="1"/>
          <p:nvPr/>
        </p:nvSpPr>
        <p:spPr>
          <a:xfrm>
            <a:off x="4276955" y="4958762"/>
            <a:ext cx="9077340" cy="31407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defTabSz="914400" rtl="1">
              <a:spcBef>
                <a:spcPts val="4300"/>
              </a:spcBef>
              <a:defRPr sz="7200">
                <a:solidFill>
                  <a:srgbClr val="E2DEAB"/>
                </a:solidFill>
                <a:effectLst>
                  <a:outerShdw sx="100000" sy="100000" kx="0" ky="0" algn="b" rotWithShape="0" blurRad="38100" dist="38100" dir="2700000">
                    <a:srgbClr val="000000">
                      <a:alpha val="43137"/>
                    </a:srgbClr>
                  </a:outerShdw>
                </a:effectLst>
                <a:uFill>
                  <a:solidFill>
                    <a:srgbClr val="FEFCDD"/>
                  </a:solidFill>
                </a:uFill>
              </a:defRPr>
            </a:pPr>
            <a:r>
              <a:t>خادمٌ مشيخيٌّ </a:t>
            </a:r>
          </a:p>
          <a:p>
            <a:pPr lvl="1" defTabSz="914400" rtl="1">
              <a:spcBef>
                <a:spcPts val="4300"/>
              </a:spcBef>
              <a:defRPr sz="7200">
                <a:solidFill>
                  <a:srgbClr val="E2DEAB"/>
                </a:solidFill>
                <a:effectLst>
                  <a:outerShdw sx="100000" sy="100000" kx="0" ky="0" algn="b" rotWithShape="0" blurRad="38100" dist="38100" dir="2700000">
                    <a:srgbClr val="000000">
                      <a:alpha val="43137"/>
                    </a:srgbClr>
                  </a:outerShdw>
                </a:effectLst>
                <a:uFill>
                  <a:solidFill>
                    <a:srgbClr val="FEFCDD"/>
                  </a:solidFill>
                </a:uFill>
              </a:defRPr>
            </a:pPr>
            <a:r>
              <a:t>واختصاصيّ عِلم الحيوان</a:t>
            </a:r>
          </a:p>
        </p:txBody>
      </p:sp>
      <p:grpSp>
        <p:nvGrpSpPr>
          <p:cNvPr id="1181" name="Fleming, John 1785-1857.jpg"/>
          <p:cNvGrpSpPr/>
          <p:nvPr/>
        </p:nvGrpSpPr>
        <p:grpSpPr>
          <a:xfrm>
            <a:off x="14721015" y="1902082"/>
            <a:ext cx="6550407" cy="8282370"/>
            <a:chOff x="0" y="0"/>
            <a:chExt cx="6550405" cy="8282369"/>
          </a:xfrm>
        </p:grpSpPr>
        <p:pic>
          <p:nvPicPr>
            <p:cNvPr id="1179" name="Fleming, John 1785-1857.jpg" descr="Fleming, John 1785-1857.jpg"/>
            <p:cNvPicPr>
              <a:picLocks noChangeAspect="1"/>
            </p:cNvPicPr>
            <p:nvPr/>
          </p:nvPicPr>
          <p:blipFill>
            <a:blip r:embed="rId3">
              <a:extLst/>
            </a:blip>
            <a:stretch>
              <a:fillRect/>
            </a:stretch>
          </p:blipFill>
          <p:spPr>
            <a:xfrm>
              <a:off x="317499" y="304800"/>
              <a:ext cx="5928107" cy="7660070"/>
            </a:xfrm>
            <a:prstGeom prst="rect">
              <a:avLst/>
            </a:prstGeom>
            <a:ln w="12700" cap="flat">
              <a:noFill/>
              <a:miter lim="400000"/>
            </a:ln>
            <a:effectLst/>
          </p:spPr>
        </p:pic>
        <p:pic>
          <p:nvPicPr>
            <p:cNvPr id="1180" name="Fleming, John 1785-1857.jpg" descr="Fleming, John 1785-1857.jpg"/>
            <p:cNvPicPr>
              <a:picLocks noChangeAspect="1"/>
            </p:cNvPicPr>
            <p:nvPr/>
          </p:nvPicPr>
          <p:blipFill>
            <a:blip r:embed="rId4">
              <a:extLst/>
            </a:blip>
            <a:stretch>
              <a:fillRect/>
            </a:stretch>
          </p:blipFill>
          <p:spPr>
            <a:xfrm>
              <a:off x="-1" y="0"/>
              <a:ext cx="6550407" cy="828237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177"/>
                                        </p:tgtEl>
                                        <p:attrNameLst>
                                          <p:attrName>style.visibility</p:attrName>
                                        </p:attrNameLst>
                                      </p:cBhvr>
                                      <p:to>
                                        <p:strVal val="visible"/>
                                      </p:to>
                                    </p:set>
                                    <p:animEffect filter="wipe(right)" transition="in">
                                      <p:cBhvr>
                                        <p:cTn id="7" dur="500"/>
                                        <p:tgtEl>
                                          <p:spTgt spid="1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7"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5" name="John Pye Smith…"/>
          <p:cNvSpPr txBox="1"/>
          <p:nvPr>
            <p:ph type="title"/>
          </p:nvPr>
        </p:nvSpPr>
        <p:spPr>
          <a:xfrm>
            <a:off x="10655300" y="2006600"/>
            <a:ext cx="11836400" cy="2768600"/>
          </a:xfrm>
          <a:prstGeom prst="rect">
            <a:avLst/>
          </a:prstGeom>
        </p:spPr>
        <p:txBody>
          <a:bodyPr/>
          <a:lstStyle/>
          <a:p>
            <a:pPr defTabSz="914400" rtl="1">
              <a:defRPr sz="8500">
                <a:effectLst>
                  <a:outerShdw sx="100000" sy="100000" kx="0" ky="0" algn="b" rotWithShape="0" blurRad="38100" dist="38100" dir="2700000">
                    <a:srgbClr val="000000">
                      <a:alpha val="43137"/>
                    </a:srgbClr>
                  </a:outerShdw>
                </a:effectLst>
                <a:uFill>
                  <a:solidFill>
                    <a:srgbClr val="FEFCDD"/>
                  </a:solidFill>
                </a:uFill>
              </a:defRPr>
            </a:pPr>
            <a:r>
              <a:t>جون باي سميث</a:t>
            </a:r>
          </a:p>
          <a:p>
            <a:pPr defTabSz="914400">
              <a:defRPr>
                <a:effectLst>
                  <a:outerShdw sx="100000" sy="100000" kx="0" ky="0" algn="b" rotWithShape="0" blurRad="38100" dist="38100" dir="2700000">
                    <a:srgbClr val="000000">
                      <a:alpha val="43137"/>
                    </a:srgbClr>
                  </a:outerShdw>
                </a:effectLst>
                <a:uFill>
                  <a:solidFill>
                    <a:srgbClr val="FEFCDD"/>
                  </a:solidFill>
                </a:uFill>
              </a:defRPr>
            </a:pPr>
            <a:r>
              <a:t>(1774–1851)</a:t>
            </a:r>
          </a:p>
        </p:txBody>
      </p:sp>
      <p:sp>
        <p:nvSpPr>
          <p:cNvPr id="1186" name="local flood"/>
          <p:cNvSpPr txBox="1"/>
          <p:nvPr/>
        </p:nvSpPr>
        <p:spPr>
          <a:xfrm>
            <a:off x="10656886" y="8432800"/>
            <a:ext cx="14579603" cy="14869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rtl="1">
              <a:defRPr sz="90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فيضانٌ محلِّيٌّ</a:t>
            </a:r>
          </a:p>
        </p:txBody>
      </p:sp>
      <p:sp>
        <p:nvSpPr>
          <p:cNvPr id="1187" name="Congregational Theologian"/>
          <p:cNvSpPr txBox="1"/>
          <p:nvPr/>
        </p:nvSpPr>
        <p:spPr>
          <a:xfrm>
            <a:off x="10655300" y="4716352"/>
            <a:ext cx="5994293" cy="12860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rtl="1">
              <a:defRPr sz="7200">
                <a:solidFill>
                  <a:srgbClr val="E2DEAB"/>
                </a:solidFill>
                <a:effectLst>
                  <a:outerShdw sx="100000" sy="100000" kx="0" ky="0" algn="b" rotWithShape="0" blurRad="38100" dist="38100" dir="2700000">
                    <a:srgbClr val="000000">
                      <a:alpha val="43137"/>
                    </a:srgbClr>
                  </a:outerShdw>
                </a:effectLst>
                <a:uFill>
                  <a:solidFill>
                    <a:srgbClr val="FEFCDD"/>
                  </a:solidFill>
                </a:uFill>
              </a:defRPr>
            </a:lvl1pPr>
          </a:lstStyle>
          <a:p>
            <a:pPr/>
            <a:r>
              <a:t>عالِم لاهوت تجمُّعي</a:t>
            </a:r>
          </a:p>
        </p:txBody>
      </p:sp>
      <p:grpSp>
        <p:nvGrpSpPr>
          <p:cNvPr id="1190" name="Pye Smith.jpg"/>
          <p:cNvGrpSpPr/>
          <p:nvPr/>
        </p:nvGrpSpPr>
        <p:grpSpPr>
          <a:xfrm>
            <a:off x="2861710" y="2006600"/>
            <a:ext cx="6967540" cy="8437858"/>
            <a:chOff x="0" y="0"/>
            <a:chExt cx="6967539" cy="8437857"/>
          </a:xfrm>
        </p:grpSpPr>
        <p:pic>
          <p:nvPicPr>
            <p:cNvPr id="1188" name="Pye Smith.jpg" descr="Pye Smith.jpg"/>
            <p:cNvPicPr>
              <a:picLocks noChangeAspect="1"/>
            </p:cNvPicPr>
            <p:nvPr/>
          </p:nvPicPr>
          <p:blipFill>
            <a:blip r:embed="rId3">
              <a:extLst/>
            </a:blip>
            <a:srcRect l="13744" t="6498" r="6358" b="29906"/>
            <a:stretch>
              <a:fillRect/>
            </a:stretch>
          </p:blipFill>
          <p:spPr>
            <a:xfrm>
              <a:off x="317499" y="304799"/>
              <a:ext cx="6345241" cy="7815559"/>
            </a:xfrm>
            <a:prstGeom prst="rect">
              <a:avLst/>
            </a:prstGeom>
            <a:ln w="12700" cap="flat">
              <a:noFill/>
              <a:miter lim="400000"/>
            </a:ln>
            <a:effectLst/>
          </p:spPr>
        </p:pic>
        <p:pic>
          <p:nvPicPr>
            <p:cNvPr id="1189" name="Pye Smith.jpg" descr="Pye Smith.jpg"/>
            <p:cNvPicPr>
              <a:picLocks noChangeAspect="1"/>
            </p:cNvPicPr>
            <p:nvPr/>
          </p:nvPicPr>
          <p:blipFill>
            <a:blip r:embed="rId4">
              <a:extLst/>
            </a:blip>
            <a:stretch>
              <a:fillRect/>
            </a:stretch>
          </p:blipFill>
          <p:spPr>
            <a:xfrm>
              <a:off x="0" y="0"/>
              <a:ext cx="6967540" cy="8437858"/>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186"/>
                                        </p:tgtEl>
                                        <p:attrNameLst>
                                          <p:attrName>style.visibility</p:attrName>
                                        </p:attrNameLst>
                                      </p:cBhvr>
                                      <p:to>
                                        <p:strVal val="visible"/>
                                      </p:to>
                                    </p:set>
                                    <p:animEffect filter="wipe(right)" transition="in">
                                      <p:cBhvr>
                                        <p:cTn id="7" dur="500"/>
                                        <p:tgtEl>
                                          <p:spTgt spid="1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6"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943" name="1600_AiGLogo_Slide_NavyWhite.png" descr="1600_AiGLogo_Slide_NavyWhite.png"/>
          <p:cNvPicPr>
            <a:picLocks noChangeAspect="1"/>
          </p:cNvPicPr>
          <p:nvPr/>
        </p:nvPicPr>
        <p:blipFill>
          <a:blip r:embed="rId2">
            <a:extLst/>
          </a:blip>
          <a:stretch>
            <a:fillRect/>
          </a:stretch>
        </p:blipFill>
        <p:spPr>
          <a:xfrm>
            <a:off x="-58229" y="-39653"/>
            <a:ext cx="24500459" cy="13795305"/>
          </a:xfrm>
          <a:prstGeom prst="rect">
            <a:avLst/>
          </a:prstGeom>
          <a:ln w="12700">
            <a:miter lim="400000"/>
          </a:ln>
        </p:spPr>
      </p:pic>
      <p:sp>
        <p:nvSpPr>
          <p:cNvPr id="944" name="TextBox 1"/>
          <p:cNvSpPr txBox="1"/>
          <p:nvPr/>
        </p:nvSpPr>
        <p:spPr>
          <a:xfrm>
            <a:off x="6988628" y="10312434"/>
            <a:ext cx="10406744" cy="28500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lnSpc>
                <a:spcPct val="70000"/>
              </a:lnSpc>
              <a:defRPr sz="9600">
                <a:solidFill>
                  <a:srgbClr val="FFFFFF"/>
                </a:solidFill>
                <a:latin typeface="Gill Sans"/>
                <a:ea typeface="Gill Sans"/>
                <a:cs typeface="Gill Sans"/>
                <a:sym typeface="Gill Sans"/>
              </a:defRPr>
            </a:lvl1pPr>
          </a:lstStyle>
          <a:p>
            <a:pPr/>
            <a:r>
              <a:t>الإجاباتُ في سفر التكوين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4" name="Liberal Theologians"/>
          <p:cNvSpPr txBox="1"/>
          <p:nvPr>
            <p:ph type="body" sz="quarter" idx="1"/>
          </p:nvPr>
        </p:nvSpPr>
        <p:spPr>
          <a:xfrm>
            <a:off x="763587" y="3505200"/>
            <a:ext cx="22860004" cy="2235200"/>
          </a:xfrm>
          <a:prstGeom prst="rect">
            <a:avLst/>
          </a:prstGeom>
        </p:spPr>
        <p:txBody>
          <a:bodyPr/>
          <a:lstStyle>
            <a:lvl1pPr algn="ctr" defTabSz="914400" rtl="1">
              <a:spcBef>
                <a:spcPts val="2300"/>
              </a:spcBef>
              <a:defRPr sz="11500">
                <a:effectLst>
                  <a:outerShdw sx="100000" sy="100000" kx="0" ky="0" algn="b" rotWithShape="0" blurRad="38100" dist="38100" dir="2700000">
                    <a:srgbClr val="000000">
                      <a:alpha val="43137"/>
                    </a:srgbClr>
                  </a:outerShdw>
                </a:effectLst>
                <a:uFill>
                  <a:solidFill>
                    <a:srgbClr val="FEFCDD"/>
                  </a:solidFill>
                </a:uFill>
              </a:defRPr>
            </a:lvl1pPr>
          </a:lstStyle>
          <a:p>
            <a:pPr/>
            <a:r>
              <a:t>اللاهوتيُّون الليبراليُّون</a:t>
            </a:r>
          </a:p>
        </p:txBody>
      </p:sp>
      <p:sp>
        <p:nvSpPr>
          <p:cNvPr id="1195" name="Genesis 1–11 is mythology."/>
          <p:cNvSpPr txBox="1"/>
          <p:nvPr/>
        </p:nvSpPr>
        <p:spPr>
          <a:xfrm>
            <a:off x="2222500" y="7304815"/>
            <a:ext cx="19939000" cy="14869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spcBef>
                <a:spcPts val="4300"/>
              </a:spcBef>
              <a:defRPr sz="90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التكوين 1-11 أسطورة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195"/>
                                        </p:tgtEl>
                                        <p:attrNameLst>
                                          <p:attrName>style.visibility</p:attrName>
                                        </p:attrNameLst>
                                      </p:cBhvr>
                                      <p:to>
                                        <p:strVal val="visible"/>
                                      </p:to>
                                    </p:set>
                                    <p:animEffect filter="wipe(right)" transition="in">
                                      <p:cBhvr>
                                        <p:cTn id="7" dur="500"/>
                                        <p:tgtEl>
                                          <p:spTgt spid="1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5"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98" name="Compromises with Old-Earth Geology"/>
          <p:cNvSpPr txBox="1"/>
          <p:nvPr>
            <p:ph type="body" sz="quarter" idx="1"/>
          </p:nvPr>
        </p:nvSpPr>
        <p:spPr>
          <a:xfrm>
            <a:off x="763587" y="1422400"/>
            <a:ext cx="22860004" cy="2447494"/>
          </a:xfrm>
          <a:prstGeom prst="rect">
            <a:avLst/>
          </a:prstGeom>
          <a:effectLst/>
        </p:spPr>
        <p:txBody>
          <a:bodyPr/>
          <a:lstStyle>
            <a:lvl1pPr algn="ctr" rtl="1">
              <a:lnSpc>
                <a:spcPct val="80000"/>
              </a:lnSpc>
              <a:spcBef>
                <a:spcPts val="2300"/>
              </a:spcBef>
              <a:defRPr sz="9600">
                <a:solidFill>
                  <a:srgbClr val="FEFCDC"/>
                </a:solidFill>
                <a:effectLst>
                  <a:outerShdw sx="100000" sy="100000" kx="0" ky="0" algn="b" rotWithShape="0" blurRad="38100" dist="38100" dir="2700000">
                    <a:srgbClr val="000000">
                      <a:alpha val="43137"/>
                    </a:srgbClr>
                  </a:outerShdw>
                </a:effectLst>
              </a:defRPr>
            </a:lvl1pPr>
          </a:lstStyle>
          <a:p>
            <a:pPr/>
            <a:r>
              <a:t>مساومات لصالح جيولوجيا الأرض القديمة</a:t>
            </a:r>
          </a:p>
        </p:txBody>
      </p:sp>
      <p:sp>
        <p:nvSpPr>
          <p:cNvPr id="1199" name="Line"/>
          <p:cNvSpPr/>
          <p:nvPr/>
        </p:nvSpPr>
        <p:spPr>
          <a:xfrm>
            <a:off x="4737053" y="3822700"/>
            <a:ext cx="14909847" cy="0"/>
          </a:xfrm>
          <a:prstGeom prst="line">
            <a:avLst/>
          </a:prstGeom>
          <a:blipFill>
            <a:blip r:embed="rId3"/>
          </a:blipFill>
          <a:ln w="114300" cap="rnd">
            <a:solidFill>
              <a:srgbClr val="FEFCDC"/>
            </a:solidFill>
            <a:custDash>
              <a:ds d="100000" sp="200000"/>
            </a:custDash>
            <a:headEnd type="oval"/>
            <a:tailEnd type="oval"/>
          </a:ln>
        </p:spPr>
        <p:txBody>
          <a:bodyPr lIns="45718" tIns="45718" rIns="45718" bIns="45718"/>
          <a:lstStyle/>
          <a:p>
            <a:pPr/>
          </a:p>
        </p:txBody>
      </p:sp>
      <p:sp>
        <p:nvSpPr>
          <p:cNvPr id="1200" name="1810s   gap theory (Gen.1:1—gap—Gen.1:2)"/>
          <p:cNvSpPr txBox="1"/>
          <p:nvPr>
            <p:ph type="title" idx="4294967295"/>
          </p:nvPr>
        </p:nvSpPr>
        <p:spPr>
          <a:xfrm>
            <a:off x="3819411" y="4583803"/>
            <a:ext cx="14168713" cy="1366721"/>
          </a:xfrm>
          <a:prstGeom prst="rect">
            <a:avLst/>
          </a:prstGeom>
          <a:effectLst/>
        </p:spPr>
        <p:txBody>
          <a:bodyPr/>
          <a:lstStyle>
            <a:lvl1pPr defTabSz="914400">
              <a:spcBef>
                <a:spcPts val="2400"/>
              </a:spcBef>
              <a:defRPr sz="7200">
                <a:solidFill>
                  <a:srgbClr val="FFFB00"/>
                </a:solidFill>
                <a:effectLst>
                  <a:outerShdw sx="100000" sy="100000" kx="0" ky="0" algn="b" rotWithShape="0" blurRad="38100" dist="38100" dir="2700000">
                    <a:srgbClr val="000000">
                      <a:alpha val="43137"/>
                    </a:srgbClr>
                  </a:outerShdw>
                </a:effectLst>
                <a:uFill>
                  <a:solidFill>
                    <a:srgbClr val="FEFCDD"/>
                  </a:solidFill>
                </a:uFill>
              </a:defRPr>
            </a:lvl1pPr>
          </a:lstStyle>
          <a:p>
            <a:pPr/>
            <a:r>
              <a:t>نظريَّة الفجوة (تك 1: 1-فجوة- تك 1: 2)   </a:t>
            </a:r>
          </a:p>
        </p:txBody>
      </p:sp>
      <p:sp>
        <p:nvSpPr>
          <p:cNvPr id="1201" name="1820s   day-age theory (each day = long age)…"/>
          <p:cNvSpPr txBox="1"/>
          <p:nvPr/>
        </p:nvSpPr>
        <p:spPr>
          <a:xfrm>
            <a:off x="2363572" y="6320604"/>
            <a:ext cx="15709534" cy="24930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a:spcBef>
                <a:spcPts val="2400"/>
              </a:spcBef>
              <a:defRPr sz="72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نظريَّة اليوم-الحقبي</a:t>
            </a:r>
            <a:r>
              <a:t>= </a:t>
            </a:r>
            <a:r>
              <a:t>(كلّ يوم يوازي حقبة طويلة)</a:t>
            </a:r>
          </a:p>
          <a:p>
            <a:pPr algn="r" defTabSz="914400" rtl="1">
              <a:defRPr sz="72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طوفان نوح: عالميٌّ لكن سلميٌّ</a:t>
            </a:r>
          </a:p>
        </p:txBody>
      </p:sp>
      <p:sp>
        <p:nvSpPr>
          <p:cNvPr id="1202" name="1830s   Noah’s flood: Local (Mesopotamia)…"/>
          <p:cNvSpPr txBox="1"/>
          <p:nvPr/>
        </p:nvSpPr>
        <p:spPr>
          <a:xfrm>
            <a:off x="3174672" y="9183689"/>
            <a:ext cx="14953183" cy="24930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 طوفان نوح: محلِّي (في بلاد ما بين النهرَيْن)</a:t>
            </a:r>
          </a:p>
          <a:p>
            <a:pPr algn="r" defTabSz="914400" rtl="1">
              <a:lnSpc>
                <a:spcPct val="90000"/>
              </a:lnSpc>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التكوين 1-11 هو أسطورة.</a:t>
            </a:r>
          </a:p>
        </p:txBody>
      </p:sp>
      <p:sp>
        <p:nvSpPr>
          <p:cNvPr id="1203" name="1830"/>
          <p:cNvSpPr txBox="1"/>
          <p:nvPr/>
        </p:nvSpPr>
        <p:spPr>
          <a:xfrm>
            <a:off x="18443261" y="9183689"/>
            <a:ext cx="2672790" cy="10922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r" defTabSz="914400">
              <a:buClr>
                <a:srgbClr val="B6DE87"/>
              </a:buClr>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1830</a:t>
            </a:r>
          </a:p>
        </p:txBody>
      </p:sp>
      <p:sp>
        <p:nvSpPr>
          <p:cNvPr id="1204" name="1820"/>
          <p:cNvSpPr txBox="1"/>
          <p:nvPr/>
        </p:nvSpPr>
        <p:spPr>
          <a:xfrm>
            <a:off x="18443261" y="6320604"/>
            <a:ext cx="2672790" cy="10922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r" defTabSz="914400">
              <a:buClr>
                <a:srgbClr val="B6DE87"/>
              </a:buClr>
              <a:defRPr sz="7200">
                <a:solidFill>
                  <a:srgbClr val="FFFFFF"/>
                </a:solidFill>
                <a:effectLst>
                  <a:outerShdw sx="100000" sy="100000" kx="0" ky="0" algn="b" rotWithShape="0" blurRad="38100" dist="38100" dir="2700000">
                    <a:srgbClr val="000000">
                      <a:alpha val="43137"/>
                    </a:srgbClr>
                  </a:outerShdw>
                </a:effectLst>
                <a:uFill>
                  <a:solidFill>
                    <a:srgbClr val="F6A029"/>
                  </a:solidFill>
                </a:uFill>
              </a:defRPr>
            </a:lvl1pPr>
          </a:lstStyle>
          <a:p>
            <a:pPr/>
            <a:r>
              <a:t>1820</a:t>
            </a:r>
          </a:p>
        </p:txBody>
      </p:sp>
      <p:sp>
        <p:nvSpPr>
          <p:cNvPr id="1205" name="1810"/>
          <p:cNvSpPr txBox="1"/>
          <p:nvPr/>
        </p:nvSpPr>
        <p:spPr>
          <a:xfrm>
            <a:off x="18304000" y="4561848"/>
            <a:ext cx="2812050" cy="10922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r" defTabSz="914400">
              <a:buClr>
                <a:srgbClr val="B6DE87"/>
              </a:buClr>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1810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205"/>
                                        </p:tgtEl>
                                        <p:attrNameLst>
                                          <p:attrName>style.visibility</p:attrName>
                                        </p:attrNameLst>
                                      </p:cBhvr>
                                      <p:to>
                                        <p:strVal val="visible"/>
                                      </p:to>
                                    </p:set>
                                    <p:animEffect filter="wipe(right)" transition="in">
                                      <p:cBhvr>
                                        <p:cTn id="7" dur="200"/>
                                        <p:tgtEl>
                                          <p:spTgt spid="1205"/>
                                        </p:tgtEl>
                                      </p:cBhvr>
                                    </p:animEffect>
                                  </p:childTnLst>
                                </p:cTn>
                              </p:par>
                            </p:childTnLst>
                          </p:cTn>
                        </p:par>
                        <p:par>
                          <p:cTn id="8" fill="hold">
                            <p:stCondLst>
                              <p:cond delay="200"/>
                            </p:stCondLst>
                            <p:childTnLst>
                              <p:par>
                                <p:cTn id="9" presetClass="entr" nodeType="afterEffect" presetSubtype="2" presetID="22" grpId="2" fill="hold">
                                  <p:stCondLst>
                                    <p:cond delay="0"/>
                                  </p:stCondLst>
                                  <p:iterate type="el" backwards="0">
                                    <p:tmAbs val="0"/>
                                  </p:iterate>
                                  <p:childTnLst>
                                    <p:set>
                                      <p:cBhvr>
                                        <p:cTn id="10" fill="hold"/>
                                        <p:tgtEl>
                                          <p:spTgt spid="1200"/>
                                        </p:tgtEl>
                                        <p:attrNameLst>
                                          <p:attrName>style.visibility</p:attrName>
                                        </p:attrNameLst>
                                      </p:cBhvr>
                                      <p:to>
                                        <p:strVal val="visible"/>
                                      </p:to>
                                    </p:set>
                                    <p:animEffect filter="wipe(right)" transition="in">
                                      <p:cBhvr>
                                        <p:cTn id="11" dur="500"/>
                                        <p:tgtEl>
                                          <p:spTgt spid="120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2" presetID="22" grpId="3" fill="hold">
                                  <p:stCondLst>
                                    <p:cond delay="0"/>
                                  </p:stCondLst>
                                  <p:iterate type="el" backwards="0">
                                    <p:tmAbs val="0"/>
                                  </p:iterate>
                                  <p:childTnLst>
                                    <p:set>
                                      <p:cBhvr>
                                        <p:cTn id="15" fill="hold"/>
                                        <p:tgtEl>
                                          <p:spTgt spid="1204"/>
                                        </p:tgtEl>
                                        <p:attrNameLst>
                                          <p:attrName>style.visibility</p:attrName>
                                        </p:attrNameLst>
                                      </p:cBhvr>
                                      <p:to>
                                        <p:strVal val="visible"/>
                                      </p:to>
                                    </p:set>
                                    <p:animEffect filter="wipe(right)" transition="in">
                                      <p:cBhvr>
                                        <p:cTn id="16" dur="200"/>
                                        <p:tgtEl>
                                          <p:spTgt spid="1204"/>
                                        </p:tgtEl>
                                      </p:cBhvr>
                                    </p:animEffect>
                                  </p:childTnLst>
                                </p:cTn>
                              </p:par>
                            </p:childTnLst>
                          </p:cTn>
                        </p:par>
                        <p:par>
                          <p:cTn id="17" fill="hold">
                            <p:stCondLst>
                              <p:cond delay="200"/>
                            </p:stCondLst>
                            <p:childTnLst>
                              <p:par>
                                <p:cTn id="18" presetClass="entr" nodeType="afterEffect" presetSubtype="2" presetID="22" grpId="4" fill="hold">
                                  <p:stCondLst>
                                    <p:cond delay="0"/>
                                  </p:stCondLst>
                                  <p:iterate type="el" backwards="0">
                                    <p:tmAbs val="0"/>
                                  </p:iterate>
                                  <p:childTnLst>
                                    <p:set>
                                      <p:cBhvr>
                                        <p:cTn id="19" fill="hold"/>
                                        <p:tgtEl>
                                          <p:spTgt spid="1201"/>
                                        </p:tgtEl>
                                        <p:attrNameLst>
                                          <p:attrName>style.visibility</p:attrName>
                                        </p:attrNameLst>
                                      </p:cBhvr>
                                      <p:to>
                                        <p:strVal val="visible"/>
                                      </p:to>
                                    </p:set>
                                    <p:animEffect filter="wipe(right)" transition="in">
                                      <p:cBhvr>
                                        <p:cTn id="20" dur="500"/>
                                        <p:tgtEl>
                                          <p:spTgt spid="1201"/>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5" fill="hold">
                                  <p:stCondLst>
                                    <p:cond delay="0"/>
                                  </p:stCondLst>
                                  <p:iterate type="el" backwards="0">
                                    <p:tmAbs val="0"/>
                                  </p:iterate>
                                  <p:childTnLst>
                                    <p:set>
                                      <p:cBhvr>
                                        <p:cTn id="24" fill="hold"/>
                                        <p:tgtEl>
                                          <p:spTgt spid="1203"/>
                                        </p:tgtEl>
                                        <p:attrNameLst>
                                          <p:attrName>style.visibility</p:attrName>
                                        </p:attrNameLst>
                                      </p:cBhvr>
                                      <p:to>
                                        <p:strVal val="visible"/>
                                      </p:to>
                                    </p:set>
                                    <p:animEffect filter="wipe(right)" transition="in">
                                      <p:cBhvr>
                                        <p:cTn id="25" dur="200"/>
                                        <p:tgtEl>
                                          <p:spTgt spid="1203"/>
                                        </p:tgtEl>
                                      </p:cBhvr>
                                    </p:animEffect>
                                  </p:childTnLst>
                                </p:cTn>
                              </p:par>
                            </p:childTnLst>
                          </p:cTn>
                        </p:par>
                        <p:par>
                          <p:cTn id="26" fill="hold">
                            <p:stCondLst>
                              <p:cond delay="200"/>
                            </p:stCondLst>
                            <p:childTnLst>
                              <p:par>
                                <p:cTn id="27" presetClass="entr" nodeType="afterEffect" presetSubtype="2" presetID="22" grpId="6" fill="hold">
                                  <p:stCondLst>
                                    <p:cond delay="0"/>
                                  </p:stCondLst>
                                  <p:iterate type="el" backwards="0">
                                    <p:tmAbs val="0"/>
                                  </p:iterate>
                                  <p:childTnLst>
                                    <p:set>
                                      <p:cBhvr>
                                        <p:cTn id="28" fill="hold"/>
                                        <p:tgtEl>
                                          <p:spTgt spid="1202"/>
                                        </p:tgtEl>
                                        <p:attrNameLst>
                                          <p:attrName>style.visibility</p:attrName>
                                        </p:attrNameLst>
                                      </p:cBhvr>
                                      <p:to>
                                        <p:strVal val="visible"/>
                                      </p:to>
                                    </p:set>
                                    <p:animEffect filter="wipe(right)" transition="in">
                                      <p:cBhvr>
                                        <p:cTn id="29" dur="500"/>
                                        <p:tgtEl>
                                          <p:spTgt spid="1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2" grpId="6"/>
      <p:bldP build="whole" bldLvl="1" animBg="1" rev="0" advAuto="0" spid="1204" grpId="3"/>
      <p:bldP build="whole" bldLvl="1" animBg="1" rev="0" advAuto="0" spid="1200" grpId="2"/>
      <p:bldP build="whole" bldLvl="1" animBg="1" rev="0" advAuto="0" spid="1201" grpId="4"/>
      <p:bldP build="whole" bldLvl="1" animBg="1" rev="0" advAuto="0" spid="1203" grpId="5"/>
      <p:bldP build="whole" bldLvl="1" animBg="1" rev="0" advAuto="0" spid="1205"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08" name="Faithfulness to Scripture"/>
          <p:cNvSpPr txBox="1"/>
          <p:nvPr>
            <p:ph type="body" sz="quarter" idx="1"/>
          </p:nvPr>
        </p:nvSpPr>
        <p:spPr>
          <a:xfrm>
            <a:off x="2197100" y="1862632"/>
            <a:ext cx="19989800" cy="1845768"/>
          </a:xfrm>
          <a:prstGeom prst="rect">
            <a:avLst/>
          </a:prstGeom>
          <a:effectLst/>
        </p:spPr>
        <p:txBody>
          <a:bodyPr/>
          <a:lstStyle>
            <a:lvl1pPr algn="ctr" rtl="1">
              <a:lnSpc>
                <a:spcPct val="80000"/>
              </a:lnSpc>
              <a:defRPr sz="9600">
                <a:solidFill>
                  <a:srgbClr val="FEFCDC"/>
                </a:solidFill>
                <a:effectLst>
                  <a:outerShdw sx="100000" sy="100000" kx="0" ky="0" algn="b" rotWithShape="0" blurRad="38100" dist="38100" dir="2700000">
                    <a:srgbClr val="000000">
                      <a:alpha val="43137"/>
                    </a:srgbClr>
                  </a:outerShdw>
                </a:effectLst>
              </a:defRPr>
            </a:lvl1pPr>
          </a:lstStyle>
          <a:p>
            <a:pPr/>
            <a:r>
              <a:t>الأمانة للكتاب المقدَّس</a:t>
            </a:r>
          </a:p>
        </p:txBody>
      </p:sp>
      <p:sp>
        <p:nvSpPr>
          <p:cNvPr id="1209" name="1820–50    Biblical (young-earth) creationism…"/>
          <p:cNvSpPr txBox="1"/>
          <p:nvPr/>
        </p:nvSpPr>
        <p:spPr>
          <a:xfrm>
            <a:off x="3724608" y="5797368"/>
            <a:ext cx="16556567" cy="25653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lnSpc>
                <a:spcPct val="60000"/>
              </a:lnSpc>
              <a:spcBef>
                <a:spcPts val="4300"/>
              </a:spcBef>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1820-50   نظريَّة الخلق الكتابيَّة (الأرض الفتيَّة)</a:t>
            </a:r>
          </a:p>
          <a:p>
            <a:pPr algn="r" defTabSz="914400" rtl="1">
              <a:lnSpc>
                <a:spcPct val="60000"/>
              </a:lnSpc>
              <a:spcBef>
                <a:spcPts val="4300"/>
              </a:spcBef>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("علماء الجيولوجيا الكتابيَّة")</a:t>
            </a:r>
          </a:p>
        </p:txBody>
      </p:sp>
      <p:sp>
        <p:nvSpPr>
          <p:cNvPr id="1210" name="Line"/>
          <p:cNvSpPr/>
          <p:nvPr/>
        </p:nvSpPr>
        <p:spPr>
          <a:xfrm>
            <a:off x="4737076" y="4300191"/>
            <a:ext cx="14909848" cy="1"/>
          </a:xfrm>
          <a:prstGeom prst="line">
            <a:avLst/>
          </a:prstGeom>
          <a:blipFill>
            <a:blip r:embed="rId3"/>
          </a:blipFill>
          <a:ln w="114300" cap="rnd">
            <a:solidFill>
              <a:srgbClr val="FEFCDC"/>
            </a:solidFill>
            <a:custDash>
              <a:ds d="100000" sp="200000"/>
            </a:custDash>
            <a:headEnd type="oval"/>
            <a:tailEnd type="oval"/>
          </a:ln>
        </p:spPr>
        <p:txBody>
          <a:bodyPr lIns="45718" tIns="45718" rIns="45718" bIns="45718"/>
          <a:lstStyle/>
          <a:p>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2" name="The Real Nature of the Debate"/>
          <p:cNvSpPr txBox="1"/>
          <p:nvPr>
            <p:ph type="ctrTitle"/>
          </p:nvPr>
        </p:nvSpPr>
        <p:spPr>
          <a:xfrm>
            <a:off x="2453320" y="2797839"/>
            <a:ext cx="19477360" cy="2935952"/>
          </a:xfrm>
          <a:prstGeom prst="rect">
            <a:avLst/>
          </a:prstGeom>
          <a:effectLst/>
        </p:spPr>
        <p:txBody>
          <a:bodyPr lIns="50800" tIns="50800" rIns="50800" bIns="50800"/>
          <a:lstStyle>
            <a:lvl1pPr algn="ctr" defTabSz="914400" rtl="1">
              <a:lnSpc>
                <a:spcPct val="90000"/>
              </a:lnSpc>
              <a:defRPr sz="13000">
                <a:solidFill>
                  <a:srgbClr val="FEFCDC"/>
                </a:solidFill>
                <a:effectLst>
                  <a:outerShdw sx="100000" sy="100000" kx="0" ky="0" algn="b" rotWithShape="0" blurRad="38100" dist="38100" dir="2700000">
                    <a:srgbClr val="000000">
                      <a:alpha val="43137"/>
                    </a:srgbClr>
                  </a:outerShdw>
                </a:effectLst>
                <a:uFill>
                  <a:solidFill>
                    <a:srgbClr val="FEFCDD"/>
                  </a:solidFill>
                </a:uFill>
              </a:defRPr>
            </a:lvl1pPr>
          </a:lstStyle>
          <a:p>
            <a:pPr/>
            <a:r>
              <a:t>طبيعة الجدل الحقيقيَّة</a:t>
            </a:r>
          </a:p>
        </p:txBody>
      </p:sp>
      <p:sp>
        <p:nvSpPr>
          <p:cNvPr id="1213" name="Conflict of…"/>
          <p:cNvSpPr txBox="1"/>
          <p:nvPr/>
        </p:nvSpPr>
        <p:spPr>
          <a:xfrm>
            <a:off x="1771650" y="6413500"/>
            <a:ext cx="20840700" cy="50977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914400" rtl="1">
              <a:defRPr sz="9600">
                <a:solidFill>
                  <a:srgbClr val="FEFCDC"/>
                </a:solidFill>
                <a:effectLst>
                  <a:outerShdw sx="100000" sy="100000" kx="0" ky="0" algn="b" rotWithShape="0" blurRad="38100" dist="38100" dir="2700000">
                    <a:srgbClr val="000000">
                      <a:alpha val="43137"/>
                    </a:srgbClr>
                  </a:outerShdw>
                </a:effectLst>
                <a:uFill>
                  <a:solidFill>
                    <a:srgbClr val="F6A029"/>
                  </a:solidFill>
                </a:uFill>
              </a:defRPr>
            </a:pPr>
            <a:r>
              <a:t>صراع</a:t>
            </a:r>
          </a:p>
          <a:p>
            <a:pPr defTabSz="914400" rtl="1">
              <a:defRPr sz="9600">
                <a:solidFill>
                  <a:srgbClr val="FFFF00"/>
                </a:solidFill>
                <a:effectLst>
                  <a:outerShdw sx="100000" sy="100000" kx="0" ky="0" algn="b" rotWithShape="0" blurRad="38100" dist="38100" dir="2700000">
                    <a:srgbClr val="000000">
                      <a:alpha val="43137"/>
                    </a:srgbClr>
                  </a:outerShdw>
                </a:effectLst>
                <a:uFill>
                  <a:solidFill>
                    <a:srgbClr val="F6A029"/>
                  </a:solidFill>
                </a:uFill>
              </a:defRPr>
            </a:pPr>
            <a:r>
              <a:t>دينيّ / فلسفيّ</a:t>
            </a:r>
          </a:p>
          <a:p>
            <a:pPr defTabSz="914400" rtl="1">
              <a:defRPr sz="9600">
                <a:solidFill>
                  <a:srgbClr val="FEFCDC"/>
                </a:solidFill>
                <a:effectLst>
                  <a:outerShdw sx="100000" sy="100000" kx="0" ky="0" algn="b" rotWithShape="0" blurRad="38100" dist="38100" dir="2700000">
                    <a:srgbClr val="000000">
                      <a:alpha val="43137"/>
                    </a:srgbClr>
                  </a:outerShdw>
                </a:effectLst>
                <a:uFill>
                  <a:solidFill>
                    <a:srgbClr val="F6A029"/>
                  </a:solidFill>
                </a:uFill>
              </a:defRPr>
            </a:pPr>
            <a:r>
              <a:t>بين الرؤى الكونيَّة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13"/>
                                        </p:tgtEl>
                                        <p:attrNameLst>
                                          <p:attrName>style.visibility</p:attrName>
                                        </p:attrNameLst>
                                      </p:cBhvr>
                                      <p:to>
                                        <p:strVal val="visible"/>
                                      </p:to>
                                    </p:set>
                                    <p:animEffect filter="fade" transition="in">
                                      <p:cBhvr>
                                        <p:cTn id="7" dur="750"/>
                                        <p:tgtEl>
                                          <p:spTgt spid="1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3"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5" name="Circle"/>
          <p:cNvSpPr/>
          <p:nvPr/>
        </p:nvSpPr>
        <p:spPr>
          <a:xfrm>
            <a:off x="2363785" y="1219200"/>
            <a:ext cx="4419603" cy="4419602"/>
          </a:xfrm>
          <a:prstGeom prst="ellipse">
            <a:avLst/>
          </a:prstGeom>
          <a:ln w="152400">
            <a:solidFill>
              <a:srgbClr val="FDCE15"/>
            </a:solidFill>
          </a:ln>
        </p:spPr>
        <p:txBody>
          <a:bodyPr lIns="50800" tIns="50800" rIns="50800" bIns="50800"/>
          <a:lstStyle/>
          <a:p>
            <a:pPr algn="l" defTabSz="457200">
              <a:defRPr sz="1200"/>
            </a:pPr>
          </a:p>
        </p:txBody>
      </p:sp>
      <p:sp>
        <p:nvSpPr>
          <p:cNvPr id="1216" name="GOD"/>
          <p:cNvSpPr txBox="1"/>
          <p:nvPr/>
        </p:nvSpPr>
        <p:spPr>
          <a:xfrm>
            <a:off x="2390850" y="2459503"/>
            <a:ext cx="4508503" cy="193961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rtl="1">
              <a:defRPr sz="12000">
                <a:solidFill>
                  <a:srgbClr val="E2DEAB"/>
                </a:solidFill>
                <a:uFill>
                  <a:solidFill>
                    <a:srgbClr val="E2DEAB"/>
                  </a:solidFill>
                </a:uFill>
              </a:defRPr>
            </a:lvl1pPr>
          </a:lstStyle>
          <a:p>
            <a:pPr/>
            <a:r>
              <a:t>الله</a:t>
            </a:r>
          </a:p>
        </p:txBody>
      </p:sp>
      <p:sp>
        <p:nvSpPr>
          <p:cNvPr id="1217" name="Circle"/>
          <p:cNvSpPr/>
          <p:nvPr/>
        </p:nvSpPr>
        <p:spPr>
          <a:xfrm>
            <a:off x="2336878" y="6303495"/>
            <a:ext cx="4419603" cy="4419604"/>
          </a:xfrm>
          <a:prstGeom prst="ellipse">
            <a:avLst/>
          </a:prstGeom>
          <a:ln w="152400">
            <a:solidFill>
              <a:srgbClr val="FDCE15"/>
            </a:solidFill>
          </a:ln>
        </p:spPr>
        <p:txBody>
          <a:bodyPr lIns="50800" tIns="50800" rIns="50800" bIns="50800"/>
          <a:lstStyle/>
          <a:p>
            <a:pPr algn="l" defTabSz="457200">
              <a:defRPr sz="1200"/>
            </a:pPr>
          </a:p>
        </p:txBody>
      </p:sp>
      <p:sp>
        <p:nvSpPr>
          <p:cNvPr id="1218" name="The…"/>
          <p:cNvSpPr txBox="1"/>
          <p:nvPr/>
        </p:nvSpPr>
        <p:spPr>
          <a:xfrm>
            <a:off x="2292428" y="7543489"/>
            <a:ext cx="4508502" cy="193961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rtl="1">
              <a:defRPr sz="12000">
                <a:solidFill>
                  <a:srgbClr val="E2DEAB"/>
                </a:solidFill>
                <a:uFill>
                  <a:solidFill>
                    <a:srgbClr val="E2DEAB"/>
                  </a:solidFill>
                </a:uFill>
              </a:defRPr>
            </a:lvl1pPr>
          </a:lstStyle>
          <a:p>
            <a:pPr/>
            <a:r>
              <a:t>الكون</a:t>
            </a:r>
          </a:p>
        </p:txBody>
      </p:sp>
      <p:sp>
        <p:nvSpPr>
          <p:cNvPr id="1219" name="Deism"/>
          <p:cNvSpPr txBox="1"/>
          <p:nvPr/>
        </p:nvSpPr>
        <p:spPr>
          <a:xfrm>
            <a:off x="1830385" y="11044704"/>
            <a:ext cx="5422903" cy="144863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rtl="1">
              <a:defRPr sz="8800">
                <a:solidFill>
                  <a:srgbClr val="FDCE15"/>
                </a:solidFill>
                <a:uFill>
                  <a:solidFill>
                    <a:srgbClr val="FDCE15"/>
                  </a:solidFill>
                </a:uFill>
              </a:defRPr>
            </a:lvl1pPr>
          </a:lstStyle>
          <a:p>
            <a:pPr/>
            <a:r>
              <a:t>الربوبيَّة</a:t>
            </a:r>
          </a:p>
        </p:txBody>
      </p:sp>
      <p:grpSp>
        <p:nvGrpSpPr>
          <p:cNvPr id="1224" name="Group"/>
          <p:cNvGrpSpPr/>
          <p:nvPr/>
        </p:nvGrpSpPr>
        <p:grpSpPr>
          <a:xfrm>
            <a:off x="8296350" y="3429000"/>
            <a:ext cx="6870702" cy="6238657"/>
            <a:chOff x="0" y="0"/>
            <a:chExt cx="6870700" cy="6238656"/>
          </a:xfrm>
        </p:grpSpPr>
        <p:grpSp>
          <p:nvGrpSpPr>
            <p:cNvPr id="1222" name="Group"/>
            <p:cNvGrpSpPr/>
            <p:nvPr/>
          </p:nvGrpSpPr>
          <p:grpSpPr>
            <a:xfrm>
              <a:off x="1185863" y="0"/>
              <a:ext cx="4508501" cy="4419604"/>
              <a:chOff x="4762" y="0"/>
              <a:chExt cx="4508500" cy="4419603"/>
            </a:xfrm>
          </p:grpSpPr>
          <p:sp>
            <p:nvSpPr>
              <p:cNvPr id="1220" name="Circle"/>
              <p:cNvSpPr/>
              <p:nvPr/>
            </p:nvSpPr>
            <p:spPr>
              <a:xfrm>
                <a:off x="49211" y="0"/>
                <a:ext cx="4419603" cy="4419604"/>
              </a:xfrm>
              <a:prstGeom prst="ellipse">
                <a:avLst/>
              </a:prstGeom>
              <a:noFill/>
              <a:ln w="152400" cap="flat">
                <a:solidFill>
                  <a:srgbClr val="F6A029"/>
                </a:solidFill>
                <a:prstDash val="solid"/>
                <a:round/>
              </a:ln>
              <a:effectLst/>
            </p:spPr>
            <p:txBody>
              <a:bodyPr wrap="square" lIns="50800" tIns="50800" rIns="50800" bIns="50800" numCol="1" anchor="t">
                <a:noAutofit/>
              </a:bodyPr>
              <a:lstStyle/>
              <a:p>
                <a:pPr algn="l" defTabSz="457200">
                  <a:defRPr sz="1200">
                    <a:solidFill>
                      <a:srgbClr val="FFED9E"/>
                    </a:solidFill>
                  </a:defRPr>
                </a:pPr>
              </a:p>
            </p:txBody>
          </p:sp>
          <p:sp>
            <p:nvSpPr>
              <p:cNvPr id="1221" name="The…"/>
              <p:cNvSpPr txBox="1"/>
              <p:nvPr/>
            </p:nvSpPr>
            <p:spPr>
              <a:xfrm>
                <a:off x="4762" y="1239994"/>
                <a:ext cx="4508501" cy="19396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defRPr sz="12000">
                    <a:solidFill>
                      <a:srgbClr val="E2DEAB"/>
                    </a:solidFill>
                    <a:uFill>
                      <a:solidFill>
                        <a:srgbClr val="E2DEAB"/>
                      </a:solidFill>
                    </a:uFill>
                  </a:defRPr>
                </a:lvl1pPr>
              </a:lstStyle>
              <a:p>
                <a:pPr/>
                <a:r>
                  <a:t>الكون</a:t>
                </a:r>
              </a:p>
            </p:txBody>
          </p:sp>
        </p:grpSp>
        <p:sp>
          <p:nvSpPr>
            <p:cNvPr id="1223" name="Atheism"/>
            <p:cNvSpPr txBox="1"/>
            <p:nvPr/>
          </p:nvSpPr>
          <p:spPr>
            <a:xfrm>
              <a:off x="0" y="4790025"/>
              <a:ext cx="6870701" cy="14486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defRPr sz="8800">
                  <a:solidFill>
                    <a:srgbClr val="F6A029"/>
                  </a:solidFill>
                  <a:uFill>
                    <a:solidFill>
                      <a:srgbClr val="F6A029"/>
                    </a:solidFill>
                  </a:uFill>
                </a:defRPr>
              </a:lvl1pPr>
            </a:lstStyle>
            <a:p>
              <a:pPr/>
              <a:r>
                <a:t>الإلحاد</a:t>
              </a:r>
            </a:p>
          </p:txBody>
        </p:sp>
      </p:grpSp>
      <p:grpSp>
        <p:nvGrpSpPr>
          <p:cNvPr id="1232" name="Group"/>
          <p:cNvGrpSpPr/>
          <p:nvPr/>
        </p:nvGrpSpPr>
        <p:grpSpPr>
          <a:xfrm>
            <a:off x="14505065" y="1219200"/>
            <a:ext cx="8775701" cy="11248736"/>
            <a:chOff x="0" y="0"/>
            <a:chExt cx="8775700" cy="11248735"/>
          </a:xfrm>
        </p:grpSpPr>
        <p:grpSp>
          <p:nvGrpSpPr>
            <p:cNvPr id="1227" name="Group"/>
            <p:cNvGrpSpPr/>
            <p:nvPr/>
          </p:nvGrpSpPr>
          <p:grpSpPr>
            <a:xfrm>
              <a:off x="2241550" y="0"/>
              <a:ext cx="4508502" cy="4419604"/>
              <a:chOff x="0" y="0"/>
              <a:chExt cx="4508501" cy="4419603"/>
            </a:xfrm>
          </p:grpSpPr>
          <p:sp>
            <p:nvSpPr>
              <p:cNvPr id="1225" name="Circle"/>
              <p:cNvSpPr/>
              <p:nvPr/>
            </p:nvSpPr>
            <p:spPr>
              <a:xfrm>
                <a:off x="44449" y="0"/>
                <a:ext cx="4419603" cy="4419604"/>
              </a:xfrm>
              <a:prstGeom prst="ellipse">
                <a:avLst/>
              </a:prstGeom>
              <a:noFill/>
              <a:ln w="152400" cap="flat">
                <a:solidFill>
                  <a:srgbClr val="FD6F0F"/>
                </a:solidFill>
                <a:prstDash val="solid"/>
                <a:round/>
              </a:ln>
              <a:effectLst/>
            </p:spPr>
            <p:txBody>
              <a:bodyPr wrap="square" lIns="50800" tIns="50800" rIns="50800" bIns="50800" numCol="1" anchor="t">
                <a:noAutofit/>
              </a:bodyPr>
              <a:lstStyle/>
              <a:p>
                <a:pPr algn="l" defTabSz="457200">
                  <a:defRPr sz="1200"/>
                </a:pPr>
              </a:p>
            </p:txBody>
          </p:sp>
          <p:sp>
            <p:nvSpPr>
              <p:cNvPr id="1226" name="GOD"/>
              <p:cNvSpPr/>
              <p:nvPr/>
            </p:nvSpPr>
            <p:spPr>
              <a:xfrm>
                <a:off x="0" y="1239994"/>
                <a:ext cx="450850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defRPr sz="12000">
                    <a:solidFill>
                      <a:srgbClr val="E2DEAB"/>
                    </a:solidFill>
                    <a:uFill>
                      <a:solidFill>
                        <a:srgbClr val="E2DEAB"/>
                      </a:solidFill>
                    </a:uFill>
                  </a:defRPr>
                </a:lvl1pPr>
              </a:lstStyle>
              <a:p>
                <a:pPr/>
                <a:r>
                  <a:t>الله</a:t>
                </a:r>
              </a:p>
            </p:txBody>
          </p:sp>
        </p:grpSp>
        <p:grpSp>
          <p:nvGrpSpPr>
            <p:cNvPr id="1230" name="Group"/>
            <p:cNvGrpSpPr/>
            <p:nvPr/>
          </p:nvGrpSpPr>
          <p:grpSpPr>
            <a:xfrm>
              <a:off x="2138363" y="5167878"/>
              <a:ext cx="4508501" cy="4419605"/>
              <a:chOff x="4762" y="0"/>
              <a:chExt cx="4508500" cy="4419603"/>
            </a:xfrm>
          </p:grpSpPr>
          <p:sp>
            <p:nvSpPr>
              <p:cNvPr id="1228" name="Circle"/>
              <p:cNvSpPr/>
              <p:nvPr/>
            </p:nvSpPr>
            <p:spPr>
              <a:xfrm>
                <a:off x="49211" y="0"/>
                <a:ext cx="4419603" cy="4419604"/>
              </a:xfrm>
              <a:prstGeom prst="ellipse">
                <a:avLst/>
              </a:prstGeom>
              <a:noFill/>
              <a:ln w="152400" cap="flat">
                <a:solidFill>
                  <a:srgbClr val="FD6F0F"/>
                </a:solidFill>
                <a:prstDash val="solid"/>
                <a:round/>
              </a:ln>
              <a:effectLst/>
            </p:spPr>
            <p:txBody>
              <a:bodyPr wrap="square" lIns="50800" tIns="50800" rIns="50800" bIns="50800" numCol="1" anchor="t">
                <a:noAutofit/>
              </a:bodyPr>
              <a:lstStyle/>
              <a:p>
                <a:pPr algn="l" defTabSz="457200">
                  <a:defRPr sz="1200"/>
                </a:pPr>
              </a:p>
            </p:txBody>
          </p:sp>
          <p:sp>
            <p:nvSpPr>
              <p:cNvPr id="1229" name="The…"/>
              <p:cNvSpPr txBox="1"/>
              <p:nvPr/>
            </p:nvSpPr>
            <p:spPr>
              <a:xfrm>
                <a:off x="4762" y="1176494"/>
                <a:ext cx="4508501" cy="19396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defRPr sz="12000">
                    <a:solidFill>
                      <a:srgbClr val="E2DEAB"/>
                    </a:solidFill>
                    <a:uFill>
                      <a:solidFill>
                        <a:srgbClr val="E2DEAB"/>
                      </a:solidFill>
                    </a:uFill>
                  </a:defRPr>
                </a:lvl1pPr>
              </a:lstStyle>
              <a:p>
                <a:pPr/>
                <a:r>
                  <a:t>الكون</a:t>
                </a:r>
              </a:p>
            </p:txBody>
          </p:sp>
        </p:grpSp>
        <p:sp>
          <p:nvSpPr>
            <p:cNvPr id="1231" name="Christianity"/>
            <p:cNvSpPr txBox="1"/>
            <p:nvPr/>
          </p:nvSpPr>
          <p:spPr>
            <a:xfrm>
              <a:off x="0" y="9800104"/>
              <a:ext cx="8775701" cy="14486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defRPr sz="8800">
                  <a:solidFill>
                    <a:srgbClr val="FD6F0F"/>
                  </a:solidFill>
                  <a:uFill>
                    <a:solidFill>
                      <a:srgbClr val="FD6F0F"/>
                    </a:solidFill>
                  </a:uFill>
                </a:defRPr>
              </a:lvl1pPr>
            </a:lstStyle>
            <a:p>
              <a:pPr/>
              <a:r>
                <a:t>المسيحيَّة</a:t>
              </a:r>
            </a:p>
          </p:txBody>
        </p:sp>
      </p:grpSp>
      <p:sp>
        <p:nvSpPr>
          <p:cNvPr id="1233" name="Shape"/>
          <p:cNvSpPr/>
          <p:nvPr/>
        </p:nvSpPr>
        <p:spPr>
          <a:xfrm>
            <a:off x="18035665" y="4891432"/>
            <a:ext cx="1714501" cy="2818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030"/>
                </a:moveTo>
                <a:lnTo>
                  <a:pt x="5400" y="15030"/>
                </a:lnTo>
                <a:lnTo>
                  <a:pt x="5400" y="0"/>
                </a:lnTo>
                <a:lnTo>
                  <a:pt x="16200" y="0"/>
                </a:lnTo>
                <a:lnTo>
                  <a:pt x="16200" y="15030"/>
                </a:lnTo>
                <a:lnTo>
                  <a:pt x="21600" y="15030"/>
                </a:lnTo>
                <a:lnTo>
                  <a:pt x="10800" y="21600"/>
                </a:lnTo>
                <a:close/>
              </a:path>
            </a:pathLst>
          </a:custGeom>
          <a:solidFill>
            <a:srgbClr val="E2DEAB"/>
          </a:solidFill>
          <a:ln w="12700">
            <a:miter lim="400000"/>
          </a:ln>
        </p:spPr>
        <p:txBody>
          <a:bodyPr lIns="50800" tIns="50800" rIns="50800" bIns="50800"/>
          <a:lstStyle/>
          <a:p>
            <a:pPr algn="l" defTabSz="457200">
              <a:defRPr sz="12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24"/>
                                        </p:tgtEl>
                                        <p:attrNameLst>
                                          <p:attrName>style.visibility</p:attrName>
                                        </p:attrNameLst>
                                      </p:cBhvr>
                                      <p:to>
                                        <p:strVal val="visible"/>
                                      </p:to>
                                    </p:set>
                                    <p:animEffect filter="fade" transition="in">
                                      <p:cBhvr>
                                        <p:cTn id="7" dur="500"/>
                                        <p:tgtEl>
                                          <p:spTgt spid="12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232"/>
                                        </p:tgtEl>
                                        <p:attrNameLst>
                                          <p:attrName>style.visibility</p:attrName>
                                        </p:attrNameLst>
                                      </p:cBhvr>
                                      <p:to>
                                        <p:strVal val="visible"/>
                                      </p:to>
                                    </p:set>
                                    <p:animEffect filter="fade" transition="in">
                                      <p:cBhvr>
                                        <p:cTn id="12" dur="500"/>
                                        <p:tgtEl>
                                          <p:spTgt spid="123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1233"/>
                                        </p:tgtEl>
                                        <p:attrNameLst>
                                          <p:attrName>style.visibility</p:attrName>
                                        </p:attrNameLst>
                                      </p:cBhvr>
                                      <p:to>
                                        <p:strVal val="visible"/>
                                      </p:to>
                                    </p:set>
                                    <p:animEffect filter="wipe(up)" transition="in">
                                      <p:cBhvr>
                                        <p:cTn id="17" dur="500"/>
                                        <p:tgtEl>
                                          <p:spTgt spid="1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4" grpId="1"/>
      <p:bldP build="whole" bldLvl="1" animBg="1" rev="0" advAuto="0" spid="1232" grpId="2"/>
      <p:bldP build="whole" bldLvl="1" animBg="1" rev="0" advAuto="0" spid="1233" grpId="3"/>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7"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238" name="Hutton: deist or atheist…"/>
          <p:cNvSpPr txBox="1"/>
          <p:nvPr>
            <p:ph type="body" sz="half" idx="1"/>
          </p:nvPr>
        </p:nvSpPr>
        <p:spPr>
          <a:xfrm>
            <a:off x="3855533" y="4349470"/>
            <a:ext cx="16495135" cy="5998428"/>
          </a:xfrm>
          <a:prstGeom prst="rect">
            <a:avLst/>
          </a:prstGeom>
          <a:effectLst/>
        </p:spPr>
        <p:txBody>
          <a:bodyPr/>
          <a:lstStyle/>
          <a:p>
            <a:pPr algn="ctr" rtl="1">
              <a:lnSpc>
                <a:spcPct val="190000"/>
              </a:lnSpc>
              <a:defRPr>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هيوتون: ربوبيٌّ أم ملحد</a:t>
            </a:r>
          </a:p>
          <a:p>
            <a:pPr algn="ctr" rtl="1">
              <a:lnSpc>
                <a:spcPct val="190000"/>
              </a:lnSpc>
              <a:defRPr>
                <a:solidFill>
                  <a:srgbClr val="FEFCDC"/>
                </a:solidFill>
                <a:effectLst>
                  <a:outerShdw sx="100000" sy="100000" kx="0" ky="0" algn="b" rotWithShape="0" blurRad="38100" dist="38100" dir="2700000">
                    <a:srgbClr val="000000">
                      <a:alpha val="43137"/>
                    </a:srgbClr>
                  </a:outerShdw>
                </a:effectLst>
              </a:defRPr>
            </a:pPr>
            <a:r>
              <a:t>كوفييه: ربوبيٌّ أو مؤمن بوجود الله بشكلٍ غامضٍ</a:t>
            </a:r>
          </a:p>
          <a:p>
            <a:pPr algn="ctr" rtl="1">
              <a:lnSpc>
                <a:spcPct val="190000"/>
              </a:lnSpc>
              <a:defRPr>
                <a:solidFill>
                  <a:srgbClr val="FFFF00"/>
                </a:solidFill>
                <a:effectLst>
                  <a:outerShdw sx="100000" sy="100000" kx="0" ky="0" algn="b" rotWithShape="0" blurRad="38100" dist="38100" dir="2700000">
                    <a:srgbClr val="000000">
                      <a:alpha val="43137"/>
                    </a:srgbClr>
                  </a:outerShdw>
                </a:effectLst>
              </a:defRPr>
            </a:pPr>
            <a:r>
              <a:t>لايل: ربوبيٌّ أو مؤمن بالوتيرة الواحدة</a:t>
            </a:r>
          </a:p>
        </p:txBody>
      </p:sp>
      <p:sp>
        <p:nvSpPr>
          <p:cNvPr id="1239" name="Old–Earth Theology"/>
          <p:cNvSpPr txBox="1"/>
          <p:nvPr/>
        </p:nvSpPr>
        <p:spPr>
          <a:xfrm>
            <a:off x="915985" y="1371600"/>
            <a:ext cx="22644104" cy="15835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defRPr sz="96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لاهوت الأرض القديمة</a:t>
            </a:r>
          </a:p>
        </p:txBody>
      </p:sp>
      <p:sp>
        <p:nvSpPr>
          <p:cNvPr id="1240" name="Line"/>
          <p:cNvSpPr/>
          <p:nvPr/>
        </p:nvSpPr>
        <p:spPr>
          <a:xfrm>
            <a:off x="2946361" y="3263900"/>
            <a:ext cx="18313480" cy="0"/>
          </a:xfrm>
          <a:prstGeom prst="line">
            <a:avLst/>
          </a:prstGeom>
          <a:blipFill>
            <a:blip r:embed="rId4"/>
          </a:blipFill>
          <a:ln w="114300" cap="rnd">
            <a:solidFill>
              <a:srgbClr val="FEFCDC"/>
            </a:solidFill>
            <a:custDash>
              <a:ds d="100000" sp="200000"/>
            </a:custDash>
            <a:headEnd type="oval"/>
            <a:tailEnd type="oval"/>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238">
                                            <p:bg/>
                                          </p:spTgt>
                                        </p:tgtEl>
                                        <p:attrNameLst>
                                          <p:attrName>style.visibility</p:attrName>
                                        </p:attrNameLst>
                                      </p:cBhvr>
                                      <p:to>
                                        <p:strVal val="visible"/>
                                      </p:to>
                                    </p:set>
                                    <p:animEffect filter="wipe(right)" transition="in">
                                      <p:cBhvr>
                                        <p:cTn id="7" dur="499"/>
                                        <p:tgtEl>
                                          <p:spTgt spid="1238">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238">
                                            <p:txEl>
                                              <p:pRg st="0" end="0"/>
                                            </p:txEl>
                                          </p:spTgt>
                                        </p:tgtEl>
                                        <p:attrNameLst>
                                          <p:attrName>style.visibility</p:attrName>
                                        </p:attrNameLst>
                                      </p:cBhvr>
                                      <p:to>
                                        <p:strVal val="visible"/>
                                      </p:to>
                                    </p:set>
                                    <p:animEffect filter="wipe(right)" transition="in">
                                      <p:cBhvr>
                                        <p:cTn id="10" dur="499"/>
                                        <p:tgtEl>
                                          <p:spTgt spid="12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1238">
                                            <p:txEl>
                                              <p:pRg st="1" end="1"/>
                                            </p:txEl>
                                          </p:spTgt>
                                        </p:tgtEl>
                                        <p:attrNameLst>
                                          <p:attrName>style.visibility</p:attrName>
                                        </p:attrNameLst>
                                      </p:cBhvr>
                                      <p:to>
                                        <p:strVal val="visible"/>
                                      </p:to>
                                    </p:set>
                                    <p:animEffect filter="wipe(right)" transition="in">
                                      <p:cBhvr>
                                        <p:cTn id="15" dur="499"/>
                                        <p:tgtEl>
                                          <p:spTgt spid="123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1238">
                                            <p:txEl>
                                              <p:pRg st="2" end="2"/>
                                            </p:txEl>
                                          </p:spTgt>
                                        </p:tgtEl>
                                        <p:attrNameLst>
                                          <p:attrName>style.visibility</p:attrName>
                                        </p:attrNameLst>
                                      </p:cBhvr>
                                      <p:to>
                                        <p:strVal val="visible"/>
                                      </p:to>
                                    </p:set>
                                    <p:animEffect filter="wipe(right)" transition="in">
                                      <p:cBhvr>
                                        <p:cTn id="20" dur="499"/>
                                        <p:tgtEl>
                                          <p:spTgt spid="123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38"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4" name="James Hutton, quoted in Arthur Holmes, Principles of Physical Geology, 2nd ed. (Edinburgh, Scotland: Thomas Nelson and Sons Ltd., 1965), pp. 43–44."/>
          <p:cNvSpPr txBox="1"/>
          <p:nvPr>
            <p:ph type="body" sz="quarter" idx="1"/>
          </p:nvPr>
        </p:nvSpPr>
        <p:spPr>
          <a:xfrm>
            <a:off x="1752600" y="11277600"/>
            <a:ext cx="20866100" cy="1219200"/>
          </a:xfrm>
          <a:prstGeom prst="rect">
            <a:avLst/>
          </a:prstGeom>
        </p:spPr>
        <p:txBody>
          <a:bodyPr/>
          <a:lstStyle/>
          <a:p>
            <a:pPr>
              <a:defRPr>
                <a:effectLst>
                  <a:outerShdw sx="100000" sy="100000" kx="0" ky="0" algn="b" rotWithShape="0" blurRad="38100" dist="38100" dir="2700000">
                    <a:srgbClr val="000000">
                      <a:alpha val="43137"/>
                    </a:srgbClr>
                  </a:outerShdw>
                </a:effectLst>
                <a:uFill>
                  <a:solidFill>
                    <a:srgbClr val="E2DEAB"/>
                  </a:solidFill>
                </a:uFill>
              </a:defRPr>
            </a:pPr>
            <a:r>
              <a:t>James Hutton, q</a:t>
            </a:r>
            <a:r>
              <a:rPr>
                <a:uFillTx/>
              </a:rPr>
              <a:t>uoted in Arthur Holmes, </a:t>
            </a:r>
            <a:r>
              <a:rPr i="1">
                <a:uFillTx/>
              </a:rPr>
              <a:t>Principles of Physical Geology</a:t>
            </a:r>
            <a:r>
              <a:rPr>
                <a:uFillTx/>
              </a:rPr>
              <a:t>, 2</a:t>
            </a:r>
            <a:r>
              <a:rPr baseline="31999">
                <a:uFillTx/>
              </a:rPr>
              <a:t>nd</a:t>
            </a:r>
            <a:r>
              <a:rPr>
                <a:uFillTx/>
              </a:rPr>
              <a:t> ed. (Edinburgh, Scotland: Thomas Nelson and Sons Ltd., 1965), pp. 43–44.</a:t>
            </a:r>
          </a:p>
        </p:txBody>
      </p:sp>
      <p:grpSp>
        <p:nvGrpSpPr>
          <p:cNvPr id="1247" name="image17.jpg"/>
          <p:cNvGrpSpPr/>
          <p:nvPr/>
        </p:nvGrpSpPr>
        <p:grpSpPr>
          <a:xfrm>
            <a:off x="17895887" y="1449433"/>
            <a:ext cx="5124452" cy="5764169"/>
            <a:chOff x="0" y="0"/>
            <a:chExt cx="5124451" cy="5764167"/>
          </a:xfrm>
        </p:grpSpPr>
        <p:pic>
          <p:nvPicPr>
            <p:cNvPr id="1245" name="image17.jpg" descr="image17.jpg"/>
            <p:cNvPicPr>
              <a:picLocks noChangeAspect="1"/>
            </p:cNvPicPr>
            <p:nvPr/>
          </p:nvPicPr>
          <p:blipFill>
            <a:blip r:embed="rId3">
              <a:extLst/>
            </a:blip>
            <a:srcRect l="3113" t="0" r="6614" b="23871"/>
            <a:stretch>
              <a:fillRect/>
            </a:stretch>
          </p:blipFill>
          <p:spPr>
            <a:xfrm>
              <a:off x="317500" y="304799"/>
              <a:ext cx="4502151" cy="5141869"/>
            </a:xfrm>
            <a:prstGeom prst="rect">
              <a:avLst/>
            </a:prstGeom>
            <a:ln w="12700" cap="flat">
              <a:noFill/>
              <a:miter lim="400000"/>
            </a:ln>
            <a:effectLst/>
          </p:spPr>
        </p:pic>
        <p:pic>
          <p:nvPicPr>
            <p:cNvPr id="1246" name="image17.jpg" descr="image17.jpg"/>
            <p:cNvPicPr>
              <a:picLocks noChangeAspect="1"/>
            </p:cNvPicPr>
            <p:nvPr/>
          </p:nvPicPr>
          <p:blipFill>
            <a:blip r:embed="rId4">
              <a:extLst/>
            </a:blip>
            <a:stretch>
              <a:fillRect/>
            </a:stretch>
          </p:blipFill>
          <p:spPr>
            <a:xfrm>
              <a:off x="0" y="-1"/>
              <a:ext cx="5124452" cy="5764169"/>
            </a:xfrm>
            <a:prstGeom prst="rect">
              <a:avLst/>
            </a:prstGeom>
            <a:ln w="12700" cap="flat">
              <a:noFill/>
              <a:miter lim="400000"/>
            </a:ln>
            <a:effectLst/>
          </p:spPr>
        </p:pic>
      </p:grpSp>
      <p:sp>
        <p:nvSpPr>
          <p:cNvPr id="1248" name="“يجب أن يُفسر تاريخ كوكبنا الأرضي بما يُرى أنه يحدث الآن. لا ينبغي استخدام أي قوى غير طبيعية عن كوكبنا ولا ينبغي قبول أي نشاط إلا الأنشطة التي نعرف المباديء التي تحركها.”"/>
          <p:cNvSpPr txBox="1"/>
          <p:nvPr/>
        </p:nvSpPr>
        <p:spPr>
          <a:xfrm>
            <a:off x="1574006" y="1638299"/>
            <a:ext cx="15989686" cy="5787719"/>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algn="r" defTabSz="914400" rtl="1">
              <a:lnSpc>
                <a:spcPct val="110000"/>
              </a:lnSpc>
              <a:defRPr sz="7400">
                <a:solidFill>
                  <a:srgbClr val="FEFCDC"/>
                </a:solidFill>
              </a:defRPr>
            </a:pPr>
            <a:r>
              <a:t>«</a:t>
            </a:r>
            <a:r>
              <a:rPr>
                <a:solidFill>
                  <a:srgbClr val="FFFB00"/>
                </a:solidFill>
              </a:rPr>
              <a:t>يجب</a:t>
            </a:r>
            <a:r>
              <a:t> أن يُفسَّر تاريخ كوكبنا الأرضيِّ بما يُرى أنَّه يحدث </a:t>
            </a:r>
            <a:r>
              <a:rPr>
                <a:solidFill>
                  <a:srgbClr val="FFFB00"/>
                </a:solidFill>
              </a:rPr>
              <a:t>الآن</a:t>
            </a:r>
            <a:r>
              <a:t>. ينبغي عدم استخدام أيِّ قوًى غير </a:t>
            </a:r>
            <a:r>
              <a:rPr>
                <a:solidFill>
                  <a:srgbClr val="FFFB00"/>
                </a:solidFill>
              </a:rPr>
              <a:t>طبيعيَّة</a:t>
            </a:r>
            <a:r>
              <a:t> عن كوكبنا وينبغي عدم قبول أيِّ نشاط إلَّا الأنشطة التي نعرف المبادئ الَّتي تحرِّكها.»</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2" name="“But, surely, general deluges form…"/>
          <p:cNvSpPr txBox="1"/>
          <p:nvPr>
            <p:ph type="title"/>
          </p:nvPr>
        </p:nvSpPr>
        <p:spPr>
          <a:xfrm>
            <a:off x="4931354" y="1557384"/>
            <a:ext cx="12278734" cy="2774134"/>
          </a:xfrm>
          <a:prstGeom prst="rect">
            <a:avLst/>
          </a:prstGeom>
        </p:spPr>
        <p:txBody>
          <a:bodyPr/>
          <a:lstStyle/>
          <a:p>
            <a:pPr algn="r" defTabSz="914400" rtl="1">
              <a:defRPr>
                <a:effectLst>
                  <a:outerShdw sx="100000" sy="100000" kx="0" ky="0" algn="b" rotWithShape="0" blurRad="38100" dist="38100" dir="2700000">
                    <a:srgbClr val="000000">
                      <a:alpha val="43137"/>
                    </a:srgbClr>
                  </a:outerShdw>
                </a:effectLst>
                <a:uFill>
                  <a:solidFill>
                    <a:srgbClr val="E2DEAB"/>
                  </a:solidFill>
                </a:uFill>
              </a:defRPr>
            </a:pPr>
            <a:r>
              <a:rPr>
                <a:solidFill>
                  <a:srgbClr val="FEFCDC"/>
                </a:solidFill>
              </a:rPr>
              <a:t>«لكن من المؤكَّد أنَّ الفيضانات العامَّة</a:t>
            </a:r>
            <a:r>
              <a:t> </a:t>
            </a:r>
            <a:r>
              <a:rPr>
                <a:solidFill>
                  <a:srgbClr val="FFFF00"/>
                </a:solidFill>
              </a:rPr>
              <a:t>لا تشكِّل جزءًا </a:t>
            </a:r>
            <a:r>
              <a:rPr>
                <a:solidFill>
                  <a:srgbClr val="FEFCDC"/>
                </a:solidFill>
              </a:rPr>
              <a:t>من نظريَّة الأرض;</a:t>
            </a:r>
          </a:p>
        </p:txBody>
      </p:sp>
      <p:sp>
        <p:nvSpPr>
          <p:cNvPr id="1253" name="James Hutton, Theory of the Earth (Edinburgh: William Creech, 1795), vol. 1, p. 273."/>
          <p:cNvSpPr txBox="1"/>
          <p:nvPr>
            <p:ph type="body" sz="quarter" idx="1"/>
          </p:nvPr>
        </p:nvSpPr>
        <p:spPr>
          <a:xfrm>
            <a:off x="2032000" y="11272884"/>
            <a:ext cx="20866100" cy="1473202"/>
          </a:xfrm>
          <a:prstGeom prst="rect">
            <a:avLst/>
          </a:prstGeom>
        </p:spPr>
        <p:txBody>
          <a:bodyPr/>
          <a:lstStyle/>
          <a:p>
            <a:pPr defTabSz="914400">
              <a:defRPr>
                <a:effectLst>
                  <a:outerShdw sx="100000" sy="100000" kx="0" ky="0" algn="b" rotWithShape="0" blurRad="38100" dist="38100" dir="2700000">
                    <a:srgbClr val="000000">
                      <a:alpha val="43137"/>
                    </a:srgbClr>
                  </a:outerShdw>
                </a:effectLst>
                <a:uFill>
                  <a:solidFill>
                    <a:srgbClr val="E2DEAB"/>
                  </a:solidFill>
                </a:uFill>
              </a:defRPr>
            </a:pPr>
            <a:r>
              <a:t>James Hutton, </a:t>
            </a:r>
            <a:r>
              <a:rPr i="1"/>
              <a:t>Theory of the Earth </a:t>
            </a:r>
            <a:r>
              <a:t>(Edinburgh: William Creech, 1795), vol. 1, p. 273.</a:t>
            </a:r>
          </a:p>
        </p:txBody>
      </p:sp>
      <p:grpSp>
        <p:nvGrpSpPr>
          <p:cNvPr id="1256" name="image17.jpg"/>
          <p:cNvGrpSpPr/>
          <p:nvPr/>
        </p:nvGrpSpPr>
        <p:grpSpPr>
          <a:xfrm>
            <a:off x="17514887" y="1449433"/>
            <a:ext cx="5124452" cy="5764169"/>
            <a:chOff x="0" y="0"/>
            <a:chExt cx="5124451" cy="5764167"/>
          </a:xfrm>
        </p:grpSpPr>
        <p:pic>
          <p:nvPicPr>
            <p:cNvPr id="1254" name="image17.jpg" descr="image17.jpg"/>
            <p:cNvPicPr>
              <a:picLocks noChangeAspect="1"/>
            </p:cNvPicPr>
            <p:nvPr/>
          </p:nvPicPr>
          <p:blipFill>
            <a:blip r:embed="rId3">
              <a:extLst/>
            </a:blip>
            <a:srcRect l="3113" t="0" r="6614" b="23871"/>
            <a:stretch>
              <a:fillRect/>
            </a:stretch>
          </p:blipFill>
          <p:spPr>
            <a:xfrm>
              <a:off x="317500" y="304799"/>
              <a:ext cx="4502151" cy="5141869"/>
            </a:xfrm>
            <a:prstGeom prst="rect">
              <a:avLst/>
            </a:prstGeom>
            <a:ln w="12700" cap="flat">
              <a:noFill/>
              <a:miter lim="400000"/>
            </a:ln>
            <a:effectLst/>
          </p:spPr>
        </p:pic>
        <p:pic>
          <p:nvPicPr>
            <p:cNvPr id="1255" name="image17.jpg" descr="image17.jpg"/>
            <p:cNvPicPr>
              <a:picLocks noChangeAspect="1"/>
            </p:cNvPicPr>
            <p:nvPr/>
          </p:nvPicPr>
          <p:blipFill>
            <a:blip r:embed="rId4">
              <a:extLst/>
            </a:blip>
            <a:stretch>
              <a:fillRect/>
            </a:stretch>
          </p:blipFill>
          <p:spPr>
            <a:xfrm>
              <a:off x="0" y="-1"/>
              <a:ext cx="5124452" cy="5764169"/>
            </a:xfrm>
            <a:prstGeom prst="rect">
              <a:avLst/>
            </a:prstGeom>
            <a:ln w="12700" cap="flat">
              <a:noFill/>
              <a:miter lim="400000"/>
            </a:ln>
            <a:effectLst/>
          </p:spPr>
        </p:pic>
      </p:grpSp>
      <p:sp>
        <p:nvSpPr>
          <p:cNvPr id="1257" name="The Present is the key to the past"/>
          <p:cNvSpPr txBox="1"/>
          <p:nvPr/>
        </p:nvSpPr>
        <p:spPr>
          <a:xfrm>
            <a:off x="2875897" y="8510951"/>
            <a:ext cx="18585313" cy="1685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rtl="1">
              <a:lnSpc>
                <a:spcPct val="80000"/>
              </a:lnSpc>
              <a:defRPr sz="96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الحاضر هو مفتاح الماضي</a:t>
            </a:r>
          </a:p>
        </p:txBody>
      </p:sp>
      <p:sp>
        <p:nvSpPr>
          <p:cNvPr id="1258" name="for, the purpose of this earth is…"/>
          <p:cNvSpPr txBox="1"/>
          <p:nvPr/>
        </p:nvSpPr>
        <p:spPr>
          <a:xfrm>
            <a:off x="1517414" y="4356758"/>
            <a:ext cx="15679974" cy="24930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rtl="1">
              <a:defRPr sz="72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من الواضح أنَّ الغرض من هذه الأرض هو الحفاظ على الحياة النباتيَّة والحيوانيَّة وليس تدميرها.»</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258"/>
                                        </p:tgtEl>
                                        <p:attrNameLst>
                                          <p:attrName>style.visibility</p:attrName>
                                        </p:attrNameLst>
                                      </p:cBhvr>
                                      <p:to>
                                        <p:strVal val="visible"/>
                                      </p:to>
                                    </p:set>
                                    <p:animEffect filter="wipe(up)" transition="in">
                                      <p:cBhvr>
                                        <p:cTn id="7" dur="500"/>
                                        <p:tgtEl>
                                          <p:spTgt spid="125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1257"/>
                                        </p:tgtEl>
                                        <p:attrNameLst>
                                          <p:attrName>style.visibility</p:attrName>
                                        </p:attrNameLst>
                                      </p:cBhvr>
                                      <p:to>
                                        <p:strVal val="visible"/>
                                      </p:to>
                                    </p:set>
                                    <p:anim calcmode="lin" valueType="num">
                                      <p:cBhvr>
                                        <p:cTn id="12" dur="500" fill="hold"/>
                                        <p:tgtEl>
                                          <p:spTgt spid="1257"/>
                                        </p:tgtEl>
                                        <p:attrNameLst>
                                          <p:attrName>ppt_w</p:attrName>
                                        </p:attrNameLst>
                                      </p:cBhvr>
                                      <p:tavLst>
                                        <p:tav tm="0">
                                          <p:val>
                                            <p:fltVal val="0"/>
                                          </p:val>
                                        </p:tav>
                                        <p:tav tm="100000">
                                          <p:val>
                                            <p:strVal val="#ppt_w"/>
                                          </p:val>
                                        </p:tav>
                                      </p:tavLst>
                                    </p:anim>
                                    <p:anim calcmode="lin" valueType="num">
                                      <p:cBhvr>
                                        <p:cTn id="13" dur="500" fill="hold"/>
                                        <p:tgtEl>
                                          <p:spTgt spid="12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7" grpId="2"/>
      <p:bldP build="whole" bldLvl="1" animBg="1" rev="0" advAuto="0" spid="1258"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64" name="image27.jpg"/>
          <p:cNvGrpSpPr/>
          <p:nvPr/>
        </p:nvGrpSpPr>
        <p:grpSpPr>
          <a:xfrm>
            <a:off x="3701099" y="412749"/>
            <a:ext cx="16981803" cy="12890502"/>
            <a:chOff x="0" y="0"/>
            <a:chExt cx="16981802" cy="12890501"/>
          </a:xfrm>
        </p:grpSpPr>
        <p:pic>
          <p:nvPicPr>
            <p:cNvPr id="1262" name="image27.jpg" descr="image27.jpg"/>
            <p:cNvPicPr>
              <a:picLocks noChangeAspect="1"/>
            </p:cNvPicPr>
            <p:nvPr/>
          </p:nvPicPr>
          <p:blipFill>
            <a:blip r:embed="rId3">
              <a:extLst/>
            </a:blip>
            <a:srcRect l="0" t="0" r="0" b="0"/>
            <a:stretch>
              <a:fillRect/>
            </a:stretch>
          </p:blipFill>
          <p:spPr>
            <a:xfrm>
              <a:off x="317500" y="304800"/>
              <a:ext cx="16359503" cy="12268202"/>
            </a:xfrm>
            <a:prstGeom prst="rect">
              <a:avLst/>
            </a:prstGeom>
            <a:ln w="12700" cap="flat">
              <a:noFill/>
              <a:miter lim="400000"/>
            </a:ln>
            <a:effectLst/>
          </p:spPr>
        </p:pic>
        <p:pic>
          <p:nvPicPr>
            <p:cNvPr id="1263" name="image27.jpg" descr="image27.jpg"/>
            <p:cNvPicPr>
              <a:picLocks noChangeAspect="1"/>
            </p:cNvPicPr>
            <p:nvPr/>
          </p:nvPicPr>
          <p:blipFill>
            <a:blip r:embed="rId4">
              <a:extLst/>
            </a:blip>
            <a:stretch>
              <a:fillRect/>
            </a:stretch>
          </p:blipFill>
          <p:spPr>
            <a:xfrm>
              <a:off x="0" y="0"/>
              <a:ext cx="16981803" cy="12890502"/>
            </a:xfrm>
            <a:prstGeom prst="rect">
              <a:avLst/>
            </a:prstGeom>
            <a:ln w="12700" cap="flat">
              <a:noFill/>
              <a:miter lim="400000"/>
            </a:ln>
            <a:effectLst/>
          </p:spPr>
        </p:pic>
      </p:grpSp>
      <p:sp>
        <p:nvSpPr>
          <p:cNvPr id="1265" name="PRESENT WORLD"/>
          <p:cNvSpPr txBox="1"/>
          <p:nvPr/>
        </p:nvSpPr>
        <p:spPr>
          <a:xfrm>
            <a:off x="13133068" y="9738857"/>
            <a:ext cx="3403602" cy="75973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42937" rtl="1">
              <a:lnSpc>
                <a:spcPct val="90000"/>
              </a:lnSpc>
              <a:defRPr sz="4800">
                <a:solidFill>
                  <a:srgbClr val="001E57"/>
                </a:solidFill>
                <a:uFill>
                  <a:solidFill>
                    <a:srgbClr val="001E57"/>
                  </a:solidFill>
                </a:uFill>
                <a:latin typeface="Gill Sans"/>
                <a:ea typeface="Gill Sans"/>
                <a:cs typeface="Gill Sans"/>
                <a:sym typeface="Gill Sans"/>
              </a:defRPr>
            </a:lvl1pPr>
          </a:lstStyle>
          <a:p>
            <a:pPr/>
            <a:r>
              <a:t>العالم الحاضر</a:t>
            </a:r>
          </a:p>
        </p:txBody>
      </p:sp>
      <p:sp>
        <p:nvSpPr>
          <p:cNvPr id="1266" name="The PRESENT is NOT…"/>
          <p:cNvSpPr txBox="1"/>
          <p:nvPr/>
        </p:nvSpPr>
        <p:spPr>
          <a:xfrm>
            <a:off x="12804136" y="1438755"/>
            <a:ext cx="7454902" cy="85628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642937" rtl="1">
              <a:defRPr b="1" sz="5400">
                <a:uFill>
                  <a:solidFill>
                    <a:srgbClr val="000000"/>
                  </a:solidFill>
                </a:uFill>
                <a:latin typeface="Gill Sans"/>
                <a:ea typeface="Gill Sans"/>
                <a:cs typeface="Gill Sans"/>
                <a:sym typeface="Gill Sans"/>
              </a:defRPr>
            </a:pPr>
            <a:r>
              <a:t>ليس</a:t>
            </a:r>
            <a:r>
              <a:rPr b="0"/>
              <a:t> الحاضر مفتاح الماضي</a:t>
            </a:r>
          </a:p>
        </p:txBody>
      </p:sp>
      <p:sp>
        <p:nvSpPr>
          <p:cNvPr id="1267" name="PAST?"/>
          <p:cNvSpPr txBox="1"/>
          <p:nvPr/>
        </p:nvSpPr>
        <p:spPr>
          <a:xfrm>
            <a:off x="16436742" y="3223427"/>
            <a:ext cx="3136902" cy="112059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42937" rtl="1">
              <a:defRPr sz="7200">
                <a:solidFill>
                  <a:srgbClr val="001E57"/>
                </a:solidFill>
                <a:uFill>
                  <a:solidFill>
                    <a:srgbClr val="001E57"/>
                  </a:solidFill>
                </a:uFill>
                <a:latin typeface="Gill Sans"/>
                <a:ea typeface="Gill Sans"/>
                <a:cs typeface="Gill Sans"/>
                <a:sym typeface="Gill Sans"/>
              </a:defRPr>
            </a:lvl1pPr>
          </a:lstStyle>
          <a:p>
            <a:pPr/>
            <a:r>
              <a:t>الماضي؟</a:t>
            </a:r>
          </a:p>
        </p:txBody>
      </p:sp>
      <p:sp>
        <p:nvSpPr>
          <p:cNvPr id="1268" name="PAST…"/>
          <p:cNvSpPr txBox="1"/>
          <p:nvPr/>
        </p:nvSpPr>
        <p:spPr>
          <a:xfrm>
            <a:off x="4573666" y="9770607"/>
            <a:ext cx="3136902" cy="75973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42937" rtl="1">
              <a:lnSpc>
                <a:spcPct val="90000"/>
              </a:lnSpc>
              <a:defRPr sz="4800">
                <a:solidFill>
                  <a:srgbClr val="00A3D7"/>
                </a:solidFill>
                <a:uFill>
                  <a:solidFill>
                    <a:srgbClr val="00A3D7"/>
                  </a:solidFill>
                </a:uFill>
                <a:latin typeface="Gill Sans"/>
                <a:ea typeface="Gill Sans"/>
                <a:cs typeface="Gill Sans"/>
                <a:sym typeface="Gill Sans"/>
              </a:defRPr>
            </a:lvl1pPr>
          </a:lstStyle>
          <a:p>
            <a:pPr/>
            <a:r>
              <a:t>العالم الماضي</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74" name="image28.jpg"/>
          <p:cNvGrpSpPr/>
          <p:nvPr/>
        </p:nvGrpSpPr>
        <p:grpSpPr>
          <a:xfrm>
            <a:off x="3800551" y="458390"/>
            <a:ext cx="16980218" cy="12889314"/>
            <a:chOff x="-1" y="0"/>
            <a:chExt cx="16980217" cy="12889312"/>
          </a:xfrm>
        </p:grpSpPr>
        <p:pic>
          <p:nvPicPr>
            <p:cNvPr id="1272" name="image28.jpg" descr="image28.jpg"/>
            <p:cNvPicPr>
              <a:picLocks noChangeAspect="1"/>
            </p:cNvPicPr>
            <p:nvPr/>
          </p:nvPicPr>
          <p:blipFill>
            <a:blip r:embed="rId2">
              <a:extLst/>
            </a:blip>
            <a:stretch>
              <a:fillRect/>
            </a:stretch>
          </p:blipFill>
          <p:spPr>
            <a:xfrm>
              <a:off x="317498" y="304799"/>
              <a:ext cx="16357919" cy="12267014"/>
            </a:xfrm>
            <a:prstGeom prst="rect">
              <a:avLst/>
            </a:prstGeom>
            <a:ln w="12700" cap="flat">
              <a:noFill/>
              <a:miter lim="400000"/>
            </a:ln>
            <a:effectLst/>
          </p:spPr>
        </p:pic>
        <p:pic>
          <p:nvPicPr>
            <p:cNvPr id="1273" name="image28.jpg" descr="image28.jpg"/>
            <p:cNvPicPr>
              <a:picLocks noChangeAspect="1"/>
            </p:cNvPicPr>
            <p:nvPr/>
          </p:nvPicPr>
          <p:blipFill>
            <a:blip r:embed="rId3">
              <a:extLst/>
            </a:blip>
            <a:stretch>
              <a:fillRect/>
            </a:stretch>
          </p:blipFill>
          <p:spPr>
            <a:xfrm>
              <a:off x="-2" y="-1"/>
              <a:ext cx="16980219" cy="12889314"/>
            </a:xfrm>
            <a:prstGeom prst="rect">
              <a:avLst/>
            </a:prstGeom>
            <a:ln w="12700" cap="flat">
              <a:noFill/>
              <a:miter lim="400000"/>
            </a:ln>
            <a:effectLst/>
          </p:spPr>
        </p:pic>
      </p:grpSp>
      <p:sp>
        <p:nvSpPr>
          <p:cNvPr id="1275" name="PRESENT WORLD"/>
          <p:cNvSpPr txBox="1"/>
          <p:nvPr/>
        </p:nvSpPr>
        <p:spPr>
          <a:xfrm>
            <a:off x="13133068" y="9738857"/>
            <a:ext cx="3403602" cy="75973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42937" rtl="1">
              <a:lnSpc>
                <a:spcPct val="90000"/>
              </a:lnSpc>
              <a:defRPr sz="4800">
                <a:solidFill>
                  <a:srgbClr val="001E57"/>
                </a:solidFill>
                <a:uFill>
                  <a:solidFill>
                    <a:srgbClr val="001E57"/>
                  </a:solidFill>
                </a:uFill>
                <a:latin typeface="Gill Sans"/>
                <a:ea typeface="Gill Sans"/>
                <a:cs typeface="Gill Sans"/>
                <a:sym typeface="Gill Sans"/>
              </a:defRPr>
            </a:lvl1pPr>
          </a:lstStyle>
          <a:p>
            <a:pPr/>
            <a:r>
              <a:t>العالم الحاضر</a:t>
            </a:r>
          </a:p>
        </p:txBody>
      </p:sp>
      <p:sp>
        <p:nvSpPr>
          <p:cNvPr id="1276" name="PAST…"/>
          <p:cNvSpPr txBox="1"/>
          <p:nvPr/>
        </p:nvSpPr>
        <p:spPr>
          <a:xfrm>
            <a:off x="4573666" y="9770607"/>
            <a:ext cx="3136902" cy="75973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42937" rtl="1">
              <a:lnSpc>
                <a:spcPct val="90000"/>
              </a:lnSpc>
              <a:defRPr sz="4800">
                <a:solidFill>
                  <a:srgbClr val="00A3D7"/>
                </a:solidFill>
                <a:uFill>
                  <a:solidFill>
                    <a:srgbClr val="00A3D7"/>
                  </a:solidFill>
                </a:uFill>
                <a:latin typeface="Gill Sans"/>
                <a:ea typeface="Gill Sans"/>
                <a:cs typeface="Gill Sans"/>
                <a:sym typeface="Gill Sans"/>
              </a:defRPr>
            </a:lvl1pPr>
          </a:lstStyle>
          <a:p>
            <a:pPr/>
            <a:r>
              <a:t>العالم الماضي</a:t>
            </a:r>
          </a:p>
        </p:txBody>
      </p:sp>
      <p:sp>
        <p:nvSpPr>
          <p:cNvPr id="1277" name="PAST and PRESENT!"/>
          <p:cNvSpPr txBox="1"/>
          <p:nvPr/>
        </p:nvSpPr>
        <p:spPr>
          <a:xfrm>
            <a:off x="16374346" y="2623410"/>
            <a:ext cx="3606802" cy="204297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42937" rtl="1">
              <a:lnSpc>
                <a:spcPct val="80000"/>
              </a:lnSpc>
              <a:defRPr sz="6800">
                <a:solidFill>
                  <a:srgbClr val="001E57"/>
                </a:solidFill>
                <a:uFill>
                  <a:solidFill>
                    <a:srgbClr val="001E57"/>
                  </a:solidFill>
                </a:uFill>
                <a:latin typeface="Gill Sans"/>
                <a:ea typeface="Gill Sans"/>
                <a:cs typeface="Gill Sans"/>
                <a:sym typeface="Gill Sans"/>
              </a:defRPr>
            </a:lvl1pPr>
          </a:lstStyle>
          <a:p>
            <a:pPr/>
            <a:r>
              <a:t>الماضي والحاضر</a:t>
            </a:r>
          </a:p>
        </p:txBody>
      </p:sp>
      <p:sp>
        <p:nvSpPr>
          <p:cNvPr id="1278" name="Holy Bible"/>
          <p:cNvSpPr txBox="1"/>
          <p:nvPr/>
        </p:nvSpPr>
        <p:spPr>
          <a:xfrm rot="21480000">
            <a:off x="13036320" y="2170211"/>
            <a:ext cx="1651002" cy="27568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42937" rtl="1">
              <a:defRPr sz="1700">
                <a:solidFill>
                  <a:srgbClr val="FFFFFF"/>
                </a:solidFill>
                <a:uFill>
                  <a:solidFill>
                    <a:srgbClr val="FFFFFF"/>
                  </a:solidFill>
                </a:uFill>
                <a:latin typeface="Gill Sans"/>
                <a:ea typeface="Gill Sans"/>
                <a:cs typeface="Gill Sans"/>
                <a:sym typeface="Gill Sans"/>
              </a:defRPr>
            </a:lvl1pPr>
          </a:lstStyle>
          <a:p>
            <a:pPr/>
            <a:r>
              <a:t>الكتاب المقدًّس</a:t>
            </a:r>
          </a:p>
        </p:txBody>
      </p:sp>
      <p:sp>
        <p:nvSpPr>
          <p:cNvPr id="1279" name="Rectangle"/>
          <p:cNvSpPr/>
          <p:nvPr/>
        </p:nvSpPr>
        <p:spPr>
          <a:xfrm>
            <a:off x="4118052" y="763036"/>
            <a:ext cx="7402515" cy="2562626"/>
          </a:xfrm>
          <a:prstGeom prst="rect">
            <a:avLst/>
          </a:prstGeom>
          <a:gradFill>
            <a:gsLst>
              <a:gs pos="0">
                <a:srgbClr val="0065C1"/>
              </a:gs>
              <a:gs pos="100000">
                <a:srgbClr val="084593"/>
              </a:gs>
            </a:gsLst>
            <a:lin ang="5400000"/>
          </a:gradFill>
          <a:ln w="12700">
            <a:miter lim="400000"/>
          </a:ln>
          <a:effectLst>
            <a:outerShdw sx="100000" sy="100000" kx="0" ky="0" algn="b" rotWithShape="0" blurRad="76200" dist="0" dir="0">
              <a:srgbClr val="929292">
                <a:alpha val="79999"/>
              </a:srgbClr>
            </a:outerShdw>
          </a:effectLst>
        </p:spPr>
        <p:txBody>
          <a:bodyPr lIns="50800" tIns="50800" rIns="50800" bIns="50800"/>
          <a:lstStyle/>
          <a:p>
            <a:pPr defTabSz="642937">
              <a:defRPr sz="3000">
                <a:solidFill>
                  <a:srgbClr val="FFFFFF"/>
                </a:solidFill>
                <a:uFill>
                  <a:solidFill>
                    <a:srgbClr val="FFFFFF"/>
                  </a:solidFill>
                </a:uFill>
                <a:latin typeface="Gill Sans"/>
                <a:ea typeface="Gill Sans"/>
                <a:cs typeface="Gill Sans"/>
                <a:sym typeface="Gill Sans"/>
              </a:defRPr>
            </a:pPr>
          </a:p>
        </p:txBody>
      </p:sp>
      <p:sp>
        <p:nvSpPr>
          <p:cNvPr id="1280" name="100% Infallible Account of the All-knowing Eyewitness Creator!"/>
          <p:cNvSpPr txBox="1"/>
          <p:nvPr/>
        </p:nvSpPr>
        <p:spPr>
          <a:xfrm>
            <a:off x="4294187" y="956111"/>
            <a:ext cx="6946901" cy="1894606"/>
          </a:xfrm>
          <a:prstGeom prst="rect">
            <a:avLst/>
          </a:prstGeom>
          <a:ln w="12700">
            <a:miter lim="400000"/>
          </a:ln>
          <a:effectLst>
            <a:outerShdw sx="100000" sy="100000" kx="0" ky="0" algn="b" rotWithShape="0" blurRad="12700" dist="35920" dir="2700000">
              <a:srgbClr val="929292"/>
            </a:outerShdw>
          </a:effectLst>
          <a:extLst>
            <a:ext uri="{C572A759-6A51-4108-AA02-DFA0A04FC94B}">
              <ma14:wrappingTextBoxFlag xmlns:ma14="http://schemas.microsoft.com/office/mac/drawingml/2011/main" val="1"/>
            </a:ext>
          </a:extLst>
        </p:spPr>
        <p:txBody>
          <a:bodyPr lIns="0" tIns="0" rIns="0" bIns="0" anchor="ctr">
            <a:spAutoFit/>
          </a:bodyPr>
          <a:lstStyle/>
          <a:p>
            <a:pPr defTabSz="642937" rtl="1">
              <a:defRPr sz="57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Gill Sans"/>
                <a:ea typeface="Gill Sans"/>
                <a:cs typeface="Gill Sans"/>
                <a:sym typeface="Gill Sans"/>
              </a:defRPr>
            </a:pPr>
            <a:r>
              <a:t>سجلٌّ معصوم 100٪  للخالق </a:t>
            </a:r>
            <a:r>
              <a:rPr>
                <a:solidFill>
                  <a:srgbClr val="FFFF00"/>
                </a:solidFill>
              </a:rPr>
              <a:t>الشاهد</a:t>
            </a:r>
            <a:r>
              <a:t> كليِّ العلم!</a:t>
            </a:r>
          </a:p>
        </p:txBody>
      </p:sp>
      <p:sp>
        <p:nvSpPr>
          <p:cNvPr id="1281" name="Rectangle"/>
          <p:cNvSpPr/>
          <p:nvPr/>
        </p:nvSpPr>
        <p:spPr>
          <a:xfrm>
            <a:off x="4109561" y="11001132"/>
            <a:ext cx="16379105" cy="2029227"/>
          </a:xfrm>
          <a:prstGeom prst="rect">
            <a:avLst/>
          </a:prstGeom>
          <a:gradFill>
            <a:gsLst>
              <a:gs pos="0">
                <a:srgbClr val="0065C1"/>
              </a:gs>
              <a:gs pos="100000">
                <a:srgbClr val="084593"/>
              </a:gs>
            </a:gsLst>
            <a:lin ang="5400000"/>
          </a:gradFill>
          <a:ln w="12700">
            <a:miter lim="400000"/>
          </a:ln>
          <a:effectLst>
            <a:outerShdw sx="100000" sy="100000" kx="0" ky="0" algn="b" rotWithShape="0" blurRad="76200" dist="0" dir="0">
              <a:srgbClr val="929292">
                <a:alpha val="79999"/>
              </a:srgbClr>
            </a:outerShdw>
          </a:effectLst>
        </p:spPr>
        <p:txBody>
          <a:bodyPr lIns="50800" tIns="50800" rIns="50800" bIns="50800"/>
          <a:lstStyle/>
          <a:p>
            <a:pPr defTabSz="642937">
              <a:defRPr sz="3000">
                <a:solidFill>
                  <a:srgbClr val="FFFFFF"/>
                </a:solidFill>
                <a:uFill>
                  <a:solidFill>
                    <a:srgbClr val="FFFFFF"/>
                  </a:solidFill>
                </a:uFill>
                <a:latin typeface="Gill Sans"/>
                <a:ea typeface="Gill Sans"/>
                <a:cs typeface="Gill Sans"/>
                <a:sym typeface="Gill Sans"/>
              </a:defRPr>
            </a:pPr>
          </a:p>
        </p:txBody>
      </p:sp>
      <p:sp>
        <p:nvSpPr>
          <p:cNvPr id="1282" name="REVELATION is the key to the PAST and the PRESENT!"/>
          <p:cNvSpPr txBox="1"/>
          <p:nvPr/>
        </p:nvSpPr>
        <p:spPr>
          <a:xfrm>
            <a:off x="4408111" y="11454675"/>
            <a:ext cx="15798803" cy="1145951"/>
          </a:xfrm>
          <a:prstGeom prst="rect">
            <a:avLst/>
          </a:prstGeom>
          <a:ln w="12700">
            <a:miter lim="400000"/>
          </a:ln>
          <a:effectLst>
            <a:outerShdw sx="100000" sy="100000" kx="0" ky="0" algn="b" rotWithShape="0" blurRad="12700" dist="35920" dir="2700000">
              <a:srgbClr val="929292"/>
            </a:outerShdw>
          </a:effectLst>
          <a:extLst>
            <a:ext uri="{C572A759-6A51-4108-AA02-DFA0A04FC94B}">
              <ma14:wrappingTextBoxFlag xmlns:ma14="http://schemas.microsoft.com/office/mac/drawingml/2011/main" val="1"/>
            </a:ext>
          </a:extLst>
        </p:spPr>
        <p:txBody>
          <a:bodyPr lIns="0" tIns="0" rIns="0" bIns="0" anchor="ctr">
            <a:spAutoFit/>
          </a:bodyPr>
          <a:lstStyle/>
          <a:p>
            <a:pPr defTabSz="642937" rtl="1">
              <a:lnSpc>
                <a:spcPct val="90000"/>
              </a:lnSpc>
              <a:defRPr sz="7200">
                <a:solidFill>
                  <a:srgbClr val="FFFFFF"/>
                </a:solidFill>
                <a:uFill>
                  <a:solidFill>
                    <a:srgbClr val="FFFFFF"/>
                  </a:solidFill>
                </a:uFill>
                <a:latin typeface="Gill Sans"/>
                <a:ea typeface="Gill Sans"/>
                <a:cs typeface="Gill Sans"/>
                <a:sym typeface="Gill Sans"/>
              </a:defRPr>
            </a:pPr>
            <a:r>
              <a:t>الوحي الكتابي هو مفتاح </a:t>
            </a:r>
            <a:r>
              <a:rPr>
                <a:solidFill>
                  <a:srgbClr val="FFFB00"/>
                </a:solidFill>
              </a:rPr>
              <a:t>الماضي</a:t>
            </a:r>
            <a:r>
              <a:t> </a:t>
            </a:r>
            <a:r>
              <a:rPr>
                <a:solidFill>
                  <a:srgbClr val="FFFB00"/>
                </a:solidFill>
              </a:rPr>
              <a:t>والحاضر</a:t>
            </a:r>
            <a:r>
              <a: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Dr. Terry Mortenson"/>
          <p:cNvSpPr txBox="1"/>
          <p:nvPr>
            <p:ph type="ctrTitle"/>
          </p:nvPr>
        </p:nvSpPr>
        <p:spPr>
          <a:xfrm>
            <a:off x="17408653" y="1061657"/>
            <a:ext cx="5440654" cy="1727201"/>
          </a:xfrm>
          <a:prstGeom prst="rect">
            <a:avLst/>
          </a:prstGeom>
        </p:spPr>
        <p:txBody>
          <a:bodyPr/>
          <a:lstStyle>
            <a:lvl1pPr rtl="1">
              <a:defRPr sz="4800"/>
            </a:lvl1pPr>
          </a:lstStyle>
          <a:p>
            <a:pPr/>
            <a:r>
              <a:t>الدكتور تيري مورتنسون</a:t>
            </a:r>
          </a:p>
        </p:txBody>
      </p:sp>
      <p:sp>
        <p:nvSpPr>
          <p:cNvPr id="947" name="Millions of Years:…"/>
          <p:cNvSpPr txBox="1"/>
          <p:nvPr>
            <p:ph type="subTitle" idx="1"/>
          </p:nvPr>
        </p:nvSpPr>
        <p:spPr>
          <a:xfrm>
            <a:off x="2191184" y="4445000"/>
            <a:ext cx="20001632" cy="7645400"/>
          </a:xfrm>
          <a:prstGeom prst="rect">
            <a:avLst/>
          </a:prstGeom>
        </p:spPr>
        <p:txBody>
          <a:bodyPr/>
          <a:lstStyle/>
          <a:p>
            <a:pPr algn="ctr" rtl="1">
              <a:lnSpc>
                <a:spcPct val="90000"/>
              </a:lnSpc>
              <a:defRPr sz="15000"/>
            </a:pPr>
            <a:r>
              <a:t>ملايين السنين:</a:t>
            </a:r>
          </a:p>
          <a:p>
            <a:pPr algn="ctr" rtl="1">
              <a:defRPr sz="10600">
                <a:solidFill>
                  <a:srgbClr val="FFFB00"/>
                </a:solidFill>
              </a:defRPr>
            </a:pPr>
            <a:r>
              <a:t>أصل الفكرة غير علميٍّ وعواقبها كارثيَّة</a:t>
            </a:r>
          </a:p>
        </p:txBody>
      </p:sp>
      <p:grpSp>
        <p:nvGrpSpPr>
          <p:cNvPr id="950" name="Group"/>
          <p:cNvGrpSpPr/>
          <p:nvPr/>
        </p:nvGrpSpPr>
        <p:grpSpPr>
          <a:xfrm>
            <a:off x="152399" y="14300199"/>
            <a:ext cx="14846301" cy="1600201"/>
            <a:chOff x="0" y="0"/>
            <a:chExt cx="14846300" cy="1600200"/>
          </a:xfrm>
        </p:grpSpPr>
        <p:pic>
          <p:nvPicPr>
            <p:cNvPr id="948" name="Screen shot 2012-08-30 at 10.06.03 AM.png" descr="Screen shot 2012-08-30 at 10.06.03 AM.png"/>
            <p:cNvPicPr>
              <a:picLocks noChangeAspect="1"/>
            </p:cNvPicPr>
            <p:nvPr/>
          </p:nvPicPr>
          <p:blipFill>
            <a:blip r:embed="rId2">
              <a:extLst/>
            </a:blip>
            <a:stretch>
              <a:fillRect/>
            </a:stretch>
          </p:blipFill>
          <p:spPr>
            <a:xfrm>
              <a:off x="-1" y="-1"/>
              <a:ext cx="5537201" cy="1282701"/>
            </a:xfrm>
            <a:prstGeom prst="rect">
              <a:avLst/>
            </a:prstGeom>
            <a:ln w="12700" cap="flat">
              <a:noFill/>
              <a:miter lim="400000"/>
            </a:ln>
            <a:effectLst/>
          </p:spPr>
        </p:pic>
        <p:pic>
          <p:nvPicPr>
            <p:cNvPr id="949" name="Screen shot 2012-08-30 at 10.18.02 AM.png" descr="Screen shot 2012-08-30 at 10.18.02 AM.png"/>
            <p:cNvPicPr>
              <a:picLocks noChangeAspect="1"/>
            </p:cNvPicPr>
            <p:nvPr/>
          </p:nvPicPr>
          <p:blipFill>
            <a:blip r:embed="rId3">
              <a:extLst/>
            </a:blip>
            <a:stretch>
              <a:fillRect/>
            </a:stretch>
          </p:blipFill>
          <p:spPr>
            <a:xfrm>
              <a:off x="5537200" y="0"/>
              <a:ext cx="9309100" cy="160020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4"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285" name="1800-1840: Views of Earth History"/>
          <p:cNvSpPr txBox="1"/>
          <p:nvPr>
            <p:ph type="body" sz="quarter" idx="1"/>
          </p:nvPr>
        </p:nvSpPr>
        <p:spPr>
          <a:xfrm>
            <a:off x="891943" y="863603"/>
            <a:ext cx="22339304" cy="1762002"/>
          </a:xfrm>
          <a:prstGeom prst="rect">
            <a:avLst/>
          </a:prstGeom>
          <a:effectLst/>
        </p:spPr>
        <p:txBody>
          <a:bodyPr>
            <a:noAutofit/>
          </a:bodyPr>
          <a:lstStyle>
            <a:lvl1pPr algn="ctr" rtl="1">
              <a:defRPr sz="9400">
                <a:solidFill>
                  <a:srgbClr val="FEFCDC"/>
                </a:solidFill>
                <a:effectLst>
                  <a:outerShdw sx="100000" sy="100000" kx="0" ky="0" algn="b" rotWithShape="0" blurRad="38100" dist="38100" dir="2700000">
                    <a:srgbClr val="000000">
                      <a:alpha val="43137"/>
                    </a:srgbClr>
                  </a:outerShdw>
                </a:effectLst>
              </a:defRPr>
            </a:lvl1pPr>
          </a:lstStyle>
          <a:p>
            <a:pPr/>
            <a:r>
              <a:t>1800-1840: وجهات نظر حول تاريخ الأرض</a:t>
            </a:r>
          </a:p>
        </p:txBody>
      </p:sp>
      <p:sp>
        <p:nvSpPr>
          <p:cNvPr id="1286" name="Catastrophist view (e.g., Cuvier)"/>
          <p:cNvSpPr txBox="1"/>
          <p:nvPr/>
        </p:nvSpPr>
        <p:spPr>
          <a:xfrm>
            <a:off x="1905000" y="2566019"/>
            <a:ext cx="20574000" cy="11844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spcBef>
                <a:spcPts val="4300"/>
              </a:spcBef>
              <a:defRPr sz="7200">
                <a:solidFill>
                  <a:srgbClr val="FDCE15"/>
                </a:solidFill>
                <a:effectLst>
                  <a:outerShdw sx="100000" sy="100000" kx="0" ky="0" algn="b" rotWithShape="0" blurRad="38100" dist="38100" dir="2700000">
                    <a:srgbClr val="000000">
                      <a:alpha val="43137"/>
                    </a:srgbClr>
                  </a:outerShdw>
                </a:effectLst>
                <a:uFill>
                  <a:solidFill>
                    <a:srgbClr val="FDCE15"/>
                  </a:solidFill>
                </a:uFill>
              </a:defRPr>
            </a:lvl1pPr>
          </a:lstStyle>
          <a:p>
            <a:pPr/>
            <a:r>
              <a:t>وجهة النظر الكارثيَّة (مثلاً، كوفييه)</a:t>
            </a:r>
          </a:p>
        </p:txBody>
      </p:sp>
      <p:sp>
        <p:nvSpPr>
          <p:cNvPr id="1287" name="Biblical/Traditional view (Scriptural geologists)"/>
          <p:cNvSpPr txBox="1"/>
          <p:nvPr/>
        </p:nvSpPr>
        <p:spPr>
          <a:xfrm>
            <a:off x="1068385" y="9308554"/>
            <a:ext cx="22339304" cy="1397953"/>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defRPr sz="8000">
                <a:solidFill>
                  <a:srgbClr val="FD6F0F"/>
                </a:solidFill>
                <a:uFill>
                  <a:solidFill>
                    <a:srgbClr val="FD6F0F"/>
                  </a:solidFill>
                </a:uFill>
              </a:defRPr>
            </a:lvl1pPr>
          </a:lstStyle>
          <a:p>
            <a:pPr/>
            <a:r>
              <a:t>وجهة النظر الكتابيَّة / التقليديَّة (علماء الجيولوجيا الكتابيَّة)</a:t>
            </a:r>
          </a:p>
        </p:txBody>
      </p:sp>
      <p:sp>
        <p:nvSpPr>
          <p:cNvPr id="1288" name="SCW"/>
          <p:cNvSpPr txBox="1"/>
          <p:nvPr/>
        </p:nvSpPr>
        <p:spPr>
          <a:xfrm>
            <a:off x="10503103" y="10330871"/>
            <a:ext cx="3665633" cy="1963909"/>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algn="r" defTabSz="914400" rtl="1">
              <a:lnSpc>
                <a:spcPct val="80000"/>
              </a:lnSpc>
              <a:spcBef>
                <a:spcPts val="3900"/>
              </a:spcBef>
              <a:defRPr sz="6000">
                <a:solidFill>
                  <a:srgbClr val="FEFCDC"/>
                </a:solidFill>
                <a:uFill>
                  <a:solidFill>
                    <a:srgbClr val="E2DEAB"/>
                  </a:solidFill>
                </a:uFill>
              </a:defRPr>
            </a:lvl1pPr>
          </a:lstStyle>
          <a:p>
            <a:pPr/>
            <a:r>
              <a:t>أسبوع خلق خارق للطبيعة</a:t>
            </a:r>
          </a:p>
        </p:txBody>
      </p:sp>
      <p:grpSp>
        <p:nvGrpSpPr>
          <p:cNvPr id="1291" name="Group"/>
          <p:cNvGrpSpPr/>
          <p:nvPr/>
        </p:nvGrpSpPr>
        <p:grpSpPr>
          <a:xfrm>
            <a:off x="14362924" y="10850398"/>
            <a:ext cx="3907250" cy="1270001"/>
            <a:chOff x="0" y="0"/>
            <a:chExt cx="3907249" cy="1270000"/>
          </a:xfrm>
        </p:grpSpPr>
        <p:sp>
          <p:nvSpPr>
            <p:cNvPr id="1289" name="Line"/>
            <p:cNvSpPr/>
            <p:nvPr/>
          </p:nvSpPr>
          <p:spPr>
            <a:xfrm>
              <a:off x="0" y="131539"/>
              <a:ext cx="1949398" cy="1"/>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290" name="F"/>
            <p:cNvSpPr/>
            <p:nvPr/>
          </p:nvSpPr>
          <p:spPr>
            <a:xfrm>
              <a:off x="2637249" y="0"/>
              <a:ext cx="1270001" cy="1270000"/>
            </a:xfrm>
            <a:prstGeom prst="line">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000">
                  <a:solidFill>
                    <a:srgbClr val="FEFCDC"/>
                  </a:solidFill>
                  <a:uFill>
                    <a:solidFill>
                      <a:srgbClr val="E2DEAB"/>
                    </a:solidFill>
                  </a:uFill>
                </a:defRPr>
              </a:lvl1pPr>
            </a:lstStyle>
            <a:p>
              <a:pPr/>
              <a:r>
                <a:t>طوفان</a:t>
              </a:r>
            </a:p>
          </p:txBody>
        </p:sp>
      </p:grpSp>
      <p:grpSp>
        <p:nvGrpSpPr>
          <p:cNvPr id="1294" name="Group"/>
          <p:cNvGrpSpPr/>
          <p:nvPr/>
        </p:nvGrpSpPr>
        <p:grpSpPr>
          <a:xfrm>
            <a:off x="16810138" y="10477049"/>
            <a:ext cx="6633077" cy="1105524"/>
            <a:chOff x="-76199" y="0"/>
            <a:chExt cx="6633076" cy="1105523"/>
          </a:xfrm>
        </p:grpSpPr>
        <p:sp>
          <p:nvSpPr>
            <p:cNvPr id="1292" name="Line"/>
            <p:cNvSpPr/>
            <p:nvPr/>
          </p:nvSpPr>
          <p:spPr>
            <a:xfrm>
              <a:off x="-76201" y="509974"/>
              <a:ext cx="4347101" cy="7035"/>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293" name="P"/>
            <p:cNvSpPr txBox="1"/>
            <p:nvPr/>
          </p:nvSpPr>
          <p:spPr>
            <a:xfrm>
              <a:off x="4151179" y="0"/>
              <a:ext cx="2405698" cy="1105524"/>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600">
                  <a:solidFill>
                    <a:srgbClr val="FEFCDC"/>
                  </a:solidFill>
                  <a:uFill>
                    <a:solidFill>
                      <a:srgbClr val="E2DEAB"/>
                    </a:solidFill>
                  </a:uFill>
                </a:defRPr>
              </a:lvl1pPr>
            </a:lstStyle>
            <a:p>
              <a:pPr/>
              <a:r>
                <a:t>الحاضر</a:t>
              </a:r>
            </a:p>
          </p:txBody>
        </p:sp>
      </p:grpSp>
      <p:sp>
        <p:nvSpPr>
          <p:cNvPr id="1295" name="(ca. 6000 years)"/>
          <p:cNvSpPr txBox="1"/>
          <p:nvPr/>
        </p:nvSpPr>
        <p:spPr>
          <a:xfrm>
            <a:off x="15804123" y="11947225"/>
            <a:ext cx="4841579" cy="754758"/>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rtl="1">
              <a:defRPr b="1" sz="4800">
                <a:solidFill>
                  <a:srgbClr val="FEFCDC"/>
                </a:solidFill>
                <a:uFill>
                  <a:solidFill>
                    <a:srgbClr val="E2DEAB"/>
                  </a:solidFill>
                </a:uFill>
                <a:latin typeface="Arial"/>
                <a:ea typeface="Arial"/>
                <a:cs typeface="Arial"/>
                <a:sym typeface="Arial"/>
              </a:defRPr>
            </a:lvl1pPr>
          </a:lstStyle>
          <a:p>
            <a:pPr/>
            <a:r>
              <a:t>(6000 سنة من الخلق)</a:t>
            </a:r>
          </a:p>
        </p:txBody>
      </p:sp>
      <p:sp>
        <p:nvSpPr>
          <p:cNvPr id="1296" name="SB"/>
          <p:cNvSpPr txBox="1"/>
          <p:nvPr/>
        </p:nvSpPr>
        <p:spPr>
          <a:xfrm>
            <a:off x="583732" y="3139115"/>
            <a:ext cx="3487203" cy="1910653"/>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lnSpc>
                <a:spcPct val="80000"/>
              </a:lnSpc>
              <a:defRPr sz="6000">
                <a:solidFill>
                  <a:srgbClr val="FEFCDC"/>
                </a:solidFill>
                <a:uFill>
                  <a:solidFill>
                    <a:srgbClr val="E2DEAB"/>
                  </a:solidFill>
                </a:uFill>
              </a:defRPr>
            </a:lvl1pPr>
          </a:lstStyle>
          <a:p>
            <a:pPr/>
            <a:r>
              <a:t>بداية خارقة للطبيعة</a:t>
            </a:r>
          </a:p>
        </p:txBody>
      </p:sp>
      <p:grpSp>
        <p:nvGrpSpPr>
          <p:cNvPr id="1299" name="Group"/>
          <p:cNvGrpSpPr/>
          <p:nvPr/>
        </p:nvGrpSpPr>
        <p:grpSpPr>
          <a:xfrm>
            <a:off x="3611519" y="3610316"/>
            <a:ext cx="2411100" cy="673148"/>
            <a:chOff x="0" y="0"/>
            <a:chExt cx="2411099" cy="673147"/>
          </a:xfrm>
        </p:grpSpPr>
        <p:sp>
          <p:nvSpPr>
            <p:cNvPr id="1297" name="Line"/>
            <p:cNvSpPr/>
            <p:nvPr/>
          </p:nvSpPr>
          <p:spPr>
            <a:xfrm>
              <a:off x="0" y="673146"/>
              <a:ext cx="1233134" cy="2"/>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298" name="C"/>
            <p:cNvSpPr/>
            <p:nvPr/>
          </p:nvSpPr>
          <p:spPr>
            <a:xfrm>
              <a:off x="1166025" y="0"/>
              <a:ext cx="1245075"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grpSp>
        <p:nvGrpSpPr>
          <p:cNvPr id="1302" name="Group"/>
          <p:cNvGrpSpPr/>
          <p:nvPr/>
        </p:nvGrpSpPr>
        <p:grpSpPr>
          <a:xfrm>
            <a:off x="5598753" y="3648416"/>
            <a:ext cx="3176037" cy="635048"/>
            <a:chOff x="0" y="0"/>
            <a:chExt cx="3176035" cy="635047"/>
          </a:xfrm>
        </p:grpSpPr>
        <p:sp>
          <p:nvSpPr>
            <p:cNvPr id="1300" name="Line"/>
            <p:cNvSpPr/>
            <p:nvPr/>
          </p:nvSpPr>
          <p:spPr>
            <a:xfrm>
              <a:off x="-1" y="635046"/>
              <a:ext cx="1688196" cy="2"/>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01" name="C"/>
            <p:cNvSpPr/>
            <p:nvPr/>
          </p:nvSpPr>
          <p:spPr>
            <a:xfrm>
              <a:off x="1293994" y="0"/>
              <a:ext cx="188204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sp>
        <p:nvSpPr>
          <p:cNvPr id="1303" name="SB?"/>
          <p:cNvSpPr txBox="1"/>
          <p:nvPr/>
        </p:nvSpPr>
        <p:spPr>
          <a:xfrm>
            <a:off x="519917" y="6551344"/>
            <a:ext cx="3665633" cy="1910652"/>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lnSpc>
                <a:spcPct val="80000"/>
              </a:lnSpc>
              <a:defRPr sz="6000">
                <a:solidFill>
                  <a:srgbClr val="FEFCDC"/>
                </a:solidFill>
                <a:uFill>
                  <a:solidFill>
                    <a:srgbClr val="E2DEAB"/>
                  </a:solidFill>
                </a:uFill>
              </a:defRPr>
            </a:lvl1pPr>
          </a:lstStyle>
          <a:p>
            <a:pPr/>
            <a:r>
              <a:t>بداية خارقة للطبيعة؟</a:t>
            </a:r>
          </a:p>
        </p:txBody>
      </p:sp>
      <p:sp>
        <p:nvSpPr>
          <p:cNvPr id="1304" name="Uniformitarian view (e.g., Hutton, Lyell)"/>
          <p:cNvSpPr txBox="1"/>
          <p:nvPr/>
        </p:nvSpPr>
        <p:spPr>
          <a:xfrm>
            <a:off x="2060423" y="6089686"/>
            <a:ext cx="20574002" cy="1260698"/>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914400" rtl="1">
              <a:spcBef>
                <a:spcPts val="4300"/>
              </a:spcBef>
              <a:defRPr sz="2400">
                <a:solidFill>
                  <a:srgbClr val="F6A029"/>
                </a:solidFill>
                <a:uFill>
                  <a:solidFill>
                    <a:srgbClr val="F6A029"/>
                  </a:solidFill>
                </a:uFill>
              </a:defRPr>
            </a:pPr>
            <a:r>
              <a:t>,</a:t>
            </a:r>
            <a:r>
              <a:rPr sz="6600"/>
              <a:t>وجهة نظر </a:t>
            </a:r>
            <a:r>
              <a:rPr sz="7200"/>
              <a:t>الوتيرة الواحدة (مثلاً، هيوتون، لايل)</a:t>
            </a:r>
          </a:p>
        </p:txBody>
      </p:sp>
      <p:grpSp>
        <p:nvGrpSpPr>
          <p:cNvPr id="1307" name="Group"/>
          <p:cNvGrpSpPr/>
          <p:nvPr/>
        </p:nvGrpSpPr>
        <p:grpSpPr>
          <a:xfrm>
            <a:off x="3619032" y="7119008"/>
            <a:ext cx="19946605" cy="1105524"/>
            <a:chOff x="-152400" y="0"/>
            <a:chExt cx="19946603" cy="1105523"/>
          </a:xfrm>
        </p:grpSpPr>
        <p:sp>
          <p:nvSpPr>
            <p:cNvPr id="1305" name="Line"/>
            <p:cNvSpPr/>
            <p:nvPr/>
          </p:nvSpPr>
          <p:spPr>
            <a:xfrm>
              <a:off x="-152400" y="506458"/>
              <a:ext cx="17628069" cy="1"/>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06" name="P"/>
            <p:cNvSpPr txBox="1"/>
            <p:nvPr/>
          </p:nvSpPr>
          <p:spPr>
            <a:xfrm>
              <a:off x="17388506" y="0"/>
              <a:ext cx="2405698" cy="1105524"/>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600">
                  <a:solidFill>
                    <a:srgbClr val="FEFCDC"/>
                  </a:solidFill>
                  <a:uFill>
                    <a:solidFill>
                      <a:srgbClr val="E2DEAB"/>
                    </a:solidFill>
                  </a:uFill>
                </a:defRPr>
              </a:lvl1pPr>
            </a:lstStyle>
            <a:p>
              <a:pPr/>
              <a:r>
                <a:t>الحاضر</a:t>
              </a:r>
            </a:p>
          </p:txBody>
        </p:sp>
      </p:grpSp>
      <p:sp>
        <p:nvSpPr>
          <p:cNvPr id="1308" name="(millions of years)"/>
          <p:cNvSpPr txBox="1"/>
          <p:nvPr/>
        </p:nvSpPr>
        <p:spPr>
          <a:xfrm>
            <a:off x="7349207" y="4762500"/>
            <a:ext cx="9131302" cy="927572"/>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spcBef>
                <a:spcPts val="3900"/>
              </a:spcBef>
              <a:defRPr b="1" sz="6000">
                <a:solidFill>
                  <a:srgbClr val="FEFCDC"/>
                </a:solidFill>
                <a:uFill>
                  <a:solidFill>
                    <a:srgbClr val="E2DEAB"/>
                  </a:solidFill>
                </a:uFill>
                <a:latin typeface="Arial"/>
                <a:ea typeface="Arial"/>
                <a:cs typeface="Arial"/>
                <a:sym typeface="Arial"/>
              </a:defRPr>
            </a:lvl1pPr>
          </a:lstStyle>
          <a:p>
            <a:pPr/>
            <a:r>
              <a:t>(ملايين السنين)</a:t>
            </a:r>
          </a:p>
        </p:txBody>
      </p:sp>
      <p:sp>
        <p:nvSpPr>
          <p:cNvPr id="1309" name="(millions of years)"/>
          <p:cNvSpPr txBox="1"/>
          <p:nvPr/>
        </p:nvSpPr>
        <p:spPr>
          <a:xfrm>
            <a:off x="7315685" y="7645400"/>
            <a:ext cx="9131302" cy="927572"/>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spcBef>
                <a:spcPts val="3900"/>
              </a:spcBef>
              <a:defRPr b="1" sz="6000">
                <a:solidFill>
                  <a:srgbClr val="FEFCDC"/>
                </a:solidFill>
                <a:uFill>
                  <a:solidFill>
                    <a:srgbClr val="E2DEAB"/>
                  </a:solidFill>
                </a:uFill>
                <a:latin typeface="Arial"/>
                <a:ea typeface="Arial"/>
                <a:cs typeface="Arial"/>
                <a:sym typeface="Arial"/>
              </a:defRPr>
            </a:lvl1pPr>
          </a:lstStyle>
          <a:p>
            <a:pPr/>
            <a:r>
              <a:t>(ملايين السنين)</a:t>
            </a:r>
          </a:p>
        </p:txBody>
      </p:sp>
      <p:grpSp>
        <p:nvGrpSpPr>
          <p:cNvPr id="1321" name="Group"/>
          <p:cNvGrpSpPr/>
          <p:nvPr/>
        </p:nvGrpSpPr>
        <p:grpSpPr>
          <a:xfrm>
            <a:off x="7721657" y="3641823"/>
            <a:ext cx="15689098" cy="1279516"/>
            <a:chOff x="0" y="-98083"/>
            <a:chExt cx="15689097" cy="1279515"/>
          </a:xfrm>
        </p:grpSpPr>
        <p:grpSp>
          <p:nvGrpSpPr>
            <p:cNvPr id="1312" name="Group"/>
            <p:cNvGrpSpPr/>
            <p:nvPr/>
          </p:nvGrpSpPr>
          <p:grpSpPr>
            <a:xfrm>
              <a:off x="-1" y="-72684"/>
              <a:ext cx="3707681" cy="647749"/>
              <a:chOff x="0" y="0"/>
              <a:chExt cx="3707679" cy="647748"/>
            </a:xfrm>
          </p:grpSpPr>
          <p:sp>
            <p:nvSpPr>
              <p:cNvPr id="1310" name="Line"/>
              <p:cNvSpPr/>
              <p:nvPr/>
            </p:nvSpPr>
            <p:spPr>
              <a:xfrm>
                <a:off x="-1" y="647746"/>
                <a:ext cx="2194654" cy="3"/>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11" name="C"/>
              <p:cNvSpPr/>
              <p:nvPr/>
            </p:nvSpPr>
            <p:spPr>
              <a:xfrm>
                <a:off x="2078394" y="0"/>
                <a:ext cx="1629286"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grpSp>
          <p:nvGrpSpPr>
            <p:cNvPr id="1317" name="Group"/>
            <p:cNvGrpSpPr/>
            <p:nvPr/>
          </p:nvGrpSpPr>
          <p:grpSpPr>
            <a:xfrm>
              <a:off x="5985049" y="-85384"/>
              <a:ext cx="9704049" cy="1266816"/>
              <a:chOff x="0" y="-85383"/>
              <a:chExt cx="9704048" cy="1266815"/>
            </a:xfrm>
          </p:grpSpPr>
          <p:sp>
            <p:nvSpPr>
              <p:cNvPr id="1313" name="Line"/>
              <p:cNvSpPr/>
              <p:nvPr/>
            </p:nvSpPr>
            <p:spPr>
              <a:xfrm>
                <a:off x="3001822" y="575062"/>
                <a:ext cx="4365446" cy="1"/>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14" name="C"/>
              <p:cNvSpPr txBox="1"/>
              <p:nvPr/>
            </p:nvSpPr>
            <p:spPr>
              <a:xfrm>
                <a:off x="2114547" y="-85384"/>
                <a:ext cx="1809655" cy="1266816"/>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sp>
            <p:nvSpPr>
              <p:cNvPr id="1315" name="P"/>
              <p:cNvSpPr txBox="1"/>
              <p:nvPr/>
            </p:nvSpPr>
            <p:spPr>
              <a:xfrm>
                <a:off x="7298351" y="0"/>
                <a:ext cx="2405698" cy="1105524"/>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600">
                    <a:solidFill>
                      <a:srgbClr val="FEFCDC"/>
                    </a:solidFill>
                    <a:uFill>
                      <a:solidFill>
                        <a:srgbClr val="E2DEAB"/>
                      </a:solidFill>
                    </a:uFill>
                  </a:defRPr>
                </a:lvl1pPr>
              </a:lstStyle>
              <a:p>
                <a:pPr/>
                <a:r>
                  <a:t>الحاضر</a:t>
                </a:r>
              </a:p>
            </p:txBody>
          </p:sp>
          <p:sp>
            <p:nvSpPr>
              <p:cNvPr id="1316" name="Line"/>
              <p:cNvSpPr/>
              <p:nvPr/>
            </p:nvSpPr>
            <p:spPr>
              <a:xfrm>
                <a:off x="0" y="575062"/>
                <a:ext cx="2363470" cy="3"/>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grpSp>
        <p:grpSp>
          <p:nvGrpSpPr>
            <p:cNvPr id="1320" name="Group"/>
            <p:cNvGrpSpPr/>
            <p:nvPr/>
          </p:nvGrpSpPr>
          <p:grpSpPr>
            <a:xfrm>
              <a:off x="2948752" y="-98084"/>
              <a:ext cx="3929518" cy="673149"/>
              <a:chOff x="0" y="0"/>
              <a:chExt cx="3929517" cy="673148"/>
            </a:xfrm>
          </p:grpSpPr>
          <p:sp>
            <p:nvSpPr>
              <p:cNvPr id="1318" name="Line"/>
              <p:cNvSpPr/>
              <p:nvPr/>
            </p:nvSpPr>
            <p:spPr>
              <a:xfrm>
                <a:off x="-1" y="673146"/>
                <a:ext cx="2194655" cy="3"/>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19" name="C"/>
              <p:cNvSpPr/>
              <p:nvPr/>
            </p:nvSpPr>
            <p:spPr>
              <a:xfrm>
                <a:off x="2091095" y="0"/>
                <a:ext cx="183842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grpSp>
      <p:sp>
        <p:nvSpPr>
          <p:cNvPr id="1322" name="Rectangle"/>
          <p:cNvSpPr/>
          <p:nvPr/>
        </p:nvSpPr>
        <p:spPr>
          <a:xfrm>
            <a:off x="-138342" y="8670637"/>
            <a:ext cx="24869932" cy="565651"/>
          </a:xfrm>
          <a:prstGeom prst="rect">
            <a:avLst/>
          </a:prstGeom>
          <a:solidFill>
            <a:srgbClr val="E2DEAB"/>
          </a:solidFill>
          <a:ln w="25400">
            <a:solidFill>
              <a:srgbClr val="000000"/>
            </a:solidFill>
          </a:ln>
          <a:effectLst>
            <a:outerShdw sx="100000" sy="100000" kx="0" ky="0" algn="b" rotWithShape="0" blurRad="292100" dist="50800" dir="5100000">
              <a:srgbClr val="0E0E0E"/>
            </a:outerShdw>
          </a:effectLst>
        </p:spPr>
        <p:txBody>
          <a:bodyPr lIns="50800" tIns="50800" rIns="50800" bIns="50800"/>
          <a:lstStyle/>
          <a:p>
            <a:pPr defTabSz="914400">
              <a:defRPr>
                <a:solidFill>
                  <a:srgbClr val="E2DEAB"/>
                </a:solidFill>
                <a:uFill>
                  <a:solidFill>
                    <a:srgbClr val="E2DEAB"/>
                  </a:solidFill>
                </a:uFill>
                <a:latin typeface="Gill Sans"/>
                <a:ea typeface="Gill Sans"/>
                <a:cs typeface="Gill Sans"/>
                <a:sym typeface="Gill Sans"/>
              </a:defRPr>
            </a:pPr>
          </a:p>
        </p:txBody>
      </p:sp>
      <p:grpSp>
        <p:nvGrpSpPr>
          <p:cNvPr id="1325" name="Group"/>
          <p:cNvGrpSpPr/>
          <p:nvPr/>
        </p:nvGrpSpPr>
        <p:grpSpPr>
          <a:xfrm>
            <a:off x="672953" y="2499222"/>
            <a:ext cx="23038094" cy="6073750"/>
            <a:chOff x="0" y="0"/>
            <a:chExt cx="23038093" cy="6073749"/>
          </a:xfrm>
        </p:grpSpPr>
        <p:sp>
          <p:nvSpPr>
            <p:cNvPr id="1323" name="Rectangle"/>
            <p:cNvSpPr/>
            <p:nvPr/>
          </p:nvSpPr>
          <p:spPr>
            <a:xfrm>
              <a:off x="0" y="-1"/>
              <a:ext cx="23038094" cy="6073750"/>
            </a:xfrm>
            <a:prstGeom prst="rect">
              <a:avLst/>
            </a:prstGeom>
            <a:solidFill>
              <a:srgbClr val="848C46">
                <a:alpha val="80000"/>
              </a:srgbClr>
            </a:solidFill>
            <a:ln w="12700" cap="flat">
              <a:noFill/>
              <a:miter lim="400000"/>
            </a:ln>
            <a:effectLst>
              <a:outerShdw sx="100000" sy="100000" kx="0" ky="0" algn="b" rotWithShape="0" blurRad="292100" dist="50800" dir="5100000">
                <a:srgbClr val="0E0E0E"/>
              </a:outerShdw>
            </a:effectLst>
          </p:spPr>
          <p:txBody>
            <a:bodyPr wrap="square" lIns="50800" tIns="50800" rIns="50800" bIns="50800" numCol="1" anchor="t">
              <a:noAutofit/>
            </a:bodyPr>
            <a:lstStyle/>
            <a:p>
              <a:pPr defTabSz="914400">
                <a:defRPr>
                  <a:uFill>
                    <a:solidFill>
                      <a:srgbClr val="000000"/>
                    </a:solidFill>
                  </a:uFill>
                  <a:latin typeface="Gill Sans"/>
                  <a:ea typeface="Gill Sans"/>
                  <a:cs typeface="Gill Sans"/>
                  <a:sym typeface="Gill Sans"/>
                </a:defRPr>
              </a:pPr>
            </a:p>
          </p:txBody>
        </p:sp>
        <p:sp>
          <p:nvSpPr>
            <p:cNvPr id="1324" name="The Present is the Key to the Past"/>
            <p:cNvSpPr txBox="1"/>
            <p:nvPr/>
          </p:nvSpPr>
          <p:spPr>
            <a:xfrm>
              <a:off x="2621402" y="2160191"/>
              <a:ext cx="17795290" cy="1337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rtl="1">
                <a:defRPr b="1" sz="8000">
                  <a:solidFill>
                    <a:srgbClr val="E2DEAB"/>
                  </a:solidFill>
                  <a:effectLst>
                    <a:outerShdw sx="100000" sy="100000" kx="0" ky="0" algn="b" rotWithShape="0" blurRad="12700" dist="35920" dir="2700000">
                      <a:srgbClr val="000000"/>
                    </a:outerShdw>
                  </a:effectLst>
                  <a:uFill>
                    <a:solidFill>
                      <a:srgbClr val="E2DEAB"/>
                    </a:solidFill>
                  </a:uFill>
                </a:defRPr>
              </a:lvl1pPr>
            </a:lstStyle>
            <a:p>
              <a:pPr/>
              <a:r>
                <a:t>الحاضر هو مفتاح الماضي</a:t>
              </a:r>
            </a:p>
          </p:txBody>
        </p:sp>
      </p:grpSp>
      <p:grpSp>
        <p:nvGrpSpPr>
          <p:cNvPr id="1328" name="Group"/>
          <p:cNvGrpSpPr/>
          <p:nvPr/>
        </p:nvGrpSpPr>
        <p:grpSpPr>
          <a:xfrm>
            <a:off x="714223" y="9337621"/>
            <a:ext cx="23037801" cy="3468573"/>
            <a:chOff x="0" y="-114300"/>
            <a:chExt cx="23037800" cy="3468571"/>
          </a:xfrm>
        </p:grpSpPr>
        <p:sp>
          <p:nvSpPr>
            <p:cNvPr id="1326" name="Rectangle"/>
            <p:cNvSpPr/>
            <p:nvPr/>
          </p:nvSpPr>
          <p:spPr>
            <a:xfrm>
              <a:off x="0" y="-114301"/>
              <a:ext cx="23037801" cy="3468573"/>
            </a:xfrm>
            <a:prstGeom prst="rect">
              <a:avLst/>
            </a:prstGeom>
            <a:solidFill>
              <a:srgbClr val="A51E1F">
                <a:alpha val="80000"/>
              </a:srgbClr>
            </a:solidFill>
            <a:ln w="12700" cap="flat">
              <a:noFill/>
              <a:miter lim="400000"/>
            </a:ln>
            <a:effectLst>
              <a:outerShdw sx="100000" sy="100000" kx="0" ky="0" algn="b" rotWithShape="0" blurRad="292100" dist="50800" dir="5100000">
                <a:srgbClr val="0E0E0E"/>
              </a:outerShdw>
            </a:effectLst>
          </p:spPr>
          <p:txBody>
            <a:bodyPr wrap="square" lIns="50800" tIns="50800" rIns="50800" bIns="50800" numCol="1" anchor="t">
              <a:noAutofit/>
            </a:bodyPr>
            <a:lstStyle/>
            <a:p>
              <a:pPr defTabSz="914400">
                <a:defRPr>
                  <a:uFill>
                    <a:solidFill>
                      <a:srgbClr val="000000"/>
                    </a:solidFill>
                  </a:uFill>
                  <a:latin typeface="Gill Sans"/>
                  <a:ea typeface="Gill Sans"/>
                  <a:cs typeface="Gill Sans"/>
                  <a:sym typeface="Gill Sans"/>
                </a:defRPr>
              </a:pPr>
            </a:p>
          </p:txBody>
        </p:sp>
        <p:sp>
          <p:nvSpPr>
            <p:cNvPr id="1327" name="Revelation is the Key to the Past and the Present"/>
            <p:cNvSpPr txBox="1"/>
            <p:nvPr/>
          </p:nvSpPr>
          <p:spPr>
            <a:xfrm>
              <a:off x="2551335" y="714053"/>
              <a:ext cx="17568849" cy="13979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rtl="1">
                <a:defRPr b="1" sz="8000">
                  <a:solidFill>
                    <a:srgbClr val="E2DEAB"/>
                  </a:solidFill>
                  <a:effectLst>
                    <a:outerShdw sx="100000" sy="100000" kx="0" ky="0" algn="b" rotWithShape="0" blurRad="12700" dist="35920" dir="2700000">
                      <a:srgbClr val="000000"/>
                    </a:outerShdw>
                  </a:effectLst>
                  <a:uFill>
                    <a:solidFill>
                      <a:srgbClr val="E2DEAB"/>
                    </a:solidFill>
                  </a:uFill>
                </a:defRPr>
              </a:lvl1pPr>
            </a:lstStyle>
            <a:p>
              <a:pPr/>
              <a:r>
                <a:t>الوحي هو مفتاح الماضي والحاضر</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22"/>
                                        </p:tgtEl>
                                        <p:attrNameLst>
                                          <p:attrName>style.visibility</p:attrName>
                                        </p:attrNameLst>
                                      </p:cBhvr>
                                      <p:to>
                                        <p:strVal val="visible"/>
                                      </p:to>
                                    </p:set>
                                    <p:animEffect filter="wipe(left)" transition="in">
                                      <p:cBhvr>
                                        <p:cTn id="7" dur="500"/>
                                        <p:tgtEl>
                                          <p:spTgt spid="13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325"/>
                                        </p:tgtEl>
                                        <p:attrNameLst>
                                          <p:attrName>style.visibility</p:attrName>
                                        </p:attrNameLst>
                                      </p:cBhvr>
                                      <p:to>
                                        <p:strVal val="visible"/>
                                      </p:to>
                                    </p:set>
                                    <p:animEffect filter="fade" transition="in">
                                      <p:cBhvr>
                                        <p:cTn id="12" dur="500"/>
                                        <p:tgtEl>
                                          <p:spTgt spid="132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328"/>
                                        </p:tgtEl>
                                        <p:attrNameLst>
                                          <p:attrName>style.visibility</p:attrName>
                                        </p:attrNameLst>
                                      </p:cBhvr>
                                      <p:to>
                                        <p:strVal val="visible"/>
                                      </p:to>
                                    </p:set>
                                    <p:animEffect filter="fade" transition="in">
                                      <p:cBhvr>
                                        <p:cTn id="17" dur="500"/>
                                        <p:tgtEl>
                                          <p:spTgt spid="1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2" grpId="1"/>
      <p:bldP build="whole" bldLvl="1" animBg="1" rev="0" advAuto="0" spid="1325" grpId="2"/>
      <p:bldP build="whole" bldLvl="1" animBg="1" rev="0" advAuto="0" spid="1328" grpId="3"/>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2" name="Charles Lyell, quoted in M.J.S. Rudwick, “Charles Lyell Speaks in the Lecture Theatre,” Brit. J. Hist. Sci., IX:2:32 (July 1976): 150."/>
          <p:cNvSpPr txBox="1"/>
          <p:nvPr>
            <p:ph type="body" sz="quarter" idx="1"/>
          </p:nvPr>
        </p:nvSpPr>
        <p:spPr>
          <a:xfrm>
            <a:off x="1752600" y="11036300"/>
            <a:ext cx="20866100" cy="1689100"/>
          </a:xfrm>
          <a:prstGeom prst="rect">
            <a:avLst/>
          </a:prstGeom>
        </p:spPr>
        <p:txBody>
          <a:bodyPr/>
          <a:lstStyle/>
          <a:p>
            <a:pPr defTabSz="914400">
              <a:buClr>
                <a:srgbClr val="F5F5F5"/>
              </a:buClr>
              <a:defRPr>
                <a:effectLst>
                  <a:outerShdw sx="100000" sy="100000" kx="0" ky="0" algn="b" rotWithShape="0" blurRad="38100" dist="38100" dir="2700000">
                    <a:srgbClr val="000000">
                      <a:alpha val="43137"/>
                    </a:srgbClr>
                  </a:outerShdw>
                </a:effectLst>
                <a:uFill>
                  <a:solidFill>
                    <a:srgbClr val="E2DEAB"/>
                  </a:solidFill>
                </a:uFill>
              </a:defRPr>
            </a:pPr>
            <a:r>
              <a:t>Charles Lyell, quoted in M.J.S. Rudwick, “Charles Lyell Speaks in the Lecture Theatre,” </a:t>
            </a:r>
            <a:r>
              <a:rPr i="1"/>
              <a:t>Brit. J. Hist. Sci</a:t>
            </a:r>
            <a:r>
              <a:t>., IX:2:32 (July 1976): 150. </a:t>
            </a:r>
          </a:p>
        </p:txBody>
      </p:sp>
      <p:grpSp>
        <p:nvGrpSpPr>
          <p:cNvPr id="1335" name="image40.jpeg"/>
          <p:cNvGrpSpPr/>
          <p:nvPr/>
        </p:nvGrpSpPr>
        <p:grpSpPr>
          <a:xfrm>
            <a:off x="17309734" y="1421915"/>
            <a:ext cx="5124451" cy="5942726"/>
            <a:chOff x="0" y="0"/>
            <a:chExt cx="5124450" cy="5942724"/>
          </a:xfrm>
        </p:grpSpPr>
        <p:pic>
          <p:nvPicPr>
            <p:cNvPr id="1334" name="image40.jpeg" descr="image40.jpe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333" name="image40.jpeg" descr="image40.jpeg"/>
            <p:cNvPicPr>
              <a:picLocks noChangeAspect="0"/>
            </p:cNvPicPr>
            <p:nvPr/>
          </p:nvPicPr>
          <p:blipFill>
            <a:blip r:embed="rId4">
              <a:extLst/>
            </a:blip>
            <a:stretch>
              <a:fillRect/>
            </a:stretch>
          </p:blipFill>
          <p:spPr>
            <a:xfrm>
              <a:off x="0" y="0"/>
              <a:ext cx="5124450" cy="5942725"/>
            </a:xfrm>
            <a:prstGeom prst="rect">
              <a:avLst/>
            </a:prstGeom>
            <a:effectLst/>
          </p:spPr>
        </p:pic>
      </p:grpSp>
      <p:sp>
        <p:nvSpPr>
          <p:cNvPr id="1336" name="“انبهرت كثيرًا بالملحوظة الهامة التي أبداها كاتب ممتاز وعالم جيولوجي بارع قال ”في سبيل الإعلان والعلم أيضًا فإن الجانب المادي للبحث الجيولوجي لابد أن يُدار كما لو أن الكتاب المقدس غير موجود.”"/>
          <p:cNvSpPr txBox="1"/>
          <p:nvPr/>
        </p:nvSpPr>
        <p:spPr>
          <a:xfrm>
            <a:off x="1414564" y="1432785"/>
            <a:ext cx="15508407" cy="6440764"/>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algn="r" defTabSz="914400" rtl="1">
              <a:defRPr sz="8600">
                <a:solidFill>
                  <a:srgbClr val="FEFCDC"/>
                </a:solidFill>
                <a:latin typeface="Times New Roman"/>
                <a:ea typeface="Times New Roman"/>
                <a:cs typeface="Times New Roman"/>
                <a:sym typeface="Times New Roman"/>
              </a:defRPr>
            </a:pPr>
            <a:r>
              <a:t>“انبهرت كثيرًا بالملحوظة الهامة التي أبداها كاتب ممتاز وعالم جيولوجي بارع قال ”في سبيل الإعلان والعلم أيضًا فإن الجانب المادي للبحث الجيولوجي لابد أن يُدار </a:t>
            </a:r>
            <a:r>
              <a:rPr>
                <a:solidFill>
                  <a:srgbClr val="FFFF00"/>
                </a:solidFill>
              </a:rPr>
              <a:t>كما لو أن الكتاب المقدس غير موجود</a:t>
            </a:r>
            <a:r>
              <a:t>.”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0" name="In his words, Lyell wanted to…"/>
          <p:cNvSpPr txBox="1"/>
          <p:nvPr>
            <p:ph type="title"/>
          </p:nvPr>
        </p:nvSpPr>
        <p:spPr>
          <a:xfrm>
            <a:off x="1273449" y="1769926"/>
            <a:ext cx="15658433" cy="3556001"/>
          </a:xfrm>
          <a:prstGeom prst="rect">
            <a:avLst/>
          </a:prstGeom>
        </p:spPr>
        <p:txBody>
          <a:bodyPr>
            <a:noAutofit/>
          </a:bodyPr>
          <a:lstStyle/>
          <a:p>
            <a:pPr algn="r" defTabSz="557783" rtl="1">
              <a:defRPr sz="8600">
                <a:solidFill>
                  <a:srgbClr val="F4EDB7"/>
                </a:solidFill>
                <a:effectLst>
                  <a:outerShdw sx="100000" sy="100000" kx="0" ky="0" algn="b" rotWithShape="0" blurRad="25400" dist="23241" dir="2700000">
                    <a:srgbClr val="000000">
                      <a:alpha val="43137"/>
                    </a:srgbClr>
                  </a:outerShdw>
                </a:effectLst>
                <a:uFill>
                  <a:solidFill>
                    <a:srgbClr val="F4EDB7"/>
                  </a:solidFill>
                </a:uFill>
              </a:defRPr>
            </a:pPr>
            <a:r>
              <a:t>أراد لايل بكلماته أن:</a:t>
            </a:r>
            <a:br/>
            <a:r>
              <a:t>«</a:t>
            </a:r>
            <a:r>
              <a:rPr>
                <a:solidFill>
                  <a:srgbClr val="FFFF00"/>
                </a:solidFill>
              </a:rPr>
              <a:t>يحرِّر العِلْم </a:t>
            </a:r>
            <a:r>
              <a:rPr>
                <a:solidFill>
                  <a:srgbClr val="C9C3BA"/>
                </a:solidFill>
              </a:rPr>
              <a:t>]</a:t>
            </a:r>
            <a:r>
              <a:t>الجيولوجيا</a:t>
            </a:r>
            <a:r>
              <a:t>[</a:t>
            </a:r>
            <a:r>
              <a:t> </a:t>
            </a:r>
            <a:r>
              <a:rPr>
                <a:solidFill>
                  <a:srgbClr val="FFFF00"/>
                </a:solidFill>
              </a:rPr>
              <a:t>من</a:t>
            </a:r>
            <a:r>
              <a:rPr>
                <a:solidFill>
                  <a:srgbClr val="FFFF00"/>
                </a:solidFill>
              </a:rPr>
              <a:t> </a:t>
            </a:r>
            <a:r>
              <a:rPr>
                <a:solidFill>
                  <a:srgbClr val="FFFF00"/>
                </a:solidFill>
              </a:rPr>
              <a:t>موسى</a:t>
            </a:r>
            <a:r>
              <a:t>".</a:t>
            </a:r>
          </a:p>
        </p:txBody>
      </p:sp>
      <p:sp>
        <p:nvSpPr>
          <p:cNvPr id="1341" name="Charles Lyell, quoted in Katharine Lyell, Life, Letters and Journals of Sir Charles Lyell, Bart. (London: John Murray, 1881), vol. 1, p. 268."/>
          <p:cNvSpPr txBox="1"/>
          <p:nvPr>
            <p:ph type="body" sz="quarter" idx="1"/>
          </p:nvPr>
        </p:nvSpPr>
        <p:spPr>
          <a:xfrm>
            <a:off x="2159927" y="11201400"/>
            <a:ext cx="20064146" cy="1689101"/>
          </a:xfrm>
          <a:prstGeom prst="rect">
            <a:avLst/>
          </a:prstGeom>
        </p:spPr>
        <p:txBody>
          <a:bodyPr/>
          <a:lstStyle/>
          <a:p>
            <a:pPr defTabSz="914400">
              <a:defRPr>
                <a:effectLst>
                  <a:outerShdw sx="100000" sy="100000" kx="0" ky="0" algn="b" rotWithShape="0" blurRad="38100" dist="38100" dir="2700000">
                    <a:srgbClr val="000000">
                      <a:alpha val="43137"/>
                    </a:srgbClr>
                  </a:outerShdw>
                </a:effectLst>
                <a:uFill>
                  <a:solidFill>
                    <a:srgbClr val="E2DEAB"/>
                  </a:solidFill>
                </a:uFill>
              </a:defRPr>
            </a:pPr>
            <a:r>
              <a:t>Charles Lyell, quoted in Katharine Lyell, </a:t>
            </a:r>
            <a:r>
              <a:rPr i="1"/>
              <a:t>Life, Letters and Journals of Sir Charles Lyell, Bart.</a:t>
            </a:r>
            <a:r>
              <a:t> (London: John Murray, 1881), vol. 1, p. 268. </a:t>
            </a:r>
          </a:p>
        </p:txBody>
      </p:sp>
      <p:sp>
        <p:nvSpPr>
          <p:cNvPr id="1342" name="Silence God’s…"/>
          <p:cNvSpPr txBox="1"/>
          <p:nvPr/>
        </p:nvSpPr>
        <p:spPr>
          <a:xfrm>
            <a:off x="818147" y="8015240"/>
            <a:ext cx="21640802" cy="19190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rtl="1">
              <a:lnSpc>
                <a:spcPct val="80000"/>
              </a:lnSpc>
              <a:defRPr sz="11000">
                <a:solidFill>
                  <a:srgbClr val="FFFB00"/>
                </a:solidFill>
                <a:effectLst>
                  <a:outerShdw sx="100000" sy="100000" kx="0" ky="0" algn="b" rotWithShape="0" blurRad="38100" dist="38100" dir="2700000">
                    <a:srgbClr val="000000">
                      <a:alpha val="43137"/>
                    </a:srgbClr>
                  </a:outerShdw>
                </a:effectLst>
                <a:uFill>
                  <a:solidFill>
                    <a:srgbClr val="FEFCDD"/>
                  </a:solidFill>
                </a:uFill>
              </a:defRPr>
            </a:lvl1pPr>
          </a:lstStyle>
          <a:p>
            <a:pPr/>
            <a:r>
              <a:t>ويصْمِت شهادة الله، شاهد العيان</a:t>
            </a:r>
          </a:p>
        </p:txBody>
      </p:sp>
      <p:grpSp>
        <p:nvGrpSpPr>
          <p:cNvPr id="1345" name="image20.jpg"/>
          <p:cNvGrpSpPr/>
          <p:nvPr/>
        </p:nvGrpSpPr>
        <p:grpSpPr>
          <a:xfrm>
            <a:off x="17309734" y="1421914"/>
            <a:ext cx="5124452" cy="5942729"/>
            <a:chOff x="0" y="0"/>
            <a:chExt cx="5124451" cy="5942727"/>
          </a:xfrm>
        </p:grpSpPr>
        <p:pic>
          <p:nvPicPr>
            <p:cNvPr id="1343" name="image20.jpg" descr="image20.jpg"/>
            <p:cNvPicPr>
              <a:picLocks noChangeAspect="1"/>
            </p:cNvPicPr>
            <p:nvPr/>
          </p:nvPicPr>
          <p:blipFill>
            <a:blip r:embed="rId3">
              <a:extLst/>
            </a:blip>
            <a:srcRect l="15678" t="8343" r="13861" b="31018"/>
            <a:stretch>
              <a:fillRect/>
            </a:stretch>
          </p:blipFill>
          <p:spPr>
            <a:xfrm>
              <a:off x="317500" y="304799"/>
              <a:ext cx="4502151" cy="5320429"/>
            </a:xfrm>
            <a:prstGeom prst="rect">
              <a:avLst/>
            </a:prstGeom>
            <a:ln w="12700" cap="flat">
              <a:noFill/>
              <a:miter lim="400000"/>
            </a:ln>
            <a:effectLst/>
          </p:spPr>
        </p:pic>
        <p:pic>
          <p:nvPicPr>
            <p:cNvPr id="1344" name="image20.jpg" descr="image20.jpg"/>
            <p:cNvPicPr>
              <a:picLocks noChangeAspect="1"/>
            </p:cNvPicPr>
            <p:nvPr/>
          </p:nvPicPr>
          <p:blipFill>
            <a:blip r:embed="rId4">
              <a:extLst/>
            </a:blip>
            <a:stretch>
              <a:fillRect/>
            </a:stretch>
          </p:blipFill>
          <p:spPr>
            <a:xfrm>
              <a:off x="0" y="-1"/>
              <a:ext cx="5124452" cy="594272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42"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9" name="Stephen J. Gould, Natural History (Feb. 1975), p. 16"/>
          <p:cNvSpPr txBox="1"/>
          <p:nvPr>
            <p:ph type="body" sz="quarter" idx="1"/>
          </p:nvPr>
        </p:nvSpPr>
        <p:spPr>
          <a:xfrm>
            <a:off x="2425700" y="10756900"/>
            <a:ext cx="19532600" cy="1689100"/>
          </a:xfrm>
          <a:prstGeom prst="rect">
            <a:avLst/>
          </a:prstGeom>
        </p:spPr>
        <p:txBody>
          <a:bodyPr/>
          <a:lstStyle/>
          <a:p>
            <a:pPr defTabSz="914400">
              <a:spcBef>
                <a:spcPts val="2100"/>
              </a:spcBef>
              <a:defRPr sz="4800">
                <a:solidFill>
                  <a:srgbClr val="FEFCDC"/>
                </a:solidFill>
                <a:effectLst>
                  <a:outerShdw sx="100000" sy="100000" kx="0" ky="0" algn="b" rotWithShape="0" blurRad="38100" dist="38100" dir="2700000">
                    <a:srgbClr val="000000">
                      <a:alpha val="43137"/>
                    </a:srgbClr>
                  </a:outerShdw>
                </a:effectLst>
                <a:uFill>
                  <a:solidFill>
                    <a:srgbClr val="FFED9E"/>
                  </a:solidFill>
                </a:uFill>
              </a:defRPr>
            </a:pPr>
            <a:r>
              <a:t>Stephen J. Gould, </a:t>
            </a:r>
            <a:r>
              <a:rPr i="1"/>
              <a:t>Natural History</a:t>
            </a:r>
            <a:r>
              <a:t> (Feb. 1975), p. 16</a:t>
            </a:r>
          </a:p>
        </p:txBody>
      </p:sp>
      <p:sp>
        <p:nvSpPr>
          <p:cNvPr id="1350" name="“Charles Lyell was a lawyer by profession, and his book is one of the most brilliant briefs…"/>
          <p:cNvSpPr txBox="1"/>
          <p:nvPr/>
        </p:nvSpPr>
        <p:spPr>
          <a:xfrm>
            <a:off x="2507474" y="1371755"/>
            <a:ext cx="15805238" cy="7357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457200" rtl="1">
              <a:defRPr sz="6800">
                <a:solidFill>
                  <a:srgbClr val="FEFCDC"/>
                </a:solidFill>
              </a:defRPr>
            </a:pPr>
            <a:r>
              <a:t>«كان تشارلز لايل محاميًا، وكتابه هو أحد أروع الملخَّصات التي نشرَها محامٍ. ... اعتمد لايل على </a:t>
            </a:r>
            <a:r>
              <a:rPr>
                <a:solidFill>
                  <a:srgbClr val="FFFF00"/>
                </a:solidFill>
              </a:rPr>
              <a:t>بعض الخداع </a:t>
            </a:r>
            <a:r>
              <a:t>لتأسيس وجهات نظره حول الوتيرة الواحدة  باعتبارها الجيولوجيا الوحيدة الحقيقيَّة. أوَّلاً، أقام رجل القش ليهدمه. في الواقع، كان أتباع نظريَّة الكارثة ذوي فكر تجريبيٍّ أكثر من لايل.»</a:t>
            </a:r>
          </a:p>
        </p:txBody>
      </p:sp>
      <p:pic>
        <p:nvPicPr>
          <p:cNvPr id="1351" name="Gould, Stephen J.jpg" descr="Gould, Stephen J.jpg"/>
          <p:cNvPicPr>
            <a:picLocks noChangeAspect="1"/>
          </p:cNvPicPr>
          <p:nvPr/>
        </p:nvPicPr>
        <p:blipFill>
          <a:blip r:embed="rId2">
            <a:extLst/>
          </a:blip>
          <a:srcRect l="4148" t="3953" r="4147" b="3953"/>
          <a:stretch>
            <a:fillRect/>
          </a:stretch>
        </p:blipFill>
        <p:spPr>
          <a:xfrm>
            <a:off x="19000787" y="1613056"/>
            <a:ext cx="3579836" cy="5170765"/>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3" name="“The geologic record does seem to…"/>
          <p:cNvSpPr txBox="1"/>
          <p:nvPr/>
        </p:nvSpPr>
        <p:spPr>
          <a:xfrm>
            <a:off x="3340824" y="1465814"/>
            <a:ext cx="14982891" cy="54653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457200" rtl="1">
              <a:lnSpc>
                <a:spcPct val="110000"/>
              </a:lnSpc>
              <a:defRPr sz="7200">
                <a:solidFill>
                  <a:srgbClr val="FEFCDC"/>
                </a:solidFill>
              </a:defRPr>
            </a:pPr>
            <a:r>
              <a:t>«يبدو أنَّ السجلَّ الجيولوجيَّ لا يتطلَّب كوارث: فالصخور محطَّمة وملتوية. والحيوانات كلُّها</a:t>
            </a:r>
          </a:p>
          <a:p>
            <a:pPr algn="r" defTabSz="457200" rtl="1">
              <a:lnSpc>
                <a:spcPct val="110000"/>
              </a:lnSpc>
              <a:defRPr sz="7200">
                <a:solidFill>
                  <a:srgbClr val="FEFCDC"/>
                </a:solidFill>
              </a:defRPr>
            </a:pPr>
            <a:r>
              <a:t>قُضِيَ عليها. للتحايل على هذا المظهر الواقعي، </a:t>
            </a:r>
            <a:r>
              <a:rPr>
                <a:solidFill>
                  <a:srgbClr val="FFFF00"/>
                </a:solidFill>
              </a:rPr>
              <a:t>فرضَ لايل خياله على الأدلَّة</a:t>
            </a:r>
            <a:r>
              <a:t>.»</a:t>
            </a:r>
          </a:p>
        </p:txBody>
      </p:sp>
      <p:sp>
        <p:nvSpPr>
          <p:cNvPr id="1354" name="Stephen J. Gould, Natural History (Feb. 1975), p. 16"/>
          <p:cNvSpPr txBox="1"/>
          <p:nvPr/>
        </p:nvSpPr>
        <p:spPr>
          <a:xfrm>
            <a:off x="2425700" y="10756900"/>
            <a:ext cx="19532600" cy="736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914400">
              <a:spcBef>
                <a:spcPts val="2100"/>
              </a:spcBef>
              <a:defRPr sz="4800">
                <a:solidFill>
                  <a:srgbClr val="FEFCDC"/>
                </a:solidFill>
                <a:effectLst>
                  <a:outerShdw sx="100000" sy="100000" kx="0" ky="0" algn="b" rotWithShape="0" blurRad="38100" dist="38100" dir="2700000">
                    <a:srgbClr val="000000">
                      <a:alpha val="43137"/>
                    </a:srgbClr>
                  </a:outerShdw>
                </a:effectLst>
                <a:uFill>
                  <a:solidFill>
                    <a:srgbClr val="FFED9E"/>
                  </a:solidFill>
                </a:uFill>
              </a:defRPr>
            </a:pPr>
            <a:r>
              <a:t>Stephen J. Gould, </a:t>
            </a:r>
            <a:r>
              <a:rPr i="1"/>
              <a:t>Natural History</a:t>
            </a:r>
            <a:r>
              <a:t> (Feb. 1975), p. 16</a:t>
            </a:r>
          </a:p>
        </p:txBody>
      </p:sp>
      <p:pic>
        <p:nvPicPr>
          <p:cNvPr id="1355" name="Gould, Stephen J.jpg" descr="Gould, Stephen J.jpg"/>
          <p:cNvPicPr>
            <a:picLocks noChangeAspect="1"/>
          </p:cNvPicPr>
          <p:nvPr/>
        </p:nvPicPr>
        <p:blipFill>
          <a:blip r:embed="rId2">
            <a:extLst/>
          </a:blip>
          <a:srcRect l="4148" t="3953" r="4147" b="3953"/>
          <a:stretch>
            <a:fillRect/>
          </a:stretch>
        </p:blipFill>
        <p:spPr>
          <a:xfrm>
            <a:off x="19000787" y="1613056"/>
            <a:ext cx="3579836" cy="5170765"/>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58" name="Uniformitarian Naturalism"/>
          <p:cNvSpPr txBox="1"/>
          <p:nvPr/>
        </p:nvSpPr>
        <p:spPr>
          <a:xfrm>
            <a:off x="762000" y="1132959"/>
            <a:ext cx="22860000" cy="14869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spcBef>
                <a:spcPts val="2300"/>
              </a:spcBef>
              <a:defRPr sz="9000">
                <a:solidFill>
                  <a:srgbClr val="FEFCDC"/>
                </a:solidFill>
                <a:effectLst>
                  <a:outerShdw sx="100000" sy="100000" kx="0" ky="0" algn="b" rotWithShape="0" blurRad="38100" dist="38100" dir="2700000">
                    <a:srgbClr val="000000">
                      <a:alpha val="43137"/>
                    </a:srgbClr>
                  </a:outerShdw>
                </a:effectLst>
                <a:uFill>
                  <a:solidFill>
                    <a:srgbClr val="FEFCDD"/>
                  </a:solidFill>
                </a:uFill>
              </a:defRPr>
            </a:lvl1pPr>
          </a:lstStyle>
          <a:p>
            <a:pPr/>
            <a:r>
              <a:t>مذهب الوتيرة الواحدة الطبيعيّ</a:t>
            </a:r>
          </a:p>
        </p:txBody>
      </p:sp>
      <p:sp>
        <p:nvSpPr>
          <p:cNvPr id="1359" name="Nature is all that exists.…"/>
          <p:cNvSpPr txBox="1"/>
          <p:nvPr>
            <p:ph type="body" idx="1"/>
          </p:nvPr>
        </p:nvSpPr>
        <p:spPr>
          <a:xfrm>
            <a:off x="2028411" y="3454400"/>
            <a:ext cx="19590578" cy="9028649"/>
          </a:xfrm>
          <a:prstGeom prst="rect">
            <a:avLst/>
          </a:prstGeom>
        </p:spPr>
        <p:txBody>
          <a:bodyPr/>
          <a:lstStyle/>
          <a:p>
            <a:pPr marL="1143000" indent="-1143000" algn="r" rtl="1">
              <a:lnSpc>
                <a:spcPct val="90000"/>
              </a:lnSpc>
              <a:spcBef>
                <a:spcPts val="4500"/>
              </a:spcBef>
              <a:buSzPct val="100000"/>
              <a:buAutoNum type="arabicPeriod" startAt="1"/>
              <a:defRPr>
                <a:solidFill>
                  <a:srgbClr val="FEFCDC"/>
                </a:solidFill>
                <a:effectLst>
                  <a:outerShdw sx="100000" sy="100000" kx="0" ky="0" algn="b" rotWithShape="0" blurRad="38100" dist="38100" dir="2700000">
                    <a:srgbClr val="000000">
                      <a:alpha val="43137"/>
                    </a:srgbClr>
                  </a:outerShdw>
                </a:effectLst>
              </a:defRPr>
            </a:pPr>
            <a:r>
              <a:t>الطبيعة هي كلُّ ما هو موجود.</a:t>
            </a:r>
          </a:p>
          <a:p>
            <a:pPr marL="1143000" indent="-1143000" algn="r" rtl="1">
              <a:lnSpc>
                <a:spcPct val="90000"/>
              </a:lnSpc>
              <a:spcBef>
                <a:spcPts val="4500"/>
              </a:spcBef>
              <a:buSzPct val="100000"/>
              <a:buAutoNum type="arabicPeriod" startAt="1"/>
              <a:defRPr>
                <a:solidFill>
                  <a:srgbClr val="FEFCDC"/>
                </a:solidFill>
                <a:effectLst>
                  <a:outerShdw sx="100000" sy="100000" kx="0" ky="0" algn="b" rotWithShape="0" blurRad="38100" dist="38100" dir="2700000">
                    <a:srgbClr val="000000">
                      <a:alpha val="43137"/>
                    </a:srgbClr>
                  </a:outerShdw>
                </a:effectLst>
              </a:defRPr>
            </a:pPr>
            <a:r>
              <a:t>يمكن، بل يجب، تفسير كلِّ شيء </a:t>
            </a:r>
            <a:r>
              <a:rPr>
                <a:solidFill>
                  <a:srgbClr val="FFFFFF"/>
                </a:solidFill>
              </a:rPr>
              <a:t>عبر </a:t>
            </a:r>
            <a:r>
              <a:rPr>
                <a:solidFill>
                  <a:srgbClr val="FFFF00"/>
                </a:solidFill>
              </a:rPr>
              <a:t>الوقت،</a:t>
            </a:r>
            <a:r>
              <a:t> بالإضافة إلى </a:t>
            </a:r>
            <a:r>
              <a:rPr>
                <a:solidFill>
                  <a:srgbClr val="FFFF00"/>
                </a:solidFill>
              </a:rPr>
              <a:t>الصدفة،</a:t>
            </a:r>
            <a:r>
              <a:t> بالإضافة إلى </a:t>
            </a:r>
            <a:r>
              <a:rPr>
                <a:solidFill>
                  <a:srgbClr val="FFFF00"/>
                </a:solidFill>
              </a:rPr>
              <a:t>قوانين الطبيعة </a:t>
            </a:r>
            <a:r>
              <a:t>التي تعمل على المادَّة.</a:t>
            </a:r>
          </a:p>
          <a:p>
            <a:pPr marL="1143000" indent="-1143000" algn="r" rtl="1">
              <a:lnSpc>
                <a:spcPct val="90000"/>
              </a:lnSpc>
              <a:spcBef>
                <a:spcPts val="4500"/>
              </a:spcBef>
              <a:buSzPct val="100000"/>
              <a:buAutoNum type="arabicPeriod" startAt="1"/>
              <a:defRPr>
                <a:solidFill>
                  <a:srgbClr val="FEFCDC"/>
                </a:solidFill>
                <a:effectLst>
                  <a:outerShdw sx="100000" sy="100000" kx="0" ky="0" algn="b" rotWithShape="0" blurRad="38100" dist="38100" dir="2700000">
                    <a:srgbClr val="000000">
                      <a:alpha val="43137"/>
                    </a:srgbClr>
                  </a:outerShdw>
                </a:effectLst>
              </a:defRPr>
            </a:pPr>
            <a:r>
              <a:t>كانت عمليَّات التغيير الجيولوجيِّ تعمل دائمًا في الماضي بالمعدَّل والتردُّد والقوَّة نفسِها التي نلاحظُها اليوم.</a:t>
            </a:r>
          </a:p>
        </p:txBody>
      </p:sp>
      <p:sp>
        <p:nvSpPr>
          <p:cNvPr id="1360" name="Line"/>
          <p:cNvSpPr/>
          <p:nvPr/>
        </p:nvSpPr>
        <p:spPr>
          <a:xfrm>
            <a:off x="2946361" y="2971800"/>
            <a:ext cx="18313480" cy="0"/>
          </a:xfrm>
          <a:prstGeom prst="line">
            <a:avLst/>
          </a:prstGeom>
          <a:blipFill>
            <a:blip r:embed="rId3"/>
          </a:blipFill>
          <a:ln w="114300" cap="rnd">
            <a:solidFill>
              <a:srgbClr val="FEFCDC"/>
            </a:solidFill>
            <a:custDash>
              <a:ds d="100000" sp="200000"/>
            </a:custDash>
            <a:headEnd type="oval"/>
            <a:tailEnd type="oval"/>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359">
                                            <p:bg/>
                                          </p:spTgt>
                                        </p:tgtEl>
                                        <p:attrNameLst>
                                          <p:attrName>style.visibility</p:attrName>
                                        </p:attrNameLst>
                                      </p:cBhvr>
                                      <p:to>
                                        <p:strVal val="visible"/>
                                      </p:to>
                                    </p:set>
                                    <p:animEffect filter="wipe(right)" transition="in">
                                      <p:cBhvr>
                                        <p:cTn id="7" dur="500"/>
                                        <p:tgtEl>
                                          <p:spTgt spid="1359">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1359">
                                            <p:txEl>
                                              <p:pRg st="0" end="0"/>
                                            </p:txEl>
                                          </p:spTgt>
                                        </p:tgtEl>
                                        <p:attrNameLst>
                                          <p:attrName>style.visibility</p:attrName>
                                        </p:attrNameLst>
                                      </p:cBhvr>
                                      <p:to>
                                        <p:strVal val="visible"/>
                                      </p:to>
                                    </p:set>
                                    <p:animEffect filter="wipe(right)" transition="in">
                                      <p:cBhvr>
                                        <p:cTn id="10" dur="500"/>
                                        <p:tgtEl>
                                          <p:spTgt spid="1359">
                                            <p:txEl>
                                              <p:pRg st="0" end="0"/>
                                            </p:txEl>
                                          </p:spTgt>
                                        </p:tgtEl>
                                      </p:cBhvr>
                                    </p:animEffect>
                                  </p:childTnLst>
                                </p:cTn>
                              </p:par>
                            </p:childTnLst>
                          </p:cTn>
                        </p:par>
                        <p:par>
                          <p:cTn id="11" fill="hold">
                            <p:stCondLst>
                              <p:cond delay="500"/>
                            </p:stCondLst>
                            <p:childTnLst>
                              <p:par>
                                <p:cTn id="12" presetClass="entr" nodeType="afterEffect" presetSubtype="2" presetID="22" grpId="1" fill="hold">
                                  <p:stCondLst>
                                    <p:cond delay="0"/>
                                  </p:stCondLst>
                                  <p:iterate type="el" backwards="0">
                                    <p:tmAbs val="0"/>
                                  </p:iterate>
                                  <p:childTnLst>
                                    <p:set>
                                      <p:cBhvr>
                                        <p:cTn id="13" fill="hold"/>
                                        <p:tgtEl>
                                          <p:spTgt spid="1359">
                                            <p:txEl>
                                              <p:pRg st="1" end="1"/>
                                            </p:txEl>
                                          </p:spTgt>
                                        </p:tgtEl>
                                        <p:attrNameLst>
                                          <p:attrName>style.visibility</p:attrName>
                                        </p:attrNameLst>
                                      </p:cBhvr>
                                      <p:to>
                                        <p:strVal val="visible"/>
                                      </p:to>
                                    </p:set>
                                    <p:animEffect filter="wipe(right)" transition="in">
                                      <p:cBhvr>
                                        <p:cTn id="14" dur="500"/>
                                        <p:tgtEl>
                                          <p:spTgt spid="135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2" presetID="22" grpId="1" fill="hold">
                                  <p:stCondLst>
                                    <p:cond delay="0"/>
                                  </p:stCondLst>
                                  <p:iterate type="el" backwards="0">
                                    <p:tmAbs val="0"/>
                                  </p:iterate>
                                  <p:childTnLst>
                                    <p:set>
                                      <p:cBhvr>
                                        <p:cTn id="18" fill="hold"/>
                                        <p:tgtEl>
                                          <p:spTgt spid="1359">
                                            <p:txEl>
                                              <p:pRg st="2" end="2"/>
                                            </p:txEl>
                                          </p:spTgt>
                                        </p:tgtEl>
                                        <p:attrNameLst>
                                          <p:attrName>style.visibility</p:attrName>
                                        </p:attrNameLst>
                                      </p:cBhvr>
                                      <p:to>
                                        <p:strVal val="visible"/>
                                      </p:to>
                                    </p:set>
                                    <p:animEffect filter="wipe(right)" transition="in">
                                      <p:cBhvr>
                                        <p:cTn id="19" dur="500"/>
                                        <p:tgtEl>
                                          <p:spTgt spid="13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9"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2"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63" name="1800-1840: Views of Earth History"/>
          <p:cNvSpPr txBox="1"/>
          <p:nvPr>
            <p:ph type="body" sz="quarter" idx="1"/>
          </p:nvPr>
        </p:nvSpPr>
        <p:spPr>
          <a:xfrm>
            <a:off x="891943" y="863603"/>
            <a:ext cx="22339304" cy="1762002"/>
          </a:xfrm>
          <a:prstGeom prst="rect">
            <a:avLst/>
          </a:prstGeom>
          <a:effectLst/>
        </p:spPr>
        <p:txBody>
          <a:bodyPr>
            <a:noAutofit/>
          </a:bodyPr>
          <a:lstStyle>
            <a:lvl1pPr algn="ctr" rtl="1">
              <a:defRPr sz="9400">
                <a:solidFill>
                  <a:srgbClr val="FEFCDC"/>
                </a:solidFill>
                <a:effectLst>
                  <a:outerShdw sx="100000" sy="100000" kx="0" ky="0" algn="b" rotWithShape="0" blurRad="38100" dist="38100" dir="2700000">
                    <a:srgbClr val="000000">
                      <a:alpha val="43137"/>
                    </a:srgbClr>
                  </a:outerShdw>
                </a:effectLst>
              </a:defRPr>
            </a:lvl1pPr>
          </a:lstStyle>
          <a:p>
            <a:pPr/>
            <a:r>
              <a:t>1840: وجهات نظر حول تاريخ الأرض</a:t>
            </a:r>
          </a:p>
        </p:txBody>
      </p:sp>
      <p:sp>
        <p:nvSpPr>
          <p:cNvPr id="1364" name="Catastrophist view (e.g., Cuvier)"/>
          <p:cNvSpPr txBox="1"/>
          <p:nvPr/>
        </p:nvSpPr>
        <p:spPr>
          <a:xfrm>
            <a:off x="1905000" y="2566019"/>
            <a:ext cx="20574000" cy="11844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rtl="1">
              <a:spcBef>
                <a:spcPts val="4300"/>
              </a:spcBef>
              <a:defRPr sz="7200">
                <a:solidFill>
                  <a:srgbClr val="FDCE15"/>
                </a:solidFill>
                <a:effectLst>
                  <a:outerShdw sx="100000" sy="100000" kx="0" ky="0" algn="b" rotWithShape="0" blurRad="38100" dist="38100" dir="2700000">
                    <a:srgbClr val="000000">
                      <a:alpha val="43137"/>
                    </a:srgbClr>
                  </a:outerShdw>
                </a:effectLst>
                <a:uFill>
                  <a:solidFill>
                    <a:srgbClr val="FDCE15"/>
                  </a:solidFill>
                </a:uFill>
              </a:defRPr>
            </a:lvl1pPr>
          </a:lstStyle>
          <a:p>
            <a:pPr/>
            <a:r>
              <a:t>وجهة النظر الكارثيَّة (مثلاً، كوفييه)</a:t>
            </a:r>
          </a:p>
        </p:txBody>
      </p:sp>
      <p:sp>
        <p:nvSpPr>
          <p:cNvPr id="1365" name="Biblical/Traditional view (Scriptural geologists)"/>
          <p:cNvSpPr txBox="1"/>
          <p:nvPr/>
        </p:nvSpPr>
        <p:spPr>
          <a:xfrm>
            <a:off x="1068385" y="9308554"/>
            <a:ext cx="22339304" cy="1397953"/>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defRPr sz="8000">
                <a:solidFill>
                  <a:srgbClr val="FD6F0F"/>
                </a:solidFill>
                <a:uFill>
                  <a:solidFill>
                    <a:srgbClr val="FD6F0F"/>
                  </a:solidFill>
                </a:uFill>
              </a:defRPr>
            </a:lvl1pPr>
          </a:lstStyle>
          <a:p>
            <a:pPr/>
            <a:r>
              <a:t>وجهة النظر الكتابيَّة / التقليديَّة (علماء الجيولوجيا الكتابيَّة)</a:t>
            </a:r>
          </a:p>
        </p:txBody>
      </p:sp>
      <p:sp>
        <p:nvSpPr>
          <p:cNvPr id="1366" name="SCW"/>
          <p:cNvSpPr txBox="1"/>
          <p:nvPr/>
        </p:nvSpPr>
        <p:spPr>
          <a:xfrm>
            <a:off x="10503103" y="10330871"/>
            <a:ext cx="3665633" cy="1963909"/>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algn="r" defTabSz="914400" rtl="1">
              <a:lnSpc>
                <a:spcPct val="80000"/>
              </a:lnSpc>
              <a:spcBef>
                <a:spcPts val="3900"/>
              </a:spcBef>
              <a:defRPr sz="6000">
                <a:solidFill>
                  <a:srgbClr val="FEFCDC"/>
                </a:solidFill>
                <a:uFill>
                  <a:solidFill>
                    <a:srgbClr val="E2DEAB"/>
                  </a:solidFill>
                </a:uFill>
              </a:defRPr>
            </a:lvl1pPr>
          </a:lstStyle>
          <a:p>
            <a:pPr/>
            <a:r>
              <a:t>أسبوع خلق خارق للطبيعة</a:t>
            </a:r>
          </a:p>
        </p:txBody>
      </p:sp>
      <p:grpSp>
        <p:nvGrpSpPr>
          <p:cNvPr id="1369" name="Group"/>
          <p:cNvGrpSpPr/>
          <p:nvPr/>
        </p:nvGrpSpPr>
        <p:grpSpPr>
          <a:xfrm>
            <a:off x="14362924" y="10850398"/>
            <a:ext cx="3907250" cy="1270001"/>
            <a:chOff x="0" y="0"/>
            <a:chExt cx="3907249" cy="1270000"/>
          </a:xfrm>
        </p:grpSpPr>
        <p:sp>
          <p:nvSpPr>
            <p:cNvPr id="1367" name="Line"/>
            <p:cNvSpPr/>
            <p:nvPr/>
          </p:nvSpPr>
          <p:spPr>
            <a:xfrm>
              <a:off x="0" y="131539"/>
              <a:ext cx="1949398" cy="1"/>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68" name="F"/>
            <p:cNvSpPr/>
            <p:nvPr/>
          </p:nvSpPr>
          <p:spPr>
            <a:xfrm>
              <a:off x="2637249" y="0"/>
              <a:ext cx="1270001" cy="1270000"/>
            </a:xfrm>
            <a:prstGeom prst="line">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000">
                  <a:solidFill>
                    <a:srgbClr val="FEFCDC"/>
                  </a:solidFill>
                  <a:uFill>
                    <a:solidFill>
                      <a:srgbClr val="E2DEAB"/>
                    </a:solidFill>
                  </a:uFill>
                </a:defRPr>
              </a:lvl1pPr>
            </a:lstStyle>
            <a:p>
              <a:pPr/>
              <a:r>
                <a:t>طوفان</a:t>
              </a:r>
            </a:p>
          </p:txBody>
        </p:sp>
      </p:grpSp>
      <p:grpSp>
        <p:nvGrpSpPr>
          <p:cNvPr id="1372" name="Group"/>
          <p:cNvGrpSpPr/>
          <p:nvPr/>
        </p:nvGrpSpPr>
        <p:grpSpPr>
          <a:xfrm>
            <a:off x="16810138" y="10477049"/>
            <a:ext cx="6633077" cy="1105524"/>
            <a:chOff x="-76199" y="0"/>
            <a:chExt cx="6633076" cy="1105523"/>
          </a:xfrm>
        </p:grpSpPr>
        <p:sp>
          <p:nvSpPr>
            <p:cNvPr id="1370" name="Line"/>
            <p:cNvSpPr/>
            <p:nvPr/>
          </p:nvSpPr>
          <p:spPr>
            <a:xfrm>
              <a:off x="-76201" y="509974"/>
              <a:ext cx="4347101" cy="7035"/>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71" name="P"/>
            <p:cNvSpPr txBox="1"/>
            <p:nvPr/>
          </p:nvSpPr>
          <p:spPr>
            <a:xfrm>
              <a:off x="4151179" y="0"/>
              <a:ext cx="2405698" cy="1105524"/>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600">
                  <a:solidFill>
                    <a:srgbClr val="FEFCDC"/>
                  </a:solidFill>
                  <a:uFill>
                    <a:solidFill>
                      <a:srgbClr val="E2DEAB"/>
                    </a:solidFill>
                  </a:uFill>
                </a:defRPr>
              </a:lvl1pPr>
            </a:lstStyle>
            <a:p>
              <a:pPr/>
              <a:r>
                <a:t>الحاضر</a:t>
              </a:r>
            </a:p>
          </p:txBody>
        </p:sp>
      </p:grpSp>
      <p:sp>
        <p:nvSpPr>
          <p:cNvPr id="1373" name="(ca. 6000 years)"/>
          <p:cNvSpPr txBox="1"/>
          <p:nvPr/>
        </p:nvSpPr>
        <p:spPr>
          <a:xfrm>
            <a:off x="15804123" y="11947225"/>
            <a:ext cx="4841579" cy="754758"/>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rtl="1">
              <a:defRPr b="1" sz="4800">
                <a:solidFill>
                  <a:srgbClr val="FEFCDC"/>
                </a:solidFill>
                <a:uFill>
                  <a:solidFill>
                    <a:srgbClr val="E2DEAB"/>
                  </a:solidFill>
                </a:uFill>
                <a:latin typeface="Arial"/>
                <a:ea typeface="Arial"/>
                <a:cs typeface="Arial"/>
                <a:sym typeface="Arial"/>
              </a:defRPr>
            </a:lvl1pPr>
          </a:lstStyle>
          <a:p>
            <a:pPr/>
            <a:r>
              <a:t>(6000 سنة من الخلق)</a:t>
            </a:r>
          </a:p>
        </p:txBody>
      </p:sp>
      <p:sp>
        <p:nvSpPr>
          <p:cNvPr id="1374" name="SB"/>
          <p:cNvSpPr txBox="1"/>
          <p:nvPr/>
        </p:nvSpPr>
        <p:spPr>
          <a:xfrm>
            <a:off x="583732" y="3139115"/>
            <a:ext cx="3487203" cy="1910653"/>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lnSpc>
                <a:spcPct val="80000"/>
              </a:lnSpc>
              <a:defRPr sz="6000">
                <a:solidFill>
                  <a:srgbClr val="FEFCDC"/>
                </a:solidFill>
                <a:uFill>
                  <a:solidFill>
                    <a:srgbClr val="E2DEAB"/>
                  </a:solidFill>
                </a:uFill>
              </a:defRPr>
            </a:lvl1pPr>
          </a:lstStyle>
          <a:p>
            <a:pPr/>
            <a:r>
              <a:t>بداية خارقة للطبيعة</a:t>
            </a:r>
          </a:p>
        </p:txBody>
      </p:sp>
      <p:grpSp>
        <p:nvGrpSpPr>
          <p:cNvPr id="1377" name="Group"/>
          <p:cNvGrpSpPr/>
          <p:nvPr/>
        </p:nvGrpSpPr>
        <p:grpSpPr>
          <a:xfrm>
            <a:off x="3611519" y="3610316"/>
            <a:ext cx="2411100" cy="673148"/>
            <a:chOff x="0" y="0"/>
            <a:chExt cx="2411099" cy="673147"/>
          </a:xfrm>
        </p:grpSpPr>
        <p:sp>
          <p:nvSpPr>
            <p:cNvPr id="1375" name="Line"/>
            <p:cNvSpPr/>
            <p:nvPr/>
          </p:nvSpPr>
          <p:spPr>
            <a:xfrm>
              <a:off x="0" y="673146"/>
              <a:ext cx="1233134" cy="2"/>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76" name="C"/>
            <p:cNvSpPr/>
            <p:nvPr/>
          </p:nvSpPr>
          <p:spPr>
            <a:xfrm>
              <a:off x="1166025" y="0"/>
              <a:ext cx="1245075"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grpSp>
        <p:nvGrpSpPr>
          <p:cNvPr id="1380" name="Group"/>
          <p:cNvGrpSpPr/>
          <p:nvPr/>
        </p:nvGrpSpPr>
        <p:grpSpPr>
          <a:xfrm>
            <a:off x="5598753" y="3648416"/>
            <a:ext cx="3176037" cy="635048"/>
            <a:chOff x="0" y="0"/>
            <a:chExt cx="3176035" cy="635047"/>
          </a:xfrm>
        </p:grpSpPr>
        <p:sp>
          <p:nvSpPr>
            <p:cNvPr id="1378" name="Line"/>
            <p:cNvSpPr/>
            <p:nvPr/>
          </p:nvSpPr>
          <p:spPr>
            <a:xfrm>
              <a:off x="-1" y="635046"/>
              <a:ext cx="1688196" cy="2"/>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79" name="C"/>
            <p:cNvSpPr/>
            <p:nvPr/>
          </p:nvSpPr>
          <p:spPr>
            <a:xfrm>
              <a:off x="1293994" y="0"/>
              <a:ext cx="188204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sp>
        <p:nvSpPr>
          <p:cNvPr id="1381" name="SB?"/>
          <p:cNvSpPr txBox="1"/>
          <p:nvPr/>
        </p:nvSpPr>
        <p:spPr>
          <a:xfrm>
            <a:off x="519917" y="6551344"/>
            <a:ext cx="3665633" cy="1910652"/>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lnSpc>
                <a:spcPct val="80000"/>
              </a:lnSpc>
              <a:defRPr sz="6000">
                <a:solidFill>
                  <a:srgbClr val="FEFCDC"/>
                </a:solidFill>
                <a:uFill>
                  <a:solidFill>
                    <a:srgbClr val="E2DEAB"/>
                  </a:solidFill>
                </a:uFill>
              </a:defRPr>
            </a:lvl1pPr>
          </a:lstStyle>
          <a:p>
            <a:pPr/>
            <a:r>
              <a:t>بداية خارقة للطبيعة؟</a:t>
            </a:r>
          </a:p>
        </p:txBody>
      </p:sp>
      <p:sp>
        <p:nvSpPr>
          <p:cNvPr id="1382" name="Uniformitarian view (e.g., Hutton, Lyell)"/>
          <p:cNvSpPr txBox="1"/>
          <p:nvPr/>
        </p:nvSpPr>
        <p:spPr>
          <a:xfrm>
            <a:off x="2060423" y="6089686"/>
            <a:ext cx="20574002" cy="1260698"/>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914400" rtl="1">
              <a:spcBef>
                <a:spcPts val="4300"/>
              </a:spcBef>
              <a:defRPr sz="2400">
                <a:solidFill>
                  <a:srgbClr val="F6A029"/>
                </a:solidFill>
                <a:uFill>
                  <a:solidFill>
                    <a:srgbClr val="F6A029"/>
                  </a:solidFill>
                </a:uFill>
              </a:defRPr>
            </a:pPr>
            <a:r>
              <a:t>,</a:t>
            </a:r>
            <a:r>
              <a:rPr sz="6600"/>
              <a:t>وجهة نظر </a:t>
            </a:r>
            <a:r>
              <a:rPr sz="7200"/>
              <a:t>الوتيرة الواحدة (مثلاً، هيوتون، لايل)</a:t>
            </a:r>
          </a:p>
        </p:txBody>
      </p:sp>
      <p:grpSp>
        <p:nvGrpSpPr>
          <p:cNvPr id="1385" name="Group"/>
          <p:cNvGrpSpPr/>
          <p:nvPr/>
        </p:nvGrpSpPr>
        <p:grpSpPr>
          <a:xfrm>
            <a:off x="3619032" y="7119008"/>
            <a:ext cx="19946605" cy="1105524"/>
            <a:chOff x="-152400" y="0"/>
            <a:chExt cx="19946603" cy="1105523"/>
          </a:xfrm>
        </p:grpSpPr>
        <p:sp>
          <p:nvSpPr>
            <p:cNvPr id="1383" name="Line"/>
            <p:cNvSpPr/>
            <p:nvPr/>
          </p:nvSpPr>
          <p:spPr>
            <a:xfrm>
              <a:off x="-152400" y="506458"/>
              <a:ext cx="17628069" cy="1"/>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84" name="P"/>
            <p:cNvSpPr txBox="1"/>
            <p:nvPr/>
          </p:nvSpPr>
          <p:spPr>
            <a:xfrm>
              <a:off x="17388506" y="0"/>
              <a:ext cx="2405698" cy="1105524"/>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600">
                  <a:solidFill>
                    <a:srgbClr val="FEFCDC"/>
                  </a:solidFill>
                  <a:uFill>
                    <a:solidFill>
                      <a:srgbClr val="E2DEAB"/>
                    </a:solidFill>
                  </a:uFill>
                </a:defRPr>
              </a:lvl1pPr>
            </a:lstStyle>
            <a:p>
              <a:pPr/>
              <a:r>
                <a:t>الحاضر</a:t>
              </a:r>
            </a:p>
          </p:txBody>
        </p:sp>
      </p:grpSp>
      <p:sp>
        <p:nvSpPr>
          <p:cNvPr id="1386" name="(millions of years)"/>
          <p:cNvSpPr txBox="1"/>
          <p:nvPr/>
        </p:nvSpPr>
        <p:spPr>
          <a:xfrm>
            <a:off x="7349207" y="4762500"/>
            <a:ext cx="9131302" cy="927572"/>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spcBef>
                <a:spcPts val="3900"/>
              </a:spcBef>
              <a:defRPr b="1" sz="6000">
                <a:solidFill>
                  <a:srgbClr val="FEFCDC"/>
                </a:solidFill>
                <a:uFill>
                  <a:solidFill>
                    <a:srgbClr val="E2DEAB"/>
                  </a:solidFill>
                </a:uFill>
                <a:latin typeface="Arial"/>
                <a:ea typeface="Arial"/>
                <a:cs typeface="Arial"/>
                <a:sym typeface="Arial"/>
              </a:defRPr>
            </a:lvl1pPr>
          </a:lstStyle>
          <a:p>
            <a:pPr/>
            <a:r>
              <a:t>(ملايين السنين)</a:t>
            </a:r>
          </a:p>
        </p:txBody>
      </p:sp>
      <p:sp>
        <p:nvSpPr>
          <p:cNvPr id="1387" name="(millions of years)"/>
          <p:cNvSpPr txBox="1"/>
          <p:nvPr/>
        </p:nvSpPr>
        <p:spPr>
          <a:xfrm>
            <a:off x="7315685" y="7645400"/>
            <a:ext cx="9131302" cy="927572"/>
          </a:xfrm>
          <a:prstGeom prst="rect">
            <a:avLst/>
          </a:prstGeom>
          <a:ln w="12700">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rtl="1">
              <a:spcBef>
                <a:spcPts val="3900"/>
              </a:spcBef>
              <a:defRPr b="1" sz="6000">
                <a:solidFill>
                  <a:srgbClr val="FEFCDC"/>
                </a:solidFill>
                <a:uFill>
                  <a:solidFill>
                    <a:srgbClr val="E2DEAB"/>
                  </a:solidFill>
                </a:uFill>
                <a:latin typeface="Arial"/>
                <a:ea typeface="Arial"/>
                <a:cs typeface="Arial"/>
                <a:sym typeface="Arial"/>
              </a:defRPr>
            </a:lvl1pPr>
          </a:lstStyle>
          <a:p>
            <a:pPr/>
            <a:r>
              <a:t>(ملايين السنين)</a:t>
            </a:r>
          </a:p>
        </p:txBody>
      </p:sp>
      <p:grpSp>
        <p:nvGrpSpPr>
          <p:cNvPr id="1399" name="Group"/>
          <p:cNvGrpSpPr/>
          <p:nvPr/>
        </p:nvGrpSpPr>
        <p:grpSpPr>
          <a:xfrm>
            <a:off x="7721657" y="3641823"/>
            <a:ext cx="15689098" cy="1279516"/>
            <a:chOff x="0" y="-98083"/>
            <a:chExt cx="15689097" cy="1279515"/>
          </a:xfrm>
        </p:grpSpPr>
        <p:grpSp>
          <p:nvGrpSpPr>
            <p:cNvPr id="1390" name="Group"/>
            <p:cNvGrpSpPr/>
            <p:nvPr/>
          </p:nvGrpSpPr>
          <p:grpSpPr>
            <a:xfrm>
              <a:off x="-1" y="-72684"/>
              <a:ext cx="3707681" cy="647749"/>
              <a:chOff x="0" y="0"/>
              <a:chExt cx="3707679" cy="647748"/>
            </a:xfrm>
          </p:grpSpPr>
          <p:sp>
            <p:nvSpPr>
              <p:cNvPr id="1388" name="Line"/>
              <p:cNvSpPr/>
              <p:nvPr/>
            </p:nvSpPr>
            <p:spPr>
              <a:xfrm>
                <a:off x="-1" y="647746"/>
                <a:ext cx="2194654" cy="3"/>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89" name="C"/>
              <p:cNvSpPr/>
              <p:nvPr/>
            </p:nvSpPr>
            <p:spPr>
              <a:xfrm>
                <a:off x="2078394" y="0"/>
                <a:ext cx="1629286"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grpSp>
          <p:nvGrpSpPr>
            <p:cNvPr id="1395" name="Group"/>
            <p:cNvGrpSpPr/>
            <p:nvPr/>
          </p:nvGrpSpPr>
          <p:grpSpPr>
            <a:xfrm>
              <a:off x="5985049" y="-85384"/>
              <a:ext cx="9704049" cy="1266816"/>
              <a:chOff x="0" y="-85383"/>
              <a:chExt cx="9704048" cy="1266815"/>
            </a:xfrm>
          </p:grpSpPr>
          <p:sp>
            <p:nvSpPr>
              <p:cNvPr id="1391" name="Line"/>
              <p:cNvSpPr/>
              <p:nvPr/>
            </p:nvSpPr>
            <p:spPr>
              <a:xfrm>
                <a:off x="3001822" y="575062"/>
                <a:ext cx="4365446" cy="1"/>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92" name="C"/>
              <p:cNvSpPr txBox="1"/>
              <p:nvPr/>
            </p:nvSpPr>
            <p:spPr>
              <a:xfrm>
                <a:off x="2114547" y="-85384"/>
                <a:ext cx="1809655" cy="1266816"/>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sp>
            <p:nvSpPr>
              <p:cNvPr id="1393" name="P"/>
              <p:cNvSpPr txBox="1"/>
              <p:nvPr/>
            </p:nvSpPr>
            <p:spPr>
              <a:xfrm>
                <a:off x="7298351" y="0"/>
                <a:ext cx="2405698" cy="1105524"/>
              </a:xfrm>
              <a:prstGeom prst="rect">
                <a:avLst/>
              </a:pr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rtl="1">
                  <a:defRPr sz="6600">
                    <a:solidFill>
                      <a:srgbClr val="FEFCDC"/>
                    </a:solidFill>
                    <a:uFill>
                      <a:solidFill>
                        <a:srgbClr val="E2DEAB"/>
                      </a:solidFill>
                    </a:uFill>
                  </a:defRPr>
                </a:lvl1pPr>
              </a:lstStyle>
              <a:p>
                <a:pPr/>
                <a:r>
                  <a:t>الحاضر</a:t>
                </a:r>
              </a:p>
            </p:txBody>
          </p:sp>
          <p:sp>
            <p:nvSpPr>
              <p:cNvPr id="1394" name="Line"/>
              <p:cNvSpPr/>
              <p:nvPr/>
            </p:nvSpPr>
            <p:spPr>
              <a:xfrm>
                <a:off x="0" y="575062"/>
                <a:ext cx="2363470" cy="3"/>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grpSp>
        <p:grpSp>
          <p:nvGrpSpPr>
            <p:cNvPr id="1398" name="Group"/>
            <p:cNvGrpSpPr/>
            <p:nvPr/>
          </p:nvGrpSpPr>
          <p:grpSpPr>
            <a:xfrm>
              <a:off x="2948752" y="-98084"/>
              <a:ext cx="3929518" cy="673149"/>
              <a:chOff x="0" y="0"/>
              <a:chExt cx="3929517" cy="673148"/>
            </a:xfrm>
          </p:grpSpPr>
          <p:sp>
            <p:nvSpPr>
              <p:cNvPr id="1396" name="Line"/>
              <p:cNvSpPr/>
              <p:nvPr/>
            </p:nvSpPr>
            <p:spPr>
              <a:xfrm>
                <a:off x="-1" y="673146"/>
                <a:ext cx="2194655" cy="3"/>
              </a:xfrm>
              <a:prstGeom prst="line">
                <a:avLst/>
              </a:prstGeom>
              <a:noFill/>
              <a:ln w="38100" cap="flat">
                <a:solidFill>
                  <a:srgbClr val="FEFCDC"/>
                </a:solidFill>
                <a:prstDash val="solid"/>
                <a:round/>
              </a:ln>
              <a:effectLst>
                <a:outerShdw sx="100000" sy="100000" kx="0" ky="0" algn="b" rotWithShape="0" blurRad="12700" dist="35920" dir="2700000">
                  <a:srgbClr val="000000"/>
                </a:outerShdw>
              </a:effectLst>
            </p:spPr>
            <p:txBody>
              <a:bodyPr wrap="square" lIns="45718" tIns="45718" rIns="45718" bIns="45718" numCol="1" anchor="t">
                <a:noAutofit/>
              </a:bodyPr>
              <a:lstStyle/>
              <a:p>
                <a:pPr/>
              </a:p>
            </p:txBody>
          </p:sp>
          <p:sp>
            <p:nvSpPr>
              <p:cNvPr id="1397" name="C"/>
              <p:cNvSpPr/>
              <p:nvPr/>
            </p:nvSpPr>
            <p:spPr>
              <a:xfrm>
                <a:off x="2091095" y="0"/>
                <a:ext cx="183842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2700" dist="35920" dir="2700000">
                  <a:srgbClr val="0000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80000"/>
                  </a:lnSpc>
                  <a:defRPr sz="3900">
                    <a:solidFill>
                      <a:srgbClr val="FEFCDC"/>
                    </a:solidFill>
                    <a:uFill>
                      <a:solidFill>
                        <a:srgbClr val="E2DEAB"/>
                      </a:solidFill>
                    </a:uFill>
                  </a:defRPr>
                </a:lvl1pPr>
              </a:lstStyle>
              <a:p>
                <a:pPr/>
                <a:r>
                  <a:t>طوفان كارثيّ</a:t>
                </a:r>
              </a:p>
            </p:txBody>
          </p:sp>
        </p:grpSp>
      </p:grpSp>
      <p:pic>
        <p:nvPicPr>
          <p:cNvPr id="1400" name="X--red stretched thin &amp; wide.png" descr="X--red stretched thin &amp; wide.png"/>
          <p:cNvPicPr>
            <a:picLocks noChangeAspect="1"/>
          </p:cNvPicPr>
          <p:nvPr/>
        </p:nvPicPr>
        <p:blipFill>
          <a:blip r:embed="rId4">
            <a:extLst/>
          </a:blip>
          <a:stretch>
            <a:fillRect/>
          </a:stretch>
        </p:blipFill>
        <p:spPr>
          <a:xfrm>
            <a:off x="4022616" y="2483516"/>
            <a:ext cx="17589889" cy="2296912"/>
          </a:xfrm>
          <a:prstGeom prst="rect">
            <a:avLst/>
          </a:prstGeom>
          <a:ln w="12700">
            <a:miter lim="400000"/>
          </a:ln>
        </p:spPr>
      </p:pic>
      <p:pic>
        <p:nvPicPr>
          <p:cNvPr id="1401" name="X--red stretched thin &amp; wide.png" descr="X--red stretched thin &amp; wide.png"/>
          <p:cNvPicPr>
            <a:picLocks noChangeAspect="1"/>
          </p:cNvPicPr>
          <p:nvPr/>
        </p:nvPicPr>
        <p:blipFill>
          <a:blip r:embed="rId4">
            <a:extLst/>
          </a:blip>
          <a:stretch>
            <a:fillRect/>
          </a:stretch>
        </p:blipFill>
        <p:spPr>
          <a:xfrm>
            <a:off x="4022616" y="9560855"/>
            <a:ext cx="17589889" cy="229691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01"/>
                                        </p:tgtEl>
                                        <p:attrNameLst>
                                          <p:attrName>style.visibility</p:attrName>
                                        </p:attrNameLst>
                                      </p:cBhvr>
                                      <p:to>
                                        <p:strVal val="visible"/>
                                      </p:to>
                                    </p:set>
                                    <p:animEffect filter="fade" transition="in">
                                      <p:cBhvr>
                                        <p:cTn id="7" dur="750"/>
                                        <p:tgtEl>
                                          <p:spTgt spid="1401"/>
                                        </p:tgtEl>
                                      </p:cBhvr>
                                    </p:animEffect>
                                  </p:childTnLst>
                                </p:cTn>
                              </p:par>
                            </p:childTnLst>
                          </p:cTn>
                        </p:par>
                        <p:par>
                          <p:cTn id="8" fill="hold">
                            <p:stCondLst>
                              <p:cond delay="750"/>
                            </p:stCondLst>
                            <p:childTnLst>
                              <p:par>
                                <p:cTn id="9" presetClass="entr" nodeType="afterEffect" presetID="10" grpId="2" fill="hold">
                                  <p:stCondLst>
                                    <p:cond delay="0"/>
                                  </p:stCondLst>
                                  <p:iterate type="el" backwards="0">
                                    <p:tmAbs val="0"/>
                                  </p:iterate>
                                  <p:childTnLst>
                                    <p:set>
                                      <p:cBhvr>
                                        <p:cTn id="10" fill="hold"/>
                                        <p:tgtEl>
                                          <p:spTgt spid="1400"/>
                                        </p:tgtEl>
                                        <p:attrNameLst>
                                          <p:attrName>style.visibility</p:attrName>
                                        </p:attrNameLst>
                                      </p:cBhvr>
                                      <p:to>
                                        <p:strVal val="visible"/>
                                      </p:to>
                                    </p:set>
                                    <p:animEffect filter="fade" transition="in">
                                      <p:cBhvr>
                                        <p:cTn id="11" dur="500"/>
                                        <p:tgtEl>
                                          <p:spTgt spid="1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0" grpId="2"/>
      <p:bldP build="whole" bldLvl="1" animBg="1" rev="0" advAuto="0" spid="1401"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5" name="“I always feel as if my books came half out…"/>
          <p:cNvSpPr txBox="1"/>
          <p:nvPr>
            <p:ph type="title"/>
          </p:nvPr>
        </p:nvSpPr>
        <p:spPr>
          <a:xfrm>
            <a:off x="2419019" y="1244600"/>
            <a:ext cx="16485208" cy="9730321"/>
          </a:xfrm>
          <a:prstGeom prst="rect">
            <a:avLst/>
          </a:prstGeom>
        </p:spPr>
        <p:txBody>
          <a:bodyPr/>
          <a:lstStyle/>
          <a:p>
            <a:pPr algn="r" rtl="1">
              <a:defRPr sz="7000">
                <a:solidFill>
                  <a:srgbClr val="FEFCDC"/>
                </a:solidFill>
                <a:effectLst>
                  <a:outerShdw sx="100000" sy="100000" kx="0" ky="0" algn="b" rotWithShape="0" blurRad="50800" dist="38100" dir="5400000">
                    <a:srgbClr val="000000">
                      <a:alpha val="40000"/>
                    </a:srgbClr>
                  </a:outerShdw>
                </a:effectLst>
              </a:defRPr>
            </a:pPr>
            <a:r>
              <a:t>«أشعر دائمًا كما لو أنَّ </a:t>
            </a:r>
            <a:r>
              <a:rPr>
                <a:solidFill>
                  <a:srgbClr val="FFFF00"/>
                </a:solidFill>
              </a:rPr>
              <a:t>نصف كتبي خرجت من نسيج أفكار لايل </a:t>
            </a:r>
            <a:r>
              <a:t>وأنا لم أعترف بهذا الأمر بشكل كافٍ، ولا أعرف كيف يمكنني فعل ذلك، دون أن أقول كلمات كثيرة – لأنَّني لطالما اعتقدتُ أنَّ الميزة العظيمة للمبادئ [الجيولوجيَّة] هي أنَّها </a:t>
            </a:r>
            <a:r>
              <a:rPr>
                <a:solidFill>
                  <a:srgbClr val="FFFF00"/>
                </a:solidFill>
              </a:rPr>
              <a:t>غيَّرت الأسلوب الكامل لعقل المرء</a:t>
            </a:r>
            <a:r>
              <a:t>، وبالتالي عندما يرى شيئًا لم يره لايل قطّ، فإنَّه يراه جزئيًا بعينيْ لايل.»</a:t>
            </a:r>
          </a:p>
        </p:txBody>
      </p:sp>
      <p:sp>
        <p:nvSpPr>
          <p:cNvPr id="1406" name="Charles Darwin, The Correspondence of Charles Darwin, Vol. 3 (Cambridge, UK: Cambridge Univ. Press, 1987), p. 55."/>
          <p:cNvSpPr txBox="1"/>
          <p:nvPr>
            <p:ph type="body" sz="quarter" idx="1"/>
          </p:nvPr>
        </p:nvSpPr>
        <p:spPr>
          <a:xfrm>
            <a:off x="2413106" y="11181560"/>
            <a:ext cx="19557788" cy="1689102"/>
          </a:xfrm>
          <a:prstGeom prst="rect">
            <a:avLst/>
          </a:prstGeom>
          <a:effectLst>
            <a:outerShdw sx="100000" sy="100000" kx="0" ky="0" algn="b" rotWithShape="0" blurRad="50800" dist="38100" dir="5400000">
              <a:srgbClr val="000000">
                <a:alpha val="40000"/>
              </a:srgbClr>
            </a:outerShdw>
          </a:effectLst>
        </p:spPr>
        <p:txBody>
          <a:bodyPr/>
          <a:lstStyle/>
          <a:p>
            <a:pPr defTabSz="914400">
              <a:defRPr sz="40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Charles Darwin, </a:t>
            </a:r>
            <a:r>
              <a:rPr i="1"/>
              <a:t>The Correspondence of Charles Darwin, Vol. 3</a:t>
            </a:r>
            <a:r>
              <a:t> (Cambridge, UK: Cambridge Univ. Press, 1987), p. 55.</a:t>
            </a:r>
          </a:p>
        </p:txBody>
      </p:sp>
      <p:pic>
        <p:nvPicPr>
          <p:cNvPr id="1407" name="WikipediaCommons_496px-Charles_Robert_Darwin_by_John_Collier_cropped.jpg" descr="WikipediaCommons_496px-Charles_Robert_Darwin_by_John_Collier_cropped.jpg"/>
          <p:cNvPicPr>
            <a:picLocks noChangeAspect="1"/>
          </p:cNvPicPr>
          <p:nvPr/>
        </p:nvPicPr>
        <p:blipFill>
          <a:blip r:embed="rId3">
            <a:extLst/>
          </a:blip>
          <a:srcRect l="6358" t="0" r="6357" b="13718"/>
          <a:stretch>
            <a:fillRect/>
          </a:stretch>
        </p:blipFill>
        <p:spPr>
          <a:xfrm>
            <a:off x="19393773" y="1394513"/>
            <a:ext cx="3693970" cy="4409809"/>
          </a:xfrm>
          <a:prstGeom prst="rect">
            <a:avLst/>
          </a:prstGeom>
          <a:ln w="25400">
            <a:solidFill>
              <a:srgbClr val="FEFCDC"/>
            </a:solidFill>
            <a:miter lim="400000"/>
          </a:ln>
        </p:spPr>
      </p:pic>
      <p:sp>
        <p:nvSpPr>
          <p:cNvPr id="1408" name="August 29, 1844"/>
          <p:cNvSpPr txBox="1"/>
          <p:nvPr/>
        </p:nvSpPr>
        <p:spPr>
          <a:xfrm>
            <a:off x="2744416" y="9544898"/>
            <a:ext cx="6073498" cy="10242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a:solidFill>
                  <a:srgbClr val="FFFB00"/>
                </a:solidFill>
              </a:defRPr>
            </a:lvl1pPr>
          </a:lstStyle>
          <a:p>
            <a:pPr/>
            <a:r>
              <a:t>29 آب/ أغسطس 1844</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2" name="“He who can read Sir Charles Lyell’s grand work on the Principles of Geology, which the future historian will recognize as having produced a revolution in natural science, yet does not admit how incomprehensibly vast have been the past periods of time, m"/>
          <p:cNvSpPr txBox="1"/>
          <p:nvPr>
            <p:ph type="title"/>
          </p:nvPr>
        </p:nvSpPr>
        <p:spPr>
          <a:xfrm>
            <a:off x="2378673" y="1231900"/>
            <a:ext cx="16569110" cy="6900796"/>
          </a:xfrm>
          <a:prstGeom prst="rect">
            <a:avLst/>
          </a:prstGeom>
        </p:spPr>
        <p:txBody>
          <a:bodyPr/>
          <a:lstStyle/>
          <a:p>
            <a:pPr algn="r" rtl="1">
              <a:defRPr>
                <a:solidFill>
                  <a:srgbClr val="FEFCDC"/>
                </a:solidFill>
                <a:effectLst>
                  <a:outerShdw sx="100000" sy="100000" kx="0" ky="0" algn="b" rotWithShape="0" blurRad="50800" dist="38100" dir="5400000">
                    <a:srgbClr val="000000">
                      <a:alpha val="40000"/>
                    </a:srgbClr>
                  </a:outerShdw>
                </a:effectLst>
              </a:defRPr>
            </a:pPr>
            <a:r>
              <a:t>«مَنْ يقرأ العمل العظيم حول </a:t>
            </a:r>
            <a:r>
              <a:rPr b="1" i="1"/>
              <a:t>مبادئ الجيولوجيا </a:t>
            </a:r>
            <a:r>
              <a:t>للسير تشارلز لايل – الذي يقرُّ المؤرِّخ المستقبليُّ أنَّه أنتج ثورة في العلوم الطبيعيَّة، مع أنَّه لم يعترف بطول العصور الماضية الذي لا يدركه عقل - سوف يغلق هذا المجلَّد في الحال.»</a:t>
            </a:r>
          </a:p>
        </p:txBody>
      </p:sp>
      <p:sp>
        <p:nvSpPr>
          <p:cNvPr id="1413" name="Charles Darwin, The Origin of Species (London, UK: Penguin Books, 1985, reprint of 1859 first edition), p. 293."/>
          <p:cNvSpPr txBox="1"/>
          <p:nvPr>
            <p:ph type="body" sz="quarter" idx="1"/>
          </p:nvPr>
        </p:nvSpPr>
        <p:spPr>
          <a:xfrm>
            <a:off x="2397904" y="11041860"/>
            <a:ext cx="19588192" cy="1689102"/>
          </a:xfrm>
          <a:prstGeom prst="rect">
            <a:avLst/>
          </a:prstGeom>
          <a:effectLst>
            <a:outerShdw sx="100000" sy="100000" kx="0" ky="0" algn="b" rotWithShape="0" blurRad="50800" dist="38100" dir="5400000">
              <a:srgbClr val="000000">
                <a:alpha val="40000"/>
              </a:srgbClr>
            </a:outerShdw>
          </a:effectLst>
        </p:spPr>
        <p:txBody>
          <a:bodyPr/>
          <a:lstStyle/>
          <a:p>
            <a:pPr defTabSz="914400">
              <a:defRPr sz="44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Charles Darwin, </a:t>
            </a:r>
            <a:r>
              <a:rPr i="1"/>
              <a:t>The Origin of Species</a:t>
            </a:r>
            <a:r>
              <a:t> (London, UK: Penguin Books, 1985, reprint of 1859 first edition), p. 293.</a:t>
            </a:r>
          </a:p>
        </p:txBody>
      </p:sp>
      <p:pic>
        <p:nvPicPr>
          <p:cNvPr id="1414" name="WikipediaCommons_496px-Charles_Robert_Darwin_by_John_Collier_cropped.jpg" descr="WikipediaCommons_496px-Charles_Robert_Darwin_by_John_Collier_cropped.jpg"/>
          <p:cNvPicPr>
            <a:picLocks noChangeAspect="1"/>
          </p:cNvPicPr>
          <p:nvPr/>
        </p:nvPicPr>
        <p:blipFill>
          <a:blip r:embed="rId3">
            <a:extLst/>
          </a:blip>
          <a:srcRect l="6358" t="0" r="6357" b="13718"/>
          <a:stretch>
            <a:fillRect/>
          </a:stretch>
        </p:blipFill>
        <p:spPr>
          <a:xfrm>
            <a:off x="19393773" y="1394513"/>
            <a:ext cx="3693970" cy="4409809"/>
          </a:xfrm>
          <a:prstGeom prst="rect">
            <a:avLst/>
          </a:prstGeom>
          <a:ln w="25400">
            <a:solidFill>
              <a:srgbClr val="FEFCDC"/>
            </a:solidFill>
            <a:miter lim="400000"/>
          </a:ln>
        </p:spPr>
      </p:pic>
      <p:sp>
        <p:nvSpPr>
          <p:cNvPr id="1415" name="Origin of Species, 1859"/>
          <p:cNvSpPr txBox="1"/>
          <p:nvPr/>
        </p:nvSpPr>
        <p:spPr>
          <a:xfrm>
            <a:off x="2387245" y="9183706"/>
            <a:ext cx="6514673" cy="12860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i="1" sz="7200">
                <a:solidFill>
                  <a:srgbClr val="FFFB00"/>
                </a:solidFill>
              </a:defRPr>
            </a:lvl1pPr>
          </a:lstStyle>
          <a:p>
            <a:pPr/>
            <a:r>
              <a:t>أصل الأنواع، 1859</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9" name="1830–33"/>
          <p:cNvSpPr txBox="1"/>
          <p:nvPr>
            <p:ph type="title" idx="4294967295"/>
          </p:nvPr>
        </p:nvSpPr>
        <p:spPr>
          <a:xfrm>
            <a:off x="9216135" y="6053875"/>
            <a:ext cx="3230565" cy="982067"/>
          </a:xfrm>
          <a:prstGeom prst="rect">
            <a:avLst/>
          </a:prstGeom>
        </p:spPr>
        <p:txBody>
          <a:bodyPr/>
          <a:lstStyle>
            <a:lvl1pPr algn="ctr">
              <a:defRPr sz="6000">
                <a:solidFill>
                  <a:srgbClr val="FEFCDC"/>
                </a:solidFill>
              </a:defRPr>
            </a:lvl1pPr>
          </a:lstStyle>
          <a:p>
            <a:pPr/>
            <a:r>
              <a:t>1830–33</a:t>
            </a:r>
          </a:p>
        </p:txBody>
      </p:sp>
      <p:pic>
        <p:nvPicPr>
          <p:cNvPr id="1420" name="Darwin, Charles.jpg" descr="Darwin, Charles.jpg"/>
          <p:cNvPicPr>
            <a:picLocks noChangeAspect="1"/>
          </p:cNvPicPr>
          <p:nvPr/>
        </p:nvPicPr>
        <p:blipFill>
          <a:blip r:embed="rId2">
            <a:extLst/>
          </a:blip>
          <a:stretch>
            <a:fillRect/>
          </a:stretch>
        </p:blipFill>
        <p:spPr>
          <a:xfrm>
            <a:off x="18667454" y="3002587"/>
            <a:ext cx="3810002" cy="4762502"/>
          </a:xfrm>
          <a:prstGeom prst="rect">
            <a:avLst/>
          </a:prstGeom>
          <a:ln w="25400">
            <a:solidFill>
              <a:srgbClr val="FFFFFF"/>
            </a:solidFill>
            <a:miter lim="400000"/>
          </a:ln>
        </p:spPr>
      </p:pic>
      <p:pic>
        <p:nvPicPr>
          <p:cNvPr id="1421" name="Origin of Species book.jpg" descr="Origin of Species book.jpg"/>
          <p:cNvPicPr>
            <a:picLocks noChangeAspect="1"/>
          </p:cNvPicPr>
          <p:nvPr/>
        </p:nvPicPr>
        <p:blipFill>
          <a:blip r:embed="rId3">
            <a:extLst/>
          </a:blip>
          <a:stretch>
            <a:fillRect/>
          </a:stretch>
        </p:blipFill>
        <p:spPr>
          <a:xfrm>
            <a:off x="13669430" y="3002587"/>
            <a:ext cx="4687734" cy="7752789"/>
          </a:xfrm>
          <a:prstGeom prst="rect">
            <a:avLst/>
          </a:prstGeom>
          <a:ln w="25400">
            <a:solidFill>
              <a:srgbClr val="461B04"/>
            </a:solidFill>
            <a:miter lim="400000"/>
          </a:ln>
        </p:spPr>
      </p:pic>
      <p:sp>
        <p:nvSpPr>
          <p:cNvPr id="1422" name="1859"/>
          <p:cNvSpPr txBox="1"/>
          <p:nvPr/>
        </p:nvSpPr>
        <p:spPr>
          <a:xfrm>
            <a:off x="13298768" y="10755375"/>
            <a:ext cx="5429059" cy="91440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defRPr sz="6000">
                <a:solidFill>
                  <a:srgbClr val="FEFCDC"/>
                </a:solidFill>
              </a:defRPr>
            </a:lvl1pPr>
          </a:lstStyle>
          <a:p>
            <a:pPr/>
            <a:r>
              <a:t>1859</a:t>
            </a:r>
          </a:p>
        </p:txBody>
      </p:sp>
      <p:sp>
        <p:nvSpPr>
          <p:cNvPr id="1423" name="TextBox 1"/>
          <p:cNvSpPr txBox="1"/>
          <p:nvPr/>
        </p:nvSpPr>
        <p:spPr>
          <a:xfrm>
            <a:off x="18362865" y="7854222"/>
            <a:ext cx="4419181" cy="1985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rtl="1">
              <a:defRPr b="1" i="1">
                <a:solidFill>
                  <a:srgbClr val="FEFCDC"/>
                </a:solidFill>
                <a:latin typeface="Gill Sans"/>
                <a:ea typeface="Gill Sans"/>
                <a:cs typeface="Gill Sans"/>
                <a:sym typeface="Gill Sans"/>
              </a:defRPr>
            </a:pPr>
            <a:r>
              <a:t>أصل الأنواع</a:t>
            </a:r>
          </a:p>
          <a:p>
            <a:pPr rtl="1">
              <a:defRPr b="1">
                <a:solidFill>
                  <a:srgbClr val="FEFCDC"/>
                </a:solidFill>
                <a:latin typeface="Gill Sans"/>
                <a:ea typeface="Gill Sans"/>
                <a:cs typeface="Gill Sans"/>
                <a:sym typeface="Gill Sans"/>
              </a:defRPr>
            </a:pPr>
            <a:r>
              <a:t>تشارلز داروين</a:t>
            </a:r>
          </a:p>
        </p:txBody>
      </p:sp>
      <p:grpSp>
        <p:nvGrpSpPr>
          <p:cNvPr id="1430" name="Group"/>
          <p:cNvGrpSpPr/>
          <p:nvPr/>
        </p:nvGrpSpPr>
        <p:grpSpPr>
          <a:xfrm>
            <a:off x="1025077" y="1606231"/>
            <a:ext cx="11457343" cy="10545504"/>
            <a:chOff x="0" y="0"/>
            <a:chExt cx="11457342" cy="10545502"/>
          </a:xfrm>
        </p:grpSpPr>
        <p:grpSp>
          <p:nvGrpSpPr>
            <p:cNvPr id="1428" name="Group"/>
            <p:cNvGrpSpPr/>
            <p:nvPr/>
          </p:nvGrpSpPr>
          <p:grpSpPr>
            <a:xfrm>
              <a:off x="4419180" y="0"/>
              <a:ext cx="7038163" cy="10545504"/>
              <a:chOff x="0" y="0"/>
              <a:chExt cx="7038161" cy="10545503"/>
            </a:xfrm>
          </p:grpSpPr>
          <p:pic>
            <p:nvPicPr>
              <p:cNvPr id="1424" name="Lyell, Charles.jpg" descr="Lyell, Charles.jpg"/>
              <p:cNvPicPr>
                <a:picLocks noChangeAspect="1"/>
              </p:cNvPicPr>
              <p:nvPr/>
            </p:nvPicPr>
            <p:blipFill>
              <a:blip r:embed="rId4">
                <a:extLst/>
              </a:blip>
              <a:srcRect l="0" t="0" r="0" b="24348"/>
              <a:stretch>
                <a:fillRect/>
              </a:stretch>
            </p:blipFill>
            <p:spPr>
              <a:xfrm>
                <a:off x="3736159" y="0"/>
                <a:ext cx="3205136" cy="3692154"/>
              </a:xfrm>
              <a:prstGeom prst="rect">
                <a:avLst/>
              </a:prstGeom>
              <a:ln w="38100" cap="flat">
                <a:solidFill>
                  <a:srgbClr val="461B04"/>
                </a:solidFill>
                <a:prstDash val="solid"/>
                <a:miter lim="400000"/>
              </a:ln>
              <a:effectLst/>
            </p:spPr>
          </p:pic>
          <p:pic>
            <p:nvPicPr>
              <p:cNvPr id="1425" name="Principles of Geology vol 1.jpg" descr="Principles of Geology vol 1.jpg"/>
              <p:cNvPicPr>
                <a:picLocks noChangeAspect="1"/>
              </p:cNvPicPr>
              <p:nvPr/>
            </p:nvPicPr>
            <p:blipFill>
              <a:blip r:embed="rId5">
                <a:extLst/>
              </a:blip>
              <a:stretch>
                <a:fillRect/>
              </a:stretch>
            </p:blipFill>
            <p:spPr>
              <a:xfrm>
                <a:off x="-1" y="0"/>
                <a:ext cx="3302002" cy="5080002"/>
              </a:xfrm>
              <a:prstGeom prst="rect">
                <a:avLst/>
              </a:prstGeom>
              <a:ln w="25400" cap="flat">
                <a:solidFill>
                  <a:srgbClr val="461B04"/>
                </a:solidFill>
                <a:prstDash val="solid"/>
                <a:miter lim="400000"/>
              </a:ln>
              <a:effectLst/>
            </p:spPr>
          </p:pic>
          <p:pic>
            <p:nvPicPr>
              <p:cNvPr id="1426" name="Principles of Geology vol 2.jpg" descr="Principles of Geology vol 2.jpg"/>
              <p:cNvPicPr>
                <a:picLocks noChangeAspect="1"/>
              </p:cNvPicPr>
              <p:nvPr/>
            </p:nvPicPr>
            <p:blipFill>
              <a:blip r:embed="rId6">
                <a:extLst/>
              </a:blip>
              <a:stretch>
                <a:fillRect/>
              </a:stretch>
            </p:blipFill>
            <p:spPr>
              <a:xfrm>
                <a:off x="-1" y="5442409"/>
                <a:ext cx="3302002" cy="5103095"/>
              </a:xfrm>
              <a:prstGeom prst="rect">
                <a:avLst/>
              </a:prstGeom>
              <a:ln w="25400" cap="flat">
                <a:solidFill>
                  <a:srgbClr val="461B04"/>
                </a:solidFill>
                <a:prstDash val="solid"/>
                <a:miter lim="400000"/>
              </a:ln>
              <a:effectLst/>
            </p:spPr>
          </p:pic>
          <p:pic>
            <p:nvPicPr>
              <p:cNvPr id="1427" name="Principles of Geology vol 3.jpeg" descr="Principles of Geology vol 3.jpeg"/>
              <p:cNvPicPr>
                <a:picLocks noChangeAspect="1"/>
              </p:cNvPicPr>
              <p:nvPr/>
            </p:nvPicPr>
            <p:blipFill>
              <a:blip r:embed="rId7">
                <a:extLst/>
              </a:blip>
              <a:stretch>
                <a:fillRect/>
              </a:stretch>
            </p:blipFill>
            <p:spPr>
              <a:xfrm>
                <a:off x="3736159" y="5442409"/>
                <a:ext cx="3302003" cy="5103095"/>
              </a:xfrm>
              <a:prstGeom prst="rect">
                <a:avLst/>
              </a:prstGeom>
              <a:ln w="25400" cap="flat">
                <a:solidFill>
                  <a:srgbClr val="461B04"/>
                </a:solidFill>
                <a:prstDash val="solid"/>
                <a:miter lim="400000"/>
              </a:ln>
              <a:effectLst/>
            </p:spPr>
          </p:pic>
        </p:grpSp>
        <p:sp>
          <p:nvSpPr>
            <p:cNvPr id="1429" name="TextBox 2"/>
            <p:cNvSpPr txBox="1"/>
            <p:nvPr/>
          </p:nvSpPr>
          <p:spPr>
            <a:xfrm>
              <a:off x="0" y="4166930"/>
              <a:ext cx="4419182" cy="29635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rtl="1">
                <a:defRPr b="1" i="1">
                  <a:solidFill>
                    <a:srgbClr val="FEFCDC"/>
                  </a:solidFill>
                  <a:latin typeface="Gill Sans"/>
                  <a:ea typeface="Gill Sans"/>
                  <a:cs typeface="Gill Sans"/>
                  <a:sym typeface="Gill Sans"/>
                </a:defRPr>
              </a:pPr>
              <a:r>
                <a:t>مبادئ الجيولوجيا</a:t>
              </a:r>
            </a:p>
            <a:p>
              <a:pPr rtl="1">
                <a:defRPr b="1">
                  <a:solidFill>
                    <a:srgbClr val="FEFCDC"/>
                  </a:solidFill>
                  <a:latin typeface="Gill Sans"/>
                  <a:ea typeface="Gill Sans"/>
                  <a:cs typeface="Gill Sans"/>
                  <a:sym typeface="Gill Sans"/>
                </a:defRPr>
              </a:pPr>
              <a:r>
                <a:t>تشارلز لايل</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419"/>
                                        </p:tgtEl>
                                        <p:attrNameLst>
                                          <p:attrName>style.visibility</p:attrName>
                                        </p:attrNameLst>
                                      </p:cBhvr>
                                      <p:to>
                                        <p:strVal val="visible"/>
                                      </p:to>
                                    </p:set>
                                    <p:animEffect filter="fade" transition="in">
                                      <p:cBhvr>
                                        <p:cTn id="7" dur="500"/>
                                        <p:tgtEl>
                                          <p:spTgt spid="1419"/>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430"/>
                                        </p:tgtEl>
                                        <p:attrNameLst>
                                          <p:attrName>style.visibility</p:attrName>
                                        </p:attrNameLst>
                                      </p:cBhvr>
                                      <p:to>
                                        <p:strVal val="visible"/>
                                      </p:to>
                                    </p:set>
                                    <p:animEffect filter="fade" transition="in">
                                      <p:cBhvr>
                                        <p:cTn id="11" dur="500"/>
                                        <p:tgtEl>
                                          <p:spTgt spid="1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9" grpId="1"/>
      <p:bldP build="whole" bldLvl="1" animBg="1" rev="0" advAuto="0" spid="1430"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2" name="image25.png" descr="image25.png"/>
          <p:cNvPicPr>
            <a:picLocks noChangeAspect="1"/>
          </p:cNvPicPr>
          <p:nvPr/>
        </p:nvPicPr>
        <p:blipFill>
          <a:blip r:embed="rId3">
            <a:extLst/>
          </a:blip>
          <a:srcRect l="51818" t="16327" r="0" b="0"/>
          <a:stretch>
            <a:fillRect/>
          </a:stretch>
        </p:blipFill>
        <p:spPr>
          <a:xfrm>
            <a:off x="13462935" y="2948112"/>
            <a:ext cx="9450388" cy="8661617"/>
          </a:xfrm>
          <a:prstGeom prst="rect">
            <a:avLst/>
          </a:prstGeom>
          <a:ln w="12700">
            <a:miter lim="400000"/>
          </a:ln>
        </p:spPr>
      </p:pic>
      <p:grpSp>
        <p:nvGrpSpPr>
          <p:cNvPr id="981" name="Group"/>
          <p:cNvGrpSpPr/>
          <p:nvPr/>
        </p:nvGrpSpPr>
        <p:grpSpPr>
          <a:xfrm>
            <a:off x="3724947" y="3159799"/>
            <a:ext cx="9694622" cy="10140533"/>
            <a:chOff x="2039820" y="374243"/>
            <a:chExt cx="9694621" cy="10140532"/>
          </a:xfrm>
        </p:grpSpPr>
        <p:sp>
          <p:nvSpPr>
            <p:cNvPr id="953" name="CENOZOIC…"/>
            <p:cNvSpPr/>
            <p:nvPr/>
          </p:nvSpPr>
          <p:spPr>
            <a:xfrm>
              <a:off x="2069306" y="6525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6000">
                  <a:solidFill>
                    <a:srgbClr val="FFFFFF"/>
                  </a:solidFill>
                  <a:latin typeface="Helvetica Light"/>
                  <a:ea typeface="Helvetica Light"/>
                  <a:cs typeface="Helvetica Light"/>
                  <a:sym typeface="Helvetica Light"/>
                </a:defRPr>
              </a:lvl1pPr>
            </a:lstStyle>
            <a:p>
              <a:pPr/>
              <a:r>
                <a:t>الحياة الحديثة</a:t>
              </a:r>
            </a:p>
          </p:txBody>
        </p:sp>
        <p:sp>
          <p:nvSpPr>
            <p:cNvPr id="954" name="MESOZOIC…"/>
            <p:cNvSpPr/>
            <p:nvPr/>
          </p:nvSpPr>
          <p:spPr>
            <a:xfrm>
              <a:off x="2039820" y="245305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6000">
                  <a:solidFill>
                    <a:srgbClr val="FFFFFF"/>
                  </a:solidFill>
                  <a:latin typeface="Helvetica Light"/>
                  <a:ea typeface="Helvetica Light"/>
                  <a:cs typeface="Helvetica Light"/>
                  <a:sym typeface="Helvetica Light"/>
                </a:defRPr>
              </a:lvl1pPr>
            </a:lstStyle>
            <a:p>
              <a:pPr/>
              <a:r>
                <a:t>الحياة الوسطى</a:t>
              </a:r>
            </a:p>
          </p:txBody>
        </p:sp>
        <p:sp>
          <p:nvSpPr>
            <p:cNvPr id="955" name="PALEOZOIC…"/>
            <p:cNvSpPr/>
            <p:nvPr/>
          </p:nvSpPr>
          <p:spPr>
            <a:xfrm>
              <a:off x="2039820" y="573087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6000">
                  <a:solidFill>
                    <a:srgbClr val="FFFFFF"/>
                  </a:solidFill>
                  <a:latin typeface="Helvetica Light"/>
                  <a:ea typeface="Helvetica Light"/>
                  <a:cs typeface="Helvetica Light"/>
                  <a:sym typeface="Helvetica Light"/>
                </a:defRPr>
              </a:lvl1pPr>
            </a:lstStyle>
            <a:p>
              <a:pPr/>
              <a:r>
                <a:t>الحياة القديمة</a:t>
              </a:r>
            </a:p>
          </p:txBody>
        </p:sp>
        <p:sp>
          <p:nvSpPr>
            <p:cNvPr id="956" name="62 Million Years"/>
            <p:cNvSpPr/>
            <p:nvPr/>
          </p:nvSpPr>
          <p:spPr>
            <a:xfrm>
              <a:off x="10350141" y="99794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62 مليون سنة</a:t>
              </a:r>
            </a:p>
          </p:txBody>
        </p:sp>
        <p:sp>
          <p:nvSpPr>
            <p:cNvPr id="957" name="62 Million Years"/>
            <p:cNvSpPr/>
            <p:nvPr/>
          </p:nvSpPr>
          <p:spPr>
            <a:xfrm>
              <a:off x="10464441" y="37424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2 مليون سنة</a:t>
              </a:r>
            </a:p>
          </p:txBody>
        </p:sp>
        <p:sp>
          <p:nvSpPr>
            <p:cNvPr id="958" name="62 Million Years"/>
            <p:cNvSpPr/>
            <p:nvPr/>
          </p:nvSpPr>
          <p:spPr>
            <a:xfrm>
              <a:off x="10350141" y="175704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79 مليون سنة</a:t>
              </a:r>
            </a:p>
          </p:txBody>
        </p:sp>
        <p:sp>
          <p:nvSpPr>
            <p:cNvPr id="959" name="62 Million Years"/>
            <p:cNvSpPr/>
            <p:nvPr/>
          </p:nvSpPr>
          <p:spPr>
            <a:xfrm>
              <a:off x="10350141" y="241623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56 مليون سنة</a:t>
              </a:r>
            </a:p>
          </p:txBody>
        </p:sp>
        <p:sp>
          <p:nvSpPr>
            <p:cNvPr id="960" name="62 Million Years"/>
            <p:cNvSpPr/>
            <p:nvPr/>
          </p:nvSpPr>
          <p:spPr>
            <a:xfrm>
              <a:off x="10350141" y="388915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47 مليون سنة</a:t>
              </a:r>
            </a:p>
          </p:txBody>
        </p:sp>
        <p:sp>
          <p:nvSpPr>
            <p:cNvPr id="961" name="62 Million Years"/>
            <p:cNvSpPr/>
            <p:nvPr/>
          </p:nvSpPr>
          <p:spPr>
            <a:xfrm>
              <a:off x="10350141" y="307137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51 مليون سنة</a:t>
              </a:r>
            </a:p>
          </p:txBody>
        </p:sp>
        <p:sp>
          <p:nvSpPr>
            <p:cNvPr id="962" name="62 Million Years"/>
            <p:cNvSpPr/>
            <p:nvPr/>
          </p:nvSpPr>
          <p:spPr>
            <a:xfrm>
              <a:off x="10350141" y="455827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24 مليون سنة</a:t>
              </a:r>
            </a:p>
          </p:txBody>
        </p:sp>
        <p:sp>
          <p:nvSpPr>
            <p:cNvPr id="963" name="62 Million Years"/>
            <p:cNvSpPr/>
            <p:nvPr/>
          </p:nvSpPr>
          <p:spPr>
            <a:xfrm>
              <a:off x="10350141" y="523867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36 مليون سنة</a:t>
              </a:r>
            </a:p>
          </p:txBody>
        </p:sp>
        <p:sp>
          <p:nvSpPr>
            <p:cNvPr id="964" name="62 Million Years"/>
            <p:cNvSpPr/>
            <p:nvPr/>
          </p:nvSpPr>
          <p:spPr>
            <a:xfrm>
              <a:off x="10350141" y="593360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60 مليون سنة</a:t>
              </a:r>
            </a:p>
          </p:txBody>
        </p:sp>
        <p:sp>
          <p:nvSpPr>
            <p:cNvPr id="965" name="62 Million Years"/>
            <p:cNvSpPr/>
            <p:nvPr/>
          </p:nvSpPr>
          <p:spPr>
            <a:xfrm>
              <a:off x="10350141" y="667995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25 مليون سنة</a:t>
              </a:r>
            </a:p>
          </p:txBody>
        </p:sp>
        <p:sp>
          <p:nvSpPr>
            <p:cNvPr id="966" name="62 Million Years"/>
            <p:cNvSpPr/>
            <p:nvPr/>
          </p:nvSpPr>
          <p:spPr>
            <a:xfrm>
              <a:off x="10350141" y="740134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41 مليون سنة</a:t>
              </a:r>
            </a:p>
          </p:txBody>
        </p:sp>
        <p:sp>
          <p:nvSpPr>
            <p:cNvPr id="967" name="62 Million Years"/>
            <p:cNvSpPr/>
            <p:nvPr/>
          </p:nvSpPr>
          <p:spPr>
            <a:xfrm>
              <a:off x="10350141" y="809849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56 مليون سنة</a:t>
              </a:r>
            </a:p>
          </p:txBody>
        </p:sp>
        <p:sp>
          <p:nvSpPr>
            <p:cNvPr id="968" name="QUATERNARY"/>
            <p:cNvSpPr/>
            <p:nvPr/>
          </p:nvSpPr>
          <p:spPr>
            <a:xfrm>
              <a:off x="5305905" y="40353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الرباعيّ</a:t>
              </a:r>
            </a:p>
          </p:txBody>
        </p:sp>
        <p:sp>
          <p:nvSpPr>
            <p:cNvPr id="969" name="TERTIARY"/>
            <p:cNvSpPr/>
            <p:nvPr/>
          </p:nvSpPr>
          <p:spPr>
            <a:xfrm>
              <a:off x="5116568" y="101319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الثالث</a:t>
              </a:r>
            </a:p>
          </p:txBody>
        </p:sp>
        <p:sp>
          <p:nvSpPr>
            <p:cNvPr id="970" name="CRETACEOUS"/>
            <p:cNvSpPr/>
            <p:nvPr/>
          </p:nvSpPr>
          <p:spPr>
            <a:xfrm>
              <a:off x="5534080" y="177717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الطباشيريّ</a:t>
              </a:r>
            </a:p>
          </p:txBody>
        </p:sp>
        <p:sp>
          <p:nvSpPr>
            <p:cNvPr id="971" name="JURASSIC"/>
            <p:cNvSpPr/>
            <p:nvPr/>
          </p:nvSpPr>
          <p:spPr>
            <a:xfrm>
              <a:off x="5476981" y="243704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الجوراسيّ</a:t>
              </a:r>
            </a:p>
          </p:txBody>
        </p:sp>
        <p:sp>
          <p:nvSpPr>
            <p:cNvPr id="972" name="TRIASSIC"/>
            <p:cNvSpPr/>
            <p:nvPr/>
          </p:nvSpPr>
          <p:spPr>
            <a:xfrm>
              <a:off x="5426181" y="309677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الترياسي</a:t>
              </a:r>
            </a:p>
          </p:txBody>
        </p:sp>
        <p:sp>
          <p:nvSpPr>
            <p:cNvPr id="973" name="PERMIAN"/>
            <p:cNvSpPr/>
            <p:nvPr/>
          </p:nvSpPr>
          <p:spPr>
            <a:xfrm>
              <a:off x="5167368" y="391209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البرميّ</a:t>
              </a:r>
            </a:p>
          </p:txBody>
        </p:sp>
        <p:sp>
          <p:nvSpPr>
            <p:cNvPr id="974" name="PENNSYLVANIAN"/>
            <p:cNvSpPr/>
            <p:nvPr/>
          </p:nvSpPr>
          <p:spPr>
            <a:xfrm>
              <a:off x="5496060" y="458776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البنسلفانيّ</a:t>
              </a:r>
            </a:p>
          </p:txBody>
        </p:sp>
        <p:sp>
          <p:nvSpPr>
            <p:cNvPr id="975" name="MISSISSIPPIAN"/>
            <p:cNvSpPr/>
            <p:nvPr/>
          </p:nvSpPr>
          <p:spPr>
            <a:xfrm>
              <a:off x="5610360" y="525090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الميسيسيبيّ</a:t>
              </a:r>
            </a:p>
          </p:txBody>
        </p:sp>
        <p:sp>
          <p:nvSpPr>
            <p:cNvPr id="976" name="DEVONIAN"/>
            <p:cNvSpPr/>
            <p:nvPr/>
          </p:nvSpPr>
          <p:spPr>
            <a:xfrm>
              <a:off x="5230868" y="594908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الديفونيّ</a:t>
              </a:r>
            </a:p>
          </p:txBody>
        </p:sp>
        <p:sp>
          <p:nvSpPr>
            <p:cNvPr id="977" name="SILURIAN"/>
            <p:cNvSpPr/>
            <p:nvPr/>
          </p:nvSpPr>
          <p:spPr>
            <a:xfrm>
              <a:off x="5305905" y="669284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السيلوريّ</a:t>
              </a:r>
            </a:p>
          </p:txBody>
        </p:sp>
        <p:sp>
          <p:nvSpPr>
            <p:cNvPr id="978" name="ORDOVICIAN"/>
            <p:cNvSpPr/>
            <p:nvPr/>
          </p:nvSpPr>
          <p:spPr>
            <a:xfrm>
              <a:off x="5610360" y="740264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الأوردوفيشيّ</a:t>
              </a:r>
            </a:p>
          </p:txBody>
        </p:sp>
        <p:sp>
          <p:nvSpPr>
            <p:cNvPr id="979" name="CAMBRIAN"/>
            <p:cNvSpPr/>
            <p:nvPr/>
          </p:nvSpPr>
          <p:spPr>
            <a:xfrm>
              <a:off x="5230868" y="811709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الكامبريّ</a:t>
              </a:r>
            </a:p>
          </p:txBody>
        </p:sp>
        <p:sp>
          <p:nvSpPr>
            <p:cNvPr id="980" name="62 Million Years"/>
            <p:cNvSpPr/>
            <p:nvPr/>
          </p:nvSpPr>
          <p:spPr>
            <a:xfrm>
              <a:off x="10083742" y="924477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sz="3900">
                  <a:solidFill>
                    <a:srgbClr val="FFFFFF"/>
                  </a:solidFill>
                  <a:latin typeface="Helvetica Light"/>
                  <a:ea typeface="Helvetica Light"/>
                  <a:cs typeface="Helvetica Light"/>
                  <a:sym typeface="Helvetica Light"/>
                </a:defRPr>
              </a:lvl1pPr>
            </a:lstStyle>
            <a:p>
              <a:pPr/>
              <a:r>
                <a:t>4060 مليون سنة</a:t>
              </a:r>
            </a:p>
          </p:txBody>
        </p:sp>
      </p:grpSp>
      <p:sp>
        <p:nvSpPr>
          <p:cNvPr id="982" name="Line"/>
          <p:cNvSpPr/>
          <p:nvPr/>
        </p:nvSpPr>
        <p:spPr>
          <a:xfrm>
            <a:off x="2095393" y="4232902"/>
            <a:ext cx="3605839" cy="1"/>
          </a:xfrm>
          <a:prstGeom prst="line">
            <a:avLst/>
          </a:prstGeom>
          <a:ln w="165100">
            <a:solidFill>
              <a:srgbClr val="9E8C92"/>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83" name="Line"/>
          <p:cNvSpPr/>
          <p:nvPr/>
        </p:nvSpPr>
        <p:spPr>
          <a:xfrm>
            <a:off x="2095393" y="6344735"/>
            <a:ext cx="3605839" cy="1"/>
          </a:xfrm>
          <a:prstGeom prst="line">
            <a:avLst/>
          </a:prstGeom>
          <a:ln w="165100">
            <a:solidFill>
              <a:srgbClr val="9E8C92"/>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84" name="Line"/>
          <p:cNvSpPr/>
          <p:nvPr/>
        </p:nvSpPr>
        <p:spPr>
          <a:xfrm>
            <a:off x="2095393" y="11413000"/>
            <a:ext cx="3605839" cy="1"/>
          </a:xfrm>
          <a:prstGeom prst="line">
            <a:avLst/>
          </a:prstGeom>
          <a:ln w="165100">
            <a:solidFill>
              <a:srgbClr val="9E8C92"/>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85" name="GEOLOGIC TIMESCALE"/>
          <p:cNvSpPr txBox="1"/>
          <p:nvPr/>
        </p:nvSpPr>
        <p:spPr>
          <a:xfrm>
            <a:off x="7352220" y="714734"/>
            <a:ext cx="9679561" cy="12019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sz="7900">
                <a:solidFill>
                  <a:srgbClr val="FFFFFF"/>
                </a:solidFill>
                <a:latin typeface="Times New Roman"/>
                <a:ea typeface="Times New Roman"/>
                <a:cs typeface="Times New Roman"/>
                <a:sym typeface="Times New Roman"/>
              </a:defRPr>
            </a:lvl1pPr>
          </a:lstStyle>
          <a:p>
            <a:pPr/>
            <a:r>
              <a:t>مقياسٌ زمنيٌّ جيولوجيٌّ</a:t>
            </a:r>
          </a:p>
        </p:txBody>
      </p:sp>
      <p:sp>
        <p:nvSpPr>
          <p:cNvPr id="986" name="SUCCESSION OF LIFE"/>
          <p:cNvSpPr txBox="1"/>
          <p:nvPr/>
        </p:nvSpPr>
        <p:spPr>
          <a:xfrm>
            <a:off x="15959435" y="1890438"/>
            <a:ext cx="4711554" cy="10798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sz="7000">
                <a:solidFill>
                  <a:srgbClr val="FFCD8A"/>
                </a:solidFill>
                <a:latin typeface="Times New Roman"/>
                <a:ea typeface="Times New Roman"/>
                <a:cs typeface="Times New Roman"/>
                <a:sym typeface="Times New Roman"/>
              </a:defRPr>
            </a:lvl1pPr>
          </a:lstStyle>
          <a:p>
            <a:pPr/>
            <a:r>
              <a:t>تعاقب الحياة</a:t>
            </a:r>
          </a:p>
        </p:txBody>
      </p:sp>
      <p:sp>
        <p:nvSpPr>
          <p:cNvPr id="987" name="PERIOD"/>
          <p:cNvSpPr txBox="1"/>
          <p:nvPr/>
        </p:nvSpPr>
        <p:spPr>
          <a:xfrm>
            <a:off x="9016748" y="1890438"/>
            <a:ext cx="1618396" cy="1079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7000">
                <a:solidFill>
                  <a:srgbClr val="FFCD8A"/>
                </a:solidFill>
                <a:latin typeface="Times New Roman"/>
                <a:ea typeface="Times New Roman"/>
                <a:cs typeface="Times New Roman"/>
                <a:sym typeface="Times New Roman"/>
              </a:defRPr>
            </a:lvl1pPr>
          </a:lstStyle>
          <a:p>
            <a:pPr/>
            <a:r>
              <a:t>الفترة</a:t>
            </a:r>
          </a:p>
        </p:txBody>
      </p:sp>
      <p:sp>
        <p:nvSpPr>
          <p:cNvPr id="988" name="EPOCH"/>
          <p:cNvSpPr txBox="1"/>
          <p:nvPr/>
        </p:nvSpPr>
        <p:spPr>
          <a:xfrm>
            <a:off x="3029646" y="1890438"/>
            <a:ext cx="1737334" cy="1079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7000">
                <a:solidFill>
                  <a:srgbClr val="FFCD8A"/>
                </a:solidFill>
                <a:latin typeface="Times New Roman"/>
                <a:ea typeface="Times New Roman"/>
                <a:cs typeface="Times New Roman"/>
                <a:sym typeface="Times New Roman"/>
              </a:defRPr>
            </a:lvl1pPr>
          </a:lstStyle>
          <a:p>
            <a:pPr/>
            <a:r>
              <a:t>الحقبة</a:t>
            </a:r>
          </a:p>
        </p:txBody>
      </p:sp>
      <p:sp>
        <p:nvSpPr>
          <p:cNvPr id="989" name="PRECAMBRIAN"/>
          <p:cNvSpPr txBox="1"/>
          <p:nvPr/>
        </p:nvSpPr>
        <p:spPr>
          <a:xfrm>
            <a:off x="1757225" y="11471996"/>
            <a:ext cx="4282176" cy="10929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6000">
                <a:solidFill>
                  <a:srgbClr val="FFFFFF"/>
                </a:solidFill>
                <a:latin typeface="Helvetica Light"/>
                <a:ea typeface="Helvetica Light"/>
                <a:cs typeface="Helvetica Light"/>
                <a:sym typeface="Helvetica Light"/>
              </a:defRPr>
            </a:lvl1pPr>
          </a:lstStyle>
          <a:p>
            <a:pPr/>
            <a:r>
              <a:t>ما قبل الكامبريّ</a:t>
            </a:r>
          </a:p>
        </p:txBody>
      </p:sp>
      <p:grpSp>
        <p:nvGrpSpPr>
          <p:cNvPr id="993" name="Group"/>
          <p:cNvGrpSpPr/>
          <p:nvPr/>
        </p:nvGrpSpPr>
        <p:grpSpPr>
          <a:xfrm>
            <a:off x="6149806" y="2884423"/>
            <a:ext cx="7268086" cy="10255834"/>
            <a:chOff x="0" y="0"/>
            <a:chExt cx="7268085" cy="10255832"/>
          </a:xfrm>
        </p:grpSpPr>
        <p:sp>
          <p:nvSpPr>
            <p:cNvPr id="990" name="Rectangle"/>
            <p:cNvSpPr/>
            <p:nvPr/>
          </p:nvSpPr>
          <p:spPr>
            <a:xfrm>
              <a:off x="0" y="0"/>
              <a:ext cx="7268086" cy="9439099"/>
            </a:xfrm>
            <a:prstGeom prst="rect">
              <a:avLst/>
            </a:prstGeom>
            <a:solidFill>
              <a:srgbClr val="52171B"/>
            </a:solidFill>
            <a:ln w="12700" cap="flat">
              <a:noFill/>
              <a:miter lim="400000"/>
            </a:ln>
            <a:effectLst/>
          </p:spPr>
          <p:txBody>
            <a:bodyPr wrap="square" lIns="50800" tIns="50800" rIns="50800" bIns="50800" numCol="1" anchor="t">
              <a:noAutofit/>
            </a:bodyPr>
            <a:lstStyle/>
            <a:p>
              <a:pPr defTabSz="914400">
                <a:defRPr>
                  <a:uFill>
                    <a:solidFill>
                      <a:srgbClr val="000000"/>
                    </a:solidFill>
                  </a:uFill>
                  <a:latin typeface="Gill Sans"/>
                  <a:ea typeface="Gill Sans"/>
                  <a:cs typeface="Gill Sans"/>
                  <a:sym typeface="Gill Sans"/>
                </a:defRPr>
              </a:pPr>
            </a:p>
          </p:txBody>
        </p:sp>
        <p:sp>
          <p:nvSpPr>
            <p:cNvPr id="991" name="Line"/>
            <p:cNvSpPr/>
            <p:nvPr/>
          </p:nvSpPr>
          <p:spPr>
            <a:xfrm flipH="1">
              <a:off x="6653359" y="370530"/>
              <a:ext cx="1" cy="8763209"/>
            </a:xfrm>
            <a:prstGeom prst="line">
              <a:avLst/>
            </a:prstGeom>
            <a:noFill/>
            <a:ln w="190500" cap="flat">
              <a:solidFill>
                <a:srgbClr val="E2DEAB"/>
              </a:solidFill>
              <a:prstDash val="solid"/>
              <a:miter lim="400000"/>
              <a:headEnd type="triangle" w="med" len="med"/>
            </a:ln>
            <a:effectLst/>
          </p:spPr>
          <p:txBody>
            <a:bodyPr wrap="square" lIns="45718" tIns="45718" rIns="45718" bIns="45718" numCol="1" anchor="t">
              <a:noAutofit/>
            </a:bodyPr>
            <a:lstStyle/>
            <a:p>
              <a:pPr/>
            </a:p>
          </p:txBody>
        </p:sp>
        <p:sp>
          <p:nvSpPr>
            <p:cNvPr id="992" name="8.3…"/>
            <p:cNvSpPr txBox="1"/>
            <p:nvPr/>
          </p:nvSpPr>
          <p:spPr>
            <a:xfrm>
              <a:off x="549364" y="233159"/>
              <a:ext cx="5904142" cy="10022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noAutofit/>
            </a:bodyPr>
            <a:lstStyle/>
            <a:p>
              <a:pPr defTabSz="914400">
                <a:lnSpc>
                  <a:spcPct val="90000"/>
                </a:lnSpc>
                <a:defRPr sz="7200">
                  <a:solidFill>
                    <a:srgbClr val="FFFBB9"/>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3.8</a:t>
              </a:r>
            </a:p>
            <a:p>
              <a:pPr defTabSz="914400" rtl="1">
                <a:lnSpc>
                  <a:spcPct val="90000"/>
                </a:lnSpc>
                <a:defRPr sz="7200">
                  <a:solidFill>
                    <a:srgbClr val="FFFBB9"/>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بلايين السنين:</a:t>
              </a:r>
            </a:p>
            <a:p>
              <a:pPr defTabSz="914400">
                <a:lnSpc>
                  <a:spcPct val="90000"/>
                </a:lnSpc>
                <a:defRPr sz="7200">
                  <a:solidFill>
                    <a:srgbClr val="FFFBB9"/>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p>
            <a:p>
              <a:pPr defTabSz="914400">
                <a:lnSpc>
                  <a:spcPct val="90000"/>
                </a:lnSpc>
                <a:defRPr sz="7200">
                  <a:solidFill>
                    <a:srgbClr val="FFFBB9"/>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p>
            <a:p>
              <a:pPr defTabSz="914400">
                <a:lnSpc>
                  <a:spcPct val="90000"/>
                </a:lnSpc>
                <a:defRPr sz="7200">
                  <a:solidFill>
                    <a:srgbClr val="FFFBB9"/>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p>
            <a:p>
              <a:pPr defTabSz="914400">
                <a:lnSpc>
                  <a:spcPct val="90000"/>
                </a:lnSpc>
                <a:defRPr sz="7200">
                  <a:solidFill>
                    <a:srgbClr val="FFFBB9"/>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p>
            <a:p>
              <a:pPr defTabSz="914400" rtl="1">
                <a:lnSpc>
                  <a:spcPct val="90000"/>
                </a:lnSpc>
                <a:defRPr sz="7200">
                  <a:solidFill>
                    <a:srgbClr val="FFFBB9"/>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وفقًا لنظري</a:t>
              </a:r>
              <a:r>
                <a:t>َّ</a:t>
              </a:r>
              <a:r>
                <a:t>ة</a:t>
              </a:r>
            </a:p>
            <a:p>
              <a:pPr defTabSz="914400" rtl="1">
                <a:lnSpc>
                  <a:spcPct val="90000"/>
                </a:lnSpc>
                <a:defRPr sz="7200">
                  <a:solidFill>
                    <a:srgbClr val="FFFBB9"/>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pPr>
              <a:r>
                <a:t>النشوء والارتقاء </a:t>
              </a:r>
              <a:r>
                <a:t>(</a:t>
              </a:r>
              <a:r>
                <a:t>التطوّ</a:t>
              </a:r>
              <a:r>
                <a:t>ُ</a:t>
              </a:r>
              <a:r>
                <a:t>ر</a:t>
              </a:r>
              <a:r>
                <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993"/>
                                        </p:tgtEl>
                                        <p:attrNameLst>
                                          <p:attrName>style.visibility</p:attrName>
                                        </p:attrNameLst>
                                      </p:cBhvr>
                                      <p:to>
                                        <p:strVal val="visible"/>
                                      </p:to>
                                    </p:set>
                                    <p:animEffect filter="wipe(down)" transition="in">
                                      <p:cBhvr>
                                        <p:cTn id="7" dur="500"/>
                                        <p:tgtEl>
                                          <p:spTgt spid="9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3"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2" name="pic1.png" descr="pic1.png"/>
          <p:cNvPicPr>
            <a:picLocks noChangeAspect="1"/>
          </p:cNvPicPr>
          <p:nvPr/>
        </p:nvPicPr>
        <p:blipFill>
          <a:blip r:embed="rId3">
            <a:extLst/>
          </a:blip>
          <a:stretch>
            <a:fillRect/>
          </a:stretch>
        </p:blipFill>
        <p:spPr>
          <a:xfrm>
            <a:off x="0" y="-2792689"/>
            <a:ext cx="24384002" cy="13716003"/>
          </a:xfrm>
          <a:prstGeom prst="rect">
            <a:avLst/>
          </a:prstGeom>
          <a:ln w="12700">
            <a:miter lim="400000"/>
          </a:ln>
        </p:spPr>
      </p:pic>
      <p:pic>
        <p:nvPicPr>
          <p:cNvPr id="1433" name="glasses.png" descr="glasses.png"/>
          <p:cNvPicPr>
            <a:picLocks noChangeAspect="1"/>
          </p:cNvPicPr>
          <p:nvPr/>
        </p:nvPicPr>
        <p:blipFill>
          <a:blip r:embed="rId4">
            <a:extLst/>
          </a:blip>
          <a:stretch>
            <a:fillRect/>
          </a:stretch>
        </p:blipFill>
        <p:spPr>
          <a:xfrm>
            <a:off x="4229100" y="6587594"/>
            <a:ext cx="15925800" cy="6134102"/>
          </a:xfrm>
          <a:prstGeom prst="rect">
            <a:avLst/>
          </a:prstGeom>
          <a:ln w="12700">
            <a:miter lim="400000"/>
          </a:ln>
        </p:spPr>
      </p:pic>
      <p:sp>
        <p:nvSpPr>
          <p:cNvPr id="1434" name="Lyell’s Principles of Geology"/>
          <p:cNvSpPr txBox="1"/>
          <p:nvPr/>
        </p:nvSpPr>
        <p:spPr>
          <a:xfrm>
            <a:off x="8082095" y="8967041"/>
            <a:ext cx="3093546"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lnSpc>
                <a:spcPct val="80000"/>
              </a:lnSpc>
              <a:defRPr sz="6000">
                <a:solidFill>
                  <a:srgbClr val="FFFFFF"/>
                </a:solidFill>
                <a:latin typeface="Arial"/>
                <a:ea typeface="Arial"/>
                <a:cs typeface="Arial"/>
                <a:sym typeface="Arial"/>
              </a:defRPr>
            </a:pPr>
            <a:r>
              <a:t>مبادئ</a:t>
            </a:r>
          </a:p>
          <a:p>
            <a:pPr defTabSz="457200" rtl="1">
              <a:lnSpc>
                <a:spcPct val="80000"/>
              </a:lnSpc>
              <a:defRPr sz="6000">
                <a:solidFill>
                  <a:srgbClr val="FFFFFF"/>
                </a:solidFill>
                <a:latin typeface="Arial"/>
                <a:ea typeface="Arial"/>
                <a:cs typeface="Arial"/>
                <a:sym typeface="Arial"/>
              </a:defRPr>
            </a:pPr>
            <a:r>
              <a:t>الجيولوجيا</a:t>
            </a:r>
          </a:p>
          <a:p>
            <a:pPr defTabSz="457200" rtl="1">
              <a:lnSpc>
                <a:spcPct val="80000"/>
              </a:lnSpc>
              <a:defRPr sz="6000">
                <a:solidFill>
                  <a:srgbClr val="FFFFFF"/>
                </a:solidFill>
                <a:latin typeface="Arial"/>
                <a:ea typeface="Arial"/>
                <a:cs typeface="Arial"/>
                <a:sym typeface="Arial"/>
              </a:defRPr>
            </a:pPr>
            <a:r>
              <a:t>للايل</a:t>
            </a:r>
          </a:p>
        </p:txBody>
      </p:sp>
      <p:sp>
        <p:nvSpPr>
          <p:cNvPr id="1435" name="Darwin’s Origin of Species"/>
          <p:cNvSpPr txBox="1"/>
          <p:nvPr/>
        </p:nvSpPr>
        <p:spPr>
          <a:xfrm>
            <a:off x="13411136" y="8840041"/>
            <a:ext cx="3093547"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lnSpc>
                <a:spcPct val="80000"/>
              </a:lnSpc>
              <a:defRPr sz="6000">
                <a:solidFill>
                  <a:srgbClr val="FFFFFF"/>
                </a:solidFill>
                <a:latin typeface="Arial"/>
                <a:ea typeface="Arial"/>
                <a:cs typeface="Arial"/>
                <a:sym typeface="Arial"/>
              </a:defRPr>
            </a:pPr>
            <a:r>
              <a:t>أصل</a:t>
            </a:r>
          </a:p>
          <a:p>
            <a:pPr defTabSz="457200" rtl="1">
              <a:lnSpc>
                <a:spcPct val="80000"/>
              </a:lnSpc>
              <a:defRPr sz="6000">
                <a:solidFill>
                  <a:srgbClr val="FFFFFF"/>
                </a:solidFill>
                <a:latin typeface="Arial"/>
                <a:ea typeface="Arial"/>
                <a:cs typeface="Arial"/>
                <a:sym typeface="Arial"/>
              </a:defRPr>
            </a:pPr>
            <a:r>
              <a:t> الأنواع</a:t>
            </a:r>
          </a:p>
          <a:p>
            <a:pPr defTabSz="457200" rtl="1">
              <a:lnSpc>
                <a:spcPct val="80000"/>
              </a:lnSpc>
              <a:defRPr sz="6000">
                <a:solidFill>
                  <a:srgbClr val="FFFFFF"/>
                </a:solidFill>
                <a:latin typeface="Arial"/>
                <a:ea typeface="Arial"/>
                <a:cs typeface="Arial"/>
                <a:sym typeface="Arial"/>
              </a:defRPr>
            </a:pPr>
            <a:r>
              <a:t>لداروين</a:t>
            </a:r>
          </a:p>
        </p:txBody>
      </p:sp>
      <p:sp>
        <p:nvSpPr>
          <p:cNvPr id="1436" name="God’s Word…"/>
          <p:cNvSpPr txBox="1"/>
          <p:nvPr/>
        </p:nvSpPr>
        <p:spPr>
          <a:xfrm>
            <a:off x="10234373" y="1140012"/>
            <a:ext cx="3307702" cy="20902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70000"/>
              </a:lnSpc>
              <a:defRPr b="1" sz="6700"/>
            </a:pPr>
            <a:r>
              <a:t>كلمة الله</a:t>
            </a:r>
          </a:p>
          <a:p>
            <a:pPr rtl="1">
              <a:lnSpc>
                <a:spcPct val="70000"/>
              </a:lnSpc>
              <a:defRPr b="1" sz="6700"/>
            </a:pPr>
            <a:r>
              <a:t>هي الحقُّ</a:t>
            </a:r>
          </a:p>
        </p:txBody>
      </p:sp>
      <p:sp>
        <p:nvSpPr>
          <p:cNvPr id="1437" name="Biblical Glasses"/>
          <p:cNvSpPr txBox="1"/>
          <p:nvPr/>
        </p:nvSpPr>
        <p:spPr>
          <a:xfrm>
            <a:off x="8362784" y="5659410"/>
            <a:ext cx="7152489" cy="11068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100"/>
            </a:lvl1pPr>
          </a:lstStyle>
          <a:p>
            <a:pPr/>
            <a:r>
              <a:t>عدسات الكتاب المقدَّس</a:t>
            </a:r>
          </a:p>
        </p:txBody>
      </p:sp>
      <p:sp>
        <p:nvSpPr>
          <p:cNvPr id="1438" name="Evolutionary Glasses"/>
          <p:cNvSpPr txBox="1"/>
          <p:nvPr/>
        </p:nvSpPr>
        <p:spPr>
          <a:xfrm>
            <a:off x="9899911" y="11450861"/>
            <a:ext cx="4584184" cy="1092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000">
                <a:solidFill>
                  <a:srgbClr val="FFFFFF"/>
                </a:solidFill>
              </a:defRPr>
            </a:lvl1pPr>
          </a:lstStyle>
          <a:p>
            <a:pPr/>
            <a:r>
              <a:t>عدسات التطوُّر</a:t>
            </a:r>
          </a:p>
        </p:txBody>
      </p:sp>
      <p:sp>
        <p:nvSpPr>
          <p:cNvPr id="1439" name="Rectangle"/>
          <p:cNvSpPr/>
          <p:nvPr/>
        </p:nvSpPr>
        <p:spPr>
          <a:xfrm>
            <a:off x="4292600" y="763746"/>
            <a:ext cx="15798800" cy="5968140"/>
          </a:xfrm>
          <a:prstGeom prst="rect">
            <a:avLst/>
          </a:prstGeom>
          <a:blipFill>
            <a:blip r:embed="rId5"/>
          </a:blip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40" name="كلمة الإنسان هي الحقُّ"/>
          <p:cNvSpPr txBox="1"/>
          <p:nvPr/>
        </p:nvSpPr>
        <p:spPr>
          <a:xfrm>
            <a:off x="9703213" y="6749265"/>
            <a:ext cx="4977575" cy="2200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lnSpc>
                <a:spcPct val="80000"/>
              </a:lnSpc>
              <a:defRPr b="1" sz="6700"/>
            </a:lvl1pPr>
          </a:lstStyle>
          <a:p>
            <a:pPr/>
            <a:r>
              <a:t>كلمة الإنسان هي الحقُّ</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500" fill="hold"/>
                                        <p:tgtEl>
                                          <p:spTgt spid="1439"/>
                                        </p:tgtEl>
                                      </p:cBhvr>
                                    </p:animEffect>
                                    <p:set>
                                      <p:cBhvr>
                                        <p:cTn id="7" fill="hold">
                                          <p:stCondLst>
                                            <p:cond delay="499"/>
                                          </p:stCondLst>
                                        </p:cTn>
                                        <p:tgtEl>
                                          <p:spTgt spid="143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9"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444" name="pic1.png" descr="pic1.png"/>
          <p:cNvPicPr>
            <a:picLocks noChangeAspect="1"/>
          </p:cNvPicPr>
          <p:nvPr/>
        </p:nvPicPr>
        <p:blipFill>
          <a:blip r:embed="rId3">
            <a:extLst/>
          </a:blip>
          <a:stretch>
            <a:fillRect/>
          </a:stretch>
        </p:blipFill>
        <p:spPr>
          <a:xfrm>
            <a:off x="0" y="-3111215"/>
            <a:ext cx="24384002" cy="13716002"/>
          </a:xfrm>
          <a:prstGeom prst="rect">
            <a:avLst/>
          </a:prstGeom>
          <a:ln w="12700">
            <a:miter lim="400000"/>
          </a:ln>
        </p:spPr>
      </p:pic>
      <p:pic>
        <p:nvPicPr>
          <p:cNvPr id="1445" name="glasses.png" descr="glasses.png"/>
          <p:cNvPicPr>
            <a:picLocks noChangeAspect="1"/>
          </p:cNvPicPr>
          <p:nvPr/>
        </p:nvPicPr>
        <p:blipFill>
          <a:blip r:embed="rId4">
            <a:extLst/>
          </a:blip>
          <a:stretch>
            <a:fillRect/>
          </a:stretch>
        </p:blipFill>
        <p:spPr>
          <a:xfrm>
            <a:off x="4229100" y="6639582"/>
            <a:ext cx="15925800" cy="6134102"/>
          </a:xfrm>
          <a:prstGeom prst="rect">
            <a:avLst/>
          </a:prstGeom>
          <a:ln w="12700">
            <a:miter lim="400000"/>
          </a:ln>
        </p:spPr>
      </p:pic>
      <p:sp>
        <p:nvSpPr>
          <p:cNvPr id="1446" name="God’s Word…"/>
          <p:cNvSpPr txBox="1"/>
          <p:nvPr/>
        </p:nvSpPr>
        <p:spPr>
          <a:xfrm>
            <a:off x="10285173" y="852023"/>
            <a:ext cx="3307702" cy="23105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90000"/>
              </a:lnSpc>
              <a:defRPr b="1" sz="6700"/>
            </a:pPr>
            <a:r>
              <a:t>كلمة الله</a:t>
            </a:r>
          </a:p>
          <a:p>
            <a:pPr rtl="1">
              <a:lnSpc>
                <a:spcPct val="90000"/>
              </a:lnSpc>
              <a:defRPr b="1" sz="6700"/>
            </a:pPr>
            <a:r>
              <a:t>هي الحقُّ</a:t>
            </a:r>
          </a:p>
        </p:txBody>
      </p:sp>
      <p:sp>
        <p:nvSpPr>
          <p:cNvPr id="1447" name="Biblical Glasses"/>
          <p:cNvSpPr txBox="1"/>
          <p:nvPr/>
        </p:nvSpPr>
        <p:spPr>
          <a:xfrm>
            <a:off x="8016644" y="5623814"/>
            <a:ext cx="7844769" cy="12034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700"/>
            </a:lvl1pPr>
          </a:lstStyle>
          <a:p>
            <a:pPr/>
            <a:r>
              <a:t>عدسات الكتاب المقدَّس</a:t>
            </a:r>
          </a:p>
        </p:txBody>
      </p:sp>
      <p:sp>
        <p:nvSpPr>
          <p:cNvPr id="1448" name="Evolutionary Glasses"/>
          <p:cNvSpPr txBox="1"/>
          <p:nvPr/>
        </p:nvSpPr>
        <p:spPr>
          <a:xfrm>
            <a:off x="9639168" y="11395574"/>
            <a:ext cx="5105670" cy="12034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700">
                <a:solidFill>
                  <a:srgbClr val="FFFFFF"/>
                </a:solidFill>
              </a:defRPr>
            </a:lvl1pPr>
          </a:lstStyle>
          <a:p>
            <a:pPr/>
            <a:r>
              <a:t>عدسات التطوُّر</a:t>
            </a:r>
          </a:p>
        </p:txBody>
      </p:sp>
      <p:sp>
        <p:nvSpPr>
          <p:cNvPr id="1449" name="Millions…"/>
          <p:cNvSpPr txBox="1"/>
          <p:nvPr/>
        </p:nvSpPr>
        <p:spPr>
          <a:xfrm>
            <a:off x="13734465" y="9070175"/>
            <a:ext cx="2098707" cy="1923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b="1" sz="5400">
                <a:solidFill>
                  <a:srgbClr val="FFFFFF"/>
                </a:solidFill>
              </a:defRPr>
            </a:pPr>
            <a:r>
              <a:t>ملايين </a:t>
            </a:r>
          </a:p>
          <a:p>
            <a:pPr rtl="1">
              <a:defRPr b="1" sz="5400">
                <a:solidFill>
                  <a:srgbClr val="FFFFFF"/>
                </a:solidFill>
              </a:defRPr>
            </a:pPr>
            <a:r>
              <a:t>السنين</a:t>
            </a:r>
          </a:p>
        </p:txBody>
      </p:sp>
      <p:sp>
        <p:nvSpPr>
          <p:cNvPr id="1450" name="Millions…"/>
          <p:cNvSpPr txBox="1"/>
          <p:nvPr/>
        </p:nvSpPr>
        <p:spPr>
          <a:xfrm>
            <a:off x="8480100" y="9100490"/>
            <a:ext cx="2059467" cy="18627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b="1" sz="5400">
                <a:solidFill>
                  <a:srgbClr val="FFFFFF"/>
                </a:solidFill>
              </a:defRPr>
            </a:pPr>
            <a:r>
              <a:t>ملايين</a:t>
            </a:r>
          </a:p>
          <a:p>
            <a:pPr rtl="1">
              <a:defRPr b="1" sz="5400">
                <a:solidFill>
                  <a:srgbClr val="FFFFFF"/>
                </a:solidFill>
              </a:defRPr>
            </a:pPr>
            <a:r>
              <a:t>السنين</a:t>
            </a:r>
          </a:p>
        </p:txBody>
      </p:sp>
      <p:sp>
        <p:nvSpPr>
          <p:cNvPr id="1451" name="Rectangle"/>
          <p:cNvSpPr/>
          <p:nvPr/>
        </p:nvSpPr>
        <p:spPr>
          <a:xfrm>
            <a:off x="4356100" y="671443"/>
            <a:ext cx="15798800" cy="5968139"/>
          </a:xfrm>
          <a:prstGeom prst="rect">
            <a:avLst/>
          </a:prstGeom>
          <a:blipFill>
            <a:blip r:embed="rId5"/>
          </a:blip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500" fill="hold"/>
                                        <p:tgtEl>
                                          <p:spTgt spid="1451"/>
                                        </p:tgtEl>
                                      </p:cBhvr>
                                    </p:animEffect>
                                    <p:set>
                                      <p:cBhvr>
                                        <p:cTn id="7" fill="hold">
                                          <p:stCondLst>
                                            <p:cond delay="499"/>
                                          </p:stCondLst>
                                        </p:cTn>
                                        <p:tgtEl>
                                          <p:spTgt spid="145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1"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5" name="image29.png" descr="image29.png"/>
          <p:cNvPicPr>
            <a:picLocks noChangeAspect="1"/>
          </p:cNvPicPr>
          <p:nvPr/>
        </p:nvPicPr>
        <p:blipFill>
          <a:blip r:embed="rId2">
            <a:extLst/>
          </a:blip>
          <a:stretch>
            <a:fillRect/>
          </a:stretch>
        </p:blipFill>
        <p:spPr>
          <a:xfrm>
            <a:off x="15787687" y="1816099"/>
            <a:ext cx="3873606" cy="9351717"/>
          </a:xfrm>
          <a:prstGeom prst="rect">
            <a:avLst/>
          </a:prstGeom>
          <a:ln w="12700">
            <a:miter lim="400000"/>
          </a:ln>
        </p:spPr>
      </p:pic>
      <p:sp>
        <p:nvSpPr>
          <p:cNvPr id="1456" name="Rectangle"/>
          <p:cNvSpPr/>
          <p:nvPr/>
        </p:nvSpPr>
        <p:spPr>
          <a:xfrm>
            <a:off x="0" y="-18802"/>
            <a:ext cx="13044488" cy="13734802"/>
          </a:xfrm>
          <a:prstGeom prst="rect">
            <a:avLst/>
          </a:prstGeom>
          <a:solidFill>
            <a:srgbClr val="0F282B">
              <a:alpha val="34118"/>
            </a:srgbClr>
          </a:solidFill>
          <a:ln w="12700">
            <a:miter lim="400000"/>
          </a:ln>
          <a:effectLst>
            <a:outerShdw sx="100000" sy="100000" kx="0" ky="0" algn="b" rotWithShape="0" blurRad="50800" dist="50800" dir="5400000">
              <a:srgbClr val="000000">
                <a:alpha val="16000"/>
              </a:srgbClr>
            </a:outerShdw>
          </a:effectLst>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457" name="image30.png" descr="image30.png"/>
          <p:cNvPicPr>
            <a:picLocks noChangeAspect="1"/>
          </p:cNvPicPr>
          <p:nvPr/>
        </p:nvPicPr>
        <p:blipFill>
          <a:blip r:embed="rId3">
            <a:extLst/>
          </a:blip>
          <a:stretch>
            <a:fillRect/>
          </a:stretch>
        </p:blipFill>
        <p:spPr>
          <a:xfrm>
            <a:off x="3099280" y="1841502"/>
            <a:ext cx="3477328" cy="9347202"/>
          </a:xfrm>
          <a:prstGeom prst="rect">
            <a:avLst/>
          </a:prstGeom>
          <a:ln w="12700">
            <a:miter lim="400000"/>
          </a:ln>
        </p:spPr>
      </p:pic>
      <p:sp>
        <p:nvSpPr>
          <p:cNvPr id="1458" name="Old-earth geologist"/>
          <p:cNvSpPr txBox="1"/>
          <p:nvPr/>
        </p:nvSpPr>
        <p:spPr>
          <a:xfrm>
            <a:off x="901700" y="1177482"/>
            <a:ext cx="10629900" cy="91579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b="1" sz="7200">
                <a:solidFill>
                  <a:srgbClr val="FEFCDC"/>
                </a:solidFill>
                <a:uFill>
                  <a:solidFill>
                    <a:srgbClr val="E2DEAB"/>
                  </a:solidFill>
                </a:uFill>
                <a:latin typeface="Calibri"/>
                <a:ea typeface="Calibri"/>
                <a:cs typeface="Calibri"/>
                <a:sym typeface="Calibri"/>
              </a:defRPr>
            </a:lvl1pPr>
          </a:lstStyle>
          <a:p>
            <a:pPr/>
            <a:r>
              <a:t>جيولوجيُّ الأرض القديمة</a:t>
            </a:r>
          </a:p>
        </p:txBody>
      </p:sp>
      <p:sp>
        <p:nvSpPr>
          <p:cNvPr id="1459" name="Christian"/>
          <p:cNvSpPr txBox="1"/>
          <p:nvPr/>
        </p:nvSpPr>
        <p:spPr>
          <a:xfrm>
            <a:off x="11888838" y="1177482"/>
            <a:ext cx="11874503" cy="91579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b="1" sz="7200">
                <a:solidFill>
                  <a:srgbClr val="FEFCDC"/>
                </a:solidFill>
                <a:uFill>
                  <a:solidFill>
                    <a:srgbClr val="E2DEAB"/>
                  </a:solidFill>
                </a:uFill>
                <a:latin typeface="Calibri"/>
                <a:ea typeface="Calibri"/>
                <a:cs typeface="Calibri"/>
                <a:sym typeface="Calibri"/>
              </a:defRPr>
            </a:lvl1pPr>
          </a:lstStyle>
          <a:p>
            <a:pPr/>
            <a:r>
              <a:t>مسيحيٌّ</a:t>
            </a:r>
          </a:p>
        </p:txBody>
      </p:sp>
      <p:sp>
        <p:nvSpPr>
          <p:cNvPr id="1460" name="Line"/>
          <p:cNvSpPr/>
          <p:nvPr/>
        </p:nvSpPr>
        <p:spPr>
          <a:xfrm>
            <a:off x="6437807" y="6543674"/>
            <a:ext cx="1123258" cy="3955"/>
          </a:xfrm>
          <a:prstGeom prst="line">
            <a:avLst/>
          </a:prstGeom>
          <a:ln w="254000">
            <a:solidFill>
              <a:srgbClr val="F6A029"/>
            </a:solidFill>
            <a:miter lim="400000"/>
          </a:ln>
        </p:spPr>
        <p:txBody>
          <a:bodyPr lIns="45718" tIns="45718" rIns="45718" bIns="45718"/>
          <a:lstStyle/>
          <a:p>
            <a:pPr/>
          </a:p>
        </p:txBody>
      </p:sp>
      <p:sp>
        <p:nvSpPr>
          <p:cNvPr id="1461" name="Line"/>
          <p:cNvSpPr/>
          <p:nvPr/>
        </p:nvSpPr>
        <p:spPr>
          <a:xfrm>
            <a:off x="14757400" y="6426199"/>
            <a:ext cx="1123257" cy="3956"/>
          </a:xfrm>
          <a:prstGeom prst="line">
            <a:avLst/>
          </a:prstGeom>
          <a:ln w="254000">
            <a:solidFill>
              <a:srgbClr val="F6A029"/>
            </a:solidFill>
            <a:miter lim="400000"/>
          </a:ln>
        </p:spPr>
        <p:txBody>
          <a:bodyPr lIns="45718" tIns="45718" rIns="45718" bIns="45718"/>
          <a:lstStyle/>
          <a:p>
            <a:pPr/>
          </a:p>
        </p:txBody>
      </p:sp>
      <p:sp>
        <p:nvSpPr>
          <p:cNvPr id="1462" name="Line"/>
          <p:cNvSpPr/>
          <p:nvPr/>
        </p:nvSpPr>
        <p:spPr>
          <a:xfrm flipH="1" flipV="1">
            <a:off x="14859001" y="6311899"/>
            <a:ext cx="19150" cy="4616253"/>
          </a:xfrm>
          <a:prstGeom prst="line">
            <a:avLst/>
          </a:prstGeom>
          <a:ln w="254000">
            <a:solidFill>
              <a:srgbClr val="F6A029"/>
            </a:solidFill>
            <a:miter lim="400000"/>
            <a:headEnd type="stealth"/>
          </a:ln>
        </p:spPr>
        <p:txBody>
          <a:bodyPr lIns="45718" tIns="45718" rIns="45718" bIns="45718"/>
          <a:lstStyle/>
          <a:p>
            <a:pPr/>
          </a:p>
        </p:txBody>
      </p:sp>
      <p:sp>
        <p:nvSpPr>
          <p:cNvPr id="1463" name="Line"/>
          <p:cNvSpPr/>
          <p:nvPr/>
        </p:nvSpPr>
        <p:spPr>
          <a:xfrm flipH="1" flipV="1">
            <a:off x="7594600" y="6426199"/>
            <a:ext cx="19149" cy="4616253"/>
          </a:xfrm>
          <a:prstGeom prst="line">
            <a:avLst/>
          </a:prstGeom>
          <a:ln w="254000">
            <a:solidFill>
              <a:srgbClr val="F6A029"/>
            </a:solidFill>
            <a:miter lim="400000"/>
            <a:headEnd type="stealth"/>
          </a:ln>
        </p:spPr>
        <p:txBody>
          <a:bodyPr lIns="45718" tIns="45718" rIns="45718" bIns="45718"/>
          <a:lstStyle/>
          <a:p>
            <a:pPr/>
          </a:p>
        </p:txBody>
      </p:sp>
      <p:sp>
        <p:nvSpPr>
          <p:cNvPr id="1464" name="Rectangle"/>
          <p:cNvSpPr/>
          <p:nvPr/>
        </p:nvSpPr>
        <p:spPr>
          <a:xfrm>
            <a:off x="1778000" y="11201400"/>
            <a:ext cx="10604500" cy="1504953"/>
          </a:xfrm>
          <a:prstGeom prst="rect">
            <a:avLst/>
          </a:prstGeom>
          <a:blipFill>
            <a:blip r:embed="rId4"/>
          </a:blip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65" name="Naturalistic Assumptions"/>
          <p:cNvSpPr txBox="1"/>
          <p:nvPr/>
        </p:nvSpPr>
        <p:spPr>
          <a:xfrm>
            <a:off x="1767568" y="11386294"/>
            <a:ext cx="10629902" cy="113516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sz="8000">
                <a:solidFill>
                  <a:srgbClr val="FFFFFF"/>
                </a:solidFill>
                <a:uFill>
                  <a:solidFill>
                    <a:srgbClr val="FFFFFF"/>
                  </a:solidFill>
                </a:uFill>
                <a:latin typeface="Arial"/>
                <a:ea typeface="Arial"/>
                <a:cs typeface="Arial"/>
                <a:sym typeface="Arial"/>
              </a:defRPr>
            </a:lvl1pPr>
          </a:lstStyle>
          <a:p>
            <a:pPr/>
            <a:r>
              <a:t>فرضيَّات المذهب الطبيعيِّ</a:t>
            </a:r>
          </a:p>
        </p:txBody>
      </p:sp>
      <p:sp>
        <p:nvSpPr>
          <p:cNvPr id="1466" name="Rectangle"/>
          <p:cNvSpPr/>
          <p:nvPr/>
        </p:nvSpPr>
        <p:spPr>
          <a:xfrm>
            <a:off x="13397301" y="11193084"/>
            <a:ext cx="9169402" cy="1521585"/>
          </a:xfrm>
          <a:prstGeom prst="rect">
            <a:avLst/>
          </a:prstGeom>
          <a:solidFill>
            <a:srgbClr val="FFFB00"/>
          </a:solidFill>
          <a:ln w="25400">
            <a:solidFill>
              <a:srgbClr val="000000"/>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67" name="Biblical Assumptions"/>
          <p:cNvSpPr txBox="1"/>
          <p:nvPr/>
        </p:nvSpPr>
        <p:spPr>
          <a:xfrm>
            <a:off x="12084670" y="11375225"/>
            <a:ext cx="11874503" cy="113516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70000"/>
              </a:lnSpc>
              <a:defRPr b="1" sz="8000">
                <a:uFill>
                  <a:solidFill>
                    <a:srgbClr val="000000"/>
                  </a:solidFill>
                </a:uFill>
                <a:latin typeface="Arial"/>
                <a:ea typeface="Arial"/>
                <a:cs typeface="Arial"/>
                <a:sym typeface="Arial"/>
              </a:defRPr>
            </a:lvl1pPr>
          </a:lstStyle>
          <a:p>
            <a:pPr/>
            <a:r>
              <a:t>فرضيَّات الكتاب المقدَّس</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460"/>
                                        </p:tgtEl>
                                        <p:attrNameLst>
                                          <p:attrName>style.visibility</p:attrName>
                                        </p:attrNameLst>
                                      </p:cBhvr>
                                      <p:to>
                                        <p:strVal val="visible"/>
                                      </p:to>
                                    </p:set>
                                    <p:animEffect filter="wipe(left)" transition="in">
                                      <p:cBhvr>
                                        <p:cTn id="7" dur="250"/>
                                        <p:tgtEl>
                                          <p:spTgt spid="1460"/>
                                        </p:tgtEl>
                                      </p:cBhvr>
                                    </p:animEffect>
                                  </p:childTnLst>
                                </p:cTn>
                              </p:par>
                            </p:childTnLst>
                          </p:cTn>
                        </p:par>
                        <p:par>
                          <p:cTn id="8" fill="hold">
                            <p:stCondLst>
                              <p:cond delay="250"/>
                            </p:stCondLst>
                            <p:childTnLst>
                              <p:par>
                                <p:cTn id="9" presetClass="entr" nodeType="afterEffect" presetSubtype="1" presetID="22" grpId="2" fill="hold">
                                  <p:stCondLst>
                                    <p:cond delay="0"/>
                                  </p:stCondLst>
                                  <p:iterate type="el" backwards="0">
                                    <p:tmAbs val="0"/>
                                  </p:iterate>
                                  <p:childTnLst>
                                    <p:set>
                                      <p:cBhvr>
                                        <p:cTn id="10" fill="hold"/>
                                        <p:tgtEl>
                                          <p:spTgt spid="1463"/>
                                        </p:tgtEl>
                                        <p:attrNameLst>
                                          <p:attrName>style.visibility</p:attrName>
                                        </p:attrNameLst>
                                      </p:cBhvr>
                                      <p:to>
                                        <p:strVal val="visible"/>
                                      </p:to>
                                    </p:set>
                                    <p:animEffect filter="wipe(up)" transition="in">
                                      <p:cBhvr>
                                        <p:cTn id="11" dur="300"/>
                                        <p:tgtEl>
                                          <p:spTgt spid="1463"/>
                                        </p:tgtEl>
                                      </p:cBhvr>
                                    </p:animEffect>
                                  </p:childTnLst>
                                </p:cTn>
                              </p:par>
                            </p:childTnLst>
                          </p:cTn>
                        </p:par>
                        <p:par>
                          <p:cTn id="12" fill="hold">
                            <p:stCondLst>
                              <p:cond delay="550"/>
                            </p:stCondLst>
                            <p:childTnLst>
                              <p:par>
                                <p:cTn id="13" presetClass="entr" nodeType="afterEffect" presetSubtype="1" presetID="22" grpId="3" fill="hold">
                                  <p:stCondLst>
                                    <p:cond delay="0"/>
                                  </p:stCondLst>
                                  <p:iterate type="el" backwards="0">
                                    <p:tmAbs val="0"/>
                                  </p:iterate>
                                  <p:childTnLst>
                                    <p:set>
                                      <p:cBhvr>
                                        <p:cTn id="14" fill="hold"/>
                                        <p:tgtEl>
                                          <p:spTgt spid="1465"/>
                                        </p:tgtEl>
                                        <p:attrNameLst>
                                          <p:attrName>style.visibility</p:attrName>
                                        </p:attrNameLst>
                                      </p:cBhvr>
                                      <p:to>
                                        <p:strVal val="visible"/>
                                      </p:to>
                                    </p:set>
                                    <p:animEffect filter="wipe(up)" transition="in">
                                      <p:cBhvr>
                                        <p:cTn id="15" dur="500"/>
                                        <p:tgtEl>
                                          <p:spTgt spid="1465"/>
                                        </p:tgtEl>
                                      </p:cBhvr>
                                    </p:animEffect>
                                  </p:childTnLst>
                                </p:cTn>
                              </p:par>
                            </p:childTnLst>
                          </p:cTn>
                        </p:par>
                        <p:par>
                          <p:cTn id="16" fill="hold">
                            <p:stCondLst>
                              <p:cond delay="1050"/>
                            </p:stCondLst>
                            <p:childTnLst>
                              <p:par>
                                <p:cTn id="17" presetClass="entr" nodeType="afterEffect" presetSubtype="1" presetID="22" grpId="4" fill="hold">
                                  <p:stCondLst>
                                    <p:cond delay="0"/>
                                  </p:stCondLst>
                                  <p:iterate type="el" backwards="0">
                                    <p:tmAbs val="0"/>
                                  </p:iterate>
                                  <p:childTnLst>
                                    <p:set>
                                      <p:cBhvr>
                                        <p:cTn id="18" fill="hold"/>
                                        <p:tgtEl>
                                          <p:spTgt spid="1464"/>
                                        </p:tgtEl>
                                        <p:attrNameLst>
                                          <p:attrName>style.visibility</p:attrName>
                                        </p:attrNameLst>
                                      </p:cBhvr>
                                      <p:to>
                                        <p:strVal val="visible"/>
                                      </p:to>
                                    </p:set>
                                    <p:animEffect filter="wipe(up)" transition="in">
                                      <p:cBhvr>
                                        <p:cTn id="19" dur="500"/>
                                        <p:tgtEl>
                                          <p:spTgt spid="1464"/>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2" presetID="22" grpId="5" fill="hold">
                                  <p:stCondLst>
                                    <p:cond delay="0"/>
                                  </p:stCondLst>
                                  <p:iterate type="el" backwards="0">
                                    <p:tmAbs val="0"/>
                                  </p:iterate>
                                  <p:childTnLst>
                                    <p:set>
                                      <p:cBhvr>
                                        <p:cTn id="23" fill="hold"/>
                                        <p:tgtEl>
                                          <p:spTgt spid="1461"/>
                                        </p:tgtEl>
                                        <p:attrNameLst>
                                          <p:attrName>style.visibility</p:attrName>
                                        </p:attrNameLst>
                                      </p:cBhvr>
                                      <p:to>
                                        <p:strVal val="visible"/>
                                      </p:to>
                                    </p:set>
                                    <p:animEffect filter="wipe(right)" transition="in">
                                      <p:cBhvr>
                                        <p:cTn id="24" dur="250"/>
                                        <p:tgtEl>
                                          <p:spTgt spid="1461"/>
                                        </p:tgtEl>
                                      </p:cBhvr>
                                    </p:animEffect>
                                  </p:childTnLst>
                                </p:cTn>
                              </p:par>
                            </p:childTnLst>
                          </p:cTn>
                        </p:par>
                        <p:par>
                          <p:cTn id="25" fill="hold">
                            <p:stCondLst>
                              <p:cond delay="250"/>
                            </p:stCondLst>
                            <p:childTnLst>
                              <p:par>
                                <p:cTn id="26" presetClass="entr" nodeType="afterEffect" presetSubtype="1" presetID="22" grpId="6" fill="hold">
                                  <p:stCondLst>
                                    <p:cond delay="0"/>
                                  </p:stCondLst>
                                  <p:iterate type="el" backwards="0">
                                    <p:tmAbs val="0"/>
                                  </p:iterate>
                                  <p:childTnLst>
                                    <p:set>
                                      <p:cBhvr>
                                        <p:cTn id="27" fill="hold"/>
                                        <p:tgtEl>
                                          <p:spTgt spid="1462"/>
                                        </p:tgtEl>
                                        <p:attrNameLst>
                                          <p:attrName>style.visibility</p:attrName>
                                        </p:attrNameLst>
                                      </p:cBhvr>
                                      <p:to>
                                        <p:strVal val="visible"/>
                                      </p:to>
                                    </p:set>
                                    <p:animEffect filter="wipe(up)" transition="in">
                                      <p:cBhvr>
                                        <p:cTn id="28" dur="300"/>
                                        <p:tgtEl>
                                          <p:spTgt spid="1462"/>
                                        </p:tgtEl>
                                      </p:cBhvr>
                                    </p:animEffect>
                                  </p:childTnLst>
                                </p:cTn>
                              </p:par>
                            </p:childTnLst>
                          </p:cTn>
                        </p:par>
                        <p:par>
                          <p:cTn id="29" fill="hold">
                            <p:stCondLst>
                              <p:cond delay="550"/>
                            </p:stCondLst>
                            <p:childTnLst>
                              <p:par>
                                <p:cTn id="30" presetClass="entr" nodeType="afterEffect" presetSubtype="1" presetID="22" grpId="7" fill="hold">
                                  <p:stCondLst>
                                    <p:cond delay="0"/>
                                  </p:stCondLst>
                                  <p:iterate type="el" backwards="0">
                                    <p:tmAbs val="0"/>
                                  </p:iterate>
                                  <p:childTnLst>
                                    <p:set>
                                      <p:cBhvr>
                                        <p:cTn id="31" fill="hold"/>
                                        <p:tgtEl>
                                          <p:spTgt spid="1467"/>
                                        </p:tgtEl>
                                        <p:attrNameLst>
                                          <p:attrName>style.visibility</p:attrName>
                                        </p:attrNameLst>
                                      </p:cBhvr>
                                      <p:to>
                                        <p:strVal val="visible"/>
                                      </p:to>
                                    </p:set>
                                    <p:animEffect filter="wipe(up)" transition="in">
                                      <p:cBhvr>
                                        <p:cTn id="32" dur="500"/>
                                        <p:tgtEl>
                                          <p:spTgt spid="1467"/>
                                        </p:tgtEl>
                                      </p:cBhvr>
                                    </p:animEffect>
                                  </p:childTnLst>
                                </p:cTn>
                              </p:par>
                            </p:childTnLst>
                          </p:cTn>
                        </p:par>
                        <p:par>
                          <p:cTn id="33" fill="hold">
                            <p:stCondLst>
                              <p:cond delay="1050"/>
                            </p:stCondLst>
                            <p:childTnLst>
                              <p:par>
                                <p:cTn id="34" presetClass="entr" nodeType="afterEffect" presetSubtype="1" presetID="22" grpId="8" fill="hold">
                                  <p:stCondLst>
                                    <p:cond delay="0"/>
                                  </p:stCondLst>
                                  <p:iterate type="el" backwards="0">
                                    <p:tmAbs val="0"/>
                                  </p:iterate>
                                  <p:childTnLst>
                                    <p:set>
                                      <p:cBhvr>
                                        <p:cTn id="35" fill="hold"/>
                                        <p:tgtEl>
                                          <p:spTgt spid="1466"/>
                                        </p:tgtEl>
                                        <p:attrNameLst>
                                          <p:attrName>style.visibility</p:attrName>
                                        </p:attrNameLst>
                                      </p:cBhvr>
                                      <p:to>
                                        <p:strVal val="visible"/>
                                      </p:to>
                                    </p:set>
                                    <p:animEffect filter="wipe(up)" transition="in">
                                      <p:cBhvr>
                                        <p:cTn id="36" dur="500"/>
                                        <p:tgtEl>
                                          <p:spTgt spid="1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7" grpId="7"/>
      <p:bldP build="whole" bldLvl="1" animBg="1" rev="0" advAuto="0" spid="1463" grpId="2"/>
      <p:bldP build="whole" bldLvl="1" animBg="1" rev="0" advAuto="0" spid="1465" grpId="3"/>
      <p:bldP build="whole" bldLvl="1" animBg="1" rev="0" advAuto="0" spid="1462" grpId="6"/>
      <p:bldP build="whole" bldLvl="1" animBg="1" rev="0" advAuto="0" spid="1464" grpId="4"/>
      <p:bldP build="whole" bldLvl="1" animBg="1" rev="0" advAuto="0" spid="1461" grpId="5"/>
      <p:bldP build="whole" bldLvl="1" animBg="1" rev="0" advAuto="0" spid="1466" grpId="8"/>
      <p:bldP build="whole" bldLvl="1" animBg="1" rev="0" advAuto="0" spid="1460"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9" name="Rectangle"/>
          <p:cNvSpPr/>
          <p:nvPr/>
        </p:nvSpPr>
        <p:spPr>
          <a:xfrm>
            <a:off x="0" y="-18802"/>
            <a:ext cx="13044488" cy="13734802"/>
          </a:xfrm>
          <a:prstGeom prst="rect">
            <a:avLst/>
          </a:prstGeom>
          <a:solidFill>
            <a:srgbClr val="0F282B">
              <a:alpha val="34118"/>
            </a:srgbClr>
          </a:solidFill>
          <a:ln w="12700">
            <a:miter lim="400000"/>
          </a:ln>
          <a:effectLst>
            <a:outerShdw sx="100000" sy="100000" kx="0" ky="0" algn="b" rotWithShape="0" blurRad="50800" dist="50800" dir="5400000">
              <a:srgbClr val="000000">
                <a:alpha val="16000"/>
              </a:srgbClr>
            </a:outerShdw>
          </a:effectLst>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470" name="image29.png" descr="image29.png"/>
          <p:cNvPicPr>
            <a:picLocks noChangeAspect="1"/>
          </p:cNvPicPr>
          <p:nvPr/>
        </p:nvPicPr>
        <p:blipFill>
          <a:blip r:embed="rId2">
            <a:extLst/>
          </a:blip>
          <a:stretch>
            <a:fillRect/>
          </a:stretch>
        </p:blipFill>
        <p:spPr>
          <a:xfrm>
            <a:off x="15787687" y="1930399"/>
            <a:ext cx="4076806" cy="9842286"/>
          </a:xfrm>
          <a:prstGeom prst="rect">
            <a:avLst/>
          </a:prstGeom>
          <a:ln w="12700">
            <a:miter lim="400000"/>
          </a:ln>
        </p:spPr>
      </p:pic>
      <p:pic>
        <p:nvPicPr>
          <p:cNvPr id="1471" name="image31.png" descr="image31.png"/>
          <p:cNvPicPr>
            <a:picLocks noChangeAspect="1"/>
          </p:cNvPicPr>
          <p:nvPr/>
        </p:nvPicPr>
        <p:blipFill>
          <a:blip r:embed="rId3">
            <a:extLst/>
          </a:blip>
          <a:stretch>
            <a:fillRect/>
          </a:stretch>
        </p:blipFill>
        <p:spPr>
          <a:xfrm>
            <a:off x="3022992" y="3581400"/>
            <a:ext cx="11075845" cy="9607550"/>
          </a:xfrm>
          <a:prstGeom prst="rect">
            <a:avLst/>
          </a:prstGeom>
          <a:ln w="12700">
            <a:miter lim="400000"/>
          </a:ln>
          <a:effectLst>
            <a:outerShdw sx="100000" sy="100000" kx="0" ky="0" algn="b" rotWithShape="0" blurRad="50800" dist="38100" dir="2700000">
              <a:srgbClr val="000000">
                <a:alpha val="40000"/>
              </a:srgbClr>
            </a:outerShdw>
          </a:effectLst>
        </p:spPr>
      </p:pic>
      <p:grpSp>
        <p:nvGrpSpPr>
          <p:cNvPr id="1474" name="Group"/>
          <p:cNvGrpSpPr/>
          <p:nvPr/>
        </p:nvGrpSpPr>
        <p:grpSpPr>
          <a:xfrm>
            <a:off x="7391129" y="4247351"/>
            <a:ext cx="4379893" cy="2138579"/>
            <a:chOff x="0" y="0"/>
            <a:chExt cx="4379891" cy="2138578"/>
          </a:xfrm>
        </p:grpSpPr>
        <p:sp>
          <p:nvSpPr>
            <p:cNvPr id="1472" name="Rectangle"/>
            <p:cNvSpPr/>
            <p:nvPr/>
          </p:nvSpPr>
          <p:spPr>
            <a:xfrm>
              <a:off x="233522" y="153181"/>
              <a:ext cx="3947674" cy="1716212"/>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73" name="Neutral…"/>
            <p:cNvSpPr txBox="1"/>
            <p:nvPr/>
          </p:nvSpPr>
          <p:spPr>
            <a:xfrm>
              <a:off x="0" y="0"/>
              <a:ext cx="4379892" cy="21385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rtl="1">
                <a:lnSpc>
                  <a:spcPct val="80000"/>
                </a:lnSpc>
                <a:defRPr b="1" sz="7200">
                  <a:solidFill>
                    <a:srgbClr val="D81E00"/>
                  </a:solidFill>
                  <a:latin typeface="Arial"/>
                  <a:ea typeface="Arial"/>
                  <a:cs typeface="Arial"/>
                  <a:sym typeface="Arial"/>
                </a:defRPr>
              </a:pPr>
              <a:r>
                <a:t>أرض</a:t>
              </a:r>
              <a:r>
                <a:t> </a:t>
              </a:r>
            </a:p>
            <a:p>
              <a:pPr rtl="1">
                <a:lnSpc>
                  <a:spcPct val="80000"/>
                </a:lnSpc>
                <a:defRPr b="1" sz="7200">
                  <a:solidFill>
                    <a:srgbClr val="D81E00"/>
                  </a:solidFill>
                  <a:latin typeface="Arial"/>
                  <a:ea typeface="Arial"/>
                  <a:cs typeface="Arial"/>
                  <a:sym typeface="Arial"/>
                </a:defRPr>
              </a:pPr>
              <a:r>
                <a:t>محايدة</a:t>
              </a:r>
            </a:p>
          </p:txBody>
        </p:sp>
      </p:grpSp>
      <p:pic>
        <p:nvPicPr>
          <p:cNvPr id="1475" name="image30.png" descr="image30.png"/>
          <p:cNvPicPr>
            <a:picLocks noChangeAspect="1"/>
          </p:cNvPicPr>
          <p:nvPr/>
        </p:nvPicPr>
        <p:blipFill>
          <a:blip r:embed="rId4">
            <a:extLst/>
          </a:blip>
          <a:stretch>
            <a:fillRect/>
          </a:stretch>
        </p:blipFill>
        <p:spPr>
          <a:xfrm>
            <a:off x="1714980" y="2425702"/>
            <a:ext cx="3556467" cy="9559927"/>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7" name="Rectangle"/>
          <p:cNvSpPr/>
          <p:nvPr/>
        </p:nvSpPr>
        <p:spPr>
          <a:xfrm>
            <a:off x="0" y="-18802"/>
            <a:ext cx="13044488" cy="13734802"/>
          </a:xfrm>
          <a:prstGeom prst="rect">
            <a:avLst/>
          </a:prstGeom>
          <a:solidFill>
            <a:srgbClr val="0F282B">
              <a:alpha val="34118"/>
            </a:srgbClr>
          </a:solidFill>
          <a:ln w="12700">
            <a:miter lim="400000"/>
          </a:ln>
          <a:effectLst>
            <a:outerShdw sx="100000" sy="100000" kx="0" ky="0" algn="b" rotWithShape="0" blurRad="50800" dist="50800" dir="5400000">
              <a:srgbClr val="000000">
                <a:alpha val="16000"/>
              </a:srgbClr>
            </a:outerShdw>
          </a:effectLst>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478" name="image31.png" descr="image31.png"/>
          <p:cNvPicPr>
            <a:picLocks noChangeAspect="1"/>
          </p:cNvPicPr>
          <p:nvPr/>
        </p:nvPicPr>
        <p:blipFill>
          <a:blip r:embed="rId2">
            <a:extLst/>
          </a:blip>
          <a:stretch>
            <a:fillRect/>
          </a:stretch>
        </p:blipFill>
        <p:spPr>
          <a:xfrm>
            <a:off x="3022992" y="3581400"/>
            <a:ext cx="11075845" cy="9607550"/>
          </a:xfrm>
          <a:prstGeom prst="rect">
            <a:avLst/>
          </a:prstGeom>
          <a:ln w="12700">
            <a:miter lim="400000"/>
          </a:ln>
          <a:effectLst>
            <a:outerShdw sx="100000" sy="100000" kx="0" ky="0" algn="b" rotWithShape="0" blurRad="50800" dist="38100" dir="2700000">
              <a:srgbClr val="000000">
                <a:alpha val="40000"/>
              </a:srgbClr>
            </a:outerShdw>
          </a:effectLst>
        </p:spPr>
      </p:pic>
      <p:pic>
        <p:nvPicPr>
          <p:cNvPr id="1479" name="image32.png" descr="image32.png"/>
          <p:cNvPicPr>
            <a:picLocks noChangeAspect="1"/>
          </p:cNvPicPr>
          <p:nvPr/>
        </p:nvPicPr>
        <p:blipFill>
          <a:blip r:embed="rId3">
            <a:extLst/>
          </a:blip>
          <a:stretch>
            <a:fillRect/>
          </a:stretch>
        </p:blipFill>
        <p:spPr>
          <a:xfrm>
            <a:off x="15826260" y="6654800"/>
            <a:ext cx="3667604" cy="2844800"/>
          </a:xfrm>
          <a:prstGeom prst="rect">
            <a:avLst/>
          </a:prstGeom>
          <a:ln w="12700">
            <a:miter lim="400000"/>
          </a:ln>
        </p:spPr>
      </p:pic>
      <p:pic>
        <p:nvPicPr>
          <p:cNvPr id="1480" name="image33.png" descr="image33.png"/>
          <p:cNvPicPr>
            <a:picLocks noChangeAspect="1"/>
          </p:cNvPicPr>
          <p:nvPr/>
        </p:nvPicPr>
        <p:blipFill>
          <a:blip r:embed="rId4">
            <a:extLst/>
          </a:blip>
          <a:stretch>
            <a:fillRect/>
          </a:stretch>
        </p:blipFill>
        <p:spPr>
          <a:xfrm>
            <a:off x="11152130" y="2538413"/>
            <a:ext cx="5822123" cy="9226551"/>
          </a:xfrm>
          <a:prstGeom prst="rect">
            <a:avLst/>
          </a:prstGeom>
          <a:ln w="12700">
            <a:miter lim="400000"/>
          </a:ln>
        </p:spPr>
      </p:pic>
      <p:pic>
        <p:nvPicPr>
          <p:cNvPr id="1481" name="image30.png" descr="image30.png"/>
          <p:cNvPicPr>
            <a:picLocks noChangeAspect="1"/>
          </p:cNvPicPr>
          <p:nvPr/>
        </p:nvPicPr>
        <p:blipFill>
          <a:blip r:embed="rId5">
            <a:extLst/>
          </a:blip>
          <a:stretch>
            <a:fillRect/>
          </a:stretch>
        </p:blipFill>
        <p:spPr>
          <a:xfrm>
            <a:off x="1714980" y="2425702"/>
            <a:ext cx="3556467" cy="9559927"/>
          </a:xfrm>
          <a:prstGeom prst="rect">
            <a:avLst/>
          </a:prstGeom>
          <a:ln w="12700">
            <a:miter lim="400000"/>
          </a:ln>
        </p:spPr>
      </p:pic>
      <p:sp>
        <p:nvSpPr>
          <p:cNvPr id="1482" name="But he’s still using his naturalistic assumptions!"/>
          <p:cNvSpPr txBox="1"/>
          <p:nvPr/>
        </p:nvSpPr>
        <p:spPr>
          <a:xfrm>
            <a:off x="1703679" y="1047363"/>
            <a:ext cx="10629901" cy="188904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rtl="1">
              <a:lnSpc>
                <a:spcPct val="60000"/>
              </a:lnSpc>
              <a:defRPr sz="7000">
                <a:solidFill>
                  <a:srgbClr val="FEFCDC"/>
                </a:solidFill>
                <a:uFill>
                  <a:solidFill>
                    <a:srgbClr val="E2DEAB"/>
                  </a:solidFill>
                </a:uFill>
                <a:latin typeface="Gill Sans"/>
                <a:ea typeface="Gill Sans"/>
                <a:cs typeface="Gill Sans"/>
                <a:sym typeface="Gill Sans"/>
              </a:defRPr>
            </a:lvl1pPr>
          </a:lstStyle>
          <a:p>
            <a:pPr/>
            <a:r>
              <a:t>لكنَّه لا يزال يستخدم فرضيَّات المذهب الطبيعي خاصَّته!</a:t>
            </a:r>
          </a:p>
        </p:txBody>
      </p:sp>
      <p:sp>
        <p:nvSpPr>
          <p:cNvPr id="1483" name="Line"/>
          <p:cNvSpPr/>
          <p:nvPr/>
        </p:nvSpPr>
        <p:spPr>
          <a:xfrm flipV="1">
            <a:off x="4116088" y="3149401"/>
            <a:ext cx="2588096" cy="3731519"/>
          </a:xfrm>
          <a:prstGeom prst="line">
            <a:avLst/>
          </a:prstGeom>
          <a:ln w="203200">
            <a:solidFill>
              <a:srgbClr val="F6A029"/>
            </a:solidFill>
            <a:miter lim="400000"/>
            <a:headEnd type="stealth"/>
          </a:ln>
        </p:spPr>
        <p:txBody>
          <a:bodyPr lIns="45718" tIns="45718" rIns="45718" bIns="45718"/>
          <a:lstStyle/>
          <a:p>
            <a:pPr/>
          </a:p>
        </p:txBody>
      </p:sp>
      <p:grpSp>
        <p:nvGrpSpPr>
          <p:cNvPr id="1486" name="Group"/>
          <p:cNvGrpSpPr/>
          <p:nvPr/>
        </p:nvGrpSpPr>
        <p:grpSpPr>
          <a:xfrm>
            <a:off x="7176292" y="4232419"/>
            <a:ext cx="4379893" cy="2260930"/>
            <a:chOff x="0" y="0"/>
            <a:chExt cx="4379891" cy="2260928"/>
          </a:xfrm>
        </p:grpSpPr>
        <p:sp>
          <p:nvSpPr>
            <p:cNvPr id="1484" name="Rectangle"/>
            <p:cNvSpPr/>
            <p:nvPr/>
          </p:nvSpPr>
          <p:spPr>
            <a:xfrm>
              <a:off x="438188" y="0"/>
              <a:ext cx="3918527" cy="184047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85" name="Neutral…"/>
            <p:cNvSpPr txBox="1"/>
            <p:nvPr/>
          </p:nvSpPr>
          <p:spPr>
            <a:xfrm>
              <a:off x="0" y="59845"/>
              <a:ext cx="4379892" cy="22010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rtl="1">
                <a:lnSpc>
                  <a:spcPct val="80000"/>
                </a:lnSpc>
                <a:defRPr b="1" sz="7200">
                  <a:solidFill>
                    <a:srgbClr val="D81E00"/>
                  </a:solidFill>
                  <a:latin typeface="Arial"/>
                  <a:ea typeface="Arial"/>
                  <a:cs typeface="Arial"/>
                  <a:sym typeface="Arial"/>
                </a:defRPr>
              </a:pPr>
              <a:r>
                <a:t>أرض</a:t>
              </a:r>
              <a:r>
                <a:t> </a:t>
              </a:r>
            </a:p>
            <a:p>
              <a:pPr rtl="1">
                <a:lnSpc>
                  <a:spcPct val="80000"/>
                </a:lnSpc>
                <a:defRPr b="1" sz="7200">
                  <a:solidFill>
                    <a:srgbClr val="D81E00"/>
                  </a:solidFill>
                  <a:latin typeface="Arial"/>
                  <a:ea typeface="Arial"/>
                  <a:cs typeface="Arial"/>
                  <a:sym typeface="Arial"/>
                </a:defRPr>
              </a:pPr>
              <a:r>
                <a:t>محايدة</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8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2" presetID="22" grpId="2" fill="hold">
                                  <p:stCondLst>
                                    <p:cond delay="0"/>
                                  </p:stCondLst>
                                  <p:iterate type="el" backwards="0">
                                    <p:tmAbs val="0"/>
                                  </p:iterate>
                                  <p:childTnLst>
                                    <p:set>
                                      <p:cBhvr>
                                        <p:cTn id="9" fill="hold"/>
                                        <p:tgtEl>
                                          <p:spTgt spid="1483"/>
                                        </p:tgtEl>
                                        <p:attrNameLst>
                                          <p:attrName>style.visibility</p:attrName>
                                        </p:attrNameLst>
                                      </p:cBhvr>
                                      <p:to>
                                        <p:strVal val="visible"/>
                                      </p:to>
                                    </p:set>
                                    <p:animEffect filter="wipe(right)" transition="in">
                                      <p:cBhvr>
                                        <p:cTn id="10" dur="500"/>
                                        <p:tgtEl>
                                          <p:spTgt spid="1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3" grpId="2"/>
      <p:bldP build="whole" bldLvl="1" animBg="1" rev="0" advAuto="0" spid="1482"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8" name="Rectangle"/>
          <p:cNvSpPr/>
          <p:nvPr/>
        </p:nvSpPr>
        <p:spPr>
          <a:xfrm>
            <a:off x="0" y="-18802"/>
            <a:ext cx="13044488" cy="13734802"/>
          </a:xfrm>
          <a:prstGeom prst="rect">
            <a:avLst/>
          </a:prstGeom>
          <a:solidFill>
            <a:srgbClr val="0F282B">
              <a:alpha val="34118"/>
            </a:srgbClr>
          </a:solidFill>
          <a:ln w="12700">
            <a:miter lim="400000"/>
          </a:ln>
          <a:effectLst>
            <a:outerShdw sx="100000" sy="100000" kx="0" ky="0" algn="b" rotWithShape="0" blurRad="50800" dist="50800" dir="5400000">
              <a:srgbClr val="000000">
                <a:alpha val="16000"/>
              </a:srgbClr>
            </a:outerShdw>
          </a:effectLst>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pic>
        <p:nvPicPr>
          <p:cNvPr id="1489" name="image35.png" descr="image35.png"/>
          <p:cNvPicPr>
            <a:picLocks noChangeAspect="1"/>
          </p:cNvPicPr>
          <p:nvPr/>
        </p:nvPicPr>
        <p:blipFill>
          <a:blip r:embed="rId2">
            <a:extLst/>
          </a:blip>
          <a:stretch>
            <a:fillRect/>
          </a:stretch>
        </p:blipFill>
        <p:spPr>
          <a:xfrm>
            <a:off x="17861723" y="10131958"/>
            <a:ext cx="2590127" cy="2610279"/>
          </a:xfrm>
          <a:prstGeom prst="rect">
            <a:avLst/>
          </a:prstGeom>
          <a:ln w="12700">
            <a:miter lim="400000"/>
          </a:ln>
        </p:spPr>
      </p:pic>
      <p:grpSp>
        <p:nvGrpSpPr>
          <p:cNvPr id="1494" name="Group"/>
          <p:cNvGrpSpPr/>
          <p:nvPr/>
        </p:nvGrpSpPr>
        <p:grpSpPr>
          <a:xfrm>
            <a:off x="4130802" y="1562254"/>
            <a:ext cx="4279903" cy="3010781"/>
            <a:chOff x="0" y="-1"/>
            <a:chExt cx="4279901" cy="3010779"/>
          </a:xfrm>
        </p:grpSpPr>
        <p:grpSp>
          <p:nvGrpSpPr>
            <p:cNvPr id="1492" name="Group"/>
            <p:cNvGrpSpPr/>
            <p:nvPr/>
          </p:nvGrpSpPr>
          <p:grpSpPr>
            <a:xfrm>
              <a:off x="0" y="-2"/>
              <a:ext cx="4279902" cy="3010781"/>
              <a:chOff x="0" y="0"/>
              <a:chExt cx="4279901" cy="3010780"/>
            </a:xfrm>
          </p:grpSpPr>
          <p:sp>
            <p:nvSpPr>
              <p:cNvPr id="1490" name="Oval"/>
              <p:cNvSpPr/>
              <p:nvPr/>
            </p:nvSpPr>
            <p:spPr>
              <a:xfrm>
                <a:off x="0" y="-1"/>
                <a:ext cx="4279902" cy="2014764"/>
              </a:xfrm>
              <a:prstGeom prst="ellipse">
                <a:avLst/>
              </a:prstGeom>
              <a:solidFill>
                <a:srgbClr val="FFFFFF"/>
              </a:solidFill>
              <a:ln w="12700" cap="flat">
                <a:noFill/>
                <a:miter lim="400000"/>
              </a:ln>
              <a:effectLst/>
            </p:spPr>
            <p:txBody>
              <a:bodyPr wrap="square" lIns="50800" tIns="50800" rIns="50800" bIns="50800" numCol="1" anchor="t">
                <a:noAutofit/>
              </a:bodyPr>
              <a:lstStyle/>
              <a:p>
                <a:pPr algn="l" defTabSz="457200">
                  <a:defRPr sz="1200"/>
                </a:pPr>
              </a:p>
            </p:txBody>
          </p:sp>
          <p:sp>
            <p:nvSpPr>
              <p:cNvPr id="1491" name="Triangle"/>
              <p:cNvSpPr/>
              <p:nvPr/>
            </p:nvSpPr>
            <p:spPr>
              <a:xfrm rot="7905546">
                <a:off x="602784" y="1954747"/>
                <a:ext cx="1461873" cy="613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9701"/>
                    </a:lnTo>
                    <a:lnTo>
                      <a:pt x="344" y="0"/>
                    </a:lnTo>
                    <a:lnTo>
                      <a:pt x="0" y="21600"/>
                    </a:lnTo>
                    <a:close/>
                  </a:path>
                </a:pathLst>
              </a:custGeom>
              <a:solidFill>
                <a:srgbClr val="FFFFFF"/>
              </a:solidFill>
              <a:ln w="12700" cap="flat">
                <a:noFill/>
                <a:miter lim="400000"/>
              </a:ln>
              <a:effectLst/>
            </p:spPr>
            <p:txBody>
              <a:bodyPr wrap="square" lIns="50800" tIns="50800" rIns="50800" bIns="50800" numCol="1" anchor="t">
                <a:noAutofit/>
              </a:bodyPr>
              <a:lstStyle/>
              <a:p>
                <a:pPr algn="l" defTabSz="457200">
                  <a:defRPr sz="1200"/>
                </a:pPr>
              </a:p>
            </p:txBody>
          </p:sp>
        </p:grpSp>
        <p:sp>
          <p:nvSpPr>
            <p:cNvPr id="1493" name="I win!"/>
            <p:cNvSpPr txBox="1"/>
            <p:nvPr/>
          </p:nvSpPr>
          <p:spPr>
            <a:xfrm>
              <a:off x="183931" y="385860"/>
              <a:ext cx="3945866" cy="12984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rtl="1">
                <a:defRPr sz="8200">
                  <a:uFill>
                    <a:solidFill>
                      <a:srgbClr val="000000"/>
                    </a:solidFill>
                  </a:uFill>
                  <a:latin typeface="Gill Sans"/>
                  <a:ea typeface="Gill Sans"/>
                  <a:cs typeface="Gill Sans"/>
                  <a:sym typeface="Gill Sans"/>
                </a:defRPr>
              </a:lvl1pPr>
            </a:lstStyle>
            <a:p>
              <a:pPr/>
              <a:r>
                <a:t>أنا ربحتُ</a:t>
              </a:r>
            </a:p>
          </p:txBody>
        </p:sp>
      </p:grpSp>
      <p:pic>
        <p:nvPicPr>
          <p:cNvPr id="1495" name="image30.png" descr="image30.png"/>
          <p:cNvPicPr>
            <a:picLocks noChangeAspect="1"/>
          </p:cNvPicPr>
          <p:nvPr/>
        </p:nvPicPr>
        <p:blipFill>
          <a:blip r:embed="rId3">
            <a:extLst/>
          </a:blip>
          <a:stretch>
            <a:fillRect/>
          </a:stretch>
        </p:blipFill>
        <p:spPr>
          <a:xfrm>
            <a:off x="1714980" y="2425702"/>
            <a:ext cx="3556467" cy="9559927"/>
          </a:xfrm>
          <a:prstGeom prst="rect">
            <a:avLst/>
          </a:prstGeom>
          <a:ln w="12700">
            <a:miter lim="400000"/>
          </a:ln>
        </p:spPr>
      </p:pic>
      <p:grpSp>
        <p:nvGrpSpPr>
          <p:cNvPr id="1504" name="Group"/>
          <p:cNvGrpSpPr/>
          <p:nvPr/>
        </p:nvGrpSpPr>
        <p:grpSpPr>
          <a:xfrm>
            <a:off x="3143527" y="3643224"/>
            <a:ext cx="11075845" cy="9607551"/>
            <a:chOff x="0" y="0"/>
            <a:chExt cx="11075844" cy="9607550"/>
          </a:xfrm>
        </p:grpSpPr>
        <p:grpSp>
          <p:nvGrpSpPr>
            <p:cNvPr id="1500" name="Group"/>
            <p:cNvGrpSpPr/>
            <p:nvPr/>
          </p:nvGrpSpPr>
          <p:grpSpPr>
            <a:xfrm>
              <a:off x="0" y="0"/>
              <a:ext cx="11075845" cy="9607550"/>
              <a:chOff x="0" y="0"/>
              <a:chExt cx="11075844" cy="9607550"/>
            </a:xfrm>
          </p:grpSpPr>
          <p:pic>
            <p:nvPicPr>
              <p:cNvPr id="1496" name="image31.png" descr="image31.png"/>
              <p:cNvPicPr>
                <a:picLocks noChangeAspect="1"/>
              </p:cNvPicPr>
              <p:nvPr/>
            </p:nvPicPr>
            <p:blipFill>
              <a:blip r:embed="rId4">
                <a:extLst/>
              </a:blip>
              <a:stretch>
                <a:fillRect/>
              </a:stretch>
            </p:blipFill>
            <p:spPr>
              <a:xfrm>
                <a:off x="0" y="0"/>
                <a:ext cx="11075845" cy="9607550"/>
              </a:xfrm>
              <a:prstGeom prst="rect">
                <a:avLst/>
              </a:prstGeom>
              <a:ln w="12700" cap="flat">
                <a:noFill/>
                <a:miter lim="400000"/>
              </a:ln>
              <a:effectLst>
                <a:outerShdw sx="100000" sy="100000" kx="0" ky="0" algn="b" rotWithShape="0" blurRad="50800" dist="38100" dir="2700000">
                  <a:srgbClr val="000000">
                    <a:alpha val="40000"/>
                  </a:srgbClr>
                </a:outerShdw>
              </a:effectLst>
            </p:spPr>
          </p:pic>
          <p:grpSp>
            <p:nvGrpSpPr>
              <p:cNvPr id="1499" name="Group"/>
              <p:cNvGrpSpPr/>
              <p:nvPr/>
            </p:nvGrpSpPr>
            <p:grpSpPr>
              <a:xfrm>
                <a:off x="4648788" y="763834"/>
                <a:ext cx="4123223" cy="1861821"/>
                <a:chOff x="0" y="0"/>
                <a:chExt cx="4123222" cy="1861820"/>
              </a:xfrm>
            </p:grpSpPr>
            <p:sp>
              <p:nvSpPr>
                <p:cNvPr id="1497" name="Rectangle"/>
                <p:cNvSpPr/>
                <p:nvPr/>
              </p:nvSpPr>
              <p:spPr>
                <a:xfrm>
                  <a:off x="0" y="65588"/>
                  <a:ext cx="3823126" cy="166206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98" name="Neutral…"/>
                <p:cNvSpPr txBox="1"/>
                <p:nvPr/>
              </p:nvSpPr>
              <p:spPr>
                <a:xfrm>
                  <a:off x="982750" y="0"/>
                  <a:ext cx="3140473" cy="1861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b="1" sz="6400">
                      <a:solidFill>
                        <a:srgbClr val="D81E00"/>
                      </a:solidFill>
                      <a:latin typeface="Cooper Black"/>
                      <a:ea typeface="Cooper Black"/>
                      <a:cs typeface="Cooper Black"/>
                      <a:sym typeface="Cooper Black"/>
                    </a:defRPr>
                  </a:pPr>
                  <a:r>
                    <a:t>Neutral </a:t>
                  </a:r>
                </a:p>
                <a:p>
                  <a:pPr>
                    <a:lnSpc>
                      <a:spcPct val="80000"/>
                    </a:lnSpc>
                    <a:defRPr b="1" sz="6400">
                      <a:solidFill>
                        <a:srgbClr val="D81E00"/>
                      </a:solidFill>
                      <a:latin typeface="Cooper Black"/>
                      <a:ea typeface="Cooper Black"/>
                      <a:cs typeface="Cooper Black"/>
                      <a:sym typeface="Cooper Black"/>
                    </a:defRPr>
                  </a:pPr>
                  <a:r>
                    <a:t>Ground</a:t>
                  </a:r>
                </a:p>
              </p:txBody>
            </p:sp>
          </p:grpSp>
        </p:grpSp>
        <p:grpSp>
          <p:nvGrpSpPr>
            <p:cNvPr id="1503" name="Group"/>
            <p:cNvGrpSpPr/>
            <p:nvPr/>
          </p:nvGrpSpPr>
          <p:grpSpPr>
            <a:xfrm>
              <a:off x="4086474" y="572847"/>
              <a:ext cx="4379893" cy="2138579"/>
              <a:chOff x="0" y="0"/>
              <a:chExt cx="4379891" cy="2138578"/>
            </a:xfrm>
          </p:grpSpPr>
          <p:sp>
            <p:nvSpPr>
              <p:cNvPr id="1501" name="Rectangle"/>
              <p:cNvSpPr/>
              <p:nvPr/>
            </p:nvSpPr>
            <p:spPr>
              <a:xfrm>
                <a:off x="492579" y="27761"/>
                <a:ext cx="3823127" cy="182905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02" name="Neutral…"/>
              <p:cNvSpPr txBox="1"/>
              <p:nvPr/>
            </p:nvSpPr>
            <p:spPr>
              <a:xfrm>
                <a:off x="0" y="0"/>
                <a:ext cx="4379892" cy="21385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rtl="1">
                  <a:lnSpc>
                    <a:spcPct val="80000"/>
                  </a:lnSpc>
                  <a:defRPr b="1" sz="7200">
                    <a:solidFill>
                      <a:srgbClr val="D81E00"/>
                    </a:solidFill>
                    <a:latin typeface="Arial"/>
                    <a:ea typeface="Arial"/>
                    <a:cs typeface="Arial"/>
                    <a:sym typeface="Arial"/>
                  </a:defRPr>
                </a:pPr>
                <a:r>
                  <a:t>أرض</a:t>
                </a:r>
                <a:r>
                  <a:t> </a:t>
                </a:r>
              </a:p>
              <a:p>
                <a:pPr rtl="1">
                  <a:lnSpc>
                    <a:spcPct val="80000"/>
                  </a:lnSpc>
                  <a:defRPr b="1" sz="7200">
                    <a:solidFill>
                      <a:srgbClr val="D81E00"/>
                    </a:solidFill>
                    <a:latin typeface="Arial"/>
                    <a:ea typeface="Arial"/>
                    <a:cs typeface="Arial"/>
                    <a:sym typeface="Arial"/>
                  </a:defRPr>
                </a:pPr>
                <a:r>
                  <a:t>محايدة</a:t>
                </a:r>
              </a:p>
            </p:txBody>
          </p:sp>
        </p:grpSp>
      </p:grpSp>
      <p:pic>
        <p:nvPicPr>
          <p:cNvPr id="1505" name="image34.png" descr="image34.png"/>
          <p:cNvPicPr>
            <a:picLocks noChangeAspect="1"/>
          </p:cNvPicPr>
          <p:nvPr/>
        </p:nvPicPr>
        <p:blipFill>
          <a:blip r:embed="rId5">
            <a:extLst/>
          </a:blip>
          <a:stretch>
            <a:fillRect/>
          </a:stretch>
        </p:blipFill>
        <p:spPr>
          <a:xfrm>
            <a:off x="9897241" y="2668455"/>
            <a:ext cx="3733802" cy="907442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94"/>
                                        </p:tgtEl>
                                        <p:attrNameLst>
                                          <p:attrName>style.visibility</p:attrName>
                                        </p:attrNameLst>
                                      </p:cBhvr>
                                      <p:to>
                                        <p:strVal val="visible"/>
                                      </p:to>
                                    </p:set>
                                    <p:animEffect filter="fade" transition="in">
                                      <p:cBhvr>
                                        <p:cTn id="7" dur="1000"/>
                                        <p:tgtEl>
                                          <p:spTgt spid="1494"/>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500" fill="hold"/>
                                        <p:tgtEl>
                                          <p:spTgt spid="1504"/>
                                        </p:tgtEl>
                                      </p:cBhvr>
                                    </p:animEffect>
                                    <p:set>
                                      <p:cBhvr>
                                        <p:cTn id="12" fill="hold">
                                          <p:stCondLst>
                                            <p:cond delay="499"/>
                                          </p:stCondLst>
                                        </p:cTn>
                                        <p:tgtEl>
                                          <p:spTgt spid="1504"/>
                                        </p:tgtEl>
                                        <p:attrNameLst>
                                          <p:attrName>style.visibility</p:attrName>
                                        </p:attrNameLst>
                                      </p:cBhvr>
                                      <p:to>
                                        <p:strVal val="hidden"/>
                                      </p:to>
                                    </p:set>
                                  </p:childTnLst>
                                </p:cTn>
                              </p:par>
                            </p:childTnLst>
                          </p:cTn>
                        </p:par>
                        <p:par>
                          <p:cTn id="13" fill="hold">
                            <p:stCondLst>
                              <p:cond delay="500"/>
                            </p:stCondLst>
                            <p:childTnLst>
                              <p:par>
                                <p:cTn id="14" presetClass="exit" nodeType="afterEffect" presetID="10" grpId="3" fill="hold">
                                  <p:stCondLst>
                                    <p:cond delay="0"/>
                                  </p:stCondLst>
                                  <p:iterate type="el" backwards="0">
                                    <p:tmAbs val="0"/>
                                  </p:iterate>
                                  <p:childTnLst>
                                    <p:animEffect filter="fade" transition="out">
                                      <p:cBhvr>
                                        <p:cTn id="15" dur="500" fill="hold"/>
                                        <p:tgtEl>
                                          <p:spTgt spid="1489"/>
                                        </p:tgtEl>
                                      </p:cBhvr>
                                    </p:animEffect>
                                    <p:set>
                                      <p:cBhvr>
                                        <p:cTn id="16" fill="hold">
                                          <p:stCondLst>
                                            <p:cond delay="499"/>
                                          </p:stCondLst>
                                        </p:cTn>
                                        <p:tgtEl>
                                          <p:spTgt spid="14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4" grpId="2"/>
      <p:bldP build="whole" bldLvl="1" animBg="1" rev="0" advAuto="0" spid="1489" grpId="3"/>
      <p:bldP build="whole" bldLvl="1" animBg="1" rev="0" advAuto="0" spid="1494"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7" name="“First, it is true that modern geology does not depend on Scripture (it isn’t true that it ignores it, though: many works cite James Ussher’s chronology for the world). But this is a far cry from saying that it sets itself in opposition to the Bible. In "/>
          <p:cNvSpPr txBox="1"/>
          <p:nvPr>
            <p:ph type="title"/>
          </p:nvPr>
        </p:nvSpPr>
        <p:spPr>
          <a:xfrm>
            <a:off x="1846783" y="1414942"/>
            <a:ext cx="16770904" cy="9711861"/>
          </a:xfrm>
          <a:prstGeom prst="rect">
            <a:avLst/>
          </a:prstGeom>
        </p:spPr>
        <p:txBody>
          <a:bodyPr/>
          <a:lstStyle>
            <a:lvl1pPr algn="r" defTabSz="914400" rtl="1">
              <a:defRPr sz="66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«أوَّلاً، صحيح أنَّ الجيولوجيا الحديثة لا تعتمد على الكتاب المقدَّس (مع ذلك، ليس صحيحًا أنَّها تتجاهله: تستشهد عدَّة أعمال بالتسلسل الزمنيّ للعالَم لجيمس أَشِر). لكنَّ هذا بعيد كلَّ البعد عن القول إنَّها تعارض الكتاب المقدَّس. في الواقع، كان معظم الروَّاد الجيولوجيِّين في إنكلترا في أوائل القرن التاسع عشر من الأنجليكان الأتقياء - وكان بعضهم من رجال الدِّين.»</a:t>
            </a:r>
          </a:p>
        </p:txBody>
      </p:sp>
      <p:sp>
        <p:nvSpPr>
          <p:cNvPr id="1508" name="C. John Collins, Science and Faith: Friends or Foes? (Wheaton: Crossways, 2003), p. 247."/>
          <p:cNvSpPr txBox="1"/>
          <p:nvPr>
            <p:ph type="body" sz="quarter" idx="1"/>
          </p:nvPr>
        </p:nvSpPr>
        <p:spPr>
          <a:xfrm>
            <a:off x="2380526" y="11106291"/>
            <a:ext cx="19502706" cy="1689102"/>
          </a:xfrm>
          <a:prstGeom prst="rect">
            <a:avLst/>
          </a:prstGeom>
        </p:spPr>
        <p:txBody>
          <a:bodyPr/>
          <a:lstStyle/>
          <a:p>
            <a:pPr>
              <a:defRPr sz="4000">
                <a:solidFill>
                  <a:srgbClr val="FEFCDC"/>
                </a:solidFill>
              </a:defRPr>
            </a:pPr>
            <a:r>
              <a:t>C. John Collins, </a:t>
            </a:r>
            <a:r>
              <a:rPr i="1"/>
              <a:t>Science and Faith: Friends or Foes? </a:t>
            </a:r>
            <a:r>
              <a:t>(Wheaton: Crossways, 2003), p. 247.</a:t>
            </a:r>
          </a:p>
        </p:txBody>
      </p:sp>
      <p:pic>
        <p:nvPicPr>
          <p:cNvPr id="1509" name="Collins, C John.jpg" descr="Collins, C John.jpg"/>
          <p:cNvPicPr>
            <a:picLocks noChangeAspect="1"/>
          </p:cNvPicPr>
          <p:nvPr/>
        </p:nvPicPr>
        <p:blipFill>
          <a:blip r:embed="rId3">
            <a:extLst/>
          </a:blip>
          <a:stretch>
            <a:fillRect/>
          </a:stretch>
        </p:blipFill>
        <p:spPr>
          <a:xfrm>
            <a:off x="19278600" y="1574800"/>
            <a:ext cx="3822700" cy="5195643"/>
          </a:xfrm>
          <a:prstGeom prst="rect">
            <a:avLst/>
          </a:prstGeom>
          <a:ln w="38100">
            <a:solidFill>
              <a:srgbClr val="FEFCDC"/>
            </a:solidFill>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3" name="Conybeare, William 2.jpg" descr="Conybeare, William 2.jpg"/>
          <p:cNvPicPr>
            <a:picLocks noChangeAspect="1"/>
          </p:cNvPicPr>
          <p:nvPr/>
        </p:nvPicPr>
        <p:blipFill>
          <a:blip r:embed="rId3">
            <a:extLst/>
          </a:blip>
          <a:stretch>
            <a:fillRect/>
          </a:stretch>
        </p:blipFill>
        <p:spPr>
          <a:xfrm>
            <a:off x="2788485" y="2501484"/>
            <a:ext cx="5185423" cy="7197367"/>
          </a:xfrm>
          <a:prstGeom prst="rect">
            <a:avLst/>
          </a:prstGeom>
          <a:ln w="25400">
            <a:solidFill>
              <a:srgbClr val="FEFCDC"/>
            </a:solidFill>
            <a:miter lim="400000"/>
          </a:ln>
          <a:effectLst>
            <a:outerShdw sx="100000" sy="100000" kx="0" ky="0" algn="b" rotWithShape="0" blurRad="190500" dist="8455" dir="5400000">
              <a:srgbClr val="000000"/>
            </a:outerShdw>
          </a:effectLst>
        </p:spPr>
      </p:pic>
      <p:sp>
        <p:nvSpPr>
          <p:cNvPr id="1514" name="William Conybeare"/>
          <p:cNvSpPr txBox="1"/>
          <p:nvPr/>
        </p:nvSpPr>
        <p:spPr>
          <a:xfrm>
            <a:off x="3941425" y="9698849"/>
            <a:ext cx="2879545" cy="10242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a:solidFill>
                  <a:srgbClr val="FEFCDC"/>
                </a:solidFill>
              </a:defRPr>
            </a:lvl1pPr>
          </a:lstStyle>
          <a:p>
            <a:pPr/>
            <a:r>
              <a:t>وليم كونيبير</a:t>
            </a:r>
          </a:p>
        </p:txBody>
      </p:sp>
      <p:pic>
        <p:nvPicPr>
          <p:cNvPr id="1515" name="Sedgwick, Adam.jpg" descr="Sedgwick, Adam.jpg"/>
          <p:cNvPicPr>
            <a:picLocks noChangeAspect="1"/>
          </p:cNvPicPr>
          <p:nvPr/>
        </p:nvPicPr>
        <p:blipFill>
          <a:blip r:embed="rId4">
            <a:extLst/>
          </a:blip>
          <a:stretch>
            <a:fillRect/>
          </a:stretch>
        </p:blipFill>
        <p:spPr>
          <a:xfrm>
            <a:off x="8762906" y="1358485"/>
            <a:ext cx="5200410" cy="7197366"/>
          </a:xfrm>
          <a:prstGeom prst="rect">
            <a:avLst/>
          </a:prstGeom>
          <a:ln w="25400">
            <a:solidFill>
              <a:srgbClr val="FEFCDC"/>
            </a:solidFill>
            <a:miter lim="400000"/>
          </a:ln>
          <a:effectLst>
            <a:outerShdw sx="100000" sy="100000" kx="0" ky="0" algn="b" rotWithShape="0" blurRad="190500" dist="8455" dir="5400000">
              <a:srgbClr val="000000"/>
            </a:outerShdw>
          </a:effectLst>
        </p:spPr>
      </p:pic>
      <p:sp>
        <p:nvSpPr>
          <p:cNvPr id="1516" name="Adam Sedgwick"/>
          <p:cNvSpPr txBox="1"/>
          <p:nvPr/>
        </p:nvSpPr>
        <p:spPr>
          <a:xfrm>
            <a:off x="9647795" y="8555849"/>
            <a:ext cx="3430629" cy="10242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a:solidFill>
                  <a:srgbClr val="FEFCDC"/>
                </a:solidFill>
              </a:defRPr>
            </a:lvl1pPr>
          </a:lstStyle>
          <a:p>
            <a:pPr/>
            <a:r>
              <a:t>آدم سيدجويك</a:t>
            </a:r>
          </a:p>
        </p:txBody>
      </p:sp>
      <p:pic>
        <p:nvPicPr>
          <p:cNvPr id="1517" name="Buckland, William upper half.jpeg" descr="Buckland, William upper half.jpeg"/>
          <p:cNvPicPr>
            <a:picLocks noChangeAspect="1"/>
          </p:cNvPicPr>
          <p:nvPr/>
        </p:nvPicPr>
        <p:blipFill>
          <a:blip r:embed="rId5">
            <a:extLst/>
          </a:blip>
          <a:srcRect l="13153" t="0" r="26903" b="0"/>
          <a:stretch>
            <a:fillRect/>
          </a:stretch>
        </p:blipFill>
        <p:spPr>
          <a:xfrm>
            <a:off x="14637543" y="2476084"/>
            <a:ext cx="6914431" cy="7197367"/>
          </a:xfrm>
          <a:prstGeom prst="rect">
            <a:avLst/>
          </a:prstGeom>
          <a:ln w="25400">
            <a:solidFill>
              <a:srgbClr val="FEFCDC"/>
            </a:solidFill>
            <a:miter lim="400000"/>
          </a:ln>
        </p:spPr>
      </p:pic>
      <p:sp>
        <p:nvSpPr>
          <p:cNvPr id="1518" name="William Buckland"/>
          <p:cNvSpPr txBox="1"/>
          <p:nvPr/>
        </p:nvSpPr>
        <p:spPr>
          <a:xfrm>
            <a:off x="16686617" y="9673449"/>
            <a:ext cx="2816207" cy="10242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a:solidFill>
                  <a:srgbClr val="FEFCDC"/>
                </a:solidFill>
              </a:defRPr>
            </a:lvl1pPr>
          </a:lstStyle>
          <a:p>
            <a:pPr/>
            <a:r>
              <a:t>وليم باكلاند</a:t>
            </a:r>
          </a:p>
        </p:txBody>
      </p:sp>
      <p:sp>
        <p:nvSpPr>
          <p:cNvPr id="1519" name="All three were ordained Anglican clergy."/>
          <p:cNvSpPr txBox="1"/>
          <p:nvPr/>
        </p:nvSpPr>
        <p:spPr>
          <a:xfrm>
            <a:off x="6612224" y="10866415"/>
            <a:ext cx="10824217" cy="14233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sz="8000">
                <a:solidFill>
                  <a:srgbClr val="FFFB00"/>
                </a:solidFill>
              </a:defRPr>
            </a:lvl1pPr>
          </a:lstStyle>
          <a:p>
            <a:pPr/>
            <a:r>
              <a:t>رُسِمَ الثلاثةُ رجالَ دينٍ أنجليكان</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25" name="Group"/>
          <p:cNvGrpSpPr/>
          <p:nvPr/>
        </p:nvGrpSpPr>
        <p:grpSpPr>
          <a:xfrm>
            <a:off x="4545252" y="7202408"/>
            <a:ext cx="15019084" cy="5294393"/>
            <a:chOff x="0" y="0"/>
            <a:chExt cx="15019083" cy="5294391"/>
          </a:xfrm>
        </p:grpSpPr>
        <p:sp>
          <p:nvSpPr>
            <p:cNvPr id="1523" name="Rounded Rectangle"/>
            <p:cNvSpPr/>
            <p:nvPr/>
          </p:nvSpPr>
          <p:spPr>
            <a:xfrm>
              <a:off x="0" y="0"/>
              <a:ext cx="15019084" cy="5294392"/>
            </a:xfrm>
            <a:prstGeom prst="roundRect">
              <a:avLst>
                <a:gd name="adj" fmla="val 3958"/>
              </a:avLst>
            </a:prstGeom>
            <a:noFill/>
            <a:ln w="152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24" name="Worldview is critical!"/>
            <p:cNvSpPr txBox="1"/>
            <p:nvPr/>
          </p:nvSpPr>
          <p:spPr>
            <a:xfrm>
              <a:off x="1041254" y="2966671"/>
              <a:ext cx="13331552" cy="16101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rtl="1">
                <a:defRPr b="1" sz="8600">
                  <a:solidFill>
                    <a:srgbClr val="FFFB00"/>
                  </a:solidFill>
                  <a:latin typeface="Gill Sans"/>
                  <a:ea typeface="Gill Sans"/>
                  <a:cs typeface="Gill Sans"/>
                  <a:sym typeface="Gill Sans"/>
                </a:defRPr>
              </a:lvl1pPr>
            </a:lstStyle>
            <a:p>
              <a:pPr/>
              <a:r>
                <a:t>الرؤية الكونيَّة بالغة الأهمِّيَّة!</a:t>
              </a:r>
            </a:p>
          </p:txBody>
        </p:sp>
      </p:grpSp>
      <p:sp>
        <p:nvSpPr>
          <p:cNvPr id="1526" name="العلم التشغيلي…"/>
          <p:cNvSpPr txBox="1"/>
          <p:nvPr/>
        </p:nvSpPr>
        <p:spPr>
          <a:xfrm>
            <a:off x="6241436" y="1518397"/>
            <a:ext cx="12001504" cy="8571753"/>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defTabSz="914400" rtl="1">
              <a:spcBef>
                <a:spcPts val="3700"/>
              </a:spcBef>
              <a:defRPr b="1" sz="18500">
                <a:solidFill>
                  <a:srgbClr val="FFFFFF"/>
                </a:solidFill>
                <a:latin typeface="Times New Roman"/>
                <a:ea typeface="Times New Roman"/>
                <a:cs typeface="Times New Roman"/>
                <a:sym typeface="Times New Roman"/>
              </a:defRPr>
            </a:pPr>
            <a:r>
              <a:rPr>
                <a:solidFill>
                  <a:srgbClr val="FEFCDC"/>
                </a:solidFill>
              </a:rPr>
              <a:t>الع</a:t>
            </a:r>
            <a:r>
              <a:rPr>
                <a:solidFill>
                  <a:srgbClr val="FEFCDC"/>
                </a:solidFill>
              </a:rPr>
              <a:t>ِ</a:t>
            </a:r>
            <a:r>
              <a:rPr>
                <a:solidFill>
                  <a:srgbClr val="FEFCDC"/>
                </a:solidFill>
              </a:rPr>
              <a:t>ل</a:t>
            </a:r>
            <a:r>
              <a:rPr>
                <a:solidFill>
                  <a:srgbClr val="FEFCDC"/>
                </a:solidFill>
              </a:rPr>
              <a:t>ْ</a:t>
            </a:r>
            <a:r>
              <a:rPr>
                <a:solidFill>
                  <a:srgbClr val="FEFCDC"/>
                </a:solidFill>
              </a:rPr>
              <a:t>م</a:t>
            </a:r>
            <a:r>
              <a:rPr>
                <a:solidFill>
                  <a:srgbClr val="FEFCDC"/>
                </a:solidFill>
              </a:rPr>
              <a:t>ُ</a:t>
            </a:r>
            <a:r>
              <a:t> </a:t>
            </a:r>
            <a:r>
              <a:rPr>
                <a:solidFill>
                  <a:srgbClr val="FF9301"/>
                </a:solidFill>
              </a:rPr>
              <a:t>التشغيلي</a:t>
            </a:r>
            <a:r>
              <a:rPr>
                <a:solidFill>
                  <a:srgbClr val="FF9301"/>
                </a:solidFill>
              </a:rPr>
              <a:t>ُّ</a:t>
            </a:r>
            <a:endParaRPr>
              <a:solidFill>
                <a:srgbClr val="FFFF00"/>
              </a:solidFill>
            </a:endParaRPr>
          </a:p>
          <a:p>
            <a:pPr defTabSz="914400" rtl="1">
              <a:spcBef>
                <a:spcPts val="3700"/>
              </a:spcBef>
              <a:defRPr b="1" sz="15000">
                <a:solidFill>
                  <a:srgbClr val="FEFCDC"/>
                </a:solidFill>
                <a:latin typeface="Times New Roman"/>
                <a:ea typeface="Times New Roman"/>
                <a:cs typeface="Times New Roman"/>
                <a:sym typeface="Times New Roman"/>
              </a:defRPr>
            </a:pPr>
            <a:r>
              <a:t>مقابل</a:t>
            </a:r>
            <a:endParaRPr>
              <a:solidFill>
                <a:srgbClr val="FFFFFF"/>
              </a:solidFill>
            </a:endParaRPr>
          </a:p>
          <a:p>
            <a:pPr defTabSz="914400" rtl="1">
              <a:spcBef>
                <a:spcPts val="3700"/>
              </a:spcBef>
              <a:defRPr b="1" sz="18500">
                <a:solidFill>
                  <a:srgbClr val="FFFFFF"/>
                </a:solidFill>
                <a:latin typeface="Times New Roman"/>
                <a:ea typeface="Times New Roman"/>
                <a:cs typeface="Times New Roman"/>
                <a:sym typeface="Times New Roman"/>
              </a:defRPr>
            </a:pPr>
            <a:r>
              <a:rPr>
                <a:solidFill>
                  <a:srgbClr val="FEFCDC"/>
                </a:solidFill>
              </a:rPr>
              <a:t>علم</a:t>
            </a:r>
            <a:r>
              <a:t> </a:t>
            </a:r>
            <a:r>
              <a:rPr>
                <a:solidFill>
                  <a:srgbClr val="FF9301"/>
                </a:solidFill>
              </a:rPr>
              <a:t>الأصول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25"/>
                                        </p:tgtEl>
                                        <p:attrNameLst>
                                          <p:attrName>style.visibility</p:attrName>
                                        </p:attrNameLst>
                                      </p:cBhvr>
                                      <p:to>
                                        <p:strVal val="visible"/>
                                      </p:to>
                                    </p:set>
                                    <p:animEffect filter="fade" transition="in">
                                      <p:cBhvr>
                                        <p:cTn id="7" dur="500"/>
                                        <p:tgtEl>
                                          <p:spTgt spid="1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5"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0" name="121088266.jpg" descr="121088266.jpg"/>
          <p:cNvPicPr>
            <a:picLocks noChangeAspect="1"/>
          </p:cNvPicPr>
          <p:nvPr/>
        </p:nvPicPr>
        <p:blipFill>
          <a:blip r:embed="rId2">
            <a:extLst/>
          </a:blip>
          <a:srcRect l="555" t="12260" r="0" b="7327"/>
          <a:stretch>
            <a:fillRect/>
          </a:stretch>
        </p:blipFill>
        <p:spPr>
          <a:xfrm>
            <a:off x="7579999" y="4826000"/>
            <a:ext cx="9295201" cy="4953000"/>
          </a:xfrm>
          <a:prstGeom prst="rect">
            <a:avLst/>
          </a:prstGeom>
          <a:ln w="12700">
            <a:miter lim="400000"/>
          </a:ln>
        </p:spPr>
      </p:pic>
      <p:sp>
        <p:nvSpPr>
          <p:cNvPr id="1531" name="Rectangle"/>
          <p:cNvSpPr/>
          <p:nvPr/>
        </p:nvSpPr>
        <p:spPr>
          <a:xfrm>
            <a:off x="7556500" y="3721100"/>
            <a:ext cx="9296400" cy="11684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32" name="FACTS"/>
          <p:cNvSpPr txBox="1"/>
          <p:nvPr/>
        </p:nvSpPr>
        <p:spPr>
          <a:xfrm>
            <a:off x="9423400" y="3810000"/>
            <a:ext cx="5461000" cy="108593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defRPr sz="7000">
                <a:solidFill>
                  <a:srgbClr val="FEFCDC"/>
                </a:solidFill>
                <a:effectLst>
                  <a:outerShdw sx="100000" sy="100000" kx="0" ky="0" algn="b" rotWithShape="0" blurRad="50800" dist="38100" dir="5400000">
                    <a:srgbClr val="000000">
                      <a:alpha val="40000"/>
                    </a:srgbClr>
                  </a:outerShdw>
                </a:effectLst>
              </a:defRPr>
            </a:lvl1pPr>
          </a:lstStyle>
          <a:p>
            <a:pPr/>
            <a:r>
              <a:t>حقائق</a:t>
            </a:r>
          </a:p>
        </p:txBody>
      </p:sp>
      <p:sp>
        <p:nvSpPr>
          <p:cNvPr id="1533" name="Rectangle"/>
          <p:cNvSpPr/>
          <p:nvPr/>
        </p:nvSpPr>
        <p:spPr>
          <a:xfrm>
            <a:off x="7543800" y="9017000"/>
            <a:ext cx="9321800" cy="10160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34" name="ROCKS AND FOSSILS"/>
          <p:cNvSpPr txBox="1"/>
          <p:nvPr/>
        </p:nvSpPr>
        <p:spPr>
          <a:xfrm>
            <a:off x="7543800" y="8928100"/>
            <a:ext cx="9321800" cy="115653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defRPr sz="7000">
                <a:solidFill>
                  <a:srgbClr val="FEFCDC"/>
                </a:solidFill>
                <a:effectLst>
                  <a:outerShdw sx="100000" sy="100000" kx="0" ky="0" algn="b" rotWithShape="0" blurRad="50800" dist="38100" dir="5400000">
                    <a:srgbClr val="000000">
                      <a:alpha val="40000"/>
                    </a:srgbClr>
                  </a:outerShdw>
                </a:effectLst>
              </a:defRPr>
            </a:lvl1pPr>
          </a:lstStyle>
          <a:p>
            <a:pPr/>
            <a:r>
              <a:t>الصخور والحفريات</a:t>
            </a:r>
          </a:p>
        </p:txBody>
      </p:sp>
      <p:sp>
        <p:nvSpPr>
          <p:cNvPr id="1535" name="Rectangle"/>
          <p:cNvSpPr/>
          <p:nvPr/>
        </p:nvSpPr>
        <p:spPr>
          <a:xfrm>
            <a:off x="7289800" y="3479800"/>
            <a:ext cx="9804400" cy="6756400"/>
          </a:xfrm>
          <a:prstGeom prst="rect">
            <a:avLst/>
          </a:prstGeom>
          <a:ln w="25400">
            <a:solidFill>
              <a:srgbClr val="E2DEAB"/>
            </a:solidFill>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1547" name="Group"/>
          <p:cNvGrpSpPr/>
          <p:nvPr/>
        </p:nvGrpSpPr>
        <p:grpSpPr>
          <a:xfrm>
            <a:off x="15062199" y="584200"/>
            <a:ext cx="6807201" cy="4089402"/>
            <a:chOff x="0" y="0"/>
            <a:chExt cx="6807200" cy="4089401"/>
          </a:xfrm>
        </p:grpSpPr>
        <p:sp>
          <p:nvSpPr>
            <p:cNvPr id="1536" name="Biblical Assumptions"/>
            <p:cNvSpPr txBox="1"/>
            <p:nvPr/>
          </p:nvSpPr>
          <p:spPr>
            <a:xfrm>
              <a:off x="152400" y="139700"/>
              <a:ext cx="6654800" cy="2145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rtl="1">
                <a:lnSpc>
                  <a:spcPct val="80000"/>
                </a:lnSpc>
                <a:defRPr sz="7000">
                  <a:solidFill>
                    <a:srgbClr val="FEFCDC"/>
                  </a:solidFill>
                  <a:effectLst>
                    <a:outerShdw sx="100000" sy="100000" kx="0" ky="0" algn="b" rotWithShape="0" blurRad="50800" dist="38100" dir="5400000">
                      <a:srgbClr val="000000">
                        <a:alpha val="40000"/>
                      </a:srgbClr>
                    </a:outerShdw>
                  </a:effectLst>
                </a:defRPr>
              </a:pPr>
              <a:r>
                <a:t>فرضيَّات</a:t>
              </a:r>
            </a:p>
            <a:p>
              <a:pPr rtl="1">
                <a:lnSpc>
                  <a:spcPct val="80000"/>
                </a:lnSpc>
                <a:defRPr sz="7000">
                  <a:solidFill>
                    <a:srgbClr val="FEFCDC"/>
                  </a:solidFill>
                  <a:effectLst>
                    <a:outerShdw sx="100000" sy="100000" kx="0" ky="0" algn="b" rotWithShape="0" blurRad="50800" dist="38100" dir="5400000">
                      <a:srgbClr val="000000">
                        <a:alpha val="40000"/>
                      </a:srgbClr>
                    </a:outerShdw>
                  </a:effectLst>
                </a:defRPr>
              </a:pPr>
              <a:r>
                <a:t>الكتاب المقدَّس</a:t>
              </a:r>
            </a:p>
          </p:txBody>
        </p:sp>
        <p:grpSp>
          <p:nvGrpSpPr>
            <p:cNvPr id="1541" name="Group"/>
            <p:cNvGrpSpPr/>
            <p:nvPr/>
          </p:nvGrpSpPr>
          <p:grpSpPr>
            <a:xfrm>
              <a:off x="431798" y="1701800"/>
              <a:ext cx="5961087" cy="609486"/>
              <a:chOff x="-1" y="0"/>
              <a:chExt cx="5961086" cy="609484"/>
            </a:xfrm>
          </p:grpSpPr>
          <p:sp>
            <p:nvSpPr>
              <p:cNvPr id="1537" name="Line"/>
              <p:cNvSpPr/>
              <p:nvPr/>
            </p:nvSpPr>
            <p:spPr>
              <a:xfrm flipV="1">
                <a:off x="5943600" y="0"/>
                <a:ext cx="2" cy="609485"/>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nvGrpSpPr>
              <p:cNvPr id="1540" name="Group"/>
              <p:cNvGrpSpPr/>
              <p:nvPr/>
            </p:nvGrpSpPr>
            <p:grpSpPr>
              <a:xfrm>
                <a:off x="-2" y="0"/>
                <a:ext cx="5961087" cy="609486"/>
                <a:chOff x="-1" y="0"/>
                <a:chExt cx="5961085" cy="609484"/>
              </a:xfrm>
            </p:grpSpPr>
            <p:sp>
              <p:nvSpPr>
                <p:cNvPr id="1538" name="Line"/>
                <p:cNvSpPr/>
                <p:nvPr/>
              </p:nvSpPr>
              <p:spPr>
                <a:xfrm flipV="1">
                  <a:off x="12699" y="596293"/>
                  <a:ext cx="5948386" cy="13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1539" name="Line"/>
                <p:cNvSpPr/>
                <p:nvPr/>
              </p:nvSpPr>
              <p:spPr>
                <a:xfrm flipV="1">
                  <a:off x="-2" y="0"/>
                  <a:ext cx="3" cy="60948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grpSp>
        <p:sp>
          <p:nvSpPr>
            <p:cNvPr id="1542" name="Line"/>
            <p:cNvSpPr/>
            <p:nvPr/>
          </p:nvSpPr>
          <p:spPr>
            <a:xfrm flipH="1">
              <a:off x="520699" y="3314701"/>
              <a:ext cx="2" cy="675060"/>
            </a:xfrm>
            <a:prstGeom prst="line">
              <a:avLst/>
            </a:prstGeom>
            <a:noFill/>
            <a:ln w="25400" cap="flat">
              <a:solidFill>
                <a:srgbClr val="E2DEAB"/>
              </a:solidFill>
              <a:prstDash val="solid"/>
              <a:miter lim="400000"/>
              <a:tailEnd type="triangle" w="med" len="med"/>
            </a:ln>
            <a:effectLst/>
          </p:spPr>
          <p:txBody>
            <a:bodyPr wrap="square" lIns="45718" tIns="45718" rIns="45718" bIns="45718" numCol="1" anchor="t">
              <a:noAutofit/>
            </a:bodyPr>
            <a:lstStyle/>
            <a:p>
              <a:pPr/>
            </a:p>
          </p:txBody>
        </p:sp>
        <p:sp>
          <p:nvSpPr>
            <p:cNvPr id="1543" name="Triangle"/>
            <p:cNvSpPr/>
            <p:nvPr/>
          </p:nvSpPr>
          <p:spPr>
            <a:xfrm rot="10800000">
              <a:off x="-1" y="3556001"/>
              <a:ext cx="1028701" cy="533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FEFCDC"/>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44" name="Line"/>
            <p:cNvSpPr/>
            <p:nvPr/>
          </p:nvSpPr>
          <p:spPr>
            <a:xfrm flipV="1">
              <a:off x="520700" y="3327400"/>
              <a:ext cx="3093904" cy="14"/>
            </a:xfrm>
            <a:prstGeom prst="line">
              <a:avLst/>
            </a:prstGeom>
            <a:noFill/>
            <a:ln w="25400" cap="flat">
              <a:solidFill>
                <a:srgbClr val="E2DEAB"/>
              </a:solidFill>
              <a:prstDash val="solid"/>
              <a:miter lim="400000"/>
            </a:ln>
            <a:effectLst/>
          </p:spPr>
          <p:txBody>
            <a:bodyPr wrap="square" lIns="45718" tIns="45718" rIns="45718" bIns="45718" numCol="1" anchor="t">
              <a:noAutofit/>
            </a:bodyPr>
            <a:lstStyle/>
            <a:p>
              <a:pPr/>
            </a:p>
          </p:txBody>
        </p:sp>
        <p:sp>
          <p:nvSpPr>
            <p:cNvPr id="1545" name="Line"/>
            <p:cNvSpPr/>
            <p:nvPr/>
          </p:nvSpPr>
          <p:spPr>
            <a:xfrm>
              <a:off x="3594100" y="2298700"/>
              <a:ext cx="0" cy="1041401"/>
            </a:xfrm>
            <a:prstGeom prst="line">
              <a:avLst/>
            </a:prstGeom>
            <a:noFill/>
            <a:ln w="25400" cap="flat">
              <a:solidFill>
                <a:srgbClr val="E2DEAB"/>
              </a:solidFill>
              <a:prstDash val="solid"/>
              <a:miter lim="400000"/>
            </a:ln>
            <a:effectLst/>
          </p:spPr>
          <p:txBody>
            <a:bodyPr wrap="square" lIns="45718" tIns="45718" rIns="45718" bIns="45718" numCol="1" anchor="t">
              <a:noAutofit/>
            </a:bodyPr>
            <a:lstStyle/>
            <a:p>
              <a:pPr/>
            </a:p>
          </p:txBody>
        </p:sp>
        <p:sp>
          <p:nvSpPr>
            <p:cNvPr id="1546" name="Rectangle"/>
            <p:cNvSpPr/>
            <p:nvPr/>
          </p:nvSpPr>
          <p:spPr>
            <a:xfrm>
              <a:off x="431800" y="0"/>
              <a:ext cx="5943600" cy="2298701"/>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1555" name="Group"/>
          <p:cNvGrpSpPr/>
          <p:nvPr/>
        </p:nvGrpSpPr>
        <p:grpSpPr>
          <a:xfrm>
            <a:off x="12998446" y="10274300"/>
            <a:ext cx="8870956" cy="2755901"/>
            <a:chOff x="0" y="0"/>
            <a:chExt cx="8870954" cy="2755900"/>
          </a:xfrm>
        </p:grpSpPr>
        <p:grpSp>
          <p:nvGrpSpPr>
            <p:cNvPr id="1551" name="Group"/>
            <p:cNvGrpSpPr/>
            <p:nvPr/>
          </p:nvGrpSpPr>
          <p:grpSpPr>
            <a:xfrm>
              <a:off x="-1" y="0"/>
              <a:ext cx="1670056" cy="1860779"/>
              <a:chOff x="-1" y="0"/>
              <a:chExt cx="1670054" cy="1860778"/>
            </a:xfrm>
          </p:grpSpPr>
          <p:sp>
            <p:nvSpPr>
              <p:cNvPr id="1548" name="Triangle"/>
              <p:cNvSpPr/>
              <p:nvPr/>
            </p:nvSpPr>
            <p:spPr>
              <a:xfrm rot="5400000">
                <a:off x="889001" y="1079726"/>
                <a:ext cx="1028703" cy="533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FEFCDC"/>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EFCDC"/>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49" name="Line"/>
              <p:cNvSpPr/>
              <p:nvPr/>
            </p:nvSpPr>
            <p:spPr>
              <a:xfrm flipV="1">
                <a:off x="1" y="1409900"/>
                <a:ext cx="1346263" cy="28"/>
              </a:xfrm>
              <a:prstGeom prst="line">
                <a:avLst/>
              </a:prstGeom>
              <a:noFill/>
              <a:ln w="25400" cap="flat">
                <a:solidFill>
                  <a:srgbClr val="E2DEAB"/>
                </a:solidFill>
                <a:prstDash val="solid"/>
                <a:miter lim="400000"/>
              </a:ln>
              <a:effectLst/>
            </p:spPr>
            <p:txBody>
              <a:bodyPr wrap="square" lIns="45718" tIns="45718" rIns="45718" bIns="45718" numCol="1" anchor="t">
                <a:noAutofit/>
              </a:bodyPr>
              <a:lstStyle/>
              <a:p>
                <a:pPr/>
              </a:p>
            </p:txBody>
          </p:sp>
          <p:sp>
            <p:nvSpPr>
              <p:cNvPr id="1550" name="Line"/>
              <p:cNvSpPr/>
              <p:nvPr/>
            </p:nvSpPr>
            <p:spPr>
              <a:xfrm flipH="1">
                <a:off x="-2" y="0"/>
                <a:ext cx="4" cy="1422628"/>
              </a:xfrm>
              <a:prstGeom prst="line">
                <a:avLst/>
              </a:prstGeom>
              <a:noFill/>
              <a:ln w="25400" cap="flat">
                <a:solidFill>
                  <a:srgbClr val="E2DEAB"/>
                </a:solidFill>
                <a:prstDash val="solid"/>
                <a:miter lim="400000"/>
              </a:ln>
              <a:effectLst/>
            </p:spPr>
            <p:txBody>
              <a:bodyPr wrap="square" lIns="45718" tIns="45718" rIns="45718" bIns="45718" numCol="1" anchor="t">
                <a:noAutofit/>
              </a:bodyPr>
              <a:lstStyle/>
              <a:p>
                <a:pPr/>
              </a:p>
            </p:txBody>
          </p:sp>
        </p:grpSp>
        <p:grpSp>
          <p:nvGrpSpPr>
            <p:cNvPr id="1554" name="Group"/>
            <p:cNvGrpSpPr/>
            <p:nvPr/>
          </p:nvGrpSpPr>
          <p:grpSpPr>
            <a:xfrm>
              <a:off x="1936752" y="457200"/>
              <a:ext cx="6934203" cy="2298701"/>
              <a:chOff x="0" y="0"/>
              <a:chExt cx="6934202" cy="2298700"/>
            </a:xfrm>
          </p:grpSpPr>
          <p:sp>
            <p:nvSpPr>
              <p:cNvPr id="1552" name="Young Earth…"/>
              <p:cNvSpPr/>
              <p:nvPr/>
            </p:nvSpPr>
            <p:spPr>
              <a:xfrm>
                <a:off x="190500" y="76200"/>
                <a:ext cx="665480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rtl="1">
                  <a:lnSpc>
                    <a:spcPct val="80000"/>
                  </a:lnSpc>
                  <a:defRPr sz="7000">
                    <a:solidFill>
                      <a:srgbClr val="FEFCDC"/>
                    </a:solidFill>
                    <a:effectLst>
                      <a:outerShdw sx="100000" sy="100000" kx="0" ky="0" algn="b" rotWithShape="0" blurRad="50800" dist="38100" dir="5400000">
                        <a:srgbClr val="000000">
                          <a:alpha val="40000"/>
                        </a:srgbClr>
                      </a:outerShdw>
                    </a:effectLst>
                  </a:defRPr>
                </a:pPr>
                <a:r>
                  <a:t>الأرض الفتيَّة</a:t>
                </a:r>
              </a:p>
              <a:p>
                <a:pPr rtl="1">
                  <a:lnSpc>
                    <a:spcPct val="80000"/>
                  </a:lnSpc>
                  <a:defRPr sz="7000">
                    <a:solidFill>
                      <a:srgbClr val="FEFCDC"/>
                    </a:solidFill>
                    <a:effectLst>
                      <a:outerShdw sx="100000" sy="100000" kx="0" ky="0" algn="b" rotWithShape="0" blurRad="50800" dist="38100" dir="5400000">
                        <a:srgbClr val="000000">
                          <a:alpha val="40000"/>
                        </a:srgbClr>
                      </a:outerShdw>
                    </a:effectLst>
                  </a:defRPr>
                </a:pPr>
                <a:r>
                  <a:t>طوفان عالميٌّ</a:t>
                </a:r>
              </a:p>
            </p:txBody>
          </p:sp>
          <p:sp>
            <p:nvSpPr>
              <p:cNvPr id="1553" name="Rectangle"/>
              <p:cNvSpPr/>
              <p:nvPr/>
            </p:nvSpPr>
            <p:spPr>
              <a:xfrm>
                <a:off x="0" y="0"/>
                <a:ext cx="6934203"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grpSp>
        <p:nvGrpSpPr>
          <p:cNvPr id="1563" name="Group"/>
          <p:cNvGrpSpPr/>
          <p:nvPr/>
        </p:nvGrpSpPr>
        <p:grpSpPr>
          <a:xfrm>
            <a:off x="2064823" y="10235972"/>
            <a:ext cx="9111239" cy="2895829"/>
            <a:chOff x="0" y="0"/>
            <a:chExt cx="9111237" cy="2895827"/>
          </a:xfrm>
        </p:grpSpPr>
        <p:grpSp>
          <p:nvGrpSpPr>
            <p:cNvPr id="1559" name="Group"/>
            <p:cNvGrpSpPr/>
            <p:nvPr/>
          </p:nvGrpSpPr>
          <p:grpSpPr>
            <a:xfrm>
              <a:off x="7403025" y="0"/>
              <a:ext cx="1708213" cy="1936979"/>
              <a:chOff x="0" y="0"/>
              <a:chExt cx="1708212" cy="1936978"/>
            </a:xfrm>
          </p:grpSpPr>
          <p:sp>
            <p:nvSpPr>
              <p:cNvPr id="1556" name="Triangle"/>
              <p:cNvSpPr/>
              <p:nvPr/>
            </p:nvSpPr>
            <p:spPr>
              <a:xfrm rot="16200000">
                <a:off x="-247651" y="1155926"/>
                <a:ext cx="1028702" cy="533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FEFCDC"/>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57" name="Line"/>
              <p:cNvSpPr/>
              <p:nvPr/>
            </p:nvSpPr>
            <p:spPr>
              <a:xfrm flipV="1">
                <a:off x="361950" y="1409901"/>
                <a:ext cx="1346262" cy="28"/>
              </a:xfrm>
              <a:prstGeom prst="line">
                <a:avLst/>
              </a:prstGeom>
              <a:noFill/>
              <a:ln w="25400" cap="flat">
                <a:solidFill>
                  <a:srgbClr val="E2DEAB"/>
                </a:solidFill>
                <a:prstDash val="solid"/>
                <a:miter lim="400000"/>
              </a:ln>
              <a:effectLst/>
            </p:spPr>
            <p:txBody>
              <a:bodyPr wrap="square" lIns="45718" tIns="45718" rIns="45718" bIns="45718" numCol="1" anchor="t">
                <a:noAutofit/>
              </a:bodyPr>
              <a:lstStyle/>
              <a:p>
                <a:pPr/>
              </a:p>
            </p:txBody>
          </p:sp>
          <p:sp>
            <p:nvSpPr>
              <p:cNvPr id="1558" name="Line"/>
              <p:cNvSpPr/>
              <p:nvPr/>
            </p:nvSpPr>
            <p:spPr>
              <a:xfrm flipH="1">
                <a:off x="1708150" y="0"/>
                <a:ext cx="2" cy="1422629"/>
              </a:xfrm>
              <a:prstGeom prst="line">
                <a:avLst/>
              </a:prstGeom>
              <a:noFill/>
              <a:ln w="25400" cap="flat">
                <a:solidFill>
                  <a:srgbClr val="E2DEAB"/>
                </a:solidFill>
                <a:prstDash val="solid"/>
                <a:miter lim="400000"/>
              </a:ln>
              <a:effectLst/>
            </p:spPr>
            <p:txBody>
              <a:bodyPr wrap="square" lIns="45718" tIns="45718" rIns="45718" bIns="45718" numCol="1" anchor="t">
                <a:noAutofit/>
              </a:bodyPr>
              <a:lstStyle/>
              <a:p>
                <a:pPr/>
              </a:p>
            </p:txBody>
          </p:sp>
        </p:grpSp>
        <p:grpSp>
          <p:nvGrpSpPr>
            <p:cNvPr id="1562" name="Group"/>
            <p:cNvGrpSpPr/>
            <p:nvPr/>
          </p:nvGrpSpPr>
          <p:grpSpPr>
            <a:xfrm>
              <a:off x="0" y="597126"/>
              <a:ext cx="7179784" cy="2298702"/>
              <a:chOff x="0" y="0"/>
              <a:chExt cx="7179783" cy="2298700"/>
            </a:xfrm>
          </p:grpSpPr>
          <p:sp>
            <p:nvSpPr>
              <p:cNvPr id="1560" name="Old Earth…"/>
              <p:cNvSpPr/>
              <p:nvPr/>
            </p:nvSpPr>
            <p:spPr>
              <a:xfrm>
                <a:off x="273503" y="25400"/>
                <a:ext cx="659681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rtl="1">
                  <a:lnSpc>
                    <a:spcPct val="80000"/>
                  </a:lnSpc>
                  <a:defRPr sz="7000">
                    <a:solidFill>
                      <a:srgbClr val="FEFCDC"/>
                    </a:solidFill>
                    <a:effectLst>
                      <a:outerShdw sx="100000" sy="100000" kx="0" ky="0" algn="b" rotWithShape="0" blurRad="50800" dist="38100" dir="5400000">
                        <a:srgbClr val="000000">
                          <a:alpha val="40000"/>
                        </a:srgbClr>
                      </a:outerShdw>
                    </a:effectLst>
                  </a:defRPr>
                </a:pPr>
                <a:r>
                  <a:t>الأرض القديمة</a:t>
                </a:r>
              </a:p>
              <a:p>
                <a:pPr rtl="1">
                  <a:lnSpc>
                    <a:spcPct val="80000"/>
                  </a:lnSpc>
                  <a:defRPr sz="7000">
                    <a:solidFill>
                      <a:srgbClr val="FEFCDC"/>
                    </a:solidFill>
                    <a:effectLst>
                      <a:outerShdw sx="100000" sy="100000" kx="0" ky="0" algn="b" rotWithShape="0" blurRad="50800" dist="38100" dir="5400000">
                        <a:srgbClr val="000000">
                          <a:alpha val="40000"/>
                        </a:srgbClr>
                      </a:outerShdw>
                    </a:effectLst>
                  </a:defRPr>
                </a:pPr>
                <a:r>
                  <a:t>لا طوفان عالميّ</a:t>
                </a:r>
              </a:p>
            </p:txBody>
          </p:sp>
          <p:sp>
            <p:nvSpPr>
              <p:cNvPr id="1561" name="Rectangle"/>
              <p:cNvSpPr/>
              <p:nvPr/>
            </p:nvSpPr>
            <p:spPr>
              <a:xfrm>
                <a:off x="0" y="0"/>
                <a:ext cx="7179784" cy="2298701"/>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grpSp>
        <p:nvGrpSpPr>
          <p:cNvPr id="1577" name="Group"/>
          <p:cNvGrpSpPr/>
          <p:nvPr/>
        </p:nvGrpSpPr>
        <p:grpSpPr>
          <a:xfrm>
            <a:off x="2933700" y="584199"/>
            <a:ext cx="6667504" cy="4102107"/>
            <a:chOff x="0" y="0"/>
            <a:chExt cx="6667503" cy="4102105"/>
          </a:xfrm>
        </p:grpSpPr>
        <p:grpSp>
          <p:nvGrpSpPr>
            <p:cNvPr id="1575" name="Group"/>
            <p:cNvGrpSpPr/>
            <p:nvPr/>
          </p:nvGrpSpPr>
          <p:grpSpPr>
            <a:xfrm>
              <a:off x="342897" y="-1"/>
              <a:ext cx="6324607" cy="4102107"/>
              <a:chOff x="-1" y="0"/>
              <a:chExt cx="6324605" cy="4102105"/>
            </a:xfrm>
          </p:grpSpPr>
          <p:grpSp>
            <p:nvGrpSpPr>
              <p:cNvPr id="1573" name="Group"/>
              <p:cNvGrpSpPr/>
              <p:nvPr/>
            </p:nvGrpSpPr>
            <p:grpSpPr>
              <a:xfrm>
                <a:off x="-2" y="1676901"/>
                <a:ext cx="6324607" cy="2425205"/>
                <a:chOff x="-1" y="0"/>
                <a:chExt cx="6324605" cy="2425203"/>
              </a:xfrm>
            </p:grpSpPr>
            <p:sp>
              <p:nvSpPr>
                <p:cNvPr id="1564" name="Line"/>
                <p:cNvSpPr/>
                <p:nvPr/>
              </p:nvSpPr>
              <p:spPr>
                <a:xfrm flipV="1">
                  <a:off x="5943613" y="0"/>
                  <a:ext cx="2" cy="609484"/>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nvGrpSpPr>
                <p:cNvPr id="1572" name="Group"/>
                <p:cNvGrpSpPr/>
                <p:nvPr/>
              </p:nvGrpSpPr>
              <p:grpSpPr>
                <a:xfrm>
                  <a:off x="-2" y="12582"/>
                  <a:ext cx="6324607" cy="2412623"/>
                  <a:chOff x="-1" y="0"/>
                  <a:chExt cx="6324605" cy="2412622"/>
                </a:xfrm>
              </p:grpSpPr>
              <p:grpSp>
                <p:nvGrpSpPr>
                  <p:cNvPr id="1567" name="Group"/>
                  <p:cNvGrpSpPr/>
                  <p:nvPr/>
                </p:nvGrpSpPr>
                <p:grpSpPr>
                  <a:xfrm>
                    <a:off x="-2" y="0"/>
                    <a:ext cx="5961091" cy="609486"/>
                    <a:chOff x="-1" y="0"/>
                    <a:chExt cx="5961089" cy="609484"/>
                  </a:xfrm>
                </p:grpSpPr>
                <p:sp>
                  <p:nvSpPr>
                    <p:cNvPr id="1565" name="Line"/>
                    <p:cNvSpPr/>
                    <p:nvPr/>
                  </p:nvSpPr>
                  <p:spPr>
                    <a:xfrm flipV="1">
                      <a:off x="12699" y="596293"/>
                      <a:ext cx="5948389" cy="13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sp>
                  <p:nvSpPr>
                    <p:cNvPr id="1566" name="Line"/>
                    <p:cNvSpPr/>
                    <p:nvPr/>
                  </p:nvSpPr>
                  <p:spPr>
                    <a:xfrm flipV="1">
                      <a:off x="-2" y="0"/>
                      <a:ext cx="3" cy="609486"/>
                    </a:xfrm>
                    <a:prstGeom prst="line">
                      <a:avLst/>
                    </a:prstGeom>
                    <a:noFill/>
                    <a:ln w="25400" cap="flat">
                      <a:solidFill>
                        <a:srgbClr val="EBEBEB"/>
                      </a:solidFill>
                      <a:prstDash val="solid"/>
                      <a:miter lim="400000"/>
                    </a:ln>
                    <a:effectLst/>
                  </p:spPr>
                  <p:txBody>
                    <a:bodyPr wrap="square" lIns="45718" tIns="45718" rIns="45718" bIns="45718" numCol="1" anchor="t">
                      <a:noAutofit/>
                    </a:bodyPr>
                    <a:lstStyle/>
                    <a:p>
                      <a:pPr/>
                    </a:p>
                  </p:txBody>
                </p:sp>
              </p:grpSp>
              <p:sp>
                <p:nvSpPr>
                  <p:cNvPr id="1568" name="Line"/>
                  <p:cNvSpPr/>
                  <p:nvPr/>
                </p:nvSpPr>
                <p:spPr>
                  <a:xfrm flipH="1">
                    <a:off x="2743201" y="596517"/>
                    <a:ext cx="2" cy="1041404"/>
                  </a:xfrm>
                  <a:prstGeom prst="line">
                    <a:avLst/>
                  </a:prstGeom>
                  <a:noFill/>
                  <a:ln w="25400" cap="flat">
                    <a:solidFill>
                      <a:srgbClr val="E2DEAB"/>
                    </a:solidFill>
                    <a:prstDash val="solid"/>
                    <a:miter lim="400000"/>
                  </a:ln>
                  <a:effectLst/>
                </p:spPr>
                <p:txBody>
                  <a:bodyPr wrap="square" lIns="45718" tIns="45718" rIns="45718" bIns="45718" numCol="1" anchor="t">
                    <a:noAutofit/>
                  </a:bodyPr>
                  <a:lstStyle/>
                  <a:p>
                    <a:pPr/>
                  </a:p>
                </p:txBody>
              </p:sp>
              <p:sp>
                <p:nvSpPr>
                  <p:cNvPr id="1569" name="Line"/>
                  <p:cNvSpPr/>
                  <p:nvPr/>
                </p:nvSpPr>
                <p:spPr>
                  <a:xfrm flipV="1">
                    <a:off x="2735397" y="1637906"/>
                    <a:ext cx="3093907" cy="15"/>
                  </a:xfrm>
                  <a:prstGeom prst="line">
                    <a:avLst/>
                  </a:prstGeom>
                  <a:noFill/>
                  <a:ln w="25400" cap="flat">
                    <a:solidFill>
                      <a:srgbClr val="E2DEAB"/>
                    </a:solidFill>
                    <a:prstDash val="solid"/>
                    <a:miter lim="400000"/>
                  </a:ln>
                  <a:effectLst/>
                </p:spPr>
                <p:txBody>
                  <a:bodyPr wrap="square" lIns="45718" tIns="45718" rIns="45718" bIns="45718" numCol="1" anchor="t">
                    <a:noAutofit/>
                  </a:bodyPr>
                  <a:lstStyle/>
                  <a:p>
                    <a:pPr/>
                  </a:p>
                </p:txBody>
              </p:sp>
              <p:sp>
                <p:nvSpPr>
                  <p:cNvPr id="1570" name="Line"/>
                  <p:cNvSpPr/>
                  <p:nvPr/>
                </p:nvSpPr>
                <p:spPr>
                  <a:xfrm>
                    <a:off x="5816603" y="1637919"/>
                    <a:ext cx="2" cy="675062"/>
                  </a:xfrm>
                  <a:prstGeom prst="line">
                    <a:avLst/>
                  </a:prstGeom>
                  <a:noFill/>
                  <a:ln w="25400" cap="flat">
                    <a:solidFill>
                      <a:srgbClr val="E2DEAB"/>
                    </a:solidFill>
                    <a:prstDash val="solid"/>
                    <a:miter lim="400000"/>
                    <a:tailEnd type="triangle" w="med" len="med"/>
                  </a:ln>
                  <a:effectLst/>
                </p:spPr>
                <p:txBody>
                  <a:bodyPr wrap="square" lIns="45718" tIns="45718" rIns="45718" bIns="45718" numCol="1" anchor="t">
                    <a:noAutofit/>
                  </a:bodyPr>
                  <a:lstStyle/>
                  <a:p>
                    <a:pPr/>
                  </a:p>
                </p:txBody>
              </p:sp>
              <p:sp>
                <p:nvSpPr>
                  <p:cNvPr id="1571" name="Triangle"/>
                  <p:cNvSpPr/>
                  <p:nvPr/>
                </p:nvSpPr>
                <p:spPr>
                  <a:xfrm rot="10800000">
                    <a:off x="5295903" y="1879220"/>
                    <a:ext cx="1028702" cy="533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FEFCDC"/>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sp>
            <p:nvSpPr>
              <p:cNvPr id="1574" name="Rectangle"/>
              <p:cNvSpPr/>
              <p:nvPr/>
            </p:nvSpPr>
            <p:spPr>
              <a:xfrm>
                <a:off x="-1" y="-1"/>
                <a:ext cx="5943603" cy="2298702"/>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1576" name="Naturalistic…"/>
            <p:cNvSpPr txBox="1"/>
            <p:nvPr/>
          </p:nvSpPr>
          <p:spPr>
            <a:xfrm>
              <a:off x="-1" y="88900"/>
              <a:ext cx="6654801" cy="21317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rtl="1">
                <a:lnSpc>
                  <a:spcPct val="80000"/>
                </a:lnSpc>
                <a:defRPr sz="7000">
                  <a:solidFill>
                    <a:srgbClr val="FEFCDC"/>
                  </a:solidFill>
                  <a:effectLst>
                    <a:outerShdw sx="100000" sy="100000" kx="0" ky="0" algn="b" rotWithShape="0" blurRad="50800" dist="38100" dir="5400000">
                      <a:srgbClr val="000000">
                        <a:alpha val="40000"/>
                      </a:srgbClr>
                    </a:outerShdw>
                  </a:effectLst>
                </a:defRPr>
              </a:pPr>
              <a:r>
                <a:t>فرضيَّات المذهب</a:t>
              </a:r>
            </a:p>
            <a:p>
              <a:pPr rtl="1">
                <a:lnSpc>
                  <a:spcPct val="80000"/>
                </a:lnSpc>
                <a:defRPr sz="7000">
                  <a:solidFill>
                    <a:srgbClr val="FEFCDC"/>
                  </a:solidFill>
                  <a:effectLst>
                    <a:outerShdw sx="100000" sy="100000" kx="0" ky="0" algn="b" rotWithShape="0" blurRad="50800" dist="38100" dir="5400000">
                      <a:srgbClr val="000000">
                        <a:alpha val="40000"/>
                      </a:srgbClr>
                    </a:outerShdw>
                  </a:effectLst>
                </a:defRPr>
              </a:pPr>
              <a:r>
                <a:t>الطبيعيّ</a:t>
              </a:r>
            </a:p>
          </p:txBody>
        </p:sp>
      </p:grpSp>
      <p:grpSp>
        <p:nvGrpSpPr>
          <p:cNvPr id="1580" name="Group"/>
          <p:cNvGrpSpPr/>
          <p:nvPr/>
        </p:nvGrpSpPr>
        <p:grpSpPr>
          <a:xfrm>
            <a:off x="5471459" y="3466985"/>
            <a:ext cx="13715490" cy="6826427"/>
            <a:chOff x="0" y="0"/>
            <a:chExt cx="13715488" cy="6826425"/>
          </a:xfrm>
        </p:grpSpPr>
        <p:sp>
          <p:nvSpPr>
            <p:cNvPr id="1578" name="Rectangle"/>
            <p:cNvSpPr/>
            <p:nvPr/>
          </p:nvSpPr>
          <p:spPr>
            <a:xfrm>
              <a:off x="0" y="0"/>
              <a:ext cx="13715489" cy="6826426"/>
            </a:xfrm>
            <a:prstGeom prst="rect">
              <a:avLst/>
            </a:prstGeom>
            <a:solidFill>
              <a:srgbClr val="270D0A"/>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79" name="It’s a battle of worldviews."/>
            <p:cNvSpPr txBox="1"/>
            <p:nvPr/>
          </p:nvSpPr>
          <p:spPr>
            <a:xfrm>
              <a:off x="206118" y="666561"/>
              <a:ext cx="13303252" cy="49588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rtl="1">
                <a:defRPr sz="14400">
                  <a:solidFill>
                    <a:srgbClr val="FEFCDC"/>
                  </a:solidFill>
                  <a:latin typeface="Gill Sans"/>
                  <a:ea typeface="Gill Sans"/>
                  <a:cs typeface="Gill Sans"/>
                  <a:sym typeface="Gill Sans"/>
                </a:defRPr>
              </a:pPr>
              <a:r>
                <a:t>إنَّه صراع</a:t>
              </a:r>
            </a:p>
            <a:p>
              <a:pPr rtl="1">
                <a:defRPr sz="14400">
                  <a:solidFill>
                    <a:srgbClr val="FEFCDC"/>
                  </a:solidFill>
                  <a:latin typeface="Gill Sans"/>
                  <a:ea typeface="Gill Sans"/>
                  <a:cs typeface="Gill Sans"/>
                  <a:sym typeface="Gill Sans"/>
                </a:defRPr>
              </a:pPr>
              <a:r>
                <a:t>بين الرؤى الكونيَّة</a:t>
              </a:r>
            </a:p>
          </p:txBody>
        </p:sp>
      </p:grpSp>
      <p:grpSp>
        <p:nvGrpSpPr>
          <p:cNvPr id="1583" name="Group"/>
          <p:cNvGrpSpPr/>
          <p:nvPr/>
        </p:nvGrpSpPr>
        <p:grpSpPr>
          <a:xfrm>
            <a:off x="3223303" y="587602"/>
            <a:ext cx="18211801" cy="2286001"/>
            <a:chOff x="0" y="0"/>
            <a:chExt cx="18211800" cy="2286000"/>
          </a:xfrm>
        </p:grpSpPr>
        <p:sp>
          <p:nvSpPr>
            <p:cNvPr id="1581" name="Rectangle"/>
            <p:cNvSpPr/>
            <p:nvPr/>
          </p:nvSpPr>
          <p:spPr>
            <a:xfrm>
              <a:off x="0" y="0"/>
              <a:ext cx="18211800" cy="2286000"/>
            </a:xfrm>
            <a:prstGeom prst="rect">
              <a:avLst/>
            </a:prstGeom>
            <a:noFill/>
            <a:ln w="1143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82" name="Line"/>
            <p:cNvSpPr/>
            <p:nvPr/>
          </p:nvSpPr>
          <p:spPr>
            <a:xfrm flipV="1">
              <a:off x="6581095" y="1152282"/>
              <a:ext cx="4852465" cy="17"/>
            </a:xfrm>
            <a:prstGeom prst="line">
              <a:avLst/>
            </a:prstGeom>
            <a:noFill/>
            <a:ln w="127000" cap="flat">
              <a:solidFill>
                <a:srgbClr val="FFFB00"/>
              </a:solidFill>
              <a:prstDash val="solid"/>
              <a:miter lim="400000"/>
              <a:headEnd type="stealth" w="med" len="med"/>
              <a:tailEnd type="stealth" w="med" len="med"/>
            </a:ln>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577"/>
                                        </p:tgtEl>
                                        <p:attrNameLst>
                                          <p:attrName>style.visibility</p:attrName>
                                        </p:attrNameLst>
                                      </p:cBhvr>
                                      <p:to>
                                        <p:strVal val="visible"/>
                                      </p:to>
                                    </p:set>
                                    <p:animEffect filter="wipe(up)" transition="in">
                                      <p:cBhvr>
                                        <p:cTn id="7" dur="500"/>
                                        <p:tgtEl>
                                          <p:spTgt spid="15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563"/>
                                        </p:tgtEl>
                                        <p:attrNameLst>
                                          <p:attrName>style.visibility</p:attrName>
                                        </p:attrNameLst>
                                      </p:cBhvr>
                                      <p:to>
                                        <p:strVal val="visible"/>
                                      </p:to>
                                    </p:set>
                                    <p:animEffect filter="wipe(up)" transition="in">
                                      <p:cBhvr>
                                        <p:cTn id="12" dur="500"/>
                                        <p:tgtEl>
                                          <p:spTgt spid="156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1547"/>
                                        </p:tgtEl>
                                        <p:attrNameLst>
                                          <p:attrName>style.visibility</p:attrName>
                                        </p:attrNameLst>
                                      </p:cBhvr>
                                      <p:to>
                                        <p:strVal val="visible"/>
                                      </p:to>
                                    </p:set>
                                    <p:animEffect filter="wipe(up)" transition="in">
                                      <p:cBhvr>
                                        <p:cTn id="17" dur="500"/>
                                        <p:tgtEl>
                                          <p:spTgt spid="154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1555"/>
                                        </p:tgtEl>
                                        <p:attrNameLst>
                                          <p:attrName>style.visibility</p:attrName>
                                        </p:attrNameLst>
                                      </p:cBhvr>
                                      <p:to>
                                        <p:strVal val="visible"/>
                                      </p:to>
                                    </p:set>
                                    <p:animEffect filter="wipe(up)" transition="in">
                                      <p:cBhvr>
                                        <p:cTn id="22" dur="500"/>
                                        <p:tgtEl>
                                          <p:spTgt spid="155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23" grpId="5" fill="hold">
                                  <p:stCondLst>
                                    <p:cond delay="0"/>
                                  </p:stCondLst>
                                  <p:iterate type="el" backwards="0">
                                    <p:tmAbs val="0"/>
                                  </p:iterate>
                                  <p:childTnLst>
                                    <p:set>
                                      <p:cBhvr>
                                        <p:cTn id="26" fill="hold"/>
                                        <p:tgtEl>
                                          <p:spTgt spid="1583"/>
                                        </p:tgtEl>
                                        <p:attrNameLst>
                                          <p:attrName>style.visibility</p:attrName>
                                        </p:attrNameLst>
                                      </p:cBhvr>
                                      <p:to>
                                        <p:strVal val="visible"/>
                                      </p:to>
                                    </p:set>
                                    <p:anim calcmode="lin" valueType="num">
                                      <p:cBhvr>
                                        <p:cTn id="27" dur="500" fill="hold"/>
                                        <p:tgtEl>
                                          <p:spTgt spid="1583"/>
                                        </p:tgtEl>
                                        <p:attrNameLst>
                                          <p:attrName>ppt_w</p:attrName>
                                        </p:attrNameLst>
                                      </p:cBhvr>
                                      <p:tavLst>
                                        <p:tav tm="0">
                                          <p:val>
                                            <p:fltVal val="0"/>
                                          </p:val>
                                        </p:tav>
                                        <p:tav tm="100000">
                                          <p:val>
                                            <p:strVal val="#ppt_w"/>
                                          </p:val>
                                        </p:tav>
                                      </p:tavLst>
                                    </p:anim>
                                    <p:anim calcmode="lin" valueType="num">
                                      <p:cBhvr>
                                        <p:cTn id="28" dur="500" fill="hold"/>
                                        <p:tgtEl>
                                          <p:spTgt spid="1583"/>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6" fill="hold">
                                  <p:stCondLst>
                                    <p:cond delay="0"/>
                                  </p:stCondLst>
                                  <p:iterate type="el" backwards="0">
                                    <p:tmAbs val="0"/>
                                  </p:iterate>
                                  <p:childTnLst>
                                    <p:set>
                                      <p:cBhvr>
                                        <p:cTn id="32" fill="hold"/>
                                        <p:tgtEl>
                                          <p:spTgt spid="1580"/>
                                        </p:tgtEl>
                                        <p:attrNameLst>
                                          <p:attrName>style.visibility</p:attrName>
                                        </p:attrNameLst>
                                      </p:cBhvr>
                                      <p:to>
                                        <p:strVal val="visible"/>
                                      </p:to>
                                    </p:set>
                                    <p:animEffect filter="fade" transition="in">
                                      <p:cBhvr>
                                        <p:cTn id="33" dur="500"/>
                                        <p:tgtEl>
                                          <p:spTgt spid="1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3" grpId="2"/>
      <p:bldP build="whole" bldLvl="1" animBg="1" rev="0" advAuto="0" spid="1577" grpId="1"/>
      <p:bldP build="whole" bldLvl="1" animBg="1" rev="0" advAuto="0" spid="1547" grpId="3"/>
      <p:bldP build="whole" bldLvl="1" animBg="1" rev="0" advAuto="0" spid="1583" grpId="5"/>
      <p:bldP build="whole" bldLvl="1" animBg="1" rev="0" advAuto="0" spid="1555" grpId="4"/>
      <p:bldP build="whole" bldLvl="1" animBg="1" rev="0" advAuto="0" spid="1580" grpId="6"/>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7" name="2 Corinthians 10:4–5"/>
          <p:cNvSpPr txBox="1"/>
          <p:nvPr>
            <p:ph type="ctrTitle"/>
          </p:nvPr>
        </p:nvSpPr>
        <p:spPr>
          <a:xfrm>
            <a:off x="3919039" y="1392056"/>
            <a:ext cx="17942922" cy="1750895"/>
          </a:xfrm>
          <a:prstGeom prst="rect">
            <a:avLst/>
          </a:prstGeom>
          <a:effectLst/>
        </p:spPr>
        <p:txBody>
          <a:bodyPr/>
          <a:lstStyle>
            <a:lvl1pPr defTabSz="914400" rtl="1">
              <a:defRPr sz="90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2 كورنثوس 10: 4-5</a:t>
            </a:r>
          </a:p>
        </p:txBody>
      </p:sp>
      <p:sp>
        <p:nvSpPr>
          <p:cNvPr id="998" name="4 For the weapons of our warfare are not of the flesh, but divinely powerful for the destruction of fortresses.…"/>
          <p:cNvSpPr txBox="1"/>
          <p:nvPr>
            <p:ph type="subTitle" idx="1"/>
          </p:nvPr>
        </p:nvSpPr>
        <p:spPr>
          <a:xfrm>
            <a:off x="2411188" y="3455248"/>
            <a:ext cx="19561624" cy="8396614"/>
          </a:xfrm>
          <a:prstGeom prst="rect">
            <a:avLst/>
          </a:prstGeom>
        </p:spPr>
        <p:txBody>
          <a:bodyPr>
            <a:noAutofit/>
          </a:bodyPr>
          <a:lstStyle/>
          <a:p>
            <a:pPr algn="r" rtl="1">
              <a:lnSpc>
                <a:spcPct val="110000"/>
              </a:lnSpc>
              <a:defRPr sz="8800"/>
            </a:pPr>
            <a:r>
              <a:t>إِذْ أَسْلِحَةُ</a:t>
            </a:r>
            <a:r>
              <a:rPr>
                <a:solidFill>
                  <a:srgbClr val="FFFF00"/>
                </a:solidFill>
              </a:rPr>
              <a:t> مُحَارَبَتِنَا </a:t>
            </a:r>
            <a:r>
              <a:t>لَيْسَتْ جَسَدِيَّةً، بَلْ قَادِرَةٌ بِاللَّهِ عَلَى هَدْمِ حُصُونٍ.</a:t>
            </a:r>
            <a:r>
              <a:t> </a:t>
            </a:r>
            <a:r>
              <a:t>هَادِمِينَ</a:t>
            </a:r>
            <a:r>
              <a:rPr>
                <a:solidFill>
                  <a:srgbClr val="FFFF00"/>
                </a:solidFill>
              </a:rPr>
              <a:t> ظُنُونًا </a:t>
            </a:r>
            <a:r>
              <a:rPr>
                <a:solidFill>
                  <a:srgbClr val="FFFFFF"/>
                </a:solidFill>
              </a:rPr>
              <a:t>وَ</a:t>
            </a:r>
            <a:r>
              <a:rPr>
                <a:solidFill>
                  <a:srgbClr val="FFFF00"/>
                </a:solidFill>
              </a:rPr>
              <a:t>كُلَّ عُلْوٍ يَرْتَفِعُ ضِدَّ مَعْرِفَةِ اللهِ</a:t>
            </a:r>
            <a:r>
              <a:t>، وَمُسْتَأْسِرِينَ </a:t>
            </a:r>
            <a:r>
              <a:rPr>
                <a:solidFill>
                  <a:srgbClr val="FFFF00"/>
                </a:solidFill>
              </a:rPr>
              <a:t>كُلَّ فِكْرٍ </a:t>
            </a:r>
            <a:r>
              <a:t>إِلَى طَاعَةِ الْمَسِيحِ.</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5" name="1 Timothy 6:20–21"/>
          <p:cNvSpPr txBox="1"/>
          <p:nvPr>
            <p:ph type="ctrTitle"/>
          </p:nvPr>
        </p:nvSpPr>
        <p:spPr>
          <a:xfrm>
            <a:off x="1143000" y="1397000"/>
            <a:ext cx="20828000" cy="1727200"/>
          </a:xfrm>
          <a:prstGeom prst="rect">
            <a:avLst/>
          </a:prstGeom>
          <a:effectLst/>
        </p:spPr>
        <p:txBody>
          <a:bodyPr/>
          <a:lstStyle>
            <a:lvl1pPr rtl="1">
              <a:defRPr sz="9000">
                <a:solidFill>
                  <a:srgbClr val="FEFCDC"/>
                </a:solidFill>
              </a:defRPr>
            </a:lvl1pPr>
          </a:lstStyle>
          <a:p>
            <a:pPr/>
            <a:r>
              <a:t>1 تيموثاوس 6: 20-21</a:t>
            </a:r>
          </a:p>
        </p:txBody>
      </p:sp>
      <p:sp>
        <p:nvSpPr>
          <p:cNvPr id="1586" name="20 O Timothy, guard what has been entrusted to you, avoiding worldly and empty chatter and the opposing arguments of what is falsely called “knowledge”— 21 which some have professed and thus gone astray from the faith. Grace be with you."/>
          <p:cNvSpPr txBox="1"/>
          <p:nvPr>
            <p:ph type="subTitle" sz="half" idx="1"/>
          </p:nvPr>
        </p:nvSpPr>
        <p:spPr>
          <a:xfrm>
            <a:off x="2456026" y="3543300"/>
            <a:ext cx="19471948" cy="6406144"/>
          </a:xfrm>
          <a:prstGeom prst="rect">
            <a:avLst/>
          </a:prstGeom>
        </p:spPr>
        <p:txBody>
          <a:bodyPr/>
          <a:lstStyle/>
          <a:p>
            <a:pPr algn="r" rtl="1">
              <a:lnSpc>
                <a:spcPct val="110000"/>
              </a:lnSpc>
              <a:defRPr sz="9000"/>
            </a:pPr>
            <a:r>
              <a:rPr>
                <a:solidFill>
                  <a:srgbClr val="FEFCDC"/>
                </a:solidFill>
              </a:rPr>
              <a:t>يَا تِيمُوثَاوُسُ، احْفَظِ الْوَدِيعَةَ، مُعْرِضًا عَنِ الْكَلاَمِ الْبَاطِلِ الدَّنِسِ، وَمُخَالَفَاتِ</a:t>
            </a:r>
            <a:r>
              <a:t> </a:t>
            </a:r>
            <a:r>
              <a:rPr>
                <a:solidFill>
                  <a:srgbClr val="FFFF00"/>
                </a:solidFill>
              </a:rPr>
              <a:t>«الْعِلْمِ» الْكَاذِبِ الاِسْمِ</a:t>
            </a:r>
            <a:r>
              <a:t>،</a:t>
            </a:r>
            <a:r>
              <a:t> </a:t>
            </a:r>
          </a:p>
          <a:p>
            <a:pPr algn="r" rtl="1">
              <a:lnSpc>
                <a:spcPct val="110000"/>
              </a:lnSpc>
              <a:defRPr sz="9000">
                <a:solidFill>
                  <a:srgbClr val="FEFCDC"/>
                </a:solidFill>
              </a:defRPr>
            </a:pPr>
            <a:r>
              <a:t>الَّذِي إِذْ تَظَاهَرَ بِهِ قَوْمٌ زَاغُوا مِنْ جِهَةِ الإِيمَانِ.</a:t>
            </a:r>
            <a:r>
              <a:t> </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0" name="“In all its bearings upon scriptural…"/>
          <p:cNvSpPr txBox="1"/>
          <p:nvPr>
            <p:ph type="title"/>
          </p:nvPr>
        </p:nvSpPr>
        <p:spPr>
          <a:xfrm>
            <a:off x="2387600" y="1219199"/>
            <a:ext cx="14926365" cy="8734442"/>
          </a:xfrm>
          <a:prstGeom prst="rect">
            <a:avLst/>
          </a:prstGeom>
        </p:spPr>
        <p:txBody>
          <a:bodyPr/>
          <a:lstStyle>
            <a:lvl1pPr algn="r" defTabSz="914400" rtl="1">
              <a:lnSpc>
                <a:spcPct val="90000"/>
              </a:lnSpc>
              <a:defRPr sz="78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«في كلِّ تأثيرات نظريَّة التطوُّر في حقِّ الكتاب المقدَّس، فإنَّها تعارض هذا الحقَّ بشكلٍ مباشرٍ. إذا كانت كلمة الله صحيحة، فالتطوُّر كذبة. لن أستخفَّ بالمسألة: ما من وقت للكلام اللطيف.»</a:t>
            </a:r>
          </a:p>
        </p:txBody>
      </p:sp>
      <p:sp>
        <p:nvSpPr>
          <p:cNvPr id="1591" name="Charles Haddon Spurgeon, “Hideous Discovery,” Metropolitan Tabernacle Pulpit,…"/>
          <p:cNvSpPr txBox="1"/>
          <p:nvPr>
            <p:ph type="body" sz="quarter" idx="1"/>
          </p:nvPr>
        </p:nvSpPr>
        <p:spPr>
          <a:xfrm>
            <a:off x="2392826" y="11197166"/>
            <a:ext cx="19598348" cy="2366436"/>
          </a:xfrm>
          <a:prstGeom prst="rect">
            <a:avLst/>
          </a:prstGeom>
        </p:spPr>
        <p:txBody>
          <a:bodyPr/>
          <a:lstStyle/>
          <a:p>
            <a:pPr defTabSz="914400">
              <a:defRPr sz="40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Charles Haddon Spurgeon, “Hideous Discovery,” </a:t>
            </a:r>
            <a:r>
              <a:rPr i="1"/>
              <a:t>Metropolitan Tabernacle Pulpit, </a:t>
            </a:r>
          </a:p>
          <a:p>
            <a:pPr defTabSz="914400">
              <a:defRPr i="1" sz="40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Vol 32</a:t>
            </a:r>
            <a:r>
              <a:rPr i="0"/>
              <a:t> (Pasadena, TX: Pilgrim Publ., 1986), (Sermon 1911, 25 July 1886), p. 403.</a:t>
            </a:r>
          </a:p>
        </p:txBody>
      </p:sp>
      <p:sp>
        <p:nvSpPr>
          <p:cNvPr id="1592" name="(1886)"/>
          <p:cNvSpPr txBox="1"/>
          <p:nvPr/>
        </p:nvSpPr>
        <p:spPr>
          <a:xfrm>
            <a:off x="2387600" y="8402753"/>
            <a:ext cx="5033167" cy="1092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defRPr sz="7200">
                <a:solidFill>
                  <a:srgbClr val="FFFB00"/>
                </a:solidFill>
                <a:effectLst>
                  <a:outerShdw sx="100000" sy="100000" kx="0" ky="0" algn="b" rotWithShape="0" blurRad="38100" dist="38100" dir="2700000">
                    <a:srgbClr val="000000">
                      <a:alpha val="43137"/>
                    </a:srgbClr>
                  </a:outerShdw>
                </a:effectLst>
                <a:uFill>
                  <a:solidFill>
                    <a:srgbClr val="F5F5F5"/>
                  </a:solidFill>
                </a:uFill>
              </a:defRPr>
            </a:pPr>
            <a:r>
              <a:t>(</a:t>
            </a:r>
            <a:r>
              <a:rPr>
                <a:uFill>
                  <a:solidFill>
                    <a:srgbClr val="E2DEAB"/>
                  </a:solidFill>
                </a:uFill>
              </a:rPr>
              <a:t>1886)</a:t>
            </a:r>
          </a:p>
        </p:txBody>
      </p:sp>
      <p:pic>
        <p:nvPicPr>
          <p:cNvPr id="1593" name="Spurgeon, Charles H #3.gif" descr="Spurgeon, Charles H #3.gif"/>
          <p:cNvPicPr>
            <a:picLocks noChangeAspect="1"/>
          </p:cNvPicPr>
          <p:nvPr/>
        </p:nvPicPr>
        <p:blipFill>
          <a:blip r:embed="rId3">
            <a:extLst/>
          </a:blip>
          <a:stretch>
            <a:fillRect/>
          </a:stretch>
        </p:blipFill>
        <p:spPr>
          <a:xfrm>
            <a:off x="18189840" y="1384300"/>
            <a:ext cx="4235522" cy="5673507"/>
          </a:xfrm>
          <a:prstGeom prst="rect">
            <a:avLst/>
          </a:prstGeom>
          <a:ln w="25400">
            <a:solidFill>
              <a:srgbClr val="FFFFFF"/>
            </a:solidFill>
            <a:miter lim="400000"/>
          </a:ln>
          <a:effectLst>
            <a:outerShdw sx="100000" sy="100000" kx="0" ky="0" algn="b" rotWithShape="0" blurRad="190500" dist="8455" dir="5400000">
              <a:srgbClr val="000000"/>
            </a:outerShdw>
          </a:effectLst>
        </p:spPr>
      </p:pic>
      <p:sp>
        <p:nvSpPr>
          <p:cNvPr id="1594" name="C.H. Spurgeon"/>
          <p:cNvSpPr txBox="1"/>
          <p:nvPr/>
        </p:nvSpPr>
        <p:spPr>
          <a:xfrm>
            <a:off x="18248411" y="6960990"/>
            <a:ext cx="4118379" cy="18582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1">
              <a:lnSpc>
                <a:spcPct val="60000"/>
              </a:lnSpc>
              <a:defRPr sz="6800">
                <a:solidFill>
                  <a:srgbClr val="FFFB00"/>
                </a:solidFill>
                <a:effectLst>
                  <a:outerShdw sx="100000" sy="100000" kx="0" ky="0" algn="b" rotWithShape="0" blurRad="38100" dist="38100" dir="2700000">
                    <a:srgbClr val="000000">
                      <a:alpha val="43137"/>
                    </a:srgbClr>
                  </a:outerShdw>
                </a:effectLst>
                <a:uFill>
                  <a:solidFill>
                    <a:srgbClr val="E2DEAB"/>
                  </a:solidFill>
                </a:uFill>
              </a:defRPr>
            </a:pPr>
            <a:r>
              <a:t>س. ه.</a:t>
            </a:r>
          </a:p>
          <a:p>
            <a:pPr defTabSz="914400" rtl="1">
              <a:lnSpc>
                <a:spcPct val="60000"/>
              </a:lnSpc>
              <a:defRPr sz="6800">
                <a:solidFill>
                  <a:srgbClr val="FFFB00"/>
                </a:solidFill>
                <a:effectLst>
                  <a:outerShdw sx="100000" sy="100000" kx="0" ky="0" algn="b" rotWithShape="0" blurRad="38100" dist="38100" dir="2700000">
                    <a:srgbClr val="000000">
                      <a:alpha val="43137"/>
                    </a:srgbClr>
                  </a:outerShdw>
                </a:effectLst>
                <a:uFill>
                  <a:solidFill>
                    <a:srgbClr val="F5F5F5"/>
                  </a:solidFill>
                </a:uFill>
              </a:defRPr>
            </a:pPr>
            <a:r>
              <a:t>سبرجن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590"/>
                                        </p:tgtEl>
                                        <p:attrNameLst>
                                          <p:attrName>style.visibility</p:attrName>
                                        </p:attrNameLst>
                                      </p:cBhvr>
                                      <p:to>
                                        <p:strVal val="visible"/>
                                      </p:to>
                                    </p:set>
                                    <p:animEffect filter="wipe(right)" transition="in">
                                      <p:cBhvr>
                                        <p:cTn id="7" dur="500"/>
                                        <p:tgtEl>
                                          <p:spTgt spid="1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0" grpId="1"/>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8" name="After quoting Genesis 1:2 he says,…"/>
          <p:cNvSpPr txBox="1"/>
          <p:nvPr>
            <p:ph type="title"/>
          </p:nvPr>
        </p:nvSpPr>
        <p:spPr>
          <a:xfrm>
            <a:off x="2055668" y="1219200"/>
            <a:ext cx="15383021" cy="9918700"/>
          </a:xfrm>
          <a:prstGeom prst="rect">
            <a:avLst/>
          </a:prstGeom>
        </p:spPr>
        <p:txBody>
          <a:bodyPr/>
          <a:lstStyle/>
          <a:p>
            <a:pPr algn="r" defTabSz="914400" rtl="1">
              <a:defRPr sz="7400">
                <a:solidFill>
                  <a:srgbClr val="FEFCDC"/>
                </a:solidFill>
                <a:effectLst>
                  <a:outerShdw sx="100000" sy="100000" kx="0" ky="0" algn="b" rotWithShape="0" blurRad="38100" dist="38100" dir="2700000">
                    <a:srgbClr val="000000">
                      <a:alpha val="43137"/>
                    </a:srgbClr>
                  </a:outerShdw>
                </a:effectLst>
                <a:uFill>
                  <a:solidFill>
                    <a:srgbClr val="F5F5F5"/>
                  </a:solidFill>
                </a:uFill>
              </a:defRPr>
            </a:pPr>
            <a:r>
              <a:t> </a:t>
            </a:r>
            <a:r>
              <a:t>بعدما استشهد بسفر التكوين 1: 2 قال:</a:t>
            </a:r>
            <a:br/>
            <a:r>
              <a:t>«لا نعرف إلى أيِّ مدى قد تكون فترة إنشاء هذا العالَم بعيدة - </a:t>
            </a:r>
            <a:r>
              <a:rPr>
                <a:solidFill>
                  <a:srgbClr val="FFFF00"/>
                </a:solidFill>
              </a:rPr>
              <a:t>بالتأكيد قبل آدم بملايين السنين</a:t>
            </a:r>
            <a:r>
              <a:t>. لقد مرَّ كوكبنا بمراحل مختلفة من الوجود، وعاشت على سطحه أنواع مختلفة من المخلوقات، وكلُّها من صنع الله.»</a:t>
            </a:r>
          </a:p>
        </p:txBody>
      </p:sp>
      <p:grpSp>
        <p:nvGrpSpPr>
          <p:cNvPr id="1601" name="image37.jpg"/>
          <p:cNvGrpSpPr/>
          <p:nvPr/>
        </p:nvGrpSpPr>
        <p:grpSpPr>
          <a:xfrm>
            <a:off x="17819687" y="1130454"/>
            <a:ext cx="5360990" cy="7625123"/>
            <a:chOff x="0" y="0"/>
            <a:chExt cx="5360989" cy="7625122"/>
          </a:xfrm>
        </p:grpSpPr>
        <p:pic>
          <p:nvPicPr>
            <p:cNvPr id="1599" name="image37.jpg" descr="image37.jpg"/>
            <p:cNvPicPr>
              <a:picLocks noChangeAspect="1"/>
            </p:cNvPicPr>
            <p:nvPr/>
          </p:nvPicPr>
          <p:blipFill>
            <a:blip r:embed="rId3">
              <a:extLst/>
            </a:blip>
            <a:srcRect l="0" t="0" r="0" b="8008"/>
            <a:stretch>
              <a:fillRect/>
            </a:stretch>
          </p:blipFill>
          <p:spPr>
            <a:xfrm>
              <a:off x="317499" y="304800"/>
              <a:ext cx="4738690" cy="7002822"/>
            </a:xfrm>
            <a:prstGeom prst="rect">
              <a:avLst/>
            </a:prstGeom>
            <a:ln w="12700" cap="flat">
              <a:noFill/>
              <a:miter lim="400000"/>
            </a:ln>
            <a:effectLst/>
          </p:spPr>
        </p:pic>
        <p:pic>
          <p:nvPicPr>
            <p:cNvPr id="1600" name="image37.jpg" descr="image37.jpg"/>
            <p:cNvPicPr>
              <a:picLocks noChangeAspect="1"/>
            </p:cNvPicPr>
            <p:nvPr/>
          </p:nvPicPr>
          <p:blipFill>
            <a:blip r:embed="rId4">
              <a:extLst/>
            </a:blip>
            <a:stretch>
              <a:fillRect/>
            </a:stretch>
          </p:blipFill>
          <p:spPr>
            <a:xfrm>
              <a:off x="-1" y="-1"/>
              <a:ext cx="5360990" cy="7625123"/>
            </a:xfrm>
            <a:prstGeom prst="rect">
              <a:avLst/>
            </a:prstGeom>
            <a:ln w="12700" cap="flat">
              <a:noFill/>
              <a:miter lim="400000"/>
            </a:ln>
            <a:effectLst/>
          </p:spPr>
        </p:pic>
      </p:grpSp>
      <p:sp>
        <p:nvSpPr>
          <p:cNvPr id="1602" name="1855, age 21"/>
          <p:cNvSpPr txBox="1"/>
          <p:nvPr/>
        </p:nvSpPr>
        <p:spPr>
          <a:xfrm>
            <a:off x="19062706" y="8740237"/>
            <a:ext cx="2874952" cy="18396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1">
              <a:lnSpc>
                <a:spcPct val="90000"/>
              </a:lnSpc>
              <a:defRPr sz="6100">
                <a:solidFill>
                  <a:srgbClr val="FFFB00"/>
                </a:solidFill>
                <a:effectLst>
                  <a:outerShdw sx="100000" sy="100000" kx="0" ky="0" algn="b" rotWithShape="0" blurRad="38100" dist="38100" dir="2700000">
                    <a:srgbClr val="000000">
                      <a:alpha val="43137"/>
                    </a:srgbClr>
                  </a:outerShdw>
                </a:effectLst>
                <a:uFill>
                  <a:solidFill>
                    <a:srgbClr val="E2DEAB"/>
                  </a:solidFill>
                </a:uFill>
              </a:defRPr>
            </a:pPr>
            <a:r>
              <a:t>1855, </a:t>
            </a:r>
            <a:r>
              <a:t>عمره 21</a:t>
            </a:r>
          </a:p>
        </p:txBody>
      </p:sp>
      <p:sp>
        <p:nvSpPr>
          <p:cNvPr id="1603" name="Charles H. Spurgeon, “The Power of the Holy Ghost,” (17 June 1855) The New Park Street Pulpit, Vol. 1 (Pasadena, TX: Pilgrim Publ., 1990), p. 230."/>
          <p:cNvSpPr txBox="1"/>
          <p:nvPr>
            <p:ph type="body" sz="quarter" idx="1"/>
          </p:nvPr>
        </p:nvSpPr>
        <p:spPr>
          <a:xfrm>
            <a:off x="2402368" y="11176000"/>
            <a:ext cx="19579264" cy="1689100"/>
          </a:xfrm>
          <a:prstGeom prst="rect">
            <a:avLst/>
          </a:prstGeom>
        </p:spPr>
        <p:txBody>
          <a:bodyPr/>
          <a:lstStyle/>
          <a:p>
            <a:pPr defTabSz="914400">
              <a:defRPr sz="4000">
                <a:solidFill>
                  <a:srgbClr val="FEFCDC"/>
                </a:solidFill>
                <a:uFill>
                  <a:solidFill>
                    <a:srgbClr val="E2DEAB"/>
                  </a:solidFill>
                </a:uFill>
              </a:defRPr>
            </a:pPr>
            <a:r>
              <a:t>Charles H. Spurgeon, “The Power of the Holy Ghost,” (17 June 1855) </a:t>
            </a:r>
            <a:r>
              <a:rPr i="1"/>
              <a:t>The New Park Street Pulpit</a:t>
            </a:r>
            <a:r>
              <a:t>, Vol. 1 (Pasadena, TX: Pilgrim Publ., 1990), p. 230.</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7" name="C.I. Scofield…"/>
          <p:cNvSpPr txBox="1"/>
          <p:nvPr>
            <p:ph type="title"/>
          </p:nvPr>
        </p:nvSpPr>
        <p:spPr>
          <a:xfrm>
            <a:off x="8758797" y="1664743"/>
            <a:ext cx="13004803" cy="5410203"/>
          </a:xfrm>
          <a:prstGeom prst="rect">
            <a:avLst/>
          </a:prstGeom>
        </p:spPr>
        <p:txBody>
          <a:bodyPr/>
          <a:lstStyle/>
          <a:p>
            <a:pPr defTabSz="676655" rtl="1">
              <a:lnSpc>
                <a:spcPct val="90000"/>
              </a:lnSpc>
              <a:defRPr sz="7104">
                <a:solidFill>
                  <a:srgbClr val="FEFCDC"/>
                </a:solidFill>
                <a:effectLst>
                  <a:outerShdw sx="100000" sy="100000" kx="0" ky="0" algn="b" rotWithShape="0" blurRad="28194" dist="28194" dir="2700000">
                    <a:srgbClr val="000000">
                      <a:alpha val="43137"/>
                    </a:srgbClr>
                  </a:outerShdw>
                </a:effectLst>
                <a:uFill>
                  <a:solidFill>
                    <a:srgbClr val="FEFCDD"/>
                  </a:solidFill>
                </a:uFill>
              </a:defRPr>
            </a:pPr>
            <a:r>
              <a:t>سي. أي. سكوفيلد</a:t>
            </a:r>
            <a:br/>
            <a:r>
              <a:t>(1843-1921)</a:t>
            </a:r>
            <a:br/>
            <a:br/>
            <a:r>
              <a:t>الكتاب المقدَّس المرجعي سكوفيلد (1909)</a:t>
            </a:r>
          </a:p>
        </p:txBody>
      </p:sp>
      <p:sp>
        <p:nvSpPr>
          <p:cNvPr id="1608" name="Gap Theory…"/>
          <p:cNvSpPr txBox="1"/>
          <p:nvPr/>
        </p:nvSpPr>
        <p:spPr>
          <a:xfrm>
            <a:off x="8619376" y="7410387"/>
            <a:ext cx="14536317" cy="386627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rtl="1">
              <a:lnSpc>
                <a:spcPct val="110000"/>
              </a:lnSpc>
              <a:spcBef>
                <a:spcPts val="2000"/>
              </a:spcBef>
              <a:defRPr sz="64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نظريَّة الفجوة</a:t>
            </a:r>
          </a:p>
          <a:p>
            <a:pPr defTabSz="914400" rtl="1">
              <a:lnSpc>
                <a:spcPct val="110000"/>
              </a:lnSpc>
              <a:spcBef>
                <a:spcPts val="2000"/>
              </a:spcBef>
              <a:defRPr sz="6400">
                <a:solidFill>
                  <a:srgbClr val="FEFCDC"/>
                </a:solidFill>
                <a:effectLst>
                  <a:outerShdw sx="100000" sy="100000" kx="0" ky="0" algn="b" rotWithShape="0" blurRad="38100" dist="38100" dir="2700000">
                    <a:srgbClr val="000000">
                      <a:alpha val="43137"/>
                    </a:srgbClr>
                  </a:outerShdw>
                </a:effectLst>
                <a:uFill>
                  <a:solidFill>
                    <a:srgbClr val="F6A029"/>
                  </a:solidFill>
                </a:uFill>
              </a:defRPr>
            </a:pPr>
            <a:r>
              <a:t>"يشير فعل الخلق الأوَّل إلى الماضي غير المؤرَّخ (الأزل)، ويفسح المجال لكلِّ العصور الجيولوجيَّة."</a:t>
            </a:r>
          </a:p>
        </p:txBody>
      </p:sp>
      <p:grpSp>
        <p:nvGrpSpPr>
          <p:cNvPr id="1611" name="Scofield, CI new.jpg"/>
          <p:cNvGrpSpPr/>
          <p:nvPr/>
        </p:nvGrpSpPr>
        <p:grpSpPr>
          <a:xfrm>
            <a:off x="2716369" y="1664744"/>
            <a:ext cx="5477892" cy="7790073"/>
            <a:chOff x="0" y="0"/>
            <a:chExt cx="5477890" cy="7790072"/>
          </a:xfrm>
        </p:grpSpPr>
        <p:pic>
          <p:nvPicPr>
            <p:cNvPr id="1609" name="Scofield, CI new.jpg" descr="Scofield, CI new.jpg"/>
            <p:cNvPicPr>
              <a:picLocks noChangeAspect="1"/>
            </p:cNvPicPr>
            <p:nvPr/>
          </p:nvPicPr>
          <p:blipFill>
            <a:blip r:embed="rId3">
              <a:extLst/>
            </a:blip>
            <a:stretch>
              <a:fillRect/>
            </a:stretch>
          </p:blipFill>
          <p:spPr>
            <a:xfrm>
              <a:off x="317499" y="304800"/>
              <a:ext cx="4855591" cy="7167773"/>
            </a:xfrm>
            <a:prstGeom prst="rect">
              <a:avLst/>
            </a:prstGeom>
            <a:ln w="12700" cap="flat">
              <a:noFill/>
              <a:miter lim="400000"/>
            </a:ln>
            <a:effectLst/>
          </p:spPr>
        </p:pic>
        <p:pic>
          <p:nvPicPr>
            <p:cNvPr id="1610" name="Scofield, CI new.jpg" descr="Scofield, CI new.jpg"/>
            <p:cNvPicPr>
              <a:picLocks noChangeAspect="1"/>
            </p:cNvPicPr>
            <p:nvPr/>
          </p:nvPicPr>
          <p:blipFill>
            <a:blip r:embed="rId4">
              <a:extLst/>
            </a:blip>
            <a:stretch>
              <a:fillRect/>
            </a:stretch>
          </p:blipFill>
          <p:spPr>
            <a:xfrm>
              <a:off x="-1" y="0"/>
              <a:ext cx="5477891" cy="779007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608"/>
                                        </p:tgtEl>
                                        <p:attrNameLst>
                                          <p:attrName>style.visibility</p:attrName>
                                        </p:attrNameLst>
                                      </p:cBhvr>
                                      <p:to>
                                        <p:strVal val="visible"/>
                                      </p:to>
                                    </p:set>
                                    <p:anim calcmode="lin" valueType="num">
                                      <p:cBhvr>
                                        <p:cTn id="7" dur="500" fill="hold"/>
                                        <p:tgtEl>
                                          <p:spTgt spid="1608"/>
                                        </p:tgtEl>
                                        <p:attrNameLst>
                                          <p:attrName>ppt_w</p:attrName>
                                        </p:attrNameLst>
                                      </p:cBhvr>
                                      <p:tavLst>
                                        <p:tav tm="0">
                                          <p:val>
                                            <p:fltVal val="0"/>
                                          </p:val>
                                        </p:tav>
                                        <p:tav tm="100000">
                                          <p:val>
                                            <p:strVal val="#ppt_w"/>
                                          </p:val>
                                        </p:tav>
                                      </p:tavLst>
                                    </p:anim>
                                    <p:anim calcmode="lin" valueType="num">
                                      <p:cBhvr>
                                        <p:cTn id="8" dur="500" fill="hold"/>
                                        <p:tgtEl>
                                          <p:spTgt spid="16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8"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17" name="image39.jpg"/>
          <p:cNvGrpSpPr/>
          <p:nvPr/>
        </p:nvGrpSpPr>
        <p:grpSpPr>
          <a:xfrm>
            <a:off x="2636721" y="1371599"/>
            <a:ext cx="5550842" cy="7551819"/>
            <a:chOff x="-1" y="0"/>
            <a:chExt cx="5550840" cy="7551818"/>
          </a:xfrm>
        </p:grpSpPr>
        <p:pic>
          <p:nvPicPr>
            <p:cNvPr id="1615" name="image39.jpg" descr="image39.jpg"/>
            <p:cNvPicPr>
              <a:picLocks noChangeAspect="1"/>
            </p:cNvPicPr>
            <p:nvPr/>
          </p:nvPicPr>
          <p:blipFill>
            <a:blip r:embed="rId3">
              <a:extLst/>
            </a:blip>
            <a:srcRect l="3689" t="2055" r="3106" b="9583"/>
            <a:stretch>
              <a:fillRect/>
            </a:stretch>
          </p:blipFill>
          <p:spPr>
            <a:xfrm>
              <a:off x="317500" y="304800"/>
              <a:ext cx="4928539" cy="6929519"/>
            </a:xfrm>
            <a:prstGeom prst="rect">
              <a:avLst/>
            </a:prstGeom>
            <a:ln w="12700" cap="flat">
              <a:noFill/>
              <a:miter lim="400000"/>
            </a:ln>
            <a:effectLst/>
          </p:spPr>
        </p:pic>
        <p:pic>
          <p:nvPicPr>
            <p:cNvPr id="1616" name="image39.jpg" descr="image39.jpg"/>
            <p:cNvPicPr>
              <a:picLocks noChangeAspect="1"/>
            </p:cNvPicPr>
            <p:nvPr/>
          </p:nvPicPr>
          <p:blipFill>
            <a:blip r:embed="rId4">
              <a:extLst/>
            </a:blip>
            <a:stretch>
              <a:fillRect/>
            </a:stretch>
          </p:blipFill>
          <p:spPr>
            <a:xfrm>
              <a:off x="-2" y="0"/>
              <a:ext cx="5550842" cy="7551819"/>
            </a:xfrm>
            <a:prstGeom prst="rect">
              <a:avLst/>
            </a:prstGeom>
            <a:ln w="12700" cap="flat">
              <a:noFill/>
              <a:miter lim="400000"/>
            </a:ln>
            <a:effectLst/>
          </p:spPr>
        </p:pic>
      </p:grpSp>
      <p:sp>
        <p:nvSpPr>
          <p:cNvPr id="1618" name="R.A. Torrey…"/>
          <p:cNvSpPr txBox="1"/>
          <p:nvPr>
            <p:ph type="title"/>
          </p:nvPr>
        </p:nvSpPr>
        <p:spPr>
          <a:xfrm>
            <a:off x="8802244" y="1371600"/>
            <a:ext cx="13020003" cy="3236186"/>
          </a:xfrm>
          <a:prstGeom prst="rect">
            <a:avLst/>
          </a:prstGeom>
        </p:spPr>
        <p:txBody>
          <a:bodyPr/>
          <a:lstStyle/>
          <a:p>
            <a:pPr defTabSz="914400" rtl="1">
              <a:lnSpc>
                <a:spcPct val="90000"/>
              </a:lnSpc>
              <a:defRPr sz="9600">
                <a:solidFill>
                  <a:srgbClr val="FEFCDC"/>
                </a:solidFill>
                <a:effectLst>
                  <a:outerShdw sx="100000" sy="100000" kx="0" ky="0" algn="b" rotWithShape="0" blurRad="38100" dist="38100" dir="2700000">
                    <a:srgbClr val="000000">
                      <a:alpha val="43137"/>
                    </a:srgbClr>
                  </a:outerShdw>
                </a:effectLst>
                <a:uFill>
                  <a:solidFill>
                    <a:srgbClr val="F6A029"/>
                  </a:solidFill>
                </a:uFill>
              </a:defRPr>
            </a:pPr>
            <a:r>
              <a:t>آر. أيْ. توري</a:t>
            </a:r>
          </a:p>
          <a:p>
            <a:pPr defTabSz="914400">
              <a:lnSpc>
                <a:spcPct val="90000"/>
              </a:lnSpc>
              <a:defRPr>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(1856–1928)</a:t>
            </a:r>
          </a:p>
        </p:txBody>
      </p:sp>
      <p:sp>
        <p:nvSpPr>
          <p:cNvPr id="1619" name="Old-earth views (gap, day-age)"/>
          <p:cNvSpPr txBox="1"/>
          <p:nvPr/>
        </p:nvSpPr>
        <p:spPr>
          <a:xfrm>
            <a:off x="12170105" y="8923417"/>
            <a:ext cx="10058410" cy="24930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rtl="1">
              <a:spcBef>
                <a:spcPts val="4300"/>
              </a:spcBef>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lvl1pPr>
          </a:lstStyle>
          <a:p>
            <a:pPr/>
            <a:r>
              <a:t>وجهات نظر الأرض القديمة (الفجوة، اليوم الحقبيّ)</a:t>
            </a:r>
          </a:p>
        </p:txBody>
      </p:sp>
      <p:sp>
        <p:nvSpPr>
          <p:cNvPr id="1620" name="Editor of The Fundamentals…"/>
          <p:cNvSpPr txBox="1"/>
          <p:nvPr/>
        </p:nvSpPr>
        <p:spPr>
          <a:xfrm>
            <a:off x="8472044" y="4248771"/>
            <a:ext cx="13564410" cy="3692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914400" rtl="1">
              <a:lnSpc>
                <a:spcPct val="95000"/>
              </a:lnSpc>
              <a:defRPr i="1" sz="72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محرِّرThe Fundamentals </a:t>
            </a:r>
          </a:p>
          <a:p>
            <a:pPr algn="r" defTabSz="914400" rtl="1">
              <a:lnSpc>
                <a:spcPct val="95000"/>
              </a:lnSpc>
              <a:defRPr sz="72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90 مقالاً في 12 مجلَّدًا</a:t>
            </a:r>
          </a:p>
          <a:p>
            <a:pPr algn="r" defTabSz="914400">
              <a:lnSpc>
                <a:spcPct val="95000"/>
              </a:lnSpc>
              <a:defRPr sz="72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1910-1915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619"/>
                                        </p:tgtEl>
                                        <p:attrNameLst>
                                          <p:attrName>style.visibility</p:attrName>
                                        </p:attrNameLst>
                                      </p:cBhvr>
                                      <p:to>
                                        <p:strVal val="visible"/>
                                      </p:to>
                                    </p:set>
                                    <p:animEffect filter="wipe(right)" transition="in">
                                      <p:cBhvr>
                                        <p:cTn id="7" dur="500"/>
                                        <p:tgtEl>
                                          <p:spTgt spid="16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9" grpId="1"/>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4" name="Princeton Theological Seminary"/>
          <p:cNvSpPr txBox="1"/>
          <p:nvPr>
            <p:ph type="body" sz="quarter" idx="4294967295"/>
          </p:nvPr>
        </p:nvSpPr>
        <p:spPr>
          <a:xfrm>
            <a:off x="3754136" y="1151591"/>
            <a:ext cx="16875728" cy="1651002"/>
          </a:xfrm>
          <a:prstGeom prst="rect">
            <a:avLst/>
          </a:prstGeom>
          <a:effectLst/>
        </p:spPr>
        <p:txBody>
          <a:bodyPr/>
          <a:lstStyle>
            <a:lvl1pPr algn="ctr" defTabSz="914400" rtl="1">
              <a:spcBef>
                <a:spcPts val="10200"/>
              </a:spcBef>
              <a:defRPr b="1" sz="76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كلِّيَّة برينستون اللاهوتيَّة</a:t>
            </a:r>
          </a:p>
        </p:txBody>
      </p:sp>
      <p:pic>
        <p:nvPicPr>
          <p:cNvPr id="1625" name="Hodge, Charles 2.png" descr="Hodge, Charles 2.png"/>
          <p:cNvPicPr>
            <a:picLocks noChangeAspect="1"/>
          </p:cNvPicPr>
          <p:nvPr/>
        </p:nvPicPr>
        <p:blipFill>
          <a:blip r:embed="rId3">
            <a:extLst/>
          </a:blip>
          <a:srcRect l="26583" t="9692" r="22968" b="51318"/>
          <a:stretch>
            <a:fillRect/>
          </a:stretch>
        </p:blipFill>
        <p:spPr>
          <a:xfrm>
            <a:off x="18389598" y="2463800"/>
            <a:ext cx="3175002" cy="3694277"/>
          </a:xfrm>
          <a:prstGeom prst="rect">
            <a:avLst/>
          </a:prstGeom>
          <a:ln w="25400">
            <a:solidFill>
              <a:srgbClr val="FEFCDC"/>
            </a:solidFill>
            <a:miter lim="400000"/>
          </a:ln>
        </p:spPr>
      </p:pic>
      <p:grpSp>
        <p:nvGrpSpPr>
          <p:cNvPr id="1629" name="Group"/>
          <p:cNvGrpSpPr/>
          <p:nvPr/>
        </p:nvGrpSpPr>
        <p:grpSpPr>
          <a:xfrm>
            <a:off x="2882900" y="5257800"/>
            <a:ext cx="13699983" cy="4566659"/>
            <a:chOff x="0" y="0"/>
            <a:chExt cx="13699982" cy="4566658"/>
          </a:xfrm>
        </p:grpSpPr>
        <p:sp>
          <p:nvSpPr>
            <p:cNvPr id="1626" name="Shape"/>
            <p:cNvSpPr/>
            <p:nvPr/>
          </p:nvSpPr>
          <p:spPr>
            <a:xfrm>
              <a:off x="8624965" y="0"/>
              <a:ext cx="838201"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solidFill>
              <a:srgbClr val="FEFCDC"/>
            </a:solidFill>
            <a:ln w="12700" cap="flat">
              <a:noFill/>
              <a:miter lim="400000"/>
            </a:ln>
            <a:effectLst/>
          </p:spPr>
          <p:txBody>
            <a:bodyPr wrap="square" lIns="50800" tIns="50800" rIns="50800" bIns="50800" numCol="1" anchor="t">
              <a:noAutofit/>
            </a:bodyPr>
            <a:lstStyle/>
            <a:p>
              <a:pPr algn="l" defTabSz="457200">
                <a:defRPr sz="1200"/>
              </a:pPr>
            </a:p>
          </p:txBody>
        </p:sp>
        <p:pic>
          <p:nvPicPr>
            <p:cNvPr id="1627" name="Hodge, AA.jpg" descr="Hodge, AA.jpg"/>
            <p:cNvPicPr>
              <a:picLocks noChangeAspect="1"/>
            </p:cNvPicPr>
            <p:nvPr/>
          </p:nvPicPr>
          <p:blipFill>
            <a:blip r:embed="rId4">
              <a:extLst/>
            </a:blip>
            <a:srcRect l="19968" t="6558" r="20665" b="35720"/>
            <a:stretch>
              <a:fillRect/>
            </a:stretch>
          </p:blipFill>
          <p:spPr>
            <a:xfrm>
              <a:off x="0" y="634998"/>
              <a:ext cx="3175000" cy="3931661"/>
            </a:xfrm>
            <a:prstGeom prst="rect">
              <a:avLst/>
            </a:prstGeom>
            <a:ln w="25400" cap="flat">
              <a:solidFill>
                <a:srgbClr val="FEFCDC"/>
              </a:solidFill>
              <a:prstDash val="solid"/>
              <a:miter lim="400000"/>
            </a:ln>
            <a:effectLst/>
          </p:spPr>
        </p:pic>
        <p:sp>
          <p:nvSpPr>
            <p:cNvPr id="1628" name="A.A. Hodge (1823–1886)…"/>
            <p:cNvSpPr txBox="1"/>
            <p:nvPr/>
          </p:nvSpPr>
          <p:spPr>
            <a:xfrm>
              <a:off x="4921647" y="1100799"/>
              <a:ext cx="8778336" cy="23577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1" defTabSz="914400" rtl="1">
                <a:lnSpc>
                  <a:spcPct val="80000"/>
                </a:lnSpc>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أ. أ. هودج (1823–1886)</a:t>
              </a:r>
            </a:p>
            <a:p>
              <a:pPr lvl="1" defTabSz="914400" rtl="1">
                <a:lnSpc>
                  <a:spcPct val="80000"/>
                </a:lnSpc>
                <a:defRPr sz="7200">
                  <a:solidFill>
                    <a:srgbClr val="E2DEAB"/>
                  </a:solidFill>
                  <a:effectLst>
                    <a:outerShdw sx="100000" sy="100000" kx="0" ky="0" algn="b" rotWithShape="0" blurRad="38100" dist="38100" dir="2700000">
                      <a:srgbClr val="000000">
                        <a:alpha val="43137"/>
                      </a:srgbClr>
                    </a:outerShdw>
                  </a:effectLst>
                  <a:uFill>
                    <a:solidFill>
                      <a:srgbClr val="E2DEAB"/>
                    </a:solidFill>
                  </a:uFill>
                </a:defRPr>
              </a:pPr>
              <a:r>
                <a:t> </a:t>
              </a:r>
              <a:r>
                <a:rPr>
                  <a:solidFill>
                    <a:srgbClr val="FEFCDC"/>
                  </a:solidFill>
                </a:rPr>
                <a:t> </a:t>
              </a:r>
              <a:r>
                <a:rPr>
                  <a:solidFill>
                    <a:srgbClr val="FEFCDC"/>
                  </a:solidFill>
                </a:rPr>
                <a:t>التطوُّر الإلهيّ؟؟</a:t>
              </a:r>
            </a:p>
          </p:txBody>
        </p:sp>
      </p:grpSp>
      <p:sp>
        <p:nvSpPr>
          <p:cNvPr id="1630" name="Charles Hodge (1797–1878)…"/>
          <p:cNvSpPr txBox="1"/>
          <p:nvPr/>
        </p:nvSpPr>
        <p:spPr>
          <a:xfrm>
            <a:off x="5310311" y="2764497"/>
            <a:ext cx="13233403" cy="23577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defTabSz="914400" rtl="1">
              <a:lnSpc>
                <a:spcPct val="80000"/>
              </a:lnSpc>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 تشارلز هودج (1797–1878)</a:t>
            </a:r>
          </a:p>
          <a:p>
            <a:pPr lvl="1" defTabSz="914400" rtl="1">
              <a:lnSpc>
                <a:spcPct val="80000"/>
              </a:lnSpc>
              <a:defRPr sz="7200">
                <a:solidFill>
                  <a:srgbClr val="E2DEAB"/>
                </a:solidFill>
                <a:effectLst>
                  <a:outerShdw sx="100000" sy="100000" kx="0" ky="0" algn="b" rotWithShape="0" blurRad="38100" dist="38100" dir="2700000">
                    <a:srgbClr val="000000">
                      <a:alpha val="43137"/>
                    </a:srgbClr>
                  </a:outerShdw>
                </a:effectLst>
                <a:uFill>
                  <a:solidFill>
                    <a:srgbClr val="E2DEAB"/>
                  </a:solidFill>
                </a:uFill>
              </a:defRPr>
            </a:pPr>
            <a:r>
              <a:t>  </a:t>
            </a:r>
            <a:r>
              <a:rPr>
                <a:solidFill>
                  <a:srgbClr val="FEFCDC"/>
                </a:solidFill>
              </a:rPr>
              <a:t>مناهض للداروينيَّة، الأرض القديمة</a:t>
            </a:r>
          </a:p>
        </p:txBody>
      </p:sp>
      <p:grpSp>
        <p:nvGrpSpPr>
          <p:cNvPr id="1634" name="Group"/>
          <p:cNvGrpSpPr/>
          <p:nvPr/>
        </p:nvGrpSpPr>
        <p:grpSpPr>
          <a:xfrm>
            <a:off x="7723586" y="8839200"/>
            <a:ext cx="13842603" cy="3852849"/>
            <a:chOff x="0" y="0"/>
            <a:chExt cx="13842601" cy="3852848"/>
          </a:xfrm>
        </p:grpSpPr>
        <p:pic>
          <p:nvPicPr>
            <p:cNvPr id="1631" name="Warfield, BB.jpg" descr="Warfield, BB.jpg"/>
            <p:cNvPicPr>
              <a:picLocks noChangeAspect="1"/>
            </p:cNvPicPr>
            <p:nvPr/>
          </p:nvPicPr>
          <p:blipFill>
            <a:blip r:embed="rId5">
              <a:extLst/>
            </a:blip>
            <a:stretch>
              <a:fillRect/>
            </a:stretch>
          </p:blipFill>
          <p:spPr>
            <a:xfrm>
              <a:off x="10667600" y="292100"/>
              <a:ext cx="3175002" cy="3560749"/>
            </a:xfrm>
            <a:prstGeom prst="rect">
              <a:avLst/>
            </a:prstGeom>
            <a:ln w="25400" cap="flat">
              <a:solidFill>
                <a:srgbClr val="FEFCDC"/>
              </a:solidFill>
              <a:prstDash val="solid"/>
              <a:miter lim="400000"/>
            </a:ln>
            <a:effectLst/>
          </p:spPr>
        </p:pic>
        <p:sp>
          <p:nvSpPr>
            <p:cNvPr id="1632" name="B.B. Warfield (1851–1921)…"/>
            <p:cNvSpPr txBox="1"/>
            <p:nvPr/>
          </p:nvSpPr>
          <p:spPr>
            <a:xfrm>
              <a:off x="-1" y="1221447"/>
              <a:ext cx="8936829" cy="23577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1" defTabSz="914400" rtl="1">
                <a:lnSpc>
                  <a:spcPct val="80000"/>
                </a:lnSpc>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أ. أ. وارفيلد (1851-1921)</a:t>
              </a:r>
            </a:p>
            <a:p>
              <a:pPr lvl="1" defTabSz="914400" rtl="1">
                <a:lnSpc>
                  <a:spcPct val="80000"/>
                </a:lnSpc>
                <a:defRPr sz="72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  </a:t>
              </a:r>
              <a:r>
                <a:rPr>
                  <a:solidFill>
                    <a:srgbClr val="FEFCDC"/>
                  </a:solidFill>
                </a:rPr>
                <a:t> التطوُّر الإلهيّ؟</a:t>
              </a:r>
            </a:p>
          </p:txBody>
        </p:sp>
        <p:sp>
          <p:nvSpPr>
            <p:cNvPr id="1633" name="Shape"/>
            <p:cNvSpPr/>
            <p:nvPr/>
          </p:nvSpPr>
          <p:spPr>
            <a:xfrm>
              <a:off x="3846113" y="0"/>
              <a:ext cx="838201" cy="977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solidFill>
              <a:srgbClr val="FEFCDC"/>
            </a:solidFill>
            <a:ln w="12700" cap="flat">
              <a:noFill/>
              <a:miter lim="400000"/>
            </a:ln>
            <a:effectLst/>
          </p:spPr>
          <p:txBody>
            <a:bodyPr wrap="square" lIns="50800" tIns="50800" rIns="50800" bIns="50800" numCol="1" anchor="t">
              <a:noAutofit/>
            </a:bodyPr>
            <a:lstStyle/>
            <a:p>
              <a:pPr algn="l" defTabSz="457200">
                <a:defRPr sz="1200"/>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629"/>
                                        </p:tgtEl>
                                        <p:attrNameLst>
                                          <p:attrName>style.visibility</p:attrName>
                                        </p:attrNameLst>
                                      </p:cBhvr>
                                      <p:to>
                                        <p:strVal val="visible"/>
                                      </p:to>
                                    </p:set>
                                    <p:animEffect filter="wipe(up)" transition="in">
                                      <p:cBhvr>
                                        <p:cTn id="7" dur="500"/>
                                        <p:tgtEl>
                                          <p:spTgt spid="16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634"/>
                                        </p:tgtEl>
                                        <p:attrNameLst>
                                          <p:attrName>style.visibility</p:attrName>
                                        </p:attrNameLst>
                                      </p:cBhvr>
                                      <p:to>
                                        <p:strVal val="visible"/>
                                      </p:to>
                                    </p:set>
                                    <p:animEffect filter="wipe(up)" transition="in">
                                      <p:cBhvr>
                                        <p:cTn id="12" dur="500"/>
                                        <p:tgtEl>
                                          <p:spTgt spid="16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9" grpId="1"/>
      <p:bldP build="whole" bldLvl="1" animBg="1" rev="0" advAuto="0" spid="1634" grpId="2"/>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8" name="fossil record.png" descr="fossil record.png"/>
          <p:cNvPicPr>
            <a:picLocks noChangeAspect="1"/>
          </p:cNvPicPr>
          <p:nvPr/>
        </p:nvPicPr>
        <p:blipFill>
          <a:blip r:embed="rId2">
            <a:extLst/>
          </a:blip>
          <a:stretch>
            <a:fillRect/>
          </a:stretch>
        </p:blipFill>
        <p:spPr>
          <a:xfrm>
            <a:off x="4459020" y="6413482"/>
            <a:ext cx="5486402" cy="6350003"/>
          </a:xfrm>
          <a:prstGeom prst="rect">
            <a:avLst/>
          </a:prstGeom>
          <a:ln w="12700">
            <a:miter lim="400000"/>
          </a:ln>
        </p:spPr>
      </p:pic>
      <p:pic>
        <p:nvPicPr>
          <p:cNvPr id="1639" name="droppedImage.pdf" descr="droppedImage.pdf"/>
          <p:cNvPicPr>
            <a:picLocks noChangeAspect="1"/>
          </p:cNvPicPr>
          <p:nvPr/>
        </p:nvPicPr>
        <p:blipFill>
          <a:blip r:embed="rId3">
            <a:extLst/>
          </a:blip>
          <a:stretch>
            <a:fillRect/>
          </a:stretch>
        </p:blipFill>
        <p:spPr>
          <a:xfrm>
            <a:off x="3200400" y="952500"/>
            <a:ext cx="8003641" cy="5499102"/>
          </a:xfrm>
          <a:prstGeom prst="rect">
            <a:avLst/>
          </a:prstGeom>
          <a:ln w="12700">
            <a:miter lim="400000"/>
          </a:ln>
        </p:spPr>
      </p:pic>
      <p:sp>
        <p:nvSpPr>
          <p:cNvPr id="1640" name="DEATH…"/>
          <p:cNvSpPr txBox="1"/>
          <p:nvPr/>
        </p:nvSpPr>
        <p:spPr>
          <a:xfrm>
            <a:off x="6465397" y="6427697"/>
            <a:ext cx="1878521" cy="63215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b="1" sz="4600">
                <a:solidFill>
                  <a:srgbClr val="971817"/>
                </a:solidFill>
              </a:defRPr>
            </a:pPr>
            <a:r>
              <a:t>موت</a:t>
            </a:r>
          </a:p>
          <a:p>
            <a:pPr rtl="1">
              <a:defRPr b="1" sz="4600">
                <a:solidFill>
                  <a:srgbClr val="971817"/>
                </a:solidFill>
              </a:defRPr>
            </a:pPr>
            <a:r>
              <a:t>ألم</a:t>
            </a:r>
          </a:p>
          <a:p>
            <a:pPr rtl="1">
              <a:defRPr b="1" sz="4600">
                <a:solidFill>
                  <a:srgbClr val="971817"/>
                </a:solidFill>
              </a:defRPr>
            </a:pPr>
            <a:r>
              <a:t>قَتْل</a:t>
            </a:r>
          </a:p>
          <a:p>
            <a:pPr rtl="1">
              <a:defRPr b="1" sz="4600">
                <a:solidFill>
                  <a:srgbClr val="971817"/>
                </a:solidFill>
              </a:defRPr>
            </a:pPr>
            <a:r>
              <a:t>مَرَض</a:t>
            </a:r>
          </a:p>
          <a:p>
            <a:pPr rtl="1">
              <a:defRPr b="1" sz="4600">
                <a:solidFill>
                  <a:srgbClr val="971817"/>
                </a:solidFill>
              </a:defRPr>
            </a:pPr>
            <a:r>
              <a:t>أشواك</a:t>
            </a:r>
          </a:p>
          <a:p>
            <a:pPr rtl="1">
              <a:defRPr b="1" sz="4600">
                <a:solidFill>
                  <a:srgbClr val="971817"/>
                </a:solidFill>
              </a:defRPr>
            </a:pPr>
            <a:r>
              <a:t>صراع</a:t>
            </a:r>
          </a:p>
          <a:p>
            <a:pPr rtl="1">
              <a:defRPr b="1" sz="4600">
                <a:solidFill>
                  <a:srgbClr val="971817"/>
                </a:solidFill>
              </a:defRPr>
            </a:pPr>
            <a:r>
              <a:t>معاناة</a:t>
            </a:r>
          </a:p>
          <a:p>
            <a:pPr rtl="1">
              <a:defRPr b="1" sz="4600">
                <a:solidFill>
                  <a:srgbClr val="971817"/>
                </a:solidFill>
              </a:defRPr>
            </a:pPr>
            <a:r>
              <a:t>انقراض</a:t>
            </a:r>
          </a:p>
        </p:txBody>
      </p:sp>
      <p:sp>
        <p:nvSpPr>
          <p:cNvPr id="1641" name="MILLIONS OF YEARS"/>
          <p:cNvSpPr txBox="1"/>
          <p:nvPr/>
        </p:nvSpPr>
        <p:spPr>
          <a:xfrm rot="16200000">
            <a:off x="773785" y="8955587"/>
            <a:ext cx="5644811" cy="13547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7600">
                <a:solidFill>
                  <a:srgbClr val="E8A433"/>
                </a:solidFill>
              </a:defRPr>
            </a:lvl1pPr>
          </a:lstStyle>
          <a:p>
            <a:pPr/>
            <a:r>
              <a:t>ملايين السنين</a:t>
            </a:r>
          </a:p>
        </p:txBody>
      </p:sp>
      <p:sp>
        <p:nvSpPr>
          <p:cNvPr id="1642" name="FOSSIL…"/>
          <p:cNvSpPr txBox="1"/>
          <p:nvPr/>
        </p:nvSpPr>
        <p:spPr>
          <a:xfrm>
            <a:off x="4376605" y="6372496"/>
            <a:ext cx="1573056" cy="9710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70000"/>
              </a:lnSpc>
              <a:defRPr b="1" sz="3100">
                <a:solidFill>
                  <a:srgbClr val="FFFFFF"/>
                </a:solidFill>
              </a:defRPr>
            </a:pPr>
            <a:r>
              <a:t>سجلُّ</a:t>
            </a:r>
          </a:p>
          <a:p>
            <a:pPr rtl="1">
              <a:lnSpc>
                <a:spcPct val="70000"/>
              </a:lnSpc>
              <a:defRPr b="1" sz="3100">
                <a:solidFill>
                  <a:srgbClr val="FFFFFF"/>
                </a:solidFill>
              </a:defRPr>
            </a:pPr>
            <a:r>
              <a:t>الحفريَّات</a:t>
            </a:r>
          </a:p>
        </p:txBody>
      </p:sp>
      <p:grpSp>
        <p:nvGrpSpPr>
          <p:cNvPr id="1646" name="Group"/>
          <p:cNvGrpSpPr/>
          <p:nvPr/>
        </p:nvGrpSpPr>
        <p:grpSpPr>
          <a:xfrm>
            <a:off x="14263604" y="930108"/>
            <a:ext cx="7536888" cy="11823894"/>
            <a:chOff x="0" y="0"/>
            <a:chExt cx="7536887" cy="11823892"/>
          </a:xfrm>
        </p:grpSpPr>
        <p:pic>
          <p:nvPicPr>
            <p:cNvPr id="1643" name="fossil record.png" descr="fossil record.png"/>
            <p:cNvPicPr>
              <a:picLocks noChangeAspect="1"/>
            </p:cNvPicPr>
            <p:nvPr/>
          </p:nvPicPr>
          <p:blipFill>
            <a:blip r:embed="rId2">
              <a:extLst/>
            </a:blip>
            <a:stretch>
              <a:fillRect/>
            </a:stretch>
          </p:blipFill>
          <p:spPr>
            <a:xfrm>
              <a:off x="1025325" y="0"/>
              <a:ext cx="5486403" cy="6350001"/>
            </a:xfrm>
            <a:prstGeom prst="rect">
              <a:avLst/>
            </a:prstGeom>
            <a:ln w="12700" cap="flat">
              <a:noFill/>
              <a:miter lim="400000"/>
            </a:ln>
            <a:effectLst/>
          </p:spPr>
        </p:pic>
        <p:sp>
          <p:nvSpPr>
            <p:cNvPr id="1644" name="DEATH…"/>
            <p:cNvSpPr/>
            <p:nvPr/>
          </p:nvSpPr>
          <p:spPr>
            <a:xfrm>
              <a:off x="4309207" y="317500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rtl="1">
                <a:defRPr b="1" sz="4600">
                  <a:solidFill>
                    <a:srgbClr val="971817"/>
                  </a:solidFill>
                </a:defRPr>
              </a:pPr>
              <a:r>
                <a:t>موت</a:t>
              </a:r>
            </a:p>
            <a:p>
              <a:pPr rtl="1">
                <a:defRPr b="1" sz="4600">
                  <a:solidFill>
                    <a:srgbClr val="971817"/>
                  </a:solidFill>
                </a:defRPr>
              </a:pPr>
              <a:r>
                <a:t>ألم</a:t>
              </a:r>
            </a:p>
            <a:p>
              <a:pPr rtl="1">
                <a:defRPr b="1" sz="4600">
                  <a:solidFill>
                    <a:srgbClr val="971817"/>
                  </a:solidFill>
                </a:defRPr>
              </a:pPr>
              <a:r>
                <a:t>قَتْل</a:t>
              </a:r>
            </a:p>
            <a:p>
              <a:pPr rtl="1">
                <a:defRPr b="1" sz="4600">
                  <a:solidFill>
                    <a:srgbClr val="971817"/>
                  </a:solidFill>
                </a:defRPr>
              </a:pPr>
              <a:r>
                <a:t>مَرَض</a:t>
              </a:r>
            </a:p>
            <a:p>
              <a:pPr rtl="1">
                <a:defRPr b="1" sz="4600">
                  <a:solidFill>
                    <a:srgbClr val="971817"/>
                  </a:solidFill>
                </a:defRPr>
              </a:pPr>
              <a:r>
                <a:t>أشواك</a:t>
              </a:r>
            </a:p>
            <a:p>
              <a:pPr rtl="1">
                <a:defRPr b="1" sz="4600">
                  <a:solidFill>
                    <a:srgbClr val="971817"/>
                  </a:solidFill>
                </a:defRPr>
              </a:pPr>
              <a:r>
                <a:t>صراع</a:t>
              </a:r>
            </a:p>
            <a:p>
              <a:pPr rtl="1">
                <a:defRPr b="1" sz="4600">
                  <a:solidFill>
                    <a:srgbClr val="971817"/>
                  </a:solidFill>
                </a:defRPr>
              </a:pPr>
              <a:r>
                <a:t>معاناة</a:t>
              </a:r>
            </a:p>
            <a:p>
              <a:pPr rtl="1">
                <a:defRPr b="1" sz="4600">
                  <a:solidFill>
                    <a:srgbClr val="971817"/>
                  </a:solidFill>
                </a:defRPr>
              </a:pPr>
              <a:r>
                <a:t>انقراض</a:t>
              </a:r>
            </a:p>
          </p:txBody>
        </p:sp>
        <p:pic>
          <p:nvPicPr>
            <p:cNvPr id="1645" name="image53.jpg" descr="image53.jpg"/>
            <p:cNvPicPr>
              <a:picLocks noChangeAspect="1"/>
            </p:cNvPicPr>
            <p:nvPr/>
          </p:nvPicPr>
          <p:blipFill>
            <a:blip r:embed="rId4">
              <a:extLst/>
            </a:blip>
            <a:srcRect l="4977" t="9151" r="13595" b="19556"/>
            <a:stretch>
              <a:fillRect/>
            </a:stretch>
          </p:blipFill>
          <p:spPr>
            <a:xfrm>
              <a:off x="0" y="6324925"/>
              <a:ext cx="7536888" cy="5498968"/>
            </a:xfrm>
            <a:prstGeom prst="rect">
              <a:avLst/>
            </a:prstGeom>
            <a:ln w="12700" cap="flat">
              <a:noFill/>
              <a:miter lim="400000"/>
            </a:ln>
            <a:effectLst/>
          </p:spPr>
        </p:pic>
      </p:grpSp>
      <p:sp>
        <p:nvSpPr>
          <p:cNvPr id="1647" name="FOSSIL…"/>
          <p:cNvSpPr txBox="1"/>
          <p:nvPr/>
        </p:nvSpPr>
        <p:spPr>
          <a:xfrm>
            <a:off x="15218712" y="888187"/>
            <a:ext cx="1573056" cy="9710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70000"/>
              </a:lnSpc>
              <a:defRPr b="1" sz="3100">
                <a:solidFill>
                  <a:srgbClr val="FFFFFF"/>
                </a:solidFill>
              </a:defRPr>
            </a:pPr>
            <a:r>
              <a:t>سجلُّ</a:t>
            </a:r>
          </a:p>
          <a:p>
            <a:pPr rtl="1">
              <a:lnSpc>
                <a:spcPct val="70000"/>
              </a:lnSpc>
              <a:defRPr b="1" sz="3100">
                <a:solidFill>
                  <a:srgbClr val="FFFFFF"/>
                </a:solidFill>
              </a:defRPr>
            </a:pPr>
            <a:r>
              <a:t>الحفريَّات</a:t>
            </a:r>
          </a:p>
        </p:txBody>
      </p:sp>
      <p:grpSp>
        <p:nvGrpSpPr>
          <p:cNvPr id="1650" name="“Very  Good”"/>
          <p:cNvGrpSpPr/>
          <p:nvPr/>
        </p:nvGrpSpPr>
        <p:grpSpPr>
          <a:xfrm>
            <a:off x="5338248" y="7865485"/>
            <a:ext cx="4132819" cy="3445997"/>
            <a:chOff x="0" y="0"/>
            <a:chExt cx="4132818" cy="3445996"/>
          </a:xfrm>
        </p:grpSpPr>
        <p:sp>
          <p:nvSpPr>
            <p:cNvPr id="1648" name="Rectangle"/>
            <p:cNvSpPr/>
            <p:nvPr/>
          </p:nvSpPr>
          <p:spPr>
            <a:xfrm rot="20460000">
              <a:off x="298825" y="509347"/>
              <a:ext cx="3535168" cy="2427303"/>
            </a:xfrm>
            <a:prstGeom prst="rect">
              <a:avLst/>
            </a:prstGeom>
            <a:blipFill rotWithShape="1">
              <a:blip r:embed="rId5"/>
              <a:srcRect l="0" t="0" r="0" b="0"/>
              <a:tile tx="0" ty="0" sx="100000" sy="100000" flip="none" algn="tl"/>
            </a:blipFill>
            <a:ln w="12700" cap="flat">
              <a:noFill/>
              <a:miter lim="400000"/>
            </a:ln>
            <a:effectLst/>
          </p:spPr>
          <p:txBody>
            <a:bodyPr wrap="square" lIns="50800" tIns="50800" rIns="50800" bIns="50800" numCol="1" anchor="ctr">
              <a:noAutofit/>
            </a:bodyPr>
            <a:lstStyle/>
            <a:p>
              <a:pPr defTabSz="584200">
                <a:defRPr b="1" sz="6500">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1649" name="«حسن…"/>
            <p:cNvSpPr txBox="1"/>
            <p:nvPr/>
          </p:nvSpPr>
          <p:spPr>
            <a:xfrm rot="20460000">
              <a:off x="298825" y="543181"/>
              <a:ext cx="3535168" cy="23596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584200" rtl="1">
                <a:lnSpc>
                  <a:spcPct val="80000"/>
                </a:lnSpc>
                <a:defRPr b="1" sz="7500">
                  <a:effectLst>
                    <a:outerShdw sx="100000" sy="100000" kx="0" ky="0" algn="b" rotWithShape="0" blurRad="38100" dist="12700" dir="5400000">
                      <a:srgbClr val="000000">
                        <a:alpha val="50000"/>
                      </a:srgbClr>
                    </a:outerShdw>
                  </a:effectLst>
                </a:defRPr>
              </a:pPr>
              <a:r>
                <a:t>«حسن</a:t>
              </a:r>
            </a:p>
            <a:p>
              <a:pPr defTabSz="584200" rtl="1">
                <a:lnSpc>
                  <a:spcPct val="80000"/>
                </a:lnSpc>
                <a:defRPr b="1" sz="7500">
                  <a:effectLst>
                    <a:outerShdw sx="100000" sy="100000" kx="0" ky="0" algn="b" rotWithShape="0" blurRad="38100" dist="12700" dir="5400000">
                      <a:srgbClr val="000000">
                        <a:alpha val="50000"/>
                      </a:srgbClr>
                    </a:outerShdw>
                  </a:effectLst>
                </a:defRPr>
              </a:pPr>
              <a:r>
                <a:t>جدًّا»</a:t>
              </a:r>
            </a:p>
          </p:txBody>
        </p:sp>
      </p:grpSp>
      <p:grpSp>
        <p:nvGrpSpPr>
          <p:cNvPr id="1653" name="Noah’s Flood"/>
          <p:cNvGrpSpPr/>
          <p:nvPr/>
        </p:nvGrpSpPr>
        <p:grpSpPr>
          <a:xfrm>
            <a:off x="16122683" y="2213907"/>
            <a:ext cx="4142376" cy="3450787"/>
            <a:chOff x="-9557" y="-4788"/>
            <a:chExt cx="4142375" cy="3450785"/>
          </a:xfrm>
        </p:grpSpPr>
        <p:sp>
          <p:nvSpPr>
            <p:cNvPr id="1651" name="Rectangle"/>
            <p:cNvSpPr/>
            <p:nvPr/>
          </p:nvSpPr>
          <p:spPr>
            <a:xfrm rot="20460000">
              <a:off x="298825" y="509347"/>
              <a:ext cx="3535168" cy="2427303"/>
            </a:xfrm>
            <a:prstGeom prst="rect">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defTabSz="584200">
                <a:defRPr b="1" sz="65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1652" name="طوفان…"/>
            <p:cNvSpPr txBox="1"/>
            <p:nvPr/>
          </p:nvSpPr>
          <p:spPr>
            <a:xfrm rot="20460000">
              <a:off x="273425" y="507209"/>
              <a:ext cx="3535168" cy="23299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584200" rtl="1">
                <a:lnSpc>
                  <a:spcPct val="80000"/>
                </a:lnSpc>
                <a:defRPr b="1" sz="7500">
                  <a:solidFill>
                    <a:srgbClr val="FFFFFF"/>
                  </a:solidFill>
                  <a:effectLst>
                    <a:outerShdw sx="100000" sy="100000" kx="0" ky="0" algn="b" rotWithShape="0" blurRad="38100" dist="12700" dir="5400000">
                      <a:srgbClr val="000000">
                        <a:alpha val="50000"/>
                      </a:srgbClr>
                    </a:outerShdw>
                  </a:effectLst>
                </a:defRPr>
              </a:pPr>
              <a:r>
                <a:t>طوفان</a:t>
              </a:r>
            </a:p>
            <a:p>
              <a:pPr defTabSz="584200" rtl="1">
                <a:lnSpc>
                  <a:spcPct val="80000"/>
                </a:lnSpc>
                <a:defRPr b="1" sz="7500">
                  <a:solidFill>
                    <a:srgbClr val="FFFFFF"/>
                  </a:solidFill>
                  <a:effectLst>
                    <a:outerShdw sx="100000" sy="100000" kx="0" ky="0" algn="b" rotWithShape="0" blurRad="38100" dist="12700" dir="5400000">
                      <a:srgbClr val="000000">
                        <a:alpha val="50000"/>
                      </a:srgbClr>
                    </a:outerShdw>
                  </a:effectLst>
                </a:defRPr>
              </a:pPr>
              <a:r>
                <a:t>نوح</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50"/>
                                        </p:tgtEl>
                                        <p:attrNameLst>
                                          <p:attrName>style.visibility</p:attrName>
                                        </p:attrNameLst>
                                      </p:cBhvr>
                                      <p:to>
                                        <p:strVal val="visible"/>
                                      </p:to>
                                    </p:set>
                                    <p:animEffect filter="fade" transition="in">
                                      <p:cBhvr>
                                        <p:cTn id="7" dur="499"/>
                                        <p:tgtEl>
                                          <p:spTgt spid="165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653"/>
                                        </p:tgtEl>
                                        <p:attrNameLst>
                                          <p:attrName>style.visibility</p:attrName>
                                        </p:attrNameLst>
                                      </p:cBhvr>
                                      <p:to>
                                        <p:strVal val="visible"/>
                                      </p:to>
                                    </p:set>
                                    <p:animEffect filter="fade" transition="in">
                                      <p:cBhvr>
                                        <p:cTn id="12" dur="499"/>
                                        <p:tgtEl>
                                          <p:spTgt spid="1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0" grpId="1"/>
      <p:bldP build="whole" bldLvl="1" animBg="1" rev="0" advAuto="0" spid="1653" grpId="2"/>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5" name="1915–2001"/>
          <p:cNvSpPr txBox="1"/>
          <p:nvPr>
            <p:ph type="title"/>
          </p:nvPr>
        </p:nvSpPr>
        <p:spPr>
          <a:xfrm>
            <a:off x="12413306" y="9549848"/>
            <a:ext cx="5105060" cy="2170775"/>
          </a:xfrm>
          <a:prstGeom prst="rect">
            <a:avLst/>
          </a:prstGeom>
        </p:spPr>
        <p:txBody>
          <a:bodyPr/>
          <a:lstStyle/>
          <a:p>
            <a:pPr algn="r" defTabSz="775969" rtl="1">
              <a:defRPr sz="6392">
                <a:solidFill>
                  <a:srgbClr val="FEFCDC"/>
                </a:solidFill>
              </a:defRPr>
            </a:pPr>
            <a:r>
              <a:t>تشارلز تمبلتون</a:t>
            </a:r>
            <a:br/>
            <a:r>
              <a:t>1915–2001</a:t>
            </a:r>
          </a:p>
        </p:txBody>
      </p:sp>
      <p:grpSp>
        <p:nvGrpSpPr>
          <p:cNvPr id="1658" name="image43.jpg"/>
          <p:cNvGrpSpPr/>
          <p:nvPr/>
        </p:nvGrpSpPr>
        <p:grpSpPr>
          <a:xfrm>
            <a:off x="10948861" y="3812165"/>
            <a:ext cx="7691705" cy="5439509"/>
            <a:chOff x="0" y="0"/>
            <a:chExt cx="7691704" cy="5439507"/>
          </a:xfrm>
        </p:grpSpPr>
        <p:pic>
          <p:nvPicPr>
            <p:cNvPr id="1656" name="image43.jpg" descr="image43.jpg"/>
            <p:cNvPicPr>
              <a:picLocks noChangeAspect="1"/>
            </p:cNvPicPr>
            <p:nvPr/>
          </p:nvPicPr>
          <p:blipFill>
            <a:blip r:embed="rId3">
              <a:extLst/>
            </a:blip>
            <a:srcRect l="48511" t="26982" r="1335" b="30315"/>
            <a:stretch>
              <a:fillRect/>
            </a:stretch>
          </p:blipFill>
          <p:spPr>
            <a:xfrm>
              <a:off x="317500" y="304800"/>
              <a:ext cx="7069405" cy="4817207"/>
            </a:xfrm>
            <a:prstGeom prst="rect">
              <a:avLst/>
            </a:prstGeom>
            <a:ln w="12700" cap="flat">
              <a:noFill/>
              <a:miter lim="400000"/>
            </a:ln>
            <a:effectLst/>
          </p:spPr>
        </p:pic>
        <p:pic>
          <p:nvPicPr>
            <p:cNvPr id="1657" name="image43.jpg" descr="image43.jpg"/>
            <p:cNvPicPr>
              <a:picLocks noChangeAspect="1"/>
            </p:cNvPicPr>
            <p:nvPr/>
          </p:nvPicPr>
          <p:blipFill>
            <a:blip r:embed="rId4">
              <a:extLst/>
            </a:blip>
            <a:stretch>
              <a:fillRect/>
            </a:stretch>
          </p:blipFill>
          <p:spPr>
            <a:xfrm>
              <a:off x="0" y="-1"/>
              <a:ext cx="7691705" cy="5439508"/>
            </a:xfrm>
            <a:prstGeom prst="rect">
              <a:avLst/>
            </a:prstGeom>
            <a:ln w="12700" cap="flat">
              <a:noFill/>
              <a:miter lim="400000"/>
            </a:ln>
            <a:effectLst/>
          </p:spPr>
        </p:pic>
      </p:grpSp>
      <p:grpSp>
        <p:nvGrpSpPr>
          <p:cNvPr id="1661" name="image43.jpg"/>
          <p:cNvGrpSpPr/>
          <p:nvPr/>
        </p:nvGrpSpPr>
        <p:grpSpPr>
          <a:xfrm>
            <a:off x="7041644" y="4009320"/>
            <a:ext cx="3915598" cy="5113160"/>
            <a:chOff x="0" y="0"/>
            <a:chExt cx="3915597" cy="5113158"/>
          </a:xfrm>
        </p:grpSpPr>
        <p:pic>
          <p:nvPicPr>
            <p:cNvPr id="1659" name="image43.jpg" descr="image43.jpg"/>
            <p:cNvPicPr>
              <a:picLocks noChangeAspect="1"/>
            </p:cNvPicPr>
            <p:nvPr/>
          </p:nvPicPr>
          <p:blipFill>
            <a:blip r:embed="rId3">
              <a:extLst/>
            </a:blip>
            <a:srcRect l="20513" t="27990" r="55883" b="31795"/>
            <a:stretch>
              <a:fillRect/>
            </a:stretch>
          </p:blipFill>
          <p:spPr>
            <a:xfrm>
              <a:off x="317500" y="304800"/>
              <a:ext cx="3293296" cy="4490858"/>
            </a:xfrm>
            <a:prstGeom prst="rect">
              <a:avLst/>
            </a:prstGeom>
            <a:ln w="12700" cap="flat">
              <a:noFill/>
              <a:miter lim="400000"/>
            </a:ln>
            <a:effectLst/>
          </p:spPr>
        </p:pic>
        <p:pic>
          <p:nvPicPr>
            <p:cNvPr id="1660" name="image43.jpg" descr="image43.jpg"/>
            <p:cNvPicPr>
              <a:picLocks noChangeAspect="1"/>
            </p:cNvPicPr>
            <p:nvPr/>
          </p:nvPicPr>
          <p:blipFill>
            <a:blip r:embed="rId5">
              <a:extLst/>
            </a:blip>
            <a:stretch>
              <a:fillRect/>
            </a:stretch>
          </p:blipFill>
          <p:spPr>
            <a:xfrm>
              <a:off x="-1" y="-1"/>
              <a:ext cx="3915598" cy="5113159"/>
            </a:xfrm>
            <a:prstGeom prst="rect">
              <a:avLst/>
            </a:prstGeom>
            <a:ln w="12700" cap="flat">
              <a:noFill/>
              <a:miter lim="400000"/>
            </a:ln>
            <a:effectLst/>
          </p:spPr>
        </p:pic>
      </p:grpSp>
      <p:grpSp>
        <p:nvGrpSpPr>
          <p:cNvPr id="1666" name="Group"/>
          <p:cNvGrpSpPr/>
          <p:nvPr/>
        </p:nvGrpSpPr>
        <p:grpSpPr>
          <a:xfrm>
            <a:off x="4307747" y="1051115"/>
            <a:ext cx="17716763" cy="11577348"/>
            <a:chOff x="0" y="0"/>
            <a:chExt cx="17716761" cy="11577346"/>
          </a:xfrm>
        </p:grpSpPr>
        <p:grpSp>
          <p:nvGrpSpPr>
            <p:cNvPr id="1664" name="image43.jpg"/>
            <p:cNvGrpSpPr/>
            <p:nvPr/>
          </p:nvGrpSpPr>
          <p:grpSpPr>
            <a:xfrm>
              <a:off x="0" y="0"/>
              <a:ext cx="7848020" cy="11577347"/>
              <a:chOff x="0" y="0"/>
              <a:chExt cx="7848019" cy="11577346"/>
            </a:xfrm>
          </p:grpSpPr>
          <p:pic>
            <p:nvPicPr>
              <p:cNvPr id="1662" name="image43.jpg" descr="image43.jpg"/>
              <p:cNvPicPr>
                <a:picLocks noChangeAspect="1"/>
              </p:cNvPicPr>
              <p:nvPr/>
            </p:nvPicPr>
            <p:blipFill>
              <a:blip r:embed="rId3">
                <a:extLst/>
              </a:blip>
              <a:srcRect l="873" t="2213" r="47790" b="553"/>
              <a:stretch>
                <a:fillRect/>
              </a:stretch>
            </p:blipFill>
            <p:spPr>
              <a:xfrm>
                <a:off x="315583" y="302958"/>
                <a:ext cx="7229477" cy="10958807"/>
              </a:xfrm>
              <a:prstGeom prst="rect">
                <a:avLst/>
              </a:prstGeom>
              <a:ln w="12700" cap="flat">
                <a:noFill/>
                <a:miter lim="400000"/>
              </a:ln>
              <a:effectLst/>
            </p:spPr>
          </p:pic>
          <p:pic>
            <p:nvPicPr>
              <p:cNvPr id="1663" name="image43.jpg" descr="image43.jpg"/>
              <p:cNvPicPr>
                <a:picLocks noChangeAspect="1"/>
              </p:cNvPicPr>
              <p:nvPr/>
            </p:nvPicPr>
            <p:blipFill>
              <a:blip r:embed="rId6">
                <a:extLst/>
              </a:blip>
              <a:stretch>
                <a:fillRect/>
              </a:stretch>
            </p:blipFill>
            <p:spPr>
              <a:xfrm>
                <a:off x="0" y="-1"/>
                <a:ext cx="7848020" cy="11577348"/>
              </a:xfrm>
              <a:prstGeom prst="rect">
                <a:avLst/>
              </a:prstGeom>
              <a:ln w="12700" cap="flat">
                <a:noFill/>
                <a:miter lim="400000"/>
              </a:ln>
              <a:effectLst/>
            </p:spPr>
          </p:pic>
        </p:grpSp>
        <p:sp>
          <p:nvSpPr>
            <p:cNvPr id="1665" name="1915–2001"/>
            <p:cNvSpPr txBox="1"/>
            <p:nvPr/>
          </p:nvSpPr>
          <p:spPr>
            <a:xfrm>
              <a:off x="8363946" y="239903"/>
              <a:ext cx="9352816" cy="22207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l" rtl="1">
                <a:lnSpc>
                  <a:spcPct val="80000"/>
                </a:lnSpc>
                <a:defRPr i="1" sz="7700">
                  <a:solidFill>
                    <a:srgbClr val="FEFCDC"/>
                  </a:solidFill>
                </a:defRPr>
              </a:pPr>
              <a:r>
                <a:t>وداعًا لله</a:t>
              </a:r>
            </a:p>
            <a:p>
              <a:pPr algn="l" rtl="1">
                <a:lnSpc>
                  <a:spcPct val="80000"/>
                </a:lnSpc>
                <a:defRPr sz="6600">
                  <a:solidFill>
                    <a:srgbClr val="FEFCDC"/>
                  </a:solidFill>
                </a:defRPr>
              </a:pPr>
              <a:r>
                <a:t>أسباب رفضي للإيمان المسيحي</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66"/>
                                        </p:tgtEl>
                                        <p:attrNameLst>
                                          <p:attrName>style.visibility</p:attrName>
                                        </p:attrNameLst>
                                      </p:cBhvr>
                                      <p:to>
                                        <p:strVal val="visible"/>
                                      </p:to>
                                    </p:set>
                                    <p:animEffect filter="fade" transition="in">
                                      <p:cBhvr>
                                        <p:cTn id="7" dur="500"/>
                                        <p:tgtEl>
                                          <p:spTgt spid="1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6"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0" name="“I believe that there is no supreme…"/>
          <p:cNvSpPr txBox="1"/>
          <p:nvPr>
            <p:ph type="title"/>
          </p:nvPr>
        </p:nvSpPr>
        <p:spPr>
          <a:xfrm>
            <a:off x="2400830" y="1384300"/>
            <a:ext cx="14235253" cy="9684244"/>
          </a:xfrm>
          <a:prstGeom prst="rect">
            <a:avLst/>
          </a:prstGeom>
        </p:spPr>
        <p:txBody>
          <a:bodyPr>
            <a:noAutofit/>
          </a:bodyPr>
          <a:lstStyle>
            <a:lvl1pPr algn="r" defTabSz="914400" rtl="1">
              <a:defRPr sz="76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«أعتقد أنَّه لا يوجد كائن سامٍ له سمات بشريَّة -لا إله بالمعنى الكتابي- ولكنَّ هذه الحياة هي نتيجة قوى تطوُّرية خالدة، بعد أنْ وصلت إلى حالتها المؤقَّتة الحاليَّة على مدى ملايين السنين.»</a:t>
            </a:r>
          </a:p>
        </p:txBody>
      </p:sp>
      <p:sp>
        <p:nvSpPr>
          <p:cNvPr id="1671" name="Charles Templeton, Farewell to God  (Toronto: McClelland &amp; Stewart, 1996), p. 232."/>
          <p:cNvSpPr txBox="1"/>
          <p:nvPr>
            <p:ph type="body" sz="quarter" idx="1"/>
          </p:nvPr>
        </p:nvSpPr>
        <p:spPr>
          <a:xfrm>
            <a:off x="2431643" y="11266054"/>
            <a:ext cx="19520714" cy="1099341"/>
          </a:xfrm>
          <a:prstGeom prst="rect">
            <a:avLst/>
          </a:prstGeom>
        </p:spPr>
        <p:txBody>
          <a:bodyPr/>
          <a:lstStyle/>
          <a:p>
            <a:pPr defTabSz="914400">
              <a:lnSpc>
                <a:spcPct val="90000"/>
              </a:lnSpc>
              <a:defRPr>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Charles Templeton, </a:t>
            </a:r>
            <a:r>
              <a:rPr i="1"/>
              <a:t>Farewell to God </a:t>
            </a:r>
            <a:r>
              <a:t> (Toronto: McClelland &amp; Stewart, 1996), p. 232. </a:t>
            </a:r>
          </a:p>
        </p:txBody>
      </p:sp>
      <p:grpSp>
        <p:nvGrpSpPr>
          <p:cNvPr id="1674" name="image43.jpg"/>
          <p:cNvGrpSpPr/>
          <p:nvPr/>
        </p:nvGrpSpPr>
        <p:grpSpPr>
          <a:xfrm>
            <a:off x="17248187" y="1295398"/>
            <a:ext cx="5360990" cy="5834860"/>
            <a:chOff x="0" y="0"/>
            <a:chExt cx="5360989" cy="5834858"/>
          </a:xfrm>
        </p:grpSpPr>
        <p:pic>
          <p:nvPicPr>
            <p:cNvPr id="1672" name="image43.jpg" descr="image43.jpg"/>
            <p:cNvPicPr>
              <a:picLocks noChangeAspect="1"/>
            </p:cNvPicPr>
            <p:nvPr/>
          </p:nvPicPr>
          <p:blipFill>
            <a:blip r:embed="rId2">
              <a:extLst/>
            </a:blip>
            <a:srcRect l="18928" t="26224" r="54837" b="37720"/>
            <a:stretch>
              <a:fillRect/>
            </a:stretch>
          </p:blipFill>
          <p:spPr>
            <a:xfrm>
              <a:off x="317499" y="304800"/>
              <a:ext cx="4738690" cy="5212559"/>
            </a:xfrm>
            <a:prstGeom prst="rect">
              <a:avLst/>
            </a:prstGeom>
            <a:ln w="12700" cap="flat">
              <a:noFill/>
              <a:miter lim="400000"/>
            </a:ln>
            <a:effectLst/>
          </p:spPr>
        </p:pic>
        <p:pic>
          <p:nvPicPr>
            <p:cNvPr id="1673" name="image43.jpg" descr="image43.jpg"/>
            <p:cNvPicPr>
              <a:picLocks noChangeAspect="1"/>
            </p:cNvPicPr>
            <p:nvPr/>
          </p:nvPicPr>
          <p:blipFill>
            <a:blip r:embed="rId3">
              <a:extLst/>
            </a:blip>
            <a:stretch>
              <a:fillRect/>
            </a:stretch>
          </p:blipFill>
          <p:spPr>
            <a:xfrm>
              <a:off x="-1" y="-1"/>
              <a:ext cx="5360990" cy="583486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6" name="Princeton Theological Seminary"/>
          <p:cNvSpPr txBox="1"/>
          <p:nvPr>
            <p:ph type="body" sz="quarter" idx="4294967295"/>
          </p:nvPr>
        </p:nvSpPr>
        <p:spPr>
          <a:xfrm>
            <a:off x="2810336" y="1147107"/>
            <a:ext cx="18763328" cy="1676402"/>
          </a:xfrm>
          <a:prstGeom prst="rect">
            <a:avLst/>
          </a:prstGeom>
          <a:effectLst/>
        </p:spPr>
        <p:txBody>
          <a:bodyPr/>
          <a:lstStyle>
            <a:lvl1pPr algn="ctr" defTabSz="914400" rtl="1">
              <a:spcBef>
                <a:spcPts val="10200"/>
              </a:spcBef>
              <a:defRPr b="1" sz="7600">
                <a:solidFill>
                  <a:srgbClr val="FEFCDC"/>
                </a:solidFill>
                <a:effectLst>
                  <a:outerShdw sx="100000" sy="100000" kx="0" ky="0" algn="b" rotWithShape="0" blurRad="38100" dist="38100" dir="2700000">
                    <a:srgbClr val="000000">
                      <a:alpha val="43137"/>
                    </a:srgbClr>
                  </a:outerShdw>
                </a:effectLst>
                <a:uFill>
                  <a:solidFill>
                    <a:srgbClr val="E2DEAB"/>
                  </a:solidFill>
                </a:uFill>
              </a:defRPr>
            </a:lvl1pPr>
          </a:lstStyle>
          <a:p>
            <a:pPr/>
            <a:r>
              <a:t>كلِّيَّة برينستون اللاهوتيَّة</a:t>
            </a:r>
          </a:p>
        </p:txBody>
      </p:sp>
      <p:sp>
        <p:nvSpPr>
          <p:cNvPr id="1677" name="B.B. Warfield (1851–1921)…"/>
          <p:cNvSpPr txBox="1"/>
          <p:nvPr/>
        </p:nvSpPr>
        <p:spPr>
          <a:xfrm>
            <a:off x="7800169" y="8019147"/>
            <a:ext cx="8783659" cy="21735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914400" rtl="1">
              <a:lnSpc>
                <a:spcPct val="80000"/>
              </a:lnSpc>
              <a:defRPr sz="66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ب. ب. وارفيلد (1851-1921)</a:t>
            </a:r>
            <a:endParaRPr sz="7200"/>
          </a:p>
          <a:p>
            <a:pPr lvl="1" defTabSz="914400" rtl="1">
              <a:lnSpc>
                <a:spcPct val="80000"/>
              </a:lnSpc>
              <a:defRPr sz="66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  </a:t>
            </a:r>
            <a:r>
              <a:rPr>
                <a:solidFill>
                  <a:srgbClr val="FEFCDC"/>
                </a:solidFill>
              </a:rPr>
              <a:t> التطوُّر الإلهيّ؟</a:t>
            </a:r>
          </a:p>
        </p:txBody>
      </p:sp>
      <p:sp>
        <p:nvSpPr>
          <p:cNvPr id="1678" name="A.A. Hodge (1823–1886)…"/>
          <p:cNvSpPr txBox="1"/>
          <p:nvPr/>
        </p:nvSpPr>
        <p:spPr>
          <a:xfrm>
            <a:off x="8165543" y="5231496"/>
            <a:ext cx="8056333" cy="21735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914400" rtl="1">
              <a:lnSpc>
                <a:spcPct val="80000"/>
              </a:lnSpc>
              <a:defRPr sz="66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أ. أ. هودج (1823–1886)</a:t>
            </a:r>
            <a:endParaRPr sz="7200"/>
          </a:p>
          <a:p>
            <a:pPr lvl="1" defTabSz="914400" rtl="1">
              <a:lnSpc>
                <a:spcPct val="80000"/>
              </a:lnSpc>
              <a:defRPr sz="6600">
                <a:solidFill>
                  <a:srgbClr val="E2DEAB"/>
                </a:solidFill>
                <a:effectLst>
                  <a:outerShdw sx="100000" sy="100000" kx="0" ky="0" algn="b" rotWithShape="0" blurRad="38100" dist="38100" dir="2700000">
                    <a:srgbClr val="000000">
                      <a:alpha val="43137"/>
                    </a:srgbClr>
                  </a:outerShdw>
                </a:effectLst>
                <a:uFill>
                  <a:solidFill>
                    <a:srgbClr val="E2DEAB"/>
                  </a:solidFill>
                </a:uFill>
              </a:defRPr>
            </a:pPr>
            <a:r>
              <a:t> </a:t>
            </a:r>
            <a:r>
              <a:rPr>
                <a:solidFill>
                  <a:srgbClr val="FEFCDC"/>
                </a:solidFill>
              </a:rPr>
              <a:t> التطوُّر الإلهيّ؟؟</a:t>
            </a:r>
          </a:p>
        </p:txBody>
      </p:sp>
      <p:sp>
        <p:nvSpPr>
          <p:cNvPr id="1679" name="Charles Hodge (1797–1878)…"/>
          <p:cNvSpPr txBox="1"/>
          <p:nvPr/>
        </p:nvSpPr>
        <p:spPr>
          <a:xfrm>
            <a:off x="5310311" y="2551796"/>
            <a:ext cx="13233403" cy="21735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defTabSz="914400" rtl="1">
              <a:lnSpc>
                <a:spcPct val="80000"/>
              </a:lnSpc>
              <a:defRPr sz="66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 تشارلز هودج (1797–1878)</a:t>
            </a:r>
            <a:endParaRPr sz="7200"/>
          </a:p>
          <a:p>
            <a:pPr lvl="1" defTabSz="914400" rtl="1">
              <a:lnSpc>
                <a:spcPct val="80000"/>
              </a:lnSpc>
              <a:defRPr sz="66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الأرض القديمة</a:t>
            </a:r>
          </a:p>
        </p:txBody>
      </p:sp>
      <p:sp>
        <p:nvSpPr>
          <p:cNvPr id="1680" name="Shape"/>
          <p:cNvSpPr/>
          <p:nvPr/>
        </p:nvSpPr>
        <p:spPr>
          <a:xfrm>
            <a:off x="11506200" y="7378700"/>
            <a:ext cx="838201" cy="71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solidFill>
            <a:srgbClr val="FEFCDC"/>
          </a:solidFill>
          <a:ln w="12700">
            <a:miter lim="400000"/>
          </a:ln>
        </p:spPr>
        <p:txBody>
          <a:bodyPr lIns="50800" tIns="50800" rIns="50800" bIns="50800"/>
          <a:lstStyle/>
          <a:p>
            <a:pPr algn="l" defTabSz="457200">
              <a:defRPr sz="1200"/>
            </a:pPr>
          </a:p>
        </p:txBody>
      </p:sp>
      <p:sp>
        <p:nvSpPr>
          <p:cNvPr id="1681" name="Shape"/>
          <p:cNvSpPr/>
          <p:nvPr/>
        </p:nvSpPr>
        <p:spPr>
          <a:xfrm>
            <a:off x="11506200" y="4610100"/>
            <a:ext cx="838201" cy="71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solidFill>
            <a:srgbClr val="FEFCDC"/>
          </a:solidFill>
          <a:ln w="12700">
            <a:miter lim="400000"/>
          </a:ln>
        </p:spPr>
        <p:txBody>
          <a:bodyPr lIns="50800" tIns="50800" rIns="50800" bIns="50800"/>
          <a:lstStyle/>
          <a:p>
            <a:pPr algn="l" defTabSz="457200">
              <a:defRPr sz="1200"/>
            </a:pPr>
          </a:p>
        </p:txBody>
      </p:sp>
      <p:sp>
        <p:nvSpPr>
          <p:cNvPr id="1682" name="Shape"/>
          <p:cNvSpPr/>
          <p:nvPr/>
        </p:nvSpPr>
        <p:spPr>
          <a:xfrm>
            <a:off x="11506200" y="10096500"/>
            <a:ext cx="838201" cy="71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solidFill>
            <a:srgbClr val="FEFCDC"/>
          </a:solidFill>
          <a:ln w="12700">
            <a:miter lim="400000"/>
          </a:ln>
        </p:spPr>
        <p:txBody>
          <a:bodyPr lIns="50800" tIns="50800" rIns="50800" bIns="50800"/>
          <a:lstStyle/>
          <a:p>
            <a:pPr algn="l" defTabSz="457200">
              <a:defRPr sz="1200"/>
            </a:pPr>
          </a:p>
        </p:txBody>
      </p:sp>
      <p:sp>
        <p:nvSpPr>
          <p:cNvPr id="1683" name="Charles Templeton (1915–2001)…"/>
          <p:cNvSpPr txBox="1"/>
          <p:nvPr/>
        </p:nvSpPr>
        <p:spPr>
          <a:xfrm>
            <a:off x="7555228" y="10713035"/>
            <a:ext cx="9276967" cy="2119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914400" rtl="1">
              <a:lnSpc>
                <a:spcPct val="80000"/>
              </a:lnSpc>
              <a:defRPr sz="6400">
                <a:solidFill>
                  <a:srgbClr val="FFFB00"/>
                </a:solidFill>
                <a:effectLst>
                  <a:outerShdw sx="100000" sy="100000" kx="0" ky="0" algn="b" rotWithShape="0" blurRad="38100" dist="38100" dir="2700000">
                    <a:srgbClr val="000000">
                      <a:alpha val="43137"/>
                    </a:srgbClr>
                  </a:outerShdw>
                </a:effectLst>
                <a:uFill>
                  <a:solidFill>
                    <a:srgbClr val="F6A029"/>
                  </a:solidFill>
                </a:uFill>
              </a:defRPr>
            </a:pPr>
            <a:r>
              <a:t> تشارلز تمبلتون (1915–2001)</a:t>
            </a:r>
          </a:p>
          <a:p>
            <a:pPr lvl="1" defTabSz="914400" rtl="1">
              <a:lnSpc>
                <a:spcPct val="80000"/>
              </a:lnSpc>
              <a:defRPr sz="6400">
                <a:solidFill>
                  <a:srgbClr val="E2DEAB"/>
                </a:solidFill>
                <a:effectLst>
                  <a:outerShdw sx="100000" sy="100000" kx="0" ky="0" algn="b" rotWithShape="0" blurRad="38100" dist="38100" dir="2700000">
                    <a:srgbClr val="000000">
                      <a:alpha val="43137"/>
                    </a:srgbClr>
                  </a:outerShdw>
                </a:effectLst>
                <a:uFill>
                  <a:solidFill>
                    <a:srgbClr val="E2DEAB"/>
                  </a:solidFill>
                </a:uFill>
              </a:defRPr>
            </a:pPr>
            <a:r>
              <a:t>  </a:t>
            </a:r>
            <a:r>
              <a:rPr>
                <a:solidFill>
                  <a:srgbClr val="FEFCDC"/>
                </a:solidFill>
              </a:rPr>
              <a:t>مرتدٌّ</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681"/>
                                        </p:tgtEl>
                                        <p:attrNameLst>
                                          <p:attrName>style.visibility</p:attrName>
                                        </p:attrNameLst>
                                      </p:cBhvr>
                                      <p:to>
                                        <p:strVal val="visible"/>
                                      </p:to>
                                    </p:set>
                                    <p:animEffect filter="wipe(up)" transition="in">
                                      <p:cBhvr>
                                        <p:cTn id="7" dur="250"/>
                                        <p:tgtEl>
                                          <p:spTgt spid="1681"/>
                                        </p:tgtEl>
                                      </p:cBhvr>
                                    </p:animEffect>
                                  </p:childTnLst>
                                </p:cTn>
                              </p:par>
                            </p:childTnLst>
                          </p:cTn>
                        </p:par>
                        <p:par>
                          <p:cTn id="8" fill="hold">
                            <p:stCondLst>
                              <p:cond delay="250"/>
                            </p:stCondLst>
                            <p:childTnLst>
                              <p:par>
                                <p:cTn id="9" presetClass="entr" nodeType="afterEffect" presetSubtype="1" presetID="22" grpId="2" fill="hold">
                                  <p:stCondLst>
                                    <p:cond delay="0"/>
                                  </p:stCondLst>
                                  <p:iterate type="el" backwards="0">
                                    <p:tmAbs val="0"/>
                                  </p:iterate>
                                  <p:childTnLst>
                                    <p:set>
                                      <p:cBhvr>
                                        <p:cTn id="10" fill="hold"/>
                                        <p:tgtEl>
                                          <p:spTgt spid="1678"/>
                                        </p:tgtEl>
                                        <p:attrNameLst>
                                          <p:attrName>style.visibility</p:attrName>
                                        </p:attrNameLst>
                                      </p:cBhvr>
                                      <p:to>
                                        <p:strVal val="visible"/>
                                      </p:to>
                                    </p:set>
                                    <p:animEffect filter="wipe(up)" transition="in">
                                      <p:cBhvr>
                                        <p:cTn id="11" dur="250"/>
                                        <p:tgtEl>
                                          <p:spTgt spid="167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 presetID="22" grpId="3" fill="hold">
                                  <p:stCondLst>
                                    <p:cond delay="0"/>
                                  </p:stCondLst>
                                  <p:iterate type="el" backwards="0">
                                    <p:tmAbs val="0"/>
                                  </p:iterate>
                                  <p:childTnLst>
                                    <p:set>
                                      <p:cBhvr>
                                        <p:cTn id="15" fill="hold"/>
                                        <p:tgtEl>
                                          <p:spTgt spid="1680"/>
                                        </p:tgtEl>
                                        <p:attrNameLst>
                                          <p:attrName>style.visibility</p:attrName>
                                        </p:attrNameLst>
                                      </p:cBhvr>
                                      <p:to>
                                        <p:strVal val="visible"/>
                                      </p:to>
                                    </p:set>
                                    <p:animEffect filter="wipe(up)" transition="in">
                                      <p:cBhvr>
                                        <p:cTn id="16" dur="250"/>
                                        <p:tgtEl>
                                          <p:spTgt spid="1680"/>
                                        </p:tgtEl>
                                      </p:cBhvr>
                                    </p:animEffect>
                                  </p:childTnLst>
                                </p:cTn>
                              </p:par>
                            </p:childTnLst>
                          </p:cTn>
                        </p:par>
                        <p:par>
                          <p:cTn id="17" fill="hold">
                            <p:stCondLst>
                              <p:cond delay="250"/>
                            </p:stCondLst>
                            <p:childTnLst>
                              <p:par>
                                <p:cTn id="18" presetClass="entr" nodeType="afterEffect" presetSubtype="1" presetID="22" grpId="4" fill="hold">
                                  <p:stCondLst>
                                    <p:cond delay="0"/>
                                  </p:stCondLst>
                                  <p:iterate type="el" backwards="0">
                                    <p:tmAbs val="0"/>
                                  </p:iterate>
                                  <p:childTnLst>
                                    <p:set>
                                      <p:cBhvr>
                                        <p:cTn id="19" fill="hold"/>
                                        <p:tgtEl>
                                          <p:spTgt spid="1677"/>
                                        </p:tgtEl>
                                        <p:attrNameLst>
                                          <p:attrName>style.visibility</p:attrName>
                                        </p:attrNameLst>
                                      </p:cBhvr>
                                      <p:to>
                                        <p:strVal val="visible"/>
                                      </p:to>
                                    </p:set>
                                    <p:animEffect filter="wipe(up)" transition="in">
                                      <p:cBhvr>
                                        <p:cTn id="20" dur="250"/>
                                        <p:tgtEl>
                                          <p:spTgt spid="1677"/>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2" grpId="5" fill="hold">
                                  <p:stCondLst>
                                    <p:cond delay="0"/>
                                  </p:stCondLst>
                                  <p:iterate type="el" backwards="0">
                                    <p:tmAbs val="0"/>
                                  </p:iterate>
                                  <p:childTnLst>
                                    <p:set>
                                      <p:cBhvr>
                                        <p:cTn id="24" fill="hold"/>
                                        <p:tgtEl>
                                          <p:spTgt spid="1682"/>
                                        </p:tgtEl>
                                        <p:attrNameLst>
                                          <p:attrName>style.visibility</p:attrName>
                                        </p:attrNameLst>
                                      </p:cBhvr>
                                      <p:to>
                                        <p:strVal val="visible"/>
                                      </p:to>
                                    </p:set>
                                    <p:animEffect filter="wipe(up)" transition="in">
                                      <p:cBhvr>
                                        <p:cTn id="25" dur="250"/>
                                        <p:tgtEl>
                                          <p:spTgt spid="1682"/>
                                        </p:tgtEl>
                                      </p:cBhvr>
                                    </p:animEffect>
                                  </p:childTnLst>
                                </p:cTn>
                              </p:par>
                            </p:childTnLst>
                          </p:cTn>
                        </p:par>
                        <p:par>
                          <p:cTn id="26" fill="hold">
                            <p:stCondLst>
                              <p:cond delay="250"/>
                            </p:stCondLst>
                            <p:childTnLst>
                              <p:par>
                                <p:cTn id="27" presetClass="entr" nodeType="afterEffect" presetSubtype="1" presetID="22" grpId="6" fill="hold">
                                  <p:stCondLst>
                                    <p:cond delay="0"/>
                                  </p:stCondLst>
                                  <p:iterate type="el" backwards="0">
                                    <p:tmAbs val="0"/>
                                  </p:iterate>
                                  <p:childTnLst>
                                    <p:set>
                                      <p:cBhvr>
                                        <p:cTn id="28" fill="hold"/>
                                        <p:tgtEl>
                                          <p:spTgt spid="1683"/>
                                        </p:tgtEl>
                                        <p:attrNameLst>
                                          <p:attrName>style.visibility</p:attrName>
                                        </p:attrNameLst>
                                      </p:cBhvr>
                                      <p:to>
                                        <p:strVal val="visible"/>
                                      </p:to>
                                    </p:set>
                                    <p:animEffect filter="wipe(up)" transition="in">
                                      <p:cBhvr>
                                        <p:cTn id="29" dur="250"/>
                                        <p:tgtEl>
                                          <p:spTgt spid="16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78" grpId="2"/>
      <p:bldP build="whole" bldLvl="1" animBg="1" rev="0" advAuto="0" spid="1682" grpId="5"/>
      <p:bldP build="whole" bldLvl="1" animBg="1" rev="0" advAuto="0" spid="1683" grpId="6"/>
      <p:bldP build="whole" bldLvl="1" animBg="1" rev="0" advAuto="0" spid="1681" grpId="1"/>
      <p:bldP build="whole" bldLvl="1" animBg="1" rev="0" advAuto="0" spid="1677" grpId="4"/>
      <p:bldP build="whole" bldLvl="1" animBg="1" rev="0" advAuto="0" spid="1680" grpId="3"/>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2" name="Colossians 2:8"/>
          <p:cNvSpPr txBox="1"/>
          <p:nvPr>
            <p:ph type="ctrTitle"/>
          </p:nvPr>
        </p:nvSpPr>
        <p:spPr>
          <a:xfrm>
            <a:off x="3004930" y="1380198"/>
            <a:ext cx="18858492" cy="1727201"/>
          </a:xfrm>
          <a:prstGeom prst="rect">
            <a:avLst/>
          </a:prstGeom>
          <a:effectLst/>
        </p:spPr>
        <p:txBody>
          <a:bodyPr/>
          <a:lstStyle>
            <a:lvl1pPr defTabSz="914400" rtl="1">
              <a:defRPr sz="9000">
                <a:solidFill>
                  <a:srgbClr val="FEFCDC"/>
                </a:solidFill>
                <a:effectLst>
                  <a:outerShdw sx="100000" sy="100000" kx="0" ky="0" algn="b" rotWithShape="0" blurRad="38100" dist="38100" dir="2700000">
                    <a:srgbClr val="000000">
                      <a:alpha val="43137"/>
                    </a:srgbClr>
                  </a:outerShdw>
                </a:effectLst>
                <a:uFill>
                  <a:solidFill>
                    <a:srgbClr val="FFFFFF"/>
                  </a:solidFill>
                </a:uFill>
              </a:defRPr>
            </a:lvl1pPr>
          </a:lstStyle>
          <a:p>
            <a:pPr/>
            <a:r>
              <a:t>كولوسِّي 2: 8</a:t>
            </a:r>
          </a:p>
        </p:txBody>
      </p:sp>
      <p:sp>
        <p:nvSpPr>
          <p:cNvPr id="1003" name="See to it that no one takes you captive through philosophy and empty deception, according to the tradition of men, according to the elementary principles of the world, rather than according to Christ."/>
          <p:cNvSpPr txBox="1"/>
          <p:nvPr>
            <p:ph type="subTitle" sz="half" idx="1"/>
          </p:nvPr>
        </p:nvSpPr>
        <p:spPr>
          <a:xfrm>
            <a:off x="2409056" y="3783564"/>
            <a:ext cx="19565888" cy="6148872"/>
          </a:xfrm>
          <a:prstGeom prst="rect">
            <a:avLst/>
          </a:prstGeom>
        </p:spPr>
        <p:txBody>
          <a:bodyPr/>
          <a:lstStyle/>
          <a:p>
            <a:pPr algn="r" defTabSz="914400" rtl="1">
              <a:defRPr sz="9600">
                <a:solidFill>
                  <a:srgbClr val="FEFCDC"/>
                </a:solidFill>
                <a:effectLst>
                  <a:outerShdw sx="100000" sy="100000" kx="0" ky="0" algn="b" rotWithShape="0" blurRad="38100" dist="38100" dir="2700000">
                    <a:srgbClr val="000000">
                      <a:alpha val="43137"/>
                    </a:srgbClr>
                  </a:outerShdw>
                </a:effectLst>
                <a:uFill>
                  <a:solidFill>
                    <a:srgbClr val="F5F5F5"/>
                  </a:solidFill>
                </a:uFill>
              </a:defRPr>
            </a:pPr>
            <a:r>
              <a:t>اُنْظُرُوا أَنْ لاَ يَكُونَ أَحَدٌ يَسْبِيكُمْ </a:t>
            </a:r>
            <a:r>
              <a:rPr>
                <a:solidFill>
                  <a:srgbClr val="FFFF00"/>
                </a:solidFill>
              </a:rPr>
              <a:t>بِالْفَلْسَفَةِ وَبِغُرُورٍ بَاطِلٍ</a:t>
            </a:r>
            <a:r>
              <a:t>، حَسَبَ </a:t>
            </a:r>
            <a:r>
              <a:rPr>
                <a:solidFill>
                  <a:srgbClr val="FFFF00"/>
                </a:solidFill>
              </a:rPr>
              <a:t>تَقْلِيدِ النَّاسِ</a:t>
            </a:r>
            <a:r>
              <a:t>، حَسَبَ أَرْكَانِ الْعَالَمِ، وَلَيْسَ حَسَبَ الْمَسِيحِ.</a:t>
            </a:r>
            <a:r>
              <a:t> </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7" name="“The Christian who believes that the…"/>
          <p:cNvSpPr txBox="1"/>
          <p:nvPr>
            <p:ph type="title"/>
          </p:nvPr>
        </p:nvSpPr>
        <p:spPr>
          <a:xfrm>
            <a:off x="1672065" y="1341614"/>
            <a:ext cx="20636330" cy="9548638"/>
          </a:xfrm>
          <a:prstGeom prst="rect">
            <a:avLst/>
          </a:prstGeom>
        </p:spPr>
        <p:txBody>
          <a:bodyPr>
            <a:noAutofit/>
          </a:bodyPr>
          <a:lstStyle/>
          <a:p>
            <a:pPr marR="457200" algn="r" defTabSz="457200" rtl="1">
              <a:lnSpc>
                <a:spcPct val="110000"/>
              </a:lnSpc>
              <a:defRPr>
                <a:solidFill>
                  <a:srgbClr val="FEFCDC"/>
                </a:solidFill>
              </a:defRPr>
            </a:pPr>
            <a:r>
              <a:t>«المسيحيُّ الذي يعتقد أنَّ فكرة الأرض القديمة غير </a:t>
            </a:r>
          </a:p>
          <a:p>
            <a:pPr marR="457200" algn="r" defTabSz="457200" rtl="1">
              <a:lnSpc>
                <a:spcPct val="110000"/>
              </a:lnSpc>
              <a:defRPr>
                <a:solidFill>
                  <a:srgbClr val="FEFCDC"/>
                </a:solidFill>
              </a:defRPr>
            </a:pPr>
            <a:r>
              <a:t>كتابيَّة، من الأفضل له أن ينكر صحَّة أيِّ نوع من </a:t>
            </a:r>
          </a:p>
          <a:p>
            <a:pPr marR="457200" algn="r" defTabSz="457200" rtl="1">
              <a:lnSpc>
                <a:spcPct val="110000"/>
              </a:lnSpc>
              <a:defRPr>
                <a:solidFill>
                  <a:srgbClr val="FEFCDC"/>
                </a:solidFill>
              </a:defRPr>
            </a:pPr>
            <a:r>
              <a:t>الجيولوجيا التاريخيَّة والإصرار على أنَّ الصخور </a:t>
            </a:r>
          </a:p>
          <a:p>
            <a:pPr marR="457200" algn="r" defTabSz="457200" rtl="1">
              <a:lnSpc>
                <a:spcPct val="110000"/>
              </a:lnSpc>
              <a:defRPr>
                <a:solidFill>
                  <a:srgbClr val="FEFCDC"/>
                </a:solidFill>
              </a:defRPr>
            </a:pPr>
            <a:r>
              <a:t>هي بالضرورة نتاج معجزي صرف بدلاً من محاولة </a:t>
            </a:r>
          </a:p>
          <a:p>
            <a:pPr algn="r" defTabSz="457200" rtl="1">
              <a:lnSpc>
                <a:spcPct val="110000"/>
              </a:lnSpc>
              <a:defRPr>
                <a:solidFill>
                  <a:srgbClr val="FEFCDC"/>
                </a:solidFill>
              </a:defRPr>
            </a:pPr>
            <a:r>
              <a:t>تفسيرها من حيث طوفان [نوح]. إنَّ فحص </a:t>
            </a:r>
            <a:r>
              <a:rPr>
                <a:solidFill>
                  <a:srgbClr val="FFFF00"/>
                </a:solidFill>
              </a:rPr>
              <a:t>الأرض بعيدًا عن الافتراضات الأيديولوجيَّة </a:t>
            </a:r>
            <a:r>
              <a:t>سيؤدِّي حتمًا إلى الاستنتاج بأنَّها قديمة.»</a:t>
            </a:r>
          </a:p>
        </p:txBody>
      </p:sp>
      <p:pic>
        <p:nvPicPr>
          <p:cNvPr id="1688" name="Davis Young--Calvin College.jpg" descr="Davis Young--Calvin College.jpg"/>
          <p:cNvPicPr>
            <a:picLocks noChangeAspect="1"/>
          </p:cNvPicPr>
          <p:nvPr/>
        </p:nvPicPr>
        <p:blipFill>
          <a:blip r:embed="rId3">
            <a:extLst/>
          </a:blip>
          <a:stretch>
            <a:fillRect/>
          </a:stretch>
        </p:blipFill>
        <p:spPr>
          <a:xfrm>
            <a:off x="1739079" y="1224199"/>
            <a:ext cx="4822229" cy="5072639"/>
          </a:xfrm>
          <a:prstGeom prst="rect">
            <a:avLst/>
          </a:prstGeom>
          <a:ln w="12700">
            <a:miter lim="400000"/>
          </a:ln>
          <a:effectLst>
            <a:outerShdw sx="100000" sy="100000" kx="0" ky="0" algn="b" rotWithShape="0" blurRad="190500" dist="8455" dir="5400000">
              <a:srgbClr val="000000"/>
            </a:outerShdw>
          </a:effectLst>
        </p:spPr>
      </p:pic>
      <p:sp>
        <p:nvSpPr>
          <p:cNvPr id="1689" name="Davis Young, “The Discovery of Terrestrial History,” in H.J. Van Till, R.E. Snow, J.H. Stek and D.A. Young, Portraits of Creation (Grand Rapids: Eerdmans, 1990), p. 81."/>
          <p:cNvSpPr txBox="1"/>
          <p:nvPr>
            <p:ph type="body" sz="quarter" idx="1"/>
          </p:nvPr>
        </p:nvSpPr>
        <p:spPr>
          <a:xfrm>
            <a:off x="2410462" y="11252200"/>
            <a:ext cx="19563076" cy="1685465"/>
          </a:xfrm>
          <a:prstGeom prst="rect">
            <a:avLst/>
          </a:prstGeom>
        </p:spPr>
        <p:txBody>
          <a:bodyPr/>
          <a:lstStyle/>
          <a:p>
            <a:pPr marR="457200" defTabSz="457200">
              <a:defRPr sz="3800">
                <a:solidFill>
                  <a:srgbClr val="FEFCDC"/>
                </a:solidFill>
              </a:defRPr>
            </a:pPr>
            <a:r>
              <a:t>Davis Young, “The Discovery of Terrestrial History,” in H.J. Van Till, R.E. Snow, J.H. Stek and D.A. Young, </a:t>
            </a:r>
            <a:r>
              <a:rPr i="1"/>
              <a:t>Portraits of Creation</a:t>
            </a:r>
            <a:r>
              <a:t> (Grand Rapids: Eerdmans, 1990), p. 81.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687"/>
                                        </p:tgtEl>
                                        <p:attrNameLst>
                                          <p:attrName>style.visibility</p:attrName>
                                        </p:attrNameLst>
                                      </p:cBhvr>
                                      <p:to>
                                        <p:strVal val="visible"/>
                                      </p:to>
                                    </p:set>
                                    <p:animEffect filter="wipe(up)" transition="in">
                                      <p:cBhvr>
                                        <p:cTn id="7" dur="499"/>
                                        <p:tgtEl>
                                          <p:spTgt spid="1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7" grpId="1"/>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3" name="pic1.png" descr="pic1.png"/>
          <p:cNvPicPr>
            <a:picLocks noChangeAspect="1"/>
          </p:cNvPicPr>
          <p:nvPr/>
        </p:nvPicPr>
        <p:blipFill>
          <a:blip r:embed="rId3">
            <a:extLst/>
          </a:blip>
          <a:stretch>
            <a:fillRect/>
          </a:stretch>
        </p:blipFill>
        <p:spPr>
          <a:xfrm>
            <a:off x="0" y="-2792689"/>
            <a:ext cx="24384002" cy="13716003"/>
          </a:xfrm>
          <a:prstGeom prst="rect">
            <a:avLst/>
          </a:prstGeom>
          <a:ln w="12700">
            <a:miter lim="400000"/>
          </a:ln>
        </p:spPr>
      </p:pic>
      <p:pic>
        <p:nvPicPr>
          <p:cNvPr id="1694" name="glasses.png" descr="glasses.png"/>
          <p:cNvPicPr>
            <a:picLocks noChangeAspect="1"/>
          </p:cNvPicPr>
          <p:nvPr/>
        </p:nvPicPr>
        <p:blipFill>
          <a:blip r:embed="rId4">
            <a:extLst/>
          </a:blip>
          <a:stretch>
            <a:fillRect/>
          </a:stretch>
        </p:blipFill>
        <p:spPr>
          <a:xfrm>
            <a:off x="4229100" y="6587594"/>
            <a:ext cx="15925800" cy="6134102"/>
          </a:xfrm>
          <a:prstGeom prst="rect">
            <a:avLst/>
          </a:prstGeom>
          <a:ln w="12700">
            <a:miter lim="400000"/>
          </a:ln>
        </p:spPr>
      </p:pic>
      <p:sp>
        <p:nvSpPr>
          <p:cNvPr id="1695" name="Lyell’s Principles of Geology"/>
          <p:cNvSpPr txBox="1"/>
          <p:nvPr/>
        </p:nvSpPr>
        <p:spPr>
          <a:xfrm>
            <a:off x="8082095" y="8967041"/>
            <a:ext cx="3093546"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lnSpc>
                <a:spcPct val="80000"/>
              </a:lnSpc>
              <a:defRPr sz="6000">
                <a:solidFill>
                  <a:srgbClr val="FFFFFF"/>
                </a:solidFill>
                <a:latin typeface="Arial"/>
                <a:ea typeface="Arial"/>
                <a:cs typeface="Arial"/>
                <a:sym typeface="Arial"/>
              </a:defRPr>
            </a:pPr>
            <a:r>
              <a:t>مبادئ</a:t>
            </a:r>
          </a:p>
          <a:p>
            <a:pPr defTabSz="457200" rtl="1">
              <a:lnSpc>
                <a:spcPct val="80000"/>
              </a:lnSpc>
              <a:defRPr sz="6000">
                <a:solidFill>
                  <a:srgbClr val="FFFFFF"/>
                </a:solidFill>
                <a:latin typeface="Arial"/>
                <a:ea typeface="Arial"/>
                <a:cs typeface="Arial"/>
                <a:sym typeface="Arial"/>
              </a:defRPr>
            </a:pPr>
            <a:r>
              <a:t>الجيولوجيا</a:t>
            </a:r>
          </a:p>
          <a:p>
            <a:pPr defTabSz="457200" rtl="1">
              <a:lnSpc>
                <a:spcPct val="80000"/>
              </a:lnSpc>
              <a:defRPr sz="6000">
                <a:solidFill>
                  <a:srgbClr val="FFFFFF"/>
                </a:solidFill>
                <a:latin typeface="Arial"/>
                <a:ea typeface="Arial"/>
                <a:cs typeface="Arial"/>
                <a:sym typeface="Arial"/>
              </a:defRPr>
            </a:pPr>
            <a:r>
              <a:t>للايل</a:t>
            </a:r>
          </a:p>
        </p:txBody>
      </p:sp>
      <p:sp>
        <p:nvSpPr>
          <p:cNvPr id="1696" name="Darwin’s Origin of Species"/>
          <p:cNvSpPr txBox="1"/>
          <p:nvPr/>
        </p:nvSpPr>
        <p:spPr>
          <a:xfrm>
            <a:off x="13411136" y="8840041"/>
            <a:ext cx="3093547"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lnSpc>
                <a:spcPct val="80000"/>
              </a:lnSpc>
              <a:defRPr sz="6000">
                <a:solidFill>
                  <a:srgbClr val="FFFFFF"/>
                </a:solidFill>
                <a:latin typeface="Arial"/>
                <a:ea typeface="Arial"/>
                <a:cs typeface="Arial"/>
                <a:sym typeface="Arial"/>
              </a:defRPr>
            </a:pPr>
            <a:r>
              <a:t>أصل</a:t>
            </a:r>
          </a:p>
          <a:p>
            <a:pPr defTabSz="457200" rtl="1">
              <a:lnSpc>
                <a:spcPct val="80000"/>
              </a:lnSpc>
              <a:defRPr sz="6000">
                <a:solidFill>
                  <a:srgbClr val="FFFFFF"/>
                </a:solidFill>
                <a:latin typeface="Arial"/>
                <a:ea typeface="Arial"/>
                <a:cs typeface="Arial"/>
                <a:sym typeface="Arial"/>
              </a:defRPr>
            </a:pPr>
            <a:r>
              <a:t> الأنواع</a:t>
            </a:r>
          </a:p>
          <a:p>
            <a:pPr defTabSz="457200" rtl="1">
              <a:lnSpc>
                <a:spcPct val="80000"/>
              </a:lnSpc>
              <a:defRPr sz="6000">
                <a:solidFill>
                  <a:srgbClr val="FFFFFF"/>
                </a:solidFill>
                <a:latin typeface="Arial"/>
                <a:ea typeface="Arial"/>
                <a:cs typeface="Arial"/>
                <a:sym typeface="Arial"/>
              </a:defRPr>
            </a:pPr>
            <a:r>
              <a:t>لداروين</a:t>
            </a:r>
          </a:p>
        </p:txBody>
      </p:sp>
      <p:sp>
        <p:nvSpPr>
          <p:cNvPr id="1697" name="God’s Word…"/>
          <p:cNvSpPr txBox="1"/>
          <p:nvPr/>
        </p:nvSpPr>
        <p:spPr>
          <a:xfrm>
            <a:off x="10234373" y="1140012"/>
            <a:ext cx="3307702" cy="20902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lnSpc>
                <a:spcPct val="70000"/>
              </a:lnSpc>
              <a:defRPr b="1" sz="6700"/>
            </a:pPr>
            <a:r>
              <a:t>كلمة الله</a:t>
            </a:r>
          </a:p>
          <a:p>
            <a:pPr rtl="1">
              <a:lnSpc>
                <a:spcPct val="70000"/>
              </a:lnSpc>
              <a:defRPr b="1" sz="6700"/>
            </a:pPr>
            <a:r>
              <a:t>هي الحقُّ</a:t>
            </a:r>
          </a:p>
        </p:txBody>
      </p:sp>
      <p:sp>
        <p:nvSpPr>
          <p:cNvPr id="1698" name="Biblical Glasses"/>
          <p:cNvSpPr txBox="1"/>
          <p:nvPr/>
        </p:nvSpPr>
        <p:spPr>
          <a:xfrm>
            <a:off x="8362784" y="5659410"/>
            <a:ext cx="7152489" cy="11068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100"/>
            </a:lvl1pPr>
          </a:lstStyle>
          <a:p>
            <a:pPr/>
            <a:r>
              <a:t>عدسات الكتاب المقدَّس</a:t>
            </a:r>
          </a:p>
        </p:txBody>
      </p:sp>
      <p:sp>
        <p:nvSpPr>
          <p:cNvPr id="1699" name="Evolutionary Glasses"/>
          <p:cNvSpPr txBox="1"/>
          <p:nvPr/>
        </p:nvSpPr>
        <p:spPr>
          <a:xfrm>
            <a:off x="9899911" y="11450861"/>
            <a:ext cx="4584184" cy="1092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000">
                <a:solidFill>
                  <a:srgbClr val="FFFFFF"/>
                </a:solidFill>
              </a:defRPr>
            </a:lvl1pPr>
          </a:lstStyle>
          <a:p>
            <a:pPr/>
            <a:r>
              <a:t>عدسات التطوُّر</a:t>
            </a:r>
          </a:p>
        </p:txBody>
      </p:sp>
      <p:sp>
        <p:nvSpPr>
          <p:cNvPr id="1700" name="كلمة الإنسان هي الحقُّ"/>
          <p:cNvSpPr txBox="1"/>
          <p:nvPr/>
        </p:nvSpPr>
        <p:spPr>
          <a:xfrm>
            <a:off x="9703213" y="6749265"/>
            <a:ext cx="4977575" cy="2200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lnSpc>
                <a:spcPct val="80000"/>
              </a:lnSpc>
              <a:defRPr b="1" sz="6700"/>
            </a:lvl1pPr>
          </a:lstStyle>
          <a:p>
            <a:pPr/>
            <a:r>
              <a:t>كلمة الإنسان هي الحقُّ</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4" name="C. John Collins, Science and Faith: Friends or Foes? (Wheaton: Crossways, 2003), p. 250."/>
          <p:cNvSpPr txBox="1"/>
          <p:nvPr>
            <p:ph type="body" sz="quarter" idx="1"/>
          </p:nvPr>
        </p:nvSpPr>
        <p:spPr>
          <a:xfrm>
            <a:off x="2463800" y="11277600"/>
            <a:ext cx="20085368" cy="1689100"/>
          </a:xfrm>
          <a:prstGeom prst="rect">
            <a:avLst/>
          </a:prstGeom>
        </p:spPr>
        <p:txBody>
          <a:bodyPr/>
          <a:lstStyle/>
          <a:p>
            <a:pPr>
              <a:defRPr sz="4600">
                <a:solidFill>
                  <a:srgbClr val="FEFCDC"/>
                </a:solidFill>
              </a:defRPr>
            </a:pPr>
            <a:r>
              <a:t>C. John Collins, </a:t>
            </a:r>
            <a:r>
              <a:rPr i="1"/>
              <a:t>Science and Faith: Friends or Foes? </a:t>
            </a:r>
            <a:r>
              <a:t>(Wheaton: Crossways, 2003), p. 250</a:t>
            </a:r>
            <a:r>
              <a:rPr>
                <a:effectLst>
                  <a:outerShdw sx="100000" sy="100000" kx="0" ky="0" algn="b" rotWithShape="0" blurRad="38100" dist="38100" dir="2700000">
                    <a:srgbClr val="000000">
                      <a:alpha val="43137"/>
                    </a:srgbClr>
                  </a:outerShdw>
                </a:effectLst>
                <a:uFill>
                  <a:solidFill>
                    <a:srgbClr val="F4EDB7"/>
                  </a:solidFill>
                </a:uFill>
              </a:rPr>
              <a:t>.</a:t>
            </a:r>
          </a:p>
        </p:txBody>
      </p:sp>
      <p:sp>
        <p:nvSpPr>
          <p:cNvPr id="1705" name="“I conclude, then that I have no…"/>
          <p:cNvSpPr txBox="1"/>
          <p:nvPr>
            <p:ph type="title"/>
          </p:nvPr>
        </p:nvSpPr>
        <p:spPr>
          <a:xfrm>
            <a:off x="2362200" y="1206500"/>
            <a:ext cx="15357052" cy="9385300"/>
          </a:xfrm>
          <a:prstGeom prst="rect">
            <a:avLst/>
          </a:prstGeom>
        </p:spPr>
        <p:txBody>
          <a:bodyPr>
            <a:noAutofit/>
          </a:bodyPr>
          <a:lstStyle/>
          <a:p>
            <a:pPr algn="r" defTabSz="457200" rtl="1">
              <a:defRPr sz="7300">
                <a:solidFill>
                  <a:srgbClr val="FEFCDC"/>
                </a:solidFill>
              </a:defRPr>
            </a:pPr>
            <a:r>
              <a:t>«أستنتج إذًا أنَّه ليس لديَّ أيُّ سبب</a:t>
            </a:r>
            <a:r>
              <a:rPr>
                <a:solidFill>
                  <a:srgbClr val="FFFF00"/>
                </a:solidFill>
              </a:rPr>
              <a:t> لعدم تصديق النظريَّات الجيولوجيِّين المعياريَّة</a:t>
            </a:r>
            <a:r>
              <a:t>، بما في ذلك تقديرهم لعمر الأَرض. </a:t>
            </a:r>
            <a:r>
              <a:rPr>
                <a:solidFill>
                  <a:srgbClr val="FFFF00"/>
                </a:solidFill>
              </a:rPr>
              <a:t>قد يكونون مخطئين، على حدِّ علمي</a:t>
            </a:r>
            <a:r>
              <a:t>؛ ولكن إذا كانوا مخطئين، فليس سبب ذلك هو قيامهم بإدخال </a:t>
            </a:r>
            <a:r>
              <a:rPr>
                <a:solidFill>
                  <a:srgbClr val="FFFF00"/>
                </a:solidFill>
              </a:rPr>
              <a:t>افتراضات فلسفيَّة</a:t>
            </a:r>
            <a:r>
              <a:t> بطريقة غير مشروعة إلى عملهم.»</a:t>
            </a:r>
          </a:p>
        </p:txBody>
      </p:sp>
      <p:grpSp>
        <p:nvGrpSpPr>
          <p:cNvPr id="1708" name="Collins, C John.jpg"/>
          <p:cNvGrpSpPr/>
          <p:nvPr/>
        </p:nvGrpSpPr>
        <p:grpSpPr>
          <a:xfrm>
            <a:off x="18186400" y="1181099"/>
            <a:ext cx="4445000" cy="5817945"/>
            <a:chOff x="0" y="0"/>
            <a:chExt cx="4445000" cy="5817943"/>
          </a:xfrm>
        </p:grpSpPr>
        <p:pic>
          <p:nvPicPr>
            <p:cNvPr id="1706" name="Collins, C John.jpg" descr="Collins, C John.jpg"/>
            <p:cNvPicPr>
              <a:picLocks noChangeAspect="1"/>
            </p:cNvPicPr>
            <p:nvPr/>
          </p:nvPicPr>
          <p:blipFill>
            <a:blip r:embed="rId3">
              <a:extLst/>
            </a:blip>
            <a:stretch>
              <a:fillRect/>
            </a:stretch>
          </p:blipFill>
          <p:spPr>
            <a:xfrm>
              <a:off x="317500" y="304800"/>
              <a:ext cx="3822700" cy="5195644"/>
            </a:xfrm>
            <a:prstGeom prst="rect">
              <a:avLst/>
            </a:prstGeom>
            <a:ln w="12700" cap="flat">
              <a:noFill/>
              <a:miter lim="400000"/>
            </a:ln>
            <a:effectLst/>
          </p:spPr>
        </p:pic>
        <p:pic>
          <p:nvPicPr>
            <p:cNvPr id="1707" name="Collins, C John.jpg" descr="Collins, C John.jpg"/>
            <p:cNvPicPr>
              <a:picLocks noChangeAspect="1"/>
            </p:cNvPicPr>
            <p:nvPr/>
          </p:nvPicPr>
          <p:blipFill>
            <a:blip r:embed="rId4">
              <a:extLst/>
            </a:blip>
            <a:stretch>
              <a:fillRect/>
            </a:stretch>
          </p:blipFill>
          <p:spPr>
            <a:xfrm>
              <a:off x="0" y="-1"/>
              <a:ext cx="4445000" cy="581794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705"/>
                                        </p:tgtEl>
                                        <p:attrNameLst>
                                          <p:attrName>style.visibility</p:attrName>
                                        </p:attrNameLst>
                                      </p:cBhvr>
                                      <p:to>
                                        <p:strVal val="visible"/>
                                      </p:to>
                                    </p:set>
                                    <p:animEffect filter="wipe(up)" transition="in">
                                      <p:cBhvr>
                                        <p:cTn id="7" dur="500"/>
                                        <p:tgtEl>
                                          <p:spTgt spid="1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5"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2" name="glasses.png" descr="glasses.png"/>
          <p:cNvPicPr>
            <a:picLocks noChangeAspect="1"/>
          </p:cNvPicPr>
          <p:nvPr/>
        </p:nvPicPr>
        <p:blipFill>
          <a:blip r:embed="rId2">
            <a:extLst/>
          </a:blip>
          <a:stretch>
            <a:fillRect/>
          </a:stretch>
        </p:blipFill>
        <p:spPr>
          <a:xfrm>
            <a:off x="4229100" y="3790949"/>
            <a:ext cx="15925800" cy="6134102"/>
          </a:xfrm>
          <a:prstGeom prst="rect">
            <a:avLst/>
          </a:prstGeom>
          <a:ln w="12700">
            <a:miter lim="400000"/>
          </a:ln>
        </p:spPr>
      </p:pic>
      <p:sp>
        <p:nvSpPr>
          <p:cNvPr id="1713" name="Lyell’s Principles of Geology"/>
          <p:cNvSpPr txBox="1"/>
          <p:nvPr/>
        </p:nvSpPr>
        <p:spPr>
          <a:xfrm>
            <a:off x="8082095" y="6170396"/>
            <a:ext cx="3093546"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lnSpc>
                <a:spcPct val="80000"/>
              </a:lnSpc>
              <a:defRPr sz="6000">
                <a:solidFill>
                  <a:srgbClr val="FFFFFF"/>
                </a:solidFill>
                <a:latin typeface="Arial"/>
                <a:ea typeface="Arial"/>
                <a:cs typeface="Arial"/>
                <a:sym typeface="Arial"/>
              </a:defRPr>
            </a:pPr>
            <a:r>
              <a:t>مبادئ</a:t>
            </a:r>
          </a:p>
          <a:p>
            <a:pPr defTabSz="457200" rtl="1">
              <a:lnSpc>
                <a:spcPct val="80000"/>
              </a:lnSpc>
              <a:defRPr sz="6000">
                <a:solidFill>
                  <a:srgbClr val="FFFFFF"/>
                </a:solidFill>
                <a:latin typeface="Arial"/>
                <a:ea typeface="Arial"/>
                <a:cs typeface="Arial"/>
                <a:sym typeface="Arial"/>
              </a:defRPr>
            </a:pPr>
            <a:r>
              <a:t>الجيولوجيا</a:t>
            </a:r>
          </a:p>
          <a:p>
            <a:pPr defTabSz="457200" rtl="1">
              <a:lnSpc>
                <a:spcPct val="80000"/>
              </a:lnSpc>
              <a:defRPr sz="6000">
                <a:solidFill>
                  <a:srgbClr val="FFFFFF"/>
                </a:solidFill>
                <a:latin typeface="Arial"/>
                <a:ea typeface="Arial"/>
                <a:cs typeface="Arial"/>
                <a:sym typeface="Arial"/>
              </a:defRPr>
            </a:pPr>
            <a:r>
              <a:t>للايل</a:t>
            </a:r>
          </a:p>
        </p:txBody>
      </p:sp>
      <p:sp>
        <p:nvSpPr>
          <p:cNvPr id="1714" name="Darwin’s Origin of Species"/>
          <p:cNvSpPr txBox="1"/>
          <p:nvPr/>
        </p:nvSpPr>
        <p:spPr>
          <a:xfrm>
            <a:off x="13411136" y="6043396"/>
            <a:ext cx="3093547"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lnSpc>
                <a:spcPct val="80000"/>
              </a:lnSpc>
              <a:defRPr sz="6000">
                <a:solidFill>
                  <a:srgbClr val="FFFFFF"/>
                </a:solidFill>
                <a:latin typeface="Arial"/>
                <a:ea typeface="Arial"/>
                <a:cs typeface="Arial"/>
                <a:sym typeface="Arial"/>
              </a:defRPr>
            </a:pPr>
            <a:r>
              <a:t>أصل</a:t>
            </a:r>
          </a:p>
          <a:p>
            <a:pPr defTabSz="457200" rtl="1">
              <a:lnSpc>
                <a:spcPct val="80000"/>
              </a:lnSpc>
              <a:defRPr sz="6000">
                <a:solidFill>
                  <a:srgbClr val="FFFFFF"/>
                </a:solidFill>
                <a:latin typeface="Arial"/>
                <a:ea typeface="Arial"/>
                <a:cs typeface="Arial"/>
                <a:sym typeface="Arial"/>
              </a:defRPr>
            </a:pPr>
            <a:r>
              <a:t> الأنواع</a:t>
            </a:r>
          </a:p>
          <a:p>
            <a:pPr defTabSz="457200" rtl="1">
              <a:lnSpc>
                <a:spcPct val="80000"/>
              </a:lnSpc>
              <a:defRPr sz="6000">
                <a:solidFill>
                  <a:srgbClr val="FFFFFF"/>
                </a:solidFill>
                <a:latin typeface="Arial"/>
                <a:ea typeface="Arial"/>
                <a:cs typeface="Arial"/>
                <a:sym typeface="Arial"/>
              </a:defRPr>
            </a:pPr>
            <a:r>
              <a:t>لداروين</a:t>
            </a:r>
          </a:p>
        </p:txBody>
      </p:sp>
      <p:sp>
        <p:nvSpPr>
          <p:cNvPr id="1715" name="Evolutionary Glasses"/>
          <p:cNvSpPr txBox="1"/>
          <p:nvPr/>
        </p:nvSpPr>
        <p:spPr>
          <a:xfrm>
            <a:off x="9899911" y="8654215"/>
            <a:ext cx="4584184" cy="1092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000">
                <a:solidFill>
                  <a:srgbClr val="FFFFFF"/>
                </a:solidFill>
              </a:defRPr>
            </a:lvl1pPr>
          </a:lstStyle>
          <a:p>
            <a:pPr/>
            <a:r>
              <a:t>عدسات التطوُّر</a:t>
            </a:r>
          </a:p>
        </p:txBody>
      </p:sp>
      <p:sp>
        <p:nvSpPr>
          <p:cNvPr id="1716" name="كلمة الإنسان هي الحقُّ"/>
          <p:cNvSpPr txBox="1"/>
          <p:nvPr/>
        </p:nvSpPr>
        <p:spPr>
          <a:xfrm>
            <a:off x="9703213" y="3952620"/>
            <a:ext cx="4977575" cy="2200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lnSpc>
                <a:spcPct val="80000"/>
              </a:lnSpc>
              <a:defRPr b="1" sz="6700"/>
            </a:lvl1pPr>
          </a:lstStyle>
          <a:p>
            <a:pPr/>
            <a:r>
              <a:t>كلمة الإنسان هي الحقُّ</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8" name="“Although our conclusions are…"/>
          <p:cNvSpPr txBox="1"/>
          <p:nvPr>
            <p:ph type="title"/>
          </p:nvPr>
        </p:nvSpPr>
        <p:spPr>
          <a:xfrm>
            <a:off x="2413000" y="1168400"/>
            <a:ext cx="15831457" cy="9690100"/>
          </a:xfrm>
          <a:prstGeom prst="rect">
            <a:avLst/>
          </a:prstGeom>
        </p:spPr>
        <p:txBody>
          <a:bodyPr/>
          <a:lstStyle/>
          <a:p>
            <a:pPr algn="r" defTabSz="457200" rtl="1">
              <a:lnSpc>
                <a:spcPct val="110000"/>
              </a:lnSpc>
              <a:defRPr sz="7400">
                <a:solidFill>
                  <a:srgbClr val="FEFCDC"/>
                </a:solidFill>
              </a:defRPr>
            </a:pPr>
            <a:r>
              <a:t>«على الرغم من أنَّ استنتاجاتنا مؤقَّتة في هذه المرحلة من فهمنا، يبدو أنَّه من الأسهل فهم الكتاب المقدَّس على أنَّه يقترح (ولكن لا يفرض) وجهة نظر الأرض الفتيَّة، في الوقت الذي فيه يبدو أنَّ </a:t>
            </a:r>
            <a:r>
              <a:rPr>
                <a:solidFill>
                  <a:srgbClr val="FFFF00"/>
                </a:solidFill>
              </a:rPr>
              <a:t>حقائق الخلق التي يمكن ملاحظتها تميل</a:t>
            </a:r>
            <a:r>
              <a:t> بشكلٍ متزايدٍ إلى وجهة نظر </a:t>
            </a:r>
            <a:r>
              <a:rPr>
                <a:solidFill>
                  <a:srgbClr val="FFFF00"/>
                </a:solidFill>
              </a:rPr>
              <a:t>الأرض القديمة</a:t>
            </a:r>
            <a:r>
              <a:t>.»</a:t>
            </a:r>
          </a:p>
        </p:txBody>
      </p:sp>
      <p:sp>
        <p:nvSpPr>
          <p:cNvPr id="1719" name="Wayne Grudem, Systematic Theology (Grand Rapids: Zondervan, 1994), p. 307."/>
          <p:cNvSpPr txBox="1"/>
          <p:nvPr>
            <p:ph type="body" sz="quarter" idx="1"/>
          </p:nvPr>
        </p:nvSpPr>
        <p:spPr>
          <a:xfrm>
            <a:off x="2413000" y="11671300"/>
            <a:ext cx="19519900" cy="1689100"/>
          </a:xfrm>
          <a:prstGeom prst="rect">
            <a:avLst/>
          </a:prstGeom>
        </p:spPr>
        <p:txBody>
          <a:bodyPr/>
          <a:lstStyle/>
          <a:p>
            <a:pPr>
              <a:defRPr sz="41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Wayne Grudem, </a:t>
            </a:r>
            <a:r>
              <a:rPr i="1"/>
              <a:t>Systematic Theology</a:t>
            </a:r>
            <a:r>
              <a:t> (Grand Rapids: Zondervan, 1994), p. 307.</a:t>
            </a:r>
          </a:p>
        </p:txBody>
      </p:sp>
      <p:pic>
        <p:nvPicPr>
          <p:cNvPr id="1720" name="Grudem, Wayne.jpg" descr="Grudem, Wayne.jpg"/>
          <p:cNvPicPr>
            <a:picLocks noChangeAspect="1"/>
          </p:cNvPicPr>
          <p:nvPr/>
        </p:nvPicPr>
        <p:blipFill>
          <a:blip r:embed="rId3">
            <a:extLst/>
          </a:blip>
          <a:srcRect l="5546" t="0" r="1175" b="0"/>
          <a:stretch>
            <a:fillRect/>
          </a:stretch>
        </p:blipFill>
        <p:spPr>
          <a:xfrm>
            <a:off x="19035295" y="1431251"/>
            <a:ext cx="3493094" cy="4694283"/>
          </a:xfrm>
          <a:prstGeom prst="rect">
            <a:avLst/>
          </a:prstGeom>
          <a:ln w="25400">
            <a:solidFill>
              <a:srgbClr val="FEFCDC"/>
            </a:solidFill>
            <a:miter lim="400000"/>
          </a:ln>
        </p:spPr>
      </p:pic>
      <p:pic>
        <p:nvPicPr>
          <p:cNvPr id="1721" name="Grudem's Systematic Theology--old.jpg" descr="Grudem's Systematic Theology--old.jpg"/>
          <p:cNvPicPr>
            <a:picLocks noChangeAspect="1"/>
          </p:cNvPicPr>
          <p:nvPr/>
        </p:nvPicPr>
        <p:blipFill>
          <a:blip r:embed="rId4">
            <a:extLst/>
          </a:blip>
          <a:stretch>
            <a:fillRect/>
          </a:stretch>
        </p:blipFill>
        <p:spPr>
          <a:xfrm>
            <a:off x="19020575" y="6492102"/>
            <a:ext cx="3504090" cy="4749127"/>
          </a:xfrm>
          <a:prstGeom prst="rect">
            <a:avLst/>
          </a:prstGeom>
          <a:ln w="25400">
            <a:solidFill>
              <a:srgbClr val="FEFCDC"/>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718"/>
                                        </p:tgtEl>
                                        <p:attrNameLst>
                                          <p:attrName>style.visibility</p:attrName>
                                        </p:attrNameLst>
                                      </p:cBhvr>
                                      <p:to>
                                        <p:strVal val="visible"/>
                                      </p:to>
                                    </p:set>
                                    <p:animEffect filter="wipe(up)" transition="in">
                                      <p:cBhvr>
                                        <p:cTn id="7" dur="499"/>
                                        <p:tgtEl>
                                          <p:spTgt spid="17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8"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5" name="glasses.png" descr="glasses.png"/>
          <p:cNvPicPr>
            <a:picLocks noChangeAspect="1"/>
          </p:cNvPicPr>
          <p:nvPr/>
        </p:nvPicPr>
        <p:blipFill>
          <a:blip r:embed="rId2">
            <a:extLst/>
          </a:blip>
          <a:stretch>
            <a:fillRect/>
          </a:stretch>
        </p:blipFill>
        <p:spPr>
          <a:xfrm>
            <a:off x="4229100" y="3790949"/>
            <a:ext cx="15925800" cy="6134102"/>
          </a:xfrm>
          <a:prstGeom prst="rect">
            <a:avLst/>
          </a:prstGeom>
          <a:ln w="12700">
            <a:miter lim="400000"/>
          </a:ln>
        </p:spPr>
      </p:pic>
      <p:sp>
        <p:nvSpPr>
          <p:cNvPr id="1726" name="Lyell’s Principles of Geology"/>
          <p:cNvSpPr txBox="1"/>
          <p:nvPr/>
        </p:nvSpPr>
        <p:spPr>
          <a:xfrm>
            <a:off x="8082095" y="6170396"/>
            <a:ext cx="3093546"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lnSpc>
                <a:spcPct val="80000"/>
              </a:lnSpc>
              <a:defRPr sz="6000">
                <a:solidFill>
                  <a:srgbClr val="FFFFFF"/>
                </a:solidFill>
                <a:latin typeface="Arial"/>
                <a:ea typeface="Arial"/>
                <a:cs typeface="Arial"/>
                <a:sym typeface="Arial"/>
              </a:defRPr>
            </a:pPr>
            <a:r>
              <a:t>مبادئ</a:t>
            </a:r>
          </a:p>
          <a:p>
            <a:pPr defTabSz="457200" rtl="1">
              <a:lnSpc>
                <a:spcPct val="80000"/>
              </a:lnSpc>
              <a:defRPr sz="6000">
                <a:solidFill>
                  <a:srgbClr val="FFFFFF"/>
                </a:solidFill>
                <a:latin typeface="Arial"/>
                <a:ea typeface="Arial"/>
                <a:cs typeface="Arial"/>
                <a:sym typeface="Arial"/>
              </a:defRPr>
            </a:pPr>
            <a:r>
              <a:t>الجيولوجيا</a:t>
            </a:r>
          </a:p>
          <a:p>
            <a:pPr defTabSz="457200" rtl="1">
              <a:lnSpc>
                <a:spcPct val="80000"/>
              </a:lnSpc>
              <a:defRPr sz="6000">
                <a:solidFill>
                  <a:srgbClr val="FFFFFF"/>
                </a:solidFill>
                <a:latin typeface="Arial"/>
                <a:ea typeface="Arial"/>
                <a:cs typeface="Arial"/>
                <a:sym typeface="Arial"/>
              </a:defRPr>
            </a:pPr>
            <a:r>
              <a:t>للايل</a:t>
            </a:r>
          </a:p>
        </p:txBody>
      </p:sp>
      <p:sp>
        <p:nvSpPr>
          <p:cNvPr id="1727" name="Darwin’s Origin of Species"/>
          <p:cNvSpPr txBox="1"/>
          <p:nvPr/>
        </p:nvSpPr>
        <p:spPr>
          <a:xfrm>
            <a:off x="13411136" y="6043396"/>
            <a:ext cx="3093547"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lnSpc>
                <a:spcPct val="80000"/>
              </a:lnSpc>
              <a:defRPr sz="6000">
                <a:solidFill>
                  <a:srgbClr val="FFFFFF"/>
                </a:solidFill>
                <a:latin typeface="Arial"/>
                <a:ea typeface="Arial"/>
                <a:cs typeface="Arial"/>
                <a:sym typeface="Arial"/>
              </a:defRPr>
            </a:pPr>
            <a:r>
              <a:t>أصل</a:t>
            </a:r>
          </a:p>
          <a:p>
            <a:pPr defTabSz="457200" rtl="1">
              <a:lnSpc>
                <a:spcPct val="80000"/>
              </a:lnSpc>
              <a:defRPr sz="6000">
                <a:solidFill>
                  <a:srgbClr val="FFFFFF"/>
                </a:solidFill>
                <a:latin typeface="Arial"/>
                <a:ea typeface="Arial"/>
                <a:cs typeface="Arial"/>
                <a:sym typeface="Arial"/>
              </a:defRPr>
            </a:pPr>
            <a:r>
              <a:t> الأنواع</a:t>
            </a:r>
          </a:p>
          <a:p>
            <a:pPr defTabSz="457200" rtl="1">
              <a:lnSpc>
                <a:spcPct val="80000"/>
              </a:lnSpc>
              <a:defRPr sz="6000">
                <a:solidFill>
                  <a:srgbClr val="FFFFFF"/>
                </a:solidFill>
                <a:latin typeface="Arial"/>
                <a:ea typeface="Arial"/>
                <a:cs typeface="Arial"/>
                <a:sym typeface="Arial"/>
              </a:defRPr>
            </a:pPr>
            <a:r>
              <a:t>لداروين</a:t>
            </a:r>
          </a:p>
        </p:txBody>
      </p:sp>
      <p:sp>
        <p:nvSpPr>
          <p:cNvPr id="1728" name="Evolutionary Glasses"/>
          <p:cNvSpPr txBox="1"/>
          <p:nvPr/>
        </p:nvSpPr>
        <p:spPr>
          <a:xfrm>
            <a:off x="9899911" y="8654215"/>
            <a:ext cx="4584184" cy="1092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000">
                <a:solidFill>
                  <a:srgbClr val="FFFFFF"/>
                </a:solidFill>
              </a:defRPr>
            </a:lvl1pPr>
          </a:lstStyle>
          <a:p>
            <a:pPr/>
            <a:r>
              <a:t>عدسات التطوُّر</a:t>
            </a:r>
          </a:p>
        </p:txBody>
      </p:sp>
      <p:sp>
        <p:nvSpPr>
          <p:cNvPr id="1729" name="كلمة الإنسان هي الحقُّ"/>
          <p:cNvSpPr txBox="1"/>
          <p:nvPr/>
        </p:nvSpPr>
        <p:spPr>
          <a:xfrm>
            <a:off x="9703213" y="3952620"/>
            <a:ext cx="4977575" cy="2200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lnSpc>
                <a:spcPct val="80000"/>
              </a:lnSpc>
              <a:defRPr b="1" sz="6700"/>
            </a:lvl1pPr>
          </a:lstStyle>
          <a:p>
            <a:pPr/>
            <a:r>
              <a:t>كلمة الإنسان هي الحقُّ</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1" name="“But it is also very important for each…"/>
          <p:cNvSpPr txBox="1"/>
          <p:nvPr>
            <p:ph type="title"/>
          </p:nvPr>
        </p:nvSpPr>
        <p:spPr>
          <a:xfrm>
            <a:off x="2247900" y="1231900"/>
            <a:ext cx="16223344" cy="9690100"/>
          </a:xfrm>
          <a:prstGeom prst="rect">
            <a:avLst/>
          </a:prstGeom>
        </p:spPr>
        <p:txBody>
          <a:bodyPr/>
          <a:lstStyle/>
          <a:p>
            <a:pPr algn="r" defTabSz="457200" rtl="1">
              <a:lnSpc>
                <a:spcPct val="110000"/>
              </a:lnSpc>
              <a:defRPr>
                <a:solidFill>
                  <a:srgbClr val="FEFCDC"/>
                </a:solidFill>
              </a:defRPr>
            </a:pPr>
            <a:r>
              <a:t>«ولكن </a:t>
            </a:r>
            <a:r>
              <a:rPr>
                <a:solidFill>
                  <a:srgbClr val="FFFF00"/>
                </a:solidFill>
              </a:rPr>
              <a:t>من المهمِّ جدًا </a:t>
            </a:r>
            <a:r>
              <a:t>أيضًا أن يقرِّر كلُّ شخص عدم تصديق أيَّة عقيدة فرديَّة لمجرَّد أنْ هذا الكتاب المدرسيُّ أو بعض الكتب المدرسيَّة الأخرى أو المعلِّم يقولون إنَّها صحيحة، وما لم يتمكَّن هذا الكتاب أو المعلِّم في الدورة التدريبيَّة من إقناع الطالب </a:t>
            </a:r>
            <a:r>
              <a:rPr>
                <a:solidFill>
                  <a:srgbClr val="FFFF00"/>
                </a:solidFill>
              </a:rPr>
              <a:t>باستخدام نصِّ الكتاب المقدَّس نفسه</a:t>
            </a:r>
            <a:r>
              <a:t>.»</a:t>
            </a:r>
          </a:p>
        </p:txBody>
      </p:sp>
      <p:sp>
        <p:nvSpPr>
          <p:cNvPr id="1732" name="Wayne Grudem, Systematic Theology (Grand Rapids: Zondervan, 1994), p. 25."/>
          <p:cNvSpPr txBox="1"/>
          <p:nvPr>
            <p:ph type="body" sz="quarter" idx="1"/>
          </p:nvPr>
        </p:nvSpPr>
        <p:spPr>
          <a:xfrm>
            <a:off x="2432050" y="11802650"/>
            <a:ext cx="19519900" cy="1689102"/>
          </a:xfrm>
          <a:prstGeom prst="rect">
            <a:avLst/>
          </a:prstGeom>
        </p:spPr>
        <p:txBody>
          <a:bodyPr/>
          <a:lstStyle/>
          <a:p>
            <a:pPr>
              <a:defRPr sz="4200">
                <a:effectLst>
                  <a:outerShdw sx="100000" sy="100000" kx="0" ky="0" algn="b" rotWithShape="0" blurRad="38100" dist="38100" dir="2700000">
                    <a:srgbClr val="000000">
                      <a:alpha val="43137"/>
                    </a:srgbClr>
                  </a:outerShdw>
                </a:effectLst>
                <a:uFill>
                  <a:solidFill>
                    <a:srgbClr val="E2DEAB"/>
                  </a:solidFill>
                </a:uFill>
              </a:defRPr>
            </a:pPr>
            <a:r>
              <a:t>Wayne Grudem, </a:t>
            </a:r>
            <a:r>
              <a:rPr i="1"/>
              <a:t>Systematic Theology</a:t>
            </a:r>
            <a:r>
              <a:t> (Grand Rapids: Zondervan, 1994), p. 25.</a:t>
            </a:r>
          </a:p>
        </p:txBody>
      </p:sp>
      <p:pic>
        <p:nvPicPr>
          <p:cNvPr id="1733" name="Grudem, Wayne.jpg" descr="Grudem, Wayne.jpg"/>
          <p:cNvPicPr>
            <a:picLocks noChangeAspect="1"/>
          </p:cNvPicPr>
          <p:nvPr/>
        </p:nvPicPr>
        <p:blipFill>
          <a:blip r:embed="rId2">
            <a:extLst/>
          </a:blip>
          <a:srcRect l="5546" t="0" r="1175" b="0"/>
          <a:stretch>
            <a:fillRect/>
          </a:stretch>
        </p:blipFill>
        <p:spPr>
          <a:xfrm>
            <a:off x="19035295" y="1431251"/>
            <a:ext cx="3493094" cy="4694283"/>
          </a:xfrm>
          <a:prstGeom prst="rect">
            <a:avLst/>
          </a:prstGeom>
          <a:ln w="25400">
            <a:solidFill>
              <a:srgbClr val="FEFCDC"/>
            </a:solidFill>
            <a:miter lim="400000"/>
          </a:ln>
        </p:spPr>
      </p:pic>
      <p:pic>
        <p:nvPicPr>
          <p:cNvPr id="1734" name="Grudem's Systematic Theology--old.jpg" descr="Grudem's Systematic Theology--old.jpg"/>
          <p:cNvPicPr>
            <a:picLocks noChangeAspect="1"/>
          </p:cNvPicPr>
          <p:nvPr/>
        </p:nvPicPr>
        <p:blipFill>
          <a:blip r:embed="rId3">
            <a:extLst/>
          </a:blip>
          <a:stretch>
            <a:fillRect/>
          </a:stretch>
        </p:blipFill>
        <p:spPr>
          <a:xfrm>
            <a:off x="19020575" y="6492102"/>
            <a:ext cx="3504090" cy="4749127"/>
          </a:xfrm>
          <a:prstGeom prst="rect">
            <a:avLst/>
          </a:prstGeom>
          <a:ln w="25400">
            <a:solidFill>
              <a:srgbClr val="FEFCDC"/>
            </a:solidFill>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6" name="“It is Scripture alone, not…"/>
          <p:cNvSpPr txBox="1"/>
          <p:nvPr>
            <p:ph type="title"/>
          </p:nvPr>
        </p:nvSpPr>
        <p:spPr>
          <a:xfrm>
            <a:off x="2260599" y="1384300"/>
            <a:ext cx="16255014" cy="9690100"/>
          </a:xfrm>
          <a:prstGeom prst="rect">
            <a:avLst/>
          </a:prstGeom>
        </p:spPr>
        <p:txBody>
          <a:bodyPr/>
          <a:lstStyle/>
          <a:p>
            <a:pPr algn="r" defTabSz="457200" rtl="1">
              <a:lnSpc>
                <a:spcPct val="110000"/>
              </a:lnSpc>
              <a:defRPr>
                <a:solidFill>
                  <a:srgbClr val="FEFCDC"/>
                </a:solidFill>
              </a:defRPr>
            </a:pPr>
            <a:r>
              <a:t>«إنَّ </a:t>
            </a:r>
            <a:r>
              <a:rPr>
                <a:solidFill>
                  <a:srgbClr val="FFFF00"/>
                </a:solidFill>
              </a:rPr>
              <a:t>الكتاب المقدَّس وحده</a:t>
            </a:r>
            <a:r>
              <a:t>، وليس «التقليد الإنجيليَّ المحافظ» أو أيَّ سلطان بشريٍّ آخر، هو الذي يجب أن يكون </a:t>
            </a:r>
            <a:r>
              <a:rPr>
                <a:solidFill>
                  <a:srgbClr val="FFFF00"/>
                </a:solidFill>
              </a:rPr>
              <a:t>السلطان المعياريَّ</a:t>
            </a:r>
            <a:r>
              <a:t> لتعريف ما يجب أن نؤمن به.»</a:t>
            </a:r>
          </a:p>
        </p:txBody>
      </p:sp>
      <p:sp>
        <p:nvSpPr>
          <p:cNvPr id="1737" name="Wayne Grudem, Systematic Theology (Grand Rapids: Zondervan, 1994), p. 25."/>
          <p:cNvSpPr txBox="1"/>
          <p:nvPr>
            <p:ph type="body" sz="quarter" idx="1"/>
          </p:nvPr>
        </p:nvSpPr>
        <p:spPr>
          <a:xfrm>
            <a:off x="2413000" y="11633200"/>
            <a:ext cx="19519900" cy="1689100"/>
          </a:xfrm>
          <a:prstGeom prst="rect">
            <a:avLst/>
          </a:prstGeom>
        </p:spPr>
        <p:txBody>
          <a:bodyPr/>
          <a:lstStyle/>
          <a:p>
            <a:pPr>
              <a:defRPr sz="42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Wayne Grudem, </a:t>
            </a:r>
            <a:r>
              <a:rPr i="1"/>
              <a:t>Systematic Theology</a:t>
            </a:r>
            <a:r>
              <a:t> (Grand Rapids: Zondervan, 1994), p. 25.</a:t>
            </a:r>
          </a:p>
        </p:txBody>
      </p:sp>
      <p:pic>
        <p:nvPicPr>
          <p:cNvPr id="1738" name="Grudem, Wayne.jpg" descr="Grudem, Wayne.jpg"/>
          <p:cNvPicPr>
            <a:picLocks noChangeAspect="1"/>
          </p:cNvPicPr>
          <p:nvPr/>
        </p:nvPicPr>
        <p:blipFill>
          <a:blip r:embed="rId2">
            <a:extLst/>
          </a:blip>
          <a:srcRect l="5546" t="0" r="1175" b="0"/>
          <a:stretch>
            <a:fillRect/>
          </a:stretch>
        </p:blipFill>
        <p:spPr>
          <a:xfrm>
            <a:off x="19035295" y="1431251"/>
            <a:ext cx="3493094" cy="4694283"/>
          </a:xfrm>
          <a:prstGeom prst="rect">
            <a:avLst/>
          </a:prstGeom>
          <a:ln w="25400">
            <a:solidFill>
              <a:srgbClr val="FEFCDC"/>
            </a:solidFill>
            <a:miter lim="400000"/>
          </a:ln>
        </p:spPr>
      </p:pic>
      <p:pic>
        <p:nvPicPr>
          <p:cNvPr id="1739" name="Grudem's Systematic Theology--old.jpg" descr="Grudem's Systematic Theology--old.jpg"/>
          <p:cNvPicPr>
            <a:picLocks noChangeAspect="1"/>
          </p:cNvPicPr>
          <p:nvPr/>
        </p:nvPicPr>
        <p:blipFill>
          <a:blip r:embed="rId3">
            <a:extLst/>
          </a:blip>
          <a:stretch>
            <a:fillRect/>
          </a:stretch>
        </p:blipFill>
        <p:spPr>
          <a:xfrm>
            <a:off x="19020575" y="6492102"/>
            <a:ext cx="3504090" cy="4749127"/>
          </a:xfrm>
          <a:prstGeom prst="rect">
            <a:avLst/>
          </a:prstGeom>
          <a:ln w="25400">
            <a:solidFill>
              <a:srgbClr val="FEFCDC"/>
            </a:solidFill>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1" name="“My strong encouragement to the entire Christian community is that both old-earth and young-earth viewpoints should be acceptable for leaders in evangelical churches and evangelical parachurch organizations.”"/>
          <p:cNvSpPr txBox="1"/>
          <p:nvPr>
            <p:ph type="title"/>
          </p:nvPr>
        </p:nvSpPr>
        <p:spPr>
          <a:xfrm>
            <a:off x="2336800" y="1384300"/>
            <a:ext cx="16136257" cy="6793184"/>
          </a:xfrm>
          <a:prstGeom prst="rect">
            <a:avLst/>
          </a:prstGeom>
        </p:spPr>
        <p:txBody>
          <a:bodyPr/>
          <a:lstStyle>
            <a:lvl1pPr algn="r" defTabSz="457200" rtl="1">
              <a:lnSpc>
                <a:spcPct val="110000"/>
              </a:lnSpc>
              <a:defRPr>
                <a:solidFill>
                  <a:srgbClr val="FEFCDC"/>
                </a:solidFill>
              </a:defRPr>
            </a:lvl1pPr>
          </a:lstStyle>
          <a:p>
            <a:pPr/>
            <a:r>
              <a:t>«أشجِّع بقوَّة المجتمعَ المسيحيَّ بأسره أنْ تجد وجهتا النظر حول الأرض القديمة والأرض الفتيَّة قبولاً بين صفوف القادة في الكنائس الإنجيليَّة والمنظَّمات الإنجيليَّة المستقلَّة.»</a:t>
            </a:r>
          </a:p>
        </p:txBody>
      </p:sp>
      <p:sp>
        <p:nvSpPr>
          <p:cNvPr id="1742" name="Wayne Grudem, Systematic Theology (Grand Rapids: Zondervan, 2020), p. 411."/>
          <p:cNvSpPr txBox="1"/>
          <p:nvPr>
            <p:ph type="body" sz="quarter" idx="1"/>
          </p:nvPr>
        </p:nvSpPr>
        <p:spPr>
          <a:xfrm>
            <a:off x="2413000" y="11734800"/>
            <a:ext cx="19519900" cy="1689100"/>
          </a:xfrm>
          <a:prstGeom prst="rect">
            <a:avLst/>
          </a:prstGeom>
        </p:spPr>
        <p:txBody>
          <a:bodyPr/>
          <a:lstStyle/>
          <a:p>
            <a:pPr>
              <a:defRPr sz="41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Wayne Grudem, </a:t>
            </a:r>
            <a:r>
              <a:rPr i="1"/>
              <a:t>Systematic Theology</a:t>
            </a:r>
            <a:r>
              <a:t> (Grand Rapids: Zondervan, 2020), p. 411.</a:t>
            </a:r>
          </a:p>
        </p:txBody>
      </p:sp>
      <p:pic>
        <p:nvPicPr>
          <p:cNvPr id="1743" name="Grudem, Wayne.jpg" descr="Grudem, Wayne.jpg"/>
          <p:cNvPicPr>
            <a:picLocks noChangeAspect="1"/>
          </p:cNvPicPr>
          <p:nvPr/>
        </p:nvPicPr>
        <p:blipFill>
          <a:blip r:embed="rId3">
            <a:extLst/>
          </a:blip>
          <a:srcRect l="5546" t="0" r="1175" b="0"/>
          <a:stretch>
            <a:fillRect/>
          </a:stretch>
        </p:blipFill>
        <p:spPr>
          <a:xfrm>
            <a:off x="19035295" y="1431251"/>
            <a:ext cx="3493094" cy="4694283"/>
          </a:xfrm>
          <a:prstGeom prst="rect">
            <a:avLst/>
          </a:prstGeom>
          <a:ln w="25400">
            <a:solidFill>
              <a:srgbClr val="FEFCDC"/>
            </a:solidFill>
            <a:miter lim="400000"/>
          </a:ln>
        </p:spPr>
      </p:pic>
      <p:pic>
        <p:nvPicPr>
          <p:cNvPr id="1744" name="Grudem, Wayne ST2020 cover.jpeg" descr="Grudem, Wayne ST2020 cover.jpeg"/>
          <p:cNvPicPr>
            <a:picLocks noChangeAspect="1"/>
          </p:cNvPicPr>
          <p:nvPr/>
        </p:nvPicPr>
        <p:blipFill>
          <a:blip r:embed="rId4">
            <a:extLst/>
          </a:blip>
          <a:stretch>
            <a:fillRect/>
          </a:stretch>
        </p:blipFill>
        <p:spPr>
          <a:xfrm>
            <a:off x="19022597" y="6463372"/>
            <a:ext cx="3518297" cy="4352535"/>
          </a:xfrm>
          <a:prstGeom prst="rect">
            <a:avLst/>
          </a:prstGeom>
          <a:ln w="25400">
            <a:solidFill>
              <a:srgbClr val="FEFCDC"/>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741"/>
                                        </p:tgtEl>
                                        <p:attrNameLst>
                                          <p:attrName>style.visibility</p:attrName>
                                        </p:attrNameLst>
                                      </p:cBhvr>
                                      <p:to>
                                        <p:strVal val="visible"/>
                                      </p:to>
                                    </p:set>
                                    <p:animEffect filter="wipe(right)" transition="in">
                                      <p:cBhvr>
                                        <p:cTn id="7" dur="500"/>
                                        <p:tgtEl>
                                          <p:spTgt spid="17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1" grpId="1"/>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8" name="“As for my own personal view, I can now say that the old-earth perspective seems most persuasive to me. The arguments for an old earth that are based on many kinds of scientific data from different disciplines seem (to me at least) to be convincing.”"/>
          <p:cNvSpPr txBox="1"/>
          <p:nvPr>
            <p:ph type="title"/>
          </p:nvPr>
        </p:nvSpPr>
        <p:spPr>
          <a:xfrm>
            <a:off x="2412999" y="1206500"/>
            <a:ext cx="16005631" cy="9690100"/>
          </a:xfrm>
          <a:prstGeom prst="rect">
            <a:avLst/>
          </a:prstGeom>
        </p:spPr>
        <p:txBody>
          <a:bodyPr/>
          <a:lstStyle/>
          <a:p>
            <a:pPr algn="r" defTabSz="457200" rtl="1">
              <a:lnSpc>
                <a:spcPct val="110000"/>
              </a:lnSpc>
              <a:defRPr sz="7500">
                <a:solidFill>
                  <a:srgbClr val="FEFCDC"/>
                </a:solidFill>
              </a:defRPr>
            </a:pPr>
            <a:r>
              <a:t>«من وجهة نظري الشخصيَّة، يمكنني الآن أن أقول إنَّ منظور الأرض القديمة يبدو أكثر إقناعًا بالنسبة إليَّ. إنَّ الحجج الخاصَّة بالأرض القديمة التي تستند إلى أنواع عدَّة من</a:t>
            </a:r>
            <a:r>
              <a:rPr>
                <a:solidFill>
                  <a:srgbClr val="FFFF00"/>
                </a:solidFill>
              </a:rPr>
              <a:t> البيانات </a:t>
            </a:r>
            <a:r>
              <a:t>العلميَّة من مختلف التخصُّصات تبدو مقنعة (بالنسبة إليَّ على الأقلِّ).»</a:t>
            </a:r>
          </a:p>
        </p:txBody>
      </p:sp>
      <p:sp>
        <p:nvSpPr>
          <p:cNvPr id="1749" name="Wayne Grudem, Systematic Theology (Grand Rapids: Zondervan, 2020), p. 411."/>
          <p:cNvSpPr txBox="1"/>
          <p:nvPr>
            <p:ph type="body" sz="quarter" idx="1"/>
          </p:nvPr>
        </p:nvSpPr>
        <p:spPr>
          <a:xfrm>
            <a:off x="2413000" y="11734800"/>
            <a:ext cx="19519900" cy="1689100"/>
          </a:xfrm>
          <a:prstGeom prst="rect">
            <a:avLst/>
          </a:prstGeom>
        </p:spPr>
        <p:txBody>
          <a:bodyPr/>
          <a:lstStyle/>
          <a:p>
            <a:pPr>
              <a:defRPr sz="41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Wayne Grudem, </a:t>
            </a:r>
            <a:r>
              <a:rPr i="1"/>
              <a:t>Systematic Theology</a:t>
            </a:r>
            <a:r>
              <a:t> (Grand Rapids: Zondervan, 2020), p. 411.</a:t>
            </a:r>
          </a:p>
        </p:txBody>
      </p:sp>
      <p:pic>
        <p:nvPicPr>
          <p:cNvPr id="1750" name="Grudem, Wayne.jpg" descr="Grudem, Wayne.jpg"/>
          <p:cNvPicPr>
            <a:picLocks noChangeAspect="1"/>
          </p:cNvPicPr>
          <p:nvPr/>
        </p:nvPicPr>
        <p:blipFill>
          <a:blip r:embed="rId3">
            <a:extLst/>
          </a:blip>
          <a:srcRect l="5546" t="0" r="1175" b="0"/>
          <a:stretch>
            <a:fillRect/>
          </a:stretch>
        </p:blipFill>
        <p:spPr>
          <a:xfrm>
            <a:off x="19035295" y="1431251"/>
            <a:ext cx="3493094" cy="4694283"/>
          </a:xfrm>
          <a:prstGeom prst="rect">
            <a:avLst/>
          </a:prstGeom>
          <a:ln w="25400">
            <a:solidFill>
              <a:srgbClr val="FEFCDC"/>
            </a:solidFill>
            <a:miter lim="400000"/>
          </a:ln>
        </p:spPr>
      </p:pic>
      <p:pic>
        <p:nvPicPr>
          <p:cNvPr id="1751" name="Grudem, Wayne ST2020 cover.jpeg" descr="Grudem, Wayne ST2020 cover.jpeg"/>
          <p:cNvPicPr>
            <a:picLocks noChangeAspect="1"/>
          </p:cNvPicPr>
          <p:nvPr/>
        </p:nvPicPr>
        <p:blipFill>
          <a:blip r:embed="rId4">
            <a:extLst/>
          </a:blip>
          <a:stretch>
            <a:fillRect/>
          </a:stretch>
        </p:blipFill>
        <p:spPr>
          <a:xfrm>
            <a:off x="19022597" y="6463372"/>
            <a:ext cx="3518297" cy="4352535"/>
          </a:xfrm>
          <a:prstGeom prst="rect">
            <a:avLst/>
          </a:prstGeom>
          <a:ln w="25400">
            <a:solidFill>
              <a:srgbClr val="FEFCDC"/>
            </a:solidFill>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العلم التشغيلي…"/>
          <p:cNvSpPr txBox="1"/>
          <p:nvPr/>
        </p:nvSpPr>
        <p:spPr>
          <a:xfrm>
            <a:off x="6191248" y="2255017"/>
            <a:ext cx="12001504" cy="9205965"/>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defTabSz="914400" rtl="1">
              <a:defRPr sz="21000">
                <a:solidFill>
                  <a:srgbClr val="FEFCDC"/>
                </a:solidFill>
                <a:latin typeface="Times New Roman"/>
                <a:ea typeface="Times New Roman"/>
                <a:cs typeface="Times New Roman"/>
                <a:sym typeface="Times New Roman"/>
              </a:defRPr>
            </a:pPr>
            <a:r>
              <a:t>العلم</a:t>
            </a:r>
            <a:r>
              <a:rPr>
                <a:solidFill>
                  <a:srgbClr val="FFFFFF"/>
                </a:solidFill>
              </a:rPr>
              <a:t> </a:t>
            </a:r>
            <a:r>
              <a:rPr>
                <a:solidFill>
                  <a:srgbClr val="FFFF00"/>
                </a:solidFill>
              </a:rPr>
              <a:t>التشغيلي</a:t>
            </a:r>
            <a:r>
              <a:rPr>
                <a:solidFill>
                  <a:srgbClr val="FFFF00"/>
                </a:solidFill>
              </a:rPr>
              <a:t>ّ</a:t>
            </a:r>
            <a:endParaRPr>
              <a:solidFill>
                <a:srgbClr val="FFFF00"/>
              </a:solidFill>
            </a:endParaRPr>
          </a:p>
          <a:p>
            <a:pPr defTabSz="914400" rtl="1">
              <a:defRPr sz="21000">
                <a:solidFill>
                  <a:srgbClr val="FEFCDC"/>
                </a:solidFill>
                <a:latin typeface="Times New Roman"/>
                <a:ea typeface="Times New Roman"/>
                <a:cs typeface="Times New Roman"/>
                <a:sym typeface="Times New Roman"/>
              </a:defRPr>
            </a:pPr>
            <a:r>
              <a:t>مقابل</a:t>
            </a:r>
          </a:p>
          <a:p>
            <a:pPr defTabSz="914400" rtl="1">
              <a:defRPr sz="21000">
                <a:solidFill>
                  <a:srgbClr val="FEFCDC"/>
                </a:solidFill>
                <a:latin typeface="Times New Roman"/>
                <a:ea typeface="Times New Roman"/>
                <a:cs typeface="Times New Roman"/>
                <a:sym typeface="Times New Roman"/>
              </a:defRPr>
            </a:pPr>
            <a:r>
              <a:t>علم</a:t>
            </a:r>
            <a:r>
              <a:rPr>
                <a:solidFill>
                  <a:srgbClr val="FFFFFF"/>
                </a:solidFill>
              </a:rPr>
              <a:t> </a:t>
            </a:r>
            <a:r>
              <a:rPr>
                <a:solidFill>
                  <a:srgbClr val="FFFF00"/>
                </a:solidFill>
              </a:rPr>
              <a:t>الأصول</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5" name="“As for the biblical evidence, I think it can be legitimately and honestly understood to allow for either an old-earth or a young-earth view. I do not think the Bible tells us or intends to tell us the age of the earth or the age of the universe.”"/>
          <p:cNvSpPr txBox="1"/>
          <p:nvPr>
            <p:ph type="title"/>
          </p:nvPr>
        </p:nvSpPr>
        <p:spPr>
          <a:xfrm>
            <a:off x="2311400" y="1206500"/>
            <a:ext cx="16181715" cy="7570386"/>
          </a:xfrm>
          <a:prstGeom prst="rect">
            <a:avLst/>
          </a:prstGeom>
        </p:spPr>
        <p:txBody>
          <a:bodyPr/>
          <a:lstStyle>
            <a:lvl1pPr algn="r" defTabSz="457200" rtl="1">
              <a:lnSpc>
                <a:spcPct val="110000"/>
              </a:lnSpc>
              <a:defRPr>
                <a:solidFill>
                  <a:srgbClr val="FEFCDC"/>
                </a:solidFill>
              </a:defRPr>
            </a:lvl1pPr>
          </a:lstStyle>
          <a:p>
            <a:pPr/>
            <a:r>
              <a:t>«بالنسبة إلى الأدلَّة الكتابيَّة، أعتقد أنَّه يمكن فهمها بشكلٍ شرعيٍّ وصادق للسماح إمَّا بوجهة نظر الأرض القديمة وإمَّا الأرض الفتيَّة. لا أعتقد أنَّ الكتاب المقدَّس يخبرنا أو ينوي أن يخبرنا عن عمر الأرض أو عمر الكون.»</a:t>
            </a:r>
          </a:p>
        </p:txBody>
      </p:sp>
      <p:sp>
        <p:nvSpPr>
          <p:cNvPr id="1756" name="Wayne Grudem, Systematic Theology (Grand Rapids, MI: Zondervan, 2020), p. 412."/>
          <p:cNvSpPr txBox="1"/>
          <p:nvPr>
            <p:ph type="body" sz="quarter" idx="1"/>
          </p:nvPr>
        </p:nvSpPr>
        <p:spPr>
          <a:xfrm>
            <a:off x="2432050" y="12107591"/>
            <a:ext cx="19519900" cy="1689102"/>
          </a:xfrm>
          <a:prstGeom prst="rect">
            <a:avLst/>
          </a:prstGeom>
        </p:spPr>
        <p:txBody>
          <a:bodyPr/>
          <a:lstStyle/>
          <a:p>
            <a:pPr>
              <a:defRPr sz="3800">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Wayne Grudem, </a:t>
            </a:r>
            <a:r>
              <a:rPr i="1"/>
              <a:t>Systematic Theology</a:t>
            </a:r>
            <a:r>
              <a:t> (Grand Rapids, MI: Zondervan, 2020), p. 412.</a:t>
            </a:r>
          </a:p>
        </p:txBody>
      </p:sp>
      <p:pic>
        <p:nvPicPr>
          <p:cNvPr id="1757" name="Grudem, Wayne.jpg" descr="Grudem, Wayne.jpg"/>
          <p:cNvPicPr>
            <a:picLocks noChangeAspect="1"/>
          </p:cNvPicPr>
          <p:nvPr/>
        </p:nvPicPr>
        <p:blipFill>
          <a:blip r:embed="rId3">
            <a:extLst/>
          </a:blip>
          <a:srcRect l="5546" t="0" r="1175" b="0"/>
          <a:stretch>
            <a:fillRect/>
          </a:stretch>
        </p:blipFill>
        <p:spPr>
          <a:xfrm>
            <a:off x="19035295" y="1431251"/>
            <a:ext cx="3493094" cy="4694283"/>
          </a:xfrm>
          <a:prstGeom prst="rect">
            <a:avLst/>
          </a:prstGeom>
          <a:ln w="25400">
            <a:solidFill>
              <a:srgbClr val="FEFCDC"/>
            </a:solidFill>
            <a:miter lim="400000"/>
          </a:ln>
        </p:spPr>
      </p:pic>
      <p:pic>
        <p:nvPicPr>
          <p:cNvPr id="1758" name="Grudem, Wayne ST2020 cover.jpeg" descr="Grudem, Wayne ST2020 cover.jpeg"/>
          <p:cNvPicPr>
            <a:picLocks noChangeAspect="1"/>
          </p:cNvPicPr>
          <p:nvPr/>
        </p:nvPicPr>
        <p:blipFill>
          <a:blip r:embed="rId4">
            <a:extLst/>
          </a:blip>
          <a:stretch>
            <a:fillRect/>
          </a:stretch>
        </p:blipFill>
        <p:spPr>
          <a:xfrm>
            <a:off x="19022597" y="6463372"/>
            <a:ext cx="3518297" cy="4352535"/>
          </a:xfrm>
          <a:prstGeom prst="rect">
            <a:avLst/>
          </a:prstGeom>
          <a:ln w="25400">
            <a:solidFill>
              <a:srgbClr val="FEFCDC"/>
            </a:solidFill>
            <a:miter lim="400000"/>
          </a:ln>
        </p:spPr>
      </p:pic>
      <p:sp>
        <p:nvSpPr>
          <p:cNvPr id="1759" name="Then why did God give chronological information in Genesis 1, 5, and 11?!"/>
          <p:cNvSpPr txBox="1"/>
          <p:nvPr/>
        </p:nvSpPr>
        <p:spPr>
          <a:xfrm>
            <a:off x="3351296" y="8824234"/>
            <a:ext cx="14109389" cy="23745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457200" rtl="1">
              <a:lnSpc>
                <a:spcPct val="90000"/>
              </a:lnSpc>
              <a:defRPr sz="7200">
                <a:solidFill>
                  <a:srgbClr val="FFFB00"/>
                </a:solidFill>
              </a:defRPr>
            </a:lvl1pPr>
          </a:lstStyle>
          <a:p>
            <a:pPr/>
            <a:r>
              <a:t>فلماذا أعطى الله معلومات متعلِّقة بالتسلسل الزمني في التكوين 1 و 5 و 11؟!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59"/>
                                        </p:tgtEl>
                                        <p:attrNameLst>
                                          <p:attrName>style.visibility</p:attrName>
                                        </p:attrNameLst>
                                      </p:cBhvr>
                                      <p:to>
                                        <p:strVal val="visible"/>
                                      </p:to>
                                    </p:set>
                                    <p:animEffect filter="fade" transition="in">
                                      <p:cBhvr>
                                        <p:cTn id="7" dur="500"/>
                                        <p:tgtEl>
                                          <p:spTgt spid="17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9" grpId="1"/>
    </p:bld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3"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764" name="Grand Canyon--Monument to Ancient Earth cover.jpg" descr="Grand Canyon--Monument to Ancient Earth cover.jpg"/>
          <p:cNvPicPr>
            <a:picLocks noChangeAspect="1"/>
          </p:cNvPicPr>
          <p:nvPr/>
        </p:nvPicPr>
        <p:blipFill>
          <a:blip r:embed="rId4">
            <a:extLst/>
          </a:blip>
          <a:stretch>
            <a:fillRect/>
          </a:stretch>
        </p:blipFill>
        <p:spPr>
          <a:xfrm>
            <a:off x="2354577" y="1454194"/>
            <a:ext cx="7593122" cy="9817012"/>
          </a:xfrm>
          <a:prstGeom prst="rect">
            <a:avLst/>
          </a:prstGeom>
          <a:ln w="25400">
            <a:solidFill>
              <a:srgbClr val="FFFFFF"/>
            </a:solidFill>
            <a:miter lim="400000"/>
          </a:ln>
        </p:spPr>
      </p:pic>
      <p:pic>
        <p:nvPicPr>
          <p:cNvPr id="1765" name="Biologos home page 2016 Sept 15.png" descr="Biologos home page 2016 Sept 15.png"/>
          <p:cNvPicPr>
            <a:picLocks noChangeAspect="1"/>
          </p:cNvPicPr>
          <p:nvPr/>
        </p:nvPicPr>
        <p:blipFill>
          <a:blip r:embed="rId5">
            <a:extLst/>
          </a:blip>
          <a:srcRect l="0" t="0" r="36287" b="0"/>
          <a:stretch>
            <a:fillRect/>
          </a:stretch>
        </p:blipFill>
        <p:spPr>
          <a:xfrm>
            <a:off x="12639682" y="3066652"/>
            <a:ext cx="9589662" cy="7582636"/>
          </a:xfrm>
          <a:prstGeom prst="rect">
            <a:avLst/>
          </a:prstGeom>
          <a:ln w="25400">
            <a:solidFill>
              <a:srgbClr val="FEFCDC"/>
            </a:solidFill>
            <a:miter lim="400000"/>
          </a:ln>
        </p:spPr>
      </p:pic>
      <p:sp>
        <p:nvSpPr>
          <p:cNvPr id="1766" name="May 2016"/>
          <p:cNvSpPr txBox="1"/>
          <p:nvPr/>
        </p:nvSpPr>
        <p:spPr>
          <a:xfrm>
            <a:off x="4002973" y="11283904"/>
            <a:ext cx="4296333" cy="1092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rtl="1">
              <a:defRPr sz="6000">
                <a:solidFill>
                  <a:srgbClr val="FEFCDC"/>
                </a:solidFill>
              </a:defRPr>
            </a:lvl1pPr>
          </a:lstStyle>
          <a:p>
            <a:pPr/>
            <a:r>
              <a:t>أيَّار/مايو 2016</a:t>
            </a:r>
          </a:p>
        </p:txBody>
      </p:sp>
      <p:sp>
        <p:nvSpPr>
          <p:cNvPr id="1767" name="Double Arrow"/>
          <p:cNvSpPr/>
          <p:nvPr/>
        </p:nvSpPr>
        <p:spPr>
          <a:xfrm>
            <a:off x="10195746" y="6223000"/>
            <a:ext cx="2195888" cy="1270000"/>
          </a:xfrm>
          <a:prstGeom prst="leftRightArrow">
            <a:avLst>
              <a:gd name="adj1" fmla="val 32000"/>
              <a:gd name="adj2" fmla="val 44000"/>
            </a:avLst>
          </a:prstGeom>
          <a:blipFill>
            <a:blip r:embed="rId6"/>
          </a:blipFill>
          <a:ln w="12700">
            <a:miter lim="400000"/>
          </a:ln>
        </p:spPr>
        <p:txBody>
          <a:bodyPr lIns="50800" tIns="50800" rIns="50800" bIns="50800" anchor="ctr"/>
          <a:lstStyle/>
          <a:p>
            <a:pPr defTabSz="584200">
              <a:defRPr sz="4000">
                <a:solidFill>
                  <a:srgbClr val="FF26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65"/>
                                        </p:tgtEl>
                                        <p:attrNameLst>
                                          <p:attrName>style.visibility</p:attrName>
                                        </p:attrNameLst>
                                      </p:cBhvr>
                                      <p:to>
                                        <p:strVal val="visible"/>
                                      </p:to>
                                    </p:set>
                                    <p:animEffect filter="fade" transition="in">
                                      <p:cBhvr>
                                        <p:cTn id="7" dur="499"/>
                                        <p:tgtEl>
                                          <p:spTgt spid="17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5" grpId="1"/>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1" name="Moreland et al Theistic Evolution cover.jpg" descr="Moreland et al Theistic Evolution cover.jpg"/>
          <p:cNvPicPr>
            <a:picLocks noChangeAspect="1"/>
          </p:cNvPicPr>
          <p:nvPr/>
        </p:nvPicPr>
        <p:blipFill>
          <a:blip r:embed="rId3">
            <a:extLst/>
          </a:blip>
          <a:stretch>
            <a:fillRect/>
          </a:stretch>
        </p:blipFill>
        <p:spPr>
          <a:xfrm>
            <a:off x="3251293" y="3444671"/>
            <a:ext cx="4862273" cy="7286110"/>
          </a:xfrm>
          <a:prstGeom prst="rect">
            <a:avLst/>
          </a:prstGeom>
          <a:ln w="12700">
            <a:miter lim="400000"/>
          </a:ln>
          <a:effectLst>
            <a:outerShdw sx="100000" sy="100000" kx="0" ky="0" algn="b" rotWithShape="0" blurRad="190500" dist="8455" dir="5400000">
              <a:srgbClr val="000000"/>
            </a:outerShdw>
          </a:effectLst>
        </p:spPr>
      </p:pic>
      <p:grpSp>
        <p:nvGrpSpPr>
          <p:cNvPr id="1779" name="Group"/>
          <p:cNvGrpSpPr/>
          <p:nvPr/>
        </p:nvGrpSpPr>
        <p:grpSpPr>
          <a:xfrm>
            <a:off x="2590928" y="1219200"/>
            <a:ext cx="12375564" cy="7837346"/>
            <a:chOff x="-3009900" y="-152400"/>
            <a:chExt cx="12375562" cy="7837345"/>
          </a:xfrm>
        </p:grpSpPr>
        <p:sp>
          <p:nvSpPr>
            <p:cNvPr id="1772" name="Contributors: Grudem &amp; Collins…"/>
            <p:cNvSpPr txBox="1"/>
            <p:nvPr/>
          </p:nvSpPr>
          <p:spPr>
            <a:xfrm>
              <a:off x="-3009901" y="-152400"/>
              <a:ext cx="6202486" cy="20434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rtl="1">
                <a:defRPr>
                  <a:solidFill>
                    <a:srgbClr val="FEFCDC"/>
                  </a:solidFill>
                </a:defRPr>
              </a:pPr>
              <a:r>
                <a:t>المساهمان: غرودم وكولنز</a:t>
              </a:r>
            </a:p>
            <a:p>
              <a:pPr rtl="1">
                <a:defRPr>
                  <a:solidFill>
                    <a:srgbClr val="FFFF00"/>
                  </a:solidFill>
                </a:defRPr>
              </a:pPr>
              <a:r>
                <a:t>دحض</a:t>
              </a:r>
              <a:r>
                <a:rPr>
                  <a:solidFill>
                    <a:srgbClr val="FEFCDC"/>
                  </a:solidFill>
                </a:rPr>
                <a:t> التطوُّر الإلهيّ</a:t>
              </a:r>
            </a:p>
          </p:txBody>
        </p:sp>
        <p:grpSp>
          <p:nvGrpSpPr>
            <p:cNvPr id="1775" name="Group"/>
            <p:cNvGrpSpPr/>
            <p:nvPr/>
          </p:nvGrpSpPr>
          <p:grpSpPr>
            <a:xfrm>
              <a:off x="6678467" y="3033856"/>
              <a:ext cx="2687196" cy="4651090"/>
              <a:chOff x="0" y="-253999"/>
              <a:chExt cx="2687195" cy="4651089"/>
            </a:xfrm>
          </p:grpSpPr>
          <p:pic>
            <p:nvPicPr>
              <p:cNvPr id="1773" name="Collins, C John.jpg" descr="Collins, C John.jpg"/>
              <p:cNvPicPr>
                <a:picLocks noChangeAspect="1"/>
              </p:cNvPicPr>
              <p:nvPr/>
            </p:nvPicPr>
            <p:blipFill>
              <a:blip r:embed="rId4">
                <a:extLst/>
              </a:blip>
              <a:stretch>
                <a:fillRect/>
              </a:stretch>
            </p:blipFill>
            <p:spPr>
              <a:xfrm>
                <a:off x="0" y="744775"/>
                <a:ext cx="2687196" cy="3652315"/>
              </a:xfrm>
              <a:prstGeom prst="rect">
                <a:avLst/>
              </a:prstGeom>
              <a:ln w="25400" cap="flat">
                <a:solidFill>
                  <a:srgbClr val="FFFFFF"/>
                </a:solidFill>
                <a:prstDash val="solid"/>
                <a:miter lim="400000"/>
              </a:ln>
              <a:effectLst/>
            </p:spPr>
          </p:pic>
          <p:sp>
            <p:nvSpPr>
              <p:cNvPr id="1774" name="Collins"/>
              <p:cNvSpPr txBox="1"/>
              <p:nvPr/>
            </p:nvSpPr>
            <p:spPr>
              <a:xfrm>
                <a:off x="362987" y="-254000"/>
                <a:ext cx="1961220" cy="913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457200" rtl="1">
                  <a:defRPr sz="5200">
                    <a:solidFill>
                      <a:srgbClr val="FEFCDC"/>
                    </a:solidFill>
                  </a:defRPr>
                </a:lvl1pPr>
              </a:lstStyle>
              <a:p>
                <a:pPr/>
                <a:r>
                  <a:t>كولنز</a:t>
                </a:r>
              </a:p>
            </p:txBody>
          </p:sp>
        </p:grpSp>
        <p:grpSp>
          <p:nvGrpSpPr>
            <p:cNvPr id="1778" name="Group"/>
            <p:cNvGrpSpPr/>
            <p:nvPr/>
          </p:nvGrpSpPr>
          <p:grpSpPr>
            <a:xfrm>
              <a:off x="3470272" y="3033856"/>
              <a:ext cx="2735333" cy="4638456"/>
              <a:chOff x="0" y="-254000"/>
              <a:chExt cx="2735332" cy="4638454"/>
            </a:xfrm>
          </p:grpSpPr>
          <p:sp>
            <p:nvSpPr>
              <p:cNvPr id="1776" name="Grudem"/>
              <p:cNvSpPr txBox="1"/>
              <p:nvPr/>
            </p:nvSpPr>
            <p:spPr>
              <a:xfrm>
                <a:off x="181054" y="-254001"/>
                <a:ext cx="2373253" cy="913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457200" rtl="1">
                  <a:defRPr sz="5200">
                    <a:solidFill>
                      <a:srgbClr val="FEFCDC"/>
                    </a:solidFill>
                  </a:defRPr>
                </a:lvl1pPr>
              </a:lstStyle>
              <a:p>
                <a:pPr/>
                <a:r>
                  <a:t>غرودم</a:t>
                </a:r>
              </a:p>
            </p:txBody>
          </p:sp>
          <p:pic>
            <p:nvPicPr>
              <p:cNvPr id="1777" name="Grudem, Wayne.jpg" descr="Grudem, Wayne.jpg"/>
              <p:cNvPicPr>
                <a:picLocks noChangeAspect="1"/>
              </p:cNvPicPr>
              <p:nvPr/>
            </p:nvPicPr>
            <p:blipFill>
              <a:blip r:embed="rId5">
                <a:extLst/>
              </a:blip>
              <a:srcRect l="3664" t="17155" r="3664" b="0"/>
              <a:stretch>
                <a:fillRect/>
              </a:stretch>
            </p:blipFill>
            <p:spPr>
              <a:xfrm>
                <a:off x="0" y="731549"/>
                <a:ext cx="2735333" cy="3652906"/>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sp>
        <p:nvSpPr>
          <p:cNvPr id="1780" name="2017"/>
          <p:cNvSpPr txBox="1"/>
          <p:nvPr/>
        </p:nvSpPr>
        <p:spPr>
          <a:xfrm>
            <a:off x="4608188" y="10730779"/>
            <a:ext cx="2148484"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z="7200">
                <a:solidFill>
                  <a:srgbClr val="FEFCDC"/>
                </a:solidFill>
              </a:defRPr>
            </a:lvl1pPr>
          </a:lstStyle>
          <a:p>
            <a:pPr/>
            <a:r>
              <a:t>2017</a:t>
            </a:r>
          </a:p>
        </p:txBody>
      </p:sp>
      <p:grpSp>
        <p:nvGrpSpPr>
          <p:cNvPr id="1784" name="Group"/>
          <p:cNvGrpSpPr/>
          <p:nvPr/>
        </p:nvGrpSpPr>
        <p:grpSpPr>
          <a:xfrm>
            <a:off x="15682917" y="1371599"/>
            <a:ext cx="5615911" cy="9788010"/>
            <a:chOff x="255728" y="0"/>
            <a:chExt cx="5615910" cy="9788008"/>
          </a:xfrm>
        </p:grpSpPr>
        <p:pic>
          <p:nvPicPr>
            <p:cNvPr id="1781" name="Grand Canyon--Monument to Ancient Earth cover.jpg" descr="Grand Canyon--Monument to Ancient Earth cover.jpg"/>
            <p:cNvPicPr>
              <a:picLocks noChangeAspect="1"/>
            </p:cNvPicPr>
            <p:nvPr/>
          </p:nvPicPr>
          <p:blipFill>
            <a:blip r:embed="rId6">
              <a:extLst/>
            </a:blip>
            <a:stretch>
              <a:fillRect/>
            </a:stretch>
          </p:blipFill>
          <p:spPr>
            <a:xfrm>
              <a:off x="255728" y="1181100"/>
              <a:ext cx="5615912" cy="7260710"/>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sp>
          <p:nvSpPr>
            <p:cNvPr id="1782" name="Endorsers: Grudem &amp; Collins…"/>
            <p:cNvSpPr/>
            <p:nvPr/>
          </p:nvSpPr>
          <p:spPr>
            <a:xfrm>
              <a:off x="3100920" y="851800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rtl="1">
                <a:defRPr>
                  <a:solidFill>
                    <a:srgbClr val="FEFCDC"/>
                  </a:solidFill>
                </a:defRPr>
              </a:pPr>
              <a:r>
                <a:t>المصادقان: غرودم وكولنز</a:t>
              </a:r>
            </a:p>
            <a:p>
              <a:pPr rtl="1">
                <a:defRPr>
                  <a:solidFill>
                    <a:srgbClr val="FFFB00"/>
                  </a:solidFill>
                </a:defRPr>
              </a:pPr>
              <a:r>
                <a:t>الترويج </a:t>
              </a:r>
              <a:r>
                <a:rPr>
                  <a:solidFill>
                    <a:srgbClr val="FEFCDC"/>
                  </a:solidFill>
                </a:rPr>
                <a:t>للتطوُّر الإلهيّ</a:t>
              </a:r>
            </a:p>
          </p:txBody>
        </p:sp>
        <p:sp>
          <p:nvSpPr>
            <p:cNvPr id="1783" name="2016"/>
            <p:cNvSpPr/>
            <p:nvPr/>
          </p:nvSpPr>
          <p:spPr>
            <a:xfrm>
              <a:off x="3698684"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7200">
                  <a:solidFill>
                    <a:srgbClr val="FEFCDC"/>
                  </a:solidFill>
                </a:defRPr>
              </a:lvl1pPr>
            </a:lstStyle>
            <a:p>
              <a:pPr/>
              <a:r>
                <a:t>2016</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1784"/>
                                        </p:tgtEl>
                                        <p:attrNameLst>
                                          <p:attrName>style.visibility</p:attrName>
                                        </p:attrNameLst>
                                      </p:cBhvr>
                                      <p:to>
                                        <p:strVal val="visible"/>
                                      </p:to>
                                    </p:set>
                                    <p:animEffect filter="fade" transition="in">
                                      <p:cBhvr>
                                        <p:cTn id="11" dur="500"/>
                                        <p:tgtEl>
                                          <p:spTgt spid="17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4" grpId="2"/>
      <p:bldP build="whole" bldLvl="1" animBg="1" rev="0" advAuto="0" spid="1779"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8" name="Screen Shot 2016-10-05 at 3.15.36 PM.png" descr="Screen Shot 2016-10-05 at 3.15.36 PM.png"/>
          <p:cNvPicPr>
            <a:picLocks noChangeAspect="1"/>
          </p:cNvPicPr>
          <p:nvPr/>
        </p:nvPicPr>
        <p:blipFill>
          <a:blip r:embed="rId3">
            <a:extLst/>
          </a:blip>
          <a:stretch>
            <a:fillRect/>
          </a:stretch>
        </p:blipFill>
        <p:spPr>
          <a:xfrm>
            <a:off x="1196691" y="814025"/>
            <a:ext cx="21990617" cy="12087950"/>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2" name="Rectangle"/>
          <p:cNvSpPr/>
          <p:nvPr/>
        </p:nvSpPr>
        <p:spPr>
          <a:xfrm>
            <a:off x="-378894" y="56488"/>
            <a:ext cx="24396701" cy="13716001"/>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793" name="Slide Number"/>
          <p:cNvSpPr txBox="1"/>
          <p:nvPr>
            <p:ph type="sldNum" sz="quarter" idx="4294967295"/>
          </p:nvPr>
        </p:nvSpPr>
        <p:spPr>
          <a:xfrm>
            <a:off x="22799515" y="13061950"/>
            <a:ext cx="3683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grpSp>
        <p:nvGrpSpPr>
          <p:cNvPr id="1797" name="Group"/>
          <p:cNvGrpSpPr/>
          <p:nvPr/>
        </p:nvGrpSpPr>
        <p:grpSpPr>
          <a:xfrm>
            <a:off x="5959475" y="771525"/>
            <a:ext cx="12611103" cy="12175729"/>
            <a:chOff x="0" y="0"/>
            <a:chExt cx="12611102" cy="12175728"/>
          </a:xfrm>
        </p:grpSpPr>
        <p:pic>
          <p:nvPicPr>
            <p:cNvPr id="1794" name="Evol Rings-AstroGeoBio_layered_mid.png" descr="Evol Rings-AstroGeoBio_layered_mid.png"/>
            <p:cNvPicPr>
              <a:picLocks noChangeAspect="1"/>
            </p:cNvPicPr>
            <p:nvPr/>
          </p:nvPicPr>
          <p:blipFill>
            <a:blip r:embed="rId2">
              <a:extLst/>
            </a:blip>
            <a:stretch>
              <a:fillRect/>
            </a:stretch>
          </p:blipFill>
          <p:spPr>
            <a:xfrm>
              <a:off x="0" y="0"/>
              <a:ext cx="12611103" cy="12175729"/>
            </a:xfrm>
            <a:prstGeom prst="rect">
              <a:avLst/>
            </a:prstGeom>
            <a:ln w="12700" cap="flat">
              <a:noFill/>
              <a:miter lim="400000"/>
            </a:ln>
            <a:effectLst/>
          </p:spPr>
        </p:pic>
        <p:sp>
          <p:nvSpPr>
            <p:cNvPr id="1795" name="Earth"/>
            <p:cNvSpPr txBox="1"/>
            <p:nvPr/>
          </p:nvSpPr>
          <p:spPr>
            <a:xfrm>
              <a:off x="4962372" y="8957824"/>
              <a:ext cx="2682256"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defRPr b="1" sz="4800">
                  <a:solidFill>
                    <a:srgbClr val="FFFFFF"/>
                  </a:solidFill>
                  <a:uFill>
                    <a:solidFill>
                      <a:srgbClr val="FFFFFF"/>
                    </a:solidFill>
                  </a:uFill>
                  <a:latin typeface="Arial"/>
                  <a:ea typeface="Arial"/>
                  <a:cs typeface="Arial"/>
                  <a:sym typeface="Arial"/>
                </a:defRPr>
              </a:lvl1pPr>
            </a:lstStyle>
            <a:p>
              <a:pPr/>
              <a:r>
                <a:t>الأرض</a:t>
              </a:r>
            </a:p>
          </p:txBody>
        </p:sp>
        <p:sp>
          <p:nvSpPr>
            <p:cNvPr id="1796" name="Geological Evolution"/>
            <p:cNvSpPr txBox="1"/>
            <p:nvPr/>
          </p:nvSpPr>
          <p:spPr>
            <a:xfrm>
              <a:off x="3423642" y="2339975"/>
              <a:ext cx="5753102" cy="7547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الجيولوجيّ</a:t>
              </a:r>
            </a:p>
          </p:txBody>
        </p:sp>
      </p:grpSp>
      <p:grpSp>
        <p:nvGrpSpPr>
          <p:cNvPr id="1801" name="Group"/>
          <p:cNvGrpSpPr/>
          <p:nvPr/>
        </p:nvGrpSpPr>
        <p:grpSpPr>
          <a:xfrm>
            <a:off x="5968437" y="833062"/>
            <a:ext cx="12614804" cy="12179301"/>
            <a:chOff x="0" y="0"/>
            <a:chExt cx="12614802" cy="12179300"/>
          </a:xfrm>
        </p:grpSpPr>
        <p:pic>
          <p:nvPicPr>
            <p:cNvPr id="1798" name="Evol Rings-AstroGeoBio_layered_large.png" descr="Evol Rings-AstroGeoBio_layered_large.png"/>
            <p:cNvPicPr>
              <a:picLocks noChangeAspect="1"/>
            </p:cNvPicPr>
            <p:nvPr/>
          </p:nvPicPr>
          <p:blipFill>
            <a:blip r:embed="rId3">
              <a:extLst/>
            </a:blip>
            <a:stretch>
              <a:fillRect/>
            </a:stretch>
          </p:blipFill>
          <p:spPr>
            <a:xfrm>
              <a:off x="0" y="0"/>
              <a:ext cx="12614804" cy="12179300"/>
            </a:xfrm>
            <a:prstGeom prst="rect">
              <a:avLst/>
            </a:prstGeom>
            <a:ln w="12700" cap="flat">
              <a:noFill/>
              <a:miter lim="400000"/>
            </a:ln>
            <a:effectLst/>
          </p:spPr>
        </p:pic>
        <p:sp>
          <p:nvSpPr>
            <p:cNvPr id="1799" name="Cosmological Evolution"/>
            <p:cNvSpPr txBox="1"/>
            <p:nvPr/>
          </p:nvSpPr>
          <p:spPr>
            <a:xfrm>
              <a:off x="3081454" y="784318"/>
              <a:ext cx="6451895"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defRPr b="1" sz="4800">
                  <a:solidFill>
                    <a:srgbClr val="FFFFFF"/>
                  </a:solidFill>
                  <a:uFill>
                    <a:solidFill>
                      <a:srgbClr val="FFFFFF"/>
                    </a:solidFill>
                  </a:uFill>
                  <a:latin typeface="Arial"/>
                  <a:ea typeface="Arial"/>
                  <a:cs typeface="Arial"/>
                  <a:sym typeface="Arial"/>
                </a:defRPr>
              </a:lvl1pPr>
            </a:lstStyle>
            <a:p>
              <a:pPr/>
              <a:r>
                <a:t>التطوُّر الكونيّ</a:t>
              </a:r>
            </a:p>
          </p:txBody>
        </p:sp>
        <p:sp>
          <p:nvSpPr>
            <p:cNvPr id="1800" name="Planets, Stars, Galaxies"/>
            <p:cNvSpPr txBox="1"/>
            <p:nvPr/>
          </p:nvSpPr>
          <p:spPr>
            <a:xfrm>
              <a:off x="3509456" y="10573897"/>
              <a:ext cx="6718302" cy="7547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الكواكب والنجوم والمجرَّات</a:t>
              </a:r>
            </a:p>
          </p:txBody>
        </p:sp>
      </p:grpSp>
      <p:grpSp>
        <p:nvGrpSpPr>
          <p:cNvPr id="1805" name="Group"/>
          <p:cNvGrpSpPr/>
          <p:nvPr/>
        </p:nvGrpSpPr>
        <p:grpSpPr>
          <a:xfrm>
            <a:off x="5949946" y="775825"/>
            <a:ext cx="12611104" cy="12175729"/>
            <a:chOff x="0" y="0"/>
            <a:chExt cx="12611102" cy="12175728"/>
          </a:xfrm>
        </p:grpSpPr>
        <p:pic>
          <p:nvPicPr>
            <p:cNvPr id="1802" name="Evol Rings-AstroGeoBio_layeredsm.png" descr="Evol Rings-AstroGeoBio_layeredsm.png"/>
            <p:cNvPicPr>
              <a:picLocks noChangeAspect="1"/>
            </p:cNvPicPr>
            <p:nvPr/>
          </p:nvPicPr>
          <p:blipFill>
            <a:blip r:embed="rId4">
              <a:extLst/>
            </a:blip>
            <a:stretch>
              <a:fillRect/>
            </a:stretch>
          </p:blipFill>
          <p:spPr>
            <a:xfrm>
              <a:off x="0" y="0"/>
              <a:ext cx="12611103" cy="12175729"/>
            </a:xfrm>
            <a:prstGeom prst="rect">
              <a:avLst/>
            </a:prstGeom>
            <a:ln w="12700" cap="flat">
              <a:noFill/>
              <a:miter lim="400000"/>
            </a:ln>
            <a:effectLst/>
          </p:spPr>
        </p:pic>
        <p:sp>
          <p:nvSpPr>
            <p:cNvPr id="1803" name="Life"/>
            <p:cNvSpPr txBox="1"/>
            <p:nvPr/>
          </p:nvSpPr>
          <p:spPr>
            <a:xfrm>
              <a:off x="5609470" y="7490380"/>
              <a:ext cx="2682256"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defRPr b="1" sz="4800">
                  <a:solidFill>
                    <a:srgbClr val="FFFFFF"/>
                  </a:solidFill>
                  <a:uFill>
                    <a:solidFill>
                      <a:srgbClr val="FFFFFF"/>
                    </a:solidFill>
                  </a:uFill>
                  <a:latin typeface="Arial"/>
                  <a:ea typeface="Arial"/>
                  <a:cs typeface="Arial"/>
                  <a:sym typeface="Arial"/>
                </a:defRPr>
              </a:lvl1pPr>
            </a:lstStyle>
            <a:p>
              <a:pPr/>
              <a:r>
                <a:t>الحياة</a:t>
              </a:r>
            </a:p>
          </p:txBody>
        </p:sp>
        <p:sp>
          <p:nvSpPr>
            <p:cNvPr id="1804" name="Biological…"/>
            <p:cNvSpPr txBox="1"/>
            <p:nvPr/>
          </p:nvSpPr>
          <p:spPr>
            <a:xfrm>
              <a:off x="4066100" y="3894637"/>
              <a:ext cx="4598151" cy="1410802"/>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R="40640" indent="40640" defTabSz="914400" rtl="1">
                <a:lnSpc>
                  <a:spcPct val="90000"/>
                </a:lnSpc>
                <a:defRPr b="1" sz="4800">
                  <a:solidFill>
                    <a:srgbClr val="FFFFFF"/>
                  </a:solidFill>
                  <a:uFill>
                    <a:solidFill>
                      <a:srgbClr val="FFFFFF"/>
                    </a:solidFill>
                  </a:uFill>
                  <a:latin typeface="Arial"/>
                  <a:ea typeface="Arial"/>
                  <a:cs typeface="Arial"/>
                  <a:sym typeface="Arial"/>
                </a:defRPr>
              </a:pPr>
              <a:r>
                <a:t>التطوُّر </a:t>
              </a:r>
            </a:p>
            <a:p>
              <a:pPr marR="40640" indent="40640" defTabSz="914400" rtl="1">
                <a:lnSpc>
                  <a:spcPct val="90000"/>
                </a:lnSpc>
                <a:defRPr b="1" sz="4800">
                  <a:solidFill>
                    <a:srgbClr val="FFFFFF"/>
                  </a:solidFill>
                  <a:uFill>
                    <a:solidFill>
                      <a:srgbClr val="FFFFFF"/>
                    </a:solidFill>
                  </a:uFill>
                  <a:latin typeface="Arial"/>
                  <a:ea typeface="Arial"/>
                  <a:cs typeface="Arial"/>
                  <a:sym typeface="Arial"/>
                </a:defRPr>
              </a:pPr>
              <a:r>
                <a:t>البيولوجيّ</a:t>
              </a:r>
            </a:p>
          </p:txBody>
        </p:sp>
      </p:grpSp>
      <p:grpSp>
        <p:nvGrpSpPr>
          <p:cNvPr id="1809" name="Group"/>
          <p:cNvGrpSpPr/>
          <p:nvPr/>
        </p:nvGrpSpPr>
        <p:grpSpPr>
          <a:xfrm>
            <a:off x="12191998" y="1998803"/>
            <a:ext cx="11108135" cy="4871899"/>
            <a:chOff x="0" y="0"/>
            <a:chExt cx="11108134" cy="4871898"/>
          </a:xfrm>
        </p:grpSpPr>
        <p:sp>
          <p:nvSpPr>
            <p:cNvPr id="1806" name="Line"/>
            <p:cNvSpPr/>
            <p:nvPr/>
          </p:nvSpPr>
          <p:spPr>
            <a:xfrm flipH="1">
              <a:off x="0" y="3355490"/>
              <a:ext cx="3988231" cy="1516409"/>
            </a:xfrm>
            <a:prstGeom prst="line">
              <a:avLst/>
            </a:prstGeom>
            <a:noFill/>
            <a:ln w="177800" cap="flat">
              <a:solidFill>
                <a:srgbClr val="FFFB00"/>
              </a:solidFill>
              <a:prstDash val="solid"/>
              <a:miter lim="400000"/>
              <a:tailEnd type="triangle" w="med" len="med"/>
            </a:ln>
            <a:effectLst/>
          </p:spPr>
          <p:txBody>
            <a:bodyPr wrap="square" lIns="45718" tIns="45718" rIns="45718" bIns="45718" numCol="1" anchor="t">
              <a:noAutofit/>
            </a:bodyPr>
            <a:lstStyle/>
            <a:p>
              <a:pPr/>
            </a:p>
          </p:txBody>
        </p:sp>
        <p:pic>
          <p:nvPicPr>
            <p:cNvPr id="1807" name="image8.jpg" descr="image8.jpg"/>
            <p:cNvPicPr>
              <a:picLocks noChangeAspect="1"/>
            </p:cNvPicPr>
            <p:nvPr/>
          </p:nvPicPr>
          <p:blipFill>
            <a:blip r:embed="rId5">
              <a:extLst/>
            </a:blip>
            <a:srcRect l="0" t="0" r="491" b="18229"/>
            <a:stretch>
              <a:fillRect/>
            </a:stretch>
          </p:blipFill>
          <p:spPr>
            <a:xfrm>
              <a:off x="3962672" y="12698"/>
              <a:ext cx="7145463" cy="4077818"/>
            </a:xfrm>
            <a:prstGeom prst="rect">
              <a:avLst/>
            </a:prstGeom>
            <a:ln w="38100" cap="flat">
              <a:solidFill>
                <a:srgbClr val="FFFB00"/>
              </a:solidFill>
              <a:prstDash val="solid"/>
              <a:miter lim="400000"/>
            </a:ln>
            <a:effectLst/>
          </p:spPr>
        </p:pic>
        <p:sp>
          <p:nvSpPr>
            <p:cNvPr id="1808" name="Human Evolution"/>
            <p:cNvSpPr/>
            <p:nvPr/>
          </p:nvSpPr>
          <p:spPr>
            <a:xfrm>
              <a:off x="3825326" y="0"/>
              <a:ext cx="5683904"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lnSpc>
                  <a:spcPct val="90000"/>
                </a:lnSpc>
                <a:defRPr b="1" sz="4800">
                  <a:uFill>
                    <a:solidFill>
                      <a:srgbClr val="FFFFFF"/>
                    </a:solidFill>
                  </a:uFill>
                  <a:latin typeface="Arial"/>
                  <a:ea typeface="Arial"/>
                  <a:cs typeface="Arial"/>
                  <a:sym typeface="Arial"/>
                </a:defRPr>
              </a:lvl1pPr>
            </a:lstStyle>
            <a:p>
              <a:pPr/>
              <a:r>
                <a:t>تطوُّر الإنسان</a:t>
              </a:r>
            </a:p>
          </p:txBody>
        </p:sp>
      </p:grpSp>
      <p:grpSp>
        <p:nvGrpSpPr>
          <p:cNvPr id="1812" name="Group"/>
          <p:cNvGrpSpPr/>
          <p:nvPr/>
        </p:nvGrpSpPr>
        <p:grpSpPr>
          <a:xfrm>
            <a:off x="5124890" y="3994963"/>
            <a:ext cx="14261216" cy="5726074"/>
            <a:chOff x="0" y="0"/>
            <a:chExt cx="14261214" cy="5726072"/>
          </a:xfrm>
        </p:grpSpPr>
        <p:sp>
          <p:nvSpPr>
            <p:cNvPr id="1810" name="Rectangle"/>
            <p:cNvSpPr/>
            <p:nvPr/>
          </p:nvSpPr>
          <p:spPr>
            <a:xfrm>
              <a:off x="0" y="0"/>
              <a:ext cx="14261215" cy="5726073"/>
            </a:xfrm>
            <a:prstGeom prst="rect">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B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11" name="It’s all a myth, because it’s all based on…"/>
            <p:cNvSpPr/>
            <p:nvPr/>
          </p:nvSpPr>
          <p:spPr>
            <a:xfrm>
              <a:off x="518219" y="2863036"/>
              <a:ext cx="1326687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rtl="1">
                <a:lnSpc>
                  <a:spcPct val="80000"/>
                </a:lnSpc>
                <a:defRPr sz="11400">
                  <a:effectLst>
                    <a:outerShdw sx="100000" sy="100000" kx="0" ky="0" algn="b" rotWithShape="0" blurRad="38100" dist="12700" dir="5400000">
                      <a:srgbClr val="000000">
                        <a:alpha val="50000"/>
                      </a:srgbClr>
                    </a:outerShdw>
                  </a:effectLst>
                  <a:latin typeface="Gill Sans"/>
                  <a:ea typeface="Gill Sans"/>
                  <a:cs typeface="Gill Sans"/>
                  <a:sym typeface="Gill Sans"/>
                </a:defRPr>
              </a:lvl1pPr>
            </a:lstStyle>
            <a:p>
              <a:pPr/>
              <a:r>
                <a:t>لا تزال خرافة، لأنَّها كلَّها قائمة على المذهب الطبيعي (الإلحاد).</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2" presetID="18" grpId="1" fill="hold">
                                  <p:stCondLst>
                                    <p:cond delay="0"/>
                                  </p:stCondLst>
                                  <p:iterate type="el" backwards="0">
                                    <p:tmAbs val="0"/>
                                  </p:iterate>
                                  <p:childTnLst>
                                    <p:set>
                                      <p:cBhvr>
                                        <p:cTn id="6" fill="hold"/>
                                        <p:tgtEl>
                                          <p:spTgt spid="1809"/>
                                        </p:tgtEl>
                                        <p:attrNameLst>
                                          <p:attrName>style.visibility</p:attrName>
                                        </p:attrNameLst>
                                      </p:cBhvr>
                                      <p:to>
                                        <p:strVal val="visible"/>
                                      </p:to>
                                    </p:set>
                                    <p:animEffect filter="strips(downLeft)" transition="in">
                                      <p:cBhvr>
                                        <p:cTn id="7" dur="499"/>
                                        <p:tgtEl>
                                          <p:spTgt spid="180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1797"/>
                                        </p:tgtEl>
                                        <p:attrNameLst>
                                          <p:attrName>style.visibility</p:attrName>
                                        </p:attrNameLst>
                                      </p:cBhvr>
                                      <p:to>
                                        <p:strVal val="visible"/>
                                      </p:to>
                                    </p:set>
                                    <p:anim calcmode="lin" valueType="num">
                                      <p:cBhvr>
                                        <p:cTn id="12" dur="500" fill="hold"/>
                                        <p:tgtEl>
                                          <p:spTgt spid="1797"/>
                                        </p:tgtEl>
                                        <p:attrNameLst>
                                          <p:attrName>ppt_w</p:attrName>
                                        </p:attrNameLst>
                                      </p:cBhvr>
                                      <p:tavLst>
                                        <p:tav tm="0">
                                          <p:val>
                                            <p:fltVal val="0"/>
                                          </p:val>
                                        </p:tav>
                                        <p:tav tm="100000">
                                          <p:val>
                                            <p:strVal val="#ppt_w"/>
                                          </p:val>
                                        </p:tav>
                                      </p:tavLst>
                                    </p:anim>
                                    <p:anim calcmode="lin" valueType="num">
                                      <p:cBhvr>
                                        <p:cTn id="13" dur="500" fill="hold"/>
                                        <p:tgtEl>
                                          <p:spTgt spid="179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1801"/>
                                        </p:tgtEl>
                                        <p:attrNameLst>
                                          <p:attrName>style.visibility</p:attrName>
                                        </p:attrNameLst>
                                      </p:cBhvr>
                                      <p:to>
                                        <p:strVal val="visible"/>
                                      </p:to>
                                    </p:set>
                                    <p:anim calcmode="lin" valueType="num">
                                      <p:cBhvr>
                                        <p:cTn id="18" dur="500" fill="hold"/>
                                        <p:tgtEl>
                                          <p:spTgt spid="1801"/>
                                        </p:tgtEl>
                                        <p:attrNameLst>
                                          <p:attrName>ppt_w</p:attrName>
                                        </p:attrNameLst>
                                      </p:cBhvr>
                                      <p:tavLst>
                                        <p:tav tm="0">
                                          <p:val>
                                            <p:fltVal val="0"/>
                                          </p:val>
                                        </p:tav>
                                        <p:tav tm="100000">
                                          <p:val>
                                            <p:strVal val="#ppt_w"/>
                                          </p:val>
                                        </p:tav>
                                      </p:tavLst>
                                    </p:anim>
                                    <p:anim calcmode="lin" valueType="num">
                                      <p:cBhvr>
                                        <p:cTn id="19" dur="500" fill="hold"/>
                                        <p:tgtEl>
                                          <p:spTgt spid="180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6" presetID="23" grpId="4" fill="hold">
                                  <p:stCondLst>
                                    <p:cond delay="0"/>
                                  </p:stCondLst>
                                  <p:iterate type="el" backwards="0">
                                    <p:tmAbs val="0"/>
                                  </p:iterate>
                                  <p:childTnLst>
                                    <p:set>
                                      <p:cBhvr>
                                        <p:cTn id="23" fill="hold"/>
                                        <p:tgtEl>
                                          <p:spTgt spid="1812"/>
                                        </p:tgtEl>
                                        <p:attrNameLst>
                                          <p:attrName>style.visibility</p:attrName>
                                        </p:attrNameLst>
                                      </p:cBhvr>
                                      <p:to>
                                        <p:strVal val="visible"/>
                                      </p:to>
                                    </p:set>
                                    <p:anim calcmode="lin" valueType="num">
                                      <p:cBhvr>
                                        <p:cTn id="24" dur="500" fill="hold"/>
                                        <p:tgtEl>
                                          <p:spTgt spid="1812"/>
                                        </p:tgtEl>
                                        <p:attrNameLst>
                                          <p:attrName>ppt_w</p:attrName>
                                        </p:attrNameLst>
                                      </p:cBhvr>
                                      <p:tavLst>
                                        <p:tav tm="0">
                                          <p:val>
                                            <p:fltVal val="0"/>
                                          </p:val>
                                        </p:tav>
                                        <p:tav tm="100000">
                                          <p:val>
                                            <p:strVal val="#ppt_w"/>
                                          </p:val>
                                        </p:tav>
                                      </p:tavLst>
                                    </p:anim>
                                    <p:anim calcmode="lin" valueType="num">
                                      <p:cBhvr>
                                        <p:cTn id="25" dur="500" fill="hold"/>
                                        <p:tgtEl>
                                          <p:spTgt spid="18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2" grpId="4"/>
      <p:bldP build="whole" bldLvl="1" animBg="1" rev="0" advAuto="0" spid="1809" grpId="1"/>
      <p:bldP build="whole" bldLvl="1" animBg="1" rev="0" advAuto="0" spid="1797" grpId="2"/>
      <p:bldP build="whole" bldLvl="1" animBg="1" rev="0" advAuto="0" spid="1801" grpId="3"/>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4" name="Rectangle"/>
          <p:cNvSpPr/>
          <p:nvPr/>
        </p:nvSpPr>
        <p:spPr>
          <a:xfrm>
            <a:off x="-378894" y="56488"/>
            <a:ext cx="24396701" cy="13716001"/>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815" name="Slide Number"/>
          <p:cNvSpPr txBox="1"/>
          <p:nvPr>
            <p:ph type="sldNum" sz="quarter" idx="4294967295"/>
          </p:nvPr>
        </p:nvSpPr>
        <p:spPr>
          <a:xfrm>
            <a:off x="22799515" y="13061950"/>
            <a:ext cx="3683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grpSp>
        <p:nvGrpSpPr>
          <p:cNvPr id="1819" name="Group"/>
          <p:cNvGrpSpPr/>
          <p:nvPr/>
        </p:nvGrpSpPr>
        <p:grpSpPr>
          <a:xfrm>
            <a:off x="5959475" y="771525"/>
            <a:ext cx="12611103" cy="12175729"/>
            <a:chOff x="0" y="0"/>
            <a:chExt cx="12611102" cy="12175728"/>
          </a:xfrm>
        </p:grpSpPr>
        <p:pic>
          <p:nvPicPr>
            <p:cNvPr id="1816" name="Evol Rings-AstroGeoBio_layered_mid.png" descr="Evol Rings-AstroGeoBio_layered_mid.png"/>
            <p:cNvPicPr>
              <a:picLocks noChangeAspect="1"/>
            </p:cNvPicPr>
            <p:nvPr/>
          </p:nvPicPr>
          <p:blipFill>
            <a:blip r:embed="rId2">
              <a:extLst/>
            </a:blip>
            <a:stretch>
              <a:fillRect/>
            </a:stretch>
          </p:blipFill>
          <p:spPr>
            <a:xfrm>
              <a:off x="0" y="0"/>
              <a:ext cx="12611103" cy="12175729"/>
            </a:xfrm>
            <a:prstGeom prst="rect">
              <a:avLst/>
            </a:prstGeom>
            <a:ln w="12700" cap="flat">
              <a:noFill/>
              <a:miter lim="400000"/>
            </a:ln>
            <a:effectLst/>
          </p:spPr>
        </p:pic>
        <p:sp>
          <p:nvSpPr>
            <p:cNvPr id="1817" name="Earth"/>
            <p:cNvSpPr txBox="1"/>
            <p:nvPr/>
          </p:nvSpPr>
          <p:spPr>
            <a:xfrm>
              <a:off x="4962372" y="8957824"/>
              <a:ext cx="2682256" cy="7801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defRPr b="1" sz="4800">
                  <a:solidFill>
                    <a:srgbClr val="FFFFFF"/>
                  </a:solidFill>
                  <a:uFill>
                    <a:solidFill>
                      <a:srgbClr val="FFFFFF"/>
                    </a:solidFill>
                  </a:uFill>
                  <a:latin typeface="Arial"/>
                  <a:ea typeface="Arial"/>
                  <a:cs typeface="Arial"/>
                  <a:sym typeface="Arial"/>
                </a:defRPr>
              </a:lvl1pPr>
            </a:lstStyle>
            <a:p>
              <a:pPr/>
              <a:r>
                <a:t>الأرض</a:t>
              </a:r>
            </a:p>
          </p:txBody>
        </p:sp>
        <p:sp>
          <p:nvSpPr>
            <p:cNvPr id="1818" name="Geological Evolution"/>
            <p:cNvSpPr txBox="1"/>
            <p:nvPr/>
          </p:nvSpPr>
          <p:spPr>
            <a:xfrm>
              <a:off x="3423642" y="2339975"/>
              <a:ext cx="5753102" cy="754758"/>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التطوُّر الجيولوجيّ</a:t>
              </a:r>
            </a:p>
          </p:txBody>
        </p:sp>
      </p:grpSp>
      <p:grpSp>
        <p:nvGrpSpPr>
          <p:cNvPr id="1823" name="Group"/>
          <p:cNvGrpSpPr/>
          <p:nvPr/>
        </p:nvGrpSpPr>
        <p:grpSpPr>
          <a:xfrm>
            <a:off x="5968437" y="833062"/>
            <a:ext cx="12614804" cy="12179301"/>
            <a:chOff x="0" y="0"/>
            <a:chExt cx="12614802" cy="12179300"/>
          </a:xfrm>
        </p:grpSpPr>
        <p:pic>
          <p:nvPicPr>
            <p:cNvPr id="1820" name="Evol Rings-AstroGeoBio_layered_large.png" descr="Evol Rings-AstroGeoBio_layered_large.png"/>
            <p:cNvPicPr>
              <a:picLocks noChangeAspect="1"/>
            </p:cNvPicPr>
            <p:nvPr/>
          </p:nvPicPr>
          <p:blipFill>
            <a:blip r:embed="rId3">
              <a:extLst/>
            </a:blip>
            <a:stretch>
              <a:fillRect/>
            </a:stretch>
          </p:blipFill>
          <p:spPr>
            <a:xfrm>
              <a:off x="0" y="0"/>
              <a:ext cx="12614804" cy="12179300"/>
            </a:xfrm>
            <a:prstGeom prst="rect">
              <a:avLst/>
            </a:prstGeom>
            <a:ln w="12700" cap="flat">
              <a:noFill/>
              <a:miter lim="400000"/>
            </a:ln>
            <a:effectLst/>
          </p:spPr>
        </p:pic>
        <p:sp>
          <p:nvSpPr>
            <p:cNvPr id="1821" name="Cosmological Evolution"/>
            <p:cNvSpPr txBox="1"/>
            <p:nvPr/>
          </p:nvSpPr>
          <p:spPr>
            <a:xfrm>
              <a:off x="3081454" y="759762"/>
              <a:ext cx="6451895" cy="75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defRPr b="1" sz="4800">
                  <a:solidFill>
                    <a:srgbClr val="FFFFFF"/>
                  </a:solidFill>
                  <a:uFill>
                    <a:solidFill>
                      <a:srgbClr val="FFFFFF"/>
                    </a:solidFill>
                  </a:uFill>
                  <a:latin typeface="Arial"/>
                  <a:ea typeface="Arial"/>
                  <a:cs typeface="Arial"/>
                  <a:sym typeface="Arial"/>
                </a:defRPr>
              </a:lvl1pPr>
            </a:lstStyle>
            <a:p>
              <a:pPr/>
              <a:r>
                <a:t>التطوُّر الكونيّ</a:t>
              </a:r>
            </a:p>
          </p:txBody>
        </p:sp>
        <p:sp>
          <p:nvSpPr>
            <p:cNvPr id="1822" name="Planets, Stars, Galaxies"/>
            <p:cNvSpPr txBox="1"/>
            <p:nvPr/>
          </p:nvSpPr>
          <p:spPr>
            <a:xfrm>
              <a:off x="3509456" y="10573897"/>
              <a:ext cx="6718302" cy="7547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rtl="1">
                <a:lnSpc>
                  <a:spcPct val="90000"/>
                </a:lnSpc>
                <a:defRPr b="1" sz="4800">
                  <a:solidFill>
                    <a:srgbClr val="FFFFFF"/>
                  </a:solidFill>
                  <a:uFill>
                    <a:solidFill>
                      <a:srgbClr val="FFFFFF"/>
                    </a:solidFill>
                  </a:uFill>
                  <a:latin typeface="Arial"/>
                  <a:ea typeface="Arial"/>
                  <a:cs typeface="Arial"/>
                  <a:sym typeface="Arial"/>
                </a:defRPr>
              </a:lvl1pPr>
            </a:lstStyle>
            <a:p>
              <a:pPr/>
              <a:r>
                <a:t>الكواكب والنجوم والمجرَّات</a:t>
              </a:r>
            </a:p>
          </p:txBody>
        </p:sp>
      </p:grpSp>
      <p:grpSp>
        <p:nvGrpSpPr>
          <p:cNvPr id="1832" name="Group"/>
          <p:cNvGrpSpPr/>
          <p:nvPr/>
        </p:nvGrpSpPr>
        <p:grpSpPr>
          <a:xfrm>
            <a:off x="5949946" y="775825"/>
            <a:ext cx="17350187" cy="12175729"/>
            <a:chOff x="0" y="0"/>
            <a:chExt cx="17350185" cy="12175728"/>
          </a:xfrm>
        </p:grpSpPr>
        <p:grpSp>
          <p:nvGrpSpPr>
            <p:cNvPr id="1827" name="Group"/>
            <p:cNvGrpSpPr/>
            <p:nvPr/>
          </p:nvGrpSpPr>
          <p:grpSpPr>
            <a:xfrm>
              <a:off x="0" y="0"/>
              <a:ext cx="12611103" cy="12175729"/>
              <a:chOff x="0" y="0"/>
              <a:chExt cx="12611102" cy="12175728"/>
            </a:xfrm>
          </p:grpSpPr>
          <p:pic>
            <p:nvPicPr>
              <p:cNvPr id="1824" name="Evol Rings-AstroGeoBio_layeredsm.png" descr="Evol Rings-AstroGeoBio_layeredsm.png"/>
              <p:cNvPicPr>
                <a:picLocks noChangeAspect="1"/>
              </p:cNvPicPr>
              <p:nvPr/>
            </p:nvPicPr>
            <p:blipFill>
              <a:blip r:embed="rId4">
                <a:extLst/>
              </a:blip>
              <a:stretch>
                <a:fillRect/>
              </a:stretch>
            </p:blipFill>
            <p:spPr>
              <a:xfrm>
                <a:off x="0" y="0"/>
                <a:ext cx="12611103" cy="12175729"/>
              </a:xfrm>
              <a:prstGeom prst="rect">
                <a:avLst/>
              </a:prstGeom>
              <a:ln w="12700" cap="flat">
                <a:noFill/>
                <a:miter lim="400000"/>
              </a:ln>
              <a:effectLst/>
            </p:spPr>
          </p:pic>
          <p:sp>
            <p:nvSpPr>
              <p:cNvPr id="1825" name="Life"/>
              <p:cNvSpPr txBox="1"/>
              <p:nvPr/>
            </p:nvSpPr>
            <p:spPr>
              <a:xfrm>
                <a:off x="5609470" y="7490380"/>
                <a:ext cx="2682256" cy="780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defRPr b="1" sz="4800">
                    <a:solidFill>
                      <a:srgbClr val="FFFFFF"/>
                    </a:solidFill>
                    <a:uFill>
                      <a:solidFill>
                        <a:srgbClr val="FFFFFF"/>
                      </a:solidFill>
                    </a:uFill>
                    <a:latin typeface="Arial"/>
                    <a:ea typeface="Arial"/>
                    <a:cs typeface="Arial"/>
                    <a:sym typeface="Arial"/>
                  </a:defRPr>
                </a:lvl1pPr>
              </a:lstStyle>
              <a:p>
                <a:pPr/>
                <a:r>
                  <a:t>الحياة</a:t>
                </a:r>
              </a:p>
            </p:txBody>
          </p:sp>
          <p:sp>
            <p:nvSpPr>
              <p:cNvPr id="1826" name="Biological…"/>
              <p:cNvSpPr txBox="1"/>
              <p:nvPr/>
            </p:nvSpPr>
            <p:spPr>
              <a:xfrm>
                <a:off x="4066100" y="3894637"/>
                <a:ext cx="4598151" cy="1410802"/>
              </a:xfrm>
              <a:prstGeom prst="rect">
                <a:avLst/>
              </a:prstGeom>
              <a:noFill/>
              <a:ln w="12700" cap="flat">
                <a:noFill/>
                <a:miter lim="400000"/>
              </a:ln>
              <a:effectLst>
                <a:outerShdw sx="100000" sy="100000" kx="0" ky="0" algn="b" rotWithShape="0" blurRad="12700" dist="50800" dir="2700000">
                  <a:srgbClr val="381C00"/>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R="40640" indent="40640" defTabSz="914400" rtl="1">
                  <a:lnSpc>
                    <a:spcPct val="90000"/>
                  </a:lnSpc>
                  <a:defRPr b="1" sz="4800">
                    <a:solidFill>
                      <a:srgbClr val="FFFFFF"/>
                    </a:solidFill>
                    <a:uFill>
                      <a:solidFill>
                        <a:srgbClr val="FFFFFF"/>
                      </a:solidFill>
                    </a:uFill>
                    <a:latin typeface="Arial"/>
                    <a:ea typeface="Arial"/>
                    <a:cs typeface="Arial"/>
                    <a:sym typeface="Arial"/>
                  </a:defRPr>
                </a:pPr>
                <a:r>
                  <a:t>التطوُّر </a:t>
                </a:r>
              </a:p>
              <a:p>
                <a:pPr marR="40640" indent="40640" defTabSz="914400" rtl="1">
                  <a:lnSpc>
                    <a:spcPct val="90000"/>
                  </a:lnSpc>
                  <a:defRPr b="1" sz="4800">
                    <a:solidFill>
                      <a:srgbClr val="FFFFFF"/>
                    </a:solidFill>
                    <a:uFill>
                      <a:solidFill>
                        <a:srgbClr val="FFFFFF"/>
                      </a:solidFill>
                    </a:uFill>
                    <a:latin typeface="Arial"/>
                    <a:ea typeface="Arial"/>
                    <a:cs typeface="Arial"/>
                    <a:sym typeface="Arial"/>
                  </a:defRPr>
                </a:pPr>
                <a:r>
                  <a:t>البيولوجيّ</a:t>
                </a:r>
              </a:p>
            </p:txBody>
          </p:sp>
        </p:grpSp>
        <p:grpSp>
          <p:nvGrpSpPr>
            <p:cNvPr id="1831" name="Group"/>
            <p:cNvGrpSpPr/>
            <p:nvPr/>
          </p:nvGrpSpPr>
          <p:grpSpPr>
            <a:xfrm>
              <a:off x="6242051" y="1222978"/>
              <a:ext cx="11108135" cy="4871899"/>
              <a:chOff x="0" y="0"/>
              <a:chExt cx="11108134" cy="4871898"/>
            </a:xfrm>
          </p:grpSpPr>
          <p:sp>
            <p:nvSpPr>
              <p:cNvPr id="1828" name="Line"/>
              <p:cNvSpPr/>
              <p:nvPr/>
            </p:nvSpPr>
            <p:spPr>
              <a:xfrm flipH="1">
                <a:off x="0" y="3355490"/>
                <a:ext cx="3988231" cy="1516409"/>
              </a:xfrm>
              <a:prstGeom prst="line">
                <a:avLst/>
              </a:prstGeom>
              <a:noFill/>
              <a:ln w="177800" cap="flat">
                <a:solidFill>
                  <a:srgbClr val="FFFB00"/>
                </a:solidFill>
                <a:prstDash val="solid"/>
                <a:miter lim="400000"/>
                <a:tailEnd type="triangle" w="med" len="med"/>
              </a:ln>
              <a:effectLst/>
            </p:spPr>
            <p:txBody>
              <a:bodyPr wrap="square" lIns="45718" tIns="45718" rIns="45718" bIns="45718" numCol="1" anchor="t">
                <a:noAutofit/>
              </a:bodyPr>
              <a:lstStyle/>
              <a:p>
                <a:pPr/>
              </a:p>
            </p:txBody>
          </p:sp>
          <p:pic>
            <p:nvPicPr>
              <p:cNvPr id="1829" name="image8.jpg" descr="image8.jpg"/>
              <p:cNvPicPr>
                <a:picLocks noChangeAspect="1"/>
              </p:cNvPicPr>
              <p:nvPr/>
            </p:nvPicPr>
            <p:blipFill>
              <a:blip r:embed="rId5">
                <a:extLst/>
              </a:blip>
              <a:srcRect l="0" t="0" r="491" b="18229"/>
              <a:stretch>
                <a:fillRect/>
              </a:stretch>
            </p:blipFill>
            <p:spPr>
              <a:xfrm>
                <a:off x="3962672" y="12698"/>
                <a:ext cx="7145463" cy="4077818"/>
              </a:xfrm>
              <a:prstGeom prst="rect">
                <a:avLst/>
              </a:prstGeom>
              <a:ln w="38100" cap="flat">
                <a:solidFill>
                  <a:srgbClr val="FFFB00"/>
                </a:solidFill>
                <a:prstDash val="solid"/>
                <a:miter lim="400000"/>
              </a:ln>
              <a:effectLst/>
            </p:spPr>
          </p:pic>
          <p:sp>
            <p:nvSpPr>
              <p:cNvPr id="1830" name="Human Evolution"/>
              <p:cNvSpPr/>
              <p:nvPr/>
            </p:nvSpPr>
            <p:spPr>
              <a:xfrm>
                <a:off x="3825326" y="0"/>
                <a:ext cx="5683904"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40" indent="40640" defTabSz="914400" rtl="1">
                  <a:lnSpc>
                    <a:spcPct val="90000"/>
                  </a:lnSpc>
                  <a:defRPr b="1" sz="4800">
                    <a:uFill>
                      <a:solidFill>
                        <a:srgbClr val="FFFFFF"/>
                      </a:solidFill>
                    </a:uFill>
                    <a:latin typeface="Arial"/>
                    <a:ea typeface="Arial"/>
                    <a:cs typeface="Arial"/>
                    <a:sym typeface="Arial"/>
                  </a:defRPr>
                </a:lvl1pPr>
              </a:lstStyle>
              <a:p>
                <a:pPr/>
                <a:r>
                  <a:t>تطوُّر الإنسان</a:t>
                </a:r>
              </a:p>
            </p:txBody>
          </p:sp>
        </p:grpSp>
      </p:grpSp>
      <p:grpSp>
        <p:nvGrpSpPr>
          <p:cNvPr id="1835" name="Group"/>
          <p:cNvGrpSpPr/>
          <p:nvPr/>
        </p:nvGrpSpPr>
        <p:grpSpPr>
          <a:xfrm>
            <a:off x="5134418" y="3994963"/>
            <a:ext cx="14261216" cy="5726074"/>
            <a:chOff x="0" y="0"/>
            <a:chExt cx="14261214" cy="5726072"/>
          </a:xfrm>
        </p:grpSpPr>
        <p:sp>
          <p:nvSpPr>
            <p:cNvPr id="1833" name="Rectangle"/>
            <p:cNvSpPr/>
            <p:nvPr/>
          </p:nvSpPr>
          <p:spPr>
            <a:xfrm>
              <a:off x="0" y="0"/>
              <a:ext cx="14261215" cy="5726073"/>
            </a:xfrm>
            <a:prstGeom prst="rect">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B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34" name="It’s all a myth, because it’s all based on…"/>
            <p:cNvSpPr/>
            <p:nvPr/>
          </p:nvSpPr>
          <p:spPr>
            <a:xfrm>
              <a:off x="518219" y="2863036"/>
              <a:ext cx="1326687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rtl="1">
                <a:lnSpc>
                  <a:spcPct val="80000"/>
                </a:lnSpc>
                <a:defRPr sz="11400">
                  <a:effectLst>
                    <a:outerShdw sx="100000" sy="100000" kx="0" ky="0" algn="b" rotWithShape="0" blurRad="38100" dist="12700" dir="5400000">
                      <a:srgbClr val="000000">
                        <a:alpha val="50000"/>
                      </a:srgbClr>
                    </a:outerShdw>
                  </a:effectLst>
                  <a:latin typeface="Gill Sans"/>
                  <a:ea typeface="Gill Sans"/>
                  <a:cs typeface="Gill Sans"/>
                  <a:sym typeface="Gill Sans"/>
                </a:defRPr>
              </a:lvl1pPr>
            </a:lstStyle>
            <a:p>
              <a:pPr/>
              <a:r>
                <a:t>لا تزال خرافة، لأنَّها كلَّها قائمة على المذهب الطبيعي (الإلحاد).</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500" fill="hold"/>
                                        <p:tgtEl>
                                          <p:spTgt spid="1832"/>
                                        </p:tgtEl>
                                      </p:cBhvr>
                                    </p:animEffect>
                                    <p:set>
                                      <p:cBhvr>
                                        <p:cTn id="7" fill="hold">
                                          <p:stCondLst>
                                            <p:cond delay="499"/>
                                          </p:stCondLst>
                                        </p:cTn>
                                        <p:tgtEl>
                                          <p:spTgt spid="183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1835"/>
                                        </p:tgtEl>
                                        <p:attrNameLst>
                                          <p:attrName>style.visibility</p:attrName>
                                        </p:attrNameLst>
                                      </p:cBhvr>
                                      <p:to>
                                        <p:strVal val="visible"/>
                                      </p:to>
                                    </p:set>
                                    <p:anim calcmode="lin" valueType="num">
                                      <p:cBhvr>
                                        <p:cTn id="12" dur="500" fill="hold"/>
                                        <p:tgtEl>
                                          <p:spTgt spid="1835"/>
                                        </p:tgtEl>
                                        <p:attrNameLst>
                                          <p:attrName>ppt_w</p:attrName>
                                        </p:attrNameLst>
                                      </p:cBhvr>
                                      <p:tavLst>
                                        <p:tav tm="0">
                                          <p:val>
                                            <p:fltVal val="0"/>
                                          </p:val>
                                        </p:tav>
                                        <p:tav tm="100000">
                                          <p:val>
                                            <p:strVal val="#ppt_w"/>
                                          </p:val>
                                        </p:tav>
                                      </p:tavLst>
                                    </p:anim>
                                    <p:anim calcmode="lin" valueType="num">
                                      <p:cBhvr>
                                        <p:cTn id="13" dur="500" fill="hold"/>
                                        <p:tgtEl>
                                          <p:spTgt spid="18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2" grpId="1"/>
      <p:bldP build="whole" bldLvl="1" animBg="1" rev="0" advAuto="0" spid="1835" grpId="2"/>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7" name="Kregel…"/>
          <p:cNvSpPr txBox="1"/>
          <p:nvPr>
            <p:ph type="title" idx="4294967295"/>
          </p:nvPr>
        </p:nvSpPr>
        <p:spPr>
          <a:xfrm>
            <a:off x="2126152" y="10045700"/>
            <a:ext cx="4101705" cy="2514600"/>
          </a:xfrm>
          <a:prstGeom prst="rect">
            <a:avLst/>
          </a:prstGeom>
        </p:spPr>
        <p:txBody>
          <a:bodyPr/>
          <a:lstStyle/>
          <a:p>
            <a:pPr algn="ctr" defTabSz="457200">
              <a:defRPr sz="7200">
                <a:solidFill>
                  <a:srgbClr val="FEFCDC"/>
                </a:solidFill>
              </a:defRPr>
            </a:pPr>
            <a:r>
              <a:t>Kregel</a:t>
            </a:r>
          </a:p>
          <a:p>
            <a:pPr algn="ctr" defTabSz="457200">
              <a:defRPr sz="7200">
                <a:solidFill>
                  <a:srgbClr val="FEFCDC"/>
                </a:solidFill>
              </a:defRPr>
            </a:pPr>
            <a:r>
              <a:t>2016</a:t>
            </a:r>
          </a:p>
        </p:txBody>
      </p:sp>
      <p:pic>
        <p:nvPicPr>
          <p:cNvPr id="1838" name="Grand Canyon--Monument to Ancient Earth cover.jpg" descr="Grand Canyon--Monument to Ancient Earth cover.jpg"/>
          <p:cNvPicPr>
            <a:picLocks noChangeAspect="1"/>
          </p:cNvPicPr>
          <p:nvPr/>
        </p:nvPicPr>
        <p:blipFill>
          <a:blip r:embed="rId3">
            <a:extLst/>
          </a:blip>
          <a:stretch>
            <a:fillRect/>
          </a:stretch>
        </p:blipFill>
        <p:spPr>
          <a:xfrm>
            <a:off x="1666943" y="3375669"/>
            <a:ext cx="5020124" cy="6490428"/>
          </a:xfrm>
          <a:prstGeom prst="rect">
            <a:avLst/>
          </a:prstGeom>
          <a:ln w="25400">
            <a:solidFill>
              <a:srgbClr val="FFFFFF"/>
            </a:solidFill>
            <a:miter lim="400000"/>
          </a:ln>
          <a:effectLst>
            <a:outerShdw sx="100000" sy="100000" kx="0" ky="0" algn="b" rotWithShape="0" blurRad="190500" dist="8455" dir="5400000">
              <a:srgbClr val="000000"/>
            </a:outerShdw>
          </a:effectLst>
        </p:spPr>
      </p:pic>
      <p:pic>
        <p:nvPicPr>
          <p:cNvPr id="1839" name="Image" descr="Image"/>
          <p:cNvPicPr>
            <a:picLocks noChangeAspect="1"/>
          </p:cNvPicPr>
          <p:nvPr/>
        </p:nvPicPr>
        <p:blipFill>
          <a:blip r:embed="rId4">
            <a:extLst/>
          </a:blip>
          <a:stretch>
            <a:fillRect/>
          </a:stretch>
        </p:blipFill>
        <p:spPr>
          <a:xfrm>
            <a:off x="7708900" y="3362969"/>
            <a:ext cx="4230717" cy="6515828"/>
          </a:xfrm>
          <a:prstGeom prst="rect">
            <a:avLst/>
          </a:prstGeom>
          <a:ln w="12700">
            <a:miter lim="400000"/>
          </a:ln>
          <a:effectLst>
            <a:outerShdw sx="100000" sy="100000" kx="0" ky="0" algn="b" rotWithShape="0" blurRad="190500" dist="8455" dir="5400000">
              <a:srgbClr val="000000"/>
            </a:outerShdw>
          </a:effectLst>
        </p:spPr>
      </p:pic>
      <p:pic>
        <p:nvPicPr>
          <p:cNvPr id="1840" name="Image" descr="Image"/>
          <p:cNvPicPr>
            <a:picLocks noChangeAspect="1"/>
          </p:cNvPicPr>
          <p:nvPr/>
        </p:nvPicPr>
        <p:blipFill>
          <a:blip r:embed="rId5">
            <a:extLst/>
          </a:blip>
          <a:stretch>
            <a:fillRect/>
          </a:stretch>
        </p:blipFill>
        <p:spPr>
          <a:xfrm>
            <a:off x="12948749" y="3362969"/>
            <a:ext cx="4282950" cy="6515828"/>
          </a:xfrm>
          <a:prstGeom prst="rect">
            <a:avLst/>
          </a:prstGeom>
          <a:ln w="12700">
            <a:miter lim="400000"/>
          </a:ln>
          <a:effectLst>
            <a:outerShdw sx="100000" sy="100000" kx="0" ky="0" algn="b" rotWithShape="0" blurRad="190500" dist="8455" dir="5400000">
              <a:srgbClr val="000000"/>
            </a:outerShdw>
          </a:effectLst>
        </p:spPr>
      </p:pic>
      <p:sp>
        <p:nvSpPr>
          <p:cNvPr id="1841" name="Baker…"/>
          <p:cNvSpPr txBox="1"/>
          <p:nvPr/>
        </p:nvSpPr>
        <p:spPr>
          <a:xfrm>
            <a:off x="7773406" y="10045700"/>
            <a:ext cx="4101706" cy="21844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defTabSz="457200">
              <a:defRPr sz="7200">
                <a:solidFill>
                  <a:srgbClr val="FEFCDC"/>
                </a:solidFill>
              </a:defRPr>
            </a:pPr>
            <a:r>
              <a:t>Baker</a:t>
            </a:r>
          </a:p>
          <a:p>
            <a:pPr defTabSz="457200">
              <a:defRPr sz="7200">
                <a:solidFill>
                  <a:srgbClr val="FEFCDC"/>
                </a:solidFill>
              </a:defRPr>
            </a:pPr>
            <a:r>
              <a:t>2017</a:t>
            </a:r>
          </a:p>
        </p:txBody>
      </p:sp>
      <p:sp>
        <p:nvSpPr>
          <p:cNvPr id="1842" name="Zondervan…"/>
          <p:cNvSpPr txBox="1"/>
          <p:nvPr/>
        </p:nvSpPr>
        <p:spPr>
          <a:xfrm>
            <a:off x="12567463" y="10045700"/>
            <a:ext cx="5045524" cy="21844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defTabSz="457200">
              <a:defRPr sz="7200">
                <a:solidFill>
                  <a:srgbClr val="FEFCDC"/>
                </a:solidFill>
              </a:defRPr>
            </a:pPr>
            <a:r>
              <a:t>Zondervan</a:t>
            </a:r>
          </a:p>
          <a:p>
            <a:pPr defTabSz="457200">
              <a:defRPr sz="7200">
                <a:solidFill>
                  <a:srgbClr val="FEFCDC"/>
                </a:solidFill>
              </a:defRPr>
            </a:pPr>
            <a:r>
              <a:t>2016</a:t>
            </a:r>
          </a:p>
        </p:txBody>
      </p:sp>
      <p:pic>
        <p:nvPicPr>
          <p:cNvPr id="1843" name="Image" descr="Image"/>
          <p:cNvPicPr>
            <a:picLocks noChangeAspect="1"/>
          </p:cNvPicPr>
          <p:nvPr/>
        </p:nvPicPr>
        <p:blipFill>
          <a:blip r:embed="rId6">
            <a:extLst/>
          </a:blip>
          <a:stretch>
            <a:fillRect/>
          </a:stretch>
        </p:blipFill>
        <p:spPr>
          <a:xfrm>
            <a:off x="18240832" y="3362969"/>
            <a:ext cx="4348239" cy="6515828"/>
          </a:xfrm>
          <a:prstGeom prst="rect">
            <a:avLst/>
          </a:prstGeom>
          <a:ln w="12700">
            <a:miter lim="400000"/>
          </a:ln>
          <a:effectLst>
            <a:outerShdw sx="100000" sy="100000" kx="0" ky="0" algn="b" rotWithShape="0" blurRad="190500" dist="8455" dir="5400000">
              <a:srgbClr val="000000"/>
            </a:outerShdw>
          </a:effectLst>
        </p:spPr>
      </p:pic>
      <p:sp>
        <p:nvSpPr>
          <p:cNvPr id="1844" name="IV Press…"/>
          <p:cNvSpPr txBox="1"/>
          <p:nvPr/>
        </p:nvSpPr>
        <p:spPr>
          <a:xfrm>
            <a:off x="17892190" y="10045700"/>
            <a:ext cx="5045524" cy="21844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defTabSz="457200">
              <a:defRPr sz="7200">
                <a:solidFill>
                  <a:srgbClr val="FEFCDC"/>
                </a:solidFill>
              </a:defRPr>
            </a:pPr>
            <a:r>
              <a:t>IV Press</a:t>
            </a:r>
          </a:p>
          <a:p>
            <a:pPr defTabSz="457200">
              <a:defRPr sz="7200">
                <a:solidFill>
                  <a:srgbClr val="FEFCDC"/>
                </a:solidFill>
              </a:defRPr>
            </a:pPr>
            <a:r>
              <a:t>2016</a:t>
            </a:r>
          </a:p>
        </p:txBody>
      </p:sp>
      <p:sp>
        <p:nvSpPr>
          <p:cNvPr id="1845" name="Promoting Theistic Evolution"/>
          <p:cNvSpPr txBox="1"/>
          <p:nvPr/>
        </p:nvSpPr>
        <p:spPr>
          <a:xfrm>
            <a:off x="1535344" y="1356542"/>
            <a:ext cx="21034792" cy="15606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rtl="1">
              <a:defRPr sz="8800">
                <a:solidFill>
                  <a:srgbClr val="FEFCDC"/>
                </a:solidFill>
              </a:defRPr>
            </a:lvl1pPr>
          </a:lstStyle>
          <a:p>
            <a:pPr/>
            <a:r>
              <a:t>تروِّج للتطوُّر الإلهي</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9" name="Screen Shot 2017-02-07 at 6.38.50 AM.png" descr="Screen Shot 2017-02-07 at 6.38.50 AM.png"/>
          <p:cNvPicPr>
            <a:picLocks noChangeAspect="1"/>
          </p:cNvPicPr>
          <p:nvPr/>
        </p:nvPicPr>
        <p:blipFill>
          <a:blip r:embed="rId3">
            <a:extLst/>
          </a:blip>
          <a:srcRect l="4035" t="12281" r="4035" b="0"/>
          <a:stretch>
            <a:fillRect/>
          </a:stretch>
        </p:blipFill>
        <p:spPr>
          <a:xfrm>
            <a:off x="1666324" y="842366"/>
            <a:ext cx="21051273" cy="12031280"/>
          </a:xfrm>
          <a:prstGeom prst="rect">
            <a:avLst/>
          </a:prstGeom>
          <a:ln w="12700">
            <a:miter lim="400000"/>
          </a:ln>
          <a:effectLst>
            <a:outerShdw sx="100000" sy="100000" kx="0" ky="0" algn="b" rotWithShape="0" blurRad="190500" dist="8455" dir="5400000">
              <a:srgbClr val="000000"/>
            </a:outerShdw>
          </a:effectLst>
        </p:spPr>
      </p:pic>
      <p:sp>
        <p:nvSpPr>
          <p:cNvPr id="1850" name="2015"/>
          <p:cNvSpPr/>
          <p:nvPr/>
        </p:nvSpPr>
        <p:spPr>
          <a:xfrm>
            <a:off x="5114587" y="4631168"/>
            <a:ext cx="2374504" cy="13208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584200">
              <a:defRPr sz="8000">
                <a:solidFill>
                  <a:srgbClr val="FFFFFF"/>
                </a:solidFill>
                <a:effectLst>
                  <a:outerShdw sx="100000" sy="100000" kx="0" ky="0" algn="b" rotWithShape="0" blurRad="38100" dist="12700" dir="5400000">
                    <a:srgbClr val="000000">
                      <a:alpha val="50000"/>
                    </a:srgbClr>
                  </a:outerShdw>
                </a:effectLst>
              </a:defRPr>
            </a:lvl1pPr>
          </a:lstStyle>
          <a:p>
            <a:pPr/>
            <a:r>
              <a:t>2015</a:t>
            </a:r>
          </a:p>
        </p:txBody>
      </p:sp>
      <p:sp>
        <p:nvSpPr>
          <p:cNvPr id="1851" name="TextBox 1"/>
          <p:cNvSpPr txBox="1"/>
          <p:nvPr/>
        </p:nvSpPr>
        <p:spPr>
          <a:xfrm>
            <a:off x="9759408" y="956666"/>
            <a:ext cx="4028559" cy="985841"/>
          </a:xfrm>
          <a:prstGeom prst="rect">
            <a:avLst/>
          </a:prstGeom>
          <a:solidFill>
            <a:srgbClr val="B01601"/>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a:solidFill>
                  <a:srgbClr val="FFFFFF"/>
                </a:solidFill>
                <a:latin typeface="Gill Sans"/>
                <a:ea typeface="Gill Sans"/>
                <a:cs typeface="Gill Sans"/>
                <a:sym typeface="Gill Sans"/>
              </a:defRPr>
            </a:lvl1pPr>
          </a:lstStyle>
          <a:p>
            <a:pPr/>
            <a:r>
              <a:t>إئتلاف الإنجيل</a:t>
            </a:r>
          </a:p>
        </p:txBody>
      </p:sp>
      <p:sp>
        <p:nvSpPr>
          <p:cNvPr id="1852" name="TextBox 2"/>
          <p:cNvSpPr txBox="1"/>
          <p:nvPr/>
        </p:nvSpPr>
        <p:spPr>
          <a:xfrm>
            <a:off x="6442863" y="2880937"/>
            <a:ext cx="15649387" cy="995415"/>
          </a:xfrm>
          <a:prstGeom prst="rect">
            <a:avLst/>
          </a:prstGeom>
          <a:solidFill>
            <a:srgbClr val="B01601"/>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a:solidFill>
                  <a:srgbClr val="FFFFFF"/>
                </a:solidFill>
                <a:latin typeface="Gill Sans"/>
                <a:ea typeface="Gill Sans"/>
                <a:cs typeface="Gill Sans"/>
                <a:sym typeface="Gill Sans"/>
              </a:defRPr>
            </a:lvl1pPr>
          </a:lstStyle>
          <a:p>
            <a:pPr/>
            <a:r>
              <a:t>أسباب كتابيَّة للشكّ في أنَّ أيام الخلق كانت ٢٤ ساعة</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6" name="“I hold that the Genesis account is a mixed genre that feels like history and really does give us some historical particulars. At the same time, however, it is full of demonstrable symbolism. Sorting out what is symbolic and what is not is very difficult"/>
          <p:cNvSpPr txBox="1"/>
          <p:nvPr>
            <p:ph type="title"/>
          </p:nvPr>
        </p:nvSpPr>
        <p:spPr>
          <a:xfrm>
            <a:off x="2005538" y="1689100"/>
            <a:ext cx="16222556" cy="8826500"/>
          </a:xfrm>
          <a:prstGeom prst="rect">
            <a:avLst/>
          </a:prstGeom>
        </p:spPr>
        <p:txBody>
          <a:bodyPr/>
          <a:lstStyle/>
          <a:p>
            <a:pPr algn="r" rtl="1">
              <a:lnSpc>
                <a:spcPct val="110000"/>
              </a:lnSpc>
              <a:defRPr>
                <a:solidFill>
                  <a:srgbClr val="FEFCDC"/>
                </a:solidFill>
              </a:defRPr>
            </a:pPr>
            <a:r>
              <a:t>«أعتقد أنَّ سجلَّ سفر التكوين</a:t>
            </a:r>
            <a:r>
              <a:t> </a:t>
            </a:r>
            <a:r>
              <a:t>هو نوع مختلط </a:t>
            </a:r>
            <a:r>
              <a:rPr>
                <a:solidFill>
                  <a:srgbClr val="FFFF00"/>
                </a:solidFill>
              </a:rPr>
              <a:t>يبدو وكأنَّه تاريخ </a:t>
            </a:r>
            <a:r>
              <a:t>ويقدِّم لنا بالفعل بعض التفاصيل التاريخيَّة. لكن</a:t>
            </a:r>
            <a:r>
              <a:rPr>
                <a:solidFill>
                  <a:srgbClr val="FFFF00"/>
                </a:solidFill>
              </a:rPr>
              <a:t> </a:t>
            </a:r>
            <a:r>
              <a:rPr>
                <a:solidFill>
                  <a:srgbClr val="FFFFFF"/>
                </a:solidFill>
              </a:rPr>
              <a:t>في الوقت نفسه، </a:t>
            </a:r>
            <a:r>
              <a:rPr>
                <a:solidFill>
                  <a:srgbClr val="FFFF00"/>
                </a:solidFill>
              </a:rPr>
              <a:t>يمتلئ بالرمزيَّة التي يمكن إثباتها. </a:t>
            </a:r>
            <a:r>
              <a:t>من الصعب للغاية فَرْزُ ما هو رمزيٌّ عمَّا هو غير ذلك.»</a:t>
            </a:r>
          </a:p>
        </p:txBody>
      </p:sp>
      <p:pic>
        <p:nvPicPr>
          <p:cNvPr id="1857" name="51FVGjv07bL._SX331_BO1,204,203,200_.jpg" descr="51FVGjv07bL._SX331_BO1,204,203,200_.jpg"/>
          <p:cNvPicPr>
            <a:picLocks noChangeAspect="1"/>
          </p:cNvPicPr>
          <p:nvPr/>
        </p:nvPicPr>
        <p:blipFill>
          <a:blip r:embed="rId3">
            <a:extLst/>
          </a:blip>
          <a:stretch>
            <a:fillRect/>
          </a:stretch>
        </p:blipFill>
        <p:spPr>
          <a:xfrm>
            <a:off x="19094084" y="6741106"/>
            <a:ext cx="3346452" cy="5014652"/>
          </a:xfrm>
          <a:prstGeom prst="rect">
            <a:avLst/>
          </a:prstGeom>
          <a:ln w="25400">
            <a:solidFill>
              <a:srgbClr val="FEFCDC"/>
            </a:solidFill>
            <a:miter lim="400000"/>
          </a:ln>
          <a:effectLst>
            <a:outerShdw sx="100000" sy="100000" kx="0" ky="0" algn="b" rotWithShape="0" blurRad="190500" dist="8455" dir="5400000">
              <a:srgbClr val="000000"/>
            </a:outerShdw>
          </a:effectLst>
        </p:spPr>
      </p:pic>
      <p:pic>
        <p:nvPicPr>
          <p:cNvPr id="1858" name="Carson, DA.jpg" descr="Carson, DA.jpg"/>
          <p:cNvPicPr>
            <a:picLocks noChangeAspect="1"/>
          </p:cNvPicPr>
          <p:nvPr/>
        </p:nvPicPr>
        <p:blipFill>
          <a:blip r:embed="rId4">
            <a:extLst/>
          </a:blip>
          <a:srcRect l="7830" t="0" r="0" b="20669"/>
          <a:stretch>
            <a:fillRect/>
          </a:stretch>
        </p:blipFill>
        <p:spPr>
          <a:xfrm>
            <a:off x="19106782" y="1523999"/>
            <a:ext cx="3321102" cy="4287680"/>
          </a:xfrm>
          <a:prstGeom prst="rect">
            <a:avLst/>
          </a:prstGeom>
          <a:ln w="25400">
            <a:solidFill>
              <a:srgbClr val="FEFCDC"/>
            </a:solidFill>
            <a:miter lim="400000"/>
          </a:ln>
          <a:effectLst>
            <a:outerShdw sx="100000" sy="100000" kx="0" ky="0" algn="b" rotWithShape="0" blurRad="190500" dist="8455" dir="5400000">
              <a:srgbClr val="000000"/>
            </a:outerShdw>
          </a:effectLst>
        </p:spPr>
      </p:pic>
      <p:sp>
        <p:nvSpPr>
          <p:cNvPr id="1859" name="D.A. Carson, The God Who Is There (Grand Rapids, MI: Baker Books, 2010), p. 15."/>
          <p:cNvSpPr txBox="1"/>
          <p:nvPr>
            <p:ph type="body" sz="quarter" idx="1"/>
          </p:nvPr>
        </p:nvSpPr>
        <p:spPr>
          <a:xfrm>
            <a:off x="2292350" y="11044556"/>
            <a:ext cx="17029226" cy="1689102"/>
          </a:xfrm>
          <a:prstGeom prst="rect">
            <a:avLst/>
          </a:prstGeom>
        </p:spPr>
        <p:txBody>
          <a:bodyPr/>
          <a:lstStyle/>
          <a:p>
            <a:pPr>
              <a:defRPr sz="4400">
                <a:solidFill>
                  <a:srgbClr val="FEFCDC"/>
                </a:solidFill>
              </a:defRPr>
            </a:pPr>
            <a:r>
              <a:t>D.A. Carson, </a:t>
            </a:r>
            <a:r>
              <a:rPr i="1"/>
              <a:t>The God Who Is There</a:t>
            </a:r>
            <a:r>
              <a:t> (Grand Rapids, MI: Baker Books, 2010), p. 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56"/>
                                        </p:tgtEl>
                                        <p:attrNameLst>
                                          <p:attrName>style.visibility</p:attrName>
                                        </p:attrNameLst>
                                      </p:cBhvr>
                                      <p:to>
                                        <p:strVal val="visible"/>
                                      </p:to>
                                    </p:set>
                                    <p:animEffect filter="fade" transition="in">
                                      <p:cBhvr>
                                        <p:cTn id="7" dur="499"/>
                                        <p:tgtEl>
                                          <p:spTgt spid="18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6" grpId="1"/>
    </p:bld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3" name="On p.14 he gives one-sentence descriptions (without using the traditional labels) of the young-earth, day-age, gap, framework, and Ancient-Near-East-story views, but mentions no books or authors associated with these views."/>
          <p:cNvSpPr txBox="1"/>
          <p:nvPr>
            <p:ph type="title"/>
          </p:nvPr>
        </p:nvSpPr>
        <p:spPr>
          <a:xfrm>
            <a:off x="2457312" y="1384300"/>
            <a:ext cx="15732682" cy="8826500"/>
          </a:xfrm>
          <a:prstGeom prst="rect">
            <a:avLst/>
          </a:prstGeom>
        </p:spPr>
        <p:txBody>
          <a:bodyPr/>
          <a:lstStyle>
            <a:lvl1pPr algn="r" rtl="1">
              <a:lnSpc>
                <a:spcPct val="110000"/>
              </a:lnSpc>
              <a:defRPr>
                <a:solidFill>
                  <a:srgbClr val="FEFCDC"/>
                </a:solidFill>
              </a:defRPr>
            </a:lvl1pPr>
          </a:lstStyle>
          <a:p>
            <a:pPr/>
            <a:r>
              <a:t>في الصفحة 14، قدَّم أوصافًا في جملة واحدة (دون استخدام التسميات التقليديَّة) للأرض الفتيَّة، واليوم الحقبيّ والفجوة والإطار ووجهات النظر لقصَّة الشرق الأدنى القديم، لكنَّه لم يذكر أيَّ كتب أو مؤلِّفين مرتبطين بوجهات النظر هذه.</a:t>
            </a:r>
          </a:p>
        </p:txBody>
      </p:sp>
      <p:sp>
        <p:nvSpPr>
          <p:cNvPr id="1864" name="D.A. Carson, The God Who Is There (Grand Rapids, MI: Baker Books, 2010)."/>
          <p:cNvSpPr txBox="1"/>
          <p:nvPr>
            <p:ph type="body" sz="quarter" idx="1"/>
          </p:nvPr>
        </p:nvSpPr>
        <p:spPr>
          <a:xfrm>
            <a:off x="2402911" y="11616056"/>
            <a:ext cx="20222138" cy="1689102"/>
          </a:xfrm>
          <a:prstGeom prst="rect">
            <a:avLst/>
          </a:prstGeom>
        </p:spPr>
        <p:txBody>
          <a:bodyPr/>
          <a:lstStyle/>
          <a:p>
            <a:pPr>
              <a:defRPr>
                <a:solidFill>
                  <a:srgbClr val="FEFCDC"/>
                </a:solidFill>
              </a:defRPr>
            </a:pPr>
            <a:r>
              <a:t>D.A. Carson, </a:t>
            </a:r>
            <a:r>
              <a:rPr i="1"/>
              <a:t>The God Who Is There</a:t>
            </a:r>
            <a:r>
              <a:t> (Grand Rapids, MI: Baker Books, 2010).</a:t>
            </a:r>
          </a:p>
        </p:txBody>
      </p:sp>
      <p:pic>
        <p:nvPicPr>
          <p:cNvPr id="1865" name="51FVGjv07bL._SX331_BO1,204,203,200_.jpg" descr="51FVGjv07bL._SX331_BO1,204,203,200_.jpg"/>
          <p:cNvPicPr>
            <a:picLocks noChangeAspect="1"/>
          </p:cNvPicPr>
          <p:nvPr/>
        </p:nvPicPr>
        <p:blipFill>
          <a:blip r:embed="rId2">
            <a:extLst/>
          </a:blip>
          <a:stretch>
            <a:fillRect/>
          </a:stretch>
        </p:blipFill>
        <p:spPr>
          <a:xfrm>
            <a:off x="19094084" y="6741106"/>
            <a:ext cx="3346452" cy="5014652"/>
          </a:xfrm>
          <a:prstGeom prst="rect">
            <a:avLst/>
          </a:prstGeom>
          <a:ln w="25400">
            <a:solidFill>
              <a:srgbClr val="FEFCDC"/>
            </a:solidFill>
            <a:miter lim="400000"/>
          </a:ln>
          <a:effectLst>
            <a:outerShdw sx="100000" sy="100000" kx="0" ky="0" algn="b" rotWithShape="0" blurRad="190500" dist="8455" dir="5400000">
              <a:srgbClr val="000000"/>
            </a:outerShdw>
          </a:effectLst>
        </p:spPr>
      </p:pic>
      <p:pic>
        <p:nvPicPr>
          <p:cNvPr id="1866" name="Carson, DA.jpg" descr="Carson, DA.jpg"/>
          <p:cNvPicPr>
            <a:picLocks noChangeAspect="1"/>
          </p:cNvPicPr>
          <p:nvPr/>
        </p:nvPicPr>
        <p:blipFill>
          <a:blip r:embed="rId3">
            <a:extLst/>
          </a:blip>
          <a:srcRect l="7830" t="0" r="0" b="20669"/>
          <a:stretch>
            <a:fillRect/>
          </a:stretch>
        </p:blipFill>
        <p:spPr>
          <a:xfrm>
            <a:off x="19106782" y="1523999"/>
            <a:ext cx="3321102" cy="4287680"/>
          </a:xfrm>
          <a:prstGeom prst="rect">
            <a:avLst/>
          </a:prstGeom>
          <a:ln w="25400">
            <a:solidFill>
              <a:srgbClr val="FEFCDC"/>
            </a:solidFill>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1" name="image8.jpg" descr="image8.jpg"/>
          <p:cNvPicPr>
            <a:picLocks noChangeAspect="1"/>
          </p:cNvPicPr>
          <p:nvPr/>
        </p:nvPicPr>
        <p:blipFill>
          <a:blip r:embed="rId3">
            <a:extLst/>
          </a:blip>
          <a:stretch>
            <a:fillRect/>
          </a:stretch>
        </p:blipFill>
        <p:spPr>
          <a:xfrm>
            <a:off x="0" y="0"/>
            <a:ext cx="24387175" cy="13716000"/>
          </a:xfrm>
          <a:prstGeom prst="rect">
            <a:avLst/>
          </a:prstGeom>
          <a:ln w="12700">
            <a:miter lim="400000"/>
          </a:ln>
        </p:spPr>
      </p:pic>
      <p:sp>
        <p:nvSpPr>
          <p:cNvPr id="1012" name="Biology…"/>
          <p:cNvSpPr txBox="1"/>
          <p:nvPr/>
        </p:nvSpPr>
        <p:spPr>
          <a:xfrm>
            <a:off x="13136745" y="3579266"/>
            <a:ext cx="9649656" cy="8150504"/>
          </a:xfrm>
          <a:prstGeom prst="rect">
            <a:avLst/>
          </a:prstGeom>
          <a:ln w="12700">
            <a:miter lim="400000"/>
          </a:ln>
          <a:effectLst>
            <a:outerShdw sx="100000" sy="100000" kx="0" ky="0" algn="b" rotWithShape="0" blurRad="38100" dist="63500" dir="2700000">
              <a:srgbClr val="000000">
                <a:alpha val="8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algn="r" rtl="1">
              <a:lnSpc>
                <a:spcPct val="110000"/>
              </a:lnSpc>
              <a:defRPr sz="8600">
                <a:solidFill>
                  <a:srgbClr val="FFFFFF"/>
                </a:solidFill>
              </a:defRPr>
            </a:pPr>
            <a:r>
              <a:t>علم الأحياء</a:t>
            </a:r>
            <a:endParaRPr>
              <a:effectLst>
                <a:outerShdw sx="100000" sy="100000" kx="0" ky="0" algn="b" rotWithShape="0" blurRad="38100" dist="38100" dir="2700000">
                  <a:srgbClr val="000000">
                    <a:alpha val="43137"/>
                  </a:srgbClr>
                </a:outerShdw>
              </a:effectLst>
              <a:uFill>
                <a:solidFill>
                  <a:srgbClr val="FFFEEC"/>
                </a:solidFill>
              </a:uFill>
            </a:endParaRPr>
          </a:p>
          <a:p>
            <a:pPr algn="r" rtl="1">
              <a:lnSpc>
                <a:spcPct val="110000"/>
              </a:lnSpc>
              <a:defRPr sz="8600">
                <a:solidFill>
                  <a:srgbClr val="FFFFFF"/>
                </a:solidFill>
                <a:effectLst>
                  <a:outerShdw sx="100000" sy="100000" kx="0" ky="0" algn="b" rotWithShape="0" blurRad="38100" dist="38100" dir="2700000">
                    <a:srgbClr val="000000">
                      <a:alpha val="43137"/>
                    </a:srgbClr>
                  </a:outerShdw>
                </a:effectLst>
                <a:uFill>
                  <a:solidFill>
                    <a:srgbClr val="FFFEEC"/>
                  </a:solidFill>
                </a:uFill>
              </a:defRPr>
            </a:pPr>
            <a:r>
              <a:t>الكيمياء</a:t>
            </a:r>
          </a:p>
          <a:p>
            <a:pPr algn="r" rtl="1">
              <a:lnSpc>
                <a:spcPct val="110000"/>
              </a:lnSpc>
              <a:defRPr sz="8600">
                <a:solidFill>
                  <a:srgbClr val="FFFFFF"/>
                </a:solidFill>
                <a:effectLst>
                  <a:outerShdw sx="100000" sy="100000" kx="0" ky="0" algn="b" rotWithShape="0" blurRad="38100" dist="38100" dir="2700000">
                    <a:srgbClr val="000000">
                      <a:alpha val="43137"/>
                    </a:srgbClr>
                  </a:outerShdw>
                </a:effectLst>
                <a:uFill>
                  <a:solidFill>
                    <a:srgbClr val="FFFEEC"/>
                  </a:solidFill>
                </a:uFill>
              </a:defRPr>
            </a:pPr>
            <a:r>
              <a:t>الفيزياء</a:t>
            </a:r>
          </a:p>
          <a:p>
            <a:pPr algn="r" rtl="1">
              <a:lnSpc>
                <a:spcPct val="110000"/>
              </a:lnSpc>
              <a:defRPr sz="8600">
                <a:solidFill>
                  <a:srgbClr val="FFFFFF"/>
                </a:solidFill>
                <a:effectLst>
                  <a:outerShdw sx="100000" sy="100000" kx="0" ky="0" algn="b" rotWithShape="0" blurRad="38100" dist="38100" dir="2700000">
                    <a:srgbClr val="000000">
                      <a:alpha val="43137"/>
                    </a:srgbClr>
                  </a:outerShdw>
                </a:effectLst>
                <a:uFill>
                  <a:solidFill>
                    <a:srgbClr val="FFFEEC"/>
                  </a:solidFill>
                </a:uFill>
              </a:defRPr>
            </a:pPr>
            <a:r>
              <a:t>الهندسة </a:t>
            </a:r>
          </a:p>
          <a:p>
            <a:pPr algn="r" rtl="1">
              <a:lnSpc>
                <a:spcPct val="110000"/>
              </a:lnSpc>
              <a:defRPr sz="8600">
                <a:solidFill>
                  <a:srgbClr val="FFFFFF"/>
                </a:solidFill>
                <a:effectLst>
                  <a:outerShdw sx="100000" sy="100000" kx="0" ky="0" algn="b" rotWithShape="0" blurRad="38100" dist="38100" dir="2700000">
                    <a:srgbClr val="000000">
                      <a:alpha val="43137"/>
                    </a:srgbClr>
                  </a:outerShdw>
                </a:effectLst>
                <a:uFill>
                  <a:solidFill>
                    <a:srgbClr val="FFFEEC"/>
                  </a:solidFill>
                </a:uFill>
              </a:defRPr>
            </a:pPr>
            <a:r>
              <a:t>العلوم الطبِّيَّة</a:t>
            </a:r>
          </a:p>
        </p:txBody>
      </p:sp>
      <p:sp>
        <p:nvSpPr>
          <p:cNvPr id="1013" name="العلم التجريبي"/>
          <p:cNvSpPr txBox="1"/>
          <p:nvPr/>
        </p:nvSpPr>
        <p:spPr>
          <a:xfrm>
            <a:off x="12721459" y="757370"/>
            <a:ext cx="11667859" cy="2338998"/>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defTabSz="914400" rtl="1">
              <a:defRPr b="1" sz="15600">
                <a:solidFill>
                  <a:srgbClr val="FFFFFF"/>
                </a:solidFill>
                <a:latin typeface="Times New Roman"/>
                <a:ea typeface="Times New Roman"/>
                <a:cs typeface="Times New Roman"/>
                <a:sym typeface="Times New Roman"/>
              </a:defRPr>
            </a:pPr>
            <a:r>
              <a:t>الع</a:t>
            </a:r>
            <a:r>
              <a:t>ِ</a:t>
            </a:r>
            <a:r>
              <a:t>ل</a:t>
            </a:r>
            <a:r>
              <a:t>ْ</a:t>
            </a:r>
            <a:r>
              <a:t>م </a:t>
            </a:r>
            <a:r>
              <a:rPr>
                <a:solidFill>
                  <a:srgbClr val="FFFF00"/>
                </a:solidFill>
              </a:rPr>
              <a:t>التجريبي</a:t>
            </a:r>
            <a:r>
              <a:rPr>
                <a:solidFill>
                  <a:srgbClr val="FFFF00"/>
                </a:solidFill>
              </a:rPr>
              <a:t>ّ</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8" name="But on p. 15, he recommends only 3 books for further study:…"/>
          <p:cNvSpPr txBox="1"/>
          <p:nvPr>
            <p:ph type="title"/>
          </p:nvPr>
        </p:nvSpPr>
        <p:spPr>
          <a:xfrm>
            <a:off x="3276600" y="1828800"/>
            <a:ext cx="14939321" cy="6388833"/>
          </a:xfrm>
          <a:prstGeom prst="rect">
            <a:avLst/>
          </a:prstGeom>
        </p:spPr>
        <p:txBody>
          <a:bodyPr/>
          <a:lstStyle/>
          <a:p>
            <a:pPr algn="r" rtl="1">
              <a:defRPr>
                <a:solidFill>
                  <a:srgbClr val="FEFCDC"/>
                </a:solidFill>
              </a:defRPr>
            </a:pPr>
            <a:r>
              <a:t>لكن في الصفحة 15</a:t>
            </a:r>
            <a:r>
              <a:t>، </a:t>
            </a:r>
            <a:r>
              <a:t>يوصي بثلاثة كتب فقط للمزيد من الدراسة:</a:t>
            </a:r>
            <a:br/>
            <a:r>
              <a:t>       - 1 لأنصار التطوُّر الإلهيّ</a:t>
            </a:r>
            <a:br/>
            <a:r>
              <a:t>       - 2 لخلقيِّي الأرض القديمة</a:t>
            </a:r>
          </a:p>
        </p:txBody>
      </p:sp>
      <p:sp>
        <p:nvSpPr>
          <p:cNvPr id="1869" name="D.A. Carson, The God Who Is There (Grand Rapids, MI: Baker Books, 2010)."/>
          <p:cNvSpPr txBox="1"/>
          <p:nvPr>
            <p:ph type="body" sz="quarter" idx="1"/>
          </p:nvPr>
        </p:nvSpPr>
        <p:spPr>
          <a:xfrm>
            <a:off x="2381250" y="11069956"/>
            <a:ext cx="17029226" cy="1689102"/>
          </a:xfrm>
          <a:prstGeom prst="rect">
            <a:avLst/>
          </a:prstGeom>
        </p:spPr>
        <p:txBody>
          <a:bodyPr/>
          <a:lstStyle/>
          <a:p>
            <a:pPr>
              <a:defRPr sz="4400">
                <a:solidFill>
                  <a:srgbClr val="FEFCDC"/>
                </a:solidFill>
              </a:defRPr>
            </a:pPr>
            <a:r>
              <a:t>D.A. Carson, </a:t>
            </a:r>
            <a:r>
              <a:rPr i="1"/>
              <a:t>The God Who Is There</a:t>
            </a:r>
            <a:r>
              <a:t> (Grand Rapids, MI: Baker Books, 2010).</a:t>
            </a:r>
          </a:p>
        </p:txBody>
      </p:sp>
      <p:pic>
        <p:nvPicPr>
          <p:cNvPr id="1870" name="51FVGjv07bL._SX331_BO1,204,203,200_.jpg" descr="51FVGjv07bL._SX331_BO1,204,203,200_.jpg"/>
          <p:cNvPicPr>
            <a:picLocks noChangeAspect="1"/>
          </p:cNvPicPr>
          <p:nvPr/>
        </p:nvPicPr>
        <p:blipFill>
          <a:blip r:embed="rId2">
            <a:extLst/>
          </a:blip>
          <a:stretch>
            <a:fillRect/>
          </a:stretch>
        </p:blipFill>
        <p:spPr>
          <a:xfrm>
            <a:off x="19094084" y="6741106"/>
            <a:ext cx="3346452" cy="5014652"/>
          </a:xfrm>
          <a:prstGeom prst="rect">
            <a:avLst/>
          </a:prstGeom>
          <a:ln w="25400">
            <a:solidFill>
              <a:srgbClr val="FEFCDC"/>
            </a:solidFill>
            <a:miter lim="400000"/>
          </a:ln>
          <a:effectLst>
            <a:outerShdw sx="100000" sy="100000" kx="0" ky="0" algn="b" rotWithShape="0" blurRad="190500" dist="8455" dir="5400000">
              <a:srgbClr val="000000"/>
            </a:outerShdw>
          </a:effectLst>
        </p:spPr>
      </p:pic>
      <p:pic>
        <p:nvPicPr>
          <p:cNvPr id="1871" name="Carson, DA.jpg" descr="Carson, DA.jpg"/>
          <p:cNvPicPr>
            <a:picLocks noChangeAspect="1"/>
          </p:cNvPicPr>
          <p:nvPr/>
        </p:nvPicPr>
        <p:blipFill>
          <a:blip r:embed="rId3">
            <a:extLst/>
          </a:blip>
          <a:srcRect l="7830" t="0" r="0" b="20669"/>
          <a:stretch>
            <a:fillRect/>
          </a:stretch>
        </p:blipFill>
        <p:spPr>
          <a:xfrm>
            <a:off x="19106782" y="1523999"/>
            <a:ext cx="3321102" cy="4287680"/>
          </a:xfrm>
          <a:prstGeom prst="rect">
            <a:avLst/>
          </a:prstGeom>
          <a:ln w="25400">
            <a:solidFill>
              <a:srgbClr val="FEFCDC"/>
            </a:solidFill>
            <a:miter lim="400000"/>
          </a:ln>
          <a:effectLst>
            <a:outerShdw sx="100000" sy="100000" kx="0" ky="0" algn="b" rotWithShape="0" blurRad="190500" dist="8455" dir="5400000">
              <a:srgbClr val="000000"/>
            </a:outerShdw>
          </a:effectLst>
        </p:spPr>
      </p:pic>
      <p:sp>
        <p:nvSpPr>
          <p:cNvPr id="1872" name="2008"/>
          <p:cNvSpPr txBox="1"/>
          <p:nvPr/>
        </p:nvSpPr>
        <p:spPr>
          <a:xfrm>
            <a:off x="15355104" y="9082810"/>
            <a:ext cx="2963235" cy="1121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z="8000">
                <a:solidFill>
                  <a:srgbClr val="FFFB00"/>
                </a:solidFill>
                <a:latin typeface="Calibri"/>
                <a:ea typeface="Calibri"/>
                <a:cs typeface="Calibri"/>
                <a:sym typeface="Calibri"/>
              </a:defRPr>
            </a:lvl1pPr>
          </a:lstStyle>
          <a:p>
            <a:pPr/>
            <a:r>
              <a:t>2010</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4"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75"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76"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77"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Gill Sans"/>
                <a:ea typeface="Gill Sans"/>
                <a:cs typeface="Gill Sans"/>
                <a:sym typeface="Gill Sans"/>
              </a:defRPr>
            </a:lvl1pPr>
          </a:lstStyle>
          <a:p>
            <a:pPr/>
            <a:r>
              <a:t>10-3-121_ComingtoGripswithGenesis</a:t>
            </a:r>
          </a:p>
        </p:txBody>
      </p:sp>
      <p:sp>
        <p:nvSpPr>
          <p:cNvPr id="1878"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1879" name="10-3-121_ComingtoGripswithGenesis_MultiRt.png" descr="10-3-121_ComingtoGripswithGenesis_MultiRt.png"/>
          <p:cNvPicPr>
            <a:picLocks noChangeAspect="1"/>
          </p:cNvPicPr>
          <p:nvPr/>
        </p:nvPicPr>
        <p:blipFill>
          <a:blip r:embed="rId3">
            <a:extLst/>
          </a:blip>
          <a:stretch>
            <a:fillRect/>
          </a:stretch>
        </p:blipFill>
        <p:spPr>
          <a:xfrm>
            <a:off x="-965200" y="2641600"/>
            <a:ext cx="11353800" cy="11353800"/>
          </a:xfrm>
          <a:prstGeom prst="rect">
            <a:avLst/>
          </a:prstGeom>
          <a:ln w="12700">
            <a:miter lim="400000"/>
          </a:ln>
        </p:spPr>
      </p:pic>
      <p:sp>
        <p:nvSpPr>
          <p:cNvPr id="1880" name="Rounded Rectangle"/>
          <p:cNvSpPr/>
          <p:nvPr/>
        </p:nvSpPr>
        <p:spPr>
          <a:xfrm>
            <a:off x="863600" y="939800"/>
            <a:ext cx="22758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81" name="Coming to Grips with Genesis"/>
          <p:cNvSpPr txBox="1"/>
          <p:nvPr/>
        </p:nvSpPr>
        <p:spPr>
          <a:xfrm>
            <a:off x="2866081" y="1079500"/>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1828800" rtl="1">
              <a:defRPr b="1" sz="11600">
                <a:solidFill>
                  <a:srgbClr val="444444"/>
                </a:solidFill>
                <a:latin typeface="Calibri"/>
                <a:ea typeface="Calibri"/>
                <a:cs typeface="Calibri"/>
                <a:sym typeface="Calibri"/>
              </a:defRPr>
            </a:lvl1pPr>
          </a:lstStyle>
          <a:p>
            <a:pPr/>
            <a:r>
              <a:t>التعامل مع سفر التكوين</a:t>
            </a:r>
          </a:p>
        </p:txBody>
      </p:sp>
      <p:sp>
        <p:nvSpPr>
          <p:cNvPr id="1882" name="2008"/>
          <p:cNvSpPr txBox="1"/>
          <p:nvPr/>
        </p:nvSpPr>
        <p:spPr>
          <a:xfrm>
            <a:off x="8279955" y="10744158"/>
            <a:ext cx="2963235" cy="1121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z="8000">
                <a:solidFill>
                  <a:srgbClr val="FFFB00"/>
                </a:solidFill>
                <a:latin typeface="Calibri"/>
                <a:ea typeface="Calibri"/>
                <a:cs typeface="Calibri"/>
                <a:sym typeface="Calibri"/>
              </a:defRPr>
            </a:lvl1pPr>
          </a:lstStyle>
          <a:p>
            <a:pPr/>
            <a:r>
              <a:t>2008</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6"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defTabSz="914400">
              <a:defRPr>
                <a:uFill>
                  <a:solidFill>
                    <a:srgbClr val="000000"/>
                  </a:solidFill>
                </a:uFill>
                <a:latin typeface="Gill Sans"/>
                <a:ea typeface="Gill Sans"/>
                <a:cs typeface="Gill Sans"/>
                <a:sym typeface="Gill Sans"/>
              </a:defRPr>
            </a:pPr>
          </a:p>
        </p:txBody>
      </p:sp>
      <p:sp>
        <p:nvSpPr>
          <p:cNvPr id="1887" name="Slide Number"/>
          <p:cNvSpPr txBox="1"/>
          <p:nvPr>
            <p:ph type="sldNum" sz="quarter" idx="4294967295"/>
          </p:nvPr>
        </p:nvSpPr>
        <p:spPr>
          <a:xfrm>
            <a:off x="22799515" y="13061950"/>
            <a:ext cx="3683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uFill>
                  <a:solidFill>
                    <a:srgbClr val="000000"/>
                  </a:solidFill>
                </a:uFill>
              </a:defRPr>
            </a:lvl1pPr>
          </a:lstStyle>
          <a:p>
            <a:pPr/>
            <a:fld id="{86CB4B4D-7CA3-9044-876B-883B54F8677D}" type="slidenum"/>
          </a:p>
        </p:txBody>
      </p:sp>
      <p:sp>
        <p:nvSpPr>
          <p:cNvPr id="1888" name="http://evidencetoday.org"/>
          <p:cNvSpPr txBox="1"/>
          <p:nvPr/>
        </p:nvSpPr>
        <p:spPr>
          <a:xfrm>
            <a:off x="5404098" y="1009122"/>
            <a:ext cx="13575804" cy="17829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13900"/>
              </a:lnSpc>
              <a:defRPr sz="10000">
                <a:solidFill>
                  <a:srgbClr val="FFFFFF"/>
                </a:solidFill>
                <a:latin typeface="Arial"/>
                <a:ea typeface="Arial"/>
                <a:cs typeface="Arial"/>
                <a:sym typeface="Arial"/>
              </a:defRPr>
            </a:lvl1pPr>
          </a:lstStyle>
          <a:p>
            <a:pPr/>
            <a:r>
              <a:t>http://evidencetoday.org</a:t>
            </a:r>
          </a:p>
        </p:txBody>
      </p:sp>
      <p:pic>
        <p:nvPicPr>
          <p:cNvPr id="1889" name="Screen Shot 2019-08-25 at 7.21.58 PM.png" descr="Screen Shot 2019-08-25 at 7.21.58 PM.png"/>
          <p:cNvPicPr>
            <a:picLocks noChangeAspect="1"/>
          </p:cNvPicPr>
          <p:nvPr/>
        </p:nvPicPr>
        <p:blipFill>
          <a:blip r:embed="rId2">
            <a:extLst/>
          </a:blip>
          <a:stretch>
            <a:fillRect/>
          </a:stretch>
        </p:blipFill>
        <p:spPr>
          <a:xfrm>
            <a:off x="2143118" y="3025487"/>
            <a:ext cx="20135864" cy="9486763"/>
          </a:xfrm>
          <a:prstGeom prst="rect">
            <a:avLst/>
          </a:prstGeom>
          <a:ln w="12700">
            <a:miter lim="400000"/>
          </a:ln>
        </p:spPr>
      </p:pic>
      <p:sp>
        <p:nvSpPr>
          <p:cNvPr id="1890" name="Rectangle"/>
          <p:cNvSpPr/>
          <p:nvPr/>
        </p:nvSpPr>
        <p:spPr>
          <a:xfrm>
            <a:off x="15632145" y="6601106"/>
            <a:ext cx="6519837" cy="3936110"/>
          </a:xfrm>
          <a:prstGeom prst="rect">
            <a:avLst/>
          </a:prstGeom>
          <a:ln w="254000">
            <a:solidFill>
              <a:srgbClr val="FF2600"/>
            </a:solidFill>
          </a:ln>
          <a:effectLst>
            <a:outerShdw sx="100000" sy="100000" kx="0" ky="0" algn="b" rotWithShape="0" blurRad="38100" dist="25400" dir="5400000">
              <a:srgbClr val="000000">
                <a:alpha val="50000"/>
              </a:srgbClr>
            </a:outerShdw>
          </a:effectLst>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90"/>
                                        </p:tgtEl>
                                        <p:attrNameLst>
                                          <p:attrName>style.visibility</p:attrName>
                                        </p:attrNameLst>
                                      </p:cBhvr>
                                      <p:to>
                                        <p:strVal val="visible"/>
                                      </p:to>
                                    </p:set>
                                    <p:animEffect filter="fade" transition="in">
                                      <p:cBhvr>
                                        <p:cTn id="7" dur="500"/>
                                        <p:tgtEl>
                                          <p:spTgt spid="18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0" grpId="1"/>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2" name="In a chapter on Genesis 3:…"/>
          <p:cNvSpPr txBox="1"/>
          <p:nvPr>
            <p:ph type="title"/>
          </p:nvPr>
        </p:nvSpPr>
        <p:spPr>
          <a:xfrm>
            <a:off x="2407779" y="1384300"/>
            <a:ext cx="15748597" cy="8826500"/>
          </a:xfrm>
          <a:prstGeom prst="rect">
            <a:avLst/>
          </a:prstGeom>
        </p:spPr>
        <p:txBody>
          <a:bodyPr/>
          <a:lstStyle/>
          <a:p>
            <a:pPr algn="r" rtl="1">
              <a:lnSpc>
                <a:spcPct val="110000"/>
              </a:lnSpc>
              <a:defRPr>
                <a:solidFill>
                  <a:srgbClr val="FEFCDC"/>
                </a:solidFill>
              </a:defRPr>
            </a:pPr>
            <a:r>
              <a:t>في فصل عن التكوين 3:</a:t>
            </a:r>
            <a:br/>
            <a:r>
              <a:t>«كلُّ النظام الذي أُنشئَ خارج عن السيطرة ... [نقلاً عن التكوين 3: 17] كلُّ النظام الذي أُنشئ والذي نحن جزءٌ منه لا يعمل الآن بشكل صحيح. إنَّه تحت لعنة، أخضعه الله نفسه للموت والانحلال.»</a:t>
            </a:r>
          </a:p>
        </p:txBody>
      </p:sp>
      <p:sp>
        <p:nvSpPr>
          <p:cNvPr id="1893" name="D.A. Carson, The God Who Is There (Grand Rapids, MI: Baker Books, 2010), pp. 38–39."/>
          <p:cNvSpPr txBox="1"/>
          <p:nvPr>
            <p:ph type="body" sz="quarter" idx="1"/>
          </p:nvPr>
        </p:nvSpPr>
        <p:spPr>
          <a:xfrm>
            <a:off x="2398644" y="11019156"/>
            <a:ext cx="16208939" cy="1689102"/>
          </a:xfrm>
          <a:prstGeom prst="rect">
            <a:avLst/>
          </a:prstGeom>
        </p:spPr>
        <p:txBody>
          <a:bodyPr/>
          <a:lstStyle/>
          <a:p>
            <a:pPr>
              <a:defRPr sz="4400">
                <a:solidFill>
                  <a:srgbClr val="FEFCDC"/>
                </a:solidFill>
              </a:defRPr>
            </a:pPr>
            <a:r>
              <a:t>D.A. Carson, </a:t>
            </a:r>
            <a:r>
              <a:rPr i="1"/>
              <a:t>The God Who Is There</a:t>
            </a:r>
            <a:r>
              <a:t> (Grand Rapids, MI: Baker Books, 2010), pp. 38–39.</a:t>
            </a:r>
          </a:p>
        </p:txBody>
      </p:sp>
      <p:pic>
        <p:nvPicPr>
          <p:cNvPr id="1894" name="51FVGjv07bL._SX331_BO1,204,203,200_.jpg" descr="51FVGjv07bL._SX331_BO1,204,203,200_.jpg"/>
          <p:cNvPicPr>
            <a:picLocks noChangeAspect="1"/>
          </p:cNvPicPr>
          <p:nvPr/>
        </p:nvPicPr>
        <p:blipFill>
          <a:blip r:embed="rId2">
            <a:extLst/>
          </a:blip>
          <a:stretch>
            <a:fillRect/>
          </a:stretch>
        </p:blipFill>
        <p:spPr>
          <a:xfrm>
            <a:off x="19094084" y="6741106"/>
            <a:ext cx="3346452" cy="5014652"/>
          </a:xfrm>
          <a:prstGeom prst="rect">
            <a:avLst/>
          </a:prstGeom>
          <a:ln w="25400">
            <a:solidFill>
              <a:srgbClr val="FEFCDC"/>
            </a:solidFill>
            <a:miter lim="400000"/>
          </a:ln>
          <a:effectLst>
            <a:outerShdw sx="100000" sy="100000" kx="0" ky="0" algn="b" rotWithShape="0" blurRad="190500" dist="8455" dir="5400000">
              <a:srgbClr val="000000"/>
            </a:outerShdw>
          </a:effectLst>
        </p:spPr>
      </p:pic>
      <p:pic>
        <p:nvPicPr>
          <p:cNvPr id="1895" name="Carson, DA.jpg" descr="Carson, DA.jpg"/>
          <p:cNvPicPr>
            <a:picLocks noChangeAspect="1"/>
          </p:cNvPicPr>
          <p:nvPr/>
        </p:nvPicPr>
        <p:blipFill>
          <a:blip r:embed="rId3">
            <a:extLst/>
          </a:blip>
          <a:srcRect l="7830" t="0" r="0" b="20669"/>
          <a:stretch>
            <a:fillRect/>
          </a:stretch>
        </p:blipFill>
        <p:spPr>
          <a:xfrm>
            <a:off x="19106782" y="1523999"/>
            <a:ext cx="3321102" cy="4287680"/>
          </a:xfrm>
          <a:prstGeom prst="rect">
            <a:avLst/>
          </a:prstGeom>
          <a:ln w="25400">
            <a:solidFill>
              <a:srgbClr val="FEFCDC"/>
            </a:solidFill>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7" name="He mentions Romans 8:19–22 on one page (p. 216) saying that “the whole universe will be transformed.”…"/>
          <p:cNvSpPr txBox="1"/>
          <p:nvPr>
            <p:ph type="title"/>
          </p:nvPr>
        </p:nvSpPr>
        <p:spPr>
          <a:xfrm>
            <a:off x="2398376" y="1257299"/>
            <a:ext cx="15953324" cy="9834951"/>
          </a:xfrm>
          <a:prstGeom prst="rect">
            <a:avLst/>
          </a:prstGeom>
        </p:spPr>
        <p:txBody>
          <a:bodyPr/>
          <a:lstStyle/>
          <a:p>
            <a:pPr algn="r" defTabSz="800735" rtl="1">
              <a:lnSpc>
                <a:spcPct val="120000"/>
              </a:lnSpc>
              <a:defRPr sz="6984">
                <a:solidFill>
                  <a:srgbClr val="FEFCDC"/>
                </a:solidFill>
              </a:defRPr>
            </a:pPr>
            <a:r>
              <a:t>يأتي على ذكر رومية 8: 19-22 في إحدى الصفحات (ص. 216) قائلاً: إنَّ «الكون كلَّه سوف يتغيَّر.»</a:t>
            </a:r>
            <a:br/>
            <a:br/>
            <a:r>
              <a:t>في الصفحة 20 يقول: «ليس في التكوين 1–2 أيَّة إشارة إلى موت أو فساد أو ذبح أو حقد أو كراهية أو استعلاء أو غرور أو كبرياء أو دمار.»</a:t>
            </a:r>
          </a:p>
        </p:txBody>
      </p:sp>
      <p:sp>
        <p:nvSpPr>
          <p:cNvPr id="1898" name="D.A. Carson, The God Who Is There (Grand Rapids, MI: Baker Books, 2010)."/>
          <p:cNvSpPr txBox="1"/>
          <p:nvPr>
            <p:ph type="body" sz="quarter" idx="1"/>
          </p:nvPr>
        </p:nvSpPr>
        <p:spPr>
          <a:xfrm>
            <a:off x="2415194" y="11616056"/>
            <a:ext cx="20209856" cy="1689102"/>
          </a:xfrm>
          <a:prstGeom prst="rect">
            <a:avLst/>
          </a:prstGeom>
        </p:spPr>
        <p:txBody>
          <a:bodyPr/>
          <a:lstStyle/>
          <a:p>
            <a:pPr>
              <a:defRPr>
                <a:solidFill>
                  <a:srgbClr val="FEFCDC"/>
                </a:solidFill>
              </a:defRPr>
            </a:pPr>
            <a:r>
              <a:t>D.A. Carson, </a:t>
            </a:r>
            <a:r>
              <a:rPr i="1"/>
              <a:t>The God Who Is There</a:t>
            </a:r>
            <a:r>
              <a:t> (Grand Rapids, MI: Baker Books, 2010).</a:t>
            </a:r>
          </a:p>
        </p:txBody>
      </p:sp>
      <p:pic>
        <p:nvPicPr>
          <p:cNvPr id="1899" name="51FVGjv07bL._SX331_BO1,204,203,200_.jpg" descr="51FVGjv07bL._SX331_BO1,204,203,200_.jpg"/>
          <p:cNvPicPr>
            <a:picLocks noChangeAspect="1"/>
          </p:cNvPicPr>
          <p:nvPr/>
        </p:nvPicPr>
        <p:blipFill>
          <a:blip r:embed="rId2">
            <a:extLst/>
          </a:blip>
          <a:stretch>
            <a:fillRect/>
          </a:stretch>
        </p:blipFill>
        <p:spPr>
          <a:xfrm>
            <a:off x="19094084" y="6741106"/>
            <a:ext cx="3346452" cy="5014652"/>
          </a:xfrm>
          <a:prstGeom prst="rect">
            <a:avLst/>
          </a:prstGeom>
          <a:ln w="25400">
            <a:solidFill>
              <a:srgbClr val="FEFCDC"/>
            </a:solidFill>
            <a:miter lim="400000"/>
          </a:ln>
          <a:effectLst>
            <a:outerShdw sx="100000" sy="100000" kx="0" ky="0" algn="b" rotWithShape="0" blurRad="190500" dist="8455" dir="5400000">
              <a:srgbClr val="000000"/>
            </a:outerShdw>
          </a:effectLst>
        </p:spPr>
      </p:pic>
      <p:pic>
        <p:nvPicPr>
          <p:cNvPr id="1900" name="Carson, DA.jpg" descr="Carson, DA.jpg"/>
          <p:cNvPicPr>
            <a:picLocks noChangeAspect="1"/>
          </p:cNvPicPr>
          <p:nvPr/>
        </p:nvPicPr>
        <p:blipFill>
          <a:blip r:embed="rId3">
            <a:extLst/>
          </a:blip>
          <a:srcRect l="7830" t="0" r="0" b="20669"/>
          <a:stretch>
            <a:fillRect/>
          </a:stretch>
        </p:blipFill>
        <p:spPr>
          <a:xfrm>
            <a:off x="19106782" y="1523999"/>
            <a:ext cx="3321102" cy="4287680"/>
          </a:xfrm>
          <a:prstGeom prst="rect">
            <a:avLst/>
          </a:prstGeom>
          <a:ln w="25400">
            <a:solidFill>
              <a:srgbClr val="FEFCDC"/>
            </a:solidFill>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2" name="Norman L. Geisler, Baker Encyclopedia of Christian Apologetics (Grand Rapids: Baker, 2000), pp. 270, 272."/>
          <p:cNvSpPr txBox="1"/>
          <p:nvPr>
            <p:ph type="body" sz="quarter" idx="1"/>
          </p:nvPr>
        </p:nvSpPr>
        <p:spPr>
          <a:xfrm>
            <a:off x="2146300" y="10718800"/>
            <a:ext cx="20866100" cy="1689100"/>
          </a:xfrm>
          <a:prstGeom prst="rect">
            <a:avLst/>
          </a:prstGeom>
        </p:spPr>
        <p:txBody>
          <a:bodyPr/>
          <a:lstStyle/>
          <a:p>
            <a:pPr defTabSz="457200">
              <a:defRPr sz="4600">
                <a:solidFill>
                  <a:srgbClr val="FEFCDC"/>
                </a:solidFill>
              </a:defRPr>
            </a:pPr>
            <a:r>
              <a:t>Norman L. Geisler, </a:t>
            </a:r>
            <a:r>
              <a:rPr i="1"/>
              <a:t>Baker Encyclopedia of Christian Apologetics </a:t>
            </a:r>
            <a:r>
              <a:t>(Grand Rapids: Baker, 2000), pp. 270, 272.</a:t>
            </a:r>
          </a:p>
        </p:txBody>
      </p:sp>
      <p:sp>
        <p:nvSpPr>
          <p:cNvPr id="1903" name="“The problem is deepened by the fact that there is prima facie evidence to indicate that the days of Genesis are indeed twenty-four-hour periods. …”"/>
          <p:cNvSpPr txBox="1"/>
          <p:nvPr/>
        </p:nvSpPr>
        <p:spPr>
          <a:xfrm>
            <a:off x="2260600" y="1244600"/>
            <a:ext cx="14579600" cy="3903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457200" rtl="1">
              <a:defRPr sz="7200">
                <a:solidFill>
                  <a:srgbClr val="FEFCDC"/>
                </a:solidFill>
              </a:defRPr>
            </a:lvl1pPr>
          </a:lstStyle>
          <a:p>
            <a:pPr/>
            <a:r>
              <a:t>«تتفاقم المشكلة بسبب حقيقة أنَّ هناك أدلَّة ظاهرة تشير إلى أنَّ أيام سفر التكوين هي بالفعل أربع وعشرون ساعة....»</a:t>
            </a:r>
          </a:p>
        </p:txBody>
      </p:sp>
      <p:grpSp>
        <p:nvGrpSpPr>
          <p:cNvPr id="1906" name="Geisler, Norman.jpg"/>
          <p:cNvGrpSpPr/>
          <p:nvPr/>
        </p:nvGrpSpPr>
        <p:grpSpPr>
          <a:xfrm>
            <a:off x="17297399" y="1257297"/>
            <a:ext cx="5143503" cy="6801278"/>
            <a:chOff x="0" y="-1"/>
            <a:chExt cx="5143501" cy="6801277"/>
          </a:xfrm>
        </p:grpSpPr>
        <p:pic>
          <p:nvPicPr>
            <p:cNvPr id="1904" name="Geisler, Norman.jpg" descr="Geisler, Norman.jpg"/>
            <p:cNvPicPr>
              <a:picLocks noChangeAspect="1"/>
            </p:cNvPicPr>
            <p:nvPr/>
          </p:nvPicPr>
          <p:blipFill>
            <a:blip r:embed="rId3">
              <a:extLst/>
            </a:blip>
            <a:stretch>
              <a:fillRect/>
            </a:stretch>
          </p:blipFill>
          <p:spPr>
            <a:xfrm>
              <a:off x="317500" y="304800"/>
              <a:ext cx="4521201" cy="6178975"/>
            </a:xfrm>
            <a:prstGeom prst="rect">
              <a:avLst/>
            </a:prstGeom>
            <a:ln w="12700" cap="flat">
              <a:noFill/>
              <a:miter lim="400000"/>
            </a:ln>
            <a:effectLst/>
          </p:spPr>
        </p:pic>
        <p:pic>
          <p:nvPicPr>
            <p:cNvPr id="1905" name="Geisler, Norman.jpg" descr="Geisler, Norman.jpg"/>
            <p:cNvPicPr>
              <a:picLocks noChangeAspect="1"/>
            </p:cNvPicPr>
            <p:nvPr/>
          </p:nvPicPr>
          <p:blipFill>
            <a:blip r:embed="rId4">
              <a:extLst/>
            </a:blip>
            <a:stretch>
              <a:fillRect/>
            </a:stretch>
          </p:blipFill>
          <p:spPr>
            <a:xfrm>
              <a:off x="-1" y="-2"/>
              <a:ext cx="5143503" cy="6801278"/>
            </a:xfrm>
            <a:prstGeom prst="rect">
              <a:avLst/>
            </a:prstGeom>
            <a:ln w="12700" cap="flat">
              <a:noFill/>
              <a:miter lim="400000"/>
            </a:ln>
            <a:effectLst/>
          </p:spPr>
        </p:pic>
      </p:grpSp>
      <p:sp>
        <p:nvSpPr>
          <p:cNvPr id="1907" name="“Most scientific evidence sets the age of the world at billions of years.”"/>
          <p:cNvSpPr txBox="1"/>
          <p:nvPr/>
        </p:nvSpPr>
        <p:spPr>
          <a:xfrm>
            <a:off x="2260600" y="7357747"/>
            <a:ext cx="14554200" cy="2594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defRPr sz="7200">
                <a:solidFill>
                  <a:srgbClr val="FEFCDC"/>
                </a:solidFill>
              </a:defRPr>
            </a:pPr>
            <a:r>
              <a:t>«معظم</a:t>
            </a:r>
            <a:r>
              <a:rPr>
                <a:solidFill>
                  <a:srgbClr val="FFFF00"/>
                </a:solidFill>
              </a:rPr>
              <a:t> الأدلَّة العلميَّة </a:t>
            </a:r>
            <a:r>
              <a:t>تحدِّد عمر الكون بمليارات السنين.»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903"/>
                                        </p:tgtEl>
                                        <p:attrNameLst>
                                          <p:attrName>style.visibility</p:attrName>
                                        </p:attrNameLst>
                                      </p:cBhvr>
                                      <p:to>
                                        <p:strVal val="visible"/>
                                      </p:to>
                                    </p:set>
                                    <p:animEffect filter="wipe(right)" transition="in">
                                      <p:cBhvr>
                                        <p:cTn id="7" dur="500"/>
                                        <p:tgtEl>
                                          <p:spTgt spid="190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907"/>
                                        </p:tgtEl>
                                        <p:attrNameLst>
                                          <p:attrName>style.visibility</p:attrName>
                                        </p:attrNameLst>
                                      </p:cBhvr>
                                      <p:to>
                                        <p:strVal val="visible"/>
                                      </p:to>
                                    </p:set>
                                    <p:animEffect filter="fade" transition="in">
                                      <p:cBhvr>
                                        <p:cTn id="12" dur="500"/>
                                        <p:tgtEl>
                                          <p:spTgt spid="19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3" grpId="1"/>
      <p:bldP build="whole" bldLvl="1" animBg="1" rev="0" advAuto="0" spid="1907" grpId="2"/>
    </p:bldLst>
  </p:timing>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1" name="“The days of creation may also pose difficulties for a strict historical account. Contemporary scientists almost unanimously discount the possibility of creation in one week, and we cannot summarily discount the evidence of the earth sciences.”"/>
          <p:cNvSpPr txBox="1"/>
          <p:nvPr>
            <p:ph type="title"/>
          </p:nvPr>
        </p:nvSpPr>
        <p:spPr>
          <a:xfrm>
            <a:off x="1651000" y="1384300"/>
            <a:ext cx="15879685" cy="8826500"/>
          </a:xfrm>
          <a:prstGeom prst="rect">
            <a:avLst/>
          </a:prstGeom>
        </p:spPr>
        <p:txBody>
          <a:bodyPr/>
          <a:lstStyle/>
          <a:p>
            <a:pPr algn="r" defTabSz="914400" rtl="1">
              <a:lnSpc>
                <a:spcPct val="110000"/>
              </a:lnSpc>
              <a:defRPr>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«قد تطرح أيَّام الخلق أيضًا صعوبات بالنسبة إلى السجلِّ التاريخي البحت. يستبعد العلماء المعاصرون تقريبًا إمكانيَّة الخلق في أسبوع واحد، ولا يمكننا بالإجماع إهمال</a:t>
            </a:r>
            <a:r>
              <a:rPr>
                <a:solidFill>
                  <a:srgbClr val="FFFF00"/>
                </a:solidFill>
              </a:rPr>
              <a:t> أدلَّة علوم الأرض</a:t>
            </a:r>
            <a:r>
              <a:t>.»</a:t>
            </a:r>
          </a:p>
        </p:txBody>
      </p:sp>
      <p:sp>
        <p:nvSpPr>
          <p:cNvPr id="1912" name="Bruce K. Waltke, Genesis (Grand Rapids: Zondervan, 2001), p. 77."/>
          <p:cNvSpPr txBox="1"/>
          <p:nvPr>
            <p:ph type="body" sz="quarter" idx="1"/>
          </p:nvPr>
        </p:nvSpPr>
        <p:spPr>
          <a:xfrm>
            <a:off x="1752600" y="11633200"/>
            <a:ext cx="20866100" cy="1689100"/>
          </a:xfrm>
          <a:prstGeom prst="rect">
            <a:avLst/>
          </a:prstGeom>
        </p:spPr>
        <p:txBody>
          <a:bodyPr/>
          <a:lstStyle/>
          <a:p>
            <a:pPr>
              <a:defRPr>
                <a:solidFill>
                  <a:srgbClr val="FEFCDC"/>
                </a:solidFill>
                <a:effectLst>
                  <a:outerShdw sx="100000" sy="100000" kx="0" ky="0" algn="b" rotWithShape="0" blurRad="38100" dist="38100" dir="2700000">
                    <a:srgbClr val="000000">
                      <a:alpha val="43137"/>
                    </a:srgbClr>
                  </a:outerShdw>
                </a:effectLst>
                <a:uFill>
                  <a:solidFill>
                    <a:srgbClr val="E2DEAB"/>
                  </a:solidFill>
                </a:uFill>
              </a:defRPr>
            </a:pPr>
            <a:r>
              <a:t>Bruce K. Waltke, </a:t>
            </a:r>
            <a:r>
              <a:rPr i="1"/>
              <a:t>Genesis</a:t>
            </a:r>
            <a:r>
              <a:t> (Grand Rapids: Zondervan, 2001), p. 77.</a:t>
            </a:r>
          </a:p>
        </p:txBody>
      </p:sp>
      <p:grpSp>
        <p:nvGrpSpPr>
          <p:cNvPr id="1915" name="Waltke, Bruce--Knox Sem.jpg"/>
          <p:cNvGrpSpPr/>
          <p:nvPr/>
        </p:nvGrpSpPr>
        <p:grpSpPr>
          <a:xfrm>
            <a:off x="18083313" y="1252371"/>
            <a:ext cx="4611588" cy="5207002"/>
            <a:chOff x="0" y="0"/>
            <a:chExt cx="4611586" cy="5207001"/>
          </a:xfrm>
        </p:grpSpPr>
        <p:pic>
          <p:nvPicPr>
            <p:cNvPr id="1913" name="Waltke, Bruce--Knox Sem.jpg" descr="Waltke, Bruce--Knox Sem.jpg"/>
            <p:cNvPicPr>
              <a:picLocks noChangeAspect="1"/>
            </p:cNvPicPr>
            <p:nvPr/>
          </p:nvPicPr>
          <p:blipFill>
            <a:blip r:embed="rId3">
              <a:extLst/>
            </a:blip>
            <a:stretch>
              <a:fillRect/>
            </a:stretch>
          </p:blipFill>
          <p:spPr>
            <a:xfrm>
              <a:off x="317500" y="304800"/>
              <a:ext cx="3989287" cy="4584701"/>
            </a:xfrm>
            <a:prstGeom prst="rect">
              <a:avLst/>
            </a:prstGeom>
            <a:ln w="12700" cap="flat">
              <a:noFill/>
              <a:miter lim="400000"/>
            </a:ln>
            <a:effectLst/>
          </p:spPr>
        </p:pic>
        <p:pic>
          <p:nvPicPr>
            <p:cNvPr id="1914" name="Waltke, Bruce--Knox Sem.jpg" descr="Waltke, Bruce--Knox Sem.jpg"/>
            <p:cNvPicPr>
              <a:picLocks noChangeAspect="1"/>
            </p:cNvPicPr>
            <p:nvPr/>
          </p:nvPicPr>
          <p:blipFill>
            <a:blip r:embed="rId4">
              <a:extLst/>
            </a:blip>
            <a:stretch>
              <a:fillRect/>
            </a:stretch>
          </p:blipFill>
          <p:spPr>
            <a:xfrm>
              <a:off x="0" y="0"/>
              <a:ext cx="4611587" cy="5207002"/>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11"/>
                                        </p:tgtEl>
                                        <p:attrNameLst>
                                          <p:attrName>style.visibility</p:attrName>
                                        </p:attrNameLst>
                                      </p:cBhvr>
                                      <p:to>
                                        <p:strVal val="visible"/>
                                      </p:to>
                                    </p:set>
                                    <p:animEffect filter="fade" transition="in">
                                      <p:cBhvr>
                                        <p:cTn id="7" dur="1000"/>
                                        <p:tgtEl>
                                          <p:spTgt spid="19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1" grpId="1"/>
    </p:bldLst>
  </p:timing>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9" name="264 seminary professors and presidents completed the survey:"/>
          <p:cNvSpPr txBox="1"/>
          <p:nvPr/>
        </p:nvSpPr>
        <p:spPr>
          <a:xfrm>
            <a:off x="2220526" y="3868656"/>
            <a:ext cx="14756767" cy="1189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rtl="1">
              <a:lnSpc>
                <a:spcPct val="150000"/>
              </a:lnSpc>
              <a:defRPr sz="6600">
                <a:solidFill>
                  <a:srgbClr val="FEFCDC"/>
                </a:solidFill>
              </a:defRPr>
            </a:lvl1pPr>
          </a:lstStyle>
          <a:p>
            <a:pPr/>
            <a:r>
              <a:t>شاركَ بالاستبيان 264 من أساتذة ورؤساء الكلِّيَّات:</a:t>
            </a:r>
          </a:p>
        </p:txBody>
      </p:sp>
      <p:sp>
        <p:nvSpPr>
          <p:cNvPr id="1920" name="Posted at BioLogos.org, Nov 11, 2009. No longer available."/>
          <p:cNvSpPr txBox="1"/>
          <p:nvPr/>
        </p:nvSpPr>
        <p:spPr>
          <a:xfrm>
            <a:off x="2360225" y="11671300"/>
            <a:ext cx="1966355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000">
                <a:solidFill>
                  <a:srgbClr val="FEFCDC"/>
                </a:solidFill>
              </a:defRPr>
            </a:lvl1pPr>
          </a:lstStyle>
          <a:p>
            <a:pPr/>
            <a:r>
              <a:t>Posted at BioLogos.org, Nov 11, 2009. No longer available.</a:t>
            </a:r>
          </a:p>
        </p:txBody>
      </p:sp>
      <p:grpSp>
        <p:nvGrpSpPr>
          <p:cNvPr id="1923" name="Waltke, Bruce--Knox Sem.jpg"/>
          <p:cNvGrpSpPr/>
          <p:nvPr/>
        </p:nvGrpSpPr>
        <p:grpSpPr>
          <a:xfrm>
            <a:off x="17588934" y="3978964"/>
            <a:ext cx="4611587" cy="5207002"/>
            <a:chOff x="0" y="0"/>
            <a:chExt cx="4611586" cy="5207001"/>
          </a:xfrm>
        </p:grpSpPr>
        <p:pic>
          <p:nvPicPr>
            <p:cNvPr id="1921" name="Waltke, Bruce--Knox Sem.jpg" descr="Waltke, Bruce--Knox Sem.jpg"/>
            <p:cNvPicPr>
              <a:picLocks noChangeAspect="1"/>
            </p:cNvPicPr>
            <p:nvPr/>
          </p:nvPicPr>
          <p:blipFill>
            <a:blip r:embed="rId3">
              <a:extLst/>
            </a:blip>
            <a:stretch>
              <a:fillRect/>
            </a:stretch>
          </p:blipFill>
          <p:spPr>
            <a:xfrm>
              <a:off x="317499" y="304800"/>
              <a:ext cx="3989288" cy="4584701"/>
            </a:xfrm>
            <a:prstGeom prst="rect">
              <a:avLst/>
            </a:prstGeom>
            <a:ln w="12700" cap="flat">
              <a:noFill/>
              <a:miter lim="400000"/>
            </a:ln>
            <a:effectLst/>
          </p:spPr>
        </p:pic>
        <p:pic>
          <p:nvPicPr>
            <p:cNvPr id="1922" name="Waltke, Bruce--Knox Sem.jpg" descr="Waltke, Bruce--Knox Sem.jpg"/>
            <p:cNvPicPr>
              <a:picLocks noChangeAspect="1"/>
            </p:cNvPicPr>
            <p:nvPr/>
          </p:nvPicPr>
          <p:blipFill>
            <a:blip r:embed="rId4">
              <a:extLst/>
            </a:blip>
            <a:stretch>
              <a:fillRect/>
            </a:stretch>
          </p:blipFill>
          <p:spPr>
            <a:xfrm>
              <a:off x="-1" y="0"/>
              <a:ext cx="4611588" cy="5207002"/>
            </a:xfrm>
            <a:prstGeom prst="rect">
              <a:avLst/>
            </a:prstGeom>
            <a:ln w="12700" cap="flat">
              <a:noFill/>
              <a:miter lim="400000"/>
            </a:ln>
            <a:effectLst/>
          </p:spPr>
        </p:pic>
      </p:grpSp>
      <p:sp>
        <p:nvSpPr>
          <p:cNvPr id="1924" name="“The fact that 46% can accept the…"/>
          <p:cNvSpPr txBox="1"/>
          <p:nvPr/>
        </p:nvSpPr>
        <p:spPr>
          <a:xfrm>
            <a:off x="2182722" y="6071330"/>
            <a:ext cx="14961712" cy="5120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110000"/>
              </a:lnSpc>
              <a:defRPr sz="6600">
                <a:solidFill>
                  <a:srgbClr val="FEFCDC"/>
                </a:solidFill>
              </a:defRPr>
            </a:pPr>
            <a:r>
              <a:t>«حقيقة أنَّ 46</a:t>
            </a:r>
            <a:r>
              <a:rPr>
                <a:solidFill>
                  <a:srgbClr val="FFFF00"/>
                </a:solidFill>
              </a:rPr>
              <a:t>٪ يمكنهم قبول نظريَّة الخلق من طريق نظريَّة التطوُّر</a:t>
            </a:r>
            <a:r>
              <a:t> تؤكِّد شكوكي في أنَّه في ما يتعلَّق بمسألة التطوُّر لا يمكن للمرء التحدُّث عن عالِم لاهوت إنجيليٍّ نموذجيٍّ.»</a:t>
            </a:r>
          </a:p>
        </p:txBody>
      </p:sp>
      <p:sp>
        <p:nvSpPr>
          <p:cNvPr id="1925" name="TextBox 2"/>
          <p:cNvSpPr txBox="1"/>
          <p:nvPr/>
        </p:nvSpPr>
        <p:spPr>
          <a:xfrm>
            <a:off x="2282493" y="1326573"/>
            <a:ext cx="19819014" cy="2263772"/>
          </a:xfrm>
          <a:prstGeom prst="rect">
            <a:avLst/>
          </a:prstGeom>
          <a:solidFill>
            <a:srgbClr val="A8513F"/>
          </a:solidFill>
          <a:ln w="76200">
            <a:solidFill>
              <a:srgbClr val="F4F3F1"/>
            </a:solidFill>
          </a:ln>
          <a:extLst>
            <a:ext uri="{C572A759-6A51-4108-AA02-DFA0A04FC94B}">
              <ma14:wrappingTextBoxFlag xmlns:ma14="http://schemas.microsoft.com/office/mac/drawingml/2011/main" val="1"/>
            </a:ext>
          </a:extLst>
        </p:spPr>
        <p:txBody>
          <a:bodyPr lIns="50800" tIns="50800" rIns="50800" bIns="50800">
            <a:spAutoFit/>
          </a:bodyPr>
          <a:lstStyle/>
          <a:p>
            <a:pPr rtl="1">
              <a:defRPr b="1" sz="6000">
                <a:solidFill>
                  <a:srgbClr val="FFFFFF"/>
                </a:solidFill>
              </a:defRPr>
            </a:pPr>
            <a:r>
              <a:t>معوِّقات قبول إمكانيَّة الخلق عبر عمليَّة تطوُّريَّة</a:t>
            </a:r>
          </a:p>
          <a:p>
            <a:pPr rtl="1">
              <a:defRPr b="1" sz="6000">
                <a:solidFill>
                  <a:srgbClr val="FFFFFF"/>
                </a:solidFill>
              </a:defRPr>
            </a:pPr>
            <a:r>
              <a:t>بقلم بروس والت</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919"/>
                                        </p:tgtEl>
                                        <p:attrNameLst>
                                          <p:attrName>style.visibility</p:attrName>
                                        </p:attrNameLst>
                                      </p:cBhvr>
                                      <p:to>
                                        <p:strVal val="visible"/>
                                      </p:to>
                                    </p:set>
                                    <p:animEffect filter="wipe(right)" transition="in">
                                      <p:cBhvr>
                                        <p:cTn id="7" dur="500"/>
                                        <p:tgtEl>
                                          <p:spTgt spid="191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924"/>
                                        </p:tgtEl>
                                        <p:attrNameLst>
                                          <p:attrName>style.visibility</p:attrName>
                                        </p:attrNameLst>
                                      </p:cBhvr>
                                      <p:to>
                                        <p:strVal val="visible"/>
                                      </p:to>
                                    </p:set>
                                    <p:animEffect filter="fade" transition="in">
                                      <p:cBhvr>
                                        <p:cTn id="12" dur="500"/>
                                        <p:tgtEl>
                                          <p:spTgt spid="19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9" grpId="1"/>
      <p:bldP build="whole" bldLvl="1" animBg="1" rev="0" advAuto="0" spid="1924" grpId="2"/>
    </p:bldLst>
  </p:timing>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9" name="“At present, the view which I find most satisfactory is a variation of the age-day theory. There are too many exegetical difficulties attached to the gap theory, while the flood theory involves too great a strain upon the geological evidence.”"/>
          <p:cNvSpPr txBox="1"/>
          <p:nvPr/>
        </p:nvSpPr>
        <p:spPr>
          <a:xfrm>
            <a:off x="5791200" y="1282699"/>
            <a:ext cx="16167100" cy="696852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defTabSz="457200" rtl="1">
              <a:lnSpc>
                <a:spcPct val="110000"/>
              </a:lnSpc>
              <a:defRPr sz="7200">
                <a:solidFill>
                  <a:srgbClr val="FEFCDC"/>
                </a:solidFill>
              </a:defRPr>
            </a:pPr>
            <a:r>
              <a:t>«في الوقت الحاضر، وجهة النظر التي أجدها مرضية للغاية هي اختلاف في نظريَّة اليوم الحقبيّ. تكثر الصعوبات التفسيريَّة المرتبطة بنظريَّة الفجوة، فيما تلقي نظريَّة الطوفان عبئًا كبيرًا جدًّا على </a:t>
            </a:r>
            <a:r>
              <a:rPr>
                <a:solidFill>
                  <a:srgbClr val="FFFF00"/>
                </a:solidFill>
              </a:rPr>
              <a:t>الأدلَّة الجيولوجيَّة</a:t>
            </a:r>
            <a:r>
              <a:t>.»</a:t>
            </a:r>
          </a:p>
        </p:txBody>
      </p:sp>
      <p:pic>
        <p:nvPicPr>
          <p:cNvPr id="1930" name="Erickson Erickson.jpg" descr="Erickson Erickson.jpg"/>
          <p:cNvPicPr>
            <a:picLocks noChangeAspect="1"/>
          </p:cNvPicPr>
          <p:nvPr/>
        </p:nvPicPr>
        <p:blipFill>
          <a:blip r:embed="rId3">
            <a:extLst/>
          </a:blip>
          <a:srcRect l="47629" t="0" r="431" b="1000"/>
          <a:stretch>
            <a:fillRect/>
          </a:stretch>
        </p:blipFill>
        <p:spPr>
          <a:xfrm>
            <a:off x="1968500" y="1502423"/>
            <a:ext cx="3521341" cy="4339577"/>
          </a:xfrm>
          <a:prstGeom prst="rect">
            <a:avLst/>
          </a:prstGeom>
          <a:ln w="12700">
            <a:miter lim="400000"/>
          </a:ln>
        </p:spPr>
      </p:pic>
      <p:sp>
        <p:nvSpPr>
          <p:cNvPr id="1931" name="Millard Erickson, Christian Theology (Grand Rapids, MI: Baker Books, 1983), p. 382 (also 1998 [p. 407], also 2013 [p. 352])."/>
          <p:cNvSpPr txBox="1"/>
          <p:nvPr/>
        </p:nvSpPr>
        <p:spPr>
          <a:xfrm>
            <a:off x="2450479" y="10414000"/>
            <a:ext cx="19507202"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solidFill>
                  <a:srgbClr val="FEFCDC"/>
                </a:solidFill>
              </a:defRPr>
            </a:pPr>
            <a:r>
              <a:t>Millard Erickson, </a:t>
            </a:r>
            <a:r>
              <a:rPr i="1"/>
              <a:t>Christian Theology</a:t>
            </a:r>
            <a:r>
              <a:t> (Grand Rapids, MI: Baker Books, 1983), p. 382 (also 1998 [p. 407], also 2013 [p. 352]).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29"/>
                                        </p:tgtEl>
                                        <p:attrNameLst>
                                          <p:attrName>style.visibility</p:attrName>
                                        </p:attrNameLst>
                                      </p:cBhvr>
                                      <p:to>
                                        <p:strVal val="visible"/>
                                      </p:to>
                                    </p:set>
                                    <p:animEffect filter="fade" transition="in">
                                      <p:cBhvr>
                                        <p:cTn id="7" dur="500"/>
                                        <p:tgtEl>
                                          <p:spTgt spid="19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9" grpId="1"/>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5" name="Gordon Lewis and Bruce Demarest hold to the day-age view, concluding that…"/>
          <p:cNvSpPr txBox="1"/>
          <p:nvPr>
            <p:ph type="title"/>
          </p:nvPr>
        </p:nvSpPr>
        <p:spPr>
          <a:xfrm>
            <a:off x="2844800" y="1371600"/>
            <a:ext cx="14249400" cy="8826500"/>
          </a:xfrm>
          <a:prstGeom prst="rect">
            <a:avLst/>
          </a:prstGeom>
        </p:spPr>
        <p:txBody>
          <a:bodyPr/>
          <a:lstStyle/>
          <a:p>
            <a:pPr algn="r" defTabSz="457200" rtl="1">
              <a:lnSpc>
                <a:spcPct val="110000"/>
              </a:lnSpc>
              <a:defRPr>
                <a:solidFill>
                  <a:srgbClr val="FEFCDC"/>
                </a:solidFill>
              </a:defRPr>
            </a:pPr>
            <a:r>
              <a:t>يتمسَّك جوردون لويس وبروس ديماريست بوجهة نظر اليوم الحقبيّ، وقد خلصا إلى أنَّه «في النهاية، يجب أن تحدِّد </a:t>
            </a:r>
            <a:r>
              <a:rPr>
                <a:solidFill>
                  <a:srgbClr val="FFFF00"/>
                </a:solidFill>
              </a:rPr>
              <a:t>الجيولوجيا المسؤولة </a:t>
            </a:r>
            <a:r>
              <a:t>طول مدَّة أيَّام التكوين».</a:t>
            </a:r>
          </a:p>
        </p:txBody>
      </p:sp>
      <p:sp>
        <p:nvSpPr>
          <p:cNvPr id="1936" name="Gordon R. Lewis and Bruce A. Demarest, Integrative Theology (Grand Rapids: Zondervan, 1996), vol. 2, p. 29."/>
          <p:cNvSpPr txBox="1"/>
          <p:nvPr>
            <p:ph type="body" sz="quarter" idx="1"/>
          </p:nvPr>
        </p:nvSpPr>
        <p:spPr>
          <a:xfrm>
            <a:off x="2362200" y="10502900"/>
            <a:ext cx="15671800" cy="2209800"/>
          </a:xfrm>
          <a:prstGeom prst="rect">
            <a:avLst/>
          </a:prstGeom>
        </p:spPr>
        <p:txBody>
          <a:bodyPr/>
          <a:lstStyle/>
          <a:p>
            <a:pPr defTabSz="457200">
              <a:defRPr sz="4600">
                <a:solidFill>
                  <a:srgbClr val="FEFCDC"/>
                </a:solidFill>
              </a:defRPr>
            </a:pPr>
            <a:r>
              <a:t>Gordon R. Lewis and Bruce A. Demarest, </a:t>
            </a:r>
            <a:r>
              <a:rPr i="1"/>
              <a:t>Integrative Theology</a:t>
            </a:r>
            <a:r>
              <a:t> (Grand Rapids: Zondervan, 1996), vol. 2, p. 29.</a:t>
            </a:r>
          </a:p>
        </p:txBody>
      </p:sp>
      <p:grpSp>
        <p:nvGrpSpPr>
          <p:cNvPr id="1939" name="Lewis, Gordon.jpg"/>
          <p:cNvGrpSpPr/>
          <p:nvPr/>
        </p:nvGrpSpPr>
        <p:grpSpPr>
          <a:xfrm>
            <a:off x="17818099" y="1003300"/>
            <a:ext cx="4374575" cy="5575300"/>
            <a:chOff x="0" y="0"/>
            <a:chExt cx="4374574" cy="5575300"/>
          </a:xfrm>
        </p:grpSpPr>
        <p:pic>
          <p:nvPicPr>
            <p:cNvPr id="1937" name="Lewis, Gordon.jpg" descr="Lewis, Gordon.jpg"/>
            <p:cNvPicPr>
              <a:picLocks noChangeAspect="1"/>
            </p:cNvPicPr>
            <p:nvPr/>
          </p:nvPicPr>
          <p:blipFill>
            <a:blip r:embed="rId3">
              <a:extLst/>
            </a:blip>
            <a:stretch>
              <a:fillRect/>
            </a:stretch>
          </p:blipFill>
          <p:spPr>
            <a:xfrm>
              <a:off x="317500" y="304800"/>
              <a:ext cx="3752274" cy="4953000"/>
            </a:xfrm>
            <a:prstGeom prst="rect">
              <a:avLst/>
            </a:prstGeom>
            <a:ln w="12700" cap="flat">
              <a:noFill/>
              <a:miter lim="400000"/>
            </a:ln>
            <a:effectLst/>
          </p:spPr>
        </p:pic>
        <p:pic>
          <p:nvPicPr>
            <p:cNvPr id="1938" name="Lewis, Gordon.jpg" descr="Lewis, Gordon.jpg"/>
            <p:cNvPicPr>
              <a:picLocks noChangeAspect="1"/>
            </p:cNvPicPr>
            <p:nvPr/>
          </p:nvPicPr>
          <p:blipFill>
            <a:blip r:embed="rId4">
              <a:extLst/>
            </a:blip>
            <a:stretch>
              <a:fillRect/>
            </a:stretch>
          </p:blipFill>
          <p:spPr>
            <a:xfrm>
              <a:off x="-1" y="0"/>
              <a:ext cx="4374575" cy="5575300"/>
            </a:xfrm>
            <a:prstGeom prst="rect">
              <a:avLst/>
            </a:prstGeom>
            <a:ln w="12700" cap="flat">
              <a:noFill/>
              <a:miter lim="400000"/>
            </a:ln>
            <a:effectLst/>
          </p:spPr>
        </p:pic>
      </p:grpSp>
      <p:grpSp>
        <p:nvGrpSpPr>
          <p:cNvPr id="1942" name="Demarest, Bruce.jpg"/>
          <p:cNvGrpSpPr/>
          <p:nvPr/>
        </p:nvGrpSpPr>
        <p:grpSpPr>
          <a:xfrm>
            <a:off x="17818100" y="6604000"/>
            <a:ext cx="4368800" cy="5575300"/>
            <a:chOff x="0" y="0"/>
            <a:chExt cx="4368800" cy="5575300"/>
          </a:xfrm>
        </p:grpSpPr>
        <p:pic>
          <p:nvPicPr>
            <p:cNvPr id="1940" name="Demarest, Bruce.jpg" descr="Demarest, Bruce.jpg"/>
            <p:cNvPicPr>
              <a:picLocks noChangeAspect="1"/>
            </p:cNvPicPr>
            <p:nvPr/>
          </p:nvPicPr>
          <p:blipFill>
            <a:blip r:embed="rId5">
              <a:extLst/>
            </a:blip>
            <a:srcRect l="1351" t="0" r="0" b="6201"/>
            <a:stretch>
              <a:fillRect/>
            </a:stretch>
          </p:blipFill>
          <p:spPr>
            <a:xfrm>
              <a:off x="317500" y="321309"/>
              <a:ext cx="3708400" cy="4936491"/>
            </a:xfrm>
            <a:prstGeom prst="rect">
              <a:avLst/>
            </a:prstGeom>
            <a:ln w="12700" cap="flat">
              <a:noFill/>
              <a:miter lim="400000"/>
            </a:ln>
            <a:effectLst/>
          </p:spPr>
        </p:pic>
        <p:pic>
          <p:nvPicPr>
            <p:cNvPr id="1941" name="Demarest, Bruce.jpg" descr="Demarest, Bruce.jpg"/>
            <p:cNvPicPr>
              <a:picLocks noChangeAspect="1"/>
            </p:cNvPicPr>
            <p:nvPr/>
          </p:nvPicPr>
          <p:blipFill>
            <a:blip r:embed="rId6">
              <a:extLst/>
            </a:blip>
            <a:stretch>
              <a:fillRect/>
            </a:stretch>
          </p:blipFill>
          <p:spPr>
            <a:xfrm>
              <a:off x="0" y="0"/>
              <a:ext cx="4368800" cy="557530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Lucida Grande"/>
        <a:ea typeface="Lucida Grande"/>
        <a:cs typeface="Lucida Grande"/>
      </a:majorFont>
      <a:minorFont>
        <a:latin typeface="Helvetica"/>
        <a:ea typeface="Helvetica"/>
        <a:cs typeface="Helvetic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Lucida Grande"/>
        <a:ea typeface="Lucida Grande"/>
        <a:cs typeface="Lucida Grande"/>
      </a:majorFont>
      <a:minorFont>
        <a:latin typeface="Helvetica"/>
        <a:ea typeface="Helvetica"/>
        <a:cs typeface="Helvetic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