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0" r:id="rId4"/>
    <p:sldMasterId id="2147483723" r:id="rId5"/>
    <p:sldMasterId id="2147483735" r:id="rId6"/>
    <p:sldMasterId id="2147483759" r:id="rId7"/>
    <p:sldMasterId id="2147483783" r:id="rId8"/>
    <p:sldMasterId id="2147483785" r:id="rId9"/>
    <p:sldMasterId id="2147483797" r:id="rId10"/>
    <p:sldMasterId id="2147483809" r:id="rId11"/>
    <p:sldMasterId id="2147483822" r:id="rId12"/>
    <p:sldMasterId id="2147483835" r:id="rId13"/>
    <p:sldMasterId id="2147483862" r:id="rId14"/>
    <p:sldMasterId id="2147483874" r:id="rId15"/>
    <p:sldMasterId id="2147483886" r:id="rId16"/>
  </p:sldMasterIdLst>
  <p:notesMasterIdLst>
    <p:notesMasterId r:id="rId69"/>
  </p:notesMasterIdLst>
  <p:sldIdLst>
    <p:sldId id="258" r:id="rId17"/>
    <p:sldId id="289" r:id="rId18"/>
    <p:sldId id="290" r:id="rId19"/>
    <p:sldId id="291" r:id="rId20"/>
    <p:sldId id="292" r:id="rId21"/>
    <p:sldId id="302" r:id="rId22"/>
    <p:sldId id="4048" r:id="rId23"/>
    <p:sldId id="293" r:id="rId24"/>
    <p:sldId id="654" r:id="rId25"/>
    <p:sldId id="655" r:id="rId26"/>
    <p:sldId id="656" r:id="rId27"/>
    <p:sldId id="294" r:id="rId28"/>
    <p:sldId id="295" r:id="rId29"/>
    <p:sldId id="321" r:id="rId30"/>
    <p:sldId id="297" r:id="rId31"/>
    <p:sldId id="298" r:id="rId32"/>
    <p:sldId id="299" r:id="rId33"/>
    <p:sldId id="707" r:id="rId34"/>
    <p:sldId id="300" r:id="rId35"/>
    <p:sldId id="301" r:id="rId36"/>
    <p:sldId id="322" r:id="rId37"/>
    <p:sldId id="303" r:id="rId38"/>
    <p:sldId id="304" r:id="rId39"/>
    <p:sldId id="305" r:id="rId40"/>
    <p:sldId id="306" r:id="rId41"/>
    <p:sldId id="307" r:id="rId42"/>
    <p:sldId id="308" r:id="rId43"/>
    <p:sldId id="309" r:id="rId44"/>
    <p:sldId id="703" r:id="rId45"/>
    <p:sldId id="704" r:id="rId46"/>
    <p:sldId id="659" r:id="rId47"/>
    <p:sldId id="313" r:id="rId48"/>
    <p:sldId id="314" r:id="rId49"/>
    <p:sldId id="705" r:id="rId50"/>
    <p:sldId id="317" r:id="rId51"/>
    <p:sldId id="4049" r:id="rId52"/>
    <p:sldId id="709" r:id="rId53"/>
    <p:sldId id="711" r:id="rId54"/>
    <p:sldId id="712" r:id="rId55"/>
    <p:sldId id="4032" r:id="rId56"/>
    <p:sldId id="661" r:id="rId57"/>
    <p:sldId id="662" r:id="rId58"/>
    <p:sldId id="663" r:id="rId59"/>
    <p:sldId id="664" r:id="rId60"/>
    <p:sldId id="318" r:id="rId61"/>
    <p:sldId id="4047" r:id="rId62"/>
    <p:sldId id="331" r:id="rId63"/>
    <p:sldId id="781" r:id="rId64"/>
    <p:sldId id="778" r:id="rId65"/>
    <p:sldId id="4046" r:id="rId66"/>
    <p:sldId id="319" r:id="rId67"/>
    <p:sldId id="320"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37" autoAdjust="0"/>
    <p:restoredTop sz="66667" autoAdjust="0"/>
  </p:normalViewPr>
  <p:slideViewPr>
    <p:cSldViewPr snapToGrid="0" snapToObjects="1">
      <p:cViewPr varScale="1">
        <p:scale>
          <a:sx n="85" d="100"/>
          <a:sy n="85" d="100"/>
        </p:scale>
        <p:origin x="200" y="1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225D8A-9C62-764C-BEE7-3FBD2EB1984C}" type="datetimeFigureOut">
              <a:rPr lang="en-US" smtClean="0"/>
              <a:pPr/>
              <a:t>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CE87EB-EF37-7D43-8F32-70BB847A4B7B}" type="slidenum">
              <a:rPr lang="en-US" smtClean="0"/>
              <a:pPr/>
              <a:t>‹#›</a:t>
            </a:fld>
            <a:endParaRPr lang="en-US"/>
          </a:p>
        </p:txBody>
      </p:sp>
    </p:spTree>
    <p:extLst>
      <p:ext uri="{BB962C8B-B14F-4D97-AF65-F5344CB8AC3E}">
        <p14:creationId xmlns:p14="http://schemas.microsoft.com/office/powerpoint/2010/main" val="9402466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mailto:feedback@sciencenews.org" TargetMode="External"/><Relationship Id="rId13" Type="http://schemas.openxmlformats.org/officeDocument/2006/relationships/hyperlink" Target="https://www.sciencenews.org/topic/humans" TargetMode="External"/><Relationship Id="rId3" Type="http://schemas.openxmlformats.org/officeDocument/2006/relationships/hyperlink" Target="https://www.sciencenews.org/author/bruce-bower" TargetMode="External"/><Relationship Id="rId7" Type="http://schemas.openxmlformats.org/officeDocument/2006/relationships/hyperlink" Target="https://www.sciencenews.org/article/homo-naledis-brain-shows-humanlike-features" TargetMode="External"/><Relationship Id="rId12" Type="http://schemas.openxmlformats.org/officeDocument/2006/relationships/hyperlink" Target="https://twitter.com/Bruce_Bower" TargetMode="External"/><Relationship Id="rId2" Type="http://schemas.openxmlformats.org/officeDocument/2006/relationships/slide" Target="../slides/slide7.xml"/><Relationship Id="rId16" Type="http://schemas.openxmlformats.org/officeDocument/2006/relationships/hyperlink" Target="https://www.sciencenews.org/article/fossil-skull-diversifies-family-tree" TargetMode="External"/><Relationship Id="rId1" Type="http://schemas.openxmlformats.org/officeDocument/2006/relationships/notesMaster" Target="../notesMasters/notesMaster1.xml"/><Relationship Id="rId6" Type="http://schemas.openxmlformats.org/officeDocument/2006/relationships/hyperlink" Target="https://www.sciencenews.org/article/ancient-hominid-little-foot-skeleton-reveals-brain-chimp" TargetMode="External"/><Relationship Id="rId11" Type="http://schemas.openxmlformats.org/officeDocument/2006/relationships/hyperlink" Target="mailto:bbower@sciencenews.org" TargetMode="External"/><Relationship Id="rId5" Type="http://schemas.openxmlformats.org/officeDocument/2006/relationships/hyperlink" Target="https://www.sciencenews.org/article/evolutions-child-fossil-puts-youthful-twist-lucys-kind" TargetMode="External"/><Relationship Id="rId15" Type="http://schemas.openxmlformats.org/officeDocument/2006/relationships/hyperlink" Target="https://www.sciencenews.org/topic/anthropology" TargetMode="External"/><Relationship Id="rId10" Type="http://schemas.openxmlformats.org/officeDocument/2006/relationships/hyperlink" Target="https://advances.sciencemag.org/content/6/14/eaaz4729" TargetMode="External"/><Relationship Id="rId4" Type="http://schemas.openxmlformats.org/officeDocument/2006/relationships/hyperlink" Target="https://www.sciencenews.org/article/ancient-jaw-may-hold-clues-origins-human-genus" TargetMode="External"/><Relationship Id="rId9" Type="http://schemas.openxmlformats.org/officeDocument/2006/relationships/hyperlink" Target="https://www.sciencenews.org/sn-magazine/may-9-2020-may-23-2020" TargetMode="External"/><Relationship Id="rId14" Type="http://schemas.openxmlformats.org/officeDocument/2006/relationships/hyperlink" Target="https://www.sciencenews.org/article/year-review-early-human-kin-could-shake-family-tre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379A58-1933-CF4F-AE9D-AD4364D5340B}" type="slidenum">
              <a:rPr lang="en-US" sz="1200">
                <a:solidFill>
                  <a:prstClr val="black"/>
                </a:solidFill>
              </a:rPr>
              <a:pPr eaLnBrk="1" hangingPunct="1"/>
              <a:t>2</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CF8E2E-721A-0E48-96AA-54D8EA43A931}" type="slidenum">
              <a:rPr lang="en-US" sz="1200">
                <a:solidFill>
                  <a:prstClr val="black"/>
                </a:solidFill>
              </a:rPr>
              <a:pPr eaLnBrk="1" hangingPunct="1"/>
              <a:t>14</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BBB3F-C9E2-C245-B31B-1985436B78ED}" type="slidenum">
              <a:rPr lang="en-US" sz="1200">
                <a:solidFill>
                  <a:prstClr val="black"/>
                </a:solidFill>
              </a:rPr>
              <a:pPr eaLnBrk="1" hangingPunct="1"/>
              <a:t>15</a:t>
            </a:fld>
            <a:endParaRPr lang="en-US" sz="1200">
              <a:solidFill>
                <a:prstClr val="black"/>
              </a:solidFill>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8B1CA4-3918-9A45-BC87-D47E6D0CE709}" type="slidenum">
              <a:rPr lang="en-US" sz="1200">
                <a:solidFill>
                  <a:prstClr val="black"/>
                </a:solidFill>
              </a:rPr>
              <a:pPr eaLnBrk="1" hangingPunct="1"/>
              <a:t>16</a:t>
            </a:fld>
            <a:endParaRPr lang="en-US" sz="1200">
              <a:solidFill>
                <a:prstClr val="black"/>
              </a:solidFill>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EFB6A-ED79-BE4F-84DD-25A2603D9218}" type="slidenum">
              <a:rPr lang="en-US" sz="1200">
                <a:solidFill>
                  <a:prstClr val="black"/>
                </a:solidFill>
              </a:rPr>
              <a:pPr eaLnBrk="1" hangingPunct="1"/>
              <a:t>17</a:t>
            </a:fld>
            <a:endParaRPr lang="en-US" sz="1200">
              <a:solidFill>
                <a:prstClr val="black"/>
              </a:solidFill>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1730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B22464-133E-0447-9193-C962082CA5A5}" type="slidenum">
              <a:rPr lang="en-US" sz="1200">
                <a:solidFill>
                  <a:prstClr val="black"/>
                </a:solidFill>
              </a:rPr>
              <a:pPr eaLnBrk="1" hangingPunct="1"/>
              <a:t>19</a:t>
            </a:fld>
            <a:endParaRPr lang="en-US" sz="1200">
              <a:solidFill>
                <a:prstClr val="black"/>
              </a:solidFill>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09013D-5F38-184B-9EBB-DC1A8BDBD3CD}" type="slidenum">
              <a:rPr lang="en-US" sz="1200">
                <a:solidFill>
                  <a:prstClr val="black"/>
                </a:solidFill>
              </a:rPr>
              <a:pPr eaLnBrk="1" hangingPunct="1"/>
              <a:t>20</a:t>
            </a:fld>
            <a:endParaRPr lang="en-US" sz="1200">
              <a:solidFill>
                <a:prstClr val="black"/>
              </a:solidFill>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36854-32F8-1549-83D7-22E166B80F8D}" type="slidenum">
              <a:rPr lang="en-US" sz="1200">
                <a:solidFill>
                  <a:prstClr val="black"/>
                </a:solidFill>
              </a:rPr>
              <a:pPr eaLnBrk="1" hangingPunct="1"/>
              <a:t>21</a:t>
            </a:fld>
            <a:endParaRPr lang="en-US" sz="1200">
              <a:solidFill>
                <a:prstClr val="black"/>
              </a:solidFill>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7368E8-4827-054A-B1DF-9FA27E1B399A}" type="slidenum">
              <a:rPr lang="en-US" sz="1200">
                <a:solidFill>
                  <a:prstClr val="black"/>
                </a:solidFill>
              </a:rPr>
              <a:pPr eaLnBrk="1" hangingPunct="1"/>
              <a:t>22</a:t>
            </a:fld>
            <a:endParaRPr lang="en-US" sz="1200">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585CC0-72DE-6C48-A330-33B5B726928F}" type="slidenum">
              <a:rPr lang="en-US" sz="1200">
                <a:solidFill>
                  <a:prstClr val="black"/>
                </a:solidFill>
              </a:rPr>
              <a:pPr eaLnBrk="1" hangingPunct="1"/>
              <a:t>23</a:t>
            </a:fld>
            <a:endParaRPr lang="en-US" sz="1200">
              <a:solidFill>
                <a:prstClr val="black"/>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4D0D30-9436-CF4A-B3DC-1A105B751026}" type="slidenum">
              <a:rPr lang="en-US" sz="1200">
                <a:solidFill>
                  <a:prstClr val="black"/>
                </a:solidFill>
              </a:rPr>
              <a:pPr eaLnBrk="1" hangingPunct="1"/>
              <a:t>3</a:t>
            </a:fld>
            <a:endParaRPr lang="en-US" sz="1200">
              <a:solidFill>
                <a:prstClr val="black"/>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92ACA1-2FFD-4E43-93CC-087F8E4CE9ED}" type="slidenum">
              <a:rPr lang="en-US" sz="1200">
                <a:solidFill>
                  <a:prstClr val="black"/>
                </a:solidFill>
              </a:rPr>
              <a:pPr eaLnBrk="1" hangingPunct="1"/>
              <a:t>24</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25</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26</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27</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74D810-EECB-794A-B81B-870F3F78E758}" type="slidenum">
              <a:rPr lang="zh-CN" altLang="en-US" sz="1200">
                <a:solidFill>
                  <a:srgbClr val="000000"/>
                </a:solidFill>
              </a:rPr>
              <a:pPr eaLnBrk="1" hangingPunct="1"/>
              <a:t>28</a:t>
            </a:fld>
            <a:endParaRPr lang="en-US" altLang="zh-CN" sz="1200">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32</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a:solidFill>
                  <a:prstClr val="black"/>
                </a:solidFill>
              </a:rPr>
              <a:pPr eaLnBrk="1" hangingPunct="1"/>
              <a:t>33</a:t>
            </a:fld>
            <a:endParaRPr lang="en-US" sz="1200">
              <a:solidFill>
                <a:prstClr val="black"/>
              </a:solidFill>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ja-JP" altLang="en-US">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FFFBDF-39B8-9748-94D2-9497CD5C7D23}" type="slidenum">
              <a:rPr lang="en-US" sz="1200">
                <a:solidFill>
                  <a:prstClr val="black"/>
                </a:solidFill>
              </a:rPr>
              <a:pPr eaLnBrk="1" hangingPunct="1"/>
              <a:t>4</a:t>
            </a:fld>
            <a:endParaRPr lang="en-US" sz="1200">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34</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895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35</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Kitchen proposes that each reign should actually be divided by 600 since the Sumerians invented the numbering system based on the number 6—as in our system of time that has the hour divided into 12 units, the 24-hour day, etc.”</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 process can perhaps be reversed. Our scribes in 2000 B.C., faced with few kings and long periods, may have bumped up the numbers by using sexagesimal multipliers. So, at </a:t>
            </a:r>
            <a:r>
              <a:rPr lang="en-US" dirty="0" err="1">
                <a:latin typeface="Times New Roman" charset="0"/>
                <a:ea typeface="ＭＳ Ｐゴシック" charset="0"/>
                <a:cs typeface="ＭＳ Ｐゴシック" charset="0"/>
              </a:rPr>
              <a:t>Hamazi</a:t>
            </a:r>
            <a:r>
              <a:rPr lang="en-US" dirty="0">
                <a:latin typeface="Times New Roman" charset="0"/>
                <a:ea typeface="ＭＳ Ｐゴシック" charset="0"/>
                <a:cs typeface="ＭＳ Ｐゴシック" charset="0"/>
              </a:rPr>
              <a:t> and </a:t>
            </a:r>
            <a:r>
              <a:rPr lang="en-US" dirty="0" err="1">
                <a:latin typeface="Times New Roman" charset="0"/>
                <a:ea typeface="ＭＳ Ｐゴシック" charset="0"/>
                <a:cs typeface="ＭＳ Ｐゴシック" charset="0"/>
              </a:rPr>
              <a:t>Uruk</a:t>
            </a:r>
            <a:r>
              <a:rPr lang="en-US" dirty="0">
                <a:latin typeface="Times New Roman" charset="0"/>
                <a:ea typeface="ＭＳ Ｐゴシック" charset="0"/>
                <a:cs typeface="ＭＳ Ｐゴシック" charset="0"/>
              </a:rPr>
              <a:t>, reversing the process, we might take the 36,000 years of </a:t>
            </a:r>
            <a:r>
              <a:rPr lang="en-US" dirty="0" err="1">
                <a:latin typeface="Times New Roman" charset="0"/>
                <a:ea typeface="ＭＳ Ｐゴシック" charset="0"/>
                <a:cs typeface="ＭＳ Ｐゴシック" charset="0"/>
              </a:rPr>
              <a:t>Alalgar</a:t>
            </a:r>
            <a:r>
              <a:rPr lang="en-US" dirty="0">
                <a:latin typeface="Times New Roman" charset="0"/>
                <a:ea typeface="ＭＳ Ｐゴシック" charset="0"/>
                <a:cs typeface="ＭＳ Ｐゴシック" charset="0"/>
              </a:rPr>
              <a:t> or of </a:t>
            </a:r>
            <a:r>
              <a:rPr lang="en-US" dirty="0" err="1">
                <a:latin typeface="Times New Roman" charset="0"/>
                <a:ea typeface="ＭＳ Ｐゴシック" charset="0"/>
                <a:cs typeface="ＭＳ Ｐゴシック" charset="0"/>
              </a:rPr>
              <a:t>Dumuzi</a:t>
            </a:r>
            <a:r>
              <a:rPr lang="en-US" dirty="0">
                <a:latin typeface="Times New Roman" charset="0"/>
                <a:ea typeface="ＭＳ Ｐゴシック" charset="0"/>
                <a:cs typeface="ＭＳ Ｐゴシック" charset="0"/>
              </a:rPr>
              <a:t> and divide it by the factor 10 × 60 (600), which would give them each a reign of 60 years. Applied to </a:t>
            </a:r>
            <a:r>
              <a:rPr lang="en-US" dirty="0" err="1">
                <a:latin typeface="Times New Roman" charset="0"/>
                <a:ea typeface="ＭＳ Ｐゴシック" charset="0"/>
                <a:cs typeface="ＭＳ Ｐゴシック" charset="0"/>
              </a:rPr>
              <a:t>Alulim’s</a:t>
            </a:r>
            <a:r>
              <a:rPr lang="en-US" dirty="0">
                <a:latin typeface="Times New Roman" charset="0"/>
                <a:ea typeface="ＭＳ Ｐゴシック" charset="0"/>
                <a:cs typeface="ＭＳ Ｐゴシック" charset="0"/>
              </a:rPr>
              <a:t> (and others’) 28,800 years, he (and they) would have reigned 48 years; then </a:t>
            </a:r>
            <a:r>
              <a:rPr lang="en-US" dirty="0" err="1">
                <a:latin typeface="Times New Roman" charset="0"/>
                <a:ea typeface="ＭＳ Ｐゴシック" charset="0"/>
                <a:cs typeface="ＭＳ Ｐゴシック" charset="0"/>
              </a:rPr>
              <a:t>Enmenduranna</a:t>
            </a:r>
            <a:r>
              <a:rPr lang="en-US" dirty="0">
                <a:latin typeface="Times New Roman" charset="0"/>
                <a:ea typeface="ＭＳ Ｐゴシック" charset="0"/>
                <a:cs typeface="ＭＳ Ｐゴシック" charset="0"/>
              </a:rPr>
              <a:t> of Sippar at 21,000 years would have reigned 35 years. The mighty </a:t>
            </a:r>
            <a:r>
              <a:rPr lang="en-US" dirty="0" err="1">
                <a:latin typeface="Times New Roman" charset="0"/>
                <a:ea typeface="ＭＳ Ｐゴシック" charset="0"/>
                <a:cs typeface="ＭＳ Ｐゴシック" charset="0"/>
              </a:rPr>
              <a:t>Enmenluanna</a:t>
            </a:r>
            <a:r>
              <a:rPr lang="en-US" dirty="0">
                <a:latin typeface="Times New Roman" charset="0"/>
                <a:ea typeface="ＭＳ Ｐゴシック" charset="0"/>
                <a:cs typeface="ＭＳ Ｐゴシック" charset="0"/>
              </a:rPr>
              <a:t> at 43,200 years (the local Methuselah) would come out at 72 years — high but not impossible, even if it left Ramesses II (66 years) and Queen Victoria (64 years) just slightly jealous — but more modest than the 94 years of </a:t>
            </a:r>
            <a:r>
              <a:rPr lang="en-US" dirty="0" err="1">
                <a:latin typeface="Times New Roman" charset="0"/>
                <a:ea typeface="ＭＳ Ｐゴシック" charset="0"/>
                <a:cs typeface="ＭＳ Ｐゴシック" charset="0"/>
              </a:rPr>
              <a:t>Pepi</a:t>
            </a:r>
            <a:r>
              <a:rPr lang="en-US" dirty="0">
                <a:latin typeface="Times New Roman" charset="0"/>
                <a:ea typeface="ＭＳ Ｐゴシック" charset="0"/>
                <a:cs typeface="ＭＳ Ｐゴシック" charset="0"/>
              </a:rPr>
              <a:t> II, often granted. The more modest </a:t>
            </a:r>
            <a:r>
              <a:rPr lang="en-US" dirty="0" err="1">
                <a:latin typeface="Times New Roman" charset="0"/>
                <a:ea typeface="ＭＳ Ｐゴシック" charset="0"/>
                <a:cs typeface="ＭＳ Ｐゴシック" charset="0"/>
              </a:rPr>
              <a:t>Ubartutu</a:t>
            </a:r>
            <a:r>
              <a:rPr lang="en-US" dirty="0">
                <a:latin typeface="Times New Roman" charset="0"/>
                <a:ea typeface="ＭＳ Ｐゴシック" charset="0"/>
                <a:cs typeface="ＭＳ Ｐゴシック" charset="0"/>
              </a:rPr>
              <a:t> at 18,600 years comes out at 31 years, eminently reasonable. The principal works for all the preflood rulers, and no awkward fractions, etc., are left over. After the flood, reigns are still high, until suddenly Gilgamesh’s son Ur-</a:t>
            </a:r>
            <a:r>
              <a:rPr lang="en-US" dirty="0" err="1">
                <a:latin typeface="Times New Roman" charset="0"/>
                <a:ea typeface="ＭＳ Ｐゴシック" charset="0"/>
                <a:cs typeface="ＭＳ Ｐゴシック" charset="0"/>
              </a:rPr>
              <a:t>nungal</a:t>
            </a:r>
            <a:r>
              <a:rPr lang="en-US" dirty="0">
                <a:latin typeface="Times New Roman" charset="0"/>
                <a:ea typeface="ＭＳ Ｐゴシック" charset="0"/>
                <a:cs typeface="ＭＳ Ｐゴシック" charset="0"/>
              </a:rPr>
              <a:t> (no longer heroic?) reigns only 30 years, and all his successors are modest too, except in Kish (a special center of Sumerian kingship). Most of the “heroic”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may thus have been upped by only 60 years (not by 60 × 10). Thus </a:t>
            </a:r>
            <a:r>
              <a:rPr lang="en-US" dirty="0" err="1">
                <a:latin typeface="Times New Roman" charset="0"/>
                <a:ea typeface="ＭＳ Ｐゴシック" charset="0"/>
                <a:cs typeface="ＭＳ Ｐゴシック" charset="0"/>
              </a:rPr>
              <a:t>Lugal-banda’s</a:t>
            </a:r>
            <a:r>
              <a:rPr lang="en-US" dirty="0">
                <a:latin typeface="Times New Roman" charset="0"/>
                <a:ea typeface="ＭＳ Ｐゴシック" charset="0"/>
                <a:cs typeface="ＭＳ Ｐゴシック" charset="0"/>
              </a:rPr>
              <a:t> 1,200 years would then have been 20 years, and </a:t>
            </a:r>
            <a:r>
              <a:rPr lang="en-US" dirty="0" err="1">
                <a:latin typeface="Times New Roman" charset="0"/>
                <a:ea typeface="ＭＳ Ｐゴシック" charset="0"/>
                <a:cs typeface="ＭＳ Ｐゴシック" charset="0"/>
              </a:rPr>
              <a:t>Enmebaragisi’s</a:t>
            </a:r>
            <a:r>
              <a:rPr lang="en-US" dirty="0">
                <a:latin typeface="Times New Roman" charset="0"/>
                <a:ea typeface="ＭＳ Ｐゴシック" charset="0"/>
                <a:cs typeface="ＭＳ Ｐゴシック" charset="0"/>
              </a:rPr>
              <a:t> 900 years would have been 15 years. Those with 200 years down to 100 years may have had a factor of only 10 × years; but that is a baseless guess for now.”</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EFB6A-ED79-BE4F-84DD-25A2603D9218}" type="slidenum">
              <a:rPr lang="en-US" sz="1200">
                <a:solidFill>
                  <a:prstClr val="black"/>
                </a:solidFill>
              </a:rPr>
              <a:pPr eaLnBrk="1" hangingPunct="1"/>
              <a:t>36</a:t>
            </a:fld>
            <a:endParaRPr lang="en-US" sz="1200">
              <a:solidFill>
                <a:prstClr val="black"/>
              </a:solidFill>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much for Sumer. What about Gen. 1–11? There was no sexagesimal system in Hebrew usage, and we are dealing with parents and children (direct or indirect), not reigns. The genealogies in Gen. 5 and 11 differ in the time of life at which children are born to the principal members: after long spans in the preflood one, and virtually normal after the flood. Therefore, as no single formula will apply to both lots, any more than to the preflood and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in Sumer, let us look at each group separately. Is there a “differential factor” as in Sumer? Overall, in Gen. 5, dividing the biblical number by five produces viable results for the age of the </a:t>
            </a:r>
            <a:r>
              <a:rPr lang="en-US" dirty="0" err="1">
                <a:latin typeface="Times New Roman" charset="0"/>
                <a:ea typeface="ＭＳ Ｐゴシック" charset="0"/>
                <a:cs typeface="ＭＳ Ｐゴシック" charset="0"/>
              </a:rPr>
              <a:t>protopatriarchs</a:t>
            </a:r>
            <a:r>
              <a:rPr lang="en-US" dirty="0">
                <a:latin typeface="Times New Roman" charset="0"/>
                <a:ea typeface="ＭＳ Ｐゴシック" charset="0"/>
                <a:cs typeface="ＭＳ Ｐゴシック" charset="0"/>
              </a:rPr>
              <a:t> at the birth of a firstborn from Adam to Lamech, running from 26 (for Adam) down to 16 for Kenan and 13 for Enoch; up to 37+ and 36+ for Methuselah and Lamech.”</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p:txBody>
      </p:sp>
    </p:spTree>
    <p:extLst>
      <p:ext uri="{BB962C8B-B14F-4D97-AF65-F5344CB8AC3E}">
        <p14:creationId xmlns:p14="http://schemas.microsoft.com/office/powerpoint/2010/main" val="675120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“﻿﻿But it gives a consistently high average at death of 180/190 years (except Enoch, who was “translated” at 73), ﻿not unlike the later patriarchs from Abraham to Jacob.”</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196970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large </a:t>
            </a:r>
            <a:r>
              <a:rPr lang="en-US" dirty="0" err="1">
                <a:latin typeface="Times New Roman" charset="0"/>
                <a:ea typeface="ＭＳ Ｐゴシック" charset="0"/>
                <a:cs typeface="ＭＳ Ｐゴシック" charset="0"/>
              </a:rPr>
              <a:t>postbirth</a:t>
            </a:r>
            <a:r>
              <a:rPr lang="en-US" dirty="0">
                <a:latin typeface="Times New Roman" charset="0"/>
                <a:ea typeface="ＭＳ Ｐゴシック" charset="0"/>
                <a:cs typeface="ＭＳ Ｐゴシック" charset="0"/>
              </a:rPr>
              <a:t> figures might refer to the supposed life span of the clan, not just the men themselves, if one wished to pursue such paths. Only dear old Noah (having his firstborn at 500 = 100; living, even as “clan,” to 950 = 190 years) is the odd man out.”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4183469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4A1276-D4EF-AF44-881C-9392EA0D37B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How old is the earth? Let’s ask the oldest man!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05DA2A-5C3F-1241-A85F-444C5F981CE7}" type="slidenum">
              <a:rPr lang="en-US" sz="1200">
                <a:solidFill>
                  <a:prstClr val="black"/>
                </a:solidFill>
              </a:rPr>
              <a:pPr eaLnBrk="1" hangingPunct="1"/>
              <a:t>5</a:t>
            </a:fld>
            <a:endParaRPr lang="en-US" sz="1200">
              <a:solidFill>
                <a:prstClr val="black"/>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45</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946E4-9D17-B04E-9209-97F27DB5CB9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6040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692E89-BB54-3C46-A858-56AB7CD6AF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6102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Picture from:</a:t>
            </a:r>
          </a:p>
          <a:p>
            <a:r>
              <a:rPr lang="en-US" b="1" dirty="0"/>
              <a:t>Lucy’s species heralded the rise of long childhoods in hominids</a:t>
            </a:r>
          </a:p>
          <a:p>
            <a:r>
              <a:rPr lang="en-US" b="1" dirty="0"/>
              <a:t>Prolonged brain growth was already a feature for hominids before </a:t>
            </a:r>
            <a:r>
              <a:rPr lang="en-US" b="1" i="1" dirty="0"/>
              <a:t>Homo</a:t>
            </a:r>
            <a:r>
              <a:rPr lang="en-US" b="1" dirty="0"/>
              <a:t> genus members appeared </a:t>
            </a:r>
          </a:p>
          <a:p>
            <a:r>
              <a:rPr lang="en-US" dirty="0"/>
              <a:t>A more than 3-million-year-old hominid species called </a:t>
            </a:r>
            <a:r>
              <a:rPr lang="en-US" i="1" dirty="0"/>
              <a:t>Australopithecus afarensis</a:t>
            </a:r>
            <a:r>
              <a:rPr lang="en-US" dirty="0"/>
              <a:t>, represented here by an adult’s reconstructed skull, foreshadowed the long period of childhood brain growth typical of people today, a new study suggests.</a:t>
            </a:r>
          </a:p>
          <a:p>
            <a:r>
              <a:rPr lang="en-US" dirty="0"/>
              <a:t>Lorenza photography / </a:t>
            </a:r>
            <a:r>
              <a:rPr lang="en-US" dirty="0" err="1"/>
              <a:t>Alamy</a:t>
            </a:r>
            <a:r>
              <a:rPr lang="en-US" dirty="0"/>
              <a:t> Stock Photo</a:t>
            </a:r>
          </a:p>
          <a:p>
            <a:r>
              <a:rPr lang="en-US" b="1" dirty="0"/>
              <a:t>Share this:</a:t>
            </a:r>
          </a:p>
          <a:p>
            <a:r>
              <a:rPr lang="en-US" dirty="0"/>
              <a:t>By </a:t>
            </a:r>
            <a:r>
              <a:rPr lang="en-US" dirty="0">
                <a:hlinkClick r:id="rId3"/>
              </a:rPr>
              <a:t>Bruce Bower</a:t>
            </a:r>
            <a:endParaRPr lang="en-US" dirty="0"/>
          </a:p>
          <a:p>
            <a:r>
              <a:rPr lang="en-US" dirty="0"/>
              <a:t>April 1, 2020 at 2:02 pm</a:t>
            </a:r>
          </a:p>
          <a:p>
            <a:r>
              <a:rPr lang="en-US" dirty="0"/>
              <a:t>Lucy’s kind had small, </a:t>
            </a:r>
            <a:r>
              <a:rPr lang="en-US" dirty="0" err="1"/>
              <a:t>chimplike</a:t>
            </a:r>
            <a:r>
              <a:rPr lang="en-US" dirty="0"/>
              <a:t> brains that, nevertheless, grew at a slow, humanlike pace.</a:t>
            </a:r>
          </a:p>
          <a:p>
            <a:r>
              <a:rPr lang="en-US" dirty="0"/>
              <a:t>This discovery, reported April 1 in </a:t>
            </a:r>
            <a:r>
              <a:rPr lang="en-US" i="1" dirty="0"/>
              <a:t>Science Advances</a:t>
            </a:r>
            <a:r>
              <a:rPr lang="en-US" dirty="0"/>
              <a:t>, shows for the first time that prolonged brain growth in hominid youngsters wasn’t a by-product of having unusually large brains. An influential idea over the last 20 years has held that extended brain development after birth originated in the </a:t>
            </a:r>
            <a:r>
              <a:rPr lang="en-US" i="1" dirty="0"/>
              <a:t>Homo</a:t>
            </a:r>
            <a:r>
              <a:rPr lang="en-US" dirty="0"/>
              <a:t> genus around 2.5 million years ago, so that mothers — whose pelvic bones and birth canal had narrowed to enable efficient upright walking — could safely deliver babies.</a:t>
            </a:r>
          </a:p>
          <a:p>
            <a:endParaRPr lang="en-US" dirty="0"/>
          </a:p>
          <a:p>
            <a:r>
              <a:rPr lang="en-US" dirty="0"/>
              <a:t>But </a:t>
            </a:r>
            <a:r>
              <a:rPr lang="en-US" i="1" dirty="0"/>
              <a:t>Australopithecus afarensis</a:t>
            </a:r>
            <a:r>
              <a:rPr lang="en-US" dirty="0"/>
              <a:t>, an East African hominid species best known for Lucy’s partial skeleton, also had slow-developing brains that reached only about one-third the volume of present-day human brains, say paleoanthropologist Philipp </a:t>
            </a:r>
            <a:r>
              <a:rPr lang="en-US" dirty="0" err="1"/>
              <a:t>Gunz</a:t>
            </a:r>
            <a:r>
              <a:rPr lang="en-US" dirty="0"/>
              <a:t> of the Max Planck Institute for Evolutionary Anthropology in Leipzig, Germany, and his colleagues. And </a:t>
            </a:r>
            <a:r>
              <a:rPr lang="en-US" i="1" dirty="0"/>
              <a:t>A. afarensis</a:t>
            </a:r>
            <a:r>
              <a:rPr lang="en-US" dirty="0"/>
              <a:t> is roughly 3 million to 4 million years old, meaning slow brain growth after birth developed </a:t>
            </a:r>
            <a:r>
              <a:rPr lang="en-US" dirty="0">
                <a:hlinkClick r:id="rId4"/>
              </a:rPr>
              <a:t>before members of the </a:t>
            </a:r>
            <a:r>
              <a:rPr lang="en-US" i="1" dirty="0">
                <a:hlinkClick r:id="rId4"/>
              </a:rPr>
              <a:t>Homo</a:t>
            </a:r>
            <a:r>
              <a:rPr lang="en-US" dirty="0">
                <a:hlinkClick r:id="rId4"/>
              </a:rPr>
              <a:t> genus appeared</a:t>
            </a:r>
            <a:r>
              <a:rPr lang="en-US" dirty="0"/>
              <a:t>, perhaps as early as 2.8 million years ago (</a:t>
            </a:r>
            <a:r>
              <a:rPr lang="en-US" i="1" dirty="0"/>
              <a:t>SN: 3/4/15</a:t>
            </a:r>
            <a:r>
              <a:rPr lang="en-US" dirty="0"/>
              <a:t>). </a:t>
            </a:r>
          </a:p>
          <a:p>
            <a:r>
              <a:rPr lang="en-US" dirty="0"/>
              <a:t>Too few </a:t>
            </a:r>
            <a:r>
              <a:rPr lang="en-US" i="1" dirty="0"/>
              <a:t>A. afarensis</a:t>
            </a:r>
            <a:r>
              <a:rPr lang="en-US" dirty="0"/>
              <a:t> infants have been studied to calculate the age at which this species attained adult-sized brains, </a:t>
            </a:r>
            <a:r>
              <a:rPr lang="en-US" dirty="0" err="1"/>
              <a:t>Gunz</a:t>
            </a:r>
            <a:r>
              <a:rPr lang="en-US" dirty="0"/>
              <a:t> cautions. The brains of human infants today reach adult sizes by close to age 5, versus an age of around 2 or 3 for both chimps and gorillas.</a:t>
            </a:r>
          </a:p>
          <a:p>
            <a:endParaRPr lang="en-US" dirty="0"/>
          </a:p>
          <a:p>
            <a:r>
              <a:rPr lang="en-US" dirty="0"/>
              <a:t>In the new study, </a:t>
            </a:r>
            <a:r>
              <a:rPr lang="en-US" dirty="0" err="1"/>
              <a:t>Gunz</a:t>
            </a:r>
            <a:r>
              <a:rPr lang="en-US" dirty="0"/>
              <a:t> and colleagues estimated brain volumes for six </a:t>
            </a:r>
            <a:r>
              <a:rPr lang="en-US" i="1" dirty="0"/>
              <a:t>A. afarensis</a:t>
            </a:r>
            <a:r>
              <a:rPr lang="en-US" dirty="0"/>
              <a:t> adults and two children, estimated to have been about 2 years and 5 months old. The kids had brains that were smaller than adult </a:t>
            </a:r>
            <a:r>
              <a:rPr lang="en-US" i="1" dirty="0"/>
              <a:t>A. afarensis</a:t>
            </a:r>
            <a:r>
              <a:rPr lang="en-US" dirty="0"/>
              <a:t> brain sizes in a proportion similar to human children’s brains at the same age relative to adult humans. </a:t>
            </a:r>
          </a:p>
          <a:p>
            <a:endParaRPr lang="en-US" dirty="0"/>
          </a:p>
          <a:p>
            <a:r>
              <a:rPr lang="en-US" dirty="0"/>
              <a:t>The new data suggest that, for Lucy’s species, “infant brain size [relative to that of an average adult] may have been proportionally even smaller than in human infants,” says biological anthropologist Zachary </a:t>
            </a:r>
            <a:r>
              <a:rPr lang="en-US" dirty="0" err="1"/>
              <a:t>Cofran</a:t>
            </a:r>
            <a:r>
              <a:rPr lang="en-US" dirty="0"/>
              <a:t> of Vassar College in Poughkeepsie, N.Y., who did not participate in the new study. If so, that pattern would strongly point to an extended period of brain growth for </a:t>
            </a:r>
            <a:r>
              <a:rPr lang="en-US" i="1" dirty="0"/>
              <a:t>A. afarensis</a:t>
            </a:r>
            <a:r>
              <a:rPr lang="en-US" dirty="0"/>
              <a:t>.</a:t>
            </a:r>
          </a:p>
          <a:p>
            <a:r>
              <a:rPr lang="en-US" dirty="0"/>
              <a:t>A roughly 3.3-million-year-old </a:t>
            </a:r>
            <a:r>
              <a:rPr lang="en-US" i="1" dirty="0"/>
              <a:t>A. afarensis</a:t>
            </a:r>
            <a:r>
              <a:rPr lang="en-US" dirty="0"/>
              <a:t> child’s skull, shown here, has revealed signs of prolonged growth of a brain that nonetheless had a </a:t>
            </a:r>
            <a:r>
              <a:rPr lang="en-US" dirty="0" err="1"/>
              <a:t>chimplike</a:t>
            </a:r>
            <a:r>
              <a:rPr lang="en-US" dirty="0"/>
              <a:t> structure.@ </a:t>
            </a:r>
            <a:r>
              <a:rPr lang="en-US" dirty="0" err="1"/>
              <a:t>Zeresenay</a:t>
            </a:r>
            <a:r>
              <a:rPr lang="en-US" dirty="0"/>
              <a:t> </a:t>
            </a:r>
            <a:r>
              <a:rPr lang="en-US" dirty="0" err="1"/>
              <a:t>Alemseged</a:t>
            </a:r>
            <a:r>
              <a:rPr lang="en-US" dirty="0"/>
              <a:t> </a:t>
            </a:r>
            <a:r>
              <a:rPr lang="en-US" dirty="0" err="1"/>
              <a:t>Gunz</a:t>
            </a:r>
            <a:r>
              <a:rPr lang="en-US" dirty="0"/>
              <a:t> suggests the extended post-birth brain growth among </a:t>
            </a:r>
            <a:r>
              <a:rPr lang="en-US" i="1" dirty="0"/>
              <a:t>A. afarensis</a:t>
            </a:r>
            <a:r>
              <a:rPr lang="en-US" dirty="0"/>
              <a:t> may have eased the physical and nutritional burden on mothers caring for infants, especially if food was scarce. It also “likely provided a foundation for the evolution of long childhoods in the human lineage,” he says.</a:t>
            </a:r>
          </a:p>
          <a:p>
            <a:endParaRPr lang="en-US" dirty="0"/>
          </a:p>
          <a:p>
            <a:r>
              <a:rPr lang="en-US" dirty="0"/>
              <a:t>His group used high-resolution CT scans to study fossilized braincases from an infant </a:t>
            </a:r>
            <a:r>
              <a:rPr lang="en-US" i="1" dirty="0"/>
              <a:t>A. afarensis</a:t>
            </a:r>
            <a:r>
              <a:rPr lang="en-US" dirty="0"/>
              <a:t> and six adults, including Lucy, all found at Ethiopia’s </a:t>
            </a:r>
            <a:r>
              <a:rPr lang="en-US" dirty="0" err="1"/>
              <a:t>Hadar</a:t>
            </a:r>
            <a:r>
              <a:rPr lang="en-US" dirty="0"/>
              <a:t> site. A second </a:t>
            </a:r>
            <a:r>
              <a:rPr lang="en-US" i="1" dirty="0"/>
              <a:t>A. afarensis</a:t>
            </a:r>
            <a:r>
              <a:rPr lang="en-US" dirty="0"/>
              <a:t> infant braincase came from </a:t>
            </a:r>
            <a:r>
              <a:rPr lang="en-US" dirty="0">
                <a:hlinkClick r:id="rId5"/>
              </a:rPr>
              <a:t>Ethiopia’s Dikika site</a:t>
            </a:r>
            <a:r>
              <a:rPr lang="en-US" dirty="0"/>
              <a:t> (</a:t>
            </a:r>
            <a:r>
              <a:rPr lang="en-US" i="1" dirty="0"/>
              <a:t>SN: 9/20/06</a:t>
            </a:r>
            <a:r>
              <a:rPr lang="en-US" dirty="0"/>
              <a:t>). The scans helped the researchers create 3-D digital reconstructions, or endocasts, of impressions made by the brain on the skull’s inner surface. Endocasts display signature folds and creases in brain tissue typical of humans or chimps, although preservation of these neural landmarks varies.</a:t>
            </a:r>
          </a:p>
          <a:p>
            <a:endParaRPr lang="en-US" dirty="0"/>
          </a:p>
          <a:p>
            <a:r>
              <a:rPr lang="en-US" dirty="0"/>
              <a:t>CT scans also let the researchers determine the infants’ ages by revealing microscopic layers of dental enamel that form daily during childhood, which can be counted like tree rings. </a:t>
            </a:r>
          </a:p>
          <a:p>
            <a:r>
              <a:rPr lang="en-US" dirty="0"/>
              <a:t>The </a:t>
            </a:r>
            <a:r>
              <a:rPr lang="en-US" dirty="0" err="1"/>
              <a:t>Dikika</a:t>
            </a:r>
            <a:r>
              <a:rPr lang="en-US" dirty="0"/>
              <a:t> child’s well-preserved endocast retained a crease and a set of grooves toward the back of the brain that are found in chimps, but not in humans. These impressions mark a prominent neural area involved in vision. Human brain surfaces lack these markings due to expanded neural tissue that integrates visual and sensory information. </a:t>
            </a:r>
            <a:r>
              <a:rPr lang="en-US" dirty="0">
                <a:hlinkClick r:id="rId6"/>
              </a:rPr>
              <a:t>A South African </a:t>
            </a:r>
            <a:r>
              <a:rPr lang="en-US" i="1" dirty="0">
                <a:hlinkClick r:id="rId6"/>
              </a:rPr>
              <a:t>Australopithecus</a:t>
            </a:r>
            <a:r>
              <a:rPr lang="en-US" dirty="0">
                <a:hlinkClick r:id="rId6"/>
              </a:rPr>
              <a:t> skull</a:t>
            </a:r>
            <a:r>
              <a:rPr lang="en-US" dirty="0"/>
              <a:t> was previously revealed to have signs of a </a:t>
            </a:r>
            <a:r>
              <a:rPr lang="en-US" dirty="0" err="1"/>
              <a:t>chimplike</a:t>
            </a:r>
            <a:r>
              <a:rPr lang="en-US" dirty="0"/>
              <a:t> visual area in the brain (</a:t>
            </a:r>
            <a:r>
              <a:rPr lang="en-US" i="1" dirty="0"/>
              <a:t>SN: 1/10/19</a:t>
            </a:r>
            <a:r>
              <a:rPr lang="en-US" dirty="0"/>
              <a:t>).</a:t>
            </a:r>
          </a:p>
          <a:p>
            <a:endParaRPr lang="en-US" dirty="0"/>
          </a:p>
          <a:p>
            <a:r>
              <a:rPr lang="en-US" dirty="0"/>
              <a:t>Neither of the </a:t>
            </a:r>
            <a:r>
              <a:rPr lang="en-US" i="1" dirty="0"/>
              <a:t>A. afarensis</a:t>
            </a:r>
            <a:r>
              <a:rPr lang="en-US" dirty="0"/>
              <a:t> infants showed evidence of humanlike frontal brain organization, as has been reported for an approximately 300,000-year-old South African hominid, </a:t>
            </a:r>
            <a:r>
              <a:rPr lang="en-US" i="1" dirty="0">
                <a:hlinkClick r:id="rId7"/>
              </a:rPr>
              <a:t>Homo naledi</a:t>
            </a:r>
            <a:r>
              <a:rPr lang="en-US" dirty="0"/>
              <a:t> (</a:t>
            </a:r>
            <a:r>
              <a:rPr lang="en-US" i="1" dirty="0"/>
              <a:t>SN: 4/25/17</a:t>
            </a:r>
            <a:r>
              <a:rPr lang="en-US" dirty="0"/>
              <a:t>).</a:t>
            </a:r>
          </a:p>
          <a:p>
            <a:r>
              <a:rPr lang="en-US" dirty="0"/>
              <a:t>Anthropologist and neuroscientist Todd Preuss of Emory University in Atlanta agrees. Endocasts of the </a:t>
            </a:r>
            <a:r>
              <a:rPr lang="en-US" dirty="0" err="1"/>
              <a:t>Hadar</a:t>
            </a:r>
            <a:r>
              <a:rPr lang="en-US" dirty="0"/>
              <a:t> </a:t>
            </a:r>
            <a:r>
              <a:rPr lang="en-US" i="1" dirty="0"/>
              <a:t>A. afarensis </a:t>
            </a:r>
            <a:r>
              <a:rPr lang="en-US" dirty="0"/>
              <a:t>skulls contain many preserved features from the brain’s visual area that resemble those on an </a:t>
            </a:r>
            <a:r>
              <a:rPr lang="en-US" i="1" dirty="0"/>
              <a:t>Australopithecus</a:t>
            </a:r>
            <a:r>
              <a:rPr lang="en-US" dirty="0"/>
              <a:t> child’s skull from South Africa that dates to about 2.8 million years ago, says Preuss, who was not part of </a:t>
            </a:r>
            <a:r>
              <a:rPr lang="en-US" dirty="0" err="1"/>
              <a:t>Gunz’s</a:t>
            </a:r>
            <a:r>
              <a:rPr lang="en-US" dirty="0"/>
              <a:t> team.</a:t>
            </a:r>
          </a:p>
          <a:p>
            <a:r>
              <a:rPr lang="en-US" dirty="0"/>
              <a:t>Much remains to be learned about the pace of brain growth in </a:t>
            </a:r>
            <a:r>
              <a:rPr lang="en-US" i="1" dirty="0"/>
              <a:t>A. afarensis</a:t>
            </a:r>
            <a:r>
              <a:rPr lang="en-US" dirty="0"/>
              <a:t>, says paleoanthropologist Aida Gomez-Robles of University College London. Researchers can’t track brain sizes of </a:t>
            </a:r>
            <a:r>
              <a:rPr lang="en-US" i="1" dirty="0"/>
              <a:t>A. afarensis</a:t>
            </a:r>
            <a:r>
              <a:rPr lang="en-US" dirty="0"/>
              <a:t> individuals from infancy into adulthood, so the new results don’t conclusively determine growth rates, she notes. And earlier interpretations of hominid brain organization based on endocasts have sparked frequent debate, leading Gomez-Robles to withhold judgment on the brains of Lucy’s kind.</a:t>
            </a:r>
          </a:p>
          <a:p>
            <a:r>
              <a:rPr lang="en-US" dirty="0"/>
              <a:t>Questions or comments on this article? E-mail us at </a:t>
            </a:r>
            <a:r>
              <a:rPr lang="en-US" dirty="0">
                <a:hlinkClick r:id="rId8"/>
              </a:rPr>
              <a:t>feedback@sciencenews.org</a:t>
            </a:r>
            <a:endParaRPr lang="en-US" dirty="0"/>
          </a:p>
          <a:p>
            <a:r>
              <a:rPr lang="en-US" dirty="0"/>
              <a:t>A version of this article appears in the </a:t>
            </a:r>
            <a:r>
              <a:rPr lang="en-US" dirty="0">
                <a:hlinkClick r:id="rId9"/>
              </a:rPr>
              <a:t>May 9, 2020</a:t>
            </a:r>
            <a:r>
              <a:rPr lang="en-US" dirty="0"/>
              <a:t> issue of </a:t>
            </a:r>
            <a:r>
              <a:rPr lang="en-US" i="1" dirty="0"/>
              <a:t>Science News</a:t>
            </a:r>
            <a:r>
              <a:rPr lang="en-US" dirty="0"/>
              <a:t>.</a:t>
            </a:r>
          </a:p>
          <a:p>
            <a:r>
              <a:rPr lang="en-US" b="1" dirty="0"/>
              <a:t>Citations</a:t>
            </a:r>
          </a:p>
          <a:p>
            <a:r>
              <a:rPr lang="en-US" dirty="0"/>
              <a:t>P. </a:t>
            </a:r>
            <a:r>
              <a:rPr lang="en-US" dirty="0" err="1"/>
              <a:t>Gunz</a:t>
            </a:r>
            <a:r>
              <a:rPr lang="en-US" dirty="0"/>
              <a:t> et al. </a:t>
            </a:r>
            <a:r>
              <a:rPr lang="en-US" i="1" dirty="0">
                <a:hlinkClick r:id="rId10"/>
              </a:rPr>
              <a:t>Australopithecus afarensis</a:t>
            </a:r>
            <a:r>
              <a:rPr lang="en-US" dirty="0">
                <a:hlinkClick r:id="rId10"/>
              </a:rPr>
              <a:t> endocasts suggest ape-like brain organization and prolonged brain growth</a:t>
            </a:r>
            <a:r>
              <a:rPr lang="en-US" dirty="0"/>
              <a:t>. </a:t>
            </a:r>
            <a:r>
              <a:rPr lang="en-US" i="1" dirty="0"/>
              <a:t>Science Advances</a:t>
            </a:r>
            <a:r>
              <a:rPr lang="en-US" dirty="0"/>
              <a:t>. Published online April 1, 2020. doi: 10.1126/sciadv.aaz4729.</a:t>
            </a:r>
          </a:p>
          <a:p>
            <a:r>
              <a:rPr lang="en-US" b="1" dirty="0"/>
              <a:t>About </a:t>
            </a:r>
            <a:r>
              <a:rPr lang="en-US" b="1" dirty="0">
                <a:hlinkClick r:id="rId3"/>
              </a:rPr>
              <a:t>Bruce Bower</a:t>
            </a:r>
            <a:endParaRPr lang="en-US" b="1" dirty="0"/>
          </a:p>
          <a:p>
            <a:r>
              <a:rPr lang="en-US" dirty="0">
                <a:hlinkClick r:id="rId11"/>
              </a:rPr>
              <a:t>E-mail </a:t>
            </a:r>
            <a:endParaRPr lang="en-US" dirty="0"/>
          </a:p>
          <a:p>
            <a:r>
              <a:rPr lang="en-US" dirty="0">
                <a:hlinkClick r:id="rId12"/>
              </a:rPr>
              <a:t>Twitter </a:t>
            </a:r>
            <a:endParaRPr lang="en-US" dirty="0"/>
          </a:p>
          <a:p>
            <a:r>
              <a:rPr lang="en-US" dirty="0"/>
              <a:t>Bruce Bower has written about the behavioral sciences for </a:t>
            </a:r>
            <a:r>
              <a:rPr lang="en-US" i="1" dirty="0"/>
              <a:t>Science News</a:t>
            </a:r>
            <a:r>
              <a:rPr lang="en-US" dirty="0"/>
              <a:t> since 1984. He writes about psychology, anthropology, archaeology and mental health issues.</a:t>
            </a:r>
          </a:p>
          <a:p>
            <a:r>
              <a:rPr lang="en-US" b="1" dirty="0"/>
              <a:t>Related Stories</a:t>
            </a:r>
          </a:p>
          <a:p>
            <a:r>
              <a:rPr lang="en-US" dirty="0">
                <a:hlinkClick r:id="rId13"/>
              </a:rPr>
              <a:t>Humans </a:t>
            </a:r>
            <a:r>
              <a:rPr lang="en-US" b="1" dirty="0">
                <a:hlinkClick r:id="rId14"/>
              </a:rPr>
              <a:t>Year in review: Early human kin could shake up family tree </a:t>
            </a:r>
            <a:endParaRPr lang="en-US" b="1" dirty="0"/>
          </a:p>
          <a:p>
            <a:r>
              <a:rPr lang="en-US" dirty="0"/>
              <a:t>By </a:t>
            </a:r>
            <a:r>
              <a:rPr lang="en-US" dirty="0">
                <a:hlinkClick r:id="rId3"/>
              </a:rPr>
              <a:t>Bruce </a:t>
            </a:r>
            <a:r>
              <a:rPr lang="en-US" dirty="0" err="1">
                <a:hlinkClick r:id="rId3"/>
              </a:rPr>
              <a:t>Bower</a:t>
            </a:r>
            <a:r>
              <a:rPr lang="en-US" dirty="0" err="1"/>
              <a:t>December</a:t>
            </a:r>
            <a:r>
              <a:rPr lang="en-US" dirty="0"/>
              <a:t> 15, 2015 </a:t>
            </a:r>
          </a:p>
          <a:p>
            <a:r>
              <a:rPr lang="en-US" dirty="0">
                <a:hlinkClick r:id="rId13"/>
              </a:rPr>
              <a:t>Humans </a:t>
            </a:r>
            <a:r>
              <a:rPr lang="en-US" b="1" dirty="0">
                <a:hlinkClick r:id="rId4"/>
              </a:rPr>
              <a:t>Ancient jaw may hold clues to origins of human genus </a:t>
            </a:r>
            <a:endParaRPr lang="en-US" b="1" dirty="0"/>
          </a:p>
          <a:p>
            <a:r>
              <a:rPr lang="en-US" dirty="0"/>
              <a:t>By </a:t>
            </a:r>
            <a:r>
              <a:rPr lang="en-US" dirty="0">
                <a:hlinkClick r:id="rId3"/>
              </a:rPr>
              <a:t>Bruce </a:t>
            </a:r>
            <a:r>
              <a:rPr lang="en-US" dirty="0" err="1">
                <a:hlinkClick r:id="rId3"/>
              </a:rPr>
              <a:t>Bower</a:t>
            </a:r>
            <a:r>
              <a:rPr lang="en-US" dirty="0" err="1"/>
              <a:t>March</a:t>
            </a:r>
            <a:r>
              <a:rPr lang="en-US" dirty="0"/>
              <a:t> 4, 2015 </a:t>
            </a:r>
          </a:p>
          <a:p>
            <a:r>
              <a:rPr lang="en-US" dirty="0">
                <a:hlinkClick r:id="rId15"/>
              </a:rPr>
              <a:t>Anthropology </a:t>
            </a:r>
            <a:r>
              <a:rPr lang="en-US" b="1" dirty="0">
                <a:hlinkClick r:id="rId16"/>
              </a:rPr>
              <a:t>Fossil Skull Diversifies Family Tree </a:t>
            </a:r>
            <a:endParaRPr lang="en-US" b="1" dirty="0"/>
          </a:p>
          <a:p>
            <a:r>
              <a:rPr lang="en-US" dirty="0"/>
              <a:t>By </a:t>
            </a:r>
            <a:r>
              <a:rPr lang="en-US" dirty="0">
                <a:hlinkClick r:id="rId3"/>
              </a:rPr>
              <a:t>Bruce </a:t>
            </a:r>
            <a:r>
              <a:rPr lang="en-US" dirty="0" err="1">
                <a:hlinkClick r:id="rId3"/>
              </a:rPr>
              <a:t>Bower</a:t>
            </a:r>
            <a:r>
              <a:rPr lang="en-US" dirty="0" err="1"/>
              <a:t>March</a:t>
            </a:r>
            <a:r>
              <a:rPr lang="en-US" dirty="0"/>
              <a:t> 21, 2001 </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612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0818F2-E410-854A-A632-E59289A52EBA}" type="slidenum">
              <a:rPr lang="en-US" sz="1200">
                <a:solidFill>
                  <a:prstClr val="black"/>
                </a:solidFill>
              </a:rPr>
              <a:pPr eaLnBrk="1" hangingPunct="1"/>
              <a:t>8</a:t>
            </a:fld>
            <a:endParaRPr lang="en-US" sz="1200">
              <a:solidFill>
                <a:prstClr val="black"/>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3E8C5B-CD21-6245-8B56-58DB6CF773A0}" type="slidenum">
              <a:rPr lang="zh-CN" altLang="en-US" sz="1200">
                <a:solidFill>
                  <a:prstClr val="black"/>
                </a:solidFill>
              </a:rPr>
              <a:pPr/>
              <a:t>12</a:t>
            </a:fld>
            <a:endParaRPr lang="en-US" altLang="zh-CN" sz="1200">
              <a:solidFill>
                <a:prstClr val="black"/>
              </a:solidFill>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7FC5E5-71CB-1B4E-B70D-6B9EB4616D2F}" type="slidenum">
              <a:rPr lang="en-US" sz="1200">
                <a:solidFill>
                  <a:prstClr val="black"/>
                </a:solidFill>
              </a:rPr>
              <a:pPr eaLnBrk="1" hangingPunct="1"/>
              <a:t>13</a:t>
            </a:fld>
            <a:endParaRPr lang="en-US" sz="1200">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8062519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727681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6534453"/>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4330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38045"/>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860187"/>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668369"/>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09170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552987"/>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807934"/>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712080"/>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517940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200073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247845"/>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07655"/>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306094"/>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852990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903695"/>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385550"/>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838917"/>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829172"/>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115611"/>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066271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797800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56052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894803"/>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842452"/>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46231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19312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71020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209837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881320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232674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02350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359770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46199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598289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794472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239772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55787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949628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74167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46137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04905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55959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651135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3461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90854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8488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1253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85743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570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28032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06566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3092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474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14486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67335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9240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346718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6901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22493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18572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5619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78329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05210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11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007871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1877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ED4418-E87E-4A4E-B8F3-1AAF584956A0}" type="slidenum">
              <a:rPr lang="en-US"/>
              <a:pPr>
                <a:defRPr/>
              </a:pPr>
              <a:t>‹#›</a:t>
            </a:fld>
            <a:endParaRPr lang="en-US"/>
          </a:p>
        </p:txBody>
      </p:sp>
    </p:spTree>
    <p:extLst>
      <p:ext uri="{BB962C8B-B14F-4D97-AF65-F5344CB8AC3E}">
        <p14:creationId xmlns:p14="http://schemas.microsoft.com/office/powerpoint/2010/main" val="116466419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80D031-F829-D84F-9F65-8B6640E231E8}" type="slidenum">
              <a:rPr lang="en-US"/>
              <a:pPr>
                <a:defRPr/>
              </a:pPr>
              <a:t>‹#›</a:t>
            </a:fld>
            <a:endParaRPr lang="en-US"/>
          </a:p>
        </p:txBody>
      </p:sp>
    </p:spTree>
    <p:extLst>
      <p:ext uri="{BB962C8B-B14F-4D97-AF65-F5344CB8AC3E}">
        <p14:creationId xmlns:p14="http://schemas.microsoft.com/office/powerpoint/2010/main" val="114312152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5DD2F3-C325-5A48-8B79-A60B6417A60E}" type="slidenum">
              <a:rPr lang="en-US"/>
              <a:pPr>
                <a:defRPr/>
              </a:pPr>
              <a:t>‹#›</a:t>
            </a:fld>
            <a:endParaRPr lang="en-US"/>
          </a:p>
        </p:txBody>
      </p:sp>
    </p:spTree>
    <p:extLst>
      <p:ext uri="{BB962C8B-B14F-4D97-AF65-F5344CB8AC3E}">
        <p14:creationId xmlns:p14="http://schemas.microsoft.com/office/powerpoint/2010/main" val="1637998439"/>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842006-10A7-7648-B49E-737A6606F353}" type="slidenum">
              <a:rPr lang="en-US"/>
              <a:pPr>
                <a:defRPr/>
              </a:pPr>
              <a:t>‹#›</a:t>
            </a:fld>
            <a:endParaRPr lang="en-US"/>
          </a:p>
        </p:txBody>
      </p:sp>
    </p:spTree>
    <p:extLst>
      <p:ext uri="{BB962C8B-B14F-4D97-AF65-F5344CB8AC3E}">
        <p14:creationId xmlns:p14="http://schemas.microsoft.com/office/powerpoint/2010/main" val="1108220578"/>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3C5FE9-3529-3F44-8AAC-481C49A19538}" type="slidenum">
              <a:rPr lang="en-US"/>
              <a:pPr>
                <a:defRPr/>
              </a:pPr>
              <a:t>‹#›</a:t>
            </a:fld>
            <a:endParaRPr lang="en-US"/>
          </a:p>
        </p:txBody>
      </p:sp>
    </p:spTree>
    <p:extLst>
      <p:ext uri="{BB962C8B-B14F-4D97-AF65-F5344CB8AC3E}">
        <p14:creationId xmlns:p14="http://schemas.microsoft.com/office/powerpoint/2010/main" val="2203836064"/>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250BE5-B1C8-E94C-A6D2-3F42F42F8C2E}" type="slidenum">
              <a:rPr lang="en-US"/>
              <a:pPr>
                <a:defRPr/>
              </a:pPr>
              <a:t>‹#›</a:t>
            </a:fld>
            <a:endParaRPr lang="en-US"/>
          </a:p>
        </p:txBody>
      </p:sp>
    </p:spTree>
    <p:extLst>
      <p:ext uri="{BB962C8B-B14F-4D97-AF65-F5344CB8AC3E}">
        <p14:creationId xmlns:p14="http://schemas.microsoft.com/office/powerpoint/2010/main" val="29027525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1487DE-12F6-F742-B056-3139C01851D8}" type="slidenum">
              <a:rPr lang="en-US"/>
              <a:pPr>
                <a:defRPr/>
              </a:pPr>
              <a:t>‹#›</a:t>
            </a:fld>
            <a:endParaRPr lang="en-US"/>
          </a:p>
        </p:txBody>
      </p:sp>
    </p:spTree>
    <p:extLst>
      <p:ext uri="{BB962C8B-B14F-4D97-AF65-F5344CB8AC3E}">
        <p14:creationId xmlns:p14="http://schemas.microsoft.com/office/powerpoint/2010/main" val="164217058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D36F7A-6481-884F-A373-AB98B376BA6D}" type="slidenum">
              <a:rPr lang="en-US"/>
              <a:pPr>
                <a:defRPr/>
              </a:pPr>
              <a:t>‹#›</a:t>
            </a:fld>
            <a:endParaRPr lang="en-US"/>
          </a:p>
        </p:txBody>
      </p:sp>
    </p:spTree>
    <p:extLst>
      <p:ext uri="{BB962C8B-B14F-4D97-AF65-F5344CB8AC3E}">
        <p14:creationId xmlns:p14="http://schemas.microsoft.com/office/powerpoint/2010/main" val="187353429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C6B6B8-1336-8F41-971A-17DE6FEC02A3}" type="slidenum">
              <a:rPr lang="en-US"/>
              <a:pPr>
                <a:defRPr/>
              </a:pPr>
              <a:t>‹#›</a:t>
            </a:fld>
            <a:endParaRPr lang="en-US"/>
          </a:p>
        </p:txBody>
      </p:sp>
    </p:spTree>
    <p:extLst>
      <p:ext uri="{BB962C8B-B14F-4D97-AF65-F5344CB8AC3E}">
        <p14:creationId xmlns:p14="http://schemas.microsoft.com/office/powerpoint/2010/main" val="110617603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875383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B77CF-1BE8-E641-A1DF-980132D9D4D3}" type="slidenum">
              <a:rPr lang="en-US"/>
              <a:pPr>
                <a:defRPr/>
              </a:pPr>
              <a:t>‹#›</a:t>
            </a:fld>
            <a:endParaRPr lang="en-US"/>
          </a:p>
        </p:txBody>
      </p:sp>
    </p:spTree>
    <p:extLst>
      <p:ext uri="{BB962C8B-B14F-4D97-AF65-F5344CB8AC3E}">
        <p14:creationId xmlns:p14="http://schemas.microsoft.com/office/powerpoint/2010/main" val="3051722084"/>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8FE189-6794-4E4D-9E5E-AD3698ED9912}" type="slidenum">
              <a:rPr lang="en-US"/>
              <a:pPr>
                <a:defRPr/>
              </a:pPr>
              <a:t>‹#›</a:t>
            </a:fld>
            <a:endParaRPr lang="en-US"/>
          </a:p>
        </p:txBody>
      </p:sp>
    </p:spTree>
    <p:extLst>
      <p:ext uri="{BB962C8B-B14F-4D97-AF65-F5344CB8AC3E}">
        <p14:creationId xmlns:p14="http://schemas.microsoft.com/office/powerpoint/2010/main" val="144751910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245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24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6203132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32889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1764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1459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22794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24594"/>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353744"/>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10318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90480"/>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289783"/>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9697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9026083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045344"/>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424974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103213"/>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284004685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15513227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309997688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307709799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3019812926"/>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299018610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355369637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1619329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352298059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26755421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2205076714"/>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732823323"/>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57403959"/>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06083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21500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3860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22576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898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500236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34468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92422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37139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899750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64892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15821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5253009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790541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2434308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293362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6852474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2843810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528464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9193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3510423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2558133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3896053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38255865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681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176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517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5286882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7311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130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193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684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645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1867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1845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4395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2067873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65059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073922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89432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78581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541763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831726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8085482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32950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366118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2827705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108885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26307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67819480"/>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7143478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8697293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99455247"/>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5420419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1928067"/>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32141646"/>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0022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5809265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664884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1398807"/>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1.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2.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3.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3.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6" Type="http://schemas.openxmlformats.org/officeDocument/2006/relationships/image" Target="../media/image6.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5.pn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3.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6" Type="http://schemas.openxmlformats.org/officeDocument/2006/relationships/image" Target="../media/image6.pn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5.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71821189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C44B28A-C438-8C4B-88E4-3E699CBEE1F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920702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8468915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3276136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5537613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036610"/>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719698"/>
      </p:ext>
    </p:extLst>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EFADD880-A662-404B-849B-79C1EC258D8F}" type="slidenum">
              <a:rPr lang="en-US"/>
              <a:pPr>
                <a:defRPr/>
              </a:pPr>
              <a:t>‹#›</a:t>
            </a:fld>
            <a:endParaRPr lang="en-US"/>
          </a:p>
        </p:txBody>
      </p:sp>
    </p:spTree>
    <p:extLst>
      <p:ext uri="{BB962C8B-B14F-4D97-AF65-F5344CB8AC3E}">
        <p14:creationId xmlns:p14="http://schemas.microsoft.com/office/powerpoint/2010/main" val="339890077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140340740"/>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46310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0047355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25722491"/>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23776182"/>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810772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3136063936"/>
      </p:ext>
    </p:extLst>
  </p:cSld>
  <p:clrMap bg1="lt1" tx1="dk1" bg2="lt2" tx2="dk2" accent1="accent1" accent2="accent2" accent3="accent3" accent4="accent4" accent5="accent5" accent6="accent6" hlink="hlink" folHlink="folHlink"/>
  <p:sldLayoutIdLst>
    <p:sldLayoutId id="2147483784"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12743634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hyperlink" Target="http://www.biblicalhorizons.com/biblicalhorizons/ch/"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80.xml"/><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3.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4.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5.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2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6.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66.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45.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67.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61.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br>
              <a:rPr lang="en-US" sz="7200" b="1" dirty="0">
                <a:effectLst>
                  <a:glow rad="177800">
                    <a:schemeClr val="bg2"/>
                  </a:glow>
                </a:effectLst>
              </a:rPr>
            </a:br>
            <a:r>
              <a:rPr lang="ar-JO" sz="7200" b="1" dirty="0">
                <a:effectLst>
                  <a:glow rad="177800">
                    <a:schemeClr val="bg2"/>
                  </a:glow>
                </a:effectLst>
              </a:rPr>
              <a:t>سجلات الأنساب و التسلسل الزمني في العهد القديم</a:t>
            </a:r>
            <a:r>
              <a:rPr lang="en-US" sz="7200" b="1" dirty="0">
                <a:effectLst>
                  <a:glow rad="177800">
                    <a:schemeClr val="bg2"/>
                  </a:glow>
                </a:effectLst>
              </a:rPr>
              <a:t>  </a:t>
            </a:r>
            <a:endParaRPr lang="en-US" sz="5400" b="1" dirty="0">
              <a:effectLst>
                <a:glow rad="177800">
                  <a:schemeClr val="bg2"/>
                </a:glow>
              </a:effectLst>
            </a:endParaRPr>
          </a:p>
        </p:txBody>
      </p:sp>
      <p:sp>
        <p:nvSpPr>
          <p:cNvPr id="4" name="Title 1"/>
          <p:cNvSpPr txBox="1">
            <a:spLocks/>
          </p:cNvSpPr>
          <p:nvPr/>
        </p:nvSpPr>
        <p:spPr bwMode="auto">
          <a:xfrm>
            <a:off x="-62307" y="-1556387"/>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ar-JO" sz="4800" b="1" i="1" dirty="0">
                <a:effectLst>
                  <a:glow rad="177800">
                    <a:schemeClr val="bg2"/>
                  </a:glow>
                </a:effectLst>
              </a:rPr>
              <a:t>تكوين 5 و 11</a:t>
            </a:r>
            <a:endParaRPr lang="en-US" sz="4800" b="1" i="1" dirty="0">
              <a:effectLst>
                <a:glow rad="177800">
                  <a:schemeClr val="bg2"/>
                </a:glow>
              </a:effectLst>
            </a:endParaRPr>
          </a:p>
        </p:txBody>
      </p:sp>
      <p:sp>
        <p:nvSpPr>
          <p:cNvPr id="6" name="Rectangle 5"/>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cs typeface="Arial"/>
              </a:rPr>
              <a:t> • BibleStudyDownloads.org</a:t>
            </a:r>
          </a:p>
        </p:txBody>
      </p:sp>
      <p:sp>
        <p:nvSpPr>
          <p:cNvPr id="3" name="Title 1">
            <a:extLst>
              <a:ext uri="{FF2B5EF4-FFF2-40B4-BE49-F238E27FC236}">
                <a16:creationId xmlns:a16="http://schemas.microsoft.com/office/drawing/2014/main" id="{B3F136BD-7BE4-CEE7-AAF2-C6C72D50831B}"/>
              </a:ext>
            </a:extLst>
          </p:cNvPr>
          <p:cNvSpPr txBox="1">
            <a:spLocks/>
          </p:cNvSpPr>
          <p:nvPr/>
        </p:nvSpPr>
        <p:spPr bwMode="auto">
          <a:xfrm>
            <a:off x="64625" y="4448861"/>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ar-JO" sz="6000" b="1" i="1" dirty="0">
                <a:effectLst>
                  <a:glow rad="177800">
                    <a:schemeClr val="bg2"/>
                  </a:glow>
                </a:effectLst>
              </a:rPr>
              <a:t>تكوين ٥ و ١١</a:t>
            </a:r>
            <a:endParaRPr lang="en-US" sz="6000" b="1" i="1" dirty="0">
              <a:effectLst>
                <a:glow rad="177800">
                  <a:schemeClr val="bg2"/>
                </a:glow>
              </a:effectLst>
            </a:endParaRPr>
          </a:p>
        </p:txBody>
      </p:sp>
    </p:spTree>
    <p:extLst>
      <p:ext uri="{BB962C8B-B14F-4D97-AF65-F5344CB8AC3E}">
        <p14:creationId xmlns:p14="http://schemas.microsoft.com/office/powerpoint/2010/main" val="13426643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i="1" dirty="0">
                <a:solidFill>
                  <a:schemeClr val="bg1"/>
                </a:solidFill>
                <a:latin typeface="Arial"/>
                <a:cs typeface="Arial"/>
              </a:rPr>
              <a:t>ما هي الفكرة ؟</a:t>
            </a:r>
            <a:endParaRPr lang="en-US" sz="4000" b="1" i="1" dirty="0">
              <a:solidFill>
                <a:schemeClr val="bg1"/>
              </a:solidFill>
              <a:latin typeface="Arial"/>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i="0" u="none" strike="noStrike" kern="1200" cap="none" spc="0" normalizeH="0" baseline="0" noProof="0" dirty="0">
                <a:ln>
                  <a:noFill/>
                </a:ln>
                <a:solidFill>
                  <a:srgbClr val="FFFFFF"/>
                </a:solidFill>
                <a:effectLst/>
                <a:uLnTx/>
                <a:uFillTx/>
                <a:latin typeface="Arial"/>
                <a:ea typeface="ＭＳ Ｐゴシック" charset="-128"/>
                <a:cs typeface="Arial"/>
              </a:rPr>
              <a:t>سجل الأنساب</a:t>
            </a:r>
            <a:endParaRPr kumimoji="0" lang="en-US" sz="88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101838739"/>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081484"/>
          </a:xfrm>
          <a:solidFill>
            <a:schemeClr val="tx1"/>
          </a:solidFill>
        </p:spPr>
        <p:txBody>
          <a:bodyPr/>
          <a:lstStyle/>
          <a:p>
            <a:r>
              <a:rPr lang="ar-JO" sz="4000" b="1" dirty="0">
                <a:solidFill>
                  <a:schemeClr val="bg1"/>
                </a:solidFill>
                <a:latin typeface="Arial"/>
                <a:cs typeface="Arial"/>
              </a:rPr>
              <a:t>ما هي الفكرة ؟</a:t>
            </a:r>
            <a:endParaRPr lang="en-US" sz="4000" b="1" dirty="0">
              <a:solidFill>
                <a:schemeClr val="bg1"/>
              </a:solidFill>
              <a:latin typeface="Arial"/>
              <a:cs typeface="Arial"/>
            </a:endParaRPr>
          </a:p>
        </p:txBody>
      </p:sp>
      <p:sp>
        <p:nvSpPr>
          <p:cNvPr id="8" name="Title 1"/>
          <p:cNvSpPr txBox="1">
            <a:spLocks/>
          </p:cNvSpPr>
          <p:nvPr/>
        </p:nvSpPr>
        <p:spPr bwMode="auto">
          <a:xfrm>
            <a:off x="0" y="5784596"/>
            <a:ext cx="9144000" cy="10734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defTabSz="914400">
              <a:defRPr/>
            </a:pPr>
            <a:r>
              <a:rPr lang="ar-JO" sz="2800" b="1" dirty="0">
                <a:solidFill>
                  <a:schemeClr val="accent3"/>
                </a:solidFill>
              </a:rPr>
              <a:t>يمكن أن تساعدك سجلات الأنساب على تعويض نومك؟</a:t>
            </a:r>
            <a:endParaRPr kumimoji="0" lang="en-US" sz="2800" b="1" i="0" u="none" strike="noStrike" kern="1200" cap="none" spc="0" normalizeH="0" baseline="0" noProof="0" dirty="0">
              <a:ln>
                <a:noFill/>
              </a:ln>
              <a:solidFill>
                <a:schemeClr val="accent3"/>
              </a:solidFill>
              <a:effectLst/>
              <a:uLnTx/>
              <a:uFillTx/>
              <a:latin typeface="Arial"/>
              <a:ea typeface="ＭＳ Ｐゴシック" charset="-128"/>
              <a:cs typeface="Arial"/>
            </a:endParaRPr>
          </a:p>
        </p:txBody>
      </p:sp>
      <p:pic>
        <p:nvPicPr>
          <p:cNvPr id="4" name="Picture 3"/>
          <p:cNvPicPr>
            <a:picLocks noChangeAspect="1"/>
          </p:cNvPicPr>
          <p:nvPr/>
        </p:nvPicPr>
        <p:blipFill>
          <a:blip r:embed="rId2"/>
          <a:stretch>
            <a:fillRect/>
          </a:stretch>
        </p:blipFill>
        <p:spPr>
          <a:xfrm>
            <a:off x="0" y="1054100"/>
            <a:ext cx="9144000" cy="4730496"/>
          </a:xfrm>
          <a:prstGeom prst="rect">
            <a:avLst/>
          </a:prstGeom>
        </p:spPr>
      </p:pic>
    </p:spTree>
    <p:extLst>
      <p:ext uri="{BB962C8B-B14F-4D97-AF65-F5344CB8AC3E}">
        <p14:creationId xmlns:p14="http://schemas.microsoft.com/office/powerpoint/2010/main" val="14514758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ar-JO" altLang="zh-CN" sz="3600" b="1" dirty="0">
                <a:solidFill>
                  <a:schemeClr val="bg1"/>
                </a:solidFill>
                <a:effectLst>
                  <a:glow rad="190500">
                    <a:schemeClr val="tx2"/>
                  </a:glow>
                </a:effectLst>
                <a:latin typeface="Arial" charset="0"/>
                <a:ea typeface="ＭＳ Ｐゴシック" charset="0"/>
              </a:rPr>
              <a:t>هل يمكن أن نجد تاريخ الخليقة                  من تكوين 5 و 11 ؟</a:t>
            </a:r>
            <a:endParaRPr lang="en-US" altLang="zh-CN" sz="4000" b="1" dirty="0">
              <a:solidFill>
                <a:schemeClr val="bg1"/>
              </a:solidFill>
              <a:effectLst>
                <a:glow rad="190500">
                  <a:schemeClr val="tx2"/>
                </a:glow>
              </a:effectLst>
              <a:latin typeface="Arial" charset="0"/>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defTabSz="914400" fontAlgn="base">
              <a:lnSpc>
                <a:spcPct val="90000"/>
              </a:lnSpc>
              <a:spcBef>
                <a:spcPct val="20000"/>
              </a:spcBef>
              <a:spcAft>
                <a:spcPct val="0"/>
              </a:spcAft>
            </a:pPr>
            <a:r>
              <a:rPr lang="ar-JO" altLang="zh-CN" sz="2800" b="1" dirty="0">
                <a:solidFill>
                  <a:srgbClr val="FFFF00"/>
                </a:solidFill>
                <a:effectLst>
                  <a:glow rad="190500">
                    <a:srgbClr val="000000"/>
                  </a:glow>
                </a:effectLst>
                <a:latin typeface="Arial" charset="0"/>
                <a:ea typeface="ＭＳ Ｐゴシック" charset="0"/>
                <a:cs typeface="ＭＳ Ｐゴシック" charset="0"/>
              </a:rPr>
              <a:t>البعض يقول لا</a:t>
            </a:r>
            <a:endParaRPr lang="en-US" altLang="ja-JP" sz="2800" b="1" dirty="0">
              <a:solidFill>
                <a:srgbClr val="FFFF00"/>
              </a:solidFill>
              <a:effectLst>
                <a:glow rad="190500">
                  <a:srgbClr val="000000"/>
                </a:glow>
              </a:effectLst>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charset="0"/>
                <a:ea typeface="ＭＳ Ｐゴシック" charset="0"/>
                <a:cs typeface="ＭＳ Ｐゴシック" charset="0"/>
              </a:rPr>
              <a:t>الأنساب الأخرى في الكتاب المقدس تحتوي على فجوات</a:t>
            </a:r>
            <a:endParaRPr lang="en-US" altLang="zh-CN" sz="2800" b="1" dirty="0">
              <a:solidFill>
                <a:srgbClr val="FFFFFF"/>
              </a:solidFill>
              <a:effectLst>
                <a:glow rad="190500">
                  <a:srgbClr val="000000"/>
                </a:glow>
              </a:effectLst>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charset="0"/>
                <a:ea typeface="ＭＳ Ｐゴシック" charset="0"/>
                <a:cs typeface="ＭＳ Ｐゴシック" charset="0"/>
              </a:rPr>
              <a:t>لهذا لا بد أن يكون هناك فجوات في سفر التكوين</a:t>
            </a:r>
            <a:endParaRPr lang="en-US" altLang="ja-JP" sz="2800" b="1" dirty="0">
              <a:solidFill>
                <a:srgbClr val="FFFFFF"/>
              </a:solidFill>
              <a:effectLst>
                <a:glow rad="190500">
                  <a:srgbClr val="000000"/>
                </a:glow>
              </a:effectLst>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charset="0"/>
                <a:ea typeface="ＭＳ Ｐゴシック" charset="0"/>
                <a:cs typeface="ＭＳ Ｐゴシック" charset="0"/>
              </a:rPr>
              <a:t>نظرية اللافجوة تضع الطوفان سنة 2487 ق.م لكن التاريخ المصري يرجع إلى ما قبل 3300 ق.م</a:t>
            </a:r>
            <a:endParaRPr lang="en-US" altLang="zh-CN" sz="2800" b="1" dirty="0">
              <a:solidFill>
                <a:srgbClr val="FFFFFF"/>
              </a:solidFill>
              <a:effectLst>
                <a:glow rad="190500">
                  <a:srgbClr val="000000"/>
                </a:glow>
              </a:effectLst>
              <a:latin typeface="Arial" charset="0"/>
              <a:ea typeface="ＭＳ Ｐゴシック" charset="0"/>
              <a:cs typeface="ＭＳ Ｐゴシック" charset="0"/>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defTabSz="914400" rtl="1" fontAlgn="base">
              <a:lnSpc>
                <a:spcPct val="90000"/>
              </a:lnSpc>
              <a:spcBef>
                <a:spcPct val="20000"/>
              </a:spcBef>
              <a:spcAft>
                <a:spcPct val="0"/>
              </a:spcAft>
              <a:buFont typeface="Arial" pitchFamily="34" charset="0"/>
              <a:buChar char="•"/>
            </a:pPr>
            <a:r>
              <a:rPr lang="ar-JO" altLang="zh-CN" sz="2800" b="1" dirty="0">
                <a:solidFill>
                  <a:srgbClr val="FFFF00"/>
                </a:solidFill>
                <a:effectLst>
                  <a:glow rad="190500">
                    <a:srgbClr val="000000"/>
                  </a:glow>
                </a:effectLst>
                <a:latin typeface="Arial" charset="0"/>
                <a:ea typeface="ＭＳ Ｐゴシック" charset="0"/>
                <a:cs typeface="ＭＳ Ｐゴシック" charset="0"/>
              </a:rPr>
              <a:t>البعض يقول نعم</a:t>
            </a:r>
            <a:endParaRPr lang="en-US" altLang="ja-JP" sz="2800" b="1" dirty="0">
              <a:solidFill>
                <a:srgbClr val="FFFF00"/>
              </a:solidFill>
              <a:effectLst>
                <a:glow rad="190500">
                  <a:srgbClr val="000000"/>
                </a:glow>
              </a:effectLst>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Arial" pitchFamily="34" charset="0"/>
              <a:buChar char="•"/>
            </a:pPr>
            <a:r>
              <a:rPr lang="ar-JO" altLang="ja-JP" sz="2800" b="1" dirty="0">
                <a:solidFill>
                  <a:schemeClr val="accent3"/>
                </a:solidFill>
                <a:effectLst>
                  <a:glow rad="190500">
                    <a:srgbClr val="000000"/>
                  </a:glow>
                </a:effectLst>
                <a:latin typeface="Arial" charset="0"/>
                <a:ea typeface="ＭＳ Ｐゴシック" charset="0"/>
                <a:cs typeface="ＭＳ Ｐゴシック" charset="0"/>
              </a:rPr>
              <a:t>سلالات الأنساب الأخرى لا تحدد أعمار الآباء عند ولادة أبنائهم</a:t>
            </a:r>
            <a:endParaRPr lang="en-US" altLang="ja-JP" sz="2800" b="1" dirty="0">
              <a:solidFill>
                <a:schemeClr val="accent3"/>
              </a:solidFill>
              <a:effectLst>
                <a:glow rad="190500">
                  <a:srgbClr val="000000"/>
                </a:glow>
              </a:effectLst>
              <a:latin typeface="Arial"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Arial" pitchFamily="34" charset="0"/>
              <a:buChar char="•"/>
            </a:pPr>
            <a:r>
              <a:rPr lang="ar-JO" altLang="ja-JP" sz="2800" b="1" dirty="0">
                <a:solidFill>
                  <a:schemeClr val="accent3"/>
                </a:solidFill>
                <a:effectLst>
                  <a:glow rad="190500">
                    <a:srgbClr val="000000"/>
                  </a:glow>
                </a:effectLst>
                <a:latin typeface="Arial" charset="0"/>
                <a:ea typeface="ＭＳ Ｐゴシック" charset="0"/>
                <a:cs typeface="ＭＳ Ｐゴシック" charset="0"/>
              </a:rPr>
              <a:t>يريدنا الله أن نميز الفصول و الأيام و السنين (تك 1: 14)</a:t>
            </a:r>
            <a:r>
              <a:rPr lang="en-US" altLang="ja-JP" sz="2800" b="1" dirty="0">
                <a:solidFill>
                  <a:schemeClr val="accent3"/>
                </a:solidFill>
                <a:effectLst>
                  <a:glow rad="190500">
                    <a:srgbClr val="000000"/>
                  </a:glow>
                </a:effectLst>
                <a:latin typeface="Arial" charset="0"/>
                <a:ea typeface="ＭＳ Ｐゴシック" charset="0"/>
                <a:cs typeface="ＭＳ Ｐゴシック" charset="0"/>
              </a:rPr>
              <a:t> </a:t>
            </a:r>
          </a:p>
          <a:p>
            <a:pPr marL="342900" indent="-342900" algn="r" defTabSz="914400" rtl="1" fontAlgn="base">
              <a:lnSpc>
                <a:spcPct val="90000"/>
              </a:lnSpc>
              <a:spcBef>
                <a:spcPct val="20000"/>
              </a:spcBef>
              <a:spcAft>
                <a:spcPct val="0"/>
              </a:spcAft>
              <a:buFont typeface="Arial" pitchFamily="34" charset="0"/>
              <a:buChar char="•"/>
            </a:pPr>
            <a:r>
              <a:rPr lang="ar-JO" altLang="zh-CN" sz="2800" b="1" dirty="0">
                <a:solidFill>
                  <a:schemeClr val="accent3"/>
                </a:solidFill>
                <a:effectLst>
                  <a:glow rad="190500">
                    <a:srgbClr val="000000"/>
                  </a:glow>
                </a:effectLst>
                <a:latin typeface="Arial" charset="0"/>
                <a:ea typeface="ＭＳ Ｐゴシック" charset="0"/>
                <a:cs typeface="ＭＳ Ｐゴシック" charset="0"/>
              </a:rPr>
              <a:t>لماذا يعطينا الله أعمار هؤلاء الرجال ؟</a:t>
            </a:r>
            <a:endParaRPr lang="en-US" altLang="zh-CN" sz="2800" b="1" dirty="0">
              <a:solidFill>
                <a:schemeClr val="accent3"/>
              </a:solidFill>
              <a:effectLst>
                <a:glow rad="1905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1507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algn="r" rtl="1" eaLnBrk="1" hangingPunct="1">
              <a:lnSpc>
                <a:spcPct val="90000"/>
              </a:lnSpc>
            </a:pPr>
            <a:r>
              <a:rPr lang="ar-JO" dirty="0">
                <a:solidFill>
                  <a:srgbClr val="FFC000"/>
                </a:solidFill>
                <a:latin typeface="Arial" charset="0"/>
                <a:ea typeface="ＭＳ Ｐゴシック" charset="0"/>
                <a:cs typeface="Arial" charset="0"/>
              </a:rPr>
              <a:t>تكوين 5</a:t>
            </a:r>
            <a:r>
              <a:rPr lang="ar-JO" dirty="0">
                <a:latin typeface="Arial" charset="0"/>
                <a:ea typeface="ＭＳ Ｐゴシック" charset="0"/>
                <a:cs typeface="Arial" charset="0"/>
              </a:rPr>
              <a:t> يقدم سجل النسب الذي يمتد من آدم إلى الطوفان أما </a:t>
            </a:r>
            <a:r>
              <a:rPr lang="ar-JO" dirty="0">
                <a:solidFill>
                  <a:srgbClr val="FFC000"/>
                </a:solidFill>
                <a:latin typeface="Arial" charset="0"/>
                <a:ea typeface="ＭＳ Ｐゴシック" charset="0"/>
                <a:cs typeface="Arial" charset="0"/>
              </a:rPr>
              <a:t>تكوين 11 </a:t>
            </a:r>
            <a:r>
              <a:rPr lang="ar-JO" dirty="0">
                <a:latin typeface="Arial" charset="0"/>
                <a:ea typeface="ＭＳ Ｐゴシック" charset="0"/>
                <a:cs typeface="Arial" charset="0"/>
              </a:rPr>
              <a:t>فيقدم سجل النسب من سام (ابن نوح) إلى تارح (أبو ابرام)</a:t>
            </a:r>
            <a:endParaRPr lang="en-US" dirty="0">
              <a:latin typeface="Arial" charset="0"/>
              <a:ea typeface="ＭＳ Ｐゴシック" charset="0"/>
              <a:cs typeface="Arial" charset="0"/>
            </a:endParaRPr>
          </a:p>
          <a:p>
            <a:pPr algn="r" rtl="1" eaLnBrk="1" hangingPunct="1">
              <a:lnSpc>
                <a:spcPct val="90000"/>
              </a:lnSpc>
              <a:buNone/>
            </a:pPr>
            <a:endParaRPr lang="en-US" dirty="0">
              <a:latin typeface="Arial" charset="0"/>
              <a:ea typeface="ＭＳ Ｐゴシック" charset="0"/>
              <a:cs typeface="Arial" charset="0"/>
            </a:endParaRPr>
          </a:p>
          <a:p>
            <a:pPr algn="r" rtl="1" eaLnBrk="1" hangingPunct="1">
              <a:lnSpc>
                <a:spcPct val="90000"/>
              </a:lnSpc>
            </a:pPr>
            <a:r>
              <a:rPr lang="ar-JO" dirty="0">
                <a:latin typeface="Arial" charset="0"/>
                <a:ea typeface="ＭＳ Ｐゴシック" charset="0"/>
                <a:cs typeface="Arial" charset="0"/>
              </a:rPr>
              <a:t>هل يمكن استخدام المعلومات الموجودة في تكوين 5 و 11 </a:t>
            </a:r>
            <a:r>
              <a:rPr lang="ar-JO" dirty="0">
                <a:solidFill>
                  <a:srgbClr val="FFC000"/>
                </a:solidFill>
                <a:latin typeface="Arial" charset="0"/>
                <a:ea typeface="ＭＳ Ｐゴシック" charset="0"/>
                <a:cs typeface="Arial" charset="0"/>
              </a:rPr>
              <a:t>لتحديد تواريخ </a:t>
            </a:r>
            <a:r>
              <a:rPr lang="ar-JO" dirty="0">
                <a:latin typeface="Arial" charset="0"/>
                <a:ea typeface="ＭＳ Ｐゴシック" charset="0"/>
                <a:cs typeface="Arial" charset="0"/>
              </a:rPr>
              <a:t>أحداث محددة تاريخياً ؟</a:t>
            </a:r>
            <a:r>
              <a:rPr lang="en-US" dirty="0">
                <a:latin typeface="Arial" charset="0"/>
                <a:ea typeface="ＭＳ Ｐゴシック" charset="0"/>
                <a:cs typeface="Arial" charset="0"/>
              </a:rPr>
              <a:t> </a:t>
            </a:r>
            <a:endParaRPr lang="en-US" dirty="0">
              <a:latin typeface="Times New Roman" charset="0"/>
              <a:ea typeface="ＭＳ Ｐゴシック" charset="0"/>
              <a:cs typeface="ＭＳ Ｐゴシック" charset="0"/>
            </a:endParaRPr>
          </a:p>
        </p:txBody>
      </p:sp>
      <p:sp>
        <p:nvSpPr>
          <p:cNvPr id="158722" name="Rectangle 3"/>
          <p:cNvSpPr>
            <a:spLocks noGrp="1" noChangeArrowheads="1"/>
          </p:cNvSpPr>
          <p:nvPr>
            <p:ph type="title"/>
          </p:nvPr>
        </p:nvSpPr>
        <p:spPr>
          <a:xfrm>
            <a:off x="1219200" y="76200"/>
            <a:ext cx="7696200" cy="1371600"/>
          </a:xfrm>
          <a:noFill/>
        </p:spPr>
        <p:txBody>
          <a:bodyPr/>
          <a:lstStyle/>
          <a:p>
            <a:pPr algn="ctr" eaLnBrk="1" hangingPunct="1"/>
            <a:r>
              <a:rPr lang="ar-JO" sz="4300" b="1" dirty="0">
                <a:latin typeface="Arial" charset="0"/>
                <a:ea typeface="ＭＳ Ｐゴシック" charset="0"/>
                <a:cs typeface="Times New Roman" charset="0"/>
              </a:rPr>
              <a:t>سر سجلات الأنساب                           في تكوين 5 و 11</a:t>
            </a:r>
            <a:endParaRPr lang="en-US" sz="4300" b="1" dirty="0">
              <a:latin typeface="Arial" charset="0"/>
              <a:ea typeface="ＭＳ Ｐゴシック" charset="0"/>
              <a:cs typeface="Times New Roman" charset="0"/>
            </a:endParaRPr>
          </a:p>
        </p:txBody>
      </p:sp>
    </p:spTree>
    <p:extLst>
      <p:ext uri="{BB962C8B-B14F-4D97-AF65-F5344CB8AC3E}">
        <p14:creationId xmlns:p14="http://schemas.microsoft.com/office/powerpoint/2010/main" val="378275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algn="r" eaLnBrk="1" hangingPunct="1">
              <a:buFont typeface="Symbol" charset="0"/>
              <a:buNone/>
            </a:pPr>
            <a:r>
              <a:rPr lang="ar-JO" b="1" dirty="0">
                <a:latin typeface="Arial" charset="0"/>
                <a:ea typeface="ＭＳ Ｐゴシック" charset="0"/>
                <a:cs typeface="Arial" charset="0"/>
              </a:rPr>
              <a:t>هل تساعدنا سجلات الأنساب هذه </a:t>
            </a:r>
            <a:r>
              <a:rPr lang="ar-JO" b="1" dirty="0">
                <a:solidFill>
                  <a:srgbClr val="FFFF00"/>
                </a:solidFill>
                <a:latin typeface="Arial" charset="0"/>
                <a:ea typeface="ＭＳ Ｐゴシック" charset="0"/>
                <a:cs typeface="Arial" charset="0"/>
              </a:rPr>
              <a:t>لتحديد تواريخ </a:t>
            </a:r>
            <a:r>
              <a:rPr lang="ar-JO" b="1" dirty="0">
                <a:latin typeface="Arial" charset="0"/>
                <a:ea typeface="ＭＳ Ｐゴシック" charset="0"/>
                <a:cs typeface="Arial" charset="0"/>
              </a:rPr>
              <a:t>الأحداث في التاريخ ؟</a:t>
            </a:r>
            <a:endParaRPr lang="en-US" b="1" dirty="0">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algn="ctr" eaLnBrk="1" hangingPunct="1"/>
            <a:r>
              <a:rPr lang="ar-JO" b="1" dirty="0">
                <a:latin typeface="Arial" charset="0"/>
                <a:ea typeface="ＭＳ Ｐゴシック" charset="0"/>
                <a:cs typeface="Times New Roman" charset="0"/>
              </a:rPr>
              <a:t>أسرار سجلات أنساب سفر التكوين</a:t>
            </a:r>
            <a:endParaRPr lang="en-US" sz="4300" b="1" dirty="0">
              <a:latin typeface="Arial" charset="0"/>
              <a:ea typeface="ＭＳ Ｐゴシック" charset="0"/>
              <a:cs typeface="Times New Roman" charset="0"/>
            </a:endParaRPr>
          </a:p>
        </p:txBody>
      </p:sp>
      <p:sp>
        <p:nvSpPr>
          <p:cNvPr id="160771" name="Rectangle 9"/>
          <p:cNvSpPr>
            <a:spLocks noChangeArrowheads="1"/>
          </p:cNvSpPr>
          <p:nvPr/>
        </p:nvSpPr>
        <p:spPr bwMode="auto">
          <a:xfrm>
            <a:off x="2286000" y="1905000"/>
            <a:ext cx="54694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3200" dirty="0">
                <a:solidFill>
                  <a:srgbClr val="EAEAEA"/>
                </a:solidFill>
                <a:latin typeface="Arial" charset="0"/>
                <a:ea typeface="ＭＳ Ｐゴシック" charset="0"/>
                <a:cs typeface="Arial" charset="0"/>
              </a:rPr>
              <a:t>آدم</a:t>
            </a:r>
            <a:endParaRPr lang="en-US" sz="3200" dirty="0">
              <a:solidFill>
                <a:srgbClr val="EAEAEA"/>
              </a:solidFill>
              <a:latin typeface="Arial" charset="0"/>
              <a:ea typeface="ＭＳ Ｐゴシック" charset="0"/>
              <a:cs typeface="Arial" charset="0"/>
            </a:endParaRPr>
          </a:p>
        </p:txBody>
      </p:sp>
      <p:sp>
        <p:nvSpPr>
          <p:cNvPr id="160772" name="Rectangle 8"/>
          <p:cNvSpPr>
            <a:spLocks noChangeArrowheads="1"/>
          </p:cNvSpPr>
          <p:nvPr/>
        </p:nvSpPr>
        <p:spPr bwMode="auto">
          <a:xfrm>
            <a:off x="2330450" y="2600325"/>
            <a:ext cx="69442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3200" dirty="0">
                <a:solidFill>
                  <a:srgbClr val="EAEAEA"/>
                </a:solidFill>
                <a:latin typeface="Arial" charset="0"/>
                <a:ea typeface="ＭＳ Ｐゴシック" charset="0"/>
                <a:cs typeface="Arial" charset="0"/>
              </a:rPr>
              <a:t>نوح</a:t>
            </a:r>
            <a:endParaRPr lang="en-US" sz="3200" dirty="0">
              <a:solidFill>
                <a:srgbClr val="EAEAEA"/>
              </a:solidFill>
              <a:latin typeface="Arial" charset="0"/>
              <a:ea typeface="ＭＳ Ｐゴシック" charset="0"/>
              <a:cs typeface="Arial" charset="0"/>
            </a:endParaRPr>
          </a:p>
        </p:txBody>
      </p:sp>
      <p:sp>
        <p:nvSpPr>
          <p:cNvPr id="160773" name="Rectangle 7"/>
          <p:cNvSpPr>
            <a:spLocks noChangeArrowheads="1"/>
          </p:cNvSpPr>
          <p:nvPr/>
        </p:nvSpPr>
        <p:spPr bwMode="auto">
          <a:xfrm>
            <a:off x="2286000" y="3295650"/>
            <a:ext cx="63671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3200" dirty="0">
                <a:solidFill>
                  <a:srgbClr val="EAEAEA"/>
                </a:solidFill>
                <a:latin typeface="Arial" charset="0"/>
                <a:ea typeface="ＭＳ Ｐゴシック" charset="0"/>
                <a:cs typeface="Arial" charset="0"/>
              </a:rPr>
              <a:t>سام</a:t>
            </a:r>
            <a:endParaRPr lang="en-US" sz="3200" dirty="0">
              <a:solidFill>
                <a:srgbClr val="EAEAEA"/>
              </a:solidFill>
              <a:latin typeface="Arial" charset="0"/>
              <a:ea typeface="ＭＳ Ｐゴシック" charset="0"/>
              <a:cs typeface="Arial" charset="0"/>
            </a:endParaRPr>
          </a:p>
        </p:txBody>
      </p:sp>
      <p:sp>
        <p:nvSpPr>
          <p:cNvPr id="160774" name="Rectangle 6"/>
          <p:cNvSpPr>
            <a:spLocks noChangeArrowheads="1"/>
          </p:cNvSpPr>
          <p:nvPr/>
        </p:nvSpPr>
        <p:spPr bwMode="auto">
          <a:xfrm>
            <a:off x="2286000" y="3992563"/>
            <a:ext cx="8114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3200" dirty="0">
                <a:solidFill>
                  <a:srgbClr val="EAEAEA"/>
                </a:solidFill>
                <a:latin typeface="Arial" charset="0"/>
                <a:ea typeface="ＭＳ Ｐゴシック" charset="0"/>
                <a:cs typeface="Arial" charset="0"/>
              </a:rPr>
              <a:t>تارح</a:t>
            </a:r>
            <a:endParaRPr lang="en-US" sz="3200" dirty="0">
              <a:solidFill>
                <a:srgbClr val="EAEAEA"/>
              </a:solidFill>
              <a:latin typeface="Arial" charset="0"/>
              <a:ea typeface="ＭＳ Ｐゴシック" charset="0"/>
              <a:cs typeface="Arial" charset="0"/>
            </a:endParaRP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ar-JO" sz="3200" dirty="0">
                <a:solidFill>
                  <a:srgbClr val="EAEAEA"/>
                </a:solidFill>
                <a:latin typeface="Arial" charset="0"/>
                <a:ea typeface="ＭＳ Ｐゴシック" charset="0"/>
                <a:cs typeface="Arial" charset="0"/>
              </a:rPr>
              <a:t>تكوين 11</a:t>
            </a:r>
            <a:endParaRPr lang="en-US" sz="3200" dirty="0">
              <a:solidFill>
                <a:srgbClr val="EAEAEA"/>
              </a:solidFill>
              <a:latin typeface="Arial" charset="0"/>
              <a:ea typeface="ＭＳ Ｐゴシック" charset="0"/>
              <a:cs typeface="Arial" charset="0"/>
            </a:endParaRP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ar-JO" sz="3200" dirty="0">
                <a:solidFill>
                  <a:srgbClr val="EAEAEA"/>
                </a:solidFill>
                <a:latin typeface="Arial" charset="0"/>
                <a:ea typeface="ＭＳ Ｐゴシック" charset="0"/>
                <a:cs typeface="Arial" charset="0"/>
              </a:rPr>
              <a:t>تكوين 5</a:t>
            </a:r>
            <a:endParaRPr lang="en-US" sz="3200" dirty="0">
              <a:solidFill>
                <a:srgbClr val="EAEAEA"/>
              </a:solidFill>
              <a:latin typeface="Arial" charset="0"/>
              <a:ea typeface="ＭＳ Ｐゴシック" charset="0"/>
              <a:cs typeface="Arial" charset="0"/>
            </a:endParaRP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EAEAEA"/>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39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ar-JO" b="1" dirty="0">
                <a:solidFill>
                  <a:schemeClr val="tx1"/>
                </a:solidFill>
                <a:effectLst/>
                <a:latin typeface="Arial" charset="0"/>
                <a:ea typeface="ＭＳ Ｐゴシック" charset="0"/>
                <a:cs typeface="ＭＳ Ｐゴシック" charset="0"/>
              </a:rPr>
              <a:t>سجل نسب تكوين 5 </a:t>
            </a:r>
            <a:endParaRPr lang="en-US"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شيث</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أنوش</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قينان</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مهللئيل</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يارد</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أخنوخ</a:t>
            </a:r>
            <a:endPar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متوشالح</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لامك</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نوح</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785974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40" name="Rectangle 4"/>
          <p:cNvSpPr>
            <a:spLocks noGrp="1" noChangeArrowheads="1"/>
          </p:cNvSpPr>
          <p:nvPr>
            <p:ph type="ctrTitle"/>
          </p:nvPr>
        </p:nvSpPr>
        <p:spPr>
          <a:xfrm>
            <a:off x="0" y="42565"/>
            <a:ext cx="9144000" cy="8718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b="1" dirty="0">
                <a:solidFill>
                  <a:schemeClr val="tx1"/>
                </a:solidFill>
                <a:effectLst/>
                <a:latin typeface="Arial" charset="0"/>
                <a:ea typeface="ＭＳ Ｐゴシック" charset="0"/>
              </a:rPr>
              <a:t>لماذا لا يحتوي تكوين 5 و 11 على فجوات ؟</a:t>
            </a:r>
            <a:endParaRPr lang="en-US" sz="3600" b="1" dirty="0">
              <a:solidFill>
                <a:schemeClr val="tx1"/>
              </a:solidFill>
              <a:effectLst/>
              <a:latin typeface="Arial" charset="0"/>
              <a:ea typeface="ＭＳ Ｐゴシック" charset="0"/>
            </a:endParaRP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1. التصريح عن طول الفترات الزمنية</a:t>
            </a:r>
            <a:endParaRPr lang="en-US" sz="3200" dirty="0">
              <a:solidFill>
                <a:srgbClr val="FFFFFF"/>
              </a:solidFill>
              <a:latin typeface="Arial" charset="0"/>
              <a:ea typeface="ＭＳ Ｐゴシック" charset="0"/>
              <a:cs typeface="ＭＳ Ｐゴシック" charset="0"/>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شيث</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أنوش</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قينان</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مهللئيل</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يارد</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أخنوخ</a:t>
            </a:r>
            <a:endPar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متوشالح</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لامك</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نوح</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8"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324052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000" b="1" dirty="0">
                <a:solidFill>
                  <a:schemeClr val="tx1"/>
                </a:solidFill>
                <a:effectLst/>
                <a:latin typeface="Arial" charset="0"/>
                <a:ea typeface="ＭＳ Ｐゴシック" charset="0"/>
              </a:rPr>
              <a:t>السن عند ولادة الأولاد</a:t>
            </a:r>
            <a:endParaRPr lang="en-US" sz="4000" b="1" dirty="0">
              <a:solidFill>
                <a:schemeClr val="tx1"/>
              </a:solidFill>
              <a:effectLst/>
              <a:latin typeface="Arial" charset="0"/>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آدم-130</a:t>
            </a:r>
            <a:endParaRPr lang="en-US" dirty="0">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شيث-105</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أنوش-90</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قينان-70</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مهللئيل-65</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يارد-162</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أخنوخ-65</a:t>
            </a:r>
            <a:endPar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متوشالح-187</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لامك-122</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نوح-500</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3718732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7717" y="-27398"/>
            <a:ext cx="9066071" cy="961490"/>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تكوين 5 العمر عند الموت</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930</a:t>
            </a:r>
            <a:endParaRPr kumimoji="0" lang="en-US"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7" name="Rectangle 11">
            <a:hlinkClick r:id="rId3" action="ppaction://hlinkpres?slideindex=1&amp;slidetitle="/>
            <a:extLst>
              <a:ext uri="{FF2B5EF4-FFF2-40B4-BE49-F238E27FC236}">
                <a16:creationId xmlns:a16="http://schemas.microsoft.com/office/drawing/2014/main" id="{8D276267-74F7-D641-BF6F-3178E10A4BB9}"/>
              </a:ext>
            </a:extLst>
          </p:cNvPr>
          <p:cNvSpPr>
            <a:spLocks noChangeArrowheads="1"/>
          </p:cNvSpPr>
          <p:nvPr/>
        </p:nvSpPr>
        <p:spPr bwMode="auto">
          <a:xfrm>
            <a:off x="4243235" y="4495801"/>
            <a:ext cx="4908481"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نقله الله دون موت</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57335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ctrTitle"/>
          </p:nvPr>
        </p:nvSpPr>
        <p:spPr>
          <a:xfrm>
            <a:off x="0" y="42565"/>
            <a:ext cx="9144000" cy="9480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b="1" dirty="0">
                <a:solidFill>
                  <a:schemeClr val="tx1"/>
                </a:solidFill>
                <a:effectLst/>
                <a:latin typeface="Arial" charset="0"/>
                <a:ea typeface="ＭＳ Ｐゴシック" charset="0"/>
              </a:rPr>
              <a:t>لماذا لا يحتوي تكوين 5 و 11 على فجوات ؟</a:t>
            </a:r>
            <a:endParaRPr lang="en-US" sz="3600" b="1" dirty="0">
              <a:solidFill>
                <a:schemeClr val="tx1"/>
              </a:solidFill>
              <a:effectLst/>
              <a:latin typeface="Arial" charset="0"/>
              <a:ea typeface="ＭＳ Ｐゴシック" charset="0"/>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1. التصريح عن طول الفترات الزمنية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2. فترات زمنية أقصر</a:t>
            </a:r>
            <a:endParaRPr lang="en-US" sz="3200" b="1" dirty="0">
              <a:solidFill>
                <a:srgbClr val="FFFFFF"/>
              </a:solidFill>
              <a:latin typeface="Arial" charset="0"/>
              <a:ea typeface="ＭＳ Ｐゴシック" charset="0"/>
              <a:cs typeface="ＭＳ Ｐゴシック" charset="0"/>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آدم</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شيث</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أنوش</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قينان</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مهللئيل</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يارد</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أخنوخ</a:t>
            </a:r>
            <a:endPar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متوشالح</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لامك</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نوح</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828304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algn="ctr" eaLnBrk="1" hangingPunct="1"/>
            <a:r>
              <a:rPr lang="ar-JO" b="1" dirty="0">
                <a:latin typeface="Arial" charset="0"/>
                <a:ea typeface="ＭＳ Ｐゴシック" charset="0"/>
                <a:cs typeface="ＭＳ Ｐゴシック" charset="0"/>
              </a:rPr>
              <a:t>ما هو التسلسل الزمني في العهد القديم ؟</a:t>
            </a:r>
            <a:endParaRPr lang="en-US" b="1" dirty="0">
              <a:latin typeface="Arial" charset="0"/>
              <a:ea typeface="ＭＳ Ｐゴシック" charset="0"/>
              <a:cs typeface="ＭＳ Ｐゴシック" charset="0"/>
            </a:endParaRPr>
          </a:p>
        </p:txBody>
      </p:sp>
      <p:sp>
        <p:nvSpPr>
          <p:cNvPr id="46083" name="Rectangle 3"/>
          <p:cNvSpPr>
            <a:spLocks noGrp="1" noChangeArrowheads="1"/>
          </p:cNvSpPr>
          <p:nvPr>
            <p:ph type="body" idx="1"/>
          </p:nvPr>
        </p:nvSpPr>
        <p:spPr>
          <a:xfrm>
            <a:off x="1219200" y="1828800"/>
            <a:ext cx="7772400" cy="4495800"/>
          </a:xfrm>
        </p:spPr>
        <p:txBody>
          <a:bodyPr/>
          <a:lstStyle/>
          <a:p>
            <a:pPr algn="r" rtl="1" eaLnBrk="1" hangingPunct="1"/>
            <a:r>
              <a:rPr lang="ar-JO" dirty="0">
                <a:solidFill>
                  <a:srgbClr val="FFC000"/>
                </a:solidFill>
                <a:latin typeface="Arial" charset="0"/>
                <a:ea typeface="ＭＳ Ｐゴシック" charset="0"/>
                <a:cs typeface="ＭＳ Ｐゴシック" charset="0"/>
              </a:rPr>
              <a:t>ترتيب</a:t>
            </a:r>
            <a:r>
              <a:rPr lang="ar-JO" dirty="0">
                <a:latin typeface="Arial" charset="0"/>
                <a:ea typeface="ＭＳ Ｐゴシック" charset="0"/>
                <a:cs typeface="ＭＳ Ｐゴシック" charset="0"/>
              </a:rPr>
              <a:t> أحداث العهد القديم زمنياً متضمناً </a:t>
            </a:r>
            <a:r>
              <a:rPr lang="ar-JO" dirty="0">
                <a:solidFill>
                  <a:srgbClr val="FFC000"/>
                </a:solidFill>
                <a:latin typeface="Arial" charset="0"/>
                <a:ea typeface="ＭＳ Ｐゴシック" charset="0"/>
                <a:cs typeface="ＭＳ Ｐゴシック" charset="0"/>
              </a:rPr>
              <a:t>تواريخها</a:t>
            </a:r>
            <a:r>
              <a:rPr lang="ar-JO" dirty="0">
                <a:latin typeface="Arial" charset="0"/>
                <a:ea typeface="ＭＳ Ｐゴシック" charset="0"/>
                <a:cs typeface="ＭＳ Ｐゴシック" charset="0"/>
              </a:rPr>
              <a:t> و </a:t>
            </a:r>
            <a:r>
              <a:rPr lang="ar-JO" dirty="0">
                <a:solidFill>
                  <a:srgbClr val="FFC000"/>
                </a:solidFill>
                <a:latin typeface="Arial" charset="0"/>
                <a:ea typeface="ＭＳ Ｐゴシック" charset="0"/>
                <a:cs typeface="ＭＳ Ｐゴシック" charset="0"/>
              </a:rPr>
              <a:t>ارتباطها</a:t>
            </a:r>
            <a:r>
              <a:rPr lang="ar-JO" dirty="0">
                <a:latin typeface="Arial" charset="0"/>
                <a:ea typeface="ＭＳ Ｐゴシック" charset="0"/>
                <a:cs typeface="ＭＳ Ｐゴシック" charset="0"/>
              </a:rPr>
              <a:t> بالتاريخ العالمي</a:t>
            </a:r>
            <a:endParaRPr lang="en-US" dirty="0">
              <a:latin typeface="Arial" charset="0"/>
              <a:ea typeface="ＭＳ Ｐゴシック" charset="0"/>
              <a:cs typeface="ＭＳ Ｐゴシック" charset="0"/>
            </a:endParaRPr>
          </a:p>
          <a:p>
            <a:pPr algn="r" rtl="1" eaLnBrk="1" hangingPunct="1"/>
            <a:endParaRPr lang="en-US" dirty="0">
              <a:latin typeface="Arial" charset="0"/>
              <a:ea typeface="ＭＳ Ｐゴシック" charset="0"/>
              <a:cs typeface="ＭＳ Ｐゴシック" charset="0"/>
            </a:endParaRPr>
          </a:p>
          <a:p>
            <a:pPr algn="r" rtl="1" eaLnBrk="1" hangingPunct="1"/>
            <a:r>
              <a:rPr lang="ar-JO" dirty="0">
                <a:solidFill>
                  <a:srgbClr val="FFC000"/>
                </a:solidFill>
                <a:latin typeface="Arial" charset="0"/>
                <a:ea typeface="ＭＳ Ｐゴシック" charset="0"/>
                <a:cs typeface="Times New Roman" charset="0"/>
              </a:rPr>
              <a:t>الهدف</a:t>
            </a:r>
            <a:r>
              <a:rPr lang="ar-JO" dirty="0">
                <a:latin typeface="Arial" charset="0"/>
                <a:ea typeface="ＭＳ Ｐゴシック" charset="0"/>
                <a:cs typeface="Times New Roman" charset="0"/>
              </a:rPr>
              <a:t> : تحديد التواريخ الصحيحة للأحداث و الأشخاص العهد القديم بأكبر قدر ممكن من الدقة</a:t>
            </a:r>
            <a:r>
              <a:rPr lang="en-US" dirty="0">
                <a:latin typeface="Arial" charset="0"/>
                <a:ea typeface="ＭＳ Ｐゴシック" charset="0"/>
                <a:cs typeface="ＭＳ Ｐゴシック" charset="0"/>
              </a:rPr>
              <a:t> </a:t>
            </a:r>
          </a:p>
        </p:txBody>
      </p:sp>
      <p:sp>
        <p:nvSpPr>
          <p:cNvPr id="146435" name="Text Box 4"/>
          <p:cNvSpPr txBox="1">
            <a:spLocks noChangeArrowheads="1"/>
          </p:cNvSpPr>
          <p:nvPr/>
        </p:nvSpPr>
        <p:spPr bwMode="auto">
          <a:xfrm>
            <a:off x="835818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29221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8382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b="1" dirty="0">
                <a:solidFill>
                  <a:schemeClr val="tx1"/>
                </a:solidFill>
                <a:effectLst/>
                <a:latin typeface="Arial" charset="0"/>
                <a:ea typeface="ＭＳ Ｐゴシック" charset="0"/>
              </a:rPr>
              <a:t>تكوين 5 أقصر من لوقا 3</a:t>
            </a:r>
            <a:endParaRPr lang="en-US" sz="3600" b="1" dirty="0">
              <a:solidFill>
                <a:schemeClr val="tx1"/>
              </a:solidFill>
              <a:effectLst/>
              <a:latin typeface="Arial" charset="0"/>
              <a:ea typeface="ＭＳ Ｐゴシック" charset="0"/>
            </a:endParaRP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2006 سنوات</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نوح</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آدم</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4138 سنة</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المسيح</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4"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210689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2" name="Rectangle 4"/>
          <p:cNvSpPr>
            <a:spLocks noGrp="1" noChangeArrowheads="1"/>
          </p:cNvSpPr>
          <p:nvPr>
            <p:ph type="ctrTitle"/>
          </p:nvPr>
        </p:nvSpPr>
        <p:spPr>
          <a:xfrm>
            <a:off x="0" y="33132"/>
            <a:ext cx="9144000" cy="833184"/>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b="1" dirty="0">
                <a:solidFill>
                  <a:schemeClr val="tx1"/>
                </a:solidFill>
                <a:effectLst/>
                <a:latin typeface="Arial" charset="0"/>
                <a:ea typeface="ＭＳ Ｐゴシック" charset="0"/>
              </a:rPr>
              <a:t>لماذا لا يحتوي تكوين 5 و 11 على فجوات ؟</a:t>
            </a:r>
            <a:endParaRPr lang="en-US" sz="3600" b="1" dirty="0">
              <a:solidFill>
                <a:schemeClr val="tx1"/>
              </a:solidFill>
              <a:effectLst/>
              <a:latin typeface="Arial" charset="0"/>
              <a:ea typeface="ＭＳ Ｐゴシック" charset="0"/>
            </a:endParaRPr>
          </a:p>
        </p:txBody>
      </p:sp>
      <p:sp>
        <p:nvSpPr>
          <p:cNvPr id="406533" name="Rectangle 5" descr="Purple mesh"/>
          <p:cNvSpPr>
            <a:spLocks noChangeArrowheads="1"/>
          </p:cNvSpPr>
          <p:nvPr/>
        </p:nvSpPr>
        <p:spPr bwMode="auto">
          <a:xfrm>
            <a:off x="3017520" y="1066800"/>
            <a:ext cx="6126480" cy="369764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1. التصريح عن طول الفترات الزمنية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2. فترات زمينة أقصر</a:t>
            </a:r>
            <a:endParaRPr lang="en-US" sz="3200" b="1" dirty="0">
              <a:solidFill>
                <a:srgbClr val="FFFFFF"/>
              </a:solidFill>
              <a:latin typeface="Arial"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3. الأكثر طبيعية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4. تظهر الأب - الإبن</a:t>
            </a:r>
            <a:endParaRPr lang="en-US" sz="3200" b="1" dirty="0">
              <a:solidFill>
                <a:srgbClr val="FFFFFF"/>
              </a:solidFill>
              <a:latin typeface="Arial"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5. يهوذا 14</a:t>
            </a:r>
            <a:endParaRPr lang="en-US" sz="3200" b="1" dirty="0">
              <a:solidFill>
                <a:srgbClr val="FFFFFF"/>
              </a:solidFill>
              <a:latin typeface="Arial"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charset="0"/>
                <a:ea typeface="ＭＳ Ｐゴシック" charset="0"/>
                <a:cs typeface="ＭＳ Ｐゴシック" charset="0"/>
              </a:rPr>
              <a:t>6. شبه سجلات أنساب الشرق الأدنى القديم</a:t>
            </a:r>
            <a:endParaRPr lang="en-US" sz="3200" dirty="0">
              <a:solidFill>
                <a:srgbClr val="FFFFFF"/>
              </a:solidFill>
              <a:latin typeface="Arial" charset="0"/>
              <a:ea typeface="ＭＳ Ｐゴシック" charset="0"/>
              <a:cs typeface="ＭＳ Ｐゴシック" charset="0"/>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06535" name="Text Box 7"/>
          <p:cNvSpPr txBox="1">
            <a:spLocks noChangeArrowheads="1"/>
          </p:cNvSpPr>
          <p:nvPr/>
        </p:nvSpPr>
        <p:spPr bwMode="auto">
          <a:xfrm>
            <a:off x="4191000" y="4841416"/>
            <a:ext cx="4343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ja-JP" sz="2800" b="1" dirty="0">
                <a:solidFill>
                  <a:srgbClr val="FFFFFF"/>
                </a:solidFill>
                <a:cs typeface="Arial" charset="0"/>
              </a:rPr>
              <a:t>و تنبأ عن هؤلاء أيضاً أخنوخ السابع من آدم قائلاً ....</a:t>
            </a:r>
            <a:endParaRPr lang="en-US" altLang="ja-JP" sz="2800" b="1" dirty="0">
              <a:solidFill>
                <a:srgbClr val="FFFFFF"/>
              </a:solidFill>
              <a:cs typeface="Arial" charset="0"/>
            </a:endParaRPr>
          </a:p>
          <a:p>
            <a:pPr algn="ctr" defTabSz="914400" eaLnBrk="1" fontAlgn="base" hangingPunct="1">
              <a:spcBef>
                <a:spcPct val="0"/>
              </a:spcBef>
              <a:spcAft>
                <a:spcPct val="0"/>
              </a:spcAft>
            </a:pPr>
            <a:r>
              <a:rPr lang="en-US" sz="2800" b="1" dirty="0">
                <a:solidFill>
                  <a:srgbClr val="FFFFFF"/>
                </a:solidFill>
                <a:cs typeface="Arial" charset="0"/>
              </a:rPr>
              <a:t>(</a:t>
            </a:r>
            <a:r>
              <a:rPr lang="ar-JO" sz="2800" b="1" dirty="0">
                <a:solidFill>
                  <a:srgbClr val="FFFFFF"/>
                </a:solidFill>
                <a:cs typeface="Arial" charset="0"/>
              </a:rPr>
              <a:t>يهوذا 14أ</a:t>
            </a:r>
            <a:r>
              <a:rPr lang="en-US" sz="2800" b="1" dirty="0">
                <a:solidFill>
                  <a:srgbClr val="FFFFFF"/>
                </a:solidFill>
                <a:cs typeface="Arial" charset="0"/>
              </a:rPr>
              <a:t>)</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آدم</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شيث</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أنوش</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قينان</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مهللئيل</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يارد</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أخنوخ</a:t>
            </a:r>
            <a:endPar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متوشالح</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لامك</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نوح</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7</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857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6535"/>
                                        </p:tgtEl>
                                        <p:attrNameLst>
                                          <p:attrName>style.visibility</p:attrName>
                                        </p:attrNameLst>
                                      </p:cBhvr>
                                      <p:to>
                                        <p:strVal val="visible"/>
                                      </p:to>
                                    </p:set>
                                    <p:animEffect transition="in" filter="fade">
                                      <p:cBhvr>
                                        <p:cTn id="7" dur="500"/>
                                        <p:tgtEl>
                                          <p:spTgt spid="4065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6534"/>
                                        </p:tgtEl>
                                        <p:attrNameLst>
                                          <p:attrName>style.visibility</p:attrName>
                                        </p:attrNameLst>
                                      </p:cBhvr>
                                      <p:to>
                                        <p:strVal val="visible"/>
                                      </p:to>
                                    </p:set>
                                    <p:animEffect transition="in" filter="fade">
                                      <p:cBhvr>
                                        <p:cTn id="12" dur="500"/>
                                        <p:tgtEl>
                                          <p:spTgt spid="406534"/>
                                        </p:tgtEl>
                                      </p:cBhvr>
                                    </p:animEffect>
                                  </p:childTnLst>
                                </p:cTn>
                              </p:par>
                            </p:childTnLst>
                          </p:cTn>
                        </p:par>
                        <p:par>
                          <p:cTn id="13" fill="hold" nodeType="withGroup">
                            <p:stCondLst>
                              <p:cond delay="5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406546"/>
                                        </p:tgtEl>
                                        <p:attrNameLst>
                                          <p:attrName>style.visibility</p:attrName>
                                        </p:attrNameLst>
                                      </p:cBhvr>
                                      <p:to>
                                        <p:strVal val="visible"/>
                                      </p:to>
                                    </p:set>
                                    <p:anim calcmode="lin" valueType="num">
                                      <p:cBhvr>
                                        <p:cTn id="16" dur="1000" fill="hold"/>
                                        <p:tgtEl>
                                          <p:spTgt spid="406546"/>
                                        </p:tgtEl>
                                        <p:attrNameLst>
                                          <p:attrName>ppt_w</p:attrName>
                                        </p:attrNameLst>
                                      </p:cBhvr>
                                      <p:tavLst>
                                        <p:tav tm="0">
                                          <p:val>
                                            <p:fltVal val="0"/>
                                          </p:val>
                                        </p:tav>
                                        <p:tav tm="100000">
                                          <p:val>
                                            <p:strVal val="#ppt_w"/>
                                          </p:val>
                                        </p:tav>
                                      </p:tavLst>
                                    </p:anim>
                                    <p:anim calcmode="lin" valueType="num">
                                      <p:cBhvr>
                                        <p:cTn id="17" dur="1000" fill="hold"/>
                                        <p:tgtEl>
                                          <p:spTgt spid="406546"/>
                                        </p:tgtEl>
                                        <p:attrNameLst>
                                          <p:attrName>ppt_h</p:attrName>
                                        </p:attrNameLst>
                                      </p:cBhvr>
                                      <p:tavLst>
                                        <p:tav tm="0">
                                          <p:val>
                                            <p:fltVal val="0"/>
                                          </p:val>
                                        </p:tav>
                                        <p:tav tm="100000">
                                          <p:val>
                                            <p:strVal val="#ppt_h"/>
                                          </p:val>
                                        </p:tav>
                                      </p:tavLst>
                                    </p:anim>
                                    <p:anim calcmode="lin" valueType="num">
                                      <p:cBhvr>
                                        <p:cTn id="18" dur="1000" fill="hold"/>
                                        <p:tgtEl>
                                          <p:spTgt spid="406546"/>
                                        </p:tgtEl>
                                        <p:attrNameLst>
                                          <p:attrName>style.rotation</p:attrName>
                                        </p:attrNameLst>
                                      </p:cBhvr>
                                      <p:tavLst>
                                        <p:tav tm="0">
                                          <p:val>
                                            <p:fltVal val="90"/>
                                          </p:val>
                                        </p:tav>
                                        <p:tav tm="100000">
                                          <p:val>
                                            <p:fltVal val="0"/>
                                          </p:val>
                                        </p:tav>
                                      </p:tavLst>
                                    </p:anim>
                                    <p:animEffect transition="in" filter="fade">
                                      <p:cBhvr>
                                        <p:cTn id="19" dur="1000"/>
                                        <p:tgtEl>
                                          <p:spTgt spid="40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4" grpId="0" animBg="1"/>
      <p:bldP spid="406535" grpId="0" autoUpdateAnimBg="0"/>
      <p:bldP spid="4065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charset="0"/>
                <a:ea typeface="ＭＳ Ｐゴシック" charset="0"/>
                <a:cs typeface="ＭＳ Ｐゴシック" charset="0"/>
              </a:rPr>
              <a:t>نظرتين</a:t>
            </a:r>
            <a:endParaRPr lang="en-US" b="1" dirty="0">
              <a:latin typeface="Arial" charset="0"/>
              <a:ea typeface="ＭＳ Ｐゴシック" charset="0"/>
              <a:cs typeface="ＭＳ Ｐゴシック" charset="0"/>
            </a:endParaRPr>
          </a:p>
        </p:txBody>
      </p:sp>
      <p:sp>
        <p:nvSpPr>
          <p:cNvPr id="119811" name="Rectangle 3"/>
          <p:cNvSpPr>
            <a:spLocks noGrp="1" noChangeArrowheads="1"/>
          </p:cNvSpPr>
          <p:nvPr>
            <p:ph type="body" idx="1"/>
          </p:nvPr>
        </p:nvSpPr>
        <p:spPr/>
        <p:txBody>
          <a:bodyPr/>
          <a:lstStyle/>
          <a:p>
            <a:pPr algn="r" rtl="1" eaLnBrk="1" hangingPunct="1">
              <a:lnSpc>
                <a:spcPct val="90000"/>
              </a:lnSpc>
            </a:pPr>
            <a:r>
              <a:rPr lang="ar-JO" dirty="0">
                <a:solidFill>
                  <a:schemeClr val="accent1"/>
                </a:solidFill>
                <a:latin typeface="Arial" charset="0"/>
                <a:ea typeface="ＭＳ Ｐゴシック" charset="0"/>
                <a:cs typeface="Times New Roman" charset="0"/>
              </a:rPr>
              <a:t>التسلسل الزمني المستقيم</a:t>
            </a:r>
            <a:endParaRPr lang="en-US" dirty="0">
              <a:latin typeface="Arial" charset="0"/>
              <a:ea typeface="ＭＳ Ｐゴシック" charset="0"/>
              <a:cs typeface="Times New Roman" charset="0"/>
            </a:endParaRPr>
          </a:p>
          <a:p>
            <a:pPr lvl="1" algn="r" rtl="1" eaLnBrk="1" hangingPunct="1">
              <a:lnSpc>
                <a:spcPct val="90000"/>
              </a:lnSpc>
            </a:pPr>
            <a:r>
              <a:rPr lang="ar-JO" dirty="0">
                <a:latin typeface="Arial" charset="0"/>
                <a:ea typeface="ＭＳ Ｐゴシック" charset="0"/>
                <a:cs typeface="Times New Roman" charset="0"/>
              </a:rPr>
              <a:t>يمتلك الكتاب المقدس المعلومات الضرورية ليحدد الخط التاريخي الأساسي للعهد القديم</a:t>
            </a:r>
            <a:endParaRPr lang="en-US" dirty="0">
              <a:latin typeface="Arial" charset="0"/>
              <a:ea typeface="ＭＳ Ｐゴシック" charset="0"/>
              <a:cs typeface="Times New Roman" charset="0"/>
            </a:endParaRPr>
          </a:p>
          <a:p>
            <a:pPr lvl="1" eaLnBrk="1" hangingPunct="1">
              <a:lnSpc>
                <a:spcPct val="90000"/>
              </a:lnSpc>
              <a:buNone/>
            </a:pPr>
            <a:endParaRPr lang="en-US" dirty="0">
              <a:latin typeface="Arial" charset="0"/>
              <a:ea typeface="ＭＳ Ｐゴシック" charset="0"/>
              <a:cs typeface="Times New Roman" charset="0"/>
            </a:endParaRPr>
          </a:p>
          <a:p>
            <a:pPr algn="r" rtl="1" eaLnBrk="1" hangingPunct="1">
              <a:lnSpc>
                <a:spcPct val="90000"/>
              </a:lnSpc>
            </a:pPr>
            <a:r>
              <a:rPr lang="ar-JO" dirty="0">
                <a:solidFill>
                  <a:schemeClr val="accent1"/>
                </a:solidFill>
                <a:latin typeface="Arial" charset="0"/>
                <a:ea typeface="ＭＳ Ｐゴシック" charset="0"/>
                <a:cs typeface="Times New Roman" charset="0"/>
              </a:rPr>
              <a:t>فجوات التسلسل الزمني</a:t>
            </a:r>
            <a:endParaRPr lang="en-US" dirty="0">
              <a:latin typeface="Arial" charset="0"/>
              <a:ea typeface="ＭＳ Ｐゴシック" charset="0"/>
              <a:cs typeface="Times New Roman" charset="0"/>
            </a:endParaRPr>
          </a:p>
          <a:p>
            <a:pPr lvl="1" algn="r" rtl="1" eaLnBrk="1" hangingPunct="1">
              <a:lnSpc>
                <a:spcPct val="90000"/>
              </a:lnSpc>
            </a:pPr>
            <a:r>
              <a:rPr lang="ar-JO" dirty="0">
                <a:latin typeface="Arial" charset="0"/>
                <a:ea typeface="ＭＳ Ｐゴシック" charset="0"/>
                <a:cs typeface="Times New Roman" charset="0"/>
              </a:rPr>
              <a:t>هناك فجوات غير مذكورة في الكتاب المقدس</a:t>
            </a:r>
            <a:r>
              <a:rPr lang="en-US" dirty="0">
                <a:latin typeface="Arial" charset="0"/>
                <a:ea typeface="ＭＳ Ｐゴシック" charset="0"/>
                <a:cs typeface="Times New Roman" charset="0"/>
              </a:rPr>
              <a:t> </a:t>
            </a:r>
          </a:p>
          <a:p>
            <a:pPr lvl="1" algn="r" rtl="1" eaLnBrk="1" hangingPunct="1">
              <a:lnSpc>
                <a:spcPct val="90000"/>
              </a:lnSpc>
            </a:pPr>
            <a:r>
              <a:rPr lang="ar-JO" dirty="0"/>
              <a:t>لا ينبغي استخدام معلومات الأنساب كمصدر وحيد لتأريخ الأحداث</a:t>
            </a:r>
            <a:endParaRPr lang="en-US" dirty="0">
              <a:latin typeface="Arial" charset="0"/>
              <a:ea typeface="ＭＳ Ｐゴシック" charset="0"/>
            </a:endParaRPr>
          </a:p>
        </p:txBody>
      </p:sp>
    </p:spTree>
    <p:extLst>
      <p:ext uri="{BB962C8B-B14F-4D97-AF65-F5344CB8AC3E}">
        <p14:creationId xmlns:p14="http://schemas.microsoft.com/office/powerpoint/2010/main" val="14283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nchor="ctr"/>
          <a:lstStyle/>
          <a:p>
            <a:pPr algn="r" rtl="1" eaLnBrk="1" hangingPunct="1">
              <a:lnSpc>
                <a:spcPct val="90000"/>
              </a:lnSpc>
            </a:pPr>
            <a:r>
              <a:rPr lang="ar-JO" sz="2800" b="1" dirty="0">
                <a:solidFill>
                  <a:schemeClr val="accent4">
                    <a:lumMod val="20000"/>
                    <a:lumOff val="80000"/>
                  </a:schemeClr>
                </a:solidFill>
                <a:latin typeface="Arial" charset="0"/>
                <a:ea typeface="ＭＳ Ｐゴシック" charset="0"/>
                <a:cs typeface="Arial" charset="0"/>
              </a:rPr>
              <a:t>من الطبيعي أن </a:t>
            </a:r>
            <a:r>
              <a:rPr lang="ar-JO" sz="2800" b="1" dirty="0">
                <a:solidFill>
                  <a:srgbClr val="FFC000"/>
                </a:solidFill>
                <a:latin typeface="Arial" charset="0"/>
                <a:ea typeface="ＭＳ Ｐゴシック" charset="0"/>
                <a:cs typeface="Arial" charset="0"/>
              </a:rPr>
              <a:t>يقفز</a:t>
            </a:r>
            <a:r>
              <a:rPr lang="ar-JO" sz="2800" b="1" dirty="0">
                <a:solidFill>
                  <a:schemeClr val="accent4">
                    <a:lumMod val="20000"/>
                    <a:lumOff val="80000"/>
                  </a:schemeClr>
                </a:solidFill>
                <a:latin typeface="Arial" charset="0"/>
                <a:ea typeface="ＭＳ Ｐゴシック" charset="0"/>
                <a:cs typeface="Arial" charset="0"/>
              </a:rPr>
              <a:t> الكتاب المقدس عن </a:t>
            </a:r>
            <a:r>
              <a:rPr lang="ar-JO" sz="2800" b="1" dirty="0">
                <a:solidFill>
                  <a:srgbClr val="FFC000"/>
                </a:solidFill>
                <a:latin typeface="Arial" charset="0"/>
                <a:ea typeface="ＭＳ Ｐゴシック" charset="0"/>
                <a:cs typeface="Arial" charset="0"/>
              </a:rPr>
              <a:t>فترات طويلة من الزمن </a:t>
            </a:r>
            <a:r>
              <a:rPr lang="ar-JO" sz="2800" b="1" dirty="0">
                <a:solidFill>
                  <a:schemeClr val="accent4">
                    <a:lumMod val="20000"/>
                    <a:lumOff val="80000"/>
                  </a:schemeClr>
                </a:solidFill>
                <a:latin typeface="Arial" charset="0"/>
                <a:ea typeface="ＭＳ Ｐゴシック" charset="0"/>
                <a:cs typeface="Arial" charset="0"/>
              </a:rPr>
              <a:t>بذكر إشارات قليلة أو حتى عدم ذكرها</a:t>
            </a:r>
            <a:endParaRPr lang="en-US" sz="2800" b="1" dirty="0">
              <a:latin typeface="Arial" charset="0"/>
              <a:ea typeface="ＭＳ Ｐゴシック" charset="0"/>
              <a:cs typeface="Arial" charset="0"/>
            </a:endParaRPr>
          </a:p>
          <a:p>
            <a:pPr algn="r" rtl="1" eaLnBrk="1" hangingPunct="1">
              <a:lnSpc>
                <a:spcPct val="90000"/>
              </a:lnSpc>
            </a:pPr>
            <a:r>
              <a:rPr lang="ar-JO" sz="2800" b="1" dirty="0">
                <a:solidFill>
                  <a:srgbClr val="FFC000"/>
                </a:solidFill>
                <a:latin typeface="Arial" charset="0"/>
                <a:ea typeface="ＭＳ Ｐゴシック" charset="0"/>
                <a:cs typeface="Arial" charset="0"/>
              </a:rPr>
              <a:t>إلغاء أسماء غير مهمة </a:t>
            </a:r>
            <a:r>
              <a:rPr lang="ar-JO" sz="2800" b="1" dirty="0">
                <a:latin typeface="Arial" charset="0"/>
                <a:ea typeface="ＭＳ Ｐゴシック" charset="0"/>
                <a:cs typeface="Arial" charset="0"/>
              </a:rPr>
              <a:t>هي القاعدة و ليست الإستثناء</a:t>
            </a:r>
            <a:endParaRPr lang="en-US" sz="2800" b="1" dirty="0">
              <a:latin typeface="Arial" charset="0"/>
              <a:ea typeface="ＭＳ Ｐゴシック" charset="0"/>
              <a:cs typeface="Arial" charset="0"/>
            </a:endParaRPr>
          </a:p>
          <a:p>
            <a:pPr algn="r" rtl="1" eaLnBrk="1" hangingPunct="1">
              <a:lnSpc>
                <a:spcPct val="90000"/>
              </a:lnSpc>
            </a:pPr>
            <a:r>
              <a:rPr lang="ar-JO" sz="2800" b="1" dirty="0"/>
              <a:t>في العالم القديم ، أشار "ولد" ببساطة إلى </a:t>
            </a:r>
            <a:r>
              <a:rPr lang="ar-JO" sz="2800" b="1" dirty="0">
                <a:solidFill>
                  <a:srgbClr val="FFC000"/>
                </a:solidFill>
              </a:rPr>
              <a:t>(أصبح سلفًا)</a:t>
            </a:r>
            <a:r>
              <a:rPr lang="ar-JO" sz="2800" b="1" dirty="0"/>
              <a:t>، على الرغم من أن هذا السلف كان بعيدًا</a:t>
            </a:r>
            <a:endParaRPr lang="en-US" sz="2800" b="1" dirty="0"/>
          </a:p>
          <a:p>
            <a:pPr algn="r" rtl="1" eaLnBrk="1" hangingPunct="1">
              <a:lnSpc>
                <a:spcPct val="90000"/>
              </a:lnSpc>
            </a:pPr>
            <a:r>
              <a:rPr lang="ar-JO" sz="2800" b="1" dirty="0">
                <a:solidFill>
                  <a:srgbClr val="FFC000"/>
                </a:solidFill>
                <a:latin typeface="Arial" charset="0"/>
                <a:ea typeface="ＭＳ Ｐゴシック" charset="0"/>
                <a:cs typeface="Times New Roman" charset="0"/>
              </a:rPr>
              <a:t>نقص التناغم </a:t>
            </a:r>
            <a:r>
              <a:rPr lang="ar-JO" sz="2800" b="1" dirty="0">
                <a:latin typeface="Arial" charset="0"/>
                <a:ea typeface="ＭＳ Ｐゴシック" charset="0"/>
                <a:cs typeface="Times New Roman" charset="0"/>
              </a:rPr>
              <a:t>الموجود بين سجلات أنساب العهد القديم و السجلات المجاورة</a:t>
            </a:r>
            <a:endParaRPr lang="en-US" sz="2800" b="1" dirty="0">
              <a:latin typeface="Arial" charset="0"/>
              <a:ea typeface="ＭＳ Ｐゴシック" charset="0"/>
              <a:cs typeface="Arial" charset="0"/>
            </a:endParaRPr>
          </a:p>
        </p:txBody>
      </p:sp>
      <p:sp>
        <p:nvSpPr>
          <p:cNvPr id="177154" name="Rectangle 3"/>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charset="0"/>
                <a:ea typeface="ＭＳ Ｐゴシック" charset="0"/>
                <a:cs typeface="ＭＳ Ｐゴシック" charset="0"/>
              </a:rPr>
              <a:t>الحجج المطروحة للفجوات</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35358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algn="r" rtl="1" eaLnBrk="1" hangingPunct="1"/>
            <a:r>
              <a:rPr lang="ar-JO" dirty="0">
                <a:latin typeface="Arial" charset="0"/>
                <a:ea typeface="ＭＳ Ｐゴシック" charset="0"/>
                <a:cs typeface="Times New Roman" charset="0"/>
              </a:rPr>
              <a:t>الكتاب المقدس مليء بالكثير من المعلومات عن التسلسل الزمني للأنساب على الرغم من أنها </a:t>
            </a:r>
            <a:r>
              <a:rPr lang="ar-JO" dirty="0">
                <a:solidFill>
                  <a:srgbClr val="FFC000"/>
                </a:solidFill>
                <a:latin typeface="Arial" charset="0"/>
                <a:ea typeface="ＭＳ Ｐゴシック" charset="0"/>
                <a:cs typeface="Times New Roman" charset="0"/>
              </a:rPr>
              <a:t>منتشرة</a:t>
            </a:r>
            <a:r>
              <a:rPr lang="ar-JO" dirty="0">
                <a:latin typeface="Arial" charset="0"/>
                <a:ea typeface="ＭＳ Ｐゴシック" charset="0"/>
                <a:cs typeface="Times New Roman" charset="0"/>
              </a:rPr>
              <a:t> في عدة أماكن</a:t>
            </a:r>
            <a:endParaRPr lang="en-US" dirty="0">
              <a:latin typeface="Arial" charset="0"/>
              <a:ea typeface="ＭＳ Ｐゴシック" charset="0"/>
              <a:cs typeface="Times New Roman" charset="0"/>
            </a:endParaRPr>
          </a:p>
          <a:p>
            <a:pPr algn="r" rtl="1" eaLnBrk="1" hangingPunct="1"/>
            <a:r>
              <a:rPr lang="ar-JO" dirty="0"/>
              <a:t>عندما يتم </a:t>
            </a:r>
            <a:r>
              <a:rPr lang="ar-JO" dirty="0">
                <a:solidFill>
                  <a:srgbClr val="FFC000"/>
                </a:solidFill>
              </a:rPr>
              <a:t>تنظيم</a:t>
            </a:r>
            <a:r>
              <a:rPr lang="ar-JO" dirty="0"/>
              <a:t> هذه المعلومات عن سجلات الأنساب بالكامل ، قد يتم إثبات التسلسل الزمني المستقيم</a:t>
            </a:r>
            <a:endParaRPr lang="en-US" dirty="0">
              <a:latin typeface="Arial"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ar-JO" b="1" dirty="0">
                <a:latin typeface="Arial" charset="0"/>
                <a:ea typeface="ＭＳ Ｐゴシック" charset="0"/>
                <a:cs typeface="ＭＳ Ｐゴシック" charset="0"/>
              </a:rPr>
              <a:t>دعم التسلسل الزمني المستقيم</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5676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كيف يمكنك أن تعرف عمر الأرض ؟</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ar-JO" altLang="zh-CN" sz="4800" b="1" dirty="0">
                <a:solidFill>
                  <a:srgbClr val="FFFFFF"/>
                </a:solidFill>
                <a:effectLst>
                  <a:glow rad="165100">
                    <a:srgbClr val="000000"/>
                  </a:glow>
                </a:effectLst>
                <a:latin typeface="Arial" charset="0"/>
                <a:ea typeface="ＭＳ Ｐゴシック" charset="0"/>
                <a:cs typeface="ＭＳ Ｐゴシック" charset="0"/>
              </a:rPr>
              <a:t>فقط اسأل</a:t>
            </a:r>
          </a:p>
          <a:p>
            <a:pPr algn="ctr" defTabSz="914400" fontAlgn="base">
              <a:lnSpc>
                <a:spcPct val="90000"/>
              </a:lnSpc>
              <a:spcBef>
                <a:spcPct val="20000"/>
              </a:spcBef>
              <a:spcAft>
                <a:spcPct val="0"/>
              </a:spcAft>
            </a:pPr>
            <a:r>
              <a:rPr lang="ar-JO" altLang="zh-CN" sz="4800" b="1" dirty="0">
                <a:solidFill>
                  <a:srgbClr val="FFFFFF"/>
                </a:solidFill>
                <a:effectLst>
                  <a:glow rad="165100">
                    <a:srgbClr val="000000"/>
                  </a:glow>
                </a:effectLst>
                <a:latin typeface="Arial" charset="0"/>
                <a:ea typeface="ＭＳ Ｐゴシック" charset="0"/>
                <a:cs typeface="ＭＳ Ｐゴシック" charset="0"/>
              </a:rPr>
              <a:t>شاهد العيان الوحيد</a:t>
            </a:r>
            <a:endParaRPr lang="en-US" altLang="zh-CN" sz="4800" b="1" dirty="0">
              <a:solidFill>
                <a:srgbClr val="FFFFFF"/>
              </a:solidFill>
              <a:effectLst>
                <a:glow rad="165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2772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قم بالعملية الحسابية</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4400" b="1" dirty="0">
                <a:solidFill>
                  <a:srgbClr val="000000"/>
                </a:solidFill>
                <a:latin typeface="Arial" charset="0"/>
                <a:ea typeface="ＭＳ Ｐゴシック" charset="0"/>
                <a:cs typeface="ＭＳ Ｐゴシック" charset="0"/>
              </a:rPr>
              <a:t>يا الله</a:t>
            </a:r>
          </a:p>
          <a:p>
            <a:pPr algn="ctr" defTabSz="914400" fontAlgn="base">
              <a:lnSpc>
                <a:spcPct val="90000"/>
              </a:lnSpc>
              <a:spcBef>
                <a:spcPct val="20000"/>
              </a:spcBef>
              <a:spcAft>
                <a:spcPct val="0"/>
              </a:spcAft>
            </a:pPr>
            <a:r>
              <a:rPr lang="ar-JO" altLang="zh-CN" sz="4400" b="1" dirty="0">
                <a:solidFill>
                  <a:srgbClr val="000000"/>
                </a:solidFill>
                <a:latin typeface="Arial" charset="0"/>
                <a:ea typeface="ＭＳ Ｐゴシック" charset="0"/>
                <a:cs typeface="ＭＳ Ｐゴシック" charset="0"/>
              </a:rPr>
              <a:t>كم عمر الأرض ؟</a:t>
            </a:r>
            <a:endParaRPr lang="en-US" altLang="zh-CN" sz="44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60166">
                                            <p:txEl>
                                              <p:pRg st="1" end="1"/>
                                            </p:txEl>
                                          </p:spTgt>
                                        </p:tgtEl>
                                        <p:attrNameLst>
                                          <p:attrName>style.visibility</p:attrName>
                                        </p:attrNameLst>
                                      </p:cBhvr>
                                      <p:to>
                                        <p:strVal val="visible"/>
                                      </p:to>
                                    </p:set>
                                    <p:animEffect transition="in" filter="wipe(up)">
                                      <p:cBhvr>
                                        <p:cTn id="16" dur="500"/>
                                        <p:tgtEl>
                                          <p:spTgt spid="86016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55" presetClass="entr" presetSubtype="0" fill="hold" grpId="0" nodeType="afterEffect">
                                  <p:stCondLst>
                                    <p:cond delay="0"/>
                                  </p:stCondLst>
                                  <p:childTnLst>
                                    <p:set>
                                      <p:cBhvr>
                                        <p:cTn id="24" dur="1" fill="hold">
                                          <p:stCondLst>
                                            <p:cond delay="0"/>
                                          </p:stCondLst>
                                        </p:cTn>
                                        <p:tgtEl>
                                          <p:spTgt spid="139265"/>
                                        </p:tgtEl>
                                        <p:attrNameLst>
                                          <p:attrName>style.visibility</p:attrName>
                                        </p:attrNameLst>
                                      </p:cBhvr>
                                      <p:to>
                                        <p:strVal val="visible"/>
                                      </p:to>
                                    </p:set>
                                    <p:anim calcmode="lin" valueType="num">
                                      <p:cBhvr>
                                        <p:cTn id="25" dur="1000" fill="hold"/>
                                        <p:tgtEl>
                                          <p:spTgt spid="139265"/>
                                        </p:tgtEl>
                                        <p:attrNameLst>
                                          <p:attrName>ppt_w</p:attrName>
                                        </p:attrNameLst>
                                      </p:cBhvr>
                                      <p:tavLst>
                                        <p:tav tm="0">
                                          <p:val>
                                            <p:strVal val="#ppt_w*0.70"/>
                                          </p:val>
                                        </p:tav>
                                        <p:tav tm="100000">
                                          <p:val>
                                            <p:strVal val="#ppt_w"/>
                                          </p:val>
                                        </p:tav>
                                      </p:tavLst>
                                    </p:anim>
                                    <p:anim calcmode="lin" valueType="num">
                                      <p:cBhvr>
                                        <p:cTn id="26" dur="1000" fill="hold"/>
                                        <p:tgtEl>
                                          <p:spTgt spid="139265"/>
                                        </p:tgtEl>
                                        <p:attrNameLst>
                                          <p:attrName>ppt_h</p:attrName>
                                        </p:attrNameLst>
                                      </p:cBhvr>
                                      <p:tavLst>
                                        <p:tav tm="0">
                                          <p:val>
                                            <p:strVal val="#ppt_h"/>
                                          </p:val>
                                        </p:tav>
                                        <p:tav tm="100000">
                                          <p:val>
                                            <p:strVal val="#ppt_h"/>
                                          </p:val>
                                        </p:tav>
                                      </p:tavLst>
                                    </p:anim>
                                    <p:animEffect transition="in" filter="fade">
                                      <p:cBhvr>
                                        <p:cTn id="27"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eaLnBrk="1" hangingPunct="1"/>
            <a:r>
              <a:rPr lang="ar-JO" altLang="zh-CN" sz="2800" b="1" dirty="0">
                <a:solidFill>
                  <a:schemeClr val="bg1"/>
                </a:solidFill>
                <a:effectLst>
                  <a:glow rad="165100">
                    <a:schemeClr val="tx1"/>
                  </a:glow>
                </a:effectLst>
                <a:latin typeface="Arial" charset="0"/>
                <a:ea typeface="ＭＳ Ｐゴシック" charset="0"/>
              </a:rPr>
              <a:t>التسلسل الزمني للآباء (تكوين5، 11)</a:t>
            </a:r>
            <a:endParaRPr lang="en-US" altLang="zh-CN" sz="2800" b="1" dirty="0">
              <a:solidFill>
                <a:schemeClr val="bg1"/>
              </a:solidFill>
              <a:effectLst>
                <a:glow rad="165100">
                  <a:schemeClr val="tx1"/>
                </a:glow>
              </a:effectLst>
              <a:latin typeface="Arial" charset="0"/>
              <a:ea typeface="ＭＳ Ｐゴシック" charset="0"/>
            </a:endParaRPr>
          </a:p>
        </p:txBody>
      </p:sp>
      <p:sp>
        <p:nvSpPr>
          <p:cNvPr id="860166" name="Rectangle 6"/>
          <p:cNvSpPr>
            <a:spLocks noChangeArrowheads="1"/>
          </p:cNvSpPr>
          <p:nvPr/>
        </p:nvSpPr>
        <p:spPr bwMode="auto">
          <a:xfrm>
            <a:off x="6143670" y="808144"/>
            <a:ext cx="1614774"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00"/>
                </a:solidFill>
                <a:effectLst>
                  <a:glow rad="165100">
                    <a:srgbClr val="000000"/>
                  </a:glow>
                </a:effectLst>
                <a:latin typeface="Arial" charset="0"/>
                <a:ea typeface="ＭＳ Ｐゴシック" charset="0"/>
                <a:cs typeface="ＭＳ Ｐゴシック" charset="0"/>
              </a:rPr>
              <a:t>عام الإنسان</a:t>
            </a:r>
            <a:r>
              <a:rPr lang="en-US" altLang="zh-CN" sz="2800" b="1" dirty="0">
                <a:solidFill>
                  <a:srgbClr val="FFFF00"/>
                </a:solidFill>
                <a:effectLst>
                  <a:glow rad="165100">
                    <a:srgbClr val="000000"/>
                  </a:glow>
                </a:effectLst>
                <a:latin typeface="Arial" charset="0"/>
                <a:ea typeface="ＭＳ Ｐゴシック" charset="0"/>
                <a:cs typeface="ＭＳ Ｐゴシック" charset="0"/>
              </a:rPr>
              <a:t> </a:t>
            </a: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00"/>
                </a:solidFill>
                <a:effectLst>
                  <a:glow rad="165100">
                    <a:srgbClr val="000000"/>
                  </a:glow>
                </a:effectLst>
                <a:latin typeface="Arial" charset="0"/>
                <a:ea typeface="ＭＳ Ｐゴシック" charset="0"/>
                <a:cs typeface="ＭＳ Ｐゴシック" charset="0"/>
              </a:rPr>
              <a:t>ق.م</a:t>
            </a:r>
            <a:endParaRPr lang="en-US" altLang="zh-CN" sz="2800" b="1" dirty="0">
              <a:solidFill>
                <a:srgbClr val="FFFF00"/>
              </a:solidFill>
              <a:effectLst>
                <a:glow rad="165100">
                  <a:srgbClr val="000000"/>
                </a:glow>
              </a:effectLst>
              <a:latin typeface="Arial" charset="0"/>
              <a:ea typeface="ＭＳ Ｐゴシック" charset="0"/>
              <a:cs typeface="ＭＳ Ｐゴシック" charset="0"/>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00"/>
                </a:solidFill>
                <a:effectLst>
                  <a:glow rad="165100">
                    <a:srgbClr val="000000"/>
                  </a:glow>
                </a:effectLst>
                <a:latin typeface="Arial" charset="0"/>
                <a:ea typeface="ＭＳ Ｐゴシック" charset="0"/>
                <a:cs typeface="ＭＳ Ｐゴシック" charset="0"/>
              </a:rPr>
              <a:t>المرجع</a:t>
            </a:r>
            <a:endParaRPr lang="en-US" altLang="zh-CN" sz="2800" b="1" dirty="0">
              <a:solidFill>
                <a:srgbClr val="FFFF00"/>
              </a:solidFill>
              <a:effectLst>
                <a:glow rad="1651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effectLst>
                  <a:glow rad="165100">
                    <a:srgbClr val="000000"/>
                  </a:glow>
                </a:effectLst>
                <a:latin typeface="Arial" charset="0"/>
                <a:ea typeface="ＭＳ Ｐゴシック" charset="0"/>
              </a:rPr>
              <a:t>خلق العالم</a:t>
            </a:r>
            <a:endParaRPr lang="en-US" altLang="zh-CN" sz="2800" b="1" dirty="0">
              <a:effectLst>
                <a:glow rad="165100">
                  <a:srgbClr val="000000"/>
                </a:glow>
              </a:effectLst>
              <a:latin typeface="Arial"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- 6 أيام</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4143</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أنهى الله</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effectLst>
                  <a:glow rad="165100">
                    <a:srgbClr val="000000"/>
                  </a:glow>
                </a:effectLst>
                <a:latin typeface="Arial" charset="0"/>
                <a:ea typeface="ＭＳ Ｐゴシック" charset="0"/>
              </a:rPr>
              <a:t>خلق آدم </a:t>
            </a:r>
            <a:endParaRPr lang="en-US" altLang="zh-CN" sz="2800" b="1" dirty="0">
              <a:effectLst>
                <a:glow rad="165100">
                  <a:srgbClr val="000000"/>
                </a:glow>
              </a:effectLst>
              <a:latin typeface="Arial"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0</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4143</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خلق الله الإنسان</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effectLst>
                  <a:glow rad="165100">
                    <a:srgbClr val="000000"/>
                  </a:glow>
                </a:effectLst>
                <a:latin typeface="Arial" charset="0"/>
                <a:ea typeface="ＭＳ Ｐゴシック" charset="0"/>
              </a:rPr>
              <a:t>ولادة شيث</a:t>
            </a:r>
            <a:endParaRPr lang="en-US" altLang="zh-CN" sz="2800" b="1" dirty="0">
              <a:effectLst>
                <a:glow rad="165100">
                  <a:srgbClr val="000000"/>
                </a:glow>
              </a:effectLst>
              <a:latin typeface="Arial"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130</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4013</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كان عمر آدم 130</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effectLst>
                  <a:glow rad="165100">
                    <a:srgbClr val="000000"/>
                  </a:glow>
                </a:effectLst>
                <a:latin typeface="Arial" charset="0"/>
                <a:ea typeface="ＭＳ Ｐゴシック" charset="0"/>
              </a:rPr>
              <a:t>ولادة أنوش</a:t>
            </a:r>
            <a:endParaRPr lang="en-US" altLang="zh-CN" sz="2800" b="1" dirty="0">
              <a:effectLst>
                <a:glow rad="165100">
                  <a:srgbClr val="000000"/>
                </a:glow>
              </a:effectLst>
              <a:latin typeface="Arial"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235</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3908</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كان عمر شيث 105</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effectLst>
                  <a:glow rad="165100">
                    <a:srgbClr val="000000"/>
                  </a:glow>
                </a:effectLst>
                <a:latin typeface="Arial" charset="0"/>
                <a:ea typeface="ＭＳ Ｐゴシック" charset="0"/>
              </a:rPr>
              <a:t>ذهاب يعقوب و العائلة إلى مصر</a:t>
            </a:r>
            <a:endParaRPr lang="en-US" altLang="zh-CN" sz="2800" b="1" dirty="0">
              <a:effectLst>
                <a:glow rad="165100">
                  <a:srgbClr val="000000"/>
                </a:glow>
              </a:effectLst>
              <a:latin typeface="Arial"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2298</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1845</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charset="0"/>
                <a:ea typeface="ＭＳ Ｐゴシック" charset="0"/>
                <a:cs typeface="ＭＳ Ｐゴシック" charset="0"/>
              </a:rPr>
              <a:t>كان عمر يعقوب 130 سنة قبل 400 سنة من الخروج عام 1445 ق.م</a:t>
            </a:r>
            <a:endParaRPr lang="en-US" altLang="zh-CN" sz="2800" b="1" dirty="0">
              <a:solidFill>
                <a:srgbClr val="FFFFFF"/>
              </a:solidFill>
              <a:effectLst>
                <a:glow rad="165100">
                  <a:srgbClr val="000000"/>
                </a:glow>
              </a:effectLst>
              <a:latin typeface="Arial" charset="0"/>
              <a:ea typeface="ＭＳ Ｐゴシック" charset="0"/>
              <a:cs typeface="ＭＳ Ｐゴシック" charset="0"/>
            </a:endParaRP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solidFill>
                  <a:srgbClr val="FFFF00"/>
                </a:solidFill>
                <a:effectLst>
                  <a:glow rad="165100">
                    <a:srgbClr val="000000"/>
                  </a:glow>
                </a:effectLst>
                <a:latin typeface="Arial" charset="0"/>
                <a:ea typeface="ＭＳ Ｐゴシック" charset="0"/>
              </a:rPr>
              <a:t>الحدث</a:t>
            </a:r>
            <a:endParaRPr lang="en-US" altLang="zh-CN" sz="2800" b="1" dirty="0">
              <a:solidFill>
                <a:srgbClr val="FFFF00"/>
              </a:solidFill>
              <a:effectLst>
                <a:glow rad="165100">
                  <a:srgbClr val="000000"/>
                </a:glow>
              </a:effectLst>
              <a:latin typeface="Arial"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a:cs typeface="Arial"/>
              </a:rPr>
              <a:t>38-44</a:t>
            </a:r>
            <a:endParaRPr lang="en-US" b="1" dirty="0">
              <a:solidFill>
                <a:srgbClr val="FFFFFF"/>
              </a:solidFill>
              <a:latin typeface="Arial"/>
              <a:cs typeface="Arial"/>
            </a:endParaRPr>
          </a:p>
        </p:txBody>
      </p:sp>
    </p:spTree>
    <p:extLst>
      <p:ext uri="{BB962C8B-B14F-4D97-AF65-F5344CB8AC3E}">
        <p14:creationId xmlns:p14="http://schemas.microsoft.com/office/powerpoint/2010/main" val="30787787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up)">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altLang="zh-CN" b="1" dirty="0">
                <a:solidFill>
                  <a:srgbClr val="2D196A"/>
                </a:solidFill>
              </a:rPr>
              <a:t>44</a:t>
            </a:r>
            <a:endParaRPr lang="en-US" altLang="zh-CN" b="1" dirty="0">
              <a:solidFill>
                <a:srgbClr val="2D196A"/>
              </a:solidFill>
            </a:endParaRP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buSzPct val="90000"/>
            </a:pPr>
            <a:r>
              <a:rPr lang="ar-JO" sz="2800" b="1" dirty="0"/>
              <a:t>يعمل التسلسل الزمني المستقيم لإظهار أن متوشالح مات في عام الطوفان العظيم</a:t>
            </a:r>
            <a:endParaRPr lang="en-US" altLang="zh-CN" sz="2800" b="1" dirty="0">
              <a:solidFill>
                <a:srgbClr val="FFFFFF"/>
              </a:solidFill>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sz="1800" b="1">
                  <a:solidFill>
                    <a:srgbClr val="FF0000"/>
                  </a:solidFill>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sz="1800" b="1">
                  <a:solidFill>
                    <a:srgbClr val="FF0000"/>
                  </a:solidFill>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buSzPct val="90000"/>
            </a:pPr>
            <a:r>
              <a:rPr lang="ar-JO" sz="2800" b="1" dirty="0"/>
              <a:t>ربما أخبر آدم متوشالح عن قصة الخلق، الذي أخبر سام الذي بدوره أخبر إبراهيم </a:t>
            </a:r>
          </a:p>
          <a:p>
            <a:pPr algn="ctr" defTabSz="914400" eaLnBrk="1" fontAlgn="base" hangingPunct="1">
              <a:spcBef>
                <a:spcPct val="0"/>
              </a:spcBef>
              <a:spcAft>
                <a:spcPct val="0"/>
              </a:spcAft>
              <a:buSzPct val="90000"/>
            </a:pPr>
            <a:r>
              <a:rPr lang="ar-JO" sz="2800" b="1" dirty="0"/>
              <a:t>فقط 3 روايات منفصلة</a:t>
            </a:r>
            <a:endParaRPr lang="en-US" altLang="zh-CN" sz="2800" b="1" dirty="0">
              <a:solidFill>
                <a:srgbClr val="FFFFFF"/>
              </a:solidFill>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1800" b="1" dirty="0">
                  <a:solidFill>
                    <a:srgbClr val="2D196A"/>
                  </a:solidFill>
                </a:rPr>
                <a:t>آدم و متوشالح          معاصرين لبعضهما</a:t>
              </a:r>
              <a:endParaRPr lang="en-US" altLang="zh-CN" sz="1800" b="1" dirty="0">
                <a:solidFill>
                  <a:srgbClr val="2D196A"/>
                </a:solidFill>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EAEAEA"/>
                </a:solidFill>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287363"/>
            <a:chOff x="-76200" y="3961606"/>
            <a:chExt cx="2743200" cy="2286570"/>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64610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1800" b="1" dirty="0">
                  <a:solidFill>
                    <a:srgbClr val="2D196A"/>
                  </a:solidFill>
                </a:rPr>
                <a:t>متوشالح و سام            معاصرين لبعضهما</a:t>
              </a:r>
              <a:endParaRPr lang="en-US" altLang="zh-CN" sz="1800" b="1" dirty="0">
                <a:solidFill>
                  <a:srgbClr val="2D196A"/>
                </a:solidFill>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grpSp>
        <p:nvGrpSpPr>
          <p:cNvPr id="6" name="Group 30"/>
          <p:cNvGrpSpPr>
            <a:grpSpLocks/>
          </p:cNvGrpSpPr>
          <p:nvPr/>
        </p:nvGrpSpPr>
        <p:grpSpPr bwMode="auto">
          <a:xfrm>
            <a:off x="2590800" y="4114800"/>
            <a:ext cx="3886200" cy="2551166"/>
            <a:chOff x="2590800" y="4114800"/>
            <a:chExt cx="3886200" cy="2551384"/>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Arial" charset="0"/>
                <a:ea typeface="ＭＳ Ｐゴシック" charset="0"/>
                <a:cs typeface="ＭＳ Ｐゴシック" charset="0"/>
              </a:endParaRPr>
            </a:p>
          </p:txBody>
        </p:sp>
        <p:sp>
          <p:nvSpPr>
            <p:cNvPr id="181260" name="Text Box 6"/>
            <p:cNvSpPr txBox="1">
              <a:spLocks noChangeArrowheads="1"/>
            </p:cNvSpPr>
            <p:nvPr/>
          </p:nvSpPr>
          <p:spPr bwMode="auto">
            <a:xfrm>
              <a:off x="2590800" y="6019798"/>
              <a:ext cx="2438400" cy="64638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1800" b="1" dirty="0">
                  <a:solidFill>
                    <a:srgbClr val="2D196A"/>
                  </a:solidFill>
                </a:rPr>
                <a:t>سام و إبراهيم          معاصرين لبعضهما</a:t>
              </a:r>
              <a:endParaRPr lang="en-US" altLang="zh-CN" sz="1800" b="1" dirty="0">
                <a:solidFill>
                  <a:srgbClr val="2D196A"/>
                </a:solidFill>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3252206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199" y="577850"/>
            <a:ext cx="4834199" cy="657689"/>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أغلق الله الباب</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lvl="0" algn="r" defTabSz="914400" fontAlgn="base">
              <a:spcBef>
                <a:spcPct val="50000"/>
              </a:spcBef>
              <a:spcAft>
                <a:spcPct val="0"/>
              </a:spcAft>
              <a:defRPr/>
            </a:pPr>
            <a:r>
              <a:rPr lang="ar-JO" sz="1050" dirty="0"/>
              <a:t>أبحر نوح وعائلته داخل الفلك（تكوين 7-16)</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lvl="0" algn="r" defTabSz="914400" fontAlgn="base">
              <a:spcBef>
                <a:spcPct val="50000"/>
              </a:spcBef>
              <a:spcAft>
                <a:spcPct val="0"/>
              </a:spcAft>
              <a:defRPr/>
            </a:pPr>
            <a:r>
              <a:rPr lang="ar-JO" sz="1100" dirty="0"/>
              <a:t>تنفتح المياه المحبوسة في عمق الأرض على الأرض في 40 يومًا من الأمطار الغزيرة مع الانفجارات البركانية والتعرية والزلازل والمزيد （(تك 7: 12و17)</a:t>
            </a:r>
          </a:p>
          <a:p>
            <a:pPr lvl="0" algn="r" defTabSz="914400" fontAlgn="base">
              <a:spcBef>
                <a:spcPct val="50000"/>
              </a:spcBef>
              <a:spcAft>
                <a:spcPct val="0"/>
              </a:spcAft>
              <a:defRPr/>
            </a:pPr>
            <a:r>
              <a:rPr lang="ar-JO" sz="1100" dirty="0"/>
              <a:t> تغطي المياه كل الأرض (تكوين 7: 18-20). </a:t>
            </a:r>
          </a:p>
          <a:p>
            <a:pPr lvl="0" algn="r" defTabSz="914400" fontAlgn="base">
              <a:spcBef>
                <a:spcPct val="50000"/>
              </a:spcBef>
              <a:spcAft>
                <a:spcPct val="0"/>
              </a:spcAft>
              <a:defRPr/>
            </a:pPr>
            <a:r>
              <a:rPr lang="ar-JO" sz="1100" dirty="0"/>
              <a:t>تموت كل مخلوقات الأرض （تك 7: 21-22)</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latin typeface="Arial" panose="020B0604020202020204" pitchFamily="34" charset="0"/>
                <a:ea typeface="ＭＳ Ｐゴシック" charset="0"/>
                <a:cs typeface="Arial" panose="020B0604020202020204" pitchFamily="34" charset="0"/>
              </a:rPr>
              <a:t>اليوم 47 من الطوفان – توقف سقوط المطر الغزير</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lvl="0" algn="r" defTabSz="914400" fontAlgn="base">
              <a:spcBef>
                <a:spcPct val="50000"/>
              </a:spcBef>
              <a:spcAft>
                <a:spcPct val="0"/>
              </a:spcAft>
              <a:defRPr/>
            </a:pPr>
            <a:r>
              <a:rPr lang="ar-JO" sz="1100" dirty="0"/>
              <a:t>لمدة 110 أيام أخرى ، تغطي المياه الأرض （ تك 24: 7) ، مع استمرار المطر والانفجارات. ووضعت طبقات كثيرة من الطين ممتلئة بالأشياء الميتة. التي تحولت الآن إلى صخور وأحافير.</a:t>
            </a:r>
          </a:p>
          <a:p>
            <a:pPr lvl="0" algn="r" defTabSz="914400" fontAlgn="base">
              <a:spcBef>
                <a:spcPct val="50000"/>
              </a:spcBef>
              <a:spcAft>
                <a:spcPct val="0"/>
              </a:spcAft>
              <a:defRPr/>
            </a:pPr>
            <a:endParaRPr lang="ar-JO" sz="1100" dirty="0"/>
          </a:p>
          <a:p>
            <a:pPr lvl="0" algn="r" defTabSz="914400" fontAlgn="base">
              <a:spcBef>
                <a:spcPct val="50000"/>
              </a:spcBef>
              <a:spcAft>
                <a:spcPct val="0"/>
              </a:spcAft>
              <a:defRPr/>
            </a:pPr>
            <a:r>
              <a:rPr lang="ar-JO" sz="1100" dirty="0"/>
              <a:t> أخيرًا ، يبدأ الماء في النزول.</a:t>
            </a:r>
          </a:p>
          <a:p>
            <a:pPr lvl="0" defTabSz="914400" fontAlgn="base">
              <a:spcBef>
                <a:spcPct val="50000"/>
              </a:spcBef>
              <a:spcAft>
                <a:spcPct val="0"/>
              </a:spcAft>
              <a:defRPr/>
            </a:pP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latin typeface="Arial" charset="0"/>
                <a:ea typeface="ＭＳ Ｐゴシック" charset="0"/>
              </a:rPr>
              <a:t>يستقر الفلك على جبل أراراط الجديد    (تك 8: 4)</a:t>
            </a:r>
            <a:endPar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lvl="0" algn="r" defTabSz="914400" fontAlgn="base">
              <a:spcBef>
                <a:spcPct val="50000"/>
              </a:spcBef>
              <a:spcAft>
                <a:spcPct val="0"/>
              </a:spcAft>
              <a:defRPr/>
            </a:pPr>
            <a:r>
              <a:rPr lang="ar-JO" sz="1100" dirty="0"/>
              <a:t>لمدة 74 يومًا ، انتظر نوح وعائلته بينما يستمر الماء في الانخفاض. تساعد الرياح العاتية حسب ( تك 8 ： 1 ) على إبعاد المياه عن الأرض. تستمر الجبال في الارتفاع وتتشكل الوديان. تستمر مياه الفيضان في التجمع في المحيطات الجديدة.</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اليوم 40</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F17C53F2-286B-A046-A511-FD720081B20C}"/>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ar-JO" altLang="zh-CN" sz="3200" b="1" kern="0" dirty="0">
                <a:solidFill>
                  <a:schemeClr val="bg1"/>
                </a:solidFill>
                <a:latin typeface="Times New Roman" charset="0"/>
              </a:rPr>
              <a:t>كلمة يوم تعني يوم في قصة الطوفان</a:t>
            </a:r>
            <a:endParaRPr lang="zh-CN" altLang="en-US" sz="3200" b="1" kern="0" dirty="0">
              <a:solidFill>
                <a:schemeClr val="bg1"/>
              </a:solidFill>
              <a:latin typeface="Times New Roman"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algn="r" rtl="1" eaLnBrk="1" hangingPunct="1">
              <a:lnSpc>
                <a:spcPct val="90000"/>
              </a:lnSpc>
            </a:pPr>
            <a:r>
              <a:rPr lang="ar-JO" dirty="0"/>
              <a:t>يصف </a:t>
            </a:r>
            <a:r>
              <a:rPr lang="ar-JO" dirty="0">
                <a:solidFill>
                  <a:srgbClr val="FFC000"/>
                </a:solidFill>
              </a:rPr>
              <a:t>بناء أمة </a:t>
            </a:r>
            <a:r>
              <a:rPr lang="ar-JO" dirty="0"/>
              <a:t>إسرائيل ، دولة ذات </a:t>
            </a:r>
            <a:r>
              <a:rPr lang="ar-JO" dirty="0">
                <a:solidFill>
                  <a:srgbClr val="FFC000"/>
                </a:solidFill>
              </a:rPr>
              <a:t>أهمية خالدة</a:t>
            </a:r>
            <a:endParaRPr lang="en-US" dirty="0">
              <a:solidFill>
                <a:srgbClr val="FFC000"/>
              </a:solidFill>
              <a:latin typeface="Arial" charset="0"/>
              <a:ea typeface="ＭＳ Ｐゴシック" charset="0"/>
              <a:cs typeface="ＭＳ Ｐゴシック" charset="0"/>
            </a:endParaRPr>
          </a:p>
          <a:p>
            <a:pPr algn="r" rtl="1" eaLnBrk="1" hangingPunct="1">
              <a:lnSpc>
                <a:spcPct val="90000"/>
              </a:lnSpc>
              <a:buNone/>
            </a:pPr>
            <a:endParaRPr lang="en-US" dirty="0">
              <a:latin typeface="Arial" charset="0"/>
              <a:ea typeface="ＭＳ Ｐゴシック" charset="0"/>
              <a:cs typeface="ＭＳ Ｐゴシック" charset="0"/>
            </a:endParaRPr>
          </a:p>
          <a:p>
            <a:pPr algn="r" rtl="1" eaLnBrk="1" hangingPunct="1">
              <a:lnSpc>
                <a:spcPct val="90000"/>
              </a:lnSpc>
            </a:pPr>
            <a:r>
              <a:rPr lang="ar-JO" dirty="0"/>
              <a:t>يلائم أحداث العهد القديم في السجلات التوراتية الإضافية لعالم الشرق الأدنى</a:t>
            </a:r>
            <a:endParaRPr lang="en-US" dirty="0">
              <a:latin typeface="Arial" charset="0"/>
              <a:ea typeface="ＭＳ Ｐゴシック" charset="0"/>
              <a:cs typeface="ＭＳ Ｐゴシック" charset="0"/>
            </a:endParaRPr>
          </a:p>
          <a:p>
            <a:pPr algn="r" rtl="1" eaLnBrk="1" hangingPunct="1">
              <a:lnSpc>
                <a:spcPct val="90000"/>
              </a:lnSpc>
              <a:buNone/>
            </a:pPr>
            <a:endParaRPr lang="en-US" dirty="0">
              <a:latin typeface="Arial" charset="0"/>
              <a:ea typeface="ＭＳ Ｐゴシック" charset="0"/>
              <a:cs typeface="ＭＳ Ｐゴシック" charset="0"/>
            </a:endParaRPr>
          </a:p>
          <a:p>
            <a:pPr algn="r" rtl="1" eaLnBrk="1" hangingPunct="1">
              <a:lnSpc>
                <a:spcPct val="90000"/>
              </a:lnSpc>
            </a:pPr>
            <a:r>
              <a:rPr lang="ar-JO" dirty="0">
                <a:latin typeface="Arial" charset="0"/>
                <a:ea typeface="ＭＳ Ｐゴシック" charset="0"/>
                <a:cs typeface="ＭＳ Ｐゴシック" charset="0"/>
              </a:rPr>
              <a:t>سشاعد على إعطاء الثقة في </a:t>
            </a:r>
            <a:r>
              <a:rPr lang="ar-JO" dirty="0">
                <a:solidFill>
                  <a:srgbClr val="FFC000"/>
                </a:solidFill>
                <a:latin typeface="Arial" charset="0"/>
                <a:ea typeface="ＭＳ Ｐゴシック" charset="0"/>
                <a:cs typeface="ＭＳ Ｐゴシック" charset="0"/>
              </a:rPr>
              <a:t>تاريخية</a:t>
            </a:r>
            <a:r>
              <a:rPr lang="ar-JO" dirty="0">
                <a:latin typeface="Arial" charset="0"/>
                <a:ea typeface="ＭＳ Ｐゴシック" charset="0"/>
                <a:cs typeface="ＭＳ Ｐゴシック" charset="0"/>
              </a:rPr>
              <a:t> و </a:t>
            </a:r>
            <a:r>
              <a:rPr lang="ar-JO" dirty="0">
                <a:solidFill>
                  <a:srgbClr val="FFC000"/>
                </a:solidFill>
                <a:latin typeface="Arial" charset="0"/>
                <a:ea typeface="ＭＳ Ｐゴシック" charset="0"/>
                <a:cs typeface="ＭＳ Ｐゴシック" charset="0"/>
              </a:rPr>
              <a:t>مصداقية</a:t>
            </a:r>
            <a:r>
              <a:rPr lang="ar-JO" dirty="0">
                <a:latin typeface="Arial" charset="0"/>
                <a:ea typeface="ＭＳ Ｐゴシック" charset="0"/>
                <a:cs typeface="ＭＳ Ｐゴシック" charset="0"/>
              </a:rPr>
              <a:t> الكتاب المقدس</a:t>
            </a:r>
            <a:endParaRPr lang="en-US" dirty="0">
              <a:latin typeface="Arial" charset="0"/>
              <a:ea typeface="ＭＳ Ｐゴシック" charset="0"/>
              <a:cs typeface="ＭＳ Ｐゴシック" charset="0"/>
            </a:endParaRPr>
          </a:p>
          <a:p>
            <a:pPr eaLnBrk="1" hangingPunct="1">
              <a:lnSpc>
                <a:spcPct val="90000"/>
              </a:lnSpc>
              <a:buClr>
                <a:srgbClr val="FF0000"/>
              </a:buClr>
              <a:buNone/>
            </a:pPr>
            <a:endParaRPr lang="en-US" dirty="0">
              <a:latin typeface="Arial" charset="0"/>
              <a:ea typeface="ＭＳ Ｐゴシック" charset="0"/>
              <a:cs typeface="ＭＳ Ｐゴシック" charset="0"/>
            </a:endParaRPr>
          </a:p>
          <a:p>
            <a:pPr algn="r" rtl="1" eaLnBrk="1" hangingPunct="1">
              <a:lnSpc>
                <a:spcPct val="90000"/>
              </a:lnSpc>
              <a:buClr>
                <a:srgbClr val="FF0000"/>
              </a:buClr>
              <a:buFont typeface="Wingdings 3" charset="0"/>
              <a:buChar char="¢"/>
            </a:pPr>
            <a:r>
              <a:rPr lang="ar-JO" dirty="0">
                <a:latin typeface="Arial" charset="0"/>
                <a:ea typeface="ＭＳ Ｐゴシック" charset="0"/>
                <a:cs typeface="ＭＳ Ｐゴシック" charset="0"/>
              </a:rPr>
              <a:t>يبني </a:t>
            </a:r>
            <a:r>
              <a:rPr lang="ar-JO" dirty="0">
                <a:solidFill>
                  <a:srgbClr val="FFFF00"/>
                </a:solidFill>
                <a:latin typeface="Arial" charset="0"/>
                <a:ea typeface="ＭＳ Ｐゴシック" charset="0"/>
                <a:cs typeface="ＭＳ Ｐゴシック" charset="0"/>
              </a:rPr>
              <a:t>الإيمان</a:t>
            </a:r>
            <a:r>
              <a:rPr lang="ar-JO" dirty="0">
                <a:latin typeface="Arial" charset="0"/>
                <a:ea typeface="ＭＳ Ｐゴシック" charset="0"/>
                <a:cs typeface="ＭＳ Ｐゴシック" charset="0"/>
              </a:rPr>
              <a:t> بالله و برسالته</a:t>
            </a:r>
            <a:endParaRPr lang="en-US" dirty="0">
              <a:latin typeface="Arial" charset="0"/>
              <a:ea typeface="ＭＳ Ｐゴシック" charset="0"/>
              <a:cs typeface="ＭＳ Ｐゴシック" charset="0"/>
            </a:endParaRPr>
          </a:p>
        </p:txBody>
      </p:sp>
      <p:sp>
        <p:nvSpPr>
          <p:cNvPr id="148482" name="Rectangle 3"/>
          <p:cNvSpPr>
            <a:spLocks noGrp="1" noChangeArrowheads="1"/>
          </p:cNvSpPr>
          <p:nvPr>
            <p:ph type="title"/>
          </p:nvPr>
        </p:nvSpPr>
        <p:spPr>
          <a:noFill/>
        </p:spPr>
        <p:txBody>
          <a:bodyPr/>
          <a:lstStyle/>
          <a:p>
            <a:pPr algn="ctr" eaLnBrk="1" hangingPunct="1"/>
            <a:r>
              <a:rPr lang="ar-JO" b="1" dirty="0">
                <a:latin typeface="Arial" charset="0"/>
                <a:ea typeface="ＭＳ Ｐゴシック" charset="0"/>
                <a:cs typeface="ＭＳ Ｐゴシック" charset="0"/>
              </a:rPr>
              <a:t>لماذا يعتبر التسلسل الزمني               في العهد القديم مهماً ؟</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67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887686" cy="687388"/>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ظهور جبال أخرى</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لأربعين يوماً أخرى انتظر جميع من في الفلك أن تبدأ النباتات بالنمو  (تك 8: 7)</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نوح يرسل الغراب</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ar-JO" altLang="zh-CN" sz="1600" dirty="0"/>
              <a:t>تك 8: 7</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noProof="0" dirty="0"/>
              <a:t>بعد 4 فترات مكونة من 7 ايام أرسل نوح الحمامة (تك 8: 8و10و12) استمر مستوى المياه بالتناقص</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آخر حمامة أرسلت لم تعد</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انتظر نوح 22 يوماً آخر بينما ساتمرت الأرض بالجفاف</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جفاف معظم المياه عن الأرض    </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ar-JO" altLang="zh-CN" sz="1600" dirty="0"/>
              <a:t>تك 8: 14</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بعد 57 يوماً آخر جفت الأرض حتى صارت مناسبة للحياة الحيوانية (تك 8: 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مغادرة الفلك</a:t>
            </a:r>
            <a:endPar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غادر نوح و عائلته و الحيوانات الفلك ليصنعوا بيوتاً على الأرض المتغيرة</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نوح</a:t>
            </a:r>
            <a:r>
              <a:rPr kumimoji="0" lang="ar-JO" altLang="zh-CN" sz="1400" b="1" i="0"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يبني المذبح</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ar-JO" altLang="zh-CN" dirty="0"/>
              <a:t>تك 8: 20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zh-CN" sz="1600" dirty="0"/>
              <a:t>قوس قزح</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ar-JO" altLang="zh-CN" dirty="0"/>
              <a:t>تك 9: 14</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20" name="Rectangle 3">
            <a:extLst>
              <a:ext uri="{FF2B5EF4-FFF2-40B4-BE49-F238E27FC236}">
                <a16:creationId xmlns:a16="http://schemas.microsoft.com/office/drawing/2014/main" id="{B4EEDFBD-0A07-C34E-83FD-9BE48BDC1147}"/>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ar-JO" altLang="zh-CN" sz="2800" b="1" kern="0" dirty="0">
                <a:solidFill>
                  <a:schemeClr val="bg1"/>
                </a:solidFill>
                <a:latin typeface="Times New Roman" charset="0"/>
              </a:rPr>
              <a:t>فلماذا لا تعني الكلمة سنة في سجل الأنساب معنى سنة ؟</a:t>
            </a:r>
            <a:endParaRPr lang="zh-CN" altLang="en-US" sz="2800" b="1" kern="0" dirty="0">
              <a:solidFill>
                <a:schemeClr val="bg1"/>
              </a:solidFill>
              <a:latin typeface="Times New Roman" charset="0"/>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i="0" u="none" strike="noStrike" kern="1200" cap="none" spc="0" normalizeH="0" baseline="0" noProof="0" dirty="0">
                <a:ln>
                  <a:noFill/>
                </a:ln>
                <a:solidFill>
                  <a:srgbClr val="000066"/>
                </a:solidFill>
                <a:effectLst/>
                <a:uLnTx/>
                <a:uFillTx/>
                <a:latin typeface="Arial" charset="0"/>
                <a:ea typeface="ＭＳ Ｐゴシック" charset="0"/>
                <a:cs typeface="Arial"/>
              </a:rPr>
              <a:t>أعمار الأشخاص عند الموت</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1600" b="1" spc="-100" dirty="0">
                    <a:solidFill>
                      <a:srgbClr val="000000"/>
                    </a:solidFill>
                    <a:latin typeface="Arial Rounded MT Bold"/>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90</a:t>
            </a:r>
            <a:endPar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lvl="0" defTabSz="914400" eaLnBrk="1" hangingPunct="1">
              <a:defRPr/>
            </a:pPr>
            <a:r>
              <a:rPr lang="ar-JO" sz="2800" b="1" dirty="0">
                <a:solidFill>
                  <a:schemeClr val="accent3"/>
                </a:solidFill>
              </a:rPr>
              <a:t>يشرح الطوفان سبب تقصير فترات الحياة</a:t>
            </a:r>
            <a:endParaRPr kumimoji="0" lang="en-US" altLang="zh-CN" sz="2800" b="1" i="0" u="none" strike="noStrike" kern="1200" cap="none" spc="0" normalizeH="0" baseline="0" noProof="0" dirty="0">
              <a:ln>
                <a:noFill/>
              </a:ln>
              <a:solidFill>
                <a:schemeClr val="accent3"/>
              </a:solidFill>
              <a:effectLst/>
              <a:uLnTx/>
              <a:uFillTx/>
              <a:latin typeface="Arial"/>
              <a:ea typeface="ＭＳ Ｐゴシック" charset="0"/>
              <a:cs typeface="Arial"/>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i="1" dirty="0">
                <a:solidFill>
                  <a:schemeClr val="bg1"/>
                </a:solidFill>
                <a:latin typeface="Arial" charset="0"/>
                <a:ea typeface="ＭＳ Ｐゴシック" charset="0"/>
                <a:cs typeface="Arial" charset="0"/>
              </a:rPr>
              <a:t>قائمة ملوك السومريين</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sz="2800" b="1" dirty="0">
                <a:solidFill>
                  <a:schemeClr val="bg1"/>
                </a:solidFill>
                <a:latin typeface="Arial" charset="0"/>
                <a:ea typeface="ＭＳ Ｐゴシック" charset="0"/>
                <a:cs typeface="Arial" charset="0"/>
              </a:rPr>
              <a:t>منقوشة حوالي سنة 1800 ق.م (حوالي 600 سنة بعد الطوفان)</a:t>
            </a:r>
            <a:endParaRPr lang="en-US" sz="2800" b="1" dirty="0">
              <a:solidFill>
                <a:schemeClr val="bg1"/>
              </a:solidFill>
              <a:latin typeface="Arial" charset="0"/>
              <a:ea typeface="ＭＳ Ｐゴシック" charset="0"/>
              <a:cs typeface="Arial" charset="0"/>
            </a:endParaRPr>
          </a:p>
          <a:p>
            <a:pPr eaLnBrk="1" hangingPunct="1"/>
            <a:endParaRPr lang="en-US" sz="900" b="1" dirty="0">
              <a:solidFill>
                <a:schemeClr val="bg1"/>
              </a:solidFill>
              <a:latin typeface="Arial" charset="0"/>
              <a:ea typeface="ＭＳ Ｐゴシック" charset="0"/>
              <a:cs typeface="Arial" charset="0"/>
            </a:endParaRPr>
          </a:p>
          <a:p>
            <a:pPr eaLnBrk="1" hangingPunct="1"/>
            <a:r>
              <a:rPr lang="ar-JO" sz="2800" b="1" dirty="0">
                <a:solidFill>
                  <a:schemeClr val="bg1"/>
                </a:solidFill>
                <a:latin typeface="Arial" charset="0"/>
                <a:ea typeface="ＭＳ Ｐゴシック" charset="0"/>
                <a:cs typeface="Arial" charset="0"/>
              </a:rPr>
              <a:t>يقال أن عشرة من هؤلاء الملوك قبل الطوفان عاشوا ما بين 21000 إلى 43200 سنة لكل منهم (تك 5)</a:t>
            </a:r>
            <a:endParaRPr lang="en-US" sz="2800"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600" b="1" dirty="0">
                <a:solidFill>
                  <a:srgbClr val="FFFFFF"/>
                </a:solidFill>
                <a:cs typeface="Arial" charset="0"/>
              </a:rPr>
              <a:t>آرنولد و باير، قراءة من الشرق الأدنى القديم، 150</a:t>
            </a:r>
            <a:endParaRPr lang="en-US" sz="1600" b="1" dirty="0">
              <a:solidFill>
                <a:srgbClr val="FFFFFF"/>
              </a:solidFill>
              <a:cs typeface="Arial" charset="0"/>
            </a:endParaRPr>
          </a:p>
        </p:txBody>
      </p:sp>
    </p:spTree>
    <p:extLst>
      <p:ext uri="{BB962C8B-B14F-4D97-AF65-F5344CB8AC3E}">
        <p14:creationId xmlns:p14="http://schemas.microsoft.com/office/powerpoint/2010/main" val="3378940568"/>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eaLnBrk="1" hangingPunct="1"/>
            <a:r>
              <a:rPr lang="ar-JO" sz="4000" b="1" i="1" dirty="0">
                <a:solidFill>
                  <a:schemeClr val="bg1"/>
                </a:solidFill>
                <a:latin typeface="Arial" charset="0"/>
                <a:ea typeface="ＭＳ Ｐゴシック" charset="0"/>
                <a:cs typeface="Arial" charset="0"/>
              </a:rPr>
              <a:t>قائمة ملوك السومريين</a:t>
            </a:r>
            <a:endParaRPr lang="en-US" sz="4000" b="1" i="1" dirty="0">
              <a:solidFill>
                <a:schemeClr val="bg1"/>
              </a:solidFill>
              <a:latin typeface="Arial" charset="0"/>
              <a:ea typeface="ＭＳ Ｐゴシック" charset="0"/>
              <a:cs typeface="Arial"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spcBef>
                <a:spcPct val="0"/>
              </a:spcBef>
              <a:tabLst>
                <a:tab pos="3773488" algn="r"/>
              </a:tabLst>
            </a:pPr>
            <a:r>
              <a:rPr lang="ar-JO" sz="2800" b="1" u="sng" dirty="0">
                <a:solidFill>
                  <a:schemeClr val="bg1"/>
                </a:solidFill>
                <a:latin typeface="Arial" charset="0"/>
                <a:ea typeface="ＭＳ Ｐゴシック" charset="0"/>
                <a:cs typeface="Arial" charset="0"/>
              </a:rPr>
              <a:t>الملك و سنوات الحكم</a:t>
            </a:r>
          </a:p>
          <a:p>
            <a:pPr algn="r">
              <a:spcBef>
                <a:spcPct val="0"/>
              </a:spcBef>
              <a:tabLst>
                <a:tab pos="3773488" algn="r"/>
              </a:tabLst>
            </a:pPr>
            <a:r>
              <a:rPr lang="ar-JO" sz="2800" b="1" dirty="0">
                <a:solidFill>
                  <a:schemeClr val="bg1"/>
                </a:solidFill>
                <a:latin typeface="Arial" charset="0"/>
                <a:ea typeface="ＭＳ Ｐゴシック" charset="0"/>
                <a:cs typeface="Arial" charset="0"/>
              </a:rPr>
              <a:t>ألوليم                       </a:t>
            </a:r>
            <a:r>
              <a:rPr lang="ar-JO" sz="2800" b="1" dirty="0">
                <a:solidFill>
                  <a:srgbClr val="FFFF00"/>
                </a:solidFill>
                <a:latin typeface="Arial" charset="0"/>
                <a:ea typeface="ＭＳ Ｐゴシック" charset="0"/>
                <a:cs typeface="Arial" charset="0"/>
              </a:rPr>
              <a:t>28800</a:t>
            </a:r>
            <a:endParaRPr lang="en-US" sz="2800" b="1" dirty="0">
              <a:solidFill>
                <a:srgbClr val="FFFF00"/>
              </a:solidFill>
              <a:latin typeface="Arial" charset="0"/>
              <a:ea typeface="ＭＳ Ｐゴシック" charset="0"/>
              <a:cs typeface="Arial" charset="0"/>
            </a:endParaRPr>
          </a:p>
          <a:p>
            <a:pPr algn="r">
              <a:spcBef>
                <a:spcPct val="0"/>
              </a:spcBef>
              <a:tabLst>
                <a:tab pos="3773488" algn="r"/>
              </a:tabLst>
            </a:pPr>
            <a:r>
              <a:rPr lang="ar-JO" sz="2800" b="1" dirty="0">
                <a:solidFill>
                  <a:schemeClr val="bg1"/>
                </a:solidFill>
                <a:latin typeface="Arial" charset="0"/>
                <a:ea typeface="ＭＳ Ｐゴシック" charset="0"/>
                <a:cs typeface="Arial" charset="0"/>
              </a:rPr>
              <a:t>ألالجار                      36000</a:t>
            </a:r>
            <a:endParaRPr lang="en-US" sz="2800" b="1" dirty="0">
              <a:solidFill>
                <a:schemeClr val="bg1"/>
              </a:solidFill>
              <a:latin typeface="Arial" charset="0"/>
              <a:ea typeface="ＭＳ Ｐゴシック" charset="0"/>
              <a:cs typeface="Arial" charset="0"/>
            </a:endParaRPr>
          </a:p>
          <a:p>
            <a:pPr algn="r">
              <a:spcBef>
                <a:spcPct val="0"/>
              </a:spcBef>
              <a:tabLst>
                <a:tab pos="3773488" algn="r"/>
              </a:tabLst>
            </a:pPr>
            <a:r>
              <a:rPr lang="ar-JO" sz="2800" b="1" dirty="0">
                <a:solidFill>
                  <a:schemeClr val="bg1"/>
                </a:solidFill>
                <a:latin typeface="Arial" charset="0"/>
                <a:ea typeface="ＭＳ Ｐゴシック" charset="0"/>
                <a:cs typeface="Arial" charset="0"/>
              </a:rPr>
              <a:t>إنمن لوانا                  43200</a:t>
            </a:r>
          </a:p>
          <a:p>
            <a:pPr algn="r">
              <a:spcBef>
                <a:spcPct val="0"/>
              </a:spcBef>
              <a:tabLst>
                <a:tab pos="3773488" algn="r"/>
              </a:tabLst>
            </a:pPr>
            <a:r>
              <a:rPr lang="ar-JO" sz="2800" b="1" dirty="0">
                <a:solidFill>
                  <a:schemeClr val="bg1"/>
                </a:solidFill>
                <a:latin typeface="Arial" charset="0"/>
                <a:ea typeface="ＭＳ Ｐゴシック" charset="0"/>
                <a:cs typeface="Arial" charset="0"/>
              </a:rPr>
              <a:t>إنمن غالانا                 </a:t>
            </a:r>
            <a:r>
              <a:rPr lang="ar-JO" sz="2800" b="1" dirty="0">
                <a:solidFill>
                  <a:srgbClr val="FFFF00"/>
                </a:solidFill>
                <a:latin typeface="Arial" charset="0"/>
                <a:ea typeface="ＭＳ Ｐゴシック" charset="0"/>
                <a:cs typeface="Arial" charset="0"/>
              </a:rPr>
              <a:t>28800</a:t>
            </a:r>
            <a:r>
              <a:rPr lang="ar-JO" sz="2800" b="1" dirty="0">
                <a:solidFill>
                  <a:schemeClr val="bg1"/>
                </a:solidFill>
                <a:latin typeface="Arial" charset="0"/>
                <a:ea typeface="ＭＳ Ｐゴシック" charset="0"/>
                <a:cs typeface="Arial" charset="0"/>
              </a:rPr>
              <a:t> دموزي                     36000 </a:t>
            </a:r>
            <a:endParaRPr lang="en-US" sz="2800" b="1" dirty="0">
              <a:solidFill>
                <a:schemeClr val="bg1"/>
              </a:solidFill>
              <a:latin typeface="Arial" charset="0"/>
              <a:ea typeface="ＭＳ Ｐゴシック" charset="0"/>
              <a:cs typeface="Arial" charset="0"/>
            </a:endParaRPr>
          </a:p>
          <a:p>
            <a:pPr algn="r">
              <a:spcBef>
                <a:spcPct val="0"/>
              </a:spcBef>
              <a:tabLst>
                <a:tab pos="3773488" algn="r"/>
              </a:tabLst>
            </a:pPr>
            <a:r>
              <a:rPr lang="ar-JO" sz="2800" b="1" dirty="0">
                <a:solidFill>
                  <a:schemeClr val="bg1"/>
                </a:solidFill>
                <a:latin typeface="Arial" charset="0"/>
                <a:ea typeface="ＭＳ Ｐゴシック" charset="0"/>
                <a:cs typeface="Arial" charset="0"/>
              </a:rPr>
              <a:t>إنسي بازيانا               </a:t>
            </a:r>
            <a:r>
              <a:rPr lang="ar-JO" sz="2800" b="1" dirty="0">
                <a:solidFill>
                  <a:srgbClr val="FFFF00"/>
                </a:solidFill>
                <a:latin typeface="Arial" charset="0"/>
                <a:ea typeface="ＭＳ Ｐゴシック" charset="0"/>
                <a:cs typeface="Arial" charset="0"/>
              </a:rPr>
              <a:t>28800</a:t>
            </a:r>
            <a:endParaRPr lang="en-US" sz="2800" b="1" dirty="0">
              <a:solidFill>
                <a:srgbClr val="FFFF00"/>
              </a:solidFill>
              <a:latin typeface="Arial" charset="0"/>
              <a:ea typeface="ＭＳ Ｐゴシック" charset="0"/>
              <a:cs typeface="Arial" charset="0"/>
            </a:endParaRPr>
          </a:p>
          <a:p>
            <a:pPr algn="r">
              <a:spcBef>
                <a:spcPct val="0"/>
              </a:spcBef>
              <a:tabLst>
                <a:tab pos="3773488" algn="r"/>
              </a:tabLst>
            </a:pPr>
            <a:r>
              <a:rPr lang="ar-JO" sz="2800" b="1" dirty="0">
                <a:solidFill>
                  <a:schemeClr val="bg1"/>
                </a:solidFill>
                <a:latin typeface="Arial" charset="0"/>
                <a:ea typeface="ＭＳ Ｐゴシック" charset="0"/>
                <a:cs typeface="Arial" charset="0"/>
              </a:rPr>
              <a:t>إنمي دورانا                21000</a:t>
            </a:r>
            <a:endParaRPr lang="en-US" sz="2800" b="1" dirty="0">
              <a:solidFill>
                <a:schemeClr val="bg1"/>
              </a:solidFill>
              <a:latin typeface="Arial" charset="0"/>
              <a:ea typeface="ＭＳ Ｐゴシック" charset="0"/>
              <a:cs typeface="Arial" charset="0"/>
            </a:endParaRPr>
          </a:p>
          <a:p>
            <a:pPr algn="r">
              <a:spcBef>
                <a:spcPct val="0"/>
              </a:spcBef>
              <a:tabLst>
                <a:tab pos="3773488" algn="r"/>
              </a:tabLst>
            </a:pPr>
            <a:r>
              <a:rPr lang="ar-JO" sz="2800" b="1" u="sng" dirty="0">
                <a:solidFill>
                  <a:schemeClr val="bg1"/>
                </a:solidFill>
                <a:latin typeface="Arial" charset="0"/>
                <a:ea typeface="ＭＳ Ｐゴシック" charset="0"/>
                <a:cs typeface="Arial" charset="0"/>
              </a:rPr>
              <a:t>أوربا توتو                 18600</a:t>
            </a:r>
            <a:endParaRPr lang="en-US" sz="2800" b="1" u="sng" dirty="0">
              <a:solidFill>
                <a:schemeClr val="bg1"/>
              </a:solidFill>
              <a:latin typeface="Arial" charset="0"/>
              <a:ea typeface="ＭＳ Ｐゴシック" charset="0"/>
              <a:cs typeface="Arial" charset="0"/>
            </a:endParaRPr>
          </a:p>
          <a:p>
            <a:pPr algn="r">
              <a:spcBef>
                <a:spcPct val="0"/>
              </a:spcBef>
              <a:tabLst>
                <a:tab pos="3773488" algn="r"/>
              </a:tabLst>
            </a:pPr>
            <a:r>
              <a:rPr lang="ar-JO" sz="2800" b="1" dirty="0">
                <a:solidFill>
                  <a:schemeClr val="bg1"/>
                </a:solidFill>
                <a:latin typeface="Arial" charset="0"/>
                <a:ea typeface="ＭＳ Ｐゴシック" charset="0"/>
                <a:cs typeface="Arial" charset="0"/>
              </a:rPr>
              <a:t>المجموع                  241000</a:t>
            </a:r>
            <a:endParaRPr lang="en-US" sz="2800" b="1" dirty="0">
              <a:solidFill>
                <a:schemeClr val="bg1"/>
              </a:solidFill>
              <a:latin typeface="Arial" charset="0"/>
              <a:ea typeface="ＭＳ Ｐゴシック" charset="0"/>
              <a:cs typeface="Arial" charset="0"/>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endParaRPr lang="en-US"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ar-JO" altLang="ja-JP" sz="2800" b="1" dirty="0">
                <a:solidFill>
                  <a:srgbClr val="000000"/>
                </a:solidFill>
                <a:latin typeface="Arial" charset="0"/>
                <a:ea typeface="ＭＳ Ｐゴシック" charset="0"/>
                <a:cs typeface="Arial" charset="0"/>
              </a:rPr>
              <a:t>عندما نزلت الملكية من السماء</a:t>
            </a:r>
            <a:endParaRPr lang="en-US" altLang="ja-JP"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endParaRPr lang="en-US"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ar-JO" sz="2800" b="1" dirty="0">
                <a:solidFill>
                  <a:srgbClr val="000000"/>
                </a:solidFill>
                <a:latin typeface="Arial" charset="0"/>
                <a:ea typeface="ＭＳ Ｐゴシック" charset="0"/>
                <a:cs typeface="Arial" charset="0"/>
              </a:rPr>
              <a:t>صار ألوليم ملكاً                            و حكم لمدة 28800 سنة</a:t>
            </a:r>
            <a:endParaRPr lang="en-US" sz="2800" b="1" dirty="0">
              <a:solidFill>
                <a:srgbClr val="000000"/>
              </a:solidFill>
              <a:latin typeface="Arial" charset="0"/>
              <a:ea typeface="ＭＳ Ｐゴシック" charset="0"/>
              <a:cs typeface="Arial" charset="0"/>
            </a:endParaRPr>
          </a:p>
          <a:p>
            <a:pPr algn="ctr" defTabSz="914400" fontAlgn="base">
              <a:spcBef>
                <a:spcPct val="20000"/>
              </a:spcBef>
              <a:spcAft>
                <a:spcPct val="0"/>
              </a:spcAft>
            </a:pPr>
            <a:r>
              <a:rPr lang="en-US" sz="2800" b="1" dirty="0">
                <a:solidFill>
                  <a:srgbClr val="000000"/>
                </a:solidFill>
                <a:latin typeface="Arial" charset="0"/>
                <a:ea typeface="ＭＳ Ｐゴシック" charset="0"/>
                <a:cs typeface="Arial" charset="0"/>
              </a:rPr>
              <a:t> </a:t>
            </a:r>
          </a:p>
          <a:p>
            <a:pPr algn="ctr" defTabSz="914400" fontAlgn="base">
              <a:spcBef>
                <a:spcPct val="20000"/>
              </a:spcBef>
              <a:spcAft>
                <a:spcPct val="0"/>
              </a:spcAft>
            </a:pPr>
            <a:r>
              <a:rPr lang="ar-JO" sz="2800" b="1" dirty="0">
                <a:solidFill>
                  <a:srgbClr val="000000"/>
                </a:solidFill>
                <a:latin typeface="Arial" charset="0"/>
                <a:ea typeface="ＭＳ Ｐゴシック" charset="0"/>
                <a:cs typeface="Arial" charset="0"/>
              </a:rPr>
              <a:t>حكم ثمانية ملوك لمدة 241000 سنة ثم جاء طوفان المياه على الأرض</a:t>
            </a:r>
            <a:endParaRPr lang="en-US" sz="2800" b="1" dirty="0">
              <a:solidFill>
                <a:srgbClr val="000000"/>
              </a:solidFill>
              <a:latin typeface="Arial" charset="0"/>
              <a:ea typeface="ＭＳ Ｐゴシック" charset="0"/>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600" b="1" dirty="0">
                <a:solidFill>
                  <a:srgbClr val="FFFFFF"/>
                </a:solidFill>
                <a:cs typeface="Arial" charset="0"/>
              </a:rPr>
              <a:t> </a:t>
            </a:r>
            <a:r>
              <a:rPr lang="ar-JO" sz="1600" b="1" dirty="0">
                <a:solidFill>
                  <a:srgbClr val="FFFFFF"/>
                </a:solidFill>
                <a:cs typeface="Arial" charset="0"/>
              </a:rPr>
              <a:t>آرنولد و باير، قراءة من الشرق الأدنى القديم، 150</a:t>
            </a:r>
            <a:endParaRPr lang="en-US" sz="1600" b="1" dirty="0">
              <a:solidFill>
                <a:srgbClr val="FFFFFF"/>
              </a:solidFill>
              <a:cs typeface="Arial" charset="0"/>
            </a:endParaRPr>
          </a:p>
        </p:txBody>
      </p:sp>
      <p:sp>
        <p:nvSpPr>
          <p:cNvPr id="191494" name="Text Box 17"/>
          <p:cNvSpPr txBox="1">
            <a:spLocks noChangeArrowheads="1"/>
          </p:cNvSpPr>
          <p:nvPr/>
        </p:nvSpPr>
        <p:spPr bwMode="auto">
          <a:xfrm>
            <a:off x="7946418" y="-518919"/>
            <a:ext cx="15188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rgbClr val="FFFFFF"/>
                </a:solidFill>
              </a:rPr>
              <a:t>OTB, 64a</a:t>
            </a:r>
          </a:p>
        </p:txBody>
      </p:sp>
    </p:spTree>
    <p:extLst>
      <p:ext uri="{BB962C8B-B14F-4D97-AF65-F5344CB8AC3E}">
        <p14:creationId xmlns:p14="http://schemas.microsoft.com/office/powerpoint/2010/main" val="535763711"/>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i="1" dirty="0">
                <a:solidFill>
                  <a:schemeClr val="bg1"/>
                </a:solidFill>
                <a:latin typeface="Arial" charset="0"/>
                <a:ea typeface="ＭＳ Ｐゴシック" charset="0"/>
                <a:cs typeface="Arial" charset="0"/>
              </a:rPr>
              <a:t>قائمة ملوك السومريين</a:t>
            </a:r>
            <a:endParaRPr lang="en-US" sz="4000" b="1" dirty="0">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b="1" dirty="0">
                <a:solidFill>
                  <a:schemeClr val="bg1"/>
                </a:solidFill>
                <a:latin typeface="Arial" charset="0"/>
                <a:ea typeface="ＭＳ Ｐゴシック" charset="0"/>
                <a:cs typeface="Arial" charset="0"/>
              </a:rPr>
              <a:t>لا أحد منا يؤمن في ملوك حكموا 28800 سنة لكنها تظهر اعتقاداً بالأعمار الطويلة و الطوفان الكوني</a:t>
            </a:r>
            <a:endParaRPr lang="en-US"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600" b="1" dirty="0">
                <a:solidFill>
                  <a:srgbClr val="FFFFFF"/>
                </a:solidFill>
                <a:cs typeface="Arial" charset="0"/>
              </a:rPr>
              <a:t> </a:t>
            </a:r>
            <a:r>
              <a:rPr lang="ar-JO" sz="1600" b="1" dirty="0">
                <a:solidFill>
                  <a:srgbClr val="FFFFFF"/>
                </a:solidFill>
                <a:cs typeface="Arial" charset="0"/>
              </a:rPr>
              <a:t>آرنولد و باير، قراءة من الشرق الأدنى القديم، 150</a:t>
            </a:r>
            <a:endParaRPr lang="en-US" sz="1600" b="1" dirty="0">
              <a:solidFill>
                <a:srgbClr val="FFFFFF"/>
              </a:solidFill>
              <a:cs typeface="Arial" charset="0"/>
            </a:endParaRPr>
          </a:p>
        </p:txBody>
      </p:sp>
    </p:spTree>
    <p:extLst>
      <p:ext uri="{BB962C8B-B14F-4D97-AF65-F5344CB8AC3E}">
        <p14:creationId xmlns:p14="http://schemas.microsoft.com/office/powerpoint/2010/main" val="1374363855"/>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i="1" dirty="0">
                <a:solidFill>
                  <a:schemeClr val="bg1"/>
                </a:solidFill>
                <a:latin typeface="Arial" charset="0"/>
                <a:ea typeface="ＭＳ Ｐゴシック" charset="0"/>
                <a:cs typeface="Arial" charset="0"/>
              </a:rPr>
              <a:t>قائمة ملوك السومريين</a:t>
            </a:r>
            <a:endParaRPr lang="en-US" sz="4000" b="1" dirty="0">
              <a:solidFill>
                <a:schemeClr val="bg1"/>
              </a:solidFill>
              <a:latin typeface="Arial" charset="0"/>
              <a:ea typeface="ＭＳ Ｐゴシック" charset="0"/>
              <a:cs typeface="Arial"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36503" cy="2476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2259987" y="284648"/>
            <a:ext cx="4953000" cy="33855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600" b="1" dirty="0">
                <a:solidFill>
                  <a:srgbClr val="FFFFFF"/>
                </a:solidFill>
                <a:cs typeface="Arial" charset="0"/>
              </a:rPr>
              <a:t>كيتشن، مصداقية العهد القديم</a:t>
            </a:r>
            <a:endParaRPr lang="en-US" sz="1600" b="1" dirty="0">
              <a:solidFill>
                <a:srgbClr val="FFFFFF"/>
              </a:solidFill>
              <a:cs typeface="Arial" charset="0"/>
            </a:endParaRPr>
          </a:p>
        </p:txBody>
      </p:sp>
      <p:sp>
        <p:nvSpPr>
          <p:cNvPr id="2" name="Left Arrow 1">
            <a:extLst>
              <a:ext uri="{FF2B5EF4-FFF2-40B4-BE49-F238E27FC236}">
                <a16:creationId xmlns:a16="http://schemas.microsoft.com/office/drawing/2014/main" id="{94D212DF-926A-BE4E-8EE6-EC9453E44DE0}"/>
              </a:ext>
            </a:extLst>
          </p:cNvPr>
          <p:cNvSpPr/>
          <p:nvPr/>
        </p:nvSpPr>
        <p:spPr>
          <a:xfrm>
            <a:off x="903591" y="148337"/>
            <a:ext cx="4274049" cy="2476072"/>
          </a:xfrm>
          <a:prstGeom prst="leftArrow">
            <a:avLst/>
          </a:prstGeom>
          <a:gradFill>
            <a:gsLst>
              <a:gs pos="0">
                <a:srgbClr val="C00000"/>
              </a:gs>
              <a:gs pos="100000">
                <a:schemeClr val="tx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6D69F068-437E-5A43-BA52-C5F1659200E4}"/>
              </a:ext>
            </a:extLst>
          </p:cNvPr>
          <p:cNvSpPr txBox="1">
            <a:spLocks noChangeArrowheads="1"/>
          </p:cNvSpPr>
          <p:nvPr/>
        </p:nvSpPr>
        <p:spPr bwMode="auto">
          <a:xfrm>
            <a:off x="1311779" y="659026"/>
            <a:ext cx="3733800" cy="1354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defTabSz="914400" eaLnBrk="1" hangingPunct="1"/>
            <a:r>
              <a:rPr lang="ar-JO" b="1" kern="0" dirty="0">
                <a:solidFill>
                  <a:schemeClr val="bg1"/>
                </a:solidFill>
                <a:latin typeface="Arial" charset="0"/>
                <a:ea typeface="ＭＳ Ｐゴシック" charset="0"/>
                <a:cs typeface="Arial" charset="0"/>
              </a:rPr>
              <a:t>كم الفترة </a:t>
            </a:r>
            <a:r>
              <a:rPr lang="ar-JO" b="1" kern="0">
                <a:solidFill>
                  <a:schemeClr val="bg1"/>
                </a:solidFill>
                <a:latin typeface="Arial" charset="0"/>
                <a:ea typeface="ＭＳ Ｐゴシック" charset="0"/>
                <a:cs typeface="Arial" charset="0"/>
              </a:rPr>
              <a:t>التي حكموا </a:t>
            </a:r>
            <a:r>
              <a:rPr lang="ar-JO" b="1" kern="0" dirty="0">
                <a:solidFill>
                  <a:schemeClr val="bg1"/>
                </a:solidFill>
                <a:latin typeface="Arial" charset="0"/>
                <a:ea typeface="ＭＳ Ｐゴシック" charset="0"/>
                <a:cs typeface="Arial" charset="0"/>
              </a:rPr>
              <a:t>خلالها بالحقيقة ؟</a:t>
            </a:r>
            <a:endParaRPr lang="en-US" b="1" kern="0" dirty="0">
              <a:solidFill>
                <a:schemeClr val="bg1"/>
              </a:solidFill>
              <a:latin typeface="Arial" charset="0"/>
              <a:ea typeface="ＭＳ Ｐゴシック" charset="0"/>
              <a:cs typeface="Arial" charset="0"/>
            </a:endParaRPr>
          </a:p>
        </p:txBody>
      </p:sp>
      <p:sp>
        <p:nvSpPr>
          <p:cNvPr id="8" name="Rectangle 3">
            <a:extLst>
              <a:ext uri="{FF2B5EF4-FFF2-40B4-BE49-F238E27FC236}">
                <a16:creationId xmlns:a16="http://schemas.microsoft.com/office/drawing/2014/main" id="{9EA1D84C-30D3-5240-8F9C-824B19E507C0}"/>
              </a:ext>
            </a:extLst>
          </p:cNvPr>
          <p:cNvSpPr txBox="1">
            <a:spLocks noChangeArrowheads="1"/>
          </p:cNvSpPr>
          <p:nvPr/>
        </p:nvSpPr>
        <p:spPr bwMode="auto">
          <a:xfrm>
            <a:off x="1575182" y="2420421"/>
            <a:ext cx="4191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ar-JO" sz="2800" b="1" u="sng" kern="0" dirty="0">
                <a:solidFill>
                  <a:schemeClr val="bg1"/>
                </a:solidFill>
                <a:latin typeface="Arial" charset="0"/>
                <a:ea typeface="ＭＳ Ｐゴシック" charset="0"/>
                <a:cs typeface="Arial" charset="0"/>
              </a:rPr>
              <a:t>الملك و سنوات الحكم</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ألوليم</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ألالجار</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36000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إنمن لوانا</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43200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إنمن غالانا</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دوموزي</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36000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إنسي بازيانا</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28800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إنمي دورانا</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21000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u="sng" kern="0" dirty="0">
                <a:solidFill>
                  <a:schemeClr val="bg1"/>
                </a:solidFill>
                <a:latin typeface="Arial" charset="0"/>
                <a:ea typeface="ＭＳ Ｐゴシック" charset="0"/>
                <a:cs typeface="Arial" charset="0"/>
              </a:rPr>
              <a:t>أوربا توتو</a:t>
            </a:r>
            <a:r>
              <a:rPr lang="en-US" sz="2800" b="1" u="sng" kern="0" dirty="0">
                <a:solidFill>
                  <a:schemeClr val="bg1"/>
                </a:solidFill>
                <a:latin typeface="Arial" charset="0"/>
                <a:ea typeface="ＭＳ Ｐゴシック" charset="0"/>
                <a:cs typeface="Arial" charset="0"/>
              </a:rPr>
              <a:t>	</a:t>
            </a:r>
            <a:r>
              <a:rPr lang="ar-JO" sz="2800" b="1" u="sng" kern="0" dirty="0">
                <a:solidFill>
                  <a:schemeClr val="bg1"/>
                </a:solidFill>
                <a:latin typeface="Arial" charset="0"/>
                <a:ea typeface="ＭＳ Ｐゴシック" charset="0"/>
                <a:cs typeface="Arial" charset="0"/>
              </a:rPr>
              <a:t>18600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المجموع</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241000</a:t>
            </a:r>
            <a:endParaRPr lang="en-US" sz="2800" b="1" kern="0" dirty="0">
              <a:solidFill>
                <a:schemeClr val="bg1"/>
              </a:solidFill>
              <a:latin typeface="Arial" charset="0"/>
              <a:ea typeface="ＭＳ Ｐゴシック" charset="0"/>
              <a:cs typeface="Arial" charset="0"/>
            </a:endParaRPr>
          </a:p>
        </p:txBody>
      </p:sp>
      <p:sp>
        <p:nvSpPr>
          <p:cNvPr id="11" name="Rectangle 3">
            <a:extLst>
              <a:ext uri="{FF2B5EF4-FFF2-40B4-BE49-F238E27FC236}">
                <a16:creationId xmlns:a16="http://schemas.microsoft.com/office/drawing/2014/main" id="{2734B295-F717-AF46-B9AB-58E5C627C294}"/>
              </a:ext>
            </a:extLst>
          </p:cNvPr>
          <p:cNvSpPr txBox="1">
            <a:spLocks noChangeArrowheads="1"/>
          </p:cNvSpPr>
          <p:nvPr/>
        </p:nvSpPr>
        <p:spPr bwMode="auto">
          <a:xfrm>
            <a:off x="5584273" y="2420421"/>
            <a:ext cx="33528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ar-JO" sz="2800" b="1" u="sng" kern="0" dirty="0">
                <a:solidFill>
                  <a:schemeClr val="bg1"/>
                </a:solidFill>
                <a:latin typeface="Arial" charset="0"/>
                <a:ea typeface="ＭＳ Ｐゴシック" charset="0"/>
                <a:cs typeface="Arial" charset="0"/>
              </a:rPr>
              <a:t>الحساب</a:t>
            </a:r>
            <a:r>
              <a:rPr lang="en-US" sz="2800" b="1" u="sng" kern="0" dirty="0">
                <a:solidFill>
                  <a:schemeClr val="bg1"/>
                </a:solidFill>
                <a:latin typeface="Arial" charset="0"/>
                <a:ea typeface="ＭＳ Ｐゴシック" charset="0"/>
                <a:cs typeface="Arial" charset="0"/>
              </a:rPr>
              <a:t>	</a:t>
            </a:r>
            <a:r>
              <a:rPr lang="ar-JO" sz="2800" b="1" u="sng" kern="0" dirty="0">
                <a:solidFill>
                  <a:schemeClr val="bg1"/>
                </a:solidFill>
                <a:latin typeface="Arial" charset="0"/>
                <a:ea typeface="ＭＳ Ｐゴシック" charset="0"/>
                <a:cs typeface="Arial" charset="0"/>
              </a:rPr>
              <a:t>كيتشن</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60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72</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60</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rgbClr val="FFFF00"/>
                </a:solidFill>
                <a:latin typeface="Arial" charset="0"/>
                <a:ea typeface="ＭＳ Ｐゴシック" charset="0"/>
                <a:cs typeface="Arial" charset="0"/>
              </a:rPr>
              <a:t>48</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 600 </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35</a:t>
            </a:r>
            <a:endParaRPr lang="en-US" sz="2800" b="1"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u="sng" kern="0" dirty="0">
                <a:solidFill>
                  <a:schemeClr val="bg1"/>
                </a:solidFill>
                <a:latin typeface="Arial" charset="0"/>
                <a:ea typeface="ＭＳ Ｐゴシック" charset="0"/>
                <a:cs typeface="Arial" charset="0"/>
              </a:rPr>
              <a:t>÷ 600 </a:t>
            </a:r>
            <a:r>
              <a:rPr lang="en-US" sz="2800" b="1" u="sng" kern="0" dirty="0">
                <a:solidFill>
                  <a:schemeClr val="bg1"/>
                </a:solidFill>
                <a:latin typeface="Arial" charset="0"/>
                <a:ea typeface="ＭＳ Ｐゴシック" charset="0"/>
                <a:cs typeface="Arial" charset="0"/>
              </a:rPr>
              <a:t>	</a:t>
            </a:r>
            <a:r>
              <a:rPr lang="ar-JO" sz="2800" b="1" u="sng" kern="0" dirty="0">
                <a:solidFill>
                  <a:schemeClr val="bg1"/>
                </a:solidFill>
                <a:latin typeface="Arial" charset="0"/>
                <a:ea typeface="ＭＳ Ｐゴシック" charset="0"/>
                <a:cs typeface="Arial" charset="0"/>
              </a:rPr>
              <a:t>31</a:t>
            </a:r>
            <a:endParaRPr lang="en-US" sz="2800" b="1" u="sng" kern="0" dirty="0">
              <a:solidFill>
                <a:schemeClr val="bg1"/>
              </a:solidFill>
              <a:latin typeface="Arial" charset="0"/>
              <a:ea typeface="ＭＳ Ｐゴシック" charset="0"/>
              <a:cs typeface="Arial" charset="0"/>
            </a:endParaRPr>
          </a:p>
          <a:p>
            <a:pPr algn="l" defTabSz="914400">
              <a:spcBef>
                <a:spcPct val="0"/>
              </a:spcBef>
              <a:tabLst>
                <a:tab pos="3773488" algn="r"/>
              </a:tabLst>
            </a:pPr>
            <a:r>
              <a:rPr lang="ar-JO" sz="2800" b="1" kern="0" dirty="0">
                <a:solidFill>
                  <a:schemeClr val="bg1"/>
                </a:solidFill>
                <a:latin typeface="Arial" charset="0"/>
                <a:ea typeface="ＭＳ Ｐゴシック" charset="0"/>
                <a:cs typeface="Arial" charset="0"/>
              </a:rPr>
              <a:t>المجموع</a:t>
            </a:r>
            <a:r>
              <a:rPr lang="en-US" sz="2800" b="1" kern="0" dirty="0">
                <a:solidFill>
                  <a:schemeClr val="bg1"/>
                </a:solidFill>
                <a:latin typeface="Arial" charset="0"/>
                <a:ea typeface="ＭＳ Ｐゴシック" charset="0"/>
                <a:cs typeface="Arial" charset="0"/>
              </a:rPr>
              <a:t>	</a:t>
            </a:r>
            <a:r>
              <a:rPr lang="ar-JO" sz="2800" b="1" kern="0" dirty="0">
                <a:solidFill>
                  <a:schemeClr val="bg1"/>
                </a:solidFill>
                <a:latin typeface="Arial" charset="0"/>
                <a:ea typeface="ＭＳ Ｐゴシック" charset="0"/>
                <a:cs typeface="Arial" charset="0"/>
              </a:rPr>
              <a:t>402</a:t>
            </a:r>
            <a:endParaRPr lang="en-US" sz="2800" b="1" kern="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511726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000" b="1" dirty="0">
                <a:solidFill>
                  <a:schemeClr val="accent3"/>
                </a:solidFill>
                <a:effectLst/>
                <a:latin typeface="Arial" charset="0"/>
                <a:ea typeface="ＭＳ Ｐゴシック" charset="0"/>
              </a:rPr>
              <a:t>تكوين 5 السن عند ولادة الأولاد</a:t>
            </a:r>
            <a:endParaRPr lang="en-US" sz="4000" b="1" dirty="0">
              <a:solidFill>
                <a:schemeClr val="accent3"/>
              </a:solidFill>
              <a:effectLst/>
              <a:latin typeface="Arial" charset="0"/>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b="1" dirty="0">
                <a:solidFill>
                  <a:schemeClr val="accent3"/>
                </a:solidFill>
                <a:latin typeface="Arial" charset="0"/>
                <a:ea typeface="ＭＳ Ｐゴシック" charset="0"/>
                <a:cs typeface="ＭＳ Ｐゴシック" charset="0"/>
              </a:rPr>
              <a:t>آدم-130</a:t>
            </a:r>
            <a:endParaRPr lang="en-US" dirty="0">
              <a:solidFill>
                <a:schemeClr val="accent3"/>
              </a:solidFill>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شيث-105</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أنوش-90</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قينان-70</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مهللئيل-65</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يارد-162</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أخنوخ-65</a:t>
            </a:r>
            <a:endPar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متوشالح-187</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لامك-122</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نوح-500</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rPr>
              <a:t>38</a:t>
            </a:r>
            <a:endParaRPr lang="en-US" b="1" dirty="0">
              <a:solidFill>
                <a:srgbClr val="EAEAEA"/>
              </a:solidFill>
            </a:endParaRPr>
          </a:p>
        </p:txBody>
      </p:sp>
    </p:spTree>
    <p:extLst>
      <p:ext uri="{BB962C8B-B14F-4D97-AF65-F5344CB8AC3E}">
        <p14:creationId xmlns:p14="http://schemas.microsoft.com/office/powerpoint/2010/main" val="37187325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كيتشن عن السن عند ولادة الأولاد</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ar-JO" b="1" kern="0" dirty="0">
                <a:latin typeface="Arial" charset="0"/>
                <a:ea typeface="ＭＳ Ｐゴシック" charset="0"/>
                <a:cs typeface="ＭＳ Ｐゴシック" charset="0"/>
              </a:rPr>
              <a:t>130</a:t>
            </a:r>
            <a:endParaRPr lang="en-US" kern="0" dirty="0">
              <a:latin typeface="Arial"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65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65</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187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122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500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CC14A576-104F-6844-B778-991684135F19}"/>
              </a:ext>
            </a:extLst>
          </p:cNvPr>
          <p:cNvGrpSpPr/>
          <p:nvPr/>
        </p:nvGrpSpPr>
        <p:grpSpPr>
          <a:xfrm>
            <a:off x="4179024" y="869022"/>
            <a:ext cx="1862180" cy="6019800"/>
            <a:chOff x="4179024" y="869022"/>
            <a:chExt cx="1862180" cy="6019800"/>
          </a:xfrm>
        </p:grpSpPr>
        <p:sp>
          <p:nvSpPr>
            <p:cNvPr id="28" name="Rectangle 5">
              <a:extLst>
                <a:ext uri="{FF2B5EF4-FFF2-40B4-BE49-F238E27FC236}">
                  <a16:creationId xmlns:a16="http://schemas.microsoft.com/office/drawing/2014/main" id="{01A54D31-9CBA-B040-AFF9-BAD4F30AA3A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charset="0"/>
                  <a:ea typeface="ＭＳ Ｐゴシック" charset="0"/>
                  <a:cs typeface="ＭＳ Ｐゴシック" charset="0"/>
                </a:rPr>
                <a:t>÷ </a:t>
              </a:r>
              <a:r>
                <a:rPr lang="ar-JO" b="1" kern="0" dirty="0">
                  <a:latin typeface="Arial" charset="0"/>
                  <a:ea typeface="ＭＳ Ｐゴシック" charset="0"/>
                  <a:cs typeface="ＭＳ Ｐゴシック" charset="0"/>
                </a:rPr>
                <a:t>5</a:t>
              </a:r>
              <a:r>
                <a:rPr lang="en-US" b="1" kern="0" dirty="0">
                  <a:latin typeface="Arial" charset="0"/>
                  <a:ea typeface="ＭＳ Ｐゴシック" charset="0"/>
                  <a:cs typeface="ＭＳ Ｐゴシック" charset="0"/>
                </a:rPr>
                <a:t>   =</a:t>
              </a:r>
              <a:endParaRPr lang="en-US" kern="0" dirty="0">
                <a:latin typeface="Arial" charset="0"/>
                <a:ea typeface="ＭＳ Ｐゴシック" charset="0"/>
                <a:cs typeface="ＭＳ Ｐゴシック" charset="0"/>
              </a:endParaRPr>
            </a:p>
          </p:txBody>
        </p:sp>
        <p:sp>
          <p:nvSpPr>
            <p:cNvPr id="29" name="Rectangle 6">
              <a:extLst>
                <a:ext uri="{FF2B5EF4-FFF2-40B4-BE49-F238E27FC236}">
                  <a16:creationId xmlns:a16="http://schemas.microsoft.com/office/drawing/2014/main" id="{61D7AC57-05FB-1B44-8761-E9DA345AB7F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0" name="Rectangle 7">
              <a:hlinkClick r:id="rId3"/>
              <a:extLst>
                <a:ext uri="{FF2B5EF4-FFF2-40B4-BE49-F238E27FC236}">
                  <a16:creationId xmlns:a16="http://schemas.microsoft.com/office/drawing/2014/main" id="{CEA551EE-0426-894D-ADD1-894D3B241E71}"/>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1" name="Rectangle 8">
              <a:hlinkClick r:id="rId3"/>
              <a:extLst>
                <a:ext uri="{FF2B5EF4-FFF2-40B4-BE49-F238E27FC236}">
                  <a16:creationId xmlns:a16="http://schemas.microsoft.com/office/drawing/2014/main" id="{14039008-DB16-354E-85E5-9A49CCC8FCA5}"/>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2" name="Rectangle 9">
              <a:hlinkClick r:id="rId3" action="ppaction://hlinkpres?slideindex=1&amp;slidetitle="/>
              <a:extLst>
                <a:ext uri="{FF2B5EF4-FFF2-40B4-BE49-F238E27FC236}">
                  <a16:creationId xmlns:a16="http://schemas.microsoft.com/office/drawing/2014/main" id="{C4A34B4C-49D2-1041-894E-15397972946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3" name="Rectangle 10">
              <a:hlinkClick r:id="rId3" action="ppaction://hlinkpres?slideindex=1&amp;slidetitle="/>
              <a:extLst>
                <a:ext uri="{FF2B5EF4-FFF2-40B4-BE49-F238E27FC236}">
                  <a16:creationId xmlns:a16="http://schemas.microsoft.com/office/drawing/2014/main" id="{306F753A-139D-EE47-81FB-241A71BC0C1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4" name="Rectangle 11">
              <a:hlinkClick r:id="rId3" action="ppaction://hlinkpres?slideindex=1&amp;slidetitle="/>
              <a:extLst>
                <a:ext uri="{FF2B5EF4-FFF2-40B4-BE49-F238E27FC236}">
                  <a16:creationId xmlns:a16="http://schemas.microsoft.com/office/drawing/2014/main" id="{D13A2F2C-DD47-344A-B3AA-B9FDE056B853}"/>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5" name="Rectangle 12">
              <a:hlinkClick r:id="rId3" action="ppaction://hlinkpres?slideindex=1&amp;slidetitle="/>
              <a:extLst>
                <a:ext uri="{FF2B5EF4-FFF2-40B4-BE49-F238E27FC236}">
                  <a16:creationId xmlns:a16="http://schemas.microsoft.com/office/drawing/2014/main" id="{D82FDFD7-CC40-9A4C-BE9C-BECFB047A47E}"/>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6" name="Rectangle 13">
              <a:hlinkClick r:id="rId3" action="ppaction://hlinkpres?slideindex=1&amp;slidetitle="/>
              <a:extLst>
                <a:ext uri="{FF2B5EF4-FFF2-40B4-BE49-F238E27FC236}">
                  <a16:creationId xmlns:a16="http://schemas.microsoft.com/office/drawing/2014/main" id="{6EBAD149-BFC2-5642-ADA7-54EA1D4435A4}"/>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7" name="Rectangle 14">
              <a:hlinkClick r:id="rId3"/>
              <a:extLst>
                <a:ext uri="{FF2B5EF4-FFF2-40B4-BE49-F238E27FC236}">
                  <a16:creationId xmlns:a16="http://schemas.microsoft.com/office/drawing/2014/main" id="{E9488477-4D1F-B348-814A-EE2978A992EC}"/>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p:txBody>
        </p:sp>
      </p:grpSp>
      <p:grpSp>
        <p:nvGrpSpPr>
          <p:cNvPr id="38" name="Group 37">
            <a:extLst>
              <a:ext uri="{FF2B5EF4-FFF2-40B4-BE49-F238E27FC236}">
                <a16:creationId xmlns:a16="http://schemas.microsoft.com/office/drawing/2014/main" id="{C1669A0C-9E37-2543-8028-8218AFDFF391}"/>
              </a:ext>
            </a:extLst>
          </p:cNvPr>
          <p:cNvGrpSpPr/>
          <p:nvPr/>
        </p:nvGrpSpPr>
        <p:grpSpPr>
          <a:xfrm>
            <a:off x="5843438" y="848474"/>
            <a:ext cx="1862180" cy="6019800"/>
            <a:chOff x="4179024" y="869022"/>
            <a:chExt cx="1862180" cy="6019800"/>
          </a:xfrm>
        </p:grpSpPr>
        <p:sp>
          <p:nvSpPr>
            <p:cNvPr id="39" name="Rectangle 5">
              <a:extLst>
                <a:ext uri="{FF2B5EF4-FFF2-40B4-BE49-F238E27FC236}">
                  <a16:creationId xmlns:a16="http://schemas.microsoft.com/office/drawing/2014/main" id="{BD130857-DFA1-2240-ABAE-5A3754EB5015}"/>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ar-JO" b="1" kern="0" dirty="0">
                  <a:latin typeface="Arial" charset="0"/>
                  <a:ea typeface="ＭＳ Ｐゴシック" charset="0"/>
                  <a:cs typeface="ＭＳ Ｐゴシック" charset="0"/>
                </a:rPr>
                <a:t>26</a:t>
              </a:r>
              <a:endParaRPr lang="en-US" kern="0" dirty="0">
                <a:latin typeface="Arial" charset="0"/>
                <a:ea typeface="ＭＳ Ｐゴシック" charset="0"/>
                <a:cs typeface="ＭＳ Ｐゴシック" charset="0"/>
              </a:endParaRPr>
            </a:p>
          </p:txBody>
        </p:sp>
        <p:sp>
          <p:nvSpPr>
            <p:cNvPr id="40" name="Rectangle 6">
              <a:extLst>
                <a:ext uri="{FF2B5EF4-FFF2-40B4-BE49-F238E27FC236}">
                  <a16:creationId xmlns:a16="http://schemas.microsoft.com/office/drawing/2014/main" id="{92C5E7FA-311F-1946-9C95-705849AE23B8}"/>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21</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1" name="Rectangle 7">
              <a:hlinkClick r:id="rId3"/>
              <a:extLst>
                <a:ext uri="{FF2B5EF4-FFF2-40B4-BE49-F238E27FC236}">
                  <a16:creationId xmlns:a16="http://schemas.microsoft.com/office/drawing/2014/main" id="{4209AC88-2672-6544-81F2-9F46C86A5F6D}"/>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18</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2" name="Rectangle 8">
              <a:hlinkClick r:id="rId3"/>
              <a:extLst>
                <a:ext uri="{FF2B5EF4-FFF2-40B4-BE49-F238E27FC236}">
                  <a16:creationId xmlns:a16="http://schemas.microsoft.com/office/drawing/2014/main" id="{7C0AB233-EF20-FE4C-9118-407912F86F2D}"/>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14</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3" name="Rectangle 9">
              <a:hlinkClick r:id="rId3" action="ppaction://hlinkpres?slideindex=1&amp;slidetitle="/>
              <a:extLst>
                <a:ext uri="{FF2B5EF4-FFF2-40B4-BE49-F238E27FC236}">
                  <a16:creationId xmlns:a16="http://schemas.microsoft.com/office/drawing/2014/main" id="{DC20FF39-7A6B-2041-9385-E45A0F4D2799}"/>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13</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4" name="Rectangle 10">
              <a:hlinkClick r:id="rId3" action="ppaction://hlinkpres?slideindex=1&amp;slidetitle="/>
              <a:extLst>
                <a:ext uri="{FF2B5EF4-FFF2-40B4-BE49-F238E27FC236}">
                  <a16:creationId xmlns:a16="http://schemas.microsoft.com/office/drawing/2014/main" id="{89C4BC74-C44F-4C42-9E0D-13B9818DADFD}"/>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32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5" name="Rectangle 11">
              <a:hlinkClick r:id="rId3" action="ppaction://hlinkpres?slideindex=1&amp;slidetitle="/>
              <a:extLst>
                <a:ext uri="{FF2B5EF4-FFF2-40B4-BE49-F238E27FC236}">
                  <a16:creationId xmlns:a16="http://schemas.microsoft.com/office/drawing/2014/main" id="{146D5515-4D69-054B-8F0E-D9EEE2E2AA1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13</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6" name="Rectangle 12">
              <a:hlinkClick r:id="rId3" action="ppaction://hlinkpres?slideindex=1&amp;slidetitle="/>
              <a:extLst>
                <a:ext uri="{FF2B5EF4-FFF2-40B4-BE49-F238E27FC236}">
                  <a16:creationId xmlns:a16="http://schemas.microsoft.com/office/drawing/2014/main" id="{A9A2FADB-0953-3E49-AB43-F30A2203A393}"/>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37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7" name="Rectangle 13">
              <a:hlinkClick r:id="rId3" action="ppaction://hlinkpres?slideindex=1&amp;slidetitle="/>
              <a:extLst>
                <a:ext uri="{FF2B5EF4-FFF2-40B4-BE49-F238E27FC236}">
                  <a16:creationId xmlns:a16="http://schemas.microsoft.com/office/drawing/2014/main" id="{7322B3B3-0717-9D4A-A40E-78C2913D4AE7}"/>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24</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8" name="Rectangle 14">
              <a:hlinkClick r:id="rId3"/>
              <a:extLst>
                <a:ext uri="{FF2B5EF4-FFF2-40B4-BE49-F238E27FC236}">
                  <a16:creationId xmlns:a16="http://schemas.microsoft.com/office/drawing/2014/main" id="{EA596E55-3D93-B840-95E7-961B966A54C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100</a:t>
              </a:r>
              <a:endParaRPr lang="en-US" sz="3200" kern="0" dirty="0">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654486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كيتشن عن السن عند الموت</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ar-JO" b="1" kern="0" dirty="0">
                <a:latin typeface="Arial" charset="0"/>
                <a:ea typeface="ＭＳ Ｐゴシック" charset="0"/>
                <a:cs typeface="ＭＳ Ｐゴシック" charset="0"/>
              </a:rPr>
              <a:t>930</a:t>
            </a:r>
            <a:endParaRPr lang="en-US" kern="0" dirty="0">
              <a:latin typeface="Arial"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grpSp>
        <p:nvGrpSpPr>
          <p:cNvPr id="59" name="Group 58">
            <a:extLst>
              <a:ext uri="{FF2B5EF4-FFF2-40B4-BE49-F238E27FC236}">
                <a16:creationId xmlns:a16="http://schemas.microsoft.com/office/drawing/2014/main" id="{897BD0E8-D8B7-6C4B-A081-FE54162E0D9F}"/>
              </a:ext>
            </a:extLst>
          </p:cNvPr>
          <p:cNvGrpSpPr/>
          <p:nvPr/>
        </p:nvGrpSpPr>
        <p:grpSpPr>
          <a:xfrm>
            <a:off x="4179024" y="869022"/>
            <a:ext cx="1862180" cy="6019800"/>
            <a:chOff x="4179024" y="869022"/>
            <a:chExt cx="1862180" cy="6019800"/>
          </a:xfrm>
        </p:grpSpPr>
        <p:sp>
          <p:nvSpPr>
            <p:cNvPr id="60" name="Rectangle 5">
              <a:extLst>
                <a:ext uri="{FF2B5EF4-FFF2-40B4-BE49-F238E27FC236}">
                  <a16:creationId xmlns:a16="http://schemas.microsoft.com/office/drawing/2014/main" id="{8FE96B41-7C6E-7C47-93B4-60D1231CE55E}"/>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charset="0"/>
                  <a:ea typeface="ＭＳ Ｐゴシック" charset="0"/>
                  <a:cs typeface="ＭＳ Ｐゴシック" charset="0"/>
                </a:rPr>
                <a:t>÷ </a:t>
              </a:r>
              <a:r>
                <a:rPr lang="ar-JO" b="1" kern="0" dirty="0">
                  <a:latin typeface="Arial" charset="0"/>
                  <a:ea typeface="ＭＳ Ｐゴシック" charset="0"/>
                  <a:cs typeface="ＭＳ Ｐゴシック" charset="0"/>
                </a:rPr>
                <a:t>5</a:t>
              </a:r>
              <a:r>
                <a:rPr lang="en-US" b="1" kern="0" dirty="0">
                  <a:latin typeface="Arial" charset="0"/>
                  <a:ea typeface="ＭＳ Ｐゴシック" charset="0"/>
                  <a:cs typeface="ＭＳ Ｐゴシック" charset="0"/>
                </a:rPr>
                <a:t>   =</a:t>
              </a:r>
              <a:endParaRPr lang="en-US" kern="0" dirty="0">
                <a:latin typeface="Arial" charset="0"/>
                <a:ea typeface="ＭＳ Ｐゴシック" charset="0"/>
                <a:cs typeface="ＭＳ Ｐゴシック" charset="0"/>
              </a:endParaRPr>
            </a:p>
          </p:txBody>
        </p:sp>
        <p:sp>
          <p:nvSpPr>
            <p:cNvPr id="61" name="Rectangle 6">
              <a:extLst>
                <a:ext uri="{FF2B5EF4-FFF2-40B4-BE49-F238E27FC236}">
                  <a16:creationId xmlns:a16="http://schemas.microsoft.com/office/drawing/2014/main" id="{C2EDD98E-A68A-FF4E-86FC-5AFF3F5A016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2" name="Rectangle 7">
              <a:hlinkClick r:id="rId3"/>
              <a:extLst>
                <a:ext uri="{FF2B5EF4-FFF2-40B4-BE49-F238E27FC236}">
                  <a16:creationId xmlns:a16="http://schemas.microsoft.com/office/drawing/2014/main" id="{A2EC2324-1DD2-BF46-92C2-58EF00137375}"/>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3" name="Rectangle 8">
              <a:hlinkClick r:id="rId3"/>
              <a:extLst>
                <a:ext uri="{FF2B5EF4-FFF2-40B4-BE49-F238E27FC236}">
                  <a16:creationId xmlns:a16="http://schemas.microsoft.com/office/drawing/2014/main" id="{B56E7039-8E58-4742-8F67-08A98346F7FF}"/>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4" name="Rectangle 9">
              <a:hlinkClick r:id="rId3" action="ppaction://hlinkpres?slideindex=1&amp;slidetitle="/>
              <a:extLst>
                <a:ext uri="{FF2B5EF4-FFF2-40B4-BE49-F238E27FC236}">
                  <a16:creationId xmlns:a16="http://schemas.microsoft.com/office/drawing/2014/main" id="{D820A650-AFA0-6C4D-B164-AB16E5C7D4E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5" name="Rectangle 10">
              <a:hlinkClick r:id="rId3" action="ppaction://hlinkpres?slideindex=1&amp;slidetitle="/>
              <a:extLst>
                <a:ext uri="{FF2B5EF4-FFF2-40B4-BE49-F238E27FC236}">
                  <a16:creationId xmlns:a16="http://schemas.microsoft.com/office/drawing/2014/main" id="{DF16AF4E-8795-9E41-9177-15ED5175DB2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6" name="Rectangle 11">
              <a:hlinkClick r:id="rId3" action="ppaction://hlinkpres?slideindex=1&amp;slidetitle="/>
              <a:extLst>
                <a:ext uri="{FF2B5EF4-FFF2-40B4-BE49-F238E27FC236}">
                  <a16:creationId xmlns:a16="http://schemas.microsoft.com/office/drawing/2014/main" id="{D571CB4A-275F-F946-88F7-27EAB06300EB}"/>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7" name="Rectangle 12">
              <a:hlinkClick r:id="rId3" action="ppaction://hlinkpres?slideindex=1&amp;slidetitle="/>
              <a:extLst>
                <a:ext uri="{FF2B5EF4-FFF2-40B4-BE49-F238E27FC236}">
                  <a16:creationId xmlns:a16="http://schemas.microsoft.com/office/drawing/2014/main" id="{573B5D27-76AB-3441-980D-21572D0EA178}"/>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8" name="Rectangle 13">
              <a:hlinkClick r:id="rId3" action="ppaction://hlinkpres?slideindex=1&amp;slidetitle="/>
              <a:extLst>
                <a:ext uri="{FF2B5EF4-FFF2-40B4-BE49-F238E27FC236}">
                  <a16:creationId xmlns:a16="http://schemas.microsoft.com/office/drawing/2014/main" id="{DC0089D2-E2B9-AC42-8B03-86BF7449DE95}"/>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69" name="Rectangle 14">
              <a:hlinkClick r:id="rId3"/>
              <a:extLst>
                <a:ext uri="{FF2B5EF4-FFF2-40B4-BE49-F238E27FC236}">
                  <a16:creationId xmlns:a16="http://schemas.microsoft.com/office/drawing/2014/main" id="{A74A3F39-A303-4348-A61E-9FFB508AAA84}"/>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5</a:t>
              </a:r>
              <a:r>
                <a:rPr lang="en-US" sz="3200" b="1" kern="0" dirty="0">
                  <a:latin typeface="Arial" charset="0"/>
                  <a:ea typeface="ＭＳ Ｐゴシック" charset="0"/>
                  <a:cs typeface="ＭＳ Ｐゴシック" charset="0"/>
                </a:rPr>
                <a:t>   =</a:t>
              </a:r>
              <a:endParaRPr lang="en-US" sz="3200" kern="0" dirty="0">
                <a:latin typeface="Arial" charset="0"/>
                <a:ea typeface="ＭＳ Ｐゴシック" charset="0"/>
                <a:cs typeface="ＭＳ Ｐゴシック" charset="0"/>
              </a:endParaRPr>
            </a:p>
          </p:txBody>
        </p:sp>
      </p:grpSp>
      <p:grpSp>
        <p:nvGrpSpPr>
          <p:cNvPr id="70" name="Group 69">
            <a:extLst>
              <a:ext uri="{FF2B5EF4-FFF2-40B4-BE49-F238E27FC236}">
                <a16:creationId xmlns:a16="http://schemas.microsoft.com/office/drawing/2014/main" id="{865FD7B8-715F-CF47-B98E-066ACA0CFD58}"/>
              </a:ext>
            </a:extLst>
          </p:cNvPr>
          <p:cNvGrpSpPr/>
          <p:nvPr/>
        </p:nvGrpSpPr>
        <p:grpSpPr>
          <a:xfrm>
            <a:off x="5843438" y="848474"/>
            <a:ext cx="1862180" cy="6019800"/>
            <a:chOff x="4179024" y="869022"/>
            <a:chExt cx="1862180" cy="6019800"/>
          </a:xfrm>
        </p:grpSpPr>
        <p:sp>
          <p:nvSpPr>
            <p:cNvPr id="71" name="Rectangle 5">
              <a:extLst>
                <a:ext uri="{FF2B5EF4-FFF2-40B4-BE49-F238E27FC236}">
                  <a16:creationId xmlns:a16="http://schemas.microsoft.com/office/drawing/2014/main" id="{956AAED1-9133-F445-B393-91CCA42571B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ar-JO" b="1" kern="0" dirty="0">
                  <a:latin typeface="Arial" charset="0"/>
                  <a:ea typeface="ＭＳ Ｐゴシック" charset="0"/>
                  <a:cs typeface="ＭＳ Ｐゴシック" charset="0"/>
                </a:rPr>
                <a:t>186</a:t>
              </a:r>
              <a:endParaRPr lang="en-US" kern="0" dirty="0">
                <a:latin typeface="Arial" charset="0"/>
                <a:ea typeface="ＭＳ Ｐゴシック" charset="0"/>
                <a:cs typeface="ＭＳ Ｐゴシック" charset="0"/>
              </a:endParaRPr>
            </a:p>
          </p:txBody>
        </p:sp>
        <p:sp>
          <p:nvSpPr>
            <p:cNvPr id="72" name="Rectangle 6">
              <a:extLst>
                <a:ext uri="{FF2B5EF4-FFF2-40B4-BE49-F238E27FC236}">
                  <a16:creationId xmlns:a16="http://schemas.microsoft.com/office/drawing/2014/main" id="{561F5E81-1EDF-E14B-8B2B-2634BFD97416}"/>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182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3" name="Rectangle 7">
              <a:hlinkClick r:id="rId3"/>
              <a:extLst>
                <a:ext uri="{FF2B5EF4-FFF2-40B4-BE49-F238E27FC236}">
                  <a16:creationId xmlns:a16="http://schemas.microsoft.com/office/drawing/2014/main" id="{59A86286-3D46-2D4C-B6A3-6A77E6C70A00}"/>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181</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4" name="Rectangle 8">
              <a:hlinkClick r:id="rId3"/>
              <a:extLst>
                <a:ext uri="{FF2B5EF4-FFF2-40B4-BE49-F238E27FC236}">
                  <a16:creationId xmlns:a16="http://schemas.microsoft.com/office/drawing/2014/main" id="{D03B8466-5237-4B43-91B7-557B12AAC2EE}"/>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182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5" name="Rectangle 9">
              <a:hlinkClick r:id="rId3" action="ppaction://hlinkpres?slideindex=1&amp;slidetitle="/>
              <a:extLst>
                <a:ext uri="{FF2B5EF4-FFF2-40B4-BE49-F238E27FC236}">
                  <a16:creationId xmlns:a16="http://schemas.microsoft.com/office/drawing/2014/main" id="{E580D809-8FEE-4349-A4EC-D17582B896AE}"/>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179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6" name="Rectangle 10">
              <a:hlinkClick r:id="rId3" action="ppaction://hlinkpres?slideindex=1&amp;slidetitle="/>
              <a:extLst>
                <a:ext uri="{FF2B5EF4-FFF2-40B4-BE49-F238E27FC236}">
                  <a16:creationId xmlns:a16="http://schemas.microsoft.com/office/drawing/2014/main" id="{62AC3AEF-6718-7F49-B0E8-B6C52ABCE29A}"/>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192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7" name="Rectangle 11">
              <a:hlinkClick r:id="rId3" action="ppaction://hlinkpres?slideindex=1&amp;slidetitle="/>
              <a:extLst>
                <a:ext uri="{FF2B5EF4-FFF2-40B4-BE49-F238E27FC236}">
                  <a16:creationId xmlns:a16="http://schemas.microsoft.com/office/drawing/2014/main" id="{D3681488-B00B-914D-A62D-6B87312FA5D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charset="0"/>
                  <a:ea typeface="ＭＳ Ｐゴシック" charset="0"/>
                  <a:cs typeface="ＭＳ Ｐゴシック" charset="0"/>
                </a:rPr>
                <a:t>  </a:t>
              </a:r>
              <a:r>
                <a:rPr lang="ar-JO" sz="3200" b="1" kern="0" dirty="0">
                  <a:latin typeface="Arial" charset="0"/>
                  <a:ea typeface="ＭＳ Ｐゴシック" charset="0"/>
                  <a:cs typeface="ＭＳ Ｐゴシック" charset="0"/>
                </a:rPr>
                <a:t>73</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8" name="Rectangle 12">
              <a:hlinkClick r:id="rId3" action="ppaction://hlinkpres?slideindex=1&amp;slidetitle="/>
              <a:extLst>
                <a:ext uri="{FF2B5EF4-FFF2-40B4-BE49-F238E27FC236}">
                  <a16:creationId xmlns:a16="http://schemas.microsoft.com/office/drawing/2014/main" id="{236FF330-20EB-1F49-82C8-DEEACEF19C60}"/>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193</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79" name="Rectangle 13">
              <a:hlinkClick r:id="rId3" action="ppaction://hlinkpres?slideindex=1&amp;slidetitle="/>
              <a:extLst>
                <a:ext uri="{FF2B5EF4-FFF2-40B4-BE49-F238E27FC236}">
                  <a16:creationId xmlns:a16="http://schemas.microsoft.com/office/drawing/2014/main" id="{13BA8D93-BA62-3948-A371-58E96F38AD80}"/>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155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80" name="Rectangle 14">
              <a:hlinkClick r:id="rId3"/>
              <a:extLst>
                <a:ext uri="{FF2B5EF4-FFF2-40B4-BE49-F238E27FC236}">
                  <a16:creationId xmlns:a16="http://schemas.microsoft.com/office/drawing/2014/main" id="{45576A6B-DEA9-944C-B6F0-8F2DF2CBA8A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charset="0"/>
                  <a:ea typeface="ＭＳ Ｐゴシック" charset="0"/>
                  <a:cs typeface="ＭＳ Ｐゴシック" charset="0"/>
                </a:rPr>
                <a:t>190</a:t>
              </a:r>
              <a:endParaRPr lang="en-US" sz="3200" kern="0" dirty="0">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640967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939800"/>
          </a:xfrm>
        </p:spPr>
        <p:txBody>
          <a:bodyPr/>
          <a:lstStyle/>
          <a:p>
            <a:pPr eaLnBrk="1" hangingPunct="1">
              <a:defRPr/>
            </a:pPr>
            <a:r>
              <a:rPr lang="ar-JO" sz="3600" b="1" dirty="0">
                <a:solidFill>
                  <a:schemeClr val="tx1"/>
                </a:solidFill>
                <a:effectLst/>
                <a:latin typeface="Arial" charset="0"/>
                <a:ea typeface="ＭＳ Ｐゴシック" charset="0"/>
                <a:cs typeface="ＭＳ Ｐゴシック" charset="0"/>
              </a:rPr>
              <a:t>نظرة كيتشن البديلة</a:t>
            </a:r>
            <a:endParaRPr lang="en-US" sz="3600"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ar-JO" b="1" kern="0" dirty="0">
                <a:latin typeface="Arial" charset="0"/>
                <a:ea typeface="ＭＳ Ｐゴシック" charset="0"/>
                <a:cs typeface="ＭＳ Ｐゴシック" charset="0"/>
              </a:rPr>
              <a:t>930</a:t>
            </a:r>
            <a:endParaRPr lang="en-US" kern="0" dirty="0">
              <a:latin typeface="Arial"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905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910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895</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962</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365</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969</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777</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950</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6" name="Rectangle 4">
            <a:extLst>
              <a:ext uri="{FF2B5EF4-FFF2-40B4-BE49-F238E27FC236}">
                <a16:creationId xmlns:a16="http://schemas.microsoft.com/office/drawing/2014/main" id="{B05580FD-F165-5643-8DDB-EE543AAC8692}"/>
              </a:ext>
            </a:extLst>
          </p:cNvPr>
          <p:cNvSpPr txBox="1">
            <a:spLocks noChangeArrowheads="1"/>
          </p:cNvSpPr>
          <p:nvPr/>
        </p:nvSpPr>
        <p:spPr bwMode="auto">
          <a:xfrm>
            <a:off x="5372729" y="1625600"/>
            <a:ext cx="3177864" cy="457984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pPr defTabSz="914400" eaLnBrk="1" hangingPunct="1">
              <a:defRPr/>
            </a:pPr>
            <a:r>
              <a:rPr lang="ar-JO" sz="3600" b="1" kern="0" dirty="0">
                <a:solidFill>
                  <a:schemeClr val="tx1"/>
                </a:solidFill>
                <a:effectLst/>
                <a:latin typeface="Arial" charset="0"/>
                <a:ea typeface="ＭＳ Ｐゴシック" charset="0"/>
                <a:cs typeface="ＭＳ Ｐゴシック" charset="0"/>
              </a:rPr>
              <a:t>بعد سنوات عندما ماتت العشيرة</a:t>
            </a:r>
            <a:endParaRPr lang="en-US" sz="3600" b="1" kern="0" dirty="0">
              <a:solidFill>
                <a:schemeClr val="tx1"/>
              </a:solidFill>
              <a:effectLst/>
              <a:latin typeface="Arial" charset="0"/>
              <a:ea typeface="ＭＳ Ｐゴシック" charset="0"/>
              <a:cs typeface="ＭＳ Ｐゴシック" charset="0"/>
            </a:endParaRPr>
          </a:p>
        </p:txBody>
      </p:sp>
      <p:sp>
        <p:nvSpPr>
          <p:cNvPr id="82" name="AutoShape 11">
            <a:extLst>
              <a:ext uri="{FF2B5EF4-FFF2-40B4-BE49-F238E27FC236}">
                <a16:creationId xmlns:a16="http://schemas.microsoft.com/office/drawing/2014/main" id="{8D3089A8-8929-7646-ADD9-9DD8AA1E77C4}"/>
              </a:ext>
            </a:extLst>
          </p:cNvPr>
          <p:cNvSpPr>
            <a:spLocks/>
          </p:cNvSpPr>
          <p:nvPr/>
        </p:nvSpPr>
        <p:spPr bwMode="auto">
          <a:xfrm rot="10800000" flipH="1">
            <a:off x="4221325" y="1077075"/>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647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algn="r" eaLnBrk="1" hangingPunct="1">
              <a:lnSpc>
                <a:spcPct val="90000"/>
              </a:lnSpc>
              <a:buClrTx/>
              <a:buFont typeface="Symbol" charset="0"/>
              <a:buNone/>
            </a:pPr>
            <a:r>
              <a:rPr lang="ar-JO" sz="2800" b="1" u="sng" dirty="0">
                <a:latin typeface="Arial" charset="0"/>
                <a:ea typeface="ＭＳ Ｐゴシック" charset="0"/>
                <a:cs typeface="ＭＳ Ｐゴシック" charset="0"/>
              </a:rPr>
              <a:t>المصادر</a:t>
            </a:r>
            <a:endParaRPr lang="en-US" sz="2800" dirty="0">
              <a:latin typeface="Arial" charset="0"/>
              <a:ea typeface="ＭＳ Ｐゴシック" charset="0"/>
              <a:cs typeface="Times New Roman" charset="0"/>
            </a:endParaRPr>
          </a:p>
          <a:p>
            <a:pPr marL="609600" indent="-609600" algn="r" eaLnBrk="1" hangingPunct="1">
              <a:lnSpc>
                <a:spcPct val="90000"/>
              </a:lnSpc>
              <a:buClrTx/>
              <a:buNone/>
            </a:pPr>
            <a:r>
              <a:rPr lang="ar-JO" sz="2800" dirty="0">
                <a:latin typeface="Arial" charset="0"/>
                <a:ea typeface="ＭＳ Ｐゴシック" charset="0"/>
                <a:cs typeface="Times New Roman" charset="0"/>
              </a:rPr>
              <a:t>1. </a:t>
            </a:r>
            <a:r>
              <a:rPr lang="ar-JO" sz="2800" dirty="0">
                <a:solidFill>
                  <a:srgbClr val="FFC000"/>
                </a:solidFill>
                <a:latin typeface="Arial" charset="0"/>
                <a:ea typeface="ＭＳ Ｐゴシック" charset="0"/>
                <a:cs typeface="Times New Roman" charset="0"/>
              </a:rPr>
              <a:t>الكتاب المقدس </a:t>
            </a:r>
            <a:r>
              <a:rPr lang="ar-JO" sz="2800" dirty="0">
                <a:latin typeface="Arial" charset="0"/>
                <a:ea typeface="ＭＳ Ｐゴシック" charset="0"/>
                <a:cs typeface="Times New Roman" charset="0"/>
              </a:rPr>
              <a:t>(سجلات الأنساب، الأعمار، فترات الحكم، الفترات الزمنية، التزامن مع الأحداث في البلدان الأخرى)</a:t>
            </a:r>
            <a:endParaRPr lang="en-US" sz="2800" dirty="0">
              <a:latin typeface="Arial" charset="0"/>
              <a:ea typeface="ＭＳ Ｐゴシック" charset="0"/>
              <a:cs typeface="ＭＳ Ｐゴシック" charset="0"/>
            </a:endParaRPr>
          </a:p>
          <a:p>
            <a:pPr marL="609600" indent="-609600" algn="r" eaLnBrk="1" hangingPunct="1">
              <a:lnSpc>
                <a:spcPct val="90000"/>
              </a:lnSpc>
              <a:buClr>
                <a:schemeClr val="tx1"/>
              </a:buClr>
              <a:buNone/>
            </a:pPr>
            <a:r>
              <a:rPr lang="ar-JO" sz="2800" dirty="0">
                <a:latin typeface="Arial" charset="0"/>
                <a:ea typeface="ＭＳ Ｐゴシック" charset="0"/>
                <a:cs typeface="ＭＳ Ｐゴシック" charset="0"/>
              </a:rPr>
              <a:t>2. </a:t>
            </a:r>
            <a:r>
              <a:rPr lang="ar-JO" sz="2800" dirty="0">
                <a:solidFill>
                  <a:srgbClr val="FFC000"/>
                </a:solidFill>
                <a:latin typeface="Arial" charset="0"/>
                <a:ea typeface="ＭＳ Ｐゴシック" charset="0"/>
                <a:cs typeface="ＭＳ Ｐゴシック" charset="0"/>
              </a:rPr>
              <a:t>السجلات التاريخية </a:t>
            </a:r>
            <a:r>
              <a:rPr lang="ar-JO" sz="2800" dirty="0">
                <a:latin typeface="Arial" charset="0"/>
                <a:ea typeface="ＭＳ Ｐゴシック" charset="0"/>
                <a:cs typeface="ＭＳ Ｐゴシック" charset="0"/>
              </a:rPr>
              <a:t>في الشرق الأدنى القديم</a:t>
            </a:r>
            <a:endParaRPr lang="en-US" sz="2800" dirty="0">
              <a:solidFill>
                <a:schemeClr val="accent1"/>
              </a:solidFill>
              <a:latin typeface="Arial" charset="0"/>
              <a:ea typeface="ＭＳ Ｐゴシック" charset="0"/>
              <a:cs typeface="ＭＳ Ｐゴシック" charset="0"/>
            </a:endParaRPr>
          </a:p>
          <a:p>
            <a:pPr marL="609600" indent="-609600" algn="r" eaLnBrk="1" hangingPunct="1">
              <a:lnSpc>
                <a:spcPct val="90000"/>
              </a:lnSpc>
              <a:buClr>
                <a:schemeClr val="tx1"/>
              </a:buClr>
              <a:buNone/>
            </a:pPr>
            <a:r>
              <a:rPr lang="ar-JO" sz="2800" dirty="0">
                <a:solidFill>
                  <a:schemeClr val="accent4">
                    <a:lumMod val="20000"/>
                    <a:lumOff val="80000"/>
                  </a:schemeClr>
                </a:solidFill>
                <a:latin typeface="Arial" charset="0"/>
                <a:ea typeface="ＭＳ Ｐゴシック" charset="0"/>
                <a:cs typeface="ＭＳ Ｐゴシック" charset="0"/>
              </a:rPr>
              <a:t>3.</a:t>
            </a:r>
            <a:r>
              <a:rPr lang="ar-JO" sz="2800" dirty="0">
                <a:solidFill>
                  <a:schemeClr val="accent1"/>
                </a:solidFill>
                <a:latin typeface="Arial" charset="0"/>
                <a:ea typeface="ＭＳ Ｐゴシック" charset="0"/>
                <a:cs typeface="ＭＳ Ｐゴシック" charset="0"/>
              </a:rPr>
              <a:t> البيانات الفلكية</a:t>
            </a:r>
            <a:endParaRPr lang="en-US" sz="2800" dirty="0">
              <a:solidFill>
                <a:schemeClr val="accent1"/>
              </a:solidFill>
              <a:latin typeface="Arial" charset="0"/>
              <a:ea typeface="ＭＳ Ｐゴシック" charset="0"/>
              <a:cs typeface="ＭＳ Ｐゴシック" charset="0"/>
            </a:endParaRPr>
          </a:p>
          <a:p>
            <a:pPr marL="609600" indent="-609600" algn="r" eaLnBrk="1" hangingPunct="1">
              <a:lnSpc>
                <a:spcPct val="90000"/>
              </a:lnSpc>
              <a:buClr>
                <a:schemeClr val="tx1"/>
              </a:buClr>
              <a:buNone/>
            </a:pPr>
            <a:r>
              <a:rPr lang="ar-JO" sz="2800" dirty="0">
                <a:solidFill>
                  <a:schemeClr val="accent4">
                    <a:lumMod val="20000"/>
                    <a:lumOff val="80000"/>
                  </a:schemeClr>
                </a:solidFill>
                <a:latin typeface="Arial" charset="0"/>
                <a:ea typeface="ＭＳ Ｐゴシック" charset="0"/>
                <a:cs typeface="ＭＳ Ｐゴシック" charset="0"/>
              </a:rPr>
              <a:t>4.</a:t>
            </a:r>
            <a:r>
              <a:rPr lang="ar-JO" sz="2800" dirty="0">
                <a:solidFill>
                  <a:schemeClr val="accent1"/>
                </a:solidFill>
                <a:latin typeface="Arial" charset="0"/>
                <a:ea typeface="ＭＳ Ｐゴシック" charset="0"/>
                <a:cs typeface="ＭＳ Ｐゴシック" charset="0"/>
              </a:rPr>
              <a:t> البقايا المادية </a:t>
            </a:r>
            <a:r>
              <a:rPr lang="ar-JO" sz="2800" dirty="0">
                <a:solidFill>
                  <a:schemeClr val="accent4">
                    <a:lumMod val="20000"/>
                    <a:lumOff val="80000"/>
                  </a:schemeClr>
                </a:solidFill>
                <a:latin typeface="Arial" charset="0"/>
                <a:ea typeface="ＭＳ Ｐゴシック" charset="0"/>
                <a:cs typeface="ＭＳ Ｐゴシック" charset="0"/>
              </a:rPr>
              <a:t>و</a:t>
            </a:r>
            <a:r>
              <a:rPr lang="ar-JO" sz="2800" dirty="0">
                <a:solidFill>
                  <a:schemeClr val="accent1"/>
                </a:solidFill>
                <a:latin typeface="Arial" charset="0"/>
                <a:ea typeface="ＭＳ Ｐゴシック" charset="0"/>
                <a:cs typeface="ＭＳ Ｐゴシック" charset="0"/>
              </a:rPr>
              <a:t> الإكتشافات الأثرية</a:t>
            </a:r>
            <a:endParaRPr lang="en-US" sz="2800" dirty="0">
              <a:solidFill>
                <a:schemeClr val="accent1"/>
              </a:solidFill>
              <a:latin typeface="Arial" charset="0"/>
              <a:ea typeface="ＭＳ Ｐゴシック" charset="0"/>
              <a:cs typeface="Times New Roman" charset="0"/>
            </a:endParaRPr>
          </a:p>
          <a:p>
            <a:pPr marL="609600" indent="-609600" algn="r" eaLnBrk="1" hangingPunct="1">
              <a:lnSpc>
                <a:spcPct val="90000"/>
              </a:lnSpc>
              <a:buClrTx/>
              <a:buNone/>
            </a:pPr>
            <a:r>
              <a:rPr lang="ar-JO" sz="2800" dirty="0">
                <a:solidFill>
                  <a:schemeClr val="accent4">
                    <a:lumMod val="20000"/>
                    <a:lumOff val="80000"/>
                  </a:schemeClr>
                </a:solidFill>
                <a:latin typeface="Arial" charset="0"/>
                <a:ea typeface="ＭＳ Ｐゴシック" charset="0"/>
                <a:cs typeface="Times New Roman" charset="0"/>
              </a:rPr>
              <a:t>5.</a:t>
            </a:r>
            <a:r>
              <a:rPr lang="ar-JO" sz="2800" dirty="0">
                <a:solidFill>
                  <a:schemeClr val="accent4">
                    <a:lumMod val="20000"/>
                    <a:lumOff val="80000"/>
                  </a:schemeClr>
                </a:solidFill>
                <a:latin typeface="Times New Roman" charset="0"/>
                <a:ea typeface="ＭＳ Ｐゴシック" charset="0"/>
                <a:cs typeface="Times New Roman" charset="0"/>
              </a:rPr>
              <a:t> سجلات </a:t>
            </a:r>
            <a:r>
              <a:rPr lang="ar-JO" sz="2800" dirty="0">
                <a:solidFill>
                  <a:srgbClr val="FFC000"/>
                </a:solidFill>
                <a:latin typeface="Times New Roman" charset="0"/>
                <a:ea typeface="ＭＳ Ｐゴシック" charset="0"/>
                <a:cs typeface="Times New Roman" charset="0"/>
              </a:rPr>
              <a:t>المؤرخين المعاصرين</a:t>
            </a:r>
            <a:endParaRPr lang="ar-JO" sz="2800" dirty="0">
              <a:solidFill>
                <a:srgbClr val="FFC000"/>
              </a:solidFill>
              <a:latin typeface="Arial" charset="0"/>
              <a:ea typeface="ＭＳ Ｐゴシック" charset="0"/>
              <a:cs typeface="Times New Roman" charset="0"/>
            </a:endParaRPr>
          </a:p>
        </p:txBody>
      </p:sp>
      <p:sp>
        <p:nvSpPr>
          <p:cNvPr id="150530" name="Rectangle 3"/>
          <p:cNvSpPr>
            <a:spLocks noGrp="1" noChangeArrowheads="1"/>
          </p:cNvSpPr>
          <p:nvPr>
            <p:ph type="title"/>
          </p:nvPr>
        </p:nvSpPr>
        <p:spPr>
          <a:xfrm>
            <a:off x="1219200" y="304800"/>
            <a:ext cx="7924800" cy="1295400"/>
          </a:xfrm>
          <a:noFill/>
        </p:spPr>
        <p:txBody>
          <a:bodyPr/>
          <a:lstStyle/>
          <a:p>
            <a:pPr algn="ctr" eaLnBrk="1" hangingPunct="1"/>
            <a:r>
              <a:rPr lang="ar-JO" sz="4300" b="1" dirty="0">
                <a:latin typeface="Arial" charset="0"/>
                <a:ea typeface="ＭＳ Ｐゴシック" charset="0"/>
                <a:cs typeface="ＭＳ Ｐゴシック" charset="0"/>
              </a:rPr>
              <a:t>كيف يحدد المؤرخون التسلسل الزمني     في العهد القديم ؟</a:t>
            </a:r>
            <a:endParaRPr lang="en-US" sz="43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56078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90</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1631216"/>
          </a:xfrm>
          <a:prstGeom prst="rect">
            <a:avLst/>
          </a:prstGeom>
          <a:noFill/>
        </p:spPr>
        <p:txBody>
          <a:bodyPr wrap="square" rtlCol="0">
            <a:spAutoFit/>
          </a:bodyPr>
          <a:lstStyle/>
          <a:p>
            <a:pPr lvl="0" algn="ctr" defTabSz="914400" eaLnBrk="0" fontAlgn="base" hangingPunct="0">
              <a:spcBef>
                <a:spcPct val="0"/>
              </a:spcBef>
              <a:spcAft>
                <a:spcPct val="0"/>
              </a:spcAft>
              <a:defRPr/>
            </a:pPr>
            <a:r>
              <a:rPr lang="ar-JO" sz="2000" dirty="0"/>
              <a:t>لقد بلغت 969 عامًا، ويظل الناس يسألونني كم عمري. قلت لهم إنني لست كبيرًا في السن! الأرض قديمة! لقد تجاوزت الأرض عمري 700 عام تقريبًا!</a:t>
            </a: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charset="0"/>
                <a:ea typeface="ＭＳ Ｐゴシック" charset="0"/>
              </a:rPr>
              <a:t>يؤمن متوشالح بالأرض القديمة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3200" dirty="0">
                <a:solidFill>
                  <a:srgbClr val="FFFFFF"/>
                </a:solidFill>
                <a:latin typeface="Arial" charset="0"/>
                <a:ea typeface="ＭＳ Ｐゴシック" charset="0"/>
              </a:rPr>
              <a:t>متوشالح</a:t>
            </a:r>
            <a:endParaRPr lang="en-US" altLang="zh-CN" sz="3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642603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معنى كل اسم من أسماء الآباء</a:t>
            </a:r>
            <a:br>
              <a:rPr lang="ar-JO" sz="4000" b="1" dirty="0">
                <a:effectLst>
                  <a:glow rad="127000">
                    <a:schemeClr val="tx1"/>
                  </a:glow>
                </a:effectLst>
                <a:latin typeface="Arial" charset="0"/>
                <a:ea typeface="ＭＳ Ｐゴシック" charset="0"/>
                <a:cs typeface="ＭＳ Ｐゴシック" charset="0"/>
              </a:rPr>
            </a:br>
            <a:r>
              <a:rPr lang="ar-JO" sz="4000" b="1" dirty="0">
                <a:effectLst>
                  <a:glow rad="127000">
                    <a:schemeClr val="tx1"/>
                  </a:glow>
                </a:effectLst>
                <a:latin typeface="Arial" charset="0"/>
                <a:ea typeface="ＭＳ Ｐゴシック" charset="0"/>
              </a:rPr>
              <a:t>في الأجيال العشرة</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19190"/>
            <a:ext cx="9144000" cy="5438810"/>
          </a:xfrm>
          <a:prstGeom prst="rect">
            <a:avLst/>
          </a:prstGeom>
        </p:spPr>
      </p:pic>
    </p:spTree>
    <p:extLst>
      <p:ext uri="{BB962C8B-B14F-4D97-AF65-F5344CB8AC3E}">
        <p14:creationId xmlns:p14="http://schemas.microsoft.com/office/powerpoint/2010/main" val="16636755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9" y="1235758"/>
            <a:ext cx="9144000" cy="566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rPr>
              <a:t>معنى كل اسم من أسماء الآباء</a:t>
            </a:r>
            <a:br>
              <a:rPr lang="ar-JO" sz="4000" b="1" dirty="0">
                <a:effectLst>
                  <a:glow rad="127000">
                    <a:schemeClr val="tx1"/>
                  </a:glow>
                </a:effectLst>
                <a:latin typeface="Arial" charset="0"/>
                <a:ea typeface="ＭＳ Ｐゴシック" charset="0"/>
              </a:rPr>
            </a:br>
            <a:r>
              <a:rPr lang="ar-JO" sz="4000" b="1" dirty="0">
                <a:effectLst>
                  <a:glow rad="127000">
                    <a:schemeClr val="tx1"/>
                  </a:glow>
                </a:effectLst>
                <a:latin typeface="Arial" charset="0"/>
                <a:ea typeface="ＭＳ Ｐゴシック" charset="0"/>
              </a:rPr>
              <a:t>في الأجيال العشرة</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78040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681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حسناً، ما هي الفكرة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628080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215" y="-18772"/>
            <a:ext cx="9305476" cy="692094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ar-JO" dirty="0">
                <a:solidFill>
                  <a:schemeClr val="tx1"/>
                </a:solidFill>
              </a:rPr>
              <a:t>هل تأخذ كلمة الله قيمتها - حتى عندما تكون غير مريحة؟</a:t>
            </a:r>
            <a:endParaRPr lang="en-US"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8544377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b="1" dirty="0">
                <a:solidFill>
                  <a:schemeClr val="bg1"/>
                </a:solidFill>
                <a:effectLst>
                  <a:glow rad="165100">
                    <a:schemeClr val="tx1"/>
                  </a:glow>
                </a:effectLst>
                <a:latin typeface="Arial" charset="0"/>
                <a:ea typeface="ＭＳ Ｐゴシック" charset="0"/>
              </a:rPr>
              <a:t>كيف يمكنك أن تعرف عمر الأرض ؟</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ar-JO" altLang="zh-CN" sz="4800" b="1" dirty="0">
                <a:solidFill>
                  <a:srgbClr val="FFFFFF"/>
                </a:solidFill>
                <a:effectLst>
                  <a:glow rad="165100">
                    <a:srgbClr val="000000"/>
                  </a:glow>
                </a:effectLst>
                <a:latin typeface="Arial" charset="0"/>
                <a:ea typeface="ＭＳ Ｐゴシック" charset="0"/>
                <a:cs typeface="ＭＳ Ｐゴシック" charset="0"/>
              </a:rPr>
              <a:t>ثق بالمكتوب من         شاهد العيان</a:t>
            </a:r>
            <a:endParaRPr lang="en-US" altLang="zh-CN" sz="4800" b="1" dirty="0">
              <a:solidFill>
                <a:srgbClr val="FFFFFF"/>
              </a:solidFill>
              <a:effectLst>
                <a:glow rad="165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88599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ar-JO" sz="2800" b="1" dirty="0">
                <a:solidFill>
                  <a:srgbClr val="FFFF00"/>
                </a:solidFill>
              </a:rPr>
              <a:t>التطور الإلهي: نقد علمي وفلسفي ولاهوتي</a:t>
            </a:r>
            <a:r>
              <a:rPr lang="ar-JO" sz="2800" dirty="0"/>
              <a:t> </a:t>
            </a:r>
            <a:br>
              <a:rPr lang="en-US" sz="2800" b="1" dirty="0">
                <a:solidFill>
                  <a:schemeClr val="bg1"/>
                </a:solidFill>
              </a:rPr>
            </a:br>
            <a:r>
              <a:rPr lang="ar-JO" sz="2800" b="1" dirty="0">
                <a:solidFill>
                  <a:schemeClr val="bg1"/>
                </a:solidFill>
              </a:rPr>
              <a:t>ج. ب. مورلاند</a:t>
            </a:r>
            <a:br>
              <a:rPr lang="en-US" sz="2800" b="1" dirty="0">
                <a:solidFill>
                  <a:schemeClr val="bg1"/>
                </a:solidFill>
              </a:rPr>
            </a:br>
            <a:r>
              <a:rPr lang="ar-JO" sz="2800" b="1" dirty="0">
                <a:solidFill>
                  <a:schemeClr val="bg1"/>
                </a:solidFill>
              </a:rPr>
              <a:t>واين جرودم، و آخرون</a:t>
            </a:r>
            <a:br>
              <a:rPr lang="en-US" sz="2800" b="1" dirty="0">
                <a:solidFill>
                  <a:schemeClr val="bg1"/>
                </a:solidFill>
              </a:rPr>
            </a:br>
            <a:r>
              <a:rPr lang="ar-JO" sz="2800" b="1" dirty="0">
                <a:solidFill>
                  <a:schemeClr val="bg1"/>
                </a:solidFill>
              </a:rPr>
              <a:t>تشرين ثاني 2017</a:t>
            </a:r>
            <a:br>
              <a:rPr lang="en-US" sz="2800" b="1" dirty="0">
                <a:solidFill>
                  <a:schemeClr val="bg1"/>
                </a:solidFill>
              </a:rPr>
            </a:br>
            <a:br>
              <a:rPr lang="en-US" sz="2800" b="1" dirty="0">
                <a:solidFill>
                  <a:schemeClr val="bg1"/>
                </a:solidFill>
              </a:rPr>
            </a:br>
            <a:r>
              <a:rPr lang="ar-JO" sz="2800" b="1" dirty="0">
                <a:solidFill>
                  <a:schemeClr val="bg1"/>
                </a:solidFill>
              </a:rPr>
              <a:t>يحاجج ضد التطور الإلهي لكنه ينادي بنظرية ملايين السنين</a:t>
            </a:r>
            <a:br>
              <a:rPr lang="en-US" sz="2800" b="1" dirty="0">
                <a:solidFill>
                  <a:schemeClr val="bg1"/>
                </a:solidFill>
              </a:rPr>
            </a:br>
            <a:br>
              <a:rPr lang="en-US" sz="2800" b="1" dirty="0">
                <a:solidFill>
                  <a:schemeClr val="bg1"/>
                </a:solidFill>
              </a:rPr>
            </a:br>
            <a:r>
              <a:rPr lang="ar-JO" sz="2800" b="1" dirty="0">
                <a:solidFill>
                  <a:schemeClr val="bg1"/>
                </a:solidFill>
              </a:rPr>
              <a:t>لا يشمل مقالات لمؤيدي نظرية الخلق الكتابي التي تتمسك بالأرض الفتية</a:t>
            </a:r>
            <a:br>
              <a:rPr lang="en-US" sz="2800" b="1" dirty="0">
                <a:solidFill>
                  <a:schemeClr val="bg1"/>
                </a:solidFill>
              </a:rPr>
            </a:br>
            <a:endParaRPr lang="en-US" sz="2800" b="1" dirty="0">
              <a:solidFill>
                <a:schemeClr val="bg1"/>
              </a:solidFill>
              <a:latin typeface="Arial" charset="0"/>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4400" dirty="0">
                <a:effectLst>
                  <a:outerShdw blurRad="38100" dist="38100" dir="2700000" algn="tl">
                    <a:srgbClr val="000000"/>
                  </a:outerShdw>
                </a:effectLst>
              </a:rPr>
              <a:t>خربة و خالية</a:t>
            </a:r>
            <a:endParaRPr lang="en-US" sz="4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i="1" dirty="0">
                <a:effectLst>
                  <a:outerShdw blurRad="38100" dist="38100" dir="2700000" algn="tl">
                    <a:srgbClr val="000000"/>
                  </a:outerShdw>
                </a:effectLst>
              </a:rPr>
              <a:t>وسيتون فيلدز</a:t>
            </a:r>
            <a:endParaRPr lang="en-US" sz="2200" i="1" dirty="0">
              <a:effectLst>
                <a:outerShdw blurRad="38100" dist="38100" dir="2700000" algn="tl">
                  <a:srgbClr val="000000"/>
                </a:outerShdw>
              </a:effectLst>
            </a:endParaRP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175432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lvl="0" algn="r" defTabSz="914400" fontAlgn="base">
              <a:spcBef>
                <a:spcPct val="50000"/>
              </a:spcBef>
              <a:spcAft>
                <a:spcPct val="0"/>
              </a:spcAft>
              <a:defRPr/>
            </a:pPr>
            <a:r>
              <a:rPr lang="ar-JO" sz="3600" b="1" dirty="0">
                <a:solidFill>
                  <a:srgbClr val="FFFF00"/>
                </a:solidFill>
              </a:rPr>
              <a:t>دحض شامل لنظرية الفجوة         (2005)</a:t>
            </a:r>
            <a:endPar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4400" dirty="0">
                <a:effectLst>
                  <a:outerShdw blurRad="38100" dist="38100" dir="2700000" algn="tl">
                    <a:srgbClr val="000000"/>
                  </a:outerShdw>
                </a:effectLst>
              </a:rPr>
              <a:t>التعامل مع سفر التكوين</a:t>
            </a:r>
            <a:endParaRPr lang="en-US" sz="4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i="1" dirty="0">
                <a:effectLst>
                  <a:outerShdw blurRad="38100" dist="38100" dir="2700000" algn="tl">
                    <a:srgbClr val="000000"/>
                  </a:outerShdw>
                </a:effectLst>
              </a:rPr>
              <a:t>تدقيق د. تيري مورتنسون و د. ثان يوري</a:t>
            </a:r>
            <a:endParaRPr lang="en-US" sz="2200" i="1" dirty="0">
              <a:effectLst>
                <a:outerShdw blurRad="38100" dist="38100" dir="2700000" algn="tl">
                  <a:srgbClr val="000000"/>
                </a:outerShdw>
              </a:effectLst>
            </a:endParaRP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158812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lvl="0" algn="r" defTabSz="914400" fontAlgn="base">
              <a:lnSpc>
                <a:spcPct val="90000"/>
              </a:lnSpc>
              <a:spcBef>
                <a:spcPct val="0"/>
              </a:spcBef>
              <a:spcAft>
                <a:spcPct val="0"/>
              </a:spcAft>
              <a:defRPr/>
            </a:pPr>
            <a:r>
              <a:rPr lang="ar-JO" sz="3600" b="1" dirty="0">
                <a:solidFill>
                  <a:srgbClr val="FFFF00"/>
                </a:solidFill>
              </a:rPr>
              <a:t>يقدم 14 باحثًا دفاعًا كتابيًا وتاريخيًا دقيقًا عن خلق الأرض الفتية (2008)</a:t>
            </a:r>
            <a:endPar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2057400"/>
            <a:ext cx="7772400" cy="4495800"/>
          </a:xfrm>
        </p:spPr>
        <p:txBody>
          <a:bodyPr/>
          <a:lstStyle/>
          <a:p>
            <a:pPr marL="533400" indent="-533400" algn="r" eaLnBrk="1" hangingPunct="1">
              <a:lnSpc>
                <a:spcPct val="90000"/>
              </a:lnSpc>
              <a:buClrTx/>
              <a:buFont typeface="Symbol" charset="0"/>
              <a:buNone/>
            </a:pPr>
            <a:r>
              <a:rPr lang="ar-JO" sz="2800" b="1" u="sng" dirty="0">
                <a:latin typeface="Arial" charset="0"/>
                <a:ea typeface="ＭＳ Ｐゴシック" charset="0"/>
                <a:cs typeface="Times New Roman" charset="0"/>
              </a:rPr>
              <a:t>الأساليب</a:t>
            </a:r>
            <a:endParaRPr lang="en-US" sz="2800" dirty="0">
              <a:latin typeface="Arial" charset="0"/>
              <a:ea typeface="ＭＳ Ｐゴシック" charset="0"/>
              <a:cs typeface="Times New Roman" charset="0"/>
            </a:endParaRPr>
          </a:p>
          <a:p>
            <a:pPr marL="533400" indent="-533400" algn="r" eaLnBrk="1" hangingPunct="1">
              <a:lnSpc>
                <a:spcPct val="90000"/>
              </a:lnSpc>
              <a:buClrTx/>
              <a:buNone/>
            </a:pPr>
            <a:r>
              <a:rPr lang="ar-JO" sz="2800" dirty="0"/>
              <a:t>1. عام: فحص </a:t>
            </a:r>
            <a:r>
              <a:rPr lang="ar-JO" sz="2800" dirty="0">
                <a:solidFill>
                  <a:srgbClr val="FFC000"/>
                </a:solidFill>
              </a:rPr>
              <a:t>بيئة</a:t>
            </a:r>
            <a:r>
              <a:rPr lang="ar-JO" sz="2800" dirty="0"/>
              <a:t> الوقت والمقارنة مع </a:t>
            </a:r>
            <a:r>
              <a:rPr lang="ar-JO" sz="2800" dirty="0">
                <a:solidFill>
                  <a:srgbClr val="FFC000"/>
                </a:solidFill>
              </a:rPr>
              <a:t>السجلات الأخرى المعروفة </a:t>
            </a:r>
            <a:r>
              <a:rPr lang="ar-JO" sz="2800" dirty="0"/>
              <a:t>للعثور على التوافق </a:t>
            </a:r>
            <a:endParaRPr lang="en-US" sz="2800" dirty="0">
              <a:latin typeface="Arial" charset="0"/>
              <a:ea typeface="ＭＳ Ｐゴシック" charset="0"/>
              <a:cs typeface="Times New Roman" charset="0"/>
            </a:endParaRPr>
          </a:p>
          <a:p>
            <a:pPr marL="533400" indent="-533400" algn="r" eaLnBrk="1" hangingPunct="1">
              <a:lnSpc>
                <a:spcPct val="90000"/>
              </a:lnSpc>
              <a:buClrTx/>
              <a:buNone/>
            </a:pPr>
            <a:r>
              <a:rPr lang="ar-JO" sz="2800" dirty="0"/>
              <a:t>2. تحديد </a:t>
            </a:r>
            <a:r>
              <a:rPr lang="ar-JO" sz="2800" dirty="0">
                <a:solidFill>
                  <a:srgbClr val="FFC000"/>
                </a:solidFill>
              </a:rPr>
              <a:t>التسلسل والوقت </a:t>
            </a:r>
            <a:r>
              <a:rPr lang="ar-JO" sz="2800" dirty="0"/>
              <a:t>وفقًا للكتاب المقدس</a:t>
            </a:r>
            <a:endParaRPr lang="en-US" sz="2800" dirty="0">
              <a:latin typeface="Arial" charset="0"/>
              <a:ea typeface="ＭＳ Ｐゴシック" charset="0"/>
              <a:cs typeface="Times New Roman" charset="0"/>
            </a:endParaRPr>
          </a:p>
          <a:p>
            <a:pPr marL="533400" indent="-533400" algn="r" eaLnBrk="1" hangingPunct="1">
              <a:lnSpc>
                <a:spcPct val="90000"/>
              </a:lnSpc>
              <a:buClrTx/>
              <a:buNone/>
            </a:pPr>
            <a:r>
              <a:rPr lang="ar-JO" sz="2800" dirty="0"/>
              <a:t>3. المقارنة بين </a:t>
            </a:r>
            <a:r>
              <a:rPr lang="ar-JO" sz="2800" dirty="0">
                <a:solidFill>
                  <a:srgbClr val="FFC000"/>
                </a:solidFill>
              </a:rPr>
              <a:t>الأحداث المتزامنة </a:t>
            </a:r>
            <a:r>
              <a:rPr lang="ar-JO" sz="2800" dirty="0"/>
              <a:t>في الكتاب المقدس ومصدر آخر موثوق</a:t>
            </a:r>
            <a:endParaRPr lang="en-US" sz="2800" dirty="0">
              <a:solidFill>
                <a:schemeClr val="accent1"/>
              </a:solidFill>
              <a:latin typeface="Arial" charset="0"/>
              <a:ea typeface="ＭＳ Ｐゴシック" charset="0"/>
              <a:cs typeface="Times New Roman" charset="0"/>
            </a:endParaRPr>
          </a:p>
          <a:p>
            <a:pPr marL="533400" indent="-533400" algn="r" eaLnBrk="1" hangingPunct="1">
              <a:lnSpc>
                <a:spcPct val="90000"/>
              </a:lnSpc>
              <a:buClrTx/>
              <a:buNone/>
            </a:pPr>
            <a:r>
              <a:rPr lang="ar-JO" sz="2800" dirty="0">
                <a:solidFill>
                  <a:schemeClr val="accent4">
                    <a:lumMod val="20000"/>
                    <a:lumOff val="80000"/>
                  </a:schemeClr>
                </a:solidFill>
                <a:latin typeface="Arial" charset="0"/>
                <a:ea typeface="ＭＳ Ｐゴシック" charset="0"/>
                <a:cs typeface="Times New Roman" charset="0"/>
              </a:rPr>
              <a:t>4. التحقق من </a:t>
            </a:r>
            <a:r>
              <a:rPr lang="ar-JO" sz="2800" dirty="0">
                <a:solidFill>
                  <a:schemeClr val="accent1"/>
                </a:solidFill>
                <a:latin typeface="Arial" charset="0"/>
                <a:ea typeface="ＭＳ Ｐゴシック" charset="0"/>
                <a:cs typeface="Times New Roman" charset="0"/>
              </a:rPr>
              <a:t>مصادر أخرى</a:t>
            </a:r>
            <a:endParaRPr lang="en-US" sz="2800" dirty="0">
              <a:solidFill>
                <a:schemeClr val="accent1"/>
              </a:solidFill>
              <a:latin typeface="Arial" charset="0"/>
              <a:ea typeface="ＭＳ Ｐゴシック" charset="0"/>
              <a:cs typeface="Times New Roman" charset="0"/>
            </a:endParaRPr>
          </a:p>
          <a:p>
            <a:pPr marL="533400" indent="-533400" algn="r" eaLnBrk="1" hangingPunct="1">
              <a:lnSpc>
                <a:spcPct val="90000"/>
              </a:lnSpc>
              <a:buClrTx/>
              <a:buNone/>
            </a:pPr>
            <a:r>
              <a:rPr lang="ar-JO" sz="2800" dirty="0">
                <a:solidFill>
                  <a:schemeClr val="accent4">
                    <a:lumMod val="20000"/>
                    <a:lumOff val="80000"/>
                  </a:schemeClr>
                </a:solidFill>
                <a:latin typeface="Arial" charset="0"/>
                <a:ea typeface="ＭＳ Ｐゴシック" charset="0"/>
                <a:cs typeface="Times New Roman" charset="0"/>
              </a:rPr>
              <a:t>5. أعمل من </a:t>
            </a:r>
            <a:r>
              <a:rPr lang="ar-JO" sz="2800" dirty="0">
                <a:solidFill>
                  <a:schemeClr val="accent1"/>
                </a:solidFill>
                <a:latin typeface="Arial" charset="0"/>
                <a:ea typeface="ＭＳ Ｐゴシック" charset="0"/>
                <a:cs typeface="Times New Roman" charset="0"/>
              </a:rPr>
              <a:t>التواريخ الأكيدة</a:t>
            </a:r>
            <a:endParaRPr lang="en-US" sz="2800" dirty="0">
              <a:solidFill>
                <a:schemeClr val="accent1"/>
              </a:solidFill>
              <a:latin typeface="Arial" charset="0"/>
              <a:ea typeface="ＭＳ Ｐゴシック" charset="0"/>
              <a:cs typeface="Times New Roman" charset="0"/>
            </a:endParaRPr>
          </a:p>
        </p:txBody>
      </p:sp>
      <p:sp>
        <p:nvSpPr>
          <p:cNvPr id="152578" name="Rectangle 3"/>
          <p:cNvSpPr>
            <a:spLocks noGrp="1" noChangeArrowheads="1"/>
          </p:cNvSpPr>
          <p:nvPr>
            <p:ph type="title"/>
          </p:nvPr>
        </p:nvSpPr>
        <p:spPr>
          <a:noFill/>
        </p:spPr>
        <p:txBody>
          <a:bodyPr/>
          <a:lstStyle/>
          <a:p>
            <a:pPr algn="ctr" eaLnBrk="1" hangingPunct="1"/>
            <a:r>
              <a:rPr lang="ar-JO" sz="4300" b="1" dirty="0">
                <a:latin typeface="Arial" charset="0"/>
                <a:ea typeface="ＭＳ Ｐゴシック" charset="0"/>
                <a:cs typeface="ＭＳ Ｐゴシック" charset="0"/>
              </a:rPr>
              <a:t>كيف يحدد المؤرخون التسلسل الزمني     في العهد القديم ؟</a:t>
            </a:r>
            <a:endParaRPr lang="en-US" sz="43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18729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endParaRPr lang="en-US" sz="4400" dirty="0">
              <a:effectLst>
                <a:outerShdw blurRad="38100" dist="38100" dir="2700000" algn="tl">
                  <a:srgbClr val="000000"/>
                </a:outerShdw>
              </a:effectLst>
            </a:endParaRPr>
          </a:p>
          <a:p>
            <a:pPr marL="0" indent="0" algn="r" eaLnBrk="1" hangingPunct="1">
              <a:lnSpc>
                <a:spcPct val="70000"/>
              </a:lnSpc>
              <a:spcBef>
                <a:spcPct val="0"/>
              </a:spcBef>
              <a:buFont typeface="Arial" charset="0"/>
              <a:buNone/>
              <a:defRPr/>
            </a:pPr>
            <a:r>
              <a:rPr lang="ar-JO" sz="4400" dirty="0">
                <a:effectLst>
                  <a:outerShdw blurRad="38100" dist="38100" dir="2700000" algn="tl">
                    <a:srgbClr val="000000"/>
                  </a:outerShdw>
                </a:effectLst>
              </a:rPr>
              <a:t>البحث عن آدم : تكوين و الحقيقة عن أصل الإنسان</a:t>
            </a: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i="1" dirty="0">
                <a:effectLst>
                  <a:outerShdw blurRad="38100" dist="38100" dir="2700000" algn="tl">
                    <a:srgbClr val="000000"/>
                  </a:outerShdw>
                </a:effectLst>
              </a:rPr>
              <a:t>تدقيق : د. تيري مورتنسون</a:t>
            </a:r>
            <a:br>
              <a:rPr lang="en-US" sz="2200" i="1" dirty="0">
                <a:effectLst>
                  <a:outerShdw blurRad="38100" dist="38100" dir="2700000" algn="tl">
                    <a:srgbClr val="000000"/>
                  </a:outerShdw>
                </a:effectLst>
              </a:rPr>
            </a:br>
            <a:endParaRPr lang="en-US" sz="2200" i="1"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158812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lvl="0" algn="r" defTabSz="914400" fontAlgn="base">
              <a:lnSpc>
                <a:spcPct val="90000"/>
              </a:lnSpc>
              <a:spcBef>
                <a:spcPct val="0"/>
              </a:spcBef>
              <a:spcAft>
                <a:spcPct val="0"/>
              </a:spcAft>
              <a:defRPr/>
            </a:pPr>
            <a:r>
              <a:rPr lang="ar-JO" sz="3600" b="1" dirty="0">
                <a:solidFill>
                  <a:srgbClr val="FFFF00"/>
                </a:solidFill>
              </a:rPr>
              <a:t>16 فصلاً من قبل العلماء الذين يؤيدون حرفية آدم وحواء (2016)</a:t>
            </a:r>
            <a:endPar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42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charset="0"/>
                <a:ea typeface="ＭＳ Ｐゴシック" charset="0"/>
              </a:rPr>
              <a:t> الخليقة</a:t>
            </a:r>
            <a:r>
              <a:rPr lang="en-US" sz="3200" b="1" dirty="0">
                <a:solidFill>
                  <a:srgbClr val="FFFFFF"/>
                </a:solidFill>
                <a:latin typeface="Arial" charset="0"/>
                <a:ea typeface="ＭＳ Ｐゴシック" charset="0"/>
              </a:rPr>
              <a:t>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charset="0"/>
                <a:cs typeface="Arial" charset="0"/>
              </a:rPr>
              <a:t>أحصل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604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ar-JO" sz="4000" b="1" dirty="0">
                <a:solidFill>
                  <a:srgbClr val="FFFFFF"/>
                </a:solidFill>
                <a:ea typeface="+mj-ea"/>
              </a:rPr>
              <a:t>هل تكوين 1-11 حقيقة تاريخية ؟</a:t>
            </a:r>
            <a:endParaRPr lang="en-US" sz="4000" b="1" dirty="0">
              <a:solidFill>
                <a:srgbClr val="FFFFFF"/>
              </a:solidFill>
              <a:ea typeface="+mj-ea"/>
            </a:endParaRPr>
          </a:p>
        </p:txBody>
      </p:sp>
      <p:sp>
        <p:nvSpPr>
          <p:cNvPr id="347139" name="Text Box 4"/>
          <p:cNvSpPr txBox="1">
            <a:spLocks noChangeArrowheads="1"/>
          </p:cNvSpPr>
          <p:nvPr/>
        </p:nvSpPr>
        <p:spPr bwMode="auto">
          <a:xfrm>
            <a:off x="9264650" y="76200"/>
            <a:ext cx="195277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مسح العهد القديم 58</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a:ea typeface="ＭＳ Ｐゴシック" pitchFamily="-112" charset="-128"/>
                <a:cs typeface="Arial"/>
              </a:rPr>
              <a:t>1. الأساطير لا تعلم حقائق عميقة أفضل من التاريخ</a:t>
            </a:r>
            <a:endPar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a:ea typeface="ＭＳ Ｐゴシック" pitchFamily="-112" charset="-128"/>
                <a:cs typeface="Arial"/>
              </a:rPr>
              <a:t>2. النهج غير التاريخي غالباً ما يكون </a:t>
            </a:r>
            <a:r>
              <a:rPr lang="ar-JO" sz="2400" b="1" u="sng" dirty="0">
                <a:solidFill>
                  <a:srgbClr val="FFFFFF"/>
                </a:solidFill>
                <a:latin typeface="Arial"/>
                <a:ea typeface="ＭＳ Ｐゴシック" pitchFamily="-112" charset="-128"/>
                <a:cs typeface="Arial"/>
              </a:rPr>
              <a:t>موضوعياً</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a:ea typeface="ＭＳ Ｐゴシック" pitchFamily="-112" charset="-128"/>
                <a:cs typeface="Arial"/>
              </a:rPr>
              <a:t>3. تكوين 1-11 يحتوي </a:t>
            </a:r>
            <a:r>
              <a:rPr lang="ar-JO" sz="2400" b="1" u="sng" dirty="0">
                <a:solidFill>
                  <a:srgbClr val="FFFFFF"/>
                </a:solidFill>
                <a:latin typeface="Arial"/>
                <a:ea typeface="ＭＳ Ｐゴシック" pitchFamily="-112" charset="-128"/>
                <a:cs typeface="Arial"/>
              </a:rPr>
              <a:t>معلومات مهمة للغاية </a:t>
            </a:r>
            <a:r>
              <a:rPr lang="ar-JO" sz="2400" b="1" dirty="0">
                <a:solidFill>
                  <a:srgbClr val="FFFFFF"/>
                </a:solidFill>
                <a:latin typeface="Arial"/>
                <a:ea typeface="ＭＳ Ｐゴシック" pitchFamily="-112" charset="-128"/>
                <a:cs typeface="Arial"/>
              </a:rPr>
              <a:t>غير معروفة خارجه</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a:ea typeface="ＭＳ Ｐゴシック" pitchFamily="-112" charset="-128"/>
                <a:cs typeface="Arial"/>
              </a:rPr>
              <a:t>4. تكوين 1-11 يتلاءم مع </a:t>
            </a:r>
            <a:r>
              <a:rPr lang="ar-JO" sz="2400" b="1" u="sng" dirty="0">
                <a:solidFill>
                  <a:srgbClr val="FFFFFF"/>
                </a:solidFill>
                <a:latin typeface="Arial"/>
                <a:ea typeface="ＭＳ Ｐゴシック" pitchFamily="-112" charset="-128"/>
                <a:cs typeface="Arial"/>
              </a:rPr>
              <a:t>حجة</a:t>
            </a:r>
            <a:r>
              <a:rPr lang="ar-JO" sz="2400" b="1" dirty="0">
                <a:solidFill>
                  <a:srgbClr val="FFFFFF"/>
                </a:solidFill>
                <a:latin typeface="Arial"/>
                <a:ea typeface="ＭＳ Ｐゴシック" pitchFamily="-112" charset="-128"/>
                <a:cs typeface="Arial"/>
              </a:rPr>
              <a:t> السفر عن الإختيار</a:t>
            </a:r>
            <a:endPar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a:ea typeface="ＭＳ Ｐゴシック" pitchFamily="-112" charset="-128"/>
                <a:cs typeface="Arial"/>
              </a:rPr>
              <a:t>5. الأحداث </a:t>
            </a:r>
            <a:r>
              <a:rPr lang="ar-JO" sz="2400" b="1" u="sng" dirty="0">
                <a:solidFill>
                  <a:srgbClr val="FFFFFF"/>
                </a:solidFill>
                <a:latin typeface="Arial"/>
                <a:ea typeface="ＭＳ Ｐゴシック" pitchFamily="-112" charset="-128"/>
                <a:cs typeface="Arial"/>
              </a:rPr>
              <a:t>تقدم تاريخياً</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a:ea typeface="ＭＳ Ｐゴシック" pitchFamily="-112" charset="-128"/>
                <a:cs typeface="Arial"/>
              </a:rPr>
              <a:t>6. </a:t>
            </a:r>
            <a:r>
              <a:rPr lang="ar-JO" sz="2400" b="1" u="sng" dirty="0">
                <a:solidFill>
                  <a:srgbClr val="FFFFFF"/>
                </a:solidFill>
                <a:latin typeface="Arial"/>
                <a:ea typeface="ＭＳ Ｐゴシック" pitchFamily="-112" charset="-128"/>
                <a:cs typeface="Arial"/>
              </a:rPr>
              <a:t>العلم </a:t>
            </a:r>
            <a:r>
              <a:rPr lang="ar-JO" sz="2400" b="1" dirty="0">
                <a:solidFill>
                  <a:srgbClr val="FFFFFF"/>
                </a:solidFill>
                <a:latin typeface="Arial"/>
                <a:ea typeface="ＭＳ Ｐゴシック" pitchFamily="-112" charset="-128"/>
                <a:cs typeface="Arial"/>
              </a:rPr>
              <a:t>يؤكد أن تكوين 1-11 عبارة عن سجل تاريخي</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a:ea typeface="ＭＳ Ｐゴシック" pitchFamily="-112" charset="-128"/>
                <a:cs typeface="Arial"/>
              </a:rPr>
              <a:t>7. قال </a:t>
            </a:r>
            <a:r>
              <a:rPr lang="ar-JO" sz="2400" b="1" u="sng" dirty="0">
                <a:solidFill>
                  <a:srgbClr val="FFFFFF"/>
                </a:solidFill>
                <a:latin typeface="Arial"/>
                <a:ea typeface="ＭＳ Ｐゴシック" pitchFamily="-112" charset="-128"/>
                <a:cs typeface="Arial"/>
              </a:rPr>
              <a:t>المسيح</a:t>
            </a:r>
            <a:r>
              <a:rPr lang="ar-JO" sz="2400" b="1" dirty="0">
                <a:solidFill>
                  <a:srgbClr val="FFFFFF"/>
                </a:solidFill>
                <a:latin typeface="Arial"/>
                <a:ea typeface="ＭＳ Ｐゴシック" pitchFamily="-112" charset="-128"/>
                <a:cs typeface="Arial"/>
              </a:rPr>
              <a:t> أن هذه الأحداث هي تاريخية (مت 19: 4-6)</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pic>
        <p:nvPicPr>
          <p:cNvPr id="347141"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مشاكل لاهوتية</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7143" name="Text Box 14"/>
          <p:cNvSpPr txBox="1">
            <a:spLocks noChangeArrowheads="1"/>
          </p:cNvSpPr>
          <p:nvPr/>
        </p:nvSpPr>
        <p:spPr bwMode="auto">
          <a:xfrm>
            <a:off x="8436253" y="404813"/>
            <a:ext cx="5950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9817699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Effect transition="in" filter="dissolve">
                                      <p:cBhvr>
                                        <p:cTn id="13" dur="500"/>
                                        <p:tgtEl>
                                          <p:spTgt spid="100357">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0357">
                                            <p:txEl>
                                              <p:pRg st="2" end="2"/>
                                            </p:txEl>
                                          </p:spTgt>
                                        </p:tgtEl>
                                        <p:attrNameLst>
                                          <p:attrName>style.visibility</p:attrName>
                                        </p:attrNameLst>
                                      </p:cBhvr>
                                      <p:to>
                                        <p:strVal val="visible"/>
                                      </p:to>
                                    </p:set>
                                    <p:animEffect transition="in" filter="dissolve">
                                      <p:cBhvr>
                                        <p:cTn id="16" dur="500"/>
                                        <p:tgtEl>
                                          <p:spTgt spid="100357">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0357">
                                            <p:txEl>
                                              <p:pRg st="3" end="3"/>
                                            </p:txEl>
                                          </p:spTgt>
                                        </p:tgtEl>
                                        <p:attrNameLst>
                                          <p:attrName>style.visibility</p:attrName>
                                        </p:attrNameLst>
                                      </p:cBhvr>
                                      <p:to>
                                        <p:strVal val="visible"/>
                                      </p:to>
                                    </p:set>
                                    <p:animEffect transition="in" filter="dissolve">
                                      <p:cBhvr>
                                        <p:cTn id="19" dur="500"/>
                                        <p:tgtEl>
                                          <p:spTgt spid="100357">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0357">
                                            <p:txEl>
                                              <p:pRg st="4" end="4"/>
                                            </p:txEl>
                                          </p:spTgt>
                                        </p:tgtEl>
                                        <p:attrNameLst>
                                          <p:attrName>style.visibility</p:attrName>
                                        </p:attrNameLst>
                                      </p:cBhvr>
                                      <p:to>
                                        <p:strVal val="visible"/>
                                      </p:to>
                                    </p:set>
                                    <p:animEffect transition="in" filter="dissolve">
                                      <p:cBhvr>
                                        <p:cTn id="22" dur="500"/>
                                        <p:tgtEl>
                                          <p:spTgt spid="100357">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0357">
                                            <p:txEl>
                                              <p:pRg st="5" end="5"/>
                                            </p:txEl>
                                          </p:spTgt>
                                        </p:tgtEl>
                                        <p:attrNameLst>
                                          <p:attrName>style.visibility</p:attrName>
                                        </p:attrNameLst>
                                      </p:cBhvr>
                                      <p:to>
                                        <p:strVal val="visible"/>
                                      </p:to>
                                    </p:set>
                                    <p:animEffect transition="in" filter="dissolve">
                                      <p:cBhvr>
                                        <p:cTn id="25" dur="500"/>
                                        <p:tgtEl>
                                          <p:spTgt spid="100357">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0357">
                                            <p:txEl>
                                              <p:pRg st="6" end="6"/>
                                            </p:txEl>
                                          </p:spTgt>
                                        </p:tgtEl>
                                        <p:attrNameLst>
                                          <p:attrName>style.visibility</p:attrName>
                                        </p:attrNameLst>
                                      </p:cBhvr>
                                      <p:to>
                                        <p:strVal val="visible"/>
                                      </p:to>
                                    </p:set>
                                    <p:animEffect transition="in" filter="dissolve">
                                      <p:cBhvr>
                                        <p:cTn id="28"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cy&amp;#39;s species heralded the rise of long childhoods in hominids | Science  News">
            <a:extLst>
              <a:ext uri="{FF2B5EF4-FFF2-40B4-BE49-F238E27FC236}">
                <a16:creationId xmlns:a16="http://schemas.microsoft.com/office/drawing/2014/main" id="{5FDB4C4D-5822-8C49-B4EB-8C2BEC573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93"/>
          <a:stretch/>
        </p:blipFill>
        <p:spPr bwMode="auto">
          <a:xfrm>
            <a:off x="-1" y="756101"/>
            <a:ext cx="9144001" cy="5368006"/>
          </a:xfrm>
          <a:prstGeom prst="rect">
            <a:avLst/>
          </a:prstGeom>
          <a:noFill/>
          <a:extLst>
            <a:ext uri="{909E8E84-426E-40DD-AFC4-6F175D3DCCD1}">
              <a14:hiddenFill xmlns:a14="http://schemas.microsoft.com/office/drawing/2010/main">
                <a:solidFill>
                  <a:srgbClr val="FFFFFF"/>
                </a:solidFill>
              </a14:hiddenFill>
            </a:ext>
          </a:extLst>
        </p:spPr>
      </p:pic>
      <p:sp>
        <p:nvSpPr>
          <p:cNvPr id="139265" name="Rectangle 2"/>
          <p:cNvSpPr>
            <a:spLocks noGrp="1" noChangeArrowheads="1"/>
          </p:cNvSpPr>
          <p:nvPr>
            <p:ph type="title"/>
          </p:nvPr>
        </p:nvSpPr>
        <p:spPr>
          <a:xfrm>
            <a:off x="0" y="22861"/>
            <a:ext cx="9144000" cy="728254"/>
          </a:xfrm>
        </p:spPr>
        <p:txBody>
          <a:bodyPr anchor="ctr"/>
          <a:lstStyle/>
          <a:p>
            <a:pPr eaLnBrk="1" hangingPunct="1"/>
            <a:r>
              <a:rPr lang="ar-JO" altLang="zh-CN" sz="4000" b="1" dirty="0">
                <a:solidFill>
                  <a:schemeClr val="bg1"/>
                </a:solidFill>
                <a:effectLst>
                  <a:glow rad="165100">
                    <a:schemeClr val="tx1"/>
                  </a:glow>
                </a:effectLst>
                <a:latin typeface="Arial" charset="0"/>
                <a:ea typeface="ＭＳ Ｐゴシック" charset="0"/>
              </a:rPr>
              <a:t>أسلاف الإنسان؟ حقاً؟</a:t>
            </a:r>
            <a:endParaRPr lang="en-US" altLang="zh-CN" b="1" dirty="0">
              <a:solidFill>
                <a:schemeClr val="bg1"/>
              </a:solidFill>
              <a:effectLst>
                <a:glow rad="165100">
                  <a:schemeClr val="tx1"/>
                </a:glow>
              </a:effectLst>
              <a:latin typeface="Arial" charset="0"/>
              <a:ea typeface="ＭＳ Ｐゴシック" charset="0"/>
            </a:endParaRPr>
          </a:p>
        </p:txBody>
      </p:sp>
      <p:sp>
        <p:nvSpPr>
          <p:cNvPr id="860166" name="Rectangle 6"/>
          <p:cNvSpPr>
            <a:spLocks noChangeArrowheads="1"/>
          </p:cNvSpPr>
          <p:nvPr/>
        </p:nvSpPr>
        <p:spPr bwMode="auto">
          <a:xfrm>
            <a:off x="0" y="6025198"/>
            <a:ext cx="9144000" cy="83280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kumimoji="0" lang="ar-JO" altLang="zh-CN"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كينيث كيتشن</a:t>
            </a:r>
            <a:r>
              <a:rPr lang="en-US" altLang="zh-CN" sz="2000" b="1" dirty="0">
                <a:solidFill>
                  <a:srgbClr val="FFFFFF"/>
                </a:solidFill>
                <a:effectLst/>
                <a:latin typeface="Arial" charset="0"/>
                <a:ea typeface="ＭＳ Ｐゴシック" charset="0"/>
                <a:cs typeface="ＭＳ Ｐゴシック" charset="0"/>
              </a:rPr>
              <a:t> </a:t>
            </a:r>
            <a:r>
              <a:rPr lang="ar-JO" altLang="zh-CN" sz="2000" b="1" i="1" dirty="0">
                <a:solidFill>
                  <a:srgbClr val="FFFFFF"/>
                </a:solidFill>
                <a:effectLst/>
                <a:latin typeface="Arial" charset="0"/>
                <a:ea typeface="ＭＳ Ｐゴシック" charset="0"/>
                <a:cs typeface="ＭＳ Ｐゴシック" charset="0"/>
              </a:rPr>
              <a:t>عن مصداقية العهد القديم</a:t>
            </a:r>
            <a:br>
              <a:rPr lang="en-US" altLang="zh-CN" sz="1600" b="1" dirty="0">
                <a:solidFill>
                  <a:srgbClr val="FFFFFF"/>
                </a:solidFill>
                <a:effectLst/>
                <a:latin typeface="Arial" charset="0"/>
                <a:ea typeface="ＭＳ Ｐゴシック" charset="0"/>
                <a:cs typeface="ＭＳ Ｐゴシック" charset="0"/>
              </a:rPr>
            </a:br>
            <a:r>
              <a:rPr lang="en-US" altLang="zh-CN" sz="1400" b="1" dirty="0">
                <a:solidFill>
                  <a:srgbClr val="FFFFFF"/>
                </a:solidFill>
                <a:effectLst/>
                <a:latin typeface="Arial" charset="0"/>
                <a:ea typeface="ＭＳ Ｐゴシック" charset="0"/>
                <a:cs typeface="ＭＳ Ｐゴシック" charset="0"/>
              </a:rPr>
              <a:t>(Grand Rapids: Eerdmans, 2003),  loc. 9197 of 14432, Kindle ed.; picture of Australopithecus afarensis (https://</a:t>
            </a:r>
            <a:r>
              <a:rPr lang="en-US" altLang="zh-CN" sz="1400" b="1" dirty="0" err="1">
                <a:solidFill>
                  <a:srgbClr val="FFFFFF"/>
                </a:solidFill>
                <a:effectLst/>
                <a:latin typeface="Arial" charset="0"/>
                <a:ea typeface="ＭＳ Ｐゴシック" charset="0"/>
                <a:cs typeface="ＭＳ Ｐゴシック" charset="0"/>
              </a:rPr>
              <a:t>www.sciencenews.org</a:t>
            </a:r>
            <a:r>
              <a:rPr lang="en-US" altLang="zh-CN" sz="1400" b="1" dirty="0">
                <a:solidFill>
                  <a:srgbClr val="FFFFFF"/>
                </a:solidFill>
                <a:effectLst/>
                <a:latin typeface="Arial" charset="0"/>
                <a:ea typeface="ＭＳ Ｐゴシック" charset="0"/>
                <a:cs typeface="ＭＳ Ｐゴシック" charset="0"/>
              </a:rPr>
              <a:t>/article/lucy-species-brain-skull-heralded-rise-long-childhoods-hominids)</a:t>
            </a:r>
            <a:endPar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EEA7FA4-3C80-4440-9594-760435BBDE53}"/>
              </a:ext>
            </a:extLst>
          </p:cNvPr>
          <p:cNvSpPr txBox="1">
            <a:spLocks noChangeArrowheads="1"/>
          </p:cNvSpPr>
          <p:nvPr/>
        </p:nvSpPr>
        <p:spPr bwMode="auto">
          <a:xfrm>
            <a:off x="2941" y="756101"/>
            <a:ext cx="4111859" cy="514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r>
              <a:rPr lang="en-US" altLang="zh-CN" sz="3200" b="1" kern="0" dirty="0">
                <a:solidFill>
                  <a:schemeClr val="tx1"/>
                </a:solidFill>
                <a:effectLst/>
                <a:latin typeface="Arial" charset="0"/>
                <a:ea typeface="ＭＳ Ｐゴシック" charset="0"/>
              </a:rPr>
              <a:t>﻿</a:t>
            </a:r>
            <a:r>
              <a:rPr lang="ar-JO" sz="3200" b="1" dirty="0">
                <a:solidFill>
                  <a:schemeClr val="tx1"/>
                </a:solidFill>
              </a:rPr>
              <a:t> ولكن قبل (10.000 ق.م) تعود قصة الإنسان إلى عدة آلاف من السنين لا نعرف عنها إلا القليل، والتي يمكن للمرء أن يسأل عن أي (أو ماذا) يشبه البشر، ببساطة يشبهون أسلافهم .</a:t>
            </a:r>
            <a:endParaRPr lang="en-US" altLang="zh-CN" sz="3200" b="1" kern="0" dirty="0">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260325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6"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900" b="1">
                <a:solidFill>
                  <a:srgbClr val="FFFFFF"/>
                </a:solidFill>
                <a:cs typeface="Arial" charset="0"/>
              </a:rPr>
              <a:t>©2003 TBBMI</a:t>
            </a:r>
          </a:p>
        </p:txBody>
      </p:sp>
      <p:sp>
        <p:nvSpPr>
          <p:cNvPr id="512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Arial"/>
                <a:ea typeface="ＭＳ Ｐゴシック" charset="0"/>
                <a:cs typeface="Arial"/>
              </a:rPr>
              <a:t>7.5.03a.</a:t>
            </a:r>
          </a:p>
        </p:txBody>
      </p:sp>
      <p:sp>
        <p:nvSpPr>
          <p:cNvPr id="512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Arial"/>
                <a:ea typeface="ＭＳ Ｐゴシック" charset="0"/>
                <a:cs typeface="Arial"/>
              </a:rPr>
              <a:t>18</a:t>
            </a:r>
          </a:p>
        </p:txBody>
      </p:sp>
      <p:sp>
        <p:nvSpPr>
          <p:cNvPr id="5126" name="Text Box 6"/>
          <p:cNvSpPr txBox="1">
            <a:spLocks noChangeArrowheads="1"/>
          </p:cNvSpPr>
          <p:nvPr/>
        </p:nvSpPr>
        <p:spPr bwMode="auto">
          <a:xfrm>
            <a:off x="381000" y="533400"/>
            <a:ext cx="8763000" cy="1006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6000" b="1" dirty="0">
                <a:solidFill>
                  <a:srgbClr val="FFFFFF"/>
                </a:solidFill>
                <a:latin typeface="Arial"/>
                <a:ea typeface="ＭＳ Ｐゴシック" charset="0"/>
                <a:cs typeface="Arial"/>
              </a:rPr>
              <a:t>أسئلة عن سفر التكوين</a:t>
            </a:r>
            <a:endParaRPr lang="en-US" sz="6000" b="1" dirty="0">
              <a:solidFill>
                <a:srgbClr val="FFFFFF"/>
              </a:solidFill>
              <a:latin typeface="Arial"/>
              <a:ea typeface="ＭＳ Ｐゴシック" charset="0"/>
              <a:cs typeface="Arial"/>
            </a:endParaRPr>
          </a:p>
        </p:txBody>
      </p:sp>
      <p:sp>
        <p:nvSpPr>
          <p:cNvPr id="5127" name="Text Box 7"/>
          <p:cNvSpPr txBox="1">
            <a:spLocks noChangeArrowheads="1"/>
          </p:cNvSpPr>
          <p:nvPr/>
        </p:nvSpPr>
        <p:spPr bwMode="auto">
          <a:xfrm>
            <a:off x="457200" y="1752600"/>
            <a:ext cx="8229600" cy="769938"/>
          </a:xfrm>
          <a:prstGeom prst="rect">
            <a:avLst/>
          </a:prstGeom>
          <a:noFill/>
          <a:ln w="9525">
            <a:noFill/>
            <a:miter lim="800000"/>
            <a:headEnd/>
            <a:tailEnd/>
          </a:ln>
          <a:effectLst/>
        </p:spPr>
        <p:txBody>
          <a:bodyPr wrap="square">
            <a:spAutoFit/>
          </a:bodyPr>
          <a:lstStyle/>
          <a:p>
            <a:pPr algn="r" defTabSz="914400" fontAlgn="base">
              <a:spcBef>
                <a:spcPct val="50000"/>
              </a:spcBef>
              <a:spcAft>
                <a:spcPct val="0"/>
              </a:spcAft>
              <a:defRPr/>
            </a:pPr>
            <a:r>
              <a:rPr lang="ar-JO" sz="4400" b="1" dirty="0">
                <a:solidFill>
                  <a:srgbClr val="FFFFFF"/>
                </a:solidFill>
                <a:effectLst>
                  <a:glow rad="101600">
                    <a:srgbClr val="000000">
                      <a:alpha val="75000"/>
                    </a:srgbClr>
                  </a:glow>
                </a:effectLst>
                <a:latin typeface="Arial"/>
                <a:ea typeface="ＭＳ Ｐゴシック" charset="0"/>
                <a:cs typeface="Arial"/>
              </a:rPr>
              <a:t>البدايات</a:t>
            </a:r>
            <a:endParaRPr lang="en-US" sz="4400" b="1" dirty="0">
              <a:solidFill>
                <a:srgbClr val="FFFFFF"/>
              </a:solidFill>
              <a:effectLst>
                <a:glow rad="101600">
                  <a:srgbClr val="000000">
                    <a:alpha val="75000"/>
                  </a:srgbClr>
                </a:glow>
              </a:effectLst>
              <a:latin typeface="Arial"/>
              <a:ea typeface="ＭＳ Ｐゴシック" charset="0"/>
              <a:cs typeface="Arial"/>
            </a:endParaRPr>
          </a:p>
        </p:txBody>
      </p:sp>
      <p:sp>
        <p:nvSpPr>
          <p:cNvPr id="5128" name="Text Box 8"/>
          <p:cNvSpPr txBox="1">
            <a:spLocks noChangeArrowheads="1"/>
          </p:cNvSpPr>
          <p:nvPr/>
        </p:nvSpPr>
        <p:spPr bwMode="auto">
          <a:xfrm>
            <a:off x="381000" y="2790825"/>
            <a:ext cx="8763000" cy="2462213"/>
          </a:xfrm>
          <a:prstGeom prst="rect">
            <a:avLst/>
          </a:prstGeom>
          <a:noFill/>
          <a:ln w="9525">
            <a:noFill/>
            <a:miter lim="800000"/>
            <a:headEnd/>
            <a:tailEnd/>
          </a:ln>
          <a:effectLst/>
        </p:spPr>
        <p:txBody>
          <a:bodyPr>
            <a:spAutoFit/>
          </a:bodyPr>
          <a:lstStyle/>
          <a:p>
            <a:pPr marL="622300" indent="-622300" algn="r" defTabSz="914400" rtl="1" fontAlgn="base">
              <a:spcBef>
                <a:spcPct val="50000"/>
              </a:spcBef>
              <a:spcAft>
                <a:spcPct val="0"/>
              </a:spcAft>
              <a:buFontTx/>
              <a:buChar char="•"/>
              <a:defRPr/>
            </a:pPr>
            <a:r>
              <a:rPr lang="ar-JO" sz="4400" b="1" dirty="0">
                <a:solidFill>
                  <a:srgbClr val="FFFFFF"/>
                </a:solidFill>
                <a:effectLst>
                  <a:glow rad="101600">
                    <a:srgbClr val="000000">
                      <a:alpha val="75000"/>
                    </a:srgbClr>
                  </a:glow>
                </a:effectLst>
                <a:latin typeface="Arial"/>
                <a:ea typeface="Arial" pitchFamily="-111" charset="0"/>
                <a:cs typeface="Arial"/>
              </a:rPr>
              <a:t>متى حدثت الخليقة ؟</a:t>
            </a:r>
            <a:endParaRPr lang="en-US" sz="4400" b="1" dirty="0">
              <a:solidFill>
                <a:srgbClr val="FFFFFF"/>
              </a:solidFill>
              <a:effectLst>
                <a:glow rad="101600">
                  <a:srgbClr val="000000">
                    <a:alpha val="75000"/>
                  </a:srgbClr>
                </a:glow>
              </a:effectLst>
              <a:latin typeface="Arial"/>
              <a:ea typeface="Arial" pitchFamily="-111" charset="0"/>
              <a:cs typeface="Arial"/>
            </a:endParaRPr>
          </a:p>
          <a:p>
            <a:pPr marL="622300" indent="-622300" algn="r" defTabSz="914400" rtl="1" fontAlgn="base">
              <a:spcBef>
                <a:spcPct val="50000"/>
              </a:spcBef>
              <a:spcAft>
                <a:spcPct val="0"/>
              </a:spcAft>
              <a:buFontTx/>
              <a:buChar char="•"/>
              <a:defRPr/>
            </a:pPr>
            <a:r>
              <a:rPr lang="ar-JO" sz="4400" b="1" dirty="0">
                <a:solidFill>
                  <a:srgbClr val="FFFFFF"/>
                </a:solidFill>
                <a:effectLst>
                  <a:glow rad="101600">
                    <a:srgbClr val="000000">
                      <a:alpha val="75000"/>
                    </a:srgbClr>
                  </a:glow>
                </a:effectLst>
                <a:latin typeface="Arial"/>
                <a:ea typeface="Arial" pitchFamily="-111" charset="0"/>
                <a:cs typeface="Arial"/>
              </a:rPr>
              <a:t>هل عاش الناس ما قبل الآباء كل هذه الفترات ؟</a:t>
            </a:r>
            <a:endParaRPr lang="en-US" sz="4400" b="1" dirty="0">
              <a:solidFill>
                <a:srgbClr val="FFFFFF"/>
              </a:solidFill>
              <a:effectLst>
                <a:glow rad="101600">
                  <a:srgbClr val="000000">
                    <a:alpha val="75000"/>
                  </a:srgbClr>
                </a:glow>
              </a:effectLst>
              <a:latin typeface="Arial"/>
              <a:ea typeface="Arial" pitchFamily="-111" charset="0"/>
              <a:cs typeface="Arial"/>
            </a:endParaRPr>
          </a:p>
        </p:txBody>
      </p:sp>
    </p:spTree>
    <p:extLst>
      <p:ext uri="{BB962C8B-B14F-4D97-AF65-F5344CB8AC3E}">
        <p14:creationId xmlns:p14="http://schemas.microsoft.com/office/powerpoint/2010/main" val="934957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p:stCondLst>
                              <p:cond delay="412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a:cs typeface="Arial"/>
              </a:rPr>
              <a:t>أوه، لا ... لقد وصلت إلى سجلات الأنساب</a:t>
            </a:r>
            <a:endParaRPr lang="en-US" sz="4000" b="1" dirty="0">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latin typeface="Arial"/>
                <a:cs typeface="Arial"/>
              </a:rPr>
              <a:t>في برنامج قراءتي للكتاب المقدس ثانيةً</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513874361"/>
      </p:ext>
    </p:extLst>
  </p:cSld>
  <p:clrMapOvr>
    <a:masterClrMapping/>
  </p:clrMapOvr>
  <p:transition spd="med">
    <p:randomBar dir="vert"/>
  </p:transition>
</p:sld>
</file>

<file path=ppt/theme/theme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1984</TotalTime>
  <Words>4978</Words>
  <Application>Microsoft Macintosh PowerPoint</Application>
  <PresentationFormat>On-screen Show (4:3)</PresentationFormat>
  <Paragraphs>643</Paragraphs>
  <Slides>52</Slides>
  <Notes>46</Notes>
  <HiddenSlides>0</HiddenSlides>
  <MMClips>0</MMClips>
  <ScaleCrop>false</ScaleCrop>
  <HeadingPairs>
    <vt:vector size="6" baseType="variant">
      <vt:variant>
        <vt:lpstr>Fonts Used</vt:lpstr>
      </vt:variant>
      <vt:variant>
        <vt:i4>9</vt:i4>
      </vt:variant>
      <vt:variant>
        <vt:lpstr>Theme</vt:lpstr>
      </vt:variant>
      <vt:variant>
        <vt:i4>16</vt:i4>
      </vt:variant>
      <vt:variant>
        <vt:lpstr>Slide Titles</vt:lpstr>
      </vt:variant>
      <vt:variant>
        <vt:i4>52</vt:i4>
      </vt:variant>
    </vt:vector>
  </HeadingPairs>
  <TitlesOfParts>
    <vt:vector size="77" baseType="lpstr">
      <vt:lpstr>Arial</vt:lpstr>
      <vt:lpstr>Arial Rounded MT Bold</vt:lpstr>
      <vt:lpstr>Calibri</vt:lpstr>
      <vt:lpstr>Candara</vt:lpstr>
      <vt:lpstr>Comic Sans MS</vt:lpstr>
      <vt:lpstr>Symbol</vt:lpstr>
      <vt:lpstr>Times New Roman</vt:lpstr>
      <vt:lpstr>Wingdings</vt:lpstr>
      <vt:lpstr>Wingdings 3</vt:lpstr>
      <vt:lpstr>Orbit</vt:lpstr>
      <vt:lpstr>Lock And Key</vt:lpstr>
      <vt:lpstr>1_Default Design</vt:lpstr>
      <vt:lpstr>2_Default Design</vt:lpstr>
      <vt:lpstr>1_Orbit</vt:lpstr>
      <vt:lpstr>1_Lock And Key</vt:lpstr>
      <vt:lpstr>8_Default Design</vt:lpstr>
      <vt:lpstr>18_Default Design</vt:lpstr>
      <vt:lpstr>5_Default Design</vt:lpstr>
      <vt:lpstr>13_Default Design</vt:lpstr>
      <vt:lpstr>3_Default Design</vt:lpstr>
      <vt:lpstr>Default Design</vt:lpstr>
      <vt:lpstr>49_Blank Presentation</vt:lpstr>
      <vt:lpstr>23_Office Theme</vt:lpstr>
      <vt:lpstr>22_Office Theme</vt:lpstr>
      <vt:lpstr>4_Default Design</vt:lpstr>
      <vt:lpstr> سجلات الأنساب و التسلسل الزمني في العهد القديم  </vt:lpstr>
      <vt:lpstr>ما هو التسلسل الزمني في العهد القديم ؟</vt:lpstr>
      <vt:lpstr>لماذا يعتبر التسلسل الزمني               في العهد القديم مهماً ؟</vt:lpstr>
      <vt:lpstr>كيف يحدد المؤرخون التسلسل الزمني     في العهد القديم ؟</vt:lpstr>
      <vt:lpstr>كيف يحدد المؤرخون التسلسل الزمني     في العهد القديم ؟</vt:lpstr>
      <vt:lpstr>هل تكوين 1-11 حقيقة تاريخية ؟</vt:lpstr>
      <vt:lpstr>أسلاف الإنسان؟ حقاً؟</vt:lpstr>
      <vt:lpstr>PowerPoint Presentation</vt:lpstr>
      <vt:lpstr>أوه، لا ... لقد وصلت إلى سجلات الأنساب</vt:lpstr>
      <vt:lpstr>ما هي الفكرة ؟</vt:lpstr>
      <vt:lpstr>ما هي الفكرة ؟</vt:lpstr>
      <vt:lpstr>هل يمكن أن نجد تاريخ الخليقة                  من تكوين 5 و 11 ؟</vt:lpstr>
      <vt:lpstr>سر سجلات الأنساب                           في تكوين 5 و 11</vt:lpstr>
      <vt:lpstr>أسرار سجلات أنساب سفر التكوين</vt:lpstr>
      <vt:lpstr>سجل نسب تكوين 5 </vt:lpstr>
      <vt:lpstr>لماذا لا يحتوي تكوين 5 و 11 على فجوات ؟</vt:lpstr>
      <vt:lpstr>السن عند ولادة الأولاد</vt:lpstr>
      <vt:lpstr>تكوين 5 العمر عند الموت</vt:lpstr>
      <vt:lpstr>لماذا لا يحتوي تكوين 5 و 11 على فجوات ؟</vt:lpstr>
      <vt:lpstr>تكوين 5 أقصر من لوقا 3</vt:lpstr>
      <vt:lpstr>لماذا لا يحتوي تكوين 5 و 11 على فجوات ؟</vt:lpstr>
      <vt:lpstr>نظرتين</vt:lpstr>
      <vt:lpstr>الحجج المطروحة للفجوات</vt:lpstr>
      <vt:lpstr>دعم التسلسل الزمني المستقيم</vt:lpstr>
      <vt:lpstr>كيف يمكنك أن تعرف عمر الأرض ؟</vt:lpstr>
      <vt:lpstr>قم بالعملية الحسابية</vt:lpstr>
      <vt:lpstr>التسلسل الزمني للآباء (تكوين5، 11)</vt:lpstr>
      <vt:lpstr>Methuselah's Death</vt:lpstr>
      <vt:lpstr>التسلسل الزمني للطوفان</vt:lpstr>
      <vt:lpstr>التسلسل الزمني للطوفان</vt:lpstr>
      <vt:lpstr>Patriarch's long lives</vt:lpstr>
      <vt:lpstr>قائمة ملوك السومريين</vt:lpstr>
      <vt:lpstr>قائمة ملوك السومريين</vt:lpstr>
      <vt:lpstr>قائمة ملوك السومريين</vt:lpstr>
      <vt:lpstr>قائمة ملوك السومريين</vt:lpstr>
      <vt:lpstr>تكوين 5 السن عند ولادة الأولاد</vt:lpstr>
      <vt:lpstr>كيتشن عن السن عند ولادة الأولاد</vt:lpstr>
      <vt:lpstr>كيتشن عن السن عند الموت</vt:lpstr>
      <vt:lpstr>نظرة كيتشن البديلة</vt:lpstr>
      <vt:lpstr>متوشالح</vt:lpstr>
      <vt:lpstr>معنى كل اسم من أسماء الآباء في الأجيال العشرة</vt:lpstr>
      <vt:lpstr>معنى كل اسم من أسماء الآباء في الأجيال العشرة</vt:lpstr>
      <vt:lpstr>حسناً، ما هي الفكرة ؟</vt:lpstr>
      <vt:lpstr>هل تأخذ كلمة الله قيمتها - حتى عندما تكون غير مريحة؟</vt:lpstr>
      <vt:lpstr>كيف يمكنك أن تعرف عمر الأرض ؟</vt:lpstr>
      <vt:lpstr>التطور الإلهي: نقد علمي وفلسفي ولاهوتي  ج. ب. مورلاند واين جرودم، و آخرون تشرين ثاني 2017  يحاجج ضد التطور الإلهي لكنه ينادي بنظرية ملايين السنين  لا يشمل مقالات لمؤيدي نظرية الخلق الكتابي التي تتمسك بالأرض الفتية </vt:lpstr>
      <vt:lpstr>AiG Web Address 00439</vt:lpstr>
      <vt:lpstr>Unformed and Unfilled 04093</vt:lpstr>
      <vt:lpstr>Coming to Grips with Genesis 04702</vt:lpstr>
      <vt:lpstr>Coming to Grips with Genesis 04702</vt:lpstr>
      <vt:lpstr>PowerPoint Presentation</vt:lpstr>
      <vt:lpstr> الخليقةat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 Survey link at biblestudydownloads.com</dc:title>
  <dc:creator>Rick Griffith</dc:creator>
  <cp:lastModifiedBy>Rick Griffith</cp:lastModifiedBy>
  <cp:revision>108</cp:revision>
  <dcterms:created xsi:type="dcterms:W3CDTF">2014-04-15T05:56:03Z</dcterms:created>
  <dcterms:modified xsi:type="dcterms:W3CDTF">2022-08-20T13:45:41Z</dcterms:modified>
</cp:coreProperties>
</file>