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8.jpeg" ContentType="image/jpeg"/>
  <Override PartName="/ppt/media/image19.jpeg" ContentType="image/jpeg"/>
  <Override PartName="/ppt/notesSlides/notesSlide23.xml" ContentType="application/vnd.openxmlformats-officedocument.presentationml.notesSlide+xml"/>
  <Override PartName="/ppt/media/image20.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1.jpeg" ContentType="image/jpeg"/>
  <Override PartName="/ppt/media/image22.jpeg" ContentType="image/jpeg"/>
  <Override PartName="/ppt/notesSlides/notesSlide29.xml" ContentType="application/vnd.openxmlformats-officedocument.presentationml.notesSlide+xml"/>
  <Override PartName="/ppt/media/image23.jpeg" ContentType="image/jpeg"/>
  <Override PartName="/ppt/media/image24.jpeg" ContentType="image/jpeg"/>
  <Override PartName="/ppt/notesSlides/notesSlide30.xml" ContentType="application/vnd.openxmlformats-officedocument.presentationml.notesSlide+xml"/>
  <Override PartName="/ppt/media/image25.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26.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7.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media1.mov" ContentType="video/unknown"/>
  <Override PartName="/ppt/notesSlides/notesSlide50.xml" ContentType="application/vnd.openxmlformats-officedocument.presentationml.notesSlide+xml"/>
  <Override PartName="/ppt/media/image28.jpeg" ContentType="image/jpeg"/>
  <Override PartName="/ppt/notesSlides/notesSlide51.xml" ContentType="application/vnd.openxmlformats-officedocument.presentationml.notesSlide+xml"/>
  <Override PartName="/ppt/media/image29.jpeg" ContentType="image/jpeg"/>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30.jpe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31.jpeg" ContentType="image/jpeg"/>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32.jpeg" ContentType="image/jpeg"/>
  <Override PartName="/ppt/media/image33.jpeg" ContentType="image/jpeg"/>
  <Override PartName="/ppt/media/image34.jpeg" ContentType="image/jpeg"/>
  <Override PartName="/ppt/notesSlides/notesSlide59.xml" ContentType="application/vnd.openxmlformats-officedocument.presentationml.notesSlide+xml"/>
  <Override PartName="/ppt/media/image35.jpeg" ContentType="image/jpeg"/>
  <Override PartName="/ppt/media/image36.jpeg" ContentType="image/jpeg"/>
  <Override PartName="/ppt/media/image37.jpeg" ContentType="image/jpeg"/>
  <Override PartName="/ppt/notesSlides/notesSlide60.xml" ContentType="application/vnd.openxmlformats-officedocument.presentationml.notesSlide+xml"/>
  <Override PartName="/ppt/media/image38.jpeg" ContentType="image/jpeg"/>
  <Override PartName="/ppt/media/image39.jpeg" ContentType="image/jpe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40.jpeg" ContentType="image/jpeg"/>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41.jpeg" ContentType="image/jpeg"/>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media/image42.jpeg" ContentType="image/jpeg"/>
  <Override PartName="/ppt/notesSlides/notesSlide84.xml" ContentType="application/vnd.openxmlformats-officedocument.presentationml.notesSlide+xml"/>
  <Override PartName="/ppt/media/image43.jpeg" ContentType="image/jpeg"/>
  <Override PartName="/ppt/notesSlides/notesSlide85.xml" ContentType="application/vnd.openxmlformats-officedocument.presentationml.notesSlide+xml"/>
  <Override PartName="/ppt/media/image44.jpeg" ContentType="image/jpeg"/>
  <Override PartName="/ppt/media/image45.jpeg" ContentType="image/jpeg"/>
  <Override PartName="/ppt/notesSlides/notesSlide86.xml" ContentType="application/vnd.openxmlformats-officedocument.presentationml.notesSlide+xml"/>
  <Override PartName="/ppt/media/image46.jpeg" ContentType="image/jpeg"/>
  <Override PartName="/ppt/media/image47.jpeg" ContentType="image/jpeg"/>
  <Override PartName="/ppt/media/image48.jpeg" ContentType="image/jpeg"/>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image49.jpeg" ContentType="image/jpeg"/>
  <Override PartName="/ppt/notesSlides/notesSlide91.xml" ContentType="application/vnd.openxmlformats-officedocument.presentationml.notesSlide+xml"/>
  <Override PartName="/ppt/media/image50.jpeg" ContentType="image/jpeg"/>
  <Override PartName="/ppt/notesSlides/notesSlide92.xml" ContentType="application/vnd.openxmlformats-officedocument.presentationml.notesSlide+xml"/>
  <Override PartName="/ppt/media/image51.jpeg" ContentType="image/jpeg"/>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media/image52.jpeg" ContentType="image/jpeg"/>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utura Bold"/>
          <a:ea typeface="Futura Bold"/>
          <a:cs typeface="Futura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utura"/>
          <a:ea typeface="Futura"/>
          <a:cs typeface="Futur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34" name="Shape 1034"/>
          <p:cNvSpPr/>
          <p:nvPr>
            <p:ph type="sldImg"/>
          </p:nvPr>
        </p:nvSpPr>
        <p:spPr>
          <a:xfrm>
            <a:off x="1143000" y="685800"/>
            <a:ext cx="4572000" cy="3429000"/>
          </a:xfrm>
          <a:prstGeom prst="rect">
            <a:avLst/>
          </a:prstGeom>
        </p:spPr>
        <p:txBody>
          <a:bodyPr/>
          <a:lstStyle/>
          <a:p>
            <a:pPr/>
          </a:p>
        </p:txBody>
      </p:sp>
      <p:sp>
        <p:nvSpPr>
          <p:cNvPr id="1035" name="Shape 10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mj-lt"/>
        <a:ea typeface="+mj-ea"/>
        <a:cs typeface="+mj-cs"/>
        <a:sym typeface="Lucida Grande"/>
      </a:defRPr>
    </a:lvl1pPr>
    <a:lvl2pPr indent="228600" defTabSz="825500" latinLnBrk="0">
      <a:defRPr sz="3000">
        <a:latin typeface="+mj-lt"/>
        <a:ea typeface="+mj-ea"/>
        <a:cs typeface="+mj-cs"/>
        <a:sym typeface="Lucida Grande"/>
      </a:defRPr>
    </a:lvl2pPr>
    <a:lvl3pPr indent="457200" defTabSz="825500" latinLnBrk="0">
      <a:defRPr sz="3000">
        <a:latin typeface="+mj-lt"/>
        <a:ea typeface="+mj-ea"/>
        <a:cs typeface="+mj-cs"/>
        <a:sym typeface="Lucida Grande"/>
      </a:defRPr>
    </a:lvl3pPr>
    <a:lvl4pPr indent="685800" defTabSz="825500" latinLnBrk="0">
      <a:defRPr sz="3000">
        <a:latin typeface="+mj-lt"/>
        <a:ea typeface="+mj-ea"/>
        <a:cs typeface="+mj-cs"/>
        <a:sym typeface="Lucida Grande"/>
      </a:defRPr>
    </a:lvl4pPr>
    <a:lvl5pPr indent="914400" defTabSz="825500" latinLnBrk="0">
      <a:defRPr sz="3000">
        <a:latin typeface="+mj-lt"/>
        <a:ea typeface="+mj-ea"/>
        <a:cs typeface="+mj-cs"/>
        <a:sym typeface="Lucida Grande"/>
      </a:defRPr>
    </a:lvl5pPr>
    <a:lvl6pPr indent="1143000" defTabSz="825500" latinLnBrk="0">
      <a:defRPr sz="3000">
        <a:latin typeface="+mj-lt"/>
        <a:ea typeface="+mj-ea"/>
        <a:cs typeface="+mj-cs"/>
        <a:sym typeface="Lucida Grande"/>
      </a:defRPr>
    </a:lvl6pPr>
    <a:lvl7pPr indent="1371600" defTabSz="825500" latinLnBrk="0">
      <a:defRPr sz="3000">
        <a:latin typeface="+mj-lt"/>
        <a:ea typeface="+mj-ea"/>
        <a:cs typeface="+mj-cs"/>
        <a:sym typeface="Lucida Grande"/>
      </a:defRPr>
    </a:lvl7pPr>
    <a:lvl8pPr indent="1600200" defTabSz="825500" latinLnBrk="0">
      <a:defRPr sz="3000">
        <a:latin typeface="+mj-lt"/>
        <a:ea typeface="+mj-ea"/>
        <a:cs typeface="+mj-cs"/>
        <a:sym typeface="Lucida Grande"/>
      </a:defRPr>
    </a:lvl8pPr>
    <a:lvl9pPr indent="1828800" defTabSz="825500" latinLnBrk="0">
      <a:defRPr sz="3000">
        <a:latin typeface="+mj-lt"/>
        <a:ea typeface="+mj-ea"/>
        <a:cs typeface="+mj-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library.dts.edu/Pages/TL/Special/ICBI_1.pdf" TargetMode="External"/></Relationships>

</file>

<file path=ppt/notesSlides/_rels/notesSlide100.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43.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 Id="rId3" Type="http://schemas.openxmlformats.org/officeDocument/2006/relationships/hyperlink" Target="http://www.baylor.edu/mediacommunications/news.php?action=story&amp;story=47956" TargetMode="External"/><Relationship Id="rId4" Type="http://schemas.openxmlformats.org/officeDocument/2006/relationships/hyperlink" Target="http://www.ldolphin.org/mystery/" TargetMode="External"/></Relationships>

</file>

<file path=ppt/notesSlides/_rels/notesSlide103.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 Id="rId3" Type="http://schemas.openxmlformats.org/officeDocument/2006/relationships/hyperlink" Target="https://answersingenesis.org/days-of-creation/are-biblical-creationists-cornered/" TargetMode="External"/></Relationships>

</file>

<file path=ppt/notesSlides/_rels/notesSlide104.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 Id="rId4" Type="http://schemas.openxmlformats.org/officeDocument/2006/relationships/hyperlink" Target="https://library.dts.edu/Pages/TL/Special/ICBI.shtml"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www.baylor.edu/mediacommunications/news.php?action=story&amp;story=47956" TargetMode="External"/><Relationship Id="rId4" Type="http://schemas.openxmlformats.org/officeDocument/2006/relationships/hyperlink" Target="http://www.ldolphin.org/mystery/" TargetMode="Externa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library.dts.edu/Pages/TL/Special/ICBI.shtml"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33.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4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 Id="rId3" Type="http://schemas.openxmlformats.org/officeDocument/2006/relationships/hyperlink" Target="http://defendinginerrancy.com/inductive-deductive-inerrancy/" TargetMode="External"/></Relationships>

</file>

<file path=ppt/notesSlides/_rels/notesSlide4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 Id="rId3" Type="http://schemas.openxmlformats.org/officeDocument/2006/relationships/hyperlink" Target="http://www.ligonier.org/blog/introduction-reformed-approach-science-and-scripture/" TargetMode="External"/><Relationship Id="rId4" Type="http://schemas.openxmlformats.org/officeDocument/2006/relationships/hyperlink" Target="http://www.ligonier.org/learn/conferences/the-christian-mind-2012-national-conference/"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 Id="rId3" Type="http://schemas.openxmlformats.org/officeDocument/2006/relationships/hyperlink" Target="http://banneroftruth.org/us/about/banner-authors/william-h-green/" TargetMode="External"/></Relationships>

</file>

<file path=ppt/notesSlides/_rels/notesSlide51.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 Id="rId3" Type="http://schemas.openxmlformats.org/officeDocument/2006/relationships/hyperlink" Target="https://biblearchaeology.dev.develisys.com/post/2016/04/06/Who-Was-Born-When-Enosh-Was-90-A-Semantic-Reevaluation-of-William-Henry-Greene28099s-Chronological-Gaps.aspx" TargetMode="External"/><Relationship Id="rId4" Type="http://schemas.openxmlformats.org/officeDocument/2006/relationships/hyperlink" Target="http://banneroftruth.org/us/about/banner-authors/william-h-green/" TargetMode="External"/></Relationships>

</file>

<file path=ppt/notesSlides/_rels/notesSlide52.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 Id="rId3" Type="http://schemas.openxmlformats.org/officeDocument/2006/relationships/hyperlink" Target="http://www.ligonier.org/blog/introduction-reformed-approach-science-and-scripture/" TargetMode="External"/><Relationship Id="rId4" Type="http://schemas.openxmlformats.org/officeDocument/2006/relationships/hyperlink" Target="http://www.ligonier.org/learn/conferences/the-christian-mind-2012-national-conference/" TargetMode="External"/></Relationships>

</file>

<file path=ppt/notesSlides/_rels/notesSlide53.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 Id="rId3" Type="http://schemas.openxmlformats.org/officeDocument/2006/relationships/hyperlink" Target="http://life.biblechurch.org/slifejom/paradigm-reflection/3827-flaming-truth-recalling-francis-schaeffers-challenge-by-chuck-colson-and-timothy-george.html" TargetMode="Externa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69.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 Id="rId3" Type="http://schemas.openxmlformats.org/officeDocument/2006/relationships/hyperlink" Target="http://library.dts.edu/Pages/TL/Special/ICBI_2.pdf"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 Id="rId3" Type="http://schemas.openxmlformats.org/officeDocument/2006/relationships/hyperlink" Target="https://www.australianenvironmentaleducation.com.au/education-resources/the-geologic-timescale/" TargetMode="External"/><Relationship Id="rId4" Type="http://schemas.openxmlformats.org/officeDocument/2006/relationships/hyperlink" Target="https://www.amazon.com/Learning-5-4-Panel-Laminated-Full-Color-Activities/dp/B076FZ11BT" TargetMode="External"/></Relationships>

</file>

<file path=ppt/notesSlides/_rels/notesSlide84.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 Id="rId3" Type="http://schemas.openxmlformats.org/officeDocument/2006/relationships/hyperlink" Target="https://www.nps.gov/subjects/geology/time-scale.htm" TargetMode="External"/></Relationships>

</file>

<file path=ppt/notesSlides/_rels/notesSlide85.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 Id="rId3" Type="http://schemas.openxmlformats.org/officeDocument/2006/relationships/hyperlink" Target="http://www.nature.com/ncomms/journal/v3/n4/full/ncomms1764.html" TargetMode="External"/></Relationships>

</file>

<file path=ppt/notesSlides/_rels/notesSlide86.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 Id="rId3" Type="http://schemas.openxmlformats.org/officeDocument/2006/relationships/hyperlink" Target="http://www.livescience.com/animals/080128-horseshoe-crab.html" TargetMode="External"/><Relationship Id="rId4" Type="http://schemas.openxmlformats.org/officeDocument/2006/relationships/hyperlink" Target="http://www.livescience.com/9554-oldest-horseshoe-crab-fossil-discovered.html" TargetMode="External"/></Relationships>

</file>

<file path=ppt/notesSlides/_rels/notesSlide87.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Shape 1042"/>
          <p:cNvSpPr/>
          <p:nvPr>
            <p:ph type="sldImg"/>
          </p:nvPr>
        </p:nvSpPr>
        <p:spPr>
          <a:prstGeom prst="rect">
            <a:avLst/>
          </a:prstGeom>
        </p:spPr>
        <p:txBody>
          <a:bodyPr/>
          <a:lstStyle/>
          <a:p>
            <a:pPr/>
          </a:p>
        </p:txBody>
      </p:sp>
      <p:sp>
        <p:nvSpPr>
          <p:cNvPr id="1043" name="Shape 1043"/>
          <p:cNvSpPr/>
          <p:nvPr>
            <p:ph type="body" sz="quarter" idx="1"/>
          </p:nvPr>
        </p:nvSpPr>
        <p:spPr>
          <a:prstGeom prst="rect">
            <a:avLst/>
          </a:prstGeom>
        </p:spPr>
        <p:txBody>
          <a:bodyPr/>
          <a:lstStyle/>
          <a:p>
            <a:pPr/>
            <a:r>
              <a:t>NASB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Shape 1087"/>
          <p:cNvSpPr/>
          <p:nvPr>
            <p:ph type="sldImg"/>
          </p:nvPr>
        </p:nvSpPr>
        <p:spPr>
          <a:prstGeom prst="rect">
            <a:avLst/>
          </a:prstGeom>
        </p:spPr>
        <p:txBody>
          <a:bodyPr/>
          <a:lstStyle/>
          <a:p>
            <a:pPr/>
          </a:p>
        </p:txBody>
      </p:sp>
      <p:sp>
        <p:nvSpPr>
          <p:cNvPr id="1088" name="Shape 1088"/>
          <p:cNvSpPr/>
          <p:nvPr>
            <p:ph type="body" sz="quarter" idx="1"/>
          </p:nvPr>
        </p:nvSpPr>
        <p:spPr>
          <a:prstGeom prst="rect">
            <a:avLst/>
          </a:prstGeom>
        </p:spPr>
        <p:txBody>
          <a:bodyPr/>
          <a:lstStyle/>
          <a:p>
            <a:pPr>
              <a:defRPr sz="2800">
                <a:latin typeface="Arial"/>
                <a:ea typeface="Arial"/>
                <a:cs typeface="Arial"/>
                <a:sym typeface="Arial"/>
              </a:defRPr>
            </a:pPr>
            <a:r>
              <a:t>I agree but would add:   The authority of Scripture also requires that we fully and faithfully </a:t>
            </a:r>
            <a:r>
              <a:rPr b="1"/>
              <a:t>TRUST</a:t>
            </a:r>
            <a:r>
              <a:t> (not just obey) God’s Word.</a:t>
            </a:r>
          </a:p>
          <a:p>
            <a:pPr>
              <a:defRPr sz="2800">
                <a:latin typeface="Arial"/>
                <a:ea typeface="Arial"/>
                <a:cs typeface="Arial"/>
                <a:sym typeface="Arial"/>
              </a:defRPr>
            </a:pPr>
          </a:p>
          <a:p>
            <a:pPr>
              <a:defRPr sz="1600">
                <a:latin typeface="Arial"/>
                <a:ea typeface="Arial"/>
                <a:cs typeface="Arial"/>
                <a:sym typeface="Arial"/>
              </a:defRPr>
            </a:pPr>
            <a:r>
              <a:t>Produced at Summit I (Statement on Inerrancy is at </a:t>
            </a:r>
            <a:r>
              <a:rPr u="sng">
                <a:solidFill>
                  <a:srgbClr val="0000FF"/>
                </a:solidFill>
                <a:uFill>
                  <a:solidFill>
                    <a:srgbClr val="0000FF"/>
                  </a:solidFill>
                </a:uFill>
                <a:hlinkClick r:id="rId3" invalidUrl="" action="" tgtFrame="" tooltip="" history="1" highlightClick="0" endSnd="0"/>
              </a:rPr>
              <a:t>http://library.dts.edu/Pages/TL/Special/ICBI_1.pdf</a:t>
            </a:r>
          </a:p>
          <a:p>
            <a:pPr>
              <a:defRPr sz="1600">
                <a:latin typeface="Arial"/>
                <a:ea typeface="Arial"/>
                <a:cs typeface="Arial"/>
                <a:sym typeface="Arial"/>
              </a:defRPr>
            </a:pPr>
            <a:r>
              <a:t>signed by 334 scholars and leaders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5" name="Shape 2215"/>
          <p:cNvSpPr/>
          <p:nvPr>
            <p:ph type="sldImg"/>
          </p:nvPr>
        </p:nvSpPr>
        <p:spPr>
          <a:prstGeom prst="rect">
            <a:avLst/>
          </a:prstGeom>
        </p:spPr>
        <p:txBody>
          <a:bodyPr/>
          <a:lstStyle/>
          <a:p>
            <a:pPr/>
          </a:p>
        </p:txBody>
      </p:sp>
      <p:sp>
        <p:nvSpPr>
          <p:cNvPr id="2216" name="Shape 2216"/>
          <p:cNvSpPr/>
          <p:nvPr>
            <p:ph type="body" sz="quarter" idx="1"/>
          </p:nvPr>
        </p:nvSpPr>
        <p:spPr>
          <a:prstGeom prst="rect">
            <a:avLst/>
          </a:prstGeom>
        </p:spPr>
        <p:txBody>
          <a:bodyPr/>
          <a:lstStyle/>
          <a:p>
            <a:pPr/>
            <a:r>
              <a:t>This appendix and 2 chapters will be translated soon and posted on Dr. Nagy’s website version of the book.</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9" name="Shape 2229"/>
          <p:cNvSpPr/>
          <p:nvPr>
            <p:ph type="sldImg"/>
          </p:nvPr>
        </p:nvSpPr>
        <p:spPr>
          <a:prstGeom prst="rect">
            <a:avLst/>
          </a:prstGeom>
        </p:spPr>
        <p:txBody>
          <a:bodyPr/>
          <a:lstStyle/>
          <a:p>
            <a:pPr/>
          </a:p>
        </p:txBody>
      </p:sp>
      <p:sp>
        <p:nvSpPr>
          <p:cNvPr id="2230" name="Shape 2230"/>
          <p:cNvSpPr/>
          <p:nvPr>
            <p:ph type="body" sz="quarter" idx="1"/>
          </p:nvPr>
        </p:nvSpPr>
        <p:spPr>
          <a:prstGeom prst="rect">
            <a:avLst/>
          </a:prstGeom>
        </p:spPr>
        <p:txBody>
          <a:bodyPr/>
          <a:lstStyle/>
          <a:p>
            <a:pPr marL="40639" marR="40639" defTabSz="914400">
              <a:spcBef>
                <a:spcPts val="400"/>
              </a:spcBef>
              <a:buClr>
                <a:srgbClr val="000000"/>
              </a:buClr>
              <a:buFont typeface="Arial"/>
              <a:defRPr sz="2800">
                <a:latin typeface="Arial"/>
                <a:ea typeface="Arial"/>
                <a:cs typeface="Arial"/>
                <a:sym typeface="Arial"/>
              </a:defRPr>
            </a:pPr>
            <a:r>
              <a:t>Archer was a signer of the ICBI Chicago Statement on Inerrancy.</a:t>
            </a:r>
          </a:p>
          <a:p>
            <a:pPr marL="40639" marR="40639" defTabSz="914400">
              <a:spcBef>
                <a:spcPts val="400"/>
              </a:spcBef>
              <a:buClr>
                <a:srgbClr val="000000"/>
              </a:buClr>
              <a:buFont typeface="Arial"/>
              <a:defRPr sz="2800">
                <a:latin typeface="Arial"/>
                <a:ea typeface="Arial"/>
                <a:cs typeface="Arial"/>
                <a:sym typeface="Arial"/>
              </a:defRPr>
            </a:pPr>
          </a:p>
          <a:p>
            <a:pPr marR="4064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400">
                <a:latin typeface="Times New Roman"/>
                <a:ea typeface="Times New Roman"/>
                <a:cs typeface="Times New Roman"/>
                <a:sym typeface="Times New Roman"/>
              </a:defRPr>
            </a:pPr>
            <a:r>
              <a:t>Creation</a:t>
            </a:r>
          </a:p>
          <a:p>
            <a:pPr marR="4064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t>He doesn’t start arguing for the day-age view “biblically” till p. 199 (after erroneously discussing radiometric dating, and giving some weak reasons for rejecting the gap theory and good reasons for rejecting the revelatory day view).  He doesn’t even discuss the YEC view and cites no YEC literature.  His day-age view is based on 1) Gen 2:4, 2) too much happened on the 6th day for 24 hours, 3) evening and morning doesn’t mean literal days, and 4) the order of Gen 1 fits what geologists say (He asserts that the Sun was created before earth), and 5) a nonsensical dismissal of Ex. 20:11.  </a:t>
            </a:r>
          </a:p>
          <a:p>
            <a:pPr marR="40640" defTabSz="45720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t>In both the 1974 (2nd) and 1994 (3rd) editions, neither in Chapter 14 (on Genesis 1) nor in chapter 15 (on the rest of Genesis) does Archer cite any creationist literature other than </a:t>
            </a:r>
            <a:r>
              <a:rPr i="1"/>
              <a:t>The Genesis Flood</a:t>
            </a:r>
            <a:r>
              <a:t> (1961) in which he refers only to pages 44-48 to show that all (not just part) of humanity died in the Flood.  There are no significant changes in these chapters on dealing with creation and the Flood compared to the 1974 edition)</a:t>
            </a:r>
          </a:p>
          <a:p>
            <a:pPr marR="457200" defTabSz="457200">
              <a:defRPr b="1" sz="1400">
                <a:latin typeface="Times New Roman"/>
                <a:ea typeface="Times New Roman"/>
                <a:cs typeface="Times New Roman"/>
                <a:sym typeface="Times New Roman"/>
              </a:defRPr>
            </a:pPr>
            <a:r>
              <a:t>The Flood</a:t>
            </a:r>
          </a:p>
          <a:p>
            <a:pPr marR="457200" defTabSz="457200">
              <a:defRPr sz="1400">
                <a:latin typeface="Times New Roman"/>
                <a:ea typeface="Times New Roman"/>
                <a:cs typeface="Times New Roman"/>
                <a:sym typeface="Times New Roman"/>
              </a:defRPr>
            </a:pPr>
            <a:r>
              <a:t>In Archer's </a:t>
            </a:r>
            <a:r>
              <a:rPr i="1"/>
              <a:t>Encyclopedia of Bible Difficulties</a:t>
            </a:r>
            <a:r>
              <a:t> (Zondervan, 1982, p. 82-84) he holds to a global flood but completely misses the connection to geology and in his recommended readings inexcusably ignores </a:t>
            </a:r>
            <a:r>
              <a:rPr i="1"/>
              <a:t>The Genesis Flood</a:t>
            </a:r>
            <a:r>
              <a:t> by Whitcomb and Morris and all the other creationist literature between that 1961 book and Archer's 1982 book.  In his 1974 and 1994 </a:t>
            </a:r>
            <a:r>
              <a:rPr i="1"/>
              <a:t>A Survey of OT Introduction</a:t>
            </a:r>
            <a:r>
              <a:t> (1974 edition [reprint 1985], pp. 208-217 as well as in 1994, 3rd ed., pp. 213-222) he seems to believe in a global flood but is not very clear about it and fails to see that such a view is incompatible with the acceptance of millions of years (because secular geologists deny that there is any evidence for a global Flood 4500 years ago).  The text in the two editions are virtually identical on the Flood and he ignores creationist literature in these editions, and though citing </a:t>
            </a:r>
            <a:r>
              <a:rPr i="1"/>
              <a:t>The Genesis Flood</a:t>
            </a:r>
            <a:r>
              <a:t> (TGF) regarding all (not some of) mankind perishing, he completely ignores TGF’s discussion of the globality of the Flood and of geology, dating methods, etc.</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9" name="Shape 2239"/>
          <p:cNvSpPr/>
          <p:nvPr>
            <p:ph type="sldImg"/>
          </p:nvPr>
        </p:nvSpPr>
        <p:spPr>
          <a:prstGeom prst="rect">
            <a:avLst/>
          </a:prstGeom>
        </p:spPr>
        <p:txBody>
          <a:bodyPr/>
          <a:lstStyle/>
          <a:p>
            <a:pPr/>
          </a:p>
        </p:txBody>
      </p:sp>
      <p:sp>
        <p:nvSpPr>
          <p:cNvPr id="2240" name="Shape 2240"/>
          <p:cNvSpPr/>
          <p:nvPr>
            <p:ph type="body" sz="quarter" idx="1"/>
          </p:nvPr>
        </p:nvSpPr>
        <p:spPr>
          <a:prstGeom prst="rect">
            <a:avLst/>
          </a:prstGeom>
        </p:spPr>
        <p:txBody>
          <a:bodyPr/>
          <a:lstStyle/>
          <a:p>
            <a:pPr>
              <a:defRPr sz="2700">
                <a:latin typeface="Arial"/>
                <a:ea typeface="Arial"/>
                <a:cs typeface="Arial"/>
                <a:sym typeface="Arial"/>
              </a:defRPr>
            </a:pPr>
            <a:r>
              <a:t>Dr. Bradley told me personally in a meeting in about 2010 that probably 90% of the 334 signers of the Statement on Inerrancy accepted the idea of millions of years of earth and cosmic history. </a:t>
            </a:r>
          </a:p>
          <a:p>
            <a:pPr>
              <a:defRPr sz="2700">
                <a:latin typeface="Arial"/>
                <a:ea typeface="Arial"/>
                <a:cs typeface="Arial"/>
                <a:sym typeface="Arial"/>
              </a:defRPr>
            </a:pPr>
            <a:r>
              <a:t>	Interestingly, Bradley was not one of the signers of the Statement on Inerrancy. And he doesn’t affirm it in his paper. But he was invited to write this paper undermining the inerrancy of Genesis 1-11.</a:t>
            </a:r>
          </a:p>
          <a:p>
            <a:pPr>
              <a:defRPr sz="2700">
                <a:latin typeface="Arial"/>
                <a:ea typeface="Arial"/>
                <a:cs typeface="Arial"/>
                <a:sym typeface="Arial"/>
              </a:defRPr>
            </a:pPr>
          </a:p>
          <a:p>
            <a:pPr>
              <a:defRPr sz="2700">
                <a:latin typeface="Arial"/>
                <a:ea typeface="Arial"/>
                <a:cs typeface="Arial"/>
                <a:sym typeface="Arial"/>
              </a:defRPr>
            </a:pPr>
            <a:r>
              <a:t>Gleason Archer wrote an affirming OEC response (and accused YEC of undermining inerrancy)</a:t>
            </a:r>
          </a:p>
          <a:p>
            <a:pPr>
              <a:defRPr sz="2700">
                <a:latin typeface="Arial"/>
                <a:ea typeface="Arial"/>
                <a:cs typeface="Arial"/>
                <a:sym typeface="Arial"/>
              </a:defRPr>
            </a:pPr>
            <a:r>
              <a:t>Henry Morris wrote an excellent YEC response to Bradley &amp; Olsen.</a:t>
            </a:r>
          </a:p>
          <a:p>
            <a:pPr>
              <a:defRPr sz="2000">
                <a:latin typeface="Arial"/>
                <a:ea typeface="Arial"/>
                <a:cs typeface="Arial"/>
                <a:sym typeface="Arial"/>
              </a:defRPr>
            </a:pPr>
          </a:p>
          <a:p>
            <a:pPr>
              <a:defRPr sz="2000">
                <a:latin typeface="Arial"/>
                <a:ea typeface="Arial"/>
                <a:cs typeface="Arial"/>
                <a:sym typeface="Arial"/>
              </a:defRPr>
            </a:pPr>
          </a:p>
          <a:p>
            <a:pPr>
              <a:defRPr sz="2000">
                <a:latin typeface="Arial"/>
                <a:ea typeface="Arial"/>
                <a:cs typeface="Arial"/>
                <a:sym typeface="Arial"/>
              </a:defRPr>
            </a:pPr>
            <a:r>
              <a:t>This book contained the proceedings of ICBI Summit II in Chicago, Nov. 10–13, 1982.</a:t>
            </a:r>
          </a:p>
          <a:p>
            <a:pPr>
              <a:defRPr sz="2700">
                <a:latin typeface="Arial"/>
                <a:ea typeface="Arial"/>
                <a:cs typeface="Arial"/>
                <a:sym typeface="Arial"/>
              </a:defRPr>
            </a:pPr>
          </a:p>
          <a:p>
            <a:pPr>
              <a:defRPr sz="2000">
                <a:latin typeface="Arial"/>
                <a:ea typeface="Arial"/>
                <a:cs typeface="Arial"/>
                <a:sym typeface="Arial"/>
              </a:defRPr>
            </a:pPr>
            <a:r>
              <a:t>Bradley told me personally in about 2010 that probably 90% of the signers of the Statement on Biblical Inerrancy were old-earth.  Bradley was not one of the 334 signers of the Statement on Biblical Inerrancy</a:t>
            </a:r>
            <a:endParaRPr b="1"/>
          </a:p>
          <a:p>
            <a:pPr>
              <a:defRPr b="1" sz="1200">
                <a:latin typeface="Arial"/>
                <a:ea typeface="Arial"/>
                <a:cs typeface="Arial"/>
                <a:sym typeface="Arial"/>
              </a:defRPr>
            </a:pPr>
          </a:p>
          <a:p>
            <a:pPr>
              <a:defRPr b="1" sz="1200">
                <a:latin typeface="Arial"/>
                <a:ea typeface="Arial"/>
                <a:cs typeface="Arial"/>
                <a:sym typeface="Arial"/>
              </a:defRPr>
            </a:pPr>
            <a:r>
              <a:t>Bradley</a:t>
            </a:r>
            <a:r>
              <a:rPr b="0"/>
              <a:t>: Distinguished Professor of Mechanical Engineering at Baylor University, formerly (during the ICBI) Professor and Head of the Department of Mechanical Engineering at Texas A &amp; M University.  PhD in materials science, Univ. of Texas.</a:t>
            </a:r>
          </a:p>
          <a:p>
            <a:pPr>
              <a:defRPr sz="12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http://www.baylor.edu/mediacommunications/news.php?action=story&amp;story=47956</a:t>
            </a:r>
            <a:r>
              <a:t>, accessed 28 June 2014</a:t>
            </a:r>
          </a:p>
          <a:p>
            <a:pPr>
              <a:defRPr b="1" sz="1200">
                <a:latin typeface="Arial"/>
                <a:ea typeface="Arial"/>
                <a:cs typeface="Arial"/>
                <a:sym typeface="Arial"/>
              </a:defRPr>
            </a:pPr>
            <a:r>
              <a:t>Olson</a:t>
            </a:r>
            <a:r>
              <a:rPr b="0"/>
              <a:t>: I couldn’t find a picture of him.  Ph.D. degree in Geochemistry from the Colorado School of Mines. Dr. Olsen has worked at the Colorado School of Mines as an Instructor in Chemistry/Geochemistry, at Rockwell International as a Research Chemist, and at D'Appolonia Consulting Engineers/International Technology Corporation as a Project Geochemist. Dr. Olsen has made over 40 presentations at conferences and seminars and has published over 30 papers. He is a member of the American Chemical Society, Sigma Xi and the Hazardous Materials Research Institute. Dr. Olsen is a recognized expert in the fields of geochemistry and environmental chemistry.  See </a:t>
            </a:r>
            <a:r>
              <a:rPr b="0" u="sng">
                <a:solidFill>
                  <a:srgbClr val="0000FF"/>
                </a:solidFill>
                <a:uFill>
                  <a:solidFill>
                    <a:srgbClr val="0000FF"/>
                  </a:solidFill>
                </a:uFill>
                <a:hlinkClick r:id="rId4" invalidUrl="" action="" tgtFrame="" tooltip="" history="1" highlightClick="0" endSnd="0"/>
              </a:rPr>
              <a:t>http://www.ldolphin.org/mystery/</a:t>
            </a:r>
            <a:r>
              <a:rPr b="0"/>
              <a:t>, accessed 28 June 2014</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5" name="Shape 2245"/>
          <p:cNvSpPr/>
          <p:nvPr>
            <p:ph type="sldImg"/>
          </p:nvPr>
        </p:nvSpPr>
        <p:spPr>
          <a:prstGeom prst="rect">
            <a:avLst/>
          </a:prstGeom>
        </p:spPr>
        <p:txBody>
          <a:bodyPr/>
          <a:lstStyle/>
          <a:p>
            <a:pPr/>
          </a:p>
        </p:txBody>
      </p:sp>
      <p:sp>
        <p:nvSpPr>
          <p:cNvPr id="2246" name="Shape 2246"/>
          <p:cNvSpPr/>
          <p:nvPr>
            <p:ph type="body" sz="quarter" idx="1"/>
          </p:nvPr>
        </p:nvSpPr>
        <p:spPr>
          <a:prstGeom prst="rect">
            <a:avLst/>
          </a:prstGeom>
        </p:spPr>
        <p:txBody>
          <a:bodyPr/>
          <a:lstStyle/>
          <a:p>
            <a:pPr>
              <a:defRPr sz="2500">
                <a:latin typeface="Arial"/>
                <a:ea typeface="Arial"/>
                <a:cs typeface="Arial"/>
                <a:sym typeface="Arial"/>
              </a:defRPr>
            </a:pPr>
            <a:r>
              <a:t>Archer never clearly says what this contradiction is but proceeds to give his fallacious argument that too much happened on Day 6 to be accomplished in 24 hours.</a:t>
            </a:r>
          </a:p>
          <a:p>
            <a:pPr>
              <a:defRPr sz="2500">
                <a:latin typeface="Arial"/>
                <a:ea typeface="Arial"/>
                <a:cs typeface="Arial"/>
                <a:sym typeface="Arial"/>
              </a:defRPr>
            </a:pPr>
          </a:p>
          <a:p>
            <a:pPr>
              <a:defRPr sz="1800">
                <a:latin typeface="Arial"/>
                <a:ea typeface="Arial"/>
                <a:cs typeface="Arial"/>
                <a:sym typeface="Arial"/>
              </a:defRPr>
            </a:pPr>
            <a:r>
              <a:t>I refute Archer’s argument in my and Ken Ham’s critique of JP Moreland’s fallacious old-earth arguments.  Our critique can be found by searching for “Mortenson Moreland” on the AiG web site: </a:t>
            </a:r>
          </a:p>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https://answersingenesis.org/days-of-creation/are-biblical-creationists-cornered/</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8" name="Shape 2258"/>
          <p:cNvSpPr/>
          <p:nvPr>
            <p:ph type="sldImg"/>
          </p:nvPr>
        </p:nvSpPr>
        <p:spPr>
          <a:prstGeom prst="rect">
            <a:avLst/>
          </a:prstGeom>
        </p:spPr>
        <p:txBody>
          <a:bodyPr/>
          <a:lstStyle/>
          <a:p>
            <a:pPr/>
          </a:p>
        </p:txBody>
      </p:sp>
      <p:sp>
        <p:nvSpPr>
          <p:cNvPr id="2259" name="Shape 2259"/>
          <p:cNvSpPr/>
          <p:nvPr>
            <p:ph type="body" sz="quarter" idx="1"/>
          </p:nvPr>
        </p:nvSpPr>
        <p:spPr>
          <a:prstGeom prst="rect">
            <a:avLst/>
          </a:prstGeom>
        </p:spPr>
        <p:txBody>
          <a:bodyPr/>
          <a:lstStyle/>
          <a:p>
            <a:pPr/>
            <a:r>
              <a:t>The greatest attack on the inerrancy of Scripture today and for the last 200 years has been the lies of evolution and millions of years.  And the millions of years lie is conceptually and historically the mother of the evolution lie. It is the elephant in the living room and most inerrantists (including most of the leaders at Defending Inerrancy and the 2015 Shepherds’ Conference Summit on Inerrancy) don’t see the elephant, or really the dragon in the living room, for truly the ideas of evolution and millions of years are lies of Satan.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3" name="Shape 2263"/>
          <p:cNvSpPr/>
          <p:nvPr>
            <p:ph type="sldImg"/>
          </p:nvPr>
        </p:nvSpPr>
        <p:spPr>
          <a:prstGeom prst="rect">
            <a:avLst/>
          </a:prstGeom>
        </p:spPr>
        <p:txBody>
          <a:bodyPr/>
          <a:lstStyle/>
          <a:p>
            <a:pPr/>
          </a:p>
        </p:txBody>
      </p:sp>
      <p:sp>
        <p:nvSpPr>
          <p:cNvPr id="2264" name="Shape 2264"/>
          <p:cNvSpPr/>
          <p:nvPr>
            <p:ph type="body" sz="quarter" idx="1"/>
          </p:nvPr>
        </p:nvSpPr>
        <p:spPr>
          <a:prstGeom prst="rect">
            <a:avLst/>
          </a:prstGeom>
        </p:spPr>
        <p:txBody>
          <a:bodyPr/>
          <a:lstStyle/>
          <a:p>
            <a:pPr/>
            <a:r>
              <a:t>Most inerrantist Bible scholars and theologians and other Christian leaders are trembling at the words of men about evolution and the age of the earth, rather than humbly trembling at the Word of God about origins.</a:t>
            </a:r>
          </a:p>
          <a:p>
            <a:pPr/>
            <a:r>
              <a:t>PAUSE FOR VIDEO RECORDING.  </a:t>
            </a:r>
          </a:p>
          <a:p>
            <a:pPr/>
            <a:r>
              <a:t>Then......  I’ve listed a number of resources in your notes, exposing the myth, really the lie, of millions of years of cosmological and geological evolution.  I commend them to you for your own understanding and to equip the teens and adults in your church.</a:t>
            </a:r>
          </a:p>
          <a:p>
            <a:pPr/>
            <a:r>
              <a:t>NASB</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2" name="Shape 2272"/>
          <p:cNvSpPr/>
          <p:nvPr>
            <p:ph type="sldImg"/>
          </p:nvPr>
        </p:nvSpPr>
        <p:spPr>
          <a:prstGeom prst="rect">
            <a:avLst/>
          </a:prstGeom>
        </p:spPr>
        <p:txBody>
          <a:bodyPr/>
          <a:lstStyle/>
          <a:p>
            <a:pPr/>
          </a:p>
        </p:txBody>
      </p:sp>
      <p:sp>
        <p:nvSpPr>
          <p:cNvPr id="2273" name="Shape 2273"/>
          <p:cNvSpPr/>
          <p:nvPr>
            <p:ph type="body" sz="quarter" idx="1"/>
          </p:nvPr>
        </p:nvSpPr>
        <p:spPr>
          <a:prstGeom prst="rect">
            <a:avLst/>
          </a:prstGeom>
        </p:spPr>
        <p:txBody>
          <a:bodyPr/>
          <a:lstStyle/>
          <a:p>
            <a:pPr defTabSz="457200">
              <a:defRPr sz="2200"/>
            </a:pPr>
            <a:r>
              <a:t>CR Creation in Arabic</a:t>
            </a:r>
          </a:p>
          <a:p>
            <a:pPr defTabSz="457200">
              <a:defRPr sz="2200"/>
            </a:pPr>
            <a:r>
              <a:t>______________</a:t>
            </a:r>
          </a:p>
          <a:p>
            <a:pPr defTabSz="457200">
              <a:defRPr sz="2200"/>
            </a:pPr>
            <a:r>
              <a:t>Common-04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Shape 1095"/>
          <p:cNvSpPr/>
          <p:nvPr>
            <p:ph type="sldImg"/>
          </p:nvPr>
        </p:nvSpPr>
        <p:spPr>
          <a:prstGeom prst="rect">
            <a:avLst/>
          </a:prstGeom>
        </p:spPr>
        <p:txBody>
          <a:bodyPr/>
          <a:lstStyle/>
          <a:p>
            <a:pPr/>
          </a:p>
        </p:txBody>
      </p:sp>
      <p:sp>
        <p:nvSpPr>
          <p:cNvPr id="1096" name="Shape 1096"/>
          <p:cNvSpPr/>
          <p:nvPr>
            <p:ph type="body" sz="quarter" idx="1"/>
          </p:nvPr>
        </p:nvSpPr>
        <p:spPr>
          <a:prstGeom prst="rect">
            <a:avLst/>
          </a:prstGeom>
        </p:spPr>
        <p:txBody>
          <a:bodyPr/>
          <a:lstStyle>
            <a:lvl1pPr>
              <a:defRPr sz="1600">
                <a:latin typeface="Arial"/>
                <a:ea typeface="Arial"/>
                <a:cs typeface="Arial"/>
                <a:sym typeface="Arial"/>
              </a:defRPr>
            </a:lvl1pPr>
          </a:lstStyle>
          <a:p>
            <a:pPr/>
            <a:r>
              <a:t>Published in 1978, stored in the Dallas Theological Seminary Archives.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hape 1101"/>
          <p:cNvSpPr/>
          <p:nvPr>
            <p:ph type="sldImg"/>
          </p:nvPr>
        </p:nvSpPr>
        <p:spPr>
          <a:prstGeom prst="rect">
            <a:avLst/>
          </a:prstGeom>
        </p:spPr>
        <p:txBody>
          <a:bodyPr/>
          <a:lstStyle/>
          <a:p>
            <a:pPr/>
          </a:p>
        </p:txBody>
      </p:sp>
      <p:sp>
        <p:nvSpPr>
          <p:cNvPr id="1102" name="Shape 1102"/>
          <p:cNvSpPr/>
          <p:nvPr>
            <p:ph type="body" sz="quarter" idx="1"/>
          </p:nvPr>
        </p:nvSpPr>
        <p:spPr>
          <a:prstGeom prst="rect">
            <a:avLst/>
          </a:prstGeom>
        </p:spPr>
        <p:txBody>
          <a:bodyPr/>
          <a:lstStyle/>
          <a:p>
            <a:pPr>
              <a:defRPr sz="2600">
                <a:latin typeface="Arial"/>
                <a:ea typeface="Arial"/>
                <a:cs typeface="Arial"/>
                <a:sym typeface="Arial"/>
              </a:defRPr>
            </a:pPr>
            <a:r>
              <a:t>Next slide: In 1982 (Nov 10-13), about 100 leaders and scholars met in Chicago for ICBI Summit II to hammer out a statement on hermeneutics, 25 articles of affirmations and denials about how to correctly interpret the Scriptures.  Several articles were very relevant to the interpretation of Genesis 1-11 NEXT SLIDE</a:t>
            </a:r>
          </a:p>
          <a:p>
            <a:pPr>
              <a:defRPr sz="1600">
                <a:latin typeface="Arial"/>
                <a:ea typeface="Arial"/>
                <a:cs typeface="Arial"/>
                <a:sym typeface="Arial"/>
              </a:defRPr>
            </a:pPr>
            <a:r>
              <a:t> </a:t>
            </a:r>
          </a:p>
          <a:p>
            <a:pPr>
              <a:defRPr sz="1600">
                <a:latin typeface="Arial"/>
                <a:ea typeface="Arial"/>
                <a:cs typeface="Arial"/>
                <a:sym typeface="Arial"/>
              </a:defRPr>
            </a:pPr>
          </a:p>
          <a:p>
            <a:pPr>
              <a:defRPr sz="1600">
                <a:latin typeface="Arial"/>
                <a:ea typeface="Arial"/>
                <a:cs typeface="Arial"/>
                <a:sym typeface="Arial"/>
              </a:defRPr>
            </a:pPr>
            <a:r>
              <a:t>Inerrancy statement: Published in 1978, stored in the Dallas Theological Seminary Archives.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defRPr sz="2800">
                <a:latin typeface="Arial"/>
                <a:ea typeface="Arial"/>
                <a:cs typeface="Arial"/>
                <a:sym typeface="Arial"/>
              </a:defRPr>
            </a:pPr>
            <a:r>
              <a:t>In other words, we are looking for the </a:t>
            </a:r>
            <a:r>
              <a:rPr b="1"/>
              <a:t>author’s intended meaning</a:t>
            </a:r>
            <a:r>
              <a:t>, not the reader’s understanding (which we can’t know, except by looking at how the other inspired authors of Scripture interpreted the text).</a:t>
            </a:r>
          </a:p>
          <a:p>
            <a:pPr>
              <a:defRPr sz="1600">
                <a:latin typeface="Arial"/>
                <a:ea typeface="Arial"/>
                <a:cs typeface="Arial"/>
                <a:sym typeface="Arial"/>
              </a:defRPr>
            </a:pPr>
          </a:p>
          <a:p>
            <a:pPr>
              <a:defRPr sz="1600">
                <a:latin typeface="Arial"/>
                <a:ea typeface="Arial"/>
                <a:cs typeface="Arial"/>
                <a:sym typeface="Arial"/>
              </a:defRPr>
            </a:pPr>
            <a:r>
              <a:rPr u="sng">
                <a:noFill/>
                <a:hlinkClick r:id="rId3" invalidUrl="" action="" tgtFrame="" tooltip="" history="1" highlightClick="0" endSnd="0"/>
              </a:rPr>
              <a:t>http://library.dts.edu/Pages/TL/Special/ICBI_2.pdf</a:t>
            </a:r>
            <a:r>
              <a:t>, accessed 28 June 2014</a:t>
            </a:r>
          </a:p>
          <a:p>
            <a:pPr>
              <a:defRPr sz="16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a:p>
            <a:pPr>
              <a:defRPr sz="1600">
                <a:latin typeface="Arial"/>
                <a:ea typeface="Arial"/>
                <a:cs typeface="Arial"/>
                <a:sym typeface="Arial"/>
              </a:defRPr>
            </a:pPr>
            <a:r>
              <a:t>Approximately 100 people attended and adopted the Chicago Statement on Biblical Hermeneutics, comprising twenty–five articles and a brief exposition. Papers read at the conference were published as Earl D. Radmacher and Robert D. Preus, eds., Hermeneutics, Inerrancy, and the Bible (Grand Rapids: Zondervan, 1984). [</a:t>
            </a:r>
            <a:r>
              <a:rPr u="sng">
                <a:noFill/>
                <a:hlinkClick r:id="rId4" invalidUrl="" action="" tgtFrame="" tooltip="" history="1" highlightClick="0" endSnd="0"/>
              </a:rPr>
              <a:t>https://library.dts.edu/Pages/TL/Special/ICBI.shtml</a:t>
            </a:r>
            <a:r>
              <a:t>, accessed 2020 Dec 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Shape 1111"/>
          <p:cNvSpPr/>
          <p:nvPr>
            <p:ph type="sldImg"/>
          </p:nvPr>
        </p:nvSpPr>
        <p:spPr>
          <a:prstGeom prst="rect">
            <a:avLst/>
          </a:prstGeom>
        </p:spPr>
        <p:txBody>
          <a:bodyPr/>
          <a:lstStyle/>
          <a:p>
            <a:pPr/>
          </a:p>
        </p:txBody>
      </p:sp>
      <p:sp>
        <p:nvSpPr>
          <p:cNvPr id="1112" name="Shape 1112"/>
          <p:cNvSpPr/>
          <p:nvPr>
            <p:ph type="body" sz="quarter" idx="1"/>
          </p:nvPr>
        </p:nvSpPr>
        <p:spPr>
          <a:prstGeom prst="rect">
            <a:avLst/>
          </a:prstGeom>
        </p:spPr>
        <p:txBody>
          <a:bodyPr/>
          <a:lstStyle/>
          <a:p>
            <a:pPr>
              <a:defRPr sz="16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6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Shape 1116"/>
          <p:cNvSpPr/>
          <p:nvPr>
            <p:ph type="sldImg"/>
          </p:nvPr>
        </p:nvSpPr>
        <p:spPr>
          <a:prstGeom prst="rect">
            <a:avLst/>
          </a:prstGeom>
        </p:spPr>
        <p:txBody>
          <a:bodyPr/>
          <a:lstStyle/>
          <a:p>
            <a:pPr/>
          </a:p>
        </p:txBody>
      </p:sp>
      <p:sp>
        <p:nvSpPr>
          <p:cNvPr id="1117" name="Shape 1117"/>
          <p:cNvSpPr/>
          <p:nvPr>
            <p:ph type="body" sz="quarter" idx="1"/>
          </p:nvPr>
        </p:nvSpPr>
        <p:spPr>
          <a:prstGeom prst="rect">
            <a:avLst/>
          </a:prstGeom>
        </p:spPr>
        <p:txBody>
          <a:bodyPr/>
          <a:lstStyle/>
          <a:p>
            <a:pPr>
              <a:defRPr sz="2600">
                <a:latin typeface="Arial"/>
                <a:ea typeface="Arial"/>
                <a:cs typeface="Arial"/>
                <a:sym typeface="Arial"/>
              </a:defRPr>
            </a:pPr>
            <a:r>
              <a:t>No comment. = &gt;&gt; Next slide</a:t>
            </a:r>
          </a:p>
          <a:p>
            <a:pPr>
              <a:defRPr sz="2600">
                <a:latin typeface="Arial"/>
                <a:ea typeface="Arial"/>
                <a:cs typeface="Arial"/>
                <a:sym typeface="Arial"/>
              </a:defRPr>
            </a:pPr>
          </a:p>
          <a:p>
            <a:pPr>
              <a:defRPr sz="1600">
                <a:latin typeface="Arial"/>
                <a:ea typeface="Arial"/>
                <a:cs typeface="Arial"/>
                <a:sym typeface="Arial"/>
              </a:defRPr>
            </a:pPr>
          </a:p>
          <a:p>
            <a:pPr>
              <a:defRPr sz="1600">
                <a:latin typeface="Arial"/>
                <a:ea typeface="Arial"/>
                <a:cs typeface="Arial"/>
                <a:sym typeface="Arial"/>
              </a:defRPr>
            </a:pPr>
            <a:r>
              <a:rPr u="sng">
                <a:solidFill>
                  <a:srgbClr val="0000FF"/>
                </a:solidFill>
                <a:uFill>
                  <a:solidFill>
                    <a:srgbClr val="0000FF"/>
                  </a:solidFill>
                </a:uFill>
                <a:hlinkClick r:id="rId3" invalidUrl="" action="" tgtFrame="" tooltip="" history="1" highlightClick="0" endSnd="0"/>
              </a:rPr>
              <a:t>http://library.dts.edu/Pages/TL/Special/ICBI_2.pdf</a:t>
            </a:r>
            <a:r>
              <a:t>, accessed 28 June 2014</a:t>
            </a:r>
          </a:p>
          <a:p>
            <a:pPr>
              <a:defRPr sz="16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Shape 1121"/>
          <p:cNvSpPr/>
          <p:nvPr>
            <p:ph type="sldImg"/>
          </p:nvPr>
        </p:nvSpPr>
        <p:spPr>
          <a:prstGeom prst="rect">
            <a:avLst/>
          </a:prstGeom>
        </p:spPr>
        <p:txBody>
          <a:bodyPr/>
          <a:lstStyle/>
          <a:p>
            <a:pPr/>
          </a:p>
        </p:txBody>
      </p:sp>
      <p:sp>
        <p:nvSpPr>
          <p:cNvPr id="1122" name="Shape 1122"/>
          <p:cNvSpPr/>
          <p:nvPr>
            <p:ph type="body" sz="quarter" idx="1"/>
          </p:nvPr>
        </p:nvSpPr>
        <p:spPr>
          <a:prstGeom prst="rect">
            <a:avLst/>
          </a:prstGeom>
        </p:spPr>
        <p:txBody>
          <a:bodyPr/>
          <a:lstStyle/>
          <a:p>
            <a:pPr>
              <a:defRPr sz="16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6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Shape 1126"/>
          <p:cNvSpPr/>
          <p:nvPr>
            <p:ph type="sldImg"/>
          </p:nvPr>
        </p:nvSpPr>
        <p:spPr>
          <a:prstGeom prst="rect">
            <a:avLst/>
          </a:prstGeom>
        </p:spPr>
        <p:txBody>
          <a:bodyPr/>
          <a:lstStyle/>
          <a:p>
            <a:pPr/>
          </a:p>
        </p:txBody>
      </p:sp>
      <p:sp>
        <p:nvSpPr>
          <p:cNvPr id="1127" name="Shape 1127"/>
          <p:cNvSpPr/>
          <p:nvPr>
            <p:ph type="body" sz="quarter" idx="1"/>
          </p:nvPr>
        </p:nvSpPr>
        <p:spPr>
          <a:prstGeom prst="rect">
            <a:avLst/>
          </a:prstGeom>
        </p:spPr>
        <p:txBody>
          <a:bodyPr/>
          <a:lstStyle/>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Shape 1131"/>
          <p:cNvSpPr/>
          <p:nvPr>
            <p:ph type="sldImg"/>
          </p:nvPr>
        </p:nvSpPr>
        <p:spPr>
          <a:prstGeom prst="rect">
            <a:avLst/>
          </a:prstGeom>
        </p:spPr>
        <p:txBody>
          <a:bodyPr/>
          <a:lstStyle/>
          <a:p>
            <a:pPr/>
          </a:p>
        </p:txBody>
      </p:sp>
      <p:sp>
        <p:nvSpPr>
          <p:cNvPr id="1132" name="Shape 1132"/>
          <p:cNvSpPr/>
          <p:nvPr>
            <p:ph type="body" sz="quarter" idx="1"/>
          </p:nvPr>
        </p:nvSpPr>
        <p:spPr>
          <a:prstGeom prst="rect">
            <a:avLst/>
          </a:prstGeom>
        </p:spPr>
        <p:txBody>
          <a:bodyPr/>
          <a:lstStyle/>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Shape 1154"/>
          <p:cNvSpPr/>
          <p:nvPr>
            <p:ph type="sldImg"/>
          </p:nvPr>
        </p:nvSpPr>
        <p:spPr>
          <a:prstGeom prst="rect">
            <a:avLst/>
          </a:prstGeom>
        </p:spPr>
        <p:txBody>
          <a:bodyPr/>
          <a:lstStyle/>
          <a:p>
            <a:pPr/>
          </a:p>
        </p:txBody>
      </p:sp>
      <p:sp>
        <p:nvSpPr>
          <p:cNvPr id="1155" name="Shape 1155"/>
          <p:cNvSpPr/>
          <p:nvPr>
            <p:ph type="body" sz="quarter" idx="1"/>
          </p:nvPr>
        </p:nvSpPr>
        <p:spPr>
          <a:prstGeom prst="rect">
            <a:avLst/>
          </a:prstGeom>
        </p:spPr>
        <p:txBody>
          <a:bodyPr/>
          <a:lstStyle>
            <a:lvl1pPr defTabSz="457200">
              <a:defRPr sz="2200"/>
            </a:lvl1pPr>
          </a:lstStyle>
          <a:p>
            <a:pPr/>
            <a:r>
              <a:t>From biology out to cosmology animated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Shape 1047"/>
          <p:cNvSpPr/>
          <p:nvPr>
            <p:ph type="sldImg"/>
          </p:nvPr>
        </p:nvSpPr>
        <p:spPr>
          <a:prstGeom prst="rect">
            <a:avLst/>
          </a:prstGeom>
        </p:spPr>
        <p:txBody>
          <a:bodyPr/>
          <a:lstStyle/>
          <a:p>
            <a:pPr/>
          </a:p>
        </p:txBody>
      </p:sp>
      <p:sp>
        <p:nvSpPr>
          <p:cNvPr id="1048" name="Shape 1048"/>
          <p:cNvSpPr/>
          <p:nvPr>
            <p:ph type="body" sz="quarter" idx="1"/>
          </p:nvPr>
        </p:nvSpPr>
        <p:spPr>
          <a:prstGeom prst="rect">
            <a:avLst/>
          </a:prstGeom>
        </p:spPr>
        <p:txBody>
          <a:bodyPr/>
          <a:lstStyle/>
          <a:p>
            <a:pPr/>
            <a:r>
              <a:t>NASB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Shape 1159"/>
          <p:cNvSpPr/>
          <p:nvPr>
            <p:ph type="sldImg"/>
          </p:nvPr>
        </p:nvSpPr>
        <p:spPr>
          <a:prstGeom prst="rect">
            <a:avLst/>
          </a:prstGeom>
        </p:spPr>
        <p:txBody>
          <a:bodyPr/>
          <a:lstStyle/>
          <a:p>
            <a:pPr/>
          </a:p>
        </p:txBody>
      </p:sp>
      <p:sp>
        <p:nvSpPr>
          <p:cNvPr id="1160" name="Shape 1160"/>
          <p:cNvSpPr/>
          <p:nvPr>
            <p:ph type="body" sz="quarter" idx="1"/>
          </p:nvPr>
        </p:nvSpPr>
        <p:spPr>
          <a:prstGeom prst="rect">
            <a:avLst/>
          </a:prstGeom>
        </p:spPr>
        <p:txBody>
          <a:bodyPr/>
          <a:lstStyle/>
          <a:p>
            <a:pPr>
              <a:defRPr sz="16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6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Shape 1165"/>
          <p:cNvSpPr/>
          <p:nvPr>
            <p:ph type="sldImg"/>
          </p:nvPr>
        </p:nvSpPr>
        <p:spPr>
          <a:prstGeom prst="rect">
            <a:avLst/>
          </a:prstGeom>
        </p:spPr>
        <p:txBody>
          <a:bodyPr/>
          <a:lstStyle/>
          <a:p>
            <a:pPr/>
          </a:p>
        </p:txBody>
      </p:sp>
      <p:sp>
        <p:nvSpPr>
          <p:cNvPr id="1166" name="Shape 1166"/>
          <p:cNvSpPr/>
          <p:nvPr>
            <p:ph type="body" sz="quarter" idx="1"/>
          </p:nvPr>
        </p:nvSpPr>
        <p:spPr>
          <a:prstGeom prst="rect">
            <a:avLst/>
          </a:prstGeom>
        </p:spPr>
        <p:txBody>
          <a:bodyPr/>
          <a:lstStyle/>
          <a:p>
            <a:pPr>
              <a:defRPr sz="2700">
                <a:latin typeface="Arial"/>
                <a:ea typeface="Arial"/>
                <a:cs typeface="Arial"/>
                <a:sym typeface="Arial"/>
              </a:defRPr>
            </a:pPr>
            <a:r>
              <a:t>After reading the “We deny”:    </a:t>
            </a:r>
            <a:r>
              <a:rPr b="1"/>
              <a:t>Sadly</a:t>
            </a:r>
            <a:r>
              <a:t>, most of the scholars and leaders who signed the statements on inerrancy and hermeneutics and a great many of inerrantist scholars and leaders today are doing exactly what this statement denies—allowing scientific hypotheses about earth history to overthrow what Scripture teaches about the origin and early history of the creation.</a:t>
            </a:r>
          </a:p>
          <a:p>
            <a:pPr>
              <a:defRPr sz="2700">
                <a:latin typeface="Arial"/>
                <a:ea typeface="Arial"/>
                <a:cs typeface="Arial"/>
                <a:sym typeface="Arial"/>
              </a:defRPr>
            </a:pPr>
            <a:r>
              <a:t>	NEXT SLIDE: This book contained the proceedings of ICBI Summit II on hermeneutics.</a:t>
            </a:r>
          </a:p>
          <a:p>
            <a:pPr>
              <a:defRPr sz="1800">
                <a:latin typeface="Arial"/>
                <a:ea typeface="Arial"/>
                <a:cs typeface="Arial"/>
                <a:sym typeface="Arial"/>
              </a:defRPr>
            </a:pPr>
          </a:p>
          <a:p>
            <a:pPr>
              <a:defRPr sz="14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4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Shape 1175"/>
          <p:cNvSpPr/>
          <p:nvPr>
            <p:ph type="sldImg"/>
          </p:nvPr>
        </p:nvSpPr>
        <p:spPr>
          <a:prstGeom prst="rect">
            <a:avLst/>
          </a:prstGeom>
        </p:spPr>
        <p:txBody>
          <a:bodyPr/>
          <a:lstStyle/>
          <a:p>
            <a:pPr/>
          </a:p>
        </p:txBody>
      </p:sp>
      <p:sp>
        <p:nvSpPr>
          <p:cNvPr id="1176" name="Shape 1176"/>
          <p:cNvSpPr/>
          <p:nvPr>
            <p:ph type="body" sz="quarter" idx="1"/>
          </p:nvPr>
        </p:nvSpPr>
        <p:spPr>
          <a:prstGeom prst="rect">
            <a:avLst/>
          </a:prstGeom>
        </p:spPr>
        <p:txBody>
          <a:bodyPr/>
          <a:lstStyle/>
          <a:p>
            <a:pPr>
              <a:defRPr sz="2700">
                <a:latin typeface="Arial"/>
                <a:ea typeface="Arial"/>
                <a:cs typeface="Arial"/>
                <a:sym typeface="Arial"/>
              </a:defRPr>
            </a:pPr>
            <a:r>
              <a:t>Dr. Bradley told me personally in a meeting in about 2010 that probably 90% of the 334 signers of the Statement on Inerrancy accepted the idea of millions of years of earth and cosmic history. </a:t>
            </a:r>
          </a:p>
          <a:p>
            <a:pPr>
              <a:defRPr sz="2700">
                <a:latin typeface="Arial"/>
                <a:ea typeface="Arial"/>
                <a:cs typeface="Arial"/>
                <a:sym typeface="Arial"/>
              </a:defRPr>
            </a:pPr>
            <a:r>
              <a:t>	Interestingly, Bradley was not one of the signers of the Statement on Inerrancy. And he doesn’t affirm it in his paper. But he was invited to write this paper undermining the inerrancy of Genesis 1-11.</a:t>
            </a:r>
          </a:p>
          <a:p>
            <a:pPr>
              <a:defRPr sz="2700">
                <a:latin typeface="Arial"/>
                <a:ea typeface="Arial"/>
                <a:cs typeface="Arial"/>
                <a:sym typeface="Arial"/>
              </a:defRPr>
            </a:pPr>
          </a:p>
          <a:p>
            <a:pPr>
              <a:defRPr sz="2700">
                <a:latin typeface="Arial"/>
                <a:ea typeface="Arial"/>
                <a:cs typeface="Arial"/>
                <a:sym typeface="Arial"/>
              </a:defRPr>
            </a:pPr>
            <a:r>
              <a:t>Gleason Archer wrote an affirming OEC response (and accused YEC of undermining inerrancy)</a:t>
            </a:r>
          </a:p>
          <a:p>
            <a:pPr>
              <a:defRPr sz="2700">
                <a:latin typeface="Arial"/>
                <a:ea typeface="Arial"/>
                <a:cs typeface="Arial"/>
                <a:sym typeface="Arial"/>
              </a:defRPr>
            </a:pPr>
            <a:r>
              <a:t>Henry Morris wrote an excellent YEC response to Bradley &amp; Olsen.</a:t>
            </a:r>
          </a:p>
          <a:p>
            <a:pPr>
              <a:defRPr sz="2000">
                <a:latin typeface="Arial"/>
                <a:ea typeface="Arial"/>
                <a:cs typeface="Arial"/>
                <a:sym typeface="Arial"/>
              </a:defRPr>
            </a:pPr>
          </a:p>
          <a:p>
            <a:pPr>
              <a:defRPr sz="2000">
                <a:latin typeface="Arial"/>
                <a:ea typeface="Arial"/>
                <a:cs typeface="Arial"/>
                <a:sym typeface="Arial"/>
              </a:defRPr>
            </a:pPr>
          </a:p>
          <a:p>
            <a:pPr>
              <a:defRPr sz="2000">
                <a:latin typeface="Arial"/>
                <a:ea typeface="Arial"/>
                <a:cs typeface="Arial"/>
                <a:sym typeface="Arial"/>
              </a:defRPr>
            </a:pPr>
            <a:r>
              <a:t>This book contained the proceedings of ICBI Summit II in Chicago, Nov. 10–13, 1982.</a:t>
            </a:r>
          </a:p>
          <a:p>
            <a:pPr>
              <a:defRPr sz="2700">
                <a:latin typeface="Arial"/>
                <a:ea typeface="Arial"/>
                <a:cs typeface="Arial"/>
                <a:sym typeface="Arial"/>
              </a:defRPr>
            </a:pPr>
          </a:p>
          <a:p>
            <a:pPr>
              <a:defRPr sz="2000">
                <a:latin typeface="Arial"/>
                <a:ea typeface="Arial"/>
                <a:cs typeface="Arial"/>
                <a:sym typeface="Arial"/>
              </a:defRPr>
            </a:pPr>
            <a:r>
              <a:t>Bradley told me personally in about 2010 that probably 90% of the signers of the Statement on Biblical Inerrancy were old-earth.  Bradley was not one of the 334 signers of the Statement on Biblical Inerrancy</a:t>
            </a:r>
            <a:endParaRPr b="1"/>
          </a:p>
          <a:p>
            <a:pPr>
              <a:defRPr b="1" sz="1200">
                <a:latin typeface="Arial"/>
                <a:ea typeface="Arial"/>
                <a:cs typeface="Arial"/>
                <a:sym typeface="Arial"/>
              </a:defRPr>
            </a:pPr>
          </a:p>
          <a:p>
            <a:pPr>
              <a:defRPr b="1" sz="1200">
                <a:latin typeface="Arial"/>
                <a:ea typeface="Arial"/>
                <a:cs typeface="Arial"/>
                <a:sym typeface="Arial"/>
              </a:defRPr>
            </a:pPr>
            <a:r>
              <a:t>Bradley</a:t>
            </a:r>
            <a:r>
              <a:rPr b="0"/>
              <a:t>: Distinguished Professor of Mechanical Engineering at Baylor University, formerly (during the ICBI) Professor and Head of the Department of Mechanical Engineering at Texas A &amp; M University.  PhD in materials science, Univ. of Texas.</a:t>
            </a:r>
          </a:p>
          <a:p>
            <a:pPr>
              <a:defRPr sz="12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http://www.baylor.edu/mediacommunications/news.php?action=story&amp;story=47956</a:t>
            </a:r>
            <a:r>
              <a:t>, accessed 28 June 2014</a:t>
            </a:r>
          </a:p>
          <a:p>
            <a:pPr>
              <a:defRPr b="1" sz="1200">
                <a:latin typeface="Arial"/>
                <a:ea typeface="Arial"/>
                <a:cs typeface="Arial"/>
                <a:sym typeface="Arial"/>
              </a:defRPr>
            </a:pPr>
            <a:r>
              <a:t>Olson</a:t>
            </a:r>
            <a:r>
              <a:rPr b="0"/>
              <a:t>: I couldn’t find a picture of him.  Ph.D. degree in Geochemistry from the Colorado School of Mines. Dr. Olsen has worked at the Colorado School of Mines as an Instructor in Chemistry/Geochemistry, at Rockwell International as a Research Chemist, and at D'Appolonia Consulting Engineers/International Technology Corporation as a Project Geochemist. Dr. Olsen has made over 40 presentations at conferences and seminars and has published over 30 papers. He is a member of the American Chemical Society, Sigma Xi and the Hazardous Materials Research Institute. Dr. Olsen is a recognized expert in the fields of geochemistry and environmental chemistry.  See </a:t>
            </a:r>
            <a:r>
              <a:rPr b="0" u="sng">
                <a:solidFill>
                  <a:srgbClr val="0000FF"/>
                </a:solidFill>
                <a:uFill>
                  <a:solidFill>
                    <a:srgbClr val="0000FF"/>
                  </a:solidFill>
                </a:uFill>
                <a:hlinkClick r:id="rId4" invalidUrl="" action="" tgtFrame="" tooltip="" history="1" highlightClick="0" endSnd="0"/>
              </a:rPr>
              <a:t>http://www.ldolphin.org/mystery/</a:t>
            </a:r>
            <a:r>
              <a:rPr b="0"/>
              <a:t>, accessed 28 June 2014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Shape 1181"/>
          <p:cNvSpPr/>
          <p:nvPr>
            <p:ph type="sldImg"/>
          </p:nvPr>
        </p:nvSpPr>
        <p:spPr>
          <a:prstGeom prst="rect">
            <a:avLst/>
          </a:prstGeom>
        </p:spPr>
        <p:txBody>
          <a:bodyPr/>
          <a:lstStyle/>
          <a:p>
            <a:pPr/>
          </a:p>
        </p:txBody>
      </p:sp>
      <p:sp>
        <p:nvSpPr>
          <p:cNvPr id="1182" name="Shape 1182"/>
          <p:cNvSpPr/>
          <p:nvPr>
            <p:ph type="body" sz="quarter" idx="1"/>
          </p:nvPr>
        </p:nvSpPr>
        <p:spPr>
          <a:prstGeom prst="rect">
            <a:avLst/>
          </a:prstGeom>
        </p:spPr>
        <p:txBody>
          <a:bodyPr/>
          <a:lstStyle/>
          <a:p>
            <a:pPr>
              <a:defRPr>
                <a:latin typeface="Arial"/>
                <a:ea typeface="Arial"/>
                <a:cs typeface="Arial"/>
                <a:sym typeface="Arial"/>
              </a:defRPr>
            </a:pPr>
            <a:r>
              <a:t>Geisler: a primary architect of the ICBI Statements on Inerrancy &amp; Hermeneutics. </a:t>
            </a:r>
          </a:p>
          <a:p>
            <a:pPr>
              <a:defRPr>
                <a:latin typeface="Arial"/>
                <a:ea typeface="Arial"/>
                <a:cs typeface="Arial"/>
                <a:sym typeface="Arial"/>
              </a:defRPr>
            </a:pPr>
          </a:p>
          <a:p>
            <a:pPr>
              <a:defRPr sz="2300">
                <a:latin typeface="Arial"/>
                <a:ea typeface="Arial"/>
                <a:cs typeface="Arial"/>
                <a:sym typeface="Arial"/>
              </a:defRPr>
            </a:pPr>
            <a:r>
              <a:t>Bradley was not one of the 334 signers of the Statement on Biblical Inerrancy.</a:t>
            </a:r>
            <a:endParaRPr b="1"/>
          </a:p>
          <a:p>
            <a:pPr>
              <a:defRPr b="1">
                <a:latin typeface="Arial"/>
                <a:ea typeface="Arial"/>
                <a:cs typeface="Arial"/>
                <a:sym typeface="Arial"/>
              </a:defRPr>
            </a:pPr>
          </a:p>
          <a:p>
            <a:pPr>
              <a:defRPr b="1">
                <a:latin typeface="Arial"/>
                <a:ea typeface="Arial"/>
                <a:cs typeface="Arial"/>
                <a:sym typeface="Arial"/>
              </a:defRPr>
            </a:pPr>
          </a:p>
          <a:p>
            <a:pPr>
              <a:defRPr sz="1200">
                <a:latin typeface="Arial"/>
                <a:ea typeface="Arial"/>
                <a:cs typeface="Arial"/>
                <a:sym typeface="Arial"/>
              </a:defRPr>
            </a:pPr>
            <a:r>
              <a:t>Geisler said this in a review of a 3-man “debate” on apologetic methodology in the journal (published by Southern Evangelical Seminary).  Those men were Richard Howe (Prof. of Philosophy and Apologetics, So. Evang. Sem.), Jason Lisle (Dir. of Research, ICR) and Scott Oliphant (Prof. of Apologetics and Systematic Theology, Westminster Theological Seminary).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p>
            <a:pPr>
              <a:defRPr>
                <a:latin typeface="Arial"/>
                <a:ea typeface="Arial"/>
                <a:cs typeface="Arial"/>
                <a:sym typeface="Arial"/>
              </a:defRPr>
            </a:pPr>
            <a:r>
              <a:t>How could so many prominent inerrantists sign that statement on hermeneutics and yet accept the millions of years of geological and cosmological evolution?  </a:t>
            </a:r>
          </a:p>
          <a:p>
            <a:pPr>
              <a:defRPr>
                <a:latin typeface="Arial"/>
                <a:ea typeface="Arial"/>
                <a:cs typeface="Arial"/>
                <a:sym typeface="Arial"/>
              </a:defRPr>
            </a:pPr>
            <a:r>
              <a:t>	Fuzzy wording in a further affirmation in </a:t>
            </a:r>
            <a:r>
              <a:rPr b="1"/>
              <a:t>Article 20</a:t>
            </a:r>
            <a:r>
              <a:t> on Hermeneutics opened the door for their old-earth views of Genesis. NEXT SLIDE </a:t>
            </a:r>
          </a:p>
          <a:p>
            <a:pPr>
              <a:defRPr>
                <a:latin typeface="Arial"/>
                <a:ea typeface="Arial"/>
                <a:cs typeface="Arial"/>
                <a:sym typeface="Arial"/>
              </a:defRPr>
            </a:pPr>
          </a:p>
          <a:p>
            <a:pPr>
              <a:defRPr sz="1800">
                <a:latin typeface="Arial"/>
                <a:ea typeface="Arial"/>
                <a:cs typeface="Arial"/>
                <a:sym typeface="Arial"/>
              </a:defRPr>
            </a:pPr>
          </a:p>
          <a:p>
            <a:pPr>
              <a:defRPr sz="1800">
                <a:latin typeface="Arial"/>
                <a:ea typeface="Arial"/>
                <a:cs typeface="Arial"/>
                <a:sym typeface="Arial"/>
              </a:defRPr>
            </a:pPr>
            <a:r>
              <a:t>List of men on Exec. Comm. in Norman L. Geisler, </a:t>
            </a:r>
            <a:r>
              <a:rPr i="1"/>
              <a:t>Inerrancy</a:t>
            </a:r>
            <a:r>
              <a:t> (Zondervan Academic, 1980), p. x.</a:t>
            </a:r>
          </a:p>
          <a:p>
            <a:pPr>
              <a:defRPr sz="1800">
                <a:latin typeface="Arial"/>
                <a:ea typeface="Arial"/>
                <a:cs typeface="Arial"/>
                <a:sym typeface="Arial"/>
              </a:defRPr>
            </a:pPr>
            <a:r>
              <a:t>Old-earthers on the Exec Comm. were at least these (probably more): Gleason Archer (Day-ager), James M. Boice (leaned day-age), Norman L. Geisler (leans day-age?), James I. Packer (leans day-age?), Earl D. Radmacher (leaned day-age), Francis A. Schaeffer (unsure but leaned day-age), and R.C. Sproul (leaned Framework view). None of the others were young-earthers, as far as I am aware: John H. Gerstner, Jay H. Grinstead, Harold W. Boehner, Don E. Hoke, A. Wetherell Johnson, Kenneth S. Kantzer, and Robert D. Preus.</a:t>
            </a:r>
          </a:p>
          <a:p>
            <a:pPr>
              <a:defRPr sz="2400">
                <a:latin typeface="Arial"/>
                <a:ea typeface="Arial"/>
                <a:cs typeface="Arial"/>
                <a:sym typeface="Arial"/>
              </a:defRPr>
            </a:pPr>
          </a:p>
          <a:p>
            <a:pPr>
              <a:defRPr sz="2400">
                <a:latin typeface="Arial"/>
                <a:ea typeface="Arial"/>
                <a:cs typeface="Arial"/>
                <a:sym typeface="Arial"/>
              </a:defRPr>
            </a:pPr>
            <a:r>
              <a:t>YEC signers included: Duane Gish, Henry Morris, John MacArthur and John Whitcomb.</a:t>
            </a:r>
          </a:p>
          <a:p>
            <a:pPr>
              <a:defRPr sz="2400">
                <a:latin typeface="Arial"/>
                <a:ea typeface="Arial"/>
                <a:cs typeface="Arial"/>
                <a:sym typeface="Arial"/>
              </a:defRPr>
            </a:pPr>
            <a:r>
              <a:t>List of signatories is in my files under “ICBI signers” and at </a:t>
            </a:r>
            <a:r>
              <a:rPr u="sng">
                <a:solidFill>
                  <a:srgbClr val="0000FF"/>
                </a:solidFill>
                <a:uFill>
                  <a:solidFill>
                    <a:srgbClr val="0000FF"/>
                  </a:solidFill>
                </a:uFill>
                <a:hlinkClick r:id="rId3" invalidUrl="" action="" tgtFrame="" tooltip="" history="1" highlightClick="0" endSnd="0"/>
              </a:rPr>
              <a:t>http://library.dts.edu/Pages/TL/Special/ICBI.shtml</a:t>
            </a: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Shape 1193"/>
          <p:cNvSpPr/>
          <p:nvPr>
            <p:ph type="sldImg"/>
          </p:nvPr>
        </p:nvSpPr>
        <p:spPr>
          <a:prstGeom prst="rect">
            <a:avLst/>
          </a:prstGeom>
        </p:spPr>
        <p:txBody>
          <a:bodyPr/>
          <a:lstStyle/>
          <a:p>
            <a:pPr/>
          </a:p>
        </p:txBody>
      </p:sp>
      <p:sp>
        <p:nvSpPr>
          <p:cNvPr id="1194" name="Shape 1194"/>
          <p:cNvSpPr/>
          <p:nvPr>
            <p:ph type="body" sz="quarter" idx="1"/>
          </p:nvPr>
        </p:nvSpPr>
        <p:spPr>
          <a:prstGeom prst="rect">
            <a:avLst/>
          </a:prstGeom>
        </p:spPr>
        <p:txBody>
          <a:bodyPr/>
          <a:lstStyle/>
          <a:p>
            <a:pPr>
              <a:defRPr sz="2800">
                <a:latin typeface="Arial"/>
                <a:ea typeface="Arial"/>
                <a:cs typeface="Arial"/>
                <a:sym typeface="Arial"/>
              </a:defRPr>
            </a:pPr>
            <a:r>
              <a:t>The wording is problematic here, though it seems to be protected by the denial statement -- NEXT SLIDE.</a:t>
            </a:r>
          </a:p>
          <a:p>
            <a:pPr>
              <a:defRPr sz="1800">
                <a:latin typeface="Arial"/>
                <a:ea typeface="Arial"/>
                <a:cs typeface="Arial"/>
                <a:sym typeface="Arial"/>
              </a:defRPr>
            </a:pPr>
          </a:p>
          <a:p>
            <a:pPr>
              <a:defRPr sz="1800">
                <a:latin typeface="Arial"/>
                <a:ea typeface="Arial"/>
                <a:cs typeface="Arial"/>
                <a:sym typeface="Arial"/>
              </a:defRPr>
            </a:pPr>
          </a:p>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Shape 1198"/>
          <p:cNvSpPr/>
          <p:nvPr>
            <p:ph type="sldImg"/>
          </p:nvPr>
        </p:nvSpPr>
        <p:spPr>
          <a:prstGeom prst="rect">
            <a:avLst/>
          </a:prstGeom>
        </p:spPr>
        <p:txBody>
          <a:bodyPr/>
          <a:lstStyle/>
          <a:p>
            <a:pPr/>
          </a:p>
        </p:txBody>
      </p:sp>
      <p:sp>
        <p:nvSpPr>
          <p:cNvPr id="1199" name="Shape 1199"/>
          <p:cNvSpPr/>
          <p:nvPr>
            <p:ph type="body" sz="quarter" idx="1"/>
          </p:nvPr>
        </p:nvSpPr>
        <p:spPr>
          <a:prstGeom prst="rect">
            <a:avLst/>
          </a:prstGeom>
        </p:spPr>
        <p:txBody>
          <a:bodyPr/>
          <a:lstStyle/>
          <a:p>
            <a:pPr>
              <a:defRPr>
                <a:latin typeface="Arial"/>
                <a:ea typeface="Arial"/>
                <a:cs typeface="Arial"/>
                <a:sym typeface="Arial"/>
              </a:defRPr>
            </a:pPr>
            <a:r>
              <a:t>That seems strong enough.  But we need to consider the problematic wording in the affirmation of Article 20 because it opens the door to all the old-earth views. -- NEXT SLIDE</a:t>
            </a:r>
          </a:p>
          <a:p>
            <a:pPr>
              <a:defRPr sz="1800">
                <a:latin typeface="Arial"/>
                <a:ea typeface="Arial"/>
                <a:cs typeface="Arial"/>
                <a:sym typeface="Arial"/>
              </a:defRPr>
            </a:pPr>
          </a:p>
          <a:p>
            <a:pPr>
              <a:defRPr sz="1800">
                <a:latin typeface="Arial"/>
                <a:ea typeface="Arial"/>
                <a:cs typeface="Arial"/>
                <a:sym typeface="Arial"/>
              </a:defRPr>
            </a:pPr>
          </a:p>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Shape 1203"/>
          <p:cNvSpPr/>
          <p:nvPr>
            <p:ph type="sldImg"/>
          </p:nvPr>
        </p:nvSpPr>
        <p:spPr>
          <a:prstGeom prst="rect">
            <a:avLst/>
          </a:prstGeom>
        </p:spPr>
        <p:txBody>
          <a:bodyPr/>
          <a:lstStyle/>
          <a:p>
            <a:pPr/>
          </a:p>
        </p:txBody>
      </p:sp>
      <p:sp>
        <p:nvSpPr>
          <p:cNvPr id="1204" name="Shape 1204"/>
          <p:cNvSpPr/>
          <p:nvPr>
            <p:ph type="body" sz="quarter" idx="1"/>
          </p:nvPr>
        </p:nvSpPr>
        <p:spPr>
          <a:prstGeom prst="rect">
            <a:avLst/>
          </a:prstGeom>
        </p:spPr>
        <p:txBody>
          <a:bodyPr/>
          <a:lstStyle/>
          <a:p>
            <a:pPr>
              <a:defRPr sz="2400">
                <a:latin typeface="Arial"/>
                <a:ea typeface="Arial"/>
                <a:cs typeface="Arial"/>
                <a:sym typeface="Arial"/>
              </a:defRPr>
            </a:pPr>
            <a:r>
              <a:t>The problem words are in yellow.   </a:t>
            </a:r>
            <a:r>
              <a:rPr b="1"/>
              <a:t>Extrabiblical data (i.e., observations outside the Bible) by themselves</a:t>
            </a:r>
            <a:r>
              <a:t> don’t really clarify anything in Scripture.    </a:t>
            </a:r>
          </a:p>
          <a:p>
            <a:pPr>
              <a:defRPr sz="2400">
                <a:latin typeface="Arial"/>
                <a:ea typeface="Arial"/>
                <a:cs typeface="Arial"/>
                <a:sym typeface="Arial"/>
              </a:defRPr>
            </a:pPr>
            <a:r>
              <a:t>	</a:t>
            </a:r>
            <a:r>
              <a:t>It is the </a:t>
            </a:r>
            <a:r>
              <a:rPr b="1"/>
              <a:t>interpretation</a:t>
            </a:r>
            <a:r>
              <a:t> of data that </a:t>
            </a:r>
            <a:r>
              <a:rPr b="1"/>
              <a:t>MAY</a:t>
            </a:r>
            <a:r>
              <a:t> have some value in clarifying something that is obscure in Scripture.</a:t>
            </a:r>
          </a:p>
          <a:p>
            <a:pPr>
              <a:defRPr sz="2400">
                <a:latin typeface="Arial"/>
                <a:ea typeface="Arial"/>
                <a:cs typeface="Arial"/>
                <a:sym typeface="Arial"/>
              </a:defRPr>
            </a:pPr>
            <a:r>
              <a:t>But not all “data” is really data.  Often “data” is really interpretation of some data based on faulty assumptions.</a:t>
            </a:r>
          </a:p>
          <a:p>
            <a:pPr>
              <a:defRPr sz="2400">
                <a:latin typeface="Arial"/>
                <a:ea typeface="Arial"/>
                <a:cs typeface="Arial"/>
                <a:sym typeface="Arial"/>
              </a:defRPr>
            </a:pPr>
            <a:r>
              <a:t>And extrabiblical sources (e.g., archeology, geology, geography, maps, ancient writings) </a:t>
            </a:r>
            <a:r>
              <a:rPr b="1"/>
              <a:t>MAY</a:t>
            </a:r>
            <a:r>
              <a:t> shed light on Scripture (I like to say, they may add come color to a black and white picture) and correct some interpretation of some relatively minor point.  But we must be extremely careful to not let those sources significantly change the picture.</a:t>
            </a:r>
          </a:p>
          <a:p>
            <a:pPr>
              <a:defRPr sz="2400">
                <a:latin typeface="Arial"/>
                <a:ea typeface="Arial"/>
                <a:cs typeface="Arial"/>
                <a:sym typeface="Arial"/>
              </a:defRPr>
            </a:pPr>
          </a:p>
          <a:p>
            <a:pPr>
              <a:defRPr sz="2400">
                <a:latin typeface="Arial"/>
                <a:ea typeface="Arial"/>
                <a:cs typeface="Arial"/>
                <a:sym typeface="Arial"/>
              </a:defRPr>
            </a:pPr>
          </a:p>
          <a:p>
            <a:pPr>
              <a:defRPr sz="24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24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Shape 1208"/>
          <p:cNvSpPr/>
          <p:nvPr>
            <p:ph type="sldImg"/>
          </p:nvPr>
        </p:nvSpPr>
        <p:spPr>
          <a:prstGeom prst="rect">
            <a:avLst/>
          </a:prstGeom>
        </p:spPr>
        <p:txBody>
          <a:bodyPr/>
          <a:lstStyle/>
          <a:p>
            <a:pPr/>
          </a:p>
        </p:txBody>
      </p:sp>
      <p:sp>
        <p:nvSpPr>
          <p:cNvPr id="1209" name="Shape 1209"/>
          <p:cNvSpPr/>
          <p:nvPr>
            <p:ph type="body" sz="quarter" idx="1"/>
          </p:nvPr>
        </p:nvSpPr>
        <p:spPr>
          <a:prstGeom prst="rect">
            <a:avLst/>
          </a:prstGeom>
        </p:spPr>
        <p:txBody>
          <a:bodyPr/>
          <a:lstStyle/>
          <a:p>
            <a:pPr>
              <a:defRPr>
                <a:latin typeface="Arial"/>
                <a:ea typeface="Arial"/>
                <a:cs typeface="Arial"/>
                <a:sym typeface="Arial"/>
              </a:defRPr>
            </a:pPr>
            <a:r>
              <a:t>Adding color and correcting a few minor interpretations is one thing, but we better not allow the extrabiblical source to radically change the picture. -- next slide</a:t>
            </a:r>
          </a:p>
          <a:p>
            <a:pPr>
              <a:defRPr sz="2300">
                <a:latin typeface="Arial"/>
                <a:ea typeface="Arial"/>
                <a:cs typeface="Arial"/>
                <a:sym typeface="Arial"/>
              </a:defRPr>
            </a:pPr>
            <a:r>
              <a:t>Examples of “adding color” to a properly interpreted text (by sound hermeneutics) by considering extra-biblical information:</a:t>
            </a:r>
          </a:p>
          <a:p>
            <a:pPr>
              <a:defRPr sz="2300">
                <a:latin typeface="Arial"/>
                <a:ea typeface="Arial"/>
                <a:cs typeface="Arial"/>
                <a:sym typeface="Arial"/>
              </a:defRPr>
            </a:pPr>
            <a:r>
              <a:t>Learning about the Egyptian gods sheds additional light on the account of the miraculous judges through Moses</a:t>
            </a:r>
          </a:p>
          <a:p>
            <a:pPr>
              <a:defRPr sz="2300">
                <a:latin typeface="Arial"/>
                <a:ea typeface="Arial"/>
                <a:cs typeface="Arial"/>
                <a:sym typeface="Arial"/>
              </a:defRPr>
            </a:pPr>
            <a:r>
              <a:t>Information about the nature of a Roman guard and a seal on the tomb of Jesus adds to our understanding of the resurrection.</a:t>
            </a:r>
          </a:p>
          <a:p>
            <a:pPr>
              <a:defRPr sz="2300">
                <a:latin typeface="Arial"/>
                <a:ea typeface="Arial"/>
                <a:cs typeface="Arial"/>
                <a:sym typeface="Arial"/>
              </a:defRPr>
            </a:pPr>
            <a:r>
              <a:t>Information about the cities of the seven churches in Revelation 2-3 adds color to the meaning of the text</a:t>
            </a:r>
          </a:p>
          <a:p>
            <a:pPr>
              <a:defRPr sz="2300">
                <a:latin typeface="Arial"/>
                <a:ea typeface="Arial"/>
                <a:cs typeface="Arial"/>
                <a:sym typeface="Arial"/>
              </a:defRPr>
            </a:pPr>
            <a:r>
              <a:t>Biological information about DNA and reproduction sheds light on the nature of the created kinds in Gen. 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Shape 1213"/>
          <p:cNvSpPr/>
          <p:nvPr>
            <p:ph type="sldImg"/>
          </p:nvPr>
        </p:nvSpPr>
        <p:spPr>
          <a:prstGeom prst="rect">
            <a:avLst/>
          </a:prstGeom>
        </p:spPr>
        <p:txBody>
          <a:bodyPr/>
          <a:lstStyle/>
          <a:p>
            <a:pPr/>
          </a:p>
        </p:txBody>
      </p:sp>
      <p:sp>
        <p:nvSpPr>
          <p:cNvPr id="1214" name="Shape 1214"/>
          <p:cNvSpPr/>
          <p:nvPr>
            <p:ph type="body" sz="quarter" idx="1"/>
          </p:nvPr>
        </p:nvSpPr>
        <p:spPr>
          <a:prstGeom prst="rect">
            <a:avLst/>
          </a:prstGeom>
        </p:spPr>
        <p:txBody>
          <a:bodyPr/>
          <a:lstStyle/>
          <a:p>
            <a:pPr/>
            <a:r>
              <a:t>All old-earth views of Genesis (e.g. gap, day-age, framework hypothesis, analogical day, day-gap-day, cosmic temple views, etc.) change the picture significantly, </a:t>
            </a:r>
          </a:p>
          <a:p>
            <a:pPr/>
            <a:r>
              <a:t>including accepting millions of years of death, disease and extinction before Adam--next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p>
            <a:pPr/>
            <a:r>
              <a:t>NASB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Shape 1281"/>
          <p:cNvSpPr/>
          <p:nvPr>
            <p:ph type="sldImg"/>
          </p:nvPr>
        </p:nvSpPr>
        <p:spPr>
          <a:prstGeom prst="rect">
            <a:avLst/>
          </a:prstGeom>
        </p:spPr>
        <p:txBody>
          <a:bodyPr/>
          <a:lstStyle/>
          <a:p>
            <a:pPr/>
          </a:p>
        </p:txBody>
      </p:sp>
      <p:sp>
        <p:nvSpPr>
          <p:cNvPr id="1282" name="Shape 1282"/>
          <p:cNvSpPr/>
          <p:nvPr>
            <p:ph type="body" sz="quarter" idx="1"/>
          </p:nvPr>
        </p:nvSpPr>
        <p:spPr>
          <a:prstGeom prst="rect">
            <a:avLst/>
          </a:prstGeom>
        </p:spPr>
        <p:txBody>
          <a:bodyPr/>
          <a:lstStyle/>
          <a:p>
            <a:pPr/>
            <a:r>
              <a:t>And millions of years radically changes the picture of Scripture.</a:t>
            </a:r>
          </a:p>
          <a:p>
            <a:pPr/>
            <a:r>
              <a:t>	But </a:t>
            </a:r>
            <a:r>
              <a:rPr b="1"/>
              <a:t>Article 21</a:t>
            </a:r>
            <a:r>
              <a:t> on Hermeneutics opens the door further to these old-earth views.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Shape 1287"/>
          <p:cNvSpPr/>
          <p:nvPr>
            <p:ph type="sldImg"/>
          </p:nvPr>
        </p:nvSpPr>
        <p:spPr>
          <a:prstGeom prst="rect">
            <a:avLst/>
          </a:prstGeom>
        </p:spPr>
        <p:txBody>
          <a:bodyPr/>
          <a:lstStyle/>
          <a:p>
            <a:pPr/>
          </a:p>
        </p:txBody>
      </p:sp>
      <p:sp>
        <p:nvSpPr>
          <p:cNvPr id="1288" name="Shape 1288"/>
          <p:cNvSpPr/>
          <p:nvPr>
            <p:ph type="body" sz="quarter" idx="1"/>
          </p:nvPr>
        </p:nvSpPr>
        <p:spPr>
          <a:prstGeom prst="rect">
            <a:avLst/>
          </a:prstGeom>
        </p:spPr>
        <p:txBody>
          <a:bodyPr/>
          <a:lstStyle/>
          <a:p>
            <a:pPr>
              <a:defRPr sz="2800">
                <a:latin typeface="Arial"/>
                <a:ea typeface="Arial"/>
                <a:cs typeface="Arial"/>
                <a:sym typeface="Arial"/>
              </a:defRPr>
            </a:pPr>
            <a:r>
              <a:t>But the leads to another problematic Article #21.</a:t>
            </a:r>
          </a:p>
          <a:p>
            <a:pPr>
              <a:defRPr sz="1800">
                <a:latin typeface="Arial"/>
                <a:ea typeface="Arial"/>
                <a:cs typeface="Arial"/>
                <a:sym typeface="Arial"/>
              </a:defRPr>
            </a:pPr>
          </a:p>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Shape 1293"/>
          <p:cNvSpPr/>
          <p:nvPr>
            <p:ph type="sldImg"/>
          </p:nvPr>
        </p:nvSpPr>
        <p:spPr>
          <a:prstGeom prst="rect">
            <a:avLst/>
          </a:prstGeom>
        </p:spPr>
        <p:txBody>
          <a:bodyPr/>
          <a:lstStyle/>
          <a:p>
            <a:pPr/>
          </a:p>
        </p:txBody>
      </p:sp>
      <p:sp>
        <p:nvSpPr>
          <p:cNvPr id="1294" name="Shape 1294"/>
          <p:cNvSpPr/>
          <p:nvPr>
            <p:ph type="body" sz="quarter" idx="1"/>
          </p:nvPr>
        </p:nvSpPr>
        <p:spPr>
          <a:prstGeom prst="rect">
            <a:avLst/>
          </a:prstGeom>
        </p:spPr>
        <p:txBody>
          <a:bodyPr/>
          <a:lstStyle/>
          <a:p>
            <a:pPr>
              <a:defRPr sz="1800">
                <a:latin typeface="Arial"/>
                <a:ea typeface="Arial"/>
                <a:cs typeface="Arial"/>
                <a:sym typeface="Arial"/>
              </a:defRPr>
            </a:pPr>
            <a:r>
              <a:t>Problematic: Not all “facts of nature” are in fact “facts” or “genuine scientific facts.” </a:t>
            </a:r>
          </a:p>
          <a:p>
            <a:pPr>
              <a:defRPr sz="1800">
                <a:latin typeface="Arial"/>
                <a:ea typeface="Arial"/>
                <a:cs typeface="Arial"/>
                <a:sym typeface="Arial"/>
              </a:defRPr>
            </a:pPr>
            <a:r>
              <a:t>Many “facts” are </a:t>
            </a:r>
            <a:r>
              <a:rPr i="1"/>
              <a:t>interpretations</a:t>
            </a:r>
            <a:r>
              <a:t> based on anti-biblical </a:t>
            </a:r>
            <a:r>
              <a:rPr i="1"/>
              <a:t>assumptions</a:t>
            </a:r>
            <a:r>
              <a:t>.</a:t>
            </a:r>
          </a:p>
          <a:p>
            <a:pPr>
              <a:defRPr sz="2900">
                <a:latin typeface="Arial"/>
                <a:ea typeface="Arial"/>
                <a:cs typeface="Arial"/>
                <a:sym typeface="Arial"/>
              </a:defRPr>
            </a:pPr>
            <a:r>
              <a:t>One of the leading old-earth proponents who has influenced many evangelical theologians, pastors, and laypeople in this regard is Hugh Ross, founder and president of Reasons to Believe. NEXT SLIDE</a:t>
            </a:r>
          </a:p>
          <a:p>
            <a:pPr>
              <a:defRPr sz="1800">
                <a:latin typeface="Arial"/>
                <a:ea typeface="Arial"/>
                <a:cs typeface="Arial"/>
                <a:sym typeface="Arial"/>
              </a:defRPr>
            </a:pPr>
          </a:p>
          <a:p>
            <a:pPr>
              <a:defRPr sz="1800">
                <a:latin typeface="Arial"/>
                <a:ea typeface="Arial"/>
                <a:cs typeface="Arial"/>
                <a:sym typeface="Arial"/>
              </a:defRPr>
            </a:pPr>
            <a:r>
              <a:t>In church: error about Gen. Rev.  Scripture: creation infallibly reveals Creator.  </a:t>
            </a:r>
          </a:p>
          <a:p>
            <a:pPr>
              <a:defRPr sz="1800">
                <a:latin typeface="Arial"/>
                <a:ea typeface="Arial"/>
                <a:cs typeface="Arial"/>
                <a:sym typeface="Arial"/>
              </a:defRPr>
            </a:pPr>
            <a:r>
              <a:t>No Scripture teaches that creation infallibly reveals the origin and history of Creation.  Nature is not 67th book of the Bible.</a:t>
            </a:r>
          </a:p>
          <a:p>
            <a:pPr>
              <a:defRPr sz="1600">
                <a:latin typeface="Arial"/>
                <a:ea typeface="Arial"/>
                <a:cs typeface="Arial"/>
                <a:sym typeface="Arial"/>
              </a:defRPr>
            </a:pPr>
          </a:p>
          <a:p>
            <a:pPr>
              <a:defRPr sz="12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2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Shape 1300"/>
          <p:cNvSpPr/>
          <p:nvPr>
            <p:ph type="sldImg"/>
          </p:nvPr>
        </p:nvSpPr>
        <p:spPr>
          <a:prstGeom prst="rect">
            <a:avLst/>
          </a:prstGeom>
        </p:spPr>
        <p:txBody>
          <a:bodyPr/>
          <a:lstStyle/>
          <a:p>
            <a:pPr/>
          </a:p>
        </p:txBody>
      </p:sp>
      <p:sp>
        <p:nvSpPr>
          <p:cNvPr id="1301" name="Shape 1301"/>
          <p:cNvSpPr/>
          <p:nvPr>
            <p:ph type="body" sz="quarter" idx="1"/>
          </p:nvPr>
        </p:nvSpPr>
        <p:spPr>
          <a:prstGeom prst="rect">
            <a:avLst/>
          </a:prstGeom>
        </p:spPr>
        <p:txBody>
          <a:bodyPr/>
          <a:lstStyle/>
          <a:p>
            <a:pPr>
              <a:defRPr sz="2500">
                <a:latin typeface="Arial"/>
                <a:ea typeface="Arial"/>
                <a:cs typeface="Arial"/>
                <a:sym typeface="Arial"/>
              </a:defRPr>
            </a:pPr>
            <a:r>
              <a:t>Ross has influenced many theologians to believe in millions of years, including Grudem, Geisler and Sproul.</a:t>
            </a:r>
          </a:p>
          <a:p>
            <a:pPr>
              <a:defRPr sz="2500">
                <a:latin typeface="Arial"/>
                <a:ea typeface="Arial"/>
                <a:cs typeface="Arial"/>
                <a:sym typeface="Arial"/>
              </a:defRPr>
            </a:pPr>
            <a:r>
              <a:t>	We cannot and should not expect the naturalistic interpretations of observations in nature to be consistent with the truth of Genesis.</a:t>
            </a:r>
          </a:p>
          <a:p>
            <a:pPr>
              <a:defRPr sz="2500">
                <a:latin typeface="Arial"/>
                <a:ea typeface="Arial"/>
                <a:cs typeface="Arial"/>
                <a:sym typeface="Arial"/>
              </a:defRPr>
            </a:pPr>
            <a:r>
              <a:t>	These naturalistic interpretations will never be consistent with Scripture.</a:t>
            </a:r>
          </a:p>
          <a:p>
            <a:pPr>
              <a:defRPr sz="2500">
                <a:latin typeface="Arial"/>
                <a:ea typeface="Arial"/>
                <a:cs typeface="Arial"/>
                <a:sym typeface="Arial"/>
              </a:defRPr>
            </a:pPr>
            <a:r>
              <a:t>	Ross says he believes in inerrancy and he has influenced many theologians (including Grudem) to accept millions of years, but the ICBI statements on inerrancy and hermeneutics clearly denies that nature is the 67th book of the Bible.</a:t>
            </a:r>
          </a:p>
          <a:p>
            <a:pPr>
              <a:defRPr sz="2500">
                <a:latin typeface="Arial"/>
                <a:ea typeface="Arial"/>
                <a:cs typeface="Arial"/>
                <a:sym typeface="Arial"/>
              </a:defRPr>
            </a:pPr>
            <a:r>
              <a:t>	This is an unbiblical view of general revelation.</a:t>
            </a:r>
          </a:p>
          <a:p>
            <a:pPr>
              <a:defRPr sz="2500">
                <a:latin typeface="Arial"/>
                <a:ea typeface="Arial"/>
                <a:cs typeface="Arial"/>
                <a:sym typeface="Arial"/>
              </a:defRPr>
            </a:pPr>
            <a:r>
              <a:t>Ross continues immediately </a:t>
            </a:r>
            <a:r>
              <a:rPr b="1"/>
              <a:t>NEXT SLIDE</a:t>
            </a:r>
            <a:endParaRPr b="1"/>
          </a:p>
          <a:p>
            <a:pPr>
              <a:defRPr sz="1800">
                <a:latin typeface="Arial"/>
                <a:ea typeface="Arial"/>
                <a:cs typeface="Arial"/>
                <a:sym typeface="Arial"/>
              </a:defRPr>
            </a:pPr>
            <a:endParaRPr b="1"/>
          </a:p>
          <a:p>
            <a:pPr>
              <a:defRPr sz="1800">
                <a:latin typeface="Arial"/>
                <a:ea typeface="Arial"/>
                <a:cs typeface="Arial"/>
                <a:sym typeface="Arial"/>
              </a:defRPr>
            </a:pPr>
            <a:r>
              <a:t>Ross teaches the same erroneous view of general revelation in H. Ross, </a:t>
            </a:r>
            <a:r>
              <a:rPr i="1"/>
              <a:t>A Matter of Days</a:t>
            </a:r>
            <a:r>
              <a:t> (Covina, CA: RTB Press, 2015, 2nd ed.), p. 269.  Also in his chapter in J.B. Stump, </a:t>
            </a:r>
            <a:r>
              <a:rPr i="1"/>
              <a:t>Four views on Creation, Evolution, and Intelligent Design</a:t>
            </a:r>
            <a:r>
              <a:t> (Zondervan, 2017).</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1" name="Shape 1311"/>
          <p:cNvSpPr/>
          <p:nvPr>
            <p:ph type="sldImg"/>
          </p:nvPr>
        </p:nvSpPr>
        <p:spPr>
          <a:prstGeom prst="rect">
            <a:avLst/>
          </a:prstGeom>
        </p:spPr>
        <p:txBody>
          <a:bodyPr/>
          <a:lstStyle/>
          <a:p>
            <a:pPr/>
          </a:p>
        </p:txBody>
      </p:sp>
      <p:sp>
        <p:nvSpPr>
          <p:cNvPr id="1312" name="Shape 1312"/>
          <p:cNvSpPr/>
          <p:nvPr>
            <p:ph type="body" sz="quarter" idx="1"/>
          </p:nvPr>
        </p:nvSpPr>
        <p:spPr>
          <a:prstGeom prst="rect">
            <a:avLst/>
          </a:prstGeom>
        </p:spPr>
        <p:txBody>
          <a:bodyPr/>
          <a:lstStyle/>
          <a:p>
            <a:pPr/>
            <a:r>
              <a:t>You can look up all these verses later. </a:t>
            </a:r>
          </a:p>
          <a:p>
            <a:pPr/>
            <a:r>
              <a:t>But note what he says about the verses NEXT Slide:</a:t>
            </a:r>
          </a:p>
          <a:p>
            <a:pPr/>
          </a:p>
          <a:p>
            <a:pPr>
              <a:defRPr sz="1800">
                <a:latin typeface="Arial"/>
                <a:ea typeface="Arial"/>
                <a:cs typeface="Arial"/>
                <a:sym typeface="Arial"/>
              </a:defRPr>
            </a:pPr>
          </a:p>
          <a:p>
            <a:pPr>
              <a:defRPr sz="1800">
                <a:latin typeface="Arial"/>
                <a:ea typeface="Arial"/>
                <a:cs typeface="Arial"/>
                <a:sym typeface="Arial"/>
              </a:defRPr>
            </a:pPr>
            <a:r>
              <a:t>“The ‘voice’ of nature: Many Bible passages state that God reveals Himself faithfully through the “voice” of nature as well as through the inspired words of Scripture. Here is a partial list of such verses:”</a:t>
            </a:r>
          </a:p>
          <a:p>
            <a:pPr>
              <a:defRPr sz="1800">
                <a:latin typeface="Arial"/>
                <a:ea typeface="Arial"/>
                <a:cs typeface="Arial"/>
                <a:sym typeface="Arial"/>
              </a:defRPr>
            </a:pPr>
          </a:p>
          <a:p>
            <a:pPr>
              <a:defRPr sz="1800">
                <a:latin typeface="Arial"/>
                <a:ea typeface="Arial"/>
                <a:cs typeface="Arial"/>
                <a:sym typeface="Arial"/>
              </a:defRPr>
            </a:pPr>
            <a:r>
              <a:t>The passages are Job 10:8-14, 12:7, 34:14-15, 35:10-12, 37:5-7, and Job 38-41; Psalm 8, 19:1-6, 50:6, 85;11, 97:6, 98:2-3, Psalm 104, and Psalm 139; Proverbs 8:22-31; Ecclesiastes 3:11; Habakkuk 3:3; Acts 14:17 and 17:23-31; Romans 1:18-25, 2:14-15, and 10:16-18; and Colossians 1:23.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9" name="Shape 1319"/>
          <p:cNvSpPr/>
          <p:nvPr>
            <p:ph type="sldImg"/>
          </p:nvPr>
        </p:nvSpPr>
        <p:spPr>
          <a:prstGeom prst="rect">
            <a:avLst/>
          </a:prstGeom>
        </p:spPr>
        <p:txBody>
          <a:bodyPr/>
          <a:lstStyle/>
          <a:p>
            <a:pPr/>
          </a:p>
        </p:txBody>
      </p:sp>
      <p:sp>
        <p:nvSpPr>
          <p:cNvPr id="1320" name="Shape 1320"/>
          <p:cNvSpPr/>
          <p:nvPr>
            <p:ph type="body" sz="quarter" idx="1"/>
          </p:nvPr>
        </p:nvSpPr>
        <p:spPr>
          <a:prstGeom prst="rect">
            <a:avLst/>
          </a:prstGeom>
        </p:spPr>
        <p:txBody>
          <a:bodyPr/>
          <a:lstStyle/>
          <a:p>
            <a:pPr/>
            <a:r>
              <a:t>Text above the verses on previous slide:</a:t>
            </a:r>
          </a:p>
          <a:p>
            <a:pPr/>
            <a:r>
              <a:t> “The ‘voice’ of nature: Many Bible passages state that God reveals Himself faithfully through the “voice” of nature as well as through the inspired words of Scripture.”</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Shape 1332"/>
          <p:cNvSpPr/>
          <p:nvPr>
            <p:ph type="sldImg"/>
          </p:nvPr>
        </p:nvSpPr>
        <p:spPr>
          <a:prstGeom prst="rect">
            <a:avLst/>
          </a:prstGeom>
        </p:spPr>
        <p:txBody>
          <a:bodyPr/>
          <a:lstStyle/>
          <a:p>
            <a:pPr/>
          </a:p>
        </p:txBody>
      </p:sp>
      <p:sp>
        <p:nvSpPr>
          <p:cNvPr id="1333" name="Shape 1333"/>
          <p:cNvSpPr/>
          <p:nvPr>
            <p:ph type="body" sz="quarter" idx="1"/>
          </p:nvPr>
        </p:nvSpPr>
        <p:spPr>
          <a:prstGeom prst="rect">
            <a:avLst/>
          </a:prstGeom>
        </p:spPr>
        <p:txBody>
          <a:bodyPr/>
          <a:lstStyle/>
          <a:p>
            <a:pPr>
              <a:defRPr sz="2400">
                <a:latin typeface="Arial"/>
                <a:ea typeface="Arial"/>
                <a:cs typeface="Arial"/>
                <a:sym typeface="Arial"/>
              </a:defRPr>
            </a:pPr>
            <a:r>
              <a:t>The consensus view of the scientific majority is NOT general revelation!</a:t>
            </a:r>
          </a:p>
          <a:p>
            <a:pPr>
              <a:defRPr sz="2400">
                <a:latin typeface="Arial"/>
                <a:ea typeface="Arial"/>
                <a:cs typeface="Arial"/>
                <a:sym typeface="Arial"/>
              </a:defRPr>
            </a:pPr>
            <a:r>
              <a:t>General revelation is the truth about God, NOT the truth about history.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Shape 1339"/>
          <p:cNvSpPr/>
          <p:nvPr>
            <p:ph type="sldImg"/>
          </p:nvPr>
        </p:nvSpPr>
        <p:spPr>
          <a:prstGeom prst="rect">
            <a:avLst/>
          </a:prstGeom>
        </p:spPr>
        <p:txBody>
          <a:bodyPr/>
          <a:lstStyle/>
          <a:p>
            <a:pPr/>
          </a:p>
        </p:txBody>
      </p:sp>
      <p:sp>
        <p:nvSpPr>
          <p:cNvPr id="1340" name="Shape 1340"/>
          <p:cNvSpPr/>
          <p:nvPr>
            <p:ph type="body" sz="quarter" idx="1"/>
          </p:nvPr>
        </p:nvSpPr>
        <p:spPr>
          <a:prstGeom prst="rect">
            <a:avLst/>
          </a:prstGeom>
        </p:spPr>
        <p:txBody>
          <a:bodyPr/>
          <a:lstStyle/>
          <a:p>
            <a:pPr/>
            <a:r>
              <a:t>Ross continues immediately </a:t>
            </a:r>
            <a:r>
              <a:rPr b="1"/>
              <a:t>NEXT SLIDE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Shape 1345"/>
          <p:cNvSpPr/>
          <p:nvPr>
            <p:ph type="sldImg"/>
          </p:nvPr>
        </p:nvSpPr>
        <p:spPr>
          <a:prstGeom prst="rect">
            <a:avLst/>
          </a:prstGeom>
        </p:spPr>
        <p:txBody>
          <a:bodyPr/>
          <a:lstStyle/>
          <a:p>
            <a:pPr/>
          </a:p>
        </p:txBody>
      </p:sp>
      <p:sp>
        <p:nvSpPr>
          <p:cNvPr id="1346" name="Shape 1346"/>
          <p:cNvSpPr/>
          <p:nvPr>
            <p:ph type="body" sz="quarter" idx="1"/>
          </p:nvPr>
        </p:nvSpPr>
        <p:spPr>
          <a:prstGeom prst="rect">
            <a:avLst/>
          </a:prstGeom>
        </p:spPr>
        <p:txBody>
          <a:bodyPr/>
          <a:lstStyle/>
          <a:p>
            <a:pPr/>
            <a:r>
              <a:t>Notice the deceptive confusion of categories.</a:t>
            </a:r>
          </a:p>
          <a:p>
            <a:pPr/>
            <a:r>
              <a:t>	Here he is comparing Scripture (Ezra) with Scripture (Romans).</a:t>
            </a:r>
          </a:p>
          <a:p>
            <a:pPr/>
            <a:r>
              <a:t>True, one book of the Bible is not inferior or superior to another book of the Bible.  </a:t>
            </a:r>
          </a:p>
          <a:p>
            <a:pPr/>
            <a:r>
              <a:t>	BUT in this context he is talking about General Revelation (creation) and Special Revelation (Scripture).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0" name="Shape 1350"/>
          <p:cNvSpPr/>
          <p:nvPr>
            <p:ph type="sldImg"/>
          </p:nvPr>
        </p:nvSpPr>
        <p:spPr>
          <a:prstGeom prst="rect">
            <a:avLst/>
          </a:prstGeom>
        </p:spPr>
        <p:txBody>
          <a:bodyPr/>
          <a:lstStyle/>
          <a:p>
            <a:pPr/>
          </a:p>
        </p:txBody>
      </p:sp>
      <p:sp>
        <p:nvSpPr>
          <p:cNvPr id="1351" name="Shape 1351"/>
          <p:cNvSpPr/>
          <p:nvPr>
            <p:ph type="body" sz="quarter" idx="1"/>
          </p:nvPr>
        </p:nvSpPr>
        <p:spPr>
          <a:prstGeom prst="rect">
            <a:avLst/>
          </a:prstGeom>
        </p:spPr>
        <p:txBody>
          <a:bodyPr/>
          <a:lstStyle/>
          <a:p>
            <a:pPr/>
            <a:r>
              <a:t>Ross continues immediately </a:t>
            </a:r>
            <a:r>
              <a:rPr b="1"/>
              <a:t>NEXT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Shape 1057"/>
          <p:cNvSpPr/>
          <p:nvPr>
            <p:ph type="sldImg"/>
          </p:nvPr>
        </p:nvSpPr>
        <p:spPr>
          <a:prstGeom prst="rect">
            <a:avLst/>
          </a:prstGeom>
        </p:spPr>
        <p:txBody>
          <a:bodyPr/>
          <a:lstStyle/>
          <a:p>
            <a:pPr/>
          </a:p>
        </p:txBody>
      </p:sp>
      <p:sp>
        <p:nvSpPr>
          <p:cNvPr id="1058" name="Shape 1058"/>
          <p:cNvSpPr/>
          <p:nvPr>
            <p:ph type="body" sz="quarter" idx="1"/>
          </p:nvPr>
        </p:nvSpPr>
        <p:spPr>
          <a:prstGeom prst="rect">
            <a:avLst/>
          </a:prstGeom>
        </p:spPr>
        <p:txBody>
          <a:bodyPr/>
          <a:lstStyle/>
          <a:p>
            <a:pPr/>
            <a:r>
              <a:t>NASB/ESV “The sum of your Word is truth”</a:t>
            </a:r>
          </a:p>
          <a:p>
            <a:pPr/>
            <a:r>
              <a:t>HCSB/NKJV “The entirety of your Word is truth”</a:t>
            </a:r>
          </a:p>
          <a:p>
            <a:pPr/>
            <a:r>
              <a:t>KJV “Thy word is true from the beginning”</a:t>
            </a:r>
          </a:p>
          <a:p>
            <a:pPr/>
            <a:r>
              <a:t>NIV “All your words are true”</a:t>
            </a:r>
          </a:p>
          <a:p>
            <a:pPr/>
            <a:r>
              <a:t>NET “Your instructions are totally reliable”</a:t>
            </a:r>
          </a:p>
          <a:p>
            <a:pPr/>
            <a:r>
              <a:t>Arabic (Ketab El Hayat) “All your words are true”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6" name="Shape 1356"/>
          <p:cNvSpPr/>
          <p:nvPr>
            <p:ph type="sldImg"/>
          </p:nvPr>
        </p:nvSpPr>
        <p:spPr>
          <a:prstGeom prst="rect">
            <a:avLst/>
          </a:prstGeom>
        </p:spPr>
        <p:txBody>
          <a:bodyPr/>
          <a:lstStyle/>
          <a:p>
            <a:pPr/>
          </a:p>
        </p:txBody>
      </p:sp>
      <p:sp>
        <p:nvSpPr>
          <p:cNvPr id="1357" name="Shape 1357"/>
          <p:cNvSpPr/>
          <p:nvPr>
            <p:ph type="body" sz="quarter" idx="1"/>
          </p:nvPr>
        </p:nvSpPr>
        <p:spPr>
          <a:prstGeom prst="rect">
            <a:avLst/>
          </a:prstGeom>
        </p:spPr>
        <p:txBody>
          <a:bodyPr/>
          <a:lstStyle/>
          <a:p>
            <a:pPr/>
            <a:r>
              <a:t>He equates “science” with “majority view of scientists” and with “facts of nature.”</a:t>
            </a:r>
          </a:p>
          <a:p>
            <a:pPr/>
            <a:r>
              <a:t>	Science is a method of discovering truth, just as exegesis is.</a:t>
            </a:r>
          </a:p>
          <a:p>
            <a:pPr/>
            <a:r>
              <a:t>Science is not in conflict with theology or Scripture. It is the majority view of scientists that conflicts with orthodox theology and the clear words of Scripture.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5" name="Shape 1385"/>
          <p:cNvSpPr/>
          <p:nvPr>
            <p:ph type="sldImg"/>
          </p:nvPr>
        </p:nvSpPr>
        <p:spPr>
          <a:prstGeom prst="rect">
            <a:avLst/>
          </a:prstGeom>
        </p:spPr>
        <p:txBody>
          <a:bodyPr/>
          <a:lstStyle/>
          <a:p>
            <a:pPr/>
          </a:p>
        </p:txBody>
      </p:sp>
      <p:sp>
        <p:nvSpPr>
          <p:cNvPr id="1386" name="Shape 1386"/>
          <p:cNvSpPr/>
          <p:nvPr>
            <p:ph type="body" sz="quarter" idx="1"/>
          </p:nvPr>
        </p:nvSpPr>
        <p:spPr>
          <a:prstGeom prst="rect">
            <a:avLst/>
          </a:prstGeom>
        </p:spPr>
        <p:txBody>
          <a:bodyPr/>
          <a:lstStyle/>
          <a:p>
            <a:pPr>
              <a:defRPr sz="2200">
                <a:latin typeface="Arial"/>
                <a:ea typeface="Arial"/>
                <a:cs typeface="Arial"/>
                <a:sym typeface="Arial"/>
              </a:defRPr>
            </a:pPr>
            <a:r>
              <a:t>Well, it’s been about 25 years since the work of ICBI ended.  </a:t>
            </a:r>
          </a:p>
          <a:p>
            <a:pPr>
              <a:defRPr sz="2200">
                <a:latin typeface="Arial"/>
                <a:ea typeface="Arial"/>
                <a:cs typeface="Arial"/>
                <a:sym typeface="Arial"/>
              </a:defRPr>
            </a:pPr>
            <a:r>
              <a:t>We still need to defend inerrancy in the church for it is increasingly under attack again.</a:t>
            </a:r>
          </a:p>
          <a:p>
            <a:pPr>
              <a:defRPr sz="1800">
                <a:latin typeface="Arial"/>
                <a:ea typeface="Arial"/>
                <a:cs typeface="Arial"/>
                <a:sym typeface="Arial"/>
              </a:defRPr>
            </a:pPr>
          </a:p>
          <a:p>
            <a:pPr>
              <a:defRPr sz="1800">
                <a:latin typeface="Arial"/>
                <a:ea typeface="Arial"/>
                <a:cs typeface="Arial"/>
                <a:sym typeface="Arial"/>
              </a:defRPr>
            </a:pPr>
          </a:p>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2" name="Shape 1392"/>
          <p:cNvSpPr/>
          <p:nvPr>
            <p:ph type="sldImg"/>
          </p:nvPr>
        </p:nvSpPr>
        <p:spPr>
          <a:prstGeom prst="rect">
            <a:avLst/>
          </a:prstGeom>
        </p:spPr>
        <p:txBody>
          <a:bodyPr/>
          <a:lstStyle/>
          <a:p>
            <a:pPr/>
          </a:p>
        </p:txBody>
      </p:sp>
      <p:sp>
        <p:nvSpPr>
          <p:cNvPr id="1393" name="Shape 1393"/>
          <p:cNvSpPr/>
          <p:nvPr>
            <p:ph type="body" sz="quarter" idx="1"/>
          </p:nvPr>
        </p:nvSpPr>
        <p:spPr>
          <a:prstGeom prst="rect">
            <a:avLst/>
          </a:prstGeom>
        </p:spPr>
        <p:txBody>
          <a:bodyPr/>
          <a:lstStyle/>
          <a:p>
            <a:pPr>
              <a:defRPr sz="2000">
                <a:latin typeface="Arial"/>
                <a:ea typeface="Arial"/>
                <a:cs typeface="Arial"/>
                <a:sym typeface="Arial"/>
              </a:defRPr>
            </a:pPr>
            <a:r>
              <a:t>Prolific author, professor of philosophy &amp; theology at 5 seminaries (co-founded the seminary at Veritas International University and also Southern Evangelical Seminary), </a:t>
            </a:r>
          </a:p>
          <a:p>
            <a:pPr>
              <a:defRPr sz="2000">
                <a:latin typeface="Arial"/>
                <a:ea typeface="Arial"/>
                <a:cs typeface="Arial"/>
                <a:sym typeface="Arial"/>
              </a:defRPr>
            </a:pPr>
            <a:r>
              <a:t>	President of the Evangelical Theological Society (1998), and a primary architect of the ICBI Statements on Inerrancy and Hermeneutics.  </a:t>
            </a:r>
          </a:p>
          <a:p>
            <a:pPr>
              <a:defRPr sz="2000">
                <a:latin typeface="Arial"/>
                <a:ea typeface="Arial"/>
                <a:cs typeface="Arial"/>
                <a:sym typeface="Arial"/>
              </a:defRPr>
            </a:pPr>
            <a:r>
              <a:t>He g</a:t>
            </a:r>
            <a:r>
              <a:t>reatly helped the church through his teaching &amp; writings.</a:t>
            </a:r>
          </a:p>
          <a:p>
            <a:pPr>
              <a:defRPr sz="2000">
                <a:latin typeface="Arial"/>
                <a:ea typeface="Arial"/>
                <a:cs typeface="Arial"/>
                <a:sym typeface="Arial"/>
              </a:defRPr>
            </a:pPr>
            <a:r>
              <a:t>	He said, NEXT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Shape 1401"/>
          <p:cNvSpPr/>
          <p:nvPr>
            <p:ph type="sldImg"/>
          </p:nvPr>
        </p:nvSpPr>
        <p:spPr>
          <a:prstGeom prst="rect">
            <a:avLst/>
          </a:prstGeom>
        </p:spPr>
        <p:txBody>
          <a:bodyPr/>
          <a:lstStyle/>
          <a:p>
            <a:pPr/>
          </a:p>
        </p:txBody>
      </p:sp>
      <p:sp>
        <p:nvSpPr>
          <p:cNvPr id="1402" name="Shape 1402"/>
          <p:cNvSpPr/>
          <p:nvPr>
            <p:ph type="body" sz="quarter" idx="1"/>
          </p:nvPr>
        </p:nvSpPr>
        <p:spPr>
          <a:prstGeom prst="rect">
            <a:avLst/>
          </a:prstGeom>
        </p:spPr>
        <p:txBody>
          <a:bodyPr/>
          <a:lstStyle/>
          <a:p>
            <a:pPr/>
            <a:r>
              <a:t>I totally agree.</a:t>
            </a:r>
          </a:p>
          <a:p>
            <a:pPr/>
            <a:r>
              <a:t>next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6" name="Shape 1406"/>
          <p:cNvSpPr/>
          <p:nvPr>
            <p:ph type="sldImg"/>
          </p:nvPr>
        </p:nvSpPr>
        <p:spPr>
          <a:prstGeom prst="rect">
            <a:avLst/>
          </a:prstGeom>
        </p:spPr>
        <p:txBody>
          <a:bodyPr/>
          <a:lstStyle/>
          <a:p>
            <a:pPr/>
          </a:p>
        </p:txBody>
      </p:sp>
      <p:sp>
        <p:nvSpPr>
          <p:cNvPr id="1407" name="Shape 1407"/>
          <p:cNvSpPr/>
          <p:nvPr>
            <p:ph type="body" sz="quarter" idx="1"/>
          </p:nvPr>
        </p:nvSpPr>
        <p:spPr>
          <a:prstGeom prst="rect">
            <a:avLst/>
          </a:prstGeom>
        </p:spPr>
        <p:txBody>
          <a:bodyPr/>
          <a:lstStyle/>
          <a:p>
            <a:pPr>
              <a:defRPr sz="2200"/>
            </a:pPr>
            <a:r>
              <a:t>I totally agree.</a:t>
            </a:r>
          </a:p>
          <a:p>
            <a:pPr>
              <a:defRPr sz="2200"/>
            </a:pPr>
            <a:r>
              <a:t>But Dr. Geisler accepts the millions of years.</a:t>
            </a:r>
          </a:p>
          <a:p>
            <a:pPr>
              <a:defRPr sz="2200"/>
            </a:pPr>
            <a:r>
              <a:t>Next slide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Shape 1432"/>
          <p:cNvSpPr/>
          <p:nvPr>
            <p:ph type="sldImg"/>
          </p:nvPr>
        </p:nvSpPr>
        <p:spPr>
          <a:prstGeom prst="rect">
            <a:avLst/>
          </a:prstGeom>
        </p:spPr>
        <p:txBody>
          <a:bodyPr/>
          <a:lstStyle/>
          <a:p>
            <a:pPr/>
          </a:p>
        </p:txBody>
      </p:sp>
      <p:sp>
        <p:nvSpPr>
          <p:cNvPr id="1433" name="Shape 1433"/>
          <p:cNvSpPr/>
          <p:nvPr>
            <p:ph type="body" sz="quarter" idx="1"/>
          </p:nvPr>
        </p:nvSpPr>
        <p:spPr>
          <a:prstGeom prst="rect">
            <a:avLst/>
          </a:prstGeom>
        </p:spPr>
        <p:txBody>
          <a:bodyPr/>
          <a:lstStyle/>
          <a:p>
            <a:pPr>
              <a:defRPr sz="2200">
                <a:latin typeface="Arial"/>
                <a:ea typeface="Arial"/>
                <a:cs typeface="Arial"/>
                <a:sym typeface="Arial"/>
              </a:defRPr>
            </a:pPr>
            <a:r>
              <a:t>After decades of favoring the Framework Hypothesis, Dr. Sproul said in his commentary on the Westminster Confession, </a:t>
            </a:r>
            <a:r>
              <a:rPr i="1"/>
              <a:t>Truths We Confess</a:t>
            </a:r>
            <a:r>
              <a:t>, (P&amp;R Publishing, 2006) that he now believed the days of creation were literal, 24-hour days.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8" name="Shape 1438"/>
          <p:cNvSpPr/>
          <p:nvPr>
            <p:ph type="sldImg"/>
          </p:nvPr>
        </p:nvSpPr>
        <p:spPr>
          <a:prstGeom prst="rect">
            <a:avLst/>
          </a:prstGeom>
        </p:spPr>
        <p:txBody>
          <a:bodyPr/>
          <a:lstStyle/>
          <a:p>
            <a:pPr/>
          </a:p>
        </p:txBody>
      </p:sp>
      <p:sp>
        <p:nvSpPr>
          <p:cNvPr id="1439" name="Shape 1439"/>
          <p:cNvSpPr/>
          <p:nvPr>
            <p:ph type="body" sz="quarter" idx="1"/>
          </p:nvPr>
        </p:nvSpPr>
        <p:spPr>
          <a:prstGeom prst="rect">
            <a:avLst/>
          </a:prstGeom>
        </p:spPr>
        <p:txBody>
          <a:bodyPr/>
          <a:lstStyle/>
          <a:p>
            <a:pPr>
              <a:defRPr sz="2200">
                <a:latin typeface="Arial"/>
                <a:ea typeface="Arial"/>
                <a:cs typeface="Arial"/>
                <a:sym typeface="Arial"/>
              </a:defRPr>
            </a:pPr>
            <a:r>
              <a:t>Challies is a leading Christian blogger and an Elder at Grace Fellowship Church in Toronto Canada.</a:t>
            </a:r>
          </a:p>
          <a:p>
            <a:pPr>
              <a:defRPr sz="2200">
                <a:latin typeface="Arial"/>
                <a:ea typeface="Arial"/>
                <a:cs typeface="Arial"/>
                <a:sym typeface="Arial"/>
              </a:defRPr>
            </a:pPr>
            <a:r>
              <a:t>	Tim is referring to Sproul’s literal days belief expressed in </a:t>
            </a:r>
            <a:r>
              <a:rPr i="1"/>
              <a:t>Truths We Confess</a:t>
            </a:r>
            <a:r>
              <a:t> (P&amp;R Publishing, 2006).</a:t>
            </a:r>
          </a:p>
          <a:p>
            <a:pPr>
              <a:defRPr sz="2200">
                <a:latin typeface="Arial"/>
                <a:ea typeface="Arial"/>
                <a:cs typeface="Arial"/>
                <a:sym typeface="Arial"/>
              </a:defRPr>
            </a:pPr>
          </a:p>
          <a:p>
            <a:pPr>
              <a:defRPr sz="1400">
                <a:latin typeface="Arial"/>
                <a:ea typeface="Arial"/>
                <a:cs typeface="Arial"/>
                <a:sym typeface="Arial"/>
              </a:defRPr>
            </a:pPr>
            <a:r>
              <a:t>We should note that Sproul was </a:t>
            </a:r>
            <a:r>
              <a:rPr spc="-38"/>
              <a:t>the only president of the ICBI during its 10 years of existence and the original framer of the Affirmations and Denials of the Chicago Statement on Inerrancy. (see near end of </a:t>
            </a:r>
            <a:r>
              <a:rPr spc="-38" u="sng">
                <a:solidFill>
                  <a:srgbClr val="0000FF"/>
                </a:solidFill>
                <a:uFill>
                  <a:solidFill>
                    <a:srgbClr val="0000FF"/>
                  </a:solidFill>
                </a:uFill>
                <a:hlinkClick r:id="rId3" invalidUrl="" action="" tgtFrame="" tooltip="" history="1" highlightClick="0" endSnd="0"/>
              </a:rPr>
              <a:t>http://defendinginerrancy.com/inductive-deductive-inerrancy/</a:t>
            </a:r>
            <a:r>
              <a:rPr spc="-38"/>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5" name="Shape 1455"/>
          <p:cNvSpPr/>
          <p:nvPr>
            <p:ph type="sldImg"/>
          </p:nvPr>
        </p:nvSpPr>
        <p:spPr>
          <a:prstGeom prst="rect">
            <a:avLst/>
          </a:prstGeom>
        </p:spPr>
        <p:txBody>
          <a:bodyPr/>
          <a:lstStyle/>
          <a:p>
            <a:pPr/>
          </a:p>
        </p:txBody>
      </p:sp>
      <p:sp>
        <p:nvSpPr>
          <p:cNvPr id="1456" name="Shape 1456"/>
          <p:cNvSpPr/>
          <p:nvPr>
            <p:ph type="body" sz="quarter" idx="1"/>
          </p:nvPr>
        </p:nvSpPr>
        <p:spPr>
          <a:prstGeom prst="rect">
            <a:avLst/>
          </a:prstGeom>
        </p:spPr>
        <p:txBody>
          <a:bodyPr/>
          <a:lstStyle>
            <a:lvl1pPr>
              <a:defRPr sz="2800">
                <a:latin typeface="Arial"/>
                <a:ea typeface="Arial"/>
                <a:cs typeface="Arial"/>
                <a:sym typeface="Arial"/>
              </a:defRPr>
            </a:lvl1pPr>
          </a:lstStyle>
          <a:p>
            <a:pPr/>
            <a:r>
              <a:t>Genesis 1 is historical narrative. -- next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Shape 1478"/>
          <p:cNvSpPr/>
          <p:nvPr>
            <p:ph type="sldImg"/>
          </p:nvPr>
        </p:nvSpPr>
        <p:spPr>
          <a:prstGeom prst="rect">
            <a:avLst/>
          </a:prstGeom>
        </p:spPr>
        <p:txBody>
          <a:bodyPr/>
          <a:lstStyle/>
          <a:p>
            <a:pPr/>
          </a:p>
        </p:txBody>
      </p:sp>
      <p:sp>
        <p:nvSpPr>
          <p:cNvPr id="1479" name="Shape 1479"/>
          <p:cNvSpPr/>
          <p:nvPr>
            <p:ph type="body" sz="quarter" idx="1"/>
          </p:nvPr>
        </p:nvSpPr>
        <p:spPr>
          <a:prstGeom prst="rect">
            <a:avLst/>
          </a:prstGeom>
        </p:spPr>
        <p:txBody>
          <a:bodyPr/>
          <a:lstStyle/>
          <a:p>
            <a:pPr>
              <a:defRPr sz="2000">
                <a:latin typeface="Arial"/>
                <a:ea typeface="Arial"/>
                <a:cs typeface="Arial"/>
                <a:sym typeface="Arial"/>
              </a:defRPr>
            </a:pPr>
            <a:r>
              <a:t>So the question of the literary genre of Gen. 1 is a red herring--it is irrelevant to the question of the age of the creation.  </a:t>
            </a:r>
          </a:p>
          <a:p>
            <a:pPr>
              <a:defRPr sz="2000">
                <a:latin typeface="Arial"/>
                <a:ea typeface="Arial"/>
                <a:cs typeface="Arial"/>
                <a:sym typeface="Arial"/>
              </a:defRPr>
            </a:pPr>
            <a:r>
              <a:t>To my knowledge Sproul never changed his view since this 2012 interview.  So why didn’t Dr. Sproul believe Genesis regarding the age of the creation?  He told us at his Ligonier conference in 2012.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Shape 1486"/>
          <p:cNvSpPr/>
          <p:nvPr>
            <p:ph type="sldImg"/>
          </p:nvPr>
        </p:nvSpPr>
        <p:spPr>
          <a:prstGeom prst="rect">
            <a:avLst/>
          </a:prstGeom>
        </p:spPr>
        <p:txBody>
          <a:bodyPr/>
          <a:lstStyle/>
          <a:p>
            <a:pPr/>
          </a:p>
        </p:txBody>
      </p:sp>
      <p:sp>
        <p:nvSpPr>
          <p:cNvPr id="1487" name="Shape 1487"/>
          <p:cNvSpPr/>
          <p:nvPr>
            <p:ph type="body" sz="quarter" idx="1"/>
          </p:nvPr>
        </p:nvSpPr>
        <p:spPr>
          <a:prstGeom prst="rect">
            <a:avLst/>
          </a:prstGeom>
        </p:spPr>
        <p:txBody>
          <a:bodyPr/>
          <a:lstStyle/>
          <a:p>
            <a:pPr>
              <a:defRPr sz="2800">
                <a:latin typeface="Arial"/>
                <a:ea typeface="Arial"/>
                <a:cs typeface="Arial"/>
                <a:sym typeface="Arial"/>
              </a:defRPr>
            </a:pPr>
            <a:r>
              <a:t>The Bible gives </a:t>
            </a:r>
            <a:r>
              <a:rPr b="1"/>
              <a:t>more than hints</a:t>
            </a:r>
            <a:r>
              <a:t> about the age of the creation.  </a:t>
            </a:r>
          </a:p>
          <a:p>
            <a:pPr>
              <a:defRPr sz="2800">
                <a:latin typeface="Arial"/>
                <a:ea typeface="Arial"/>
                <a:cs typeface="Arial"/>
                <a:sym typeface="Arial"/>
              </a:defRPr>
            </a:pPr>
            <a:r>
              <a:t>	Of course it </a:t>
            </a:r>
            <a:r>
              <a:rPr b="1"/>
              <a:t>doesn’t give us a date.</a:t>
            </a:r>
          </a:p>
          <a:p>
            <a:pPr>
              <a:defRPr sz="2800">
                <a:latin typeface="Arial"/>
                <a:ea typeface="Arial"/>
                <a:cs typeface="Arial"/>
                <a:sym typeface="Arial"/>
              </a:defRPr>
            </a:pPr>
            <a:r>
              <a:t>But it does give us lots of information to calculate the age of the creation reasonably accurately, just a little more that 6000 years ago..</a:t>
            </a:r>
          </a:p>
          <a:p>
            <a:pPr>
              <a:defRPr sz="2800">
                <a:latin typeface="Arial"/>
                <a:ea typeface="Arial"/>
                <a:cs typeface="Arial"/>
                <a:sym typeface="Arial"/>
              </a:defRPr>
            </a:pPr>
          </a:p>
          <a:p>
            <a:pPr>
              <a:defRPr sz="2800">
                <a:latin typeface="Arial"/>
                <a:ea typeface="Arial"/>
                <a:cs typeface="Arial"/>
                <a:sym typeface="Arial"/>
              </a:defRPr>
            </a:pPr>
            <a:r>
              <a:t>47 sec.     </a:t>
            </a:r>
          </a:p>
          <a:p>
            <a:pPr>
              <a:defRPr sz="2800">
                <a:latin typeface="Arial"/>
                <a:ea typeface="Arial"/>
                <a:cs typeface="Arial"/>
                <a:sym typeface="Arial"/>
              </a:defRPr>
            </a:pPr>
          </a:p>
          <a:p>
            <a:pPr>
              <a:defRPr sz="2400">
                <a:latin typeface="Arial"/>
                <a:ea typeface="Arial"/>
                <a:cs typeface="Arial"/>
                <a:sym typeface="Arial"/>
              </a:defRPr>
            </a:pPr>
            <a:r>
              <a:t>Text box 1</a:t>
            </a:r>
          </a:p>
          <a:p>
            <a:pPr>
              <a:defRPr sz="2400"/>
            </a:pPr>
            <a:r>
              <a:t>For some people it is an all or nothing issue. People ask me how old the Earth is and I tell them I don't know. Because I don't. And I'll tell you why I don’t.</a:t>
            </a:r>
          </a:p>
          <a:p>
            <a:pPr>
              <a:defRPr sz="2400"/>
            </a:pPr>
          </a:p>
          <a:p>
            <a:pPr>
              <a:defRPr sz="2400"/>
            </a:pPr>
            <a:r>
              <a:t>Text box 2</a:t>
            </a:r>
          </a:p>
          <a:p>
            <a:pPr>
              <a:defRPr sz="2400"/>
            </a:pPr>
            <a:r>
              <a:t>In the first place, the Bible does not give us a date of creation. Now it gives us hints and inclinations that would indicate in many cases a young earth.</a:t>
            </a:r>
          </a:p>
          <a:p>
            <a:pPr>
              <a:defRPr sz="2400"/>
            </a:pPr>
          </a:p>
          <a:p>
            <a:pPr>
              <a:defRPr sz="2400"/>
            </a:pPr>
            <a:r>
              <a:t>Text box 3</a:t>
            </a:r>
          </a:p>
          <a:p>
            <a:pPr>
              <a:defRPr sz="2400"/>
            </a:pPr>
            <a:r>
              <a:t>And at the same time, you have all this expanding universe, and all this astronomical, dating and triangulation and all that stuff coming from outside the church that makes me wonder.</a:t>
            </a:r>
          </a:p>
          <a:p>
            <a:pPr>
              <a:defRPr sz="2000"/>
            </a:pPr>
          </a:p>
          <a:p>
            <a:pPr>
              <a:defRPr sz="2000"/>
            </a:pPr>
            <a:r>
              <a:t>1</a:t>
            </a:r>
          </a:p>
          <a:p>
            <a:pPr rtl="1">
              <a:defRPr sz="2000"/>
            </a:pPr>
            <a:r>
              <a:t>بالنسبة إلى بعض الأشخاص ، إنَّها قضية كلِّ شيء أو لا شيء. يسألني الناس عن عمر الأرض وأقول لهم إنَّني لا أعرف. لأنَّني فعليًّا لا أعرف. وسأخبرك لماذا.</a:t>
            </a:r>
          </a:p>
          <a:p>
            <a:pPr>
              <a:defRPr sz="2000"/>
            </a:pPr>
          </a:p>
          <a:p>
            <a:pPr>
              <a:defRPr sz="2000"/>
            </a:pPr>
            <a:r>
              <a:t>2</a:t>
            </a:r>
          </a:p>
          <a:p>
            <a:pPr rtl="1">
              <a:defRPr sz="2000"/>
            </a:pPr>
            <a:r>
              <a:t>أوَّلاً لا يحدِّد الكتاب المقدَّس تاريخ الخلق.  بل يعطينا تلميحات وتوجُّهات من شأنها أن تشير في الكثير من الحالات إلى الأرض الفتيَّة.</a:t>
            </a:r>
          </a:p>
          <a:p>
            <a:pPr>
              <a:defRPr sz="2000"/>
            </a:pPr>
          </a:p>
          <a:p>
            <a:pPr>
              <a:defRPr sz="2000"/>
            </a:pPr>
            <a:r>
              <a:t>3</a:t>
            </a:r>
          </a:p>
          <a:p>
            <a:pPr rtl="1">
              <a:defRPr sz="2000"/>
            </a:pPr>
            <a:r>
              <a:t>وفي الوقت نفسه، لديك كلَّ هذا الكون المتمدِّد، وكلُّ هذه الفلكيَّة، والتأريخ والتثليث وكلُّ تلك الأشياء التي من خارج الكنيسة التي تجعلني أتساءل.</a:t>
            </a:r>
          </a:p>
          <a:p>
            <a:pPr>
              <a:defRPr sz="2000">
                <a:uFill>
                  <a:solidFill>
                    <a:srgbClr val="000000"/>
                  </a:solidFill>
                </a:uFill>
                <a:latin typeface="+mn-lt"/>
                <a:ea typeface="+mn-ea"/>
                <a:cs typeface="+mn-cs"/>
                <a:sym typeface="Helvetica"/>
              </a:defRPr>
            </a:pPr>
            <a:r>
              <a:rPr u="sng">
                <a:solidFill>
                  <a:srgbClr val="0000FF"/>
                </a:solidFill>
                <a:uFill>
                  <a:solidFill>
                    <a:srgbClr val="0000FF"/>
                  </a:solidFill>
                </a:uFill>
                <a:hlinkClick r:id="rId3" invalidUrl="" action="" tgtFrame="" tooltip="" history="1" highlightClick="0" endSnd="0"/>
              </a:rPr>
              <a:t>http://www.ligonier.org/blog/introduction-reformed-approach-science-and-scripture/</a:t>
            </a:r>
            <a:r>
              <a:rPr>
                <a:uFillTx/>
              </a:rPr>
              <a:t>.</a:t>
            </a:r>
          </a:p>
          <a:p>
            <a:pPr>
              <a:defRPr sz="2000">
                <a:latin typeface="+mn-lt"/>
                <a:ea typeface="+mn-ea"/>
                <a:cs typeface="+mn-cs"/>
                <a:sym typeface="Helvetica"/>
              </a:defRPr>
            </a:pPr>
            <a:r>
              <a:t>The conference page is here: </a:t>
            </a:r>
            <a:r>
              <a:rPr u="sng">
                <a:solidFill>
                  <a:srgbClr val="0000FF"/>
                </a:solidFill>
                <a:uFill>
                  <a:solidFill>
                    <a:srgbClr val="0000FF"/>
                  </a:solidFill>
                </a:uFill>
                <a:latin typeface="+mj-lt"/>
                <a:ea typeface="+mj-ea"/>
                <a:cs typeface="+mj-cs"/>
                <a:sym typeface="Lucida Grande"/>
                <a:hlinkClick r:id="rId4" invalidUrl="" action="" tgtFrame="" tooltip="" history="1" highlightClick="0" endSnd="0"/>
              </a:rPr>
              <a:t>http://www.ligonier.org/learn/conferences/the-christian-mind-2012-national-conference/</a:t>
            </a:r>
            <a:r>
              <a:t>, held in March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2" name="Shape 1062"/>
          <p:cNvSpPr/>
          <p:nvPr>
            <p:ph type="sldImg"/>
          </p:nvPr>
        </p:nvSpPr>
        <p:spPr>
          <a:prstGeom prst="rect">
            <a:avLst/>
          </a:prstGeom>
        </p:spPr>
        <p:txBody>
          <a:bodyPr/>
          <a:lstStyle/>
          <a:p>
            <a:pPr/>
          </a:p>
        </p:txBody>
      </p:sp>
      <p:sp>
        <p:nvSpPr>
          <p:cNvPr id="1063" name="Shape 1063"/>
          <p:cNvSpPr/>
          <p:nvPr>
            <p:ph type="body" sz="quarter" idx="1"/>
          </p:nvPr>
        </p:nvSpPr>
        <p:spPr>
          <a:prstGeom prst="rect">
            <a:avLst/>
          </a:prstGeom>
        </p:spPr>
        <p:txBody>
          <a:bodyPr/>
          <a:lstStyle/>
          <a:p>
            <a:pPr/>
            <a:r>
              <a:t>NASB</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Shape 1499"/>
          <p:cNvSpPr/>
          <p:nvPr>
            <p:ph type="sldImg"/>
          </p:nvPr>
        </p:nvSpPr>
        <p:spPr>
          <a:prstGeom prst="rect">
            <a:avLst/>
          </a:prstGeom>
        </p:spPr>
        <p:txBody>
          <a:bodyPr/>
          <a:lstStyle/>
          <a:p>
            <a:pPr/>
          </a:p>
        </p:txBody>
      </p:sp>
      <p:sp>
        <p:nvSpPr>
          <p:cNvPr id="1500" name="Shape 1500"/>
          <p:cNvSpPr/>
          <p:nvPr>
            <p:ph type="body" sz="quarter" idx="1"/>
          </p:nvPr>
        </p:nvSpPr>
        <p:spPr>
          <a:prstGeom prst="rect">
            <a:avLst/>
          </a:prstGeom>
        </p:spPr>
        <p:txBody>
          <a:bodyPr/>
          <a:lstStyle/>
          <a:p>
            <a:pPr defTabSz="457200">
              <a:defRPr sz="2200">
                <a:latin typeface="Arial"/>
                <a:ea typeface="Arial"/>
                <a:cs typeface="Arial"/>
                <a:sym typeface="Arial"/>
              </a:defRPr>
            </a:pPr>
            <a:r>
              <a:t>Famous OT scholar at Princeton Theological Seminary for half a century.  </a:t>
            </a:r>
          </a:p>
          <a:p>
            <a:pPr defTabSz="457200">
              <a:defRPr sz="2200">
                <a:latin typeface="Arial"/>
                <a:ea typeface="Arial"/>
                <a:cs typeface="Arial"/>
                <a:sym typeface="Arial"/>
              </a:defRPr>
            </a:pPr>
            <a:r>
              <a:t>This paper has influenced thousands of scholars to reject YEC.</a:t>
            </a:r>
          </a:p>
          <a:p>
            <a:pPr defTabSz="457200">
              <a:defRPr sz="2200">
                <a:latin typeface="Arial"/>
                <a:ea typeface="Arial"/>
                <a:cs typeface="Arial"/>
                <a:sym typeface="Arial"/>
              </a:defRPr>
            </a:pPr>
          </a:p>
          <a:p>
            <a:pPr defTabSz="457200">
              <a:defRPr sz="1800">
                <a:latin typeface="Arial"/>
                <a:ea typeface="Arial"/>
                <a:cs typeface="Arial"/>
                <a:sym typeface="Arial"/>
              </a:defRPr>
            </a:pPr>
            <a:r>
              <a:t>“William Henry Green (1825-1900) held the chair of Biblical and Oriental Literature at Princeton Theological Seminary from 1851 until his death. As one of America’s foremost linguists and an outstanding Old Testament scholar, he opposed the conclusions of the higher-critical movement and ‘did more than any one man of his time to rally and steady . . . the Church under the shock of a sudden and mighty assault on the trustworthiness of the Scriptures’ (John D. Davis).”  This quote and the photo are from </a:t>
            </a:r>
            <a:r>
              <a:rPr u="sng">
                <a:solidFill>
                  <a:srgbClr val="0000FF"/>
                </a:solidFill>
                <a:uFill>
                  <a:solidFill>
                    <a:srgbClr val="0000FF"/>
                  </a:solidFill>
                </a:uFill>
                <a:hlinkClick r:id="rId3" invalidUrl="" action="" tgtFrame="" tooltip="" history="1" highlightClick="0" endSnd="0"/>
              </a:rPr>
              <a:t>http://banneroftruth.org/us/about/banner-authors/william-h-green/</a:t>
            </a:r>
            <a:r>
              <a:t>, accessed 12 Aug 2014</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9" name="Shape 1509"/>
          <p:cNvSpPr/>
          <p:nvPr>
            <p:ph type="sldImg"/>
          </p:nvPr>
        </p:nvSpPr>
        <p:spPr>
          <a:prstGeom prst="rect">
            <a:avLst/>
          </a:prstGeom>
        </p:spPr>
        <p:txBody>
          <a:bodyPr/>
          <a:lstStyle/>
          <a:p>
            <a:pPr/>
          </a:p>
        </p:txBody>
      </p:sp>
      <p:sp>
        <p:nvSpPr>
          <p:cNvPr id="1510" name="Shape 1510"/>
          <p:cNvSpPr/>
          <p:nvPr>
            <p:ph type="body" sz="quarter" idx="1"/>
          </p:nvPr>
        </p:nvSpPr>
        <p:spPr>
          <a:prstGeom prst="rect">
            <a:avLst/>
          </a:prstGeom>
        </p:spPr>
        <p:txBody>
          <a:bodyPr/>
          <a:lstStyle/>
          <a:p>
            <a:pPr defTabSz="457200">
              <a:defRPr sz="1600">
                <a:latin typeface="Arial"/>
                <a:ea typeface="Arial"/>
                <a:cs typeface="Arial"/>
                <a:sym typeface="Arial"/>
              </a:defRPr>
            </a:pPr>
            <a:r>
              <a:t>William Henry Green (1825-1900) was a great Reformed Old Testament scholar at Princeton Theological Seminary for half a century.  </a:t>
            </a:r>
          </a:p>
          <a:p>
            <a:pPr defTabSz="457200">
              <a:defRPr sz="1600">
                <a:latin typeface="Arial"/>
                <a:ea typeface="Arial"/>
                <a:cs typeface="Arial"/>
                <a:sym typeface="Arial"/>
              </a:defRPr>
            </a:pPr>
            <a:r>
              <a:t>His 1890 paper in </a:t>
            </a:r>
            <a:r>
              <a:rPr i="1"/>
              <a:t>Bib Sac </a:t>
            </a:r>
            <a:r>
              <a:t>has influenced thousands of scholars to reject young-earth creation, including, I’m sure, Dr. Sproul.</a:t>
            </a:r>
          </a:p>
          <a:p>
            <a:pPr defTabSz="457200">
              <a:defRPr sz="1600">
                <a:latin typeface="Arial"/>
                <a:ea typeface="Arial"/>
                <a:cs typeface="Arial"/>
                <a:sym typeface="Arial"/>
              </a:defRPr>
            </a:pPr>
          </a:p>
          <a:p>
            <a:pPr defTabSz="457200">
              <a:defRPr sz="1600">
                <a:latin typeface="Arial"/>
                <a:ea typeface="Arial"/>
                <a:cs typeface="Arial"/>
                <a:sym typeface="Arial"/>
              </a:defRPr>
            </a:pPr>
            <a:r>
              <a:t>Refuted by Jeremy Sexton, “Who Was Born When Enosh Was 90? A Semantic Reevaluation of William Henry Green’s Chronological Gaps,” Westminster Theological Journal 77 (2015): 193-218, </a:t>
            </a:r>
            <a:r>
              <a:rPr u="sng">
                <a:solidFill>
                  <a:srgbClr val="0000FF"/>
                </a:solidFill>
                <a:uFill>
                  <a:solidFill>
                    <a:srgbClr val="0000FF"/>
                  </a:solidFill>
                </a:uFill>
                <a:hlinkClick r:id="rId3" invalidUrl="" action="" tgtFrame="" tooltip="" history="1" highlightClick="0" endSnd="0"/>
              </a:rPr>
              <a:t>https://biblearchaeology.dev.develisys.com/post/2016/04/06/Who-Was-Born-When-Enosh-Was-90-A-Semantic-Reevaluation-of-William-Henry-Greene28099s-Chronological-Gaps.aspx</a:t>
            </a:r>
          </a:p>
          <a:p>
            <a:pPr defTabSz="457200">
              <a:defRPr b="1" sz="1600">
                <a:latin typeface="Arial"/>
                <a:ea typeface="Arial"/>
                <a:cs typeface="Arial"/>
                <a:sym typeface="Arial"/>
              </a:defRPr>
            </a:pPr>
          </a:p>
          <a:p>
            <a:pPr defTabSz="457200">
              <a:defRPr sz="1600">
                <a:latin typeface="Arial"/>
                <a:ea typeface="Arial"/>
                <a:cs typeface="Arial"/>
                <a:sym typeface="Arial"/>
              </a:defRPr>
            </a:pPr>
            <a:r>
              <a:t>“William Henry Green (1825-1900) held the chair of Biblical and Oriental Literature at Princeton Theological Seminary from 1851 until his death. As one of America’s foremost linguists and an outstanding Old Testament scholar, he opposed the conclusions of the higher-critical movement and ‘did more than any one man of his time to rally and steady . . . the Church under the shock of a sudden and mighty assault on the trustworthiness of the Scriptures’ (John D. Davis).”  This quote and the </a:t>
            </a:r>
            <a:r>
              <a:rPr>
                <a:latin typeface="+mn-lt"/>
                <a:ea typeface="+mn-ea"/>
                <a:cs typeface="+mn-cs"/>
                <a:sym typeface="Helvetica"/>
              </a:rPr>
              <a:t>photo</a:t>
            </a:r>
            <a:r>
              <a:t> are from </a:t>
            </a:r>
            <a:r>
              <a:rPr u="sng">
                <a:solidFill>
                  <a:srgbClr val="0000FF"/>
                </a:solidFill>
                <a:uFill>
                  <a:solidFill>
                    <a:srgbClr val="0000FF"/>
                  </a:solidFill>
                </a:uFill>
                <a:hlinkClick r:id="rId4" invalidUrl="" action="" tgtFrame="" tooltip="" history="1" highlightClick="0" endSnd="0"/>
              </a:rPr>
              <a:t>http://banneroftruth.org/us/about/banner-authors/william-h-green/</a:t>
            </a:r>
            <a:r>
              <a:t>, accessed 12 Aug 2014.</a:t>
            </a:r>
          </a:p>
          <a:p>
            <a:pPr defTabSz="457200">
              <a:defRPr b="1" sz="1600">
                <a:latin typeface="Arial"/>
                <a:ea typeface="Arial"/>
                <a:cs typeface="Arial"/>
                <a:sym typeface="Arial"/>
              </a:defRPr>
            </a:pPr>
            <a:r>
              <a:t>But perhaps more than any man of his time, he undermined the truth and authority of Genesis 1-11 by denying that the genealogies in Genesis gave us any chronological information.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Shape 1539"/>
          <p:cNvSpPr/>
          <p:nvPr>
            <p:ph type="sldImg"/>
          </p:nvPr>
        </p:nvSpPr>
        <p:spPr>
          <a:prstGeom prst="rect">
            <a:avLst/>
          </a:prstGeom>
        </p:spPr>
        <p:txBody>
          <a:bodyPr/>
          <a:lstStyle/>
          <a:p>
            <a:pPr/>
          </a:p>
        </p:txBody>
      </p:sp>
      <p:sp>
        <p:nvSpPr>
          <p:cNvPr id="1540" name="Shape 1540"/>
          <p:cNvSpPr/>
          <p:nvPr>
            <p:ph type="body" sz="quarter" idx="1"/>
          </p:nvPr>
        </p:nvSpPr>
        <p:spPr>
          <a:prstGeom prst="rect">
            <a:avLst/>
          </a:prstGeom>
        </p:spPr>
        <p:txBody>
          <a:bodyPr/>
          <a:lstStyle/>
          <a:p>
            <a:pPr>
              <a:defRPr sz="2800">
                <a:latin typeface="Arial"/>
                <a:ea typeface="Arial"/>
                <a:cs typeface="Arial"/>
                <a:sym typeface="Arial"/>
              </a:defRPr>
            </a:pPr>
            <a:r>
              <a:t>Sproul goes on for about 3.5 min to give a very confusing discussion of special revelation and general revelation (both of which he says are “infallible”, though GR is only infallible in revealing the Creator; nowhere does Scripture teach that GR reveals when, how long, and how long ago God created).</a:t>
            </a:r>
          </a:p>
          <a:p>
            <a:pPr>
              <a:defRPr sz="2800">
                <a:latin typeface="Arial"/>
                <a:ea typeface="Arial"/>
                <a:cs typeface="Arial"/>
                <a:sym typeface="Arial"/>
              </a:defRPr>
            </a:pPr>
            <a:r>
              <a:t>But science “falsely so-called” has been keeping many godly inerrantists from believing Genesis over the past 200 years. ... next slides</a:t>
            </a:r>
          </a:p>
          <a:p>
            <a:pPr>
              <a:defRPr sz="2000"/>
            </a:pPr>
          </a:p>
          <a:p>
            <a:pPr>
              <a:defRPr sz="2000"/>
            </a:pPr>
            <a:r>
              <a:t>47 sec.</a:t>
            </a:r>
          </a:p>
          <a:p>
            <a:pPr>
              <a:defRPr sz="2000">
                <a:uFill>
                  <a:solidFill>
                    <a:srgbClr val="000000"/>
                  </a:solidFill>
                </a:uFill>
                <a:latin typeface="+mn-lt"/>
                <a:ea typeface="+mn-ea"/>
                <a:cs typeface="+mn-cs"/>
                <a:sym typeface="Helvetica"/>
              </a:defRPr>
            </a:pPr>
            <a:r>
              <a:rPr u="sng">
                <a:solidFill>
                  <a:srgbClr val="0000FF"/>
                </a:solidFill>
                <a:uFill>
                  <a:solidFill>
                    <a:srgbClr val="0000FF"/>
                  </a:solidFill>
                </a:uFill>
                <a:hlinkClick r:id="rId3" invalidUrl="" action="" tgtFrame="" tooltip="" history="1" highlightClick="0" endSnd="0"/>
              </a:rPr>
              <a:t>http://www.ligonier.org/blog/introduction-reformed-approach-science-and-scripture/</a:t>
            </a:r>
            <a:r>
              <a:rPr>
                <a:uFillTx/>
              </a:rPr>
              <a:t>.</a:t>
            </a:r>
          </a:p>
          <a:p>
            <a:pPr>
              <a:defRPr sz="2000">
                <a:latin typeface="+mn-lt"/>
                <a:ea typeface="+mn-ea"/>
                <a:cs typeface="+mn-cs"/>
                <a:sym typeface="Helvetica"/>
              </a:defRPr>
            </a:pPr>
            <a:r>
              <a:t>The conference page is here: </a:t>
            </a:r>
            <a:r>
              <a:rPr u="sng">
                <a:solidFill>
                  <a:srgbClr val="0000FF"/>
                </a:solidFill>
                <a:uFill>
                  <a:solidFill>
                    <a:srgbClr val="0000FF"/>
                  </a:solidFill>
                </a:uFill>
                <a:latin typeface="+mj-lt"/>
                <a:ea typeface="+mj-ea"/>
                <a:cs typeface="+mj-cs"/>
                <a:sym typeface="Lucida Grande"/>
                <a:hlinkClick r:id="rId4" invalidUrl="" action="" tgtFrame="" tooltip="" history="1" highlightClick="0" endSnd="0"/>
              </a:rPr>
              <a:t>http://www.ligonier.org/learn/conferences/the-christian-mind-2012-national-conference/</a:t>
            </a:r>
            <a:r>
              <a:t>, held in March 2012</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4" name="Shape 1544"/>
          <p:cNvSpPr/>
          <p:nvPr>
            <p:ph type="sldImg"/>
          </p:nvPr>
        </p:nvSpPr>
        <p:spPr>
          <a:prstGeom prst="rect">
            <a:avLst/>
          </a:prstGeom>
        </p:spPr>
        <p:txBody>
          <a:bodyPr/>
          <a:lstStyle/>
          <a:p>
            <a:pPr/>
          </a:p>
        </p:txBody>
      </p:sp>
      <p:sp>
        <p:nvSpPr>
          <p:cNvPr id="1545" name="Shape 1545"/>
          <p:cNvSpPr/>
          <p:nvPr>
            <p:ph type="body" sz="quarter" idx="1"/>
          </p:nvPr>
        </p:nvSpPr>
        <p:spPr>
          <a:prstGeom prst="rect">
            <a:avLst/>
          </a:prstGeom>
        </p:spPr>
        <p:txBody>
          <a:bodyPr/>
          <a:lstStyle/>
          <a:p>
            <a:pPr/>
            <a:r>
              <a:t>I want to give you a few more quotes of great Christian leaders and scholars to show how the majority view among geologists and astronomers is holding priority over Scripture.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Shape 1555"/>
          <p:cNvSpPr/>
          <p:nvPr>
            <p:ph type="sldImg"/>
          </p:nvPr>
        </p:nvSpPr>
        <p:spPr>
          <a:prstGeom prst="rect">
            <a:avLst/>
          </a:prstGeom>
        </p:spPr>
        <p:txBody>
          <a:bodyPr/>
          <a:lstStyle/>
          <a:p>
            <a:pPr/>
          </a:p>
        </p:txBody>
      </p:sp>
      <p:sp>
        <p:nvSpPr>
          <p:cNvPr id="1556" name="Shape 1556"/>
          <p:cNvSpPr/>
          <p:nvPr>
            <p:ph type="body" sz="quarter" idx="1"/>
          </p:nvPr>
        </p:nvSpPr>
        <p:spPr>
          <a:prstGeom prst="rect">
            <a:avLst/>
          </a:prstGeom>
        </p:spPr>
        <p:txBody>
          <a:bodyPr/>
          <a:lstStyle/>
          <a:p>
            <a:pPr>
              <a:defRPr sz="1800">
                <a:latin typeface="Arial"/>
                <a:ea typeface="Arial"/>
                <a:cs typeface="Arial"/>
                <a:sym typeface="Arial"/>
              </a:defRPr>
            </a:pPr>
            <a:r>
              <a:t>Charles Haddon Spurgeon (1834-92) was 21 years old when he preached this sermon.</a:t>
            </a:r>
          </a:p>
          <a:p>
            <a:pPr>
              <a:defRPr sz="2400">
                <a:latin typeface="Arial"/>
                <a:ea typeface="Arial"/>
                <a:cs typeface="Arial"/>
                <a:sym typeface="Arial"/>
              </a:defRPr>
            </a:pPr>
            <a:r>
              <a:t>Here he evidently held to the gap theory.</a:t>
            </a:r>
          </a:p>
          <a:p>
            <a:pPr>
              <a:defRPr sz="2400">
                <a:latin typeface="Arial"/>
                <a:ea typeface="Arial"/>
                <a:cs typeface="Arial"/>
                <a:sym typeface="Arial"/>
              </a:defRPr>
            </a:pPr>
            <a:r>
              <a:t>In later comments he might hold to the day-age view.  He was never very clear in his brief comments.</a:t>
            </a:r>
          </a:p>
          <a:p>
            <a:pPr>
              <a:defRPr sz="2400">
                <a:latin typeface="Arial"/>
                <a:ea typeface="Arial"/>
                <a:cs typeface="Arial"/>
                <a:sym typeface="Arial"/>
              </a:defRPr>
            </a:pPr>
          </a:p>
          <a:p>
            <a:pPr>
              <a:defRPr sz="2400">
                <a:latin typeface="Arial"/>
                <a:ea typeface="Arial"/>
                <a:cs typeface="Arial"/>
                <a:sym typeface="Arial"/>
              </a:defRPr>
            </a:pPr>
            <a:r>
              <a:t>Charles H. Spurgeon, “The Power of the Holy Ghost,” The New Park Street Pulpit, Vol. 1 (Pasadena, TX: Pilgrim Publ., 1990), p. 230, https://www.spurgeon.org/resource-library/sermons/the-power-of-the-holy-ghost#flipbook/. This sermon was preached on 17 June 1855.</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Shape 1562"/>
          <p:cNvSpPr/>
          <p:nvPr>
            <p:ph type="sldImg"/>
          </p:nvPr>
        </p:nvSpPr>
        <p:spPr>
          <a:prstGeom prst="rect">
            <a:avLst/>
          </a:prstGeom>
        </p:spPr>
        <p:txBody>
          <a:bodyPr/>
          <a:lstStyle/>
          <a:p>
            <a:pPr/>
          </a:p>
        </p:txBody>
      </p:sp>
      <p:sp>
        <p:nvSpPr>
          <p:cNvPr id="1563" name="Shape 1563"/>
          <p:cNvSpPr/>
          <p:nvPr>
            <p:ph type="body" sz="quarter" idx="1"/>
          </p:nvPr>
        </p:nvSpPr>
        <p:spPr>
          <a:prstGeom prst="rect">
            <a:avLst/>
          </a:prstGeom>
        </p:spPr>
        <p:txBody>
          <a:bodyPr/>
          <a:lstStyle/>
          <a:p>
            <a:pPr marL="42597" marR="42597" defTabSz="914400">
              <a:spcBef>
                <a:spcPts val="400"/>
              </a:spcBef>
              <a:buClr>
                <a:srgbClr val="000000"/>
              </a:buClr>
              <a:buFont typeface="Arial"/>
              <a:defRPr sz="2500">
                <a:uFill>
                  <a:solidFill>
                    <a:srgbClr val="000000"/>
                  </a:solidFill>
                </a:uFill>
                <a:latin typeface="Arial"/>
                <a:ea typeface="Arial"/>
                <a:cs typeface="Arial"/>
                <a:sym typeface="Arial"/>
              </a:defRPr>
            </a:pPr>
            <a:r>
              <a:t>Go right on to the NEXT SLIDE</a:t>
            </a: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The quotes on this series of slides are sandwiched between the sentences below.  </a:t>
            </a:r>
          </a:p>
          <a:p>
            <a:pPr marR="42597" indent="42597" defTabSz="914400">
              <a:spcBef>
                <a:spcPts val="400"/>
              </a:spcBef>
              <a:defRPr sz="1700">
                <a:uFill>
                  <a:solidFill>
                    <a:srgbClr val="000000"/>
                  </a:solidFill>
                </a:uFill>
                <a:latin typeface="Arial"/>
                <a:ea typeface="Arial"/>
                <a:cs typeface="Arial"/>
                <a:sym typeface="Arial"/>
              </a:defRPr>
            </a:pPr>
            <a:r>
              <a:t>In commenting on his text, “The last enemy that shall be destroyed is death” (1 Corinthians 15:26), Spurgeon is even muddled on this issue:</a:t>
            </a:r>
          </a:p>
          <a:p>
            <a:pPr marR="42597" indent="42597" defTabSz="914400">
              <a:spcBef>
                <a:spcPts val="400"/>
              </a:spcBef>
              <a:defRPr sz="1700">
                <a:uFill>
                  <a:solidFill>
                    <a:srgbClr val="000000"/>
                  </a:solidFill>
                </a:uFill>
                <a:latin typeface="Arial"/>
                <a:ea typeface="Arial"/>
                <a:cs typeface="Arial"/>
                <a:sym typeface="Arial"/>
              </a:defRPr>
            </a:pPr>
            <a:r>
              <a:t>	“… if all things must be put under the feet of the man Christ Jesus, then every form of evil must be conquered by him, and death among the rest. … death itself must ultimately be overcome. … Death is the child of our direst foe … the manifest enemy of man … Death is an alien in this world; it did not enter into the original design of the unfallen creation, but its intrusion mars and spoils the whole thing.  It is no part of the Great Shepherd’s flock, but it is a wolf which cometh to kill and to destroy. … Death is a fierce invader of the realms of life, and where it comes it fells down every good tree, stops all wells of water, and mars every good piece of land with stones.” (pp. 697-699).</a:t>
            </a: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Death is not the child of our direst foe (presumably in Spurgeon’s mind that is Satan).  It is not a wolf that snuck into God’s creation.  It is not a fierce invader of God’s creation. Death is the result of the holy judgment of a good God.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8" name="Shape 1568"/>
          <p:cNvSpPr/>
          <p:nvPr>
            <p:ph type="sldImg"/>
          </p:nvPr>
        </p:nvSpPr>
        <p:spPr>
          <a:prstGeom prst="rect">
            <a:avLst/>
          </a:prstGeom>
        </p:spPr>
        <p:txBody>
          <a:bodyPr/>
          <a:lstStyle/>
          <a:p>
            <a:pPr/>
          </a:p>
        </p:txBody>
      </p:sp>
      <p:sp>
        <p:nvSpPr>
          <p:cNvPr id="1569" name="Shape 1569"/>
          <p:cNvSpPr/>
          <p:nvPr>
            <p:ph type="body" sz="quarter" idx="1"/>
          </p:nvPr>
        </p:nvSpPr>
        <p:spPr>
          <a:prstGeom prst="rect">
            <a:avLst/>
          </a:prstGeom>
        </p:spPr>
        <p:txBody>
          <a:bodyPr/>
          <a:lstStyle/>
          <a:p>
            <a:pPr/>
            <a:r>
              <a:t>So God executed the punishment before the crime was committed? What justice is this?!</a:t>
            </a: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The quotes on this series of slides are sandwiched between the sentences below.  </a:t>
            </a:r>
          </a:p>
          <a:p>
            <a:pPr marR="42597" indent="42597" defTabSz="914400">
              <a:spcBef>
                <a:spcPts val="400"/>
              </a:spcBef>
              <a:defRPr sz="1700">
                <a:uFill>
                  <a:solidFill>
                    <a:srgbClr val="000000"/>
                  </a:solidFill>
                </a:uFill>
                <a:latin typeface="Arial"/>
                <a:ea typeface="Arial"/>
                <a:cs typeface="Arial"/>
                <a:sym typeface="Arial"/>
              </a:defRPr>
            </a:pPr>
            <a:r>
              <a:t>In commenting on his text, “The last enemy that shall be destroyed is death” (1 Corinthians 15:26), Spurgeon is even muddled on this issue:</a:t>
            </a:r>
          </a:p>
          <a:p>
            <a:pPr marR="42597" indent="42597" defTabSz="914400">
              <a:spcBef>
                <a:spcPts val="400"/>
              </a:spcBef>
              <a:defRPr sz="1700">
                <a:uFill>
                  <a:solidFill>
                    <a:srgbClr val="000000"/>
                  </a:solidFill>
                </a:uFill>
                <a:latin typeface="Arial"/>
                <a:ea typeface="Arial"/>
                <a:cs typeface="Arial"/>
                <a:sym typeface="Arial"/>
              </a:defRPr>
            </a:pPr>
            <a:r>
              <a:t>	“… if all things must be put under the feet of the man Christ Jesus, then every form of evil must be conquered by him, and death among the rest. … death itself must ultimately be overcome. … Death is the child of our direst foe … the manifest enemy of man … Death is an alien in this world; it did not enter into the original design of the unfallen creation, but its intrusion mars and spoils the whole thing.  It is no part of the Great Shepherd’s flock, but it is a wolf which cometh to kill and to destroy. … Death is a fierce invader of the realms of life, and where it comes it fells down every good tree, stops all wells of water, and mars every good piece of land with stones.” (pp. 697-699).</a:t>
            </a: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Death is not the child of our direst foe (presumably in Spurgeon’s mind that is Satan).  It is not a wolf that snuck into God’s creation.  It is not a fierce invader of God’s creation. Death is the result of the holy judgment of a good God.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9" name="Shape 1579"/>
          <p:cNvSpPr/>
          <p:nvPr>
            <p:ph type="sldImg"/>
          </p:nvPr>
        </p:nvSpPr>
        <p:spPr>
          <a:prstGeom prst="rect">
            <a:avLst/>
          </a:prstGeom>
        </p:spPr>
        <p:txBody>
          <a:bodyPr/>
          <a:lstStyle/>
          <a:p>
            <a:pPr/>
          </a:p>
        </p:txBody>
      </p:sp>
      <p:sp>
        <p:nvSpPr>
          <p:cNvPr id="1580" name="Shape 1580"/>
          <p:cNvSpPr/>
          <p:nvPr>
            <p:ph type="body" sz="quarter" idx="1"/>
          </p:nvPr>
        </p:nvSpPr>
        <p:spPr>
          <a:prstGeom prst="rect">
            <a:avLst/>
          </a:prstGeom>
        </p:spPr>
        <p:txBody>
          <a:bodyPr/>
          <a:lstStyle/>
          <a:p>
            <a:pPr marL="42597" marR="42597" defTabSz="914400">
              <a:spcBef>
                <a:spcPts val="400"/>
              </a:spcBef>
              <a:buClr>
                <a:srgbClr val="000000"/>
              </a:buClr>
              <a:buFont typeface="Arial"/>
              <a:defRPr sz="2500">
                <a:uFill>
                  <a:solidFill>
                    <a:srgbClr val="000000"/>
                  </a:solidFill>
                </a:uFill>
                <a:latin typeface="Arial"/>
                <a:ea typeface="Arial"/>
                <a:cs typeface="Arial"/>
                <a:sym typeface="Arial"/>
              </a:defRPr>
            </a:pPr>
            <a:r>
              <a:t>A student preparing for ministry at Spurgeon’s College told me after a lecture at a church in Oxford on the 19th century origin of the idea of millions of years that Spurgeon’s College teaches theistic evolution.</a:t>
            </a:r>
          </a:p>
          <a:p>
            <a:pPr marL="42597"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The quotes on this series of slides are sandwiched between the sentences below.  </a:t>
            </a:r>
          </a:p>
          <a:p>
            <a:pPr marR="42597" indent="42597" defTabSz="914400">
              <a:spcBef>
                <a:spcPts val="400"/>
              </a:spcBef>
              <a:defRPr sz="1700">
                <a:uFill>
                  <a:solidFill>
                    <a:srgbClr val="000000"/>
                  </a:solidFill>
                </a:uFill>
                <a:latin typeface="Arial"/>
                <a:ea typeface="Arial"/>
                <a:cs typeface="Arial"/>
                <a:sym typeface="Arial"/>
              </a:defRPr>
            </a:pPr>
            <a:r>
              <a:t>In commenting on his text, “The last enemy that shall be destroyed is death” (1 Corinthians 15:26), Spurgeon says:</a:t>
            </a:r>
          </a:p>
          <a:p>
            <a:pPr marR="42597" indent="42597" defTabSz="914400">
              <a:spcBef>
                <a:spcPts val="400"/>
              </a:spcBef>
              <a:defRPr sz="1700">
                <a:uFill>
                  <a:solidFill>
                    <a:srgbClr val="000000"/>
                  </a:solidFill>
                </a:uFill>
                <a:latin typeface="Arial"/>
                <a:ea typeface="Arial"/>
                <a:cs typeface="Arial"/>
                <a:sym typeface="Arial"/>
              </a:defRPr>
            </a:pPr>
            <a:r>
              <a:t>	“… if all things must be put under the feet of the man Christ Jesus, then every form of evil must be conquered by him, and death among the rest. … death itself must ultimately be overcome. … Death is the child of our direst foe … the manifest enemy of man … Death is an alien in this world; it did not enter into the original design of the unfallen creation, but its intrusion mars and spoils the whole thing.  It is no part of the Great Shepherd’s flock, but it is a wolf which cometh to kill and to destroy. … Death is a fierce invader of the realms of life, and where it comes it fells down every good tree, stops all wells of water, and mars every good piece of land with stones.” (pp. 697-699).</a:t>
            </a:r>
          </a:p>
          <a:p>
            <a:pPr marR="42597" indent="42597" defTabSz="914400">
              <a:spcBef>
                <a:spcPts val="400"/>
              </a:spcBef>
              <a:defRPr sz="1700">
                <a:uFill>
                  <a:solidFill>
                    <a:srgbClr val="000000"/>
                  </a:solidFill>
                </a:uFill>
                <a:latin typeface="Arial"/>
                <a:ea typeface="Arial"/>
                <a:cs typeface="Arial"/>
                <a:sym typeface="Arial"/>
              </a:defRPr>
            </a:pPr>
          </a:p>
          <a:p>
            <a:pPr marR="42597" indent="42597" defTabSz="914400">
              <a:spcBef>
                <a:spcPts val="400"/>
              </a:spcBef>
              <a:defRPr sz="1700">
                <a:uFill>
                  <a:solidFill>
                    <a:srgbClr val="000000"/>
                  </a:solidFill>
                </a:uFill>
                <a:latin typeface="Arial"/>
                <a:ea typeface="Arial"/>
                <a:cs typeface="Arial"/>
                <a:sym typeface="Arial"/>
              </a:defRPr>
            </a:pPr>
            <a:r>
              <a:t>Spurgeon was not only wrong about the geological ages.  He is also muddled in these statements on death. Death is not the child of our direst foe (presumably in Spurgeon’s mind that is Satan).  It is not a wolf that snuck into God’s creation.  It is not a fierce invader of God’s creation. Death is the result of the holy judgment of a good God as He cursed His original “very good” creation because of Adam’s sin.  </a:t>
            </a:r>
          </a:p>
          <a:p>
            <a:pPr marR="42597" indent="42597" defTabSz="914400">
              <a:spcBef>
                <a:spcPts val="400"/>
              </a:spcBef>
              <a:defRPr sz="1700">
                <a:uFill>
                  <a:solidFill>
                    <a:srgbClr val="000000"/>
                  </a:solidFill>
                </a:uFill>
                <a:latin typeface="Arial"/>
                <a:ea typeface="Arial"/>
                <a:cs typeface="Arial"/>
                <a:sym typeface="Arial"/>
              </a:defRPr>
            </a:pPr>
            <a:r>
              <a:t>Spurgeon was a great preacher and was mightily used by God to help the church.  But like Abraham, David, Peter and every Christian leader since Peter, Spurgeon was flawed.  We dare not forget that or cover up the flaws in our honor of him. Rather like those recorded in Scripture, we should learn from Spurgeon’s mistakes and follow Christ and His Word more than our most beloved Christian leader.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0" name="Shape 1590"/>
          <p:cNvSpPr/>
          <p:nvPr>
            <p:ph type="sldImg"/>
          </p:nvPr>
        </p:nvSpPr>
        <p:spPr>
          <a:prstGeom prst="rect">
            <a:avLst/>
          </a:prstGeom>
        </p:spPr>
        <p:txBody>
          <a:bodyPr/>
          <a:lstStyle/>
          <a:p>
            <a:pPr/>
          </a:p>
        </p:txBody>
      </p:sp>
      <p:sp>
        <p:nvSpPr>
          <p:cNvPr id="1591" name="Shape 1591"/>
          <p:cNvSpPr/>
          <p:nvPr>
            <p:ph type="body" sz="quarter" idx="1"/>
          </p:nvPr>
        </p:nvSpPr>
        <p:spPr>
          <a:prstGeom prst="rect">
            <a:avLst/>
          </a:prstGeom>
        </p:spPr>
        <p:txBody>
          <a:bodyPr/>
          <a:lstStyle/>
          <a:p>
            <a:pPr>
              <a:defRPr i="1">
                <a:latin typeface="Arial"/>
                <a:ea typeface="Arial"/>
                <a:cs typeface="Arial"/>
                <a:sym typeface="Arial"/>
              </a:defRPr>
            </a:pPr>
            <a:r>
              <a:t>Inspiration &amp; Authority of the Bible</a:t>
            </a:r>
            <a:r>
              <a:rPr i="0"/>
              <a:t> fully defended inerrancy. But he was an ardent evolutionist before his conversion to Christ at about 18 years old and his writings on the subject over many years lead many readers, including me, to conclude that he leaned toward theistic evolution. </a:t>
            </a:r>
          </a:p>
          <a:p>
            <a:pPr>
              <a:defRPr sz="1600">
                <a:latin typeface="Arial"/>
                <a:ea typeface="Arial"/>
                <a:cs typeface="Arial"/>
                <a:sym typeface="Arial"/>
              </a:defRPr>
            </a:pPr>
            <a:r>
              <a:t>Breckinridge Warfield (1851-1921), Professor of Theology at Princeton Seminary 1887-1921.  He studied math and science at Princeton Univ. 1868-71 and then at Princeton Theological Seminary 1873-76 (influenced by the old-earth compromise of Charles Hodge, AA Hodge and the 1890 article by Wm Henry Green on Gen 5&amp;11).  He was appointed to the “Charles Hodge Chair of Theology” at Princeton in 1887, succeeding Charles’ son, A.A. Hodge.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Shape 1597"/>
          <p:cNvSpPr/>
          <p:nvPr>
            <p:ph type="sldImg"/>
          </p:nvPr>
        </p:nvSpPr>
        <p:spPr>
          <a:prstGeom prst="rect">
            <a:avLst/>
          </a:prstGeom>
        </p:spPr>
        <p:txBody>
          <a:bodyPr/>
          <a:lstStyle/>
          <a:p>
            <a:pPr/>
          </a:p>
        </p:txBody>
      </p:sp>
      <p:sp>
        <p:nvSpPr>
          <p:cNvPr id="1598" name="Shape 1598"/>
          <p:cNvSpPr/>
          <p:nvPr>
            <p:ph type="body" sz="quarter" idx="1"/>
          </p:nvPr>
        </p:nvSpPr>
        <p:spPr>
          <a:prstGeom prst="rect">
            <a:avLst/>
          </a:prstGeom>
        </p:spPr>
        <p:txBody>
          <a:bodyPr/>
          <a:lstStyle/>
          <a:p>
            <a:pPr>
              <a:defRPr sz="2000">
                <a:latin typeface="Arial"/>
                <a:ea typeface="Arial"/>
                <a:cs typeface="Arial"/>
                <a:sym typeface="Arial"/>
              </a:defRPr>
            </a:pPr>
            <a:r>
              <a:t>Schaeffer (1912-1984) is clearly hesitant on the days because of the influence of the scientific majority, especially in geology.</a:t>
            </a:r>
          </a:p>
          <a:p>
            <a:pPr>
              <a:defRPr sz="2000">
                <a:latin typeface="Arial"/>
                <a:ea typeface="Arial"/>
                <a:cs typeface="Arial"/>
                <a:sym typeface="Arial"/>
              </a:defRPr>
            </a:pPr>
          </a:p>
          <a:p>
            <a:pPr>
              <a:defRPr sz="1400"/>
            </a:pPr>
            <a:r>
              <a:t>picture from </a:t>
            </a:r>
            <a:r>
              <a:rPr u="sng">
                <a:solidFill>
                  <a:srgbClr val="0000FF"/>
                </a:solidFill>
                <a:uFill>
                  <a:solidFill>
                    <a:srgbClr val="0000FF"/>
                  </a:solidFill>
                </a:uFill>
                <a:hlinkClick r:id="rId3" invalidUrl="" action="" tgtFrame="" tooltip="" history="1" highlightClick="0" endSnd="0"/>
              </a:rPr>
              <a:t>http://life.biblechurch.org/slifejom/paradigm-reflection/3827-flaming-truth-recalling-francis-schaeffers-challenge-by-chuck-colson-and-timothy-george.html</a:t>
            </a:r>
            <a:r>
              <a:t>, accessed 1 July 2014.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Shape 1067"/>
          <p:cNvSpPr/>
          <p:nvPr>
            <p:ph type="sldImg"/>
          </p:nvPr>
        </p:nvSpPr>
        <p:spPr>
          <a:prstGeom prst="rect">
            <a:avLst/>
          </a:prstGeom>
        </p:spPr>
        <p:txBody>
          <a:bodyPr/>
          <a:lstStyle/>
          <a:p>
            <a:pPr/>
          </a:p>
        </p:txBody>
      </p:sp>
      <p:sp>
        <p:nvSpPr>
          <p:cNvPr id="1068" name="Shape 1068"/>
          <p:cNvSpPr/>
          <p:nvPr>
            <p:ph type="body" sz="quarter" idx="1"/>
          </p:nvPr>
        </p:nvSpPr>
        <p:spPr>
          <a:prstGeom prst="rect">
            <a:avLst/>
          </a:prstGeom>
        </p:spPr>
        <p:txBody>
          <a:bodyPr/>
          <a:lstStyle/>
          <a:p>
            <a:pPr/>
            <a:r>
              <a:t>NASB</a:t>
            </a:r>
          </a:p>
          <a:p>
            <a:pPr/>
            <a:r>
              <a:t>Arabic (Ketab El Hayat) “Verily, I say to you, until the earth and the sky pass away, not one letter or one tenth of the law will pass, until all things are fulfilled.”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9" name="Shape 1609"/>
          <p:cNvSpPr/>
          <p:nvPr>
            <p:ph type="sldImg"/>
          </p:nvPr>
        </p:nvSpPr>
        <p:spPr>
          <a:prstGeom prst="rect">
            <a:avLst/>
          </a:prstGeom>
        </p:spPr>
        <p:txBody>
          <a:bodyPr/>
          <a:lstStyle/>
          <a:p>
            <a:pPr/>
          </a:p>
        </p:txBody>
      </p:sp>
      <p:sp>
        <p:nvSpPr>
          <p:cNvPr id="1610" name="Shape 1610"/>
          <p:cNvSpPr/>
          <p:nvPr>
            <p:ph type="body" sz="quarter" idx="1"/>
          </p:nvPr>
        </p:nvSpPr>
        <p:spPr>
          <a:prstGeom prst="rect">
            <a:avLst/>
          </a:prstGeom>
        </p:spPr>
        <p:txBody>
          <a:bodyPr/>
          <a:lstStyle/>
          <a:p>
            <a:pPr>
              <a:defRPr sz="2400"/>
            </a:pPr>
            <a:r>
              <a:t>He has had a big influence on John Piper’s thinking and many others.</a:t>
            </a:r>
          </a:p>
          <a:p>
            <a:pPr>
              <a:defRPr sz="2400"/>
            </a:pPr>
          </a:p>
          <a:p>
            <a:pPr marR="457200" defTabSz="457200">
              <a:defRPr b="1" sz="1200">
                <a:latin typeface="Times New Roman"/>
                <a:ea typeface="Times New Roman"/>
                <a:cs typeface="Times New Roman"/>
                <a:sym typeface="Times New Roman"/>
              </a:defRPr>
            </a:pPr>
            <a:r>
              <a:t>Old Testament professor</a:t>
            </a:r>
            <a:r>
              <a:rPr b="0"/>
              <a:t> advocates that Genesis 1:1 speaks of the creation of everything (including stars, plants and dinosaurs, but not man or fruit trees) and the extinction of many creatures (including dinosaurs) sometime in the remote past (a kind of gap-theory).  But from Genesis 1:2 onwards he says the text describes the preparation of the Promised Land (which God created in Gen. 1:1 and was under water in v. 2) and which he equates the Garden of Eden (p. 72)</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6" name="Shape 1616"/>
          <p:cNvSpPr/>
          <p:nvPr>
            <p:ph type="sldImg"/>
          </p:nvPr>
        </p:nvSpPr>
        <p:spPr>
          <a:prstGeom prst="rect">
            <a:avLst/>
          </a:prstGeom>
        </p:spPr>
        <p:txBody>
          <a:bodyPr/>
          <a:lstStyle/>
          <a:p>
            <a:pPr/>
          </a:p>
        </p:txBody>
      </p:sp>
      <p:sp>
        <p:nvSpPr>
          <p:cNvPr id="1617" name="Shape 1617"/>
          <p:cNvSpPr/>
          <p:nvPr>
            <p:ph type="body" sz="quarter" idx="1"/>
          </p:nvPr>
        </p:nvSpPr>
        <p:spPr>
          <a:prstGeom prst="rect">
            <a:avLst/>
          </a:prstGeom>
        </p:spPr>
        <p:txBody>
          <a:bodyPr/>
          <a:lstStyle>
            <a:lvl1pPr>
              <a:defRPr sz="1600">
                <a:latin typeface="Arial"/>
                <a:ea typeface="Arial"/>
                <a:cs typeface="Arial"/>
                <a:sym typeface="Arial"/>
              </a:defRPr>
            </a:lvl1pPr>
          </a:lstStyle>
          <a:p>
            <a:pPr/>
            <a:r>
              <a:t>Published in 1978, stored in the Dallas Theological Seminary Archives.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2" name="Shape 1622"/>
          <p:cNvSpPr/>
          <p:nvPr>
            <p:ph type="sldImg"/>
          </p:nvPr>
        </p:nvSpPr>
        <p:spPr>
          <a:prstGeom prst="rect">
            <a:avLst/>
          </a:prstGeom>
        </p:spPr>
        <p:txBody>
          <a:bodyPr/>
          <a:lstStyle/>
          <a:p>
            <a:pPr/>
          </a:p>
        </p:txBody>
      </p:sp>
      <p:sp>
        <p:nvSpPr>
          <p:cNvPr id="1623" name="Shape 1623"/>
          <p:cNvSpPr/>
          <p:nvPr>
            <p:ph type="body" sz="quarter" idx="1"/>
          </p:nvPr>
        </p:nvSpPr>
        <p:spPr>
          <a:prstGeom prst="rect">
            <a:avLst/>
          </a:prstGeom>
        </p:spPr>
        <p:txBody>
          <a:bodyPr/>
          <a:lstStyle/>
          <a:p>
            <a:pPr>
              <a:defRPr sz="2600">
                <a:latin typeface="Arial"/>
                <a:ea typeface="Arial"/>
                <a:cs typeface="Arial"/>
                <a:sym typeface="Arial"/>
              </a:defRPr>
            </a:pPr>
            <a:r>
              <a:t>Next slide: In 1982 (Nov 10-13), about 100 leaders and scholars met in Chicago for ICBI Summit II to hammer out a statement on hermeneutics, 25 articles of affirmations and denials about how to correctly interpret the Scriptures.  Several articles were very relevant to the interpretation of Genesis 1-11 NEXT SLIDE</a:t>
            </a:r>
          </a:p>
          <a:p>
            <a:pPr>
              <a:defRPr sz="1600">
                <a:latin typeface="Arial"/>
                <a:ea typeface="Arial"/>
                <a:cs typeface="Arial"/>
                <a:sym typeface="Arial"/>
              </a:defRPr>
            </a:pPr>
            <a:r>
              <a:t> </a:t>
            </a:r>
          </a:p>
          <a:p>
            <a:pPr>
              <a:defRPr sz="1600">
                <a:latin typeface="Arial"/>
                <a:ea typeface="Arial"/>
                <a:cs typeface="Arial"/>
                <a:sym typeface="Arial"/>
              </a:defRPr>
            </a:pPr>
          </a:p>
          <a:p>
            <a:pPr>
              <a:defRPr sz="1600">
                <a:latin typeface="Arial"/>
                <a:ea typeface="Arial"/>
                <a:cs typeface="Arial"/>
                <a:sym typeface="Arial"/>
              </a:defRPr>
            </a:pPr>
            <a:r>
              <a:t>Inerrancy statement: Published in 1978, stored in the Dallas Theological Seminary Archives.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8" name="Shape 1628"/>
          <p:cNvSpPr/>
          <p:nvPr>
            <p:ph type="sldImg"/>
          </p:nvPr>
        </p:nvSpPr>
        <p:spPr>
          <a:prstGeom prst="rect">
            <a:avLst/>
          </a:prstGeom>
        </p:spPr>
        <p:txBody>
          <a:bodyPr/>
          <a:lstStyle/>
          <a:p>
            <a:pPr/>
          </a:p>
        </p:txBody>
      </p:sp>
      <p:sp>
        <p:nvSpPr>
          <p:cNvPr id="1629" name="Shape 1629"/>
          <p:cNvSpPr/>
          <p:nvPr>
            <p:ph type="body" sz="quarter" idx="1"/>
          </p:nvPr>
        </p:nvSpPr>
        <p:spPr>
          <a:prstGeom prst="rect">
            <a:avLst/>
          </a:prstGeom>
        </p:spPr>
        <p:txBody>
          <a:bodyPr/>
          <a:lstStyle/>
          <a:p>
            <a:pPr>
              <a:defRPr sz="2400">
                <a:latin typeface="Arial"/>
                <a:ea typeface="Arial"/>
                <a:cs typeface="Arial"/>
                <a:sym typeface="Arial"/>
              </a:defRPr>
            </a:pPr>
            <a:r>
              <a:t>The ETS doctrinal statement which must be signed each year by the 4000+ members reads ...</a:t>
            </a:r>
          </a:p>
          <a:p>
            <a:pPr>
              <a:defRPr sz="2400">
                <a:latin typeface="Arial"/>
                <a:ea typeface="Arial"/>
                <a:cs typeface="Arial"/>
                <a:sym typeface="Arial"/>
              </a:defRPr>
            </a:pPr>
            <a:r>
              <a:t>	Yet based on my reading and active involvement in ETS for the past 20+ years, it is clear that the </a:t>
            </a:r>
            <a:r>
              <a:rPr b="1"/>
              <a:t>majority of the members are old-earth or sitting on the fence</a:t>
            </a:r>
            <a:r>
              <a:t> regarding the age of the earth and don’t think it matters.  </a:t>
            </a:r>
          </a:p>
          <a:p>
            <a:pPr>
              <a:defRPr sz="2400">
                <a:latin typeface="Arial"/>
                <a:ea typeface="Arial"/>
                <a:cs typeface="Arial"/>
                <a:sym typeface="Arial"/>
              </a:defRPr>
            </a:pPr>
            <a:r>
              <a:t>	And the reason they don’t think it matters is because they have believed what the scientific majority says and most haven’t read Genesis carefully or any creation science literature defending that truth.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4" name="Shape 1634"/>
          <p:cNvSpPr/>
          <p:nvPr>
            <p:ph type="sldImg"/>
          </p:nvPr>
        </p:nvSpPr>
        <p:spPr>
          <a:prstGeom prst="rect">
            <a:avLst/>
          </a:prstGeom>
        </p:spPr>
        <p:txBody>
          <a:bodyPr/>
          <a:lstStyle/>
          <a:p>
            <a:pPr/>
          </a:p>
        </p:txBody>
      </p:sp>
      <p:sp>
        <p:nvSpPr>
          <p:cNvPr id="1635" name="Shape 1635"/>
          <p:cNvSpPr/>
          <p:nvPr>
            <p:ph type="body" sz="quarter" idx="1"/>
          </p:nvPr>
        </p:nvSpPr>
        <p:spPr>
          <a:prstGeom prst="rect">
            <a:avLst/>
          </a:prstGeom>
        </p:spPr>
        <p:txBody>
          <a:bodyPr/>
          <a:lstStyle/>
          <a:p>
            <a:pPr/>
            <a:r>
              <a:t>In 1998 Geisler was president of the ETS and gave the Presidential address at the banquet of the annual meeting. The philosophy that he spent the most time warning about was naturalism.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1" name="Shape 1641"/>
          <p:cNvSpPr/>
          <p:nvPr>
            <p:ph type="sldImg"/>
          </p:nvPr>
        </p:nvSpPr>
        <p:spPr>
          <a:prstGeom prst="rect">
            <a:avLst/>
          </a:prstGeom>
        </p:spPr>
        <p:txBody>
          <a:bodyPr/>
          <a:lstStyle/>
          <a:p>
            <a:pPr/>
          </a:p>
        </p:txBody>
      </p:sp>
      <p:sp>
        <p:nvSpPr>
          <p:cNvPr id="1642" name="Shape 1642"/>
          <p:cNvSpPr/>
          <p:nvPr>
            <p:ph type="body" sz="quarter" idx="1"/>
          </p:nvPr>
        </p:nvSpPr>
        <p:spPr>
          <a:prstGeom prst="rect">
            <a:avLst/>
          </a:prstGeom>
        </p:spPr>
        <p:txBody>
          <a:bodyPr/>
          <a:lstStyle/>
          <a:p>
            <a:pPr/>
            <a:r>
              <a:t>800-page book that Geisler wrote by himself.</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7" name="Shape 1647"/>
          <p:cNvSpPr/>
          <p:nvPr>
            <p:ph type="sldImg"/>
          </p:nvPr>
        </p:nvSpPr>
        <p:spPr>
          <a:prstGeom prst="rect">
            <a:avLst/>
          </a:prstGeom>
        </p:spPr>
        <p:txBody>
          <a:bodyPr/>
          <a:lstStyle/>
          <a:p>
            <a:pPr/>
          </a:p>
        </p:txBody>
      </p:sp>
      <p:sp>
        <p:nvSpPr>
          <p:cNvPr id="1648" name="Shape 1648"/>
          <p:cNvSpPr/>
          <p:nvPr>
            <p:ph type="body" sz="quarter" idx="1"/>
          </p:nvPr>
        </p:nvSpPr>
        <p:spPr>
          <a:prstGeom prst="rect">
            <a:avLst/>
          </a:prstGeom>
        </p:spPr>
        <p:txBody>
          <a:bodyPr/>
          <a:lstStyle/>
          <a:p>
            <a:pPr/>
            <a:r>
              <a:t>800-page book that Geisler wrote by himself.</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6" name="Shape 1666"/>
          <p:cNvSpPr/>
          <p:nvPr>
            <p:ph type="sldImg"/>
          </p:nvPr>
        </p:nvSpPr>
        <p:spPr>
          <a:prstGeom prst="rect">
            <a:avLst/>
          </a:prstGeom>
        </p:spPr>
        <p:txBody>
          <a:bodyPr/>
          <a:lstStyle/>
          <a:p>
            <a:pPr/>
          </a:p>
        </p:txBody>
      </p:sp>
      <p:sp>
        <p:nvSpPr>
          <p:cNvPr id="1667" name="Shape 1667"/>
          <p:cNvSpPr/>
          <p:nvPr>
            <p:ph type="body" sz="quarter" idx="1"/>
          </p:nvPr>
        </p:nvSpPr>
        <p:spPr>
          <a:prstGeom prst="rect">
            <a:avLst/>
          </a:prstGeom>
        </p:spPr>
        <p:txBody>
          <a:bodyPr/>
          <a:lstStyle>
            <a:lvl1pPr defTabSz="457200">
              <a:defRPr sz="2200"/>
            </a:lvl1pPr>
          </a:lstStyle>
          <a:p>
            <a:pPr/>
            <a:r>
              <a:t>1700, 1800</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1" name="Shape 1671"/>
          <p:cNvSpPr/>
          <p:nvPr>
            <p:ph type="sldImg"/>
          </p:nvPr>
        </p:nvSpPr>
        <p:spPr>
          <a:prstGeom prst="rect">
            <a:avLst/>
          </a:prstGeom>
        </p:spPr>
        <p:txBody>
          <a:bodyPr/>
          <a:lstStyle/>
          <a:p>
            <a:pPr/>
          </a:p>
        </p:txBody>
      </p:sp>
      <p:sp>
        <p:nvSpPr>
          <p:cNvPr id="1672" name="Shape 1672"/>
          <p:cNvSpPr/>
          <p:nvPr>
            <p:ph type="body" sz="quarter" idx="1"/>
          </p:nvPr>
        </p:nvSpPr>
        <p:spPr>
          <a:prstGeom prst="rect">
            <a:avLst/>
          </a:prstGeom>
        </p:spPr>
        <p:txBody>
          <a:bodyPr/>
          <a:lstStyle/>
          <a:p>
            <a:pPr>
              <a:defRPr sz="14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4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Shape 1676"/>
          <p:cNvSpPr/>
          <p:nvPr>
            <p:ph type="sldImg"/>
          </p:nvPr>
        </p:nvSpPr>
        <p:spPr>
          <a:prstGeom prst="rect">
            <a:avLst/>
          </a:prstGeom>
        </p:spPr>
        <p:txBody>
          <a:bodyPr/>
          <a:lstStyle/>
          <a:p>
            <a:pPr/>
          </a:p>
        </p:txBody>
      </p:sp>
      <p:sp>
        <p:nvSpPr>
          <p:cNvPr id="1677" name="Shape 1677"/>
          <p:cNvSpPr/>
          <p:nvPr>
            <p:ph type="body" sz="quarter" idx="1"/>
          </p:nvPr>
        </p:nvSpPr>
        <p:spPr>
          <a:prstGeom prst="rect">
            <a:avLst/>
          </a:prstGeom>
        </p:spPr>
        <p:txBody>
          <a:bodyPr/>
          <a:lstStyle/>
          <a:p>
            <a:pPr>
              <a:defRPr sz="18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http://library.dts.edu/Pages/TL/Special/ICBI_2.pdf</a:t>
            </a:r>
            <a:r>
              <a:rPr u="none"/>
              <a:t>, accessed 28 June 2014</a:t>
            </a:r>
          </a:p>
          <a:p>
            <a:pPr>
              <a:defRPr sz="1800">
                <a:latin typeface="Arial"/>
                <a:ea typeface="Arial"/>
                <a:cs typeface="Arial"/>
                <a:sym typeface="Arial"/>
              </a:defRPr>
            </a:pPr>
            <a:r>
              <a:t>Also Appendix A in Earl D. Radmacher and Robert D. Preus, eds., </a:t>
            </a:r>
            <a:r>
              <a:rPr i="1"/>
              <a:t>Heremeneutics, Inerrancy, and the Bible</a:t>
            </a:r>
            <a:r>
              <a:t> (Grand Rapids, MI: Zondervan, 1984), pp. 881-887.  This contained the proceedings of ICBI Summit II in Chicago, Nov.10-13, 1982.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Shape 1072"/>
          <p:cNvSpPr/>
          <p:nvPr>
            <p:ph type="sldImg"/>
          </p:nvPr>
        </p:nvSpPr>
        <p:spPr>
          <a:prstGeom prst="rect">
            <a:avLst/>
          </a:prstGeom>
        </p:spPr>
        <p:txBody>
          <a:bodyPr/>
          <a:lstStyle/>
          <a:p>
            <a:pPr/>
          </a:p>
        </p:txBody>
      </p:sp>
      <p:sp>
        <p:nvSpPr>
          <p:cNvPr id="1073" name="Shape 1073"/>
          <p:cNvSpPr/>
          <p:nvPr>
            <p:ph type="body" sz="quarter" idx="1"/>
          </p:nvPr>
        </p:nvSpPr>
        <p:spPr>
          <a:prstGeom prst="rect">
            <a:avLst/>
          </a:prstGeom>
        </p:spPr>
        <p:txBody>
          <a:bodyPr/>
          <a:lstStyle/>
          <a:p>
            <a:pPr/>
            <a:r>
              <a:t>NASB</a:t>
            </a:r>
          </a:p>
          <a:p>
            <a:pPr/>
            <a:r>
              <a:t>Quoting from Deut 8:3</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2" name="Shape 1702"/>
          <p:cNvSpPr/>
          <p:nvPr>
            <p:ph type="sldImg"/>
          </p:nvPr>
        </p:nvSpPr>
        <p:spPr>
          <a:prstGeom prst="rect">
            <a:avLst/>
          </a:prstGeom>
        </p:spPr>
        <p:txBody>
          <a:bodyPr/>
          <a:lstStyle/>
          <a:p>
            <a:pPr/>
          </a:p>
        </p:txBody>
      </p:sp>
      <p:sp>
        <p:nvSpPr>
          <p:cNvPr id="1703" name="Shape 1703"/>
          <p:cNvSpPr/>
          <p:nvPr>
            <p:ph type="body" sz="quarter" idx="1"/>
          </p:nvPr>
        </p:nvSpPr>
        <p:spPr>
          <a:prstGeom prst="rect">
            <a:avLst/>
          </a:prstGeom>
        </p:spPr>
        <p:txBody>
          <a:bodyPr/>
          <a:lstStyle>
            <a:lvl1pPr defTabSz="457200">
              <a:defRPr sz="2200"/>
            </a:lvl1pPr>
          </a:lstStyle>
          <a:p>
            <a:pPr/>
            <a:r>
              <a:t>From biology out to cosmology animated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8" name="Shape 1718"/>
          <p:cNvSpPr/>
          <p:nvPr>
            <p:ph type="sldImg"/>
          </p:nvPr>
        </p:nvSpPr>
        <p:spPr>
          <a:prstGeom prst="rect">
            <a:avLst/>
          </a:prstGeom>
        </p:spPr>
        <p:txBody>
          <a:bodyPr/>
          <a:lstStyle/>
          <a:p>
            <a:pPr/>
          </a:p>
        </p:txBody>
      </p:sp>
      <p:sp>
        <p:nvSpPr>
          <p:cNvPr id="1719" name="Shape 1719"/>
          <p:cNvSpPr/>
          <p:nvPr>
            <p:ph type="body" sz="quarter" idx="1"/>
          </p:nvPr>
        </p:nvSpPr>
        <p:spPr>
          <a:prstGeom prst="rect">
            <a:avLst/>
          </a:prstGeom>
        </p:spPr>
        <p:txBody>
          <a:bodyPr/>
          <a:lstStyle>
            <a:lvl1pPr defTabSz="457200">
              <a:defRPr sz="2200"/>
            </a:lvl1pPr>
          </a:lstStyle>
          <a:p>
            <a:pPr/>
            <a:r>
              <a:t>From biology out to cosmology animated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6" name="Shape 1726"/>
          <p:cNvSpPr/>
          <p:nvPr>
            <p:ph type="sldImg"/>
          </p:nvPr>
        </p:nvSpPr>
        <p:spPr>
          <a:prstGeom prst="rect">
            <a:avLst/>
          </a:prstGeom>
        </p:spPr>
        <p:txBody>
          <a:bodyPr/>
          <a:lstStyle/>
          <a:p>
            <a:pPr/>
          </a:p>
        </p:txBody>
      </p:sp>
      <p:sp>
        <p:nvSpPr>
          <p:cNvPr id="1727" name="Shape 1727"/>
          <p:cNvSpPr/>
          <p:nvPr>
            <p:ph type="body" sz="quarter" idx="1"/>
          </p:nvPr>
        </p:nvSpPr>
        <p:spPr>
          <a:prstGeom prst="rect">
            <a:avLst/>
          </a:prstGeom>
        </p:spPr>
        <p:txBody>
          <a:bodyPr/>
          <a:lstStyle/>
          <a:p>
            <a:pPr/>
            <a:r>
              <a:t>Before I give you one example of this, we need to remember that ...</a:t>
            </a:r>
          </a:p>
          <a:p>
            <a:pP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0" name="Shape 1730"/>
          <p:cNvSpPr/>
          <p:nvPr>
            <p:ph type="sldImg"/>
          </p:nvPr>
        </p:nvSpPr>
        <p:spPr>
          <a:prstGeom prst="rect">
            <a:avLst/>
          </a:prstGeom>
        </p:spPr>
        <p:txBody>
          <a:bodyPr/>
          <a:lstStyle/>
          <a:p>
            <a:pPr/>
          </a:p>
        </p:txBody>
      </p:sp>
      <p:sp>
        <p:nvSpPr>
          <p:cNvPr id="1731" name="Shape 1731"/>
          <p:cNvSpPr/>
          <p:nvPr>
            <p:ph type="body" sz="quarter" idx="1"/>
          </p:nvPr>
        </p:nvSpPr>
        <p:spPr>
          <a:prstGeom prst="rect">
            <a:avLst/>
          </a:prstGeom>
        </p:spPr>
        <p:txBody>
          <a:bodyPr/>
          <a:lstStyle/>
          <a:p>
            <a:pPr/>
            <a:r>
              <a:t>The only man who never made a mistake was Jesus.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5" name="Shape 1735"/>
          <p:cNvSpPr/>
          <p:nvPr>
            <p:ph type="sldImg"/>
          </p:nvPr>
        </p:nvSpPr>
        <p:spPr>
          <a:prstGeom prst="rect">
            <a:avLst/>
          </a:prstGeom>
        </p:spPr>
        <p:txBody>
          <a:bodyPr/>
          <a:lstStyle/>
          <a:p>
            <a:pPr/>
          </a:p>
        </p:txBody>
      </p:sp>
      <p:sp>
        <p:nvSpPr>
          <p:cNvPr id="1736" name="Shape 1736"/>
          <p:cNvSpPr/>
          <p:nvPr>
            <p:ph type="body" sz="quarter" idx="1"/>
          </p:nvPr>
        </p:nvSpPr>
        <p:spPr>
          <a:prstGeom prst="rect">
            <a:avLst/>
          </a:prstGeom>
        </p:spPr>
        <p:txBody>
          <a:bodyPr/>
          <a:lstStyle/>
          <a:p>
            <a:pPr/>
            <a:r>
              <a:t>I do not claim to be a godly man.  But I do believe this is inerrant supremely authoritative truth and do my best to obey. God knows, however, how often I have failed.</a:t>
            </a:r>
          </a:p>
          <a:p>
            <a:pP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3" name="Shape 1743"/>
          <p:cNvSpPr/>
          <p:nvPr>
            <p:ph type="sldImg"/>
          </p:nvPr>
        </p:nvSpPr>
        <p:spPr>
          <a:prstGeom prst="rect">
            <a:avLst/>
          </a:prstGeom>
        </p:spPr>
        <p:txBody>
          <a:bodyPr/>
          <a:lstStyle/>
          <a:p>
            <a:pPr/>
          </a:p>
        </p:txBody>
      </p:sp>
      <p:sp>
        <p:nvSpPr>
          <p:cNvPr id="1744" name="Shape 1744"/>
          <p:cNvSpPr/>
          <p:nvPr>
            <p:ph type="body" sz="quarter" idx="1"/>
          </p:nvPr>
        </p:nvSpPr>
        <p:spPr>
          <a:prstGeom prst="rect">
            <a:avLst/>
          </a:prstGeom>
        </p:spPr>
        <p:txBody>
          <a:bodyPr/>
          <a:lstStyle/>
          <a:p>
            <a:pPr/>
            <a:r>
              <a:t>NASB</a:t>
            </a:r>
          </a:p>
          <a:p>
            <a:pP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8" name="Shape 1748"/>
          <p:cNvSpPr/>
          <p:nvPr>
            <p:ph type="sldImg"/>
          </p:nvPr>
        </p:nvSpPr>
        <p:spPr>
          <a:prstGeom prst="rect">
            <a:avLst/>
          </a:prstGeom>
        </p:spPr>
        <p:txBody>
          <a:bodyPr/>
          <a:lstStyle/>
          <a:p>
            <a:pPr/>
          </a:p>
        </p:txBody>
      </p:sp>
      <p:sp>
        <p:nvSpPr>
          <p:cNvPr id="1749" name="Shape 1749"/>
          <p:cNvSpPr/>
          <p:nvPr>
            <p:ph type="body" sz="quarter" idx="1"/>
          </p:nvPr>
        </p:nvSpPr>
        <p:spPr>
          <a:prstGeom prst="rect">
            <a:avLst/>
          </a:prstGeom>
        </p:spPr>
        <p:txBody>
          <a:bodyPr/>
          <a:lstStyle/>
          <a:p>
            <a:pPr/>
            <a:r>
              <a:t>NASB</a:t>
            </a:r>
          </a:p>
          <a:p>
            <a:pP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Shape 1763"/>
          <p:cNvSpPr/>
          <p:nvPr>
            <p:ph type="sldImg"/>
          </p:nvPr>
        </p:nvSpPr>
        <p:spPr>
          <a:prstGeom prst="rect">
            <a:avLst/>
          </a:prstGeom>
        </p:spPr>
        <p:txBody>
          <a:bodyPr/>
          <a:lstStyle/>
          <a:p>
            <a:pPr/>
          </a:p>
        </p:txBody>
      </p:sp>
      <p:sp>
        <p:nvSpPr>
          <p:cNvPr id="1764" name="Shape 1764"/>
          <p:cNvSpPr/>
          <p:nvPr>
            <p:ph type="body" sz="quarter" idx="1"/>
          </p:nvPr>
        </p:nvSpPr>
        <p:spPr>
          <a:prstGeom prst="rect">
            <a:avLst/>
          </a:prstGeom>
        </p:spPr>
        <p:txBody>
          <a:bodyPr/>
          <a:lstStyle/>
          <a:p>
            <a:pPr/>
            <a:r>
              <a:t>When you sign the petition, this is what you are affirming…Next slide.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8" name="Shape 1768"/>
          <p:cNvSpPr/>
          <p:nvPr>
            <p:ph type="sldImg"/>
          </p:nvPr>
        </p:nvSpPr>
        <p:spPr>
          <a:prstGeom prst="rect">
            <a:avLst/>
          </a:prstGeom>
        </p:spPr>
        <p:txBody>
          <a:bodyPr/>
          <a:lstStyle/>
          <a:p>
            <a:pPr/>
          </a:p>
        </p:txBody>
      </p:sp>
      <p:sp>
        <p:nvSpPr>
          <p:cNvPr id="1769" name="Shape 1769"/>
          <p:cNvSpPr/>
          <p:nvPr>
            <p:ph type="body" sz="quarter" idx="1"/>
          </p:nvPr>
        </p:nvSpPr>
        <p:spPr>
          <a:prstGeom prst="rect">
            <a:avLst/>
          </a:prstGeom>
        </p:spPr>
        <p:txBody>
          <a:bodyPr/>
          <a:lstStyle/>
          <a:p>
            <a:pPr defTabSz="457200">
              <a:defRPr>
                <a:latin typeface="Arial"/>
                <a:ea typeface="Arial"/>
                <a:cs typeface="Arial"/>
                <a:sym typeface="Arial"/>
              </a:defRPr>
            </a:pPr>
            <a:r>
              <a:t>But the Bible clearly teaches young-earth creation.  And it thereby clearly denies both evolution and millions of years.</a:t>
            </a:r>
          </a:p>
          <a:p>
            <a:pPr defTabSz="457200">
              <a:defRPr>
                <a:latin typeface="Arial"/>
                <a:ea typeface="Arial"/>
                <a:cs typeface="Arial"/>
                <a:sym typeface="Arial"/>
              </a:defRPr>
            </a:pPr>
          </a:p>
          <a:p>
            <a:pPr defTabSz="457200">
              <a:defRPr>
                <a:latin typeface="Arial"/>
                <a:ea typeface="Arial"/>
                <a:cs typeface="Arial"/>
                <a:sym typeface="Arial"/>
              </a:defRPr>
            </a:pPr>
            <a:r>
              <a:t>As of the access date, the petition has been signed by 69,450 believers.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4" name="Shape 1774"/>
          <p:cNvSpPr/>
          <p:nvPr>
            <p:ph type="sldImg"/>
          </p:nvPr>
        </p:nvSpPr>
        <p:spPr>
          <a:prstGeom prst="rect">
            <a:avLst/>
          </a:prstGeom>
        </p:spPr>
        <p:txBody>
          <a:bodyPr/>
          <a:lstStyle/>
          <a:p>
            <a:pPr/>
          </a:p>
        </p:txBody>
      </p:sp>
      <p:sp>
        <p:nvSpPr>
          <p:cNvPr id="1775" name="Shape 1775"/>
          <p:cNvSpPr/>
          <p:nvPr>
            <p:ph type="body" sz="quarter" idx="1"/>
          </p:nvPr>
        </p:nvSpPr>
        <p:spPr>
          <a:prstGeom prst="rect">
            <a:avLst/>
          </a:prstGeom>
        </p:spPr>
        <p:txBody>
          <a:bodyPr/>
          <a:lstStyle/>
          <a:p>
            <a:pPr defTabSz="457200">
              <a:defRPr>
                <a:latin typeface="Arial"/>
                <a:ea typeface="Arial"/>
                <a:cs typeface="Arial"/>
                <a:sym typeface="Arial"/>
              </a:defRPr>
            </a:pPr>
            <a:r>
              <a:t>But Geisler and most inerrantist theologians and Bible scholars deny what Scriptures clearly affirms and manipulate Scripture to make it seem like they still hold to inerrancy.  Consider Geisler’s book ... next slide</a:t>
            </a:r>
          </a:p>
          <a:p>
            <a:pPr defTabSz="457200">
              <a:defRPr>
                <a:latin typeface="Arial"/>
                <a:ea typeface="Arial"/>
                <a:cs typeface="Arial"/>
                <a:sym typeface="Arial"/>
              </a:defRPr>
            </a:pPr>
          </a:p>
          <a:p>
            <a:pPr defTabSz="457200">
              <a:defRPr sz="1800">
                <a:latin typeface="Arial"/>
                <a:ea typeface="Arial"/>
                <a:cs typeface="Arial"/>
                <a:sym typeface="Arial"/>
              </a:defRPr>
            </a:pPr>
            <a:r>
              <a:t>The quote is from the first paragraph of the article.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Shape 1078"/>
          <p:cNvSpPr/>
          <p:nvPr>
            <p:ph type="sldImg"/>
          </p:nvPr>
        </p:nvSpPr>
        <p:spPr>
          <a:prstGeom prst="rect">
            <a:avLst/>
          </a:prstGeom>
        </p:spPr>
        <p:txBody>
          <a:bodyPr/>
          <a:lstStyle/>
          <a:p>
            <a:pPr/>
          </a:p>
        </p:txBody>
      </p:sp>
      <p:sp>
        <p:nvSpPr>
          <p:cNvPr id="1079" name="Shape 1079"/>
          <p:cNvSpPr/>
          <p:nvPr>
            <p:ph type="body" sz="quarter" idx="1"/>
          </p:nvPr>
        </p:nvSpPr>
        <p:spPr>
          <a:prstGeom prst="rect">
            <a:avLst/>
          </a:prstGeom>
        </p:spPr>
        <p:txBody>
          <a:bodyPr/>
          <a:lstStyle/>
          <a:p>
            <a:pPr/>
            <a:r>
              <a:t>NASB</a:t>
            </a:r>
          </a:p>
          <a:p>
            <a:pPr>
              <a:defRPr sz="2000"/>
            </a:pPr>
            <a:r>
              <a:t>As ETS puts it, “The Bible alone, and the Bible in its entirety, is the Word of God written and is therefore inerrant in the autographs.”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0" name="Shape 1780"/>
          <p:cNvSpPr/>
          <p:nvPr>
            <p:ph type="sldImg"/>
          </p:nvPr>
        </p:nvSpPr>
        <p:spPr>
          <a:prstGeom prst="rect">
            <a:avLst/>
          </a:prstGeom>
        </p:spPr>
        <p:txBody>
          <a:bodyPr/>
          <a:lstStyle/>
          <a:p>
            <a:pPr/>
          </a:p>
        </p:txBody>
      </p:sp>
      <p:sp>
        <p:nvSpPr>
          <p:cNvPr id="1781" name="Shape 1781"/>
          <p:cNvSpPr/>
          <p:nvPr>
            <p:ph type="body" sz="quarter" idx="1"/>
          </p:nvPr>
        </p:nvSpPr>
        <p:spPr>
          <a:prstGeom prst="rect">
            <a:avLst/>
          </a:prstGeom>
        </p:spPr>
        <p:txBody>
          <a:bodyPr/>
          <a:lstStyle/>
          <a:p>
            <a:pPr/>
            <a:r>
              <a:t>They have 5 chapters dealing with science and the question of origins.</a:t>
            </a:r>
          </a:p>
          <a:p>
            <a:pPr/>
            <a:r>
              <a:t>	They give good reasons for rejecting biological and human evolution.</a:t>
            </a:r>
          </a:p>
          <a:p>
            <a:pPr/>
            <a:r>
              <a:t>But they explain and defend their “progressive design model of creation.” </a:t>
            </a:r>
          </a:p>
          <a:p>
            <a:pPr/>
            <a:r>
              <a:t>	They say the Bible doesn’t tell us the age of humanity or the rest of creation. </a:t>
            </a:r>
          </a:p>
          <a:p>
            <a:pPr/>
            <a:r>
              <a:t>	They accept the millions of years, but are unclear if they hold to the day-age view or the day-gap-day-gap-day view.</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5" name="Shape 1785"/>
          <p:cNvSpPr/>
          <p:nvPr>
            <p:ph type="sldImg"/>
          </p:nvPr>
        </p:nvSpPr>
        <p:spPr>
          <a:prstGeom prst="rect">
            <a:avLst/>
          </a:prstGeom>
        </p:spPr>
        <p:txBody>
          <a:bodyPr/>
          <a:lstStyle/>
          <a:p>
            <a:pPr/>
          </a:p>
        </p:txBody>
      </p:sp>
      <p:sp>
        <p:nvSpPr>
          <p:cNvPr id="1786" name="Shape 1786"/>
          <p:cNvSpPr/>
          <p:nvPr>
            <p:ph type="body" sz="quarter" idx="1"/>
          </p:nvPr>
        </p:nvSpPr>
        <p:spPr>
          <a:prstGeom prst="rect">
            <a:avLst/>
          </a:prstGeom>
        </p:spPr>
        <p:txBody>
          <a:bodyPr/>
          <a:lstStyle/>
          <a:p>
            <a:pPr>
              <a:defRPr sz="2700">
                <a:latin typeface="Arial"/>
                <a:ea typeface="Arial"/>
                <a:cs typeface="Arial"/>
                <a:sym typeface="Arial"/>
              </a:defRPr>
            </a:pPr>
            <a:r>
              <a:t>He never gives a suggested time scenario other than indicating in diagrams that he accepts the evolutionary scenario and asserts that his model “allows for long periods of overlapping creation time-frames” (p. 179).</a:t>
            </a:r>
          </a:p>
          <a:p>
            <a:pPr>
              <a:defRPr sz="2700">
                <a:latin typeface="Arial"/>
                <a:ea typeface="Arial"/>
                <a:cs typeface="Arial"/>
                <a:sym typeface="Arial"/>
              </a:defRPr>
            </a:pPr>
            <a:r>
              <a:t>	He leaves the dates up to the non-scientist reader to decide!?!  Really?!?</a:t>
            </a:r>
          </a:p>
          <a:p>
            <a:pPr>
              <a:defRPr sz="2700">
                <a:latin typeface="Arial"/>
                <a:ea typeface="Arial"/>
                <a:cs typeface="Arial"/>
                <a:sym typeface="Arial"/>
              </a:defRPr>
            </a:pPr>
            <a:r>
              <a:t>He continues immediately with the next sentence--next slide.</a:t>
            </a:r>
          </a:p>
          <a:p>
            <a:pPr>
              <a:defRPr sz="1800">
                <a:latin typeface="Arial"/>
                <a:ea typeface="Arial"/>
                <a:cs typeface="Arial"/>
                <a:sym typeface="Arial"/>
              </a:defRPr>
            </a:pPr>
            <a:r>
              <a:t>From pp. 174-179 they discuss why the progressive creation view fits all the evidence best (but they leave out key pieces of biblical and scientific evidence!)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3" name="Shape 1793"/>
          <p:cNvSpPr/>
          <p:nvPr>
            <p:ph type="sldImg"/>
          </p:nvPr>
        </p:nvSpPr>
        <p:spPr>
          <a:prstGeom prst="rect">
            <a:avLst/>
          </a:prstGeom>
        </p:spPr>
        <p:txBody>
          <a:bodyPr/>
          <a:lstStyle/>
          <a:p>
            <a:pPr/>
          </a:p>
        </p:txBody>
      </p:sp>
      <p:sp>
        <p:nvSpPr>
          <p:cNvPr id="1794" name="Shape 1794"/>
          <p:cNvSpPr/>
          <p:nvPr>
            <p:ph type="body" sz="quarter" idx="1"/>
          </p:nvPr>
        </p:nvSpPr>
        <p:spPr>
          <a:prstGeom prst="rect">
            <a:avLst/>
          </a:prstGeom>
        </p:spPr>
        <p:txBody>
          <a:bodyPr/>
          <a:lstStyle/>
          <a:p>
            <a:pPr/>
            <a:r>
              <a:t>The “ages” are grossly misleading.  For example,</a:t>
            </a:r>
          </a:p>
          <a:p>
            <a:pPr/>
            <a:r>
              <a:t>there were vertebrates (e.g. jawless fish) in the early Cambrian (“age of invertebrates”).</a:t>
            </a:r>
          </a:p>
          <a:p>
            <a:pPr/>
            <a:r>
              <a:t>And there are billions of invertebrates all the way through the geological record.</a:t>
            </a:r>
          </a:p>
          <a:p>
            <a:pPr/>
            <a:r>
              <a:t>And there are mammals and birds in the “age of reptiles.”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8" name="Shape 1798"/>
          <p:cNvSpPr/>
          <p:nvPr>
            <p:ph type="sldImg"/>
          </p:nvPr>
        </p:nvSpPr>
        <p:spPr>
          <a:prstGeom prst="rect">
            <a:avLst/>
          </a:prstGeom>
        </p:spPr>
        <p:txBody>
          <a:bodyPr/>
          <a:lstStyle/>
          <a:p>
            <a:pPr/>
          </a:p>
        </p:txBody>
      </p:sp>
      <p:sp>
        <p:nvSpPr>
          <p:cNvPr id="1799" name="Shape 1799"/>
          <p:cNvSpPr/>
          <p:nvPr>
            <p:ph type="body" sz="quarter" idx="1"/>
          </p:nvPr>
        </p:nvSpPr>
        <p:spPr>
          <a:prstGeom prst="rect">
            <a:avLst/>
          </a:prstGeom>
        </p:spPr>
        <p:txBody>
          <a:bodyPr/>
          <a:lstStyle/>
          <a:p>
            <a:pPr defTabSz="457200">
              <a:defRPr sz="2200">
                <a:latin typeface="Arial"/>
                <a:ea typeface="Arial"/>
                <a:cs typeface="Arial"/>
                <a:sym typeface="Arial"/>
              </a:defRPr>
            </a:pPr>
            <a:r>
              <a:t>These charts (designed for teachers) are very misleading.  NEXT slide</a:t>
            </a:r>
          </a:p>
          <a:p>
            <a:pPr defTabSz="457200">
              <a:defRPr sz="2200">
                <a:latin typeface="Arial"/>
                <a:ea typeface="Arial"/>
                <a:cs typeface="Arial"/>
                <a:sym typeface="Arial"/>
              </a:defRPr>
            </a:pPr>
          </a:p>
          <a:p>
            <a:pPr defTabSz="457200">
              <a:defRPr sz="1800">
                <a:latin typeface="Arial"/>
                <a:ea typeface="Arial"/>
                <a:cs typeface="Arial"/>
                <a:sym typeface="Arial"/>
              </a:defRPr>
            </a:pPr>
            <a:r>
              <a:t>Chart on left: </a:t>
            </a:r>
            <a:r>
              <a:rPr u="sng">
                <a:solidFill>
                  <a:srgbClr val="0000FF"/>
                </a:solidFill>
                <a:uFill>
                  <a:solidFill>
                    <a:srgbClr val="0000FF"/>
                  </a:solidFill>
                </a:uFill>
                <a:hlinkClick r:id="rId3" invalidUrl="" action="" tgtFrame="" tooltip="" history="1" highlightClick="0" endSnd="0"/>
              </a:rPr>
              <a:t>https://www.australianenvironmentaleducation.com.au/education-resources/the-geologic-timescale/</a:t>
            </a:r>
          </a:p>
          <a:p>
            <a:pPr defTabSz="457200">
              <a:defRPr sz="1800">
                <a:latin typeface="Arial"/>
                <a:ea typeface="Arial"/>
                <a:cs typeface="Arial"/>
                <a:sym typeface="Arial"/>
              </a:defRPr>
            </a:pPr>
            <a:r>
              <a:t>Chart on right: </a:t>
            </a:r>
            <a:r>
              <a:rPr u="sng">
                <a:solidFill>
                  <a:srgbClr val="0000FF"/>
                </a:solidFill>
                <a:uFill>
                  <a:solidFill>
                    <a:srgbClr val="0000FF"/>
                  </a:solidFill>
                </a:uFill>
                <a:hlinkClick r:id="rId4" invalidUrl="" action="" tgtFrame="" tooltip="" history="1" highlightClick="0" endSnd="0"/>
              </a:rPr>
              <a:t>https://www.amazon.com/Learning-5-4-Panel-Laminated-Full-Color-Activities/dp/B076FZ11BT</a:t>
            </a:r>
            <a:r>
              <a:t>, both accessed 2023 Feb 26.</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1" name="Shape 1841"/>
          <p:cNvSpPr/>
          <p:nvPr>
            <p:ph type="sldImg"/>
          </p:nvPr>
        </p:nvSpPr>
        <p:spPr>
          <a:prstGeom prst="rect">
            <a:avLst/>
          </a:prstGeom>
        </p:spPr>
        <p:txBody>
          <a:bodyPr/>
          <a:lstStyle/>
          <a:p>
            <a:pPr/>
          </a:p>
        </p:txBody>
      </p:sp>
      <p:sp>
        <p:nvSpPr>
          <p:cNvPr id="1842" name="Shape 1842"/>
          <p:cNvSpPr/>
          <p:nvPr>
            <p:ph type="body" sz="quarter" idx="1"/>
          </p:nvPr>
        </p:nvSpPr>
        <p:spPr>
          <a:prstGeom prst="rect">
            <a:avLst/>
          </a:prstGeom>
        </p:spPr>
        <p:txBody>
          <a:bodyPr/>
          <a:lstStyle/>
          <a:p>
            <a:pPr>
              <a:defRPr sz="1800"/>
            </a:pPr>
            <a:r>
              <a:rPr u="sng">
                <a:noFill/>
                <a:hlinkClick r:id="rId3" invalidUrl="" action="" tgtFrame="" tooltip="" history="1" highlightClick="0" endSnd="0"/>
              </a:rPr>
              <a:t>https://www.nps.gov/subjects/geology/time-scale.htm</a:t>
            </a:r>
            <a:r>
              <a:t>, dated 2017 Feb 28, accessed 2018 Aug 14</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6" name="Shape 1856"/>
          <p:cNvSpPr/>
          <p:nvPr>
            <p:ph type="sldImg"/>
          </p:nvPr>
        </p:nvSpPr>
        <p:spPr>
          <a:prstGeom prst="rect">
            <a:avLst/>
          </a:prstGeom>
        </p:spPr>
        <p:txBody>
          <a:bodyPr/>
          <a:lstStyle/>
          <a:p>
            <a:pPr/>
          </a:p>
        </p:txBody>
      </p:sp>
      <p:sp>
        <p:nvSpPr>
          <p:cNvPr id="1857" name="Shape 1857"/>
          <p:cNvSpPr/>
          <p:nvPr>
            <p:ph type="body" sz="quarter" idx="1"/>
          </p:nvPr>
        </p:nvSpPr>
        <p:spPr>
          <a:prstGeom prst="rect">
            <a:avLst/>
          </a:prstGeom>
        </p:spPr>
        <p:txBody>
          <a:bodyPr/>
          <a:lstStyle/>
          <a:p>
            <a:pPr marR="40639" indent="40639" defTabSz="914400">
              <a:spcBef>
                <a:spcPts val="400"/>
              </a:spcBef>
              <a:defRPr sz="2000">
                <a:uFill>
                  <a:solidFill>
                    <a:srgbClr val="000000"/>
                  </a:solidFill>
                </a:uFill>
                <a:latin typeface="Arial"/>
                <a:ea typeface="Arial"/>
                <a:cs typeface="Arial"/>
                <a:sym typeface="Arial"/>
              </a:defRPr>
            </a:pPr>
            <a:r>
              <a:t>Previously the coelacanth was thought to have become extinct at time that the dinosaurs did, </a:t>
            </a:r>
            <a:r>
              <a:rPr b="1"/>
              <a:t>about 65 million years ago</a:t>
            </a:r>
            <a:r>
              <a:t>, because that was the highest rock layer where fossils have been found.  It first appears in the strata dated at about 400 million years.  Their fossils have been found in both (supposedly) fresh-water and (supposedly) salt-water deposits.</a:t>
            </a:r>
          </a:p>
          <a:p>
            <a:pPr marR="40639" indent="40639" defTabSz="914400">
              <a:spcBef>
                <a:spcPts val="400"/>
              </a:spcBef>
              <a:defRPr sz="2000">
                <a:uFill>
                  <a:solidFill>
                    <a:srgbClr val="000000"/>
                  </a:solidFill>
                </a:uFill>
                <a:latin typeface="Arial"/>
                <a:ea typeface="Arial"/>
                <a:cs typeface="Arial"/>
                <a:sym typeface="Arial"/>
              </a:defRPr>
            </a:pPr>
            <a:r>
              <a:t>But then in the </a:t>
            </a:r>
            <a:r>
              <a:rPr b="1"/>
              <a:t>1938 it was captured alive</a:t>
            </a:r>
            <a:r>
              <a:t> while swimming off the coast of </a:t>
            </a:r>
            <a:r>
              <a:rPr b="1"/>
              <a:t>Madagascar</a:t>
            </a:r>
            <a:r>
              <a:t> and it is virtually identical to the fossil forms.  Many more have been accidently captured by fishing trawlers but in captivity they never have survived longer than 20 hours.  They were </a:t>
            </a:r>
            <a:r>
              <a:rPr b="1"/>
              <a:t>first filmed in 1987 </a:t>
            </a:r>
            <a:r>
              <a:t>(for 8.5 hours, one fish for 6 hours), swimming in their natural habitat off the coast of Comoro Islands, NW of Madagascar.</a:t>
            </a:r>
          </a:p>
          <a:p>
            <a:pPr marR="40639" indent="40639" defTabSz="914400">
              <a:spcBef>
                <a:spcPts val="400"/>
              </a:spcBef>
              <a:defRPr sz="2000">
                <a:uFill>
                  <a:solidFill>
                    <a:srgbClr val="000000"/>
                  </a:solidFill>
                </a:uFill>
                <a:latin typeface="Arial"/>
                <a:ea typeface="Arial"/>
                <a:cs typeface="Arial"/>
                <a:sym typeface="Arial"/>
              </a:defRPr>
            </a:pPr>
            <a:r>
              <a:t>I</a:t>
            </a:r>
            <a:r>
              <a:rPr b="1"/>
              <a:t>n about 2011</a:t>
            </a:r>
            <a:r>
              <a:t> a skull of an “anatomically modern coelacanth” was found in rocks dated to be </a:t>
            </a:r>
            <a:r>
              <a:rPr b="1"/>
              <a:t>only 17 million years old:</a:t>
            </a:r>
            <a:r>
              <a:t> </a:t>
            </a:r>
            <a:r>
              <a:rPr u="sng">
                <a:solidFill>
                  <a:srgbClr val="0000FF"/>
                </a:solidFill>
                <a:uFill>
                  <a:solidFill>
                    <a:srgbClr val="0000FF"/>
                  </a:solidFill>
                </a:uFill>
                <a:hlinkClick r:id="rId3" invalidUrl="" action="" tgtFrame="" tooltip="" history="1" highlightClick="0" endSnd="0"/>
              </a:rPr>
              <a:t>http://www.nature.com/ncomms/journal/v3/n4/full/ncomms1764.html</a:t>
            </a:r>
            <a:r>
              <a:t> (“Earliest known coelacanth skull extends the range of anatomically modern coelacanths to the Early Devonian”), 10 April 2012.</a:t>
            </a:r>
          </a:p>
          <a:p>
            <a:pPr marR="40639" indent="40639" defTabSz="914400">
              <a:spcBef>
                <a:spcPts val="400"/>
              </a:spcBef>
              <a:defRPr sz="2000">
                <a:uFill>
                  <a:solidFill>
                    <a:srgbClr val="000000"/>
                  </a:solidFill>
                </a:uFill>
                <a:latin typeface="Arial"/>
                <a:ea typeface="Arial"/>
                <a:cs typeface="Arial"/>
                <a:sym typeface="Arial"/>
              </a:defRPr>
            </a:pPr>
            <a:r>
              <a:t>It is a blue sluggish fish and apparently eats squid and other fish.  Unlike most fish, it gives birth to live babies.  It can swim backward and sometimes swims belly up.  At first glance, it looks like a very uncoordinated swimmer.  But careful analysis the films of the fins in action shows them to very synchronized like the gait of a trotting horse.  They apparently find their food by their generated electric fields,  The closest living relative (according to evolutionists) is the lungfish.  It apparently lives at depths of about 150-200 meters (480-630 feet).  </a:t>
            </a:r>
            <a:r>
              <a:rPr b="1"/>
              <a:t>Contrary to what evolutionists stated for decades, the fish never walks on the bottom on the ocean</a:t>
            </a:r>
            <a:r>
              <a:t> with its fins.  It is not a transitional form on the way to becoming an amphibian.  It is a 100% fish and beautifully designed that hasn’t changed really at all in supposedly 400 million years.  This is all documented by Hans Fricke (who filmed them), “Coelacanths: The Fish That Time Forgot,” </a:t>
            </a:r>
            <a:r>
              <a:rPr i="1"/>
              <a:t>National Geographic</a:t>
            </a:r>
            <a:r>
              <a:t> (June 1988), pp. 824-838. </a:t>
            </a:r>
          </a:p>
          <a:p>
            <a:pPr marR="40639" indent="40639" defTabSz="914400">
              <a:spcBef>
                <a:spcPts val="400"/>
              </a:spcBef>
              <a:defRPr sz="2000">
                <a:uFill>
                  <a:solidFill>
                    <a:srgbClr val="000000"/>
                  </a:solidFill>
                </a:uFill>
                <a:latin typeface="Arial"/>
                <a:ea typeface="Arial"/>
                <a:cs typeface="Arial"/>
                <a:sym typeface="Arial"/>
              </a:defRPr>
            </a:pPr>
            <a:r>
              <a:t>Since 1988, it has been found in the waters of Japan and Indonesia.</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0" name="Shape 1870"/>
          <p:cNvSpPr/>
          <p:nvPr>
            <p:ph type="sldImg"/>
          </p:nvPr>
        </p:nvSpPr>
        <p:spPr>
          <a:prstGeom prst="rect">
            <a:avLst/>
          </a:prstGeom>
        </p:spPr>
        <p:txBody>
          <a:bodyPr/>
          <a:lstStyle/>
          <a:p>
            <a:pPr/>
          </a:p>
        </p:txBody>
      </p:sp>
      <p:sp>
        <p:nvSpPr>
          <p:cNvPr id="1871" name="Shape 1871"/>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Fossil horseshoe crab, goes back to the Jurassic, </a:t>
            </a:r>
            <a:r>
              <a:rPr b="1"/>
              <a:t>190 million years ago,</a:t>
            </a:r>
            <a:r>
              <a:t> virtually identical to the living form.  </a:t>
            </a:r>
            <a:r>
              <a:rPr>
                <a:uFillTx/>
              </a:rPr>
              <a:t>In the Creation Museum, we have a large rock layer with such a crab and its trail fossilized.</a:t>
            </a:r>
          </a:p>
          <a:p>
            <a:pPr marR="40639" indent="40639" defTabSz="914400">
              <a:spcBef>
                <a:spcPts val="400"/>
              </a:spcBef>
              <a:defRPr sz="2400">
                <a:uFill>
                  <a:solidFill>
                    <a:srgbClr val="000000"/>
                  </a:solidFill>
                </a:uFill>
                <a:latin typeface="Arial"/>
                <a:ea typeface="Arial"/>
                <a:cs typeface="Arial"/>
                <a:sym typeface="Arial"/>
              </a:defRPr>
            </a:pPr>
          </a:p>
          <a:p>
            <a:pPr marR="40639" indent="40639" defTabSz="914400">
              <a:spcBef>
                <a:spcPts val="400"/>
              </a:spcBef>
              <a:defRPr sz="2400">
                <a:uFill>
                  <a:solidFill>
                    <a:srgbClr val="000000"/>
                  </a:solidFill>
                </a:uFill>
                <a:latin typeface="Arial"/>
                <a:ea typeface="Arial"/>
                <a:cs typeface="Arial"/>
                <a:sym typeface="Arial"/>
              </a:defRPr>
            </a:pPr>
            <a:r>
              <a:t>“445 myo” fossil (photographed under water to show detail more): </a:t>
            </a:r>
            <a:r>
              <a:rPr sz="2200"/>
              <a:t>Jeanna Bryner, “Oldest Horseshoe Crab Fossil Discovered,” 28 Jan 2008, </a:t>
            </a:r>
            <a:r>
              <a:rPr u="sng">
                <a:solidFill>
                  <a:srgbClr val="0000FF"/>
                </a:solidFill>
                <a:uFill>
                  <a:solidFill>
                    <a:srgbClr val="0000FF"/>
                  </a:solidFill>
                </a:uFill>
                <a:hlinkClick r:id="rId3" invalidUrl="" action="" tgtFrame="" tooltip="" history="1" highlightClick="0" endSnd="0"/>
              </a:rPr>
              <a:t>http://www.livescience.com/animals/080128-horseshoe-crab.html</a:t>
            </a:r>
            <a:r>
              <a:t>, accessed 28 Dec 2008, and </a:t>
            </a:r>
            <a:r>
              <a:rPr u="sng">
                <a:solidFill>
                  <a:srgbClr val="0000FF"/>
                </a:solidFill>
                <a:uFill>
                  <a:solidFill>
                    <a:srgbClr val="0000FF"/>
                  </a:solidFill>
                </a:uFill>
                <a:hlinkClick r:id="rId4" invalidUrl="" action="" tgtFrame="" tooltip="" history="1" highlightClick="0" endSnd="0"/>
              </a:rPr>
              <a:t>http://www.livescience.com/9554-oldest-horseshoe-crab-fossil-discovered.html</a:t>
            </a:r>
            <a:r>
              <a:t>, accessed 30 April 2014.</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9" name="Shape 1879"/>
          <p:cNvSpPr/>
          <p:nvPr>
            <p:ph type="sldImg"/>
          </p:nvPr>
        </p:nvSpPr>
        <p:spPr>
          <a:prstGeom prst="rect">
            <a:avLst/>
          </a:prstGeom>
        </p:spPr>
        <p:txBody>
          <a:bodyPr/>
          <a:lstStyle/>
          <a:p>
            <a:pPr/>
          </a:p>
        </p:txBody>
      </p:sp>
      <p:sp>
        <p:nvSpPr>
          <p:cNvPr id="1880" name="Shape 1880"/>
          <p:cNvSpPr/>
          <p:nvPr>
            <p:ph type="body" sz="quarter" idx="1"/>
          </p:nvPr>
        </p:nvSpPr>
        <p:spPr>
          <a:prstGeom prst="rect">
            <a:avLst/>
          </a:prstGeom>
        </p:spPr>
        <p:txBody>
          <a:bodyPr/>
          <a:lstStyle/>
          <a:p>
            <a:pPr/>
            <a:r>
              <a:t>None of these so-called ages exist. There was no age of fishes or age of reptiles or age of humans.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5" name="Shape 1885"/>
          <p:cNvSpPr/>
          <p:nvPr>
            <p:ph type="sldImg"/>
          </p:nvPr>
        </p:nvSpPr>
        <p:spPr>
          <a:prstGeom prst="rect">
            <a:avLst/>
          </a:prstGeom>
        </p:spPr>
        <p:txBody>
          <a:bodyPr/>
          <a:lstStyle/>
          <a:p>
            <a:pPr/>
          </a:p>
        </p:txBody>
      </p:sp>
      <p:sp>
        <p:nvSpPr>
          <p:cNvPr id="1886" name="Shape 1886"/>
          <p:cNvSpPr/>
          <p:nvPr>
            <p:ph type="body" sz="quarter" idx="1"/>
          </p:nvPr>
        </p:nvSpPr>
        <p:spPr>
          <a:prstGeom prst="rect">
            <a:avLst/>
          </a:prstGeom>
        </p:spPr>
        <p:txBody>
          <a:bodyPr/>
          <a:lstStyle/>
          <a:p>
            <a:pPr/>
            <a:r>
              <a:t>Why assume the order given by the evolutionists is correct but the dates given them are wrong?</a:t>
            </a:r>
          </a:p>
          <a:p>
            <a:pPr/>
            <a:r>
              <a:t>In fact, Geisler does NOT believe the dates are in error, for they are the major reason he rejects young-earth creation!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4" name="Shape 1894"/>
          <p:cNvSpPr/>
          <p:nvPr>
            <p:ph type="sldImg"/>
          </p:nvPr>
        </p:nvSpPr>
        <p:spPr>
          <a:prstGeom prst="rect">
            <a:avLst/>
          </a:prstGeom>
        </p:spPr>
        <p:txBody>
          <a:bodyPr/>
          <a:lstStyle/>
          <a:p>
            <a:pPr/>
          </a:p>
        </p:txBody>
      </p:sp>
      <p:sp>
        <p:nvSpPr>
          <p:cNvPr id="1895" name="Shape 1895"/>
          <p:cNvSpPr/>
          <p:nvPr>
            <p:ph type="body" sz="quarter" idx="1"/>
          </p:nvPr>
        </p:nvSpPr>
        <p:spPr>
          <a:prstGeom prst="rect">
            <a:avLst/>
          </a:prstGeom>
        </p:spPr>
        <p:txBody>
          <a:bodyPr/>
          <a:lstStyle/>
          <a:p>
            <a:pPr/>
            <a:r>
              <a:t>After animated sentences:   </a:t>
            </a:r>
          </a:p>
          <a:p>
            <a:pPr/>
            <a:r>
              <a:t>	But why worry about the details in the inerrant Word of God!?!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Shape 1082"/>
          <p:cNvSpPr/>
          <p:nvPr>
            <p:ph type="sldImg"/>
          </p:nvPr>
        </p:nvSpPr>
        <p:spPr>
          <a:prstGeom prst="rect">
            <a:avLst/>
          </a:prstGeom>
        </p:spPr>
        <p:txBody>
          <a:bodyPr/>
          <a:lstStyle/>
          <a:p>
            <a:pPr/>
          </a:p>
        </p:txBody>
      </p:sp>
      <p:sp>
        <p:nvSpPr>
          <p:cNvPr id="1083" name="Shape 1083"/>
          <p:cNvSpPr/>
          <p:nvPr>
            <p:ph type="body" sz="quarter" idx="1"/>
          </p:nvPr>
        </p:nvSpPr>
        <p:spPr>
          <a:prstGeom prst="rect">
            <a:avLst/>
          </a:prstGeom>
        </p:spPr>
        <p:txBody>
          <a:bodyPr/>
          <a:lstStyle/>
          <a:p>
            <a:pPr>
              <a:defRPr sz="2400">
                <a:latin typeface="Arial"/>
                <a:ea typeface="Arial"/>
                <a:cs typeface="Arial"/>
                <a:sym typeface="Arial"/>
              </a:defRPr>
            </a:pPr>
            <a:r>
              <a:t>	In 1978, 334 scholars &amp; leaders met in Chicago to discuss the defense of biblical inerrancy in the face of the growing liberal compromise in the churches.</a:t>
            </a:r>
          </a:p>
          <a:p>
            <a:pPr>
              <a:defRPr sz="2400">
                <a:latin typeface="Arial"/>
                <a:ea typeface="Arial"/>
                <a:cs typeface="Arial"/>
                <a:sym typeface="Arial"/>
              </a:defRPr>
            </a:pPr>
            <a:r>
              <a:t>	At that point, it was the largest interdenominational gathering of evangelical leaders and scholars in the history of the church.</a:t>
            </a:r>
          </a:p>
          <a:p>
            <a:pPr>
              <a:defRPr sz="2400">
                <a:latin typeface="Arial"/>
                <a:ea typeface="Arial"/>
                <a:cs typeface="Arial"/>
                <a:sym typeface="Arial"/>
              </a:defRPr>
            </a:pPr>
            <a:r>
              <a:t>	The council remained active for 10 years.  In 1978 it published its Statement on Inerrancy.</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6" name="Shape 1906"/>
          <p:cNvSpPr/>
          <p:nvPr>
            <p:ph type="sldImg"/>
          </p:nvPr>
        </p:nvSpPr>
        <p:spPr>
          <a:prstGeom prst="rect">
            <a:avLst/>
          </a:prstGeom>
        </p:spPr>
        <p:txBody>
          <a:bodyPr/>
          <a:lstStyle/>
          <a:p>
            <a:pPr/>
          </a:p>
        </p:txBody>
      </p:sp>
      <p:sp>
        <p:nvSpPr>
          <p:cNvPr id="1907" name="Shape 1907"/>
          <p:cNvSpPr/>
          <p:nvPr>
            <p:ph type="body" sz="quarter" idx="1"/>
          </p:nvPr>
        </p:nvSpPr>
        <p:spPr>
          <a:prstGeom prst="rect">
            <a:avLst/>
          </a:prstGeom>
        </p:spPr>
        <p:txBody>
          <a:bodyPr/>
          <a:lstStyle/>
          <a:p>
            <a:pPr/>
            <a:r>
              <a:t>By “modern science” he means the consensus view among evolutionary geologists and paleontologists.</a:t>
            </a:r>
          </a:p>
          <a:p>
            <a:pPr/>
            <a:r>
              <a:t>	Well, they do essentially agree if you leave out creatures in the comparison and don’t pay attention to the details!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Shape 2040"/>
          <p:cNvSpPr/>
          <p:nvPr>
            <p:ph type="sldImg"/>
          </p:nvPr>
        </p:nvSpPr>
        <p:spPr>
          <a:prstGeom prst="rect">
            <a:avLst/>
          </a:prstGeom>
        </p:spPr>
        <p:txBody>
          <a:bodyPr/>
          <a:lstStyle/>
          <a:p>
            <a:pPr/>
          </a:p>
        </p:txBody>
      </p:sp>
      <p:sp>
        <p:nvSpPr>
          <p:cNvPr id="2041" name="Shape 2041"/>
          <p:cNvSpPr/>
          <p:nvPr>
            <p:ph type="body" sz="quarter" idx="1"/>
          </p:nvPr>
        </p:nvSpPr>
        <p:spPr>
          <a:prstGeom prst="rect">
            <a:avLst/>
          </a:prstGeom>
        </p:spPr>
        <p:txBody>
          <a:bodyPr/>
          <a:lstStyle/>
          <a:p>
            <a:pPr/>
            <a:r>
              <a:t>Geisler represents this harmonization with this next chart.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3" name="Shape 2073"/>
          <p:cNvSpPr/>
          <p:nvPr>
            <p:ph type="sldImg"/>
          </p:nvPr>
        </p:nvSpPr>
        <p:spPr>
          <a:prstGeom prst="rect">
            <a:avLst/>
          </a:prstGeom>
        </p:spPr>
        <p:txBody>
          <a:bodyPr/>
          <a:lstStyle/>
          <a:p>
            <a:pPr/>
          </a:p>
        </p:txBody>
      </p:sp>
      <p:sp>
        <p:nvSpPr>
          <p:cNvPr id="2074" name="Shape 2074"/>
          <p:cNvSpPr/>
          <p:nvPr>
            <p:ph type="body" sz="quarter" idx="1"/>
          </p:nvPr>
        </p:nvSpPr>
        <p:spPr>
          <a:prstGeom prst="rect">
            <a:avLst/>
          </a:prstGeom>
        </p:spPr>
        <p:txBody>
          <a:bodyPr/>
          <a:lstStyle/>
          <a:p>
            <a:pPr/>
            <a:r>
              <a:t>Before we look at this carefully, consider what Geisler says about the chart.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Shape 2078"/>
          <p:cNvSpPr/>
          <p:nvPr>
            <p:ph type="sldImg"/>
          </p:nvPr>
        </p:nvSpPr>
        <p:spPr>
          <a:prstGeom prst="rect">
            <a:avLst/>
          </a:prstGeom>
        </p:spPr>
        <p:txBody>
          <a:bodyPr/>
          <a:lstStyle/>
          <a:p>
            <a:pPr/>
          </a:p>
        </p:txBody>
      </p:sp>
      <p:sp>
        <p:nvSpPr>
          <p:cNvPr id="2079" name="Shape 2079"/>
          <p:cNvSpPr/>
          <p:nvPr>
            <p:ph type="body" sz="quarter" idx="1"/>
          </p:nvPr>
        </p:nvSpPr>
        <p:spPr>
          <a:prstGeom prst="rect">
            <a:avLst/>
          </a:prstGeom>
        </p:spPr>
        <p:txBody>
          <a:bodyPr/>
          <a:lstStyle/>
          <a:p>
            <a:pPr/>
            <a:r>
              <a:t>So, how does he harmonize the Bible with the evolutionary myth of the big bang and millions of years of geological ages?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8" name="Shape 2118"/>
          <p:cNvSpPr/>
          <p:nvPr>
            <p:ph type="sldImg"/>
          </p:nvPr>
        </p:nvSpPr>
        <p:spPr>
          <a:prstGeom prst="rect">
            <a:avLst/>
          </a:prstGeom>
        </p:spPr>
        <p:txBody>
          <a:bodyPr/>
          <a:lstStyle/>
          <a:p>
            <a:pPr/>
          </a:p>
        </p:txBody>
      </p:sp>
      <p:sp>
        <p:nvSpPr>
          <p:cNvPr id="2119" name="Shape 2119"/>
          <p:cNvSpPr/>
          <p:nvPr>
            <p:ph type="body" sz="quarter" idx="1"/>
          </p:nvPr>
        </p:nvSpPr>
        <p:spPr>
          <a:prstGeom prst="rect">
            <a:avLst/>
          </a:prstGeom>
        </p:spPr>
        <p:txBody>
          <a:bodyPr/>
          <a:lstStyle/>
          <a:p>
            <a:pPr>
              <a:defRPr>
                <a:latin typeface="Arial"/>
                <a:ea typeface="Arial"/>
                <a:cs typeface="Arial"/>
                <a:sym typeface="Arial"/>
              </a:defRPr>
            </a:pPr>
            <a:r>
              <a:t>This is the work of an INERRANTIST who ignored the details of the inerrant WORD of God </a:t>
            </a:r>
          </a:p>
          <a:p>
            <a:pPr>
              <a:defRPr>
                <a:latin typeface="Arial"/>
                <a:ea typeface="Arial"/>
                <a:cs typeface="Arial"/>
                <a:sym typeface="Arial"/>
              </a:defRPr>
            </a:pPr>
            <a:r>
              <a:rPr b="1"/>
              <a:t>AND</a:t>
            </a:r>
            <a:r>
              <a:t> </a:t>
            </a:r>
          </a:p>
          <a:p>
            <a:pPr>
              <a:defRPr>
                <a:latin typeface="Arial"/>
                <a:ea typeface="Arial"/>
                <a:cs typeface="Arial"/>
                <a:sym typeface="Arial"/>
              </a:defRPr>
            </a:pPr>
            <a:r>
              <a:t>the details of the evolutionary view of millions of years of history that he is trying to harmonize with Scripture.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4" name="Shape 2124"/>
          <p:cNvSpPr/>
          <p:nvPr>
            <p:ph type="sldImg"/>
          </p:nvPr>
        </p:nvSpPr>
        <p:spPr>
          <a:prstGeom prst="rect">
            <a:avLst/>
          </a:prstGeom>
        </p:spPr>
        <p:txBody>
          <a:bodyPr/>
          <a:lstStyle/>
          <a:p>
            <a:pPr/>
          </a:p>
        </p:txBody>
      </p:sp>
      <p:sp>
        <p:nvSpPr>
          <p:cNvPr id="2125" name="Shape 2125"/>
          <p:cNvSpPr/>
          <p:nvPr>
            <p:ph type="body" sz="quarter" idx="1"/>
          </p:nvPr>
        </p:nvSpPr>
        <p:spPr>
          <a:prstGeom prst="rect">
            <a:avLst/>
          </a:prstGeom>
        </p:spPr>
        <p:txBody>
          <a:bodyPr/>
          <a:lstStyle/>
          <a:p>
            <a:pPr>
              <a:defRPr sz="2400">
                <a:latin typeface="Arial"/>
                <a:ea typeface="Arial"/>
                <a:cs typeface="Arial"/>
                <a:sym typeface="Arial"/>
              </a:defRPr>
            </a:pPr>
            <a:r>
              <a:t>This is his conclusion right after the chart.</a:t>
            </a:r>
          </a:p>
          <a:p>
            <a:pPr>
              <a:defRPr sz="2400">
                <a:latin typeface="Arial"/>
                <a:ea typeface="Arial"/>
                <a:cs typeface="Arial"/>
                <a:sym typeface="Arial"/>
              </a:defRPr>
            </a:pPr>
            <a:r>
              <a:t>	But he’s left out key details of evidence in both Genesis and the evolution story! </a:t>
            </a:r>
          </a:p>
          <a:p>
            <a:pPr>
              <a:defRPr sz="2400">
                <a:latin typeface="Arial"/>
                <a:ea typeface="Arial"/>
                <a:cs typeface="Arial"/>
                <a:sym typeface="Arial"/>
              </a:defRPr>
            </a:pPr>
            <a:r>
              <a:t>This is the work of an INERRANTIST who says that the Bible is true when it speaks of science and history!?!</a:t>
            </a:r>
          </a:p>
          <a:p>
            <a:pPr>
              <a:defRPr sz="2400">
                <a:latin typeface="Arial"/>
                <a:ea typeface="Arial"/>
                <a:cs typeface="Arial"/>
                <a:sym typeface="Arial"/>
              </a:defRPr>
            </a:pPr>
            <a:r>
              <a:t>      </a:t>
            </a:r>
            <a:r>
              <a:rPr b="1"/>
              <a:t>CLICK</a:t>
            </a:r>
            <a:endParaRPr b="1"/>
          </a:p>
          <a:p>
            <a:pPr>
              <a:defRPr sz="2400">
                <a:latin typeface="Arial"/>
                <a:ea typeface="Arial"/>
                <a:cs typeface="Arial"/>
                <a:sym typeface="Arial"/>
              </a:defRPr>
            </a:pPr>
            <a:r>
              <a:t>And why doesn’t he believe what the majority of biologists and paleontologists say (he rejects biological and human evolution), who are just as dogmatic as the majority of geologists and astrophysicists?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0" name="Shape 2180"/>
          <p:cNvSpPr/>
          <p:nvPr>
            <p:ph type="sldImg"/>
          </p:nvPr>
        </p:nvSpPr>
        <p:spPr>
          <a:prstGeom prst="rect">
            <a:avLst/>
          </a:prstGeom>
        </p:spPr>
        <p:txBody>
          <a:bodyPr/>
          <a:lstStyle/>
          <a:p>
            <a:pPr/>
          </a:p>
        </p:txBody>
      </p:sp>
      <p:sp>
        <p:nvSpPr>
          <p:cNvPr id="2181" name="Shape 2181"/>
          <p:cNvSpPr/>
          <p:nvPr>
            <p:ph type="body" sz="quarter" idx="1"/>
          </p:nvPr>
        </p:nvSpPr>
        <p:spPr>
          <a:prstGeom prst="rect">
            <a:avLst/>
          </a:prstGeom>
        </p:spPr>
        <p:txBody>
          <a:bodyPr/>
          <a:lstStyle/>
          <a:p>
            <a:pPr defTabSz="457200">
              <a:defRPr sz="2800">
                <a:latin typeface="Arial"/>
                <a:ea typeface="Arial"/>
                <a:cs typeface="Arial"/>
                <a:sym typeface="Arial"/>
              </a:defRPr>
            </a:pPr>
            <a:r>
              <a:t>And that inerrant Word also tells us ... next slide</a:t>
            </a:r>
          </a:p>
          <a:p>
            <a:pPr defTabSz="457200">
              <a:defRPr sz="2800">
                <a:latin typeface="Arial"/>
                <a:ea typeface="Arial"/>
                <a:cs typeface="Arial"/>
                <a:sym typeface="Arial"/>
              </a:defRPr>
            </a:pPr>
          </a:p>
          <a:p>
            <a:pPr defTabSz="457200">
              <a:defRPr sz="1200">
                <a:latin typeface="Arial"/>
                <a:ea typeface="Arial"/>
                <a:cs typeface="Arial"/>
                <a:sym typeface="Arial"/>
              </a:defRPr>
            </a:pPr>
          </a:p>
          <a:p>
            <a:pPr defTabSz="457200">
              <a:defRPr sz="1200">
                <a:latin typeface="Arial"/>
                <a:ea typeface="Arial"/>
                <a:cs typeface="Arial"/>
                <a:sym typeface="Arial"/>
              </a:defRPr>
            </a:pPr>
            <a:r>
              <a:t>Don’t read, just save these notes</a:t>
            </a:r>
          </a:p>
          <a:p>
            <a:pPr defTabSz="457200">
              <a:defRPr sz="1200">
                <a:latin typeface="Arial"/>
                <a:ea typeface="Arial"/>
                <a:cs typeface="Arial"/>
                <a:sym typeface="Arial"/>
              </a:defRPr>
            </a:pPr>
            <a:r>
              <a:t>The Bible simply does not teach creation over millions of years or even thousands of years.</a:t>
            </a:r>
          </a:p>
          <a:p>
            <a:pPr defTabSz="457200">
              <a:defRPr sz="1200">
                <a:latin typeface="Arial"/>
                <a:ea typeface="Arial"/>
                <a:cs typeface="Arial"/>
                <a:sym typeface="Arial"/>
              </a:defRPr>
            </a:pPr>
            <a:r>
              <a:t>The Bible simply does not teach the billions of creatures lived and died for millions of years before man was created.</a:t>
            </a:r>
          </a:p>
          <a:p>
            <a:pPr defTabSz="457200">
              <a:defRPr sz="1200">
                <a:latin typeface="Arial"/>
                <a:ea typeface="Arial"/>
                <a:cs typeface="Arial"/>
                <a:sym typeface="Arial"/>
              </a:defRPr>
            </a:pPr>
            <a:r>
              <a:t>The Bible simply does not teach that Noah’s Flood was a myth or a local flood in the Mesopotamian Valley.</a:t>
            </a:r>
          </a:p>
          <a:p>
            <a:pPr defTabSz="457200">
              <a:defRPr sz="1200">
                <a:latin typeface="Arial"/>
                <a:ea typeface="Arial"/>
                <a:cs typeface="Arial"/>
                <a:sym typeface="Arial"/>
              </a:defRPr>
            </a:pPr>
            <a:r>
              <a:t>The inerrant Word of God clearly teaches young-earth creation.  And Geisler and most inerrantist theologians and Bible scholars deny what Scriptures says and manipulate Scripture to make it seem like they still hold to inerrancy.</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8" name="Shape 2188"/>
          <p:cNvSpPr/>
          <p:nvPr>
            <p:ph type="sldImg"/>
          </p:nvPr>
        </p:nvSpPr>
        <p:spPr>
          <a:prstGeom prst="rect">
            <a:avLst/>
          </a:prstGeom>
        </p:spPr>
        <p:txBody>
          <a:bodyPr/>
          <a:lstStyle/>
          <a:p>
            <a:pPr/>
          </a:p>
        </p:txBody>
      </p:sp>
      <p:sp>
        <p:nvSpPr>
          <p:cNvPr id="2189" name="Shape 2189"/>
          <p:cNvSpPr/>
          <p:nvPr>
            <p:ph type="body" sz="quarter" idx="1"/>
          </p:nvPr>
        </p:nvSpPr>
        <p:spPr>
          <a:prstGeom prst="rect">
            <a:avLst/>
          </a:prstGeom>
        </p:spPr>
        <p:txBody>
          <a:bodyPr/>
          <a:lstStyle/>
          <a:p>
            <a:pPr>
              <a:defRPr sz="2500">
                <a:latin typeface="Arial"/>
                <a:ea typeface="Arial"/>
                <a:cs typeface="Arial"/>
                <a:sym typeface="Arial"/>
              </a:defRPr>
            </a:pPr>
            <a:r>
              <a:t>سلطان</a:t>
            </a:r>
          </a:p>
          <a:p>
            <a:pPr>
              <a:defRPr sz="2500">
                <a:latin typeface="Arial"/>
                <a:ea typeface="Arial"/>
                <a:cs typeface="Arial"/>
                <a:sym typeface="Arial"/>
              </a:defRPr>
            </a:pPr>
            <a:r>
              <a:t>How can the fallible and errant consensus view of scientists (most of whom are godless) be the hermeneutical authority over the inerrant Word of God? </a:t>
            </a:r>
          </a:p>
          <a:p>
            <a:pPr>
              <a:defRPr sz="2500">
                <a:latin typeface="Arial"/>
                <a:ea typeface="Arial"/>
                <a:cs typeface="Arial"/>
                <a:sym typeface="Arial"/>
              </a:defRPr>
            </a:pPr>
            <a:r>
              <a:t>	Click</a:t>
            </a:r>
          </a:p>
          <a:p>
            <a:pPr>
              <a:defRPr sz="2500">
                <a:latin typeface="Arial"/>
                <a:ea typeface="Arial"/>
                <a:cs typeface="Arial"/>
                <a:sym typeface="Arial"/>
              </a:defRPr>
            </a:pPr>
            <a:r>
              <a:t>And when we do that, Scripture clearly teaches young-earth creation. And when we do that, Scripture clearly teaches young-earth creation.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6" name="Shape 2196"/>
          <p:cNvSpPr/>
          <p:nvPr>
            <p:ph type="sldImg"/>
          </p:nvPr>
        </p:nvSpPr>
        <p:spPr>
          <a:prstGeom prst="rect">
            <a:avLst/>
          </a:prstGeom>
        </p:spPr>
        <p:txBody>
          <a:bodyPr/>
          <a:lstStyle/>
          <a:p>
            <a:pPr/>
          </a:p>
        </p:txBody>
      </p:sp>
      <p:sp>
        <p:nvSpPr>
          <p:cNvPr id="2197" name="Shape 2197"/>
          <p:cNvSpPr/>
          <p:nvPr>
            <p:ph type="body" sz="quarter" idx="1"/>
          </p:nvPr>
        </p:nvSpPr>
        <p:spPr>
          <a:prstGeom prst="rect">
            <a:avLst/>
          </a:prstGeom>
        </p:spPr>
        <p:txBody>
          <a:bodyPr/>
          <a:lstStyle/>
          <a:p>
            <a:pPr>
              <a:defRPr>
                <a:latin typeface="Arial"/>
                <a:ea typeface="Arial"/>
                <a:cs typeface="Arial"/>
                <a:sym typeface="Arial"/>
              </a:defRPr>
            </a:pPr>
            <a:r>
              <a:t>But the fact remains that just as the Bible teaches its own inerrancy, so also it teaches young-earth creation.</a:t>
            </a:r>
          </a:p>
          <a:p>
            <a:pPr>
              <a:defRPr>
                <a:latin typeface="Arial"/>
                <a:ea typeface="Arial"/>
                <a:cs typeface="Arial"/>
                <a:sym typeface="Arial"/>
              </a:defRPr>
            </a:pPr>
            <a:r>
              <a:t>And we must all seek to be as faithful to that inerrant Word as we possibly can.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1" name="Shape 2201"/>
          <p:cNvSpPr/>
          <p:nvPr>
            <p:ph type="sldImg"/>
          </p:nvPr>
        </p:nvSpPr>
        <p:spPr>
          <a:prstGeom prst="rect">
            <a:avLst/>
          </a:prstGeom>
        </p:spPr>
        <p:txBody>
          <a:bodyPr/>
          <a:lstStyle/>
          <a:p>
            <a:pPr/>
          </a:p>
        </p:txBody>
      </p:sp>
      <p:sp>
        <p:nvSpPr>
          <p:cNvPr id="2202" name="Shape 2202"/>
          <p:cNvSpPr/>
          <p:nvPr>
            <p:ph type="body" sz="quarter" idx="1"/>
          </p:nvPr>
        </p:nvSpPr>
        <p:spPr>
          <a:prstGeom prst="rect">
            <a:avLst/>
          </a:prstGeom>
        </p:spPr>
        <p:txBody>
          <a:bodyPr/>
          <a:lstStyle/>
          <a:p>
            <a:pPr>
              <a:defRPr sz="1800">
                <a:latin typeface="Arial"/>
                <a:ea typeface="Arial"/>
                <a:cs typeface="Arial"/>
                <a:sym typeface="Arial"/>
              </a:defRPr>
            </a:pPr>
            <a:r>
              <a:t>Amend: to correct or make better, improve by changes or additions</a:t>
            </a:r>
          </a:p>
          <a:p>
            <a:pPr>
              <a:defRPr sz="1800">
                <a:latin typeface="Arial"/>
                <a:ea typeface="Arial"/>
                <a:cs typeface="Arial"/>
                <a:sym typeface="Arial"/>
              </a:defRPr>
            </a:pPr>
            <a:r>
              <a:t>We made that statement in an appendix to CTGWG ... next slide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Blue Rays">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sp>
        <p:nvSpPr>
          <p:cNvPr id="9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91"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955"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Reference  copy">
    <p:spTree>
      <p:nvGrpSpPr>
        <p:cNvPr id="1" name=""/>
        <p:cNvGrpSpPr/>
        <p:nvPr/>
      </p:nvGrpSpPr>
      <p:grpSpPr>
        <a:xfrm>
          <a:off x="0" y="0"/>
          <a:ext cx="0" cy="0"/>
          <a:chOff x="0" y="0"/>
          <a:chExt cx="0" cy="0"/>
        </a:xfrm>
      </p:grpSpPr>
      <p:pic>
        <p:nvPicPr>
          <p:cNvPr id="96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4" name="Title Text"/>
          <p:cNvSpPr txBox="1"/>
          <p:nvPr>
            <p:ph type="title"/>
          </p:nvPr>
        </p:nvSpPr>
        <p:spPr>
          <a:xfrm>
            <a:off x="1778000" y="1384300"/>
            <a:ext cx="20828000" cy="8826500"/>
          </a:xfrm>
          <a:prstGeom prst="rect">
            <a:avLst/>
          </a:prstGeom>
          <a:effectLst/>
        </p:spPr>
        <p:txBody>
          <a:bodyPr/>
          <a:lstStyle>
            <a:lvl1pPr algn="l">
              <a:defRPr b="0" sz="7200">
                <a:solidFill>
                  <a:srgbClr val="E2DEAB"/>
                </a:solidFill>
              </a:defRPr>
            </a:lvl1pPr>
          </a:lstStyle>
          <a:p>
            <a:pPr/>
            <a:r>
              <a:t>Title Text</a:t>
            </a:r>
          </a:p>
        </p:txBody>
      </p:sp>
      <p:sp>
        <p:nvSpPr>
          <p:cNvPr id="965" name="Body Level One…"/>
          <p:cNvSpPr txBox="1"/>
          <p:nvPr>
            <p:ph type="body" sz="quarter" idx="1"/>
          </p:nvPr>
        </p:nvSpPr>
        <p:spPr>
          <a:xfrm>
            <a:off x="1752600" y="10198100"/>
            <a:ext cx="20866100" cy="1689100"/>
          </a:xfrm>
          <a:prstGeom prst="rect">
            <a:avLst/>
          </a:prstGeom>
          <a:effectLst/>
        </p:spPr>
        <p:txBody>
          <a:bodyPr/>
          <a:lstStyle>
            <a:lvl1pPr>
              <a:defRPr sz="3600">
                <a:solidFill>
                  <a:srgbClr val="E2DEAB"/>
                </a:solidFill>
              </a:defRPr>
            </a:lvl1pPr>
            <a:lvl2pPr>
              <a:defRPr sz="3600">
                <a:solidFill>
                  <a:srgbClr val="E2DEAB"/>
                </a:solidFill>
              </a:defRPr>
            </a:lvl2pPr>
            <a:lvl3pPr>
              <a:defRPr sz="3600">
                <a:solidFill>
                  <a:srgbClr val="E2DEAB"/>
                </a:solidFill>
              </a:defRPr>
            </a:lvl3pPr>
            <a:lvl4pPr>
              <a:defRPr sz="3600">
                <a:solidFill>
                  <a:srgbClr val="E2DEAB"/>
                </a:solidFill>
              </a:defRPr>
            </a:lvl4pPr>
            <a:lvl5pPr>
              <a:defRPr sz="3600">
                <a:solidFill>
                  <a:srgbClr val="E2DEAB"/>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spTree>
      <p:nvGrpSpPr>
        <p:cNvPr id="1" name=""/>
        <p:cNvGrpSpPr/>
        <p:nvPr/>
      </p:nvGrpSpPr>
      <p:grpSpPr>
        <a:xfrm>
          <a:off x="0" y="0"/>
          <a:ext cx="0" cy="0"/>
          <a:chOff x="0" y="0"/>
          <a:chExt cx="0" cy="0"/>
        </a:xfrm>
      </p:grpSpPr>
      <p:pic>
        <p:nvPicPr>
          <p:cNvPr id="97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81" name="Title Text"/>
          <p:cNvSpPr txBox="1"/>
          <p:nvPr>
            <p:ph type="title"/>
          </p:nvPr>
        </p:nvSpPr>
        <p:spPr>
          <a:xfrm>
            <a:off x="6019798" y="1852613"/>
            <a:ext cx="12344403" cy="2262187"/>
          </a:xfrm>
          <a:prstGeom prst="rect">
            <a:avLst/>
          </a:prstGeom>
          <a:effectLst/>
        </p:spPr>
        <p:txBody>
          <a:bodyPr lIns="68580" tIns="68580" rIns="68580" bIns="68580" anchor="ctr"/>
          <a:lstStyle>
            <a:lvl1pPr algn="ctr" defTabSz="914400">
              <a:defRPr b="0" sz="8600">
                <a:solidFill>
                  <a:srgbClr val="000000"/>
                </a:solidFill>
                <a:latin typeface="Calibri"/>
                <a:ea typeface="Calibri"/>
                <a:cs typeface="Calibri"/>
                <a:sym typeface="Calibri"/>
              </a:defRPr>
            </a:lvl1pPr>
          </a:lstStyle>
          <a:p>
            <a:pPr/>
            <a:r>
              <a:t>Title Text</a:t>
            </a:r>
          </a:p>
        </p:txBody>
      </p:sp>
      <p:sp>
        <p:nvSpPr>
          <p:cNvPr id="982" name="Body Level One…"/>
          <p:cNvSpPr txBox="1"/>
          <p:nvPr>
            <p:ph type="body" sz="half" idx="1"/>
          </p:nvPr>
        </p:nvSpPr>
        <p:spPr>
          <a:xfrm>
            <a:off x="6019798" y="4114800"/>
            <a:ext cx="12344403" cy="7886701"/>
          </a:xfrm>
          <a:prstGeom prst="rect">
            <a:avLst/>
          </a:prstGeom>
          <a:effectLst/>
        </p:spPr>
        <p:txBody>
          <a:bodyPr lIns="68580" tIns="68580" rIns="68580" bIns="68580"/>
          <a:lstStyle>
            <a:lvl1pPr marL="642937" indent="-642937" defTabSz="914400">
              <a:spcBef>
                <a:spcPts val="700"/>
              </a:spcBef>
              <a:buSzPct val="100000"/>
              <a:buFont typeface="Arial"/>
              <a:buChar char="•"/>
              <a:defRPr sz="6000">
                <a:solidFill>
                  <a:srgbClr val="000000"/>
                </a:solidFill>
                <a:latin typeface="Calibri"/>
                <a:ea typeface="Calibri"/>
                <a:cs typeface="Calibri"/>
                <a:sym typeface="Calibri"/>
              </a:defRPr>
            </a:lvl1pPr>
            <a:lvl2pPr marL="1069519" indent="-612321" defTabSz="914400">
              <a:spcBef>
                <a:spcPts val="700"/>
              </a:spcBef>
              <a:buSzPct val="100000"/>
              <a:buFont typeface="Arial"/>
              <a:buChar char="–"/>
              <a:defRPr sz="6000">
                <a:solidFill>
                  <a:srgbClr val="000000"/>
                </a:solidFill>
                <a:latin typeface="Calibri"/>
                <a:ea typeface="Calibri"/>
                <a:cs typeface="Calibri"/>
                <a:sym typeface="Calibri"/>
              </a:defRPr>
            </a:lvl2pPr>
            <a:lvl3pPr marL="1485900" indent="-571500" defTabSz="914400">
              <a:spcBef>
                <a:spcPts val="700"/>
              </a:spcBef>
              <a:buSzPct val="100000"/>
              <a:buFont typeface="Arial"/>
              <a:buChar char="•"/>
              <a:defRPr sz="6000">
                <a:solidFill>
                  <a:srgbClr val="000000"/>
                </a:solidFill>
                <a:latin typeface="Calibri"/>
                <a:ea typeface="Calibri"/>
                <a:cs typeface="Calibri"/>
                <a:sym typeface="Calibri"/>
              </a:defRPr>
            </a:lvl3pPr>
            <a:lvl4pPr marL="2057400" indent="-685800" defTabSz="914400">
              <a:spcBef>
                <a:spcPts val="700"/>
              </a:spcBef>
              <a:buSzPct val="100000"/>
              <a:buFont typeface="Arial"/>
              <a:buChar char="–"/>
              <a:defRPr sz="6000">
                <a:solidFill>
                  <a:srgbClr val="000000"/>
                </a:solidFill>
                <a:latin typeface="Calibri"/>
                <a:ea typeface="Calibri"/>
                <a:cs typeface="Calibri"/>
                <a:sym typeface="Calibri"/>
              </a:defRPr>
            </a:lvl4pPr>
            <a:lvl5pPr marL="2514600" indent="-685800" defTabSz="914400">
              <a:spcBef>
                <a:spcPts val="700"/>
              </a:spcBef>
              <a:buSzPct val="100000"/>
              <a:buFont typeface="Arial"/>
              <a:buChar char="»"/>
              <a:defRPr sz="60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83" name="Slide Number"/>
          <p:cNvSpPr txBox="1"/>
          <p:nvPr>
            <p:ph type="sldNum" sz="quarter" idx="2"/>
          </p:nvPr>
        </p:nvSpPr>
        <p:spPr>
          <a:xfrm>
            <a:off x="17931123" y="11307319"/>
            <a:ext cx="433081" cy="431096"/>
          </a:xfrm>
          <a:prstGeom prst="rect">
            <a:avLst/>
          </a:prstGeom>
        </p:spPr>
        <p:txBody>
          <a:bodyPr lIns="68580" tIns="68580" rIns="68580" bIns="68580"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WITH Pictures copy 2">
    <p:spTree>
      <p:nvGrpSpPr>
        <p:cNvPr id="1" name=""/>
        <p:cNvGrpSpPr/>
        <p:nvPr/>
      </p:nvGrpSpPr>
      <p:grpSpPr>
        <a:xfrm>
          <a:off x="0" y="0"/>
          <a:ext cx="0" cy="0"/>
          <a:chOff x="0" y="0"/>
          <a:chExt cx="0" cy="0"/>
        </a:xfrm>
      </p:grpSpPr>
      <p:pic>
        <p:nvPicPr>
          <p:cNvPr id="990"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91" name="Title Text"/>
          <p:cNvSpPr txBox="1"/>
          <p:nvPr>
            <p:ph type="title"/>
          </p:nvPr>
        </p:nvSpPr>
        <p:spPr>
          <a:xfrm>
            <a:off x="1778000" y="1384300"/>
            <a:ext cx="20828000" cy="9537700"/>
          </a:xfrm>
          <a:prstGeom prst="rect">
            <a:avLst/>
          </a:prstGeom>
          <a:effectLst/>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992" name="Body Level One…"/>
          <p:cNvSpPr txBox="1"/>
          <p:nvPr>
            <p:ph type="body" sz="quarter" idx="1"/>
          </p:nvPr>
        </p:nvSpPr>
        <p:spPr>
          <a:xfrm>
            <a:off x="1752600" y="10909300"/>
            <a:ext cx="20866100" cy="1689100"/>
          </a:xfrm>
          <a:prstGeom prst="rect">
            <a:avLst/>
          </a:prstGeom>
        </p:spPr>
        <p:txBody>
          <a:bodyPr anchor="b"/>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1000" name="image3.jpeg" descr="image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1" name="Slide Number"/>
          <p:cNvSpPr txBox="1"/>
          <p:nvPr>
            <p:ph type="sldNum" sz="quarter" idx="2"/>
          </p:nvPr>
        </p:nvSpPr>
        <p:spPr>
          <a:xfrm>
            <a:off x="11969750" y="130937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
    <p:spTree>
      <p:nvGrpSpPr>
        <p:cNvPr id="1" name=""/>
        <p:cNvGrpSpPr/>
        <p:nvPr/>
      </p:nvGrpSpPr>
      <p:grpSpPr>
        <a:xfrm>
          <a:off x="0" y="0"/>
          <a:ext cx="0" cy="0"/>
          <a:chOff x="0" y="0"/>
          <a:chExt cx="0" cy="0"/>
        </a:xfrm>
      </p:grpSpPr>
      <p:pic>
        <p:nvPicPr>
          <p:cNvPr id="1008" name="image2.jpeg" descr="image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9" name="Title Text"/>
          <p:cNvSpPr txBox="1"/>
          <p:nvPr>
            <p:ph type="title"/>
          </p:nvPr>
        </p:nvSpPr>
        <p:spPr>
          <a:xfrm>
            <a:off x="2463800" y="1384300"/>
            <a:ext cx="19494500" cy="8826500"/>
          </a:xfrm>
          <a:prstGeom prst="rect">
            <a:avLst/>
          </a:prstGeom>
        </p:spPr>
        <p:txBody>
          <a:bodyPr>
            <a:noAutofit/>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1010" name="Body Level One…"/>
          <p:cNvSpPr txBox="1"/>
          <p:nvPr>
            <p:ph type="body" sz="quarter" idx="1"/>
          </p:nvPr>
        </p:nvSpPr>
        <p:spPr>
          <a:xfrm>
            <a:off x="2476500" y="10198100"/>
            <a:ext cx="19494500" cy="1689100"/>
          </a:xfrm>
          <a:prstGeom prst="rect">
            <a:avLst/>
          </a:prstGeom>
        </p:spPr>
        <p:txBody>
          <a:bodyPr>
            <a:noAutofit/>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solidFill>
                  <a:srgbClr val="FEFCDD"/>
                </a:solidFill>
              </a:defRPr>
            </a:lvl4pPr>
            <a:lvl5pPr>
              <a:defRPr sz="3600">
                <a:solidFill>
                  <a:srgbClr val="FEFCDD"/>
                </a:solidFill>
              </a:defRPr>
            </a:lvl5pPr>
          </a:lstStyle>
          <a:p>
            <a:pPr/>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1011" name="Slide Number"/>
          <p:cNvSpPr txBox="1"/>
          <p:nvPr>
            <p:ph type="sldNum" sz="quarter" idx="2"/>
          </p:nvPr>
        </p:nvSpPr>
        <p:spPr>
          <a:xfrm>
            <a:off x="11969750" y="130937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pic>
        <p:nvPicPr>
          <p:cNvPr id="1018" name="Google Shape;10;p3" descr="Google Shape;10;p3"/>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19" name="Title Text"/>
          <p:cNvSpPr txBox="1"/>
          <p:nvPr>
            <p:ph type="title"/>
          </p:nvPr>
        </p:nvSpPr>
        <p:spPr>
          <a:xfrm>
            <a:off x="2463800" y="1384300"/>
            <a:ext cx="19494500" cy="8826500"/>
          </a:xfrm>
          <a:prstGeom prst="rect">
            <a:avLst/>
          </a:prstGeom>
        </p:spPr>
        <p:txBody>
          <a:bodyPr/>
          <a:lstStyle>
            <a:lvl1pPr algn="l" defTabSz="914400">
              <a:defRPr b="0" sz="7200">
                <a:latin typeface="Helvetica Neue"/>
                <a:ea typeface="Helvetica Neue"/>
                <a:cs typeface="Helvetica Neue"/>
                <a:sym typeface="Helvetica Neue"/>
              </a:defRPr>
            </a:lvl1pPr>
          </a:lstStyle>
          <a:p>
            <a:pPr/>
            <a:r>
              <a:t>Title Text</a:t>
            </a:r>
          </a:p>
        </p:txBody>
      </p:sp>
      <p:sp>
        <p:nvSpPr>
          <p:cNvPr id="1020" name="Body Level One…"/>
          <p:cNvSpPr txBox="1"/>
          <p:nvPr>
            <p:ph type="body" sz="quarter" idx="1"/>
          </p:nvPr>
        </p:nvSpPr>
        <p:spPr>
          <a:xfrm>
            <a:off x="2476500" y="10198100"/>
            <a:ext cx="19494500" cy="1689100"/>
          </a:xfrm>
          <a:prstGeom prst="rect">
            <a:avLst/>
          </a:prstGeom>
        </p:spPr>
        <p:txBody>
          <a:bodyPr/>
          <a:lstStyle>
            <a:lvl1pPr marL="228600" defTabSz="914400">
              <a:defRPr sz="3600">
                <a:latin typeface="Helvetica Neue"/>
                <a:ea typeface="Helvetica Neue"/>
                <a:cs typeface="Helvetica Neue"/>
                <a:sym typeface="Helvetica Neue"/>
              </a:defRPr>
            </a:lvl1pPr>
            <a:lvl2pPr marL="228600" indent="457200" defTabSz="914400">
              <a:defRPr sz="3600">
                <a:latin typeface="Helvetica Neue"/>
                <a:ea typeface="Helvetica Neue"/>
                <a:cs typeface="Helvetica Neue"/>
                <a:sym typeface="Helvetica Neue"/>
              </a:defRPr>
            </a:lvl2pPr>
            <a:lvl3pPr marL="228600" indent="914400" defTabSz="914400">
              <a:defRPr sz="3600">
                <a:latin typeface="Helvetica Neue"/>
                <a:ea typeface="Helvetica Neue"/>
                <a:cs typeface="Helvetica Neue"/>
                <a:sym typeface="Helvetica Neue"/>
              </a:defRPr>
            </a:lvl3pPr>
            <a:lvl4pPr marL="228600" indent="1371600" defTabSz="914400">
              <a:defRPr sz="3600">
                <a:latin typeface="Helvetica Neue"/>
                <a:ea typeface="Helvetica Neue"/>
                <a:cs typeface="Helvetica Neue"/>
                <a:sym typeface="Helvetica Neue"/>
              </a:defRPr>
            </a:lvl4pPr>
            <a:lvl5pPr marL="228600" indent="1828800" defTabSz="914400">
              <a:defRPr sz="3600">
                <a:latin typeface="Helvetica Neue"/>
                <a:ea typeface="Helvetica Neue"/>
                <a:cs typeface="Helvetica Neue"/>
                <a:sym typeface="Helvetica Neu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21" name="Slide Number"/>
          <p:cNvSpPr txBox="1"/>
          <p:nvPr>
            <p:ph type="sldNum" sz="quarter" idx="2"/>
          </p:nvPr>
        </p:nvSpPr>
        <p:spPr>
          <a:prstGeom prst="rect">
            <a:avLst/>
          </a:prstGeom>
        </p:spPr>
        <p:txBody>
          <a:bodyPr/>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00000"/>
        </a:solidFill>
      </p:bgPr>
    </p:bg>
    <p:spTree>
      <p:nvGrpSpPr>
        <p:cNvPr id="1" name=""/>
        <p:cNvGrpSpPr/>
        <p:nvPr/>
      </p:nvGrpSpPr>
      <p:grpSpPr>
        <a:xfrm>
          <a:off x="0" y="0"/>
          <a:ext cx="0" cy="0"/>
          <a:chOff x="0" y="0"/>
          <a:chExt cx="0" cy="0"/>
        </a:xfrm>
      </p:grpSpPr>
      <p:sp>
        <p:nvSpPr>
          <p:cNvPr id="1028" name="Slide Number"/>
          <p:cNvSpPr txBox="1"/>
          <p:nvPr>
            <p:ph type="sldNum" sz="quarter" idx="2"/>
          </p:nvPr>
        </p:nvSpPr>
        <p:spPr>
          <a:xfrm>
            <a:off x="22294492" y="12881593"/>
            <a:ext cx="413108" cy="392470"/>
          </a:xfrm>
          <a:prstGeom prst="rect">
            <a:avLst/>
          </a:prstGeom>
        </p:spPr>
        <p:txBody>
          <a:bodyPr lIns="45719" tIns="45719" rIns="45719" bIns="45719" anchor="ctr"/>
          <a:lstStyle>
            <a:lvl1pPr algn="r">
              <a:defRPr>
                <a:solidFill>
                  <a:srgbClr val="888888"/>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3">
    <p:spTree>
      <p:nvGrpSpPr>
        <p:cNvPr id="1" name=""/>
        <p:cNvGrpSpPr/>
        <p:nvPr/>
      </p:nvGrpSpPr>
      <p:grpSpPr>
        <a:xfrm>
          <a:off x="0" y="0"/>
          <a:ext cx="0" cy="0"/>
          <a:chOff x="0" y="0"/>
          <a:chExt cx="0" cy="0"/>
        </a:xfrm>
      </p:grpSpPr>
      <p:sp>
        <p:nvSpPr>
          <p:cNvPr id="98"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Only">
    <p:spTree>
      <p:nvGrpSpPr>
        <p:cNvPr id="1" name=""/>
        <p:cNvGrpSpPr/>
        <p:nvPr/>
      </p:nvGrpSpPr>
      <p:grpSpPr>
        <a:xfrm>
          <a:off x="0" y="0"/>
          <a:ext cx="0" cy="0"/>
          <a:chOff x="0" y="0"/>
          <a:chExt cx="0" cy="0"/>
        </a:xfrm>
      </p:grpSpPr>
      <p:sp>
        <p:nvSpPr>
          <p:cNvPr id="10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07"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0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0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116"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17"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18" name="Rounded Rectangle"/>
          <p:cNvSpPr/>
          <p:nvPr/>
        </p:nvSpPr>
        <p:spPr>
          <a:xfrm>
            <a:off x="-1155853" y="2832100"/>
            <a:ext cx="26228915" cy="368300"/>
          </a:xfrm>
          <a:prstGeom prst="roundRect">
            <a:avLst>
              <a:gd name="adj" fmla="val 50000"/>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19" name="Title Text"/>
          <p:cNvSpPr txBox="1"/>
          <p:nvPr>
            <p:ph type="title"/>
          </p:nvPr>
        </p:nvSpPr>
        <p:spPr>
          <a:xfrm>
            <a:off x="1867142" y="0"/>
            <a:ext cx="20640189" cy="2705100"/>
          </a:xfrm>
          <a:prstGeom prst="rect">
            <a:avLst/>
          </a:prstGeom>
          <a:effectLst/>
        </p:spPr>
        <p:txBody>
          <a:bodyPr lIns="50800" tIns="50800" rIns="50800" bIns="50800" anchor="b"/>
          <a:lstStyle>
            <a:lvl1pP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20" name="Body Level One…"/>
          <p:cNvSpPr txBox="1"/>
          <p:nvPr>
            <p:ph type="body" idx="1"/>
          </p:nvPr>
        </p:nvSpPr>
        <p:spPr>
          <a:xfrm>
            <a:off x="1219358" y="3200400"/>
            <a:ext cx="21948461"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
    <p:spTree>
      <p:nvGrpSpPr>
        <p:cNvPr id="1" name=""/>
        <p:cNvGrpSpPr/>
        <p:nvPr/>
      </p:nvGrpSpPr>
      <p:grpSpPr>
        <a:xfrm>
          <a:off x="0" y="0"/>
          <a:ext cx="0" cy="0"/>
          <a:chOff x="0" y="0"/>
          <a:chExt cx="0" cy="0"/>
        </a:xfrm>
      </p:grpSpPr>
      <p:sp>
        <p:nvSpPr>
          <p:cNvPr id="128"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29" name="Title Text"/>
          <p:cNvSpPr txBox="1"/>
          <p:nvPr>
            <p:ph type="title"/>
          </p:nvPr>
        </p:nvSpPr>
        <p:spPr>
          <a:xfrm>
            <a:off x="1219358" y="549275"/>
            <a:ext cx="21948461" cy="2651126"/>
          </a:xfrm>
          <a:prstGeom prst="rect">
            <a:avLst/>
          </a:prstGeom>
          <a:effectLst/>
        </p:spPr>
        <p:txBody>
          <a:bodyPr lIns="38100" tIns="38100" rIns="38100" bIns="38100"/>
          <a:lstStyle>
            <a:lvl1pPr algn="ctr" defTabSz="914400">
              <a:defRPr sz="11600">
                <a:solidFill>
                  <a:srgbClr val="E7E7E7"/>
                </a:solidFill>
                <a:uFill>
                  <a:solidFill>
                    <a:srgbClr val="E7E7E7"/>
                  </a:solidFill>
                </a:uFill>
                <a:latin typeface="Calibri"/>
                <a:ea typeface="Calibri"/>
                <a:cs typeface="Calibri"/>
                <a:sym typeface="Calibri"/>
              </a:defRPr>
            </a:lvl1pPr>
          </a:lstStyle>
          <a:p>
            <a:pPr/>
            <a:r>
              <a:t>Title Text</a:t>
            </a:r>
          </a:p>
        </p:txBody>
      </p:sp>
      <p:sp>
        <p:nvSpPr>
          <p:cNvPr id="130" name="Body Level One…"/>
          <p:cNvSpPr txBox="1"/>
          <p:nvPr>
            <p:ph type="body" idx="1"/>
          </p:nvPr>
        </p:nvSpPr>
        <p:spPr>
          <a:xfrm>
            <a:off x="1219358" y="3200400"/>
            <a:ext cx="21948461"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
    <p:spTree>
      <p:nvGrpSpPr>
        <p:cNvPr id="1" name=""/>
        <p:cNvGrpSpPr/>
        <p:nvPr/>
      </p:nvGrpSpPr>
      <p:grpSpPr>
        <a:xfrm>
          <a:off x="0" y="0"/>
          <a:ext cx="0" cy="0"/>
          <a:chOff x="0" y="0"/>
          <a:chExt cx="0" cy="0"/>
        </a:xfrm>
      </p:grpSpPr>
      <p:sp>
        <p:nvSpPr>
          <p:cNvPr id="138"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39"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40"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41" name="Title Text"/>
          <p:cNvSpPr txBox="1"/>
          <p:nvPr>
            <p:ph type="title"/>
          </p:nvPr>
        </p:nvSpPr>
        <p:spPr>
          <a:xfrm>
            <a:off x="1867142" y="0"/>
            <a:ext cx="20640189" cy="2705100"/>
          </a:xfrm>
          <a:prstGeom prst="rect">
            <a:avLst/>
          </a:prstGeom>
          <a:effectLst/>
        </p:spPr>
        <p:txBody>
          <a:bodyPr lIns="50800" tIns="50800" rIns="50800" bIns="50800" anchor="b"/>
          <a:lstStyle>
            <a:lvl1pP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42"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3">
    <p:spTree>
      <p:nvGrpSpPr>
        <p:cNvPr id="1" name=""/>
        <p:cNvGrpSpPr/>
        <p:nvPr/>
      </p:nvGrpSpPr>
      <p:grpSpPr>
        <a:xfrm>
          <a:off x="0" y="0"/>
          <a:ext cx="0" cy="0"/>
          <a:chOff x="0" y="0"/>
          <a:chExt cx="0" cy="0"/>
        </a:xfrm>
      </p:grpSpPr>
      <p:sp>
        <p:nvSpPr>
          <p:cNvPr id="150"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51"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152"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53"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6">
    <p:spTree>
      <p:nvGrpSpPr>
        <p:cNvPr id="1" name=""/>
        <p:cNvGrpSpPr/>
        <p:nvPr/>
      </p:nvGrpSpPr>
      <p:grpSpPr>
        <a:xfrm>
          <a:off x="0" y="0"/>
          <a:ext cx="0" cy="0"/>
          <a:chOff x="0" y="0"/>
          <a:chExt cx="0" cy="0"/>
        </a:xfrm>
      </p:grpSpPr>
      <p:sp>
        <p:nvSpPr>
          <p:cNvPr id="161"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62" name="image9.png" descr="image9.png"/>
          <p:cNvPicPr>
            <a:picLocks noChangeAspect="1"/>
          </p:cNvPicPr>
          <p:nvPr/>
        </p:nvPicPr>
        <p:blipFill>
          <a:blip r:embed="rId2">
            <a:extLst/>
          </a:blip>
          <a:stretch>
            <a:fillRect/>
          </a:stretch>
        </p:blipFill>
        <p:spPr>
          <a:xfrm>
            <a:off x="15521750" y="10274300"/>
            <a:ext cx="5601431" cy="2566990"/>
          </a:xfrm>
          <a:prstGeom prst="rect">
            <a:avLst/>
          </a:prstGeom>
          <a:ln w="12700">
            <a:miter lim="400000"/>
          </a:ln>
        </p:spPr>
      </p:pic>
      <p:sp>
        <p:nvSpPr>
          <p:cNvPr id="163"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64"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7">
    <p:spTree>
      <p:nvGrpSpPr>
        <p:cNvPr id="1" name=""/>
        <p:cNvGrpSpPr/>
        <p:nvPr/>
      </p:nvGrpSpPr>
      <p:grpSpPr>
        <a:xfrm>
          <a:off x="0" y="0"/>
          <a:ext cx="0" cy="0"/>
          <a:chOff x="0" y="0"/>
          <a:chExt cx="0" cy="0"/>
        </a:xfrm>
      </p:grpSpPr>
      <p:sp>
        <p:nvSpPr>
          <p:cNvPr id="17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73" name="Title Text"/>
          <p:cNvSpPr txBox="1"/>
          <p:nvPr>
            <p:ph type="title"/>
          </p:nvPr>
        </p:nvSpPr>
        <p:spPr>
          <a:xfrm>
            <a:off x="1866900" y="0"/>
            <a:ext cx="20637500"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74"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8">
    <p:spTree>
      <p:nvGrpSpPr>
        <p:cNvPr id="1" name=""/>
        <p:cNvGrpSpPr/>
        <p:nvPr/>
      </p:nvGrpSpPr>
      <p:grpSpPr>
        <a:xfrm>
          <a:off x="0" y="0"/>
          <a:ext cx="0" cy="0"/>
          <a:chOff x="0" y="0"/>
          <a:chExt cx="0" cy="0"/>
        </a:xfrm>
      </p:grpSpPr>
      <p:sp>
        <p:nvSpPr>
          <p:cNvPr id="182"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83" name="image9.png" descr="image9.png"/>
          <p:cNvPicPr>
            <a:picLocks noChangeAspect="1"/>
          </p:cNvPicPr>
          <p:nvPr/>
        </p:nvPicPr>
        <p:blipFill>
          <a:blip r:embed="rId2">
            <a:extLst/>
          </a:blip>
          <a:stretch>
            <a:fillRect/>
          </a:stretch>
        </p:blipFill>
        <p:spPr>
          <a:xfrm>
            <a:off x="15521491" y="10274300"/>
            <a:ext cx="5601431" cy="2566990"/>
          </a:xfrm>
          <a:prstGeom prst="rect">
            <a:avLst/>
          </a:prstGeom>
          <a:ln w="12700">
            <a:miter lim="400000"/>
          </a:ln>
        </p:spPr>
      </p:pic>
      <p:sp>
        <p:nvSpPr>
          <p:cNvPr id="184"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85"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p:spTree>
      <p:nvGrpSpPr>
        <p:cNvPr id="1" name=""/>
        <p:cNvGrpSpPr/>
        <p:nvPr/>
      </p:nvGrpSpPr>
      <p:grpSpPr>
        <a:xfrm>
          <a:off x="0" y="0"/>
          <a:ext cx="0" cy="0"/>
          <a:chOff x="0" y="0"/>
          <a:chExt cx="0" cy="0"/>
        </a:xfrm>
      </p:grpSpPr>
      <p:pic>
        <p:nvPicPr>
          <p:cNvPr id="2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p:nvPr>
            <p:ph type="title"/>
          </p:nvPr>
        </p:nvSpPr>
        <p:spPr>
          <a:xfrm>
            <a:off x="1778000" y="1384300"/>
            <a:ext cx="20828000" cy="100457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5">
    <p:spTree>
      <p:nvGrpSpPr>
        <p:cNvPr id="1" name=""/>
        <p:cNvGrpSpPr/>
        <p:nvPr/>
      </p:nvGrpSpPr>
      <p:grpSpPr>
        <a:xfrm>
          <a:off x="0" y="0"/>
          <a:ext cx="0" cy="0"/>
          <a:chOff x="0" y="0"/>
          <a:chExt cx="0" cy="0"/>
        </a:xfrm>
      </p:grpSpPr>
      <p:sp>
        <p:nvSpPr>
          <p:cNvPr id="19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4"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5"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5">
    <p:spTree>
      <p:nvGrpSpPr>
        <p:cNvPr id="1" name=""/>
        <p:cNvGrpSpPr/>
        <p:nvPr/>
      </p:nvGrpSpPr>
      <p:grpSpPr>
        <a:xfrm>
          <a:off x="0" y="0"/>
          <a:ext cx="0" cy="0"/>
          <a:chOff x="0" y="0"/>
          <a:chExt cx="0" cy="0"/>
        </a:xfrm>
      </p:grpSpPr>
      <p:sp>
        <p:nvSpPr>
          <p:cNvPr id="203"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04"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205"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2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9">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4"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2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4">
    <p:spTree>
      <p:nvGrpSpPr>
        <p:cNvPr id="1" name=""/>
        <p:cNvGrpSpPr/>
        <p:nvPr/>
      </p:nvGrpSpPr>
      <p:grpSpPr>
        <a:xfrm>
          <a:off x="0" y="0"/>
          <a:ext cx="0" cy="0"/>
          <a:chOff x="0" y="0"/>
          <a:chExt cx="0" cy="0"/>
        </a:xfrm>
      </p:grpSpPr>
      <p:sp>
        <p:nvSpPr>
          <p:cNvPr id="222"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23" name="image9.png" descr="image9.png"/>
          <p:cNvPicPr>
            <a:picLocks noChangeAspect="1"/>
          </p:cNvPicPr>
          <p:nvPr/>
        </p:nvPicPr>
        <p:blipFill>
          <a:blip r:embed="rId2">
            <a:extLst/>
          </a:blip>
          <a:stretch>
            <a:fillRect/>
          </a:stretch>
        </p:blipFill>
        <p:spPr>
          <a:xfrm>
            <a:off x="15521759" y="10274300"/>
            <a:ext cx="5601431" cy="2566990"/>
          </a:xfrm>
          <a:prstGeom prst="rect">
            <a:avLst/>
          </a:prstGeom>
          <a:ln w="12700">
            <a:miter lim="400000"/>
          </a:ln>
        </p:spPr>
      </p:pic>
      <p:sp>
        <p:nvSpPr>
          <p:cNvPr id="224"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25"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5">
    <p:spTree>
      <p:nvGrpSpPr>
        <p:cNvPr id="1" name=""/>
        <p:cNvGrpSpPr/>
        <p:nvPr/>
      </p:nvGrpSpPr>
      <p:grpSpPr>
        <a:xfrm>
          <a:off x="0" y="0"/>
          <a:ext cx="0" cy="0"/>
          <a:chOff x="0" y="0"/>
          <a:chExt cx="0" cy="0"/>
        </a:xfrm>
      </p:grpSpPr>
      <p:sp>
        <p:nvSpPr>
          <p:cNvPr id="233"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34" name="image9.png" descr="image9.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235"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36" name="Body Level One…"/>
          <p:cNvSpPr txBox="1"/>
          <p:nvPr>
            <p:ph type="body" idx="1"/>
          </p:nvPr>
        </p:nvSpPr>
        <p:spPr>
          <a:xfrm>
            <a:off x="1219358" y="3200412"/>
            <a:ext cx="21948461" cy="10515589"/>
          </a:xfrm>
          <a:prstGeom prst="rect">
            <a:avLst/>
          </a:prstGeom>
          <a:effectLst/>
        </p:spPr>
        <p:txBody>
          <a:bodyPr lIns="38100" tIns="38100" rIns="38100" bIns="38100"/>
          <a:lstStyle>
            <a:lvl1pPr marL="342900" indent="-342900" defTabSz="914400">
              <a:defRPr sz="20000">
                <a:solidFill>
                  <a:srgbClr val="E7E7E7"/>
                </a:solidFill>
                <a:uFill>
                  <a:solidFill>
                    <a:srgbClr val="E7E7E7"/>
                  </a:solidFill>
                </a:uFill>
                <a:latin typeface="Calibri"/>
                <a:ea typeface="Calibri"/>
                <a:cs typeface="Calibri"/>
                <a:sym typeface="Calibri"/>
              </a:defRPr>
            </a:lvl1pPr>
            <a:lvl2pPr marL="342900" indent="114300" defTabSz="914400">
              <a:defRPr sz="20000">
                <a:solidFill>
                  <a:srgbClr val="E7E7E7"/>
                </a:solidFill>
                <a:uFill>
                  <a:solidFill>
                    <a:srgbClr val="E7E7E7"/>
                  </a:solidFill>
                </a:uFill>
                <a:latin typeface="Calibri"/>
                <a:ea typeface="Calibri"/>
                <a:cs typeface="Calibri"/>
                <a:sym typeface="Calibri"/>
              </a:defRPr>
            </a:lvl2pPr>
            <a:lvl3pPr marL="342900" indent="571500" defTabSz="914400">
              <a:defRPr sz="20000">
                <a:solidFill>
                  <a:srgbClr val="E7E7E7"/>
                </a:solidFill>
                <a:uFill>
                  <a:solidFill>
                    <a:srgbClr val="E7E7E7"/>
                  </a:solidFill>
                </a:uFill>
                <a:latin typeface="Calibri"/>
                <a:ea typeface="Calibri"/>
                <a:cs typeface="Calibri"/>
                <a:sym typeface="Calibri"/>
              </a:defRPr>
            </a:lvl3pPr>
            <a:lvl4pPr marL="342900" indent="1028700" defTabSz="914400">
              <a:defRPr sz="20000">
                <a:solidFill>
                  <a:srgbClr val="E7E7E7"/>
                </a:solidFill>
                <a:uFill>
                  <a:solidFill>
                    <a:srgbClr val="E7E7E7"/>
                  </a:solidFill>
                </a:uFill>
                <a:latin typeface="Calibri"/>
                <a:ea typeface="Calibri"/>
                <a:cs typeface="Calibri"/>
                <a:sym typeface="Calibri"/>
              </a:defRPr>
            </a:lvl4pPr>
            <a:lvl5pPr marL="342900" indent="1485900"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7"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
    <p:spTree>
      <p:nvGrpSpPr>
        <p:cNvPr id="1" name=""/>
        <p:cNvGrpSpPr/>
        <p:nvPr/>
      </p:nvGrpSpPr>
      <p:grpSpPr>
        <a:xfrm>
          <a:off x="0" y="0"/>
          <a:ext cx="0" cy="0"/>
          <a:chOff x="0" y="0"/>
          <a:chExt cx="0" cy="0"/>
        </a:xfrm>
      </p:grpSpPr>
      <p:sp>
        <p:nvSpPr>
          <p:cNvPr id="24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5"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2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levance copy 2">
    <p:spTree>
      <p:nvGrpSpPr>
        <p:cNvPr id="1" name=""/>
        <p:cNvGrpSpPr/>
        <p:nvPr/>
      </p:nvGrpSpPr>
      <p:grpSpPr>
        <a:xfrm>
          <a:off x="0" y="0"/>
          <a:ext cx="0" cy="0"/>
          <a:chOff x="0" y="0"/>
          <a:chExt cx="0" cy="0"/>
        </a:xfrm>
      </p:grpSpPr>
      <p:pic>
        <p:nvPicPr>
          <p:cNvPr id="25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4" name="Title Text"/>
          <p:cNvSpPr txBox="1"/>
          <p:nvPr>
            <p:ph type="title"/>
          </p:nvPr>
        </p:nvSpPr>
        <p:spPr>
          <a:xfrm>
            <a:off x="1778000" y="1371600"/>
            <a:ext cx="20828000" cy="1701800"/>
          </a:xfrm>
          <a:prstGeom prst="rect">
            <a:avLst/>
          </a:prstGeom>
        </p:spPr>
        <p:txBody>
          <a:bodyPr/>
          <a:lstStyle>
            <a:lvl1pPr algn="l">
              <a:defRPr b="0" sz="9600">
                <a:solidFill>
                  <a:srgbClr val="FEFCDD"/>
                </a:solidFill>
              </a:defRPr>
            </a:lvl1pPr>
          </a:lstStyle>
          <a:p>
            <a:pPr/>
            <a:r>
              <a:t>Title Text</a:t>
            </a:r>
          </a:p>
        </p:txBody>
      </p:sp>
      <p:sp>
        <p:nvSpPr>
          <p:cNvPr id="255" name="Body Level One…"/>
          <p:cNvSpPr txBox="1"/>
          <p:nvPr>
            <p:ph type="body" idx="1"/>
          </p:nvPr>
        </p:nvSpPr>
        <p:spPr>
          <a:xfrm>
            <a:off x="1765300" y="2971800"/>
            <a:ext cx="20866100" cy="8534400"/>
          </a:xfrm>
          <a:prstGeom prst="rect">
            <a:avLst/>
          </a:prstGeom>
        </p:spPr>
        <p:txBody>
          <a:bodyPr/>
          <a:lstStyle>
            <a:lvl1pPr>
              <a:defRPr>
                <a:solidFill>
                  <a:srgbClr val="FEFCDD"/>
                </a:solidFill>
              </a:defRPr>
            </a:lvl1pPr>
            <a:lvl2pPr>
              <a:defRPr>
                <a:solidFill>
                  <a:srgbClr val="FEFCDD"/>
                </a:solidFill>
              </a:defRPr>
            </a:lvl2pPr>
            <a:lvl3pPr>
              <a:defRPr>
                <a:solidFill>
                  <a:srgbClr val="FEFCDD"/>
                </a:solidFill>
              </a:defRPr>
            </a:lvl3pPr>
            <a:lvl4pPr>
              <a:defRPr>
                <a:solidFill>
                  <a:srgbClr val="FEFCDD"/>
                </a:solidFill>
              </a:defRPr>
            </a:lvl4pPr>
            <a:lvl5pPr>
              <a:defRPr>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p:spTree>
      <p:nvGrpSpPr>
        <p:cNvPr id="1" name=""/>
        <p:cNvGrpSpPr/>
        <p:nvPr/>
      </p:nvGrpSpPr>
      <p:grpSpPr>
        <a:xfrm>
          <a:off x="0" y="0"/>
          <a:ext cx="0" cy="0"/>
          <a:chOff x="0" y="0"/>
          <a:chExt cx="0" cy="0"/>
        </a:xfrm>
      </p:grpSpPr>
      <p:pic>
        <p:nvPicPr>
          <p:cNvPr id="26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4" name="Body Level One…"/>
          <p:cNvSpPr txBox="1"/>
          <p:nvPr>
            <p:ph type="body" idx="1"/>
          </p:nvPr>
        </p:nvSpPr>
        <p:spPr>
          <a:xfrm>
            <a:off x="1752600" y="1397000"/>
            <a:ext cx="20866100" cy="11201400"/>
          </a:xfrm>
          <a:prstGeom prst="rect">
            <a:avLst/>
          </a:prstGeom>
        </p:spPr>
        <p:txBody>
          <a:bodyPr/>
          <a:lstStyle>
            <a:lvl1pPr marL="457200" indent="-457200">
              <a:buSzPct val="80000"/>
              <a:buChar char="•"/>
              <a:defRPr>
                <a:solidFill>
                  <a:srgbClr val="FEFCDD"/>
                </a:solidFill>
              </a:defRPr>
            </a:lvl1pPr>
            <a:lvl2pPr marL="457200" indent="-457200">
              <a:buSzPct val="80000"/>
              <a:buChar char="•"/>
              <a:defRPr>
                <a:solidFill>
                  <a:srgbClr val="FEFCDD"/>
                </a:solidFill>
              </a:defRPr>
            </a:lvl2pPr>
            <a:lvl3pPr marL="457200" indent="-457200">
              <a:buSzPct val="80000"/>
              <a:buChar char="•"/>
              <a:defRPr>
                <a:solidFill>
                  <a:srgbClr val="FEFCDD"/>
                </a:solidFill>
              </a:defRPr>
            </a:lvl3pPr>
            <a:lvl4pPr marL="457200" indent="-457200">
              <a:buSzPct val="80000"/>
              <a:buChar char="•"/>
              <a:defRPr>
                <a:solidFill>
                  <a:srgbClr val="FEFCDD"/>
                </a:solidFill>
              </a:defRPr>
            </a:lvl4pPr>
            <a:lvl5pPr marL="457200" indent="-457200">
              <a:buSzPct val="80000"/>
              <a:buChar char="•"/>
              <a:defRPr>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2_Title Slide">
    <p:spTree>
      <p:nvGrpSpPr>
        <p:cNvPr id="1" name=""/>
        <p:cNvGrpSpPr/>
        <p:nvPr/>
      </p:nvGrpSpPr>
      <p:grpSpPr>
        <a:xfrm>
          <a:off x="0" y="0"/>
          <a:ext cx="0" cy="0"/>
          <a:chOff x="0" y="0"/>
          <a:chExt cx="0" cy="0"/>
        </a:xfrm>
      </p:grpSpPr>
      <p:pic>
        <p:nvPicPr>
          <p:cNvPr id="272"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27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levance copy 1">
    <p:spTree>
      <p:nvGrpSpPr>
        <p:cNvPr id="1" name=""/>
        <p:cNvGrpSpPr/>
        <p:nvPr/>
      </p:nvGrpSpPr>
      <p:grpSpPr>
        <a:xfrm>
          <a:off x="0" y="0"/>
          <a:ext cx="0" cy="0"/>
          <a:chOff x="0" y="0"/>
          <a:chExt cx="0" cy="0"/>
        </a:xfrm>
      </p:grpSpPr>
      <p:pic>
        <p:nvPicPr>
          <p:cNvPr id="28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1" name="Title Text"/>
          <p:cNvSpPr txBox="1"/>
          <p:nvPr>
            <p:ph type="title"/>
          </p:nvPr>
        </p:nvSpPr>
        <p:spPr>
          <a:xfrm>
            <a:off x="1778000" y="1384300"/>
            <a:ext cx="20828000" cy="9537700"/>
          </a:xfrm>
          <a:prstGeom prst="rect">
            <a:avLst/>
          </a:prstGeom>
        </p:spPr>
        <p:txBody>
          <a:bodyPr/>
          <a:lstStyle>
            <a:lvl1pPr algn="l">
              <a:defRPr b="0" sz="7200">
                <a:solidFill>
                  <a:srgbClr val="FEFCDD"/>
                </a:solidFill>
              </a:defRPr>
            </a:lvl1pPr>
          </a:lstStyle>
          <a:p>
            <a:pPr/>
            <a:r>
              <a:t>Title Text</a:t>
            </a:r>
          </a:p>
        </p:txBody>
      </p:sp>
      <p:sp>
        <p:nvSpPr>
          <p:cNvPr id="282" name="Body Level One…"/>
          <p:cNvSpPr txBox="1"/>
          <p:nvPr>
            <p:ph type="body" sz="quarter" idx="1"/>
          </p:nvPr>
        </p:nvSpPr>
        <p:spPr>
          <a:xfrm>
            <a:off x="1752600" y="10909300"/>
            <a:ext cx="20866100" cy="1689100"/>
          </a:xfrm>
          <a:prstGeom prst="rect">
            <a:avLst/>
          </a:prstGeom>
        </p:spPr>
        <p:txBody>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spTree>
      <p:nvGrpSpPr>
        <p:cNvPr id="1" name=""/>
        <p:cNvGrpSpPr/>
        <p:nvPr/>
      </p:nvGrpSpPr>
      <p:grpSpPr>
        <a:xfrm>
          <a:off x="0" y="0"/>
          <a:ext cx="0" cy="0"/>
          <a:chOff x="0" y="0"/>
          <a:chExt cx="0" cy="0"/>
        </a:xfrm>
      </p:grpSpPr>
      <p:sp>
        <p:nvSpPr>
          <p:cNvPr id="30" name="Title Text"/>
          <p:cNvSpPr txBox="1"/>
          <p:nvPr>
            <p:ph type="title"/>
          </p:nvPr>
        </p:nvSpPr>
        <p:spPr>
          <a:xfrm>
            <a:off x="2463800" y="1384300"/>
            <a:ext cx="19494500" cy="88265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31" name="Body Level One…"/>
          <p:cNvSpPr txBox="1"/>
          <p:nvPr>
            <p:ph type="body" sz="quarter" idx="1"/>
          </p:nvPr>
        </p:nvSpPr>
        <p:spPr>
          <a:xfrm>
            <a:off x="2476500" y="10198100"/>
            <a:ext cx="19494500" cy="1689100"/>
          </a:xfrm>
          <a:prstGeom prst="rect">
            <a:avLst/>
          </a:prstGeom>
        </p:spPr>
        <p:txBody>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0">
    <p:spTree>
      <p:nvGrpSpPr>
        <p:cNvPr id="1" name=""/>
        <p:cNvGrpSpPr/>
        <p:nvPr/>
      </p:nvGrpSpPr>
      <p:grpSpPr>
        <a:xfrm>
          <a:off x="0" y="0"/>
          <a:ext cx="0" cy="0"/>
          <a:chOff x="0" y="0"/>
          <a:chExt cx="0" cy="0"/>
        </a:xfrm>
      </p:grpSpPr>
      <p:sp>
        <p:nvSpPr>
          <p:cNvPr id="290"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3" name="Title Text"/>
          <p:cNvSpPr txBox="1"/>
          <p:nvPr>
            <p:ph type="title"/>
          </p:nvPr>
        </p:nvSpPr>
        <p:spPr>
          <a:xfrm>
            <a:off x="1866900" y="863600"/>
            <a:ext cx="20637500" cy="1841500"/>
          </a:xfrm>
          <a:prstGeom prst="rect">
            <a:avLst/>
          </a:prstGeom>
          <a:effectLst/>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30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2" name="Title Text"/>
          <p:cNvSpPr txBox="1"/>
          <p:nvPr>
            <p:ph type="title"/>
          </p:nvPr>
        </p:nvSpPr>
        <p:spPr>
          <a:xfrm>
            <a:off x="1778230" y="1371600"/>
            <a:ext cx="20830715" cy="1930401"/>
          </a:xfrm>
          <a:prstGeom prst="rect">
            <a:avLst/>
          </a:prstGeom>
          <a:effectLst/>
        </p:spPr>
        <p:txBody>
          <a:bodyPr lIns="50800" tIns="50800" rIns="50800" bIns="50800"/>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303" name="Body Level One…"/>
          <p:cNvSpPr txBox="1"/>
          <p:nvPr>
            <p:ph type="body" idx="1"/>
          </p:nvPr>
        </p:nvSpPr>
        <p:spPr>
          <a:xfrm>
            <a:off x="1765528" y="2971800"/>
            <a:ext cx="20868820" cy="10744200"/>
          </a:xfrm>
          <a:prstGeom prst="rect">
            <a:avLst/>
          </a:prstGeom>
          <a:effectLst/>
        </p:spPr>
        <p:txBody>
          <a:bodyPr lIns="50800" tIns="50800" rIns="50800" bIns="50800"/>
          <a:lstStyle>
            <a:lvl1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vl2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2pPr>
            <a:lvl3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3pPr>
            <a:lvl4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4pPr>
            <a:lvl5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04"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4">
    <p:spTree>
      <p:nvGrpSpPr>
        <p:cNvPr id="1" name=""/>
        <p:cNvGrpSpPr/>
        <p:nvPr/>
      </p:nvGrpSpPr>
      <p:grpSpPr>
        <a:xfrm>
          <a:off x="0" y="0"/>
          <a:ext cx="0" cy="0"/>
          <a:chOff x="0" y="0"/>
          <a:chExt cx="0" cy="0"/>
        </a:xfrm>
      </p:grpSpPr>
      <p:sp>
        <p:nvSpPr>
          <p:cNvPr id="311"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31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31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314" name="Title Text"/>
          <p:cNvSpPr txBox="1"/>
          <p:nvPr>
            <p:ph type="title"/>
          </p:nvPr>
        </p:nvSpPr>
        <p:spPr>
          <a:xfrm>
            <a:off x="1866900" y="0"/>
            <a:ext cx="20637500" cy="2705100"/>
          </a:xfrm>
          <a:prstGeom prst="rect">
            <a:avLst/>
          </a:prstGeom>
          <a:effectLst/>
        </p:spPr>
        <p:txBody>
          <a:bodyPr lIns="50800" tIns="50800" rIns="50800" bIns="50800" anchor="b"/>
          <a:lstStyle>
            <a:lvl1pP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15"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6"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330" name="Title Text"/>
          <p:cNvSpPr txBox="1"/>
          <p:nvPr>
            <p:ph type="title"/>
          </p:nvPr>
        </p:nvSpPr>
        <p:spPr>
          <a:xfrm>
            <a:off x="1739900" y="2298700"/>
            <a:ext cx="20904200" cy="4635500"/>
          </a:xfrm>
          <a:prstGeom prst="rect">
            <a:avLst/>
          </a:prstGeom>
          <a:effectLst/>
        </p:spPr>
        <p:txBody>
          <a:bodyPr lIns="50800" tIns="50800" rIns="50800" bIns="50800" anchor="b"/>
          <a:lstStyle>
            <a:lvl1pPr algn="ctr">
              <a:defRPr b="0" sz="11600">
                <a:solidFill>
                  <a:srgbClr val="000000"/>
                </a:solidFill>
                <a:latin typeface="Gill Sans"/>
                <a:ea typeface="Gill Sans"/>
                <a:cs typeface="Gill Sans"/>
                <a:sym typeface="Gill Sans"/>
              </a:defRPr>
            </a:lvl1pPr>
          </a:lstStyle>
          <a:p>
            <a:pPr/>
            <a:r>
              <a:t>Title Text</a:t>
            </a:r>
          </a:p>
        </p:txBody>
      </p:sp>
      <p:sp>
        <p:nvSpPr>
          <p:cNvPr id="331" name="Body Level One…"/>
          <p:cNvSpPr txBox="1"/>
          <p:nvPr>
            <p:ph type="body" sz="quarter" idx="1"/>
          </p:nvPr>
        </p:nvSpPr>
        <p:spPr>
          <a:xfrm>
            <a:off x="1739900" y="7061200"/>
            <a:ext cx="20904200" cy="1587500"/>
          </a:xfrm>
          <a:prstGeom prst="rect">
            <a:avLst/>
          </a:prstGeom>
          <a:effectLst/>
        </p:spPr>
        <p:txBody>
          <a:bodyPr lIns="50800" tIns="50800" rIns="50800" bIns="50800"/>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9">
    <p:spTree>
      <p:nvGrpSpPr>
        <p:cNvPr id="1" name=""/>
        <p:cNvGrpSpPr/>
        <p:nvPr/>
      </p:nvGrpSpPr>
      <p:grpSpPr>
        <a:xfrm>
          <a:off x="0" y="0"/>
          <a:ext cx="0" cy="0"/>
          <a:chOff x="0" y="0"/>
          <a:chExt cx="0" cy="0"/>
        </a:xfrm>
      </p:grpSpPr>
      <p:sp>
        <p:nvSpPr>
          <p:cNvPr id="33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340" name="Title Text"/>
          <p:cNvSpPr txBox="1"/>
          <p:nvPr>
            <p:ph type="title"/>
          </p:nvPr>
        </p:nvSpPr>
        <p:spPr>
          <a:xfrm>
            <a:off x="1866900" y="0"/>
            <a:ext cx="20637500"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41"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4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WITH Pictures copy 2">
    <p:spTree>
      <p:nvGrpSpPr>
        <p:cNvPr id="1" name=""/>
        <p:cNvGrpSpPr/>
        <p:nvPr/>
      </p:nvGrpSpPr>
      <p:grpSpPr>
        <a:xfrm>
          <a:off x="0" y="0"/>
          <a:ext cx="0" cy="0"/>
          <a:chOff x="0" y="0"/>
          <a:chExt cx="0" cy="0"/>
        </a:xfrm>
      </p:grpSpPr>
      <p:pic>
        <p:nvPicPr>
          <p:cNvPr id="349"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0" name="Title Text"/>
          <p:cNvSpPr txBox="1"/>
          <p:nvPr>
            <p:ph type="title"/>
          </p:nvPr>
        </p:nvSpPr>
        <p:spPr>
          <a:xfrm>
            <a:off x="1778000" y="1384300"/>
            <a:ext cx="20828000" cy="9537700"/>
          </a:xfrm>
          <a:prstGeom prst="rect">
            <a:avLst/>
          </a:prstGeom>
          <a:effectLst/>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351" name="Body Level One…"/>
          <p:cNvSpPr txBox="1"/>
          <p:nvPr>
            <p:ph type="body" sz="quarter" idx="1"/>
          </p:nvPr>
        </p:nvSpPr>
        <p:spPr>
          <a:xfrm>
            <a:off x="1752600" y="10909300"/>
            <a:ext cx="20866100" cy="1689100"/>
          </a:xfrm>
          <a:prstGeom prst="rect">
            <a:avLst/>
          </a:prstGeom>
        </p:spPr>
        <p:txBody>
          <a:bodyPr anchor="b"/>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3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7">
    <p:spTree>
      <p:nvGrpSpPr>
        <p:cNvPr id="1" name=""/>
        <p:cNvGrpSpPr/>
        <p:nvPr/>
      </p:nvGrpSpPr>
      <p:grpSpPr>
        <a:xfrm>
          <a:off x="0" y="0"/>
          <a:ext cx="0" cy="0"/>
          <a:chOff x="0" y="0"/>
          <a:chExt cx="0" cy="0"/>
        </a:xfrm>
      </p:grpSpPr>
      <p:sp>
        <p:nvSpPr>
          <p:cNvPr id="35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2" name="Title Text"/>
          <p:cNvSpPr txBox="1"/>
          <p:nvPr>
            <p:ph type="title"/>
          </p:nvPr>
        </p:nvSpPr>
        <p:spPr>
          <a:xfrm>
            <a:off x="1866900" y="863600"/>
            <a:ext cx="20637500" cy="1841500"/>
          </a:xfrm>
          <a:prstGeom prst="rect">
            <a:avLst/>
          </a:prstGeom>
          <a:effectLst/>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3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7">
    <p:spTree>
      <p:nvGrpSpPr>
        <p:cNvPr id="1" name=""/>
        <p:cNvGrpSpPr/>
        <p:nvPr/>
      </p:nvGrpSpPr>
      <p:grpSpPr>
        <a:xfrm>
          <a:off x="0" y="0"/>
          <a:ext cx="0" cy="0"/>
          <a:chOff x="0" y="0"/>
          <a:chExt cx="0" cy="0"/>
        </a:xfrm>
      </p:grpSpPr>
      <p:sp>
        <p:nvSpPr>
          <p:cNvPr id="37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1">
    <p:spTree>
      <p:nvGrpSpPr>
        <p:cNvPr id="1" name=""/>
        <p:cNvGrpSpPr/>
        <p:nvPr/>
      </p:nvGrpSpPr>
      <p:grpSpPr>
        <a:xfrm>
          <a:off x="0" y="0"/>
          <a:ext cx="0" cy="0"/>
          <a:chOff x="0" y="0"/>
          <a:chExt cx="0" cy="0"/>
        </a:xfrm>
      </p:grpSpPr>
      <p:sp>
        <p:nvSpPr>
          <p:cNvPr id="378"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0"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1" name="Title Text"/>
          <p:cNvSpPr txBox="1"/>
          <p:nvPr>
            <p:ph type="title"/>
          </p:nvPr>
        </p:nvSpPr>
        <p:spPr>
          <a:xfrm>
            <a:off x="1866900" y="863600"/>
            <a:ext cx="20637500" cy="1841500"/>
          </a:xfrm>
          <a:prstGeom prst="rect">
            <a:avLst/>
          </a:prstGeom>
          <a:effectLst/>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3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blank">
    <p:spTree>
      <p:nvGrpSpPr>
        <p:cNvPr id="1" name=""/>
        <p:cNvGrpSpPr/>
        <p:nvPr/>
      </p:nvGrpSpPr>
      <p:grpSpPr>
        <a:xfrm>
          <a:off x="0" y="0"/>
          <a:ext cx="0" cy="0"/>
          <a:chOff x="0" y="0"/>
          <a:chExt cx="0" cy="0"/>
        </a:xfrm>
      </p:grpSpPr>
      <p:pic>
        <p:nvPicPr>
          <p:cNvPr id="39"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9" name="Title Text"/>
          <p:cNvSpPr txBox="1"/>
          <p:nvPr>
            <p:ph type="title"/>
          </p:nvPr>
        </p:nvSpPr>
        <p:spPr>
          <a:xfrm>
            <a:off x="2384018" y="358775"/>
            <a:ext cx="19624055" cy="3429002"/>
          </a:xfrm>
          <a:prstGeom prst="rect">
            <a:avLst/>
          </a:prstGeom>
          <a:effectLst/>
        </p:spPr>
        <p:txBody>
          <a:bodyPr lIns="76200" tIns="76200" rIns="76200" bIns="76200" anchor="ctr"/>
          <a:lstStyle>
            <a:lvl1pPr algn="ctr" defTabSz="1530898">
              <a:defRPr sz="14000">
                <a:uFill>
                  <a:solidFill>
                    <a:srgbClr val="FFFFFF"/>
                  </a:solidFill>
                </a:uFill>
              </a:defRPr>
            </a:lvl1pPr>
          </a:lstStyle>
          <a:p>
            <a:pPr/>
            <a:r>
              <a:t>Title Text</a:t>
            </a:r>
          </a:p>
        </p:txBody>
      </p:sp>
      <p:sp>
        <p:nvSpPr>
          <p:cNvPr id="390" name="Body Level One…"/>
          <p:cNvSpPr txBox="1"/>
          <p:nvPr>
            <p:ph type="body" idx="1"/>
          </p:nvPr>
        </p:nvSpPr>
        <p:spPr>
          <a:xfrm>
            <a:off x="1219358" y="3200400"/>
            <a:ext cx="21948461" cy="10515601"/>
          </a:xfrm>
          <a:prstGeom prst="rect">
            <a:avLst/>
          </a:prstGeom>
          <a:effectLst/>
        </p:spPr>
        <p:txBody>
          <a:bodyPr lIns="101600" tIns="101600" rIns="101600" bIns="101600"/>
          <a:lstStyle>
            <a:lvl1pPr marL="1489318" indent="-956339" defTabSz="1530898">
              <a:spcBef>
                <a:spcPts val="4000"/>
              </a:spcBef>
              <a:buClr>
                <a:srgbClr val="FFFFFF"/>
              </a:buClr>
              <a:buSzPct val="171000"/>
              <a:buFont typeface="Lucida Grande"/>
              <a:buChar char="•"/>
              <a:defRPr sz="7100">
                <a:uFill>
                  <a:solidFill>
                    <a:srgbClr val="FFFFFF"/>
                  </a:solidFill>
                </a:uFill>
                <a:latin typeface="Gill Sans"/>
                <a:ea typeface="Gill Sans"/>
                <a:cs typeface="Gill Sans"/>
                <a:sym typeface="Gill Sans"/>
              </a:defRPr>
            </a:lvl1pPr>
            <a:lvl2pPr marL="2233977" indent="-960119" defTabSz="1530898">
              <a:spcBef>
                <a:spcPts val="4000"/>
              </a:spcBef>
              <a:buClr>
                <a:srgbClr val="FFFFFF"/>
              </a:buClr>
              <a:buSzPct val="171000"/>
              <a:buFont typeface="Lucida Grande"/>
              <a:buChar char="•"/>
              <a:defRPr sz="7100">
                <a:uFill>
                  <a:solidFill>
                    <a:srgbClr val="FFFFFF"/>
                  </a:solidFill>
                </a:uFill>
                <a:latin typeface="Gill Sans"/>
                <a:ea typeface="Gill Sans"/>
                <a:cs typeface="Gill Sans"/>
                <a:sym typeface="Gill Sans"/>
              </a:defRPr>
            </a:lvl2pPr>
            <a:lvl3pPr marL="2974856" indent="-956339" defTabSz="1530898">
              <a:spcBef>
                <a:spcPts val="4000"/>
              </a:spcBef>
              <a:buClr>
                <a:srgbClr val="FFFFFF"/>
              </a:buClr>
              <a:buSzPct val="171000"/>
              <a:buFont typeface="Lucida Grande"/>
              <a:buChar char="•"/>
              <a:defRPr sz="7100">
                <a:uFill>
                  <a:solidFill>
                    <a:srgbClr val="FFFFFF"/>
                  </a:solidFill>
                </a:uFill>
                <a:latin typeface="Gill Sans"/>
                <a:ea typeface="Gill Sans"/>
                <a:cs typeface="Gill Sans"/>
                <a:sym typeface="Gill Sans"/>
              </a:defRPr>
            </a:lvl3pPr>
            <a:lvl4pPr marL="3719514" indent="-956340" defTabSz="1530898">
              <a:spcBef>
                <a:spcPts val="4000"/>
              </a:spcBef>
              <a:buClr>
                <a:srgbClr val="FFFFFF"/>
              </a:buClr>
              <a:buSzPct val="171000"/>
              <a:buFont typeface="Lucida Grande"/>
              <a:buChar char="•"/>
              <a:defRPr sz="7100">
                <a:uFill>
                  <a:solidFill>
                    <a:srgbClr val="FFFFFF"/>
                  </a:solidFill>
                </a:uFill>
                <a:latin typeface="Gill Sans"/>
                <a:ea typeface="Gill Sans"/>
                <a:cs typeface="Gill Sans"/>
                <a:sym typeface="Gill Sans"/>
              </a:defRPr>
            </a:lvl4pPr>
            <a:lvl5pPr marL="4464175" indent="-956340" defTabSz="1530898">
              <a:spcBef>
                <a:spcPts val="4000"/>
              </a:spcBef>
              <a:buClr>
                <a:srgbClr val="FFFFFF"/>
              </a:buClr>
              <a:buSzPct val="171000"/>
              <a:buFont typeface="Lucida Grande"/>
              <a:buChar char="•"/>
              <a:defRPr sz="7100">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9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3_Title and Content">
    <p:spTree>
      <p:nvGrpSpPr>
        <p:cNvPr id="1" name=""/>
        <p:cNvGrpSpPr/>
        <p:nvPr/>
      </p:nvGrpSpPr>
      <p:grpSpPr>
        <a:xfrm>
          <a:off x="0" y="0"/>
          <a:ext cx="0" cy="0"/>
          <a:chOff x="0" y="0"/>
          <a:chExt cx="0" cy="0"/>
        </a:xfrm>
      </p:grpSpPr>
      <p:pic>
        <p:nvPicPr>
          <p:cNvPr id="39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99" name="Body Level One…"/>
          <p:cNvSpPr txBox="1"/>
          <p:nvPr>
            <p:ph type="body" sz="quarter" idx="1"/>
          </p:nvPr>
        </p:nvSpPr>
        <p:spPr>
          <a:xfrm>
            <a:off x="1753167" y="10820400"/>
            <a:ext cx="20868821" cy="1701801"/>
          </a:xfrm>
          <a:prstGeom prst="rect">
            <a:avLst/>
          </a:prstGeom>
          <a:effectLst/>
        </p:spPr>
        <p:txBody>
          <a:bodyPr/>
          <a:lstStyle>
            <a:lvl1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defRPr>
            </a:lvl1pPr>
            <a:lvl2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defRPr>
            </a:lvl2pPr>
            <a:lvl3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defRPr>
            </a:lvl3pPr>
            <a:lvl4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defRPr>
            </a:lvl4pPr>
            <a:lvl5pPr defTabSz="914400">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00" name="Body Level One…"/>
          <p:cNvSpPr txBox="1"/>
          <p:nvPr>
            <p:ph type="body" idx="21"/>
          </p:nvPr>
        </p:nvSpPr>
        <p:spPr>
          <a:xfrm>
            <a:off x="1765529" y="1498600"/>
            <a:ext cx="20868818" cy="9245600"/>
          </a:xfrm>
          <a:prstGeom prst="rect">
            <a:avLst/>
          </a:prstGeom>
          <a:effectLst/>
        </p:spPr>
        <p:txBody>
          <a:bodyPr/>
          <a:lstStyle/>
          <a:p>
            <a: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pPr>
          </a:p>
        </p:txBody>
      </p:sp>
      <p:sp>
        <p:nvSpPr>
          <p:cNvPr id="40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
    <p:spTree>
      <p:nvGrpSpPr>
        <p:cNvPr id="1" name=""/>
        <p:cNvGrpSpPr/>
        <p:nvPr/>
      </p:nvGrpSpPr>
      <p:grpSpPr>
        <a:xfrm>
          <a:off x="0" y="0"/>
          <a:ext cx="0" cy="0"/>
          <a:chOff x="0" y="0"/>
          <a:chExt cx="0" cy="0"/>
        </a:xfrm>
      </p:grpSpPr>
      <p:pic>
        <p:nvPicPr>
          <p:cNvPr id="40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9" name="Title Text"/>
          <p:cNvSpPr txBox="1"/>
          <p:nvPr>
            <p:ph type="title"/>
          </p:nvPr>
        </p:nvSpPr>
        <p:spPr>
          <a:xfrm>
            <a:off x="1778230" y="1371600"/>
            <a:ext cx="20830715" cy="1930401"/>
          </a:xfrm>
          <a:prstGeom prst="rect">
            <a:avLst/>
          </a:prstGeom>
          <a:effectLst/>
        </p:spPr>
        <p:txBody>
          <a:bodyPr lIns="50800" tIns="50800" rIns="50800" bIns="50800"/>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410" name="Body Level One…"/>
          <p:cNvSpPr txBox="1"/>
          <p:nvPr>
            <p:ph type="body" idx="1"/>
          </p:nvPr>
        </p:nvSpPr>
        <p:spPr>
          <a:xfrm>
            <a:off x="1765528" y="2971800"/>
            <a:ext cx="20868820" cy="10744200"/>
          </a:xfrm>
          <a:prstGeom prst="rect">
            <a:avLst/>
          </a:prstGeom>
          <a:effectLst/>
        </p:spPr>
        <p:txBody>
          <a:bodyPr lIns="50800" tIns="50800" rIns="50800" bIns="50800"/>
          <a:lstStyle>
            <a:lvl1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vl2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2pPr>
            <a:lvl3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3pPr>
            <a:lvl4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4pPr>
            <a:lvl5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1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2">
    <p:spTree>
      <p:nvGrpSpPr>
        <p:cNvPr id="1" name=""/>
        <p:cNvGrpSpPr/>
        <p:nvPr/>
      </p:nvGrpSpPr>
      <p:grpSpPr>
        <a:xfrm>
          <a:off x="0" y="0"/>
          <a:ext cx="0" cy="0"/>
          <a:chOff x="0" y="0"/>
          <a:chExt cx="0" cy="0"/>
        </a:xfrm>
      </p:grpSpPr>
      <p:pic>
        <p:nvPicPr>
          <p:cNvPr id="418"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42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427"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42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429" name="Body Level One…"/>
          <p:cNvSpPr txBox="1"/>
          <p:nvPr>
            <p:ph type="body" idx="1"/>
          </p:nvPr>
        </p:nvSpPr>
        <p:spPr>
          <a:xfrm>
            <a:off x="1219358" y="3200404"/>
            <a:ext cx="21948461" cy="10515597"/>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gazine">
    <p:spTree>
      <p:nvGrpSpPr>
        <p:cNvPr id="1" name=""/>
        <p:cNvGrpSpPr/>
        <p:nvPr/>
      </p:nvGrpSpPr>
      <p:grpSpPr>
        <a:xfrm>
          <a:off x="0" y="0"/>
          <a:ext cx="0" cy="0"/>
          <a:chOff x="0" y="0"/>
          <a:chExt cx="0" cy="0"/>
        </a:xfrm>
      </p:grpSpPr>
      <p:sp>
        <p:nvSpPr>
          <p:cNvPr id="437"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8"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9"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40" name="Title Text"/>
          <p:cNvSpPr txBox="1"/>
          <p:nvPr>
            <p:ph type="title"/>
          </p:nvPr>
        </p:nvSpPr>
        <p:spPr>
          <a:xfrm>
            <a:off x="1866900" y="863600"/>
            <a:ext cx="20637500" cy="1841500"/>
          </a:xfrm>
          <a:prstGeom prst="rect">
            <a:avLst/>
          </a:prstGeom>
          <a:effectLst/>
        </p:spPr>
        <p:txBody>
          <a:bodyPr lIns="50800" tIns="50800" rIns="50800" bIns="50800" anchor="b"/>
          <a:lstStyle>
            <a:lvl1pPr>
              <a:defRPr sz="11600">
                <a:solidFill>
                  <a:srgbClr val="444444"/>
                </a:solidFill>
                <a:latin typeface="Calibri"/>
                <a:ea typeface="Calibri"/>
                <a:cs typeface="Calibri"/>
                <a:sym typeface="Calibri"/>
              </a:defRPr>
            </a:lvl1pPr>
          </a:lstStyle>
          <a:p>
            <a:pPr/>
            <a:r>
              <a:t>Title Text</a:t>
            </a:r>
          </a:p>
        </p:txBody>
      </p:sp>
      <p:sp>
        <p:nvSpPr>
          <p:cNvPr id="4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6">
    <p:spTree>
      <p:nvGrpSpPr>
        <p:cNvPr id="1" name=""/>
        <p:cNvGrpSpPr/>
        <p:nvPr/>
      </p:nvGrpSpPr>
      <p:grpSpPr>
        <a:xfrm>
          <a:off x="0" y="0"/>
          <a:ext cx="0" cy="0"/>
          <a:chOff x="0" y="0"/>
          <a:chExt cx="0" cy="0"/>
        </a:xfrm>
      </p:grpSpPr>
      <p:sp>
        <p:nvSpPr>
          <p:cNvPr id="448" name="Rectangle"/>
          <p:cNvSpPr/>
          <p:nvPr/>
        </p:nvSpPr>
        <p:spPr>
          <a:xfrm>
            <a:off x="-177801" y="-165100"/>
            <a:ext cx="24726904" cy="14033500"/>
          </a:xfrm>
          <a:prstGeom prst="rect">
            <a:avLst/>
          </a:prstGeom>
          <a:solidFill>
            <a:srgbClr val="444444"/>
          </a:solidFill>
          <a:ln w="25400">
            <a:solidFill>
              <a:srgbClr val="444444"/>
            </a:solidFill>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449"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450"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451" name="Title Text"/>
          <p:cNvSpPr txBox="1"/>
          <p:nvPr>
            <p:ph type="title"/>
          </p:nvPr>
        </p:nvSpPr>
        <p:spPr>
          <a:xfrm>
            <a:off x="1866900" y="0"/>
            <a:ext cx="20637500" cy="2705100"/>
          </a:xfrm>
          <a:prstGeom prst="rect">
            <a:avLst/>
          </a:prstGeom>
          <a:effectLst/>
        </p:spPr>
        <p:txBody>
          <a:bodyPr lIns="50800" tIns="50800" rIns="50800" bIns="50800" anchor="b"/>
          <a:lstStyle>
            <a:lvl1pP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452" name="Slide Number"/>
          <p:cNvSpPr txBox="1"/>
          <p:nvPr>
            <p:ph type="sldNum" sz="quarter" idx="2"/>
          </p:nvPr>
        </p:nvSpPr>
        <p:spPr>
          <a:xfrm>
            <a:off x="12058650" y="13246100"/>
            <a:ext cx="266701" cy="279400"/>
          </a:xfrm>
          <a:prstGeom prst="rect">
            <a:avLst/>
          </a:prstGeom>
        </p:spPr>
        <p:txBody>
          <a:bodyPr/>
          <a:lstStyle>
            <a:lvl1pPr defTabSz="5842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p:spTree>
      <p:nvGrpSpPr>
        <p:cNvPr id="1" name=""/>
        <p:cNvGrpSpPr/>
        <p:nvPr/>
      </p:nvGrpSpPr>
      <p:grpSpPr>
        <a:xfrm>
          <a:off x="0" y="0"/>
          <a:ext cx="0" cy="0"/>
          <a:chOff x="0" y="0"/>
          <a:chExt cx="0" cy="0"/>
        </a:xfrm>
      </p:grpSpPr>
      <p:pic>
        <p:nvPicPr>
          <p:cNvPr id="459"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p:spTree>
      <p:nvGrpSpPr>
        <p:cNvPr id="1" name=""/>
        <p:cNvGrpSpPr/>
        <p:nvPr/>
      </p:nvGrpSpPr>
      <p:grpSpPr>
        <a:xfrm>
          <a:off x="0" y="0"/>
          <a:ext cx="0" cy="0"/>
          <a:chOff x="0" y="0"/>
          <a:chExt cx="0" cy="0"/>
        </a:xfrm>
      </p:grpSpPr>
      <p:pic>
        <p:nvPicPr>
          <p:cNvPr id="467"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8" name="Line"/>
          <p:cNvSpPr/>
          <p:nvPr/>
        </p:nvSpPr>
        <p:spPr>
          <a:xfrm>
            <a:off x="2590794" y="3149600"/>
            <a:ext cx="19177046" cy="1"/>
          </a:xfrm>
          <a:prstGeom prst="line">
            <a:avLst/>
          </a:prstGeom>
          <a:ln w="50800">
            <a:solidFill>
              <a:srgbClr val="FFFFFF"/>
            </a:solidFill>
            <a:miter lim="400000"/>
            <a:headEnd type="oval"/>
            <a:tailEnd type="oval"/>
          </a:ln>
        </p:spPr>
        <p:txBody>
          <a:bodyPr lIns="45718" tIns="45718" rIns="45718" bIns="45718"/>
          <a:lstStyle/>
          <a:p>
            <a:pPr/>
          </a:p>
        </p:txBody>
      </p:sp>
      <p:sp>
        <p:nvSpPr>
          <p:cNvPr id="469" name="Title Text"/>
          <p:cNvSpPr txBox="1"/>
          <p:nvPr>
            <p:ph type="title"/>
          </p:nvPr>
        </p:nvSpPr>
        <p:spPr>
          <a:xfrm>
            <a:off x="1778000" y="419100"/>
            <a:ext cx="20828000" cy="2489200"/>
          </a:xfrm>
          <a:prstGeom prst="rect">
            <a:avLst/>
          </a:prstGeom>
        </p:spPr>
        <p:txBody>
          <a:bodyPr anchor="b"/>
          <a:lstStyle>
            <a:lvl1pPr algn="ctr">
              <a:defRPr b="0" sz="12500">
                <a:effectLst>
                  <a:outerShdw sx="100000" sy="100000" kx="0" ky="0" algn="b" rotWithShape="0" blurRad="50800" dist="38100" dir="5400000">
                    <a:srgbClr val="000000">
                      <a:alpha val="40000"/>
                    </a:srgbClr>
                  </a:outerShdw>
                </a:effectLst>
              </a:defRPr>
            </a:lvl1pPr>
          </a:lstStyle>
          <a:p>
            <a:pPr/>
            <a:r>
              <a:t>Title Text</a:t>
            </a:r>
          </a:p>
        </p:txBody>
      </p:sp>
      <p:sp>
        <p:nvSpPr>
          <p:cNvPr id="470" name="Body Level One…"/>
          <p:cNvSpPr txBox="1"/>
          <p:nvPr>
            <p:ph type="body" idx="1"/>
          </p:nvPr>
        </p:nvSpPr>
        <p:spPr>
          <a:xfrm>
            <a:off x="1790700" y="3429000"/>
            <a:ext cx="20828000" cy="8483600"/>
          </a:xfrm>
          <a:prstGeom prst="rect">
            <a:avLst/>
          </a:prstGeom>
          <a:effectLst/>
        </p:spPr>
        <p:txBody>
          <a:bodyPr/>
          <a:lstStyle>
            <a:lvl1pPr>
              <a:lnSpc>
                <a:spcPct val="130000"/>
              </a:lnSpc>
              <a:buSzPct val="125000"/>
              <a:buChar char="•"/>
              <a:defRPr>
                <a:effectLst>
                  <a:outerShdw sx="100000" sy="100000" kx="0" ky="0" algn="b" rotWithShape="0" blurRad="50800" dist="38100" dir="5400000">
                    <a:srgbClr val="000000">
                      <a:alpha val="40000"/>
                    </a:srgbClr>
                  </a:outerShdw>
                </a:effectLst>
              </a:defRPr>
            </a:lvl1pPr>
            <a:lvl2pPr>
              <a:lnSpc>
                <a:spcPct val="130000"/>
              </a:lnSpc>
              <a:buSzPct val="125000"/>
              <a:buChar char="•"/>
              <a:defRPr>
                <a:effectLst>
                  <a:outerShdw sx="100000" sy="100000" kx="0" ky="0" algn="b" rotWithShape="0" blurRad="50800" dist="38100" dir="5400000">
                    <a:srgbClr val="000000">
                      <a:alpha val="40000"/>
                    </a:srgbClr>
                  </a:outerShdw>
                </a:effectLst>
              </a:defRPr>
            </a:lvl2pPr>
            <a:lvl3pPr>
              <a:lnSpc>
                <a:spcPct val="130000"/>
              </a:lnSpc>
              <a:buSzPct val="125000"/>
              <a:buChar char="•"/>
              <a:defRPr>
                <a:effectLst>
                  <a:outerShdw sx="100000" sy="100000" kx="0" ky="0" algn="b" rotWithShape="0" blurRad="50800" dist="38100" dir="5400000">
                    <a:srgbClr val="000000">
                      <a:alpha val="40000"/>
                    </a:srgbClr>
                  </a:outerShdw>
                </a:effectLst>
              </a:defRPr>
            </a:lvl3pPr>
            <a:lvl4pPr>
              <a:lnSpc>
                <a:spcPct val="130000"/>
              </a:lnSpc>
              <a:buSzPct val="125000"/>
              <a:buChar char="•"/>
              <a:defRPr>
                <a:effectLst>
                  <a:outerShdw sx="100000" sy="100000" kx="0" ky="0" algn="b" rotWithShape="0" blurRad="50800" dist="38100" dir="5400000">
                    <a:srgbClr val="000000">
                      <a:alpha val="40000"/>
                    </a:srgbClr>
                  </a:outerShdw>
                </a:effectLst>
              </a:defRPr>
            </a:lvl4pPr>
            <a:lvl5pPr>
              <a:lnSpc>
                <a:spcPct val="130000"/>
              </a:lnSpc>
              <a:buSzPct val="125000"/>
              <a:buChar char="•"/>
              <a:defRPr>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p:spTree>
      <p:nvGrpSpPr>
        <p:cNvPr id="1" name=""/>
        <p:cNvGrpSpPr/>
        <p:nvPr/>
      </p:nvGrpSpPr>
      <p:grpSpPr>
        <a:xfrm>
          <a:off x="0" y="0"/>
          <a:ext cx="0" cy="0"/>
          <a:chOff x="0" y="0"/>
          <a:chExt cx="0" cy="0"/>
        </a:xfrm>
      </p:grpSpPr>
      <p:pic>
        <p:nvPicPr>
          <p:cNvPr id="478" name="Scripture.jpg" descr="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489" name="Group"/>
          <p:cNvGrpSpPr/>
          <p:nvPr/>
        </p:nvGrpSpPr>
        <p:grpSpPr>
          <a:xfrm>
            <a:off x="5816585" y="13766666"/>
            <a:ext cx="9855203" cy="8712207"/>
            <a:chOff x="0" y="0"/>
            <a:chExt cx="9855202" cy="8712205"/>
          </a:xfrm>
        </p:grpSpPr>
        <p:sp>
          <p:nvSpPr>
            <p:cNvPr id="479" name="Line"/>
            <p:cNvSpPr/>
            <p:nvPr/>
          </p:nvSpPr>
          <p:spPr>
            <a:xfrm>
              <a:off x="-1" y="4467428"/>
              <a:ext cx="9855203" cy="64"/>
            </a:xfrm>
            <a:prstGeom prst="line">
              <a:avLst/>
            </a:prstGeom>
            <a:noFill/>
            <a:ln w="25400" cap="flat">
              <a:solidFill>
                <a:srgbClr val="FFFFFF">
                  <a:alpha val="40000"/>
                </a:srgbClr>
              </a:solidFill>
              <a:prstDash val="solid"/>
              <a:miter lim="400000"/>
            </a:ln>
            <a:effectLst/>
          </p:spPr>
          <p:txBody>
            <a:bodyPr wrap="square" lIns="45718" tIns="45718" rIns="45718" bIns="45718" numCol="1" anchor="t">
              <a:noAutofit/>
            </a:bodyPr>
            <a:lstStyle/>
            <a:p>
              <a:pPr/>
            </a:p>
          </p:txBody>
        </p:sp>
        <p:sp>
          <p:nvSpPr>
            <p:cNvPr id="480" name="Line"/>
            <p:cNvSpPr/>
            <p:nvPr/>
          </p:nvSpPr>
          <p:spPr>
            <a:xfrm flipH="1">
              <a:off x="4927599" y="0"/>
              <a:ext cx="2" cy="6896308"/>
            </a:xfrm>
            <a:prstGeom prst="line">
              <a:avLst/>
            </a:prstGeom>
            <a:noFill/>
            <a:ln w="25400" cap="flat">
              <a:solidFill>
                <a:srgbClr val="FFFFFF">
                  <a:alpha val="40000"/>
                </a:srgbClr>
              </a:solidFill>
              <a:prstDash val="solid"/>
              <a:miter lim="400000"/>
            </a:ln>
            <a:effectLst/>
          </p:spPr>
          <p:txBody>
            <a:bodyPr wrap="square" lIns="45718" tIns="45718" rIns="45718" bIns="45718" numCol="1" anchor="t">
              <a:noAutofit/>
            </a:bodyPr>
            <a:lstStyle/>
            <a:p>
              <a:pPr/>
            </a:p>
          </p:txBody>
        </p:sp>
        <p:sp>
          <p:nvSpPr>
            <p:cNvPr id="481" name="Circle"/>
            <p:cNvSpPr/>
            <p:nvPr/>
          </p:nvSpPr>
          <p:spPr>
            <a:xfrm>
              <a:off x="679052" y="222218"/>
              <a:ext cx="8497100" cy="8489988"/>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2" name="Circle"/>
            <p:cNvSpPr/>
            <p:nvPr/>
          </p:nvSpPr>
          <p:spPr>
            <a:xfrm>
              <a:off x="1382135" y="924714"/>
              <a:ext cx="7090930" cy="708499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3" name="Circle"/>
            <p:cNvSpPr/>
            <p:nvPr/>
          </p:nvSpPr>
          <p:spPr>
            <a:xfrm>
              <a:off x="2025127" y="1567166"/>
              <a:ext cx="5804949" cy="5800087"/>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4" name="Circle"/>
            <p:cNvSpPr/>
            <p:nvPr/>
          </p:nvSpPr>
          <p:spPr>
            <a:xfrm>
              <a:off x="2674126" y="2215623"/>
              <a:ext cx="4506948" cy="450317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5" name="Circle"/>
            <p:cNvSpPr/>
            <p:nvPr/>
          </p:nvSpPr>
          <p:spPr>
            <a:xfrm>
              <a:off x="3349261" y="2886009"/>
              <a:ext cx="3160875" cy="3158227"/>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6" name="Circle"/>
            <p:cNvSpPr/>
            <p:nvPr/>
          </p:nvSpPr>
          <p:spPr>
            <a:xfrm>
              <a:off x="3979210" y="3519030"/>
              <a:ext cx="1892919" cy="189133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7" name="Line"/>
            <p:cNvSpPr/>
            <p:nvPr/>
          </p:nvSpPr>
          <p:spPr>
            <a:xfrm>
              <a:off x="1414767" y="1136688"/>
              <a:ext cx="7145891" cy="6781154"/>
            </a:xfrm>
            <a:prstGeom prst="line">
              <a:avLst/>
            </a:prstGeom>
            <a:noFill/>
            <a:ln w="25400" cap="flat">
              <a:solidFill>
                <a:srgbClr val="FFFFFF">
                  <a:alpha val="40000"/>
                </a:srgbClr>
              </a:solidFill>
              <a:prstDash val="solid"/>
              <a:miter lim="400000"/>
            </a:ln>
            <a:effectLst/>
          </p:spPr>
          <p:txBody>
            <a:bodyPr wrap="square" lIns="45718" tIns="45718" rIns="45718" bIns="45718" numCol="1" anchor="t">
              <a:noAutofit/>
            </a:bodyPr>
            <a:lstStyle/>
            <a:p>
              <a:pPr/>
            </a:p>
          </p:txBody>
        </p:sp>
        <p:sp>
          <p:nvSpPr>
            <p:cNvPr id="488" name="Line"/>
            <p:cNvSpPr/>
            <p:nvPr/>
          </p:nvSpPr>
          <p:spPr>
            <a:xfrm flipH="1">
              <a:off x="1769175" y="1377604"/>
              <a:ext cx="6589057" cy="5979332"/>
            </a:xfrm>
            <a:prstGeom prst="line">
              <a:avLst/>
            </a:prstGeom>
            <a:noFill/>
            <a:ln w="25400" cap="flat">
              <a:solidFill>
                <a:srgbClr val="FFFFFF">
                  <a:alpha val="40000"/>
                </a:srgbClr>
              </a:solidFill>
              <a:prstDash val="solid"/>
              <a:miter lim="400000"/>
            </a:ln>
            <a:effectLst/>
          </p:spPr>
          <p:txBody>
            <a:bodyPr wrap="square" lIns="45718" tIns="45718" rIns="45718" bIns="45718" numCol="1" anchor="t">
              <a:noAutofit/>
            </a:bodyPr>
            <a:lstStyle/>
            <a:p>
              <a:pPr/>
            </a:p>
          </p:txBody>
        </p:sp>
      </p:grpSp>
      <p:sp>
        <p:nvSpPr>
          <p:cNvPr id="490" name="Title Text"/>
          <p:cNvSpPr txBox="1"/>
          <p:nvPr>
            <p:ph type="title"/>
          </p:nvPr>
        </p:nvSpPr>
        <p:spPr>
          <a:xfrm>
            <a:off x="1727200" y="1371600"/>
            <a:ext cx="20828000" cy="2095500"/>
          </a:xfrm>
          <a:prstGeom prst="rect">
            <a:avLst/>
          </a:prstGeom>
          <a:effectLst/>
        </p:spPr>
        <p:txBody>
          <a:bodyPr/>
          <a:lstStyle>
            <a:lvl1pPr algn="ctr">
              <a:defRPr b="0" sz="9600">
                <a:effectLst>
                  <a:outerShdw sx="100000" sy="100000" kx="0" ky="0" algn="b" rotWithShape="0" blurRad="50800" dist="38100" dir="5400000">
                    <a:srgbClr val="000000">
                      <a:alpha val="40000"/>
                    </a:srgbClr>
                  </a:outerShdw>
                </a:effectLst>
              </a:defRPr>
            </a:lvl1pPr>
          </a:lstStyle>
          <a:p>
            <a:pPr/>
            <a:r>
              <a:t>Title Text</a:t>
            </a:r>
          </a:p>
        </p:txBody>
      </p:sp>
      <p:sp>
        <p:nvSpPr>
          <p:cNvPr id="491" name="Body Level One…"/>
          <p:cNvSpPr txBox="1"/>
          <p:nvPr>
            <p:ph type="body" idx="1"/>
          </p:nvPr>
        </p:nvSpPr>
        <p:spPr>
          <a:xfrm>
            <a:off x="1752600" y="3073400"/>
            <a:ext cx="20828000" cy="8839200"/>
          </a:xfrm>
          <a:prstGeom prst="rect">
            <a:avLst/>
          </a:prstGeom>
          <a:effectLst/>
        </p:spPr>
        <p:txBody>
          <a:bodyPr/>
          <a:lstStyle>
            <a:lvl1pPr>
              <a:defRPr>
                <a:effectLst>
                  <a:outerShdw sx="100000" sy="100000" kx="0" ky="0" algn="b" rotWithShape="0" blurRad="50800" dist="38100" dir="5400000">
                    <a:srgbClr val="000000">
                      <a:alpha val="40000"/>
                    </a:srgbClr>
                  </a:outerShdw>
                </a:effectLst>
              </a:defRPr>
            </a:lvl1pPr>
            <a:lvl2pPr>
              <a:defRPr>
                <a:effectLst>
                  <a:outerShdw sx="100000" sy="100000" kx="0" ky="0" algn="b" rotWithShape="0" blurRad="50800" dist="38100" dir="5400000">
                    <a:srgbClr val="000000">
                      <a:alpha val="40000"/>
                    </a:srgbClr>
                  </a:outerShdw>
                </a:effectLst>
              </a:defRPr>
            </a:lvl2pPr>
            <a:lvl3pPr>
              <a:defRPr>
                <a:effectLst>
                  <a:outerShdw sx="100000" sy="100000" kx="0" ky="0" algn="b" rotWithShape="0" blurRad="50800" dist="38100" dir="5400000">
                    <a:srgbClr val="000000">
                      <a:alpha val="40000"/>
                    </a:srgbClr>
                  </a:outerShdw>
                </a:effectLst>
              </a:defRPr>
            </a:lvl3pPr>
            <a:lvl4pPr>
              <a:defRPr>
                <a:effectLst>
                  <a:outerShdw sx="100000" sy="100000" kx="0" ky="0" algn="b" rotWithShape="0" blurRad="50800" dist="38100" dir="5400000">
                    <a:srgbClr val="000000">
                      <a:alpha val="40000"/>
                    </a:srgbClr>
                  </a:outerShdw>
                </a:effectLst>
              </a:defRPr>
            </a:lvl4pPr>
            <a:lvl5pPr>
              <a:defRPr>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3">
    <p:spTree>
      <p:nvGrpSpPr>
        <p:cNvPr id="1" name=""/>
        <p:cNvGrpSpPr/>
        <p:nvPr/>
      </p:nvGrpSpPr>
      <p:grpSpPr>
        <a:xfrm>
          <a:off x="0" y="0"/>
          <a:ext cx="0" cy="0"/>
          <a:chOff x="0" y="0"/>
          <a:chExt cx="0" cy="0"/>
        </a:xfrm>
      </p:grpSpPr>
      <p:sp>
        <p:nvSpPr>
          <p:cNvPr id="47" name="Title Text"/>
          <p:cNvSpPr txBox="1"/>
          <p:nvPr>
            <p:ph type="title"/>
          </p:nvPr>
        </p:nvSpPr>
        <p:spPr>
          <a:xfrm>
            <a:off x="1778000" y="1384300"/>
            <a:ext cx="20828000" cy="100457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
    <p:spTree>
      <p:nvGrpSpPr>
        <p:cNvPr id="1" name=""/>
        <p:cNvGrpSpPr/>
        <p:nvPr/>
      </p:nvGrpSpPr>
      <p:grpSpPr>
        <a:xfrm>
          <a:off x="0" y="0"/>
          <a:ext cx="0" cy="0"/>
          <a:chOff x="0" y="0"/>
          <a:chExt cx="0" cy="0"/>
        </a:xfrm>
      </p:grpSpPr>
      <p:pic>
        <p:nvPicPr>
          <p:cNvPr id="499"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0" name="Title Text"/>
          <p:cNvSpPr txBox="1"/>
          <p:nvPr>
            <p:ph type="title"/>
          </p:nvPr>
        </p:nvSpPr>
        <p:spPr>
          <a:xfrm>
            <a:off x="1778000" y="1384300"/>
            <a:ext cx="20828000" cy="9537700"/>
          </a:xfrm>
          <a:prstGeom prst="rect">
            <a:avLst/>
          </a:prstGeom>
        </p:spPr>
        <p:txBody>
          <a:bodyPr/>
          <a:lstStyle>
            <a:lvl1pPr algn="l">
              <a:defRPr b="0" sz="7200"/>
            </a:lvl1pPr>
          </a:lstStyle>
          <a:p>
            <a:pPr/>
            <a:r>
              <a:t>Title Text</a:t>
            </a:r>
          </a:p>
        </p:txBody>
      </p:sp>
      <p:sp>
        <p:nvSpPr>
          <p:cNvPr id="501" name="Body Level One…"/>
          <p:cNvSpPr txBox="1"/>
          <p:nvPr>
            <p:ph type="body" sz="quarter" idx="1"/>
          </p:nvPr>
        </p:nvSpPr>
        <p:spPr>
          <a:xfrm>
            <a:off x="1752600" y="10909300"/>
            <a:ext cx="20866100" cy="1689100"/>
          </a:xfrm>
          <a:prstGeom prst="rect">
            <a:avLst/>
          </a:prstGeom>
        </p:spPr>
        <p:txBody>
          <a:bodyPr/>
          <a:lstStyle>
            <a:lvl1pPr>
              <a:defRPr sz="3600"/>
            </a:lvl1pPr>
            <a:lvl2pPr>
              <a:defRPr sz="3600"/>
            </a:lvl2pPr>
            <a:lvl3pPr>
              <a:defRPr sz="3600"/>
            </a:lvl3pPr>
            <a:lvl4pPr>
              <a:defRPr sz="3600"/>
            </a:lvl4pPr>
            <a:lvl5pPr>
              <a:defRPr sz="36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p:spTree>
      <p:nvGrpSpPr>
        <p:cNvPr id="1" name=""/>
        <p:cNvGrpSpPr/>
        <p:nvPr/>
      </p:nvGrpSpPr>
      <p:grpSpPr>
        <a:xfrm>
          <a:off x="0" y="0"/>
          <a:ext cx="0" cy="0"/>
          <a:chOff x="0" y="0"/>
          <a:chExt cx="0" cy="0"/>
        </a:xfrm>
      </p:grpSpPr>
      <p:sp>
        <p:nvSpPr>
          <p:cNvPr id="50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1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rd Grunge copy 1">
    <p:spTree>
      <p:nvGrpSpPr>
        <p:cNvPr id="1" name=""/>
        <p:cNvGrpSpPr/>
        <p:nvPr/>
      </p:nvGrpSpPr>
      <p:grpSpPr>
        <a:xfrm>
          <a:off x="0" y="0"/>
          <a:ext cx="0" cy="0"/>
          <a:chOff x="0" y="0"/>
          <a:chExt cx="0" cy="0"/>
        </a:xfrm>
      </p:grpSpPr>
      <p:pic>
        <p:nvPicPr>
          <p:cNvPr id="517"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8" name="Title Text"/>
          <p:cNvSpPr txBox="1"/>
          <p:nvPr>
            <p:ph type="title"/>
          </p:nvPr>
        </p:nvSpPr>
        <p:spPr>
          <a:xfrm>
            <a:off x="1778000" y="1384300"/>
            <a:ext cx="20828000" cy="8826500"/>
          </a:xfrm>
          <a:prstGeom prst="rect">
            <a:avLst/>
          </a:prstGeom>
        </p:spPr>
        <p:txBody>
          <a:bodyPr/>
          <a:lstStyle>
            <a:lvl1pPr algn="l">
              <a:defRPr b="0" sz="7200">
                <a:solidFill>
                  <a:srgbClr val="EBEBEB"/>
                </a:solidFill>
              </a:defRPr>
            </a:lvl1pPr>
          </a:lstStyle>
          <a:p>
            <a:pPr/>
            <a:r>
              <a:t>Title Text</a:t>
            </a:r>
          </a:p>
        </p:txBody>
      </p:sp>
      <p:sp>
        <p:nvSpPr>
          <p:cNvPr id="519" name="Body Level One…"/>
          <p:cNvSpPr txBox="1"/>
          <p:nvPr>
            <p:ph type="body" sz="quarter" idx="1"/>
          </p:nvPr>
        </p:nvSpPr>
        <p:spPr>
          <a:xfrm>
            <a:off x="1752600" y="10198100"/>
            <a:ext cx="20866100" cy="1689100"/>
          </a:xfrm>
          <a:prstGeom prst="rect">
            <a:avLst/>
          </a:prstGeom>
        </p:spPr>
        <p:txBody>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EBEBEB"/>
                </a:solidFill>
              </a:defRPr>
            </a:lvl4pPr>
            <a:lvl5pPr>
              <a:defRPr sz="3600">
                <a:solidFill>
                  <a:srgbClr val="EBEBEB"/>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1">
    <p:spTree>
      <p:nvGrpSpPr>
        <p:cNvPr id="1" name=""/>
        <p:cNvGrpSpPr/>
        <p:nvPr/>
      </p:nvGrpSpPr>
      <p:grpSpPr>
        <a:xfrm>
          <a:off x="0" y="0"/>
          <a:ext cx="0" cy="0"/>
          <a:chOff x="0" y="0"/>
          <a:chExt cx="0" cy="0"/>
        </a:xfrm>
      </p:grpSpPr>
      <p:sp>
        <p:nvSpPr>
          <p:cNvPr id="52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2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Reference  copy">
    <p:spTree>
      <p:nvGrpSpPr>
        <p:cNvPr id="1" name=""/>
        <p:cNvGrpSpPr/>
        <p:nvPr/>
      </p:nvGrpSpPr>
      <p:grpSpPr>
        <a:xfrm>
          <a:off x="0" y="0"/>
          <a:ext cx="0" cy="0"/>
          <a:chOff x="0" y="0"/>
          <a:chExt cx="0" cy="0"/>
        </a:xfrm>
      </p:grpSpPr>
      <p:pic>
        <p:nvPicPr>
          <p:cNvPr id="535"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36" name="Title Text"/>
          <p:cNvSpPr txBox="1"/>
          <p:nvPr>
            <p:ph type="title"/>
          </p:nvPr>
        </p:nvSpPr>
        <p:spPr>
          <a:xfrm>
            <a:off x="1778000" y="1384300"/>
            <a:ext cx="20828000" cy="8826500"/>
          </a:xfrm>
          <a:prstGeom prst="rect">
            <a:avLst/>
          </a:prstGeom>
          <a:effectLst/>
        </p:spPr>
        <p:txBody>
          <a:bodyPr/>
          <a:lstStyle>
            <a:lvl1pPr algn="l">
              <a:defRPr b="0" sz="7200">
                <a:solidFill>
                  <a:srgbClr val="E2DEAB"/>
                </a:solidFill>
              </a:defRPr>
            </a:lvl1pPr>
          </a:lstStyle>
          <a:p>
            <a:pPr/>
            <a:r>
              <a:t>Title Text</a:t>
            </a:r>
          </a:p>
        </p:txBody>
      </p:sp>
      <p:sp>
        <p:nvSpPr>
          <p:cNvPr id="537" name="Body Level One…"/>
          <p:cNvSpPr txBox="1"/>
          <p:nvPr>
            <p:ph type="body" sz="quarter" idx="1"/>
          </p:nvPr>
        </p:nvSpPr>
        <p:spPr>
          <a:xfrm>
            <a:off x="1752600" y="10198100"/>
            <a:ext cx="20866100" cy="1689100"/>
          </a:xfrm>
          <a:prstGeom prst="rect">
            <a:avLst/>
          </a:prstGeom>
          <a:effectLst/>
        </p:spPr>
        <p:txBody>
          <a:bodyPr/>
          <a:lstStyle>
            <a:lvl1pPr>
              <a:defRPr sz="3600">
                <a:solidFill>
                  <a:srgbClr val="E2DEAB"/>
                </a:solidFill>
              </a:defRPr>
            </a:lvl1pPr>
            <a:lvl2pPr>
              <a:defRPr sz="3600">
                <a:solidFill>
                  <a:srgbClr val="E2DEAB"/>
                </a:solidFill>
              </a:defRPr>
            </a:lvl2pPr>
            <a:lvl3pPr>
              <a:defRPr sz="3600">
                <a:solidFill>
                  <a:srgbClr val="E2DEAB"/>
                </a:solidFill>
              </a:defRPr>
            </a:lvl3pPr>
            <a:lvl4pPr>
              <a:defRPr sz="3600">
                <a:solidFill>
                  <a:srgbClr val="E2DEAB"/>
                </a:solidFill>
              </a:defRPr>
            </a:lvl4pPr>
            <a:lvl5pPr>
              <a:defRPr sz="3600">
                <a:solidFill>
                  <a:srgbClr val="E2DEAB"/>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spTree>
      <p:nvGrpSpPr>
        <p:cNvPr id="1" name=""/>
        <p:cNvGrpSpPr/>
        <p:nvPr/>
      </p:nvGrpSpPr>
      <p:grpSpPr>
        <a:xfrm>
          <a:off x="0" y="0"/>
          <a:ext cx="0" cy="0"/>
          <a:chOff x="0" y="0"/>
          <a:chExt cx="0" cy="0"/>
        </a:xfrm>
      </p:grpSpPr>
      <p:pic>
        <p:nvPicPr>
          <p:cNvPr id="545"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553" name="Title Text"/>
          <p:cNvSpPr txBox="1"/>
          <p:nvPr>
            <p:ph type="title"/>
          </p:nvPr>
        </p:nvSpPr>
        <p:spPr>
          <a:xfrm>
            <a:off x="1739900" y="2298700"/>
            <a:ext cx="20904200" cy="4635500"/>
          </a:xfrm>
          <a:prstGeom prst="rect">
            <a:avLst/>
          </a:prstGeom>
          <a:effectLst/>
        </p:spPr>
        <p:txBody>
          <a:bodyPr lIns="50800" tIns="50800" rIns="50800" bIns="50800" anchor="b"/>
          <a:lstStyle>
            <a:lvl1pPr algn="ctr">
              <a:defRPr b="0" sz="11600">
                <a:latin typeface="Gill Sans"/>
                <a:ea typeface="Gill Sans"/>
                <a:cs typeface="Gill Sans"/>
                <a:sym typeface="Gill Sans"/>
              </a:defRPr>
            </a:lvl1pPr>
          </a:lstStyle>
          <a:p>
            <a:pPr/>
            <a:r>
              <a:t>Title Text</a:t>
            </a:r>
          </a:p>
        </p:txBody>
      </p:sp>
      <p:sp>
        <p:nvSpPr>
          <p:cNvPr id="554" name="Body Level One…"/>
          <p:cNvSpPr txBox="1"/>
          <p:nvPr>
            <p:ph type="body" sz="quarter" idx="1"/>
          </p:nvPr>
        </p:nvSpPr>
        <p:spPr>
          <a:xfrm>
            <a:off x="1739900" y="7061200"/>
            <a:ext cx="20904200" cy="1587500"/>
          </a:xfrm>
          <a:prstGeom prst="rect">
            <a:avLst/>
          </a:prstGeom>
          <a:effectLst/>
        </p:spPr>
        <p:txBody>
          <a:bodyPr lIns="50800" tIns="50800" rIns="50800" bIns="50800"/>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2">
    <p:spTree>
      <p:nvGrpSpPr>
        <p:cNvPr id="1" name=""/>
        <p:cNvGrpSpPr/>
        <p:nvPr/>
      </p:nvGrpSpPr>
      <p:grpSpPr>
        <a:xfrm>
          <a:off x="0" y="0"/>
          <a:ext cx="0" cy="0"/>
          <a:chOff x="0" y="0"/>
          <a:chExt cx="0" cy="0"/>
        </a:xfrm>
      </p:grpSpPr>
      <p:sp>
        <p:nvSpPr>
          <p:cNvPr id="56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6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3">
    <p:spTree>
      <p:nvGrpSpPr>
        <p:cNvPr id="1" name=""/>
        <p:cNvGrpSpPr/>
        <p:nvPr/>
      </p:nvGrpSpPr>
      <p:grpSpPr>
        <a:xfrm>
          <a:off x="0" y="0"/>
          <a:ext cx="0" cy="0"/>
          <a:chOff x="0" y="0"/>
          <a:chExt cx="0" cy="0"/>
        </a:xfrm>
      </p:grpSpPr>
      <p:sp>
        <p:nvSpPr>
          <p:cNvPr id="57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71"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4">
    <p:spTree>
      <p:nvGrpSpPr>
        <p:cNvPr id="1" name=""/>
        <p:cNvGrpSpPr/>
        <p:nvPr/>
      </p:nvGrpSpPr>
      <p:grpSpPr>
        <a:xfrm>
          <a:off x="0" y="0"/>
          <a:ext cx="0" cy="0"/>
          <a:chOff x="0" y="0"/>
          <a:chExt cx="0" cy="0"/>
        </a:xfrm>
      </p:grpSpPr>
      <p:pic>
        <p:nvPicPr>
          <p:cNvPr id="57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79" name="Title Text"/>
          <p:cNvSpPr txBox="1"/>
          <p:nvPr>
            <p:ph type="title"/>
          </p:nvPr>
        </p:nvSpPr>
        <p:spPr>
          <a:xfrm>
            <a:off x="2374900" y="1384300"/>
            <a:ext cx="19596100" cy="1536700"/>
          </a:xfrm>
          <a:prstGeom prst="rect">
            <a:avLst/>
          </a:prstGeom>
        </p:spPr>
        <p:txBody>
          <a:bodyPr/>
          <a:lstStyle/>
          <a:p>
            <a:pPr/>
            <a:r>
              <a:t>Title Text</a:t>
            </a:r>
          </a:p>
        </p:txBody>
      </p:sp>
      <p:sp>
        <p:nvSpPr>
          <p:cNvPr id="580" name="Body Level One…"/>
          <p:cNvSpPr txBox="1"/>
          <p:nvPr>
            <p:ph type="body" idx="1"/>
          </p:nvPr>
        </p:nvSpPr>
        <p:spPr>
          <a:xfrm>
            <a:off x="2311400" y="3060700"/>
            <a:ext cx="19685000" cy="93599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5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56"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57"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8_Title and Content copy">
    <p:spTree>
      <p:nvGrpSpPr>
        <p:cNvPr id="1" name=""/>
        <p:cNvGrpSpPr/>
        <p:nvPr/>
      </p:nvGrpSpPr>
      <p:grpSpPr>
        <a:xfrm>
          <a:off x="0" y="0"/>
          <a:ext cx="0" cy="0"/>
          <a:chOff x="0" y="0"/>
          <a:chExt cx="0" cy="0"/>
        </a:xfrm>
      </p:grpSpPr>
      <p:pic>
        <p:nvPicPr>
          <p:cNvPr id="58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9" name="Title Text"/>
          <p:cNvSpPr txBox="1"/>
          <p:nvPr>
            <p:ph type="title"/>
          </p:nvPr>
        </p:nvSpPr>
        <p:spPr>
          <a:xfrm>
            <a:off x="1778000" y="1003300"/>
            <a:ext cx="20828000" cy="1993900"/>
          </a:xfrm>
          <a:prstGeom prst="rect">
            <a:avLst/>
          </a:prstGeom>
          <a:effectLst/>
        </p:spPr>
        <p:txBody>
          <a:bodyPr lIns="38100" tIns="38100" rIns="38100" bIns="38100"/>
          <a:lstStyle>
            <a:lvl1pPr algn="l" defTabSz="914400">
              <a:defRPr b="0" sz="9600">
                <a:solidFill>
                  <a:srgbClr val="F5F5F5"/>
                </a:solidFill>
                <a:effectLst>
                  <a:outerShdw sx="100000" sy="100000" kx="0" ky="0" algn="b" rotWithShape="0" blurRad="38100" dist="38100" dir="2700000">
                    <a:srgbClr val="000000">
                      <a:alpha val="43137"/>
                    </a:srgbClr>
                  </a:outerShdw>
                </a:effectLst>
                <a:uFill>
                  <a:solidFill>
                    <a:srgbClr val="F5F5F5"/>
                  </a:solidFill>
                </a:uFill>
              </a:defRPr>
            </a:lvl1pPr>
          </a:lstStyle>
          <a:p>
            <a:pPr/>
            <a:r>
              <a:t>Title Text</a:t>
            </a:r>
          </a:p>
        </p:txBody>
      </p:sp>
      <p:sp>
        <p:nvSpPr>
          <p:cNvPr id="590" name="Body Level One…"/>
          <p:cNvSpPr txBox="1"/>
          <p:nvPr>
            <p:ph type="body" idx="1"/>
          </p:nvPr>
        </p:nvSpPr>
        <p:spPr>
          <a:xfrm>
            <a:off x="1765300" y="2997200"/>
            <a:ext cx="20866100" cy="10718800"/>
          </a:xfrm>
          <a:prstGeom prst="rect">
            <a:avLst/>
          </a:prstGeom>
          <a:effectLst/>
        </p:spPr>
        <p:txBody>
          <a:bodyPr lIns="38100" tIns="38100" rIns="38100" bIns="38100"/>
          <a:lstStyle>
            <a:lvl1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vl2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2pPr>
            <a:lvl3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3pPr>
            <a:lvl4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4pPr>
            <a:lvl5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59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8_Title and Content copy 1">
    <p:spTree>
      <p:nvGrpSpPr>
        <p:cNvPr id="1" name=""/>
        <p:cNvGrpSpPr/>
        <p:nvPr/>
      </p:nvGrpSpPr>
      <p:grpSpPr>
        <a:xfrm>
          <a:off x="0" y="0"/>
          <a:ext cx="0" cy="0"/>
          <a:chOff x="0" y="0"/>
          <a:chExt cx="0" cy="0"/>
        </a:xfrm>
      </p:grpSpPr>
      <p:pic>
        <p:nvPicPr>
          <p:cNvPr id="59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9" name="Title Text"/>
          <p:cNvSpPr txBox="1"/>
          <p:nvPr>
            <p:ph type="title"/>
          </p:nvPr>
        </p:nvSpPr>
        <p:spPr>
          <a:xfrm>
            <a:off x="1778000" y="1003300"/>
            <a:ext cx="20828000" cy="1993900"/>
          </a:xfrm>
          <a:prstGeom prst="rect">
            <a:avLst/>
          </a:prstGeom>
          <a:effectLst/>
        </p:spPr>
        <p:txBody>
          <a:bodyPr lIns="38100" tIns="38100" rIns="38100" bIns="38100"/>
          <a:lstStyle>
            <a:lvl1pPr algn="l" defTabSz="914400">
              <a:defRPr b="0" sz="9600">
                <a:solidFill>
                  <a:srgbClr val="F5F5F5"/>
                </a:solidFill>
                <a:effectLst>
                  <a:outerShdw sx="100000" sy="100000" kx="0" ky="0" algn="b" rotWithShape="0" blurRad="38100" dist="38100" dir="2700000">
                    <a:srgbClr val="000000">
                      <a:alpha val="43137"/>
                    </a:srgbClr>
                  </a:outerShdw>
                </a:effectLst>
                <a:uFill>
                  <a:solidFill>
                    <a:srgbClr val="F5F5F5"/>
                  </a:solidFill>
                </a:uFill>
              </a:defRPr>
            </a:lvl1pPr>
          </a:lstStyle>
          <a:p>
            <a:pPr/>
            <a:r>
              <a:t>Title Text</a:t>
            </a:r>
          </a:p>
        </p:txBody>
      </p:sp>
      <p:sp>
        <p:nvSpPr>
          <p:cNvPr id="600" name="Body Level One…"/>
          <p:cNvSpPr txBox="1"/>
          <p:nvPr>
            <p:ph type="body" idx="1"/>
          </p:nvPr>
        </p:nvSpPr>
        <p:spPr>
          <a:xfrm>
            <a:off x="1765300" y="2997200"/>
            <a:ext cx="20866100" cy="10718800"/>
          </a:xfrm>
          <a:prstGeom prst="rect">
            <a:avLst/>
          </a:prstGeom>
          <a:effectLst/>
        </p:spPr>
        <p:txBody>
          <a:bodyPr lIns="38100" tIns="38100" rIns="38100" bIns="38100"/>
          <a:lstStyle>
            <a:lvl1pPr defTabSz="914400">
              <a:defRPr>
                <a:effectLst>
                  <a:outerShdw sx="100000" sy="100000" kx="0" ky="0" algn="b" rotWithShape="0" blurRad="38100" dist="38100" dir="2700000">
                    <a:srgbClr val="000000">
                      <a:alpha val="43137"/>
                    </a:srgbClr>
                  </a:outerShdw>
                </a:effectLst>
                <a:uFill>
                  <a:solidFill>
                    <a:srgbClr val="FFFFFF"/>
                  </a:solidFill>
                </a:uFill>
              </a:defRPr>
            </a:lvl1pPr>
            <a:lvl2pPr defTabSz="914400">
              <a:defRPr>
                <a:effectLst>
                  <a:outerShdw sx="100000" sy="100000" kx="0" ky="0" algn="b" rotWithShape="0" blurRad="38100" dist="38100" dir="2700000">
                    <a:srgbClr val="000000">
                      <a:alpha val="43137"/>
                    </a:srgbClr>
                  </a:outerShdw>
                </a:effectLst>
                <a:uFill>
                  <a:solidFill>
                    <a:srgbClr val="FFFFFF"/>
                  </a:solidFill>
                </a:uFill>
              </a:defRPr>
            </a:lvl2pPr>
            <a:lvl3pPr defTabSz="914400">
              <a:defRPr>
                <a:effectLst>
                  <a:outerShdw sx="100000" sy="100000" kx="0" ky="0" algn="b" rotWithShape="0" blurRad="38100" dist="38100" dir="2700000">
                    <a:srgbClr val="000000">
                      <a:alpha val="43137"/>
                    </a:srgbClr>
                  </a:outerShdw>
                </a:effectLst>
                <a:uFill>
                  <a:solidFill>
                    <a:srgbClr val="FFFFFF"/>
                  </a:solidFill>
                </a:uFill>
              </a:defRPr>
            </a:lvl3pPr>
            <a:lvl4pPr defTabSz="914400">
              <a:defRPr>
                <a:effectLst>
                  <a:outerShdw sx="100000" sy="100000" kx="0" ky="0" algn="b" rotWithShape="0" blurRad="38100" dist="38100" dir="2700000">
                    <a:srgbClr val="000000">
                      <a:alpha val="43137"/>
                    </a:srgbClr>
                  </a:outerShdw>
                </a:effectLst>
                <a:uFill>
                  <a:solidFill>
                    <a:srgbClr val="FFFFFF"/>
                  </a:solidFill>
                </a:uFill>
              </a:defRPr>
            </a:lvl4pPr>
            <a:lvl5pPr defTabSz="914400">
              <a:defRPr>
                <a:effectLst>
                  <a:outerShdw sx="100000" sy="100000" kx="0" ky="0" algn="b" rotWithShape="0" blurRad="38100" dist="38100" dir="2700000">
                    <a:srgbClr val="000000">
                      <a:alpha val="43137"/>
                    </a:srgbClr>
                  </a:outerShdw>
                </a:effectLst>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0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ripture 1 copy">
    <p:spTree>
      <p:nvGrpSpPr>
        <p:cNvPr id="1" name=""/>
        <p:cNvGrpSpPr/>
        <p:nvPr/>
      </p:nvGrpSpPr>
      <p:grpSpPr>
        <a:xfrm>
          <a:off x="0" y="0"/>
          <a:ext cx="0" cy="0"/>
          <a:chOff x="0" y="0"/>
          <a:chExt cx="0" cy="0"/>
        </a:xfrm>
      </p:grpSpPr>
      <p:pic>
        <p:nvPicPr>
          <p:cNvPr id="608" name="Sand_ocean.jpg" descr="Sand_ocea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09" name="Title Text"/>
          <p:cNvSpPr txBox="1"/>
          <p:nvPr>
            <p:ph type="title"/>
          </p:nvPr>
        </p:nvSpPr>
        <p:spPr>
          <a:xfrm>
            <a:off x="1778000" y="1016000"/>
            <a:ext cx="20828000" cy="1727200"/>
          </a:xfrm>
          <a:prstGeom prst="rect">
            <a:avLst/>
          </a:prstGeom>
        </p:spPr>
        <p:txBody>
          <a:bodyPr/>
          <a:lstStyle>
            <a:lvl1pPr>
              <a:defRPr b="0">
                <a:solidFill>
                  <a:srgbClr val="E2DEAB"/>
                </a:solidFill>
              </a:defRPr>
            </a:lvl1pPr>
          </a:lstStyle>
          <a:p>
            <a:pPr/>
            <a:r>
              <a:t>Title Text</a:t>
            </a:r>
          </a:p>
        </p:txBody>
      </p:sp>
      <p:sp>
        <p:nvSpPr>
          <p:cNvPr id="610" name="Body Level One…"/>
          <p:cNvSpPr txBox="1"/>
          <p:nvPr>
            <p:ph type="body" idx="1"/>
          </p:nvPr>
        </p:nvSpPr>
        <p:spPr>
          <a:xfrm>
            <a:off x="1765300" y="2971800"/>
            <a:ext cx="20942300" cy="9728200"/>
          </a:xfrm>
          <a:prstGeom prst="rect">
            <a:avLst/>
          </a:prstGeom>
        </p:spPr>
        <p:txBody>
          <a:bodyPr/>
          <a:lstStyle>
            <a:lvl1pPr>
              <a:defRPr>
                <a:solidFill>
                  <a:srgbClr val="E2DEAB"/>
                </a:solidFill>
              </a:defRPr>
            </a:lvl1pPr>
            <a:lvl2pPr>
              <a:defRPr>
                <a:solidFill>
                  <a:srgbClr val="E2DEAB"/>
                </a:solidFill>
              </a:defRPr>
            </a:lvl2pPr>
            <a:lvl3pPr>
              <a:defRPr>
                <a:solidFill>
                  <a:srgbClr val="E2DEAB"/>
                </a:solidFill>
              </a:defRPr>
            </a:lvl3pPr>
            <a:lvl4pPr>
              <a:defRPr>
                <a:solidFill>
                  <a:srgbClr val="E2DEAB"/>
                </a:solidFill>
              </a:defRPr>
            </a:lvl4pPr>
            <a:lvl5pPr>
              <a:defRPr>
                <a:solidFill>
                  <a:srgbClr val="E2DEAB"/>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2">
    <p:spTree>
      <p:nvGrpSpPr>
        <p:cNvPr id="1" name=""/>
        <p:cNvGrpSpPr/>
        <p:nvPr/>
      </p:nvGrpSpPr>
      <p:grpSpPr>
        <a:xfrm>
          <a:off x="0" y="0"/>
          <a:ext cx="0" cy="0"/>
          <a:chOff x="0" y="0"/>
          <a:chExt cx="0" cy="0"/>
        </a:xfrm>
      </p:grpSpPr>
      <p:sp>
        <p:nvSpPr>
          <p:cNvPr id="618"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619" name="image9.png" descr="image9.png"/>
          <p:cNvPicPr>
            <a:picLocks noChangeAspect="1"/>
          </p:cNvPicPr>
          <p:nvPr/>
        </p:nvPicPr>
        <p:blipFill>
          <a:blip r:embed="rId2">
            <a:extLst/>
          </a:blip>
          <a:stretch>
            <a:fillRect/>
          </a:stretch>
        </p:blipFill>
        <p:spPr>
          <a:xfrm>
            <a:off x="15521435" y="10274300"/>
            <a:ext cx="5601431" cy="2566990"/>
          </a:xfrm>
          <a:prstGeom prst="rect">
            <a:avLst/>
          </a:prstGeom>
          <a:ln w="12700">
            <a:miter lim="400000"/>
          </a:ln>
        </p:spPr>
      </p:pic>
      <p:sp>
        <p:nvSpPr>
          <p:cNvPr id="620"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621"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2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4">
    <p:spTree>
      <p:nvGrpSpPr>
        <p:cNvPr id="1" name=""/>
        <p:cNvGrpSpPr/>
        <p:nvPr/>
      </p:nvGrpSpPr>
      <p:grpSpPr>
        <a:xfrm>
          <a:off x="0" y="0"/>
          <a:ext cx="0" cy="0"/>
          <a:chOff x="0" y="0"/>
          <a:chExt cx="0" cy="0"/>
        </a:xfrm>
      </p:grpSpPr>
      <p:sp>
        <p:nvSpPr>
          <p:cNvPr id="62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63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5">
    <p:spTree>
      <p:nvGrpSpPr>
        <p:cNvPr id="1" name=""/>
        <p:cNvGrpSpPr/>
        <p:nvPr/>
      </p:nvGrpSpPr>
      <p:grpSpPr>
        <a:xfrm>
          <a:off x="0" y="0"/>
          <a:ext cx="0" cy="0"/>
          <a:chOff x="0" y="0"/>
          <a:chExt cx="0" cy="0"/>
        </a:xfrm>
      </p:grpSpPr>
      <p:sp>
        <p:nvSpPr>
          <p:cNvPr id="63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63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0">
    <p:spTree>
      <p:nvGrpSpPr>
        <p:cNvPr id="1" name=""/>
        <p:cNvGrpSpPr/>
        <p:nvPr/>
      </p:nvGrpSpPr>
      <p:grpSpPr>
        <a:xfrm>
          <a:off x="0" y="0"/>
          <a:ext cx="0" cy="0"/>
          <a:chOff x="0" y="0"/>
          <a:chExt cx="0" cy="0"/>
        </a:xfrm>
      </p:grpSpPr>
      <p:sp>
        <p:nvSpPr>
          <p:cNvPr id="645"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646" name="image9.png" descr="image9.png"/>
          <p:cNvPicPr>
            <a:picLocks noChangeAspect="1"/>
          </p:cNvPicPr>
          <p:nvPr/>
        </p:nvPicPr>
        <p:blipFill>
          <a:blip r:embed="rId2">
            <a:extLst/>
          </a:blip>
          <a:stretch>
            <a:fillRect/>
          </a:stretch>
        </p:blipFill>
        <p:spPr>
          <a:xfrm>
            <a:off x="15521494" y="10274300"/>
            <a:ext cx="5601432" cy="2566990"/>
          </a:xfrm>
          <a:prstGeom prst="rect">
            <a:avLst/>
          </a:prstGeom>
          <a:ln w="12700">
            <a:miter lim="400000"/>
          </a:ln>
        </p:spPr>
      </p:pic>
      <p:sp>
        <p:nvSpPr>
          <p:cNvPr id="647"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648"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4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5">
    <p:spTree>
      <p:nvGrpSpPr>
        <p:cNvPr id="1" name=""/>
        <p:cNvGrpSpPr/>
        <p:nvPr/>
      </p:nvGrpSpPr>
      <p:grpSpPr>
        <a:xfrm>
          <a:off x="0" y="0"/>
          <a:ext cx="0" cy="0"/>
          <a:chOff x="0" y="0"/>
          <a:chExt cx="0" cy="0"/>
        </a:xfrm>
      </p:grpSpPr>
      <p:pic>
        <p:nvPicPr>
          <p:cNvPr id="65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57" name="Title Text"/>
          <p:cNvSpPr txBox="1"/>
          <p:nvPr>
            <p:ph type="title"/>
          </p:nvPr>
        </p:nvSpPr>
        <p:spPr>
          <a:xfrm>
            <a:off x="2387600" y="1066800"/>
            <a:ext cx="19570700" cy="9512300"/>
          </a:xfrm>
          <a:prstGeom prst="rect">
            <a:avLst/>
          </a:prstGeom>
        </p:spPr>
        <p:txBody>
          <a:bodyPr/>
          <a:lstStyle>
            <a:lvl1pPr algn="l">
              <a:defRPr b="0" sz="7200">
                <a:effectLst>
                  <a:outerShdw sx="100000" sy="100000" kx="0" ky="0" algn="b" rotWithShape="0" blurRad="50800" dist="38100" dir="5400000">
                    <a:srgbClr val="000000">
                      <a:alpha val="40000"/>
                    </a:srgbClr>
                  </a:outerShdw>
                </a:effectLst>
                <a:latin typeface="Calibri"/>
                <a:ea typeface="Calibri"/>
                <a:cs typeface="Calibri"/>
                <a:sym typeface="Calibri"/>
              </a:defRPr>
            </a:lvl1pPr>
          </a:lstStyle>
          <a:p>
            <a:pPr/>
            <a:r>
              <a:t>Title Text</a:t>
            </a:r>
          </a:p>
        </p:txBody>
      </p:sp>
      <p:sp>
        <p:nvSpPr>
          <p:cNvPr id="658" name="Body Level One…"/>
          <p:cNvSpPr txBox="1"/>
          <p:nvPr>
            <p:ph type="body" sz="quarter" idx="1"/>
          </p:nvPr>
        </p:nvSpPr>
        <p:spPr>
          <a:xfrm>
            <a:off x="2362200" y="10655300"/>
            <a:ext cx="19570700" cy="1689100"/>
          </a:xfrm>
          <a:prstGeom prst="rect">
            <a:avLst/>
          </a:prstGeom>
        </p:spPr>
        <p:txBody>
          <a:bodyPr anchor="b"/>
          <a:lstStyle>
            <a:lvl1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1pPr>
            <a:lvl2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2pPr>
            <a:lvl3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3pPr>
            <a:lvl4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4pPr>
            <a:lvl5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6">
    <p:spTree>
      <p:nvGrpSpPr>
        <p:cNvPr id="1" name=""/>
        <p:cNvGrpSpPr/>
        <p:nvPr/>
      </p:nvGrpSpPr>
      <p:grpSpPr>
        <a:xfrm>
          <a:off x="0" y="0"/>
          <a:ext cx="0" cy="0"/>
          <a:chOff x="0" y="0"/>
          <a:chExt cx="0" cy="0"/>
        </a:xfrm>
      </p:grpSpPr>
      <p:sp>
        <p:nvSpPr>
          <p:cNvPr id="666" name="Title Text"/>
          <p:cNvSpPr txBox="1"/>
          <p:nvPr>
            <p:ph type="title"/>
          </p:nvPr>
        </p:nvSpPr>
        <p:spPr>
          <a:xfrm>
            <a:off x="2387600" y="1066800"/>
            <a:ext cx="19570700" cy="9512300"/>
          </a:xfrm>
          <a:prstGeom prst="rect">
            <a:avLst/>
          </a:prstGeom>
        </p:spPr>
        <p:txBody>
          <a:bodyPr/>
          <a:lstStyle>
            <a:lvl1pPr algn="l">
              <a:defRPr b="0" sz="7200">
                <a:effectLst>
                  <a:outerShdw sx="100000" sy="100000" kx="0" ky="0" algn="b" rotWithShape="0" blurRad="50800" dist="38100" dir="5400000">
                    <a:srgbClr val="000000">
                      <a:alpha val="40000"/>
                    </a:srgbClr>
                  </a:outerShdw>
                </a:effectLst>
                <a:latin typeface="Calibri"/>
                <a:ea typeface="Calibri"/>
                <a:cs typeface="Calibri"/>
                <a:sym typeface="Calibri"/>
              </a:defRPr>
            </a:lvl1pPr>
          </a:lstStyle>
          <a:p>
            <a:pPr/>
            <a:r>
              <a:t>Title Text</a:t>
            </a:r>
          </a:p>
        </p:txBody>
      </p:sp>
      <p:sp>
        <p:nvSpPr>
          <p:cNvPr id="667" name="Body Level One…"/>
          <p:cNvSpPr txBox="1"/>
          <p:nvPr>
            <p:ph type="body" sz="quarter" idx="1"/>
          </p:nvPr>
        </p:nvSpPr>
        <p:spPr>
          <a:xfrm>
            <a:off x="2362200" y="10655300"/>
            <a:ext cx="19570700" cy="1689100"/>
          </a:xfrm>
          <a:prstGeom prst="rect">
            <a:avLst/>
          </a:prstGeom>
        </p:spPr>
        <p:txBody>
          <a:bodyPr anchor="b"/>
          <a:lstStyle>
            <a:lvl1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1pPr>
            <a:lvl2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2pPr>
            <a:lvl3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3pPr>
            <a:lvl4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4pPr>
            <a:lvl5pPr>
              <a:defRPr sz="3600">
                <a:effectLst>
                  <a:outerShdw sx="100000" sy="100000" kx="0" ky="0" algn="b" rotWithShape="0" blurRad="50800" dist="38100" dir="5400000">
                    <a:srgbClr val="000000">
                      <a:alpha val="40000"/>
                    </a:srgbClr>
                  </a:outerShdw>
                </a:effectLst>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7">
    <p:spTree>
      <p:nvGrpSpPr>
        <p:cNvPr id="1" name=""/>
        <p:cNvGrpSpPr/>
        <p:nvPr/>
      </p:nvGrpSpPr>
      <p:grpSpPr>
        <a:xfrm>
          <a:off x="0" y="0"/>
          <a:ext cx="0" cy="0"/>
          <a:chOff x="0" y="0"/>
          <a:chExt cx="0" cy="0"/>
        </a:xfrm>
      </p:grpSpPr>
      <p:sp>
        <p:nvSpPr>
          <p:cNvPr id="675" name="Title Text"/>
          <p:cNvSpPr txBox="1"/>
          <p:nvPr>
            <p:ph type="title"/>
          </p:nvPr>
        </p:nvSpPr>
        <p:spPr>
          <a:xfrm>
            <a:off x="2463800" y="1384300"/>
            <a:ext cx="19494500" cy="88265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676" name="Body Level One…"/>
          <p:cNvSpPr txBox="1"/>
          <p:nvPr>
            <p:ph type="body" sz="quarter" idx="1"/>
          </p:nvPr>
        </p:nvSpPr>
        <p:spPr>
          <a:xfrm>
            <a:off x="2476500" y="10198100"/>
            <a:ext cx="19494500" cy="1689100"/>
          </a:xfrm>
          <a:prstGeom prst="rect">
            <a:avLst/>
          </a:prstGeom>
        </p:spPr>
        <p:txBody>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
    <p:spTree>
      <p:nvGrpSpPr>
        <p:cNvPr id="1" name=""/>
        <p:cNvGrpSpPr/>
        <p:nvPr/>
      </p:nvGrpSpPr>
      <p:grpSpPr>
        <a:xfrm>
          <a:off x="0" y="0"/>
          <a:ext cx="0" cy="0"/>
          <a:chOff x="0" y="0"/>
          <a:chExt cx="0" cy="0"/>
        </a:xfrm>
      </p:grpSpPr>
      <p:sp>
        <p:nvSpPr>
          <p:cNvPr id="65"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6" name="Title Text"/>
          <p:cNvSpPr txBox="1"/>
          <p:nvPr>
            <p:ph type="title"/>
          </p:nvPr>
        </p:nvSpPr>
        <p:spPr>
          <a:xfrm>
            <a:off x="1739900" y="12065000"/>
            <a:ext cx="20904200" cy="1270000"/>
          </a:xfrm>
          <a:prstGeom prst="rect">
            <a:avLst/>
          </a:prstGeom>
          <a:effectLst/>
        </p:spPr>
        <p:txBody>
          <a:bodyPr lIns="50800" tIns="50800" rIns="50800" bIns="50800" anchor="b"/>
          <a:lstStyle>
            <a:lvl1pPr algn="ctr">
              <a:defRPr b="0" sz="11600">
                <a:solidFill>
                  <a:srgbClr val="E7E7E7"/>
                </a:solidFill>
                <a:latin typeface="Copperplate"/>
                <a:ea typeface="Copperplate"/>
                <a:cs typeface="Copperplate"/>
                <a:sym typeface="Copperplate"/>
              </a:defRPr>
            </a:lvl1pPr>
          </a:lstStyle>
          <a:p>
            <a:pPr/>
            <a:r>
              <a:t>Title Text</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p:spTree>
      <p:nvGrpSpPr>
        <p:cNvPr id="1" name=""/>
        <p:cNvGrpSpPr/>
        <p:nvPr/>
      </p:nvGrpSpPr>
      <p:grpSpPr>
        <a:xfrm>
          <a:off x="0" y="0"/>
          <a:ext cx="0" cy="0"/>
          <a:chOff x="0" y="0"/>
          <a:chExt cx="0" cy="0"/>
        </a:xfrm>
      </p:grpSpPr>
      <p:pic>
        <p:nvPicPr>
          <p:cNvPr id="684"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8_Title and Content">
    <p:spTree>
      <p:nvGrpSpPr>
        <p:cNvPr id="1" name=""/>
        <p:cNvGrpSpPr/>
        <p:nvPr/>
      </p:nvGrpSpPr>
      <p:grpSpPr>
        <a:xfrm>
          <a:off x="0" y="0"/>
          <a:ext cx="0" cy="0"/>
          <a:chOff x="0" y="0"/>
          <a:chExt cx="0" cy="0"/>
        </a:xfrm>
      </p:grpSpPr>
      <p:pic>
        <p:nvPicPr>
          <p:cNvPr id="692" name="Hardgrunge_2.jpg" descr="Hardgrunge_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93" name="Title Text"/>
          <p:cNvSpPr txBox="1"/>
          <p:nvPr>
            <p:ph type="title"/>
          </p:nvPr>
        </p:nvSpPr>
        <p:spPr>
          <a:xfrm>
            <a:off x="1778000" y="1003300"/>
            <a:ext cx="20828000" cy="1993900"/>
          </a:xfrm>
          <a:prstGeom prst="rect">
            <a:avLst/>
          </a:prstGeom>
          <a:effectLst/>
        </p:spPr>
        <p:txBody>
          <a:bodyPr lIns="38100" tIns="38100" rIns="38100" bIns="38100"/>
          <a:lstStyle>
            <a:lvl1pPr algn="l" defTabSz="914400">
              <a:defRPr sz="9600">
                <a:solidFill>
                  <a:srgbClr val="EC9E42"/>
                </a:solidFill>
                <a:effectLst>
                  <a:outerShdw sx="100000" sy="100000" kx="0" ky="0" algn="b" rotWithShape="0" blurRad="38100" dist="38100" dir="2700000">
                    <a:srgbClr val="000000">
                      <a:alpha val="43137"/>
                    </a:srgbClr>
                  </a:outerShdw>
                </a:effectLst>
                <a:uFill>
                  <a:solidFill>
                    <a:srgbClr val="EC9E42"/>
                  </a:solidFill>
                </a:uFill>
              </a:defRPr>
            </a:lvl1pPr>
          </a:lstStyle>
          <a:p>
            <a:pPr/>
            <a:r>
              <a:t>Title Text</a:t>
            </a:r>
          </a:p>
        </p:txBody>
      </p:sp>
      <p:sp>
        <p:nvSpPr>
          <p:cNvPr id="694" name="Body Level One…"/>
          <p:cNvSpPr txBox="1"/>
          <p:nvPr>
            <p:ph type="body" idx="1"/>
          </p:nvPr>
        </p:nvSpPr>
        <p:spPr>
          <a:xfrm>
            <a:off x="1765300" y="2997200"/>
            <a:ext cx="20866100" cy="10718800"/>
          </a:xfrm>
          <a:prstGeom prst="rect">
            <a:avLst/>
          </a:prstGeom>
          <a:effectLst/>
        </p:spPr>
        <p:txBody>
          <a:bodyPr lIns="38100" tIns="38100" rIns="38100" bIns="38100"/>
          <a:lstStyle>
            <a:lvl1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vl2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2pPr>
            <a:lvl3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3pPr>
            <a:lvl4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4pPr>
            <a:lvl5pPr defTabSz="914400">
              <a:defRPr>
                <a:solidFill>
                  <a:srgbClr val="FEFCDD"/>
                </a:solidFill>
                <a:effectLst>
                  <a:outerShdw sx="100000" sy="100000" kx="0" ky="0" algn="b" rotWithShape="0" blurRad="38100" dist="38100" dir="2700000">
                    <a:srgbClr val="000000">
                      <a:alpha val="43137"/>
                    </a:srgbClr>
                  </a:outerShdw>
                </a:effectLst>
                <a:uFill>
                  <a:solidFill>
                    <a:srgbClr val="FEFCD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9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2">
    <p:spTree>
      <p:nvGrpSpPr>
        <p:cNvPr id="1" name=""/>
        <p:cNvGrpSpPr/>
        <p:nvPr/>
      </p:nvGrpSpPr>
      <p:grpSpPr>
        <a:xfrm>
          <a:off x="0" y="0"/>
          <a:ext cx="0" cy="0"/>
          <a:chOff x="0" y="0"/>
          <a:chExt cx="0" cy="0"/>
        </a:xfrm>
      </p:grpSpPr>
      <p:sp>
        <p:nvSpPr>
          <p:cNvPr id="702" name="Title Text"/>
          <p:cNvSpPr txBox="1"/>
          <p:nvPr>
            <p:ph type="title"/>
          </p:nvPr>
        </p:nvSpPr>
        <p:spPr>
          <a:xfrm>
            <a:off x="2387600" y="5994400"/>
            <a:ext cx="19583400" cy="1727200"/>
          </a:xfrm>
          <a:prstGeom prst="rect">
            <a:avLst/>
          </a:prstGeom>
        </p:spPr>
        <p:txBody>
          <a:bodyPr/>
          <a:lstStyle>
            <a:lvl1pPr algn="ctr"/>
          </a:lstStyle>
          <a:p>
            <a:pPr/>
            <a:r>
              <a:t>Title Text</a:t>
            </a:r>
          </a:p>
        </p:txBody>
      </p:sp>
      <p:sp>
        <p:nvSpPr>
          <p:cNvPr id="7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71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11"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71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TS">
    <p:spTree>
      <p:nvGrpSpPr>
        <p:cNvPr id="1" name=""/>
        <p:cNvGrpSpPr/>
        <p:nvPr/>
      </p:nvGrpSpPr>
      <p:grpSpPr>
        <a:xfrm>
          <a:off x="0" y="0"/>
          <a:ext cx="0" cy="0"/>
          <a:chOff x="0" y="0"/>
          <a:chExt cx="0" cy="0"/>
        </a:xfrm>
      </p:grpSpPr>
      <p:pic>
        <p:nvPicPr>
          <p:cNvPr id="719"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20" name="Title Text"/>
          <p:cNvSpPr txBox="1"/>
          <p:nvPr>
            <p:ph type="title"/>
          </p:nvPr>
        </p:nvSpPr>
        <p:spPr>
          <a:xfrm>
            <a:off x="2349500" y="1003300"/>
            <a:ext cx="19672300" cy="9550400"/>
          </a:xfrm>
          <a:prstGeom prst="rect">
            <a:avLst/>
          </a:prstGeom>
          <a:effectLst/>
        </p:spPr>
        <p:txBody>
          <a:bodyPr/>
          <a:lstStyle>
            <a:lvl1pPr algn="l">
              <a:defRPr b="0" sz="7200">
                <a:latin typeface="Calibri"/>
                <a:ea typeface="Calibri"/>
                <a:cs typeface="Calibri"/>
                <a:sym typeface="Calibri"/>
              </a:defRPr>
            </a:lvl1pPr>
          </a:lstStyle>
          <a:p>
            <a:pPr/>
            <a:r>
              <a:t>Title Text</a:t>
            </a:r>
          </a:p>
        </p:txBody>
      </p:sp>
      <p:sp>
        <p:nvSpPr>
          <p:cNvPr id="721" name="Body Level One…"/>
          <p:cNvSpPr txBox="1"/>
          <p:nvPr>
            <p:ph type="body" sz="quarter" idx="1"/>
          </p:nvPr>
        </p:nvSpPr>
        <p:spPr>
          <a:xfrm>
            <a:off x="2324100" y="10591800"/>
            <a:ext cx="19659600" cy="1879600"/>
          </a:xfrm>
          <a:prstGeom prst="rect">
            <a:avLst/>
          </a:prstGeom>
          <a:effectLst/>
        </p:spPr>
        <p:txBody>
          <a:bodyPr lIns="50800" tIns="50800" rIns="50800" bIns="50800" anchor="b"/>
          <a:lstStyle>
            <a:lvl1pPr>
              <a:lnSpc>
                <a:spcPct val="90000"/>
              </a:lnSpc>
              <a:defRPr sz="3600">
                <a:latin typeface="Calibri"/>
                <a:ea typeface="Calibri"/>
                <a:cs typeface="Calibri"/>
                <a:sym typeface="Calibri"/>
              </a:defRPr>
            </a:lvl1pPr>
            <a:lvl2pPr>
              <a:lnSpc>
                <a:spcPct val="90000"/>
              </a:lnSpc>
              <a:defRPr sz="3600">
                <a:latin typeface="Calibri"/>
                <a:ea typeface="Calibri"/>
                <a:cs typeface="Calibri"/>
                <a:sym typeface="Calibri"/>
              </a:defRPr>
            </a:lvl2pPr>
            <a:lvl3pPr>
              <a:lnSpc>
                <a:spcPct val="90000"/>
              </a:lnSpc>
              <a:defRPr sz="3600">
                <a:latin typeface="Calibri"/>
                <a:ea typeface="Calibri"/>
                <a:cs typeface="Calibri"/>
                <a:sym typeface="Calibri"/>
              </a:defRPr>
            </a:lvl3pPr>
            <a:lvl4pPr>
              <a:lnSpc>
                <a:spcPct val="90000"/>
              </a:lnSpc>
              <a:defRPr sz="3600">
                <a:latin typeface="Calibri"/>
                <a:ea typeface="Calibri"/>
                <a:cs typeface="Calibri"/>
                <a:sym typeface="Calibri"/>
              </a:defRPr>
            </a:lvl4pPr>
            <a:lvl5pPr>
              <a:lnSpc>
                <a:spcPct val="90000"/>
              </a:lnSpc>
              <a:defRPr sz="3600">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729"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730"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731"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732" name="Body Level One…"/>
          <p:cNvSpPr txBox="1"/>
          <p:nvPr>
            <p:ph type="body" idx="1"/>
          </p:nvPr>
        </p:nvSpPr>
        <p:spPr>
          <a:xfrm>
            <a:off x="1219358" y="3200404"/>
            <a:ext cx="21948461" cy="10515597"/>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3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74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1" name="Title Text"/>
          <p:cNvSpPr txBox="1"/>
          <p:nvPr>
            <p:ph type="title"/>
          </p:nvPr>
        </p:nvSpPr>
        <p:spPr>
          <a:xfrm>
            <a:off x="1778230" y="1371600"/>
            <a:ext cx="20830715" cy="1930401"/>
          </a:xfrm>
          <a:prstGeom prst="rect">
            <a:avLst/>
          </a:prstGeom>
          <a:effectLst/>
        </p:spPr>
        <p:txBody>
          <a:bodyPr lIns="50800" tIns="50800" rIns="50800" bIns="50800"/>
          <a:lstStyle>
            <a:lvl1pPr algn="l" defTabSz="914400">
              <a:defRPr b="0" sz="107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stStyle>
          <a:p>
            <a:pPr/>
            <a:r>
              <a:t>Title Text</a:t>
            </a:r>
          </a:p>
        </p:txBody>
      </p:sp>
      <p:sp>
        <p:nvSpPr>
          <p:cNvPr id="742" name="Body Level One…"/>
          <p:cNvSpPr txBox="1"/>
          <p:nvPr>
            <p:ph type="body" idx="1"/>
          </p:nvPr>
        </p:nvSpPr>
        <p:spPr>
          <a:xfrm>
            <a:off x="1765528" y="2971800"/>
            <a:ext cx="20868820" cy="10744200"/>
          </a:xfrm>
          <a:prstGeom prst="rect">
            <a:avLst/>
          </a:prstGeom>
          <a:effectLst/>
        </p:spPr>
        <p:txBody>
          <a:bodyPr lIns="50800" tIns="50800" rIns="50800" bIns="50800"/>
          <a:lstStyle>
            <a:lvl1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1pPr>
            <a:lvl2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2pPr>
            <a:lvl3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3pPr>
            <a:lvl4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4pPr>
            <a:lvl5pPr defTabSz="914400">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4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spTree>
      <p:nvGrpSpPr>
        <p:cNvPr id="1" name=""/>
        <p:cNvGrpSpPr/>
        <p:nvPr/>
      </p:nvGrpSpPr>
      <p:grpSpPr>
        <a:xfrm>
          <a:off x="0" y="0"/>
          <a:ext cx="0" cy="0"/>
          <a:chOff x="0" y="0"/>
          <a:chExt cx="0" cy="0"/>
        </a:xfrm>
      </p:grpSpPr>
      <p:sp>
        <p:nvSpPr>
          <p:cNvPr id="750" name="Title Text"/>
          <p:cNvSpPr txBox="1"/>
          <p:nvPr>
            <p:ph type="title"/>
          </p:nvPr>
        </p:nvSpPr>
        <p:spPr>
          <a:xfrm>
            <a:off x="2374900" y="1384300"/>
            <a:ext cx="19570700" cy="83058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751" name="Body Level One…"/>
          <p:cNvSpPr txBox="1"/>
          <p:nvPr>
            <p:ph type="body" sz="quarter" idx="1"/>
          </p:nvPr>
        </p:nvSpPr>
        <p:spPr>
          <a:xfrm>
            <a:off x="2374900" y="9715500"/>
            <a:ext cx="19570700" cy="2641600"/>
          </a:xfrm>
          <a:prstGeom prst="rect">
            <a:avLst/>
          </a:prstGeom>
        </p:spPr>
        <p:txBody>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75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0"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pic>
        <p:nvPicPr>
          <p:cNvPr id="761"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7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9" name="Title Text"/>
          <p:cNvSpPr txBox="1"/>
          <p:nvPr>
            <p:ph type="title"/>
          </p:nvPr>
        </p:nvSpPr>
        <p:spPr>
          <a:xfrm>
            <a:off x="2384018" y="358775"/>
            <a:ext cx="19624055" cy="3429002"/>
          </a:xfrm>
          <a:prstGeom prst="rect">
            <a:avLst/>
          </a:prstGeom>
          <a:effectLst/>
        </p:spPr>
        <p:txBody>
          <a:bodyPr lIns="76200" tIns="76200" rIns="76200" bIns="76200" anchor="ctr"/>
          <a:lstStyle>
            <a:lvl1pPr algn="ctr" defTabSz="1530898">
              <a:defRPr sz="14000">
                <a:uFill>
                  <a:solidFill>
                    <a:srgbClr val="FFFFFF"/>
                  </a:solidFill>
                </a:uFill>
                <a:latin typeface="Arial"/>
                <a:ea typeface="Arial"/>
                <a:cs typeface="Arial"/>
                <a:sym typeface="Arial"/>
              </a:defRPr>
            </a:lvl1pPr>
          </a:lstStyle>
          <a:p>
            <a:pPr/>
            <a:r>
              <a:t>Title Text</a:t>
            </a:r>
          </a:p>
        </p:txBody>
      </p:sp>
      <p:sp>
        <p:nvSpPr>
          <p:cNvPr id="770" name="Body Level One…"/>
          <p:cNvSpPr txBox="1"/>
          <p:nvPr>
            <p:ph type="body" idx="1"/>
          </p:nvPr>
        </p:nvSpPr>
        <p:spPr>
          <a:xfrm>
            <a:off x="1219358" y="3200400"/>
            <a:ext cx="21948461" cy="10515601"/>
          </a:xfrm>
          <a:prstGeom prst="rect">
            <a:avLst/>
          </a:prstGeom>
          <a:effectLst/>
        </p:spPr>
        <p:txBody>
          <a:bodyPr lIns="101600" tIns="101600" rIns="101600" bIns="101600"/>
          <a:lstStyle>
            <a:lvl1pPr marL="1489318" indent="-956339" defTabSz="1530898">
              <a:spcBef>
                <a:spcPts val="4000"/>
              </a:spcBef>
              <a:buSzPct val="171000"/>
              <a:buFont typeface="Lucida Grande"/>
              <a:buChar char="•"/>
              <a:defRPr sz="7100">
                <a:uFill>
                  <a:solidFill>
                    <a:srgbClr val="FFFFFF"/>
                  </a:solidFill>
                </a:uFill>
                <a:latin typeface="Gill Sans"/>
                <a:ea typeface="Gill Sans"/>
                <a:cs typeface="Gill Sans"/>
                <a:sym typeface="Gill Sans"/>
              </a:defRPr>
            </a:lvl1pPr>
            <a:lvl2pPr marL="2233977" indent="-960119" defTabSz="1530898">
              <a:spcBef>
                <a:spcPts val="4000"/>
              </a:spcBef>
              <a:buSzPct val="171000"/>
              <a:buFont typeface="Lucida Grande"/>
              <a:buChar char="•"/>
              <a:defRPr sz="7100">
                <a:uFill>
                  <a:solidFill>
                    <a:srgbClr val="FFFFFF"/>
                  </a:solidFill>
                </a:uFill>
                <a:latin typeface="Gill Sans"/>
                <a:ea typeface="Gill Sans"/>
                <a:cs typeface="Gill Sans"/>
                <a:sym typeface="Gill Sans"/>
              </a:defRPr>
            </a:lvl2pPr>
            <a:lvl3pPr marL="2974856" indent="-956339" defTabSz="1530898">
              <a:spcBef>
                <a:spcPts val="4000"/>
              </a:spcBef>
              <a:buSzPct val="171000"/>
              <a:buFont typeface="Lucida Grande"/>
              <a:buChar char="•"/>
              <a:defRPr sz="7100">
                <a:uFill>
                  <a:solidFill>
                    <a:srgbClr val="FFFFFF"/>
                  </a:solidFill>
                </a:uFill>
                <a:latin typeface="Gill Sans"/>
                <a:ea typeface="Gill Sans"/>
                <a:cs typeface="Gill Sans"/>
                <a:sym typeface="Gill Sans"/>
              </a:defRPr>
            </a:lvl3pPr>
            <a:lvl4pPr marL="3719514" indent="-956340" defTabSz="1530898">
              <a:spcBef>
                <a:spcPts val="4000"/>
              </a:spcBef>
              <a:buSzPct val="171000"/>
              <a:buFont typeface="Lucida Grande"/>
              <a:buChar char="•"/>
              <a:defRPr sz="7100">
                <a:uFill>
                  <a:solidFill>
                    <a:srgbClr val="FFFFFF"/>
                  </a:solidFill>
                </a:uFill>
                <a:latin typeface="Gill Sans"/>
                <a:ea typeface="Gill Sans"/>
                <a:cs typeface="Gill Sans"/>
                <a:sym typeface="Gill Sans"/>
              </a:defRPr>
            </a:lvl4pPr>
            <a:lvl5pPr marL="4464175" indent="-956340" defTabSz="1530898">
              <a:spcBef>
                <a:spcPts val="4000"/>
              </a:spcBef>
              <a:buSzPct val="171000"/>
              <a:buFont typeface="Lucida Grande"/>
              <a:buChar char="•"/>
              <a:defRPr sz="7100">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7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 2 Column copy 1">
    <p:spTree>
      <p:nvGrpSpPr>
        <p:cNvPr id="1" name=""/>
        <p:cNvGrpSpPr/>
        <p:nvPr/>
      </p:nvGrpSpPr>
      <p:grpSpPr>
        <a:xfrm>
          <a:off x="0" y="0"/>
          <a:ext cx="0" cy="0"/>
          <a:chOff x="0" y="0"/>
          <a:chExt cx="0" cy="0"/>
        </a:xfrm>
      </p:grpSpPr>
      <p:pic>
        <p:nvPicPr>
          <p:cNvPr id="74"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rd Grunge copy 2">
    <p:spTree>
      <p:nvGrpSpPr>
        <p:cNvPr id="1" name=""/>
        <p:cNvGrpSpPr/>
        <p:nvPr/>
      </p:nvGrpSpPr>
      <p:grpSpPr>
        <a:xfrm>
          <a:off x="0" y="0"/>
          <a:ext cx="0" cy="0"/>
          <a:chOff x="0" y="0"/>
          <a:chExt cx="0" cy="0"/>
        </a:xfrm>
      </p:grpSpPr>
      <p:pic>
        <p:nvPicPr>
          <p:cNvPr id="77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stronomy copy 10">
    <p:spTree>
      <p:nvGrpSpPr>
        <p:cNvPr id="1" name=""/>
        <p:cNvGrpSpPr/>
        <p:nvPr/>
      </p:nvGrpSpPr>
      <p:grpSpPr>
        <a:xfrm>
          <a:off x="0" y="0"/>
          <a:ext cx="0" cy="0"/>
          <a:chOff x="0" y="0"/>
          <a:chExt cx="0" cy="0"/>
        </a:xfrm>
      </p:grpSpPr>
      <p:pic>
        <p:nvPicPr>
          <p:cNvPr id="786"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87" name="Title Text"/>
          <p:cNvSpPr txBox="1"/>
          <p:nvPr>
            <p:ph type="title"/>
          </p:nvPr>
        </p:nvSpPr>
        <p:spPr>
          <a:xfrm>
            <a:off x="1778000" y="1384300"/>
            <a:ext cx="20828000" cy="9537700"/>
          </a:xfrm>
          <a:prstGeom prst="rect">
            <a:avLst/>
          </a:prstGeom>
        </p:spPr>
        <p:txBody>
          <a:bodyPr/>
          <a:lstStyle>
            <a:lvl1pPr algn="l">
              <a:defRPr b="0" sz="7200"/>
            </a:lvl1pPr>
          </a:lstStyle>
          <a:p>
            <a:pPr/>
            <a:r>
              <a:t>Title Text</a:t>
            </a:r>
          </a:p>
        </p:txBody>
      </p:sp>
      <p:sp>
        <p:nvSpPr>
          <p:cNvPr id="788" name="Body Level One…"/>
          <p:cNvSpPr txBox="1"/>
          <p:nvPr>
            <p:ph type="body" sz="quarter" idx="1"/>
          </p:nvPr>
        </p:nvSpPr>
        <p:spPr>
          <a:xfrm>
            <a:off x="1752600" y="10909300"/>
            <a:ext cx="20866100" cy="1689100"/>
          </a:xfrm>
          <a:prstGeom prst="rect">
            <a:avLst/>
          </a:prstGeom>
        </p:spPr>
        <p:txBody>
          <a:bodyPr/>
          <a:lstStyle>
            <a:lvl1pPr>
              <a:defRPr sz="3600"/>
            </a:lvl1pPr>
            <a:lvl2pPr>
              <a:defRPr sz="3600"/>
            </a:lvl2pPr>
            <a:lvl3pPr>
              <a:defRPr sz="3600"/>
            </a:lvl3pPr>
            <a:lvl4pPr>
              <a:defRPr sz="3600"/>
            </a:lvl4pPr>
            <a:lvl5pPr>
              <a:defRPr sz="36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pic>
        <p:nvPicPr>
          <p:cNvPr id="796"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797"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80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5" name="Title Text"/>
          <p:cNvSpPr txBox="1"/>
          <p:nvPr>
            <p:ph type="title"/>
          </p:nvPr>
        </p:nvSpPr>
        <p:spPr>
          <a:xfrm>
            <a:off x="2438400" y="1397000"/>
            <a:ext cx="19519900" cy="1727200"/>
          </a:xfrm>
          <a:prstGeom prst="rect">
            <a:avLst/>
          </a:prstGeom>
        </p:spPr>
        <p:txBody>
          <a:bodyPr/>
          <a:lstStyle/>
          <a:p>
            <a:pPr/>
            <a:r>
              <a:t>Title Text</a:t>
            </a:r>
          </a:p>
        </p:txBody>
      </p:sp>
      <p:sp>
        <p:nvSpPr>
          <p:cNvPr id="806" name="Body Level One…"/>
          <p:cNvSpPr txBox="1"/>
          <p:nvPr>
            <p:ph type="body" idx="1"/>
          </p:nvPr>
        </p:nvSpPr>
        <p:spPr>
          <a:xfrm>
            <a:off x="2438400" y="3429000"/>
            <a:ext cx="19519900" cy="8458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1">
    <p:spTree>
      <p:nvGrpSpPr>
        <p:cNvPr id="1" name=""/>
        <p:cNvGrpSpPr/>
        <p:nvPr/>
      </p:nvGrpSpPr>
      <p:grpSpPr>
        <a:xfrm>
          <a:off x="0" y="0"/>
          <a:ext cx="0" cy="0"/>
          <a:chOff x="0" y="0"/>
          <a:chExt cx="0" cy="0"/>
        </a:xfrm>
      </p:grpSpPr>
      <p:pic>
        <p:nvPicPr>
          <p:cNvPr id="81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5" name="Title Text"/>
          <p:cNvSpPr txBox="1"/>
          <p:nvPr>
            <p:ph type="title"/>
          </p:nvPr>
        </p:nvSpPr>
        <p:spPr>
          <a:xfrm>
            <a:off x="2463800" y="1384300"/>
            <a:ext cx="19481800" cy="89408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816" name="Body Level One…"/>
          <p:cNvSpPr txBox="1"/>
          <p:nvPr>
            <p:ph type="body" sz="quarter" idx="1"/>
          </p:nvPr>
        </p:nvSpPr>
        <p:spPr>
          <a:xfrm>
            <a:off x="2463800" y="10668000"/>
            <a:ext cx="19481800" cy="1689100"/>
          </a:xfrm>
          <a:prstGeom prst="rect">
            <a:avLst/>
          </a:prstGeom>
        </p:spPr>
        <p:txBody>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8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82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825" name="Image" descr="Image"/>
          <p:cNvPicPr>
            <a:picLocks noChangeAspect="1"/>
          </p:cNvPicPr>
          <p:nvPr/>
        </p:nvPicPr>
        <p:blipFill>
          <a:blip r:embed="rId2">
            <a:extLst/>
          </a:blip>
          <a:stretch>
            <a:fillRect/>
          </a:stretch>
        </p:blipFill>
        <p:spPr>
          <a:xfrm>
            <a:off x="16015360" y="10728983"/>
            <a:ext cx="4899889" cy="1597118"/>
          </a:xfrm>
          <a:prstGeom prst="rect">
            <a:avLst/>
          </a:prstGeom>
          <a:ln w="12700">
            <a:miter lim="400000"/>
          </a:ln>
        </p:spPr>
      </p:pic>
      <p:sp>
        <p:nvSpPr>
          <p:cNvPr id="82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7" name="Title Text"/>
          <p:cNvSpPr txBox="1"/>
          <p:nvPr>
            <p:ph type="title"/>
          </p:nvPr>
        </p:nvSpPr>
        <p:spPr>
          <a:xfrm>
            <a:off x="1873250" y="635000"/>
            <a:ext cx="20637500" cy="1841500"/>
          </a:xfrm>
          <a:prstGeom prst="rect">
            <a:avLst/>
          </a:prstGeom>
          <a:effectLst/>
        </p:spPr>
        <p:txBody>
          <a:bodyPr lIns="50800" tIns="50800" rIns="50800" bIns="50800" anchor="b"/>
          <a:lstStyle>
            <a:lvl1pPr algn="ctr">
              <a:defRPr sz="9600">
                <a:solidFill>
                  <a:srgbClr val="444444"/>
                </a:solidFill>
              </a:defRPr>
            </a:lvl1pPr>
          </a:lstStyle>
          <a:p>
            <a:pPr/>
            <a:r>
              <a:t>Title Text</a:t>
            </a:r>
          </a:p>
        </p:txBody>
      </p:sp>
      <p:sp>
        <p:nvSpPr>
          <p:cNvPr id="8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
    <p:spTree>
      <p:nvGrpSpPr>
        <p:cNvPr id="1" name=""/>
        <p:cNvGrpSpPr/>
        <p:nvPr/>
      </p:nvGrpSpPr>
      <p:grpSpPr>
        <a:xfrm>
          <a:off x="0" y="0"/>
          <a:ext cx="0" cy="0"/>
          <a:chOff x="0" y="0"/>
          <a:chExt cx="0" cy="0"/>
        </a:xfrm>
      </p:grpSpPr>
      <p:sp>
        <p:nvSpPr>
          <p:cNvPr id="8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84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1">
    <p:spTree>
      <p:nvGrpSpPr>
        <p:cNvPr id="1" name=""/>
        <p:cNvGrpSpPr/>
        <p:nvPr/>
      </p:nvGrpSpPr>
      <p:grpSpPr>
        <a:xfrm>
          <a:off x="0" y="0"/>
          <a:ext cx="0" cy="0"/>
          <a:chOff x="0" y="0"/>
          <a:chExt cx="0" cy="0"/>
        </a:xfrm>
      </p:grpSpPr>
      <p:sp>
        <p:nvSpPr>
          <p:cNvPr id="85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852"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5">
    <p:spTree>
      <p:nvGrpSpPr>
        <p:cNvPr id="1" name=""/>
        <p:cNvGrpSpPr/>
        <p:nvPr/>
      </p:nvGrpSpPr>
      <p:grpSpPr>
        <a:xfrm>
          <a:off x="0" y="0"/>
          <a:ext cx="0" cy="0"/>
          <a:chOff x="0" y="0"/>
          <a:chExt cx="0" cy="0"/>
        </a:xfrm>
      </p:grpSpPr>
      <p:sp>
        <p:nvSpPr>
          <p:cNvPr id="85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0"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1"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sz="11600">
                <a:solidFill>
                  <a:srgbClr val="444444"/>
                </a:solidFill>
                <a:latin typeface="Calibri"/>
                <a:ea typeface="Calibri"/>
                <a:cs typeface="Calibri"/>
                <a:sym typeface="Calibri"/>
              </a:defRPr>
            </a:lvl1pPr>
          </a:lstStyle>
          <a:p>
            <a:pPr/>
            <a:r>
              <a:t>Title Text</a:t>
            </a:r>
          </a:p>
        </p:txBody>
      </p:sp>
      <p:sp>
        <p:nvSpPr>
          <p:cNvPr id="8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black">
    <p:bg>
      <p:bgPr>
        <a:solidFill>
          <a:srgbClr val="000000"/>
        </a:solidFill>
      </p:bgPr>
    </p:bg>
    <p:spTree>
      <p:nvGrpSpPr>
        <p:cNvPr id="1" name=""/>
        <p:cNvGrpSpPr/>
        <p:nvPr/>
      </p:nvGrpSpPr>
      <p:grpSpPr>
        <a:xfrm>
          <a:off x="0" y="0"/>
          <a:ext cx="0" cy="0"/>
          <a:chOff x="0" y="0"/>
          <a:chExt cx="0" cy="0"/>
        </a:xfrm>
      </p:grpSpPr>
      <p:sp>
        <p:nvSpPr>
          <p:cNvPr id="82" name="Title Text"/>
          <p:cNvSpPr txBox="1"/>
          <p:nvPr>
            <p:ph type="title"/>
          </p:nvPr>
        </p:nvSpPr>
        <p:spPr>
          <a:xfrm>
            <a:off x="0" y="-457200"/>
            <a:ext cx="24384000" cy="457200"/>
          </a:xfrm>
          <a:prstGeom prst="rect">
            <a:avLst/>
          </a:prstGeom>
          <a:effectLst/>
        </p:spPr>
        <p:txBody>
          <a:bodyPr anchor="ctr"/>
          <a:lstStyle>
            <a:lvl1pPr marL="111125" indent="-76200" algn="l" defTabSz="1295400">
              <a:defRPr sz="2200">
                <a:uFill>
                  <a:solidFill>
                    <a:srgbClr val="FFFFFF"/>
                  </a:solidFill>
                </a:uFill>
              </a:defRPr>
            </a:lvl1pPr>
          </a:lstStyle>
          <a:p>
            <a:pPr/>
            <a:r>
              <a:t>Title Text</a:t>
            </a:r>
          </a:p>
        </p:txBody>
      </p:sp>
      <p:sp>
        <p:nvSpPr>
          <p:cNvPr id="83" name="Slide Number"/>
          <p:cNvSpPr txBox="1"/>
          <p:nvPr>
            <p:ph type="sldNum" sz="quarter" idx="2"/>
          </p:nvPr>
        </p:nvSpPr>
        <p:spPr>
          <a:xfrm>
            <a:off x="22796499" y="13029406"/>
            <a:ext cx="393701"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869" name="Title Text"/>
          <p:cNvSpPr txBox="1"/>
          <p:nvPr>
            <p:ph type="title"/>
          </p:nvPr>
        </p:nvSpPr>
        <p:spPr>
          <a:xfrm>
            <a:off x="1778000" y="2298700"/>
            <a:ext cx="20828000" cy="4648200"/>
          </a:xfrm>
          <a:prstGeom prst="rect">
            <a:avLst/>
          </a:prstGeom>
          <a:effectLst/>
        </p:spPr>
        <p:txBody>
          <a:bodyPr lIns="50800" tIns="50800" rIns="50800" bIns="50800" anchor="b"/>
          <a:lstStyle>
            <a:lvl1pPr algn="ctr">
              <a:defRPr b="0" sz="11200">
                <a:latin typeface="Helvetica Light"/>
                <a:ea typeface="Helvetica Light"/>
                <a:cs typeface="Helvetica Light"/>
                <a:sym typeface="Helvetica Light"/>
              </a:defRPr>
            </a:lvl1pPr>
          </a:lstStyle>
          <a:p>
            <a:pPr/>
            <a:r>
              <a:t>Title Text</a:t>
            </a:r>
          </a:p>
        </p:txBody>
      </p:sp>
      <p:sp>
        <p:nvSpPr>
          <p:cNvPr id="870" name="Body Level One…"/>
          <p:cNvSpPr txBox="1"/>
          <p:nvPr>
            <p:ph type="body" sz="quarter" idx="1"/>
          </p:nvPr>
        </p:nvSpPr>
        <p:spPr>
          <a:xfrm>
            <a:off x="1778000" y="7073900"/>
            <a:ext cx="20828000" cy="1587500"/>
          </a:xfrm>
          <a:prstGeom prst="rect">
            <a:avLst/>
          </a:prstGeom>
          <a:effectLst/>
        </p:spPr>
        <p:txBody>
          <a:bodyPr lIns="50800" tIns="50800" rIns="50800" bIns="50800"/>
          <a:lstStyle>
            <a:lvl1pPr algn="ctr">
              <a:defRPr sz="4400">
                <a:latin typeface="Helvetica Light"/>
                <a:ea typeface="Helvetica Light"/>
                <a:cs typeface="Helvetica Light"/>
                <a:sym typeface="Helvetica Light"/>
              </a:defRPr>
            </a:lvl1pPr>
            <a:lvl2pPr algn="ctr">
              <a:defRPr sz="4400">
                <a:latin typeface="Helvetica Light"/>
                <a:ea typeface="Helvetica Light"/>
                <a:cs typeface="Helvetica Light"/>
                <a:sym typeface="Helvetica Light"/>
              </a:defRPr>
            </a:lvl2pPr>
            <a:lvl3pPr algn="ctr">
              <a:defRPr sz="4400">
                <a:latin typeface="Helvetica Light"/>
                <a:ea typeface="Helvetica Light"/>
                <a:cs typeface="Helvetica Light"/>
                <a:sym typeface="Helvetica Light"/>
              </a:defRPr>
            </a:lvl3pPr>
            <a:lvl4pPr algn="ctr">
              <a:defRPr sz="4400">
                <a:latin typeface="Helvetica Light"/>
                <a:ea typeface="Helvetica Light"/>
                <a:cs typeface="Helvetica Light"/>
                <a:sym typeface="Helvetica Light"/>
              </a:defRPr>
            </a:lvl4pPr>
            <a:lvl5pPr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871" name="Slide Number"/>
          <p:cNvSpPr txBox="1"/>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grpSp>
        <p:nvGrpSpPr>
          <p:cNvPr id="880" name="TitleAndActionSafe"/>
          <p:cNvGrpSpPr/>
          <p:nvPr/>
        </p:nvGrpSpPr>
        <p:grpSpPr>
          <a:xfrm>
            <a:off x="12700" y="0"/>
            <a:ext cx="24396700" cy="13716000"/>
            <a:chOff x="0" y="0"/>
            <a:chExt cx="24396700" cy="13716000"/>
          </a:xfrm>
        </p:grpSpPr>
        <p:sp>
          <p:nvSpPr>
            <p:cNvPr id="878"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defTabSz="914400">
                <a:defRPr>
                  <a:uFill>
                    <a:solidFill>
                      <a:srgbClr val="000000"/>
                    </a:solidFill>
                  </a:uFill>
                  <a:latin typeface="Gill Sans"/>
                  <a:ea typeface="Gill Sans"/>
                  <a:cs typeface="Gill Sans"/>
                  <a:sym typeface="Gill Sans"/>
                </a:defRPr>
              </a:pPr>
            </a:p>
          </p:txBody>
        </p:sp>
        <p:sp>
          <p:nvSpPr>
            <p:cNvPr id="879"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defRPr>
                  <a:uFill>
                    <a:solidFill>
                      <a:srgbClr val="000000"/>
                    </a:solidFill>
                  </a:uFill>
                  <a:latin typeface="Gill Sans"/>
                  <a:ea typeface="Gill Sans"/>
                  <a:cs typeface="Gill Sans"/>
                  <a:sym typeface="Gill Sans"/>
                </a:defRPr>
              </a:lvl1pPr>
            </a:lstStyle>
            <a:p>
              <a:pPr/>
              <a:r>
                <a:t>TitleAndActionSafe</a:t>
              </a:r>
            </a:p>
          </p:txBody>
        </p:sp>
      </p:grpSp>
      <p:sp>
        <p:nvSpPr>
          <p:cNvPr id="881"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888"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5">
    <p:bg>
      <p:bgPr>
        <a:solidFill>
          <a:srgbClr val="000000"/>
        </a:solidFill>
      </p:bgPr>
    </p:bg>
    <p:spTree>
      <p:nvGrpSpPr>
        <p:cNvPr id="1" name=""/>
        <p:cNvGrpSpPr/>
        <p:nvPr/>
      </p:nvGrpSpPr>
      <p:grpSpPr>
        <a:xfrm>
          <a:off x="0" y="0"/>
          <a:ext cx="0" cy="0"/>
          <a:chOff x="0" y="0"/>
          <a:chExt cx="0" cy="0"/>
        </a:xfrm>
      </p:grpSpPr>
      <p:sp>
        <p:nvSpPr>
          <p:cNvPr id="896" name="Slide Number"/>
          <p:cNvSpPr txBox="1"/>
          <p:nvPr>
            <p:ph type="sldNum" sz="quarter" idx="2"/>
          </p:nvPr>
        </p:nvSpPr>
        <p:spPr>
          <a:xfrm>
            <a:off x="22294494" y="12881594"/>
            <a:ext cx="413106" cy="392468"/>
          </a:xfrm>
          <a:prstGeom prst="rect">
            <a:avLst/>
          </a:prstGeom>
        </p:spPr>
        <p:txBody>
          <a:bodyPr lIns="45718" tIns="45718" rIns="45718" bIns="45718" anchor="ctr"/>
          <a:lstStyle>
            <a:lvl1pPr algn="r">
              <a:defRPr>
                <a:solidFill>
                  <a:srgbClr val="888888"/>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sp>
        <p:nvSpPr>
          <p:cNvPr id="903"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1828800">
              <a:defRPr>
                <a:uFill>
                  <a:solidFill>
                    <a:srgbClr val="000000"/>
                  </a:solidFill>
                </a:uFill>
                <a:latin typeface="Gill Sans"/>
                <a:ea typeface="Gill Sans"/>
                <a:cs typeface="Gill Sans"/>
                <a:sym typeface="Gill Sans"/>
              </a:defRPr>
            </a:pPr>
          </a:p>
        </p:txBody>
      </p:sp>
      <p:sp>
        <p:nvSpPr>
          <p:cNvPr id="904" name="Slide Number"/>
          <p:cNvSpPr txBox="1"/>
          <p:nvPr>
            <p:ph type="sldNum" sz="quarter" idx="2"/>
          </p:nvPr>
        </p:nvSpPr>
        <p:spPr>
          <a:xfrm>
            <a:off x="22799519" y="13061951"/>
            <a:ext cx="368301" cy="381001"/>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p:spTree>
      <p:nvGrpSpPr>
        <p:cNvPr id="1" name=""/>
        <p:cNvGrpSpPr/>
        <p:nvPr/>
      </p:nvGrpSpPr>
      <p:grpSpPr>
        <a:xfrm>
          <a:off x="0" y="0"/>
          <a:ext cx="0" cy="0"/>
          <a:chOff x="0" y="0"/>
          <a:chExt cx="0" cy="0"/>
        </a:xfrm>
      </p:grpSpPr>
      <p:pic>
        <p:nvPicPr>
          <p:cNvPr id="911"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12" name="Title Text"/>
          <p:cNvSpPr txBox="1"/>
          <p:nvPr>
            <p:ph type="title"/>
          </p:nvPr>
        </p:nvSpPr>
        <p:spPr>
          <a:xfrm>
            <a:off x="2387600" y="1066800"/>
            <a:ext cx="19596100" cy="1701800"/>
          </a:xfrm>
          <a:prstGeom prst="rect">
            <a:avLst/>
          </a:prstGeom>
        </p:spPr>
        <p:txBody>
          <a:bodyPr/>
          <a:lstStyle>
            <a:lvl1pPr algn="ctr">
              <a:defRPr b="0" sz="9600">
                <a:solidFill>
                  <a:srgbClr val="74A7FE"/>
                </a:solidFill>
              </a:defRPr>
            </a:lvl1pPr>
          </a:lstStyle>
          <a:p>
            <a:pPr/>
            <a:r>
              <a:t>Title Text</a:t>
            </a:r>
          </a:p>
        </p:txBody>
      </p:sp>
      <p:sp>
        <p:nvSpPr>
          <p:cNvPr id="913" name="Body Level One…"/>
          <p:cNvSpPr txBox="1"/>
          <p:nvPr>
            <p:ph type="body" idx="1"/>
          </p:nvPr>
        </p:nvSpPr>
        <p:spPr>
          <a:xfrm>
            <a:off x="2387600" y="2971800"/>
            <a:ext cx="19494500" cy="9385300"/>
          </a:xfrm>
          <a:prstGeom prst="rect">
            <a:avLst/>
          </a:prstGeom>
        </p:spPr>
        <p:txBody>
          <a:bodyPr/>
          <a:lstStyle>
            <a:lvl1pPr marL="952500" indent="-952500">
              <a:spcBef>
                <a:spcPts val="2000"/>
              </a:spcBef>
              <a:buSzPct val="125000"/>
              <a:buChar char="•"/>
            </a:lvl1pPr>
            <a:lvl2pPr marL="952500" indent="-952500">
              <a:spcBef>
                <a:spcPts val="2000"/>
              </a:spcBef>
              <a:buSzPct val="125000"/>
              <a:buChar char="•"/>
            </a:lvl2pPr>
            <a:lvl3pPr marL="952500" indent="-952500">
              <a:spcBef>
                <a:spcPts val="2000"/>
              </a:spcBef>
              <a:buSzPct val="125000"/>
              <a:buChar char="•"/>
            </a:lvl3pPr>
            <a:lvl4pPr marL="952500" indent="-952500">
              <a:spcBef>
                <a:spcPts val="2000"/>
              </a:spcBef>
              <a:buSzPct val="125000"/>
              <a:buChar char="•"/>
            </a:lvl4pPr>
            <a:lvl5pPr marL="952500" indent="-952500">
              <a:spcBef>
                <a:spcPts val="2000"/>
              </a:spcBef>
              <a:buSzPct val="125000"/>
              <a:buChar cha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spTree>
      <p:nvGrpSpPr>
        <p:cNvPr id="1" name=""/>
        <p:cNvGrpSpPr/>
        <p:nvPr/>
      </p:nvGrpSpPr>
      <p:grpSpPr>
        <a:xfrm>
          <a:off x="0" y="0"/>
          <a:ext cx="0" cy="0"/>
          <a:chOff x="0" y="0"/>
          <a:chExt cx="0" cy="0"/>
        </a:xfrm>
      </p:grpSpPr>
      <p:sp>
        <p:nvSpPr>
          <p:cNvPr id="921" name="Title Text"/>
          <p:cNvSpPr txBox="1"/>
          <p:nvPr>
            <p:ph type="title"/>
          </p:nvPr>
        </p:nvSpPr>
        <p:spPr>
          <a:xfrm>
            <a:off x="2463800" y="1384300"/>
            <a:ext cx="19481800" cy="8940800"/>
          </a:xfrm>
          <a:prstGeom prst="rect">
            <a:avLst/>
          </a:prstGeom>
        </p:spPr>
        <p:txBody>
          <a:bodyPr/>
          <a:lstStyle>
            <a:lvl1pPr algn="l">
              <a:defRPr b="0" sz="7200">
                <a:effectLst>
                  <a:outerShdw sx="100000" sy="100000" kx="0" ky="0" algn="b" rotWithShape="0" blurRad="50800" dist="38100" dir="5400000">
                    <a:srgbClr val="000000">
                      <a:alpha val="40000"/>
                    </a:srgbClr>
                  </a:outerShdw>
                </a:effectLst>
              </a:defRPr>
            </a:lvl1pPr>
          </a:lstStyle>
          <a:p>
            <a:pPr/>
            <a:r>
              <a:t>Title Text</a:t>
            </a:r>
          </a:p>
        </p:txBody>
      </p:sp>
      <p:sp>
        <p:nvSpPr>
          <p:cNvPr id="922" name="Body Level One…"/>
          <p:cNvSpPr txBox="1"/>
          <p:nvPr>
            <p:ph type="body" sz="quarter" idx="1"/>
          </p:nvPr>
        </p:nvSpPr>
        <p:spPr>
          <a:xfrm>
            <a:off x="2463800" y="10668000"/>
            <a:ext cx="19481800" cy="1689100"/>
          </a:xfrm>
          <a:prstGeom prst="rect">
            <a:avLst/>
          </a:prstGeom>
        </p:spPr>
        <p:txBody>
          <a:bodyPr/>
          <a:lstStyle>
            <a:lvl1pPr>
              <a:defRPr sz="3600">
                <a:effectLst>
                  <a:outerShdw sx="100000" sy="100000" kx="0" ky="0" algn="b" rotWithShape="0" blurRad="50800" dist="38100" dir="5400000">
                    <a:srgbClr val="000000">
                      <a:alpha val="40000"/>
                    </a:srgbClr>
                  </a:outerShdw>
                </a:effectLst>
              </a:defRPr>
            </a:lvl1pPr>
            <a:lvl2pPr>
              <a:defRPr sz="3600">
                <a:effectLst>
                  <a:outerShdw sx="100000" sy="100000" kx="0" ky="0" algn="b" rotWithShape="0" blurRad="50800" dist="38100" dir="5400000">
                    <a:srgbClr val="000000">
                      <a:alpha val="40000"/>
                    </a:srgbClr>
                  </a:outerShdw>
                </a:effectLst>
              </a:defRPr>
            </a:lvl2pPr>
            <a:lvl3pPr>
              <a:defRPr sz="3600">
                <a:effectLst>
                  <a:outerShdw sx="100000" sy="100000" kx="0" ky="0" algn="b" rotWithShape="0" blurRad="50800" dist="38100" dir="5400000">
                    <a:srgbClr val="000000">
                      <a:alpha val="40000"/>
                    </a:srgbClr>
                  </a:outerShdw>
                </a:effectLst>
              </a:defRPr>
            </a:lvl3pPr>
            <a:lvl4pPr>
              <a:defRPr sz="3600">
                <a:effectLst>
                  <a:outerShdw sx="100000" sy="100000" kx="0" ky="0" algn="b" rotWithShape="0" blurRad="50800" dist="38100" dir="5400000">
                    <a:srgbClr val="000000">
                      <a:alpha val="40000"/>
                    </a:srgbClr>
                  </a:outerShdw>
                </a:effectLst>
              </a:defRPr>
            </a:lvl4pPr>
            <a:lvl5pPr>
              <a:defRPr sz="3600">
                <a:effectLst>
                  <a:outerShdw sx="100000" sy="100000" kx="0" ky="0" algn="b" rotWithShape="0" blurRad="50800" dist="38100" dir="5400000">
                    <a:srgbClr val="000000">
                      <a:alpha val="4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2">
    <p:spTree>
      <p:nvGrpSpPr>
        <p:cNvPr id="1" name=""/>
        <p:cNvGrpSpPr/>
        <p:nvPr/>
      </p:nvGrpSpPr>
      <p:grpSpPr>
        <a:xfrm>
          <a:off x="0" y="0"/>
          <a:ext cx="0" cy="0"/>
          <a:chOff x="0" y="0"/>
          <a:chExt cx="0" cy="0"/>
        </a:xfrm>
      </p:grpSpPr>
      <p:sp>
        <p:nvSpPr>
          <p:cNvPr id="93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931"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2_Title Slide">
    <p:bg>
      <p:bgPr>
        <a:solidFill>
          <a:srgbClr val="000000"/>
        </a:solidFill>
      </p:bgPr>
    </p:bg>
    <p:spTree>
      <p:nvGrpSpPr>
        <p:cNvPr id="1" name=""/>
        <p:cNvGrpSpPr/>
        <p:nvPr/>
      </p:nvGrpSpPr>
      <p:grpSpPr>
        <a:xfrm>
          <a:off x="0" y="0"/>
          <a:ext cx="0" cy="0"/>
          <a:chOff x="0" y="0"/>
          <a:chExt cx="0" cy="0"/>
        </a:xfrm>
      </p:grpSpPr>
      <p:pic>
        <p:nvPicPr>
          <p:cNvPr id="938" name="Relevance of Genesis in Today's World_Scripture.jpg" descr="Relevance of Genesis in Today's World_Scripture.jpg"/>
          <p:cNvPicPr>
            <a:picLocks noChangeAspect="1"/>
          </p:cNvPicPr>
          <p:nvPr/>
        </p:nvPicPr>
        <p:blipFill>
          <a:blip r:embed="rId2">
            <a:extLst/>
          </a:blip>
          <a:stretch>
            <a:fillRect/>
          </a:stretch>
        </p:blipFill>
        <p:spPr>
          <a:xfrm>
            <a:off x="-36175" y="0"/>
            <a:ext cx="24461794" cy="13757964"/>
          </a:xfrm>
          <a:prstGeom prst="rect">
            <a:avLst/>
          </a:prstGeom>
          <a:ln w="12700">
            <a:miter lim="400000"/>
          </a:ln>
        </p:spPr>
      </p:pic>
      <p:sp>
        <p:nvSpPr>
          <p:cNvPr id="939" name="Slide Number"/>
          <p:cNvSpPr txBox="1"/>
          <p:nvPr>
            <p:ph type="sldNum" sz="quarter" idx="2"/>
          </p:nvPr>
        </p:nvSpPr>
        <p:spPr>
          <a:xfrm>
            <a:off x="22906178" y="13179098"/>
            <a:ext cx="258623" cy="248304"/>
          </a:xfrm>
          <a:prstGeom prst="rect">
            <a:avLst/>
          </a:prstGeom>
        </p:spPr>
        <p:txBody>
          <a:bodyPr lIns="45718" tIns="45718" rIns="45718" bIns="45718" anchor="ctr"/>
          <a:lstStyle>
            <a:lvl1pPr algn="r" defTabSz="914400">
              <a:defRPr sz="1200">
                <a:solidFill>
                  <a:srgbClr val="888888"/>
                </a:solidFill>
                <a:uFill>
                  <a:solidFill>
                    <a:srgbClr val="000000"/>
                  </a:solidFill>
                </a:u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946" name="Title Text"/>
          <p:cNvSpPr txBox="1"/>
          <p:nvPr>
            <p:ph type="title"/>
          </p:nvPr>
        </p:nvSpPr>
        <p:spPr>
          <a:xfrm>
            <a:off x="1739900" y="0"/>
            <a:ext cx="20904200" cy="6934200"/>
          </a:xfrm>
          <a:prstGeom prst="rect">
            <a:avLst/>
          </a:prstGeom>
          <a:effectLst/>
        </p:spPr>
        <p:txBody>
          <a:bodyPr lIns="50800" tIns="50800" rIns="50800" bIns="50800" anchor="b"/>
          <a:lstStyle>
            <a:lvl1pPr algn="ctr" defTabSz="914400">
              <a:defRPr b="0" sz="11600">
                <a:uFill>
                  <a:solidFill>
                    <a:srgbClr val="FFFFFF"/>
                  </a:solidFill>
                </a:uFill>
                <a:latin typeface="Gill Sans"/>
                <a:ea typeface="Gill Sans"/>
                <a:cs typeface="Gill Sans"/>
                <a:sym typeface="Gill Sans"/>
              </a:defRPr>
            </a:lvl1pPr>
          </a:lstStyle>
          <a:p>
            <a:pPr/>
            <a:r>
              <a:t>Title Text</a:t>
            </a:r>
          </a:p>
        </p:txBody>
      </p:sp>
      <p:sp>
        <p:nvSpPr>
          <p:cNvPr id="947" name="Body Level One…"/>
          <p:cNvSpPr txBox="1"/>
          <p:nvPr>
            <p:ph type="body" idx="1"/>
          </p:nvPr>
        </p:nvSpPr>
        <p:spPr>
          <a:xfrm>
            <a:off x="1739900" y="7061200"/>
            <a:ext cx="20904200" cy="6654800"/>
          </a:xfrm>
          <a:prstGeom prst="rect">
            <a:avLst/>
          </a:prstGeom>
          <a:effectLst/>
        </p:spPr>
        <p:txBody>
          <a:bodyPr lIns="50800" tIns="50800" rIns="50800" bIns="50800"/>
          <a:lstStyle>
            <a:lvl1pPr marL="342900" indent="-342900" algn="ctr" defTabSz="914400">
              <a:defRPr sz="4800">
                <a:uFill>
                  <a:solidFill>
                    <a:srgbClr val="FFFFFF"/>
                  </a:solidFill>
                </a:uFill>
                <a:latin typeface="Gill Sans"/>
                <a:ea typeface="Gill Sans"/>
                <a:cs typeface="Gill Sans"/>
                <a:sym typeface="Gill Sans"/>
              </a:defRPr>
            </a:lvl1pPr>
            <a:lvl2pPr marL="342900" algn="ctr" defTabSz="914400">
              <a:defRPr sz="4800">
                <a:uFill>
                  <a:solidFill>
                    <a:srgbClr val="FFFFFF"/>
                  </a:solidFill>
                </a:uFill>
                <a:latin typeface="Gill Sans"/>
                <a:ea typeface="Gill Sans"/>
                <a:cs typeface="Gill Sans"/>
                <a:sym typeface="Gill Sans"/>
              </a:defRPr>
            </a:lvl2pPr>
            <a:lvl3pPr marL="342900" algn="ctr" defTabSz="914400">
              <a:defRPr sz="4800">
                <a:uFill>
                  <a:solidFill>
                    <a:srgbClr val="FFFFFF"/>
                  </a:solidFill>
                </a:uFill>
                <a:latin typeface="Gill Sans"/>
                <a:ea typeface="Gill Sans"/>
                <a:cs typeface="Gill Sans"/>
                <a:sym typeface="Gill Sans"/>
              </a:defRPr>
            </a:lvl3pPr>
            <a:lvl4pPr marL="342900" algn="ctr" defTabSz="914400">
              <a:defRPr sz="4800">
                <a:uFill>
                  <a:solidFill>
                    <a:srgbClr val="FFFFFF"/>
                  </a:solidFill>
                </a:uFill>
                <a:latin typeface="Gill Sans"/>
                <a:ea typeface="Gill Sans"/>
                <a:cs typeface="Gill Sans"/>
                <a:sym typeface="Gill Sans"/>
              </a:defRPr>
            </a:lvl4pPr>
            <a:lvl5pPr marL="342900" algn="ctr" defTabSz="914400">
              <a:defRPr sz="4800">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48" name="Slide Number"/>
          <p:cNvSpPr txBox="1"/>
          <p:nvPr>
            <p:ph type="sldNum" sz="quarter" idx="2"/>
          </p:nvPr>
        </p:nvSpPr>
        <p:spPr>
          <a:xfrm>
            <a:off x="11779250" y="13246100"/>
            <a:ext cx="825501" cy="914400"/>
          </a:xfrm>
          <a:prstGeom prst="rect">
            <a:avLst/>
          </a:prstGeom>
        </p:spPr>
        <p:txBody>
          <a:bodyPr/>
          <a:lstStyle>
            <a:lvl1pPr defTabSz="584200">
              <a:defRPr sz="56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 name="Title Text"/>
          <p:cNvSpPr txBox="1"/>
          <p:nvPr>
            <p:ph type="title"/>
          </p:nvPr>
        </p:nvSpPr>
        <p:spPr>
          <a:xfrm>
            <a:off x="1778000" y="1397000"/>
            <a:ext cx="20828000" cy="17272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1765300" y="3429000"/>
            <a:ext cx="20828000" cy="96520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969749" y="13093700"/>
            <a:ext cx="419101" cy="457200"/>
          </a:xfrm>
          <a:prstGeom prst="rect">
            <a:avLst/>
          </a:prstGeom>
          <a:ln w="12700">
            <a:miter lim="400000"/>
          </a:ln>
        </p:spPr>
        <p:txBody>
          <a:bodyPr wrap="none" lIns="50800" tIns="50800" rIns="50800" bIns="50800">
            <a:spAutoFit/>
          </a:bodyPr>
          <a:lstStyle>
            <a:lvl1pPr>
              <a:defRPr sz="2400">
                <a:latin typeface="Gill Sans"/>
                <a:ea typeface="Gill Sans"/>
                <a:cs typeface="Gill San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Lst>
  <p:transition xmlns:p14="http://schemas.microsoft.com/office/powerpoint/2010/main" spd="med" advClick="1"/>
  <p:txStyles>
    <p:titleStyle>
      <a:lvl1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1pPr>
      <a:lvl2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2pPr>
      <a:lvl3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3pPr>
      <a:lvl4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4pPr>
      <a:lvl5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5pPr>
      <a:lvl6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6pPr>
      <a:lvl7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7pPr>
      <a:lvl8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8pPr>
      <a:lvl9pPr marL="0" marR="0" indent="0" algn="r" defTabSz="825500" rtl="0" latinLnBrk="0">
        <a:lnSpc>
          <a:spcPct val="100000"/>
        </a:lnSpc>
        <a:spcBef>
          <a:spcPts val="0"/>
        </a:spcBef>
        <a:spcAft>
          <a:spcPts val="0"/>
        </a:spcAft>
        <a:buClrTx/>
        <a:buSzTx/>
        <a:buFontTx/>
        <a:buNone/>
        <a:tabLst/>
        <a:defRPr b="1" baseline="0" cap="none" i="0" spc="0" strike="noStrike" sz="11500" u="none">
          <a:solidFill>
            <a:srgbClr val="FFFFFF"/>
          </a:solidFill>
          <a:uFillTx/>
          <a:latin typeface="+mn-lt"/>
          <a:ea typeface="+mn-ea"/>
          <a:cs typeface="+mn-cs"/>
          <a:sym typeface="Helvetica"/>
        </a:defRPr>
      </a:lvl9pPr>
    </p:titleStyle>
    <p:bodyStyle>
      <a:lvl1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1pPr>
      <a:lvl2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2pPr>
      <a:lvl3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3pPr>
      <a:lvl4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4pPr>
      <a:lvl5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5pPr>
      <a:lvl6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6pPr>
      <a:lvl7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7pPr>
      <a:lvl8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8pPr>
      <a:lvl9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12700" dist="38100" dir="5400000">
              <a:srgbClr val="000000">
                <a:alpha val="71999"/>
              </a:srgbClr>
            </a:outerShdw>
          </a:effectLst>
          <a:uFillTx/>
          <a:latin typeface="+mn-lt"/>
          <a:ea typeface="+mn-ea"/>
          <a:cs typeface="+mn-cs"/>
          <a:sym typeface="Helvetica"/>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72.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3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1.jpeg"/><Relationship Id="rId4" Type="http://schemas.openxmlformats.org/officeDocument/2006/relationships/image" Target="../media/image20.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35.png"/><Relationship Id="rId4" Type="http://schemas.openxmlformats.org/officeDocument/2006/relationships/image" Target="../media/image42.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84.xml"/><Relationship Id="rId3" Type="http://schemas.openxmlformats.org/officeDocument/2006/relationships/image" Target="../media/image43.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44.jpeg"/><Relationship Id="rId4" Type="http://schemas.openxmlformats.org/officeDocument/2006/relationships/image" Target="../media/image4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37.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jpeg"/><Relationship Id="rId3" Type="http://schemas.openxmlformats.org/officeDocument/2006/relationships/image" Target="../media/image37.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50.jpeg"/><Relationship Id="rId4" Type="http://schemas.openxmlformats.org/officeDocument/2006/relationships/image" Target="../media/image37.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5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93.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51.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38.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38.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00.xml"/><Relationship Id="rId3" Type="http://schemas.openxmlformats.org/officeDocument/2006/relationships/image" Target="../media/image28.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39.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5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2.xml"/><Relationship Id="rId3" Type="http://schemas.openxmlformats.org/officeDocument/2006/relationships/image" Target="../media/image18.jpeg"/><Relationship Id="rId4" Type="http://schemas.openxmlformats.org/officeDocument/2006/relationships/image" Target="../media/image19.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52.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6.xml"/><Relationship Id="rId3"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2.xml"/><Relationship Id="rId3" Type="http://schemas.openxmlformats.org/officeDocument/2006/relationships/image" Target="../media/image18.jpeg"/><Relationship Id="rId4"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jpeg"/><Relationship Id="rId4" Type="http://schemas.openxmlformats.org/officeDocument/2006/relationships/image" Target="../media/image2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4.jpeg"/><Relationship Id="rId3" Type="http://schemas.openxmlformats.org/officeDocument/2006/relationships/image" Target="../media/image2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jpeg"/><Relationship Id="rId4" Type="http://schemas.openxmlformats.org/officeDocument/2006/relationships/image" Target="../media/image2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2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7.jpeg"/><Relationship Id="rId4" Type="http://schemas.openxmlformats.org/officeDocument/2006/relationships/image" Target="../media/image30.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 Id="rId3" Type="http://schemas.openxmlformats.org/officeDocument/2006/relationships/image" Target="../media/image30.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 Id="rId3" Type="http://schemas.openxmlformats.org/officeDocument/2006/relationships/image" Target="../media/image3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7.jpeg"/><Relationship Id="rId4" Type="http://schemas.openxmlformats.org/officeDocument/2006/relationships/image" Target="../media/image3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8.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2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3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0.xml"/><Relationship Id="rId3" Type="http://schemas.openxmlformats.org/officeDocument/2006/relationships/image" Target="../media/image28.jpeg"/><Relationship Id="rId4" Type="http://schemas.openxmlformats.org/officeDocument/2006/relationships/image" Target="../media/image32.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8.jpeg"/><Relationship Id="rId4" Type="http://schemas.openxmlformats.org/officeDocument/2006/relationships/image" Target="../media/image3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9.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9.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31.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0.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3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3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35.jpeg"/><Relationship Id="rId4" Type="http://schemas.openxmlformats.org/officeDocument/2006/relationships/image" Target="../media/image36.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7.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38.jpeg"/><Relationship Id="rId4" Type="http://schemas.openxmlformats.org/officeDocument/2006/relationships/image" Target="../media/image3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3.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64.xml"/><Relationship Id="rId3" Type="http://schemas.openxmlformats.org/officeDocument/2006/relationships/image" Target="../media/image2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0.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0.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67.xml"/><Relationship Id="rId3" Type="http://schemas.openxmlformats.org/officeDocument/2006/relationships/image" Target="../media/image1.tif"/></Relationships>

</file>

<file path=ppt/slides/_rels/slide9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0.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1.xml"/><Relationship Id="rId3"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Inerrancy and the Undermining of Biblical Authority"/>
          <p:cNvSpPr txBox="1"/>
          <p:nvPr>
            <p:ph type="ctrTitle"/>
          </p:nvPr>
        </p:nvSpPr>
        <p:spPr>
          <a:xfrm>
            <a:off x="3003550" y="4283750"/>
            <a:ext cx="18376900" cy="5764080"/>
          </a:xfrm>
          <a:prstGeom prst="rect">
            <a:avLst/>
          </a:prstGeom>
        </p:spPr>
        <p:txBody>
          <a:bodyPr/>
          <a:lstStyle/>
          <a:p>
            <a:pPr algn="ctr" rtl="1">
              <a:defRPr/>
            </a:pPr>
            <a:r>
              <a:t>عصمة الكتاب المقدَّس</a:t>
            </a:r>
            <a:br/>
            <a:r>
              <a:t>وتقويض سلطانه</a:t>
            </a:r>
          </a:p>
        </p:txBody>
      </p:sp>
      <p:sp>
        <p:nvSpPr>
          <p:cNvPr id="1038" name="Dr. Terry Mortenson"/>
          <p:cNvSpPr txBox="1"/>
          <p:nvPr>
            <p:ph type="subTitle" sz="quarter" idx="1"/>
          </p:nvPr>
        </p:nvSpPr>
        <p:spPr>
          <a:xfrm>
            <a:off x="9829800" y="1511300"/>
            <a:ext cx="12141200" cy="736600"/>
          </a:xfrm>
          <a:prstGeom prst="rect">
            <a:avLst/>
          </a:prstGeom>
        </p:spPr>
        <p:txBody>
          <a:bodyPr/>
          <a:lstStyle>
            <a:lvl1pPr algn="r" defTabSz="283972" rtl="1">
              <a:lnSpc>
                <a:spcPct val="90000"/>
              </a:lnSpc>
              <a:defRPr b="1" sz="4472">
                <a:solidFill>
                  <a:srgbClr val="C0C0C0"/>
                </a:solidFill>
              </a:defRPr>
            </a:lvl1pPr>
          </a:lstStyle>
          <a:p>
            <a:pPr>
              <a:defRPr>
                <a:effectLst/>
              </a:defRPr>
            </a:pPr>
            <a:r>
              <a:t>الدكتور تيري مورتنسون</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International Council on…"/>
          <p:cNvSpPr txBox="1"/>
          <p:nvPr>
            <p:ph type="ctrTitle"/>
          </p:nvPr>
        </p:nvSpPr>
        <p:spPr>
          <a:xfrm>
            <a:off x="2997200" y="4152900"/>
            <a:ext cx="18376900" cy="6348349"/>
          </a:xfrm>
          <a:prstGeom prst="rect">
            <a:avLst/>
          </a:prstGeom>
        </p:spPr>
        <p:txBody>
          <a:bodyPr>
            <a:noAutofit/>
          </a:bodyPr>
          <a:lstStyle/>
          <a:p>
            <a:pPr algn="ctr" rtl="1">
              <a:lnSpc>
                <a:spcPct val="90000"/>
              </a:lnSpc>
              <a:defRPr sz="11000"/>
            </a:pPr>
            <a:r>
              <a:t>المجلس الدوليّ حول عصمة الكتاب المقدَّس</a:t>
            </a:r>
            <a:br/>
            <a:r>
              <a:t>(1978-1988)</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21" name="All old-earth creation views undermine…"/>
          <p:cNvSpPr txBox="1"/>
          <p:nvPr>
            <p:ph type="title"/>
          </p:nvPr>
        </p:nvSpPr>
        <p:spPr>
          <a:xfrm>
            <a:off x="2931769" y="2856176"/>
            <a:ext cx="18520462" cy="8003648"/>
          </a:xfrm>
          <a:prstGeom prst="rect">
            <a:avLst/>
          </a:prstGeom>
        </p:spPr>
        <p:txBody>
          <a:bodyPr/>
          <a:lstStyle/>
          <a:p>
            <a:pPr rtl="1">
              <a:defRPr b="0" sz="8600"/>
            </a:pPr>
            <a:r>
              <a:t>كلُّ آراء خلقيَّة الأرض القديمة تقوِّض </a:t>
            </a:r>
            <a:r>
              <a:rPr>
                <a:solidFill>
                  <a:srgbClr val="FFFF00"/>
                </a:solidFill>
              </a:rPr>
              <a:t>عصمة</a:t>
            </a:r>
            <a:r>
              <a:t> الكتاب المقدس عبر السماح للإجماع العلميّ بأن يحظى بأولويَّة على </a:t>
            </a:r>
            <a:r>
              <a:rPr>
                <a:solidFill>
                  <a:srgbClr val="FFFF00"/>
                </a:solidFill>
              </a:rPr>
              <a:t>سلطان</a:t>
            </a:r>
            <a:r>
              <a:t> الكتاب المقدَّس و</a:t>
            </a:r>
            <a:r>
              <a:rPr>
                <a:solidFill>
                  <a:srgbClr val="FFFF00"/>
                </a:solidFill>
              </a:rPr>
              <a:t>حقِّه الواضح</a:t>
            </a:r>
            <a:r>
              <a:t>.</a:t>
            </a:r>
          </a:p>
        </p:txBody>
      </p:sp>
      <p:sp>
        <p:nvSpPr>
          <p:cNvPr id="1722" name="Omit this"/>
          <p:cNvSpPr txBox="1"/>
          <p:nvPr/>
        </p:nvSpPr>
        <p:spPr>
          <a:xfrm>
            <a:off x="9077548" y="6341541"/>
            <a:ext cx="6228904" cy="2088209"/>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0">
                <a:solidFill>
                  <a:srgbClr val="FFFFFF"/>
                </a:solidFill>
              </a:defRPr>
            </a:lvl1pPr>
          </a:lstStyle>
          <a:p>
            <a:pPr/>
            <a:r>
              <a:t>Omit this</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24" name="In spite of and contrary to their sincere intentions and passionate affirmations about biblical inerrancy, old-earth creationists are subtly undermining the inerrancy of the Bible they love.…"/>
          <p:cNvSpPr txBox="1"/>
          <p:nvPr/>
        </p:nvSpPr>
        <p:spPr>
          <a:xfrm>
            <a:off x="2646217" y="2540745"/>
            <a:ext cx="19507201" cy="87176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spcBef>
                <a:spcPts val="2900"/>
              </a:spcBef>
              <a:defRPr sz="72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r>
              <a:t>على الرغم من نواياهم الصادقة وتأكيداتهم المتحمِّسة على عصمة الكتاب المقدَّس وخلافًا لها، فإنَّهم يقوِّضون بمهارة عصمة الكتاب المقدَّس التي يحبُّونها.</a:t>
            </a:r>
          </a:p>
          <a:p>
            <a:pPr algn="r" rtl="1">
              <a:spcBef>
                <a:spcPts val="7000"/>
              </a:spcBef>
              <a:defRPr sz="72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r>
              <a:t>وذلك عبر تقويض سلطانها باللعب على مبادئ تفسير الكتاب المقدَّس الرائعة أو بإهمال تفاصيل النصِّ الكتابي وتجاهل المؤلَّفات الكتابيَّة والعلميَّة الخلقيَّة.</a:t>
            </a:r>
          </a:p>
        </p:txBody>
      </p:sp>
      <p:sp>
        <p:nvSpPr>
          <p:cNvPr id="1725" name="Omit this or use it at end"/>
          <p:cNvSpPr txBox="1"/>
          <p:nvPr/>
        </p:nvSpPr>
        <p:spPr>
          <a:xfrm>
            <a:off x="3653135" y="6341541"/>
            <a:ext cx="17077730" cy="2088209"/>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0">
                <a:solidFill>
                  <a:srgbClr val="FFFFFF"/>
                </a:solidFill>
              </a:defRPr>
            </a:lvl1pPr>
          </a:lstStyle>
          <a:p>
            <a:pPr/>
            <a:r>
              <a:t>Omit this or use it at end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24">
                                            <p:txEl>
                                              <p:pRg st="1" end="1"/>
                                            </p:txEl>
                                          </p:spTgt>
                                        </p:tgtEl>
                                        <p:attrNameLst>
                                          <p:attrName>style.visibility</p:attrName>
                                        </p:attrNameLst>
                                      </p:cBhvr>
                                      <p:to>
                                        <p:strVal val="visible"/>
                                      </p:to>
                                    </p:set>
                                    <p:animEffect filter="wipe(up)" transition="in">
                                      <p:cBhvr>
                                        <p:cTn id="7" dur="500"/>
                                        <p:tgtEl>
                                          <p:spTgt spid="17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4" grpId="1"/>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9" name="Godly men can—and do— make mistakes."/>
          <p:cNvSpPr txBox="1"/>
          <p:nvPr/>
        </p:nvSpPr>
        <p:spPr>
          <a:xfrm>
            <a:off x="4049983" y="5068892"/>
            <a:ext cx="16284034" cy="3578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spcBef>
                <a:spcPts val="6000"/>
              </a:spcBef>
              <a:defRPr sz="10000">
                <a:solidFill>
                  <a:srgbClr val="FFFFFF"/>
                </a:solidFill>
                <a:latin typeface="+mn-lt"/>
                <a:ea typeface="+mn-ea"/>
                <a:cs typeface="+mn-cs"/>
                <a:sym typeface="Helvetica"/>
              </a:defRPr>
            </a:lvl1pPr>
          </a:lstStyle>
          <a:p>
            <a:pPr/>
            <a:r>
              <a:t>الرجال الأتقياء يمكن أن يخطئوا بل قد يخطئون بالفعل.  </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3" name="Ephesians 5:25"/>
          <p:cNvSpPr txBox="1"/>
          <p:nvPr/>
        </p:nvSpPr>
        <p:spPr>
          <a:xfrm>
            <a:off x="1130300" y="1397000"/>
            <a:ext cx="208280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أفسس 5: 25</a:t>
            </a:r>
          </a:p>
        </p:txBody>
      </p:sp>
      <p:sp>
        <p:nvSpPr>
          <p:cNvPr id="1734" name="Husbands, love your wives, just as Christ also loved the church and gave Himself up for her."/>
          <p:cNvSpPr txBox="1"/>
          <p:nvPr/>
        </p:nvSpPr>
        <p:spPr>
          <a:xfrm>
            <a:off x="2108200" y="4146849"/>
            <a:ext cx="19507200" cy="2831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20000"/>
              </a:lnSpc>
              <a:defRPr sz="7200">
                <a:solidFill>
                  <a:srgbClr val="FFFFFF"/>
                </a:solidFill>
                <a:latin typeface="+mn-lt"/>
                <a:ea typeface="+mn-ea"/>
                <a:cs typeface="+mn-cs"/>
                <a:sym typeface="Helvetica"/>
              </a:defRPr>
            </a:pPr>
            <a:r>
              <a:t>أَيُّهَا الرِّجَالُ، أَحِبُّوا نِسَاءَكُمْ كَمَا أَحَبَّ الْمَسِيحُ أَيْضًا الْكَنِيسَةَ وَأَسْلَمَ نَفْسَهُ لأَجْلِهَا،</a:t>
            </a:r>
            <a:r>
              <a:t> </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8" name="Matthew 16:23"/>
          <p:cNvSpPr txBox="1"/>
          <p:nvPr/>
        </p:nvSpPr>
        <p:spPr>
          <a:xfrm>
            <a:off x="1130300" y="1397000"/>
            <a:ext cx="208280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متَّى 16: 23</a:t>
            </a:r>
          </a:p>
        </p:txBody>
      </p:sp>
      <p:sp>
        <p:nvSpPr>
          <p:cNvPr id="1739" name="But He turned and said to Peter, “Get behind Me, Satan! You are a stumbling block to Me; for you are not setting your mind on God’s interests, but man’s."/>
          <p:cNvSpPr txBox="1"/>
          <p:nvPr/>
        </p:nvSpPr>
        <p:spPr>
          <a:xfrm>
            <a:off x="2451100" y="4824916"/>
            <a:ext cx="19507200" cy="2831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20000"/>
              </a:lnSpc>
              <a:defRPr sz="7200">
                <a:solidFill>
                  <a:srgbClr val="FFFFFF"/>
                </a:solidFill>
                <a:latin typeface="+mn-lt"/>
                <a:ea typeface="+mn-ea"/>
                <a:cs typeface="+mn-cs"/>
                <a:sym typeface="Helvetica"/>
              </a:defRPr>
            </a:pPr>
            <a:r>
              <a:t>فَالْتَفَتَ وَقَالَ</a:t>
            </a:r>
            <a:r>
              <a:rPr>
                <a:solidFill>
                  <a:srgbClr val="FFFF00"/>
                </a:solidFill>
              </a:rPr>
              <a:t> لِبُطْرُسَ</a:t>
            </a:r>
            <a:r>
              <a:t>: «اذْهَبْ عَنِّي يَا </a:t>
            </a:r>
            <a:r>
              <a:rPr>
                <a:solidFill>
                  <a:srgbClr val="FFFF00"/>
                </a:solidFill>
              </a:rPr>
              <a:t>شَيْطَانُ</a:t>
            </a:r>
            <a:r>
              <a:t>. أَنْتَ مَعْثَرَةٌ لِي لأَنَّكَ لاَ تَهْتَمُّ بِمَا لِلَّهِ لَكِنْ بِمَا لِلنَّاسِ.»</a:t>
            </a:r>
            <a:r>
              <a:t>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1" name="Galatians 2:11–12"/>
          <p:cNvSpPr txBox="1"/>
          <p:nvPr/>
        </p:nvSpPr>
        <p:spPr>
          <a:xfrm>
            <a:off x="1231900" y="1397000"/>
            <a:ext cx="208280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غلاطية 2: 11-12</a:t>
            </a:r>
          </a:p>
        </p:txBody>
      </p:sp>
      <p:sp>
        <p:nvSpPr>
          <p:cNvPr id="1742" name="11 But when Cephas [Peter] came to Antioch,  I opposed him to his face, because he stood condemned. 12 For prior to the coming of certain men from James, he used to eat with the Gentiles; but when they came, he began to withdraw and hold himself aloof, f"/>
          <p:cNvSpPr txBox="1"/>
          <p:nvPr/>
        </p:nvSpPr>
        <p:spPr>
          <a:xfrm>
            <a:off x="1772786" y="3805487"/>
            <a:ext cx="19926162" cy="4376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20000"/>
              </a:lnSpc>
              <a:defRPr sz="7200">
                <a:solidFill>
                  <a:srgbClr val="FFFFFF"/>
                </a:solidFill>
                <a:latin typeface="+mn-lt"/>
                <a:ea typeface="+mn-ea"/>
                <a:cs typeface="+mn-cs"/>
                <a:sym typeface="Helvetica"/>
              </a:defRPr>
            </a:pPr>
            <a:r>
              <a:t>وَلَكِنْ لَمَّا أَتَى بُطْرُسُ إِلَى أَنْطَاكِيَةَ قَاوَمْتُهُ مُواجَهَةً، لأَنَّهُ </a:t>
            </a:r>
            <a:r>
              <a:rPr>
                <a:solidFill>
                  <a:srgbClr val="FFFF00"/>
                </a:solidFill>
              </a:rPr>
              <a:t>كَانَ مَلُومًا. </a:t>
            </a:r>
            <a:r>
              <a:t>لأَنَّهُ قَبْلَمَا أَتَى قَوْمٌ مِنْ عِنْدِ يَعْقُوبَ كَانَ يَأْكُلُ مَعَ الأُمَمِ، وَلَكِنْ لَمَّا أَتَوْا كَانَ يُؤَخِّرُ وَيُفْرِزُ نَفْسَهُ، </a:t>
            </a:r>
            <a:r>
              <a:rPr>
                <a:solidFill>
                  <a:srgbClr val="FFFF00"/>
                </a:solidFill>
              </a:rPr>
              <a:t>خَائِفًا مِنَ الَّذِينَ هُمْ مِنَ الْخِتَانِ.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6" name="Galatians 2:13–14"/>
          <p:cNvSpPr txBox="1"/>
          <p:nvPr/>
        </p:nvSpPr>
        <p:spPr>
          <a:xfrm>
            <a:off x="1130300" y="1397000"/>
            <a:ext cx="208280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غلاطية 2: 13-14</a:t>
            </a:r>
          </a:p>
        </p:txBody>
      </p:sp>
      <p:sp>
        <p:nvSpPr>
          <p:cNvPr id="1747" name="13 The rest of the Jews joined him in hypocrisy, with the result that even Barnabas was carried away by their hypocrisy. 14 But … I saw that they were not straight-forward about the truth of the gospel."/>
          <p:cNvSpPr txBox="1"/>
          <p:nvPr/>
        </p:nvSpPr>
        <p:spPr>
          <a:xfrm>
            <a:off x="2451100" y="3409965"/>
            <a:ext cx="19507200" cy="6896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lnSpc>
                <a:spcPct val="150000"/>
              </a:lnSpc>
              <a:defRPr sz="7200">
                <a:solidFill>
                  <a:srgbClr val="FFFFFF"/>
                </a:solidFill>
                <a:latin typeface="+mn-lt"/>
                <a:ea typeface="+mn-ea"/>
                <a:cs typeface="+mn-cs"/>
                <a:sym typeface="Helvetica"/>
              </a:defRPr>
            </a:pPr>
            <a:r>
              <a:t>و</a:t>
            </a:r>
            <a:r>
              <a:rPr>
                <a:solidFill>
                  <a:srgbClr val="FFFF00"/>
                </a:solidFill>
              </a:rPr>
              <a:t>َرَاءَى</a:t>
            </a:r>
            <a:r>
              <a:t> مَعَهُ بَاقِي الْيَهُودِ أَيْضًا، حَتَّى إِنَّ بَرْنَابَا أَيْضًا </a:t>
            </a:r>
            <a:r>
              <a:rPr>
                <a:solidFill>
                  <a:srgbClr val="FFFF00"/>
                </a:solidFill>
              </a:rPr>
              <a:t>انْقَادَ إِلَى رِيَائِهِمْ</a:t>
            </a:r>
            <a:r>
              <a:t>! لَكِنْ لَمَّا رَأَيْتُ أَنَّهُمْ لاَ يَسْلُكُونَ بِاسْتِقَامَةٍ حَسَبَ حَقِّ الإِنْجِيلِ...</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1" name="It is possible for someone to be very godly and mightily used by God to advance the gospel and strengthen the church and yet unknowingly and unintentionally undermine the gospel and become a mouthpiece for Satan."/>
          <p:cNvSpPr txBox="1"/>
          <p:nvPr/>
        </p:nvSpPr>
        <p:spPr>
          <a:xfrm>
            <a:off x="2393402" y="2005994"/>
            <a:ext cx="19597196" cy="3696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95000"/>
              </a:lnSpc>
              <a:defRPr sz="7000">
                <a:solidFill>
                  <a:srgbClr val="FFFFFF"/>
                </a:solidFill>
                <a:latin typeface="+mn-lt"/>
                <a:ea typeface="+mn-ea"/>
                <a:cs typeface="+mn-cs"/>
                <a:sym typeface="Helvetica"/>
              </a:defRPr>
            </a:pPr>
            <a:r>
              <a:t>من الممكن أن يستخدم الله شخصًا تقيًّا جدًّا وبقوَّة لتقديم الإنجيل وتشديد الكنيسة، ومع ذلك يقوِّض الإنجيل</a:t>
            </a:r>
            <a:r>
              <a:rPr>
                <a:solidFill>
                  <a:srgbClr val="FFFF00"/>
                </a:solidFill>
              </a:rPr>
              <a:t> عن غير قصدٍ وبجهلٍ ويصبح لسان الشيطان.</a:t>
            </a:r>
          </a:p>
        </p:txBody>
      </p:sp>
      <p:sp>
        <p:nvSpPr>
          <p:cNvPr id="1752" name="It is possible for a wonderful Christian to give in to the fear of man (i.e., peer pressure from what the majority thinks) and thereby undermine very important truths of Scripture."/>
          <p:cNvSpPr txBox="1"/>
          <p:nvPr/>
        </p:nvSpPr>
        <p:spPr>
          <a:xfrm>
            <a:off x="2438399" y="7484945"/>
            <a:ext cx="19507202" cy="3696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95000"/>
              </a:lnSpc>
              <a:defRPr sz="7000">
                <a:solidFill>
                  <a:srgbClr val="FFFFFF"/>
                </a:solidFill>
                <a:latin typeface="+mn-lt"/>
                <a:ea typeface="+mn-ea"/>
                <a:cs typeface="+mn-cs"/>
                <a:sym typeface="Helvetica"/>
              </a:defRPr>
            </a:pPr>
            <a:r>
              <a:t>من الممكن للمؤمن الرائع أن يستسلم </a:t>
            </a:r>
            <a:r>
              <a:rPr>
                <a:solidFill>
                  <a:srgbClr val="FFFF00"/>
                </a:solidFill>
              </a:rPr>
              <a:t>لخوف الإنسان </a:t>
            </a:r>
            <a:r>
              <a:t>(أي ضغط ما تؤمن به الأغلبيَّة) وأن يقوِّض الحقائق المهمَّة جدًّا للكتاب المقدَّس.</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752"/>
                                        </p:tgtEl>
                                        <p:attrNameLst>
                                          <p:attrName>style.visibility</p:attrName>
                                        </p:attrNameLst>
                                      </p:cBhvr>
                                      <p:to>
                                        <p:strVal val="visible"/>
                                      </p:to>
                                    </p:set>
                                    <p:anim calcmode="lin" valueType="num">
                                      <p:cBhvr>
                                        <p:cTn id="7" dur="500" fill="hold"/>
                                        <p:tgtEl>
                                          <p:spTgt spid="1752"/>
                                        </p:tgtEl>
                                        <p:attrNameLst>
                                          <p:attrName>ppt_x</p:attrName>
                                        </p:attrNameLst>
                                      </p:cBhvr>
                                      <p:tavLst>
                                        <p:tav tm="0">
                                          <p:val>
                                            <p:strVal val="#ppt_x"/>
                                          </p:val>
                                        </p:tav>
                                        <p:tav tm="100000">
                                          <p:val>
                                            <p:strVal val="#ppt_x"/>
                                          </p:val>
                                        </p:tav>
                                      </p:tavLst>
                                    </p:anim>
                                    <p:anim calcmode="lin" valueType="num">
                                      <p:cBhvr>
                                        <p:cTn id="8" dur="500" fill="hold"/>
                                        <p:tgtEl>
                                          <p:spTgt spid="17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2" grpId="1"/>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4" name="We should not have any…"/>
          <p:cNvSpPr txBox="1"/>
          <p:nvPr/>
        </p:nvSpPr>
        <p:spPr>
          <a:xfrm>
            <a:off x="2463800" y="2262837"/>
            <a:ext cx="19456400" cy="6321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lnSpc>
                <a:spcPct val="90000"/>
              </a:lnSpc>
              <a:defRPr sz="7600">
                <a:solidFill>
                  <a:srgbClr val="FFFFFF"/>
                </a:solidFill>
                <a:latin typeface="+mn-lt"/>
                <a:ea typeface="+mn-ea"/>
                <a:cs typeface="+mn-cs"/>
                <a:sym typeface="Helvetica"/>
              </a:defRPr>
            </a:pPr>
            <a:r>
              <a:t>ينبغي ألَّا يكون لدينا أيُّ</a:t>
            </a:r>
          </a:p>
          <a:p>
            <a:pPr rtl="1">
              <a:lnSpc>
                <a:spcPct val="90000"/>
              </a:lnSpc>
              <a:defRPr sz="7600">
                <a:solidFill>
                  <a:srgbClr val="FFFF00"/>
                </a:solidFill>
                <a:latin typeface="+mn-lt"/>
                <a:ea typeface="+mn-ea"/>
                <a:cs typeface="+mn-cs"/>
                <a:sym typeface="Helvetica"/>
              </a:defRPr>
            </a:pPr>
            <a:r>
              <a:t>"بابوات إنجيليِّين" </a:t>
            </a:r>
            <a:r>
              <a:rPr>
                <a:solidFill>
                  <a:srgbClr val="FFFFFF"/>
                </a:solidFill>
              </a:rPr>
              <a:t>في حياتنا</a:t>
            </a:r>
            <a:endParaRPr>
              <a:solidFill>
                <a:srgbClr val="FFFFFF"/>
              </a:solidFill>
            </a:endParaRPr>
          </a:p>
          <a:p>
            <a:pPr rtl="1">
              <a:lnSpc>
                <a:spcPct val="90000"/>
              </a:lnSpc>
              <a:defRPr sz="7600">
                <a:solidFill>
                  <a:srgbClr val="FFFFFF"/>
                </a:solidFill>
                <a:latin typeface="+mn-lt"/>
                <a:ea typeface="+mn-ea"/>
                <a:cs typeface="+mn-cs"/>
                <a:sym typeface="Helvetica"/>
              </a:defRPr>
            </a:pPr>
            <a:r>
              <a:t>و</a:t>
            </a:r>
          </a:p>
          <a:p>
            <a:pPr rtl="1">
              <a:lnSpc>
                <a:spcPct val="90000"/>
              </a:lnSpc>
              <a:defRPr sz="7600">
                <a:solidFill>
                  <a:srgbClr val="FFFFFF"/>
                </a:solidFill>
                <a:latin typeface="+mn-lt"/>
                <a:ea typeface="+mn-ea"/>
                <a:cs typeface="+mn-cs"/>
                <a:sym typeface="Helvetica"/>
              </a:defRPr>
            </a:pPr>
            <a:r>
              <a:t>ينبغي ألَّا يكون لدينا</a:t>
            </a:r>
          </a:p>
          <a:p>
            <a:pPr rtl="1">
              <a:lnSpc>
                <a:spcPct val="90000"/>
              </a:lnSpc>
              <a:defRPr sz="7600">
                <a:solidFill>
                  <a:srgbClr val="FFFF00"/>
                </a:solidFill>
                <a:latin typeface="+mn-lt"/>
                <a:ea typeface="+mn-ea"/>
                <a:cs typeface="+mn-cs"/>
                <a:sym typeface="Helvetica"/>
              </a:defRPr>
            </a:pPr>
            <a:r>
              <a:t>"كلِّيَّة كرادلة إنجيليَّة."</a:t>
            </a:r>
          </a:p>
        </p:txBody>
      </p:sp>
      <p:sp>
        <p:nvSpPr>
          <p:cNvPr id="1755" name="Truth is not determined by majority vote."/>
          <p:cNvSpPr txBox="1"/>
          <p:nvPr/>
        </p:nvSpPr>
        <p:spPr>
          <a:xfrm>
            <a:off x="2330392" y="9233823"/>
            <a:ext cx="19723216" cy="125312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rtl="1">
              <a:defRPr sz="7600">
                <a:solidFill>
                  <a:srgbClr val="FFFFFF"/>
                </a:solidFill>
                <a:latin typeface="+mn-lt"/>
                <a:ea typeface="+mn-ea"/>
                <a:cs typeface="+mn-cs"/>
                <a:sym typeface="Helvetica"/>
              </a:defRPr>
            </a:lvl1pPr>
          </a:lstStyle>
          <a:p>
            <a:pPr/>
            <a:r>
              <a:t>الحقُّ لا يحدِّده تصويتُ الأغلبيَّة.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55"/>
                                        </p:tgtEl>
                                        <p:attrNameLst>
                                          <p:attrName>style.visibility</p:attrName>
                                        </p:attrNameLst>
                                      </p:cBhvr>
                                      <p:to>
                                        <p:strVal val="visible"/>
                                      </p:to>
                                    </p:set>
                                    <p:anim calcmode="lin" valueType="num">
                                      <p:cBhvr>
                                        <p:cTn id="7" dur="500" fill="hold"/>
                                        <p:tgtEl>
                                          <p:spTgt spid="1755"/>
                                        </p:tgtEl>
                                        <p:attrNameLst>
                                          <p:attrName>ppt_w</p:attrName>
                                        </p:attrNameLst>
                                      </p:cBhvr>
                                      <p:tavLst>
                                        <p:tav tm="0">
                                          <p:val>
                                            <p:fltVal val="0"/>
                                          </p:val>
                                        </p:tav>
                                        <p:tav tm="100000">
                                          <p:val>
                                            <p:strVal val="#ppt_w"/>
                                          </p:val>
                                        </p:tav>
                                      </p:tavLst>
                                    </p:anim>
                                    <p:anim calcmode="lin" valueType="num">
                                      <p:cBhvr>
                                        <p:cTn id="8" dur="500" fill="hold"/>
                                        <p:tgtEl>
                                          <p:spTgt spid="17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5"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7" name="Screenshot 2023-04-14 at 4.50.27 PM.png" descr="Screenshot 2023-04-14 at 4.50.27 PM.png"/>
          <p:cNvPicPr>
            <a:picLocks noChangeAspect="1"/>
          </p:cNvPicPr>
          <p:nvPr/>
        </p:nvPicPr>
        <p:blipFill>
          <a:blip r:embed="rId3">
            <a:extLst/>
          </a:blip>
          <a:stretch>
            <a:fillRect/>
          </a:stretch>
        </p:blipFill>
        <p:spPr>
          <a:xfrm>
            <a:off x="3968750" y="2464525"/>
            <a:ext cx="16446500" cy="9931402"/>
          </a:xfrm>
          <a:prstGeom prst="rect">
            <a:avLst/>
          </a:prstGeom>
          <a:ln w="12700">
            <a:miter lim="400000"/>
          </a:ln>
          <a:effectLst>
            <a:outerShdw sx="100000" sy="100000" kx="0" ky="0" algn="b" rotWithShape="0" blurRad="190500" dist="8455" dir="5400000">
              <a:srgbClr val="000000"/>
            </a:outerShdw>
          </a:effectLst>
        </p:spPr>
      </p:pic>
      <p:sp>
        <p:nvSpPr>
          <p:cNvPr id="1758" name="“Defending Inerrancy” website"/>
          <p:cNvSpPr txBox="1"/>
          <p:nvPr/>
        </p:nvSpPr>
        <p:spPr>
          <a:xfrm>
            <a:off x="2495550" y="1037438"/>
            <a:ext cx="19392900" cy="132175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rtl="1">
              <a:spcBef>
                <a:spcPts val="3400"/>
              </a:spcBef>
              <a:defRPr sz="8000">
                <a:solidFill>
                  <a:srgbClr val="78E2F7"/>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موقع إلكتروني «للدفاع عن عصمة الكتاب المقدَّس»</a:t>
            </a:r>
          </a:p>
        </p:txBody>
      </p:sp>
      <p:grpSp>
        <p:nvGrpSpPr>
          <p:cNvPr id="1761" name="STANDING UP FOR THE BIBLE BEFORE IT’S TOO LATE"/>
          <p:cNvGrpSpPr/>
          <p:nvPr/>
        </p:nvGrpSpPr>
        <p:grpSpPr>
          <a:xfrm>
            <a:off x="5548211" y="8973021"/>
            <a:ext cx="13287578" cy="1373402"/>
            <a:chOff x="-1934085" y="-550526"/>
            <a:chExt cx="13287576" cy="1373400"/>
          </a:xfrm>
        </p:grpSpPr>
        <p:sp>
          <p:nvSpPr>
            <p:cNvPr id="1759" name="Rectangle"/>
            <p:cNvSpPr/>
            <p:nvPr/>
          </p:nvSpPr>
          <p:spPr>
            <a:xfrm>
              <a:off x="-1934086" y="-550527"/>
              <a:ext cx="13287578" cy="1373402"/>
            </a:xfrm>
            <a:prstGeom prst="rect">
              <a:avLst/>
            </a:prstGeom>
            <a:solidFill>
              <a:srgbClr val="B45450"/>
            </a:solidFill>
            <a:ln w="12700" cap="flat">
              <a:noFill/>
              <a:miter lim="400000"/>
            </a:ln>
            <a:effectLst>
              <a:outerShdw sx="100000" sy="100000" kx="0" ky="0" algn="b" rotWithShape="0" blurRad="50800" dist="38100" dir="5400000">
                <a:srgbClr val="000000">
                  <a:alpha val="40000"/>
                </a:srgbClr>
              </a:outerShdw>
            </a:effectLst>
          </p:spPr>
          <p:txBody>
            <a:bodyPr wrap="square" lIns="50800" tIns="50800" rIns="50800" bIns="50800" numCol="1" anchor="ctr">
              <a:noAutofit/>
            </a:bodyPr>
            <a:lstStyle/>
            <a:p>
              <a:pPr>
                <a:spcBef>
                  <a:spcPts val="3400"/>
                </a:spcBef>
                <a:defRPr b="1" sz="3000">
                  <a:solidFill>
                    <a:srgbClr val="FFFFFF"/>
                  </a:solidFill>
                  <a:effectLst>
                    <a:outerShdw sx="100000" sy="100000" kx="0" ky="0" algn="b" rotWithShape="0" blurRad="50800" dist="38100" dir="5400000">
                      <a:srgbClr val="000000">
                        <a:alpha val="40000"/>
                      </a:srgbClr>
                    </a:outerShdw>
                  </a:effectLst>
                  <a:latin typeface="Arial"/>
                  <a:ea typeface="Arial"/>
                  <a:cs typeface="Arial"/>
                  <a:sym typeface="Arial"/>
                </a:defRPr>
              </a:pPr>
            </a:p>
          </p:txBody>
        </p:sp>
        <p:sp>
          <p:nvSpPr>
            <p:cNvPr id="1760" name="الدفاع عن الكتاب المقدَّس قبل فوات الأوان"/>
            <p:cNvSpPr txBox="1"/>
            <p:nvPr/>
          </p:nvSpPr>
          <p:spPr>
            <a:xfrm>
              <a:off x="-1599551" y="-414791"/>
              <a:ext cx="12864862" cy="9913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rtl="1">
                <a:spcBef>
                  <a:spcPts val="3400"/>
                </a:spcBef>
                <a:defRPr b="1" sz="6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 الدفاع عن الكتاب المقدَّس قبل فوات الأوان</a:t>
              </a:r>
            </a:p>
          </p:txBody>
        </p:sp>
      </p:grpSp>
      <p:sp>
        <p:nvSpPr>
          <p:cNvPr id="1762" name="Rectangle"/>
          <p:cNvSpPr/>
          <p:nvPr/>
        </p:nvSpPr>
        <p:spPr>
          <a:xfrm>
            <a:off x="10315273" y="10779231"/>
            <a:ext cx="3728054" cy="1002296"/>
          </a:xfrm>
          <a:prstGeom prst="rect">
            <a:avLst/>
          </a:prstGeom>
          <a:ln w="63500">
            <a:solidFill>
              <a:srgbClr val="FFFFFF"/>
            </a:solidFill>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The authority of Scripture is a key issue for the Christian Church in this and every age. Those…"/>
          <p:cNvSpPr txBox="1"/>
          <p:nvPr>
            <p:ph type="title"/>
          </p:nvPr>
        </p:nvSpPr>
        <p:spPr>
          <a:xfrm>
            <a:off x="2438400" y="4267200"/>
            <a:ext cx="19494500" cy="6685723"/>
          </a:xfrm>
          <a:prstGeom prst="rect">
            <a:avLst/>
          </a:prstGeom>
        </p:spPr>
        <p:txBody>
          <a:bodyPr/>
          <a:lstStyle/>
          <a:p>
            <a:pPr algn="r" defTabSz="416052" rtl="1">
              <a:defRPr sz="6552">
                <a:effectLst/>
              </a:defRPr>
            </a:pPr>
            <a:r>
              <a:rPr>
                <a:solidFill>
                  <a:srgbClr val="FFFF00"/>
                </a:solidFill>
              </a:rPr>
              <a:t>تُعدُّ سلطة الكتاب المُقدَّس قضيَّة مفتاحيَّة بالنسبة إلى الكنيسة المسيحيَّة </a:t>
            </a:r>
            <a:r>
              <a:t>في هذا الزمان وفي كلِّ زمان. وأولئك الذين يعترفون بإيمانهم بيسوع المسيح ربًّا ومخلِّصًا مدعوُّون إلى إثبات حقيقة كونهم تلاميذ عن طريق طاعتهم لكلمة الله المكتوبة في اتِّضاعٍ وأمانة.</a:t>
            </a:r>
            <a:br/>
          </a:p>
        </p:txBody>
      </p:sp>
      <p:sp>
        <p:nvSpPr>
          <p:cNvPr id="1086" name="Chicago Statement on Biblical Inerrancy (1978) Preface"/>
          <p:cNvSpPr txBox="1"/>
          <p:nvPr/>
        </p:nvSpPr>
        <p:spPr>
          <a:xfrm>
            <a:off x="2441401" y="941842"/>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a:t>
            </a:r>
            <a:r>
              <a:rPr>
                <a:solidFill>
                  <a:srgbClr val="FFFFFF"/>
                </a:solidFill>
              </a:rPr>
              <a:t> (1978) </a:t>
            </a:r>
            <a:r>
              <a:rPr>
                <a:solidFill>
                  <a:srgbClr val="FFFB00"/>
                </a:solidFill>
              </a:rPr>
              <a:t>مقدِّمة</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6" name="Defending Inerrancy: The Bible Petition…"/>
          <p:cNvSpPr txBox="1"/>
          <p:nvPr>
            <p:ph type="title"/>
          </p:nvPr>
        </p:nvSpPr>
        <p:spPr>
          <a:xfrm>
            <a:off x="2120496" y="1582620"/>
            <a:ext cx="19767954" cy="7823201"/>
          </a:xfrm>
          <a:prstGeom prst="rect">
            <a:avLst/>
          </a:prstGeom>
        </p:spPr>
        <p:txBody>
          <a:bodyPr/>
          <a:lstStyle/>
          <a:p>
            <a:pPr algn="r" rtl="1">
              <a:lnSpc>
                <a:spcPct val="110000"/>
              </a:lnSpc>
              <a:defRPr>
                <a:solidFill>
                  <a:srgbClr val="00B0F0"/>
                </a:solidFill>
                <a:effectLst/>
              </a:defRPr>
            </a:pPr>
            <a:r>
              <a:t>الدفاع عن عصمة الكتاب المقدَّس: عريضة الكتاب المقدَّس</a:t>
            </a:r>
            <a:br/>
            <a:r>
              <a:rPr>
                <a:solidFill>
                  <a:srgbClr val="FFFF00"/>
                </a:solidFill>
              </a:rPr>
              <a:t>«أؤكِّد أنَّ الكتاب المقدَّس وحده، </a:t>
            </a:r>
            <a:r>
              <a:rPr>
                <a:solidFill>
                  <a:srgbClr val="FFFFFF"/>
                </a:solidFill>
              </a:rPr>
              <a:t>وفي جملته، هو كلمة الله المعصومة من الخطأ المكتوبة في النصِّ الأصليّ، وبالتالي </a:t>
            </a:r>
            <a:r>
              <a:rPr>
                <a:solidFill>
                  <a:srgbClr val="FFFF00"/>
                </a:solidFill>
              </a:rPr>
              <a:t>خالٍ من الخطأ في كلِّ ما يؤكِّده أو ينفيه في كلِّ موضوع يتناوله.»</a:t>
            </a:r>
          </a:p>
        </p:txBody>
      </p:sp>
      <p:sp>
        <p:nvSpPr>
          <p:cNvPr id="1767" name="The Bible Petition, https://defendinginerrancy.com/sign-the-petition/, accessed 2020 May 29."/>
          <p:cNvSpPr txBox="1"/>
          <p:nvPr/>
        </p:nvSpPr>
        <p:spPr>
          <a:xfrm>
            <a:off x="2425700" y="11163300"/>
            <a:ext cx="19532600"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solidFill>
                  <a:srgbClr val="FFFFFF"/>
                </a:solidFill>
                <a:latin typeface="+mn-lt"/>
                <a:ea typeface="+mn-ea"/>
                <a:cs typeface="+mn-cs"/>
                <a:sym typeface="Helvetica"/>
              </a:defRPr>
            </a:lvl1pPr>
          </a:lstStyle>
          <a:p>
            <a:pPr/>
            <a:r>
              <a:t>The Bible Petition, https://defendinginerrancy.com/sign-the-petition/, accessed 2020 May 29.</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1" name="In rejecting William Lane Craig’s “limited inerrancy” view, Dr. Geisler says:"/>
          <p:cNvSpPr txBox="1"/>
          <p:nvPr>
            <p:ph type="title"/>
          </p:nvPr>
        </p:nvSpPr>
        <p:spPr>
          <a:xfrm>
            <a:off x="2495550" y="1230992"/>
            <a:ext cx="19392900" cy="2409727"/>
          </a:xfrm>
          <a:prstGeom prst="rect">
            <a:avLst/>
          </a:prstGeom>
        </p:spPr>
        <p:txBody>
          <a:bodyPr/>
          <a:lstStyle>
            <a:lvl1pPr algn="r" rtl="1">
              <a:spcBef>
                <a:spcPts val="3500"/>
              </a:spcBef>
              <a:defRPr sz="6600"/>
            </a:lvl1pPr>
          </a:lstStyle>
          <a:p>
            <a:pPr/>
            <a:r>
              <a:t>يرفض الدكتورجيزلر وجهة نظر وليام لين كريغ عن "العصمة المحدودة"، ويقول:</a:t>
            </a:r>
          </a:p>
        </p:txBody>
      </p:sp>
      <p:sp>
        <p:nvSpPr>
          <p:cNvPr id="1772" name="Norman Geisler, “Biblical Inerrancy, Inductive or Deductive Basis: A Response to William Craig,” https://defendinginerrancy.com/inductive-deductive-inerrancy/, accessed 2020 May 29."/>
          <p:cNvSpPr txBox="1"/>
          <p:nvPr/>
        </p:nvSpPr>
        <p:spPr>
          <a:xfrm>
            <a:off x="2425700" y="10845593"/>
            <a:ext cx="1953260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FFFFFF"/>
                </a:solidFill>
                <a:latin typeface="+mn-lt"/>
                <a:ea typeface="+mn-ea"/>
                <a:cs typeface="+mn-cs"/>
                <a:sym typeface="Helvetica"/>
              </a:defRPr>
            </a:lvl1pPr>
          </a:lstStyle>
          <a:p>
            <a:pPr/>
            <a:r>
              <a:t>Norman Geisler, “Biblical Inerrancy, Inductive or Deductive Basis: A Response to William Craig,” https://defendinginerrancy.com/inductive-deductive-inerrancy/, accessed 2020 May 29.</a:t>
            </a:r>
          </a:p>
        </p:txBody>
      </p:sp>
      <p:sp>
        <p:nvSpPr>
          <p:cNvPr id="1773" name="“Unlimited inerrancy contends that the Bible is inerrant on all matters it addresses, not only on redemptive matters, but also on historical and scientific matters as well. By contrast limited inerrancy claims that the Bible is only without error when sp"/>
          <p:cNvSpPr txBox="1"/>
          <p:nvPr/>
        </p:nvSpPr>
        <p:spPr>
          <a:xfrm>
            <a:off x="2425700" y="3885635"/>
            <a:ext cx="19532600" cy="594473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lnSpc>
                <a:spcPct val="90000"/>
              </a:lnSpc>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«العصمة اللامحدودة تؤكِّد أنَّ الكتاب المقدَّس معصوم في كلِّ المسائل التي يعالجها، ليس في المسائل الفدائيَّة فقط، </a:t>
            </a:r>
            <a:r>
              <a:rPr>
                <a:solidFill>
                  <a:srgbClr val="FFFF00"/>
                </a:solidFill>
              </a:rPr>
              <a:t>بل أيضًا في المسائل التاريخيَّة والعلميَّة</a:t>
            </a:r>
            <a:r>
              <a:t>. على النقيض من ذلك، تدَّعي العصمة المحدودة أنَّ الكتاب المقدَّس خالٍ من الخطأ فقط في المسائل المتعلِّقة بالخلاص.»</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73"/>
                                        </p:tgtEl>
                                        <p:attrNameLst>
                                          <p:attrName>style.visibility</p:attrName>
                                        </p:attrNameLst>
                                      </p:cBhvr>
                                      <p:to>
                                        <p:strVal val="visible"/>
                                      </p:to>
                                    </p:set>
                                    <p:animEffect filter="wipe(up)" transition="in">
                                      <p:cBhvr>
                                        <p:cTn id="7" dur="500"/>
                                        <p:tgtEl>
                                          <p:spTgt spid="1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3" grpId="1"/>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7" name="Geisler Book--Unshakable Foundations.jpg" descr="Geisler Book--Unshakable Foundations.jpg"/>
          <p:cNvPicPr>
            <a:picLocks noChangeAspect="1"/>
          </p:cNvPicPr>
          <p:nvPr/>
        </p:nvPicPr>
        <p:blipFill>
          <a:blip r:embed="rId3">
            <a:extLst/>
          </a:blip>
          <a:stretch>
            <a:fillRect/>
          </a:stretch>
        </p:blipFill>
        <p:spPr>
          <a:xfrm>
            <a:off x="14708412" y="1822450"/>
            <a:ext cx="7112002" cy="10071100"/>
          </a:xfrm>
          <a:prstGeom prst="rect">
            <a:avLst/>
          </a:prstGeom>
          <a:ln w="25400">
            <a:solidFill>
              <a:srgbClr val="FFFFFF"/>
            </a:solidFill>
            <a:miter lim="400000"/>
          </a:ln>
        </p:spPr>
      </p:pic>
      <p:pic>
        <p:nvPicPr>
          <p:cNvPr id="1778" name="Geisler, Norman.jpg" descr="Geisler, Norman.jpg"/>
          <p:cNvPicPr>
            <a:picLocks noChangeAspect="1"/>
          </p:cNvPicPr>
          <p:nvPr/>
        </p:nvPicPr>
        <p:blipFill>
          <a:blip r:embed="rId4">
            <a:extLst/>
          </a:blip>
          <a:stretch>
            <a:fillRect/>
          </a:stretch>
        </p:blipFill>
        <p:spPr>
          <a:xfrm>
            <a:off x="10258772" y="1847124"/>
            <a:ext cx="3709050" cy="5069033"/>
          </a:xfrm>
          <a:prstGeom prst="rect">
            <a:avLst/>
          </a:prstGeom>
          <a:ln w="25400">
            <a:solidFill>
              <a:srgbClr val="FFFFFF"/>
            </a:solidFill>
            <a:miter lim="400000"/>
          </a:ln>
        </p:spPr>
      </p:pic>
      <p:sp>
        <p:nvSpPr>
          <p:cNvPr id="1779" name="Unshakable Foundations: Contemporary Answers to Crucial Questions about the Christian Faith (2001)"/>
          <p:cNvSpPr txBox="1"/>
          <p:nvPr/>
        </p:nvSpPr>
        <p:spPr>
          <a:xfrm>
            <a:off x="3647230" y="6911213"/>
            <a:ext cx="10005407" cy="51193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sz="7200">
                <a:solidFill>
                  <a:srgbClr val="FFFFFF"/>
                </a:solidFill>
                <a:latin typeface="+mn-lt"/>
                <a:ea typeface="+mn-ea"/>
                <a:cs typeface="+mn-cs"/>
                <a:sym typeface="Helvetica"/>
              </a:defRPr>
            </a:pPr>
            <a:r>
              <a:t>أسسٌ لا تتزعزع:</a:t>
            </a:r>
          </a:p>
          <a:p>
            <a:pPr rtl="1">
              <a:defRPr sz="7200">
                <a:solidFill>
                  <a:srgbClr val="FFFFFF"/>
                </a:solidFill>
                <a:latin typeface="+mn-lt"/>
                <a:ea typeface="+mn-ea"/>
                <a:cs typeface="+mn-cs"/>
                <a:sym typeface="Helvetica"/>
              </a:defRPr>
            </a:pPr>
            <a:r>
              <a:t> إجاباتٌ معاصرةٌ على أسئلة الإيمان المسيحي الحاسمة (2001)</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3" name="“In presenting the design model, we are not interested in assigning exact dates and ages to all of these events; we will leave that up to you to decide. We will offer a suggested time scenario later, but our purpose right now is to show that the Genesis "/>
          <p:cNvSpPr txBox="1"/>
          <p:nvPr>
            <p:ph type="title"/>
          </p:nvPr>
        </p:nvSpPr>
        <p:spPr>
          <a:xfrm>
            <a:off x="2425700" y="1707266"/>
            <a:ext cx="19532600" cy="8851901"/>
          </a:xfrm>
          <a:prstGeom prst="rect">
            <a:avLst/>
          </a:prstGeom>
        </p:spPr>
        <p:txBody>
          <a:bodyPr>
            <a:noAutofit/>
          </a:bodyPr>
          <a:lstStyle/>
          <a:p>
            <a:pPr algn="r" rtl="1">
              <a:lnSpc>
                <a:spcPct val="110000"/>
              </a:lnSpc>
              <a:defRPr sz="7000">
                <a:effectLst/>
              </a:defRPr>
            </a:pPr>
            <a:r>
              <a:t>«عند تقديم نموذج التصميم، لا نهتمُّ بتعيين تواريخ وأعمار دقيقة لكلِّ هذه الأحداث؛ بل نترك لك القرار في هذا الأمر. سوف نقدِّم سيناريو زمنيًّا مقترحًا لاحقًا، لكن هدفنا الآن هو إثبات أنَّ </a:t>
            </a:r>
            <a:r>
              <a:rPr>
                <a:solidFill>
                  <a:srgbClr val="FFFF00"/>
                </a:solidFill>
              </a:rPr>
              <a:t>رواية سفر التكوين لأصل الكائنات الحيَّة تتوافق أساسًا مع العلم الحديث.»</a:t>
            </a:r>
          </a:p>
        </p:txBody>
      </p:sp>
      <p:sp>
        <p:nvSpPr>
          <p:cNvPr id="1784" name="Norman Geisler and Peter Bocchino, Unshakeable Foundations (Minneapolis, MN: Bethany House, 2001), p. 173."/>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Unshakeable Foundations </a:t>
            </a:r>
            <a:r>
              <a:t>(Minneapolis, MN: Bethany House, 2001), p. 173.</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In terms of the order of nature and appearance of new life forms, the fossil record indicates that they appear in the following order:”"/>
          <p:cNvSpPr txBox="1"/>
          <p:nvPr>
            <p:ph type="title"/>
          </p:nvPr>
        </p:nvSpPr>
        <p:spPr>
          <a:xfrm>
            <a:off x="2413000" y="1384300"/>
            <a:ext cx="19532600" cy="3505200"/>
          </a:xfrm>
          <a:prstGeom prst="rect">
            <a:avLst/>
          </a:prstGeom>
        </p:spPr>
        <p:txBody>
          <a:bodyPr/>
          <a:lstStyle/>
          <a:p>
            <a:pPr algn="r" rtl="1">
              <a:defRPr sz="7000">
                <a:effectLst/>
              </a:defRPr>
            </a:pPr>
            <a:r>
              <a:t>"من حيث ترتيب الطبيعة وظهور أشكال الحياة الجديدة، يشير </a:t>
            </a:r>
            <a:r>
              <a:rPr>
                <a:solidFill>
                  <a:srgbClr val="FFFB00"/>
                </a:solidFill>
              </a:rPr>
              <a:t>سجلُّ الحفريَّات</a:t>
            </a:r>
            <a:r>
              <a:t> إلى أنَّها تظهر بالترتيب التالي:"</a:t>
            </a:r>
          </a:p>
        </p:txBody>
      </p:sp>
      <p:sp>
        <p:nvSpPr>
          <p:cNvPr id="1789" name="Norman Geisler and Peter Bocchino, Unshakable Foundations (Minneapolis, MN: Bethany House, 2001), p. 173."/>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Unshakable Foundations </a:t>
            </a:r>
            <a:r>
              <a:t>(Minneapolis, MN: Bethany House, 2001), p. 173.</a:t>
            </a:r>
          </a:p>
        </p:txBody>
      </p:sp>
      <p:sp>
        <p:nvSpPr>
          <p:cNvPr id="1790" name="1. Age of Invertebrates…"/>
          <p:cNvSpPr txBox="1"/>
          <p:nvPr/>
        </p:nvSpPr>
        <p:spPr>
          <a:xfrm>
            <a:off x="13076743" y="4461223"/>
            <a:ext cx="6293857" cy="381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1. عصر اللافقاريَّات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2. عصر الأسماك</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3. عصر البرمائيَّات</a:t>
            </a:r>
          </a:p>
        </p:txBody>
      </p:sp>
      <p:sp>
        <p:nvSpPr>
          <p:cNvPr id="1791" name="4. Age of Reptiles…"/>
          <p:cNvSpPr txBox="1"/>
          <p:nvPr/>
        </p:nvSpPr>
        <p:spPr>
          <a:xfrm>
            <a:off x="5748742" y="4461223"/>
            <a:ext cx="5567224" cy="381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4. عصر الزواحف</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5. عصر الثدييَّات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6. عصر البشر</a:t>
            </a:r>
          </a:p>
        </p:txBody>
      </p:sp>
      <p:sp>
        <p:nvSpPr>
          <p:cNvPr id="1792" name="But he left out the plants and the birds!"/>
          <p:cNvSpPr txBox="1"/>
          <p:nvPr/>
        </p:nvSpPr>
        <p:spPr>
          <a:xfrm>
            <a:off x="7393994" y="8826023"/>
            <a:ext cx="9569375"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8000">
                <a:solidFill>
                  <a:srgbClr val="FFFB00"/>
                </a:solidFill>
                <a:latin typeface="+mn-lt"/>
                <a:ea typeface="+mn-ea"/>
                <a:cs typeface="+mn-cs"/>
                <a:sym typeface="Helvetica"/>
              </a:defRPr>
            </a:lvl1pPr>
          </a:lstStyle>
          <a:p>
            <a:pPr/>
            <a:r>
              <a:t>لكنَّه أهمل النباتات والطيور!</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90"/>
                                        </p:tgtEl>
                                        <p:attrNameLst>
                                          <p:attrName>style.visibility</p:attrName>
                                        </p:attrNameLst>
                                      </p:cBhvr>
                                      <p:to>
                                        <p:strVal val="visible"/>
                                      </p:to>
                                    </p:set>
                                    <p:animEffect filter="wipe(up)" transition="in">
                                      <p:cBhvr>
                                        <p:cTn id="7" dur="500"/>
                                        <p:tgtEl>
                                          <p:spTgt spid="17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791"/>
                                        </p:tgtEl>
                                        <p:attrNameLst>
                                          <p:attrName>style.visibility</p:attrName>
                                        </p:attrNameLst>
                                      </p:cBhvr>
                                      <p:to>
                                        <p:strVal val="visible"/>
                                      </p:to>
                                    </p:set>
                                    <p:animEffect filter="wipe(up)" transition="in">
                                      <p:cBhvr>
                                        <p:cTn id="12" dur="500"/>
                                        <p:tgtEl>
                                          <p:spTgt spid="179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792"/>
                                        </p:tgtEl>
                                        <p:attrNameLst>
                                          <p:attrName>style.visibility</p:attrName>
                                        </p:attrNameLst>
                                      </p:cBhvr>
                                      <p:to>
                                        <p:strVal val="visible"/>
                                      </p:to>
                                    </p:set>
                                    <p:animEffect filter="fade" transition="in">
                                      <p:cBhvr>
                                        <p:cTn id="17" dur="500"/>
                                        <p:tgtEl>
                                          <p:spTgt spid="17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0" grpId="1"/>
      <p:bldP build="whole" bldLvl="1" animBg="1" rev="0" advAuto="0" spid="1791" grpId="2"/>
      <p:bldP build="whole" bldLvl="1" animBg="1" rev="0" advAuto="0" spid="1792" grpId="3"/>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6" name="Screenshot 2023-02-26 at 7.15.05 AM.png" descr="Screenshot 2023-02-26 at 7.15.05 AM.png"/>
          <p:cNvPicPr>
            <a:picLocks noChangeAspect="1"/>
          </p:cNvPicPr>
          <p:nvPr/>
        </p:nvPicPr>
        <p:blipFill>
          <a:blip r:embed="rId3">
            <a:extLst/>
          </a:blip>
          <a:stretch>
            <a:fillRect/>
          </a:stretch>
        </p:blipFill>
        <p:spPr>
          <a:xfrm>
            <a:off x="13451600" y="1087590"/>
            <a:ext cx="8485898" cy="11540820"/>
          </a:xfrm>
          <a:prstGeom prst="rect">
            <a:avLst/>
          </a:prstGeom>
          <a:ln w="12700">
            <a:miter lim="400000"/>
          </a:ln>
          <a:effectLst>
            <a:outerShdw sx="100000" sy="100000" kx="0" ky="0" algn="b" rotWithShape="0" blurRad="190500" dist="8455" dir="5400000">
              <a:srgbClr val="000000"/>
            </a:outerShdw>
          </a:effectLst>
        </p:spPr>
      </p:pic>
      <p:pic>
        <p:nvPicPr>
          <p:cNvPr id="1797" name="Geological-Timescale-v3-1343x1536.jpg" descr="Geological-Timescale-v3-1343x1536.jpg"/>
          <p:cNvPicPr>
            <a:picLocks noChangeAspect="1"/>
          </p:cNvPicPr>
          <p:nvPr/>
        </p:nvPicPr>
        <p:blipFill>
          <a:blip r:embed="rId4">
            <a:extLst/>
          </a:blip>
          <a:stretch>
            <a:fillRect/>
          </a:stretch>
        </p:blipFill>
        <p:spPr>
          <a:xfrm>
            <a:off x="2446502" y="1087590"/>
            <a:ext cx="10090703" cy="1154082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1" name="Image" descr="Image"/>
          <p:cNvPicPr>
            <a:picLocks noChangeAspect="1"/>
          </p:cNvPicPr>
          <p:nvPr/>
        </p:nvPicPr>
        <p:blipFill>
          <a:blip r:embed="rId2">
            <a:extLst/>
          </a:blip>
          <a:stretch>
            <a:fillRect/>
          </a:stretch>
        </p:blipFill>
        <p:spPr>
          <a:xfrm>
            <a:off x="5215854" y="579468"/>
            <a:ext cx="13952293" cy="12557064"/>
          </a:xfrm>
          <a:prstGeom prst="rect">
            <a:avLst/>
          </a:prstGeom>
          <a:ln w="12700">
            <a:miter lim="400000"/>
          </a:ln>
          <a:effectLst>
            <a:outerShdw sx="100000" sy="100000" kx="0" ky="0" algn="b" rotWithShape="0" blurRad="190500" dist="8455" dir="5400000">
              <a:srgbClr val="000000"/>
            </a:outerShdw>
          </a:effectLst>
        </p:spPr>
      </p:pic>
      <p:pic>
        <p:nvPicPr>
          <p:cNvPr id="1802" name="Image" descr="Image"/>
          <p:cNvPicPr>
            <a:picLocks noChangeAspect="1"/>
          </p:cNvPicPr>
          <p:nvPr/>
        </p:nvPicPr>
        <p:blipFill>
          <a:blip r:embed="rId2">
            <a:extLst/>
          </a:blip>
          <a:srcRect l="0" t="0" r="28861" b="0"/>
          <a:stretch>
            <a:fillRect/>
          </a:stretch>
        </p:blipFill>
        <p:spPr>
          <a:xfrm>
            <a:off x="5215854" y="579468"/>
            <a:ext cx="9925475" cy="12557064"/>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1"/>
                                        </p:tgtEl>
                                        <p:attrNameLst>
                                          <p:attrName>style.visibility</p:attrName>
                                        </p:attrNameLst>
                                      </p:cBhvr>
                                      <p:to>
                                        <p:strVal val="visible"/>
                                      </p:to>
                                    </p:set>
                                    <p:animEffect filter="wipe(left)" transition="in">
                                      <p:cBhvr>
                                        <p:cTn id="7" dur="1000"/>
                                        <p:tgtEl>
                                          <p:spTgt spid="18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1" grpId="1"/>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4" name="image101.jpeg" descr="image101.jpeg"/>
          <p:cNvPicPr>
            <a:picLocks noChangeAspect="1"/>
          </p:cNvPicPr>
          <p:nvPr/>
        </p:nvPicPr>
        <p:blipFill>
          <a:blip r:embed="rId3">
            <a:extLst/>
          </a:blip>
          <a:stretch>
            <a:fillRect/>
          </a:stretch>
        </p:blipFill>
        <p:spPr>
          <a:xfrm>
            <a:off x="7249225" y="478618"/>
            <a:ext cx="10241150" cy="12758764"/>
          </a:xfrm>
          <a:prstGeom prst="rect">
            <a:avLst/>
          </a:prstGeom>
          <a:ln w="12700">
            <a:miter lim="400000"/>
          </a:ln>
          <a:effectLst>
            <a:outerShdw sx="100000" sy="100000" kx="0" ky="0" algn="b" rotWithShape="0" blurRad="190500" dist="8455" dir="5400000">
              <a:srgbClr val="000000"/>
            </a:outerShdw>
          </a:effectLst>
        </p:spPr>
      </p:pic>
      <p:grpSp>
        <p:nvGrpSpPr>
          <p:cNvPr id="1808" name="Group"/>
          <p:cNvGrpSpPr/>
          <p:nvPr/>
        </p:nvGrpSpPr>
        <p:grpSpPr>
          <a:xfrm>
            <a:off x="11366500" y="8721955"/>
            <a:ext cx="10782373" cy="2001679"/>
            <a:chOff x="0" y="0"/>
            <a:chExt cx="10782372" cy="2001677"/>
          </a:xfrm>
        </p:grpSpPr>
        <p:sp>
          <p:nvSpPr>
            <p:cNvPr id="1805" name="Rectangle"/>
            <p:cNvSpPr/>
            <p:nvPr/>
          </p:nvSpPr>
          <p:spPr>
            <a:xfrm>
              <a:off x="0" y="74938"/>
              <a:ext cx="2467198" cy="1926740"/>
            </a:xfrm>
            <a:prstGeom prst="rect">
              <a:avLst/>
            </a:prstGeom>
            <a:noFill/>
            <a:ln w="127000" cap="flat">
              <a:solidFill>
                <a:srgbClr val="5E30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06" name="Line"/>
            <p:cNvSpPr/>
            <p:nvPr/>
          </p:nvSpPr>
          <p:spPr>
            <a:xfrm flipH="1" flipV="1">
              <a:off x="2444227" y="350925"/>
              <a:ext cx="4161060" cy="1"/>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07" name="المخلوقات البحرية الأولى"/>
            <p:cNvSpPr txBox="1"/>
            <p:nvPr/>
          </p:nvSpPr>
          <p:spPr>
            <a:xfrm>
              <a:off x="6525125" y="0"/>
              <a:ext cx="4257248" cy="1720593"/>
            </a:xfrm>
            <a:prstGeom prst="rect">
              <a:avLst/>
            </a:prstGeom>
            <a:solidFill>
              <a:srgbClr val="5E30EB"/>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defTabSz="457200">
                <a:lnSpc>
                  <a:spcPct val="80000"/>
                </a:lnSpc>
                <a:defRPr sz="5300">
                  <a:solidFill>
                    <a:srgbClr val="FFFFFF"/>
                  </a:solidFill>
                  <a:latin typeface="+mn-lt"/>
                  <a:ea typeface="+mn-ea"/>
                  <a:cs typeface="+mn-cs"/>
                  <a:sym typeface="Helvetica"/>
                </a:defRPr>
              </a:lvl1pPr>
            </a:lstStyle>
            <a:p>
              <a:pPr/>
              <a:r>
                <a:t>المخلوقات البحرية الأولى</a:t>
              </a:r>
            </a:p>
          </p:txBody>
        </p:sp>
      </p:grpSp>
      <p:grpSp>
        <p:nvGrpSpPr>
          <p:cNvPr id="1818" name="Group"/>
          <p:cNvGrpSpPr/>
          <p:nvPr/>
        </p:nvGrpSpPr>
        <p:grpSpPr>
          <a:xfrm>
            <a:off x="1942044" y="4358639"/>
            <a:ext cx="9515996" cy="4630626"/>
            <a:chOff x="0" y="0"/>
            <a:chExt cx="9515995" cy="4630624"/>
          </a:xfrm>
        </p:grpSpPr>
        <p:sp>
          <p:nvSpPr>
            <p:cNvPr id="1809" name="Line"/>
            <p:cNvSpPr/>
            <p:nvPr/>
          </p:nvSpPr>
          <p:spPr>
            <a:xfrm>
              <a:off x="7324910" y="4199493"/>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0" name="Line"/>
            <p:cNvSpPr/>
            <p:nvPr/>
          </p:nvSpPr>
          <p:spPr>
            <a:xfrm>
              <a:off x="7324910" y="0"/>
              <a:ext cx="2191086" cy="0"/>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1" name="Line"/>
            <p:cNvSpPr/>
            <p:nvPr/>
          </p:nvSpPr>
          <p:spPr>
            <a:xfrm>
              <a:off x="7324910" y="2573020"/>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2" name="Line"/>
            <p:cNvSpPr/>
            <p:nvPr/>
          </p:nvSpPr>
          <p:spPr>
            <a:xfrm>
              <a:off x="7324910" y="3871833"/>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3" name="أنواع مختلفة من النباتات في أوقات مختلفة"/>
            <p:cNvSpPr txBox="1"/>
            <p:nvPr/>
          </p:nvSpPr>
          <p:spPr>
            <a:xfrm>
              <a:off x="0" y="2215753"/>
              <a:ext cx="5037296" cy="2414872"/>
            </a:xfrm>
            <a:prstGeom prst="rect">
              <a:avLst/>
            </a:pr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R="215900" algn="r" defTabSz="457200">
                <a:lnSpc>
                  <a:spcPct val="80000"/>
                </a:lnSpc>
                <a:defRPr sz="5300">
                  <a:solidFill>
                    <a:srgbClr val="FFFFFF"/>
                  </a:solidFill>
                  <a:latin typeface="+mn-lt"/>
                  <a:ea typeface="+mn-ea"/>
                  <a:cs typeface="+mn-cs"/>
                  <a:sym typeface="Helvetica"/>
                </a:defRPr>
              </a:lvl1pPr>
            </a:lstStyle>
            <a:p>
              <a:pPr/>
              <a:r>
                <a:t>أنواع مختلفة من النباتات في أوقات مختلفة</a:t>
              </a:r>
            </a:p>
          </p:txBody>
        </p:sp>
        <p:sp>
          <p:nvSpPr>
            <p:cNvPr id="1814" name="Line"/>
            <p:cNvSpPr/>
            <p:nvPr/>
          </p:nvSpPr>
          <p:spPr>
            <a:xfrm flipV="1">
              <a:off x="4905515" y="12925"/>
              <a:ext cx="2486436" cy="2486436"/>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5" name="Line"/>
            <p:cNvSpPr/>
            <p:nvPr/>
          </p:nvSpPr>
          <p:spPr>
            <a:xfrm>
              <a:off x="4930916" y="2573020"/>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6" name="Line"/>
            <p:cNvSpPr/>
            <p:nvPr/>
          </p:nvSpPr>
          <p:spPr>
            <a:xfrm>
              <a:off x="4930916" y="3871833"/>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7" name="Line"/>
            <p:cNvSpPr/>
            <p:nvPr/>
          </p:nvSpPr>
          <p:spPr>
            <a:xfrm>
              <a:off x="4851634" y="4199493"/>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822" name="Group"/>
          <p:cNvGrpSpPr/>
          <p:nvPr/>
        </p:nvGrpSpPr>
        <p:grpSpPr>
          <a:xfrm>
            <a:off x="13421052" y="1569404"/>
            <a:ext cx="6709952" cy="463551"/>
            <a:chOff x="0" y="0"/>
            <a:chExt cx="6709951" cy="463550"/>
          </a:xfrm>
        </p:grpSpPr>
        <p:sp>
          <p:nvSpPr>
            <p:cNvPr id="1819" name="Line"/>
            <p:cNvSpPr/>
            <p:nvPr/>
          </p:nvSpPr>
          <p:spPr>
            <a:xfrm flipH="1" flipV="1">
              <a:off x="-1" y="463549"/>
              <a:ext cx="2191086" cy="2"/>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0" name="الحيتان"/>
            <p:cNvSpPr/>
            <p:nvPr/>
          </p:nvSpPr>
          <p:spPr>
            <a:xfrm>
              <a:off x="4418198" y="0"/>
              <a:ext cx="229175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127000" algn="r" defTabSz="457200">
                <a:defRPr>
                  <a:solidFill>
                    <a:srgbClr val="FFFFFF"/>
                  </a:solidFill>
                  <a:latin typeface="+mn-lt"/>
                  <a:ea typeface="+mn-ea"/>
                  <a:cs typeface="+mn-cs"/>
                  <a:sym typeface="Helvetica"/>
                </a:defRPr>
              </a:lvl1pPr>
            </a:lstStyle>
            <a:p>
              <a:pPr/>
              <a:r>
                <a:t>الحيتان </a:t>
              </a:r>
            </a:p>
          </p:txBody>
        </p:sp>
        <p:sp>
          <p:nvSpPr>
            <p:cNvPr id="1821" name="Line"/>
            <p:cNvSpPr/>
            <p:nvPr/>
          </p:nvSpPr>
          <p:spPr>
            <a:xfrm>
              <a:off x="1809384" y="463550"/>
              <a:ext cx="2594198" cy="0"/>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825" name="Group"/>
          <p:cNvGrpSpPr/>
          <p:nvPr/>
        </p:nvGrpSpPr>
        <p:grpSpPr>
          <a:xfrm>
            <a:off x="13433752" y="5340349"/>
            <a:ext cx="8748461" cy="501651"/>
            <a:chOff x="0" y="0"/>
            <a:chExt cx="8748460" cy="501650"/>
          </a:xfrm>
        </p:grpSpPr>
        <p:sp>
          <p:nvSpPr>
            <p:cNvPr id="1823" name="Line"/>
            <p:cNvSpPr/>
            <p:nvPr/>
          </p:nvSpPr>
          <p:spPr>
            <a:xfrm flipH="1" flipV="1">
              <a:off x="0" y="501649"/>
              <a:ext cx="4528722" cy="2"/>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4" name="الزواحف الطائرة"/>
            <p:cNvSpPr/>
            <p:nvPr/>
          </p:nvSpPr>
          <p:spPr>
            <a:xfrm>
              <a:off x="4407661" y="-1"/>
              <a:ext cx="43408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R="127000" algn="r" defTabSz="457200">
                <a:lnSpc>
                  <a:spcPct val="90000"/>
                </a:lnSpc>
                <a:defRPr sz="5400">
                  <a:solidFill>
                    <a:srgbClr val="FFFFFF"/>
                  </a:solidFill>
                  <a:latin typeface="+mn-lt"/>
                  <a:ea typeface="+mn-ea"/>
                  <a:cs typeface="+mn-cs"/>
                  <a:sym typeface="Helvetica"/>
                </a:defRPr>
              </a:lvl1pPr>
            </a:lstStyle>
            <a:p>
              <a:pPr/>
              <a:r>
                <a:t>الزواحف الطائرة</a:t>
              </a:r>
            </a:p>
          </p:txBody>
        </p:sp>
      </p:grpSp>
      <p:grpSp>
        <p:nvGrpSpPr>
          <p:cNvPr id="1829" name="Group"/>
          <p:cNvGrpSpPr/>
          <p:nvPr/>
        </p:nvGrpSpPr>
        <p:grpSpPr>
          <a:xfrm>
            <a:off x="13433752" y="6799377"/>
            <a:ext cx="8746897" cy="1179637"/>
            <a:chOff x="0" y="0"/>
            <a:chExt cx="8746896" cy="1179635"/>
          </a:xfrm>
        </p:grpSpPr>
        <p:sp>
          <p:nvSpPr>
            <p:cNvPr id="1826" name="Line"/>
            <p:cNvSpPr/>
            <p:nvPr/>
          </p:nvSpPr>
          <p:spPr>
            <a:xfrm flipH="1" flipV="1">
              <a:off x="0" y="562416"/>
              <a:ext cx="4563295" cy="338638"/>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7" name="Line"/>
            <p:cNvSpPr/>
            <p:nvPr/>
          </p:nvSpPr>
          <p:spPr>
            <a:xfrm flipH="1">
              <a:off x="0" y="892302"/>
              <a:ext cx="4565650" cy="287335"/>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8" name="الزواحف الأولى البرمائيَّات الأولى"/>
            <p:cNvSpPr/>
            <p:nvPr/>
          </p:nvSpPr>
          <p:spPr>
            <a:xfrm>
              <a:off x="4463022" y="0"/>
              <a:ext cx="428387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5E30EB"/>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127000" algn="r" defTabSz="457200">
                <a:lnSpc>
                  <a:spcPct val="80000"/>
                </a:lnSpc>
                <a:defRPr sz="5300">
                  <a:solidFill>
                    <a:srgbClr val="FFFFFF"/>
                  </a:solidFill>
                  <a:latin typeface="+mn-lt"/>
                  <a:ea typeface="+mn-ea"/>
                  <a:cs typeface="+mn-cs"/>
                  <a:sym typeface="Helvetica"/>
                </a:defRPr>
              </a:lvl1pPr>
            </a:lstStyle>
            <a:p>
              <a:pPr/>
              <a:r>
                <a:t>الزواحف الأولى البرمائيَّات الأولى</a:t>
              </a:r>
            </a:p>
          </p:txBody>
        </p:sp>
      </p:grpSp>
      <p:sp>
        <p:nvSpPr>
          <p:cNvPr id="1830" name="“Geologic Time Scale”"/>
          <p:cNvSpPr txBox="1"/>
          <p:nvPr/>
        </p:nvSpPr>
        <p:spPr>
          <a:xfrm>
            <a:off x="1938847" y="342708"/>
            <a:ext cx="5037298" cy="1890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457200" rtl="1">
              <a:lnSpc>
                <a:spcPct val="70000"/>
              </a:lnSpc>
              <a:defRPr sz="6000">
                <a:solidFill>
                  <a:srgbClr val="FFFFFF"/>
                </a:solidFill>
                <a:latin typeface="+mn-lt"/>
                <a:ea typeface="+mn-ea"/>
                <a:cs typeface="+mn-cs"/>
                <a:sym typeface="Helvetica"/>
              </a:defRPr>
            </a:lvl1pPr>
          </a:lstStyle>
          <a:p>
            <a:pPr/>
            <a:r>
              <a:t>"مقياس الزمن الجيولوجي"</a:t>
            </a:r>
          </a:p>
        </p:txBody>
      </p:sp>
      <p:sp>
        <p:nvSpPr>
          <p:cNvPr id="1831" name="66 MYA"/>
          <p:cNvSpPr txBox="1"/>
          <p:nvPr/>
        </p:nvSpPr>
        <p:spPr>
          <a:xfrm>
            <a:off x="2770665" y="2933045"/>
            <a:ext cx="4161061" cy="92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457200" rtl="1">
              <a:defRPr sz="5000">
                <a:solidFill>
                  <a:srgbClr val="FFFFFF"/>
                </a:solidFill>
                <a:latin typeface="+mn-lt"/>
                <a:ea typeface="+mn-ea"/>
                <a:cs typeface="+mn-cs"/>
                <a:sym typeface="Helvetica"/>
              </a:defRPr>
            </a:lvl1pPr>
          </a:lstStyle>
          <a:p>
            <a:pPr/>
            <a:r>
              <a:t>منذ 66 مليون سنة</a:t>
            </a:r>
          </a:p>
        </p:txBody>
      </p:sp>
      <p:sp>
        <p:nvSpPr>
          <p:cNvPr id="1832" name="252.2 MYA"/>
          <p:cNvSpPr txBox="1"/>
          <p:nvPr/>
        </p:nvSpPr>
        <p:spPr>
          <a:xfrm>
            <a:off x="1760883" y="5689600"/>
            <a:ext cx="5158143" cy="9276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defTabSz="457200" rtl="1">
              <a:defRPr sz="5000">
                <a:solidFill>
                  <a:srgbClr val="FFFFFF"/>
                </a:solidFill>
                <a:latin typeface="+mn-lt"/>
                <a:ea typeface="+mn-ea"/>
                <a:cs typeface="+mn-cs"/>
                <a:sym typeface="Helvetica"/>
              </a:defRPr>
            </a:pPr>
            <a:r>
              <a:t>منذ </a:t>
            </a:r>
            <a:r>
              <a:t>252.2</a:t>
            </a:r>
            <a:r>
              <a:t> مليون سنة</a:t>
            </a:r>
          </a:p>
        </p:txBody>
      </p:sp>
      <p:sp>
        <p:nvSpPr>
          <p:cNvPr id="1833" name="منذ 541 مليون سنة"/>
          <p:cNvSpPr txBox="1"/>
          <p:nvPr/>
        </p:nvSpPr>
        <p:spPr>
          <a:xfrm>
            <a:off x="2477799" y="9602539"/>
            <a:ext cx="4492793" cy="927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rtl="1">
              <a:defRPr sz="5000">
                <a:solidFill>
                  <a:srgbClr val="FFFFFF"/>
                </a:solidFill>
                <a:latin typeface="+mn-lt"/>
                <a:ea typeface="+mn-ea"/>
                <a:cs typeface="+mn-cs"/>
                <a:sym typeface="Helvetica"/>
              </a:defRPr>
            </a:lvl1pPr>
          </a:lstStyle>
          <a:p>
            <a:pPr/>
            <a:r>
              <a:t>منذ 541 مليون سنة</a:t>
            </a:r>
          </a:p>
        </p:txBody>
      </p:sp>
      <p:sp>
        <p:nvSpPr>
          <p:cNvPr id="1834" name="US National Park Service…"/>
          <p:cNvSpPr txBox="1"/>
          <p:nvPr/>
        </p:nvSpPr>
        <p:spPr>
          <a:xfrm>
            <a:off x="1689206" y="10658964"/>
            <a:ext cx="4895800" cy="224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rtl="1">
              <a:lnSpc>
                <a:spcPct val="90000"/>
              </a:lnSpc>
              <a:defRPr sz="4600">
                <a:solidFill>
                  <a:srgbClr val="FFFFFF"/>
                </a:solidFill>
                <a:latin typeface="+mn-lt"/>
                <a:ea typeface="+mn-ea"/>
                <a:cs typeface="+mn-cs"/>
                <a:sym typeface="Helvetica"/>
              </a:defRPr>
            </a:pPr>
            <a:r>
              <a:t>خدمة المتنزَّهات القوميَّة الأميركيَّة, </a:t>
            </a:r>
          </a:p>
          <a:p>
            <a:pPr defTabSz="457200">
              <a:lnSpc>
                <a:spcPct val="90000"/>
              </a:lnSpc>
              <a:defRPr sz="4100">
                <a:solidFill>
                  <a:srgbClr val="FFFFFF"/>
                </a:solidFill>
                <a:latin typeface="+mn-lt"/>
                <a:ea typeface="+mn-ea"/>
                <a:cs typeface="+mn-cs"/>
                <a:sym typeface="Helvetica"/>
              </a:defRPr>
            </a:pPr>
            <a:r>
              <a:t>2017</a:t>
            </a:r>
          </a:p>
        </p:txBody>
      </p:sp>
      <p:grpSp>
        <p:nvGrpSpPr>
          <p:cNvPr id="1837" name="Group"/>
          <p:cNvGrpSpPr/>
          <p:nvPr/>
        </p:nvGrpSpPr>
        <p:grpSpPr>
          <a:xfrm>
            <a:off x="13028830" y="3614622"/>
            <a:ext cx="8280269" cy="1985528"/>
            <a:chOff x="-354121" y="0"/>
            <a:chExt cx="8280268" cy="1985526"/>
          </a:xfrm>
        </p:grpSpPr>
        <p:sp>
          <p:nvSpPr>
            <p:cNvPr id="1835" name="Line"/>
            <p:cNvSpPr/>
            <p:nvPr/>
          </p:nvSpPr>
          <p:spPr>
            <a:xfrm flipH="1">
              <a:off x="-354122" y="425449"/>
              <a:ext cx="4955308" cy="1560078"/>
            </a:xfrm>
            <a:prstGeom prst="line">
              <a:avLst/>
            </a:prstGeom>
            <a:noFill/>
            <a:ln w="152400" cap="flat">
              <a:solidFill>
                <a:srgbClr val="00FDFF"/>
              </a:solidFill>
              <a:prstDash val="solid"/>
              <a:miter lim="400000"/>
              <a:tailEnd type="triangle" w="med" len="med"/>
            </a:ln>
            <a:effectLst>
              <a:outerShdw sx="100000" sy="100000" kx="0" ky="0" algn="b" rotWithShape="0" blurRad="63500" dist="25400" dir="5400000">
                <a:srgbClr val="000000">
                  <a:alpha val="84647"/>
                </a:srgbClr>
              </a:outerShdw>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6" name="الثدييات الأولى"/>
            <p:cNvSpPr txBox="1"/>
            <p:nvPr/>
          </p:nvSpPr>
          <p:spPr>
            <a:xfrm>
              <a:off x="4458461" y="0"/>
              <a:ext cx="3467686" cy="1607712"/>
            </a:xfrm>
            <a:prstGeom prst="rect">
              <a:avLst/>
            </a:prstGeom>
            <a:solidFill>
              <a:srgbClr val="00FDFF"/>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R="127000" algn="r" defTabSz="457200">
                <a:lnSpc>
                  <a:spcPct val="60000"/>
                </a:lnSpc>
                <a:defRPr>
                  <a:latin typeface="+mn-lt"/>
                  <a:ea typeface="+mn-ea"/>
                  <a:cs typeface="+mn-cs"/>
                  <a:sym typeface="Helvetica"/>
                </a:defRPr>
              </a:lvl1pPr>
            </a:lstStyle>
            <a:p>
              <a:pPr/>
              <a:r>
                <a:t>الثدييات الأولى</a:t>
              </a:r>
            </a:p>
          </p:txBody>
        </p:sp>
      </p:grpSp>
      <p:grpSp>
        <p:nvGrpSpPr>
          <p:cNvPr id="1840" name="Group"/>
          <p:cNvGrpSpPr/>
          <p:nvPr/>
        </p:nvGrpSpPr>
        <p:grpSpPr>
          <a:xfrm>
            <a:off x="13028830" y="2651731"/>
            <a:ext cx="8273127" cy="1985528"/>
            <a:chOff x="-354121" y="0"/>
            <a:chExt cx="8273126" cy="1985526"/>
          </a:xfrm>
        </p:grpSpPr>
        <p:sp>
          <p:nvSpPr>
            <p:cNvPr id="1838" name="Line"/>
            <p:cNvSpPr/>
            <p:nvPr/>
          </p:nvSpPr>
          <p:spPr>
            <a:xfrm flipH="1">
              <a:off x="-354122" y="425449"/>
              <a:ext cx="4955308" cy="1560078"/>
            </a:xfrm>
            <a:prstGeom prst="line">
              <a:avLst/>
            </a:prstGeom>
            <a:noFill/>
            <a:ln w="152400" cap="flat">
              <a:solidFill>
                <a:srgbClr val="00FDFF"/>
              </a:solidFill>
              <a:prstDash val="solid"/>
              <a:miter lim="400000"/>
              <a:tailEnd type="triangle" w="med" len="med"/>
            </a:ln>
            <a:effectLst>
              <a:outerShdw sx="100000" sy="100000" kx="0" ky="0" algn="b" rotWithShape="0" blurRad="63500" dist="25400" dir="5400000">
                <a:srgbClr val="000000">
                  <a:alpha val="84647"/>
                </a:srgbClr>
              </a:outerShdw>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9" name="الديناصورات"/>
            <p:cNvSpPr txBox="1"/>
            <p:nvPr/>
          </p:nvSpPr>
          <p:spPr>
            <a:xfrm>
              <a:off x="4458461" y="0"/>
              <a:ext cx="3460544" cy="910292"/>
            </a:xfrm>
            <a:prstGeom prst="rect">
              <a:avLst/>
            </a:prstGeom>
            <a:solidFill>
              <a:srgbClr val="00FDFF"/>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R="127000" algn="r" defTabSz="457200">
                <a:lnSpc>
                  <a:spcPct val="90000"/>
                </a:lnSpc>
                <a:defRPr sz="5400">
                  <a:latin typeface="+mn-lt"/>
                  <a:ea typeface="+mn-ea"/>
                  <a:cs typeface="+mn-cs"/>
                  <a:sym typeface="Helvetica"/>
                </a:defRPr>
              </a:lvl1pPr>
            </a:lstStyle>
            <a:p>
              <a:pPr/>
              <a:r>
                <a:t>الديناصورات</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808"/>
                                        </p:tgtEl>
                                        <p:attrNameLst>
                                          <p:attrName>style.visibility</p:attrName>
                                        </p:attrNameLst>
                                      </p:cBhvr>
                                      <p:to>
                                        <p:strVal val="visible"/>
                                      </p:to>
                                    </p:set>
                                    <p:animEffect filter="wipe(right)" transition="in">
                                      <p:cBhvr>
                                        <p:cTn id="7" dur="500"/>
                                        <p:tgtEl>
                                          <p:spTgt spid="18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818"/>
                                        </p:tgtEl>
                                        <p:attrNameLst>
                                          <p:attrName>style.visibility</p:attrName>
                                        </p:attrNameLst>
                                      </p:cBhvr>
                                      <p:to>
                                        <p:strVal val="visible"/>
                                      </p:to>
                                    </p:set>
                                    <p:animEffect filter="wipe(left)" transition="in">
                                      <p:cBhvr>
                                        <p:cTn id="12" dur="500"/>
                                        <p:tgtEl>
                                          <p:spTgt spid="181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829"/>
                                        </p:tgtEl>
                                        <p:attrNameLst>
                                          <p:attrName>style.visibility</p:attrName>
                                        </p:attrNameLst>
                                      </p:cBhvr>
                                      <p:to>
                                        <p:strVal val="visible"/>
                                      </p:to>
                                    </p:set>
                                    <p:animEffect filter="wipe(right)" transition="in">
                                      <p:cBhvr>
                                        <p:cTn id="17" dur="500"/>
                                        <p:tgtEl>
                                          <p:spTgt spid="182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1822"/>
                                        </p:tgtEl>
                                        <p:attrNameLst>
                                          <p:attrName>style.visibility</p:attrName>
                                        </p:attrNameLst>
                                      </p:cBhvr>
                                      <p:to>
                                        <p:strVal val="visible"/>
                                      </p:to>
                                    </p:set>
                                    <p:animEffect filter="wipe(right)" transition="in">
                                      <p:cBhvr>
                                        <p:cTn id="22" dur="500"/>
                                        <p:tgtEl>
                                          <p:spTgt spid="182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2" presetID="22" grpId="5" fill="hold">
                                  <p:stCondLst>
                                    <p:cond delay="0"/>
                                  </p:stCondLst>
                                  <p:iterate type="el" backwards="0">
                                    <p:tmAbs val="0"/>
                                  </p:iterate>
                                  <p:childTnLst>
                                    <p:set>
                                      <p:cBhvr>
                                        <p:cTn id="26" fill="hold"/>
                                        <p:tgtEl>
                                          <p:spTgt spid="1825"/>
                                        </p:tgtEl>
                                        <p:attrNameLst>
                                          <p:attrName>style.visibility</p:attrName>
                                        </p:attrNameLst>
                                      </p:cBhvr>
                                      <p:to>
                                        <p:strVal val="visible"/>
                                      </p:to>
                                    </p:set>
                                    <p:animEffect filter="wipe(right)" transition="in">
                                      <p:cBhvr>
                                        <p:cTn id="27" dur="500"/>
                                        <p:tgtEl>
                                          <p:spTgt spid="182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2" presetID="22" grpId="6" fill="hold">
                                  <p:stCondLst>
                                    <p:cond delay="0"/>
                                  </p:stCondLst>
                                  <p:iterate type="el" backwards="0">
                                    <p:tmAbs val="0"/>
                                  </p:iterate>
                                  <p:childTnLst>
                                    <p:set>
                                      <p:cBhvr>
                                        <p:cTn id="31" fill="hold"/>
                                        <p:tgtEl>
                                          <p:spTgt spid="1837"/>
                                        </p:tgtEl>
                                        <p:attrNameLst>
                                          <p:attrName>style.visibility</p:attrName>
                                        </p:attrNameLst>
                                      </p:cBhvr>
                                      <p:to>
                                        <p:strVal val="visible"/>
                                      </p:to>
                                    </p:set>
                                    <p:animEffect filter="wipe(right)" transition="in">
                                      <p:cBhvr>
                                        <p:cTn id="32" dur="500"/>
                                        <p:tgtEl>
                                          <p:spTgt spid="1837"/>
                                        </p:tgtEl>
                                      </p:cBhvr>
                                    </p:animEffect>
                                  </p:childTnLst>
                                </p:cTn>
                              </p:par>
                            </p:childTnLst>
                          </p:cTn>
                        </p:par>
                        <p:par>
                          <p:cTn id="33" fill="hold">
                            <p:stCondLst>
                              <p:cond delay="500"/>
                            </p:stCondLst>
                            <p:childTnLst>
                              <p:par>
                                <p:cTn id="34" presetClass="entr" nodeType="afterEffect" presetSubtype="2" presetID="22" grpId="7" fill="hold">
                                  <p:stCondLst>
                                    <p:cond delay="0"/>
                                  </p:stCondLst>
                                  <p:iterate type="el" backwards="0">
                                    <p:tmAbs val="0"/>
                                  </p:iterate>
                                  <p:childTnLst>
                                    <p:set>
                                      <p:cBhvr>
                                        <p:cTn id="35" fill="hold"/>
                                        <p:tgtEl>
                                          <p:spTgt spid="1840"/>
                                        </p:tgtEl>
                                        <p:attrNameLst>
                                          <p:attrName>style.visibility</p:attrName>
                                        </p:attrNameLst>
                                      </p:cBhvr>
                                      <p:to>
                                        <p:strVal val="visible"/>
                                      </p:to>
                                    </p:set>
                                    <p:animEffect filter="wipe(right)" transition="in">
                                      <p:cBhvr>
                                        <p:cTn id="36" dur="500"/>
                                        <p:tgtEl>
                                          <p:spTgt spid="1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8" grpId="1"/>
      <p:bldP build="whole" bldLvl="1" animBg="1" rev="0" advAuto="0" spid="1822" grpId="4"/>
      <p:bldP build="whole" bldLvl="1" animBg="1" rev="0" advAuto="0" spid="1829" grpId="3"/>
      <p:bldP build="whole" bldLvl="1" animBg="1" rev="0" advAuto="0" spid="1825" grpId="5"/>
      <p:bldP build="whole" bldLvl="1" animBg="1" rev="0" advAuto="0" spid="1837" grpId="6"/>
      <p:bldP build="whole" bldLvl="1" animBg="1" rev="0" advAuto="0" spid="1840" grpId="7"/>
      <p:bldP build="whole" bldLvl="1" animBg="1" rev="0" advAuto="0" spid="1818" grpId="2"/>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4" name="افتراضٌ تطوُّريٌّ أساسيٌّ، لكنَّه خاطئ"/>
          <p:cNvSpPr txBox="1"/>
          <p:nvPr>
            <p:ph type="title" idx="4294967295"/>
          </p:nvPr>
        </p:nvSpPr>
        <p:spPr>
          <a:xfrm>
            <a:off x="4301132" y="2298297"/>
            <a:ext cx="15781736" cy="1882460"/>
          </a:xfrm>
          <a:prstGeom prst="rect">
            <a:avLst/>
          </a:prstGeom>
        </p:spPr>
        <p:txBody>
          <a:bodyPr/>
          <a:lstStyle/>
          <a:p>
            <a:pPr algn="ctr" rtl="1">
              <a:defRPr b="0" sz="9000">
                <a:solidFill>
                  <a:srgbClr val="78E2F7"/>
                </a:solidFill>
                <a:effectLst>
                  <a:outerShdw sx="100000" sy="100000" kx="0" ky="0" algn="b" rotWithShape="0" blurRad="50800" dist="38100" dir="5400000">
                    <a:srgbClr val="000000">
                      <a:alpha val="40000"/>
                    </a:srgbClr>
                  </a:outerShdw>
                </a:effectLst>
              </a:defRPr>
            </a:pPr>
            <a:r>
              <a:t>افتراضٌ تطوُّريٌّ أساسيٌّ، لكنَّه </a:t>
            </a:r>
            <a:r>
              <a:rPr u="sng">
                <a:solidFill>
                  <a:srgbClr val="FFFF00"/>
                </a:solidFill>
              </a:rPr>
              <a:t>خاطئ</a:t>
            </a:r>
          </a:p>
        </p:txBody>
      </p:sp>
      <p:sp>
        <p:nvSpPr>
          <p:cNvPr id="1845" name="The absence of fossils of a creature in a particular geological formation is evidence of the non-existence of that creature when that sedimentary layer was deposited."/>
          <p:cNvSpPr txBox="1"/>
          <p:nvPr/>
        </p:nvSpPr>
        <p:spPr>
          <a:xfrm>
            <a:off x="2470150" y="5425969"/>
            <a:ext cx="19443700" cy="2864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110000"/>
              </a:lnSpc>
              <a:defRPr sz="7600">
                <a:solidFill>
                  <a:srgbClr val="FFFFFF"/>
                </a:solidFill>
                <a:latin typeface="+mn-lt"/>
                <a:ea typeface="+mn-ea"/>
                <a:cs typeface="+mn-cs"/>
                <a:sym typeface="Helvetica"/>
              </a:defRPr>
            </a:lvl1pPr>
          </a:lstStyle>
          <a:p>
            <a:pPr/>
            <a:r>
              <a:t>إنَّ غياب أحافير كائنٍ ما في تكوينٍ جيولوجيٍّ معيَّن خير دليلٍ على غياب ذلك الكائن عند ترسُّب تلك الطبقة الرسوبيَّة.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45"/>
                                        </p:tgtEl>
                                        <p:attrNameLst>
                                          <p:attrName>style.visibility</p:attrName>
                                        </p:attrNameLst>
                                      </p:cBhvr>
                                      <p:to>
                                        <p:strVal val="visible"/>
                                      </p:to>
                                    </p:set>
                                    <p:animEffect filter="fade" transition="in">
                                      <p:cBhvr>
                                        <p:cTn id="7" dur="500"/>
                                        <p:tgtEl>
                                          <p:spTgt spid="1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5" grpId="1"/>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7" name="Coelacanth"/>
          <p:cNvSpPr txBox="1"/>
          <p:nvPr/>
        </p:nvSpPr>
        <p:spPr>
          <a:xfrm>
            <a:off x="11115472" y="1116322"/>
            <a:ext cx="11936042" cy="14233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spcBef>
                <a:spcPts val="2800"/>
              </a:spcBef>
              <a:defRPr sz="8000">
                <a:solidFill>
                  <a:srgbClr val="78E2F7"/>
                </a:solidFill>
                <a:uFill>
                  <a:solidFill>
                    <a:srgbClr val="C6E6E9"/>
                  </a:solidFill>
                </a:uFill>
                <a:latin typeface="+mn-lt"/>
                <a:ea typeface="+mn-ea"/>
                <a:cs typeface="+mn-cs"/>
                <a:sym typeface="Helvetica"/>
              </a:defRPr>
            </a:lvl1pPr>
          </a:lstStyle>
          <a:p>
            <a:pPr/>
            <a:r>
              <a:t>سمكة سيلاكانث (شوكيَّة الجوف)</a:t>
            </a:r>
          </a:p>
        </p:txBody>
      </p:sp>
      <p:grpSp>
        <p:nvGrpSpPr>
          <p:cNvPr id="1850" name="Group"/>
          <p:cNvGrpSpPr/>
          <p:nvPr/>
        </p:nvGrpSpPr>
        <p:grpSpPr>
          <a:xfrm>
            <a:off x="2038267" y="992272"/>
            <a:ext cx="19709796" cy="4027644"/>
            <a:chOff x="0" y="0"/>
            <a:chExt cx="19709795" cy="4027642"/>
          </a:xfrm>
        </p:grpSpPr>
        <p:pic>
          <p:nvPicPr>
            <p:cNvPr id="1848" name="coelocanth living.jpg" descr="coelocanth living.jpg"/>
            <p:cNvPicPr>
              <a:picLocks noChangeAspect="1"/>
            </p:cNvPicPr>
            <p:nvPr/>
          </p:nvPicPr>
          <p:blipFill>
            <a:blip r:embed="rId3">
              <a:extLst/>
            </a:blip>
            <a:stretch>
              <a:fillRect/>
            </a:stretch>
          </p:blipFill>
          <p:spPr>
            <a:xfrm>
              <a:off x="-1" y="0"/>
              <a:ext cx="8799889" cy="4027643"/>
            </a:xfrm>
            <a:prstGeom prst="rect">
              <a:avLst/>
            </a:prstGeom>
            <a:ln w="25400" cap="flat">
              <a:solidFill>
                <a:srgbClr val="FFFFFF"/>
              </a:solidFill>
              <a:prstDash val="solid"/>
              <a:round/>
            </a:ln>
            <a:effectLst/>
          </p:spPr>
        </p:pic>
        <p:sp>
          <p:nvSpPr>
            <p:cNvPr id="1849" name="Discovered alive in 1938"/>
            <p:cNvSpPr txBox="1"/>
            <p:nvPr/>
          </p:nvSpPr>
          <p:spPr>
            <a:xfrm>
              <a:off x="10311793" y="2055726"/>
              <a:ext cx="9398003" cy="1286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defTabSz="914400" rtl="1">
                <a:lnSpc>
                  <a:spcPct val="80000"/>
                </a:lnSpc>
                <a:spcBef>
                  <a:spcPts val="2000"/>
                </a:spcBef>
                <a:defRPr sz="7200">
                  <a:solidFill>
                    <a:srgbClr val="FFFFFF"/>
                  </a:solidFill>
                  <a:uFill>
                    <a:solidFill>
                      <a:srgbClr val="FFFFFF"/>
                    </a:solidFill>
                  </a:uFill>
                  <a:latin typeface="+mn-lt"/>
                  <a:ea typeface="+mn-ea"/>
                  <a:cs typeface="+mn-cs"/>
                  <a:sym typeface="Helvetica"/>
                </a:defRPr>
              </a:lvl1pPr>
            </a:lstStyle>
            <a:p>
              <a:pPr/>
              <a:r>
                <a:t>اكتُشفَت حيَّة عام 1938</a:t>
              </a:r>
            </a:p>
          </p:txBody>
        </p:sp>
      </p:grpSp>
      <p:sp>
        <p:nvSpPr>
          <p:cNvPr id="1851" name="“65 million years”…"/>
          <p:cNvSpPr txBox="1"/>
          <p:nvPr/>
        </p:nvSpPr>
        <p:spPr>
          <a:xfrm>
            <a:off x="5334000" y="5740400"/>
            <a:ext cx="13703300" cy="21376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lnSpc>
                <a:spcPct val="70000"/>
              </a:lnSpc>
              <a:defRPr sz="7200">
                <a:solidFill>
                  <a:srgbClr val="FFFB00"/>
                </a:solidFill>
                <a:uFill>
                  <a:solidFill>
                    <a:srgbClr val="FFFB00"/>
                  </a:solidFill>
                </a:uFill>
                <a:latin typeface="+mn-lt"/>
                <a:ea typeface="+mn-ea"/>
                <a:cs typeface="+mn-cs"/>
                <a:sym typeface="Helvetica"/>
              </a:defRPr>
            </a:pPr>
            <a:r>
              <a:t>«65 مليون سنة»</a:t>
            </a:r>
          </a:p>
          <a:p>
            <a:pPr defTabSz="914400" rtl="1">
              <a:lnSpc>
                <a:spcPct val="70000"/>
              </a:lnSpc>
              <a:defRPr sz="7200">
                <a:solidFill>
                  <a:srgbClr val="FFFB00"/>
                </a:solidFill>
                <a:uFill>
                  <a:solidFill>
                    <a:srgbClr val="FFFB00"/>
                  </a:solidFill>
                </a:uFill>
                <a:latin typeface="+mn-lt"/>
                <a:ea typeface="+mn-ea"/>
                <a:cs typeface="+mn-cs"/>
                <a:sym typeface="Helvetica"/>
              </a:defRPr>
            </a:pPr>
            <a:r>
              <a:t>لا وجود لأحافير سمكة سيلاكانث</a:t>
            </a:r>
          </a:p>
        </p:txBody>
      </p:sp>
      <p:sp>
        <p:nvSpPr>
          <p:cNvPr id="1852" name="Line"/>
          <p:cNvSpPr/>
          <p:nvPr/>
        </p:nvSpPr>
        <p:spPr>
          <a:xfrm flipV="1">
            <a:off x="914399" y="5486400"/>
            <a:ext cx="22551033" cy="16116"/>
          </a:xfrm>
          <a:prstGeom prst="line">
            <a:avLst/>
          </a:prstGeom>
          <a:ln w="76200">
            <a:solidFill>
              <a:srgbClr val="FFFB00"/>
            </a:solidFill>
          </a:ln>
        </p:spPr>
        <p:txBody>
          <a:bodyPr lIns="45718" tIns="45718" rIns="45718" bIns="45718"/>
          <a:lstStyle/>
          <a:p>
            <a:pPr defTabSz="2438337">
              <a:defRPr sz="2400">
                <a:solidFill>
                  <a:srgbClr val="FFFFFF"/>
                </a:solidFill>
                <a:latin typeface="Helvetica Neue"/>
                <a:ea typeface="Helvetica Neue"/>
                <a:cs typeface="Helvetica Neue"/>
                <a:sym typeface="Helvetica Neue"/>
              </a:defRPr>
            </a:pPr>
          </a:p>
        </p:txBody>
      </p:sp>
      <p:sp>
        <p:nvSpPr>
          <p:cNvPr id="1853" name="Line"/>
          <p:cNvSpPr/>
          <p:nvPr/>
        </p:nvSpPr>
        <p:spPr>
          <a:xfrm flipV="1">
            <a:off x="919359" y="8132027"/>
            <a:ext cx="22551036" cy="16116"/>
          </a:xfrm>
          <a:prstGeom prst="line">
            <a:avLst/>
          </a:prstGeom>
          <a:ln w="76200">
            <a:solidFill>
              <a:srgbClr val="FFFB00"/>
            </a:solidFill>
          </a:ln>
        </p:spPr>
        <p:txBody>
          <a:bodyPr lIns="45718" tIns="45718" rIns="45718" bIns="45718"/>
          <a:lstStyle/>
          <a:p>
            <a:pPr defTabSz="2438337">
              <a:defRPr sz="2400">
                <a:solidFill>
                  <a:srgbClr val="FFFFFF"/>
                </a:solidFill>
                <a:latin typeface="Helvetica Neue"/>
                <a:ea typeface="Helvetica Neue"/>
                <a:cs typeface="Helvetica Neue"/>
                <a:sym typeface="Helvetica Neue"/>
              </a:defRPr>
            </a:pPr>
          </a:p>
        </p:txBody>
      </p:sp>
      <p:pic>
        <p:nvPicPr>
          <p:cNvPr id="1854" name="coelocanth fossil.jpg" descr="coelocanth fossil.jpg"/>
          <p:cNvPicPr>
            <a:picLocks noChangeAspect="1"/>
          </p:cNvPicPr>
          <p:nvPr/>
        </p:nvPicPr>
        <p:blipFill>
          <a:blip r:embed="rId4">
            <a:extLst/>
          </a:blip>
          <a:stretch>
            <a:fillRect/>
          </a:stretch>
        </p:blipFill>
        <p:spPr>
          <a:xfrm>
            <a:off x="12869085" y="8623300"/>
            <a:ext cx="8428815" cy="4027641"/>
          </a:xfrm>
          <a:prstGeom prst="rect">
            <a:avLst/>
          </a:prstGeom>
          <a:ln w="25400">
            <a:solidFill>
              <a:srgbClr val="FFFFFF"/>
            </a:solidFill>
          </a:ln>
        </p:spPr>
      </p:pic>
      <p:sp>
        <p:nvSpPr>
          <p:cNvPr id="1855" name="“It went extinct with the dinosaurs!”"/>
          <p:cNvSpPr txBox="1"/>
          <p:nvPr/>
        </p:nvSpPr>
        <p:spPr>
          <a:xfrm>
            <a:off x="2445056" y="9581206"/>
            <a:ext cx="9505389" cy="1286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lnSpc>
                <a:spcPct val="80000"/>
              </a:lnSpc>
              <a:spcBef>
                <a:spcPts val="1800"/>
              </a:spcBef>
              <a:defRPr sz="7200">
                <a:solidFill>
                  <a:srgbClr val="FFFFFF"/>
                </a:solidFill>
                <a:uFill>
                  <a:solidFill>
                    <a:srgbClr val="000000"/>
                  </a:solidFill>
                </a:uFill>
                <a:latin typeface="+mn-lt"/>
                <a:ea typeface="+mn-ea"/>
                <a:cs typeface="+mn-cs"/>
                <a:sym typeface="Helvetica"/>
              </a:defRPr>
            </a:lvl1pPr>
          </a:lstStyle>
          <a:p>
            <a:pPr/>
            <a:r>
              <a:t>"انقرضَتْ مع الديناصورات!"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51"/>
                                        </p:tgtEl>
                                        <p:attrNameLst>
                                          <p:attrName>style.visibility</p:attrName>
                                        </p:attrNameLst>
                                      </p:cBhvr>
                                      <p:to>
                                        <p:strVal val="visible"/>
                                      </p:to>
                                    </p:set>
                                    <p:animEffect filter="fade" transition="in">
                                      <p:cBhvr>
                                        <p:cTn id="7" dur="500"/>
                                        <p:tgtEl>
                                          <p:spTgt spid="18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850"/>
                                        </p:tgtEl>
                                        <p:attrNameLst>
                                          <p:attrName>style.visibility</p:attrName>
                                        </p:attrNameLst>
                                      </p:cBhvr>
                                      <p:to>
                                        <p:strVal val="visible"/>
                                      </p:to>
                                    </p:set>
                                    <p:animEffect filter="fade" transition="in">
                                      <p:cBhvr>
                                        <p:cTn id="12" dur="500"/>
                                        <p:tgtEl>
                                          <p:spTgt spid="1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1" grpId="1"/>
      <p:bldP build="whole" bldLvl="1" animBg="1" rev="0" advAuto="0" spid="1850"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To stray from Scripture in faith or conduct is disloyalty to our Master. Recognition of the total truth and trustworthiness of Holy Scripture is essential to a full grasp and adequate confession of its authority."/>
          <p:cNvSpPr txBox="1"/>
          <p:nvPr>
            <p:ph type="title"/>
          </p:nvPr>
        </p:nvSpPr>
        <p:spPr>
          <a:xfrm>
            <a:off x="2438400" y="4267200"/>
            <a:ext cx="19494500" cy="9918700"/>
          </a:xfrm>
          <a:prstGeom prst="rect">
            <a:avLst/>
          </a:prstGeom>
        </p:spPr>
        <p:txBody>
          <a:bodyPr/>
          <a:lstStyle/>
          <a:p>
            <a:pPr algn="r" defTabSz="457200" rtl="1">
              <a:defRPr>
                <a:effectLst/>
              </a:defRPr>
            </a:pPr>
            <a:r>
              <a:t>ويُعَدُّ الحيدان عن الكتاب المُقدَّس سواء في الإيمان أو السلوك بمثابة خيانة لسيِّدنا. ولهذا فإنَّ الإقرار </a:t>
            </a:r>
            <a:r>
              <a:rPr>
                <a:solidFill>
                  <a:srgbClr val="FFFF00"/>
                </a:solidFill>
              </a:rPr>
              <a:t>بصدق </a:t>
            </a:r>
            <a:r>
              <a:t>الكتاب المُقدَّس </a:t>
            </a:r>
            <a:r>
              <a:rPr>
                <a:solidFill>
                  <a:srgbClr val="FFFF00"/>
                </a:solidFill>
              </a:rPr>
              <a:t>وموثوقيَّته التامَّة </a:t>
            </a:r>
            <a:r>
              <a:t>هو أمر </a:t>
            </a:r>
            <a:r>
              <a:rPr>
                <a:solidFill>
                  <a:srgbClr val="FFFF00"/>
                </a:solidFill>
              </a:rPr>
              <a:t>جوهريّ لأجل استيعاب كامل واعتراف كافٍ بسلطته.</a:t>
            </a:r>
            <a:br>
              <a:rPr>
                <a:solidFill>
                  <a:srgbClr val="FFFF00"/>
                </a:solidFill>
              </a:rPr>
            </a:br>
          </a:p>
        </p:txBody>
      </p:sp>
      <p:sp>
        <p:nvSpPr>
          <p:cNvPr id="1091" name="Chicago Statement on Biblical Inerrancy (1978) Preface"/>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a:t>
            </a:r>
            <a:r>
              <a:rPr>
                <a:solidFill>
                  <a:srgbClr val="FFFFFF"/>
                </a:solidFill>
              </a:rPr>
              <a:t> (1978) </a:t>
            </a:r>
            <a:r>
              <a:rPr>
                <a:solidFill>
                  <a:srgbClr val="FFFB00"/>
                </a:solidFill>
              </a:rPr>
              <a:t>مقدِّمة</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9" name="Horseshoe Crab"/>
          <p:cNvSpPr txBox="1"/>
          <p:nvPr/>
        </p:nvSpPr>
        <p:spPr>
          <a:xfrm>
            <a:off x="1957451" y="1589438"/>
            <a:ext cx="8902702" cy="26205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lnSpc>
                <a:spcPct val="80000"/>
              </a:lnSpc>
              <a:defRPr b="1" sz="8600">
                <a:solidFill>
                  <a:srgbClr val="78E2F7"/>
                </a:solidFill>
                <a:uFill>
                  <a:solidFill>
                    <a:srgbClr val="C6E6E9"/>
                  </a:solidFill>
                </a:uFill>
                <a:latin typeface="+mn-lt"/>
                <a:ea typeface="+mn-ea"/>
                <a:cs typeface="+mn-cs"/>
                <a:sym typeface="Helvetica"/>
              </a:defRPr>
            </a:lvl1pPr>
          </a:lstStyle>
          <a:p>
            <a:pPr/>
            <a:r>
              <a:t>سرطان حدوة الحصان</a:t>
            </a:r>
          </a:p>
        </p:txBody>
      </p:sp>
      <p:sp>
        <p:nvSpPr>
          <p:cNvPr id="1860" name="Line"/>
          <p:cNvSpPr/>
          <p:nvPr/>
        </p:nvSpPr>
        <p:spPr>
          <a:xfrm flipV="1">
            <a:off x="2487710" y="8614740"/>
            <a:ext cx="19407888" cy="227"/>
          </a:xfrm>
          <a:prstGeom prst="line">
            <a:avLst/>
          </a:prstGeom>
          <a:ln w="127000">
            <a:solidFill>
              <a:srgbClr val="FFFB00"/>
            </a:solidFill>
          </a:ln>
        </p:spPr>
        <p:txBody>
          <a:bodyPr lIns="45718" tIns="45718" rIns="45718" bIns="45718"/>
          <a:lstStyle/>
          <a:p>
            <a:pPr defTabSz="2438337">
              <a:defRPr sz="2400">
                <a:solidFill>
                  <a:srgbClr val="FFFFFF"/>
                </a:solidFill>
                <a:latin typeface="Helvetica Neue"/>
                <a:ea typeface="Helvetica Neue"/>
                <a:cs typeface="Helvetica Neue"/>
                <a:sym typeface="Helvetica Neue"/>
              </a:defRPr>
            </a:pPr>
          </a:p>
        </p:txBody>
      </p:sp>
      <p:sp>
        <p:nvSpPr>
          <p:cNvPr id="1861" name="“first evolved about 345 million years ago”"/>
          <p:cNvSpPr txBox="1"/>
          <p:nvPr/>
        </p:nvSpPr>
        <p:spPr>
          <a:xfrm>
            <a:off x="7911548" y="8674100"/>
            <a:ext cx="14097552" cy="1286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lnSpc>
                <a:spcPct val="80000"/>
              </a:lnSpc>
              <a:spcBef>
                <a:spcPts val="1800"/>
              </a:spcBef>
              <a:defRPr sz="7200">
                <a:solidFill>
                  <a:srgbClr val="FFFFFF"/>
                </a:solidFill>
                <a:uFill>
                  <a:solidFill>
                    <a:srgbClr val="000000"/>
                  </a:solidFill>
                </a:uFill>
                <a:latin typeface="+mn-lt"/>
                <a:ea typeface="+mn-ea"/>
                <a:cs typeface="+mn-cs"/>
                <a:sym typeface="Helvetica"/>
              </a:defRPr>
            </a:lvl1pPr>
          </a:lstStyle>
          <a:p>
            <a:pPr/>
            <a:r>
              <a:t>«تطوَّر لأوَّل مرَّة قبل نحو 345 مليون سنة»</a:t>
            </a:r>
          </a:p>
        </p:txBody>
      </p:sp>
      <p:pic>
        <p:nvPicPr>
          <p:cNvPr id="1862" name="horseshoe crab GEOSCIENCE copy.jpg" descr="horseshoe crab GEOSCIENCE copy.jpg"/>
          <p:cNvPicPr>
            <a:picLocks noChangeAspect="1"/>
          </p:cNvPicPr>
          <p:nvPr/>
        </p:nvPicPr>
        <p:blipFill>
          <a:blip r:embed="rId3">
            <a:extLst/>
          </a:blip>
          <a:srcRect l="23957" t="31698" r="25000" b="19999"/>
          <a:stretch>
            <a:fillRect/>
          </a:stretch>
        </p:blipFill>
        <p:spPr>
          <a:xfrm>
            <a:off x="8540163" y="4421318"/>
            <a:ext cx="5702301" cy="3724891"/>
          </a:xfrm>
          <a:prstGeom prst="rect">
            <a:avLst/>
          </a:prstGeom>
          <a:ln w="25400">
            <a:solidFill>
              <a:srgbClr val="FFFFFF"/>
            </a:solidFill>
          </a:ln>
        </p:spPr>
      </p:pic>
      <p:sp>
        <p:nvSpPr>
          <p:cNvPr id="1863" name="“190 mya”"/>
          <p:cNvSpPr txBox="1"/>
          <p:nvPr/>
        </p:nvSpPr>
        <p:spPr>
          <a:xfrm>
            <a:off x="14697344" y="6885513"/>
            <a:ext cx="7426500" cy="1286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7200">
                <a:solidFill>
                  <a:srgbClr val="FFFFFF"/>
                </a:solidFill>
                <a:latin typeface="+mn-lt"/>
                <a:ea typeface="+mn-ea"/>
                <a:cs typeface="+mn-cs"/>
                <a:sym typeface="Helvetica"/>
              </a:defRPr>
            </a:lvl1pPr>
          </a:lstStyle>
          <a:p>
            <a:pPr/>
            <a:r>
              <a:t>«قبل 190 مليون سنة»</a:t>
            </a:r>
          </a:p>
        </p:txBody>
      </p:sp>
      <p:grpSp>
        <p:nvGrpSpPr>
          <p:cNvPr id="1866" name="Group"/>
          <p:cNvGrpSpPr/>
          <p:nvPr/>
        </p:nvGrpSpPr>
        <p:grpSpPr>
          <a:xfrm>
            <a:off x="15255546" y="1358900"/>
            <a:ext cx="6449579" cy="3962400"/>
            <a:chOff x="1491287" y="0"/>
            <a:chExt cx="6449577" cy="3962400"/>
          </a:xfrm>
        </p:grpSpPr>
        <p:pic>
          <p:nvPicPr>
            <p:cNvPr id="1864" name="horsecrab live Scheven.jpg" descr="horsecrab live Scheven.jpg"/>
            <p:cNvPicPr>
              <a:picLocks noChangeAspect="1"/>
            </p:cNvPicPr>
            <p:nvPr/>
          </p:nvPicPr>
          <p:blipFill>
            <a:blip r:embed="rId4">
              <a:extLst/>
            </a:blip>
            <a:srcRect l="22500" t="22297" r="18333" b="0"/>
            <a:stretch>
              <a:fillRect/>
            </a:stretch>
          </p:blipFill>
          <p:spPr>
            <a:xfrm>
              <a:off x="3380739" y="0"/>
              <a:ext cx="4560126" cy="3962400"/>
            </a:xfrm>
            <a:prstGeom prst="rect">
              <a:avLst/>
            </a:prstGeom>
            <a:ln w="25400" cap="flat">
              <a:solidFill>
                <a:srgbClr val="FFFFFF"/>
              </a:solidFill>
              <a:prstDash val="solid"/>
              <a:round/>
            </a:ln>
            <a:effectLst/>
          </p:spPr>
        </p:pic>
        <p:sp>
          <p:nvSpPr>
            <p:cNvPr id="1865" name="Living today"/>
            <p:cNvSpPr/>
            <p:nvPr/>
          </p:nvSpPr>
          <p:spPr>
            <a:xfrm>
              <a:off x="1491287" y="117401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7200">
                  <a:solidFill>
                    <a:srgbClr val="FFFFFF"/>
                  </a:solidFill>
                  <a:latin typeface="+mn-lt"/>
                  <a:ea typeface="+mn-ea"/>
                  <a:cs typeface="+mn-cs"/>
                  <a:sym typeface="Helvetica"/>
                </a:defRPr>
              </a:lvl1pPr>
            </a:lstStyle>
            <a:p>
              <a:pPr/>
              <a:r>
                <a:t>حيٌّ اليوم</a:t>
              </a:r>
            </a:p>
          </p:txBody>
        </p:sp>
      </p:grpSp>
      <p:grpSp>
        <p:nvGrpSpPr>
          <p:cNvPr id="1869" name="Group"/>
          <p:cNvGrpSpPr/>
          <p:nvPr/>
        </p:nvGrpSpPr>
        <p:grpSpPr>
          <a:xfrm>
            <a:off x="2797621" y="9093544"/>
            <a:ext cx="8938325" cy="3931556"/>
            <a:chOff x="0" y="0"/>
            <a:chExt cx="8938324" cy="3931555"/>
          </a:xfrm>
        </p:grpSpPr>
        <p:pic>
          <p:nvPicPr>
            <p:cNvPr id="1867" name="horseshoe crab 2008--400 myo.jpg" descr="horseshoe crab 2008--400 myo.jpg"/>
            <p:cNvPicPr>
              <a:picLocks noChangeAspect="1"/>
            </p:cNvPicPr>
            <p:nvPr/>
          </p:nvPicPr>
          <p:blipFill>
            <a:blip r:embed="rId5">
              <a:extLst/>
            </a:blip>
            <a:srcRect l="0" t="0" r="8570" b="0"/>
            <a:stretch>
              <a:fillRect/>
            </a:stretch>
          </p:blipFill>
          <p:spPr>
            <a:xfrm>
              <a:off x="0" y="0"/>
              <a:ext cx="3922665" cy="3454400"/>
            </a:xfrm>
            <a:prstGeom prst="rect">
              <a:avLst/>
            </a:prstGeom>
            <a:ln w="25400" cap="flat">
              <a:solidFill>
                <a:srgbClr val="FFFFFF"/>
              </a:solidFill>
              <a:prstDash val="solid"/>
              <a:round/>
            </a:ln>
            <a:effectLst/>
          </p:spPr>
        </p:pic>
        <p:sp>
          <p:nvSpPr>
            <p:cNvPr id="1868" name="“445 mya,” found in 2008"/>
            <p:cNvSpPr/>
            <p:nvPr/>
          </p:nvSpPr>
          <p:spPr>
            <a:xfrm>
              <a:off x="7668324" y="266155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rtl="1">
                <a:lnSpc>
                  <a:spcPct val="80000"/>
                </a:lnSpc>
                <a:defRPr sz="7200">
                  <a:solidFill>
                    <a:srgbClr val="FFFFFF"/>
                  </a:solidFill>
                  <a:latin typeface="+mn-lt"/>
                  <a:ea typeface="+mn-ea"/>
                  <a:cs typeface="+mn-cs"/>
                  <a:sym typeface="Helvetica"/>
                </a:defRPr>
              </a:pPr>
              <a:r>
                <a:t>«قبل 445 مليون سنة» </a:t>
              </a:r>
            </a:p>
            <a:p>
              <a:pPr rtl="1">
                <a:lnSpc>
                  <a:spcPct val="80000"/>
                </a:lnSpc>
                <a:defRPr sz="7200">
                  <a:solidFill>
                    <a:srgbClr val="FFFFFF"/>
                  </a:solidFill>
                  <a:latin typeface="+mn-lt"/>
                  <a:ea typeface="+mn-ea"/>
                  <a:cs typeface="+mn-cs"/>
                  <a:sym typeface="Helvetica"/>
                </a:defRPr>
              </a:pPr>
              <a:r>
                <a:t>عُثر عليه عام 2008</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66"/>
                                        </p:tgtEl>
                                        <p:attrNameLst>
                                          <p:attrName>style.visibility</p:attrName>
                                        </p:attrNameLst>
                                      </p:cBhvr>
                                      <p:to>
                                        <p:strVal val="visible"/>
                                      </p:to>
                                    </p:set>
                                    <p:animEffect filter="fade" transition="in">
                                      <p:cBhvr>
                                        <p:cTn id="7" dur="500"/>
                                        <p:tgtEl>
                                          <p:spTgt spid="18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861"/>
                                        </p:tgtEl>
                                        <p:attrNameLst>
                                          <p:attrName>style.visibility</p:attrName>
                                        </p:attrNameLst>
                                      </p:cBhvr>
                                      <p:to>
                                        <p:strVal val="visible"/>
                                      </p:to>
                                    </p:set>
                                    <p:animEffect filter="fade" transition="in">
                                      <p:cBhvr>
                                        <p:cTn id="12" dur="500"/>
                                        <p:tgtEl>
                                          <p:spTgt spid="18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869"/>
                                        </p:tgtEl>
                                        <p:attrNameLst>
                                          <p:attrName>style.visibility</p:attrName>
                                        </p:attrNameLst>
                                      </p:cBhvr>
                                      <p:to>
                                        <p:strVal val="visible"/>
                                      </p:to>
                                    </p:set>
                                    <p:animEffect filter="fade" transition="in">
                                      <p:cBhvr>
                                        <p:cTn id="17" dur="500"/>
                                        <p:tgtEl>
                                          <p:spTgt spid="1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9" grpId="3"/>
      <p:bldP build="whole" bldLvl="1" animBg="1" rev="0" advAuto="0" spid="1866" grpId="1"/>
      <p:bldP build="whole" bldLvl="1" animBg="1" rev="0" advAuto="0" spid="1861" grpId="2"/>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In terms of the order of nature and appearance of new life forms, the fossil record indicates that they appear in the following order:”"/>
          <p:cNvSpPr txBox="1"/>
          <p:nvPr>
            <p:ph type="title"/>
          </p:nvPr>
        </p:nvSpPr>
        <p:spPr>
          <a:xfrm>
            <a:off x="2413000" y="1384300"/>
            <a:ext cx="19532600" cy="3505200"/>
          </a:xfrm>
          <a:prstGeom prst="rect">
            <a:avLst/>
          </a:prstGeom>
        </p:spPr>
        <p:txBody>
          <a:bodyPr/>
          <a:lstStyle/>
          <a:p>
            <a:pPr algn="r" rtl="1">
              <a:defRPr sz="7000">
                <a:effectLst/>
              </a:defRPr>
            </a:pPr>
            <a:r>
              <a:t>"من حيث ترتيب الطبيعة وظهور أشكال الحياة الجديدة، يشير </a:t>
            </a:r>
            <a:r>
              <a:rPr>
                <a:solidFill>
                  <a:srgbClr val="FFFB00"/>
                </a:solidFill>
              </a:rPr>
              <a:t>سجلُّ الحفريَّات</a:t>
            </a:r>
            <a:r>
              <a:t> إلى أنَّها تظهر بالترتيب التالي:"</a:t>
            </a:r>
          </a:p>
        </p:txBody>
      </p:sp>
      <p:sp>
        <p:nvSpPr>
          <p:cNvPr id="1874" name="Norman Geisler and Peter Bocchino, Unshakable Foundations (Minneapolis, MN: Bethany House, 2001), p. 173."/>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Unshakable Foundations </a:t>
            </a:r>
            <a:r>
              <a:t>(Minneapolis, MN: Bethany House, 2001), p. 173.</a:t>
            </a:r>
          </a:p>
        </p:txBody>
      </p:sp>
      <p:sp>
        <p:nvSpPr>
          <p:cNvPr id="1875" name="1. Age of Invertebrates…"/>
          <p:cNvSpPr txBox="1"/>
          <p:nvPr/>
        </p:nvSpPr>
        <p:spPr>
          <a:xfrm>
            <a:off x="13076743" y="4461223"/>
            <a:ext cx="6293857" cy="381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1. عصر اللافقاريَّات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2. عصر الأسماك</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3. عصر البرمائيَّات</a:t>
            </a:r>
          </a:p>
        </p:txBody>
      </p:sp>
      <p:sp>
        <p:nvSpPr>
          <p:cNvPr id="1876" name="4. Age of Reptiles…"/>
          <p:cNvSpPr txBox="1"/>
          <p:nvPr/>
        </p:nvSpPr>
        <p:spPr>
          <a:xfrm>
            <a:off x="5748742" y="4461223"/>
            <a:ext cx="5567224" cy="381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4. عصر الزواحف</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5. عصر الثدييَّات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6. عصر البشر</a:t>
            </a:r>
          </a:p>
        </p:txBody>
      </p:sp>
      <p:sp>
        <p:nvSpPr>
          <p:cNvPr id="1877" name="But he left out the plants and the birds!"/>
          <p:cNvSpPr txBox="1"/>
          <p:nvPr/>
        </p:nvSpPr>
        <p:spPr>
          <a:xfrm>
            <a:off x="7393994" y="8826023"/>
            <a:ext cx="9569375"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8000">
                <a:solidFill>
                  <a:srgbClr val="FFFB00"/>
                </a:solidFill>
                <a:latin typeface="+mn-lt"/>
                <a:ea typeface="+mn-ea"/>
                <a:cs typeface="+mn-cs"/>
                <a:sym typeface="Helvetica"/>
              </a:defRPr>
            </a:lvl1pPr>
          </a:lstStyle>
          <a:p>
            <a:pPr/>
            <a:r>
              <a:t>لكنَّه أهمل النباتات والطيور!</a:t>
            </a:r>
          </a:p>
        </p:txBody>
      </p:sp>
      <p:pic>
        <p:nvPicPr>
          <p:cNvPr id="1878" name="image77.png" descr="image77.png"/>
          <p:cNvPicPr>
            <a:picLocks noChangeAspect="0"/>
          </p:cNvPicPr>
          <p:nvPr/>
        </p:nvPicPr>
        <p:blipFill>
          <a:blip r:embed="rId3">
            <a:extLst/>
          </a:blip>
          <a:stretch>
            <a:fillRect/>
          </a:stretch>
        </p:blipFill>
        <p:spPr>
          <a:xfrm>
            <a:off x="3570807" y="4190049"/>
            <a:ext cx="17242386" cy="43453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78"/>
                                        </p:tgtEl>
                                        <p:attrNameLst>
                                          <p:attrName>style.visibility</p:attrName>
                                        </p:attrNameLst>
                                      </p:cBhvr>
                                      <p:to>
                                        <p:strVal val="visible"/>
                                      </p:to>
                                    </p:set>
                                    <p:animEffect filter="fade" transition="in">
                                      <p:cBhvr>
                                        <p:cTn id="7" dur="500"/>
                                        <p:tgtEl>
                                          <p:spTgt spid="1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8"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2" name="“Now, let’s assume that the order of appearance is correct but that the corresponding dates, as proposed by gradualist macroevolutionary geologists, are in error....”"/>
          <p:cNvSpPr txBox="1"/>
          <p:nvPr>
            <p:ph type="title"/>
          </p:nvPr>
        </p:nvSpPr>
        <p:spPr>
          <a:xfrm>
            <a:off x="2413000" y="1892300"/>
            <a:ext cx="19532600" cy="5054600"/>
          </a:xfrm>
          <a:prstGeom prst="rect">
            <a:avLst/>
          </a:prstGeom>
        </p:spPr>
        <p:txBody>
          <a:bodyPr/>
          <a:lstStyle/>
          <a:p>
            <a:pPr algn="r" rtl="1">
              <a:lnSpc>
                <a:spcPct val="110000"/>
              </a:lnSpc>
              <a:defRPr sz="7000">
                <a:effectLst/>
              </a:defRPr>
            </a:pPr>
            <a:r>
              <a:t>«الآن، دعونا </a:t>
            </a:r>
            <a:r>
              <a:rPr>
                <a:solidFill>
                  <a:srgbClr val="FFFF00"/>
                </a:solidFill>
              </a:rPr>
              <a:t>نفترض</a:t>
            </a:r>
            <a:r>
              <a:t> أنَّ ترتيب الظهور صحيح إنَّما التواريخ المناسبة، كما اقترحها علماء جيولوجيا التطوُّر الكلِّي التدريجيّ، هي خاطئة... .»</a:t>
            </a:r>
          </a:p>
        </p:txBody>
      </p:sp>
      <p:sp>
        <p:nvSpPr>
          <p:cNvPr id="1883" name="Norman Geisler and Peter Bocchino, Unshakeable Foundations (Minneapolis, MN: Bethany House, 2001), p. 173."/>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Unshakeable Foundations </a:t>
            </a:r>
            <a:r>
              <a:t>(Minneapolis, MN: Bethany House, 2001), p. 173.</a:t>
            </a:r>
          </a:p>
        </p:txBody>
      </p:sp>
      <p:sp>
        <p:nvSpPr>
          <p:cNvPr id="1884" name="“In presenting the design model, we are not interested in assigning exact dates and ages to all of these events; we will leave that up to you to decide. We will offer a suggested time scenario later, but our purpose right now is to show that the Genesis "/>
          <p:cNvSpPr txBox="1"/>
          <p:nvPr/>
        </p:nvSpPr>
        <p:spPr>
          <a:xfrm>
            <a:off x="2425700" y="6857834"/>
            <a:ext cx="19532600" cy="324855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algn="r" rtl="1">
              <a:lnSpc>
                <a:spcPct val="110000"/>
              </a:lnSpc>
              <a:defRPr sz="7000">
                <a:solidFill>
                  <a:srgbClr val="FFFFFF"/>
                </a:solidFill>
                <a:latin typeface="+mn-lt"/>
                <a:ea typeface="+mn-ea"/>
                <a:cs typeface="+mn-cs"/>
                <a:sym typeface="Helvetica"/>
              </a:defRPr>
            </a:pPr>
            <a:r>
              <a:t>«… لكن هدفنا الآن هو إثبات أنَّ </a:t>
            </a:r>
            <a:r>
              <a:rPr>
                <a:solidFill>
                  <a:srgbClr val="FFFF00"/>
                </a:solidFill>
              </a:rPr>
              <a:t>رواية سفر التكوين لأصل الكائنات الحيَّة تتوافق أساسًا مع العلم الحديث.»</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84"/>
                                        </p:tgtEl>
                                        <p:attrNameLst>
                                          <p:attrName>style.visibility</p:attrName>
                                        </p:attrNameLst>
                                      </p:cBhvr>
                                      <p:to>
                                        <p:strVal val="visible"/>
                                      </p:to>
                                    </p:set>
                                    <p:animEffect filter="fade" transition="in">
                                      <p:cBhvr>
                                        <p:cTn id="7" dur="500"/>
                                        <p:tgtEl>
                                          <p:spTgt spid="1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4" grpId="1"/>
    </p:bldLst>
  </p:timing>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8" name="“Consider the following order of creation as described in Genesis 1:”"/>
          <p:cNvSpPr txBox="1"/>
          <p:nvPr>
            <p:ph type="title"/>
          </p:nvPr>
        </p:nvSpPr>
        <p:spPr>
          <a:xfrm>
            <a:off x="2413000" y="1384300"/>
            <a:ext cx="19532600" cy="2565400"/>
          </a:xfrm>
          <a:prstGeom prst="rect">
            <a:avLst/>
          </a:prstGeom>
        </p:spPr>
        <p:txBody>
          <a:bodyPr/>
          <a:lstStyle>
            <a:lvl1pPr algn="r" rtl="1">
              <a:defRPr sz="7000"/>
            </a:lvl1pPr>
          </a:lstStyle>
          <a:p>
            <a:pPr>
              <a:defRPr>
                <a:effectLst/>
              </a:defRPr>
            </a:pPr>
            <a:r>
              <a:t>"تأمَّلْ الترتيب التالي للخلق كما يصفُه التكوين 1:"</a:t>
            </a:r>
          </a:p>
        </p:txBody>
      </p:sp>
      <p:sp>
        <p:nvSpPr>
          <p:cNvPr id="1889" name="Norman Geisler and Peter Bocchino, Unshakeable Foundations (Minneapolis, MN: Bethany House, 2001), p. 173."/>
          <p:cNvSpPr txBox="1"/>
          <p:nvPr/>
        </p:nvSpPr>
        <p:spPr>
          <a:xfrm>
            <a:off x="2411759" y="11290300"/>
            <a:ext cx="1953260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FFFFFF"/>
                </a:solidFill>
                <a:latin typeface="+mn-lt"/>
                <a:ea typeface="+mn-ea"/>
                <a:cs typeface="+mn-cs"/>
                <a:sym typeface="Helvetica"/>
              </a:defRPr>
            </a:pPr>
            <a:r>
              <a:t>Norman Geisler and Peter Bocchino, </a:t>
            </a:r>
            <a:r>
              <a:rPr i="1"/>
              <a:t>Unshakeable Foundations </a:t>
            </a:r>
            <a:r>
              <a:t>(Minneapolis, MN: Bethany House, 2001), p. 173.</a:t>
            </a:r>
          </a:p>
        </p:txBody>
      </p:sp>
      <p:sp>
        <p:nvSpPr>
          <p:cNvPr id="1890" name="1. Universe/Earth (1:1)…"/>
          <p:cNvSpPr txBox="1"/>
          <p:nvPr/>
        </p:nvSpPr>
        <p:spPr>
          <a:xfrm>
            <a:off x="2017275" y="3034135"/>
            <a:ext cx="9986263" cy="381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1. الكون / الأرض (1: 1)</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2- البحر (1: 6)</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3- الأرض / النباتات (1: 9، 11)</a:t>
            </a:r>
          </a:p>
        </p:txBody>
      </p:sp>
      <p:sp>
        <p:nvSpPr>
          <p:cNvPr id="1891" name="4. Sea Animals (1:20)…"/>
          <p:cNvSpPr txBox="1"/>
          <p:nvPr/>
        </p:nvSpPr>
        <p:spPr>
          <a:xfrm>
            <a:off x="12897629" y="3034135"/>
            <a:ext cx="9390871" cy="381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4. الحيوانات البحريَّة (1: 20)</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5. الحيوانات البريَّة (1: 24)</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6. البشر (1: 27)</a:t>
            </a:r>
          </a:p>
        </p:txBody>
      </p:sp>
      <p:sp>
        <p:nvSpPr>
          <p:cNvPr id="1892" name="But he left out the expanse, the sun, moon, and stars, and the birds!"/>
          <p:cNvSpPr txBox="1"/>
          <p:nvPr/>
        </p:nvSpPr>
        <p:spPr>
          <a:xfrm>
            <a:off x="2913278" y="7081477"/>
            <a:ext cx="18532044" cy="1286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80000"/>
              </a:lnSpc>
              <a:defRPr sz="7200">
                <a:solidFill>
                  <a:srgbClr val="FFFB00"/>
                </a:solidFill>
                <a:latin typeface="+mn-lt"/>
                <a:ea typeface="+mn-ea"/>
                <a:cs typeface="+mn-cs"/>
                <a:sym typeface="Helvetica"/>
              </a:defRPr>
            </a:lvl1pPr>
          </a:lstStyle>
          <a:p>
            <a:pPr/>
            <a:r>
              <a:t>لكنَّه أهمل الجلد والشمس والقمر والنجوم والطيور!</a:t>
            </a:r>
          </a:p>
        </p:txBody>
      </p:sp>
      <p:sp>
        <p:nvSpPr>
          <p:cNvPr id="1893" name="And water was made on day 1, but the “seas” were formed on day 3 with dry land!"/>
          <p:cNvSpPr txBox="1"/>
          <p:nvPr/>
        </p:nvSpPr>
        <p:spPr>
          <a:xfrm>
            <a:off x="2425700" y="8602583"/>
            <a:ext cx="19532600" cy="2357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80000"/>
              </a:lnSpc>
              <a:defRPr sz="7200">
                <a:solidFill>
                  <a:srgbClr val="FFFB00"/>
                </a:solidFill>
                <a:latin typeface="+mn-lt"/>
                <a:ea typeface="+mn-ea"/>
                <a:cs typeface="+mn-cs"/>
                <a:sym typeface="Helvetica"/>
              </a:defRPr>
            </a:lvl1pPr>
          </a:lstStyle>
          <a:p>
            <a:pPr/>
            <a:r>
              <a:t>خُلقت المياه في اليوم الأوَّل، لكنَّ "البحار" تكوَّنت في اليوم الثالث مع اليابسة!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890"/>
                                        </p:tgtEl>
                                        <p:attrNameLst>
                                          <p:attrName>style.visibility</p:attrName>
                                        </p:attrNameLst>
                                      </p:cBhvr>
                                      <p:to>
                                        <p:strVal val="visible"/>
                                      </p:to>
                                    </p:set>
                                    <p:animEffect filter="wipe(up)" transition="in">
                                      <p:cBhvr>
                                        <p:cTn id="7" dur="500"/>
                                        <p:tgtEl>
                                          <p:spTgt spid="18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891"/>
                                        </p:tgtEl>
                                        <p:attrNameLst>
                                          <p:attrName>style.visibility</p:attrName>
                                        </p:attrNameLst>
                                      </p:cBhvr>
                                      <p:to>
                                        <p:strVal val="visible"/>
                                      </p:to>
                                    </p:set>
                                    <p:animEffect filter="wipe(up)" transition="in">
                                      <p:cBhvr>
                                        <p:cTn id="12" dur="500"/>
                                        <p:tgtEl>
                                          <p:spTgt spid="189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3" fill="hold">
                                  <p:stCondLst>
                                    <p:cond delay="0"/>
                                  </p:stCondLst>
                                  <p:iterate type="el" backwards="0">
                                    <p:tmAbs val="0"/>
                                  </p:iterate>
                                  <p:childTnLst>
                                    <p:set>
                                      <p:cBhvr>
                                        <p:cTn id="16" fill="hold"/>
                                        <p:tgtEl>
                                          <p:spTgt spid="1892"/>
                                        </p:tgtEl>
                                        <p:attrNameLst>
                                          <p:attrName>style.visibility</p:attrName>
                                        </p:attrNameLst>
                                      </p:cBhvr>
                                      <p:to>
                                        <p:strVal val="visible"/>
                                      </p:to>
                                    </p:set>
                                    <p:anim calcmode="lin" valueType="num">
                                      <p:cBhvr>
                                        <p:cTn id="17" dur="500" fill="hold"/>
                                        <p:tgtEl>
                                          <p:spTgt spid="1892"/>
                                        </p:tgtEl>
                                        <p:attrNameLst>
                                          <p:attrName>ppt_x</p:attrName>
                                        </p:attrNameLst>
                                      </p:cBhvr>
                                      <p:tavLst>
                                        <p:tav tm="0">
                                          <p:val>
                                            <p:strVal val="0-#ppt_w/2"/>
                                          </p:val>
                                        </p:tav>
                                        <p:tav tm="100000">
                                          <p:val>
                                            <p:strVal val="#ppt_x"/>
                                          </p:val>
                                        </p:tav>
                                      </p:tavLst>
                                    </p:anim>
                                    <p:anim calcmode="lin" valueType="num">
                                      <p:cBhvr>
                                        <p:cTn id="18" dur="500" fill="hold"/>
                                        <p:tgtEl>
                                          <p:spTgt spid="189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1893"/>
                                        </p:tgtEl>
                                        <p:attrNameLst>
                                          <p:attrName>style.visibility</p:attrName>
                                        </p:attrNameLst>
                                      </p:cBhvr>
                                      <p:to>
                                        <p:strVal val="visible"/>
                                      </p:to>
                                    </p:set>
                                    <p:anim calcmode="lin" valueType="num">
                                      <p:cBhvr>
                                        <p:cTn id="23" dur="500" fill="hold"/>
                                        <p:tgtEl>
                                          <p:spTgt spid="1893"/>
                                        </p:tgtEl>
                                        <p:attrNameLst>
                                          <p:attrName>ppt_x</p:attrName>
                                        </p:attrNameLst>
                                      </p:cBhvr>
                                      <p:tavLst>
                                        <p:tav tm="0">
                                          <p:val>
                                            <p:strVal val="1+#ppt_w/2"/>
                                          </p:val>
                                        </p:tav>
                                        <p:tav tm="100000">
                                          <p:val>
                                            <p:strVal val="#ppt_x"/>
                                          </p:val>
                                        </p:tav>
                                      </p:tavLst>
                                    </p:anim>
                                    <p:anim calcmode="lin" valueType="num">
                                      <p:cBhvr>
                                        <p:cTn id="24" dur="500" fill="hold"/>
                                        <p:tgtEl>
                                          <p:spTgt spid="18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1" grpId="2"/>
      <p:bldP build="whole" bldLvl="1" animBg="1" rev="0" advAuto="0" spid="1892" grpId="3"/>
      <p:bldP build="whole" bldLvl="1" animBg="1" rev="0" advAuto="0" spid="1890" grpId="1"/>
      <p:bldP build="whole" bldLvl="1" animBg="1" rev="0" advAuto="0" spid="1893" grpId="4"/>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7" name="Is Genesis “essentially in accord with modern science”?"/>
          <p:cNvSpPr txBox="1"/>
          <p:nvPr/>
        </p:nvSpPr>
        <p:spPr>
          <a:xfrm>
            <a:off x="2425700" y="10908724"/>
            <a:ext cx="19532600" cy="14233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sz="8000">
                <a:solidFill>
                  <a:srgbClr val="FFFB00"/>
                </a:solidFill>
                <a:latin typeface="+mn-lt"/>
                <a:ea typeface="+mn-ea"/>
                <a:cs typeface="+mn-cs"/>
                <a:sym typeface="Helvetica"/>
              </a:defRPr>
            </a:lvl1pPr>
          </a:lstStyle>
          <a:p>
            <a:pPr/>
            <a:r>
              <a:t>هل سفر التكوين "يتوافق أساسًا مع العلم الحديث"؟</a:t>
            </a:r>
          </a:p>
        </p:txBody>
      </p:sp>
      <p:grpSp>
        <p:nvGrpSpPr>
          <p:cNvPr id="1901" name="Group"/>
          <p:cNvGrpSpPr/>
          <p:nvPr/>
        </p:nvGrpSpPr>
        <p:grpSpPr>
          <a:xfrm>
            <a:off x="11861800" y="1014743"/>
            <a:ext cx="9986263" cy="9436472"/>
            <a:chOff x="-1104899" y="-867122"/>
            <a:chExt cx="9986262" cy="9436471"/>
          </a:xfrm>
        </p:grpSpPr>
        <p:sp>
          <p:nvSpPr>
            <p:cNvPr id="1898" name="1. Universe/Earth (1:1)…"/>
            <p:cNvSpPr txBox="1"/>
            <p:nvPr/>
          </p:nvSpPr>
          <p:spPr>
            <a:xfrm>
              <a:off x="-1104900" y="925719"/>
              <a:ext cx="9986263" cy="7643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1. الكون / الأرض (1: 1)</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2- البحر (1: 6)</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3- الأرض / النباتات (1: 9، 11)</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4. الحيوانات البحريَّة (1: 20)</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5. الحيوانات البريَّة (1: 24)</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6. البشر (1: 27)</a:t>
              </a:r>
            </a:p>
          </p:txBody>
        </p:sp>
        <p:sp>
          <p:nvSpPr>
            <p:cNvPr id="1899" name="Genesis 1"/>
            <p:cNvSpPr txBox="1"/>
            <p:nvPr/>
          </p:nvSpPr>
          <p:spPr>
            <a:xfrm>
              <a:off x="1412621" y="-867123"/>
              <a:ext cx="3745309" cy="1519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8600">
                  <a:solidFill>
                    <a:srgbClr val="78E2F7"/>
                  </a:solidFill>
                  <a:latin typeface="+mn-lt"/>
                  <a:ea typeface="+mn-ea"/>
                  <a:cs typeface="+mn-cs"/>
                  <a:sym typeface="Helvetica"/>
                </a:defRPr>
              </a:lvl1pPr>
            </a:lstStyle>
            <a:p>
              <a:pPr/>
              <a:r>
                <a:t>التكوين 1</a:t>
              </a:r>
            </a:p>
          </p:txBody>
        </p:sp>
        <p:sp>
          <p:nvSpPr>
            <p:cNvPr id="1900" name="according…"/>
            <p:cNvSpPr txBox="1"/>
            <p:nvPr/>
          </p:nvSpPr>
          <p:spPr>
            <a:xfrm>
              <a:off x="4688295" y="-537818"/>
              <a:ext cx="3275932" cy="861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rtl="1">
                <a:lnSpc>
                  <a:spcPct val="70000"/>
                </a:lnSpc>
                <a:defRPr sz="4800">
                  <a:solidFill>
                    <a:srgbClr val="FFFFFF"/>
                  </a:solidFill>
                  <a:latin typeface="Gill Sans"/>
                  <a:ea typeface="Gill Sans"/>
                  <a:cs typeface="Gill Sans"/>
                  <a:sym typeface="Gill Sans"/>
                </a:defRPr>
              </a:lvl1pPr>
            </a:lstStyle>
            <a:p>
              <a:pPr/>
              <a:r>
                <a:t>حسب جيزلر</a:t>
              </a:r>
            </a:p>
          </p:txBody>
        </p:sp>
      </p:grpSp>
      <p:grpSp>
        <p:nvGrpSpPr>
          <p:cNvPr id="1905" name="Group"/>
          <p:cNvGrpSpPr/>
          <p:nvPr/>
        </p:nvGrpSpPr>
        <p:grpSpPr>
          <a:xfrm>
            <a:off x="5549906" y="1981200"/>
            <a:ext cx="5636129" cy="5918201"/>
            <a:chOff x="1927727" y="719687"/>
            <a:chExt cx="5636128" cy="5918199"/>
          </a:xfrm>
        </p:grpSpPr>
        <p:sp>
          <p:nvSpPr>
            <p:cNvPr id="1902" name="Evolution"/>
            <p:cNvSpPr/>
            <p:nvPr/>
          </p:nvSpPr>
          <p:spPr>
            <a:xfrm>
              <a:off x="1927727" y="7196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8600">
                  <a:solidFill>
                    <a:srgbClr val="78E2F7"/>
                  </a:solidFill>
                  <a:latin typeface="+mn-lt"/>
                  <a:ea typeface="+mn-ea"/>
                  <a:cs typeface="+mn-cs"/>
                  <a:sym typeface="Helvetica"/>
                </a:defRPr>
              </a:lvl1pPr>
            </a:lstStyle>
            <a:p>
              <a:pPr/>
              <a:r>
                <a:t>التطوُّر</a:t>
              </a:r>
            </a:p>
          </p:txBody>
        </p:sp>
        <p:sp>
          <p:nvSpPr>
            <p:cNvPr id="1903" name="1. Age of Invertebrates…"/>
            <p:cNvSpPr/>
            <p:nvPr/>
          </p:nvSpPr>
          <p:spPr>
            <a:xfrm>
              <a:off x="6293855" y="53678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1. عصر اللافقاريَّات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2. عصر الأسماك</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3. عصر البرمائيَّات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4. عصر الزواحف</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5. عصر الثدييَّات</a:t>
              </a:r>
            </a:p>
            <a:p>
              <a:pPr algn="r" rtl="1">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6. عصر البشر</a:t>
              </a:r>
            </a:p>
          </p:txBody>
        </p:sp>
        <p:sp>
          <p:nvSpPr>
            <p:cNvPr id="1904" name="according…"/>
            <p:cNvSpPr/>
            <p:nvPr/>
          </p:nvSpPr>
          <p:spPr>
            <a:xfrm>
              <a:off x="3348072" y="719687"/>
              <a:ext cx="3276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rtl="1">
                <a:lnSpc>
                  <a:spcPct val="70000"/>
                </a:lnSpc>
                <a:defRPr sz="4800">
                  <a:solidFill>
                    <a:srgbClr val="FFFFFF"/>
                  </a:solidFill>
                  <a:latin typeface="Gill Sans"/>
                  <a:ea typeface="Gill Sans"/>
                  <a:cs typeface="Gill Sans"/>
                  <a:sym typeface="Gill Sans"/>
                </a:defRPr>
              </a:lvl1pPr>
            </a:lstStyle>
            <a:p>
              <a:pPr/>
              <a:r>
                <a:t>حسب جيزلر</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1901"/>
                                        </p:tgtEl>
                                        <p:attrNameLst>
                                          <p:attrName>style.visibility</p:attrName>
                                        </p:attrNameLst>
                                      </p:cBhvr>
                                      <p:to>
                                        <p:strVal val="visible"/>
                                      </p:to>
                                    </p:set>
                                    <p:anim calcmode="lin" valueType="num">
                                      <p:cBhvr>
                                        <p:cTn id="7" dur="500" fill="hold"/>
                                        <p:tgtEl>
                                          <p:spTgt spid="1901"/>
                                        </p:tgtEl>
                                        <p:attrNameLst>
                                          <p:attrName>ppt_x</p:attrName>
                                        </p:attrNameLst>
                                      </p:cBhvr>
                                      <p:tavLst>
                                        <p:tav tm="0">
                                          <p:val>
                                            <p:strVal val="1+#ppt_w/2"/>
                                          </p:val>
                                        </p:tav>
                                        <p:tav tm="100000">
                                          <p:val>
                                            <p:strVal val="#ppt_x"/>
                                          </p:val>
                                        </p:tav>
                                      </p:tavLst>
                                    </p:anim>
                                    <p:anim calcmode="lin" valueType="num">
                                      <p:cBhvr>
                                        <p:cTn id="8" dur="500" fill="hold"/>
                                        <p:tgtEl>
                                          <p:spTgt spid="19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8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1" grpId="1"/>
      <p:bldP build="whole" bldLvl="1" animBg="1" rev="0" advAuto="0" spid="1897" grpId="2"/>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910"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911" name="image.png" descr="image.png"/>
          <p:cNvPicPr>
            <a:picLocks noChangeAspect="1"/>
          </p:cNvPicPr>
          <p:nvPr/>
        </p:nvPicPr>
        <p:blipFill>
          <a:blip r:embed="rId2">
            <a:extLst/>
          </a:blip>
          <a:stretch>
            <a:fillRect/>
          </a:stretch>
        </p:blipFill>
        <p:spPr>
          <a:xfrm>
            <a:off x="2597830" y="800100"/>
            <a:ext cx="3378205" cy="5806972"/>
          </a:xfrm>
          <a:prstGeom prst="rect">
            <a:avLst/>
          </a:prstGeom>
          <a:ln w="63500">
            <a:solidFill>
              <a:srgbClr val="FFFFFF"/>
            </a:solidFill>
            <a:miter lim="400000"/>
          </a:ln>
        </p:spPr>
      </p:pic>
      <p:pic>
        <p:nvPicPr>
          <p:cNvPr id="1912" name="image.png" descr="image.png"/>
          <p:cNvPicPr>
            <a:picLocks noChangeAspect="1"/>
          </p:cNvPicPr>
          <p:nvPr/>
        </p:nvPicPr>
        <p:blipFill>
          <a:blip r:embed="rId3">
            <a:extLst/>
          </a:blip>
          <a:stretch>
            <a:fillRect/>
          </a:stretch>
        </p:blipFill>
        <p:spPr>
          <a:xfrm>
            <a:off x="6550025" y="800100"/>
            <a:ext cx="3378200" cy="5806972"/>
          </a:xfrm>
          <a:prstGeom prst="rect">
            <a:avLst/>
          </a:prstGeom>
          <a:ln w="63500">
            <a:solidFill>
              <a:srgbClr val="FFFFFF"/>
            </a:solidFill>
            <a:miter lim="400000"/>
          </a:ln>
        </p:spPr>
      </p:pic>
      <p:pic>
        <p:nvPicPr>
          <p:cNvPr id="1913" name="image.png" descr="image.png"/>
          <p:cNvPicPr>
            <a:picLocks noChangeAspect="1"/>
          </p:cNvPicPr>
          <p:nvPr/>
        </p:nvPicPr>
        <p:blipFill>
          <a:blip r:embed="rId4">
            <a:extLst/>
          </a:blip>
          <a:stretch>
            <a:fillRect/>
          </a:stretch>
        </p:blipFill>
        <p:spPr>
          <a:xfrm>
            <a:off x="10499725" y="808037"/>
            <a:ext cx="3376415" cy="5803902"/>
          </a:xfrm>
          <a:prstGeom prst="rect">
            <a:avLst/>
          </a:prstGeom>
          <a:ln w="63500">
            <a:solidFill>
              <a:srgbClr val="FFFFFF"/>
            </a:solidFill>
            <a:miter lim="400000"/>
          </a:ln>
        </p:spPr>
      </p:pic>
      <p:pic>
        <p:nvPicPr>
          <p:cNvPr id="1914" name="image.png" descr="image.png"/>
          <p:cNvPicPr>
            <a:picLocks noChangeAspect="1"/>
          </p:cNvPicPr>
          <p:nvPr/>
        </p:nvPicPr>
        <p:blipFill>
          <a:blip r:embed="rId5">
            <a:extLst/>
          </a:blip>
          <a:stretch>
            <a:fillRect/>
          </a:stretch>
        </p:blipFill>
        <p:spPr>
          <a:xfrm>
            <a:off x="14439900" y="800100"/>
            <a:ext cx="3378200" cy="5806972"/>
          </a:xfrm>
          <a:prstGeom prst="rect">
            <a:avLst/>
          </a:prstGeom>
          <a:ln w="63500">
            <a:solidFill>
              <a:srgbClr val="FFFFFF"/>
            </a:solidFill>
            <a:miter lim="400000"/>
          </a:ln>
        </p:spPr>
      </p:pic>
      <p:pic>
        <p:nvPicPr>
          <p:cNvPr id="1915" name="image.png" descr="image.png"/>
          <p:cNvPicPr>
            <a:picLocks noChangeAspect="1"/>
          </p:cNvPicPr>
          <p:nvPr/>
        </p:nvPicPr>
        <p:blipFill>
          <a:blip r:embed="rId6">
            <a:extLst/>
          </a:blip>
          <a:stretch>
            <a:fillRect/>
          </a:stretch>
        </p:blipFill>
        <p:spPr>
          <a:xfrm>
            <a:off x="18389600" y="801687"/>
            <a:ext cx="3378200" cy="5806972"/>
          </a:xfrm>
          <a:prstGeom prst="rect">
            <a:avLst/>
          </a:prstGeom>
          <a:ln w="63500">
            <a:solidFill>
              <a:srgbClr val="FFFFFF"/>
            </a:solidFill>
            <a:miter lim="400000"/>
          </a:ln>
        </p:spPr>
      </p:pic>
      <p:sp>
        <p:nvSpPr>
          <p:cNvPr id="1916" name="Big Bang"/>
          <p:cNvSpPr txBox="1"/>
          <p:nvPr/>
        </p:nvSpPr>
        <p:spPr>
          <a:xfrm>
            <a:off x="2689906" y="862514"/>
            <a:ext cx="319405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الانفجار العظيم</a:t>
            </a:r>
          </a:p>
        </p:txBody>
      </p:sp>
      <p:sp>
        <p:nvSpPr>
          <p:cNvPr id="1917" name="Sun"/>
          <p:cNvSpPr txBox="1"/>
          <p:nvPr/>
        </p:nvSpPr>
        <p:spPr>
          <a:xfrm>
            <a:off x="10735016"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uFill>
                  <a:solidFill>
                    <a:srgbClr val="FFFFFF"/>
                  </a:solidFill>
                </a:uFill>
                <a:latin typeface="Arial"/>
                <a:ea typeface="Arial"/>
                <a:cs typeface="Arial"/>
                <a:sym typeface="Arial"/>
              </a:defRPr>
            </a:lvl1pPr>
          </a:lstStyle>
          <a:p>
            <a:pPr/>
            <a:r>
              <a:t>الشمس</a:t>
            </a:r>
          </a:p>
        </p:txBody>
      </p:sp>
      <p:sp>
        <p:nvSpPr>
          <p:cNvPr id="1918" name="Molten Earth"/>
          <p:cNvSpPr txBox="1"/>
          <p:nvPr/>
        </p:nvSpPr>
        <p:spPr>
          <a:xfrm>
            <a:off x="14510444" y="862514"/>
            <a:ext cx="3237113"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الأرض الحديثة</a:t>
            </a:r>
          </a:p>
        </p:txBody>
      </p:sp>
      <p:sp>
        <p:nvSpPr>
          <p:cNvPr id="1919" name="First Oceans"/>
          <p:cNvSpPr txBox="1"/>
          <p:nvPr/>
        </p:nvSpPr>
        <p:spPr>
          <a:xfrm>
            <a:off x="18621455"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أوَّل محيطات</a:t>
            </a:r>
          </a:p>
        </p:txBody>
      </p:sp>
      <p:sp>
        <p:nvSpPr>
          <p:cNvPr id="1920"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grpSp>
        <p:nvGrpSpPr>
          <p:cNvPr id="1933" name="Group"/>
          <p:cNvGrpSpPr/>
          <p:nvPr/>
        </p:nvGrpSpPr>
        <p:grpSpPr>
          <a:xfrm>
            <a:off x="4785029" y="7093768"/>
            <a:ext cx="14795576" cy="6192388"/>
            <a:chOff x="0" y="-1"/>
            <a:chExt cx="14795573" cy="6192387"/>
          </a:xfrm>
        </p:grpSpPr>
        <p:pic>
          <p:nvPicPr>
            <p:cNvPr id="1921" name="image.png" descr="image.png"/>
            <p:cNvPicPr>
              <a:picLocks noChangeAspect="1"/>
            </p:cNvPicPr>
            <p:nvPr/>
          </p:nvPicPr>
          <p:blipFill>
            <a:blip r:embed="rId7">
              <a:extLst/>
            </a:blip>
            <a:srcRect l="0" t="11663" r="415" b="11664"/>
            <a:stretch>
              <a:fillRect/>
            </a:stretch>
          </p:blipFill>
          <p:spPr>
            <a:xfrm>
              <a:off x="-1" y="822"/>
              <a:ext cx="4540253" cy="6172027"/>
            </a:xfrm>
            <a:prstGeom prst="rect">
              <a:avLst/>
            </a:prstGeom>
            <a:ln w="63500" cap="flat">
              <a:solidFill>
                <a:srgbClr val="FFFFFF"/>
              </a:solidFill>
              <a:prstDash val="solid"/>
              <a:miter lim="400000"/>
            </a:ln>
            <a:effectLst/>
          </p:spPr>
        </p:pic>
        <p:pic>
          <p:nvPicPr>
            <p:cNvPr id="1922" name="image.png" descr="image.png"/>
            <p:cNvPicPr>
              <a:picLocks noChangeAspect="1"/>
            </p:cNvPicPr>
            <p:nvPr/>
          </p:nvPicPr>
          <p:blipFill>
            <a:blip r:embed="rId8">
              <a:extLst/>
            </a:blip>
            <a:srcRect l="104" t="17533" r="0" b="3724"/>
            <a:stretch>
              <a:fillRect/>
            </a:stretch>
          </p:blipFill>
          <p:spPr>
            <a:xfrm>
              <a:off x="5188347" y="25076"/>
              <a:ext cx="4399752" cy="6123317"/>
            </a:xfrm>
            <a:prstGeom prst="rect">
              <a:avLst/>
            </a:prstGeom>
            <a:ln w="63500" cap="flat">
              <a:solidFill>
                <a:srgbClr val="FFFFFF"/>
              </a:solidFill>
              <a:prstDash val="solid"/>
              <a:miter lim="400000"/>
            </a:ln>
            <a:effectLst/>
          </p:spPr>
        </p:pic>
        <p:pic>
          <p:nvPicPr>
            <p:cNvPr id="1923" name="image.png" descr="image.png"/>
            <p:cNvPicPr>
              <a:picLocks noChangeAspect="1"/>
            </p:cNvPicPr>
            <p:nvPr/>
          </p:nvPicPr>
          <p:blipFill>
            <a:blip r:embed="rId9">
              <a:extLst/>
            </a:blip>
            <a:srcRect l="0" t="17809" r="0" b="5452"/>
            <a:stretch>
              <a:fillRect/>
            </a:stretch>
          </p:blipFill>
          <p:spPr>
            <a:xfrm>
              <a:off x="10236270" y="14950"/>
              <a:ext cx="4559304" cy="6177437"/>
            </a:xfrm>
            <a:prstGeom prst="rect">
              <a:avLst/>
            </a:prstGeom>
            <a:ln w="63500" cap="flat">
              <a:solidFill>
                <a:srgbClr val="FFFFFF"/>
              </a:solidFill>
              <a:prstDash val="solid"/>
              <a:miter lim="400000"/>
            </a:ln>
            <a:effectLst/>
          </p:spPr>
        </p:pic>
        <p:grpSp>
          <p:nvGrpSpPr>
            <p:cNvPr id="1926" name="Day 4"/>
            <p:cNvGrpSpPr/>
            <p:nvPr/>
          </p:nvGrpSpPr>
          <p:grpSpPr>
            <a:xfrm>
              <a:off x="10961050" y="-1"/>
              <a:ext cx="1305552" cy="1304486"/>
              <a:chOff x="0" y="0"/>
              <a:chExt cx="1305551" cy="1304485"/>
            </a:xfrm>
          </p:grpSpPr>
          <p:sp>
            <p:nvSpPr>
              <p:cNvPr id="1924"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925" name="اليوم 4"/>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4</a:t>
                </a:r>
              </a:p>
            </p:txBody>
          </p:sp>
        </p:grpSp>
        <p:grpSp>
          <p:nvGrpSpPr>
            <p:cNvPr id="1929" name="Day 3"/>
            <p:cNvGrpSpPr/>
            <p:nvPr/>
          </p:nvGrpSpPr>
          <p:grpSpPr>
            <a:xfrm>
              <a:off x="7882262" y="-1"/>
              <a:ext cx="1305553" cy="1304486"/>
              <a:chOff x="0" y="0"/>
              <a:chExt cx="1305551" cy="1304485"/>
            </a:xfrm>
          </p:grpSpPr>
          <p:sp>
            <p:nvSpPr>
              <p:cNvPr id="1927"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928" name="اليوم 3"/>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3</a:t>
                </a:r>
              </a:p>
            </p:txBody>
          </p:sp>
        </p:grpSp>
        <p:grpSp>
          <p:nvGrpSpPr>
            <p:cNvPr id="1932" name="Days 1-2"/>
            <p:cNvGrpSpPr/>
            <p:nvPr/>
          </p:nvGrpSpPr>
          <p:grpSpPr>
            <a:xfrm>
              <a:off x="1055453" y="-2"/>
              <a:ext cx="2492922" cy="1304487"/>
              <a:chOff x="0" y="0"/>
              <a:chExt cx="2492920" cy="1304485"/>
            </a:xfrm>
          </p:grpSpPr>
          <p:sp>
            <p:nvSpPr>
              <p:cNvPr id="1930" name="Line"/>
              <p:cNvSpPr/>
              <p:nvPr/>
            </p:nvSpPr>
            <p:spPr>
              <a:xfrm>
                <a:off x="611460" y="0"/>
                <a:ext cx="1270002" cy="1304487"/>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931" name="اليومان 1 و2"/>
              <p:cNvSpPr txBox="1"/>
              <p:nvPr/>
            </p:nvSpPr>
            <p:spPr>
              <a:xfrm>
                <a:off x="-1" y="331390"/>
                <a:ext cx="2492921"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اليومان 1 و2</a:t>
                </a:r>
              </a:p>
            </p:txBody>
          </p:sp>
        </p:grpSp>
      </p:grpSp>
      <p:sp>
        <p:nvSpPr>
          <p:cNvPr id="1934" name="13.8 Billion…"/>
          <p:cNvSpPr txBox="1"/>
          <p:nvPr/>
        </p:nvSpPr>
        <p:spPr>
          <a:xfrm>
            <a:off x="2711368" y="5952249"/>
            <a:ext cx="3154248"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13.8 بليون سنة</a:t>
            </a:r>
          </a:p>
        </p:txBody>
      </p:sp>
      <p:sp>
        <p:nvSpPr>
          <p:cNvPr id="1935" name="10-12 Billion…"/>
          <p:cNvSpPr txBox="1"/>
          <p:nvPr/>
        </p:nvSpPr>
        <p:spPr>
          <a:xfrm>
            <a:off x="6616700" y="5950662"/>
            <a:ext cx="3237113"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10-12 بليون سنة</a:t>
            </a:r>
          </a:p>
        </p:txBody>
      </p:sp>
      <p:sp>
        <p:nvSpPr>
          <p:cNvPr id="1936" name="5 Billion…"/>
          <p:cNvSpPr txBox="1"/>
          <p:nvPr/>
        </p:nvSpPr>
        <p:spPr>
          <a:xfrm>
            <a:off x="107442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5 بليون سنة</a:t>
            </a:r>
          </a:p>
        </p:txBody>
      </p:sp>
      <p:sp>
        <p:nvSpPr>
          <p:cNvPr id="1937" name="3.8 Billion…"/>
          <p:cNvSpPr txBox="1"/>
          <p:nvPr/>
        </p:nvSpPr>
        <p:spPr>
          <a:xfrm>
            <a:off x="18643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3.8 بليون سنة</a:t>
            </a:r>
          </a:p>
        </p:txBody>
      </p:sp>
      <p:sp>
        <p:nvSpPr>
          <p:cNvPr id="1938" name="4.5 Billion…"/>
          <p:cNvSpPr txBox="1"/>
          <p:nvPr/>
        </p:nvSpPr>
        <p:spPr>
          <a:xfrm>
            <a:off x="14706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4.5 بليون سنة</a:t>
            </a:r>
          </a:p>
        </p:txBody>
      </p:sp>
      <p:sp>
        <p:nvSpPr>
          <p:cNvPr id="1939" name="First Stars"/>
          <p:cNvSpPr txBox="1"/>
          <p:nvPr/>
        </p:nvSpPr>
        <p:spPr>
          <a:xfrm>
            <a:off x="6773664"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النجوم الأولى</a:t>
            </a:r>
          </a:p>
        </p:txBody>
      </p:sp>
      <p:sp>
        <p:nvSpPr>
          <p:cNvPr id="1940" name="GENESIS"/>
          <p:cNvSpPr txBox="1"/>
          <p:nvPr/>
        </p:nvSpPr>
        <p:spPr>
          <a:xfrm>
            <a:off x="714969" y="9376057"/>
            <a:ext cx="4624908" cy="119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400">
                <a:solidFill>
                  <a:srgbClr val="FFFFFF"/>
                </a:solidFill>
                <a:uFill>
                  <a:solidFill>
                    <a:srgbClr val="FFFFFF"/>
                  </a:solidFill>
                </a:uFill>
                <a:latin typeface="Arial"/>
                <a:ea typeface="Arial"/>
                <a:cs typeface="Arial"/>
                <a:sym typeface="Arial"/>
              </a:defRPr>
            </a:lvl1pPr>
          </a:lstStyle>
          <a:p>
            <a:pPr/>
            <a:r>
              <a:t>التكوين</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943"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
        <p:nvSpPr>
          <p:cNvPr id="1944" name="Rectangle"/>
          <p:cNvSpPr/>
          <p:nvPr/>
        </p:nvSpPr>
        <p:spPr>
          <a:xfrm>
            <a:off x="2984500" y="0"/>
            <a:ext cx="18402300" cy="1346200"/>
          </a:xfrm>
          <a:prstGeom prst="rect">
            <a:avLst/>
          </a:prstGeom>
          <a:solidFill>
            <a:srgbClr val="89180F"/>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1945" name="التطوُّر"/>
          <p:cNvSpPr txBox="1"/>
          <p:nvPr/>
        </p:nvSpPr>
        <p:spPr>
          <a:xfrm>
            <a:off x="5740400" y="163914"/>
            <a:ext cx="12890500" cy="12215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600">
                <a:solidFill>
                  <a:srgbClr val="FFFFFF"/>
                </a:solidFill>
                <a:uFill>
                  <a:solidFill>
                    <a:srgbClr val="FFFFFF"/>
                  </a:solidFill>
                </a:uFill>
                <a:latin typeface="Arial"/>
                <a:ea typeface="Arial"/>
                <a:cs typeface="Arial"/>
                <a:sym typeface="Arial"/>
              </a:defRPr>
            </a:lvl1pPr>
          </a:lstStyle>
          <a:p>
            <a:pPr/>
            <a:r>
              <a:t>التطوُّر</a:t>
            </a:r>
          </a:p>
        </p:txBody>
      </p:sp>
      <p:sp>
        <p:nvSpPr>
          <p:cNvPr id="1946"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1947" name="Rectangle"/>
          <p:cNvSpPr/>
          <p:nvPr/>
        </p:nvSpPr>
        <p:spPr>
          <a:xfrm>
            <a:off x="101600" y="13792200"/>
            <a:ext cx="24676100" cy="6985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948" name="droppedImage.pdf" descr="droppedImage.pdf"/>
          <p:cNvPicPr>
            <a:picLocks noChangeAspect="1"/>
          </p:cNvPicPr>
          <p:nvPr/>
        </p:nvPicPr>
        <p:blipFill>
          <a:blip r:embed="rId2">
            <a:extLst/>
          </a:blip>
          <a:stretch>
            <a:fillRect/>
          </a:stretch>
        </p:blipFill>
        <p:spPr>
          <a:xfrm>
            <a:off x="4352368" y="1384300"/>
            <a:ext cx="3396740" cy="5156200"/>
          </a:xfrm>
          <a:prstGeom prst="rect">
            <a:avLst/>
          </a:prstGeom>
          <a:ln w="12700">
            <a:miter lim="400000"/>
          </a:ln>
        </p:spPr>
      </p:pic>
      <p:pic>
        <p:nvPicPr>
          <p:cNvPr id="1949" name="droppedImage.pdf" descr="droppedImage.pdf"/>
          <p:cNvPicPr>
            <a:picLocks noChangeAspect="1"/>
          </p:cNvPicPr>
          <p:nvPr/>
        </p:nvPicPr>
        <p:blipFill>
          <a:blip r:embed="rId3">
            <a:extLst/>
          </a:blip>
          <a:stretch>
            <a:fillRect/>
          </a:stretch>
        </p:blipFill>
        <p:spPr>
          <a:xfrm>
            <a:off x="8458200" y="1384300"/>
            <a:ext cx="3372302" cy="5156200"/>
          </a:xfrm>
          <a:prstGeom prst="rect">
            <a:avLst/>
          </a:prstGeom>
          <a:ln w="12700">
            <a:miter lim="400000"/>
          </a:ln>
        </p:spPr>
      </p:pic>
      <p:pic>
        <p:nvPicPr>
          <p:cNvPr id="1950" name="droppedImage.pdf" descr="droppedImage.pdf"/>
          <p:cNvPicPr>
            <a:picLocks noChangeAspect="1"/>
          </p:cNvPicPr>
          <p:nvPr/>
        </p:nvPicPr>
        <p:blipFill>
          <a:blip r:embed="rId4">
            <a:extLst/>
          </a:blip>
          <a:stretch>
            <a:fillRect/>
          </a:stretch>
        </p:blipFill>
        <p:spPr>
          <a:xfrm>
            <a:off x="12503331" y="1409700"/>
            <a:ext cx="3390902" cy="5160067"/>
          </a:xfrm>
          <a:prstGeom prst="rect">
            <a:avLst/>
          </a:prstGeom>
          <a:ln w="12700">
            <a:miter lim="400000"/>
          </a:ln>
        </p:spPr>
      </p:pic>
      <p:pic>
        <p:nvPicPr>
          <p:cNvPr id="1951" name="droppedImage.pdf" descr="droppedImage.pdf"/>
          <p:cNvPicPr>
            <a:picLocks noChangeAspect="1"/>
          </p:cNvPicPr>
          <p:nvPr/>
        </p:nvPicPr>
        <p:blipFill>
          <a:blip r:embed="rId5">
            <a:extLst/>
          </a:blip>
          <a:stretch>
            <a:fillRect/>
          </a:stretch>
        </p:blipFill>
        <p:spPr>
          <a:xfrm>
            <a:off x="16637000" y="1409700"/>
            <a:ext cx="3390900" cy="5160067"/>
          </a:xfrm>
          <a:prstGeom prst="rect">
            <a:avLst/>
          </a:prstGeom>
          <a:ln w="12700">
            <a:miter lim="400000"/>
          </a:ln>
        </p:spPr>
      </p:pic>
      <p:grpSp>
        <p:nvGrpSpPr>
          <p:cNvPr id="1957" name="Group"/>
          <p:cNvGrpSpPr/>
          <p:nvPr/>
        </p:nvGrpSpPr>
        <p:grpSpPr>
          <a:xfrm>
            <a:off x="4737100" y="6883399"/>
            <a:ext cx="14909800" cy="6553201"/>
            <a:chOff x="0" y="0"/>
            <a:chExt cx="14909800" cy="6553200"/>
          </a:xfrm>
        </p:grpSpPr>
        <p:sp>
          <p:nvSpPr>
            <p:cNvPr id="1952" name="Rectangle"/>
            <p:cNvSpPr/>
            <p:nvPr/>
          </p:nvSpPr>
          <p:spPr>
            <a:xfrm>
              <a:off x="0" y="-1"/>
              <a:ext cx="14909800" cy="1346201"/>
            </a:xfrm>
            <a:prstGeom prst="rect">
              <a:avLst/>
            </a:prstGeom>
            <a:solidFill>
              <a:srgbClr val="3D9052"/>
            </a:solidFill>
            <a:ln w="12700" cap="flat">
              <a:noFill/>
              <a:miter lim="400000"/>
            </a:ln>
            <a:effectLst/>
          </p:spPr>
          <p:txBody>
            <a:bodyPr wrap="square" lIns="50800" tIns="50800" rIns="50800" bIns="50800" numCol="1" anchor="ctr">
              <a:noAutofit/>
            </a:bodyP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1953" name="التكوين"/>
            <p:cNvSpPr txBox="1"/>
            <p:nvPr/>
          </p:nvSpPr>
          <p:spPr>
            <a:xfrm>
              <a:off x="4254500" y="49614"/>
              <a:ext cx="6400800" cy="1221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rtl="1">
                <a:lnSpc>
                  <a:spcPct val="70000"/>
                </a:lnSpc>
                <a:defRPr b="1" sz="8600">
                  <a:solidFill>
                    <a:srgbClr val="FFFFFF"/>
                  </a:solidFill>
                  <a:uFill>
                    <a:solidFill>
                      <a:srgbClr val="FFFFFF"/>
                    </a:solidFill>
                  </a:uFill>
                  <a:latin typeface="Arial"/>
                  <a:ea typeface="Arial"/>
                  <a:cs typeface="Arial"/>
                  <a:sym typeface="Arial"/>
                </a:defRPr>
              </a:lvl1pPr>
            </a:lstStyle>
            <a:p>
              <a:pPr/>
              <a:r>
                <a:t>التكوين</a:t>
              </a:r>
            </a:p>
          </p:txBody>
        </p:sp>
        <p:pic>
          <p:nvPicPr>
            <p:cNvPr id="1954" name="droppedImage.pdf" descr="droppedImage.pdf"/>
            <p:cNvPicPr>
              <a:picLocks noChangeAspect="1"/>
            </p:cNvPicPr>
            <p:nvPr/>
          </p:nvPicPr>
          <p:blipFill>
            <a:blip r:embed="rId3">
              <a:extLst/>
            </a:blip>
            <a:stretch>
              <a:fillRect/>
            </a:stretch>
          </p:blipFill>
          <p:spPr>
            <a:xfrm>
              <a:off x="1612900" y="1384300"/>
              <a:ext cx="3372302" cy="5156200"/>
            </a:xfrm>
            <a:prstGeom prst="rect">
              <a:avLst/>
            </a:prstGeom>
            <a:ln w="12700" cap="flat">
              <a:noFill/>
              <a:miter lim="400000"/>
            </a:ln>
            <a:effectLst/>
          </p:spPr>
        </p:pic>
        <p:pic>
          <p:nvPicPr>
            <p:cNvPr id="1955" name="droppedImage.pdf" descr="droppedImage.pdf"/>
            <p:cNvPicPr>
              <a:picLocks noChangeAspect="1"/>
            </p:cNvPicPr>
            <p:nvPr/>
          </p:nvPicPr>
          <p:blipFill>
            <a:blip r:embed="rId6">
              <a:extLst/>
            </a:blip>
            <a:stretch>
              <a:fillRect/>
            </a:stretch>
          </p:blipFill>
          <p:spPr>
            <a:xfrm>
              <a:off x="5765800" y="1397000"/>
              <a:ext cx="3380717" cy="5156200"/>
            </a:xfrm>
            <a:prstGeom prst="rect">
              <a:avLst/>
            </a:prstGeom>
            <a:ln w="12700" cap="flat">
              <a:noFill/>
              <a:miter lim="400000"/>
            </a:ln>
            <a:effectLst/>
          </p:spPr>
        </p:pic>
        <p:pic>
          <p:nvPicPr>
            <p:cNvPr id="1956" name="droppedImage.pdf" descr="droppedImage.pdf"/>
            <p:cNvPicPr>
              <a:picLocks noChangeAspect="1"/>
            </p:cNvPicPr>
            <p:nvPr/>
          </p:nvPicPr>
          <p:blipFill>
            <a:blip r:embed="rId7">
              <a:extLst/>
            </a:blip>
            <a:stretch>
              <a:fillRect/>
            </a:stretch>
          </p:blipFill>
          <p:spPr>
            <a:xfrm>
              <a:off x="9918700" y="1397000"/>
              <a:ext cx="3380717" cy="51562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9" name="Norman Geisler and Peter Bocchino, Unshakable Foundations (Minneapolis, MN: Bethany House, 2001), p. 178."/>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Unshakable Foundations </a:t>
            </a:r>
            <a:r>
              <a:t>(Minneapolis, MN: Bethany House, 2001), p. 178.</a:t>
            </a:r>
          </a:p>
        </p:txBody>
      </p:sp>
      <p:grpSp>
        <p:nvGrpSpPr>
          <p:cNvPr id="1977" name="Group"/>
          <p:cNvGrpSpPr/>
          <p:nvPr/>
        </p:nvGrpSpPr>
        <p:grpSpPr>
          <a:xfrm>
            <a:off x="3060700" y="1371600"/>
            <a:ext cx="18249900" cy="9448800"/>
            <a:chOff x="0" y="0"/>
            <a:chExt cx="18249900" cy="9448800"/>
          </a:xfrm>
        </p:grpSpPr>
        <p:pic>
          <p:nvPicPr>
            <p:cNvPr id="1960" name="Geisler Bocchino Stages Genesis Events top chart with header.jpg" descr="Geisler Bocchino Stages Genesis Events top chart with header.jpg"/>
            <p:cNvPicPr>
              <a:picLocks noChangeAspect="1"/>
            </p:cNvPicPr>
            <p:nvPr/>
          </p:nvPicPr>
          <p:blipFill>
            <a:blip r:embed="rId2">
              <a:extLst/>
            </a:blip>
            <a:stretch>
              <a:fillRect/>
            </a:stretch>
          </p:blipFill>
          <p:spPr>
            <a:xfrm>
              <a:off x="0" y="0"/>
              <a:ext cx="18249900" cy="9448800"/>
            </a:xfrm>
            <a:prstGeom prst="rect">
              <a:avLst/>
            </a:prstGeom>
            <a:ln w="12700" cap="flat">
              <a:noFill/>
              <a:miter lim="400000"/>
            </a:ln>
            <a:effectLst/>
          </p:spPr>
        </p:pic>
        <p:sp>
          <p:nvSpPr>
            <p:cNvPr id="1961" name="Rectangle"/>
            <p:cNvSpPr/>
            <p:nvPr/>
          </p:nvSpPr>
          <p:spPr>
            <a:xfrm>
              <a:off x="593748" y="692161"/>
              <a:ext cx="1784243" cy="66602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2" name="Rectangle"/>
            <p:cNvSpPr/>
            <p:nvPr/>
          </p:nvSpPr>
          <p:spPr>
            <a:xfrm>
              <a:off x="3653010" y="692161"/>
              <a:ext cx="3806312" cy="666024"/>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3" name="Rectangle"/>
            <p:cNvSpPr/>
            <p:nvPr/>
          </p:nvSpPr>
          <p:spPr>
            <a:xfrm>
              <a:off x="9249409" y="692161"/>
              <a:ext cx="1680680" cy="666024"/>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4" name="Rectangle"/>
            <p:cNvSpPr/>
            <p:nvPr/>
          </p:nvSpPr>
          <p:spPr>
            <a:xfrm>
              <a:off x="11268861" y="692161"/>
              <a:ext cx="5897408" cy="666024"/>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5" name="Rectangle"/>
            <p:cNvSpPr/>
            <p:nvPr/>
          </p:nvSpPr>
          <p:spPr>
            <a:xfrm>
              <a:off x="593748" y="1581161"/>
              <a:ext cx="1784243" cy="66602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6" name="Rectangle"/>
            <p:cNvSpPr/>
            <p:nvPr/>
          </p:nvSpPr>
          <p:spPr>
            <a:xfrm>
              <a:off x="2531746" y="1581162"/>
              <a:ext cx="6048841" cy="1041011"/>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7" name="Rectangle"/>
            <p:cNvSpPr/>
            <p:nvPr/>
          </p:nvSpPr>
          <p:spPr>
            <a:xfrm>
              <a:off x="9249409" y="1581161"/>
              <a:ext cx="1680680" cy="666024"/>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8" name="Rectangle"/>
            <p:cNvSpPr/>
            <p:nvPr/>
          </p:nvSpPr>
          <p:spPr>
            <a:xfrm>
              <a:off x="11268862" y="1581162"/>
              <a:ext cx="6048842" cy="1041011"/>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69" name="Rectangle"/>
            <p:cNvSpPr/>
            <p:nvPr/>
          </p:nvSpPr>
          <p:spPr>
            <a:xfrm>
              <a:off x="593748" y="2845149"/>
              <a:ext cx="1784243" cy="66602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0" name="Rectangle"/>
            <p:cNvSpPr/>
            <p:nvPr/>
          </p:nvSpPr>
          <p:spPr>
            <a:xfrm>
              <a:off x="2531745" y="2845149"/>
              <a:ext cx="6445282" cy="2278598"/>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1" name="Rectangle"/>
            <p:cNvSpPr/>
            <p:nvPr/>
          </p:nvSpPr>
          <p:spPr>
            <a:xfrm>
              <a:off x="9249409" y="2845149"/>
              <a:ext cx="1680680" cy="666024"/>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2" name="Rectangle"/>
            <p:cNvSpPr/>
            <p:nvPr/>
          </p:nvSpPr>
          <p:spPr>
            <a:xfrm>
              <a:off x="11268862" y="2845149"/>
              <a:ext cx="6048842" cy="2278598"/>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3" name="Rectangle"/>
            <p:cNvSpPr/>
            <p:nvPr/>
          </p:nvSpPr>
          <p:spPr>
            <a:xfrm>
              <a:off x="593748" y="5346724"/>
              <a:ext cx="1784243" cy="666024"/>
            </a:xfrm>
            <a:prstGeom prst="rect">
              <a:avLst/>
            </a:prstGeom>
            <a:solidFill>
              <a:srgbClr val="FBFBFB"/>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4" name="Rectangle"/>
            <p:cNvSpPr/>
            <p:nvPr/>
          </p:nvSpPr>
          <p:spPr>
            <a:xfrm>
              <a:off x="2531745" y="5346724"/>
              <a:ext cx="6445282" cy="3054928"/>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5" name="Rectangle"/>
            <p:cNvSpPr/>
            <p:nvPr/>
          </p:nvSpPr>
          <p:spPr>
            <a:xfrm>
              <a:off x="9249409" y="5346724"/>
              <a:ext cx="1680680" cy="1331301"/>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sp>
          <p:nvSpPr>
            <p:cNvPr id="1976" name="Rectangle"/>
            <p:cNvSpPr/>
            <p:nvPr/>
          </p:nvSpPr>
          <p:spPr>
            <a:xfrm>
              <a:off x="11268862" y="5346724"/>
              <a:ext cx="6048842" cy="3418255"/>
            </a:xfrm>
            <a:prstGeom prst="rect">
              <a:avLst/>
            </a:prstGeom>
            <a:solidFill>
              <a:srgbClr val="FAFAFA"/>
            </a:solidFill>
            <a:ln w="12700" cap="flat">
              <a:noFill/>
              <a:miter lim="400000"/>
            </a:ln>
            <a:effectLst/>
          </p:spPr>
          <p:txBody>
            <a:bodyPr wrap="square" lIns="50800" tIns="50800" rIns="50800" bIns="50800" numCol="1" anchor="ctr">
              <a:noAutofit/>
            </a:bodyPr>
            <a:lstStyle/>
            <a:p>
              <a:pPr>
                <a:defRPr sz="3200">
                  <a:solidFill>
                    <a:srgbClr val="FBFBFB"/>
                  </a:solidFill>
                  <a:latin typeface="Helvetica Neue Medium"/>
                  <a:ea typeface="Helvetica Neue Medium"/>
                  <a:cs typeface="Helvetica Neue Medium"/>
                  <a:sym typeface="Helvetica Neue Medium"/>
                </a:defRPr>
              </a:pPr>
            </a:p>
          </p:txBody>
        </p:sp>
      </p:grpSp>
      <p:sp>
        <p:nvSpPr>
          <p:cNvPr id="1978" name="Stages"/>
          <p:cNvSpPr txBox="1"/>
          <p:nvPr/>
        </p:nvSpPr>
        <p:spPr>
          <a:xfrm>
            <a:off x="3726098" y="2033988"/>
            <a:ext cx="1593430"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المراحل</a:t>
            </a:r>
          </a:p>
        </p:txBody>
      </p:sp>
      <p:sp>
        <p:nvSpPr>
          <p:cNvPr id="1979" name="Genesis Event"/>
          <p:cNvSpPr txBox="1"/>
          <p:nvPr/>
        </p:nvSpPr>
        <p:spPr>
          <a:xfrm>
            <a:off x="7462496" y="2033988"/>
            <a:ext cx="2725490"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حدث التكوين</a:t>
            </a:r>
          </a:p>
        </p:txBody>
      </p:sp>
      <p:sp>
        <p:nvSpPr>
          <p:cNvPr id="1980" name="Verses"/>
          <p:cNvSpPr txBox="1"/>
          <p:nvPr/>
        </p:nvSpPr>
        <p:spPr>
          <a:xfrm>
            <a:off x="12509286" y="2033988"/>
            <a:ext cx="1249636"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الآيات</a:t>
            </a:r>
          </a:p>
        </p:txBody>
      </p:sp>
      <p:sp>
        <p:nvSpPr>
          <p:cNvPr id="1981" name="Science/Paleontology"/>
          <p:cNvSpPr txBox="1"/>
          <p:nvPr/>
        </p:nvSpPr>
        <p:spPr>
          <a:xfrm>
            <a:off x="15255715" y="2033988"/>
            <a:ext cx="4391795"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العلوم / علم الحفريَّات</a:t>
            </a:r>
          </a:p>
        </p:txBody>
      </p:sp>
      <p:sp>
        <p:nvSpPr>
          <p:cNvPr id="1982" name="1–2"/>
          <p:cNvSpPr txBox="1"/>
          <p:nvPr/>
        </p:nvSpPr>
        <p:spPr>
          <a:xfrm>
            <a:off x="4062485" y="2836362"/>
            <a:ext cx="920651"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1–2</a:t>
            </a:r>
          </a:p>
        </p:txBody>
      </p:sp>
      <p:sp>
        <p:nvSpPr>
          <p:cNvPr id="1983" name="2–3"/>
          <p:cNvSpPr txBox="1"/>
          <p:nvPr/>
        </p:nvSpPr>
        <p:spPr>
          <a:xfrm>
            <a:off x="4062485" y="4107153"/>
            <a:ext cx="920651" cy="644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2–3</a:t>
            </a:r>
          </a:p>
        </p:txBody>
      </p:sp>
      <p:sp>
        <p:nvSpPr>
          <p:cNvPr id="1984" name="3–4"/>
          <p:cNvSpPr txBox="1"/>
          <p:nvPr/>
        </p:nvSpPr>
        <p:spPr>
          <a:xfrm>
            <a:off x="4104078" y="6673504"/>
            <a:ext cx="920651"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3–4</a:t>
            </a:r>
          </a:p>
        </p:txBody>
      </p:sp>
      <p:sp>
        <p:nvSpPr>
          <p:cNvPr id="1985" name="1–5"/>
          <p:cNvSpPr txBox="1"/>
          <p:nvPr/>
        </p:nvSpPr>
        <p:spPr>
          <a:xfrm>
            <a:off x="12694571" y="2836362"/>
            <a:ext cx="920652"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1–5</a:t>
            </a:r>
          </a:p>
        </p:txBody>
      </p:sp>
      <p:sp>
        <p:nvSpPr>
          <p:cNvPr id="1986" name="6–8"/>
          <p:cNvSpPr txBox="1"/>
          <p:nvPr/>
        </p:nvSpPr>
        <p:spPr>
          <a:xfrm>
            <a:off x="12694571" y="4107153"/>
            <a:ext cx="920652" cy="644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6–8</a:t>
            </a:r>
          </a:p>
        </p:txBody>
      </p:sp>
      <p:sp>
        <p:nvSpPr>
          <p:cNvPr id="1987" name="4,…"/>
          <p:cNvSpPr txBox="1"/>
          <p:nvPr/>
        </p:nvSpPr>
        <p:spPr>
          <a:xfrm>
            <a:off x="12512967" y="6612965"/>
            <a:ext cx="1242269" cy="13498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7">
              <a:defRPr sz="4400">
                <a:latin typeface="Calibri"/>
                <a:ea typeface="Calibri"/>
                <a:cs typeface="Calibri"/>
                <a:sym typeface="Calibri"/>
              </a:defRPr>
            </a:pPr>
            <a:r>
              <a:t>4, </a:t>
            </a:r>
          </a:p>
          <a:p>
            <a:pPr defTabSz="2438337">
              <a:defRPr sz="4400">
                <a:latin typeface="Calibri"/>
                <a:ea typeface="Calibri"/>
                <a:cs typeface="Calibri"/>
                <a:sym typeface="Calibri"/>
              </a:defRPr>
            </a:pPr>
            <a:r>
              <a:t>9–10</a:t>
            </a:r>
          </a:p>
        </p:txBody>
      </p:sp>
      <p:sp>
        <p:nvSpPr>
          <p:cNvPr id="1988" name="Creation of the space-time universe"/>
          <p:cNvSpPr txBox="1"/>
          <p:nvPr/>
        </p:nvSpPr>
        <p:spPr>
          <a:xfrm>
            <a:off x="6133958" y="2852965"/>
            <a:ext cx="6320902" cy="644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7" rtl="1">
              <a:lnSpc>
                <a:spcPct val="80000"/>
              </a:lnSpc>
              <a:defRPr sz="4200">
                <a:latin typeface="Calibri"/>
                <a:ea typeface="Calibri"/>
                <a:cs typeface="Calibri"/>
                <a:sym typeface="Calibri"/>
              </a:defRPr>
            </a:lvl1pPr>
          </a:lstStyle>
          <a:p>
            <a:pPr/>
            <a:r>
              <a:t>خلق الكون كإطار للزمان والمكان </a:t>
            </a:r>
          </a:p>
        </p:txBody>
      </p:sp>
      <p:sp>
        <p:nvSpPr>
          <p:cNvPr id="1989" name="Dry land created / Earth-moon system created / atmosphere becomes transparent (single-celled plant life created by now)"/>
          <p:cNvSpPr txBox="1"/>
          <p:nvPr/>
        </p:nvSpPr>
        <p:spPr>
          <a:xfrm>
            <a:off x="5754796" y="7013356"/>
            <a:ext cx="6320902" cy="2788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110000"/>
              </a:lnSpc>
              <a:defRPr sz="4200">
                <a:latin typeface="Calibri"/>
                <a:ea typeface="Calibri"/>
                <a:cs typeface="Calibri"/>
                <a:sym typeface="Calibri"/>
              </a:defRPr>
            </a:lvl1pPr>
          </a:lstStyle>
          <a:p>
            <a:pPr/>
            <a:r>
              <a:t>خُلقت اليابسة / خُلق نظام الأرض والقمر / أصبح الغلاف الجوِّي شفَّافًا (نشأت الحياة النباتيَّة أحاديَّة الخليَّة مع ذلك الوقت)</a:t>
            </a:r>
          </a:p>
        </p:txBody>
      </p:sp>
      <p:sp>
        <p:nvSpPr>
          <p:cNvPr id="1990" name="Earth formed / water begins to condense / global sea emerges / atmosphere (expanse) created"/>
          <p:cNvSpPr txBox="1"/>
          <p:nvPr/>
        </p:nvSpPr>
        <p:spPr>
          <a:xfrm>
            <a:off x="5664789" y="4247358"/>
            <a:ext cx="6573930" cy="20736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110000"/>
              </a:lnSpc>
              <a:defRPr sz="4200">
                <a:latin typeface="Calibri"/>
                <a:ea typeface="Calibri"/>
                <a:cs typeface="Calibri"/>
                <a:sym typeface="Calibri"/>
              </a:defRPr>
            </a:lvl1pPr>
          </a:lstStyle>
          <a:p>
            <a:pPr/>
            <a:r>
              <a:t>تشكَّلت الأرض / بدأت المياه  تتكثَّف / ظهر البحر العالمي / تكوَّن الغلاف الجوِّي (الجَلَد)</a:t>
            </a:r>
          </a:p>
        </p:txBody>
      </p:sp>
      <p:sp>
        <p:nvSpPr>
          <p:cNvPr id="1991" name="Big Bang of cosmology (light bursts forth from darkness)"/>
          <p:cNvSpPr txBox="1"/>
          <p:nvPr/>
        </p:nvSpPr>
        <p:spPr>
          <a:xfrm>
            <a:off x="14166383" y="2835233"/>
            <a:ext cx="6551974" cy="11961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4200">
                <a:latin typeface="Calibri"/>
                <a:ea typeface="Calibri"/>
                <a:cs typeface="Calibri"/>
                <a:sym typeface="Calibri"/>
              </a:defRPr>
            </a:lvl1pPr>
          </a:lstStyle>
          <a:p>
            <a:pPr/>
            <a:r>
              <a:t>الانفجار العظيم في علم الكونيَّات (ينفجر الضوء من الظلام)</a:t>
            </a:r>
          </a:p>
        </p:txBody>
      </p:sp>
      <p:sp>
        <p:nvSpPr>
          <p:cNvPr id="1992" name="Volcanic activity ends / Earth cools / atmosphere forms over the sea (troposphere—greenhouse effect)"/>
          <p:cNvSpPr txBox="1"/>
          <p:nvPr/>
        </p:nvSpPr>
        <p:spPr>
          <a:xfrm>
            <a:off x="14257007" y="4146929"/>
            <a:ext cx="6320902" cy="22998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4200">
                <a:latin typeface="Calibri"/>
                <a:ea typeface="Calibri"/>
                <a:cs typeface="Calibri"/>
                <a:sym typeface="Calibri"/>
              </a:defRPr>
            </a:lvl1pPr>
          </a:lstStyle>
          <a:p>
            <a:pPr/>
            <a:r>
              <a:t>انتهاء النشاط البركانيّ/ برودة الأرض/ تشكُّل الغلاف الجويّ فوق البحر (طبقة التروبوسفير - تأثير الاحتباس الحراريّ)</a:t>
            </a:r>
          </a:p>
        </p:txBody>
      </p:sp>
      <p:sp>
        <p:nvSpPr>
          <p:cNvPr id="1993" name="Origin of double planet system (theory of the origin of the moon from the Earth would create a basin in the Earth for water to gather to one side)"/>
          <p:cNvSpPr txBox="1"/>
          <p:nvPr/>
        </p:nvSpPr>
        <p:spPr>
          <a:xfrm>
            <a:off x="14375561" y="6992737"/>
            <a:ext cx="6152104" cy="2788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110000"/>
              </a:lnSpc>
              <a:defRPr sz="4200">
                <a:latin typeface="Calibri"/>
                <a:ea typeface="Calibri"/>
                <a:cs typeface="Calibri"/>
                <a:sym typeface="Calibri"/>
              </a:defRPr>
            </a:lvl1pPr>
          </a:lstStyle>
          <a:p>
            <a:pPr/>
            <a:r>
              <a:t>أصل نظام الكوكب المزدوج (نظريَّة أصل القمر من الأرض ما أدَّى إلى خلق حوضٍ في الأرض جمع المياه في جانب واحد)</a:t>
            </a:r>
          </a:p>
        </p:txBody>
      </p:sp>
      <p:sp>
        <p:nvSpPr>
          <p:cNvPr id="1994" name="&amp; the earth"/>
          <p:cNvSpPr txBox="1"/>
          <p:nvPr/>
        </p:nvSpPr>
        <p:spPr>
          <a:xfrm>
            <a:off x="7977373" y="3290845"/>
            <a:ext cx="1695736" cy="780573"/>
          </a:xfrm>
          <a:prstGeom prst="rect">
            <a:avLst/>
          </a:prstGeom>
          <a:ln w="12700">
            <a:miter lim="400000"/>
          </a:ln>
          <a:effectLst>
            <a:outerShdw sx="100000" sy="100000" kx="0" ky="0" algn="b" rotWithShape="0" blurRad="127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rtl="1">
              <a:defRPr b="1" sz="4700">
                <a:solidFill>
                  <a:srgbClr val="FF2600"/>
                </a:solidFill>
                <a:latin typeface="Arial"/>
                <a:ea typeface="Arial"/>
                <a:cs typeface="Arial"/>
                <a:sym typeface="Arial"/>
              </a:defRPr>
            </a:lvl1pPr>
          </a:lstStyle>
          <a:p>
            <a:pPr/>
            <a:r>
              <a:t>والأرض</a:t>
            </a:r>
          </a:p>
        </p:txBody>
      </p:sp>
      <p:sp>
        <p:nvSpPr>
          <p:cNvPr id="1995" name="11-13"/>
          <p:cNvSpPr txBox="1"/>
          <p:nvPr/>
        </p:nvSpPr>
        <p:spPr>
          <a:xfrm>
            <a:off x="12358491" y="8271361"/>
            <a:ext cx="1576228" cy="768289"/>
          </a:xfrm>
          <a:prstGeom prst="rect">
            <a:avLst/>
          </a:prstGeom>
          <a:ln w="12700">
            <a:miter lim="400000"/>
          </a:ln>
          <a:effectLst>
            <a:outerShdw sx="100000" sy="100000" kx="0" ky="0" algn="b" rotWithShape="0" blurRad="127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b="1" sz="4600">
                <a:solidFill>
                  <a:srgbClr val="FF2600"/>
                </a:solidFill>
                <a:latin typeface="Arial"/>
                <a:ea typeface="Arial"/>
                <a:cs typeface="Arial"/>
                <a:sym typeface="Arial"/>
              </a:defRPr>
            </a:lvl1pPr>
          </a:lstStyle>
          <a:p>
            <a:pPr/>
            <a:r>
              <a:t>11-13</a:t>
            </a:r>
          </a:p>
        </p:txBody>
      </p:sp>
      <p:grpSp>
        <p:nvGrpSpPr>
          <p:cNvPr id="1998" name="Group"/>
          <p:cNvGrpSpPr/>
          <p:nvPr/>
        </p:nvGrpSpPr>
        <p:grpSpPr>
          <a:xfrm>
            <a:off x="15222455" y="1259528"/>
            <a:ext cx="4439830" cy="1385018"/>
            <a:chOff x="0" y="0"/>
            <a:chExt cx="4439828" cy="1385017"/>
          </a:xfrm>
        </p:grpSpPr>
        <p:pic>
          <p:nvPicPr>
            <p:cNvPr id="1996" name="X--red stretched thin &amp; wide.png" descr="X--red stretched thin &amp; wide.png"/>
            <p:cNvPicPr>
              <a:picLocks noChangeAspect="1"/>
            </p:cNvPicPr>
            <p:nvPr/>
          </p:nvPicPr>
          <p:blipFill>
            <a:blip r:embed="rId3">
              <a:extLst/>
            </a:blip>
            <a:stretch>
              <a:fillRect/>
            </a:stretch>
          </p:blipFill>
          <p:spPr>
            <a:xfrm>
              <a:off x="0" y="805257"/>
              <a:ext cx="4439829" cy="579761"/>
            </a:xfrm>
            <a:prstGeom prst="rect">
              <a:avLst/>
            </a:prstGeom>
            <a:ln w="12700" cap="flat">
              <a:noFill/>
              <a:miter lim="400000"/>
            </a:ln>
            <a:effectLst/>
          </p:spPr>
        </p:pic>
        <p:sp>
          <p:nvSpPr>
            <p:cNvPr id="1997" name="Evolutionism"/>
            <p:cNvSpPr/>
            <p:nvPr/>
          </p:nvSpPr>
          <p:spPr>
            <a:xfrm>
              <a:off x="2219914" y="0"/>
              <a:ext cx="1270001" cy="1270000"/>
            </a:xfrm>
            <a:prstGeom prst="line">
              <a:avLst/>
            </a:prstGeom>
            <a:noFill/>
            <a:ln w="12700" cap="flat">
              <a:noFill/>
              <a:miter lim="400000"/>
            </a:ln>
            <a:effectLst>
              <a:outerShdw sx="100000" sy="100000" kx="0" ky="0" algn="b" rotWithShape="0" blurRad="127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b="1" sz="5000">
                  <a:solidFill>
                    <a:srgbClr val="FF2600"/>
                  </a:solidFill>
                  <a:latin typeface="Arial"/>
                  <a:ea typeface="Arial"/>
                  <a:cs typeface="Arial"/>
                  <a:sym typeface="Arial"/>
                </a:defRPr>
              </a:lvl1pPr>
            </a:lstStyle>
            <a:p>
              <a:pPr/>
              <a:r>
                <a:t>التطوُّر</a:t>
              </a:r>
            </a:p>
          </p:txBody>
        </p:sp>
      </p:grpSp>
      <p:sp>
        <p:nvSpPr>
          <p:cNvPr id="1999" name="Rectangle"/>
          <p:cNvSpPr/>
          <p:nvPr/>
        </p:nvSpPr>
        <p:spPr>
          <a:xfrm>
            <a:off x="14184227" y="2850476"/>
            <a:ext cx="6483972" cy="1196143"/>
          </a:xfrm>
          <a:prstGeom prst="rect">
            <a:avLst/>
          </a:prstGeom>
          <a:solidFill>
            <a:srgbClr val="0433FF"/>
          </a:solidFill>
          <a:ln w="12700">
            <a:miter lim="400000"/>
          </a:ln>
        </p:spPr>
        <p:txBody>
          <a:bodyPr lIns="50800" tIns="50800" rIns="50800" bIns="50800" anchor="ctr"/>
          <a:lstStyle/>
          <a:p>
            <a:pPr defTabSz="584200">
              <a:defRPr sz="4000">
                <a:solidFill>
                  <a:srgbClr val="78E2F7"/>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0" name="Rectangle"/>
          <p:cNvSpPr/>
          <p:nvPr/>
        </p:nvSpPr>
        <p:spPr>
          <a:xfrm>
            <a:off x="14180807" y="4159629"/>
            <a:ext cx="6483972" cy="2299873"/>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1" name="Rectangle"/>
          <p:cNvSpPr/>
          <p:nvPr/>
        </p:nvSpPr>
        <p:spPr>
          <a:xfrm>
            <a:off x="14179413" y="6613155"/>
            <a:ext cx="6483971" cy="3562878"/>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2" name="Rectangle"/>
          <p:cNvSpPr/>
          <p:nvPr/>
        </p:nvSpPr>
        <p:spPr>
          <a:xfrm>
            <a:off x="3656080" y="2850476"/>
            <a:ext cx="10363722" cy="1196143"/>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3" name="Rectangle"/>
          <p:cNvSpPr/>
          <p:nvPr/>
        </p:nvSpPr>
        <p:spPr>
          <a:xfrm>
            <a:off x="3638938" y="4179856"/>
            <a:ext cx="10372606" cy="2299873"/>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4" name="Rectangle"/>
          <p:cNvSpPr/>
          <p:nvPr/>
        </p:nvSpPr>
        <p:spPr>
          <a:xfrm>
            <a:off x="3636322" y="6605438"/>
            <a:ext cx="10377839" cy="3562878"/>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98"/>
                                        </p:tgtEl>
                                        <p:attrNameLst>
                                          <p:attrName>style.visibility</p:attrName>
                                        </p:attrNameLst>
                                      </p:cBhvr>
                                      <p:to>
                                        <p:strVal val="visible"/>
                                      </p:to>
                                    </p:set>
                                    <p:animEffect filter="fade" transition="in">
                                      <p:cBhvr>
                                        <p:cTn id="7" dur="500"/>
                                        <p:tgtEl>
                                          <p:spTgt spid="1998"/>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500" fill="hold"/>
                                        <p:tgtEl>
                                          <p:spTgt spid="2002"/>
                                        </p:tgtEl>
                                      </p:cBhvr>
                                    </p:animEffect>
                                    <p:set>
                                      <p:cBhvr>
                                        <p:cTn id="12" fill="hold">
                                          <p:stCondLst>
                                            <p:cond delay="499"/>
                                          </p:stCondLst>
                                        </p:cTn>
                                        <p:tgtEl>
                                          <p:spTgt spid="20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994"/>
                                        </p:tgtEl>
                                        <p:attrNameLst>
                                          <p:attrName>style.visibility</p:attrName>
                                        </p:attrNameLst>
                                      </p:cBhvr>
                                      <p:to>
                                        <p:strVal val="visible"/>
                                      </p:to>
                                    </p:set>
                                    <p:animEffect filter="fade" transition="in">
                                      <p:cBhvr>
                                        <p:cTn id="17" dur="500"/>
                                        <p:tgtEl>
                                          <p:spTgt spid="1994"/>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8" presetID="22" grpId="4" fill="hold">
                                  <p:stCondLst>
                                    <p:cond delay="0"/>
                                  </p:stCondLst>
                                  <p:iterate type="el" backwards="0">
                                    <p:tmAbs val="0"/>
                                  </p:iterate>
                                  <p:childTnLst>
                                    <p:animEffect filter="wipe(left)" transition="out">
                                      <p:cBhvr>
                                        <p:cTn id="21" dur="500" fill="hold"/>
                                        <p:tgtEl>
                                          <p:spTgt spid="1999"/>
                                        </p:tgtEl>
                                      </p:cBhvr>
                                    </p:animEffect>
                                    <p:set>
                                      <p:cBhvr>
                                        <p:cTn id="22" fill="hold">
                                          <p:stCondLst>
                                            <p:cond delay="499"/>
                                          </p:stCondLst>
                                        </p:cTn>
                                        <p:tgtEl>
                                          <p:spTgt spid="19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8" presetID="22" grpId="5" fill="hold">
                                  <p:stCondLst>
                                    <p:cond delay="0"/>
                                  </p:stCondLst>
                                  <p:iterate type="el" backwards="0">
                                    <p:tmAbs val="0"/>
                                  </p:iterate>
                                  <p:childTnLst>
                                    <p:animEffect filter="wipe(left)" transition="out">
                                      <p:cBhvr>
                                        <p:cTn id="26" dur="500" fill="hold"/>
                                        <p:tgtEl>
                                          <p:spTgt spid="2003"/>
                                        </p:tgtEl>
                                      </p:cBhvr>
                                    </p:animEffect>
                                    <p:set>
                                      <p:cBhvr>
                                        <p:cTn id="27" fill="hold">
                                          <p:stCondLst>
                                            <p:cond delay="499"/>
                                          </p:stCondLst>
                                        </p:cTn>
                                        <p:tgtEl>
                                          <p:spTgt spid="200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8" presetID="22" grpId="6" fill="hold">
                                  <p:stCondLst>
                                    <p:cond delay="0"/>
                                  </p:stCondLst>
                                  <p:iterate type="el" backwards="0">
                                    <p:tmAbs val="0"/>
                                  </p:iterate>
                                  <p:childTnLst>
                                    <p:animEffect filter="wipe(left)" transition="out">
                                      <p:cBhvr>
                                        <p:cTn id="31" dur="500" fill="hold"/>
                                        <p:tgtEl>
                                          <p:spTgt spid="2000"/>
                                        </p:tgtEl>
                                      </p:cBhvr>
                                    </p:animEffect>
                                    <p:set>
                                      <p:cBhvr>
                                        <p:cTn id="32" fill="hold">
                                          <p:stCondLst>
                                            <p:cond delay="499"/>
                                          </p:stCondLst>
                                        </p:cTn>
                                        <p:tgtEl>
                                          <p:spTgt spid="20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8" presetID="22" grpId="7" fill="hold">
                                  <p:stCondLst>
                                    <p:cond delay="0"/>
                                  </p:stCondLst>
                                  <p:iterate type="el" backwards="0">
                                    <p:tmAbs val="0"/>
                                  </p:iterate>
                                  <p:childTnLst>
                                    <p:animEffect filter="wipe(left)" transition="out">
                                      <p:cBhvr>
                                        <p:cTn id="36" dur="500" fill="hold"/>
                                        <p:tgtEl>
                                          <p:spTgt spid="2004"/>
                                        </p:tgtEl>
                                      </p:cBhvr>
                                    </p:animEffect>
                                    <p:set>
                                      <p:cBhvr>
                                        <p:cTn id="37" fill="hold">
                                          <p:stCondLst>
                                            <p:cond delay="499"/>
                                          </p:stCondLst>
                                        </p:cTn>
                                        <p:tgtEl>
                                          <p:spTgt spid="200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8" fill="hold">
                                  <p:stCondLst>
                                    <p:cond delay="0"/>
                                  </p:stCondLst>
                                  <p:iterate type="el" backwards="0">
                                    <p:tmAbs val="0"/>
                                  </p:iterate>
                                  <p:childTnLst>
                                    <p:set>
                                      <p:cBhvr>
                                        <p:cTn id="41" fill="hold"/>
                                        <p:tgtEl>
                                          <p:spTgt spid="1995"/>
                                        </p:tgtEl>
                                        <p:attrNameLst>
                                          <p:attrName>style.visibility</p:attrName>
                                        </p:attrNameLst>
                                      </p:cBhvr>
                                      <p:to>
                                        <p:strVal val="visible"/>
                                      </p:to>
                                    </p:set>
                                    <p:animEffect filter="fade" transition="in">
                                      <p:cBhvr>
                                        <p:cTn id="42" dur="500"/>
                                        <p:tgtEl>
                                          <p:spTgt spid="1995"/>
                                        </p:tgtEl>
                                      </p:cBhvr>
                                    </p:animEffec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8" presetID="22" grpId="9" fill="hold">
                                  <p:stCondLst>
                                    <p:cond delay="0"/>
                                  </p:stCondLst>
                                  <p:iterate type="el" backwards="0">
                                    <p:tmAbs val="0"/>
                                  </p:iterate>
                                  <p:childTnLst>
                                    <p:animEffect filter="wipe(left)" transition="out">
                                      <p:cBhvr>
                                        <p:cTn id="46" dur="500" fill="hold"/>
                                        <p:tgtEl>
                                          <p:spTgt spid="2001"/>
                                        </p:tgtEl>
                                      </p:cBhvr>
                                    </p:animEffect>
                                    <p:set>
                                      <p:cBhvr>
                                        <p:cTn id="47" fill="hold">
                                          <p:stCondLst>
                                            <p:cond delay="499"/>
                                          </p:stCondLst>
                                        </p:cTn>
                                        <p:tgtEl>
                                          <p:spTgt spid="20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3" grpId="5"/>
      <p:bldP build="whole" bldLvl="1" animBg="1" rev="0" advAuto="0" spid="1994" grpId="3"/>
      <p:bldP build="whole" bldLvl="1" animBg="1" rev="0" advAuto="0" spid="1998" grpId="1"/>
      <p:bldP build="whole" bldLvl="1" animBg="1" rev="0" advAuto="0" spid="1995" grpId="8"/>
      <p:bldP build="whole" bldLvl="1" animBg="1" rev="0" advAuto="0" spid="2001" grpId="9"/>
      <p:bldP build="whole" bldLvl="1" animBg="1" rev="0" advAuto="0" spid="1999" grpId="4"/>
      <p:bldP build="whole" bldLvl="1" animBg="1" rev="0" advAuto="0" spid="2002" grpId="2"/>
      <p:bldP build="whole" bldLvl="1" animBg="1" rev="0" advAuto="0" spid="2004" grpId="7"/>
      <p:bldP build="whole" bldLvl="1" animBg="1" rev="0" advAuto="0" spid="2000" grpId="6"/>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6" name="Geisler Bocchino Stages Genesis Events bottom chart with header.jpg" descr="Geisler Bocchino Stages Genesis Events bottom chart with header.jpg"/>
          <p:cNvPicPr>
            <a:picLocks noChangeAspect="1"/>
          </p:cNvPicPr>
          <p:nvPr/>
        </p:nvPicPr>
        <p:blipFill>
          <a:blip r:embed="rId3">
            <a:extLst/>
          </a:blip>
          <a:stretch>
            <a:fillRect/>
          </a:stretch>
        </p:blipFill>
        <p:spPr>
          <a:xfrm>
            <a:off x="3060700" y="1371600"/>
            <a:ext cx="18249900" cy="9309100"/>
          </a:xfrm>
          <a:prstGeom prst="rect">
            <a:avLst/>
          </a:prstGeom>
          <a:ln w="12700">
            <a:miter lim="400000"/>
          </a:ln>
        </p:spPr>
      </p:pic>
      <p:sp>
        <p:nvSpPr>
          <p:cNvPr id="2007" name="Norman Geisler and Peter Bocchino, Unshakable Foundations (Minneapolis, MN: Bethany House, 2001), p. 179."/>
          <p:cNvSpPr txBox="1"/>
          <p:nvPr/>
        </p:nvSpPr>
        <p:spPr>
          <a:xfrm>
            <a:off x="2411759" y="10998200"/>
            <a:ext cx="195326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400">
                <a:solidFill>
                  <a:srgbClr val="FFFFFF"/>
                </a:solidFill>
                <a:latin typeface="+mn-lt"/>
                <a:ea typeface="+mn-ea"/>
                <a:cs typeface="+mn-cs"/>
                <a:sym typeface="Helvetica"/>
              </a:defRPr>
            </a:pPr>
            <a:r>
              <a:t>Norman Geisler and Peter Bocchino, </a:t>
            </a:r>
            <a:r>
              <a:rPr i="1"/>
              <a:t>Unshakable Foundations </a:t>
            </a:r>
            <a:r>
              <a:t>(Minneapolis, MN: Bethany House, 2001), p. 179.</a:t>
            </a:r>
          </a:p>
        </p:txBody>
      </p:sp>
      <p:sp>
        <p:nvSpPr>
          <p:cNvPr id="2008" name="Rectangle"/>
          <p:cNvSpPr/>
          <p:nvPr/>
        </p:nvSpPr>
        <p:spPr>
          <a:xfrm>
            <a:off x="3654449" y="2063762"/>
            <a:ext cx="1784243" cy="666024"/>
          </a:xfrm>
          <a:prstGeom prst="rect">
            <a:avLst/>
          </a:prstGeom>
          <a:solidFill>
            <a:srgbClr val="FFFFFF"/>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09" name="Rectangle"/>
          <p:cNvSpPr/>
          <p:nvPr/>
        </p:nvSpPr>
        <p:spPr>
          <a:xfrm>
            <a:off x="5707588" y="2063762"/>
            <a:ext cx="6476457" cy="666024"/>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0" name="Rectangle"/>
          <p:cNvSpPr/>
          <p:nvPr/>
        </p:nvSpPr>
        <p:spPr>
          <a:xfrm>
            <a:off x="12310109" y="2063762"/>
            <a:ext cx="1680680" cy="666024"/>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1" name="Rectangle"/>
          <p:cNvSpPr/>
          <p:nvPr/>
        </p:nvSpPr>
        <p:spPr>
          <a:xfrm>
            <a:off x="14410523" y="2063762"/>
            <a:ext cx="6238363" cy="666024"/>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2" name="Rectangle"/>
          <p:cNvSpPr/>
          <p:nvPr/>
        </p:nvSpPr>
        <p:spPr>
          <a:xfrm>
            <a:off x="3654449" y="2952762"/>
            <a:ext cx="1784243" cy="666024"/>
          </a:xfrm>
          <a:prstGeom prst="rect">
            <a:avLst/>
          </a:prstGeom>
          <a:solidFill>
            <a:srgbClr val="FFFFFF"/>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3" name="Rectangle"/>
          <p:cNvSpPr/>
          <p:nvPr/>
        </p:nvSpPr>
        <p:spPr>
          <a:xfrm>
            <a:off x="5636171" y="2870528"/>
            <a:ext cx="6476458" cy="3502097"/>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4" name="Rectangle"/>
          <p:cNvSpPr/>
          <p:nvPr/>
        </p:nvSpPr>
        <p:spPr>
          <a:xfrm>
            <a:off x="12310109" y="2952762"/>
            <a:ext cx="1680680" cy="666024"/>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5" name="Rectangle"/>
          <p:cNvSpPr/>
          <p:nvPr/>
        </p:nvSpPr>
        <p:spPr>
          <a:xfrm>
            <a:off x="14410523" y="2952762"/>
            <a:ext cx="6238363" cy="3502096"/>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6" name="Rectangle"/>
          <p:cNvSpPr/>
          <p:nvPr/>
        </p:nvSpPr>
        <p:spPr>
          <a:xfrm>
            <a:off x="3694781" y="6677835"/>
            <a:ext cx="1784243" cy="666024"/>
          </a:xfrm>
          <a:prstGeom prst="rect">
            <a:avLst/>
          </a:prstGeom>
          <a:solidFill>
            <a:srgbClr val="FFFFFF"/>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7" name="Rectangle"/>
          <p:cNvSpPr/>
          <p:nvPr/>
        </p:nvSpPr>
        <p:spPr>
          <a:xfrm>
            <a:off x="5747920" y="6677835"/>
            <a:ext cx="6476458" cy="3185780"/>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8" name="Rectangle"/>
          <p:cNvSpPr/>
          <p:nvPr/>
        </p:nvSpPr>
        <p:spPr>
          <a:xfrm>
            <a:off x="12350442" y="6677835"/>
            <a:ext cx="1680681" cy="666024"/>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19" name="Rectangle"/>
          <p:cNvSpPr/>
          <p:nvPr/>
        </p:nvSpPr>
        <p:spPr>
          <a:xfrm>
            <a:off x="14450854" y="6677835"/>
            <a:ext cx="6238364" cy="3073461"/>
          </a:xfrm>
          <a:prstGeom prst="rect">
            <a:avLst/>
          </a:prstGeom>
          <a:solidFill>
            <a:srgbClr val="FAFAFA"/>
          </a:solidFill>
          <a:ln w="12700">
            <a:miter lim="400000"/>
          </a:ln>
        </p:spPr>
        <p:txBody>
          <a:bodyPr lIns="50800" tIns="50800" rIns="50800" bIns="50800" anchor="ctr"/>
          <a:lstStyle/>
          <a:p>
            <a:pPr>
              <a:defRPr sz="3200">
                <a:solidFill>
                  <a:srgbClr val="FBFBFB"/>
                </a:solidFill>
                <a:latin typeface="Helvetica Neue Medium"/>
                <a:ea typeface="Helvetica Neue Medium"/>
                <a:cs typeface="Helvetica Neue Medium"/>
                <a:sym typeface="Helvetica Neue Medium"/>
              </a:defRPr>
            </a:pPr>
          </a:p>
        </p:txBody>
      </p:sp>
      <p:sp>
        <p:nvSpPr>
          <p:cNvPr id="2020" name="4–5"/>
          <p:cNvSpPr txBox="1"/>
          <p:nvPr/>
        </p:nvSpPr>
        <p:spPr>
          <a:xfrm>
            <a:off x="4104078" y="2940344"/>
            <a:ext cx="920651" cy="644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4–5</a:t>
            </a:r>
          </a:p>
        </p:txBody>
      </p:sp>
      <p:sp>
        <p:nvSpPr>
          <p:cNvPr id="2021" name="24–27"/>
          <p:cNvSpPr txBox="1"/>
          <p:nvPr/>
        </p:nvSpPr>
        <p:spPr>
          <a:xfrm>
            <a:off x="12403430" y="6683657"/>
            <a:ext cx="1461344"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24–27</a:t>
            </a:r>
          </a:p>
        </p:txBody>
      </p:sp>
      <p:sp>
        <p:nvSpPr>
          <p:cNvPr id="2022" name="Creation of sea animals (multicellular to amphibians / reptiles / winged animals) creation of “great reptiles” (the largest reptiles are dinosaurs)"/>
          <p:cNvSpPr txBox="1"/>
          <p:nvPr/>
        </p:nvSpPr>
        <p:spPr>
          <a:xfrm>
            <a:off x="5636171" y="3281965"/>
            <a:ext cx="6464486" cy="2851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4200">
                <a:latin typeface="Calibri"/>
                <a:ea typeface="Calibri"/>
                <a:cs typeface="Calibri"/>
                <a:sym typeface="Calibri"/>
              </a:defRPr>
            </a:lvl1pPr>
          </a:lstStyle>
          <a:p>
            <a:pPr/>
            <a:r>
              <a:t>خلق الحيوانات البحريَّة (من المتعدِّدة الخلايا إلى البرمائيَّات / الزواحف / الحيوانات المجنَّحة) وخلق "زواحف كبيرة" (أكبر الزواحف هي الديناصورات)</a:t>
            </a:r>
          </a:p>
        </p:txBody>
      </p:sp>
      <p:sp>
        <p:nvSpPr>
          <p:cNvPr id="2023" name="5–6"/>
          <p:cNvSpPr txBox="1"/>
          <p:nvPr/>
        </p:nvSpPr>
        <p:spPr>
          <a:xfrm>
            <a:off x="4127097" y="6685880"/>
            <a:ext cx="920651"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5–6</a:t>
            </a:r>
          </a:p>
        </p:txBody>
      </p:sp>
      <p:sp>
        <p:nvSpPr>
          <p:cNvPr id="2024" name="14–19"/>
          <p:cNvSpPr txBox="1"/>
          <p:nvPr/>
        </p:nvSpPr>
        <p:spPr>
          <a:xfrm>
            <a:off x="12419775" y="2963634"/>
            <a:ext cx="1461345" cy="6442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4200">
                <a:latin typeface="Calibri"/>
                <a:ea typeface="Calibri"/>
                <a:cs typeface="Calibri"/>
                <a:sym typeface="Calibri"/>
              </a:defRPr>
            </a:lvl1pPr>
          </a:lstStyle>
          <a:p>
            <a:pPr/>
            <a:r>
              <a:t>14–19</a:t>
            </a:r>
          </a:p>
        </p:txBody>
      </p:sp>
      <p:sp>
        <p:nvSpPr>
          <p:cNvPr id="2025" name="Creation of land animals (domesticated livestock, non-domesticated—wild)…"/>
          <p:cNvSpPr txBox="1"/>
          <p:nvPr/>
        </p:nvSpPr>
        <p:spPr>
          <a:xfrm>
            <a:off x="5611074" y="7179650"/>
            <a:ext cx="6607318" cy="21821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120000"/>
              </a:lnSpc>
              <a:defRPr sz="4200">
                <a:latin typeface="Calibri"/>
                <a:ea typeface="Calibri"/>
                <a:cs typeface="Calibri"/>
                <a:sym typeface="Calibri"/>
              </a:defRPr>
            </a:pPr>
            <a:r>
              <a:t>خلق الحيوانات البرِّيَّة (الماشية الأليفة، غير الأليفة، البرِّيَّة)</a:t>
            </a:r>
          </a:p>
          <a:p>
            <a:pPr defTabSz="2438337" rtl="1">
              <a:lnSpc>
                <a:spcPct val="120000"/>
              </a:lnSpc>
              <a:defRPr sz="4200">
                <a:latin typeface="Calibri"/>
                <a:ea typeface="Calibri"/>
                <a:cs typeface="Calibri"/>
                <a:sym typeface="Calibri"/>
              </a:defRPr>
            </a:pPr>
            <a:r>
              <a:t>خلق الثدييَّات/ حياة الإنسان</a:t>
            </a:r>
          </a:p>
        </p:txBody>
      </p:sp>
      <p:sp>
        <p:nvSpPr>
          <p:cNvPr id="2026" name="Cambrian explosion / age of fish (array of multicellular animals having the body plans of virtually all creatures that now swim, fly, or crawl throughout the world.)"/>
          <p:cNvSpPr txBox="1"/>
          <p:nvPr/>
        </p:nvSpPr>
        <p:spPr>
          <a:xfrm>
            <a:off x="14174736" y="3225172"/>
            <a:ext cx="6607318" cy="2851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4200">
                <a:latin typeface="Calibri"/>
                <a:ea typeface="Calibri"/>
                <a:cs typeface="Calibri"/>
                <a:sym typeface="Calibri"/>
              </a:defRPr>
            </a:lvl1pPr>
          </a:lstStyle>
          <a:p>
            <a:pPr/>
            <a:r>
              <a:t>الانفجار الكمبري / عصر الأسماك (مجموعة من الحيوانات متعدِّدة الخلايا لديها مخططات جسميَّة لجميع الكائنات التي تسبح الآن أو تطير أو تزحف في كلِّ أنحاء العالم).</a:t>
            </a:r>
          </a:p>
        </p:txBody>
      </p:sp>
      <p:sp>
        <p:nvSpPr>
          <p:cNvPr id="2027" name="Age of amphibians / reptiles…"/>
          <p:cNvSpPr txBox="1"/>
          <p:nvPr/>
        </p:nvSpPr>
        <p:spPr>
          <a:xfrm>
            <a:off x="14268552" y="7228840"/>
            <a:ext cx="6361671" cy="1748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80000"/>
              </a:lnSpc>
              <a:defRPr sz="4200">
                <a:latin typeface="Calibri"/>
                <a:ea typeface="Calibri"/>
                <a:cs typeface="Calibri"/>
                <a:sym typeface="Calibri"/>
              </a:defRPr>
            </a:pPr>
            <a:r>
              <a:t>عصر البرمائيَّات / الزواحف</a:t>
            </a:r>
          </a:p>
          <a:p>
            <a:pPr defTabSz="2438337">
              <a:lnSpc>
                <a:spcPct val="80000"/>
              </a:lnSpc>
              <a:defRPr sz="4200">
                <a:latin typeface="Calibri"/>
                <a:ea typeface="Calibri"/>
                <a:cs typeface="Calibri"/>
                <a:sym typeface="Calibri"/>
              </a:defRPr>
            </a:pPr>
          </a:p>
          <a:p>
            <a:pPr defTabSz="2438337" rtl="1">
              <a:lnSpc>
                <a:spcPct val="80000"/>
              </a:lnSpc>
              <a:defRPr sz="4200">
                <a:latin typeface="Calibri"/>
                <a:ea typeface="Calibri"/>
                <a:cs typeface="Calibri"/>
                <a:sym typeface="Calibri"/>
              </a:defRPr>
            </a:pPr>
            <a:r>
              <a:t>عصر الثدييَّات / البشريَّة</a:t>
            </a:r>
          </a:p>
        </p:txBody>
      </p:sp>
      <p:sp>
        <p:nvSpPr>
          <p:cNvPr id="2028" name="Creation of Sun, Moon, and Stars,…"/>
          <p:cNvSpPr txBox="1"/>
          <p:nvPr/>
        </p:nvSpPr>
        <p:spPr>
          <a:xfrm>
            <a:off x="5579995" y="2994000"/>
            <a:ext cx="6588811" cy="3382153"/>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lnSpc>
                <a:spcPct val="120000"/>
              </a:lnSpc>
              <a:defRPr>
                <a:solidFill>
                  <a:srgbClr val="FFFB00"/>
                </a:solidFill>
                <a:latin typeface="+mn-lt"/>
                <a:ea typeface="+mn-ea"/>
                <a:cs typeface="+mn-cs"/>
                <a:sym typeface="Helvetica"/>
              </a:defRPr>
            </a:pPr>
            <a:r>
              <a:t>خلق الشمس والقمر والنجوم،</a:t>
            </a:r>
          </a:p>
          <a:p>
            <a:pPr rtl="1">
              <a:lnSpc>
                <a:spcPct val="120000"/>
              </a:lnSpc>
              <a:defRPr>
                <a:solidFill>
                  <a:srgbClr val="FFFB00"/>
                </a:solidFill>
                <a:latin typeface="+mn-lt"/>
                <a:ea typeface="+mn-ea"/>
                <a:cs typeface="+mn-cs"/>
                <a:sym typeface="Helvetica"/>
              </a:defRPr>
            </a:pPr>
            <a:r>
              <a:t>لكن لا حيوانات!</a:t>
            </a:r>
          </a:p>
        </p:txBody>
      </p:sp>
      <p:sp>
        <p:nvSpPr>
          <p:cNvPr id="2029" name="20-23"/>
          <p:cNvSpPr txBox="1"/>
          <p:nvPr/>
        </p:nvSpPr>
        <p:spPr>
          <a:xfrm>
            <a:off x="12372168" y="5642006"/>
            <a:ext cx="1608461" cy="768288"/>
          </a:xfrm>
          <a:prstGeom prst="rect">
            <a:avLst/>
          </a:prstGeom>
          <a:ln w="12700">
            <a:miter lim="400000"/>
          </a:ln>
          <a:effectLst>
            <a:outerShdw sx="100000" sy="100000" kx="0" ky="0" algn="b" rotWithShape="0" blurRad="127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b="1" sz="4600">
                <a:solidFill>
                  <a:srgbClr val="FF2600"/>
                </a:solidFill>
                <a:latin typeface="Arial"/>
                <a:ea typeface="Arial"/>
                <a:cs typeface="Arial"/>
                <a:sym typeface="Arial"/>
              </a:defRPr>
            </a:lvl1pPr>
          </a:lstStyle>
          <a:p>
            <a:pPr/>
            <a:r>
              <a:t>20-23</a:t>
            </a:r>
          </a:p>
        </p:txBody>
      </p:sp>
      <p:sp>
        <p:nvSpPr>
          <p:cNvPr id="2030" name="Rectangle"/>
          <p:cNvSpPr/>
          <p:nvPr/>
        </p:nvSpPr>
        <p:spPr>
          <a:xfrm>
            <a:off x="14157814" y="2906594"/>
            <a:ext cx="6476458" cy="3539692"/>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1" name="Rectangle"/>
          <p:cNvSpPr/>
          <p:nvPr/>
        </p:nvSpPr>
        <p:spPr>
          <a:xfrm>
            <a:off x="14170460" y="6619545"/>
            <a:ext cx="6476458" cy="3251559"/>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2" name="Rectangle"/>
          <p:cNvSpPr/>
          <p:nvPr/>
        </p:nvSpPr>
        <p:spPr>
          <a:xfrm>
            <a:off x="3642553" y="6627667"/>
            <a:ext cx="10387494" cy="3251559"/>
          </a:xfrm>
          <a:prstGeom prst="rect">
            <a:avLst/>
          </a:prstGeom>
          <a:solidFill>
            <a:srgbClr val="0433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3" name="Stages"/>
          <p:cNvSpPr txBox="1"/>
          <p:nvPr/>
        </p:nvSpPr>
        <p:spPr>
          <a:xfrm>
            <a:off x="3726098" y="2072088"/>
            <a:ext cx="1593430"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المراحل</a:t>
            </a:r>
          </a:p>
        </p:txBody>
      </p:sp>
      <p:sp>
        <p:nvSpPr>
          <p:cNvPr id="2034" name="Genesis Event"/>
          <p:cNvSpPr txBox="1"/>
          <p:nvPr/>
        </p:nvSpPr>
        <p:spPr>
          <a:xfrm>
            <a:off x="7462496" y="2072088"/>
            <a:ext cx="2725490"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حدث التكوين</a:t>
            </a:r>
          </a:p>
        </p:txBody>
      </p:sp>
      <p:sp>
        <p:nvSpPr>
          <p:cNvPr id="2035" name="Verses"/>
          <p:cNvSpPr txBox="1"/>
          <p:nvPr/>
        </p:nvSpPr>
        <p:spPr>
          <a:xfrm>
            <a:off x="12509286" y="2072088"/>
            <a:ext cx="1249636"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الآيات</a:t>
            </a:r>
          </a:p>
        </p:txBody>
      </p:sp>
      <p:sp>
        <p:nvSpPr>
          <p:cNvPr id="2036" name="Science/Paleontology"/>
          <p:cNvSpPr txBox="1"/>
          <p:nvPr/>
        </p:nvSpPr>
        <p:spPr>
          <a:xfrm>
            <a:off x="15255715" y="2072088"/>
            <a:ext cx="4391795" cy="6640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400">
                <a:latin typeface="Calibri"/>
                <a:ea typeface="Calibri"/>
                <a:cs typeface="Calibri"/>
                <a:sym typeface="Calibri"/>
              </a:defRPr>
            </a:lvl1pPr>
          </a:lstStyle>
          <a:p>
            <a:pPr/>
            <a:r>
              <a:t>العلوم / علم الحفريَّات</a:t>
            </a:r>
          </a:p>
        </p:txBody>
      </p:sp>
      <p:grpSp>
        <p:nvGrpSpPr>
          <p:cNvPr id="2039" name="Group"/>
          <p:cNvGrpSpPr/>
          <p:nvPr/>
        </p:nvGrpSpPr>
        <p:grpSpPr>
          <a:xfrm>
            <a:off x="15222455" y="1310328"/>
            <a:ext cx="4439830" cy="1385018"/>
            <a:chOff x="0" y="0"/>
            <a:chExt cx="4439828" cy="1385017"/>
          </a:xfrm>
        </p:grpSpPr>
        <p:pic>
          <p:nvPicPr>
            <p:cNvPr id="2037" name="X--red stretched thin &amp; wide.png" descr="X--red stretched thin &amp; wide.png"/>
            <p:cNvPicPr>
              <a:picLocks noChangeAspect="1"/>
            </p:cNvPicPr>
            <p:nvPr/>
          </p:nvPicPr>
          <p:blipFill>
            <a:blip r:embed="rId4">
              <a:extLst/>
            </a:blip>
            <a:stretch>
              <a:fillRect/>
            </a:stretch>
          </p:blipFill>
          <p:spPr>
            <a:xfrm>
              <a:off x="0" y="805257"/>
              <a:ext cx="4439829" cy="579761"/>
            </a:xfrm>
            <a:prstGeom prst="rect">
              <a:avLst/>
            </a:prstGeom>
            <a:ln w="12700" cap="flat">
              <a:noFill/>
              <a:miter lim="400000"/>
            </a:ln>
            <a:effectLst/>
          </p:spPr>
        </p:pic>
        <p:sp>
          <p:nvSpPr>
            <p:cNvPr id="2038" name="Evolutionism"/>
            <p:cNvSpPr/>
            <p:nvPr/>
          </p:nvSpPr>
          <p:spPr>
            <a:xfrm>
              <a:off x="2219914" y="0"/>
              <a:ext cx="1270001" cy="1270000"/>
            </a:xfrm>
            <a:prstGeom prst="line">
              <a:avLst/>
            </a:prstGeom>
            <a:noFill/>
            <a:ln w="12700" cap="flat">
              <a:noFill/>
              <a:miter lim="400000"/>
            </a:ln>
            <a:effectLst>
              <a:outerShdw sx="100000" sy="100000" kx="0" ky="0" algn="b" rotWithShape="0" blurRad="127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b="1" sz="5000">
                  <a:solidFill>
                    <a:srgbClr val="FF2600"/>
                  </a:solidFill>
                  <a:latin typeface="Arial"/>
                  <a:ea typeface="Arial"/>
                  <a:cs typeface="Arial"/>
                  <a:sym typeface="Arial"/>
                </a:defRPr>
              </a:lvl1pPr>
            </a:lstStyle>
            <a:p>
              <a:pPr/>
              <a:r>
                <a:t>التطوُّر</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28"/>
                                        </p:tgtEl>
                                        <p:attrNameLst>
                                          <p:attrName>style.visibility</p:attrName>
                                        </p:attrNameLst>
                                      </p:cBhvr>
                                      <p:to>
                                        <p:strVal val="visible"/>
                                      </p:to>
                                    </p:set>
                                    <p:animEffect filter="fade" transition="in">
                                      <p:cBhvr>
                                        <p:cTn id="7" dur="500"/>
                                        <p:tgtEl>
                                          <p:spTgt spid="2028"/>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500" fill="hold"/>
                                        <p:tgtEl>
                                          <p:spTgt spid="2030"/>
                                        </p:tgtEl>
                                      </p:cBhvr>
                                    </p:animEffect>
                                    <p:set>
                                      <p:cBhvr>
                                        <p:cTn id="12" fill="hold">
                                          <p:stCondLst>
                                            <p:cond delay="499"/>
                                          </p:stCondLst>
                                        </p:cTn>
                                        <p:tgtEl>
                                          <p:spTgt spid="20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029"/>
                                        </p:tgtEl>
                                        <p:attrNameLst>
                                          <p:attrName>style.visibility</p:attrName>
                                        </p:attrNameLst>
                                      </p:cBhvr>
                                      <p:to>
                                        <p:strVal val="visible"/>
                                      </p:to>
                                    </p:set>
                                    <p:animEffect filter="fade" transition="in">
                                      <p:cBhvr>
                                        <p:cTn id="17" dur="500"/>
                                        <p:tgtEl>
                                          <p:spTgt spid="2029"/>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8" presetID="22" grpId="4" fill="hold">
                                  <p:stCondLst>
                                    <p:cond delay="0"/>
                                  </p:stCondLst>
                                  <p:iterate type="el" backwards="0">
                                    <p:tmAbs val="0"/>
                                  </p:iterate>
                                  <p:childTnLst>
                                    <p:animEffect filter="wipe(left)" transition="out">
                                      <p:cBhvr>
                                        <p:cTn id="21" dur="500" fill="hold"/>
                                        <p:tgtEl>
                                          <p:spTgt spid="2032"/>
                                        </p:tgtEl>
                                      </p:cBhvr>
                                    </p:animEffect>
                                    <p:set>
                                      <p:cBhvr>
                                        <p:cTn id="22" fill="hold">
                                          <p:stCondLst>
                                            <p:cond delay="499"/>
                                          </p:stCondLst>
                                        </p:cTn>
                                        <p:tgtEl>
                                          <p:spTgt spid="20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8" presetID="22" grpId="5" fill="hold">
                                  <p:stCondLst>
                                    <p:cond delay="0"/>
                                  </p:stCondLst>
                                  <p:iterate type="el" backwards="0">
                                    <p:tmAbs val="0"/>
                                  </p:iterate>
                                  <p:childTnLst>
                                    <p:animEffect filter="wipe(left)" transition="out">
                                      <p:cBhvr>
                                        <p:cTn id="26" dur="500" fill="hold"/>
                                        <p:tgtEl>
                                          <p:spTgt spid="2031"/>
                                        </p:tgtEl>
                                      </p:cBhvr>
                                    </p:animEffect>
                                    <p:set>
                                      <p:cBhvr>
                                        <p:cTn id="27" fill="hold">
                                          <p:stCondLst>
                                            <p:cond delay="499"/>
                                          </p:stCondLst>
                                        </p:cTn>
                                        <p:tgtEl>
                                          <p:spTgt spid="20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2039"/>
                                        </p:tgtEl>
                                        <p:attrNameLst>
                                          <p:attrName>style.visibility</p:attrName>
                                        </p:attrNameLst>
                                      </p:cBhvr>
                                      <p:to>
                                        <p:strVal val="visible"/>
                                      </p:to>
                                    </p:set>
                                    <p:animEffect filter="fade" transition="in">
                                      <p:cBhvr>
                                        <p:cTn id="32" dur="500"/>
                                        <p:tgtEl>
                                          <p:spTgt spid="2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2" grpId="4"/>
      <p:bldP build="whole" bldLvl="1" animBg="1" rev="0" advAuto="0" spid="2039" grpId="6"/>
      <p:bldP build="whole" bldLvl="1" animBg="1" rev="0" advAuto="0" spid="2031" grpId="5"/>
      <p:bldP build="whole" bldLvl="1" animBg="1" rev="0" advAuto="0" spid="2029" grpId="3"/>
      <p:bldP build="whole" bldLvl="1" animBg="1" rev="0" advAuto="0" spid="2028" grpId="1"/>
      <p:bldP build="whole" bldLvl="1" animBg="1" rev="0" advAuto="0" spid="2030" grpId="2"/>
    </p:bldLst>
  </p:timing>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3" name="Norman Geisler and Peter Bocchino, Unshakable Foundations (Minneapolis, MN: Bethany House, 2001), p. 184."/>
          <p:cNvSpPr txBox="1"/>
          <p:nvPr/>
        </p:nvSpPr>
        <p:spPr>
          <a:xfrm>
            <a:off x="2351453" y="11623802"/>
            <a:ext cx="1968109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FFFFFF"/>
                </a:solidFill>
                <a:latin typeface="+mn-lt"/>
                <a:ea typeface="+mn-ea"/>
                <a:cs typeface="+mn-cs"/>
                <a:sym typeface="Helvetica"/>
              </a:defRPr>
            </a:pPr>
            <a:r>
              <a:t>Norman Geisler and Peter Bocchino, </a:t>
            </a:r>
            <a:r>
              <a:rPr i="1"/>
              <a:t>Unshakable Foundations </a:t>
            </a:r>
            <a:r>
              <a:t>(Minneapolis, MN: Bethany House, 2001), p. 184.</a:t>
            </a:r>
          </a:p>
        </p:txBody>
      </p:sp>
      <p:sp>
        <p:nvSpPr>
          <p:cNvPr id="2044" name="Text"/>
          <p:cNvSpPr txBox="1"/>
          <p:nvPr/>
        </p:nvSpPr>
        <p:spPr>
          <a:xfrm>
            <a:off x="6662049" y="8514280"/>
            <a:ext cx="2310155"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a:lnSpc>
                <a:spcPct val="80000"/>
              </a:lnSpc>
              <a:defRPr sz="2800">
                <a:latin typeface="Calibri"/>
                <a:ea typeface="Calibri"/>
                <a:cs typeface="Calibri"/>
                <a:sym typeface="Calibri"/>
              </a:defRPr>
            </a:lvl1pPr>
          </a:lstStyle>
          <a:p>
            <a:pPr/>
            <a:r>
              <a:t> </a:t>
            </a:r>
          </a:p>
        </p:txBody>
      </p:sp>
      <p:grpSp>
        <p:nvGrpSpPr>
          <p:cNvPr id="2072" name="Group"/>
          <p:cNvGrpSpPr/>
          <p:nvPr/>
        </p:nvGrpSpPr>
        <p:grpSpPr>
          <a:xfrm>
            <a:off x="5162549" y="835296"/>
            <a:ext cx="14058902" cy="10507519"/>
            <a:chOff x="0" y="0"/>
            <a:chExt cx="14058901" cy="10507518"/>
          </a:xfrm>
        </p:grpSpPr>
        <p:sp>
          <p:nvSpPr>
            <p:cNvPr id="2045" name="Rectangle"/>
            <p:cNvSpPr/>
            <p:nvPr/>
          </p:nvSpPr>
          <p:spPr>
            <a:xfrm>
              <a:off x="1533" y="0"/>
              <a:ext cx="14055836" cy="1434116"/>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grpSp>
          <p:nvGrpSpPr>
            <p:cNvPr id="2071" name="Group"/>
            <p:cNvGrpSpPr/>
            <p:nvPr/>
          </p:nvGrpSpPr>
          <p:grpSpPr>
            <a:xfrm>
              <a:off x="0" y="108399"/>
              <a:ext cx="14058902" cy="10399120"/>
              <a:chOff x="0" y="0"/>
              <a:chExt cx="14058901" cy="10399118"/>
            </a:xfrm>
          </p:grpSpPr>
          <p:pic>
            <p:nvPicPr>
              <p:cNvPr id="2046" name="Terry Chart.jpg" descr="Terry Chart.jpg"/>
              <p:cNvPicPr>
                <a:picLocks noChangeAspect="1"/>
              </p:cNvPicPr>
              <p:nvPr/>
            </p:nvPicPr>
            <p:blipFill>
              <a:blip r:embed="rId3">
                <a:extLst/>
              </a:blip>
              <a:stretch>
                <a:fillRect/>
              </a:stretch>
            </p:blipFill>
            <p:spPr>
              <a:xfrm>
                <a:off x="0" y="556618"/>
                <a:ext cx="14058902" cy="9842501"/>
              </a:xfrm>
              <a:prstGeom prst="rect">
                <a:avLst/>
              </a:prstGeom>
              <a:ln w="12700" cap="flat">
                <a:noFill/>
                <a:miter lim="400000"/>
              </a:ln>
              <a:effectLst/>
            </p:spPr>
          </p:pic>
          <p:sp>
            <p:nvSpPr>
              <p:cNvPr id="2047" name="Progressive Design Model of Origins"/>
              <p:cNvSpPr txBox="1"/>
              <p:nvPr/>
            </p:nvSpPr>
            <p:spPr>
              <a:xfrm>
                <a:off x="3189602" y="-1"/>
                <a:ext cx="8666244" cy="927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a:lnSpc>
                    <a:spcPct val="80000"/>
                  </a:lnSpc>
                  <a:defRPr sz="5000">
                    <a:latin typeface="+mn-lt"/>
                    <a:ea typeface="+mn-ea"/>
                    <a:cs typeface="+mn-cs"/>
                    <a:sym typeface="Helvetica"/>
                  </a:defRPr>
                </a:lvl1pPr>
              </a:lstStyle>
              <a:p>
                <a:pPr/>
                <a:r>
                  <a:t>نموذج التصميم التقدمي للخلق</a:t>
                </a:r>
              </a:p>
            </p:txBody>
          </p:sp>
          <p:sp>
            <p:nvSpPr>
              <p:cNvPr id="2048" name="Stages of Intelligent Creation28"/>
              <p:cNvSpPr txBox="1"/>
              <p:nvPr/>
            </p:nvSpPr>
            <p:spPr>
              <a:xfrm>
                <a:off x="2194434" y="937433"/>
                <a:ext cx="10656580" cy="7624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4000">
                    <a:latin typeface="+mn-lt"/>
                    <a:ea typeface="+mn-ea"/>
                    <a:cs typeface="+mn-cs"/>
                    <a:sym typeface="Helvetica"/>
                  </a:defRPr>
                </a:lvl1pPr>
              </a:lstStyle>
              <a:p>
                <a:pPr/>
                <a:r>
                  <a:t>مراحل الخلق الذكيّ</a:t>
                </a:r>
              </a:p>
            </p:txBody>
          </p:sp>
          <p:sp>
            <p:nvSpPr>
              <p:cNvPr id="2049" name="Big Bang of Biology…"/>
              <p:cNvSpPr txBox="1"/>
              <p:nvPr/>
            </p:nvSpPr>
            <p:spPr>
              <a:xfrm>
                <a:off x="3745483" y="2005704"/>
                <a:ext cx="5437445" cy="13062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80000"/>
                  </a:lnSpc>
                  <a:defRPr sz="3800">
                    <a:latin typeface="+mn-lt"/>
                    <a:ea typeface="+mn-ea"/>
                    <a:cs typeface="+mn-cs"/>
                    <a:sym typeface="Helvetica"/>
                  </a:defRPr>
                </a:pPr>
                <a:r>
                  <a:t>الانفجار العظيم في علم الأحياء</a:t>
                </a:r>
              </a:p>
              <a:p>
                <a:pPr defTabSz="2438337" rtl="1">
                  <a:lnSpc>
                    <a:spcPct val="80000"/>
                  </a:lnSpc>
                  <a:defRPr sz="3800">
                    <a:latin typeface="+mn-lt"/>
                    <a:ea typeface="+mn-ea"/>
                    <a:cs typeface="+mn-cs"/>
                    <a:sym typeface="Helvetica"/>
                  </a:defRPr>
                </a:pPr>
                <a:r>
                  <a:t>(الانفجار الكمبري)</a:t>
                </a:r>
              </a:p>
            </p:txBody>
          </p:sp>
          <p:sp>
            <p:nvSpPr>
              <p:cNvPr id="2050" name="Bursts of Creation"/>
              <p:cNvSpPr txBox="1"/>
              <p:nvPr/>
            </p:nvSpPr>
            <p:spPr>
              <a:xfrm>
                <a:off x="8829333" y="3147595"/>
                <a:ext cx="4818711" cy="927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5000">
                    <a:latin typeface="+mn-lt"/>
                    <a:ea typeface="+mn-ea"/>
                    <a:cs typeface="+mn-cs"/>
                    <a:sym typeface="Helvetica"/>
                  </a:defRPr>
                </a:lvl1pPr>
              </a:lstStyle>
              <a:p>
                <a:pPr/>
                <a:r>
                  <a:t>انفجارات الخليقة</a:t>
                </a:r>
              </a:p>
            </p:txBody>
          </p:sp>
          <p:sp>
            <p:nvSpPr>
              <p:cNvPr id="2051" name="Vegetation"/>
              <p:cNvSpPr txBox="1"/>
              <p:nvPr/>
            </p:nvSpPr>
            <p:spPr>
              <a:xfrm>
                <a:off x="4421002" y="3782038"/>
                <a:ext cx="2454796" cy="718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b="1" sz="4000">
                    <a:latin typeface="+mn-lt"/>
                    <a:ea typeface="+mn-ea"/>
                    <a:cs typeface="+mn-cs"/>
                    <a:sym typeface="Helvetica"/>
                  </a:defRPr>
                </a:lvl1pPr>
              </a:lstStyle>
              <a:p>
                <a:pPr/>
                <a:r>
                  <a:t>النباتات</a:t>
                </a:r>
              </a:p>
            </p:txBody>
          </p:sp>
          <p:sp>
            <p:nvSpPr>
              <p:cNvPr id="2052" name="Invertebrates"/>
              <p:cNvSpPr txBox="1"/>
              <p:nvPr/>
            </p:nvSpPr>
            <p:spPr>
              <a:xfrm>
                <a:off x="6181893" y="4185189"/>
                <a:ext cx="2630861" cy="718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b="1" sz="4000">
                    <a:latin typeface="+mn-lt"/>
                    <a:ea typeface="+mn-ea"/>
                    <a:cs typeface="+mn-cs"/>
                    <a:sym typeface="Helvetica"/>
                  </a:defRPr>
                </a:lvl1pPr>
              </a:lstStyle>
              <a:p>
                <a:pPr/>
                <a:r>
                  <a:t>اللافقاريَّات</a:t>
                </a:r>
              </a:p>
            </p:txBody>
          </p:sp>
          <p:sp>
            <p:nvSpPr>
              <p:cNvPr id="2053" name="Vertebrates"/>
              <p:cNvSpPr txBox="1"/>
              <p:nvPr/>
            </p:nvSpPr>
            <p:spPr>
              <a:xfrm>
                <a:off x="8249835" y="4623232"/>
                <a:ext cx="2630861" cy="718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b="1" sz="4000">
                    <a:latin typeface="+mn-lt"/>
                    <a:ea typeface="+mn-ea"/>
                    <a:cs typeface="+mn-cs"/>
                    <a:sym typeface="Helvetica"/>
                  </a:defRPr>
                </a:lvl1pPr>
              </a:lstStyle>
              <a:p>
                <a:pPr/>
                <a:r>
                  <a:t>الفقاريَّات</a:t>
                </a:r>
              </a:p>
            </p:txBody>
          </p:sp>
          <p:sp>
            <p:nvSpPr>
              <p:cNvPr id="2054" name="Land Mammals"/>
              <p:cNvSpPr txBox="1"/>
              <p:nvPr/>
            </p:nvSpPr>
            <p:spPr>
              <a:xfrm>
                <a:off x="10179706" y="4623232"/>
                <a:ext cx="2839555" cy="1316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b="1" sz="4000">
                    <a:latin typeface="+mn-lt"/>
                    <a:ea typeface="+mn-ea"/>
                    <a:cs typeface="+mn-cs"/>
                    <a:sym typeface="Helvetica"/>
                  </a:defRPr>
                </a:lvl1pPr>
              </a:lstStyle>
              <a:p>
                <a:pPr/>
                <a:r>
                  <a:t>الثدييَّات البرِّيَّة</a:t>
                </a:r>
              </a:p>
            </p:txBody>
          </p:sp>
          <p:sp>
            <p:nvSpPr>
              <p:cNvPr id="2055" name="Rate of Introduction"/>
              <p:cNvSpPr txBox="1"/>
              <p:nvPr/>
            </p:nvSpPr>
            <p:spPr>
              <a:xfrm rot="16200000">
                <a:off x="-2063907" y="4194762"/>
                <a:ext cx="5537694" cy="927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5000">
                    <a:latin typeface="+mn-lt"/>
                    <a:ea typeface="+mn-ea"/>
                    <a:cs typeface="+mn-cs"/>
                    <a:sym typeface="Helvetica"/>
                  </a:defRPr>
                </a:lvl1pPr>
              </a:lstStyle>
              <a:p>
                <a:pPr/>
                <a:r>
                  <a:t>معدَّل المقدِّمة</a:t>
                </a:r>
              </a:p>
            </p:txBody>
          </p:sp>
          <p:sp>
            <p:nvSpPr>
              <p:cNvPr id="2056" name="The Universe &amp; New Life Forms"/>
              <p:cNvSpPr txBox="1"/>
              <p:nvPr/>
            </p:nvSpPr>
            <p:spPr>
              <a:xfrm rot="16200000">
                <a:off x="-1384925" y="4177185"/>
                <a:ext cx="5537694" cy="7345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3800">
                    <a:latin typeface="+mn-lt"/>
                    <a:ea typeface="+mn-ea"/>
                    <a:cs typeface="+mn-cs"/>
                    <a:sym typeface="Helvetica"/>
                  </a:defRPr>
                </a:lvl1pPr>
              </a:lstStyle>
              <a:p>
                <a:pPr/>
                <a:r>
                  <a:t>الكون وأشكال الحياة الجديدة</a:t>
                </a:r>
              </a:p>
            </p:txBody>
          </p:sp>
          <p:sp>
            <p:nvSpPr>
              <p:cNvPr id="2057" name="Big Bang of Cosmology"/>
              <p:cNvSpPr txBox="1"/>
              <p:nvPr/>
            </p:nvSpPr>
            <p:spPr>
              <a:xfrm>
                <a:off x="1999354" y="5338535"/>
                <a:ext cx="1985226" cy="16472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2438337" rtl="1">
                  <a:lnSpc>
                    <a:spcPct val="80000"/>
                  </a:lnSpc>
                  <a:defRPr sz="3400">
                    <a:latin typeface="+mn-lt"/>
                    <a:ea typeface="+mn-ea"/>
                    <a:cs typeface="+mn-cs"/>
                    <a:sym typeface="Helvetica"/>
                  </a:defRPr>
                </a:lvl1pPr>
              </a:lstStyle>
              <a:p>
                <a:pPr/>
                <a:r>
                  <a:t>الانفجار العظيم لعلم الكونيَّات</a:t>
                </a:r>
              </a:p>
            </p:txBody>
          </p:sp>
          <p:sp>
            <p:nvSpPr>
              <p:cNvPr id="2058" name="Creation…"/>
              <p:cNvSpPr txBox="1"/>
              <p:nvPr/>
            </p:nvSpPr>
            <p:spPr>
              <a:xfrm>
                <a:off x="3421177" y="6546631"/>
                <a:ext cx="1681301" cy="880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2</a:t>
                </a:r>
              </a:p>
            </p:txBody>
          </p:sp>
          <p:sp>
            <p:nvSpPr>
              <p:cNvPr id="2059" name="Creation…"/>
              <p:cNvSpPr txBox="1"/>
              <p:nvPr/>
            </p:nvSpPr>
            <p:spPr>
              <a:xfrm>
                <a:off x="5479288" y="6511699"/>
                <a:ext cx="1681301" cy="880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3</a:t>
                </a:r>
              </a:p>
            </p:txBody>
          </p:sp>
          <p:sp>
            <p:nvSpPr>
              <p:cNvPr id="2060" name="Creation…"/>
              <p:cNvSpPr txBox="1"/>
              <p:nvPr/>
            </p:nvSpPr>
            <p:spPr>
              <a:xfrm>
                <a:off x="7512822" y="6546631"/>
                <a:ext cx="1681301" cy="880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4</a:t>
                </a:r>
              </a:p>
            </p:txBody>
          </p:sp>
          <p:sp>
            <p:nvSpPr>
              <p:cNvPr id="2061" name="Creation…"/>
              <p:cNvSpPr txBox="1"/>
              <p:nvPr/>
            </p:nvSpPr>
            <p:spPr>
              <a:xfrm>
                <a:off x="9486078" y="6511699"/>
                <a:ext cx="1681301" cy="880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5</a:t>
                </a:r>
              </a:p>
            </p:txBody>
          </p:sp>
          <p:sp>
            <p:nvSpPr>
              <p:cNvPr id="2062" name="Creation…"/>
              <p:cNvSpPr txBox="1"/>
              <p:nvPr/>
            </p:nvSpPr>
            <p:spPr>
              <a:xfrm>
                <a:off x="11467294" y="6511699"/>
                <a:ext cx="1681301" cy="880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6</a:t>
                </a:r>
              </a:p>
            </p:txBody>
          </p:sp>
          <p:sp>
            <p:nvSpPr>
              <p:cNvPr id="2063" name="Fish"/>
              <p:cNvSpPr txBox="1"/>
              <p:nvPr/>
            </p:nvSpPr>
            <p:spPr>
              <a:xfrm>
                <a:off x="5563785" y="7998012"/>
                <a:ext cx="1110970"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الأسماك</a:t>
                </a:r>
              </a:p>
            </p:txBody>
          </p:sp>
          <p:sp>
            <p:nvSpPr>
              <p:cNvPr id="2064" name="Amphibians"/>
              <p:cNvSpPr txBox="1"/>
              <p:nvPr/>
            </p:nvSpPr>
            <p:spPr>
              <a:xfrm>
                <a:off x="6922895" y="7954703"/>
                <a:ext cx="1985226"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البرمائيَّات</a:t>
                </a:r>
              </a:p>
            </p:txBody>
          </p:sp>
          <p:sp>
            <p:nvSpPr>
              <p:cNvPr id="2065" name="Reptiles"/>
              <p:cNvSpPr txBox="1"/>
              <p:nvPr/>
            </p:nvSpPr>
            <p:spPr>
              <a:xfrm>
                <a:off x="8877016" y="7954703"/>
                <a:ext cx="1681301"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الزواحف</a:t>
                </a:r>
              </a:p>
            </p:txBody>
          </p:sp>
          <p:sp>
            <p:nvSpPr>
              <p:cNvPr id="2066" name="Mammals"/>
              <p:cNvSpPr txBox="1"/>
              <p:nvPr/>
            </p:nvSpPr>
            <p:spPr>
              <a:xfrm>
                <a:off x="10343384" y="7954702"/>
                <a:ext cx="1790609"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الثدييَّات </a:t>
                </a:r>
              </a:p>
            </p:txBody>
          </p:sp>
          <p:sp>
            <p:nvSpPr>
              <p:cNvPr id="2067" name="Man"/>
              <p:cNvSpPr txBox="1"/>
              <p:nvPr/>
            </p:nvSpPr>
            <p:spPr>
              <a:xfrm>
                <a:off x="12189089" y="7954703"/>
                <a:ext cx="1110970"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الإنسان</a:t>
                </a:r>
              </a:p>
            </p:txBody>
          </p:sp>
          <p:sp>
            <p:nvSpPr>
              <p:cNvPr id="2068" name="Proteozoic     Paleozoic     Mesozoic     Cenozoic"/>
              <p:cNvSpPr txBox="1"/>
              <p:nvPr/>
            </p:nvSpPr>
            <p:spPr>
              <a:xfrm>
                <a:off x="4376452" y="8647480"/>
                <a:ext cx="7604355" cy="5286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600">
                    <a:latin typeface="+mn-lt"/>
                    <a:ea typeface="+mn-ea"/>
                    <a:cs typeface="+mn-cs"/>
                    <a:sym typeface="Helvetica"/>
                  </a:defRPr>
                </a:lvl1pPr>
              </a:lstStyle>
              <a:p>
                <a:pPr/>
                <a:r>
                  <a:t>الحياة المبكِّرة  الحياة القديمة  الحياة الوسطى  الحياة الحديثة</a:t>
                </a:r>
              </a:p>
            </p:txBody>
          </p:sp>
          <p:sp>
            <p:nvSpPr>
              <p:cNvPr id="2069" name="Order of Nature—Geological Divisions"/>
              <p:cNvSpPr txBox="1"/>
              <p:nvPr/>
            </p:nvSpPr>
            <p:spPr>
              <a:xfrm>
                <a:off x="4814212" y="9076315"/>
                <a:ext cx="6728836" cy="6519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3300">
                    <a:latin typeface="+mn-lt"/>
                    <a:ea typeface="+mn-ea"/>
                    <a:cs typeface="+mn-cs"/>
                    <a:sym typeface="Helvetica"/>
                  </a:defRPr>
                </a:lvl1pPr>
              </a:lstStyle>
              <a:p>
                <a:pPr/>
                <a:r>
                  <a:t>ترتيب الطبيعة - الأقسام الجيولوجيَّة</a:t>
                </a:r>
              </a:p>
            </p:txBody>
          </p:sp>
          <p:sp>
            <p:nvSpPr>
              <p:cNvPr id="2070" name="Invertebrates"/>
              <p:cNvSpPr txBox="1"/>
              <p:nvPr/>
            </p:nvSpPr>
            <p:spPr>
              <a:xfrm>
                <a:off x="3366523" y="7954703"/>
                <a:ext cx="1790609" cy="454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2438337" rtl="1">
                  <a:lnSpc>
                    <a:spcPct val="80000"/>
                  </a:lnSpc>
                  <a:defRPr sz="2800">
                    <a:latin typeface="Calibri"/>
                    <a:ea typeface="Calibri"/>
                    <a:cs typeface="Calibri"/>
                    <a:sym typeface="Calibri"/>
                  </a:defRPr>
                </a:lvl1pPr>
              </a:lstStyle>
              <a:p>
                <a:pPr/>
                <a:r>
                  <a:t>اللافقاريَّات</a:t>
                </a:r>
              </a:p>
            </p:txBody>
          </p:sp>
        </p:gr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We affirm that Scripture in its entirety is inerrant, being free from falsehood, fraud, or…"/>
          <p:cNvSpPr txBox="1"/>
          <p:nvPr>
            <p:ph type="title"/>
          </p:nvPr>
        </p:nvSpPr>
        <p:spPr>
          <a:xfrm>
            <a:off x="2444750" y="4490399"/>
            <a:ext cx="19494500" cy="4279901"/>
          </a:xfrm>
          <a:prstGeom prst="rect">
            <a:avLst/>
          </a:prstGeom>
        </p:spPr>
        <p:txBody>
          <a:bodyPr/>
          <a:lstStyle/>
          <a:p>
            <a:pPr algn="r" defTabSz="457200" rtl="1">
              <a:lnSpc>
                <a:spcPct val="90000"/>
              </a:lnSpc>
              <a:defRPr b="1">
                <a:solidFill>
                  <a:srgbClr val="00B0F0"/>
                </a:solidFill>
                <a:effectLst/>
              </a:defRPr>
            </a:pPr>
            <a:r>
              <a:t>نؤكِّد</a:t>
            </a:r>
            <a:r>
              <a:rPr b="0">
                <a:solidFill>
                  <a:srgbClr val="FFFFFF"/>
                </a:solidFill>
              </a:rPr>
              <a:t> أنَّ الكتاب المُقدَّس </a:t>
            </a:r>
            <a:r>
              <a:rPr b="0">
                <a:solidFill>
                  <a:srgbClr val="FFFF00"/>
                </a:solidFill>
              </a:rPr>
              <a:t>بجملته معصوم </a:t>
            </a:r>
            <a:r>
              <a:rPr b="0">
                <a:solidFill>
                  <a:srgbClr val="FFFFFF"/>
                </a:solidFill>
              </a:rPr>
              <a:t>من الخطأ، إذْ هو خالٍ من أيِّ خطأ، أو عيب، أو ضلال.</a:t>
            </a:r>
          </a:p>
        </p:txBody>
      </p:sp>
      <p:sp>
        <p:nvSpPr>
          <p:cNvPr id="1094" name="Chicago Statement on Biblical Inerrancy (1978) Article 12"/>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a:t>
            </a:r>
            <a:r>
              <a:rPr>
                <a:solidFill>
                  <a:srgbClr val="FFFFFF"/>
                </a:solidFill>
              </a:rPr>
              <a:t>(1978)  </a:t>
            </a:r>
            <a:r>
              <a:rPr>
                <a:solidFill>
                  <a:srgbClr val="FFFB00"/>
                </a:solidFill>
              </a:rPr>
              <a:t>البند 12</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6" name="Google Shape;81;p1"/>
          <p:cNvSpPr txBox="1"/>
          <p:nvPr>
            <p:ph type="title"/>
          </p:nvPr>
        </p:nvSpPr>
        <p:spPr>
          <a:xfrm>
            <a:off x="2411759" y="1935318"/>
            <a:ext cx="19532601" cy="8552345"/>
          </a:xfrm>
          <a:prstGeom prst="rect">
            <a:avLst/>
          </a:prstGeom>
        </p:spPr>
        <p:txBody>
          <a:bodyPr/>
          <a:lstStyle/>
          <a:p>
            <a:pPr algn="r" defTabSz="859536" rtl="1">
              <a:lnSpc>
                <a:spcPct val="115000"/>
              </a:lnSpc>
              <a:spcBef>
                <a:spcPts val="1100"/>
              </a:spcBef>
              <a:defRPr sz="6862"/>
            </a:pPr>
            <a:r>
              <a:t>"عندما نحتسب</a:t>
            </a:r>
            <a:r>
              <a:rPr>
                <a:solidFill>
                  <a:srgbClr val="FFFB00"/>
                </a:solidFill>
              </a:rPr>
              <a:t> الفترات الزمنيَّة المتداخلة</a:t>
            </a:r>
            <a:r>
              <a:t>، تبدأ البيانات بالتماشي مع </a:t>
            </a:r>
            <a:r>
              <a:rPr>
                <a:solidFill>
                  <a:srgbClr val="FFFB00"/>
                </a:solidFill>
              </a:rPr>
              <a:t>الحقائق المعروفة (بما في ذلك علم كونيَّات الانفجار العظيم)</a:t>
            </a:r>
            <a:r>
              <a:t> وبهذه الطريقة تُصوَّر جميع السلاسل وتُقرَن </a:t>
            </a:r>
            <a:r>
              <a:rPr>
                <a:solidFill>
                  <a:srgbClr val="FFFB00"/>
                </a:solidFill>
              </a:rPr>
              <a:t>بترتيب الطبيعة المعروف</a:t>
            </a:r>
            <a:r>
              <a:t>، وبمظاهر أشكال الحياة الجديدة، والعصور الجيولوجيَّة".</a:t>
            </a:r>
          </a:p>
          <a:p>
            <a:pPr algn="r" defTabSz="859536">
              <a:lnSpc>
                <a:spcPct val="115000"/>
              </a:lnSpc>
              <a:spcBef>
                <a:spcPts val="1100"/>
              </a:spcBef>
              <a:defRPr sz="6862"/>
            </a:pPr>
            <a:r>
              <a:t> </a:t>
            </a:r>
          </a:p>
        </p:txBody>
      </p:sp>
      <p:sp>
        <p:nvSpPr>
          <p:cNvPr id="2077" name="Google Shape;82;p1"/>
          <p:cNvSpPr txBox="1"/>
          <p:nvPr/>
        </p:nvSpPr>
        <p:spPr>
          <a:xfrm>
            <a:off x="2411759" y="11208156"/>
            <a:ext cx="19532602" cy="1231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sz="3800">
                <a:solidFill>
                  <a:srgbClr val="FFFFFF"/>
                </a:solidFill>
                <a:latin typeface="Helvetica Neue"/>
                <a:ea typeface="Helvetica Neue"/>
                <a:cs typeface="Helvetica Neue"/>
                <a:sym typeface="Helvetica Neue"/>
              </a:defRPr>
            </a:pPr>
            <a:r>
              <a:t>Norman Geisler and Peter Bocchino, </a:t>
            </a:r>
            <a:r>
              <a:rPr i="1"/>
              <a:t>Unshakeable Foundations </a:t>
            </a:r>
            <a:r>
              <a:t>(Minneapolis, MN: Bethany House, 2001), p. 184.</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1" name="Rectangle"/>
          <p:cNvSpPr/>
          <p:nvPr/>
        </p:nvSpPr>
        <p:spPr>
          <a:xfrm>
            <a:off x="1800990" y="1143954"/>
            <a:ext cx="14055836" cy="1434117"/>
          </a:xfrm>
          <a:prstGeom prst="rect">
            <a:avLst/>
          </a:prstGeom>
          <a:solidFill>
            <a:srgbClr val="FFFFFF"/>
          </a:solidFill>
          <a:ln w="12700">
            <a:miter lim="400000"/>
          </a:ln>
        </p:spPr>
        <p:txBody>
          <a:bodyPr lIns="50800" tIns="50800" rIns="50800" bIns="50800" anchor="ctr"/>
          <a:lstStyle/>
          <a:p>
            <a:pPr/>
          </a:p>
        </p:txBody>
      </p:sp>
      <p:sp>
        <p:nvSpPr>
          <p:cNvPr id="2082" name="Norman Geisler and Peter Bocchino, Unshakable Foundations (Minneapolis, MN: Bethany House, 2001), p. 184."/>
          <p:cNvSpPr txBox="1"/>
          <p:nvPr/>
        </p:nvSpPr>
        <p:spPr>
          <a:xfrm>
            <a:off x="2526059" y="11794457"/>
            <a:ext cx="1933188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FFFFFF"/>
                </a:solidFill>
                <a:latin typeface="+mn-lt"/>
                <a:ea typeface="+mn-ea"/>
                <a:cs typeface="+mn-cs"/>
                <a:sym typeface="Helvetica"/>
              </a:defRPr>
            </a:pPr>
            <a:r>
              <a:t>Norman Geisler and Peter Bocchino, </a:t>
            </a:r>
            <a:r>
              <a:rPr i="1"/>
              <a:t>Unshakable Foundations </a:t>
            </a:r>
            <a:r>
              <a:t>(Minneapolis, MN: Bethany House, 2001), p. 184.</a:t>
            </a:r>
          </a:p>
        </p:txBody>
      </p:sp>
      <p:sp>
        <p:nvSpPr>
          <p:cNvPr id="2083" name="Geisler’s model"/>
          <p:cNvSpPr txBox="1"/>
          <p:nvPr>
            <p:ph type="title"/>
          </p:nvPr>
        </p:nvSpPr>
        <p:spPr>
          <a:xfrm>
            <a:off x="16755223" y="5951314"/>
            <a:ext cx="5066525" cy="2320257"/>
          </a:xfrm>
          <a:prstGeom prst="rect">
            <a:avLst/>
          </a:prstGeom>
        </p:spPr>
        <p:txBody>
          <a:bodyPr/>
          <a:lstStyle>
            <a:lvl1pPr rtl="1">
              <a:lnSpc>
                <a:spcPct val="90000"/>
              </a:lnSpc>
              <a:defRPr sz="6400"/>
            </a:lvl1pPr>
          </a:lstStyle>
          <a:p>
            <a:pPr/>
            <a:r>
              <a:t>نموذج جيزلر</a:t>
            </a:r>
          </a:p>
        </p:txBody>
      </p:sp>
      <p:sp>
        <p:nvSpPr>
          <p:cNvPr id="2084" name="Evolution myth"/>
          <p:cNvSpPr txBox="1"/>
          <p:nvPr/>
        </p:nvSpPr>
        <p:spPr>
          <a:xfrm>
            <a:off x="16730288" y="8947856"/>
            <a:ext cx="5066525" cy="105994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l" rtl="1">
              <a:lnSpc>
                <a:spcPct val="90000"/>
              </a:lnSpc>
              <a:defRPr sz="64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أسطورة التطوُّر</a:t>
            </a:r>
          </a:p>
        </p:txBody>
      </p:sp>
      <p:pic>
        <p:nvPicPr>
          <p:cNvPr id="2085" name="Terry Chart.jpg" descr="Terry Chart.jpg"/>
          <p:cNvPicPr>
            <a:picLocks noChangeAspect="1"/>
          </p:cNvPicPr>
          <p:nvPr/>
        </p:nvPicPr>
        <p:blipFill>
          <a:blip r:embed="rId3">
            <a:extLst/>
          </a:blip>
          <a:stretch>
            <a:fillRect/>
          </a:stretch>
        </p:blipFill>
        <p:spPr>
          <a:xfrm>
            <a:off x="1799457" y="1808972"/>
            <a:ext cx="14058902" cy="9842501"/>
          </a:xfrm>
          <a:prstGeom prst="rect">
            <a:avLst/>
          </a:prstGeom>
          <a:ln w="12700">
            <a:miter lim="400000"/>
          </a:ln>
        </p:spPr>
      </p:pic>
      <p:sp>
        <p:nvSpPr>
          <p:cNvPr id="2086" name="Progressive Design Model of Origins"/>
          <p:cNvSpPr txBox="1"/>
          <p:nvPr/>
        </p:nvSpPr>
        <p:spPr>
          <a:xfrm>
            <a:off x="4989059" y="1252354"/>
            <a:ext cx="8666244" cy="92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a:lnSpc>
                <a:spcPct val="80000"/>
              </a:lnSpc>
              <a:defRPr sz="5000">
                <a:latin typeface="+mn-lt"/>
                <a:ea typeface="+mn-ea"/>
                <a:cs typeface="+mn-cs"/>
                <a:sym typeface="Helvetica"/>
              </a:defRPr>
            </a:lvl1pPr>
          </a:lstStyle>
          <a:p>
            <a:pPr/>
            <a:r>
              <a:t>نموذج التصميم التقدمي للخلق</a:t>
            </a:r>
          </a:p>
        </p:txBody>
      </p:sp>
      <p:sp>
        <p:nvSpPr>
          <p:cNvPr id="2087" name="Stages of Intelligent Creation28"/>
          <p:cNvSpPr txBox="1"/>
          <p:nvPr/>
        </p:nvSpPr>
        <p:spPr>
          <a:xfrm>
            <a:off x="3993891" y="2189787"/>
            <a:ext cx="10656580" cy="762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4000">
                <a:latin typeface="+mn-lt"/>
                <a:ea typeface="+mn-ea"/>
                <a:cs typeface="+mn-cs"/>
                <a:sym typeface="Helvetica"/>
              </a:defRPr>
            </a:lvl1pPr>
          </a:lstStyle>
          <a:p>
            <a:pPr/>
            <a:r>
              <a:t>مراحل الخلق الذكيّ</a:t>
            </a:r>
          </a:p>
        </p:txBody>
      </p:sp>
      <p:sp>
        <p:nvSpPr>
          <p:cNvPr id="2088" name="Big Bang of Biology…"/>
          <p:cNvSpPr txBox="1"/>
          <p:nvPr/>
        </p:nvSpPr>
        <p:spPr>
          <a:xfrm>
            <a:off x="5544939" y="3258058"/>
            <a:ext cx="5437446" cy="13062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80000"/>
              </a:lnSpc>
              <a:defRPr sz="3800">
                <a:latin typeface="+mn-lt"/>
                <a:ea typeface="+mn-ea"/>
                <a:cs typeface="+mn-cs"/>
                <a:sym typeface="Helvetica"/>
              </a:defRPr>
            </a:pPr>
            <a:r>
              <a:t>الانفجار العظيم في علم الأحياء</a:t>
            </a:r>
          </a:p>
          <a:p>
            <a:pPr defTabSz="2438337" rtl="1">
              <a:lnSpc>
                <a:spcPct val="80000"/>
              </a:lnSpc>
              <a:defRPr sz="3800">
                <a:latin typeface="+mn-lt"/>
                <a:ea typeface="+mn-ea"/>
                <a:cs typeface="+mn-cs"/>
                <a:sym typeface="Helvetica"/>
              </a:defRPr>
            </a:pPr>
            <a:r>
              <a:t>(الانفجار الكمبري)</a:t>
            </a:r>
          </a:p>
        </p:txBody>
      </p:sp>
      <p:sp>
        <p:nvSpPr>
          <p:cNvPr id="2089" name="Bursts of Creation"/>
          <p:cNvSpPr txBox="1"/>
          <p:nvPr/>
        </p:nvSpPr>
        <p:spPr>
          <a:xfrm>
            <a:off x="10628789" y="4399949"/>
            <a:ext cx="4818712" cy="92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5000">
                <a:latin typeface="+mn-lt"/>
                <a:ea typeface="+mn-ea"/>
                <a:cs typeface="+mn-cs"/>
                <a:sym typeface="Helvetica"/>
              </a:defRPr>
            </a:lvl1pPr>
          </a:lstStyle>
          <a:p>
            <a:pPr/>
            <a:r>
              <a:t>انفجارات الخليقة</a:t>
            </a:r>
          </a:p>
        </p:txBody>
      </p:sp>
      <p:sp>
        <p:nvSpPr>
          <p:cNvPr id="2090" name="Vegetation"/>
          <p:cNvSpPr txBox="1"/>
          <p:nvPr/>
        </p:nvSpPr>
        <p:spPr>
          <a:xfrm>
            <a:off x="6220459" y="5034392"/>
            <a:ext cx="2454796" cy="718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b="1" sz="4000">
                <a:latin typeface="+mn-lt"/>
                <a:ea typeface="+mn-ea"/>
                <a:cs typeface="+mn-cs"/>
                <a:sym typeface="Helvetica"/>
              </a:defRPr>
            </a:lvl1pPr>
          </a:lstStyle>
          <a:p>
            <a:pPr/>
            <a:r>
              <a:t>النباتات</a:t>
            </a:r>
          </a:p>
        </p:txBody>
      </p:sp>
      <p:sp>
        <p:nvSpPr>
          <p:cNvPr id="2091" name="Invertebrates"/>
          <p:cNvSpPr txBox="1"/>
          <p:nvPr/>
        </p:nvSpPr>
        <p:spPr>
          <a:xfrm>
            <a:off x="7981350" y="5437543"/>
            <a:ext cx="2630861" cy="718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b="1" sz="4000">
                <a:latin typeface="+mn-lt"/>
                <a:ea typeface="+mn-ea"/>
                <a:cs typeface="+mn-cs"/>
                <a:sym typeface="Helvetica"/>
              </a:defRPr>
            </a:lvl1pPr>
          </a:lstStyle>
          <a:p>
            <a:pPr/>
            <a:r>
              <a:t>اللافقاريَّات</a:t>
            </a:r>
          </a:p>
        </p:txBody>
      </p:sp>
      <p:sp>
        <p:nvSpPr>
          <p:cNvPr id="2092" name="Vertebrates"/>
          <p:cNvSpPr txBox="1"/>
          <p:nvPr/>
        </p:nvSpPr>
        <p:spPr>
          <a:xfrm>
            <a:off x="10049292" y="5875587"/>
            <a:ext cx="2630861" cy="718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b="1" sz="4000">
                <a:latin typeface="+mn-lt"/>
                <a:ea typeface="+mn-ea"/>
                <a:cs typeface="+mn-cs"/>
                <a:sym typeface="Helvetica"/>
              </a:defRPr>
            </a:lvl1pPr>
          </a:lstStyle>
          <a:p>
            <a:pPr/>
            <a:r>
              <a:t>الفقاريَّات</a:t>
            </a:r>
          </a:p>
        </p:txBody>
      </p:sp>
      <p:sp>
        <p:nvSpPr>
          <p:cNvPr id="2093" name="Land Mammals"/>
          <p:cNvSpPr txBox="1"/>
          <p:nvPr/>
        </p:nvSpPr>
        <p:spPr>
          <a:xfrm>
            <a:off x="11979163" y="5875587"/>
            <a:ext cx="2839554" cy="1316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b="1" sz="4000">
                <a:latin typeface="+mn-lt"/>
                <a:ea typeface="+mn-ea"/>
                <a:cs typeface="+mn-cs"/>
                <a:sym typeface="Helvetica"/>
              </a:defRPr>
            </a:lvl1pPr>
          </a:lstStyle>
          <a:p>
            <a:pPr/>
            <a:r>
              <a:t>الثدييَّات البرِّيَّة</a:t>
            </a:r>
          </a:p>
        </p:txBody>
      </p:sp>
      <p:sp>
        <p:nvSpPr>
          <p:cNvPr id="2094" name="Rate of Introduction"/>
          <p:cNvSpPr txBox="1"/>
          <p:nvPr/>
        </p:nvSpPr>
        <p:spPr>
          <a:xfrm rot="16200000">
            <a:off x="-264450" y="5447116"/>
            <a:ext cx="5537694" cy="92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5000">
                <a:latin typeface="+mn-lt"/>
                <a:ea typeface="+mn-ea"/>
                <a:cs typeface="+mn-cs"/>
                <a:sym typeface="Helvetica"/>
              </a:defRPr>
            </a:lvl1pPr>
          </a:lstStyle>
          <a:p>
            <a:pPr/>
            <a:r>
              <a:t>معدَّل المقدِّمة</a:t>
            </a:r>
          </a:p>
        </p:txBody>
      </p:sp>
      <p:sp>
        <p:nvSpPr>
          <p:cNvPr id="2095" name="The Universe &amp; New Life Forms"/>
          <p:cNvSpPr txBox="1"/>
          <p:nvPr/>
        </p:nvSpPr>
        <p:spPr>
          <a:xfrm rot="16200000">
            <a:off x="414532" y="5429540"/>
            <a:ext cx="5537694" cy="7345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3800">
                <a:latin typeface="+mn-lt"/>
                <a:ea typeface="+mn-ea"/>
                <a:cs typeface="+mn-cs"/>
                <a:sym typeface="Helvetica"/>
              </a:defRPr>
            </a:lvl1pPr>
          </a:lstStyle>
          <a:p>
            <a:pPr/>
            <a:r>
              <a:t>الكون وأشكال الحياة الجديدة</a:t>
            </a:r>
          </a:p>
        </p:txBody>
      </p:sp>
      <p:sp>
        <p:nvSpPr>
          <p:cNvPr id="2096" name="Big Bang of Cosmology"/>
          <p:cNvSpPr txBox="1"/>
          <p:nvPr/>
        </p:nvSpPr>
        <p:spPr>
          <a:xfrm>
            <a:off x="3798811" y="6590890"/>
            <a:ext cx="1985226" cy="16472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7" rtl="1">
              <a:lnSpc>
                <a:spcPct val="80000"/>
              </a:lnSpc>
              <a:defRPr sz="3400">
                <a:latin typeface="+mn-lt"/>
                <a:ea typeface="+mn-ea"/>
                <a:cs typeface="+mn-cs"/>
                <a:sym typeface="Helvetica"/>
              </a:defRPr>
            </a:lvl1pPr>
          </a:lstStyle>
          <a:p>
            <a:pPr/>
            <a:r>
              <a:t>الانفجار العظيم لعلم الكونيَّات</a:t>
            </a:r>
          </a:p>
        </p:txBody>
      </p:sp>
      <p:sp>
        <p:nvSpPr>
          <p:cNvPr id="2097" name="Creation…"/>
          <p:cNvSpPr txBox="1"/>
          <p:nvPr/>
        </p:nvSpPr>
        <p:spPr>
          <a:xfrm>
            <a:off x="5220634" y="7798986"/>
            <a:ext cx="1681301" cy="880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2</a:t>
            </a:r>
          </a:p>
        </p:txBody>
      </p:sp>
      <p:sp>
        <p:nvSpPr>
          <p:cNvPr id="2098" name="Creation…"/>
          <p:cNvSpPr txBox="1"/>
          <p:nvPr/>
        </p:nvSpPr>
        <p:spPr>
          <a:xfrm>
            <a:off x="7278744" y="7764054"/>
            <a:ext cx="1681301" cy="880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3</a:t>
            </a:r>
          </a:p>
        </p:txBody>
      </p:sp>
      <p:sp>
        <p:nvSpPr>
          <p:cNvPr id="2099" name="Creation…"/>
          <p:cNvSpPr txBox="1"/>
          <p:nvPr/>
        </p:nvSpPr>
        <p:spPr>
          <a:xfrm>
            <a:off x="9312278" y="7798986"/>
            <a:ext cx="1681301" cy="880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4</a:t>
            </a:r>
          </a:p>
        </p:txBody>
      </p:sp>
      <p:sp>
        <p:nvSpPr>
          <p:cNvPr id="2100" name="Creation…"/>
          <p:cNvSpPr txBox="1"/>
          <p:nvPr/>
        </p:nvSpPr>
        <p:spPr>
          <a:xfrm>
            <a:off x="11285535" y="7764054"/>
            <a:ext cx="1681301" cy="880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5</a:t>
            </a:r>
          </a:p>
        </p:txBody>
      </p:sp>
      <p:sp>
        <p:nvSpPr>
          <p:cNvPr id="2101" name="Creation…"/>
          <p:cNvSpPr txBox="1"/>
          <p:nvPr/>
        </p:nvSpPr>
        <p:spPr>
          <a:xfrm>
            <a:off x="13266751" y="7764054"/>
            <a:ext cx="1681301" cy="880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337" rtl="1">
              <a:lnSpc>
                <a:spcPct val="70000"/>
              </a:lnSpc>
              <a:defRPr sz="3200">
                <a:latin typeface="Calibri"/>
                <a:ea typeface="Calibri"/>
                <a:cs typeface="Calibri"/>
                <a:sym typeface="Calibri"/>
              </a:defRPr>
            </a:pPr>
            <a:r>
              <a:t>الخلق</a:t>
            </a:r>
          </a:p>
          <a:p>
            <a:pPr defTabSz="2438337" rtl="1">
              <a:lnSpc>
                <a:spcPct val="70000"/>
              </a:lnSpc>
              <a:defRPr sz="3200">
                <a:latin typeface="Calibri"/>
                <a:ea typeface="Calibri"/>
                <a:cs typeface="Calibri"/>
                <a:sym typeface="Calibri"/>
              </a:defRPr>
            </a:pPr>
            <a:r>
              <a:t>المرحلة 6</a:t>
            </a:r>
          </a:p>
        </p:txBody>
      </p:sp>
      <p:sp>
        <p:nvSpPr>
          <p:cNvPr id="2102" name="Text"/>
          <p:cNvSpPr txBox="1"/>
          <p:nvPr/>
        </p:nvSpPr>
        <p:spPr>
          <a:xfrm>
            <a:off x="6662049" y="8514280"/>
            <a:ext cx="2310155"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a:lnSpc>
                <a:spcPct val="80000"/>
              </a:lnSpc>
              <a:defRPr sz="2800">
                <a:latin typeface="Calibri"/>
                <a:ea typeface="Calibri"/>
                <a:cs typeface="Calibri"/>
                <a:sym typeface="Calibri"/>
              </a:defRPr>
            </a:lvl1pPr>
          </a:lstStyle>
          <a:p>
            <a:pPr/>
            <a:r>
              <a:t> </a:t>
            </a:r>
          </a:p>
        </p:txBody>
      </p:sp>
      <p:sp>
        <p:nvSpPr>
          <p:cNvPr id="2103" name="Fish"/>
          <p:cNvSpPr txBox="1"/>
          <p:nvPr/>
        </p:nvSpPr>
        <p:spPr>
          <a:xfrm>
            <a:off x="7363242" y="9250367"/>
            <a:ext cx="1110970"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الأسماك</a:t>
            </a:r>
          </a:p>
        </p:txBody>
      </p:sp>
      <p:sp>
        <p:nvSpPr>
          <p:cNvPr id="2104" name="Amphibians"/>
          <p:cNvSpPr txBox="1"/>
          <p:nvPr/>
        </p:nvSpPr>
        <p:spPr>
          <a:xfrm>
            <a:off x="8722352" y="9207057"/>
            <a:ext cx="1985226"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البرمائيَّات</a:t>
            </a:r>
          </a:p>
        </p:txBody>
      </p:sp>
      <p:sp>
        <p:nvSpPr>
          <p:cNvPr id="2105" name="Reptiles"/>
          <p:cNvSpPr txBox="1"/>
          <p:nvPr/>
        </p:nvSpPr>
        <p:spPr>
          <a:xfrm>
            <a:off x="10676473" y="9207057"/>
            <a:ext cx="1681301"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الزواحف</a:t>
            </a:r>
          </a:p>
        </p:txBody>
      </p:sp>
      <p:sp>
        <p:nvSpPr>
          <p:cNvPr id="2106" name="Mammals"/>
          <p:cNvSpPr txBox="1"/>
          <p:nvPr/>
        </p:nvSpPr>
        <p:spPr>
          <a:xfrm>
            <a:off x="12142840" y="9207056"/>
            <a:ext cx="1790609"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الثدييَّات </a:t>
            </a:r>
          </a:p>
        </p:txBody>
      </p:sp>
      <p:sp>
        <p:nvSpPr>
          <p:cNvPr id="2107" name="Man"/>
          <p:cNvSpPr txBox="1"/>
          <p:nvPr/>
        </p:nvSpPr>
        <p:spPr>
          <a:xfrm>
            <a:off x="13988546" y="9207057"/>
            <a:ext cx="1110970"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الإنسان</a:t>
            </a:r>
          </a:p>
        </p:txBody>
      </p:sp>
      <p:sp>
        <p:nvSpPr>
          <p:cNvPr id="2108" name="Proteozoic     Paleozoic     Mesozoic     Cenozoic"/>
          <p:cNvSpPr txBox="1"/>
          <p:nvPr/>
        </p:nvSpPr>
        <p:spPr>
          <a:xfrm>
            <a:off x="6175909" y="9899835"/>
            <a:ext cx="7604355" cy="528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600">
                <a:latin typeface="+mn-lt"/>
                <a:ea typeface="+mn-ea"/>
                <a:cs typeface="+mn-cs"/>
                <a:sym typeface="Helvetica"/>
              </a:defRPr>
            </a:lvl1pPr>
          </a:lstStyle>
          <a:p>
            <a:pPr/>
            <a:r>
              <a:t>الحياة المبكِّرة  الحياة القديمة  الحياة الوسطى  الحياة الحديثة</a:t>
            </a:r>
          </a:p>
        </p:txBody>
      </p:sp>
      <p:sp>
        <p:nvSpPr>
          <p:cNvPr id="2109" name="Order of Nature—Geological Divisions"/>
          <p:cNvSpPr txBox="1"/>
          <p:nvPr/>
        </p:nvSpPr>
        <p:spPr>
          <a:xfrm>
            <a:off x="6613669" y="10328670"/>
            <a:ext cx="6728836" cy="651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3300">
                <a:latin typeface="+mn-lt"/>
                <a:ea typeface="+mn-ea"/>
                <a:cs typeface="+mn-cs"/>
                <a:sym typeface="Helvetica"/>
              </a:defRPr>
            </a:lvl1pPr>
          </a:lstStyle>
          <a:p>
            <a:pPr/>
            <a:r>
              <a:t>ترتيب الطبيعة - الأقسام الجيولوجيَّة</a:t>
            </a:r>
          </a:p>
        </p:txBody>
      </p:sp>
      <p:sp>
        <p:nvSpPr>
          <p:cNvPr id="2110" name="Rectangle"/>
          <p:cNvSpPr/>
          <p:nvPr/>
        </p:nvSpPr>
        <p:spPr>
          <a:xfrm>
            <a:off x="3798811" y="3061791"/>
            <a:ext cx="11550255" cy="5956302"/>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11" name="Invertebrates"/>
          <p:cNvSpPr txBox="1"/>
          <p:nvPr/>
        </p:nvSpPr>
        <p:spPr>
          <a:xfrm>
            <a:off x="5165980" y="9207058"/>
            <a:ext cx="1790608" cy="45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337" rtl="1">
              <a:lnSpc>
                <a:spcPct val="80000"/>
              </a:lnSpc>
              <a:defRPr sz="2800">
                <a:latin typeface="Calibri"/>
                <a:ea typeface="Calibri"/>
                <a:cs typeface="Calibri"/>
                <a:sym typeface="Calibri"/>
              </a:defRPr>
            </a:lvl1pPr>
          </a:lstStyle>
          <a:p>
            <a:pPr/>
            <a:r>
              <a:t>اللافقاريَّات</a:t>
            </a:r>
          </a:p>
        </p:txBody>
      </p:sp>
      <p:grpSp>
        <p:nvGrpSpPr>
          <p:cNvPr id="2114" name="Sun, moon, stars &amp; birds are missing!"/>
          <p:cNvGrpSpPr/>
          <p:nvPr/>
        </p:nvGrpSpPr>
        <p:grpSpPr>
          <a:xfrm>
            <a:off x="16629095" y="1906307"/>
            <a:ext cx="5268910" cy="3368722"/>
            <a:chOff x="0" y="0"/>
            <a:chExt cx="5268909" cy="3368720"/>
          </a:xfrm>
        </p:grpSpPr>
        <p:sp>
          <p:nvSpPr>
            <p:cNvPr id="2112" name="Rectangle"/>
            <p:cNvSpPr/>
            <p:nvPr/>
          </p:nvSpPr>
          <p:spPr>
            <a:xfrm>
              <a:off x="0" y="0"/>
              <a:ext cx="5241026" cy="3368721"/>
            </a:xfrm>
            <a:prstGeom prst="rect">
              <a:avLst/>
            </a:prstGeom>
            <a:solidFill>
              <a:srgbClr val="FF2600"/>
            </a:solidFill>
            <a:ln w="12700" cap="flat">
              <a:noFill/>
              <a:miter lim="400000"/>
            </a:ln>
            <a:effectLst/>
          </p:spPr>
          <p:txBody>
            <a:bodyPr wrap="square" lIns="50800" tIns="50800" rIns="50800" bIns="50800" numCol="1" anchor="t">
              <a:noAutofit/>
            </a:bodyPr>
            <a:lstStyle/>
            <a:p>
              <a:pPr algn="r">
                <a:lnSpc>
                  <a:spcPct val="80000"/>
                </a:lnSpc>
                <a:defRPr sz="68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p>
          </p:txBody>
        </p:sp>
        <p:sp>
          <p:nvSpPr>
            <p:cNvPr id="2113" name="الشمس والقمر والنجوم والطيور تنقص!"/>
            <p:cNvSpPr txBox="1"/>
            <p:nvPr/>
          </p:nvSpPr>
          <p:spPr>
            <a:xfrm>
              <a:off x="27883" y="23898"/>
              <a:ext cx="5241027" cy="32481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127000"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الشمس والقمر والنجوم والطيور تنقص!</a:t>
              </a:r>
            </a:p>
          </p:txBody>
        </p:sp>
      </p:grpSp>
      <p:grpSp>
        <p:nvGrpSpPr>
          <p:cNvPr id="2117" name="No vegetation!"/>
          <p:cNvGrpSpPr/>
          <p:nvPr/>
        </p:nvGrpSpPr>
        <p:grpSpPr>
          <a:xfrm>
            <a:off x="1884767" y="9762797"/>
            <a:ext cx="4283121" cy="1834452"/>
            <a:chOff x="0" y="-38100"/>
            <a:chExt cx="4283119" cy="1834451"/>
          </a:xfrm>
        </p:grpSpPr>
        <p:sp>
          <p:nvSpPr>
            <p:cNvPr id="2115" name="Rectangle"/>
            <p:cNvSpPr/>
            <p:nvPr/>
          </p:nvSpPr>
          <p:spPr>
            <a:xfrm>
              <a:off x="0" y="0"/>
              <a:ext cx="4283120" cy="1770391"/>
            </a:xfrm>
            <a:prstGeom prst="rect">
              <a:avLst/>
            </a:prstGeom>
            <a:solidFill>
              <a:srgbClr val="FF2600"/>
            </a:solidFill>
            <a:ln w="12700" cap="flat">
              <a:noFill/>
              <a:miter lim="400000"/>
            </a:ln>
            <a:effectLst/>
          </p:spPr>
          <p:txBody>
            <a:bodyPr wrap="square" lIns="50800" tIns="50800" rIns="50800" bIns="50800" numCol="1" anchor="t">
              <a:noAutofit/>
            </a:bodyPr>
            <a:lstStyle/>
            <a:p>
              <a:pPr algn="l">
                <a:lnSpc>
                  <a:spcPct val="80000"/>
                </a:lnSpc>
                <a:defRPr sz="6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p>
          </p:txBody>
        </p:sp>
        <p:sp>
          <p:nvSpPr>
            <p:cNvPr id="2116" name="لا طيور أو نباتات"/>
            <p:cNvSpPr txBox="1"/>
            <p:nvPr/>
          </p:nvSpPr>
          <p:spPr>
            <a:xfrm>
              <a:off x="0" y="-38100"/>
              <a:ext cx="4283120" cy="1834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indent="127000" rtl="1">
                <a:lnSpc>
                  <a:spcPct val="80000"/>
                </a:lnSpc>
                <a:defRPr sz="6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لا طيور أو نباتات</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17"/>
                                        </p:tgtEl>
                                        <p:attrNameLst>
                                          <p:attrName>style.visibility</p:attrName>
                                        </p:attrNameLst>
                                      </p:cBhvr>
                                      <p:to>
                                        <p:strVal val="visible"/>
                                      </p:to>
                                    </p:set>
                                    <p:animEffect filter="fade" transition="in">
                                      <p:cBhvr>
                                        <p:cTn id="7" dur="500"/>
                                        <p:tgtEl>
                                          <p:spTgt spid="21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83"/>
                                        </p:tgtEl>
                                        <p:attrNameLst>
                                          <p:attrName>style.visibility</p:attrName>
                                        </p:attrNameLst>
                                      </p:cBhvr>
                                      <p:to>
                                        <p:strVal val="visible"/>
                                      </p:to>
                                    </p:set>
                                    <p:animEffect filter="fade" transition="in">
                                      <p:cBhvr>
                                        <p:cTn id="12" dur="1000"/>
                                        <p:tgtEl>
                                          <p:spTgt spid="2083"/>
                                        </p:tgtEl>
                                      </p:cBhvr>
                                    </p:animEffect>
                                  </p:childTnLst>
                                </p:cTn>
                              </p:par>
                            </p:childTnLst>
                          </p:cTn>
                        </p:par>
                        <p:par>
                          <p:cTn id="13" fill="hold">
                            <p:stCondLst>
                              <p:cond delay="1000"/>
                            </p:stCondLst>
                            <p:childTnLst>
                              <p:par>
                                <p:cTn id="14" presetClass="exit" nodeType="afterEffect" presetSubtype="4" presetID="22" grpId="3" fill="hold">
                                  <p:stCondLst>
                                    <p:cond delay="0"/>
                                  </p:stCondLst>
                                  <p:iterate type="el" backwards="0">
                                    <p:tmAbs val="0"/>
                                  </p:iterate>
                                  <p:childTnLst>
                                    <p:animEffect filter="wipe(down)" transition="out">
                                      <p:cBhvr>
                                        <p:cTn id="15" dur="500" fill="hold"/>
                                        <p:tgtEl>
                                          <p:spTgt spid="2110"/>
                                        </p:tgtEl>
                                      </p:cBhvr>
                                    </p:animEffect>
                                    <p:set>
                                      <p:cBhvr>
                                        <p:cTn id="16" fill="hold">
                                          <p:stCondLst>
                                            <p:cond delay="499"/>
                                          </p:stCondLst>
                                        </p:cTn>
                                        <p:tgtEl>
                                          <p:spTgt spid="21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2096"/>
                                        </p:tgtEl>
                                        <p:attrNameLst>
                                          <p:attrName>style.visibility</p:attrName>
                                        </p:attrNameLst>
                                      </p:cBhvr>
                                      <p:to>
                                        <p:strVal val="visible"/>
                                      </p:to>
                                    </p:set>
                                    <p:animEffect filter="fade" transition="in">
                                      <p:cBhvr>
                                        <p:cTn id="21" dur="500"/>
                                        <p:tgtEl>
                                          <p:spTgt spid="2096"/>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2097"/>
                                        </p:tgtEl>
                                        <p:attrNameLst>
                                          <p:attrName>style.visibility</p:attrName>
                                        </p:attrNameLst>
                                      </p:cBhvr>
                                      <p:to>
                                        <p:strVal val="visible"/>
                                      </p:to>
                                    </p:set>
                                    <p:animEffect filter="fade" transition="in">
                                      <p:cBhvr>
                                        <p:cTn id="26" dur="500"/>
                                        <p:tgtEl>
                                          <p:spTgt spid="2097"/>
                                        </p:tgtEl>
                                      </p:cBhvr>
                                    </p:animEffect>
                                  </p:childTnLst>
                                </p:cTn>
                              </p:par>
                            </p:childTnLst>
                          </p:cTn>
                        </p:par>
                        <p:par>
                          <p:cTn id="27" fill="hold">
                            <p:stCondLst>
                              <p:cond delay="500"/>
                            </p:stCondLst>
                            <p:childTnLst>
                              <p:par>
                                <p:cTn id="28" presetClass="entr" nodeType="afterEffect" presetID="10" grpId="6" fill="hold">
                                  <p:stCondLst>
                                    <p:cond delay="0"/>
                                  </p:stCondLst>
                                  <p:iterate type="el" backwards="0">
                                    <p:tmAbs val="0"/>
                                  </p:iterate>
                                  <p:childTnLst>
                                    <p:set>
                                      <p:cBhvr>
                                        <p:cTn id="29" fill="hold"/>
                                        <p:tgtEl>
                                          <p:spTgt spid="2098"/>
                                        </p:tgtEl>
                                        <p:attrNameLst>
                                          <p:attrName>style.visibility</p:attrName>
                                        </p:attrNameLst>
                                      </p:cBhvr>
                                      <p:to>
                                        <p:strVal val="visible"/>
                                      </p:to>
                                    </p:set>
                                    <p:animEffect filter="fade" transition="in">
                                      <p:cBhvr>
                                        <p:cTn id="30" dur="500"/>
                                        <p:tgtEl>
                                          <p:spTgt spid="2098"/>
                                        </p:tgtEl>
                                      </p:cBhvr>
                                    </p:animEffect>
                                  </p:childTnLst>
                                </p:cTn>
                              </p:par>
                            </p:childTnLst>
                          </p:cTn>
                        </p:par>
                        <p:par>
                          <p:cTn id="31" fill="hold">
                            <p:stCondLst>
                              <p:cond delay="1000"/>
                            </p:stCondLst>
                            <p:childTnLst>
                              <p:par>
                                <p:cTn id="32" presetClass="entr" nodeType="afterEffect" presetID="10" grpId="7" fill="hold">
                                  <p:stCondLst>
                                    <p:cond delay="0"/>
                                  </p:stCondLst>
                                  <p:iterate type="el" backwards="0">
                                    <p:tmAbs val="0"/>
                                  </p:iterate>
                                  <p:childTnLst>
                                    <p:set>
                                      <p:cBhvr>
                                        <p:cTn id="33" fill="hold"/>
                                        <p:tgtEl>
                                          <p:spTgt spid="2099"/>
                                        </p:tgtEl>
                                        <p:attrNameLst>
                                          <p:attrName>style.visibility</p:attrName>
                                        </p:attrNameLst>
                                      </p:cBhvr>
                                      <p:to>
                                        <p:strVal val="visible"/>
                                      </p:to>
                                    </p:set>
                                    <p:animEffect filter="fade" transition="in">
                                      <p:cBhvr>
                                        <p:cTn id="34" dur="500"/>
                                        <p:tgtEl>
                                          <p:spTgt spid="2099"/>
                                        </p:tgtEl>
                                      </p:cBhvr>
                                    </p:animEffect>
                                  </p:childTnLst>
                                </p:cTn>
                              </p:par>
                            </p:childTnLst>
                          </p:cTn>
                        </p:par>
                        <p:par>
                          <p:cTn id="35" fill="hold">
                            <p:stCondLst>
                              <p:cond delay="1500"/>
                            </p:stCondLst>
                            <p:childTnLst>
                              <p:par>
                                <p:cTn id="36" presetClass="entr" nodeType="afterEffect" presetID="10" grpId="8" fill="hold">
                                  <p:stCondLst>
                                    <p:cond delay="0"/>
                                  </p:stCondLst>
                                  <p:iterate type="el" backwards="0">
                                    <p:tmAbs val="0"/>
                                  </p:iterate>
                                  <p:childTnLst>
                                    <p:set>
                                      <p:cBhvr>
                                        <p:cTn id="37" fill="hold"/>
                                        <p:tgtEl>
                                          <p:spTgt spid="2100"/>
                                        </p:tgtEl>
                                        <p:attrNameLst>
                                          <p:attrName>style.visibility</p:attrName>
                                        </p:attrNameLst>
                                      </p:cBhvr>
                                      <p:to>
                                        <p:strVal val="visible"/>
                                      </p:to>
                                    </p:set>
                                    <p:animEffect filter="fade" transition="in">
                                      <p:cBhvr>
                                        <p:cTn id="38" dur="500"/>
                                        <p:tgtEl>
                                          <p:spTgt spid="2100"/>
                                        </p:tgtEl>
                                      </p:cBhvr>
                                    </p:animEffect>
                                  </p:childTnLst>
                                </p:cTn>
                              </p:par>
                            </p:childTnLst>
                          </p:cTn>
                        </p:par>
                        <p:par>
                          <p:cTn id="39" fill="hold">
                            <p:stCondLst>
                              <p:cond delay="2000"/>
                            </p:stCondLst>
                            <p:childTnLst>
                              <p:par>
                                <p:cTn id="40" presetClass="entr" nodeType="afterEffect" presetID="10" grpId="9" fill="hold">
                                  <p:stCondLst>
                                    <p:cond delay="0"/>
                                  </p:stCondLst>
                                  <p:iterate type="el" backwards="0">
                                    <p:tmAbs val="0"/>
                                  </p:iterate>
                                  <p:childTnLst>
                                    <p:set>
                                      <p:cBhvr>
                                        <p:cTn id="41" fill="hold"/>
                                        <p:tgtEl>
                                          <p:spTgt spid="2101"/>
                                        </p:tgtEl>
                                        <p:attrNameLst>
                                          <p:attrName>style.visibility</p:attrName>
                                        </p:attrNameLst>
                                      </p:cBhvr>
                                      <p:to>
                                        <p:strVal val="visible"/>
                                      </p:to>
                                    </p:set>
                                    <p:animEffect filter="fade" transition="in">
                                      <p:cBhvr>
                                        <p:cTn id="42" dur="500"/>
                                        <p:tgtEl>
                                          <p:spTgt spid="2101"/>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10" fill="hold">
                                  <p:stCondLst>
                                    <p:cond delay="0"/>
                                  </p:stCondLst>
                                  <p:iterate type="el" backwards="0">
                                    <p:tmAbs val="0"/>
                                  </p:iterate>
                                  <p:childTnLst>
                                    <p:set>
                                      <p:cBhvr>
                                        <p:cTn id="46" fill="hold"/>
                                        <p:tgtEl>
                                          <p:spTgt spid="2088"/>
                                        </p:tgtEl>
                                        <p:attrNameLst>
                                          <p:attrName>style.visibility</p:attrName>
                                        </p:attrNameLst>
                                      </p:cBhvr>
                                      <p:to>
                                        <p:strVal val="visible"/>
                                      </p:to>
                                    </p:set>
                                    <p:animEffect filter="fade" transition="in">
                                      <p:cBhvr>
                                        <p:cTn id="47" dur="500"/>
                                        <p:tgtEl>
                                          <p:spTgt spid="2088"/>
                                        </p:tgtEl>
                                      </p:cBhvr>
                                    </p:animEffect>
                                  </p:childTnLst>
                                </p:cTn>
                              </p:par>
                            </p:childTnLst>
                          </p:cTn>
                        </p:par>
                        <p:par>
                          <p:cTn id="48" fill="hold">
                            <p:stCondLst>
                              <p:cond delay="500"/>
                            </p:stCondLst>
                            <p:childTnLst>
                              <p:par>
                                <p:cTn id="49" presetClass="entr" nodeType="afterEffect" presetID="10" grpId="11" fill="hold">
                                  <p:stCondLst>
                                    <p:cond delay="0"/>
                                  </p:stCondLst>
                                  <p:iterate type="el" backwards="0">
                                    <p:tmAbs val="0"/>
                                  </p:iterate>
                                  <p:childTnLst>
                                    <p:set>
                                      <p:cBhvr>
                                        <p:cTn id="50" fill="hold"/>
                                        <p:tgtEl>
                                          <p:spTgt spid="2089"/>
                                        </p:tgtEl>
                                        <p:attrNameLst>
                                          <p:attrName>style.visibility</p:attrName>
                                        </p:attrNameLst>
                                      </p:cBhvr>
                                      <p:to>
                                        <p:strVal val="visible"/>
                                      </p:to>
                                    </p:set>
                                    <p:animEffect filter="fade" transition="in">
                                      <p:cBhvr>
                                        <p:cTn id="51" dur="500"/>
                                        <p:tgtEl>
                                          <p:spTgt spid="2089"/>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10" grpId="12" fill="hold">
                                  <p:stCondLst>
                                    <p:cond delay="0"/>
                                  </p:stCondLst>
                                  <p:iterate type="el" backwards="0">
                                    <p:tmAbs val="0"/>
                                  </p:iterate>
                                  <p:childTnLst>
                                    <p:set>
                                      <p:cBhvr>
                                        <p:cTn id="55" fill="hold"/>
                                        <p:tgtEl>
                                          <p:spTgt spid="2091"/>
                                        </p:tgtEl>
                                        <p:attrNameLst>
                                          <p:attrName>style.visibility</p:attrName>
                                        </p:attrNameLst>
                                      </p:cBhvr>
                                      <p:to>
                                        <p:strVal val="visible"/>
                                      </p:to>
                                    </p:set>
                                    <p:animEffect filter="fade" transition="in">
                                      <p:cBhvr>
                                        <p:cTn id="56" dur="500"/>
                                        <p:tgtEl>
                                          <p:spTgt spid="2091"/>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10" grpId="13" fill="hold">
                                  <p:stCondLst>
                                    <p:cond delay="0"/>
                                  </p:stCondLst>
                                  <p:iterate type="el" backwards="0">
                                    <p:tmAbs val="0"/>
                                  </p:iterate>
                                  <p:childTnLst>
                                    <p:set>
                                      <p:cBhvr>
                                        <p:cTn id="60" fill="hold"/>
                                        <p:tgtEl>
                                          <p:spTgt spid="2090"/>
                                        </p:tgtEl>
                                        <p:attrNameLst>
                                          <p:attrName>style.visibility</p:attrName>
                                        </p:attrNameLst>
                                      </p:cBhvr>
                                      <p:to>
                                        <p:strVal val="visible"/>
                                      </p:to>
                                    </p:set>
                                    <p:animEffect filter="fade" transition="in">
                                      <p:cBhvr>
                                        <p:cTn id="61" dur="500"/>
                                        <p:tgtEl>
                                          <p:spTgt spid="2090"/>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14" fill="hold">
                                  <p:stCondLst>
                                    <p:cond delay="0"/>
                                  </p:stCondLst>
                                  <p:iterate type="el" backwards="0">
                                    <p:tmAbs val="0"/>
                                  </p:iterate>
                                  <p:childTnLst>
                                    <p:set>
                                      <p:cBhvr>
                                        <p:cTn id="65" fill="hold"/>
                                        <p:tgtEl>
                                          <p:spTgt spid="2092"/>
                                        </p:tgtEl>
                                        <p:attrNameLst>
                                          <p:attrName>style.visibility</p:attrName>
                                        </p:attrNameLst>
                                      </p:cBhvr>
                                      <p:to>
                                        <p:strVal val="visible"/>
                                      </p:to>
                                    </p:set>
                                    <p:animEffect filter="fade" transition="in">
                                      <p:cBhvr>
                                        <p:cTn id="66" dur="500"/>
                                        <p:tgtEl>
                                          <p:spTgt spid="2092"/>
                                        </p:tgtEl>
                                      </p:cBhvr>
                                    </p:animEffect>
                                  </p:childTnLst>
                                </p:cTn>
                              </p:par>
                            </p:childTnLst>
                          </p:cTn>
                        </p:par>
                        <p:par>
                          <p:cTn id="67" fill="hold">
                            <p:stCondLst>
                              <p:cond delay="500"/>
                            </p:stCondLst>
                            <p:childTnLst>
                              <p:par>
                                <p:cTn id="68" presetClass="entr" nodeType="afterEffect" presetID="10" grpId="15" fill="hold">
                                  <p:stCondLst>
                                    <p:cond delay="0"/>
                                  </p:stCondLst>
                                  <p:iterate type="el" backwards="0">
                                    <p:tmAbs val="0"/>
                                  </p:iterate>
                                  <p:childTnLst>
                                    <p:set>
                                      <p:cBhvr>
                                        <p:cTn id="69" fill="hold"/>
                                        <p:tgtEl>
                                          <p:spTgt spid="2093"/>
                                        </p:tgtEl>
                                        <p:attrNameLst>
                                          <p:attrName>style.visibility</p:attrName>
                                        </p:attrNameLst>
                                      </p:cBhvr>
                                      <p:to>
                                        <p:strVal val="visible"/>
                                      </p:to>
                                    </p:set>
                                    <p:animEffect filter="fade" transition="in">
                                      <p:cBhvr>
                                        <p:cTn id="70" dur="500"/>
                                        <p:tgtEl>
                                          <p:spTgt spid="2093"/>
                                        </p:tgtEl>
                                      </p:cBhvr>
                                    </p:animEffect>
                                  </p:childTnLst>
                                </p:cTn>
                              </p:par>
                            </p:childTnLst>
                          </p:cTn>
                        </p:par>
                      </p:childTnLst>
                    </p:cTn>
                  </p:par>
                  <p:par>
                    <p:cTn id="71" fill="hold">
                      <p:stCondLst>
                        <p:cond delay="indefinite"/>
                      </p:stCondLst>
                      <p:childTnLst>
                        <p:par>
                          <p:cTn id="72" fill="hold">
                            <p:stCondLst>
                              <p:cond delay="0"/>
                            </p:stCondLst>
                            <p:childTnLst>
                              <p:par>
                                <p:cTn id="73" presetClass="entr" nodeType="clickEffect" presetID="10" grpId="16" fill="hold">
                                  <p:stCondLst>
                                    <p:cond delay="0"/>
                                  </p:stCondLst>
                                  <p:iterate type="el" backwards="0">
                                    <p:tmAbs val="0"/>
                                  </p:iterate>
                                  <p:childTnLst>
                                    <p:set>
                                      <p:cBhvr>
                                        <p:cTn id="74" fill="hold"/>
                                        <p:tgtEl>
                                          <p:spTgt spid="2114"/>
                                        </p:tgtEl>
                                        <p:attrNameLst>
                                          <p:attrName>style.visibility</p:attrName>
                                        </p:attrNameLst>
                                      </p:cBhvr>
                                      <p:to>
                                        <p:strVal val="visible"/>
                                      </p:to>
                                    </p:set>
                                    <p:animEffect filter="fade" transition="in">
                                      <p:cBhvr>
                                        <p:cTn id="75" dur="500"/>
                                        <p:tgtEl>
                                          <p:spTgt spid="2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4" grpId="16"/>
      <p:bldP build="whole" bldLvl="1" animBg="1" rev="0" advAuto="0" spid="2098" grpId="6"/>
      <p:bldP build="whole" bldLvl="1" animBg="1" rev="0" advAuto="0" spid="2110" grpId="3"/>
      <p:bldP build="whole" bldLvl="1" animBg="1" rev="0" advAuto="0" spid="2117" grpId="1"/>
      <p:bldP build="whole" bldLvl="1" animBg="1" rev="0" advAuto="0" spid="2101" grpId="9"/>
      <p:bldP build="whole" bldLvl="1" animBg="1" rev="0" advAuto="0" spid="2090" grpId="13"/>
      <p:bldP build="whole" bldLvl="1" animBg="1" rev="0" advAuto="0" spid="2100" grpId="8"/>
      <p:bldP build="whole" bldLvl="1" animBg="1" rev="0" advAuto="0" spid="2083" grpId="2"/>
      <p:bldP build="whole" bldLvl="1" animBg="1" rev="0" advAuto="0" spid="2089" grpId="11"/>
      <p:bldP build="whole" bldLvl="1" animBg="1" rev="0" advAuto="0" spid="2097" grpId="5"/>
      <p:bldP build="whole" bldLvl="1" animBg="1" rev="0" advAuto="0" spid="2092" grpId="14"/>
      <p:bldP build="whole" bldLvl="1" animBg="1" rev="0" advAuto="0" spid="2088" grpId="10"/>
      <p:bldP build="whole" bldLvl="1" animBg="1" rev="0" advAuto="0" spid="2091" grpId="12"/>
      <p:bldP build="whole" bldLvl="1" animBg="1" rev="0" advAuto="0" spid="2093" grpId="15"/>
      <p:bldP build="whole" bldLvl="1" animBg="1" rev="0" advAuto="0" spid="2099" grpId="7"/>
      <p:bldP build="whole" bldLvl="1" animBg="1" rev="0" advAuto="0" spid="2096" grpId="4"/>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After carefully considering all the evidence, the progressive view of the design model (or something like it) appears to be a viable model of origins. Three independent fields of study support its integrity: cosmology, molecular biology and paleontology"/>
          <p:cNvSpPr txBox="1"/>
          <p:nvPr>
            <p:ph type="title"/>
          </p:nvPr>
        </p:nvSpPr>
        <p:spPr>
          <a:xfrm>
            <a:off x="2425700" y="1560987"/>
            <a:ext cx="19532600" cy="5979236"/>
          </a:xfrm>
          <a:prstGeom prst="rect">
            <a:avLst/>
          </a:prstGeom>
        </p:spPr>
        <p:txBody>
          <a:bodyPr/>
          <a:lstStyle/>
          <a:p>
            <a:pPr algn="r" rtl="1">
              <a:lnSpc>
                <a:spcPct val="90000"/>
              </a:lnSpc>
              <a:defRPr sz="6800">
                <a:effectLst/>
              </a:defRPr>
            </a:pPr>
            <a:r>
              <a:t>«بعد النظر بعناية في جميع الأدلَّة، يبدو أنَّ النظرة التقدُّميَّة لنموذج التصميم (أو شيء من هذا القبيل) هي نموذج قابل للتطبيق عن الأصول. هناك ثلاثة مجالات دراسة مستقلَّة تؤيِّد نزاهتها: علم الكونيَّات، وعلم الأحياء الجزيئيّ، وعلم الحفريَّات.»</a:t>
            </a:r>
            <a:br/>
            <a:r>
              <a:t> </a:t>
            </a:r>
          </a:p>
        </p:txBody>
      </p:sp>
      <p:sp>
        <p:nvSpPr>
          <p:cNvPr id="2122" name="Norman Geisler and Peter Bocchino, Unshakeable Foundations (Minneapolis, MN: Bethany House, 2001), p. 184."/>
          <p:cNvSpPr txBox="1"/>
          <p:nvPr/>
        </p:nvSpPr>
        <p:spPr>
          <a:xfrm>
            <a:off x="2411759" y="11188699"/>
            <a:ext cx="19532602"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800">
                <a:solidFill>
                  <a:srgbClr val="FFFFFF"/>
                </a:solidFill>
                <a:latin typeface="+mn-lt"/>
                <a:ea typeface="+mn-ea"/>
                <a:cs typeface="+mn-cs"/>
                <a:sym typeface="Helvetica"/>
              </a:defRPr>
            </a:pPr>
            <a:r>
              <a:t>Norman Geisler and Peter Bocchino, </a:t>
            </a:r>
            <a:r>
              <a:rPr i="1"/>
              <a:t>Unshakeable Foundations </a:t>
            </a:r>
            <a:r>
              <a:t>(Minneapolis, MN: Bethany House, 2001), p. 184.</a:t>
            </a:r>
          </a:p>
        </p:txBody>
      </p:sp>
      <p:sp>
        <p:nvSpPr>
          <p:cNvPr id="2123" name="But the majority of biologists and paleontologists say that biological evolution is fact, just as the majority of geologists and cosmologists say billions of years are fact."/>
          <p:cNvSpPr txBox="1"/>
          <p:nvPr/>
        </p:nvSpPr>
        <p:spPr>
          <a:xfrm>
            <a:off x="3155807" y="6768160"/>
            <a:ext cx="18072386" cy="3495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90000"/>
              </a:lnSpc>
              <a:defRPr sz="6800">
                <a:solidFill>
                  <a:srgbClr val="FFFB00"/>
                </a:solidFill>
                <a:latin typeface="+mn-lt"/>
                <a:ea typeface="+mn-ea"/>
                <a:cs typeface="+mn-cs"/>
                <a:sym typeface="Helvetica"/>
              </a:defRPr>
            </a:pPr>
            <a:r>
              <a:t>لكنَّ غالبيَّة علماء الأحياء وعلماء الأحافير يقولون إنَّ التطوُّر البيولوجي حقيقة، تمامًا كما يقول غالبيَّة الجيولوجيِّين وعلماء الكونيَّات بأنَّ بلايين السنين حقيقة</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3"/>
                                        </p:tgtEl>
                                        <p:attrNameLst>
                                          <p:attrName>style.visibility</p:attrName>
                                        </p:attrNameLst>
                                      </p:cBhvr>
                                      <p:to>
                                        <p:strVal val="visible"/>
                                      </p:to>
                                    </p:set>
                                    <p:animEffect filter="fade" transition="in">
                                      <p:cBhvr>
                                        <p:cTn id="7" dur="500"/>
                                        <p:tgtEl>
                                          <p:spTgt spid="2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3"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2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128" name="Slide Number"/>
          <p:cNvSpPr txBox="1"/>
          <p:nvPr>
            <p:ph type="sldNum" sz="quarter" idx="4294967295"/>
          </p:nvPr>
        </p:nvSpPr>
        <p:spPr>
          <a:xfrm>
            <a:off x="22844016" y="13061950"/>
            <a:ext cx="3238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2129" name="image.png" descr="image.png"/>
          <p:cNvPicPr>
            <a:picLocks noChangeAspect="1"/>
          </p:cNvPicPr>
          <p:nvPr/>
        </p:nvPicPr>
        <p:blipFill>
          <a:blip r:embed="rId2">
            <a:extLst/>
          </a:blip>
          <a:stretch>
            <a:fillRect/>
          </a:stretch>
        </p:blipFill>
        <p:spPr>
          <a:xfrm>
            <a:off x="2597830" y="800100"/>
            <a:ext cx="3378205" cy="5806972"/>
          </a:xfrm>
          <a:prstGeom prst="rect">
            <a:avLst/>
          </a:prstGeom>
          <a:ln w="63500">
            <a:solidFill>
              <a:srgbClr val="FFFFFF"/>
            </a:solidFill>
            <a:miter lim="400000"/>
          </a:ln>
        </p:spPr>
      </p:pic>
      <p:pic>
        <p:nvPicPr>
          <p:cNvPr id="2130" name="image.png" descr="image.png"/>
          <p:cNvPicPr>
            <a:picLocks noChangeAspect="1"/>
          </p:cNvPicPr>
          <p:nvPr/>
        </p:nvPicPr>
        <p:blipFill>
          <a:blip r:embed="rId3">
            <a:extLst/>
          </a:blip>
          <a:stretch>
            <a:fillRect/>
          </a:stretch>
        </p:blipFill>
        <p:spPr>
          <a:xfrm>
            <a:off x="6550025" y="800100"/>
            <a:ext cx="3378200" cy="5806972"/>
          </a:xfrm>
          <a:prstGeom prst="rect">
            <a:avLst/>
          </a:prstGeom>
          <a:ln w="63500">
            <a:solidFill>
              <a:srgbClr val="FFFFFF"/>
            </a:solidFill>
            <a:miter lim="400000"/>
          </a:ln>
        </p:spPr>
      </p:pic>
      <p:pic>
        <p:nvPicPr>
          <p:cNvPr id="2131" name="image.png" descr="image.png"/>
          <p:cNvPicPr>
            <a:picLocks noChangeAspect="1"/>
          </p:cNvPicPr>
          <p:nvPr/>
        </p:nvPicPr>
        <p:blipFill>
          <a:blip r:embed="rId4">
            <a:extLst/>
          </a:blip>
          <a:stretch>
            <a:fillRect/>
          </a:stretch>
        </p:blipFill>
        <p:spPr>
          <a:xfrm>
            <a:off x="10499725" y="808037"/>
            <a:ext cx="3376415" cy="5803902"/>
          </a:xfrm>
          <a:prstGeom prst="rect">
            <a:avLst/>
          </a:prstGeom>
          <a:ln w="63500">
            <a:solidFill>
              <a:srgbClr val="FFFFFF"/>
            </a:solidFill>
            <a:miter lim="400000"/>
          </a:ln>
        </p:spPr>
      </p:pic>
      <p:pic>
        <p:nvPicPr>
          <p:cNvPr id="2132" name="image.png" descr="image.png"/>
          <p:cNvPicPr>
            <a:picLocks noChangeAspect="1"/>
          </p:cNvPicPr>
          <p:nvPr/>
        </p:nvPicPr>
        <p:blipFill>
          <a:blip r:embed="rId5">
            <a:extLst/>
          </a:blip>
          <a:stretch>
            <a:fillRect/>
          </a:stretch>
        </p:blipFill>
        <p:spPr>
          <a:xfrm>
            <a:off x="14439900" y="800100"/>
            <a:ext cx="3378200" cy="5806972"/>
          </a:xfrm>
          <a:prstGeom prst="rect">
            <a:avLst/>
          </a:prstGeom>
          <a:ln w="63500">
            <a:solidFill>
              <a:srgbClr val="FFFFFF"/>
            </a:solidFill>
            <a:miter lim="400000"/>
          </a:ln>
        </p:spPr>
      </p:pic>
      <p:pic>
        <p:nvPicPr>
          <p:cNvPr id="2133" name="image.png" descr="image.png"/>
          <p:cNvPicPr>
            <a:picLocks noChangeAspect="1"/>
          </p:cNvPicPr>
          <p:nvPr/>
        </p:nvPicPr>
        <p:blipFill>
          <a:blip r:embed="rId6">
            <a:extLst/>
          </a:blip>
          <a:stretch>
            <a:fillRect/>
          </a:stretch>
        </p:blipFill>
        <p:spPr>
          <a:xfrm>
            <a:off x="18389600" y="801687"/>
            <a:ext cx="3378200" cy="5806972"/>
          </a:xfrm>
          <a:prstGeom prst="rect">
            <a:avLst/>
          </a:prstGeom>
          <a:ln w="63500">
            <a:solidFill>
              <a:srgbClr val="FFFFFF"/>
            </a:solidFill>
            <a:miter lim="400000"/>
          </a:ln>
        </p:spPr>
      </p:pic>
      <p:sp>
        <p:nvSpPr>
          <p:cNvPr id="2134" name="Big Bang"/>
          <p:cNvSpPr txBox="1"/>
          <p:nvPr/>
        </p:nvSpPr>
        <p:spPr>
          <a:xfrm>
            <a:off x="2689906" y="862514"/>
            <a:ext cx="319405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الانفجار العظيم</a:t>
            </a:r>
          </a:p>
        </p:txBody>
      </p:sp>
      <p:sp>
        <p:nvSpPr>
          <p:cNvPr id="2135" name="Sun"/>
          <p:cNvSpPr txBox="1"/>
          <p:nvPr/>
        </p:nvSpPr>
        <p:spPr>
          <a:xfrm>
            <a:off x="10735016"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uFill>
                  <a:solidFill>
                    <a:srgbClr val="FFFFFF"/>
                  </a:solidFill>
                </a:uFill>
                <a:latin typeface="Arial"/>
                <a:ea typeface="Arial"/>
                <a:cs typeface="Arial"/>
                <a:sym typeface="Arial"/>
              </a:defRPr>
            </a:lvl1pPr>
          </a:lstStyle>
          <a:p>
            <a:pPr/>
            <a:r>
              <a:t>الشمس</a:t>
            </a:r>
          </a:p>
        </p:txBody>
      </p:sp>
      <p:sp>
        <p:nvSpPr>
          <p:cNvPr id="2136" name="Molten Earth"/>
          <p:cNvSpPr txBox="1"/>
          <p:nvPr/>
        </p:nvSpPr>
        <p:spPr>
          <a:xfrm>
            <a:off x="14510444" y="862514"/>
            <a:ext cx="3237113"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الأرض الحديثة</a:t>
            </a:r>
          </a:p>
        </p:txBody>
      </p:sp>
      <p:sp>
        <p:nvSpPr>
          <p:cNvPr id="2137" name="First Oceans"/>
          <p:cNvSpPr txBox="1"/>
          <p:nvPr/>
        </p:nvSpPr>
        <p:spPr>
          <a:xfrm>
            <a:off x="18621455"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أوَّل محيطات</a:t>
            </a:r>
          </a:p>
        </p:txBody>
      </p:sp>
      <p:sp>
        <p:nvSpPr>
          <p:cNvPr id="2138"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grpSp>
        <p:nvGrpSpPr>
          <p:cNvPr id="2151" name="Group"/>
          <p:cNvGrpSpPr/>
          <p:nvPr/>
        </p:nvGrpSpPr>
        <p:grpSpPr>
          <a:xfrm>
            <a:off x="4785029" y="7093768"/>
            <a:ext cx="14795576" cy="6192388"/>
            <a:chOff x="0" y="-1"/>
            <a:chExt cx="14795573" cy="6192387"/>
          </a:xfrm>
        </p:grpSpPr>
        <p:pic>
          <p:nvPicPr>
            <p:cNvPr id="2139" name="image.png" descr="image.png"/>
            <p:cNvPicPr>
              <a:picLocks noChangeAspect="1"/>
            </p:cNvPicPr>
            <p:nvPr/>
          </p:nvPicPr>
          <p:blipFill>
            <a:blip r:embed="rId7">
              <a:extLst/>
            </a:blip>
            <a:srcRect l="0" t="11663" r="415" b="11664"/>
            <a:stretch>
              <a:fillRect/>
            </a:stretch>
          </p:blipFill>
          <p:spPr>
            <a:xfrm>
              <a:off x="-1" y="822"/>
              <a:ext cx="4540253" cy="6172027"/>
            </a:xfrm>
            <a:prstGeom prst="rect">
              <a:avLst/>
            </a:prstGeom>
            <a:ln w="63500" cap="flat">
              <a:solidFill>
                <a:srgbClr val="FFFFFF"/>
              </a:solidFill>
              <a:prstDash val="solid"/>
              <a:miter lim="400000"/>
            </a:ln>
            <a:effectLst/>
          </p:spPr>
        </p:pic>
        <p:pic>
          <p:nvPicPr>
            <p:cNvPr id="2140" name="image.png" descr="image.png"/>
            <p:cNvPicPr>
              <a:picLocks noChangeAspect="1"/>
            </p:cNvPicPr>
            <p:nvPr/>
          </p:nvPicPr>
          <p:blipFill>
            <a:blip r:embed="rId8">
              <a:extLst/>
            </a:blip>
            <a:srcRect l="104" t="17533" r="0" b="3724"/>
            <a:stretch>
              <a:fillRect/>
            </a:stretch>
          </p:blipFill>
          <p:spPr>
            <a:xfrm>
              <a:off x="5188347" y="25076"/>
              <a:ext cx="4399752" cy="6123317"/>
            </a:xfrm>
            <a:prstGeom prst="rect">
              <a:avLst/>
            </a:prstGeom>
            <a:ln w="63500" cap="flat">
              <a:solidFill>
                <a:srgbClr val="FFFFFF"/>
              </a:solidFill>
              <a:prstDash val="solid"/>
              <a:miter lim="400000"/>
            </a:ln>
            <a:effectLst/>
          </p:spPr>
        </p:pic>
        <p:pic>
          <p:nvPicPr>
            <p:cNvPr id="2141" name="image.png" descr="image.png"/>
            <p:cNvPicPr>
              <a:picLocks noChangeAspect="1"/>
            </p:cNvPicPr>
            <p:nvPr/>
          </p:nvPicPr>
          <p:blipFill>
            <a:blip r:embed="rId9">
              <a:extLst/>
            </a:blip>
            <a:srcRect l="0" t="17809" r="0" b="5452"/>
            <a:stretch>
              <a:fillRect/>
            </a:stretch>
          </p:blipFill>
          <p:spPr>
            <a:xfrm>
              <a:off x="10236270" y="14950"/>
              <a:ext cx="4559304" cy="6177437"/>
            </a:xfrm>
            <a:prstGeom prst="rect">
              <a:avLst/>
            </a:prstGeom>
            <a:ln w="63500" cap="flat">
              <a:solidFill>
                <a:srgbClr val="FFFFFF"/>
              </a:solidFill>
              <a:prstDash val="solid"/>
              <a:miter lim="400000"/>
            </a:ln>
            <a:effectLst/>
          </p:spPr>
        </p:pic>
        <p:grpSp>
          <p:nvGrpSpPr>
            <p:cNvPr id="2144" name="Day 4"/>
            <p:cNvGrpSpPr/>
            <p:nvPr/>
          </p:nvGrpSpPr>
          <p:grpSpPr>
            <a:xfrm>
              <a:off x="10961050" y="-1"/>
              <a:ext cx="1305552" cy="1304486"/>
              <a:chOff x="0" y="0"/>
              <a:chExt cx="1305551" cy="1304485"/>
            </a:xfrm>
          </p:grpSpPr>
          <p:sp>
            <p:nvSpPr>
              <p:cNvPr id="2142"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2143" name="اليوم 4"/>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4</a:t>
                </a:r>
              </a:p>
            </p:txBody>
          </p:sp>
        </p:grpSp>
        <p:grpSp>
          <p:nvGrpSpPr>
            <p:cNvPr id="2147" name="Day 3"/>
            <p:cNvGrpSpPr/>
            <p:nvPr/>
          </p:nvGrpSpPr>
          <p:grpSpPr>
            <a:xfrm>
              <a:off x="7882262" y="-1"/>
              <a:ext cx="1305553" cy="1304486"/>
              <a:chOff x="0" y="0"/>
              <a:chExt cx="1305551" cy="1304485"/>
            </a:xfrm>
          </p:grpSpPr>
          <p:sp>
            <p:nvSpPr>
              <p:cNvPr id="2145"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2146" name="اليوم 3"/>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3</a:t>
                </a:r>
              </a:p>
            </p:txBody>
          </p:sp>
        </p:grpSp>
        <p:grpSp>
          <p:nvGrpSpPr>
            <p:cNvPr id="2150" name="Days 1-2"/>
            <p:cNvGrpSpPr/>
            <p:nvPr/>
          </p:nvGrpSpPr>
          <p:grpSpPr>
            <a:xfrm>
              <a:off x="1055453" y="-2"/>
              <a:ext cx="2492922" cy="1304487"/>
              <a:chOff x="0" y="0"/>
              <a:chExt cx="2492920" cy="1304485"/>
            </a:xfrm>
          </p:grpSpPr>
          <p:sp>
            <p:nvSpPr>
              <p:cNvPr id="2148" name="Line"/>
              <p:cNvSpPr/>
              <p:nvPr/>
            </p:nvSpPr>
            <p:spPr>
              <a:xfrm>
                <a:off x="611460" y="0"/>
                <a:ext cx="1270002" cy="1304487"/>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2149" name="اليومان 1 و2"/>
              <p:cNvSpPr txBox="1"/>
              <p:nvPr/>
            </p:nvSpPr>
            <p:spPr>
              <a:xfrm>
                <a:off x="-1" y="331390"/>
                <a:ext cx="2492921"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اليومان 1 و2</a:t>
                </a:r>
              </a:p>
            </p:txBody>
          </p:sp>
        </p:grpSp>
      </p:grpSp>
      <p:sp>
        <p:nvSpPr>
          <p:cNvPr id="2152" name="13.8 Billion…"/>
          <p:cNvSpPr txBox="1"/>
          <p:nvPr/>
        </p:nvSpPr>
        <p:spPr>
          <a:xfrm>
            <a:off x="2711368" y="5952249"/>
            <a:ext cx="3154248"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13.8 بليون سنة</a:t>
            </a:r>
          </a:p>
        </p:txBody>
      </p:sp>
      <p:sp>
        <p:nvSpPr>
          <p:cNvPr id="2153" name="10-12 Billion…"/>
          <p:cNvSpPr txBox="1"/>
          <p:nvPr/>
        </p:nvSpPr>
        <p:spPr>
          <a:xfrm>
            <a:off x="6616700" y="5950662"/>
            <a:ext cx="3237113"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10-12 بليون سنة</a:t>
            </a:r>
          </a:p>
        </p:txBody>
      </p:sp>
      <p:sp>
        <p:nvSpPr>
          <p:cNvPr id="2154" name="5 Billion…"/>
          <p:cNvSpPr txBox="1"/>
          <p:nvPr/>
        </p:nvSpPr>
        <p:spPr>
          <a:xfrm>
            <a:off x="107442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5 بليون سنة</a:t>
            </a:r>
          </a:p>
        </p:txBody>
      </p:sp>
      <p:sp>
        <p:nvSpPr>
          <p:cNvPr id="2155" name="3.8 Billion…"/>
          <p:cNvSpPr txBox="1"/>
          <p:nvPr/>
        </p:nvSpPr>
        <p:spPr>
          <a:xfrm>
            <a:off x="18643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3.8 بليون سنة</a:t>
            </a:r>
          </a:p>
        </p:txBody>
      </p:sp>
      <p:sp>
        <p:nvSpPr>
          <p:cNvPr id="2156" name="4.5 Billion…"/>
          <p:cNvSpPr txBox="1"/>
          <p:nvPr/>
        </p:nvSpPr>
        <p:spPr>
          <a:xfrm>
            <a:off x="14706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4.5 بليون سنة</a:t>
            </a:r>
          </a:p>
        </p:txBody>
      </p:sp>
      <p:sp>
        <p:nvSpPr>
          <p:cNvPr id="2157" name="First Stars"/>
          <p:cNvSpPr txBox="1"/>
          <p:nvPr/>
        </p:nvSpPr>
        <p:spPr>
          <a:xfrm>
            <a:off x="6773664"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النجوم الأولى</a:t>
            </a:r>
          </a:p>
        </p:txBody>
      </p:sp>
      <p:sp>
        <p:nvSpPr>
          <p:cNvPr id="2158" name="GENESIS"/>
          <p:cNvSpPr txBox="1"/>
          <p:nvPr/>
        </p:nvSpPr>
        <p:spPr>
          <a:xfrm>
            <a:off x="714969" y="9376057"/>
            <a:ext cx="4624908" cy="119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400">
                <a:solidFill>
                  <a:srgbClr val="FFFFFF"/>
                </a:solidFill>
                <a:uFill>
                  <a:solidFill>
                    <a:srgbClr val="FFFFFF"/>
                  </a:solidFill>
                </a:uFill>
                <a:latin typeface="Arial"/>
                <a:ea typeface="Arial"/>
                <a:cs typeface="Arial"/>
                <a:sym typeface="Arial"/>
              </a:defRPr>
            </a:lvl1pPr>
          </a:lstStyle>
          <a:p>
            <a:pPr/>
            <a:r>
              <a:t>التكوين</a:t>
            </a:r>
          </a:p>
        </p:txBody>
      </p:sp>
      <p:pic>
        <p:nvPicPr>
          <p:cNvPr id="2159" name="droppedImage.pdf" descr="droppedImage.pdf"/>
          <p:cNvPicPr>
            <a:picLocks noChangeAspect="1"/>
          </p:cNvPicPr>
          <p:nvPr/>
        </p:nvPicPr>
        <p:blipFill>
          <a:blip r:embed="rId10">
            <a:extLst/>
          </a:blip>
          <a:stretch>
            <a:fillRect/>
          </a:stretch>
        </p:blipFill>
        <p:spPr>
          <a:xfrm>
            <a:off x="2330456" y="-4684610"/>
            <a:ext cx="19697702" cy="142240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59"/>
                                        </p:tgtEl>
                                        <p:attrNameLst>
                                          <p:attrName>style.visibility</p:attrName>
                                        </p:attrNameLst>
                                      </p:cBhvr>
                                      <p:to>
                                        <p:strVal val="visible"/>
                                      </p:to>
                                    </p:set>
                                    <p:animEffect filter="fade" transition="in">
                                      <p:cBhvr>
                                        <p:cTn id="7" dur="500"/>
                                        <p:tgtEl>
                                          <p:spTgt spid="2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9"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6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162" name="Slide Number"/>
          <p:cNvSpPr txBox="1"/>
          <p:nvPr>
            <p:ph type="sldNum" sz="quarter" idx="4294967295"/>
          </p:nvPr>
        </p:nvSpPr>
        <p:spPr>
          <a:xfrm>
            <a:off x="22844016" y="13061950"/>
            <a:ext cx="3238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
        <p:nvSpPr>
          <p:cNvPr id="2163" name="Rectangle"/>
          <p:cNvSpPr/>
          <p:nvPr/>
        </p:nvSpPr>
        <p:spPr>
          <a:xfrm>
            <a:off x="2984500" y="0"/>
            <a:ext cx="18402300" cy="1346200"/>
          </a:xfrm>
          <a:prstGeom prst="rect">
            <a:avLst/>
          </a:prstGeom>
          <a:solidFill>
            <a:srgbClr val="89180F"/>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2164" name="التطوُّر"/>
          <p:cNvSpPr txBox="1"/>
          <p:nvPr/>
        </p:nvSpPr>
        <p:spPr>
          <a:xfrm>
            <a:off x="5740400" y="163914"/>
            <a:ext cx="12890500" cy="12215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600">
                <a:solidFill>
                  <a:srgbClr val="FFFFFF"/>
                </a:solidFill>
                <a:uFill>
                  <a:solidFill>
                    <a:srgbClr val="FFFFFF"/>
                  </a:solidFill>
                </a:uFill>
                <a:latin typeface="Arial"/>
                <a:ea typeface="Arial"/>
                <a:cs typeface="Arial"/>
                <a:sym typeface="Arial"/>
              </a:defRPr>
            </a:lvl1pPr>
          </a:lstStyle>
          <a:p>
            <a:pPr/>
            <a:r>
              <a:t>التطوُّر</a:t>
            </a:r>
          </a:p>
        </p:txBody>
      </p:sp>
      <p:sp>
        <p:nvSpPr>
          <p:cNvPr id="2165"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2166" name="Rectangle"/>
          <p:cNvSpPr/>
          <p:nvPr/>
        </p:nvSpPr>
        <p:spPr>
          <a:xfrm>
            <a:off x="101600" y="13792200"/>
            <a:ext cx="24676100" cy="6985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167" name="droppedImage.pdf" descr="droppedImage.pdf"/>
          <p:cNvPicPr>
            <a:picLocks noChangeAspect="1"/>
          </p:cNvPicPr>
          <p:nvPr/>
        </p:nvPicPr>
        <p:blipFill>
          <a:blip r:embed="rId2">
            <a:extLst/>
          </a:blip>
          <a:stretch>
            <a:fillRect/>
          </a:stretch>
        </p:blipFill>
        <p:spPr>
          <a:xfrm>
            <a:off x="4352368" y="1384300"/>
            <a:ext cx="3396740" cy="5156200"/>
          </a:xfrm>
          <a:prstGeom prst="rect">
            <a:avLst/>
          </a:prstGeom>
          <a:ln w="12700">
            <a:miter lim="400000"/>
          </a:ln>
        </p:spPr>
      </p:pic>
      <p:pic>
        <p:nvPicPr>
          <p:cNvPr id="2168" name="droppedImage.pdf" descr="droppedImage.pdf"/>
          <p:cNvPicPr>
            <a:picLocks noChangeAspect="1"/>
          </p:cNvPicPr>
          <p:nvPr/>
        </p:nvPicPr>
        <p:blipFill>
          <a:blip r:embed="rId3">
            <a:extLst/>
          </a:blip>
          <a:stretch>
            <a:fillRect/>
          </a:stretch>
        </p:blipFill>
        <p:spPr>
          <a:xfrm>
            <a:off x="8458200" y="1384300"/>
            <a:ext cx="3372302" cy="5156200"/>
          </a:xfrm>
          <a:prstGeom prst="rect">
            <a:avLst/>
          </a:prstGeom>
          <a:ln w="12700">
            <a:miter lim="400000"/>
          </a:ln>
        </p:spPr>
      </p:pic>
      <p:pic>
        <p:nvPicPr>
          <p:cNvPr id="2169" name="droppedImage.pdf" descr="droppedImage.pdf"/>
          <p:cNvPicPr>
            <a:picLocks noChangeAspect="1"/>
          </p:cNvPicPr>
          <p:nvPr/>
        </p:nvPicPr>
        <p:blipFill>
          <a:blip r:embed="rId4">
            <a:extLst/>
          </a:blip>
          <a:stretch>
            <a:fillRect/>
          </a:stretch>
        </p:blipFill>
        <p:spPr>
          <a:xfrm>
            <a:off x="12503331" y="1409700"/>
            <a:ext cx="3390902" cy="5160067"/>
          </a:xfrm>
          <a:prstGeom prst="rect">
            <a:avLst/>
          </a:prstGeom>
          <a:ln w="12700">
            <a:miter lim="400000"/>
          </a:ln>
        </p:spPr>
      </p:pic>
      <p:pic>
        <p:nvPicPr>
          <p:cNvPr id="2170" name="droppedImage.pdf" descr="droppedImage.pdf"/>
          <p:cNvPicPr>
            <a:picLocks noChangeAspect="1"/>
          </p:cNvPicPr>
          <p:nvPr/>
        </p:nvPicPr>
        <p:blipFill>
          <a:blip r:embed="rId5">
            <a:extLst/>
          </a:blip>
          <a:stretch>
            <a:fillRect/>
          </a:stretch>
        </p:blipFill>
        <p:spPr>
          <a:xfrm>
            <a:off x="16637000" y="1409700"/>
            <a:ext cx="3390900" cy="5160067"/>
          </a:xfrm>
          <a:prstGeom prst="rect">
            <a:avLst/>
          </a:prstGeom>
          <a:ln w="12700">
            <a:miter lim="400000"/>
          </a:ln>
        </p:spPr>
      </p:pic>
      <p:grpSp>
        <p:nvGrpSpPr>
          <p:cNvPr id="2176" name="Group"/>
          <p:cNvGrpSpPr/>
          <p:nvPr/>
        </p:nvGrpSpPr>
        <p:grpSpPr>
          <a:xfrm>
            <a:off x="4737100" y="6883399"/>
            <a:ext cx="14909800" cy="6553201"/>
            <a:chOff x="0" y="0"/>
            <a:chExt cx="14909800" cy="6553200"/>
          </a:xfrm>
        </p:grpSpPr>
        <p:sp>
          <p:nvSpPr>
            <p:cNvPr id="2171" name="Rectangle"/>
            <p:cNvSpPr/>
            <p:nvPr/>
          </p:nvSpPr>
          <p:spPr>
            <a:xfrm>
              <a:off x="0" y="-1"/>
              <a:ext cx="14909800" cy="1346201"/>
            </a:xfrm>
            <a:prstGeom prst="rect">
              <a:avLst/>
            </a:prstGeom>
            <a:solidFill>
              <a:srgbClr val="3D9052"/>
            </a:solidFill>
            <a:ln w="12700" cap="flat">
              <a:noFill/>
              <a:miter lim="400000"/>
            </a:ln>
            <a:effectLst/>
          </p:spPr>
          <p:txBody>
            <a:bodyPr wrap="square" lIns="50800" tIns="50800" rIns="50800" bIns="50800" numCol="1" anchor="ctr">
              <a:noAutofit/>
            </a:bodyP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2172" name="التكوين"/>
            <p:cNvSpPr txBox="1"/>
            <p:nvPr/>
          </p:nvSpPr>
          <p:spPr>
            <a:xfrm>
              <a:off x="4254500" y="49614"/>
              <a:ext cx="6400800" cy="1221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rtl="1">
                <a:lnSpc>
                  <a:spcPct val="70000"/>
                </a:lnSpc>
                <a:defRPr b="1" sz="8600">
                  <a:solidFill>
                    <a:srgbClr val="FFFFFF"/>
                  </a:solidFill>
                  <a:uFill>
                    <a:solidFill>
                      <a:srgbClr val="FFFFFF"/>
                    </a:solidFill>
                  </a:uFill>
                  <a:latin typeface="Arial"/>
                  <a:ea typeface="Arial"/>
                  <a:cs typeface="Arial"/>
                  <a:sym typeface="Arial"/>
                </a:defRPr>
              </a:lvl1pPr>
            </a:lstStyle>
            <a:p>
              <a:pPr/>
              <a:r>
                <a:t>التكوين</a:t>
              </a:r>
            </a:p>
          </p:txBody>
        </p:sp>
        <p:pic>
          <p:nvPicPr>
            <p:cNvPr id="2173" name="droppedImage.pdf" descr="droppedImage.pdf"/>
            <p:cNvPicPr>
              <a:picLocks noChangeAspect="1"/>
            </p:cNvPicPr>
            <p:nvPr/>
          </p:nvPicPr>
          <p:blipFill>
            <a:blip r:embed="rId3">
              <a:extLst/>
            </a:blip>
            <a:stretch>
              <a:fillRect/>
            </a:stretch>
          </p:blipFill>
          <p:spPr>
            <a:xfrm>
              <a:off x="1612900" y="1384300"/>
              <a:ext cx="3372302" cy="5156200"/>
            </a:xfrm>
            <a:prstGeom prst="rect">
              <a:avLst/>
            </a:prstGeom>
            <a:ln w="12700" cap="flat">
              <a:noFill/>
              <a:miter lim="400000"/>
            </a:ln>
            <a:effectLst/>
          </p:spPr>
        </p:pic>
        <p:pic>
          <p:nvPicPr>
            <p:cNvPr id="2174" name="droppedImage.pdf" descr="droppedImage.pdf"/>
            <p:cNvPicPr>
              <a:picLocks noChangeAspect="1"/>
            </p:cNvPicPr>
            <p:nvPr/>
          </p:nvPicPr>
          <p:blipFill>
            <a:blip r:embed="rId6">
              <a:extLst/>
            </a:blip>
            <a:stretch>
              <a:fillRect/>
            </a:stretch>
          </p:blipFill>
          <p:spPr>
            <a:xfrm>
              <a:off x="5765800" y="1397000"/>
              <a:ext cx="3380717" cy="5156200"/>
            </a:xfrm>
            <a:prstGeom prst="rect">
              <a:avLst/>
            </a:prstGeom>
            <a:ln w="12700" cap="flat">
              <a:noFill/>
              <a:miter lim="400000"/>
            </a:ln>
            <a:effectLst/>
          </p:spPr>
        </p:pic>
        <p:pic>
          <p:nvPicPr>
            <p:cNvPr id="2175" name="droppedImage.pdf" descr="droppedImage.pdf"/>
            <p:cNvPicPr>
              <a:picLocks noChangeAspect="1"/>
            </p:cNvPicPr>
            <p:nvPr/>
          </p:nvPicPr>
          <p:blipFill>
            <a:blip r:embed="rId7">
              <a:extLst/>
            </a:blip>
            <a:stretch>
              <a:fillRect/>
            </a:stretch>
          </p:blipFill>
          <p:spPr>
            <a:xfrm>
              <a:off x="9918700" y="1397000"/>
              <a:ext cx="3380717" cy="5156200"/>
            </a:xfrm>
            <a:prstGeom prst="rect">
              <a:avLst/>
            </a:prstGeom>
            <a:ln w="12700" cap="flat">
              <a:noFill/>
              <a:miter lim="400000"/>
            </a:ln>
            <a:effectLst/>
          </p:spPr>
        </p:pic>
      </p:grpSp>
      <p:pic>
        <p:nvPicPr>
          <p:cNvPr id="2177" name="droppedImage.pdf" descr="droppedImage.pdf"/>
          <p:cNvPicPr>
            <a:picLocks noChangeAspect="1"/>
          </p:cNvPicPr>
          <p:nvPr/>
        </p:nvPicPr>
        <p:blipFill>
          <a:blip r:embed="rId8">
            <a:extLst/>
          </a:blip>
          <a:stretch>
            <a:fillRect/>
          </a:stretch>
        </p:blipFill>
        <p:spPr>
          <a:xfrm>
            <a:off x="3149804" y="-4862796"/>
            <a:ext cx="18084393" cy="146202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7"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9" name="Dr. Geisler (DefendingInerrancy.com):…"/>
          <p:cNvSpPr txBox="1"/>
          <p:nvPr>
            <p:ph type="title"/>
          </p:nvPr>
        </p:nvSpPr>
        <p:spPr>
          <a:xfrm>
            <a:off x="2438400" y="1384300"/>
            <a:ext cx="19392900" cy="7823200"/>
          </a:xfrm>
          <a:prstGeom prst="rect">
            <a:avLst/>
          </a:prstGeom>
        </p:spPr>
        <p:txBody>
          <a:bodyPr>
            <a:noAutofit/>
          </a:bodyPr>
          <a:lstStyle/>
          <a:p>
            <a:pPr algn="r" rtl="1">
              <a:defRPr/>
            </a:pPr>
            <a:r>
              <a:t>دكتور جيزلر (</a:t>
            </a:r>
            <a:r>
              <a:t>DefendingInerrancy.com</a:t>
            </a:r>
            <a:r>
              <a:t>):</a:t>
            </a:r>
            <a:br/>
            <a:br/>
            <a:r>
              <a:t>«أؤكِّد أنَّ</a:t>
            </a:r>
            <a:r>
              <a:rPr>
                <a:solidFill>
                  <a:srgbClr val="FFFF00"/>
                </a:solidFill>
              </a:rPr>
              <a:t> الكتاب المقدَّس ... ... معصوم ... في كلِّ موضوع يتناوله.»</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3" name="Dr. Geisler and all old-earthers object:…"/>
          <p:cNvSpPr txBox="1"/>
          <p:nvPr/>
        </p:nvSpPr>
        <p:spPr>
          <a:xfrm>
            <a:off x="2270235" y="4667103"/>
            <a:ext cx="19843530" cy="6488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spcBef>
                <a:spcPts val="2000"/>
              </a:spcBef>
              <a:defRPr sz="8000">
                <a:solidFill>
                  <a:srgbClr val="FFFFFF"/>
                </a:solidFill>
                <a:latin typeface="+mn-lt"/>
                <a:ea typeface="+mn-ea"/>
                <a:cs typeface="+mn-cs"/>
                <a:sym typeface="Helvetica"/>
              </a:defRPr>
            </a:pPr>
            <a:r>
              <a:t>«القضيَّة ليست</a:t>
            </a:r>
          </a:p>
          <a:p>
            <a:pPr rtl="1">
              <a:spcBef>
                <a:spcPts val="2000"/>
              </a:spcBef>
              <a:defRPr sz="8000">
                <a:solidFill>
                  <a:srgbClr val="FFFFFF"/>
                </a:solidFill>
                <a:latin typeface="+mn-lt"/>
                <a:ea typeface="+mn-ea"/>
                <a:cs typeface="+mn-cs"/>
                <a:sym typeface="Helvetica"/>
              </a:defRPr>
            </a:pPr>
            <a:r>
              <a:t> </a:t>
            </a:r>
            <a:r>
              <a:rPr>
                <a:solidFill>
                  <a:srgbClr val="FFFB00"/>
                </a:solidFill>
              </a:rPr>
              <a:t>في عصمة</a:t>
            </a:r>
            <a:r>
              <a:t> الكتاب المقدَّس</a:t>
            </a:r>
          </a:p>
          <a:p>
            <a:pPr rtl="1">
              <a:spcBef>
                <a:spcPts val="2000"/>
              </a:spcBef>
              <a:defRPr sz="8000">
                <a:solidFill>
                  <a:srgbClr val="FFFFFF"/>
                </a:solidFill>
                <a:latin typeface="+mn-lt"/>
                <a:ea typeface="+mn-ea"/>
                <a:cs typeface="+mn-cs"/>
                <a:sym typeface="Helvetica"/>
              </a:defRPr>
            </a:pPr>
            <a:r>
              <a:t>بل</a:t>
            </a:r>
            <a:endParaRPr>
              <a:solidFill>
                <a:srgbClr val="78E2F7"/>
              </a:solidFill>
            </a:endParaRPr>
          </a:p>
          <a:p>
            <a:pPr rtl="1">
              <a:spcBef>
                <a:spcPts val="2000"/>
              </a:spcBef>
              <a:defRPr sz="8000">
                <a:solidFill>
                  <a:srgbClr val="FFFF00"/>
                </a:solidFill>
                <a:latin typeface="+mn-lt"/>
                <a:ea typeface="+mn-ea"/>
                <a:cs typeface="+mn-cs"/>
                <a:sym typeface="Helvetica"/>
              </a:defRPr>
            </a:pPr>
            <a:r>
              <a:t>في التفسير</a:t>
            </a:r>
            <a:r>
              <a:rPr>
                <a:solidFill>
                  <a:srgbClr val="FFFFFF"/>
                </a:solidFill>
              </a:rPr>
              <a:t> الصحيح للكتاب المقدَّس.»</a:t>
            </a:r>
          </a:p>
        </p:txBody>
      </p:sp>
      <p:sp>
        <p:nvSpPr>
          <p:cNvPr id="2184" name="Dr. Geisler and all old-earthers object:…"/>
          <p:cNvSpPr txBox="1"/>
          <p:nvPr/>
        </p:nvSpPr>
        <p:spPr>
          <a:xfrm>
            <a:off x="3283910" y="1485967"/>
            <a:ext cx="17816180" cy="27758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80000"/>
              </a:lnSpc>
              <a:spcBef>
                <a:spcPts val="3400"/>
              </a:spcBef>
              <a:defRPr sz="8500">
                <a:solidFill>
                  <a:srgbClr val="78E2F7"/>
                </a:solidFill>
                <a:latin typeface="+mn-lt"/>
                <a:ea typeface="+mn-ea"/>
                <a:cs typeface="+mn-cs"/>
                <a:sym typeface="Helvetica"/>
              </a:defRPr>
            </a:lvl1pPr>
          </a:lstStyle>
          <a:p>
            <a:pPr/>
            <a:r>
              <a:t>يعترض الدكتور جيزلر وكلُّ المؤمنين بالأرض القديمة قائلين:</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6" name="But if my interpretation of Scripture is controlled by what the majority of scientists today say is true, then I am submitting the authority of Scripture to the higher authority of the consensus view of scientists, which makes man the authority over Scri"/>
          <p:cNvSpPr txBox="1"/>
          <p:nvPr/>
        </p:nvSpPr>
        <p:spPr>
          <a:xfrm>
            <a:off x="2425079" y="2016989"/>
            <a:ext cx="19519902" cy="5211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7200">
                <a:solidFill>
                  <a:srgbClr val="FFFFFF"/>
                </a:solidFill>
                <a:latin typeface="+mn-lt"/>
                <a:ea typeface="+mn-ea"/>
                <a:cs typeface="+mn-cs"/>
                <a:sym typeface="Helvetica"/>
              </a:defRPr>
            </a:pPr>
            <a:r>
              <a:t>ولكن إذا كان ما يجمع على صحَّته غالبيَّة العلماء اليوم هو ما يتحكَّم في تفسيري للكتاب المقدَّس، فأنا بذلك أخضع سلطان الكتاب المقدَّس للسلطان الأعلى في نظري وهو إجماع العلماء، ما يعطي الإنسان السلطان على الكتاب المقدَّس</a:t>
            </a:r>
            <a:r>
              <a:t>.</a:t>
            </a:r>
          </a:p>
        </p:txBody>
      </p:sp>
      <p:sp>
        <p:nvSpPr>
          <p:cNvPr id="2187" name="I can only consistently maintain the inerrancy and the supreme authority of Scripture, if I use Scripture to interpret Scripture."/>
          <p:cNvSpPr txBox="1"/>
          <p:nvPr/>
        </p:nvSpPr>
        <p:spPr>
          <a:xfrm>
            <a:off x="2425700" y="8862697"/>
            <a:ext cx="19519900" cy="2594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sz="7200">
                <a:solidFill>
                  <a:srgbClr val="FFFFFF"/>
                </a:solidFill>
                <a:latin typeface="+mn-lt"/>
                <a:ea typeface="+mn-ea"/>
                <a:cs typeface="+mn-cs"/>
                <a:sym typeface="Helvetica"/>
              </a:defRPr>
            </a:pPr>
            <a:r>
              <a:t>يمكنني فقط الحفاظ على </a:t>
            </a:r>
            <a:r>
              <a:rPr>
                <a:solidFill>
                  <a:srgbClr val="78E2F7"/>
                </a:solidFill>
              </a:rPr>
              <a:t>عصمة</a:t>
            </a:r>
            <a:r>
              <a:t> الكتاب المقدَّس </a:t>
            </a:r>
            <a:r>
              <a:rPr b="1">
                <a:solidFill>
                  <a:srgbClr val="FFFF00"/>
                </a:solidFill>
              </a:rPr>
              <a:t>و</a:t>
            </a:r>
            <a:r>
              <a:rPr>
                <a:solidFill>
                  <a:srgbClr val="78E2F7"/>
                </a:solidFill>
              </a:rPr>
              <a:t>سلطانه الأعلى</a:t>
            </a:r>
            <a:r>
              <a:t> </a:t>
            </a:r>
            <a:r>
              <a:rPr>
                <a:solidFill>
                  <a:srgbClr val="FFFF00"/>
                </a:solidFill>
              </a:rPr>
              <a:t>باستمرار</a:t>
            </a:r>
            <a:r>
              <a:t>، إذا فسَّرت الكلمة بالكلمة.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187"/>
                                        </p:tgtEl>
                                        <p:attrNameLst>
                                          <p:attrName>style.visibility</p:attrName>
                                        </p:attrNameLst>
                                      </p:cBhvr>
                                      <p:to>
                                        <p:strVal val="visible"/>
                                      </p:to>
                                    </p:set>
                                    <p:animEffect filter="wipe(up)" transition="in">
                                      <p:cBhvr>
                                        <p:cTn id="7" dur="500"/>
                                        <p:tgtEl>
                                          <p:spTgt spid="2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7" grpId="1"/>
    </p:bldLst>
  </p:timing>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1" name="We gladly acknowledge that many who deny the inerrancy of Scripture do not display the…"/>
          <p:cNvSpPr txBox="1"/>
          <p:nvPr>
            <p:ph type="title"/>
          </p:nvPr>
        </p:nvSpPr>
        <p:spPr>
          <a:xfrm>
            <a:off x="2444750" y="4568673"/>
            <a:ext cx="19494500" cy="7596066"/>
          </a:xfrm>
          <a:prstGeom prst="rect">
            <a:avLst/>
          </a:prstGeom>
        </p:spPr>
        <p:txBody>
          <a:bodyPr/>
          <a:lstStyle/>
          <a:p>
            <a:pPr algn="r" defTabSz="457200" rtl="1">
              <a:defRPr>
                <a:effectLst/>
              </a:defRPr>
            </a:pPr>
            <a:r>
              <a:t>نقرُّ عن طيب خاطر بأنَّ </a:t>
            </a:r>
            <a:r>
              <a:rPr>
                <a:solidFill>
                  <a:srgbClr val="FFFF00"/>
                </a:solidFill>
              </a:rPr>
              <a:t>كثيرين ممَّن ينكرون عصمة الكتاب المُقدَّس </a:t>
            </a:r>
            <a:r>
              <a:t>لا يُظهِرون تبعات هذا الإنكار في بقيَّة إيمانهم وسلوكهم، ونعي أنَّنا </a:t>
            </a:r>
            <a:r>
              <a:rPr>
                <a:solidFill>
                  <a:srgbClr val="FFFF00"/>
                </a:solidFill>
              </a:rPr>
              <a:t>نحن من نعترف بهذه العقيدة </a:t>
            </a:r>
            <a:r>
              <a:t>كثيرًا ما نُنكِرُها في الحياة العمليَّة، حين نخفق في وضع أفكارنا وأعمالنا، وتقاليدنا وعاداتنا، في خضوع حقيقيّ للكلمة الإلهيَّة.</a:t>
            </a:r>
          </a:p>
        </p:txBody>
      </p:sp>
      <p:sp>
        <p:nvSpPr>
          <p:cNvPr id="2192" name="Chicago Statement on Biblical Inerrancy Preface"/>
          <p:cNvSpPr txBox="1"/>
          <p:nvPr/>
        </p:nvSpPr>
        <p:spPr>
          <a:xfrm>
            <a:off x="2441401" y="1197405"/>
            <a:ext cx="19494502" cy="2812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78E2F7"/>
                </a:solidFill>
                <a:latin typeface="Gill Sans"/>
                <a:ea typeface="Gill Sans"/>
                <a:cs typeface="Gill Sans"/>
                <a:sym typeface="Gill Sans"/>
              </a:defRPr>
            </a:pPr>
            <a:r>
              <a:t>بيان شيكاغو عن عصمة الكتاب المُقدَّس</a:t>
            </a:r>
            <a:endParaRPr>
              <a:solidFill>
                <a:srgbClr val="FFFFFF"/>
              </a:solidFill>
            </a:endParaRPr>
          </a:p>
          <a:p>
            <a:pPr rtl="1">
              <a:lnSpc>
                <a:spcPct val="80000"/>
              </a:lnSpc>
              <a:defRPr sz="9000">
                <a:solidFill>
                  <a:srgbClr val="FFFB00"/>
                </a:solidFill>
                <a:latin typeface="Gill Sans"/>
                <a:ea typeface="Gill Sans"/>
                <a:cs typeface="Gill Sans"/>
                <a:sym typeface="Gill Sans"/>
              </a:defRPr>
            </a:pPr>
            <a:r>
              <a:t>مقدِّمة</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4" name="We gladly acknowledge that many who deny the truth of Scripture about the age of creation do not display the consequences of this denial in the rest of their beliefs and behavior, and we are conscious that we who confess this doctrine often deny Scriptur"/>
          <p:cNvSpPr txBox="1"/>
          <p:nvPr>
            <p:ph type="title"/>
          </p:nvPr>
        </p:nvSpPr>
        <p:spPr>
          <a:xfrm>
            <a:off x="2444750" y="3605686"/>
            <a:ext cx="19494500" cy="9702801"/>
          </a:xfrm>
          <a:prstGeom prst="rect">
            <a:avLst/>
          </a:prstGeom>
        </p:spPr>
        <p:txBody>
          <a:bodyPr/>
          <a:lstStyle/>
          <a:p>
            <a:pPr algn="r" defTabSz="457200" rtl="1">
              <a:defRPr sz="6900">
                <a:effectLst/>
              </a:defRPr>
            </a:pPr>
            <a:r>
              <a:t>نقرُّ عن طيب خاطر بأنَّ كثيرين ممَّن ينكرون </a:t>
            </a:r>
            <a:r>
              <a:rPr>
                <a:solidFill>
                  <a:srgbClr val="FFFF00"/>
                </a:solidFill>
              </a:rPr>
              <a:t>حقَّ الكتاب المُقدَّس حول عمر الخليقة </a:t>
            </a:r>
            <a:r>
              <a:t>لا يُظهِرون تبعات هذا الإنكار في بقيَّة إيمانهم وسلوكهم، ونعي أنَّنا </a:t>
            </a:r>
            <a:r>
              <a:rPr>
                <a:solidFill>
                  <a:srgbClr val="FFFF00"/>
                </a:solidFill>
              </a:rPr>
              <a:t>نحن مَنْ نعترف بهذه العقيدة كثيرًا ما نُنكِرُها في مجالات أخرى</a:t>
            </a:r>
            <a:r>
              <a:t>، حين نخفق في وضع أفكارنا وأعمالنا، وتقاليدنا وعاداتنا، في خضوع حقيقيّ للكلمة الإلهيَّة.</a:t>
            </a:r>
          </a:p>
        </p:txBody>
      </p:sp>
      <p:sp>
        <p:nvSpPr>
          <p:cNvPr id="2195" name="YEC Statement on Biblical Creation"/>
          <p:cNvSpPr txBox="1"/>
          <p:nvPr/>
        </p:nvSpPr>
        <p:spPr>
          <a:xfrm>
            <a:off x="2441401" y="1047493"/>
            <a:ext cx="19494502" cy="1537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80000"/>
              </a:lnSpc>
              <a:defRPr sz="9000">
                <a:solidFill>
                  <a:srgbClr val="FFFFFF"/>
                </a:solidFill>
                <a:latin typeface="Gill Sans"/>
                <a:ea typeface="Gill Sans"/>
                <a:cs typeface="Gill Sans"/>
                <a:sym typeface="Gill Sans"/>
              </a:defRPr>
            </a:lvl1pPr>
          </a:lstStyle>
          <a:p>
            <a:pPr/>
            <a:r>
              <a:t>بيان خلقيَّة الأرض الفتيَّة حول الخلق الكتابيّ</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We deny that Biblical infallibility and inerrancy are limited to spiritual, religious, or…"/>
          <p:cNvSpPr txBox="1"/>
          <p:nvPr/>
        </p:nvSpPr>
        <p:spPr>
          <a:xfrm>
            <a:off x="2444750" y="4092273"/>
            <a:ext cx="19494500" cy="356461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457200" rtl="1">
              <a:lnSpc>
                <a:spcPct val="90000"/>
              </a:lnSpc>
              <a:defRPr sz="7200">
                <a:solidFill>
                  <a:srgbClr val="00B0F0"/>
                </a:solidFill>
                <a:latin typeface="+mn-lt"/>
                <a:ea typeface="+mn-ea"/>
                <a:cs typeface="+mn-cs"/>
                <a:sym typeface="Helvetica"/>
              </a:defRPr>
            </a:pPr>
            <a:r>
              <a:t>نُنكِرُ</a:t>
            </a:r>
            <a:r>
              <a:rPr>
                <a:solidFill>
                  <a:srgbClr val="FFFFFF"/>
                </a:solidFill>
              </a:rPr>
              <a:t> أن تكون عصمة الكتاب المُقدَّس وخلوُّه من الخطأ مقتصرة على الموضوعات الروحيَّة، أو الدينيَّة، أو الخاصَّة بالفداء، وأنَّها لا تشمل تصريحاته في مجالات </a:t>
            </a:r>
            <a:r>
              <a:rPr>
                <a:solidFill>
                  <a:srgbClr val="FFFF00"/>
                </a:solidFill>
              </a:rPr>
              <a:t>التاريخ والعلم.</a:t>
            </a:r>
          </a:p>
        </p:txBody>
      </p:sp>
      <p:sp>
        <p:nvSpPr>
          <p:cNvPr id="1099" name="Chicago Statement on Biblical Inerrancy (1978) Article 12"/>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 </a:t>
            </a:r>
            <a:r>
              <a:rPr>
                <a:solidFill>
                  <a:srgbClr val="FFFFFF"/>
                </a:solidFill>
              </a:rPr>
              <a:t>(1978)  </a:t>
            </a:r>
            <a:r>
              <a:rPr>
                <a:solidFill>
                  <a:srgbClr val="FFFB00"/>
                </a:solidFill>
              </a:rPr>
              <a:t>البند 12</a:t>
            </a:r>
          </a:p>
        </p:txBody>
      </p:sp>
      <p:sp>
        <p:nvSpPr>
          <p:cNvPr id="1100" name="We further deny that scientific hypotheses about earth history may properly be used to overturn the teaching of Scripture on creation and the flood."/>
          <p:cNvSpPr txBox="1"/>
          <p:nvPr/>
        </p:nvSpPr>
        <p:spPr>
          <a:xfrm>
            <a:off x="2444750" y="8679232"/>
            <a:ext cx="19494500" cy="2476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lnSpc>
                <a:spcPct val="90000"/>
              </a:lnSpc>
              <a:defRPr sz="7200">
                <a:solidFill>
                  <a:srgbClr val="00B0F0"/>
                </a:solidFill>
                <a:latin typeface="+mn-lt"/>
                <a:ea typeface="+mn-ea"/>
                <a:cs typeface="+mn-cs"/>
                <a:sym typeface="Helvetica"/>
              </a:defRPr>
            </a:pPr>
            <a:r>
              <a:t>كما نُنكِرُ </a:t>
            </a:r>
            <a:r>
              <a:rPr>
                <a:solidFill>
                  <a:srgbClr val="FFFFFF"/>
                </a:solidFill>
              </a:rPr>
              <a:t>أيضًا أنَّه من الصواب استخدام الفرضيَّات العلميَّة عن تاريخ الأرض لنقض تعليم </a:t>
            </a:r>
            <a:r>
              <a:rPr>
                <a:solidFill>
                  <a:srgbClr val="FFFF00"/>
                </a:solidFill>
              </a:rPr>
              <a:t>الكتاب المُقدَّس عن الخلق والطوفان.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00"/>
                                        </p:tgtEl>
                                        <p:attrNameLst>
                                          <p:attrName>style.visibility</p:attrName>
                                        </p:attrNameLst>
                                      </p:cBhvr>
                                      <p:to>
                                        <p:strVal val="visible"/>
                                      </p:to>
                                    </p:set>
                                    <p:animEffect filter="wipe(right)" transition="in">
                                      <p:cBhvr>
                                        <p:cTn id="7" dur="500"/>
                                        <p:tgtEl>
                                          <p:spTgt spid="1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0" grpId="1"/>
    </p:bldLst>
  </p:timing>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9" name="We invite response to this Statement from any who see reason to amend its affirmations…"/>
          <p:cNvSpPr txBox="1"/>
          <p:nvPr>
            <p:ph type="title"/>
          </p:nvPr>
        </p:nvSpPr>
        <p:spPr>
          <a:xfrm>
            <a:off x="2444750" y="4449958"/>
            <a:ext cx="19494500" cy="8269031"/>
          </a:xfrm>
          <a:prstGeom prst="rect">
            <a:avLst/>
          </a:prstGeom>
        </p:spPr>
        <p:txBody>
          <a:bodyPr/>
          <a:lstStyle/>
          <a:p>
            <a:pPr algn="r" defTabSz="457200" rtl="1">
              <a:defRPr>
                <a:effectLst/>
              </a:defRPr>
            </a:pPr>
            <a:r>
              <a:rPr>
                <a:solidFill>
                  <a:srgbClr val="FFFF00"/>
                </a:solidFill>
              </a:rPr>
              <a:t>نرحِّب بردود الأفعال تجاه هذا البيان من أيِّ شخص يرى ما يدعو إلى إجراء تعديل على تأكيداته بشأن الكتاب المُقدَّس</a:t>
            </a:r>
            <a:r>
              <a:t>، في ضوء الكتاب المُقدَّس نفسه، الذي نخضع جميعًا لسلطته المعصومة في كلِّ ما نقوله. فإنَّنا </a:t>
            </a:r>
            <a:r>
              <a:rPr>
                <a:solidFill>
                  <a:srgbClr val="FFFF00"/>
                </a:solidFill>
              </a:rPr>
              <a:t>لا ندَّعي أيَّة عصمة شخصيَّة </a:t>
            </a:r>
            <a:r>
              <a:t>للشهادة التي نحملها، </a:t>
            </a:r>
            <a:r>
              <a:rPr>
                <a:solidFill>
                  <a:srgbClr val="FFFF00"/>
                </a:solidFill>
              </a:rPr>
              <a:t>وسنكون ممتنين لأيَّة مساعدة </a:t>
            </a:r>
            <a:r>
              <a:t>تمكِّننا من </a:t>
            </a:r>
            <a:r>
              <a:rPr>
                <a:solidFill>
                  <a:srgbClr val="FFFF00"/>
                </a:solidFill>
              </a:rPr>
              <a:t>تعزيز هذه الشهادة </a:t>
            </a:r>
            <a:r>
              <a:t>لكلمة الله.</a:t>
            </a:r>
          </a:p>
        </p:txBody>
      </p:sp>
      <p:sp>
        <p:nvSpPr>
          <p:cNvPr id="2200" name="Chicago Statement on Biblical Inerrancy Preface"/>
          <p:cNvSpPr txBox="1"/>
          <p:nvPr/>
        </p:nvSpPr>
        <p:spPr>
          <a:xfrm>
            <a:off x="2441401" y="1273604"/>
            <a:ext cx="19494502" cy="2812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78E2F7"/>
                </a:solidFill>
                <a:latin typeface="Gill Sans"/>
                <a:ea typeface="Gill Sans"/>
                <a:cs typeface="Gill Sans"/>
                <a:sym typeface="Gill Sans"/>
              </a:defRPr>
            </a:pPr>
            <a:r>
              <a:t>بيان شيكاغو عن عصمة الكتاب المُقدَّس</a:t>
            </a:r>
          </a:p>
          <a:p>
            <a:pPr rtl="1">
              <a:lnSpc>
                <a:spcPct val="80000"/>
              </a:lnSpc>
              <a:defRPr sz="9000">
                <a:solidFill>
                  <a:srgbClr val="FFFB00"/>
                </a:solidFill>
                <a:latin typeface="Gill Sans"/>
                <a:ea typeface="Gill Sans"/>
                <a:cs typeface="Gill Sans"/>
                <a:sym typeface="Gill Sans"/>
              </a:defRPr>
            </a:pPr>
            <a:r>
              <a:t>مقدِّمة</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4"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05"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06"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07"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ill Sans"/>
                <a:ea typeface="Gill Sans"/>
                <a:cs typeface="Gill Sans"/>
                <a:sym typeface="Gill Sans"/>
              </a:defRPr>
            </a:lvl1pPr>
          </a:lstStyle>
          <a:p>
            <a:pPr/>
            <a:r>
              <a:t>10-3-121_ComingtoGripswithGenesis</a:t>
            </a:r>
          </a:p>
        </p:txBody>
      </p:sp>
      <p:sp>
        <p:nvSpPr>
          <p:cNvPr id="2208"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2209" name="10-3-121_ComingtoGripswithGenesis_MultiRt.png" descr="10-3-121_ComingtoGripswithGenesis_MultiRt.png"/>
          <p:cNvPicPr>
            <a:picLocks noChangeAspect="1"/>
          </p:cNvPicPr>
          <p:nvPr/>
        </p:nvPicPr>
        <p:blipFill>
          <a:blip r:embed="rId3">
            <a:extLst/>
          </a:blip>
          <a:stretch>
            <a:fillRect/>
          </a:stretch>
        </p:blipFill>
        <p:spPr>
          <a:xfrm>
            <a:off x="-965200" y="2641600"/>
            <a:ext cx="11353800" cy="11353800"/>
          </a:xfrm>
          <a:prstGeom prst="rect">
            <a:avLst/>
          </a:prstGeom>
          <a:ln w="12700">
            <a:miter lim="400000"/>
          </a:ln>
        </p:spPr>
      </p:pic>
      <p:sp>
        <p:nvSpPr>
          <p:cNvPr id="2210"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11" name="Rounded Rectangle"/>
          <p:cNvSpPr/>
          <p:nvPr/>
        </p:nvSpPr>
        <p:spPr>
          <a:xfrm>
            <a:off x="14297048" y="7977927"/>
            <a:ext cx="11725252" cy="2029673"/>
          </a:xfrm>
          <a:prstGeom prst="roundRect">
            <a:avLst>
              <a:gd name="adj" fmla="val 9386"/>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12" name="ed. by Dr. Terry Mortenson…"/>
          <p:cNvSpPr txBox="1"/>
          <p:nvPr/>
        </p:nvSpPr>
        <p:spPr>
          <a:xfrm>
            <a:off x="14569042" y="8009498"/>
            <a:ext cx="10156415" cy="1966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a:latin typeface="Gill Sans"/>
                <a:ea typeface="Gill Sans"/>
                <a:cs typeface="Gill Sans"/>
                <a:sym typeface="Gill Sans"/>
              </a:defRPr>
            </a:pPr>
            <a:r>
              <a:t>حرَّره الدكتور تيري مورتنسون</a:t>
            </a:r>
          </a:p>
          <a:p>
            <a:pPr rtl="1">
              <a:defRPr>
                <a:latin typeface="Gill Sans"/>
                <a:ea typeface="Gill Sans"/>
                <a:cs typeface="Gill Sans"/>
                <a:sym typeface="Gill Sans"/>
              </a:defRPr>
            </a:pPr>
            <a:r>
              <a:t>&amp; د. ثين هـ. أوري</a:t>
            </a:r>
          </a:p>
        </p:txBody>
      </p:sp>
      <p:sp>
        <p:nvSpPr>
          <p:cNvPr id="2213" name="Coming to Grips with Genesis"/>
          <p:cNvSpPr txBox="1"/>
          <p:nvPr/>
        </p:nvSpPr>
        <p:spPr>
          <a:xfrm>
            <a:off x="3196281" y="10160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11600">
                <a:solidFill>
                  <a:srgbClr val="444444"/>
                </a:solidFill>
                <a:latin typeface="Calibri"/>
                <a:ea typeface="Calibri"/>
                <a:cs typeface="Calibri"/>
                <a:sym typeface="Calibri"/>
              </a:defRPr>
            </a:lvl1pPr>
          </a:lstStyle>
          <a:p>
            <a:pPr/>
            <a:r>
              <a:t>التعامل مع سفر التكوين</a:t>
            </a:r>
          </a:p>
        </p:txBody>
      </p:sp>
      <p:sp>
        <p:nvSpPr>
          <p:cNvPr id="2214" name="Appendix:…"/>
          <p:cNvSpPr txBox="1"/>
          <p:nvPr/>
        </p:nvSpPr>
        <p:spPr>
          <a:xfrm>
            <a:off x="10259046" y="3800909"/>
            <a:ext cx="2896772" cy="3736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sz="7200">
                <a:solidFill>
                  <a:srgbClr val="FFFB00"/>
                </a:solidFill>
                <a:latin typeface="Gill Sans"/>
                <a:ea typeface="Gill Sans"/>
                <a:cs typeface="Gill Sans"/>
                <a:sym typeface="Gill Sans"/>
              </a:defRPr>
            </a:pPr>
            <a:r>
              <a:t>ملحق:</a:t>
            </a:r>
          </a:p>
          <a:p>
            <a:pPr rtl="1">
              <a:defRPr sz="7200">
                <a:solidFill>
                  <a:srgbClr val="FFFB00"/>
                </a:solidFill>
                <a:latin typeface="Gill Sans"/>
                <a:ea typeface="Gill Sans"/>
                <a:cs typeface="Gill Sans"/>
                <a:sym typeface="Gill Sans"/>
              </a:defRPr>
            </a:pPr>
            <a:r>
              <a:t>تأكيدات</a:t>
            </a:r>
          </a:p>
          <a:p>
            <a:pPr rtl="1">
              <a:defRPr sz="7200">
                <a:solidFill>
                  <a:srgbClr val="FFFB00"/>
                </a:solidFill>
                <a:latin typeface="Gill Sans"/>
                <a:ea typeface="Gill Sans"/>
                <a:cs typeface="Gill Sans"/>
                <a:sym typeface="Gill Sans"/>
              </a:defRPr>
            </a:pPr>
            <a:r>
              <a:t>وإنكارات</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8" name="Rectangle"/>
          <p:cNvSpPr/>
          <p:nvPr/>
        </p:nvSpPr>
        <p:spPr>
          <a:xfrm>
            <a:off x="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219"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2220" name="Screen Shot 2020-05-29 at 1.18.50 PM.png" descr="Screen Shot 2020-05-29 at 1.18.50 PM.png"/>
          <p:cNvPicPr>
            <a:picLocks noChangeAspect="1"/>
          </p:cNvPicPr>
          <p:nvPr/>
        </p:nvPicPr>
        <p:blipFill>
          <a:blip r:embed="rId2">
            <a:extLst/>
          </a:blip>
          <a:stretch>
            <a:fillRect/>
          </a:stretch>
        </p:blipFill>
        <p:spPr>
          <a:xfrm>
            <a:off x="2761513" y="912503"/>
            <a:ext cx="19151971" cy="12149447"/>
          </a:xfrm>
          <a:prstGeom prst="rect">
            <a:avLst/>
          </a:prstGeom>
          <a:ln w="12700">
            <a:miter lim="400000"/>
          </a:ln>
          <a:effectLst>
            <a:outerShdw sx="100000" sy="100000" kx="0" ky="0" algn="b" rotWithShape="0" blurRad="190500" dist="8455" dir="5400000">
              <a:srgbClr val="000000"/>
            </a:outerShdw>
          </a:effectLst>
        </p:spPr>
      </p:pic>
      <p:sp>
        <p:nvSpPr>
          <p:cNvPr id="2221" name="Line"/>
          <p:cNvSpPr/>
          <p:nvPr/>
        </p:nvSpPr>
        <p:spPr>
          <a:xfrm>
            <a:off x="3079792" y="7983880"/>
            <a:ext cx="1476108" cy="1238184"/>
          </a:xfrm>
          <a:prstGeom prst="line">
            <a:avLst/>
          </a:prstGeom>
          <a:solidFill>
            <a:srgbClr val="53D5FD"/>
          </a:solidFill>
          <a:ln w="12700">
            <a:miter lim="400000"/>
          </a:ln>
        </p:spPr>
        <p:txBody>
          <a:bodyPr lIns="45718" tIns="45718" rIns="45718" bIns="45718"/>
          <a:lstStyle/>
          <a:p>
            <a:pPr/>
          </a:p>
        </p:txBody>
      </p:sp>
      <p:grpSp>
        <p:nvGrpSpPr>
          <p:cNvPr id="2224" name="Group"/>
          <p:cNvGrpSpPr/>
          <p:nvPr/>
        </p:nvGrpSpPr>
        <p:grpSpPr>
          <a:xfrm>
            <a:off x="9139178" y="3887160"/>
            <a:ext cx="7666809" cy="1146346"/>
            <a:chOff x="0" y="0"/>
            <a:chExt cx="7666807" cy="1146345"/>
          </a:xfrm>
        </p:grpSpPr>
        <p:sp>
          <p:nvSpPr>
            <p:cNvPr id="2222" name="تأكيدات وإنكارات"/>
            <p:cNvSpPr txBox="1"/>
            <p:nvPr/>
          </p:nvSpPr>
          <p:spPr>
            <a:xfrm>
              <a:off x="0" y="0"/>
              <a:ext cx="7666808" cy="1146346"/>
            </a:xfrm>
            <a:prstGeom prst="rect">
              <a:avLst/>
            </a:prstGeom>
            <a:solidFill>
              <a:srgbClr val="78E2F7"/>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marL="215900" indent="-215900" algn="l" defTabSz="914400" rtl="1">
                <a:defRPr sz="6400">
                  <a:uFill>
                    <a:solidFill>
                      <a:srgbClr val="000000"/>
                    </a:solidFill>
                  </a:uFill>
                  <a:latin typeface="Gill Sans"/>
                  <a:ea typeface="Gill Sans"/>
                  <a:cs typeface="Gill Sans"/>
                  <a:sym typeface="Gill Sans"/>
                </a:defRPr>
              </a:lvl1pPr>
            </a:lstStyle>
            <a:p>
              <a:pPr/>
              <a:r>
                <a:t>تأكيدات وإنكارات </a:t>
              </a:r>
            </a:p>
          </p:txBody>
        </p:sp>
        <p:sp>
          <p:nvSpPr>
            <p:cNvPr id="2223" name="Arrow"/>
            <p:cNvSpPr/>
            <p:nvPr/>
          </p:nvSpPr>
          <p:spPr>
            <a:xfrm>
              <a:off x="5471479" y="156205"/>
              <a:ext cx="1854783" cy="833935"/>
            </a:xfrm>
            <a:prstGeom prst="rightArrow">
              <a:avLst>
                <a:gd name="adj1" fmla="val 32000"/>
                <a:gd name="adj2" fmla="val 75862"/>
              </a:avLst>
            </a:prstGeom>
            <a:solidFill>
              <a:srgbClr val="FFFFFF"/>
            </a:solidFill>
            <a:ln w="63500" cap="flat">
              <a:solidFill>
                <a:srgbClr val="000000"/>
              </a:solidFill>
              <a:prstDash val="solid"/>
              <a:miter lim="400000"/>
            </a:ln>
            <a:effectLst/>
          </p:spPr>
          <p:txBody>
            <a:bodyPr wrap="square" lIns="50800" tIns="50800" rIns="50800" bIns="50800" numCol="1" anchor="t">
              <a:noAutofit/>
            </a:bodyPr>
            <a:lstStyle/>
            <a:p>
              <a:pPr defTabSz="914400">
                <a:defRPr>
                  <a:uFill>
                    <a:solidFill>
                      <a:srgbClr val="000000"/>
                    </a:solidFill>
                  </a:uFill>
                  <a:latin typeface="Gill Sans"/>
                  <a:ea typeface="Gill Sans"/>
                  <a:cs typeface="Gill Sans"/>
                  <a:sym typeface="Gill Sans"/>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4"/>
                                        </p:tgtEl>
                                        <p:attrNameLst>
                                          <p:attrName>style.visibility</p:attrName>
                                        </p:attrNameLst>
                                      </p:cBhvr>
                                      <p:to>
                                        <p:strVal val="visible"/>
                                      </p:to>
                                    </p:set>
                                    <p:animEffect filter="wipe(left)" transition="in">
                                      <p:cBhvr>
                                        <p:cTn id="7" dur="500"/>
                                        <p:tgtEl>
                                          <p:spTgt spid="2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4" grpId="1"/>
    </p:bldLst>
  </p:timing>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6" name="“From a superficial reading of Genesis 1,…"/>
          <p:cNvSpPr txBox="1"/>
          <p:nvPr>
            <p:ph type="title"/>
          </p:nvPr>
        </p:nvSpPr>
        <p:spPr>
          <a:xfrm>
            <a:off x="1815995" y="1268185"/>
            <a:ext cx="17099261" cy="8826501"/>
          </a:xfrm>
          <a:prstGeom prst="rect">
            <a:avLst/>
          </a:prstGeom>
        </p:spPr>
        <p:txBody>
          <a:bodyPr/>
          <a:lstStyle/>
          <a:p>
            <a:pPr algn="r" rtl="1">
              <a:defRPr>
                <a:effectLst/>
              </a:defRPr>
            </a:pPr>
            <a:r>
              <a:t>«في قراءة سطحيَّة لتكوين 1، يبدو أنَّ الانطباع هو أنَّ عمليَّة الخلق بأكملها تمَّت في ستَّة أيَّام، كلُّ يوم هو عبارة عن أربع وعشرين ساعة. إذا كان هذا هو القصد الحقيقيّ للكاتب العبريّ …، ف</a:t>
            </a:r>
            <a:r>
              <a:rPr>
                <a:solidFill>
                  <a:srgbClr val="FFFB00"/>
                </a:solidFill>
              </a:rPr>
              <a:t>يبدو أنَّ هذا يتعارض مع البحث العلميِّ الحديث، </a:t>
            </a:r>
            <a:r>
              <a:t>الذي يشير إلى أنَّ كوكب الأرض قد نشأ منذ عدَّة مليارات من السنين.»</a:t>
            </a:r>
          </a:p>
        </p:txBody>
      </p:sp>
      <p:sp>
        <p:nvSpPr>
          <p:cNvPr id="2227" name="Gleason Archer, A Survey of Old Testament Introduction (Chicago, IL: Moody Press, 1994), p. 196."/>
          <p:cNvSpPr txBox="1"/>
          <p:nvPr>
            <p:ph type="body" sz="quarter" idx="1"/>
          </p:nvPr>
        </p:nvSpPr>
        <p:spPr>
          <a:xfrm>
            <a:off x="2463800" y="11042650"/>
            <a:ext cx="19494500" cy="1689100"/>
          </a:xfrm>
          <a:prstGeom prst="rect">
            <a:avLst/>
          </a:prstGeom>
        </p:spPr>
        <p:txBody>
          <a:bodyPr/>
          <a:lstStyle/>
          <a:p>
            <a:pPr>
              <a:defRPr sz="4000"/>
            </a:pPr>
            <a:r>
              <a:t>Gleason Archer, </a:t>
            </a:r>
            <a:r>
              <a:rPr i="1"/>
              <a:t>A Survey of Old Testament Introduction</a:t>
            </a:r>
            <a:r>
              <a:t> (Chicago, IL: Moody Press, 1994, second edition), p. 196. </a:t>
            </a:r>
          </a:p>
        </p:txBody>
      </p:sp>
      <p:pic>
        <p:nvPicPr>
          <p:cNvPr id="2228" name="Archer, Gleason.jpg" descr="Archer, Gleason.jpg"/>
          <p:cNvPicPr>
            <a:picLocks noChangeAspect="1"/>
          </p:cNvPicPr>
          <p:nvPr/>
        </p:nvPicPr>
        <p:blipFill>
          <a:blip r:embed="rId3">
            <a:extLst/>
          </a:blip>
          <a:srcRect l="0" t="0" r="19935" b="37647"/>
          <a:stretch>
            <a:fillRect/>
          </a:stretch>
        </p:blipFill>
        <p:spPr>
          <a:xfrm>
            <a:off x="19375215" y="1420743"/>
            <a:ext cx="3162301" cy="3365500"/>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226"/>
                                        </p:tgtEl>
                                        <p:attrNameLst>
                                          <p:attrName>style.visibility</p:attrName>
                                        </p:attrNameLst>
                                      </p:cBhvr>
                                      <p:to>
                                        <p:strVal val="visible"/>
                                      </p:to>
                                    </p:set>
                                    <p:animEffect filter="wipe(up)" transition="in">
                                      <p:cBhvr>
                                        <p:cTn id="7" dur="500"/>
                                        <p:tgtEl>
                                          <p:spTgt spid="2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6"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2" name="Walter Bradley and Roger Olsen,…"/>
          <p:cNvSpPr txBox="1"/>
          <p:nvPr>
            <p:ph type="title"/>
          </p:nvPr>
        </p:nvSpPr>
        <p:spPr>
          <a:xfrm>
            <a:off x="1916195" y="1121860"/>
            <a:ext cx="20551610" cy="3594102"/>
          </a:xfrm>
          <a:prstGeom prst="rect">
            <a:avLst/>
          </a:prstGeom>
        </p:spPr>
        <p:txBody>
          <a:bodyPr/>
          <a:lstStyle/>
          <a:p>
            <a:pPr algn="ctr" rtl="1">
              <a:lnSpc>
                <a:spcPct val="90000"/>
              </a:lnSpc>
              <a:defRPr>
                <a:latin typeface="+mn-lt"/>
                <a:ea typeface="+mn-ea"/>
                <a:cs typeface="+mn-cs"/>
                <a:sym typeface="Helvetica"/>
              </a:defRPr>
            </a:pPr>
            <a:r>
              <a:t>والتر برادلي وروجر أولسن،</a:t>
            </a:r>
            <a:br/>
            <a:r>
              <a:t>"مصداقيَّة الكتاب المقدَّس في المجالات المتعلِّقة بالعلوم الطبيعيَّة"</a:t>
            </a:r>
          </a:p>
        </p:txBody>
      </p:sp>
      <p:sp>
        <p:nvSpPr>
          <p:cNvPr id="2233" name="Earl D. Radmacher and Robert D. Preus, eds., Hermeneutics, Inerrancy, and the Bible (Grand Rapids, MI: Zondervan, 1984), pp. 285–317."/>
          <p:cNvSpPr txBox="1"/>
          <p:nvPr>
            <p:ph type="body" sz="quarter" idx="1"/>
          </p:nvPr>
        </p:nvSpPr>
        <p:spPr>
          <a:xfrm>
            <a:off x="2362200" y="11307820"/>
            <a:ext cx="18745200" cy="1689101"/>
          </a:xfrm>
          <a:prstGeom prst="rect">
            <a:avLst/>
          </a:prstGeom>
        </p:spPr>
        <p:txBody>
          <a:bodyPr anchor="t"/>
          <a:lstStyle/>
          <a:p>
            <a:pPr>
              <a:defRPr>
                <a:latin typeface="+mn-lt"/>
                <a:ea typeface="+mn-ea"/>
                <a:cs typeface="+mn-cs"/>
                <a:sym typeface="Helvetica"/>
              </a:defRPr>
            </a:pPr>
            <a:r>
              <a:t>Earl D. Radmacher and Robert D. Preus, eds., </a:t>
            </a:r>
            <a:r>
              <a:rPr i="1"/>
              <a:t>Hermeneutics, Inerrancy, and the Bible</a:t>
            </a:r>
            <a:r>
              <a:t> (Grand Rapids, MI: Zondervan, 1984), pp. 285–317.</a:t>
            </a:r>
          </a:p>
        </p:txBody>
      </p:sp>
      <p:pic>
        <p:nvPicPr>
          <p:cNvPr id="2234" name="ICBI 1982 Hermeneutics Book.jpg" descr="ICBI 1982 Hermeneutics Book.jpg"/>
          <p:cNvPicPr>
            <a:picLocks noChangeAspect="1"/>
          </p:cNvPicPr>
          <p:nvPr/>
        </p:nvPicPr>
        <p:blipFill>
          <a:blip r:embed="rId3">
            <a:extLst/>
          </a:blip>
          <a:stretch>
            <a:fillRect/>
          </a:stretch>
        </p:blipFill>
        <p:spPr>
          <a:xfrm>
            <a:off x="3355975" y="4197837"/>
            <a:ext cx="3860800" cy="5943603"/>
          </a:xfrm>
          <a:prstGeom prst="rect">
            <a:avLst/>
          </a:prstGeom>
          <a:ln w="25400">
            <a:solidFill>
              <a:srgbClr val="FFFFFF"/>
            </a:solidFill>
            <a:miter lim="400000"/>
          </a:ln>
        </p:spPr>
      </p:pic>
      <p:grpSp>
        <p:nvGrpSpPr>
          <p:cNvPr id="2237" name="Group"/>
          <p:cNvGrpSpPr/>
          <p:nvPr/>
        </p:nvGrpSpPr>
        <p:grpSpPr>
          <a:xfrm>
            <a:off x="15798800" y="4178300"/>
            <a:ext cx="6337300" cy="6091587"/>
            <a:chOff x="0" y="0"/>
            <a:chExt cx="6337300" cy="6091586"/>
          </a:xfrm>
        </p:grpSpPr>
        <p:pic>
          <p:nvPicPr>
            <p:cNvPr id="2235" name="Bradley, Walter.jpg" descr="Bradley, Walter.jpg"/>
            <p:cNvPicPr>
              <a:picLocks noChangeAspect="1"/>
            </p:cNvPicPr>
            <p:nvPr/>
          </p:nvPicPr>
          <p:blipFill>
            <a:blip r:embed="rId4">
              <a:extLst/>
            </a:blip>
            <a:stretch>
              <a:fillRect/>
            </a:stretch>
          </p:blipFill>
          <p:spPr>
            <a:xfrm>
              <a:off x="1153593" y="0"/>
              <a:ext cx="4038603" cy="5080000"/>
            </a:xfrm>
            <a:prstGeom prst="rect">
              <a:avLst/>
            </a:prstGeom>
            <a:ln w="25400" cap="flat">
              <a:solidFill>
                <a:srgbClr val="FFFFFF"/>
              </a:solidFill>
              <a:prstDash val="solid"/>
              <a:miter lim="400000"/>
            </a:ln>
            <a:effectLst/>
          </p:spPr>
        </p:pic>
        <p:sp>
          <p:nvSpPr>
            <p:cNvPr id="2236" name="Walter Bradley"/>
            <p:cNvSpPr txBox="1"/>
            <p:nvPr/>
          </p:nvSpPr>
          <p:spPr>
            <a:xfrm>
              <a:off x="0" y="5168900"/>
              <a:ext cx="6337300" cy="922687"/>
            </a:xfrm>
            <a:prstGeom prst="rect">
              <a:avLst/>
            </a:pr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rtl="1">
                <a:defRPr>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والتر برادلي</a:t>
              </a:r>
            </a:p>
          </p:txBody>
        </p:sp>
      </p:grpSp>
      <p:sp>
        <p:nvSpPr>
          <p:cNvPr id="2238" name="They argued for the day-age view: God created over billions of years."/>
          <p:cNvSpPr txBox="1"/>
          <p:nvPr/>
        </p:nvSpPr>
        <p:spPr>
          <a:xfrm>
            <a:off x="7725814" y="4322957"/>
            <a:ext cx="8599971" cy="475467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lnSpc>
                <a:spcPct val="90000"/>
              </a:lnSpc>
              <a:defRPr sz="7200">
                <a:solidFill>
                  <a:srgbClr val="FFFFFF"/>
                </a:solidFill>
                <a:latin typeface="+mn-lt"/>
                <a:ea typeface="+mn-ea"/>
                <a:cs typeface="+mn-cs"/>
                <a:sym typeface="Helvetica"/>
              </a:defRPr>
            </a:pPr>
            <a:r>
              <a:t>لقد جادلا في</a:t>
            </a:r>
          </a:p>
          <a:p>
            <a:pPr rtl="1">
              <a:lnSpc>
                <a:spcPct val="90000"/>
              </a:lnSpc>
              <a:defRPr sz="7200">
                <a:solidFill>
                  <a:srgbClr val="FFFFFF"/>
                </a:solidFill>
                <a:latin typeface="+mn-lt"/>
                <a:ea typeface="+mn-ea"/>
                <a:cs typeface="+mn-cs"/>
                <a:sym typeface="Helvetica"/>
              </a:defRPr>
            </a:pPr>
            <a:r>
              <a:t> </a:t>
            </a:r>
            <a:r>
              <a:rPr>
                <a:solidFill>
                  <a:srgbClr val="FFFB00"/>
                </a:solidFill>
              </a:rPr>
              <a:t>نظريَّة اليوم الحقبي</a:t>
            </a:r>
            <a:r>
              <a:t>: </a:t>
            </a:r>
          </a:p>
          <a:p>
            <a:pPr rtl="1">
              <a:lnSpc>
                <a:spcPct val="90000"/>
              </a:lnSpc>
              <a:defRPr sz="7200">
                <a:solidFill>
                  <a:srgbClr val="FFFFFF"/>
                </a:solidFill>
                <a:latin typeface="+mn-lt"/>
                <a:ea typeface="+mn-ea"/>
                <a:cs typeface="+mn-cs"/>
                <a:sym typeface="Helvetica"/>
              </a:defRPr>
            </a:pPr>
            <a:r>
              <a:t>أي أنَّ الله خلق الكون على مدى بلايين السنين</a:t>
            </a:r>
            <a:r>
              <a:t>.</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2" name="“The more serious difficulty with the…"/>
          <p:cNvSpPr txBox="1"/>
          <p:nvPr>
            <p:ph type="subTitle" idx="1"/>
          </p:nvPr>
        </p:nvSpPr>
        <p:spPr>
          <a:xfrm>
            <a:off x="2173233" y="1270000"/>
            <a:ext cx="16885378" cy="9652000"/>
          </a:xfrm>
          <a:prstGeom prst="rect">
            <a:avLst/>
          </a:prstGeom>
          <a:effectLst/>
        </p:spPr>
        <p:txBody>
          <a:bodyPr>
            <a:noAutofit/>
          </a:bodyPr>
          <a:lstStyle/>
          <a:p>
            <a:pPr algn="r" rtl="1">
              <a:defRPr>
                <a:effectLst/>
              </a:defRPr>
            </a:pPr>
            <a:r>
              <a:t>"إن الصعوبة الأخطر في نظريَّة الـ 24 ساعة هي أنَّها تثير تناقضًا غير قابل للحلِّ مع التكوين 2، وبما أنَّه يسهل إثبات هذا التناقض، فإنَّه يؤدِّي إلى تقويض قاتل لعصمة الكتاب المقدَّس التي يلتزم بها جميع الإنجيليِّين الثابتين. </a:t>
            </a:r>
            <a:r>
              <a:rPr>
                <a:solidFill>
                  <a:srgbClr val="FFFF00"/>
                </a:solidFill>
              </a:rPr>
              <a:t>إنَّ التنازل عن العصمة مكلِّف للغاية من أجل الحفاظ على نظريَّة 24 ساعة في اليوم."</a:t>
            </a:r>
          </a:p>
        </p:txBody>
      </p:sp>
      <p:sp>
        <p:nvSpPr>
          <p:cNvPr id="2243" name="Gleason Archer, “A Response to the Trustworthiness of Scripture in Areas Relating to Natural Science,” in E.D. Radmacher and R.D. Preus, eds., Hermeneutics, Inerrancy &amp; the Bible (Grand Rapids, MI: Zondervan, 1984), p. 325."/>
          <p:cNvSpPr txBox="1"/>
          <p:nvPr/>
        </p:nvSpPr>
        <p:spPr>
          <a:xfrm>
            <a:off x="2453580" y="10801349"/>
            <a:ext cx="19507202"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solidFill>
                  <a:srgbClr val="FFFFFF"/>
                </a:solidFill>
                <a:latin typeface="+mn-lt"/>
                <a:ea typeface="+mn-ea"/>
                <a:cs typeface="+mn-cs"/>
                <a:sym typeface="Helvetica"/>
              </a:defRPr>
            </a:lvl1pPr>
          </a:lstStyle>
          <a:p>
            <a:pPr/>
            <a:r>
              <a:t>Gleason Archer, “A Response to the Trustworthiness of Scripture in Areas Relating to Natural Science,” in E.D. Radmacher and R.D. Preus, eds., Hermeneutics, Inerrancy &amp; the Bible (Grand Rapids, MI: Zondervan, 1984), p. 325.</a:t>
            </a:r>
          </a:p>
        </p:txBody>
      </p:sp>
      <p:pic>
        <p:nvPicPr>
          <p:cNvPr id="2244" name="Archer, Gleason.jpg" descr="Archer, Gleason.jpg"/>
          <p:cNvPicPr>
            <a:picLocks noChangeAspect="1"/>
          </p:cNvPicPr>
          <p:nvPr/>
        </p:nvPicPr>
        <p:blipFill>
          <a:blip r:embed="rId3">
            <a:extLst/>
          </a:blip>
          <a:srcRect l="0" t="0" r="19935" b="37647"/>
          <a:stretch>
            <a:fillRect/>
          </a:stretch>
        </p:blipFill>
        <p:spPr>
          <a:xfrm>
            <a:off x="19375215" y="1420743"/>
            <a:ext cx="3162301" cy="3365500"/>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42"/>
                                        </p:tgtEl>
                                        <p:attrNameLst>
                                          <p:attrName>style.visibility</p:attrName>
                                        </p:attrNameLst>
                                      </p:cBhvr>
                                      <p:to>
                                        <p:strVal val="visible"/>
                                      </p:to>
                                    </p:set>
                                    <p:anim calcmode="lin" valueType="num">
                                      <p:cBhvr>
                                        <p:cTn id="7" dur="500" fill="hold"/>
                                        <p:tgtEl>
                                          <p:spTgt spid="2242"/>
                                        </p:tgtEl>
                                        <p:attrNameLst>
                                          <p:attrName>ppt_x</p:attrName>
                                        </p:attrNameLst>
                                      </p:cBhvr>
                                      <p:tavLst>
                                        <p:tav tm="0">
                                          <p:val>
                                            <p:strVal val="0-#ppt_w/2"/>
                                          </p:val>
                                        </p:tav>
                                        <p:tav tm="100000">
                                          <p:val>
                                            <p:strVal val="#ppt_x"/>
                                          </p:val>
                                        </p:tav>
                                      </p:tavLst>
                                    </p:anim>
                                    <p:anim calcmode="lin" valueType="num">
                                      <p:cBhvr>
                                        <p:cTn id="8" dur="500" fill="hold"/>
                                        <p:tgtEl>
                                          <p:spTgt spid="2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2" grpId="1"/>
    </p:bld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8" name="Is it possible to believe in inerrancy AND in evolution or millions of years?"/>
          <p:cNvSpPr txBox="1"/>
          <p:nvPr>
            <p:ph type="subTitle" sz="quarter" idx="1"/>
          </p:nvPr>
        </p:nvSpPr>
        <p:spPr>
          <a:xfrm>
            <a:off x="4265960" y="1641614"/>
            <a:ext cx="17653001" cy="2133601"/>
          </a:xfrm>
          <a:prstGeom prst="rect">
            <a:avLst/>
          </a:prstGeom>
        </p:spPr>
        <p:txBody>
          <a:bodyPr/>
          <a:lstStyle/>
          <a:p>
            <a:pPr algn="r" defTabSz="718184" rtl="1">
              <a:lnSpc>
                <a:spcPct val="95000"/>
              </a:lnSpc>
              <a:spcBef>
                <a:spcPts val="2600"/>
              </a:spcBef>
              <a:defRPr sz="6090">
                <a:effectLst>
                  <a:outerShdw sx="100000" sy="100000" kx="0" ky="0" algn="b" rotWithShape="0" blurRad="11049" dist="33147" dir="5400000">
                    <a:srgbClr val="000000">
                      <a:alpha val="71999"/>
                    </a:srgbClr>
                  </a:outerShdw>
                </a:effectLst>
              </a:defRPr>
            </a:pPr>
            <a:r>
              <a:t>أ</a:t>
            </a:r>
            <a:r>
              <a:rPr>
                <a:solidFill>
                  <a:srgbClr val="FFFF00"/>
                </a:solidFill>
              </a:rPr>
              <a:t>يمكن </a:t>
            </a:r>
            <a:r>
              <a:t>أن تؤمن بعصمة</a:t>
            </a:r>
            <a:r>
              <a:t> </a:t>
            </a:r>
            <a:r>
              <a:t>الكتاب المقدَّس </a:t>
            </a:r>
            <a:r>
              <a:rPr sz="8352">
                <a:solidFill>
                  <a:srgbClr val="FFFB00"/>
                </a:solidFill>
              </a:rPr>
              <a:t>و</a:t>
            </a:r>
            <a:r>
              <a:t>بالتطوُّر أو ملايين السنين؟</a:t>
            </a:r>
          </a:p>
        </p:txBody>
      </p:sp>
      <p:sp>
        <p:nvSpPr>
          <p:cNvPr id="2249" name="Yes, thousands of seminary professors and other Christian leaders do."/>
          <p:cNvSpPr txBox="1"/>
          <p:nvPr/>
        </p:nvSpPr>
        <p:spPr>
          <a:xfrm>
            <a:off x="3126298" y="3272567"/>
            <a:ext cx="17653002" cy="2477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rtl="1">
              <a:lnSpc>
                <a:spcPct val="95000"/>
              </a:lnSpc>
              <a:spcBef>
                <a:spcPts val="3000"/>
              </a:spcBef>
              <a:defRPr sz="7000">
                <a:solidFill>
                  <a:srgbClr val="FFFFFF"/>
                </a:solidFill>
                <a:effectLst>
                  <a:outerShdw sx="100000" sy="100000" kx="0" ky="0" algn="b" rotWithShape="0" blurRad="12700" dist="38100" dir="5400000">
                    <a:srgbClr val="000000">
                      <a:alpha val="71999"/>
                    </a:srgbClr>
                  </a:outerShdw>
                </a:effectLst>
                <a:latin typeface="+mn-lt"/>
                <a:ea typeface="+mn-ea"/>
                <a:cs typeface="+mn-cs"/>
                <a:sym typeface="Helvetica"/>
              </a:defRPr>
            </a:pPr>
            <a:r>
              <a:t>نعم، يؤمن بذلك آلاف من أساتذة اللاهوت وغيرهم من القادة المسيحيِّين.</a:t>
            </a:r>
          </a:p>
        </p:txBody>
      </p:sp>
      <p:sp>
        <p:nvSpPr>
          <p:cNvPr id="2250" name="Is it consistent to believe in inerrancy AND in evolution or millions of years?"/>
          <p:cNvSpPr txBox="1"/>
          <p:nvPr/>
        </p:nvSpPr>
        <p:spPr>
          <a:xfrm>
            <a:off x="2463799" y="6928483"/>
            <a:ext cx="19456402" cy="2477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rtl="1">
              <a:lnSpc>
                <a:spcPct val="95000"/>
              </a:lnSpc>
              <a:spcBef>
                <a:spcPts val="3000"/>
              </a:spcBef>
              <a:defRPr sz="7000">
                <a:solidFill>
                  <a:srgbClr val="FFFFFF"/>
                </a:solidFill>
                <a:effectLst>
                  <a:outerShdw sx="100000" sy="100000" kx="0" ky="0" algn="b" rotWithShape="0" blurRad="12700" dist="38100" dir="5400000">
                    <a:srgbClr val="000000">
                      <a:alpha val="71999"/>
                    </a:srgbClr>
                  </a:outerShdw>
                </a:effectLst>
                <a:latin typeface="+mn-lt"/>
                <a:ea typeface="+mn-ea"/>
                <a:cs typeface="+mn-cs"/>
                <a:sym typeface="Helvetica"/>
              </a:defRPr>
            </a:pPr>
            <a:r>
              <a:t>هل الإيمان بعصمة الكتاب المقدَّس</a:t>
            </a:r>
            <a:r>
              <a:rPr>
                <a:solidFill>
                  <a:srgbClr val="FFFF00"/>
                </a:solidFill>
              </a:rPr>
              <a:t> منسجم </a:t>
            </a:r>
            <a:r>
              <a:t>مع التطوُّر وملايين السنين؟ </a:t>
            </a:r>
          </a:p>
        </p:txBody>
      </p:sp>
      <p:sp>
        <p:nvSpPr>
          <p:cNvPr id="2251" name="NO!!!  And that inconsistency undermines the authority of God’s Word!"/>
          <p:cNvSpPr txBox="1"/>
          <p:nvPr/>
        </p:nvSpPr>
        <p:spPr>
          <a:xfrm>
            <a:off x="2960097" y="9672521"/>
            <a:ext cx="17653003" cy="1258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r" rtl="1">
              <a:lnSpc>
                <a:spcPct val="95000"/>
              </a:lnSpc>
              <a:spcBef>
                <a:spcPts val="3000"/>
              </a:spcBef>
              <a:defRPr sz="7000">
                <a:solidFill>
                  <a:srgbClr val="FFFFFF"/>
                </a:solidFill>
                <a:effectLst>
                  <a:outerShdw sx="100000" sy="100000" kx="0" ky="0" algn="b" rotWithShape="0" blurRad="12700" dist="38100" dir="5400000">
                    <a:srgbClr val="000000">
                      <a:alpha val="71999"/>
                    </a:srgbClr>
                  </a:outerShdw>
                </a:effectLst>
                <a:latin typeface="+mn-lt"/>
                <a:ea typeface="+mn-ea"/>
                <a:cs typeface="+mn-cs"/>
                <a:sym typeface="Helvetica"/>
              </a:defRPr>
            </a:pPr>
            <a:r>
              <a:t>كلا!!! وعدم الانسجام هذا يقوِّض سلطان كلمة الله!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49"/>
                                        </p:tgtEl>
                                        <p:attrNameLst>
                                          <p:attrName>style.visibility</p:attrName>
                                        </p:attrNameLst>
                                      </p:cBhvr>
                                      <p:to>
                                        <p:strVal val="visible"/>
                                      </p:to>
                                    </p:set>
                                    <p:animEffect filter="fade" transition="in">
                                      <p:cBhvr>
                                        <p:cTn id="7" dur="500"/>
                                        <p:tgtEl>
                                          <p:spTgt spid="22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2250"/>
                                        </p:tgtEl>
                                        <p:attrNameLst>
                                          <p:attrName>style.visibility</p:attrName>
                                        </p:attrNameLst>
                                      </p:cBhvr>
                                      <p:to>
                                        <p:strVal val="visible"/>
                                      </p:to>
                                    </p:set>
                                    <p:anim calcmode="lin" valueType="num">
                                      <p:cBhvr>
                                        <p:cTn id="12" dur="500" fill="hold"/>
                                        <p:tgtEl>
                                          <p:spTgt spid="2250"/>
                                        </p:tgtEl>
                                        <p:attrNameLst>
                                          <p:attrName>ppt_x</p:attrName>
                                        </p:attrNameLst>
                                      </p:cBhvr>
                                      <p:tavLst>
                                        <p:tav tm="0">
                                          <p:val>
                                            <p:strVal val="#ppt_x"/>
                                          </p:val>
                                        </p:tav>
                                        <p:tav tm="100000">
                                          <p:val>
                                            <p:strVal val="#ppt_x"/>
                                          </p:val>
                                        </p:tav>
                                      </p:tavLst>
                                    </p:anim>
                                    <p:anim calcmode="lin" valueType="num">
                                      <p:cBhvr>
                                        <p:cTn id="13" dur="500" fill="hold"/>
                                        <p:tgtEl>
                                          <p:spTgt spid="22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2251"/>
                                        </p:tgtEl>
                                        <p:attrNameLst>
                                          <p:attrName>style.visibility</p:attrName>
                                        </p:attrNameLst>
                                      </p:cBhvr>
                                      <p:to>
                                        <p:strVal val="visible"/>
                                      </p:to>
                                    </p:set>
                                    <p:animEffect filter="fade" transition="in">
                                      <p:cBhvr>
                                        <p:cTn id="18" dur="500"/>
                                        <p:tgtEl>
                                          <p:spTgt spid="2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9" grpId="1"/>
      <p:bldP build="whole" bldLvl="1" animBg="1" rev="0" advAuto="0" spid="2250" grpId="2"/>
      <p:bldP build="whole" bldLvl="1" animBg="1" rev="0" advAuto="0" spid="2251" grpId="3"/>
    </p:bld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3" name="Conclusions"/>
          <p:cNvSpPr txBox="1"/>
          <p:nvPr>
            <p:ph type="ctrTitle"/>
          </p:nvPr>
        </p:nvSpPr>
        <p:spPr>
          <a:xfrm>
            <a:off x="1778000" y="1168400"/>
            <a:ext cx="20828000" cy="1727200"/>
          </a:xfrm>
          <a:prstGeom prst="rect">
            <a:avLst/>
          </a:prstGeom>
        </p:spPr>
        <p:txBody>
          <a:bodyPr/>
          <a:lstStyle>
            <a:lvl1pPr algn="ctr" rtl="1">
              <a:defRPr b="0" sz="9000">
                <a:solidFill>
                  <a:srgbClr val="78E2F7"/>
                </a:solidFill>
              </a:defRPr>
            </a:lvl1pPr>
          </a:lstStyle>
          <a:p>
            <a:pPr/>
            <a:r>
              <a:t>استنتاجات</a:t>
            </a:r>
          </a:p>
        </p:txBody>
      </p:sp>
      <p:sp>
        <p:nvSpPr>
          <p:cNvPr id="2254" name="The inspired, inerrant, infallible Word of God clearly teaches young-earth creation.…"/>
          <p:cNvSpPr txBox="1"/>
          <p:nvPr>
            <p:ph type="subTitle" idx="1"/>
          </p:nvPr>
        </p:nvSpPr>
        <p:spPr>
          <a:xfrm>
            <a:off x="2463800" y="3124200"/>
            <a:ext cx="19456400" cy="10858500"/>
          </a:xfrm>
          <a:prstGeom prst="rect">
            <a:avLst/>
          </a:prstGeom>
        </p:spPr>
        <p:txBody>
          <a:bodyPr>
            <a:noAutofit/>
          </a:bodyPr>
          <a:lstStyle/>
          <a:p>
            <a:pPr algn="r" rtl="1">
              <a:spcBef>
                <a:spcPts val="4000"/>
              </a:spcBef>
              <a:defRPr>
                <a:effectLst/>
              </a:defRPr>
            </a:pPr>
            <a:r>
              <a:t>1. من الواضح أنَّ كلمة الله الموحى بها والمعصومة من الخطأ تُعلِّم خلقيَّة الأرض الفتيَّة.</a:t>
            </a:r>
          </a:p>
          <a:p>
            <a:pPr algn="r" rtl="1">
              <a:spcBef>
                <a:spcPts val="4000"/>
              </a:spcBef>
              <a:defRPr>
                <a:effectLst/>
              </a:defRPr>
            </a:pPr>
            <a:r>
              <a:t>2. إنَّ أولئك الذين يقرُّون بإيمانهم بعصمة الكتاب المقدَّس ويقبلون ملايين السنين ويقولون إنَّ هذا لا يهمُّ،  هم على العكس من ذلك يقوِّضون بكلِّ نيَّة حسنة عصمة كلمة الله وسلطانها، ما يضرُّ جدًّا بالكنيسة وبشهادتها في كلِّ مكان العالم.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4">
                                            <p:bg/>
                                          </p:spTgt>
                                        </p:tgtEl>
                                        <p:attrNameLst>
                                          <p:attrName>style.visibility</p:attrName>
                                        </p:attrNameLst>
                                      </p:cBhvr>
                                      <p:to>
                                        <p:strVal val="visible"/>
                                      </p:to>
                                    </p:set>
                                    <p:animEffect filter="wipe(left)" transition="in">
                                      <p:cBhvr>
                                        <p:cTn id="7" dur="500"/>
                                        <p:tgtEl>
                                          <p:spTgt spid="225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54">
                                            <p:txEl>
                                              <p:pRg st="0" end="0"/>
                                            </p:txEl>
                                          </p:spTgt>
                                        </p:tgtEl>
                                        <p:attrNameLst>
                                          <p:attrName>style.visibility</p:attrName>
                                        </p:attrNameLst>
                                      </p:cBhvr>
                                      <p:to>
                                        <p:strVal val="visible"/>
                                      </p:to>
                                    </p:set>
                                    <p:animEffect filter="wipe(left)" transition="in">
                                      <p:cBhvr>
                                        <p:cTn id="10" dur="500"/>
                                        <p:tgtEl>
                                          <p:spTgt spid="2254">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2254">
                                            <p:txEl>
                                              <p:pRg st="1" end="1"/>
                                            </p:txEl>
                                          </p:spTgt>
                                        </p:tgtEl>
                                        <p:attrNameLst>
                                          <p:attrName>style.visibility</p:attrName>
                                        </p:attrNameLst>
                                      </p:cBhvr>
                                      <p:to>
                                        <p:strVal val="visible"/>
                                      </p:to>
                                    </p:set>
                                    <p:animEffect filter="wipe(left)" transition="in">
                                      <p:cBhvr>
                                        <p:cTn id="14" dur="500"/>
                                        <p:tgtEl>
                                          <p:spTgt spid="225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4" grpId="1"/>
    </p:bldLst>
  </p:timing>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6" name="Conclusions"/>
          <p:cNvSpPr txBox="1"/>
          <p:nvPr>
            <p:ph type="ctrTitle"/>
          </p:nvPr>
        </p:nvSpPr>
        <p:spPr>
          <a:xfrm>
            <a:off x="1778000" y="1168400"/>
            <a:ext cx="20828000" cy="1727200"/>
          </a:xfrm>
          <a:prstGeom prst="rect">
            <a:avLst/>
          </a:prstGeom>
        </p:spPr>
        <p:txBody>
          <a:bodyPr/>
          <a:lstStyle>
            <a:lvl1pPr algn="ctr" rtl="1">
              <a:defRPr b="0" sz="9000">
                <a:solidFill>
                  <a:srgbClr val="78E2F7"/>
                </a:solidFill>
              </a:defRPr>
            </a:lvl1pPr>
          </a:lstStyle>
          <a:p>
            <a:pPr/>
            <a:r>
              <a:t>استنتاجات</a:t>
            </a:r>
          </a:p>
        </p:txBody>
      </p:sp>
      <p:sp>
        <p:nvSpPr>
          <p:cNvPr id="2257" name="3. If we are consistent, then belief in the inerrancy of Scripture and the attendant principles of sound hermeneutics advocated by the International Council on Biblical Inerrancy requires that, with graciousness and firm boldness, we stand for the litera"/>
          <p:cNvSpPr txBox="1"/>
          <p:nvPr>
            <p:ph type="subTitle" idx="1"/>
          </p:nvPr>
        </p:nvSpPr>
        <p:spPr>
          <a:xfrm>
            <a:off x="2463800" y="3124200"/>
            <a:ext cx="19456400" cy="9652000"/>
          </a:xfrm>
          <a:prstGeom prst="rect">
            <a:avLst/>
          </a:prstGeom>
        </p:spPr>
        <p:txBody>
          <a:bodyPr>
            <a:noAutofit/>
          </a:bodyPr>
          <a:lstStyle/>
          <a:p>
            <a:pPr algn="r" rtl="1">
              <a:lnSpc>
                <a:spcPct val="110000"/>
              </a:lnSpc>
              <a:spcBef>
                <a:spcPts val="3000"/>
              </a:spcBef>
              <a:defRPr>
                <a:effectLst/>
              </a:defRPr>
            </a:pPr>
            <a:r>
              <a:t>3. إذا كنَّا متَّسقين، فإنَّ الإيمان </a:t>
            </a:r>
            <a:r>
              <a:rPr>
                <a:solidFill>
                  <a:srgbClr val="FFFF00"/>
                </a:solidFill>
              </a:rPr>
              <a:t>بعصمة</a:t>
            </a:r>
            <a:r>
              <a:t> الكتاب المقدَّس والمبادئ المصاحبة لعلم ا</a:t>
            </a:r>
            <a:r>
              <a:rPr>
                <a:solidFill>
                  <a:srgbClr val="FFFF00"/>
                </a:solidFill>
              </a:rPr>
              <a:t>لتفسير الصحيح </a:t>
            </a:r>
            <a:r>
              <a:t>التي دعا إليها المجلس الدولي حول عصمة الكتاب المقدَّس يتطلَّب أن ندافع عن الحقِّ الحرفيِّ في التكوين 1-11، بلطف وثبات وشجاعة. </a:t>
            </a:r>
            <a:r>
              <a:rPr>
                <a:solidFill>
                  <a:srgbClr val="FFFF00"/>
                </a:solidFill>
              </a:rPr>
              <a:t>ما من نظريَّة أخرى تؤيِّد السلطان الأعلى لكلمة الله المعصومة.</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1" name="Isaiah 66:1–2"/>
          <p:cNvSpPr txBox="1"/>
          <p:nvPr/>
        </p:nvSpPr>
        <p:spPr>
          <a:xfrm>
            <a:off x="2425700" y="1181100"/>
            <a:ext cx="195326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إشعياء 66: 1-2</a:t>
            </a:r>
          </a:p>
        </p:txBody>
      </p:sp>
      <p:sp>
        <p:nvSpPr>
          <p:cNvPr id="2262" name="1 Thus says the Lord, “Heaven is My throne and the earth is My footstool. Where then is a house you could build for Me? And where is a place that I may rest?…"/>
          <p:cNvSpPr txBox="1"/>
          <p:nvPr/>
        </p:nvSpPr>
        <p:spPr>
          <a:xfrm>
            <a:off x="2425700" y="3417843"/>
            <a:ext cx="19532600" cy="59223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20000"/>
              </a:lnSpc>
              <a:defRPr sz="7200">
                <a:solidFill>
                  <a:srgbClr val="FFFFFF"/>
                </a:solidFill>
                <a:latin typeface="+mn-lt"/>
                <a:ea typeface="+mn-ea"/>
                <a:cs typeface="+mn-cs"/>
                <a:sym typeface="Helvetica"/>
              </a:defRPr>
            </a:pPr>
            <a:r>
              <a:t>هَكَذَا قَالَ الرَّبُّ: «السَّمَاوَاتُ كُرْسِيِّي وَالأَرْضُ مَوْطِئُ قَدَمَيَّ. أَيْنَ الْبَيْتُ الَّذِي تَبْنُونَ لِي وَأَيْنَ مَكَانُ رَاحَتِي؟ </a:t>
            </a:r>
          </a:p>
          <a:p>
            <a:pPr algn="r" rtl="1">
              <a:lnSpc>
                <a:spcPct val="120000"/>
              </a:lnSpc>
              <a:defRPr sz="7200">
                <a:solidFill>
                  <a:srgbClr val="FFFFFF"/>
                </a:solidFill>
                <a:latin typeface="+mn-lt"/>
                <a:ea typeface="+mn-ea"/>
                <a:cs typeface="+mn-cs"/>
                <a:sym typeface="Helvetica"/>
              </a:defRPr>
            </a:pPr>
            <a:r>
              <a:t>وَكُلُّ هَذِهِ صَنَعَتْهَا يَدِي فَكَانَتْ كُلُّ هَذِهِ يَقُولُ الرَّبُّ. وَإِلَى هَذَا أَنْظُرُ: إِلَى </a:t>
            </a:r>
            <a:r>
              <a:rPr>
                <a:solidFill>
                  <a:srgbClr val="FFFF00"/>
                </a:solidFill>
              </a:rPr>
              <a:t>الْمِسْكِينِ وَالْمُنْسَحِقِ الرُّوحِ وَالْمُرْتَعِدِ مِنْ كَلاَمِي.»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We affirm the necessity of interpreting the Bible according to its literal, or normal, sense. The literal sense is the grammatical-historical sense, that is, the meaning which the writer expressed. Interpretation according to the literal sense will take "/>
          <p:cNvSpPr txBox="1"/>
          <p:nvPr>
            <p:ph type="title"/>
          </p:nvPr>
        </p:nvSpPr>
        <p:spPr>
          <a:xfrm>
            <a:off x="2444750" y="4430353"/>
            <a:ext cx="19494500" cy="8331201"/>
          </a:xfrm>
          <a:prstGeom prst="rect">
            <a:avLst/>
          </a:prstGeom>
        </p:spPr>
        <p:txBody>
          <a:bodyPr/>
          <a:lstStyle/>
          <a:p>
            <a:pPr algn="r" defTabSz="457200" rtl="1">
              <a:defRPr>
                <a:effectLst/>
              </a:defRPr>
            </a:pPr>
            <a:r>
              <a:rPr b="1">
                <a:solidFill>
                  <a:srgbClr val="00B0F0"/>
                </a:solidFill>
              </a:rPr>
              <a:t>نؤكِّد</a:t>
            </a:r>
            <a:r>
              <a:t> ضرورة تفسير الكتاب المُقدَّس بحسب </a:t>
            </a:r>
            <a:r>
              <a:rPr>
                <a:solidFill>
                  <a:srgbClr val="FFFF00"/>
                </a:solidFill>
              </a:rPr>
              <a:t>معناه الحرفيّ، أو الطبيعيّ</a:t>
            </a:r>
            <a:r>
              <a:t>. المعنى الحرفيّ هو </a:t>
            </a:r>
            <a:r>
              <a:rPr>
                <a:solidFill>
                  <a:srgbClr val="FFFF00"/>
                </a:solidFill>
              </a:rPr>
              <a:t>المعنى اللغويّ-التاريخيّ</a:t>
            </a:r>
            <a:r>
              <a:t>، أي</a:t>
            </a:r>
            <a:r>
              <a:rPr>
                <a:solidFill>
                  <a:srgbClr val="FFFF00"/>
                </a:solidFill>
              </a:rPr>
              <a:t> المعنى الذي عبَّر عنه الكاتب</a:t>
            </a:r>
            <a:r>
              <a:t>. إنَّ التفسير بحسب المعنى الحرفيّ سيأخذ في الاعتبار جميع الصور البلاغيَّة والأشكال الأدبيَّة الموجودة في النصِّ.</a:t>
            </a:r>
          </a:p>
        </p:txBody>
      </p:sp>
      <p:sp>
        <p:nvSpPr>
          <p:cNvPr id="1105" name="Chicago Statement on Biblical Hermeneutics (1982),  Article 15"/>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a:t>
            </a:r>
            <a:r>
              <a:rPr>
                <a:solidFill>
                  <a:srgbClr val="FFFFFF"/>
                </a:solidFill>
              </a:rPr>
              <a:t>(1982)  </a:t>
            </a:r>
            <a:r>
              <a:t>البند 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104"/>
                                        </p:tgtEl>
                                        <p:attrNameLst>
                                          <p:attrName>style.visibility</p:attrName>
                                        </p:attrNameLst>
                                      </p:cBhvr>
                                      <p:to>
                                        <p:strVal val="visible"/>
                                      </p:to>
                                    </p:set>
                                    <p:animEffect filter="wipe(up)" transition="in">
                                      <p:cBhvr>
                                        <p:cTn id="7" dur="500"/>
                                        <p:tgtEl>
                                          <p:spTgt spid="1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4" grpId="1"/>
    </p:bldLst>
  </p:timing>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6" name="Double-click to edit"/>
          <p:cNvSpPr txBox="1"/>
          <p:nvPr>
            <p:ph type="title"/>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8" name="Genesis 1-11"/>
          <p:cNvSpPr txBox="1"/>
          <p:nvPr/>
        </p:nvSpPr>
        <p:spPr>
          <a:xfrm rot="21420000">
            <a:off x="8892009" y="6450865"/>
            <a:ext cx="1894615" cy="1092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828800" rtl="1">
              <a:lnSpc>
                <a:spcPct val="80000"/>
              </a:lnSpc>
              <a:defRPr b="1" sz="3400">
                <a:latin typeface="Arial Narrow"/>
                <a:ea typeface="Arial Narrow"/>
                <a:cs typeface="Arial Narrow"/>
                <a:sym typeface="Arial Narrow"/>
              </a:defRPr>
            </a:lvl1pPr>
          </a:lstStyle>
          <a:p>
            <a:pPr/>
            <a:r>
              <a:t>تكوين 1-11</a:t>
            </a:r>
          </a:p>
        </p:txBody>
      </p:sp>
      <p:sp>
        <p:nvSpPr>
          <p:cNvPr id="2269" name="احصلْ على هذا العرض التقديمي مجانًا!"/>
          <p:cNvSpPr txBox="1"/>
          <p:nvPr/>
        </p:nvSpPr>
        <p:spPr>
          <a:xfrm>
            <a:off x="6396931" y="-100221"/>
            <a:ext cx="11969069"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rtl="1">
              <a:defRPr b="1" sz="8000">
                <a:solidFill>
                  <a:srgbClr val="FFFFFF"/>
                </a:solidFill>
                <a:latin typeface="Traditional Arabic"/>
                <a:ea typeface="Traditional Arabic"/>
                <a:cs typeface="Traditional Arabic"/>
                <a:sym typeface="Traditional Arabic"/>
              </a:defRPr>
            </a:lvl1pPr>
          </a:lstStyle>
          <a:p>
            <a:pPr/>
            <a:r>
              <a:t>احصلْ على هذا العرض التقديمي مجانًا!</a:t>
            </a:r>
            <a:endParaRPr b="0" sz="4400">
              <a:solidFill>
                <a:srgbClr val="000000"/>
              </a:solidFill>
              <a:latin typeface="Times Roman"/>
              <a:ea typeface="Times Roman"/>
              <a:cs typeface="Times Roman"/>
              <a:sym typeface="Times Roman"/>
            </a:endParaRPr>
          </a:p>
        </p:txBody>
      </p:sp>
      <p:pic>
        <p:nvPicPr>
          <p:cNvPr id="2270" name="Image" descr="Image"/>
          <p:cNvPicPr>
            <a:picLocks noChangeAspect="1"/>
          </p:cNvPicPr>
          <p:nvPr/>
        </p:nvPicPr>
        <p:blipFill>
          <a:blip r:embed="rId3">
            <a:extLst/>
          </a:blip>
          <a:srcRect l="479" t="0" r="479" b="0"/>
          <a:stretch>
            <a:fillRect/>
          </a:stretch>
        </p:blipFill>
        <p:spPr>
          <a:xfrm>
            <a:off x="1234699" y="1601893"/>
            <a:ext cx="21914602" cy="10150918"/>
          </a:xfrm>
          <a:prstGeom prst="rect">
            <a:avLst/>
          </a:prstGeom>
          <a:ln w="12700">
            <a:miter lim="400000"/>
          </a:ln>
        </p:spPr>
      </p:pic>
      <p:sp>
        <p:nvSpPr>
          <p:cNvPr id="2271" name="إعداد د. تيري مورتنسون * جرى تحميل المادَّة بواسطة د. ريك غريفيث * مؤسَّسة الدراسات اللاهوتيَّة الأردنيَّة…"/>
          <p:cNvSpPr txBox="1"/>
          <p:nvPr/>
        </p:nvSpPr>
        <p:spPr>
          <a:xfrm>
            <a:off x="-111" y="12128944"/>
            <a:ext cx="24384222"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defRPr b="1" sz="3833">
                <a:solidFill>
                  <a:srgbClr val="FFFFFF"/>
                </a:solidFill>
                <a:latin typeface="Traditional Arabic"/>
                <a:ea typeface="Traditional Arabic"/>
                <a:cs typeface="Traditional Arabic"/>
                <a:sym typeface="Traditional Arabic"/>
              </a:defRPr>
            </a:pPr>
            <a:r>
              <a:t>إعداد د. تيري مورتنسون</a:t>
            </a:r>
            <a:r>
              <a:rPr b="0" sz="2100">
                <a:latin typeface="Times Roman"/>
                <a:ea typeface="Times Roman"/>
                <a:cs typeface="Times Roman"/>
                <a:sym typeface="Times Roman"/>
              </a:rPr>
              <a:t> * </a:t>
            </a:r>
            <a:r>
              <a:t>جرى تحميل المادَّة بواسطة د. ريك غريفيث</a:t>
            </a:r>
            <a:r>
              <a:rPr b="0" sz="2100">
                <a:latin typeface="Times Roman"/>
                <a:ea typeface="Times Roman"/>
                <a:cs typeface="Times Roman"/>
                <a:sym typeface="Times Roman"/>
              </a:rPr>
              <a:t> *</a:t>
            </a:r>
            <a:r>
              <a:t> مؤسَّسة الدراسات اللاهوتيَّة الأردنيَّة</a:t>
            </a:r>
            <a:endParaRPr b="0" sz="2100">
              <a:solidFill>
                <a:srgbClr val="000000"/>
              </a:solidFill>
              <a:latin typeface="Times Roman"/>
              <a:ea typeface="Times Roman"/>
              <a:cs typeface="Times Roman"/>
              <a:sym typeface="Times Roman"/>
            </a:endParaRPr>
          </a:p>
          <a:p>
            <a:pPr defTabSz="457200" rtl="1">
              <a:defRPr b="1" sz="3833">
                <a:solidFill>
                  <a:srgbClr val="FFFFFF"/>
                </a:solidFill>
                <a:latin typeface="Traditional Arabic"/>
                <a:ea typeface="Traditional Arabic"/>
                <a:cs typeface="Traditional Arabic"/>
                <a:sym typeface="Traditional Arabic"/>
              </a:defRPr>
            </a:pPr>
            <a:r>
              <a:t>يمكن تنزيل جميع الملفات بلغاتٍ كثيرةٍ مجَّانًا من الموقع الإلكترونيّ: https://biblestudydownloads.org/resource/5764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We deny the legitimacy of any approach to Scripture that attributes to it meaning which the literal sense does not support."/>
          <p:cNvSpPr txBox="1"/>
          <p:nvPr>
            <p:ph type="title"/>
          </p:nvPr>
        </p:nvSpPr>
        <p:spPr>
          <a:xfrm>
            <a:off x="2438400" y="4318000"/>
            <a:ext cx="19494500" cy="4457700"/>
          </a:xfrm>
          <a:prstGeom prst="rect">
            <a:avLst/>
          </a:prstGeom>
        </p:spPr>
        <p:txBody>
          <a:bodyPr/>
          <a:lstStyle/>
          <a:p>
            <a:pPr algn="r" defTabSz="457200" rtl="1">
              <a:defRPr b="1">
                <a:solidFill>
                  <a:srgbClr val="00B0F0"/>
                </a:solidFill>
                <a:effectLst/>
              </a:defRPr>
            </a:pPr>
            <a:r>
              <a:t>ننكِرُ</a:t>
            </a:r>
            <a:r>
              <a:rPr b="0">
                <a:solidFill>
                  <a:srgbClr val="FFFFFF"/>
                </a:solidFill>
              </a:rPr>
              <a:t> شرعيَّة أيَّة منهجيَّة للتعامل مع الكتاب المُقدَّس تنسب له معنى لا يؤيِّده المعنى الحرفيّ.</a:t>
            </a:r>
          </a:p>
        </p:txBody>
      </p:sp>
      <p:sp>
        <p:nvSpPr>
          <p:cNvPr id="1110" name="Chicago Statement on Biblical Hermeneutics (1982),  Article 15"/>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We affirm the unity, harmony and consistency of Scripture and declare that it is its own best interpreter."/>
          <p:cNvSpPr txBox="1"/>
          <p:nvPr>
            <p:ph type="title"/>
          </p:nvPr>
        </p:nvSpPr>
        <p:spPr>
          <a:xfrm>
            <a:off x="2444750" y="3734912"/>
            <a:ext cx="19494500" cy="3568701"/>
          </a:xfrm>
          <a:prstGeom prst="rect">
            <a:avLst/>
          </a:prstGeom>
        </p:spPr>
        <p:txBody>
          <a:bodyPr/>
          <a:lstStyle/>
          <a:p>
            <a:pPr algn="r" defTabSz="452627" rtl="1">
              <a:defRPr sz="7128">
                <a:effectLst/>
              </a:defRPr>
            </a:pPr>
            <a:br/>
            <a:r>
              <a:rPr b="1">
                <a:solidFill>
                  <a:srgbClr val="00B0F0"/>
                </a:solidFill>
              </a:rPr>
              <a:t>نُؤكِّدُ</a:t>
            </a:r>
            <a:r>
              <a:t> وحدة، وتوافق، واتِّساق الكتاب المُقدَّس، ونصرِّح بأنَّه </a:t>
            </a:r>
            <a:r>
              <a:rPr>
                <a:solidFill>
                  <a:srgbClr val="FFFF00"/>
                </a:solidFill>
              </a:rPr>
              <a:t>أفضل مفسِّر لنفسه</a:t>
            </a:r>
            <a:r>
              <a:t>.</a:t>
            </a:r>
          </a:p>
        </p:txBody>
      </p:sp>
      <p:sp>
        <p:nvSpPr>
          <p:cNvPr id="1115" name="Chicago Statement on Biblical Hermeneutics (1982),  Article 17"/>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17</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We deny that Scripture may be interpreted in such a way as to suggest that one passage…"/>
          <p:cNvSpPr txBox="1"/>
          <p:nvPr>
            <p:ph type="title"/>
          </p:nvPr>
        </p:nvSpPr>
        <p:spPr>
          <a:xfrm>
            <a:off x="2438400" y="4318000"/>
            <a:ext cx="19494500" cy="7962900"/>
          </a:xfrm>
          <a:prstGeom prst="rect">
            <a:avLst/>
          </a:prstGeom>
        </p:spPr>
        <p:txBody>
          <a:bodyPr/>
          <a:lstStyle/>
          <a:p>
            <a:pPr algn="r" defTabSz="457200" rtl="1">
              <a:spcBef>
                <a:spcPts val="3000"/>
              </a:spcBef>
              <a:defRPr b="1">
                <a:solidFill>
                  <a:srgbClr val="00B0F0"/>
                </a:solidFill>
                <a:effectLst/>
              </a:defRPr>
            </a:pPr>
            <a:r>
              <a:t>نُنكِرُ</a:t>
            </a:r>
            <a:r>
              <a:rPr b="0">
                <a:solidFill>
                  <a:srgbClr val="FFFFFF"/>
                </a:solidFill>
              </a:rPr>
              <a:t> إمكانيَّة تفسير الكتاب المُقدَّس بطريقة تفترض تصحيح نصٍّ ما لنصٍّ آخر أو معارضته له.</a:t>
            </a:r>
            <a:endParaRPr b="0">
              <a:solidFill>
                <a:srgbClr val="FFFFFF"/>
              </a:solidFill>
            </a:endParaRPr>
          </a:p>
          <a:p>
            <a:pPr algn="r" defTabSz="457200" rtl="1">
              <a:spcBef>
                <a:spcPts val="4000"/>
              </a:spcBef>
              <a:defRPr b="1">
                <a:solidFill>
                  <a:srgbClr val="00B0F0"/>
                </a:solidFill>
                <a:effectLst/>
              </a:defRPr>
            </a:pPr>
            <a:r>
              <a:rPr b="0"/>
              <a:t>كما نُنكِرُ </a:t>
            </a:r>
            <a:r>
              <a:rPr b="0">
                <a:solidFill>
                  <a:srgbClr val="FFFFFF"/>
                </a:solidFill>
              </a:rPr>
              <a:t>إساءة تفسير كُتَّاب الكتاب المُقدَّس اللاحقين لنصوص سابقة من الكتاب المُقدَّس في اقتباسهم منها أو إشارتهم لها.</a:t>
            </a:r>
          </a:p>
        </p:txBody>
      </p:sp>
      <p:sp>
        <p:nvSpPr>
          <p:cNvPr id="1120" name="Chicago Statement on Biblical Hermeneutics (1982),  Article 17"/>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17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We affirm that any preunderstandings which the interpreter brings to Scripture should be in harmony with scriptural teaching and subject to correction by it."/>
          <p:cNvSpPr txBox="1"/>
          <p:nvPr>
            <p:ph type="title"/>
          </p:nvPr>
        </p:nvSpPr>
        <p:spPr>
          <a:xfrm>
            <a:off x="2438400" y="4495800"/>
            <a:ext cx="19494500" cy="4993108"/>
          </a:xfrm>
          <a:prstGeom prst="rect">
            <a:avLst/>
          </a:prstGeom>
        </p:spPr>
        <p:txBody>
          <a:bodyPr/>
          <a:lstStyle/>
          <a:p>
            <a:pPr algn="r" defTabSz="457200" rtl="1">
              <a:defRPr>
                <a:effectLst/>
              </a:defRPr>
            </a:pPr>
            <a:r>
              <a:rPr b="1">
                <a:solidFill>
                  <a:srgbClr val="00B0F0"/>
                </a:solidFill>
              </a:rPr>
              <a:t>نُؤَكِّدُ</a:t>
            </a:r>
            <a:r>
              <a:t> أنَّ أيَّة مفاهيم سابقة يأتي بها المفسِّر إلى الكتاب المُقدَّس لا بدَّ من أن تكون متوافقة مع التعليم الكتابيّ، وخاضعة لتصحيحه.</a:t>
            </a:r>
          </a:p>
        </p:txBody>
      </p:sp>
      <p:sp>
        <p:nvSpPr>
          <p:cNvPr id="1125" name="Chicago Statement on Biblical Hermeneutics (1982),  Article 19"/>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19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2 Timothy 3:16–17"/>
          <p:cNvSpPr txBox="1"/>
          <p:nvPr/>
        </p:nvSpPr>
        <p:spPr>
          <a:xfrm>
            <a:off x="2687893" y="1181100"/>
            <a:ext cx="19532601"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2 تيموثاوس 3: 16-17</a:t>
            </a:r>
          </a:p>
        </p:txBody>
      </p:sp>
      <p:sp>
        <p:nvSpPr>
          <p:cNvPr id="1041" name="16 All Scripture is inspired by God and profitable for teaching, for reproof, for correction, for training in righteousness;…"/>
          <p:cNvSpPr txBox="1"/>
          <p:nvPr/>
        </p:nvSpPr>
        <p:spPr>
          <a:xfrm>
            <a:off x="2048295" y="3502166"/>
            <a:ext cx="20287408" cy="4376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00"/>
                </a:solidFill>
                <a:latin typeface="+mn-lt"/>
                <a:ea typeface="+mn-ea"/>
                <a:cs typeface="+mn-cs"/>
                <a:sym typeface="Helvetica"/>
              </a:defRPr>
            </a:pPr>
            <a:r>
              <a:t>كُلُّ الْكِتَابِ هُوَ مُوحىً بِهِ مِنَ اللهِ</a:t>
            </a:r>
            <a:r>
              <a:rPr>
                <a:solidFill>
                  <a:srgbClr val="FFFFFF"/>
                </a:solidFill>
              </a:rPr>
              <a:t>، وَنَافِعٌ لِلتَّعْلِيمِ وَالتَّوْبِيخِ، لِلتَّقْوِيمِ وَالتَّأْدِيبِ الَّذِي فِي الْبِرِّ، لِكَيْ يَكُونَ إِنْسَانُ اللهِ كَامِلاً، مُتَأَهِّبًا لِكُلِّ عَمَلٍ صَالِحٍ.</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We deny that Scripture should be required to fit alien preunderstandings, inconsistent with itself, such as naturalism, evolutionism, scientism, secular humanism, and relativism."/>
          <p:cNvSpPr txBox="1"/>
          <p:nvPr>
            <p:ph type="title"/>
          </p:nvPr>
        </p:nvSpPr>
        <p:spPr>
          <a:xfrm>
            <a:off x="2438400" y="4318000"/>
            <a:ext cx="19494500" cy="7962900"/>
          </a:xfrm>
          <a:prstGeom prst="rect">
            <a:avLst/>
          </a:prstGeom>
        </p:spPr>
        <p:txBody>
          <a:bodyPr/>
          <a:lstStyle/>
          <a:p>
            <a:pPr algn="r" defTabSz="457200" rtl="1">
              <a:defRPr b="1">
                <a:solidFill>
                  <a:srgbClr val="00B0F0"/>
                </a:solidFill>
                <a:effectLst/>
              </a:defRPr>
            </a:pPr>
            <a:r>
              <a:t>نُنكِرُ</a:t>
            </a:r>
            <a:r>
              <a:rPr b="0">
                <a:solidFill>
                  <a:srgbClr val="FFFFFF"/>
                </a:solidFill>
              </a:rPr>
              <a:t> وجوب أن يكون الكتاب المُقدَّس مُلزَمًا بالتوافُق مع مفاهيم سابقة غريبة عنه، ومتناقضة معه، مثل المذهب الطبيعيّ، والمذهب التطوُّريّ، والمذهب العلميّ، والمذهب الإنسانيّ العلمانيّ، ومذهب النسبيَّة.</a:t>
            </a:r>
          </a:p>
        </p:txBody>
      </p:sp>
      <p:sp>
        <p:nvSpPr>
          <p:cNvPr id="1130" name="Chicago Statement on Biblical Hermeneutics (1982),  Article 19"/>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19</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Naturalism"/>
          <p:cNvSpPr txBox="1"/>
          <p:nvPr/>
        </p:nvSpPr>
        <p:spPr>
          <a:xfrm>
            <a:off x="889000" y="1104900"/>
            <a:ext cx="22860000" cy="1418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2300"/>
              </a:spcBef>
              <a:defRPr sz="8600">
                <a:solidFill>
                  <a:srgbClr val="78E2F7"/>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lvl1pPr>
          </a:lstStyle>
          <a:p>
            <a:pPr/>
            <a:r>
              <a:t>المذهب الطبيعيّ</a:t>
            </a:r>
          </a:p>
        </p:txBody>
      </p:sp>
      <p:sp>
        <p:nvSpPr>
          <p:cNvPr id="1135" name="Line"/>
          <p:cNvSpPr/>
          <p:nvPr/>
        </p:nvSpPr>
        <p:spPr>
          <a:xfrm>
            <a:off x="2946361" y="2882900"/>
            <a:ext cx="18313480" cy="0"/>
          </a:xfrm>
          <a:prstGeom prst="line">
            <a:avLst/>
          </a:prstGeom>
          <a:blipFill>
            <a:blip r:embed="rId2"/>
          </a:blipFill>
          <a:ln w="114300" cap="rnd">
            <a:solidFill>
              <a:srgbClr val="FFFFFF"/>
            </a:solidFill>
            <a:custDash>
              <a:ds d="100000" sp="200000"/>
            </a:custDash>
            <a:headEnd type="oval"/>
            <a:tailEnd type="oval"/>
          </a:ln>
        </p:spPr>
        <p:txBody>
          <a:bodyPr lIns="45718" tIns="45718" rIns="45718" bIns="45718"/>
          <a:lstStyle/>
          <a:p>
            <a:pPr/>
          </a:p>
        </p:txBody>
      </p:sp>
      <p:sp>
        <p:nvSpPr>
          <p:cNvPr id="1136" name="Atheism, Evolutionism, Scientism, and Secular Humanism"/>
          <p:cNvSpPr txBox="1"/>
          <p:nvPr/>
        </p:nvSpPr>
        <p:spPr>
          <a:xfrm>
            <a:off x="4767400" y="9416740"/>
            <a:ext cx="14849198" cy="12606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defRPr i="1" sz="7200">
                <a:solidFill>
                  <a:srgbClr val="FFFFFF"/>
                </a:solidFill>
                <a:uFill>
                  <a:solidFill>
                    <a:srgbClr val="FFFFFF"/>
                  </a:solidFill>
                </a:uFill>
                <a:latin typeface="+mn-lt"/>
                <a:ea typeface="+mn-ea"/>
                <a:cs typeface="+mn-cs"/>
                <a:sym typeface="Helvetica"/>
              </a:defRPr>
            </a:lvl1pPr>
          </a:lstStyle>
          <a:p>
            <a:pPr/>
            <a:r>
              <a:t>الإلحاد والتطوُّر والعلمانيَّة والإنسانيَّة العلمانيَّة</a:t>
            </a:r>
          </a:p>
        </p:txBody>
      </p:sp>
      <p:sp>
        <p:nvSpPr>
          <p:cNvPr id="1137" name="الطبيعة هي كلُّ ما هو موجود.…"/>
          <p:cNvSpPr txBox="1"/>
          <p:nvPr/>
        </p:nvSpPr>
        <p:spPr>
          <a:xfrm>
            <a:off x="2841591" y="3462849"/>
            <a:ext cx="18523020" cy="5372662"/>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marL="1270000" indent="-1270000" algn="r" defTabSz="914400" rtl="1">
              <a:lnSpc>
                <a:spcPct val="90000"/>
              </a:lnSpc>
              <a:spcBef>
                <a:spcPts val="3600"/>
              </a:spcBef>
              <a:buClr>
                <a:srgbClr val="FFFFFF"/>
              </a:buClr>
              <a:buSzPct val="100000"/>
              <a:buAutoNum type="arabicPeriod" startAt="1"/>
              <a:defRPr sz="7400">
                <a:solidFill>
                  <a:srgbClr val="FFFFFF"/>
                </a:solidFill>
                <a:latin typeface="+mn-lt"/>
                <a:ea typeface="+mn-ea"/>
                <a:cs typeface="+mn-cs"/>
                <a:sym typeface="Helvetica"/>
              </a:defRPr>
            </a:pPr>
            <a:r>
              <a:t>الطبيعة هي كلُّ ما هو موجود.</a:t>
            </a:r>
          </a:p>
          <a:p>
            <a:pPr marL="1270000" indent="-1270000" algn="r" defTabSz="914400" rtl="1">
              <a:lnSpc>
                <a:spcPct val="90000"/>
              </a:lnSpc>
              <a:spcBef>
                <a:spcPts val="3600"/>
              </a:spcBef>
              <a:buClr>
                <a:srgbClr val="FFFFFF"/>
              </a:buClr>
              <a:buSzPct val="100000"/>
              <a:buAutoNum type="arabicPeriod" startAt="1"/>
              <a:defRPr sz="7400">
                <a:solidFill>
                  <a:srgbClr val="FFFFFF"/>
                </a:solidFill>
                <a:latin typeface="+mn-lt"/>
                <a:ea typeface="+mn-ea"/>
                <a:cs typeface="+mn-cs"/>
                <a:sym typeface="Helvetica"/>
              </a:defRPr>
            </a:pPr>
            <a:r>
              <a:t>يجوز لا بل يجب أن يُفسَّر كلُّ شيء من طريق </a:t>
            </a:r>
            <a:r>
              <a:rPr>
                <a:solidFill>
                  <a:srgbClr val="FFFF00"/>
                </a:solidFill>
              </a:rPr>
              <a:t>الوقت </a:t>
            </a:r>
            <a:r>
              <a:t>و</a:t>
            </a:r>
            <a:r>
              <a:rPr>
                <a:solidFill>
                  <a:srgbClr val="FFFF00"/>
                </a:solidFill>
              </a:rPr>
              <a:t>الصدفة</a:t>
            </a:r>
            <a:r>
              <a:t> بالإضافة إلى </a:t>
            </a:r>
            <a:r>
              <a:rPr>
                <a:solidFill>
                  <a:srgbClr val="FFFF00"/>
                </a:solidFill>
              </a:rPr>
              <a:t>قوانين الطبيعة</a:t>
            </a:r>
            <a:r>
              <a:t> التي تعمل على المادَّة.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36"/>
                                        </p:tgtEl>
                                        <p:attrNameLst>
                                          <p:attrName>style.visibility</p:attrName>
                                        </p:attrNameLst>
                                      </p:cBhvr>
                                      <p:to>
                                        <p:strVal val="visible"/>
                                      </p:to>
                                    </p:set>
                                    <p:anim calcmode="lin" valueType="num">
                                      <p:cBhvr>
                                        <p:cTn id="7" dur="500" fill="hold"/>
                                        <p:tgtEl>
                                          <p:spTgt spid="1136"/>
                                        </p:tgtEl>
                                        <p:attrNameLst>
                                          <p:attrName>ppt_w</p:attrName>
                                        </p:attrNameLst>
                                      </p:cBhvr>
                                      <p:tavLst>
                                        <p:tav tm="0">
                                          <p:val>
                                            <p:fltVal val="0"/>
                                          </p:val>
                                        </p:tav>
                                        <p:tav tm="100000">
                                          <p:val>
                                            <p:strVal val="#ppt_w"/>
                                          </p:val>
                                        </p:tav>
                                      </p:tavLst>
                                    </p:anim>
                                    <p:anim calcmode="lin" valueType="num">
                                      <p:cBhvr>
                                        <p:cTn id="8" dur="500" fill="hold"/>
                                        <p:tgtEl>
                                          <p:spTgt spid="11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1828800">
              <a:defRPr>
                <a:uFill>
                  <a:solidFill>
                    <a:srgbClr val="000000"/>
                  </a:solidFill>
                </a:uFill>
                <a:latin typeface="Gill Sans"/>
                <a:ea typeface="Gill Sans"/>
                <a:cs typeface="Gill Sans"/>
                <a:sym typeface="Gill Sans"/>
              </a:defRPr>
            </a:pPr>
          </a:p>
        </p:txBody>
      </p:sp>
      <p:sp>
        <p:nvSpPr>
          <p:cNvPr id="1140" name="Slide Number"/>
          <p:cNvSpPr txBox="1"/>
          <p:nvPr>
            <p:ph type="sldNum" sz="quarter" idx="4294967295"/>
          </p:nvPr>
        </p:nvSpPr>
        <p:spPr>
          <a:xfrm>
            <a:off x="22799518" y="13061951"/>
            <a:ext cx="3683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144" name="Group"/>
          <p:cNvGrpSpPr/>
          <p:nvPr/>
        </p:nvGrpSpPr>
        <p:grpSpPr>
          <a:xfrm>
            <a:off x="5905498" y="770135"/>
            <a:ext cx="12611105" cy="12175731"/>
            <a:chOff x="0" y="0"/>
            <a:chExt cx="12611104" cy="12175730"/>
          </a:xfrm>
        </p:grpSpPr>
        <p:pic>
          <p:nvPicPr>
            <p:cNvPr id="1141" name="Evol Rings-AstroGeoBio_layered_mid.png" descr="Evol Rings-AstroGeoBio_layered_mid.png"/>
            <p:cNvPicPr>
              <a:picLocks noChangeAspect="1"/>
            </p:cNvPicPr>
            <p:nvPr/>
          </p:nvPicPr>
          <p:blipFill>
            <a:blip r:embed="rId3">
              <a:extLst/>
            </a:blip>
            <a:stretch>
              <a:fillRect/>
            </a:stretch>
          </p:blipFill>
          <p:spPr>
            <a:xfrm>
              <a:off x="0" y="0"/>
              <a:ext cx="12611105" cy="12175731"/>
            </a:xfrm>
            <a:prstGeom prst="rect">
              <a:avLst/>
            </a:prstGeom>
            <a:ln w="12700" cap="flat">
              <a:noFill/>
              <a:miter lim="400000"/>
            </a:ln>
            <a:effectLst/>
          </p:spPr>
        </p:pic>
        <p:sp>
          <p:nvSpPr>
            <p:cNvPr id="1142" name="Earth"/>
            <p:cNvSpPr txBox="1"/>
            <p:nvPr/>
          </p:nvSpPr>
          <p:spPr>
            <a:xfrm>
              <a:off x="4962372" y="8957825"/>
              <a:ext cx="2682257"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143" name="Geological Evolution"/>
            <p:cNvSpPr txBox="1"/>
            <p:nvPr/>
          </p:nvSpPr>
          <p:spPr>
            <a:xfrm>
              <a:off x="3426948" y="2644776"/>
              <a:ext cx="5753104"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148" name="Group"/>
          <p:cNvGrpSpPr/>
          <p:nvPr/>
        </p:nvGrpSpPr>
        <p:grpSpPr>
          <a:xfrm>
            <a:off x="5892273" y="779263"/>
            <a:ext cx="12614806" cy="12179303"/>
            <a:chOff x="0" y="0"/>
            <a:chExt cx="12614805" cy="12179301"/>
          </a:xfrm>
        </p:grpSpPr>
        <p:pic>
          <p:nvPicPr>
            <p:cNvPr id="1145" name="Evol Rings-AstroGeoBio_layered_large.png" descr="Evol Rings-AstroGeoBio_layered_large.png"/>
            <p:cNvPicPr>
              <a:picLocks noChangeAspect="1"/>
            </p:cNvPicPr>
            <p:nvPr/>
          </p:nvPicPr>
          <p:blipFill>
            <a:blip r:embed="rId4">
              <a:extLst/>
            </a:blip>
            <a:stretch>
              <a:fillRect/>
            </a:stretch>
          </p:blipFill>
          <p:spPr>
            <a:xfrm>
              <a:off x="-1" y="-1"/>
              <a:ext cx="12614806" cy="12179303"/>
            </a:xfrm>
            <a:prstGeom prst="rect">
              <a:avLst/>
            </a:prstGeom>
            <a:ln w="12700" cap="flat">
              <a:noFill/>
              <a:miter lim="400000"/>
            </a:ln>
            <a:effectLst/>
          </p:spPr>
        </p:pic>
        <p:sp>
          <p:nvSpPr>
            <p:cNvPr id="1146" name="Cosmological…"/>
            <p:cNvSpPr txBox="1"/>
            <p:nvPr/>
          </p:nvSpPr>
          <p:spPr>
            <a:xfrm>
              <a:off x="5059499" y="835649"/>
              <a:ext cx="2843710"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18288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147" name="Planets, Stars, Galaxies"/>
            <p:cNvSpPr txBox="1"/>
            <p:nvPr/>
          </p:nvSpPr>
          <p:spPr>
            <a:xfrm>
              <a:off x="3122203" y="10453110"/>
              <a:ext cx="6718304"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152" name="Group"/>
          <p:cNvGrpSpPr/>
          <p:nvPr/>
        </p:nvGrpSpPr>
        <p:grpSpPr>
          <a:xfrm>
            <a:off x="5915677" y="761609"/>
            <a:ext cx="12611106" cy="12175731"/>
            <a:chOff x="-1" y="0"/>
            <a:chExt cx="12611105" cy="12175730"/>
          </a:xfrm>
        </p:grpSpPr>
        <p:pic>
          <p:nvPicPr>
            <p:cNvPr id="1149" name="Evol Rings-AstroGeoBio_layeredsm.png" descr="Evol Rings-AstroGeoBio_layeredsm.png"/>
            <p:cNvPicPr>
              <a:picLocks noChangeAspect="1"/>
            </p:cNvPicPr>
            <p:nvPr/>
          </p:nvPicPr>
          <p:blipFill>
            <a:blip r:embed="rId5">
              <a:extLst/>
            </a:blip>
            <a:stretch>
              <a:fillRect/>
            </a:stretch>
          </p:blipFill>
          <p:spPr>
            <a:xfrm>
              <a:off x="-2" y="-1"/>
              <a:ext cx="12611107" cy="12175731"/>
            </a:xfrm>
            <a:prstGeom prst="rect">
              <a:avLst/>
            </a:prstGeom>
            <a:ln w="12700" cap="flat">
              <a:noFill/>
              <a:miter lim="400000"/>
            </a:ln>
            <a:effectLst/>
          </p:spPr>
        </p:pic>
        <p:sp>
          <p:nvSpPr>
            <p:cNvPr id="1150" name="Life"/>
            <p:cNvSpPr txBox="1"/>
            <p:nvPr/>
          </p:nvSpPr>
          <p:spPr>
            <a:xfrm>
              <a:off x="5574469" y="7603167"/>
              <a:ext cx="2682258"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151" name="Biological…"/>
            <p:cNvSpPr txBox="1"/>
            <p:nvPr/>
          </p:nvSpPr>
          <p:spPr>
            <a:xfrm>
              <a:off x="4031876" y="4199588"/>
              <a:ext cx="4598150"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18288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البيولوجيّ</a:t>
              </a:r>
            </a:p>
          </p:txBody>
        </p:sp>
      </p:grpSp>
      <p:sp>
        <p:nvSpPr>
          <p:cNvPr id="1153" name="It’s all based on naturalism!"/>
          <p:cNvSpPr txBox="1"/>
          <p:nvPr/>
        </p:nvSpPr>
        <p:spPr>
          <a:xfrm>
            <a:off x="4737100" y="4495800"/>
            <a:ext cx="14909800" cy="501879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rtl="1">
              <a:defRPr sz="13000">
                <a:uFill>
                  <a:solidFill>
                    <a:srgbClr val="000000"/>
                  </a:solidFill>
                </a:uFill>
                <a:latin typeface="Arial Black"/>
                <a:ea typeface="Arial Black"/>
                <a:cs typeface="Arial Black"/>
                <a:sym typeface="Arial Black"/>
              </a:defRPr>
            </a:pPr>
            <a:r>
              <a:t>كلُّ هذا يستند</a:t>
            </a:r>
          </a:p>
          <a:p>
            <a:pPr defTabSz="914400" rtl="1">
              <a:defRPr sz="13000">
                <a:uFill>
                  <a:solidFill>
                    <a:srgbClr val="000000"/>
                  </a:solidFill>
                </a:uFill>
                <a:latin typeface="Arial Black"/>
                <a:ea typeface="Arial Black"/>
                <a:cs typeface="Arial Black"/>
                <a:sym typeface="Arial Black"/>
              </a:defRPr>
            </a:pPr>
            <a:r>
              <a:t>إلى المذهب الطبيعيّ!</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53"/>
                                        </p:tgtEl>
                                        <p:attrNameLst>
                                          <p:attrName>style.visibility</p:attrName>
                                        </p:attrNameLst>
                                      </p:cBhvr>
                                      <p:to>
                                        <p:strVal val="visible"/>
                                      </p:to>
                                    </p:set>
                                    <p:animEffect filter="fade" transition="in">
                                      <p:cBhvr>
                                        <p:cTn id="7" dur="500"/>
                                        <p:tgtEl>
                                          <p:spTgt spid="1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We affirm that since God is the author of all truth, all truths, biblical and extrabiblical, are…"/>
          <p:cNvSpPr txBox="1"/>
          <p:nvPr>
            <p:ph type="title"/>
          </p:nvPr>
        </p:nvSpPr>
        <p:spPr>
          <a:xfrm>
            <a:off x="2444750" y="4793647"/>
            <a:ext cx="19494500" cy="6311901"/>
          </a:xfrm>
          <a:prstGeom prst="rect">
            <a:avLst/>
          </a:prstGeom>
        </p:spPr>
        <p:txBody>
          <a:bodyPr/>
          <a:lstStyle/>
          <a:p>
            <a:pPr algn="r" defTabSz="457200" rtl="1">
              <a:defRPr>
                <a:effectLst/>
              </a:defRPr>
            </a:pPr>
            <a:r>
              <a:rPr b="1">
                <a:solidFill>
                  <a:srgbClr val="00B0F0"/>
                </a:solidFill>
              </a:rPr>
              <a:t>نُؤَكِّدُ</a:t>
            </a:r>
            <a:r>
              <a:t> أنَّه بما أنَّ الله هو مصدر كلِّ حق، فإنَّ جميع الحقائق، سواء الكتابيَّة أو الموجودة خارج الكتاب المُقدَّس، متَّفقة ومتماسكة معًا، وأنَّ الكتاب المُقدَّس يقول </a:t>
            </a:r>
            <a:r>
              <a:rPr>
                <a:solidFill>
                  <a:srgbClr val="FFFF00"/>
                </a:solidFill>
              </a:rPr>
              <a:t>الحقَّ حين يمسُّ مسائل تمتُّ بصلة للطبيعة، أو التاريخ، أو أيِّ شيء آخر. </a:t>
            </a:r>
          </a:p>
        </p:txBody>
      </p:sp>
      <p:sp>
        <p:nvSpPr>
          <p:cNvPr id="1158"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We affirm that Genesis 1–11 is factual, as is the rest of the book."/>
          <p:cNvSpPr txBox="1"/>
          <p:nvPr>
            <p:ph type="title"/>
          </p:nvPr>
        </p:nvSpPr>
        <p:spPr>
          <a:xfrm>
            <a:off x="2432050" y="4357201"/>
            <a:ext cx="19519900" cy="2692401"/>
          </a:xfrm>
          <a:prstGeom prst="rect">
            <a:avLst/>
          </a:prstGeom>
        </p:spPr>
        <p:txBody>
          <a:bodyPr>
            <a:noAutofit/>
          </a:bodyPr>
          <a:lstStyle/>
          <a:p>
            <a:pPr algn="r" defTabSz="457200" rtl="1">
              <a:defRPr b="1">
                <a:solidFill>
                  <a:srgbClr val="00B0F0"/>
                </a:solidFill>
                <a:effectLst/>
              </a:defRPr>
            </a:pPr>
            <a:r>
              <a:t>نُؤكِّدُ</a:t>
            </a:r>
            <a:r>
              <a:rPr b="0"/>
              <a:t> </a:t>
            </a:r>
            <a:r>
              <a:rPr b="0">
                <a:solidFill>
                  <a:srgbClr val="FFFFFF"/>
                </a:solidFill>
              </a:rPr>
              <a:t>أن </a:t>
            </a:r>
            <a:r>
              <a:rPr b="0">
                <a:solidFill>
                  <a:srgbClr val="FFFF00"/>
                </a:solidFill>
              </a:rPr>
              <a:t>الأصحاحات 1–11 من سفر التكوين تاريخيَّة وحقيقيَّة</a:t>
            </a:r>
            <a:r>
              <a:rPr b="0">
                <a:solidFill>
                  <a:srgbClr val="FFFFFF"/>
                </a:solidFill>
              </a:rPr>
              <a:t>، نظير بقيَّة السفر أيضًا. </a:t>
            </a:r>
          </a:p>
        </p:txBody>
      </p:sp>
      <p:sp>
        <p:nvSpPr>
          <p:cNvPr id="1163" name="Chicago Statement on Biblical Hermeneutics (1982),  Article 22"/>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22</a:t>
            </a:r>
          </a:p>
        </p:txBody>
      </p:sp>
      <p:sp>
        <p:nvSpPr>
          <p:cNvPr id="1164" name="We deny that the teachings of Genesis 1–11 are mythical and that scientific hypotheses about earth history or the origin of humanity may be invoked to overthrow what Scripture teaches about creation."/>
          <p:cNvSpPr txBox="1"/>
          <p:nvPr/>
        </p:nvSpPr>
        <p:spPr>
          <a:xfrm>
            <a:off x="2444750" y="7924594"/>
            <a:ext cx="19494500"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defRPr b="1" sz="7200">
                <a:solidFill>
                  <a:srgbClr val="00B0F0"/>
                </a:solidFill>
                <a:latin typeface="+mn-lt"/>
                <a:ea typeface="+mn-ea"/>
                <a:cs typeface="+mn-cs"/>
                <a:sym typeface="Helvetica"/>
              </a:defRPr>
            </a:pPr>
            <a:r>
              <a:t>نُنكِرُ</a:t>
            </a:r>
            <a:r>
              <a:rPr b="0"/>
              <a:t> </a:t>
            </a:r>
            <a:r>
              <a:rPr b="0">
                <a:solidFill>
                  <a:srgbClr val="FFFFFF"/>
                </a:solidFill>
              </a:rPr>
              <a:t>أن تعاليم التكوين 1–11 أسطوريَّة، وأن </a:t>
            </a:r>
            <a:r>
              <a:rPr b="0">
                <a:solidFill>
                  <a:srgbClr val="FFFF00"/>
                </a:solidFill>
              </a:rPr>
              <a:t>الفرضيَّات العلميَّة بشأن تاريخ الأرض</a:t>
            </a:r>
            <a:r>
              <a:rPr b="0">
                <a:solidFill>
                  <a:srgbClr val="FFFFFF"/>
                </a:solidFill>
              </a:rPr>
              <a:t> أو أصل الإنسان يمكن التذرُّع بها</a:t>
            </a:r>
            <a:r>
              <a:rPr b="0">
                <a:solidFill>
                  <a:srgbClr val="FFFF00"/>
                </a:solidFill>
              </a:rPr>
              <a:t> للإطاحة بما يعلِّمه الكتاب المُقدَّس عن الخلق.</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64"/>
                                        </p:tgtEl>
                                        <p:attrNameLst>
                                          <p:attrName>style.visibility</p:attrName>
                                        </p:attrNameLst>
                                      </p:cBhvr>
                                      <p:to>
                                        <p:strVal val="visible"/>
                                      </p:to>
                                    </p:set>
                                    <p:animEffect filter="wipe(right)" transition="in">
                                      <p:cBhvr>
                                        <p:cTn id="7"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Walter Bradley and Roger Olsen,…"/>
          <p:cNvSpPr txBox="1"/>
          <p:nvPr>
            <p:ph type="title"/>
          </p:nvPr>
        </p:nvSpPr>
        <p:spPr>
          <a:xfrm>
            <a:off x="1916195" y="1121860"/>
            <a:ext cx="20551610" cy="3594102"/>
          </a:xfrm>
          <a:prstGeom prst="rect">
            <a:avLst/>
          </a:prstGeom>
        </p:spPr>
        <p:txBody>
          <a:bodyPr/>
          <a:lstStyle/>
          <a:p>
            <a:pPr algn="ctr" rtl="1">
              <a:lnSpc>
                <a:spcPct val="90000"/>
              </a:lnSpc>
              <a:defRPr>
                <a:latin typeface="+mn-lt"/>
                <a:ea typeface="+mn-ea"/>
                <a:cs typeface="+mn-cs"/>
                <a:sym typeface="Helvetica"/>
              </a:defRPr>
            </a:pPr>
            <a:r>
              <a:t>والتر برادلي وروجر أولسن،</a:t>
            </a:r>
            <a:br/>
            <a:r>
              <a:t>"مصداقيَّة الكتاب المقدَّس في المجالات المتعلِّقة بالعلوم الطبيعيَّة"</a:t>
            </a:r>
          </a:p>
        </p:txBody>
      </p:sp>
      <p:sp>
        <p:nvSpPr>
          <p:cNvPr id="1169" name="Earl D. Radmacher and Robert D. Preus, eds., Hermeneutics, Inerrancy, and the Bible (Grand Rapids, MI: Zondervan, 1984), pp. 285–317."/>
          <p:cNvSpPr txBox="1"/>
          <p:nvPr>
            <p:ph type="body" sz="quarter" idx="1"/>
          </p:nvPr>
        </p:nvSpPr>
        <p:spPr>
          <a:xfrm>
            <a:off x="2362200" y="11307820"/>
            <a:ext cx="18745200" cy="1689101"/>
          </a:xfrm>
          <a:prstGeom prst="rect">
            <a:avLst/>
          </a:prstGeom>
        </p:spPr>
        <p:txBody>
          <a:bodyPr anchor="t"/>
          <a:lstStyle/>
          <a:p>
            <a:pPr>
              <a:defRPr>
                <a:latin typeface="+mn-lt"/>
                <a:ea typeface="+mn-ea"/>
                <a:cs typeface="+mn-cs"/>
                <a:sym typeface="Helvetica"/>
              </a:defRPr>
            </a:pPr>
            <a:r>
              <a:t>Earl D. Radmacher and Robert D. Preus, eds., </a:t>
            </a:r>
            <a:r>
              <a:rPr i="1"/>
              <a:t>Hermeneutics, Inerrancy, and the Bible</a:t>
            </a:r>
            <a:r>
              <a:t> (Grand Rapids, MI: Zondervan, 1984), pp. 285–317.</a:t>
            </a:r>
          </a:p>
        </p:txBody>
      </p:sp>
      <p:pic>
        <p:nvPicPr>
          <p:cNvPr id="1170" name="ICBI 1982 Hermeneutics Book.jpg" descr="ICBI 1982 Hermeneutics Book.jpg"/>
          <p:cNvPicPr>
            <a:picLocks noChangeAspect="1"/>
          </p:cNvPicPr>
          <p:nvPr/>
        </p:nvPicPr>
        <p:blipFill>
          <a:blip r:embed="rId3">
            <a:extLst/>
          </a:blip>
          <a:stretch>
            <a:fillRect/>
          </a:stretch>
        </p:blipFill>
        <p:spPr>
          <a:xfrm>
            <a:off x="3355975" y="4197837"/>
            <a:ext cx="3860800" cy="5943603"/>
          </a:xfrm>
          <a:prstGeom prst="rect">
            <a:avLst/>
          </a:prstGeom>
          <a:ln w="25400">
            <a:solidFill>
              <a:srgbClr val="FFFFFF"/>
            </a:solidFill>
            <a:miter lim="400000"/>
          </a:ln>
        </p:spPr>
      </p:pic>
      <p:grpSp>
        <p:nvGrpSpPr>
          <p:cNvPr id="1173" name="Group"/>
          <p:cNvGrpSpPr/>
          <p:nvPr/>
        </p:nvGrpSpPr>
        <p:grpSpPr>
          <a:xfrm>
            <a:off x="15798800" y="4178300"/>
            <a:ext cx="6337300" cy="6091587"/>
            <a:chOff x="0" y="0"/>
            <a:chExt cx="6337300" cy="6091586"/>
          </a:xfrm>
        </p:grpSpPr>
        <p:pic>
          <p:nvPicPr>
            <p:cNvPr id="1171" name="Bradley, Walter.jpg" descr="Bradley, Walter.jpg"/>
            <p:cNvPicPr>
              <a:picLocks noChangeAspect="1"/>
            </p:cNvPicPr>
            <p:nvPr/>
          </p:nvPicPr>
          <p:blipFill>
            <a:blip r:embed="rId4">
              <a:extLst/>
            </a:blip>
            <a:stretch>
              <a:fillRect/>
            </a:stretch>
          </p:blipFill>
          <p:spPr>
            <a:xfrm>
              <a:off x="1153593" y="0"/>
              <a:ext cx="4038603" cy="5080000"/>
            </a:xfrm>
            <a:prstGeom prst="rect">
              <a:avLst/>
            </a:prstGeom>
            <a:ln w="25400" cap="flat">
              <a:solidFill>
                <a:srgbClr val="FFFFFF"/>
              </a:solidFill>
              <a:prstDash val="solid"/>
              <a:miter lim="400000"/>
            </a:ln>
            <a:effectLst/>
          </p:spPr>
        </p:pic>
        <p:sp>
          <p:nvSpPr>
            <p:cNvPr id="1172" name="Walter Bradley"/>
            <p:cNvSpPr txBox="1"/>
            <p:nvPr/>
          </p:nvSpPr>
          <p:spPr>
            <a:xfrm>
              <a:off x="0" y="5168900"/>
              <a:ext cx="6337300" cy="922687"/>
            </a:xfrm>
            <a:prstGeom prst="rect">
              <a:avLst/>
            </a:pr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rtl="1">
                <a:defRPr>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والتر برادلي</a:t>
              </a:r>
            </a:p>
          </p:txBody>
        </p:sp>
      </p:grpSp>
      <p:sp>
        <p:nvSpPr>
          <p:cNvPr id="1174" name="They argued for the day-age view: God created over billions of years."/>
          <p:cNvSpPr txBox="1"/>
          <p:nvPr/>
        </p:nvSpPr>
        <p:spPr>
          <a:xfrm>
            <a:off x="7725814" y="4322957"/>
            <a:ext cx="8599971" cy="475467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lnSpc>
                <a:spcPct val="90000"/>
              </a:lnSpc>
              <a:defRPr sz="7200">
                <a:solidFill>
                  <a:srgbClr val="FFFFFF"/>
                </a:solidFill>
                <a:latin typeface="+mn-lt"/>
                <a:ea typeface="+mn-ea"/>
                <a:cs typeface="+mn-cs"/>
                <a:sym typeface="Helvetica"/>
              </a:defRPr>
            </a:pPr>
            <a:r>
              <a:t>لقد جادلا في</a:t>
            </a:r>
          </a:p>
          <a:p>
            <a:pPr rtl="1">
              <a:lnSpc>
                <a:spcPct val="90000"/>
              </a:lnSpc>
              <a:defRPr sz="7200">
                <a:solidFill>
                  <a:srgbClr val="FFFFFF"/>
                </a:solidFill>
                <a:latin typeface="+mn-lt"/>
                <a:ea typeface="+mn-ea"/>
                <a:cs typeface="+mn-cs"/>
                <a:sym typeface="Helvetica"/>
              </a:defRPr>
            </a:pPr>
            <a:r>
              <a:t> </a:t>
            </a:r>
            <a:r>
              <a:rPr>
                <a:solidFill>
                  <a:srgbClr val="FFFB00"/>
                </a:solidFill>
              </a:rPr>
              <a:t>نظريَّة اليوم الحقبي</a:t>
            </a:r>
            <a:r>
              <a:t>: </a:t>
            </a:r>
          </a:p>
          <a:p>
            <a:pPr rtl="1">
              <a:lnSpc>
                <a:spcPct val="90000"/>
              </a:lnSpc>
              <a:defRPr sz="7200">
                <a:solidFill>
                  <a:srgbClr val="FFFFFF"/>
                </a:solidFill>
                <a:latin typeface="+mn-lt"/>
                <a:ea typeface="+mn-ea"/>
                <a:cs typeface="+mn-cs"/>
                <a:sym typeface="Helvetica"/>
              </a:defRPr>
            </a:pPr>
            <a:r>
              <a:t>أي أنَّ الله خلق الكون على مدى بلايين السنين</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68"/>
                                        </p:tgtEl>
                                        <p:attrNameLst>
                                          <p:attrName>style.visibility</p:attrName>
                                        </p:attrNameLst>
                                      </p:cBhvr>
                                      <p:to>
                                        <p:strVal val="visible"/>
                                      </p:to>
                                    </p:set>
                                    <p:animEffect filter="fade" transition="in">
                                      <p:cBhvr>
                                        <p:cTn id="7" dur="500"/>
                                        <p:tgtEl>
                                          <p:spTgt spid="116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173"/>
                                        </p:tgtEl>
                                        <p:attrNameLst>
                                          <p:attrName>style.visibility</p:attrName>
                                        </p:attrNameLst>
                                      </p:cBhvr>
                                      <p:to>
                                        <p:strVal val="visible"/>
                                      </p:to>
                                    </p:set>
                                    <p:animEffect filter="fade" transition="in">
                                      <p:cBhvr>
                                        <p:cTn id="11" dur="500"/>
                                        <p:tgtEl>
                                          <p:spTgt spid="117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174"/>
                                        </p:tgtEl>
                                        <p:attrNameLst>
                                          <p:attrName>style.visibility</p:attrName>
                                        </p:attrNameLst>
                                      </p:cBhvr>
                                      <p:to>
                                        <p:strVal val="visible"/>
                                      </p:to>
                                    </p:set>
                                    <p:animEffect filter="fade" transition="in">
                                      <p:cBhvr>
                                        <p:cTn id="16" dur="500"/>
                                        <p:tgtEl>
                                          <p:spTgt spid="1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4" grpId="3"/>
      <p:bldP build="whole" bldLvl="1" animBg="1" rev="0" advAuto="0" spid="1173" grpId="2"/>
      <p:bldP build="whole" bldLvl="1" animBg="1" rev="0" advAuto="0" spid="116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8" name="“Most of the founders and framers of…"/>
          <p:cNvSpPr txBox="1"/>
          <p:nvPr>
            <p:ph type="title"/>
          </p:nvPr>
        </p:nvSpPr>
        <p:spPr>
          <a:xfrm>
            <a:off x="2129739" y="1384300"/>
            <a:ext cx="15901296" cy="8826500"/>
          </a:xfrm>
          <a:prstGeom prst="rect">
            <a:avLst/>
          </a:prstGeom>
        </p:spPr>
        <p:txBody>
          <a:bodyPr/>
          <a:lstStyle>
            <a:lvl1pPr algn="r" defTabSz="800735" rtl="1">
              <a:defRPr sz="6984"/>
            </a:lvl1pPr>
          </a:lstStyle>
          <a:p>
            <a:pPr>
              <a:defRPr>
                <a:effectLst/>
              </a:defRPr>
            </a:pPr>
            <a:r>
              <a:t>«إنَّ معظم مؤسِّسي حركة عصمة الكتاب المقدَّس المبكِّرة في القرن العشرين وواضعي أُطُرها (مثل: وارفيلد وهودج) والحركات المعاصرة في ما بين السبعينيَّات والثمانينيَّات (مثل: المجلس الدوليّ حول عصمة الكتاب المقدَّس) تمسَّكوا بقوَّة بالعصمة ولكنَّهم لم يروا أيَّة ضرورة لربطها بنظريَّة الأرض الفتيَّة.»</a:t>
            </a:r>
          </a:p>
        </p:txBody>
      </p:sp>
      <p:sp>
        <p:nvSpPr>
          <p:cNvPr id="1179" name="Norman Geisler, “Review,” Christian Apologetics Journal 11:2 (Fall 2013), p. 167."/>
          <p:cNvSpPr txBox="1"/>
          <p:nvPr>
            <p:ph type="body" sz="quarter" idx="1"/>
          </p:nvPr>
        </p:nvSpPr>
        <p:spPr>
          <a:xfrm>
            <a:off x="2444750" y="11447427"/>
            <a:ext cx="19494500" cy="1689101"/>
          </a:xfrm>
          <a:prstGeom prst="rect">
            <a:avLst/>
          </a:prstGeom>
        </p:spPr>
        <p:txBody>
          <a:bodyPr/>
          <a:lstStyle/>
          <a:p>
            <a:pPr>
              <a:defRPr>
                <a:effectLst/>
              </a:defRPr>
            </a:pPr>
            <a:r>
              <a:t>Norman Geisler, “Review,” </a:t>
            </a:r>
            <a:r>
              <a:rPr i="1"/>
              <a:t>Christian Apologetics Journal</a:t>
            </a:r>
            <a:r>
              <a:t> 11:2 (Fall 2013), p. 167.</a:t>
            </a:r>
          </a:p>
        </p:txBody>
      </p:sp>
      <p:pic>
        <p:nvPicPr>
          <p:cNvPr id="1180" name="Geisler, Norman.jpg" descr="Geisler, Norman.jpg"/>
          <p:cNvPicPr>
            <a:picLocks noChangeAspect="1"/>
          </p:cNvPicPr>
          <p:nvPr/>
        </p:nvPicPr>
        <p:blipFill>
          <a:blip r:embed="rId3">
            <a:extLst/>
          </a:blip>
          <a:stretch>
            <a:fillRect/>
          </a:stretch>
        </p:blipFill>
        <p:spPr>
          <a:xfrm>
            <a:off x="18583819" y="1397000"/>
            <a:ext cx="3996781" cy="5462267"/>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178"/>
                                        </p:tgtEl>
                                        <p:attrNameLst>
                                          <p:attrName>style.visibility</p:attrName>
                                        </p:attrNameLst>
                                      </p:cBhvr>
                                      <p:to>
                                        <p:strVal val="visible"/>
                                      </p:to>
                                    </p:set>
                                    <p:animEffect filter="wipe(up)" transition="in">
                                      <p:cBhvr>
                                        <p:cTn id="7" dur="500"/>
                                        <p:tgtEl>
                                          <p:spTgt spid="1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Old-earth signers of ICBI “Chicago Statement on Inerrancy” included:"/>
          <p:cNvSpPr txBox="1"/>
          <p:nvPr>
            <p:ph type="title"/>
          </p:nvPr>
        </p:nvSpPr>
        <p:spPr>
          <a:xfrm>
            <a:off x="2939415" y="1175691"/>
            <a:ext cx="18505170" cy="2425701"/>
          </a:xfrm>
          <a:prstGeom prst="rect">
            <a:avLst/>
          </a:prstGeom>
        </p:spPr>
        <p:txBody>
          <a:bodyPr>
            <a:noAutofit/>
          </a:bodyPr>
          <a:lstStyle/>
          <a:p>
            <a:pPr algn="ctr" rtl="1">
              <a:lnSpc>
                <a:spcPct val="80000"/>
              </a:lnSpc>
              <a:defRPr sz="7000">
                <a:effectLst/>
              </a:defRPr>
            </a:pPr>
            <a:r>
              <a:t>من الموقِّعين القدامى على </a:t>
            </a:r>
            <a:r>
              <a:t>ICBI</a:t>
            </a:r>
            <a:r>
              <a:t> "بيان شيكاغو حول عصمة الكتاب المقدَّس" هناك:</a:t>
            </a:r>
          </a:p>
        </p:txBody>
      </p:sp>
      <p:sp>
        <p:nvSpPr>
          <p:cNvPr id="1185" name="Gleason Archer…"/>
          <p:cNvSpPr txBox="1"/>
          <p:nvPr>
            <p:ph type="body" sz="quarter" idx="1"/>
          </p:nvPr>
        </p:nvSpPr>
        <p:spPr>
          <a:xfrm>
            <a:off x="5940718" y="3268948"/>
            <a:ext cx="7187860" cy="5702302"/>
          </a:xfrm>
          <a:prstGeom prst="rect">
            <a:avLst/>
          </a:prstGeom>
        </p:spPr>
        <p:txBody>
          <a:bodyPr>
            <a:noAutofit/>
          </a:bodyPr>
          <a:lstStyle/>
          <a:p>
            <a:pPr rtl="1">
              <a:lnSpc>
                <a:spcPct val="80000"/>
              </a:lnSpc>
              <a:defRPr sz="7000"/>
            </a:pPr>
            <a:r>
              <a:t>جليسون آرتشر</a:t>
            </a:r>
          </a:p>
          <a:p>
            <a:pPr rtl="1">
              <a:lnSpc>
                <a:spcPct val="80000"/>
              </a:lnSpc>
              <a:defRPr sz="7000"/>
            </a:pPr>
            <a:r>
              <a:t>والتر كايزر</a:t>
            </a:r>
          </a:p>
          <a:p>
            <a:pPr rtl="1">
              <a:lnSpc>
                <a:spcPct val="80000"/>
              </a:lnSpc>
              <a:defRPr sz="7000"/>
            </a:pPr>
            <a:r>
              <a:t>جيمس م. بويس</a:t>
            </a:r>
          </a:p>
          <a:p>
            <a:pPr rtl="1">
              <a:lnSpc>
                <a:spcPct val="80000"/>
              </a:lnSpc>
              <a:defRPr sz="7000"/>
            </a:pPr>
            <a:r>
              <a:t>و. أ. كريسويل</a:t>
            </a:r>
          </a:p>
          <a:p>
            <a:pPr rtl="1">
              <a:lnSpc>
                <a:spcPct val="80000"/>
              </a:lnSpc>
              <a:defRPr sz="7000"/>
            </a:pPr>
            <a:r>
              <a:t>نورمان جيزلر</a:t>
            </a:r>
          </a:p>
        </p:txBody>
      </p:sp>
      <p:sp>
        <p:nvSpPr>
          <p:cNvPr id="1186" name="J.P. Moreland…"/>
          <p:cNvSpPr txBox="1"/>
          <p:nvPr/>
        </p:nvSpPr>
        <p:spPr>
          <a:xfrm>
            <a:off x="13716920" y="3250013"/>
            <a:ext cx="7095174" cy="533970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l"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ج. ب. مورلاند</a:t>
            </a:r>
          </a:p>
          <a:p>
            <a:pPr algn="l"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بيل برايت</a:t>
            </a:r>
          </a:p>
          <a:p>
            <a:pPr algn="l"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واين جروديم</a:t>
            </a:r>
          </a:p>
          <a:p>
            <a:pPr algn="l"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ج. إ. باكر</a:t>
            </a:r>
          </a:p>
          <a:p>
            <a:pPr algn="l" rtl="1">
              <a:lnSpc>
                <a:spcPct val="80000"/>
              </a:lnSpc>
              <a:defRPr sz="7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أر. سي. سبرول</a:t>
            </a:r>
          </a:p>
        </p:txBody>
      </p:sp>
      <p:sp>
        <p:nvSpPr>
          <p:cNvPr id="1187" name="At least 7 of the 15 members of the Executive Committee were old-earth creationists.  None were young-earth creationists, as far as I know."/>
          <p:cNvSpPr txBox="1"/>
          <p:nvPr/>
        </p:nvSpPr>
        <p:spPr>
          <a:xfrm>
            <a:off x="2323500" y="9231951"/>
            <a:ext cx="19737000" cy="347942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lnSpc>
                <a:spcPct val="90000"/>
              </a:lnSpc>
              <a:defRPr sz="7000">
                <a:solidFill>
                  <a:srgbClr val="FFFFFF"/>
                </a:solidFill>
                <a:latin typeface="+mn-lt"/>
                <a:ea typeface="+mn-ea"/>
                <a:cs typeface="+mn-cs"/>
                <a:sym typeface="Helvetica"/>
              </a:defRPr>
            </a:pPr>
            <a:r>
              <a:t>على حدِّ علمي</a:t>
            </a:r>
            <a:r>
              <a:rPr>
                <a:effectLst>
                  <a:outerShdw sx="100000" sy="100000" kx="0" ky="0" algn="b" rotWithShape="0" blurRad="50800" dist="38100" dir="5400000">
                    <a:srgbClr val="000000">
                      <a:alpha val="40000"/>
                    </a:srgbClr>
                  </a:outerShdw>
                </a:effectLst>
              </a:rPr>
              <a:t>، </a:t>
            </a:r>
            <a:r>
              <a:t>ما لا يقلُّ عن 7 من أصل 15 عضوًا في اللجنة التنفيذيَّة كانوا يؤمنون بخلقيَّة الأرض القديمة. ولم يكن أحدٌ بينهم من نشطاء خلقيَّة الأرض الفتيَّة.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87"/>
                                        </p:tgtEl>
                                        <p:attrNameLst>
                                          <p:attrName>style.visibility</p:attrName>
                                        </p:attrNameLst>
                                      </p:cBhvr>
                                      <p:to>
                                        <p:strVal val="visible"/>
                                      </p:to>
                                    </p:set>
                                    <p:animEffect filter="fade" transition="in">
                                      <p:cBhvr>
                                        <p:cTn id="7" dur="500"/>
                                        <p:tgtEl>
                                          <p:spTgt spid="1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We further affirm that in some cases extrabiblical data have value for clarifying what Scripture teaches, and for prompting correction of faulty interpretations."/>
          <p:cNvSpPr txBox="1"/>
          <p:nvPr>
            <p:ph type="title"/>
          </p:nvPr>
        </p:nvSpPr>
        <p:spPr>
          <a:xfrm>
            <a:off x="2444750" y="4488467"/>
            <a:ext cx="19494500" cy="4739066"/>
          </a:xfrm>
          <a:prstGeom prst="rect">
            <a:avLst/>
          </a:prstGeom>
        </p:spPr>
        <p:txBody>
          <a:bodyPr/>
          <a:lstStyle/>
          <a:p>
            <a:pPr algn="r" defTabSz="457200" rtl="1">
              <a:defRPr>
                <a:effectLst/>
              </a:defRPr>
            </a:pPr>
            <a:r>
              <a:rPr>
                <a:solidFill>
                  <a:srgbClr val="00B0F0"/>
                </a:solidFill>
              </a:rPr>
              <a:t>كما نُؤكِّدُ أيضًا </a:t>
            </a:r>
            <a:r>
              <a:t>أنَّه في بعض الحالات، هناك قيمة لمعلومات خارج الكتاب المُقدَّس من جهة توضيح ما يعلِّمه الكتاب المُقدَّس، ومن جهة الحثِّ على تصحيح التفسيرات الخاطئة.</a:t>
            </a:r>
          </a:p>
        </p:txBody>
      </p:sp>
      <p:sp>
        <p:nvSpPr>
          <p:cNvPr id="1192"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We deny that extrabiblical views ever disprove the teaching of Scripture or hold priority over it."/>
          <p:cNvSpPr txBox="1"/>
          <p:nvPr>
            <p:ph type="title"/>
          </p:nvPr>
        </p:nvSpPr>
        <p:spPr>
          <a:xfrm>
            <a:off x="2349499" y="4521200"/>
            <a:ext cx="19807988" cy="4508500"/>
          </a:xfrm>
          <a:prstGeom prst="rect">
            <a:avLst/>
          </a:prstGeom>
        </p:spPr>
        <p:txBody>
          <a:bodyPr/>
          <a:lstStyle/>
          <a:p>
            <a:pPr algn="r" defTabSz="457200" rtl="1">
              <a:defRPr>
                <a:effectLst/>
              </a:defRPr>
            </a:pPr>
            <a:br/>
            <a:r>
              <a:rPr b="1">
                <a:solidFill>
                  <a:srgbClr val="00B0F0"/>
                </a:solidFill>
              </a:rPr>
              <a:t>ننكِرُ</a:t>
            </a:r>
            <a:r>
              <a:rPr>
                <a:solidFill>
                  <a:srgbClr val="00B0F0"/>
                </a:solidFill>
              </a:rPr>
              <a:t> </a:t>
            </a:r>
            <a:r>
              <a:t>أنَّه من الممكن للآراء خارج الكتاب المُقدَّس أن تلغي مصداقيَّة تعليم الكتاب المُقدَّس، أو أن تحظى بأولويَّة عليه.</a:t>
            </a:r>
          </a:p>
        </p:txBody>
      </p:sp>
      <p:sp>
        <p:nvSpPr>
          <p:cNvPr id="1197"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2 Peter 1:20–21"/>
          <p:cNvSpPr txBox="1"/>
          <p:nvPr/>
        </p:nvSpPr>
        <p:spPr>
          <a:xfrm>
            <a:off x="2762805" y="1199828"/>
            <a:ext cx="19532601"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2 بطرس 1: 20-21</a:t>
            </a:r>
          </a:p>
        </p:txBody>
      </p:sp>
      <p:sp>
        <p:nvSpPr>
          <p:cNvPr id="1046" name="20 But know this first of all, that no prophecy of Scripture is a matter of one’s own interpretation, 21 for no prophecy was ever made by an act of human will, but men moved by the Holy Spirit spoke from God."/>
          <p:cNvSpPr txBox="1"/>
          <p:nvPr/>
        </p:nvSpPr>
        <p:spPr>
          <a:xfrm>
            <a:off x="2048295" y="3502166"/>
            <a:ext cx="20287408" cy="4376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FF"/>
                </a:solidFill>
                <a:latin typeface="+mn-lt"/>
                <a:ea typeface="+mn-ea"/>
                <a:cs typeface="+mn-cs"/>
                <a:sym typeface="Helvetica"/>
              </a:defRPr>
            </a:pPr>
            <a:r>
              <a:t>عَالِمِينَ هَذَا أَوَّلاً: أَنَّ كُلَّ </a:t>
            </a:r>
            <a:r>
              <a:rPr>
                <a:solidFill>
                  <a:srgbClr val="FFFF00"/>
                </a:solidFill>
              </a:rPr>
              <a:t>نُبُوَّةِ الْكِتَابِ </a:t>
            </a:r>
            <a:r>
              <a:t>لَيْسَتْ مِنْ تَفْسِيرٍ خَاصٍّ، </a:t>
            </a:r>
          </a:p>
          <a:p>
            <a:pPr algn="r" rtl="1">
              <a:lnSpc>
                <a:spcPct val="120000"/>
              </a:lnSpc>
              <a:defRPr sz="7200">
                <a:solidFill>
                  <a:srgbClr val="FFFFFF"/>
                </a:solidFill>
                <a:latin typeface="+mn-lt"/>
                <a:ea typeface="+mn-ea"/>
                <a:cs typeface="+mn-cs"/>
                <a:sym typeface="Helvetica"/>
              </a:defRPr>
            </a:pPr>
            <a:r>
              <a:t>لأَنَّهُ لَمْ تَأْتِ نُبُوَّةٌ قَطُّ بِمَشِيئَةِ إِنْسَانٍ، بَلْ </a:t>
            </a:r>
            <a:r>
              <a:rPr>
                <a:solidFill>
                  <a:srgbClr val="FFFF00"/>
                </a:solidFill>
              </a:rPr>
              <a:t>تَكَلَّمَ أُنَاسُ اللَّهِ الْقِدِّيسُونَ مَسُوقِينَ مِنَ الرُّوحِ الْقُدُسِ.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We further affirm that in some cases extrabiblical data have value for clarifying what Scripture teaches, and for prompting correction of faulty interpretations."/>
          <p:cNvSpPr txBox="1"/>
          <p:nvPr>
            <p:ph type="title"/>
          </p:nvPr>
        </p:nvSpPr>
        <p:spPr>
          <a:xfrm>
            <a:off x="2438400" y="4152900"/>
            <a:ext cx="19494500" cy="9944100"/>
          </a:xfrm>
          <a:prstGeom prst="rect">
            <a:avLst/>
          </a:prstGeom>
        </p:spPr>
        <p:txBody>
          <a:bodyPr/>
          <a:lstStyle/>
          <a:p>
            <a:pPr algn="r" defTabSz="457200" rtl="1">
              <a:defRPr>
                <a:effectLst/>
              </a:defRPr>
            </a:pPr>
            <a:br/>
            <a:r>
              <a:rPr>
                <a:solidFill>
                  <a:srgbClr val="00B0F0"/>
                </a:solidFill>
              </a:rPr>
              <a:t>كما نُؤكِّدُ أيضًا </a:t>
            </a:r>
            <a:r>
              <a:t>أنَّه في بعض الحالات، هناك قيمة لمعلومات </a:t>
            </a:r>
            <a:r>
              <a:rPr>
                <a:solidFill>
                  <a:srgbClr val="FFFF00"/>
                </a:solidFill>
              </a:rPr>
              <a:t>خارج الكتاب المُقدَّس </a:t>
            </a:r>
            <a:r>
              <a:t>من جهة توضيح ما يعلِّمه الكتاب المُقدَّس، ومن جهة </a:t>
            </a:r>
            <a:r>
              <a:rPr>
                <a:solidFill>
                  <a:srgbClr val="FFFF00"/>
                </a:solidFill>
              </a:rPr>
              <a:t>الحثِّ على تصحيح التفسيرات الخاطئة.</a:t>
            </a:r>
          </a:p>
        </p:txBody>
      </p:sp>
      <p:sp>
        <p:nvSpPr>
          <p:cNvPr id="1202"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6" name="Terry with folder arms 2011--color.jpg" descr="Terry with folder arms 2011--color.jpg"/>
          <p:cNvPicPr>
            <a:picLocks noChangeAspect="1"/>
          </p:cNvPicPr>
          <p:nvPr/>
        </p:nvPicPr>
        <p:blipFill>
          <a:blip r:embed="rId3">
            <a:extLst/>
          </a:blip>
          <a:stretch>
            <a:fillRect/>
          </a:stretch>
        </p:blipFill>
        <p:spPr>
          <a:xfrm>
            <a:off x="13068300" y="1320800"/>
            <a:ext cx="8890000" cy="11064096"/>
          </a:xfrm>
          <a:prstGeom prst="rect">
            <a:avLst/>
          </a:prstGeom>
          <a:ln w="25400">
            <a:solidFill>
              <a:srgbClr val="FFFFFF"/>
            </a:solidFill>
            <a:miter lim="400000"/>
          </a:ln>
        </p:spPr>
      </p:pic>
      <p:pic>
        <p:nvPicPr>
          <p:cNvPr id="1207" name="Terry with folded arms 2011--BW.jpg" descr="Terry with folded arms 2011--BW.jpg"/>
          <p:cNvPicPr>
            <a:picLocks noChangeAspect="1"/>
          </p:cNvPicPr>
          <p:nvPr/>
        </p:nvPicPr>
        <p:blipFill>
          <a:blip r:embed="rId4">
            <a:extLst/>
          </a:blip>
          <a:stretch>
            <a:fillRect/>
          </a:stretch>
        </p:blipFill>
        <p:spPr>
          <a:xfrm flipH="1">
            <a:off x="2425700" y="1319234"/>
            <a:ext cx="8890001" cy="11064096"/>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06"/>
                                        </p:tgtEl>
                                        <p:attrNameLst>
                                          <p:attrName>style.visibility</p:attrName>
                                        </p:attrNameLst>
                                      </p:cBhvr>
                                      <p:to>
                                        <p:strVal val="visible"/>
                                      </p:to>
                                    </p:set>
                                    <p:animEffect filter="fade" transition="in">
                                      <p:cBhvr>
                                        <p:cTn id="7" dur="500"/>
                                        <p:tgtEl>
                                          <p:spTgt spid="1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1" name="Erzsi 2013 Sept B.jpeg" descr="Erzsi 2013 Sept B.jpeg"/>
          <p:cNvPicPr>
            <a:picLocks noChangeAspect="1"/>
          </p:cNvPicPr>
          <p:nvPr/>
        </p:nvPicPr>
        <p:blipFill>
          <a:blip r:embed="rId3">
            <a:extLst/>
          </a:blip>
          <a:srcRect l="12187" t="0" r="9218" b="0"/>
          <a:stretch>
            <a:fillRect/>
          </a:stretch>
        </p:blipFill>
        <p:spPr>
          <a:xfrm>
            <a:off x="12503704" y="2362200"/>
            <a:ext cx="9423402" cy="8992511"/>
          </a:xfrm>
          <a:prstGeom prst="rect">
            <a:avLst/>
          </a:prstGeom>
          <a:ln w="25400">
            <a:solidFill>
              <a:srgbClr val="FFFFFF"/>
            </a:solidFill>
            <a:miter lim="400000"/>
          </a:ln>
        </p:spPr>
      </p:pic>
      <p:pic>
        <p:nvPicPr>
          <p:cNvPr id="1212" name="Terry with folded arms 2011--BW.jpg" descr="Terry with folded arms 2011--BW.jpg"/>
          <p:cNvPicPr>
            <a:picLocks noChangeAspect="1"/>
          </p:cNvPicPr>
          <p:nvPr/>
        </p:nvPicPr>
        <p:blipFill>
          <a:blip r:embed="rId4">
            <a:extLst/>
          </a:blip>
          <a:stretch>
            <a:fillRect/>
          </a:stretch>
        </p:blipFill>
        <p:spPr>
          <a:xfrm flipH="1">
            <a:off x="2425700" y="1319234"/>
            <a:ext cx="8890001" cy="11064096"/>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217"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218" name="image.png" descr="image.png"/>
          <p:cNvPicPr>
            <a:picLocks noChangeAspect="1"/>
          </p:cNvPicPr>
          <p:nvPr/>
        </p:nvPicPr>
        <p:blipFill>
          <a:blip r:embed="rId2">
            <a:extLst/>
          </a:blip>
          <a:stretch>
            <a:fillRect/>
          </a:stretch>
        </p:blipFill>
        <p:spPr>
          <a:xfrm>
            <a:off x="2597830" y="800100"/>
            <a:ext cx="3378205" cy="5806972"/>
          </a:xfrm>
          <a:prstGeom prst="rect">
            <a:avLst/>
          </a:prstGeom>
          <a:ln w="63500">
            <a:solidFill>
              <a:srgbClr val="FFFFFF"/>
            </a:solidFill>
            <a:miter lim="400000"/>
          </a:ln>
        </p:spPr>
      </p:pic>
      <p:pic>
        <p:nvPicPr>
          <p:cNvPr id="1219" name="image.png" descr="image.png"/>
          <p:cNvPicPr>
            <a:picLocks noChangeAspect="1"/>
          </p:cNvPicPr>
          <p:nvPr/>
        </p:nvPicPr>
        <p:blipFill>
          <a:blip r:embed="rId3">
            <a:extLst/>
          </a:blip>
          <a:stretch>
            <a:fillRect/>
          </a:stretch>
        </p:blipFill>
        <p:spPr>
          <a:xfrm>
            <a:off x="6550025" y="800100"/>
            <a:ext cx="3378200" cy="5806972"/>
          </a:xfrm>
          <a:prstGeom prst="rect">
            <a:avLst/>
          </a:prstGeom>
          <a:ln w="63500">
            <a:solidFill>
              <a:srgbClr val="FFFFFF"/>
            </a:solidFill>
            <a:miter lim="400000"/>
          </a:ln>
        </p:spPr>
      </p:pic>
      <p:pic>
        <p:nvPicPr>
          <p:cNvPr id="1220" name="image.png" descr="image.png"/>
          <p:cNvPicPr>
            <a:picLocks noChangeAspect="1"/>
          </p:cNvPicPr>
          <p:nvPr/>
        </p:nvPicPr>
        <p:blipFill>
          <a:blip r:embed="rId4">
            <a:extLst/>
          </a:blip>
          <a:stretch>
            <a:fillRect/>
          </a:stretch>
        </p:blipFill>
        <p:spPr>
          <a:xfrm>
            <a:off x="10499725" y="808037"/>
            <a:ext cx="3376415" cy="5803902"/>
          </a:xfrm>
          <a:prstGeom prst="rect">
            <a:avLst/>
          </a:prstGeom>
          <a:ln w="63500">
            <a:solidFill>
              <a:srgbClr val="FFFFFF"/>
            </a:solidFill>
            <a:miter lim="400000"/>
          </a:ln>
        </p:spPr>
      </p:pic>
      <p:pic>
        <p:nvPicPr>
          <p:cNvPr id="1221" name="image.png" descr="image.png"/>
          <p:cNvPicPr>
            <a:picLocks noChangeAspect="1"/>
          </p:cNvPicPr>
          <p:nvPr/>
        </p:nvPicPr>
        <p:blipFill>
          <a:blip r:embed="rId5">
            <a:extLst/>
          </a:blip>
          <a:stretch>
            <a:fillRect/>
          </a:stretch>
        </p:blipFill>
        <p:spPr>
          <a:xfrm>
            <a:off x="14439900" y="800100"/>
            <a:ext cx="3378200" cy="5806972"/>
          </a:xfrm>
          <a:prstGeom prst="rect">
            <a:avLst/>
          </a:prstGeom>
          <a:ln w="63500">
            <a:solidFill>
              <a:srgbClr val="FFFFFF"/>
            </a:solidFill>
            <a:miter lim="400000"/>
          </a:ln>
        </p:spPr>
      </p:pic>
      <p:pic>
        <p:nvPicPr>
          <p:cNvPr id="1222" name="image.png" descr="image.png"/>
          <p:cNvPicPr>
            <a:picLocks noChangeAspect="1"/>
          </p:cNvPicPr>
          <p:nvPr/>
        </p:nvPicPr>
        <p:blipFill>
          <a:blip r:embed="rId6">
            <a:extLst/>
          </a:blip>
          <a:stretch>
            <a:fillRect/>
          </a:stretch>
        </p:blipFill>
        <p:spPr>
          <a:xfrm>
            <a:off x="18389600" y="801687"/>
            <a:ext cx="3378200" cy="5806972"/>
          </a:xfrm>
          <a:prstGeom prst="rect">
            <a:avLst/>
          </a:prstGeom>
          <a:ln w="63500">
            <a:solidFill>
              <a:srgbClr val="FFFFFF"/>
            </a:solidFill>
            <a:miter lim="400000"/>
          </a:ln>
        </p:spPr>
      </p:pic>
      <p:sp>
        <p:nvSpPr>
          <p:cNvPr id="1223" name="Big Bang"/>
          <p:cNvSpPr txBox="1"/>
          <p:nvPr/>
        </p:nvSpPr>
        <p:spPr>
          <a:xfrm>
            <a:off x="2689906" y="862514"/>
            <a:ext cx="319405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الانفجار العظيم</a:t>
            </a:r>
          </a:p>
        </p:txBody>
      </p:sp>
      <p:sp>
        <p:nvSpPr>
          <p:cNvPr id="1224" name="Sun"/>
          <p:cNvSpPr txBox="1"/>
          <p:nvPr/>
        </p:nvSpPr>
        <p:spPr>
          <a:xfrm>
            <a:off x="10735016"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uFill>
                  <a:solidFill>
                    <a:srgbClr val="FFFFFF"/>
                  </a:solidFill>
                </a:uFill>
                <a:latin typeface="Arial"/>
                <a:ea typeface="Arial"/>
                <a:cs typeface="Arial"/>
                <a:sym typeface="Arial"/>
              </a:defRPr>
            </a:lvl1pPr>
          </a:lstStyle>
          <a:p>
            <a:pPr/>
            <a:r>
              <a:t>الشمس</a:t>
            </a:r>
          </a:p>
        </p:txBody>
      </p:sp>
      <p:sp>
        <p:nvSpPr>
          <p:cNvPr id="1225" name="Molten Earth"/>
          <p:cNvSpPr txBox="1"/>
          <p:nvPr/>
        </p:nvSpPr>
        <p:spPr>
          <a:xfrm>
            <a:off x="14510444" y="862514"/>
            <a:ext cx="3237113"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الأرض الحديثة</a:t>
            </a:r>
          </a:p>
        </p:txBody>
      </p:sp>
      <p:sp>
        <p:nvSpPr>
          <p:cNvPr id="1226" name="First Oceans"/>
          <p:cNvSpPr txBox="1"/>
          <p:nvPr/>
        </p:nvSpPr>
        <p:spPr>
          <a:xfrm>
            <a:off x="18621455"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أوَّل محيطات</a:t>
            </a:r>
          </a:p>
        </p:txBody>
      </p:sp>
      <p:sp>
        <p:nvSpPr>
          <p:cNvPr id="1227"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grpSp>
        <p:nvGrpSpPr>
          <p:cNvPr id="1240" name="Group"/>
          <p:cNvGrpSpPr/>
          <p:nvPr/>
        </p:nvGrpSpPr>
        <p:grpSpPr>
          <a:xfrm>
            <a:off x="4785029" y="7093768"/>
            <a:ext cx="14795576" cy="6192388"/>
            <a:chOff x="0" y="-1"/>
            <a:chExt cx="14795573" cy="6192387"/>
          </a:xfrm>
        </p:grpSpPr>
        <p:pic>
          <p:nvPicPr>
            <p:cNvPr id="1228" name="image.png" descr="image.png"/>
            <p:cNvPicPr>
              <a:picLocks noChangeAspect="1"/>
            </p:cNvPicPr>
            <p:nvPr/>
          </p:nvPicPr>
          <p:blipFill>
            <a:blip r:embed="rId7">
              <a:extLst/>
            </a:blip>
            <a:srcRect l="0" t="11663" r="415" b="11664"/>
            <a:stretch>
              <a:fillRect/>
            </a:stretch>
          </p:blipFill>
          <p:spPr>
            <a:xfrm>
              <a:off x="-1" y="822"/>
              <a:ext cx="4540253" cy="6172027"/>
            </a:xfrm>
            <a:prstGeom prst="rect">
              <a:avLst/>
            </a:prstGeom>
            <a:ln w="63500" cap="flat">
              <a:solidFill>
                <a:srgbClr val="FFFFFF"/>
              </a:solidFill>
              <a:prstDash val="solid"/>
              <a:miter lim="400000"/>
            </a:ln>
            <a:effectLst/>
          </p:spPr>
        </p:pic>
        <p:pic>
          <p:nvPicPr>
            <p:cNvPr id="1229" name="image.png" descr="image.png"/>
            <p:cNvPicPr>
              <a:picLocks noChangeAspect="1"/>
            </p:cNvPicPr>
            <p:nvPr/>
          </p:nvPicPr>
          <p:blipFill>
            <a:blip r:embed="rId8">
              <a:extLst/>
            </a:blip>
            <a:srcRect l="104" t="17533" r="0" b="3724"/>
            <a:stretch>
              <a:fillRect/>
            </a:stretch>
          </p:blipFill>
          <p:spPr>
            <a:xfrm>
              <a:off x="5188347" y="25076"/>
              <a:ext cx="4399752" cy="6123317"/>
            </a:xfrm>
            <a:prstGeom prst="rect">
              <a:avLst/>
            </a:prstGeom>
            <a:ln w="63500" cap="flat">
              <a:solidFill>
                <a:srgbClr val="FFFFFF"/>
              </a:solidFill>
              <a:prstDash val="solid"/>
              <a:miter lim="400000"/>
            </a:ln>
            <a:effectLst/>
          </p:spPr>
        </p:pic>
        <p:pic>
          <p:nvPicPr>
            <p:cNvPr id="1230" name="image.png" descr="image.png"/>
            <p:cNvPicPr>
              <a:picLocks noChangeAspect="1"/>
            </p:cNvPicPr>
            <p:nvPr/>
          </p:nvPicPr>
          <p:blipFill>
            <a:blip r:embed="rId9">
              <a:extLst/>
            </a:blip>
            <a:srcRect l="0" t="17809" r="0" b="5452"/>
            <a:stretch>
              <a:fillRect/>
            </a:stretch>
          </p:blipFill>
          <p:spPr>
            <a:xfrm>
              <a:off x="10236270" y="14950"/>
              <a:ext cx="4559304" cy="6177437"/>
            </a:xfrm>
            <a:prstGeom prst="rect">
              <a:avLst/>
            </a:prstGeom>
            <a:ln w="63500" cap="flat">
              <a:solidFill>
                <a:srgbClr val="FFFFFF"/>
              </a:solidFill>
              <a:prstDash val="solid"/>
              <a:miter lim="400000"/>
            </a:ln>
            <a:effectLst/>
          </p:spPr>
        </p:pic>
        <p:grpSp>
          <p:nvGrpSpPr>
            <p:cNvPr id="1233" name="Day 4"/>
            <p:cNvGrpSpPr/>
            <p:nvPr/>
          </p:nvGrpSpPr>
          <p:grpSpPr>
            <a:xfrm>
              <a:off x="10961050" y="-1"/>
              <a:ext cx="1305552" cy="1304486"/>
              <a:chOff x="0" y="0"/>
              <a:chExt cx="1305551" cy="1304485"/>
            </a:xfrm>
          </p:grpSpPr>
          <p:sp>
            <p:nvSpPr>
              <p:cNvPr id="1231"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232" name="اليوم 4"/>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4</a:t>
                </a:r>
              </a:p>
            </p:txBody>
          </p:sp>
        </p:grpSp>
        <p:grpSp>
          <p:nvGrpSpPr>
            <p:cNvPr id="1236" name="Day 3"/>
            <p:cNvGrpSpPr/>
            <p:nvPr/>
          </p:nvGrpSpPr>
          <p:grpSpPr>
            <a:xfrm>
              <a:off x="7882262" y="-1"/>
              <a:ext cx="1305553" cy="1304486"/>
              <a:chOff x="0" y="0"/>
              <a:chExt cx="1305551" cy="1304485"/>
            </a:xfrm>
          </p:grpSpPr>
          <p:sp>
            <p:nvSpPr>
              <p:cNvPr id="1234" name="Line"/>
              <p:cNvSpPr/>
              <p:nvPr/>
            </p:nvSpPr>
            <p:spPr>
              <a:xfrm>
                <a:off x="17774" y="0"/>
                <a:ext cx="1270003" cy="1304486"/>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235" name="اليوم 3"/>
              <p:cNvSpPr txBox="1"/>
              <p:nvPr/>
            </p:nvSpPr>
            <p:spPr>
              <a:xfrm>
                <a:off x="-1" y="331390"/>
                <a:ext cx="1305552"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3</a:t>
                </a:r>
              </a:p>
            </p:txBody>
          </p:sp>
        </p:grpSp>
        <p:grpSp>
          <p:nvGrpSpPr>
            <p:cNvPr id="1239" name="Days 1-2"/>
            <p:cNvGrpSpPr/>
            <p:nvPr/>
          </p:nvGrpSpPr>
          <p:grpSpPr>
            <a:xfrm>
              <a:off x="1055453" y="-2"/>
              <a:ext cx="2492922" cy="1304487"/>
              <a:chOff x="0" y="0"/>
              <a:chExt cx="2492920" cy="1304485"/>
            </a:xfrm>
          </p:grpSpPr>
          <p:sp>
            <p:nvSpPr>
              <p:cNvPr id="1237" name="Line"/>
              <p:cNvSpPr/>
              <p:nvPr/>
            </p:nvSpPr>
            <p:spPr>
              <a:xfrm>
                <a:off x="611460" y="0"/>
                <a:ext cx="1270002" cy="1304487"/>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1238" name="اليومان 1 و2"/>
              <p:cNvSpPr txBox="1"/>
              <p:nvPr/>
            </p:nvSpPr>
            <p:spPr>
              <a:xfrm>
                <a:off x="-1" y="331390"/>
                <a:ext cx="2492921" cy="641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اليومان 1 و2</a:t>
                </a:r>
              </a:p>
            </p:txBody>
          </p:sp>
        </p:grpSp>
      </p:grpSp>
      <p:sp>
        <p:nvSpPr>
          <p:cNvPr id="1241" name="13.8 Billion…"/>
          <p:cNvSpPr txBox="1"/>
          <p:nvPr/>
        </p:nvSpPr>
        <p:spPr>
          <a:xfrm>
            <a:off x="2711368" y="5952249"/>
            <a:ext cx="3154248"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rtl="1">
              <a:lnSpc>
                <a:spcPct val="90000"/>
              </a:lnSpc>
              <a:defRPr b="1" sz="3400">
                <a:solidFill>
                  <a:srgbClr val="FFFFFF"/>
                </a:solidFill>
                <a:uFill>
                  <a:solidFill>
                    <a:srgbClr val="FFFFFF"/>
                  </a:solidFill>
                </a:uFill>
                <a:latin typeface="Arial"/>
                <a:ea typeface="Arial"/>
                <a:cs typeface="Arial"/>
                <a:sym typeface="Arial"/>
              </a:defRPr>
            </a:pPr>
            <a:r>
              <a:t>منذ 13.8</a:t>
            </a:r>
            <a:r>
              <a:t> </a:t>
            </a:r>
            <a:r>
              <a:t> بليون سنة</a:t>
            </a:r>
          </a:p>
        </p:txBody>
      </p:sp>
      <p:sp>
        <p:nvSpPr>
          <p:cNvPr id="1242" name="10-12 Billion…"/>
          <p:cNvSpPr txBox="1"/>
          <p:nvPr/>
        </p:nvSpPr>
        <p:spPr>
          <a:xfrm>
            <a:off x="6616700" y="5727071"/>
            <a:ext cx="3237113" cy="928358"/>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rtl="1">
              <a:lnSpc>
                <a:spcPct val="90000"/>
              </a:lnSpc>
              <a:defRPr b="1" sz="3400">
                <a:solidFill>
                  <a:srgbClr val="FFFFFF"/>
                </a:solidFill>
                <a:uFill>
                  <a:solidFill>
                    <a:srgbClr val="FFFFFF"/>
                  </a:solidFill>
                </a:uFill>
                <a:latin typeface="Arial"/>
                <a:ea typeface="Arial"/>
                <a:cs typeface="Arial"/>
                <a:sym typeface="Arial"/>
              </a:defRPr>
            </a:pPr>
            <a:r>
              <a:t>منذ 10-12</a:t>
            </a:r>
            <a:r>
              <a:t> </a:t>
            </a:r>
            <a:r>
              <a:t> بليون سنة</a:t>
            </a:r>
          </a:p>
        </p:txBody>
      </p:sp>
      <p:sp>
        <p:nvSpPr>
          <p:cNvPr id="1243" name="5 Billion…"/>
          <p:cNvSpPr txBox="1"/>
          <p:nvPr/>
        </p:nvSpPr>
        <p:spPr>
          <a:xfrm>
            <a:off x="107442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rtl="1">
              <a:lnSpc>
                <a:spcPct val="90000"/>
              </a:lnSpc>
              <a:defRPr b="1" sz="3400">
                <a:solidFill>
                  <a:srgbClr val="FFFFFF"/>
                </a:solidFill>
                <a:uFill>
                  <a:solidFill>
                    <a:srgbClr val="FFFFFF"/>
                  </a:solidFill>
                </a:uFill>
                <a:latin typeface="Arial"/>
                <a:ea typeface="Arial"/>
                <a:cs typeface="Arial"/>
                <a:sym typeface="Arial"/>
              </a:defRPr>
            </a:pPr>
            <a:r>
              <a:t>منذ 5</a:t>
            </a:r>
            <a:r>
              <a:t> ب</a:t>
            </a:r>
            <a:r>
              <a:t>ليون سنة</a:t>
            </a:r>
          </a:p>
        </p:txBody>
      </p:sp>
      <p:sp>
        <p:nvSpPr>
          <p:cNvPr id="1244" name="3.8 Billion…"/>
          <p:cNvSpPr txBox="1"/>
          <p:nvPr/>
        </p:nvSpPr>
        <p:spPr>
          <a:xfrm>
            <a:off x="18643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rtl="1">
              <a:lnSpc>
                <a:spcPct val="90000"/>
              </a:lnSpc>
              <a:defRPr b="1" sz="3400">
                <a:solidFill>
                  <a:srgbClr val="FFFFFF"/>
                </a:solidFill>
                <a:uFill>
                  <a:solidFill>
                    <a:srgbClr val="FFFFFF"/>
                  </a:solidFill>
                </a:uFill>
                <a:latin typeface="Arial"/>
                <a:ea typeface="Arial"/>
                <a:cs typeface="Arial"/>
                <a:sym typeface="Arial"/>
              </a:defRPr>
            </a:pPr>
            <a:r>
              <a:t>منذ 3.8</a:t>
            </a:r>
            <a:r>
              <a:t> </a:t>
            </a:r>
            <a:r>
              <a:t> بليون سنة</a:t>
            </a:r>
          </a:p>
        </p:txBody>
      </p:sp>
      <p:sp>
        <p:nvSpPr>
          <p:cNvPr id="1245" name="4.5 Billion…"/>
          <p:cNvSpPr txBox="1"/>
          <p:nvPr/>
        </p:nvSpPr>
        <p:spPr>
          <a:xfrm>
            <a:off x="14706600" y="5950662"/>
            <a:ext cx="2895600" cy="481175"/>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914400" rtl="1">
              <a:lnSpc>
                <a:spcPct val="90000"/>
              </a:lnSpc>
              <a:defRPr b="1" sz="3400">
                <a:solidFill>
                  <a:srgbClr val="FFFFFF"/>
                </a:solidFill>
                <a:uFill>
                  <a:solidFill>
                    <a:srgbClr val="FFFFFF"/>
                  </a:solidFill>
                </a:uFill>
                <a:latin typeface="Arial"/>
                <a:ea typeface="Arial"/>
                <a:cs typeface="Arial"/>
                <a:sym typeface="Arial"/>
              </a:defRPr>
            </a:pPr>
            <a:r>
              <a:t>منذ 4.5</a:t>
            </a:r>
            <a:r>
              <a:t> </a:t>
            </a:r>
            <a:r>
              <a:t> بليون سنة</a:t>
            </a:r>
          </a:p>
        </p:txBody>
      </p:sp>
      <p:sp>
        <p:nvSpPr>
          <p:cNvPr id="1246" name="First Stars"/>
          <p:cNvSpPr txBox="1"/>
          <p:nvPr/>
        </p:nvSpPr>
        <p:spPr>
          <a:xfrm>
            <a:off x="6773664" y="862514"/>
            <a:ext cx="289560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defRPr sz="5000">
                <a:solidFill>
                  <a:srgbClr val="FFFFFF"/>
                </a:solidFill>
                <a:uFill>
                  <a:solidFill>
                    <a:srgbClr val="FFFFFF"/>
                  </a:solidFill>
                </a:uFill>
                <a:latin typeface="Arial"/>
                <a:ea typeface="Arial"/>
                <a:cs typeface="Arial"/>
                <a:sym typeface="Arial"/>
              </a:defRPr>
            </a:lvl1pPr>
          </a:lstStyle>
          <a:p>
            <a:pPr/>
            <a:r>
              <a:t>النجوم الأولى</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8"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249"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
        <p:nvSpPr>
          <p:cNvPr id="1250" name="EVOLUTION"/>
          <p:cNvSpPr txBox="1"/>
          <p:nvPr/>
        </p:nvSpPr>
        <p:spPr>
          <a:xfrm>
            <a:off x="1127977" y="3310838"/>
            <a:ext cx="6068312" cy="13031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400">
                <a:solidFill>
                  <a:srgbClr val="FFFFFF"/>
                </a:solidFill>
                <a:uFill>
                  <a:solidFill>
                    <a:srgbClr val="FFFFFF"/>
                  </a:solidFill>
                </a:uFill>
                <a:latin typeface="+mn-lt"/>
                <a:ea typeface="+mn-ea"/>
                <a:cs typeface="+mn-cs"/>
                <a:sym typeface="Helvetica"/>
              </a:defRPr>
            </a:lvl1pPr>
          </a:lstStyle>
          <a:p>
            <a:pPr/>
            <a:r>
              <a:t>التطوُّر</a:t>
            </a:r>
          </a:p>
        </p:txBody>
      </p:sp>
      <p:sp>
        <p:nvSpPr>
          <p:cNvPr id="1251"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algn="l" defTabSz="914400">
              <a:defRPr sz="1800">
                <a:solidFill>
                  <a:srgbClr val="FFFFFF"/>
                </a:solidFill>
                <a:uFill>
                  <a:solidFill>
                    <a:srgbClr val="FFFFFF"/>
                  </a:solidFill>
                </a:uFill>
                <a:latin typeface="Arial"/>
                <a:ea typeface="Arial"/>
                <a:cs typeface="Arial"/>
                <a:sym typeface="Arial"/>
              </a:defRPr>
            </a:pPr>
          </a:p>
        </p:txBody>
      </p:sp>
      <p:sp>
        <p:nvSpPr>
          <p:cNvPr id="1252" name="Rectangle"/>
          <p:cNvSpPr/>
          <p:nvPr/>
        </p:nvSpPr>
        <p:spPr>
          <a:xfrm>
            <a:off x="101600" y="13792200"/>
            <a:ext cx="24676100" cy="6985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253" name="droppedImage.pdf" descr="droppedImage.pdf"/>
          <p:cNvPicPr>
            <a:picLocks noChangeAspect="1"/>
          </p:cNvPicPr>
          <p:nvPr/>
        </p:nvPicPr>
        <p:blipFill>
          <a:blip r:embed="rId2">
            <a:extLst/>
          </a:blip>
          <a:stretch>
            <a:fillRect/>
          </a:stretch>
        </p:blipFill>
        <p:spPr>
          <a:xfrm>
            <a:off x="7006666" y="1384300"/>
            <a:ext cx="3396741" cy="5156200"/>
          </a:xfrm>
          <a:prstGeom prst="rect">
            <a:avLst/>
          </a:prstGeom>
          <a:ln w="12700">
            <a:miter lim="400000"/>
          </a:ln>
        </p:spPr>
      </p:pic>
      <p:pic>
        <p:nvPicPr>
          <p:cNvPr id="1254" name="droppedImage.pdf" descr="droppedImage.pdf"/>
          <p:cNvPicPr>
            <a:picLocks noChangeAspect="1"/>
          </p:cNvPicPr>
          <p:nvPr/>
        </p:nvPicPr>
        <p:blipFill>
          <a:blip r:embed="rId3">
            <a:extLst/>
          </a:blip>
          <a:stretch>
            <a:fillRect/>
          </a:stretch>
        </p:blipFill>
        <p:spPr>
          <a:xfrm>
            <a:off x="10871200" y="1384300"/>
            <a:ext cx="3372302" cy="5156200"/>
          </a:xfrm>
          <a:prstGeom prst="rect">
            <a:avLst/>
          </a:prstGeom>
          <a:ln w="12700">
            <a:miter lim="400000"/>
          </a:ln>
        </p:spPr>
      </p:pic>
      <p:pic>
        <p:nvPicPr>
          <p:cNvPr id="1255" name="droppedImage.pdf" descr="droppedImage.pdf"/>
          <p:cNvPicPr>
            <a:picLocks noChangeAspect="1"/>
          </p:cNvPicPr>
          <p:nvPr/>
        </p:nvPicPr>
        <p:blipFill>
          <a:blip r:embed="rId4">
            <a:extLst/>
          </a:blip>
          <a:stretch>
            <a:fillRect/>
          </a:stretch>
        </p:blipFill>
        <p:spPr>
          <a:xfrm>
            <a:off x="14662331" y="1409700"/>
            <a:ext cx="3390903" cy="5160067"/>
          </a:xfrm>
          <a:prstGeom prst="rect">
            <a:avLst/>
          </a:prstGeom>
          <a:ln w="12700">
            <a:miter lim="400000"/>
          </a:ln>
        </p:spPr>
      </p:pic>
      <p:pic>
        <p:nvPicPr>
          <p:cNvPr id="1256" name="droppedImage.pdf" descr="droppedImage.pdf"/>
          <p:cNvPicPr>
            <a:picLocks noChangeAspect="1"/>
          </p:cNvPicPr>
          <p:nvPr/>
        </p:nvPicPr>
        <p:blipFill>
          <a:blip r:embed="rId5">
            <a:extLst/>
          </a:blip>
          <a:stretch>
            <a:fillRect/>
          </a:stretch>
        </p:blipFill>
        <p:spPr>
          <a:xfrm>
            <a:off x="18503900" y="1409700"/>
            <a:ext cx="3390900" cy="5160067"/>
          </a:xfrm>
          <a:prstGeom prst="rect">
            <a:avLst/>
          </a:prstGeom>
          <a:ln w="12700">
            <a:miter lim="400000"/>
          </a:ln>
        </p:spPr>
      </p:pic>
      <p:grpSp>
        <p:nvGrpSpPr>
          <p:cNvPr id="1261" name="Group"/>
          <p:cNvGrpSpPr/>
          <p:nvPr/>
        </p:nvGrpSpPr>
        <p:grpSpPr>
          <a:xfrm>
            <a:off x="3588796" y="7164228"/>
            <a:ext cx="16769635" cy="5168905"/>
            <a:chOff x="0" y="0"/>
            <a:chExt cx="16769633" cy="5168903"/>
          </a:xfrm>
        </p:grpSpPr>
        <p:sp>
          <p:nvSpPr>
            <p:cNvPr id="1257" name="GENESIS"/>
            <p:cNvSpPr txBox="1"/>
            <p:nvPr/>
          </p:nvSpPr>
          <p:spPr>
            <a:xfrm>
              <a:off x="-1" y="1979600"/>
              <a:ext cx="4624907" cy="11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rtl="1">
                <a:lnSpc>
                  <a:spcPct val="70000"/>
                </a:lnSpc>
                <a:defRPr b="1" sz="8400">
                  <a:solidFill>
                    <a:srgbClr val="FFFFFF"/>
                  </a:solidFill>
                  <a:uFill>
                    <a:solidFill>
                      <a:srgbClr val="FFFFFF"/>
                    </a:solidFill>
                  </a:uFill>
                  <a:latin typeface="Arial"/>
                  <a:ea typeface="Arial"/>
                  <a:cs typeface="Arial"/>
                  <a:sym typeface="Arial"/>
                </a:defRPr>
              </a:lvl1pPr>
            </a:lstStyle>
            <a:p>
              <a:pPr/>
              <a:r>
                <a:t>التكوين</a:t>
              </a:r>
            </a:p>
          </p:txBody>
        </p:sp>
        <p:pic>
          <p:nvPicPr>
            <p:cNvPr id="1258" name="droppedImage.pdf" descr="droppedImage.pdf"/>
            <p:cNvPicPr>
              <a:picLocks noChangeAspect="1"/>
            </p:cNvPicPr>
            <p:nvPr/>
          </p:nvPicPr>
          <p:blipFill>
            <a:blip r:embed="rId3">
              <a:extLst/>
            </a:blip>
            <a:stretch>
              <a:fillRect/>
            </a:stretch>
          </p:blipFill>
          <p:spPr>
            <a:xfrm>
              <a:off x="5083113" y="-1"/>
              <a:ext cx="3372305" cy="5156204"/>
            </a:xfrm>
            <a:prstGeom prst="rect">
              <a:avLst/>
            </a:prstGeom>
            <a:ln w="12700" cap="flat">
              <a:noFill/>
              <a:miter lim="400000"/>
            </a:ln>
            <a:effectLst/>
          </p:spPr>
        </p:pic>
        <p:pic>
          <p:nvPicPr>
            <p:cNvPr id="1259" name="droppedImage.pdf" descr="droppedImage.pdf"/>
            <p:cNvPicPr>
              <a:picLocks noChangeAspect="1"/>
            </p:cNvPicPr>
            <p:nvPr/>
          </p:nvPicPr>
          <p:blipFill>
            <a:blip r:embed="rId6">
              <a:extLst/>
            </a:blip>
            <a:stretch>
              <a:fillRect/>
            </a:stretch>
          </p:blipFill>
          <p:spPr>
            <a:xfrm>
              <a:off x="9236014" y="12699"/>
              <a:ext cx="3380720" cy="5156205"/>
            </a:xfrm>
            <a:prstGeom prst="rect">
              <a:avLst/>
            </a:prstGeom>
            <a:ln w="12700" cap="flat">
              <a:noFill/>
              <a:miter lim="400000"/>
            </a:ln>
            <a:effectLst/>
          </p:spPr>
        </p:pic>
        <p:pic>
          <p:nvPicPr>
            <p:cNvPr id="1260" name="droppedImage.pdf" descr="droppedImage.pdf"/>
            <p:cNvPicPr>
              <a:picLocks noChangeAspect="1"/>
            </p:cNvPicPr>
            <p:nvPr/>
          </p:nvPicPr>
          <p:blipFill>
            <a:blip r:embed="rId7">
              <a:extLst/>
            </a:blip>
            <a:stretch>
              <a:fillRect/>
            </a:stretch>
          </p:blipFill>
          <p:spPr>
            <a:xfrm>
              <a:off x="13388912" y="12699"/>
              <a:ext cx="3380721" cy="515620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3" name="TS DEATH vs SIN2 BIGGER NEWwer 150.jpg" descr="TS DEATH vs SIN2 BIGGER NEWwer 150.jpg"/>
          <p:cNvPicPr>
            <a:picLocks noChangeAspect="1"/>
          </p:cNvPicPr>
          <p:nvPr/>
        </p:nvPicPr>
        <p:blipFill>
          <a:blip r:embed="rId2">
            <a:extLst/>
          </a:blip>
          <a:stretch>
            <a:fillRect/>
          </a:stretch>
        </p:blipFill>
        <p:spPr>
          <a:xfrm>
            <a:off x="-11213" y="-340"/>
            <a:ext cx="24384003" cy="13665879"/>
          </a:xfrm>
          <a:prstGeom prst="rect">
            <a:avLst/>
          </a:prstGeom>
          <a:ln w="12700">
            <a:miter lim="400000"/>
          </a:ln>
        </p:spPr>
      </p:pic>
      <p:sp>
        <p:nvSpPr>
          <p:cNvPr id="1264" name="ملايين السنين"/>
          <p:cNvSpPr txBox="1"/>
          <p:nvPr/>
        </p:nvSpPr>
        <p:spPr>
          <a:xfrm rot="20790000">
            <a:off x="5557905" y="3100816"/>
            <a:ext cx="10302084" cy="2414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14000">
                <a:solidFill>
                  <a:srgbClr val="FFFFFF"/>
                </a:solidFill>
                <a:latin typeface="+mn-lt"/>
                <a:ea typeface="+mn-ea"/>
                <a:cs typeface="+mn-cs"/>
                <a:sym typeface="Helvetica"/>
              </a:defRPr>
            </a:lvl1pPr>
          </a:lstStyle>
          <a:p>
            <a:pPr/>
            <a:r>
              <a:t>ملايين السنين</a:t>
            </a:r>
          </a:p>
        </p:txBody>
      </p:sp>
      <p:sp>
        <p:nvSpPr>
          <p:cNvPr id="1265" name="موت…"/>
          <p:cNvSpPr txBox="1"/>
          <p:nvPr/>
        </p:nvSpPr>
        <p:spPr>
          <a:xfrm>
            <a:off x="18397831" y="3291930"/>
            <a:ext cx="2421936" cy="34846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70000"/>
              </a:lnSpc>
              <a:defRPr b="1" sz="5000">
                <a:latin typeface="+mn-lt"/>
                <a:ea typeface="+mn-ea"/>
                <a:cs typeface="+mn-cs"/>
                <a:sym typeface="Helvetica"/>
              </a:defRPr>
            </a:pPr>
            <a:r>
              <a:t>موت</a:t>
            </a:r>
          </a:p>
          <a:p>
            <a:pPr rtl="1">
              <a:lnSpc>
                <a:spcPct val="70000"/>
              </a:lnSpc>
              <a:defRPr b="1" sz="5000">
                <a:latin typeface="+mn-lt"/>
                <a:ea typeface="+mn-ea"/>
                <a:cs typeface="+mn-cs"/>
                <a:sym typeface="Helvetica"/>
              </a:defRPr>
            </a:pPr>
            <a:r>
              <a:t>أشواك</a:t>
            </a:r>
          </a:p>
          <a:p>
            <a:pPr rtl="1">
              <a:lnSpc>
                <a:spcPct val="70000"/>
              </a:lnSpc>
              <a:defRPr b="1" sz="5000">
                <a:latin typeface="+mn-lt"/>
                <a:ea typeface="+mn-ea"/>
                <a:cs typeface="+mn-cs"/>
                <a:sym typeface="Helvetica"/>
              </a:defRPr>
            </a:pPr>
            <a:r>
              <a:t>مرض</a:t>
            </a:r>
          </a:p>
          <a:p>
            <a:pPr rtl="1">
              <a:lnSpc>
                <a:spcPct val="70000"/>
              </a:lnSpc>
              <a:defRPr b="1" sz="5000">
                <a:latin typeface="+mn-lt"/>
                <a:ea typeface="+mn-ea"/>
                <a:cs typeface="+mn-cs"/>
                <a:sym typeface="Helvetica"/>
              </a:defRPr>
            </a:pPr>
            <a:r>
              <a:t>انقراض</a:t>
            </a:r>
          </a:p>
          <a:p>
            <a:pPr rtl="1">
              <a:lnSpc>
                <a:spcPct val="70000"/>
              </a:lnSpc>
              <a:defRPr b="1" sz="5000">
                <a:latin typeface="+mn-lt"/>
                <a:ea typeface="+mn-ea"/>
                <a:cs typeface="+mn-cs"/>
                <a:sym typeface="Helvetica"/>
              </a:defRPr>
            </a:pPr>
            <a:r>
              <a:t>أكل لحوم</a:t>
            </a:r>
          </a:p>
        </p:txBody>
      </p:sp>
      <p:pic>
        <p:nvPicPr>
          <p:cNvPr id="1266" name="man 2.png" descr="man 2.png"/>
          <p:cNvPicPr>
            <a:picLocks noChangeAspect="1"/>
          </p:cNvPicPr>
          <p:nvPr/>
        </p:nvPicPr>
        <p:blipFill>
          <a:blip r:embed="rId3">
            <a:extLst/>
          </a:blip>
          <a:stretch>
            <a:fillRect/>
          </a:stretch>
        </p:blipFill>
        <p:spPr>
          <a:xfrm>
            <a:off x="20329639" y="718741"/>
            <a:ext cx="2380740" cy="6067724"/>
          </a:xfrm>
          <a:prstGeom prst="rect">
            <a:avLst/>
          </a:prstGeom>
          <a:ln w="12700">
            <a:miter lim="400000"/>
          </a:ln>
        </p:spPr>
      </p:pic>
      <p:sp>
        <p:nvSpPr>
          <p:cNvPr id="1267" name="Rectangle"/>
          <p:cNvSpPr/>
          <p:nvPr/>
        </p:nvSpPr>
        <p:spPr>
          <a:xfrm>
            <a:off x="545031" y="16110109"/>
            <a:ext cx="24599904" cy="7277102"/>
          </a:xfrm>
          <a:prstGeom prst="rect">
            <a:avLst/>
          </a:prstGeom>
          <a:solidFill>
            <a:srgbClr val="000000"/>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68" name="خطية"/>
          <p:cNvSpPr txBox="1"/>
          <p:nvPr/>
        </p:nvSpPr>
        <p:spPr>
          <a:xfrm rot="1200000">
            <a:off x="7252234" y="9516880"/>
            <a:ext cx="6888028" cy="224044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lvl1pPr defTabSz="914400" rtl="1">
              <a:defRPr b="1" sz="14000">
                <a:solidFill>
                  <a:srgbClr val="FFFFFF"/>
                </a:solidFill>
                <a:latin typeface="+mn-lt"/>
                <a:ea typeface="+mn-ea"/>
                <a:cs typeface="+mn-cs"/>
                <a:sym typeface="Helvetica"/>
              </a:defRPr>
            </a:lvl1pPr>
          </a:lstStyle>
          <a:p>
            <a:pPr/>
            <a:r>
              <a:t>خطيَّة</a:t>
            </a:r>
          </a:p>
        </p:txBody>
      </p:sp>
      <p:sp>
        <p:nvSpPr>
          <p:cNvPr id="1269" name="موت"/>
          <p:cNvSpPr txBox="1"/>
          <p:nvPr/>
        </p:nvSpPr>
        <p:spPr>
          <a:xfrm>
            <a:off x="16245273" y="8821197"/>
            <a:ext cx="2380740" cy="1337689"/>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lvl1pPr algn="l" defTabSz="914400" rtl="1">
              <a:defRPr b="1" sz="10000">
                <a:latin typeface="Calibri"/>
                <a:ea typeface="Calibri"/>
                <a:cs typeface="Calibri"/>
                <a:sym typeface="Calibri"/>
              </a:defRPr>
            </a:lvl1pPr>
          </a:lstStyle>
          <a:p>
            <a:pPr/>
            <a:r>
              <a:t>موت</a:t>
            </a:r>
          </a:p>
        </p:txBody>
      </p:sp>
      <p:sp>
        <p:nvSpPr>
          <p:cNvPr id="1270" name="ملاين من السنين"/>
          <p:cNvSpPr txBox="1"/>
          <p:nvPr/>
        </p:nvSpPr>
        <p:spPr>
          <a:xfrm>
            <a:off x="523134" y="125076"/>
            <a:ext cx="4819402" cy="107677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914400" rtl="1">
              <a:defRPr b="1" sz="7800">
                <a:solidFill>
                  <a:srgbClr val="FFFFFF"/>
                </a:solidFill>
                <a:latin typeface="Calibri"/>
                <a:ea typeface="Calibri"/>
                <a:cs typeface="Calibri"/>
                <a:sym typeface="Calibri"/>
              </a:defRPr>
            </a:lvl1pPr>
          </a:lstStyle>
          <a:p>
            <a:pPr/>
            <a:r>
              <a:t>ملايين السنين</a:t>
            </a:r>
          </a:p>
        </p:txBody>
      </p:sp>
      <p:sp>
        <p:nvSpPr>
          <p:cNvPr id="1271" name="عمل الانسان"/>
          <p:cNvSpPr txBox="1"/>
          <p:nvPr/>
        </p:nvSpPr>
        <p:spPr>
          <a:xfrm>
            <a:off x="473267" y="7305326"/>
            <a:ext cx="3982712" cy="213053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914400" rtl="1">
              <a:lnSpc>
                <a:spcPct val="80000"/>
              </a:lnSpc>
              <a:defRPr b="1" sz="7800">
                <a:latin typeface="Arial"/>
                <a:ea typeface="Arial"/>
                <a:cs typeface="Arial"/>
                <a:sym typeface="Arial"/>
              </a:defRPr>
            </a:lvl1pPr>
          </a:lstStyle>
          <a:p>
            <a:pPr/>
            <a:r>
              <a:t>الكتاب المقدس</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3" name="BK.jpg" descr="BK.jpg"/>
          <p:cNvPicPr>
            <a:picLocks noChangeAspect="1"/>
          </p:cNvPicPr>
          <p:nvPr/>
        </p:nvPicPr>
        <p:blipFill>
          <a:blip r:embed="rId3">
            <a:extLst/>
          </a:blip>
          <a:stretch>
            <a:fillRect/>
          </a:stretch>
        </p:blipFill>
        <p:spPr>
          <a:xfrm>
            <a:off x="-129859" y="-41971"/>
            <a:ext cx="25271458" cy="13784433"/>
          </a:xfrm>
          <a:prstGeom prst="rect">
            <a:avLst/>
          </a:prstGeom>
          <a:ln w="12700">
            <a:miter lim="400000"/>
          </a:ln>
          <a:effectLst>
            <a:outerShdw sx="100000" sy="100000" kx="0" ky="0" algn="b" rotWithShape="0" blurRad="190500" dist="8455" dir="5400000">
              <a:srgbClr val="000000"/>
            </a:outerShdw>
          </a:effectLst>
        </p:spPr>
      </p:pic>
      <p:sp>
        <p:nvSpPr>
          <p:cNvPr id="1274" name="PAIN…"/>
          <p:cNvSpPr txBox="1"/>
          <p:nvPr/>
        </p:nvSpPr>
        <p:spPr>
          <a:xfrm>
            <a:off x="14770222" y="2021757"/>
            <a:ext cx="2620174" cy="7770919"/>
          </a:xfrm>
          <a:prstGeom prst="rect">
            <a:avLst/>
          </a:prstGeom>
          <a:ln w="12700">
            <a:miter lim="400000"/>
          </a:ln>
          <a:effectLst>
            <a:outerShdw sx="100000" sy="100000" kx="0" ky="0" algn="b" rotWithShape="0" blurRad="0" dist="101548" dir="270000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ألم</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موت</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صراع</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معاناة</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انقراض</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أشواك</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  مرض </a:t>
            </a:r>
          </a:p>
          <a:p>
            <a:pPr algn="l" rtl="1">
              <a:lnSpc>
                <a:spcPct val="80000"/>
              </a:lnSpc>
              <a:defRPr b="1" sz="6600">
                <a:solidFill>
                  <a:srgbClr val="FCFC7F"/>
                </a:solidFill>
                <a:effectLst>
                  <a:outerShdw sx="100000" sy="100000" kx="0" ky="0" algn="b" rotWithShape="0" blurRad="38100" dist="38100" dir="2700000">
                    <a:srgbClr val="000000">
                      <a:alpha val="43137"/>
                    </a:srgbClr>
                  </a:outerShdw>
                </a:effectLst>
                <a:uFill>
                  <a:solidFill>
                    <a:srgbClr val="FCFC7F"/>
                  </a:solidFill>
                </a:uFill>
                <a:latin typeface="+mn-lt"/>
                <a:ea typeface="+mn-ea"/>
                <a:cs typeface="+mn-cs"/>
                <a:sym typeface="Helvetica"/>
              </a:defRPr>
            </a:pPr>
            <a:r>
              <a:t>قتل.</a:t>
            </a:r>
          </a:p>
        </p:txBody>
      </p:sp>
      <p:sp>
        <p:nvSpPr>
          <p:cNvPr id="1275" name="Progressive…"/>
          <p:cNvSpPr txBox="1"/>
          <p:nvPr/>
        </p:nvSpPr>
        <p:spPr>
          <a:xfrm>
            <a:off x="3856037" y="1171379"/>
            <a:ext cx="4263449" cy="29305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1">
              <a:lnSpc>
                <a:spcPct val="80000"/>
              </a:lnSpc>
              <a:defRPr spc="-330" sz="9600">
                <a:solidFill>
                  <a:srgbClr val="FFFFFF"/>
                </a:solidFill>
                <a:uFill>
                  <a:solidFill>
                    <a:srgbClr val="FFFFFF"/>
                  </a:solidFill>
                </a:uFill>
                <a:latin typeface="+mn-lt"/>
                <a:ea typeface="+mn-ea"/>
                <a:cs typeface="+mn-cs"/>
                <a:sym typeface="Helvetica"/>
              </a:defRPr>
            </a:pPr>
            <a:r>
              <a:t>الخلقوي</a:t>
            </a:r>
            <a:r>
              <a:t>َّ</a:t>
            </a:r>
            <a:r>
              <a:t>ة التقدمي</a:t>
            </a:r>
            <a:r>
              <a:t>َّ</a:t>
            </a:r>
            <a:r>
              <a:t>ة</a:t>
            </a:r>
          </a:p>
        </p:txBody>
      </p:sp>
      <p:sp>
        <p:nvSpPr>
          <p:cNvPr id="1276" name="MILLIONS OF YEARS"/>
          <p:cNvSpPr txBox="1"/>
          <p:nvPr/>
        </p:nvSpPr>
        <p:spPr>
          <a:xfrm>
            <a:off x="8928702" y="-85441"/>
            <a:ext cx="7425510" cy="166948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70000"/>
              </a:lnSpc>
              <a:defRPr b="1" baseline="-6797" spc="-99" sz="9600">
                <a:uFill>
                  <a:solidFill>
                    <a:srgbClr val="000000"/>
                  </a:solidFill>
                </a:uFill>
                <a:latin typeface="+mn-lt"/>
                <a:ea typeface="+mn-ea"/>
                <a:cs typeface="+mn-cs"/>
                <a:sym typeface="Helvetica"/>
              </a:defRPr>
            </a:lvl1pPr>
          </a:lstStyle>
          <a:p>
            <a:pPr/>
            <a:r>
              <a:t>ملايين السنين</a:t>
            </a:r>
          </a:p>
        </p:txBody>
      </p:sp>
      <p:sp>
        <p:nvSpPr>
          <p:cNvPr id="1277" name="Theistic…"/>
          <p:cNvSpPr txBox="1"/>
          <p:nvPr/>
        </p:nvSpPr>
        <p:spPr>
          <a:xfrm>
            <a:off x="17294657" y="796543"/>
            <a:ext cx="3793592" cy="29305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1">
              <a:lnSpc>
                <a:spcPct val="80000"/>
              </a:lnSpc>
              <a:defRPr spc="-330" sz="9600">
                <a:solidFill>
                  <a:srgbClr val="FFFFFF"/>
                </a:solidFill>
                <a:uFill>
                  <a:solidFill>
                    <a:srgbClr val="FFFFFF"/>
                  </a:solidFill>
                </a:uFill>
                <a:latin typeface="+mn-lt"/>
                <a:ea typeface="+mn-ea"/>
                <a:cs typeface="+mn-cs"/>
                <a:sym typeface="Helvetica"/>
              </a:defRPr>
            </a:pPr>
            <a:r>
              <a:t>التطو</a:t>
            </a:r>
            <a:r>
              <a:t>ُّ</a:t>
            </a:r>
            <a:r>
              <a:t>ر الإلهي</a:t>
            </a:r>
            <a:r>
              <a:t>ّ</a:t>
            </a:r>
          </a:p>
        </p:txBody>
      </p:sp>
      <p:sp>
        <p:nvSpPr>
          <p:cNvPr id="1278" name="Framework…"/>
          <p:cNvSpPr txBox="1"/>
          <p:nvPr/>
        </p:nvSpPr>
        <p:spPr>
          <a:xfrm>
            <a:off x="4088753" y="7710058"/>
            <a:ext cx="3651780" cy="29305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1">
              <a:lnSpc>
                <a:spcPct val="80000"/>
              </a:lnSpc>
              <a:defRPr spc="-330" sz="9600">
                <a:solidFill>
                  <a:srgbClr val="FFFFFF"/>
                </a:solidFill>
                <a:uFill>
                  <a:solidFill>
                    <a:srgbClr val="FFFFFF"/>
                  </a:solidFill>
                </a:uFill>
                <a:latin typeface="Trebuchet MS"/>
                <a:ea typeface="Trebuchet MS"/>
                <a:cs typeface="Trebuchet MS"/>
                <a:sym typeface="Trebuchet MS"/>
              </a:defRPr>
            </a:pPr>
            <a:r>
              <a:t>نظري</a:t>
            </a:r>
            <a:r>
              <a:t>َّ</a:t>
            </a:r>
            <a:r>
              <a:t>ة</a:t>
            </a:r>
            <a:r>
              <a:rPr>
                <a:effectLst>
                  <a:outerShdw sx="100000" sy="100000" kx="0" ky="0" algn="b" rotWithShape="0" blurRad="12700" dist="38100" dir="2700000">
                    <a:srgbClr val="FFFFFF"/>
                  </a:outerShdw>
                </a:effectLst>
                <a:latin typeface="+mn-lt"/>
                <a:ea typeface="+mn-ea"/>
                <a:cs typeface="+mn-cs"/>
                <a:sym typeface="Helvetica"/>
              </a:rPr>
              <a:t> </a:t>
            </a:r>
            <a:r>
              <a:t>الإطار</a:t>
            </a:r>
          </a:p>
        </p:txBody>
      </p:sp>
      <p:sp>
        <p:nvSpPr>
          <p:cNvPr id="1279" name="Other…"/>
          <p:cNvSpPr txBox="1"/>
          <p:nvPr/>
        </p:nvSpPr>
        <p:spPr>
          <a:xfrm>
            <a:off x="17597411" y="7748158"/>
            <a:ext cx="2570945" cy="29305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rtl="1">
              <a:lnSpc>
                <a:spcPct val="80000"/>
              </a:lnSpc>
              <a:defRPr spc="-330" sz="9600">
                <a:solidFill>
                  <a:srgbClr val="FFFFFF"/>
                </a:solidFill>
                <a:uFill>
                  <a:solidFill>
                    <a:srgbClr val="FFFFFF"/>
                  </a:solidFill>
                </a:uFill>
                <a:latin typeface="+mn-lt"/>
                <a:ea typeface="+mn-ea"/>
                <a:cs typeface="+mn-cs"/>
                <a:sym typeface="Helvetica"/>
              </a:defRPr>
            </a:lvl1pPr>
          </a:lstStyle>
          <a:p>
            <a:pPr/>
            <a:r>
              <a:t>عمر الكون</a:t>
            </a:r>
          </a:p>
        </p:txBody>
      </p:sp>
      <p:sp>
        <p:nvSpPr>
          <p:cNvPr id="1280" name="Gap…"/>
          <p:cNvSpPr txBox="1"/>
          <p:nvPr/>
        </p:nvSpPr>
        <p:spPr>
          <a:xfrm>
            <a:off x="10600136" y="9798487"/>
            <a:ext cx="4022334" cy="29305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rtl="1">
              <a:lnSpc>
                <a:spcPct val="80000"/>
              </a:lnSpc>
              <a:defRPr spc="-330" sz="9600">
                <a:solidFill>
                  <a:srgbClr val="FFFFFF"/>
                </a:solidFill>
                <a:uFill>
                  <a:solidFill>
                    <a:srgbClr val="FFFFFF"/>
                  </a:solidFill>
                </a:uFill>
                <a:latin typeface="+mn-lt"/>
                <a:ea typeface="+mn-ea"/>
                <a:cs typeface="+mn-cs"/>
                <a:sym typeface="Helvetica"/>
              </a:defRPr>
            </a:pPr>
            <a:r>
              <a:t>نظري</a:t>
            </a:r>
            <a:r>
              <a:t>َّ</a:t>
            </a:r>
            <a:r>
              <a:t>ة الفجوة</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We deny that extrabiblical views ever disprove the teaching of Scripture or hold priority over it."/>
          <p:cNvSpPr txBox="1"/>
          <p:nvPr>
            <p:ph type="title"/>
          </p:nvPr>
        </p:nvSpPr>
        <p:spPr>
          <a:xfrm>
            <a:off x="2629286" y="4279343"/>
            <a:ext cx="18474043" cy="3526786"/>
          </a:xfrm>
          <a:prstGeom prst="rect">
            <a:avLst/>
          </a:prstGeom>
        </p:spPr>
        <p:txBody>
          <a:bodyPr>
            <a:noAutofit/>
          </a:bodyPr>
          <a:lstStyle/>
          <a:p>
            <a:pPr algn="r" defTabSz="457200" rtl="1">
              <a:lnSpc>
                <a:spcPct val="90000"/>
              </a:lnSpc>
              <a:defRPr>
                <a:effectLst/>
              </a:defRPr>
            </a:pPr>
            <a:r>
              <a:rPr b="1">
                <a:solidFill>
                  <a:srgbClr val="00B0F0"/>
                </a:solidFill>
              </a:rPr>
              <a:t>ننكِرُ</a:t>
            </a:r>
            <a:r>
              <a:rPr>
                <a:solidFill>
                  <a:srgbClr val="00B0F0"/>
                </a:solidFill>
              </a:rPr>
              <a:t> </a:t>
            </a:r>
            <a:r>
              <a:t>أنَّه من الممكن للآراء خارج الكتاب المُقدَّس أن تلغي مصداقيَّة تعليم الكتاب المُقدَّس، </a:t>
            </a:r>
            <a:r>
              <a:rPr>
                <a:solidFill>
                  <a:srgbClr val="FFFF00"/>
                </a:solidFill>
              </a:rPr>
              <a:t>أو أن تحظى بأولويَّة عليه</a:t>
            </a:r>
            <a:r>
              <a:t>.</a:t>
            </a:r>
          </a:p>
        </p:txBody>
      </p:sp>
      <p:sp>
        <p:nvSpPr>
          <p:cNvPr id="1285"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
        <p:nvSpPr>
          <p:cNvPr id="1286" name="But all old-earth creationists do just that: they let extrabiblical (secular scientific) views hold priority over Scripture."/>
          <p:cNvSpPr txBox="1"/>
          <p:nvPr/>
        </p:nvSpPr>
        <p:spPr>
          <a:xfrm>
            <a:off x="2438400" y="7542026"/>
            <a:ext cx="18953682" cy="3666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90000"/>
              </a:lnSpc>
              <a:defRPr sz="7200">
                <a:solidFill>
                  <a:srgbClr val="FFFB00"/>
                </a:solidFill>
                <a:latin typeface="+mn-lt"/>
                <a:ea typeface="+mn-ea"/>
                <a:cs typeface="+mn-cs"/>
                <a:sym typeface="Helvetica"/>
              </a:defRPr>
            </a:pPr>
            <a:r>
              <a:t>لكنَّ كلَّ خلقيِّي الأرض القديمة يفعلون فقط ما يلي: </a:t>
            </a:r>
            <a:r>
              <a:rPr>
                <a:solidFill>
                  <a:srgbClr val="FFFFFF"/>
                </a:solidFill>
              </a:rPr>
              <a:t>يسمحون للنظريَّات غير الكتابيَّة (العلميَّة العلمانيَّة) بأن تحظى بأولويَّة على الكتاب المقدَّس.</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86"/>
                                        </p:tgtEl>
                                        <p:attrNameLst>
                                          <p:attrName>style.visibility</p:attrName>
                                        </p:attrNameLst>
                                      </p:cBhvr>
                                      <p:to>
                                        <p:strVal val="visible"/>
                                      </p:to>
                                    </p:set>
                                    <p:animEffect filter="fade" transition="in">
                                      <p:cBhvr>
                                        <p:cTn id="7" dur="500"/>
                                        <p:tgtEl>
                                          <p:spTgt spid="1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6"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We affirm the harmony of special [revelation] with general revelation and therefore of Biblical teaching with the facts of nature.…"/>
          <p:cNvSpPr txBox="1"/>
          <p:nvPr>
            <p:ph type="title"/>
          </p:nvPr>
        </p:nvSpPr>
        <p:spPr>
          <a:xfrm>
            <a:off x="2432050" y="4577663"/>
            <a:ext cx="19519900" cy="2947267"/>
          </a:xfrm>
          <a:prstGeom prst="rect">
            <a:avLst/>
          </a:prstGeom>
        </p:spPr>
        <p:txBody>
          <a:bodyPr>
            <a:noAutofit/>
          </a:bodyPr>
          <a:lstStyle/>
          <a:p>
            <a:pPr algn="r" defTabSz="457200" rtl="1">
              <a:spcBef>
                <a:spcPts val="5000"/>
              </a:spcBef>
              <a:defRPr>
                <a:effectLst/>
              </a:defRPr>
            </a:pPr>
            <a:r>
              <a:rPr b="1">
                <a:solidFill>
                  <a:srgbClr val="3BB0F0"/>
                </a:solidFill>
              </a:rPr>
              <a:t>نُؤكِّدُ</a:t>
            </a:r>
            <a:r>
              <a:t> التناغم بين</a:t>
            </a:r>
            <a:r>
              <a:rPr>
                <a:solidFill>
                  <a:srgbClr val="FFFF00"/>
                </a:solidFill>
              </a:rPr>
              <a:t> الإعلان </a:t>
            </a:r>
            <a:r>
              <a:t>الخاصِّ و</a:t>
            </a:r>
            <a:r>
              <a:rPr>
                <a:solidFill>
                  <a:srgbClr val="FFFF00"/>
                </a:solidFill>
              </a:rPr>
              <a:t>العامِّ</a:t>
            </a:r>
            <a:r>
              <a:t>، ومن ثمَّ بين التعليم الكتابيِّ </a:t>
            </a:r>
            <a:r>
              <a:rPr>
                <a:solidFill>
                  <a:srgbClr val="FFFF00"/>
                </a:solidFill>
              </a:rPr>
              <a:t>وحقائق الطبيعة</a:t>
            </a:r>
            <a:r>
              <a:t>.</a:t>
            </a:r>
          </a:p>
        </p:txBody>
      </p:sp>
      <p:sp>
        <p:nvSpPr>
          <p:cNvPr id="1291" name="Chicago Statement on Biblical Hermeneutics (1982),  Article 21"/>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21</a:t>
            </a:r>
          </a:p>
        </p:txBody>
      </p:sp>
      <p:sp>
        <p:nvSpPr>
          <p:cNvPr id="1292" name="We affirm the harmony of special [revelation] with general revelation and therefore of Biblical teaching with the facts of nature.…"/>
          <p:cNvSpPr txBox="1"/>
          <p:nvPr/>
        </p:nvSpPr>
        <p:spPr>
          <a:xfrm>
            <a:off x="2432050" y="8107707"/>
            <a:ext cx="19519900" cy="318066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algn="r" defTabSz="457200" rtl="1">
              <a:spcBef>
                <a:spcPts val="5000"/>
              </a:spcBef>
              <a:defRPr sz="7200">
                <a:solidFill>
                  <a:srgbClr val="FFFFFF"/>
                </a:solidFill>
                <a:latin typeface="+mn-lt"/>
                <a:ea typeface="+mn-ea"/>
                <a:cs typeface="+mn-cs"/>
                <a:sym typeface="Helvetica"/>
              </a:defRPr>
            </a:pPr>
            <a:r>
              <a:rPr b="1">
                <a:solidFill>
                  <a:srgbClr val="3BB0F0"/>
                </a:solidFill>
              </a:rPr>
              <a:t>ننكِرُ</a:t>
            </a:r>
            <a:r>
              <a:t> تناقُض أيَّة </a:t>
            </a:r>
            <a:r>
              <a:rPr>
                <a:solidFill>
                  <a:srgbClr val="FFFF00"/>
                </a:solidFill>
              </a:rPr>
              <a:t>حقائق علميَّة حقيقيَّة </a:t>
            </a:r>
            <a:r>
              <a:t>مع المعنى الصحيح لأيِّ نصٍّ في الكتاب المُقدَّس.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292"/>
                                        </p:tgtEl>
                                        <p:attrNameLst>
                                          <p:attrName>style.visibility</p:attrName>
                                        </p:attrNameLst>
                                      </p:cBhvr>
                                      <p:to>
                                        <p:strVal val="visible"/>
                                      </p:to>
                                    </p:set>
                                    <p:animEffect filter="wipe(right)" transition="in">
                                      <p:cBhvr>
                                        <p:cTn id="7" dur="500"/>
                                        <p:tgtEl>
                                          <p:spTgt spid="1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2"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6" name="“So, God’s revelation is not limited…"/>
          <p:cNvSpPr txBox="1"/>
          <p:nvPr>
            <p:ph type="title"/>
          </p:nvPr>
        </p:nvSpPr>
        <p:spPr>
          <a:xfrm>
            <a:off x="2406649" y="1223961"/>
            <a:ext cx="15798225" cy="9845628"/>
          </a:xfrm>
          <a:prstGeom prst="rect">
            <a:avLst/>
          </a:prstGeom>
        </p:spPr>
        <p:txBody>
          <a:bodyPr/>
          <a:lstStyle/>
          <a:p>
            <a:pPr algn="r" rtl="1">
              <a:defRPr>
                <a:effectLst/>
              </a:defRPr>
            </a:pPr>
            <a:r>
              <a:t>"لذلك، فإنَّ وحي الله لا يقتصر على كلمات الكتاب المقدَّس. بل يمكن تشبيه </a:t>
            </a:r>
            <a:r>
              <a:rPr>
                <a:solidFill>
                  <a:srgbClr val="FFFF00"/>
                </a:solidFill>
              </a:rPr>
              <a:t>حقائق الطبيعة </a:t>
            </a:r>
            <a:r>
              <a:t>بالسِّفر </a:t>
            </a:r>
            <a:r>
              <a:rPr>
                <a:solidFill>
                  <a:srgbClr val="FFFF00"/>
                </a:solidFill>
              </a:rPr>
              <a:t>السابع والستين من الكتاب المقدَّس</a:t>
            </a:r>
            <a:r>
              <a:t>. فكما نتوقَّع بحقٍّ أن تكون تفسيرات إشعياء منسجمة مع تفسيرات مرقس، كذلك نتوقَّع أيضًا أن تكون </a:t>
            </a:r>
            <a:r>
              <a:rPr>
                <a:solidFill>
                  <a:srgbClr val="FFFF00"/>
                </a:solidFill>
              </a:rPr>
              <a:t>تفسيرات حقائق الطبيعة </a:t>
            </a:r>
            <a:r>
              <a:t>منسجمة مع رسالة سفر التكوين وبقيَّة الأسفار القانونيَّة.</a:t>
            </a:r>
          </a:p>
        </p:txBody>
      </p:sp>
      <p:sp>
        <p:nvSpPr>
          <p:cNvPr id="1297" name="Hugh Ross, Creation and Time (Colorado Spring, CO: NavPress, 1994), pp. 56–57."/>
          <p:cNvSpPr txBox="1"/>
          <p:nvPr>
            <p:ph type="body" sz="quarter" idx="1"/>
          </p:nvPr>
        </p:nvSpPr>
        <p:spPr>
          <a:xfrm>
            <a:off x="2387600" y="11750488"/>
            <a:ext cx="19494500" cy="950315"/>
          </a:xfrm>
          <a:prstGeom prst="rect">
            <a:avLst/>
          </a:prstGeom>
        </p:spPr>
        <p:txBody>
          <a:bodyPr/>
          <a:lstStyle/>
          <a:p>
            <a:pPr>
              <a:defRPr sz="4000"/>
            </a:pPr>
            <a:r>
              <a:t>Hugh Ross, </a:t>
            </a:r>
            <a:r>
              <a:rPr i="1"/>
              <a:t>Creation and Time</a:t>
            </a:r>
            <a:r>
              <a:t> (Colorado Spring, CO: NavPress, 1994), pp. 56–57.</a:t>
            </a:r>
          </a:p>
        </p:txBody>
      </p:sp>
      <p:pic>
        <p:nvPicPr>
          <p:cNvPr id="1298" name="Ross, Hugh SES.jpeg" descr="Ross, Hugh SES.jpeg"/>
          <p:cNvPicPr>
            <a:picLocks noChangeAspect="1"/>
          </p:cNvPicPr>
          <p:nvPr/>
        </p:nvPicPr>
        <p:blipFill>
          <a:blip r:embed="rId3">
            <a:extLst/>
          </a:blip>
          <a:srcRect l="11341" t="6992" r="28107" b="13835"/>
          <a:stretch>
            <a:fillRect/>
          </a:stretch>
        </p:blipFill>
        <p:spPr>
          <a:xfrm>
            <a:off x="19227156" y="1375586"/>
            <a:ext cx="3260911" cy="3553036"/>
          </a:xfrm>
          <a:prstGeom prst="rect">
            <a:avLst/>
          </a:prstGeom>
          <a:ln w="25400">
            <a:solidFill>
              <a:srgbClr val="FFFFFF"/>
            </a:solidFill>
            <a:miter lim="400000"/>
          </a:ln>
        </p:spPr>
      </p:pic>
      <p:sp>
        <p:nvSpPr>
          <p:cNvPr id="1299" name="Dr. Hugh Ross"/>
          <p:cNvSpPr txBox="1"/>
          <p:nvPr/>
        </p:nvSpPr>
        <p:spPr>
          <a:xfrm>
            <a:off x="19333770" y="4993497"/>
            <a:ext cx="3047502" cy="82609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rtl="1">
              <a:defRPr sz="50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د. هيو روس</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96"/>
                                        </p:tgtEl>
                                        <p:attrNameLst>
                                          <p:attrName>style.visibility</p:attrName>
                                        </p:attrNameLst>
                                      </p:cBhvr>
                                      <p:to>
                                        <p:strVal val="visible"/>
                                      </p:to>
                                    </p:set>
                                    <p:animEffect filter="fade" transition="in">
                                      <p:cBhvr>
                                        <p:cTn id="7" dur="500"/>
                                        <p:tgtEl>
                                          <p:spTgt spid="1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John 17:17"/>
          <p:cNvSpPr txBox="1"/>
          <p:nvPr/>
        </p:nvSpPr>
        <p:spPr>
          <a:xfrm>
            <a:off x="2425700" y="1181100"/>
            <a:ext cx="195326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يوحنَّا 17: 17</a:t>
            </a:r>
          </a:p>
        </p:txBody>
      </p:sp>
      <p:sp>
        <p:nvSpPr>
          <p:cNvPr id="1051" name="Sanctify them in the truth; Your word is truth."/>
          <p:cNvSpPr txBox="1"/>
          <p:nvPr/>
        </p:nvSpPr>
        <p:spPr>
          <a:xfrm>
            <a:off x="11892350" y="3451081"/>
            <a:ext cx="10357695" cy="1286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rtl="1">
              <a:defRPr sz="7200">
                <a:solidFill>
                  <a:srgbClr val="FFFFFF"/>
                </a:solidFill>
                <a:latin typeface="+mn-lt"/>
                <a:ea typeface="+mn-ea"/>
                <a:cs typeface="+mn-cs"/>
                <a:sym typeface="Helvetica"/>
              </a:defRPr>
            </a:pPr>
            <a:r>
              <a:t>قَدِّسْهُمْ فِي حَقِّكَ. </a:t>
            </a:r>
            <a:r>
              <a:rPr>
                <a:solidFill>
                  <a:srgbClr val="FFFF00"/>
                </a:solidFill>
              </a:rPr>
              <a:t>كلاَمُكَ هُوَ حَقٌّ.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Hugh Ross, Creation and Time (Colorado Spring, CO: NavPress, 1994), p. 57."/>
          <p:cNvSpPr txBox="1"/>
          <p:nvPr>
            <p:ph type="body" sz="quarter" idx="1"/>
          </p:nvPr>
        </p:nvSpPr>
        <p:spPr>
          <a:xfrm>
            <a:off x="15509989" y="10145752"/>
            <a:ext cx="6535254" cy="2184191"/>
          </a:xfrm>
          <a:prstGeom prst="rect">
            <a:avLst/>
          </a:prstGeom>
        </p:spPr>
        <p:txBody>
          <a:bodyPr/>
          <a:lstStyle/>
          <a:p>
            <a:pPr>
              <a:defRPr sz="4000"/>
            </a:pPr>
            <a:r>
              <a:t>Hugh Ross, </a:t>
            </a:r>
            <a:r>
              <a:rPr i="1"/>
              <a:t>Creation and Time</a:t>
            </a:r>
            <a:r>
              <a:t> (Colorado Spring, CO: NavPress, 1994), p. 57.</a:t>
            </a:r>
          </a:p>
        </p:txBody>
      </p:sp>
      <p:pic>
        <p:nvPicPr>
          <p:cNvPr id="1304" name="Ross, Hugh SES.jpeg" descr="Ross, Hugh SES.jpeg"/>
          <p:cNvPicPr>
            <a:picLocks noChangeAspect="1"/>
          </p:cNvPicPr>
          <p:nvPr/>
        </p:nvPicPr>
        <p:blipFill>
          <a:blip r:embed="rId3">
            <a:extLst/>
          </a:blip>
          <a:srcRect l="11341" t="6992" r="28107" b="13835"/>
          <a:stretch>
            <a:fillRect/>
          </a:stretch>
        </p:blipFill>
        <p:spPr>
          <a:xfrm>
            <a:off x="15773528" y="1329228"/>
            <a:ext cx="3260911" cy="3553037"/>
          </a:xfrm>
          <a:prstGeom prst="rect">
            <a:avLst/>
          </a:prstGeom>
          <a:ln w="25400">
            <a:solidFill>
              <a:srgbClr val="FFFFFF"/>
            </a:solidFill>
            <a:miter lim="400000"/>
          </a:ln>
        </p:spPr>
      </p:pic>
      <p:pic>
        <p:nvPicPr>
          <p:cNvPr id="1305" name="0321_001.pdf" descr="0321_001.pdf"/>
          <p:cNvPicPr>
            <a:picLocks noChangeAspect="1"/>
          </p:cNvPicPr>
          <p:nvPr/>
        </p:nvPicPr>
        <p:blipFill>
          <a:blip r:embed="rId4">
            <a:extLst/>
          </a:blip>
          <a:srcRect l="38111" t="18108" r="12575" b="47541"/>
          <a:stretch>
            <a:fillRect/>
          </a:stretch>
        </p:blipFill>
        <p:spPr>
          <a:xfrm>
            <a:off x="2353247" y="1312067"/>
            <a:ext cx="12304774" cy="11092008"/>
          </a:xfrm>
          <a:prstGeom prst="rect">
            <a:avLst/>
          </a:prstGeom>
          <a:ln w="12700">
            <a:miter lim="400000"/>
          </a:ln>
          <a:effectLst>
            <a:outerShdw sx="100000" sy="100000" kx="0" ky="0" algn="b" rotWithShape="0" blurRad="190500" dist="8455" dir="5400000">
              <a:srgbClr val="000000"/>
            </a:outerShdw>
          </a:effectLst>
        </p:spPr>
      </p:pic>
      <p:sp>
        <p:nvSpPr>
          <p:cNvPr id="1306" name="Rectangle"/>
          <p:cNvSpPr/>
          <p:nvPr/>
        </p:nvSpPr>
        <p:spPr>
          <a:xfrm>
            <a:off x="3017773" y="1948307"/>
            <a:ext cx="10975663" cy="9819386"/>
          </a:xfrm>
          <a:prstGeom prst="rect">
            <a:avLst/>
          </a:prstGeom>
          <a:solidFill>
            <a:srgbClr val="FFFFFF"/>
          </a:solidFill>
          <a:ln w="12700">
            <a:miter lim="400000"/>
          </a:ln>
        </p:spPr>
        <p:txBody>
          <a:bodyPr lIns="50800" tIns="50800" rIns="50800" bIns="50800" anchor="ctr"/>
          <a:lstStyle/>
          <a:p>
            <a:pPr>
              <a:defRPr sz="3200">
                <a:latin typeface="Helvetica Neue Medium"/>
                <a:ea typeface="Helvetica Neue Medium"/>
                <a:cs typeface="Helvetica Neue Medium"/>
                <a:sym typeface="Helvetica Neue Medium"/>
              </a:defRPr>
            </a:pPr>
          </a:p>
        </p:txBody>
      </p:sp>
      <p:sp>
        <p:nvSpPr>
          <p:cNvPr id="1307" name="The “Voice” of Nature"/>
          <p:cNvSpPr txBox="1"/>
          <p:nvPr/>
        </p:nvSpPr>
        <p:spPr>
          <a:xfrm>
            <a:off x="6623973" y="2368567"/>
            <a:ext cx="3763269" cy="716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rtl="1">
              <a:defRPr b="1" sz="4800">
                <a:latin typeface="Calibri"/>
                <a:ea typeface="Calibri"/>
                <a:cs typeface="Calibri"/>
                <a:sym typeface="Calibri"/>
              </a:defRPr>
            </a:lvl1pPr>
          </a:lstStyle>
          <a:p>
            <a:pPr/>
            <a:r>
              <a:t>«صوت الطبيعة»</a:t>
            </a:r>
          </a:p>
        </p:txBody>
      </p:sp>
      <p:sp>
        <p:nvSpPr>
          <p:cNvPr id="1308" name="Many Bible passages state that God reveals Himself…"/>
          <p:cNvSpPr txBox="1"/>
          <p:nvPr/>
        </p:nvSpPr>
        <p:spPr>
          <a:xfrm>
            <a:off x="3109976" y="3533194"/>
            <a:ext cx="10791257" cy="1677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2438337" rtl="1">
              <a:defRPr sz="3600">
                <a:latin typeface="Calibri"/>
                <a:ea typeface="Calibri"/>
                <a:cs typeface="Calibri"/>
                <a:sym typeface="Calibri"/>
              </a:defRPr>
            </a:lvl1pPr>
          </a:lstStyle>
          <a:p>
            <a:pPr/>
            <a:r>
              <a:t>تنصُّ العديد من مقاطع الكتاب المقدَّس على أنَّ الله يعلن عن ذاته بأمانة عبر "صوت" الطبيعة وأيضًا عبر الكلمات المُوحَى بها من الكتاب المقدَّس. في ما يلي قائمة جزئيَّة بمثل هذه الآيات: </a:t>
            </a:r>
          </a:p>
        </p:txBody>
      </p:sp>
      <p:sp>
        <p:nvSpPr>
          <p:cNvPr id="1309" name="Job 10:8-14…"/>
          <p:cNvSpPr txBox="1"/>
          <p:nvPr/>
        </p:nvSpPr>
        <p:spPr>
          <a:xfrm>
            <a:off x="4938838" y="5339445"/>
            <a:ext cx="2806893" cy="61932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3200">
                <a:latin typeface="Gill Sans"/>
                <a:ea typeface="Gill Sans"/>
                <a:cs typeface="Gill Sans"/>
                <a:sym typeface="Gill Sans"/>
              </a:defRPr>
            </a:pPr>
            <a:r>
              <a:t>أيُّوب 10: 8-14</a:t>
            </a:r>
          </a:p>
          <a:p>
            <a:pPr algn="r" rtl="1">
              <a:defRPr sz="3200">
                <a:latin typeface="Gill Sans"/>
                <a:ea typeface="Gill Sans"/>
                <a:cs typeface="Gill Sans"/>
                <a:sym typeface="Gill Sans"/>
              </a:defRPr>
            </a:pPr>
            <a:r>
              <a:t>أيُّوب 12: 7</a:t>
            </a:r>
          </a:p>
          <a:p>
            <a:pPr algn="r" rtl="1">
              <a:defRPr sz="3200">
                <a:latin typeface="Gill Sans"/>
                <a:ea typeface="Gill Sans"/>
                <a:cs typeface="Gill Sans"/>
                <a:sym typeface="Gill Sans"/>
              </a:defRPr>
            </a:pPr>
            <a:r>
              <a:t>أيُّوب 34: 14-15</a:t>
            </a:r>
          </a:p>
          <a:p>
            <a:pPr algn="r" rtl="1">
              <a:defRPr sz="3200">
                <a:latin typeface="Gill Sans"/>
                <a:ea typeface="Gill Sans"/>
                <a:cs typeface="Gill Sans"/>
                <a:sym typeface="Gill Sans"/>
              </a:defRPr>
            </a:pPr>
            <a:r>
              <a:t>أيُّوب 35: 10-12</a:t>
            </a:r>
          </a:p>
          <a:p>
            <a:pPr algn="r" rtl="1">
              <a:defRPr sz="3200">
                <a:latin typeface="Gill Sans"/>
                <a:ea typeface="Gill Sans"/>
                <a:cs typeface="Gill Sans"/>
                <a:sym typeface="Gill Sans"/>
              </a:defRPr>
            </a:pPr>
            <a:r>
              <a:t>أيُّوب 38-41</a:t>
            </a:r>
          </a:p>
          <a:p>
            <a:pPr algn="r" rtl="1">
              <a:defRPr sz="3200">
                <a:latin typeface="Gill Sans"/>
                <a:ea typeface="Gill Sans"/>
                <a:cs typeface="Gill Sans"/>
                <a:sym typeface="Gill Sans"/>
              </a:defRPr>
            </a:pPr>
            <a:r>
              <a:t>المزمور 8</a:t>
            </a:r>
          </a:p>
          <a:p>
            <a:pPr algn="r" rtl="1">
              <a:defRPr sz="3200">
                <a:latin typeface="Gill Sans"/>
                <a:ea typeface="Gill Sans"/>
                <a:cs typeface="Gill Sans"/>
                <a:sym typeface="Gill Sans"/>
              </a:defRPr>
            </a:pPr>
            <a:r>
              <a:t>المزمور 19: 1- 6</a:t>
            </a:r>
          </a:p>
          <a:p>
            <a:pPr algn="r" rtl="1">
              <a:defRPr sz="3200">
                <a:latin typeface="Gill Sans"/>
                <a:ea typeface="Gill Sans"/>
                <a:cs typeface="Gill Sans"/>
                <a:sym typeface="Gill Sans"/>
              </a:defRPr>
            </a:pPr>
            <a:r>
              <a:t>المزمور 50: 6</a:t>
            </a:r>
          </a:p>
          <a:p>
            <a:pPr algn="r" rtl="1">
              <a:defRPr sz="3200">
                <a:latin typeface="Gill Sans"/>
                <a:ea typeface="Gill Sans"/>
                <a:cs typeface="Gill Sans"/>
                <a:sym typeface="Gill Sans"/>
              </a:defRPr>
            </a:pPr>
            <a:r>
              <a:t>المزمور 85: 11</a:t>
            </a:r>
          </a:p>
          <a:p>
            <a:pPr algn="r" rtl="1">
              <a:defRPr sz="3200">
                <a:latin typeface="Gill Sans"/>
                <a:ea typeface="Gill Sans"/>
                <a:cs typeface="Gill Sans"/>
                <a:sym typeface="Gill Sans"/>
              </a:defRPr>
            </a:pPr>
            <a:r>
              <a:t>المزمور 97: 6</a:t>
            </a:r>
          </a:p>
          <a:p>
            <a:pPr algn="r" rtl="1">
              <a:defRPr sz="3200">
                <a:latin typeface="Gill Sans"/>
                <a:ea typeface="Gill Sans"/>
                <a:cs typeface="Gill Sans"/>
                <a:sym typeface="Gill Sans"/>
              </a:defRPr>
            </a:pPr>
            <a:r>
              <a:t>المزمور 98: 2-3</a:t>
            </a:r>
          </a:p>
        </p:txBody>
      </p:sp>
      <p:sp>
        <p:nvSpPr>
          <p:cNvPr id="1310" name="Psalm 104…"/>
          <p:cNvSpPr txBox="1"/>
          <p:nvPr/>
        </p:nvSpPr>
        <p:spPr>
          <a:xfrm>
            <a:off x="8621852" y="5339446"/>
            <a:ext cx="3594061" cy="61932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3200">
                <a:latin typeface="Gill Sans"/>
                <a:ea typeface="Gill Sans"/>
                <a:cs typeface="Gill Sans"/>
                <a:sym typeface="Gill Sans"/>
              </a:defRPr>
            </a:pPr>
            <a:r>
              <a:t>المزمور 104</a:t>
            </a:r>
          </a:p>
          <a:p>
            <a:pPr algn="r" rtl="1">
              <a:defRPr sz="3200">
                <a:latin typeface="Gill Sans"/>
                <a:ea typeface="Gill Sans"/>
                <a:cs typeface="Gill Sans"/>
                <a:sym typeface="Gill Sans"/>
              </a:defRPr>
            </a:pPr>
            <a:r>
              <a:t>المزمور 139</a:t>
            </a:r>
          </a:p>
          <a:p>
            <a:pPr algn="r" rtl="1">
              <a:defRPr sz="3200">
                <a:latin typeface="Gill Sans"/>
                <a:ea typeface="Gill Sans"/>
                <a:cs typeface="Gill Sans"/>
                <a:sym typeface="Gill Sans"/>
              </a:defRPr>
            </a:pPr>
            <a:r>
              <a:t>أمثال 8: 22-31</a:t>
            </a:r>
          </a:p>
          <a:p>
            <a:pPr algn="r" rtl="1">
              <a:defRPr sz="3200">
                <a:latin typeface="Gill Sans"/>
                <a:ea typeface="Gill Sans"/>
                <a:cs typeface="Gill Sans"/>
                <a:sym typeface="Gill Sans"/>
              </a:defRPr>
            </a:pPr>
            <a:r>
              <a:t>جامعة 3: 11</a:t>
            </a:r>
          </a:p>
          <a:p>
            <a:pPr algn="r" rtl="1">
              <a:defRPr sz="3200">
                <a:latin typeface="Gill Sans"/>
                <a:ea typeface="Gill Sans"/>
                <a:cs typeface="Gill Sans"/>
                <a:sym typeface="Gill Sans"/>
              </a:defRPr>
            </a:pPr>
            <a:r>
              <a:t>حبقُّوق 3: 3</a:t>
            </a:r>
          </a:p>
          <a:p>
            <a:pPr algn="r" rtl="1">
              <a:defRPr sz="3200">
                <a:latin typeface="Gill Sans"/>
                <a:ea typeface="Gill Sans"/>
                <a:cs typeface="Gill Sans"/>
                <a:sym typeface="Gill Sans"/>
              </a:defRPr>
            </a:pPr>
            <a:r>
              <a:t>أعمال 14: 17</a:t>
            </a:r>
          </a:p>
          <a:p>
            <a:pPr algn="r" rtl="1">
              <a:defRPr sz="3200">
                <a:latin typeface="Gill Sans"/>
                <a:ea typeface="Gill Sans"/>
                <a:cs typeface="Gill Sans"/>
                <a:sym typeface="Gill Sans"/>
              </a:defRPr>
            </a:pPr>
            <a:r>
              <a:t>أعمال 17: 23-31</a:t>
            </a:r>
          </a:p>
          <a:p>
            <a:pPr algn="r" rtl="1">
              <a:defRPr sz="3200">
                <a:latin typeface="Gill Sans"/>
                <a:ea typeface="Gill Sans"/>
                <a:cs typeface="Gill Sans"/>
                <a:sym typeface="Gill Sans"/>
              </a:defRPr>
            </a:pPr>
            <a:r>
              <a:t>رومية 1: 18-25</a:t>
            </a:r>
          </a:p>
          <a:p>
            <a:pPr algn="r" rtl="1">
              <a:defRPr sz="3200">
                <a:latin typeface="Gill Sans"/>
                <a:ea typeface="Gill Sans"/>
                <a:cs typeface="Gill Sans"/>
                <a:sym typeface="Gill Sans"/>
              </a:defRPr>
            </a:pPr>
            <a:r>
              <a:t>رومية 2: 14-15</a:t>
            </a:r>
          </a:p>
          <a:p>
            <a:pPr algn="r" rtl="1">
              <a:defRPr sz="3200">
                <a:latin typeface="Gill Sans"/>
                <a:ea typeface="Gill Sans"/>
                <a:cs typeface="Gill Sans"/>
                <a:sym typeface="Gill Sans"/>
              </a:defRPr>
            </a:pPr>
            <a:r>
              <a:t>رومية 10: 16-18</a:t>
            </a:r>
          </a:p>
          <a:p>
            <a:pPr algn="r" rtl="1">
              <a:defRPr sz="3200">
                <a:latin typeface="Gill Sans"/>
                <a:ea typeface="Gill Sans"/>
                <a:cs typeface="Gill Sans"/>
                <a:sym typeface="Gill Sans"/>
              </a:defRPr>
            </a:pPr>
            <a:r>
              <a:t>كولوسِّي 1: 23</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Hugh Ross, Creation and Time (Colorado Spring, CO: NavPress, 1994), p. 57."/>
          <p:cNvSpPr txBox="1"/>
          <p:nvPr>
            <p:ph type="body" sz="quarter" idx="1"/>
          </p:nvPr>
        </p:nvSpPr>
        <p:spPr>
          <a:xfrm>
            <a:off x="2387600" y="11750488"/>
            <a:ext cx="19494500" cy="950315"/>
          </a:xfrm>
          <a:prstGeom prst="rect">
            <a:avLst/>
          </a:prstGeom>
        </p:spPr>
        <p:txBody>
          <a:bodyPr/>
          <a:lstStyle/>
          <a:p>
            <a:pPr>
              <a:defRPr sz="4000"/>
            </a:pPr>
            <a:r>
              <a:t>Hugh Ross, </a:t>
            </a:r>
            <a:r>
              <a:rPr i="1"/>
              <a:t>Creation and Time</a:t>
            </a:r>
            <a:r>
              <a:t> (Colorado Spring, CO: NavPress, 1994), p. 57.</a:t>
            </a:r>
          </a:p>
        </p:txBody>
      </p:sp>
      <p:sp>
        <p:nvSpPr>
          <p:cNvPr id="1315" name="“Many Bible passages state that God…"/>
          <p:cNvSpPr txBox="1"/>
          <p:nvPr/>
        </p:nvSpPr>
        <p:spPr>
          <a:xfrm>
            <a:off x="2207390" y="1445792"/>
            <a:ext cx="16482292" cy="380151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”تنصُّ مقاطع كثيرة من الكتاب المقدَّس على أنَّ الله يعلن عن ذاته بأمانة عبر "صوت" الطبيعة وأيضًا عبر الكلمات المُوحَى بها من الكتاب المقدَّس.“</a:t>
            </a:r>
          </a:p>
        </p:txBody>
      </p:sp>
      <p:sp>
        <p:nvSpPr>
          <p:cNvPr id="1316" name="True. God reveals Himself through creation."/>
          <p:cNvSpPr txBox="1"/>
          <p:nvPr/>
        </p:nvSpPr>
        <p:spPr>
          <a:xfrm>
            <a:off x="4862796" y="5990600"/>
            <a:ext cx="14031592" cy="11844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هذا صحيح. يعلن الله </a:t>
            </a:r>
            <a:r>
              <a:rPr>
                <a:solidFill>
                  <a:srgbClr val="FFFF00"/>
                </a:solidFill>
              </a:rPr>
              <a:t>عن ذاته </a:t>
            </a:r>
            <a:r>
              <a:t>عبر الخليقة.</a:t>
            </a:r>
          </a:p>
        </p:txBody>
      </p:sp>
      <p:pic>
        <p:nvPicPr>
          <p:cNvPr id="1317" name="Ross, Hugh SES.jpeg" descr="Ross, Hugh SES.jpeg"/>
          <p:cNvPicPr>
            <a:picLocks noChangeAspect="1"/>
          </p:cNvPicPr>
          <p:nvPr/>
        </p:nvPicPr>
        <p:blipFill>
          <a:blip r:embed="rId3">
            <a:extLst/>
          </a:blip>
          <a:srcRect l="11341" t="6992" r="28107" b="13835"/>
          <a:stretch>
            <a:fillRect/>
          </a:stretch>
        </p:blipFill>
        <p:spPr>
          <a:xfrm>
            <a:off x="19227156" y="1375586"/>
            <a:ext cx="3260911" cy="3553036"/>
          </a:xfrm>
          <a:prstGeom prst="rect">
            <a:avLst/>
          </a:prstGeom>
          <a:ln w="25400">
            <a:solidFill>
              <a:srgbClr val="FFFFFF"/>
            </a:solidFill>
            <a:miter lim="400000"/>
          </a:ln>
        </p:spPr>
      </p:pic>
      <p:sp>
        <p:nvSpPr>
          <p:cNvPr id="1318" name="But not one Bible passage says that nature reveals when and how nature was created. They all teach: nature reveals the Creator!"/>
          <p:cNvSpPr txBox="1"/>
          <p:nvPr/>
        </p:nvSpPr>
        <p:spPr>
          <a:xfrm>
            <a:off x="2444750" y="8072372"/>
            <a:ext cx="19494500"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لكن </a:t>
            </a:r>
            <a:r>
              <a:rPr>
                <a:solidFill>
                  <a:srgbClr val="FFFF00"/>
                </a:solidFill>
              </a:rPr>
              <a:t>لا يوجد </a:t>
            </a:r>
            <a:r>
              <a:t>مقطع كتابيٌّ واحد يقول إنَّ الطبيعة تعلن </a:t>
            </a:r>
            <a:r>
              <a:rPr>
                <a:solidFill>
                  <a:srgbClr val="78E2F7"/>
                </a:solidFill>
              </a:rPr>
              <a:t>متى وكيف</a:t>
            </a:r>
            <a:r>
              <a:t> خُلقت. </a:t>
            </a:r>
            <a:r>
              <a:rPr>
                <a:solidFill>
                  <a:srgbClr val="FFFF00"/>
                </a:solidFill>
              </a:rPr>
              <a:t>كلُّها</a:t>
            </a:r>
            <a:r>
              <a:t> تعلِّم عن: أنَّ الطبيعة تعلن عن </a:t>
            </a:r>
            <a:r>
              <a:rPr>
                <a:solidFill>
                  <a:srgbClr val="FFFF00"/>
                </a:solidFill>
              </a:rPr>
              <a:t>الخالق</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16"/>
                                        </p:tgtEl>
                                        <p:attrNameLst>
                                          <p:attrName>style.visibility</p:attrName>
                                        </p:attrNameLst>
                                      </p:cBhvr>
                                      <p:to>
                                        <p:strVal val="visible"/>
                                      </p:to>
                                    </p:set>
                                    <p:animEffect filter="fade" transition="in">
                                      <p:cBhvr>
                                        <p:cTn id="7" dur="500"/>
                                        <p:tgtEl>
                                          <p:spTgt spid="13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18"/>
                                        </p:tgtEl>
                                        <p:attrNameLst>
                                          <p:attrName>style.visibility</p:attrName>
                                        </p:attrNameLst>
                                      </p:cBhvr>
                                      <p:to>
                                        <p:strVal val="visible"/>
                                      </p:to>
                                    </p:set>
                                    <p:animEffect filter="fade" transition="in">
                                      <p:cBhvr>
                                        <p:cTn id="12" dur="500"/>
                                        <p:tgtEl>
                                          <p:spTgt spid="1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6" grpId="1"/>
      <p:bldP build="whole" bldLvl="1" animBg="1" rev="0" advAuto="0" spid="1318"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Creation &amp; Conscience"/>
          <p:cNvSpPr txBox="1"/>
          <p:nvPr>
            <p:ph type="title"/>
          </p:nvPr>
        </p:nvSpPr>
        <p:spPr>
          <a:xfrm>
            <a:off x="2557787" y="3676139"/>
            <a:ext cx="8478799" cy="1545519"/>
          </a:xfrm>
          <a:prstGeom prst="rect">
            <a:avLst/>
          </a:prstGeom>
        </p:spPr>
        <p:txBody>
          <a:bodyPr/>
          <a:lstStyle>
            <a:lvl1pPr algn="r" defTabSz="457200" rtl="1">
              <a:defRPr sz="6600"/>
            </a:lvl1pPr>
          </a:lstStyle>
          <a:p>
            <a:pPr>
              <a:defRPr>
                <a:effectLst/>
              </a:defRPr>
            </a:pPr>
            <a:r>
              <a:t>الخليقة والضمير    </a:t>
            </a:r>
          </a:p>
        </p:txBody>
      </p:sp>
      <p:sp>
        <p:nvSpPr>
          <p:cNvPr id="1323" name="General Revelation"/>
          <p:cNvSpPr txBox="1"/>
          <p:nvPr/>
        </p:nvSpPr>
        <p:spPr>
          <a:xfrm>
            <a:off x="1948075" y="1022093"/>
            <a:ext cx="9464232" cy="1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الإعلان </a:t>
            </a:r>
            <a:r>
              <a:rPr>
                <a:solidFill>
                  <a:srgbClr val="78E2F7"/>
                </a:solidFill>
              </a:rPr>
              <a:t>العامّ</a:t>
            </a:r>
          </a:p>
        </p:txBody>
      </p:sp>
      <p:sp>
        <p:nvSpPr>
          <p:cNvPr id="1324" name="Special Revelation"/>
          <p:cNvSpPr txBox="1"/>
          <p:nvPr/>
        </p:nvSpPr>
        <p:spPr>
          <a:xfrm>
            <a:off x="13258043" y="1022093"/>
            <a:ext cx="9464233" cy="153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الإعلان </a:t>
            </a:r>
            <a:r>
              <a:rPr>
                <a:solidFill>
                  <a:srgbClr val="78E2F7"/>
                </a:solidFill>
              </a:rPr>
              <a:t>الخاصّ</a:t>
            </a:r>
          </a:p>
        </p:txBody>
      </p:sp>
      <p:sp>
        <p:nvSpPr>
          <p:cNvPr id="1325" name="Line"/>
          <p:cNvSpPr/>
          <p:nvPr/>
        </p:nvSpPr>
        <p:spPr>
          <a:xfrm>
            <a:off x="2311400" y="2641600"/>
            <a:ext cx="8724900" cy="0"/>
          </a:xfrm>
          <a:prstGeom prst="line">
            <a:avLst/>
          </a:prstGeom>
          <a:ln w="127000">
            <a:solidFill>
              <a:srgbClr val="FFFFFF"/>
            </a:solidFill>
            <a:miter lim="400000"/>
          </a:ln>
        </p:spPr>
        <p:txBody>
          <a:bodyPr lIns="45718" tIns="45718" rIns="45718" bIns="45718"/>
          <a:lstStyle/>
          <a:p>
            <a:pPr/>
          </a:p>
        </p:txBody>
      </p:sp>
      <p:sp>
        <p:nvSpPr>
          <p:cNvPr id="1326" name="Line"/>
          <p:cNvSpPr/>
          <p:nvPr/>
        </p:nvSpPr>
        <p:spPr>
          <a:xfrm>
            <a:off x="13888059" y="2641600"/>
            <a:ext cx="8204202" cy="0"/>
          </a:xfrm>
          <a:prstGeom prst="line">
            <a:avLst/>
          </a:prstGeom>
          <a:ln w="127000">
            <a:solidFill>
              <a:srgbClr val="FFFFFF"/>
            </a:solidFill>
            <a:miter lim="400000"/>
          </a:ln>
        </p:spPr>
        <p:txBody>
          <a:bodyPr lIns="45718" tIns="45718" rIns="45718" bIns="45718"/>
          <a:lstStyle/>
          <a:p>
            <a:pPr/>
          </a:p>
        </p:txBody>
      </p:sp>
      <p:sp>
        <p:nvSpPr>
          <p:cNvPr id="1327" name="It is given to all people &amp;…"/>
          <p:cNvSpPr txBox="1"/>
          <p:nvPr/>
        </p:nvSpPr>
        <p:spPr>
          <a:xfrm>
            <a:off x="1113335" y="6192696"/>
            <a:ext cx="9879183" cy="207190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457200" rtl="1">
              <a:lnSpc>
                <a:spcPct val="80000"/>
              </a:lnSpc>
              <a:defRPr sz="6600">
                <a:solidFill>
                  <a:srgbClr val="FFFFFF"/>
                </a:solidFill>
                <a:latin typeface="+mn-lt"/>
                <a:ea typeface="+mn-ea"/>
                <a:cs typeface="+mn-cs"/>
                <a:sym typeface="Helvetica"/>
              </a:defRPr>
            </a:pPr>
            <a:r>
              <a:t>معطى</a:t>
            </a:r>
            <a:r>
              <a:rPr>
                <a:solidFill>
                  <a:srgbClr val="FFFB00"/>
                </a:solidFill>
              </a:rPr>
              <a:t> لكِّل</a:t>
            </a:r>
            <a:r>
              <a:t> الناس </a:t>
            </a:r>
            <a:r>
              <a:rPr>
                <a:solidFill>
                  <a:srgbClr val="FFFB00"/>
                </a:solidFill>
              </a:rPr>
              <a:t>وعصمته </a:t>
            </a:r>
            <a:r>
              <a:t>تعلن</a:t>
            </a:r>
            <a:r>
              <a:rPr>
                <a:solidFill>
                  <a:srgbClr val="FFFB00"/>
                </a:solidFill>
              </a:rPr>
              <a:t> عن الله</a:t>
            </a:r>
          </a:p>
        </p:txBody>
      </p:sp>
      <p:sp>
        <p:nvSpPr>
          <p:cNvPr id="1328" name="Sufficient to condemn us, but insufficient to save us."/>
          <p:cNvSpPr txBox="1"/>
          <p:nvPr/>
        </p:nvSpPr>
        <p:spPr>
          <a:xfrm>
            <a:off x="982939" y="9466031"/>
            <a:ext cx="10063774" cy="108790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457200" rtl="1">
              <a:defRPr sz="6600">
                <a:solidFill>
                  <a:srgbClr val="FFFFFF"/>
                </a:solidFill>
                <a:latin typeface="+mn-lt"/>
                <a:ea typeface="+mn-ea"/>
                <a:cs typeface="+mn-cs"/>
                <a:sym typeface="Helvetica"/>
              </a:defRPr>
            </a:lvl1pPr>
          </a:lstStyle>
          <a:p>
            <a:pPr/>
            <a:r>
              <a:t>كافٍ ليديننا وغير كافٍ ليخلِّصنا</a:t>
            </a:r>
          </a:p>
        </p:txBody>
      </p:sp>
      <p:sp>
        <p:nvSpPr>
          <p:cNvPr id="1329" name="Essential to save us."/>
          <p:cNvSpPr txBox="1"/>
          <p:nvPr/>
        </p:nvSpPr>
        <p:spPr>
          <a:xfrm>
            <a:off x="13857653" y="9466031"/>
            <a:ext cx="8478798" cy="108790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457200" rtl="1">
              <a:defRPr sz="6600">
                <a:solidFill>
                  <a:srgbClr val="FFFFFF"/>
                </a:solidFill>
                <a:latin typeface="+mn-lt"/>
                <a:ea typeface="+mn-ea"/>
                <a:cs typeface="+mn-cs"/>
                <a:sym typeface="Helvetica"/>
              </a:defRPr>
            </a:lvl1pPr>
          </a:lstStyle>
          <a:p>
            <a:pPr/>
            <a:r>
              <a:t>ضروريٌّ لخلاصنا </a:t>
            </a:r>
          </a:p>
        </p:txBody>
      </p:sp>
      <p:sp>
        <p:nvSpPr>
          <p:cNvPr id="1330" name="Given to some people &amp;…"/>
          <p:cNvSpPr txBox="1"/>
          <p:nvPr/>
        </p:nvSpPr>
        <p:spPr>
          <a:xfrm>
            <a:off x="12476667" y="6083906"/>
            <a:ext cx="9879182" cy="228948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457200" rtl="1">
              <a:defRPr sz="6600">
                <a:solidFill>
                  <a:srgbClr val="FFFFFF"/>
                </a:solidFill>
                <a:latin typeface="+mn-lt"/>
                <a:ea typeface="+mn-ea"/>
                <a:cs typeface="+mn-cs"/>
                <a:sym typeface="Helvetica"/>
              </a:defRPr>
            </a:pPr>
            <a:r>
              <a:t>معطى</a:t>
            </a:r>
            <a:r>
              <a:rPr>
                <a:solidFill>
                  <a:srgbClr val="FFFB00"/>
                </a:solidFill>
              </a:rPr>
              <a:t> لبعض </a:t>
            </a:r>
            <a:r>
              <a:t>الناس</a:t>
            </a:r>
            <a:r>
              <a:rPr>
                <a:solidFill>
                  <a:srgbClr val="FFFB00"/>
                </a:solidFill>
              </a:rPr>
              <a:t> وعصمته </a:t>
            </a:r>
            <a:r>
              <a:t>تعلن عن</a:t>
            </a:r>
            <a:r>
              <a:rPr>
                <a:solidFill>
                  <a:srgbClr val="FFFB00"/>
                </a:solidFill>
              </a:rPr>
              <a:t> التاريخ ومشيئة</a:t>
            </a:r>
            <a:r>
              <a:t> الله</a:t>
            </a:r>
            <a:r>
              <a:rPr>
                <a:solidFill>
                  <a:srgbClr val="FFFB00"/>
                </a:solidFill>
              </a:rPr>
              <a:t>، والإنجيل</a:t>
            </a:r>
          </a:p>
        </p:txBody>
      </p:sp>
      <p:sp>
        <p:nvSpPr>
          <p:cNvPr id="1331" name="Scripture, Jesus, miracles, dreams, etc."/>
          <p:cNvSpPr txBox="1"/>
          <p:nvPr/>
        </p:nvSpPr>
        <p:spPr>
          <a:xfrm>
            <a:off x="12760342" y="3412945"/>
            <a:ext cx="9464232" cy="207190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457200" rtl="1">
              <a:lnSpc>
                <a:spcPct val="80000"/>
              </a:lnSpc>
              <a:defRPr sz="6600">
                <a:solidFill>
                  <a:srgbClr val="FFFFFF"/>
                </a:solidFill>
                <a:latin typeface="+mn-lt"/>
                <a:ea typeface="+mn-ea"/>
                <a:cs typeface="+mn-cs"/>
                <a:sym typeface="Helvetica"/>
              </a:defRPr>
            </a:lvl1pPr>
          </a:lstStyle>
          <a:p>
            <a:pPr/>
            <a:r>
              <a:t>الكتاب المقدَّس، ويسوع، والمعجزات، والأحلام، إلخ.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22"/>
                                        </p:tgtEl>
                                        <p:attrNameLst>
                                          <p:attrName>style.visibility</p:attrName>
                                        </p:attrNameLst>
                                      </p:cBhvr>
                                      <p:to>
                                        <p:strVal val="visible"/>
                                      </p:to>
                                    </p:set>
                                    <p:animEffect filter="fade" transition="in">
                                      <p:cBhvr>
                                        <p:cTn id="7" dur="500"/>
                                        <p:tgtEl>
                                          <p:spTgt spid="13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31"/>
                                        </p:tgtEl>
                                        <p:attrNameLst>
                                          <p:attrName>style.visibility</p:attrName>
                                        </p:attrNameLst>
                                      </p:cBhvr>
                                      <p:to>
                                        <p:strVal val="visible"/>
                                      </p:to>
                                    </p:set>
                                    <p:animEffect filter="fade" transition="in">
                                      <p:cBhvr>
                                        <p:cTn id="12" dur="500"/>
                                        <p:tgtEl>
                                          <p:spTgt spid="133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327"/>
                                        </p:tgtEl>
                                        <p:attrNameLst>
                                          <p:attrName>style.visibility</p:attrName>
                                        </p:attrNameLst>
                                      </p:cBhvr>
                                      <p:to>
                                        <p:strVal val="visible"/>
                                      </p:to>
                                    </p:set>
                                    <p:animEffect filter="fade" transition="in">
                                      <p:cBhvr>
                                        <p:cTn id="17" dur="500"/>
                                        <p:tgtEl>
                                          <p:spTgt spid="132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330"/>
                                        </p:tgtEl>
                                        <p:attrNameLst>
                                          <p:attrName>style.visibility</p:attrName>
                                        </p:attrNameLst>
                                      </p:cBhvr>
                                      <p:to>
                                        <p:strVal val="visible"/>
                                      </p:to>
                                    </p:set>
                                    <p:animEffect filter="fade" transition="in">
                                      <p:cBhvr>
                                        <p:cTn id="22" dur="500"/>
                                        <p:tgtEl>
                                          <p:spTgt spid="133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328"/>
                                        </p:tgtEl>
                                        <p:attrNameLst>
                                          <p:attrName>style.visibility</p:attrName>
                                        </p:attrNameLst>
                                      </p:cBhvr>
                                      <p:to>
                                        <p:strVal val="visible"/>
                                      </p:to>
                                    </p:set>
                                    <p:animEffect filter="fade" transition="in">
                                      <p:cBhvr>
                                        <p:cTn id="27" dur="500"/>
                                        <p:tgtEl>
                                          <p:spTgt spid="132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1329"/>
                                        </p:tgtEl>
                                        <p:attrNameLst>
                                          <p:attrName>style.visibility</p:attrName>
                                        </p:attrNameLst>
                                      </p:cBhvr>
                                      <p:to>
                                        <p:strVal val="visible"/>
                                      </p:to>
                                    </p:set>
                                    <p:animEffect filter="fade" transition="in">
                                      <p:cBhvr>
                                        <p:cTn id="32" dur="500"/>
                                        <p:tgtEl>
                                          <p:spTgt spid="1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2" grpId="1"/>
      <p:bldP build="whole" bldLvl="1" animBg="1" rev="0" advAuto="0" spid="1330" grpId="4"/>
      <p:bldP build="whole" bldLvl="1" animBg="1" rev="0" advAuto="0" spid="1327" grpId="3"/>
      <p:bldP build="whole" bldLvl="1" animBg="1" rev="0" advAuto="0" spid="1328" grpId="5"/>
      <p:bldP build="whole" bldLvl="1" animBg="1" rev="0" advAuto="0" spid="1329" grpId="6"/>
      <p:bldP build="whole" bldLvl="1" animBg="1" rev="0" advAuto="0" spid="1331"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Some readers might fear I am implying…"/>
          <p:cNvSpPr txBox="1"/>
          <p:nvPr>
            <p:ph type="title"/>
          </p:nvPr>
        </p:nvSpPr>
        <p:spPr>
          <a:xfrm>
            <a:off x="2406650" y="1223962"/>
            <a:ext cx="15964477" cy="7735142"/>
          </a:xfrm>
          <a:prstGeom prst="rect">
            <a:avLst/>
          </a:prstGeom>
        </p:spPr>
        <p:txBody>
          <a:bodyPr/>
          <a:lstStyle/>
          <a:p>
            <a:pPr algn="r" rtl="1">
              <a:defRPr>
                <a:effectLst/>
              </a:defRPr>
            </a:pPr>
            <a:r>
              <a:t>«قد يخشى بعض القرَّاء من أنَّني أقول ضمنيًّا إنَّ</a:t>
            </a:r>
            <a:r>
              <a:rPr>
                <a:solidFill>
                  <a:srgbClr val="FFFF00"/>
                </a:solidFill>
              </a:rPr>
              <a:t> إعلان الله في الطبيعة</a:t>
            </a:r>
            <a:r>
              <a:t> هو بطريقة ما مساوٍ </a:t>
            </a:r>
            <a:r>
              <a:rPr>
                <a:solidFill>
                  <a:srgbClr val="FFFF00"/>
                </a:solidFill>
              </a:rPr>
              <a:t>لإعلان كلمته في الكتاب المقدَّس</a:t>
            </a:r>
            <a:r>
              <a:t>. دعوني ببساطة أقول إنَّ الحقَّ، بحكم تعريفه، هو معلومات خالية تمامًا من التناقض والخطأ.»</a:t>
            </a:r>
          </a:p>
        </p:txBody>
      </p:sp>
      <p:sp>
        <p:nvSpPr>
          <p:cNvPr id="1336" name="Hugh Ross, Creation and Time (Colorado Spring, CO: NavPress, 1994), p. 57."/>
          <p:cNvSpPr txBox="1"/>
          <p:nvPr>
            <p:ph type="body" sz="quarter" idx="1"/>
          </p:nvPr>
        </p:nvSpPr>
        <p:spPr>
          <a:xfrm>
            <a:off x="2387600" y="11750488"/>
            <a:ext cx="19494500" cy="950315"/>
          </a:xfrm>
          <a:prstGeom prst="rect">
            <a:avLst/>
          </a:prstGeom>
        </p:spPr>
        <p:txBody>
          <a:bodyPr/>
          <a:lstStyle/>
          <a:p>
            <a:pPr>
              <a:defRPr sz="4000"/>
            </a:pPr>
            <a:r>
              <a:t>Hugh Ross, </a:t>
            </a:r>
            <a:r>
              <a:rPr i="1"/>
              <a:t>Creation and Time</a:t>
            </a:r>
            <a:r>
              <a:t> (Colorado Spring, CO: NavPress, 1994), p. 57.</a:t>
            </a:r>
          </a:p>
        </p:txBody>
      </p:sp>
      <p:pic>
        <p:nvPicPr>
          <p:cNvPr id="1337" name="Ross, Hugh SES.jpeg" descr="Ross, Hugh SES.jpeg"/>
          <p:cNvPicPr>
            <a:picLocks noChangeAspect="1"/>
          </p:cNvPicPr>
          <p:nvPr/>
        </p:nvPicPr>
        <p:blipFill>
          <a:blip r:embed="rId3">
            <a:extLst/>
          </a:blip>
          <a:srcRect l="11341" t="6992" r="28107" b="13835"/>
          <a:stretch>
            <a:fillRect/>
          </a:stretch>
        </p:blipFill>
        <p:spPr>
          <a:xfrm>
            <a:off x="19227156" y="1375586"/>
            <a:ext cx="3260911" cy="3553036"/>
          </a:xfrm>
          <a:prstGeom prst="rect">
            <a:avLst/>
          </a:prstGeom>
          <a:ln w="25400">
            <a:solidFill>
              <a:srgbClr val="FFFFFF"/>
            </a:solidFill>
            <a:miter lim="400000"/>
          </a:ln>
        </p:spPr>
      </p:pic>
      <p:sp>
        <p:nvSpPr>
          <p:cNvPr id="1338" name="Nature reveals God infallibly.…"/>
          <p:cNvSpPr txBox="1"/>
          <p:nvPr/>
        </p:nvSpPr>
        <p:spPr>
          <a:xfrm>
            <a:off x="3217659" y="8044394"/>
            <a:ext cx="15111206"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تعلن الطبيعة </a:t>
            </a:r>
            <a:r>
              <a:rPr>
                <a:solidFill>
                  <a:srgbClr val="FFFF00"/>
                </a:solidFill>
              </a:rPr>
              <a:t>عصمة</a:t>
            </a:r>
            <a:r>
              <a:t> </a:t>
            </a:r>
            <a:r>
              <a:rPr>
                <a:solidFill>
                  <a:srgbClr val="78E2F7"/>
                </a:solidFill>
              </a:rPr>
              <a:t>الله</a:t>
            </a:r>
            <a:r>
              <a:t>.</a:t>
            </a:r>
          </a:p>
          <a:p>
            <a:pPr algn="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يعلن الكتاب المقدَّس </a:t>
            </a:r>
            <a:r>
              <a:rPr>
                <a:solidFill>
                  <a:srgbClr val="78E2F7"/>
                </a:solidFill>
              </a:rPr>
              <a:t>الحقَّ</a:t>
            </a:r>
            <a:r>
              <a:t> </a:t>
            </a:r>
            <a:r>
              <a:rPr>
                <a:solidFill>
                  <a:srgbClr val="78E2F7"/>
                </a:solidFill>
              </a:rPr>
              <a:t>الخالي من الخطأ</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38"/>
                                        </p:tgtEl>
                                        <p:attrNameLst>
                                          <p:attrName>style.visibility</p:attrName>
                                        </p:attrNameLst>
                                      </p:cBhvr>
                                      <p:to>
                                        <p:strVal val="visible"/>
                                      </p:to>
                                    </p:set>
                                    <p:animEffect filter="fade" transition="in">
                                      <p:cBhvr>
                                        <p:cTn id="7" dur="500"/>
                                        <p:tgtEl>
                                          <p:spTgt spid="1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8"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Just as it is absurd to speak of some…"/>
          <p:cNvSpPr txBox="1"/>
          <p:nvPr>
            <p:ph type="title"/>
          </p:nvPr>
        </p:nvSpPr>
        <p:spPr>
          <a:xfrm>
            <a:off x="2153900" y="1223962"/>
            <a:ext cx="16430819" cy="7755043"/>
          </a:xfrm>
          <a:prstGeom prst="rect">
            <a:avLst/>
          </a:prstGeom>
        </p:spPr>
        <p:txBody>
          <a:bodyPr/>
          <a:lstStyle/>
          <a:p>
            <a:pPr algn="r" rtl="1">
              <a:defRPr>
                <a:effectLst/>
              </a:defRPr>
            </a:pPr>
            <a:r>
              <a:t>«كما أنَّه من العبث الحديث عن </a:t>
            </a:r>
            <a:r>
              <a:rPr>
                <a:solidFill>
                  <a:srgbClr val="FFFF00"/>
                </a:solidFill>
              </a:rPr>
              <a:t>كيان ما </a:t>
            </a:r>
            <a:r>
              <a:t>على أنَّه أكمل من آخر، كذلك لا يمكن اعتبار أحد إعلانات حقِّ الله أدنى من إعلان آخر أو أعلى منه. قد يكون مختلفًا تمامًا عنه كما يختلف محتوى عزرا عن محتوى رومية، لكنَّه لا يمكن أن يكون أفضل منه أو أسوأ.»</a:t>
            </a:r>
          </a:p>
        </p:txBody>
      </p:sp>
      <p:sp>
        <p:nvSpPr>
          <p:cNvPr id="1343" name="Hugh Ross, Creation and Time (Colorado Spring, CO: NavPress, 1994), p. 57."/>
          <p:cNvSpPr txBox="1"/>
          <p:nvPr>
            <p:ph type="body" sz="quarter" idx="1"/>
          </p:nvPr>
        </p:nvSpPr>
        <p:spPr>
          <a:xfrm>
            <a:off x="2387600" y="11750488"/>
            <a:ext cx="19494500" cy="950315"/>
          </a:xfrm>
          <a:prstGeom prst="rect">
            <a:avLst/>
          </a:prstGeom>
        </p:spPr>
        <p:txBody>
          <a:bodyPr/>
          <a:lstStyle/>
          <a:p>
            <a:pPr>
              <a:defRPr sz="4000"/>
            </a:pPr>
            <a:r>
              <a:t>Hugh Ross, </a:t>
            </a:r>
            <a:r>
              <a:rPr i="1"/>
              <a:t>Creation and Time</a:t>
            </a:r>
            <a:r>
              <a:t> (Colorado Spring, CO: NavPress, 1994), p. 57.</a:t>
            </a:r>
          </a:p>
        </p:txBody>
      </p:sp>
      <p:pic>
        <p:nvPicPr>
          <p:cNvPr id="1344" name="Ross, Hugh SES.jpeg" descr="Ross, Hugh SES.jpeg"/>
          <p:cNvPicPr>
            <a:picLocks noChangeAspect="1"/>
          </p:cNvPicPr>
          <p:nvPr/>
        </p:nvPicPr>
        <p:blipFill>
          <a:blip r:embed="rId3">
            <a:extLst/>
          </a:blip>
          <a:srcRect l="11341" t="6992" r="28107" b="13835"/>
          <a:stretch>
            <a:fillRect/>
          </a:stretch>
        </p:blipFill>
        <p:spPr>
          <a:xfrm>
            <a:off x="19152474" y="1076854"/>
            <a:ext cx="3260911" cy="3553036"/>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8" name="Scripture is superior to nature &amp; supremely authoritative in revealing the truth about the  origin and the history of the creation."/>
          <p:cNvSpPr txBox="1"/>
          <p:nvPr/>
        </p:nvSpPr>
        <p:spPr>
          <a:xfrm>
            <a:off x="2859403" y="6871923"/>
            <a:ext cx="18665194"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الكتاب المقدَّس </a:t>
            </a:r>
            <a:r>
              <a:rPr>
                <a:solidFill>
                  <a:srgbClr val="FFFF00"/>
                </a:solidFill>
              </a:rPr>
              <a:t>أسمى</a:t>
            </a:r>
            <a:r>
              <a:t> من الطبيعة وهو ذات </a:t>
            </a:r>
            <a:r>
              <a:rPr>
                <a:solidFill>
                  <a:srgbClr val="FFFF00"/>
                </a:solidFill>
              </a:rPr>
              <a:t>سلطان أعلى </a:t>
            </a:r>
            <a:r>
              <a:t>في الإعلان عن الحقِّ حول</a:t>
            </a:r>
            <a:r>
              <a:rPr>
                <a:solidFill>
                  <a:srgbClr val="FFFF00"/>
                </a:solidFill>
              </a:rPr>
              <a:t> أصل </a:t>
            </a:r>
            <a:r>
              <a:t>الخليقة و</a:t>
            </a:r>
            <a:r>
              <a:rPr>
                <a:solidFill>
                  <a:srgbClr val="FFFF00"/>
                </a:solidFill>
              </a:rPr>
              <a:t>تاريخها</a:t>
            </a:r>
            <a:r>
              <a:t>.</a:t>
            </a:r>
          </a:p>
        </p:txBody>
      </p:sp>
      <p:sp>
        <p:nvSpPr>
          <p:cNvPr id="1349" name="Creation is cursed. Scripture is holy.…"/>
          <p:cNvSpPr txBox="1"/>
          <p:nvPr/>
        </p:nvSpPr>
        <p:spPr>
          <a:xfrm>
            <a:off x="3255288" y="2501588"/>
            <a:ext cx="17873424" cy="308525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lnSpc>
                <a:spcPct val="150000"/>
              </a:lnSpc>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الخليقة </a:t>
            </a:r>
            <a:r>
              <a:rPr>
                <a:solidFill>
                  <a:srgbClr val="FFFF00"/>
                </a:solidFill>
              </a:rPr>
              <a:t>ملعونة</a:t>
            </a:r>
            <a:r>
              <a:t>. كلمة الله </a:t>
            </a:r>
            <a:r>
              <a:rPr>
                <a:solidFill>
                  <a:srgbClr val="FFFF00"/>
                </a:solidFill>
              </a:rPr>
              <a:t>مقدَّسة</a:t>
            </a:r>
            <a:r>
              <a:t>.</a:t>
            </a:r>
          </a:p>
          <a:p>
            <a:pPr rtl="1">
              <a:lnSpc>
                <a:spcPct val="150000"/>
              </a:lnSpc>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الخليقة </a:t>
            </a:r>
            <a:r>
              <a:rPr>
                <a:solidFill>
                  <a:srgbClr val="FFFF00"/>
                </a:solidFill>
              </a:rPr>
              <a:t>غير لفظيَّة</a:t>
            </a:r>
            <a:r>
              <a:t>. كلمة الله </a:t>
            </a:r>
            <a:r>
              <a:rPr>
                <a:solidFill>
                  <a:srgbClr val="FFFF00"/>
                </a:solidFill>
              </a:rPr>
              <a:t>لفظيَّة</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49">
                                            <p:bg/>
                                          </p:spTgt>
                                        </p:tgtEl>
                                        <p:attrNameLst>
                                          <p:attrName>style.visibility</p:attrName>
                                        </p:attrNameLst>
                                      </p:cBhvr>
                                      <p:to>
                                        <p:strVal val="visible"/>
                                      </p:to>
                                    </p:set>
                                    <p:animEffect filter="fade" transition="in">
                                      <p:cBhvr>
                                        <p:cTn id="7" dur="500"/>
                                        <p:tgtEl>
                                          <p:spTgt spid="134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349">
                                            <p:txEl>
                                              <p:pRg st="0" end="0"/>
                                            </p:txEl>
                                          </p:spTgt>
                                        </p:tgtEl>
                                        <p:attrNameLst>
                                          <p:attrName>style.visibility</p:attrName>
                                        </p:attrNameLst>
                                      </p:cBhvr>
                                      <p:to>
                                        <p:strVal val="visible"/>
                                      </p:to>
                                    </p:set>
                                    <p:animEffect filter="fade" transition="in">
                                      <p:cBhvr>
                                        <p:cTn id="10" dur="500"/>
                                        <p:tgtEl>
                                          <p:spTgt spid="1349">
                                            <p:txEl>
                                              <p:pRg st="0" end="0"/>
                                            </p:txEl>
                                          </p:spTgt>
                                        </p:tgtEl>
                                      </p:cBhvr>
                                    </p:animEffect>
                                  </p:childTnLst>
                                </p:cTn>
                              </p:par>
                            </p:childTnLst>
                          </p:cTn>
                        </p:par>
                        <p:par>
                          <p:cTn id="11" fill="hold">
                            <p:stCondLst>
                              <p:cond delay="500"/>
                            </p:stCondLst>
                            <p:childTnLst>
                              <p:par>
                                <p:cTn id="12" presetClass="entr" nodeType="afterEffect" presetID="10" grpId="1" fill="hold">
                                  <p:stCondLst>
                                    <p:cond delay="0"/>
                                  </p:stCondLst>
                                  <p:iterate type="el" backwards="0">
                                    <p:tmAbs val="0"/>
                                  </p:iterate>
                                  <p:childTnLst>
                                    <p:set>
                                      <p:cBhvr>
                                        <p:cTn id="13" fill="hold"/>
                                        <p:tgtEl>
                                          <p:spTgt spid="1349">
                                            <p:txEl>
                                              <p:pRg st="1" end="1"/>
                                            </p:txEl>
                                          </p:spTgt>
                                        </p:tgtEl>
                                        <p:attrNameLst>
                                          <p:attrName>style.visibility</p:attrName>
                                        </p:attrNameLst>
                                      </p:cBhvr>
                                      <p:to>
                                        <p:strVal val="visible"/>
                                      </p:to>
                                    </p:set>
                                    <p:animEffect filter="fade" transition="in">
                                      <p:cBhvr>
                                        <p:cTn id="14" dur="500"/>
                                        <p:tgtEl>
                                          <p:spTgt spid="134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1348"/>
                                        </p:tgtEl>
                                        <p:attrNameLst>
                                          <p:attrName>style.visibility</p:attrName>
                                        </p:attrNameLst>
                                      </p:cBhvr>
                                      <p:to>
                                        <p:strVal val="visible"/>
                                      </p:to>
                                    </p:set>
                                    <p:animEffect filter="fade" transition="in">
                                      <p:cBhvr>
                                        <p:cTn id="19" dur="500"/>
                                        <p:tgtEl>
                                          <p:spTgt spid="1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49" grpId="1"/>
      <p:bldP build="whole" bldLvl="1" animBg="1" rev="0" advAuto="0" spid="1348"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Thus when science appears to conflict…"/>
          <p:cNvSpPr txBox="1"/>
          <p:nvPr>
            <p:ph type="title"/>
          </p:nvPr>
        </p:nvSpPr>
        <p:spPr>
          <a:xfrm>
            <a:off x="2406650" y="1223961"/>
            <a:ext cx="16338550" cy="9845628"/>
          </a:xfrm>
          <a:prstGeom prst="rect">
            <a:avLst/>
          </a:prstGeom>
        </p:spPr>
        <p:txBody>
          <a:bodyPr/>
          <a:lstStyle/>
          <a:p>
            <a:pPr algn="r" rtl="1">
              <a:defRPr>
                <a:effectLst/>
              </a:defRPr>
            </a:pPr>
            <a:r>
              <a:t>«وهكذا عندما يبدو أنَّ </a:t>
            </a:r>
            <a:r>
              <a:rPr>
                <a:solidFill>
                  <a:srgbClr val="FFFF00"/>
                </a:solidFill>
              </a:rPr>
              <a:t>العلم واللاهوت </a:t>
            </a:r>
            <a:r>
              <a:t>يتعارضان، لا يكون لدينا سبب لرفض </a:t>
            </a:r>
            <a:r>
              <a:rPr>
                <a:solidFill>
                  <a:srgbClr val="FFFF00"/>
                </a:solidFill>
              </a:rPr>
              <a:t>حقائق الطبيعة </a:t>
            </a:r>
            <a:r>
              <a:t>أو </a:t>
            </a:r>
            <a:r>
              <a:rPr>
                <a:solidFill>
                  <a:srgbClr val="FFFF00"/>
                </a:solidFill>
              </a:rPr>
              <a:t>كلمات الكتاب المقدَّس</a:t>
            </a:r>
            <a:r>
              <a:t>. بدلاً من ذلك، يكون لدينا سبب لإعادة فحص </a:t>
            </a:r>
            <a:r>
              <a:rPr>
                <a:solidFill>
                  <a:srgbClr val="FFFF00"/>
                </a:solidFill>
              </a:rPr>
              <a:t>تفسيراتنا</a:t>
            </a:r>
            <a:r>
              <a:t> لتلك الحقائق والكلمات لأنَّ العلم الصحيح والتفسير الكتابيّ السليم سوف ينسجمان معًا دائمًا.»</a:t>
            </a:r>
          </a:p>
        </p:txBody>
      </p:sp>
      <p:sp>
        <p:nvSpPr>
          <p:cNvPr id="1354" name="Hugh Ross, Creation and Time (Colorado Spring, CO: NavPress, 1994), p. 57–58."/>
          <p:cNvSpPr txBox="1"/>
          <p:nvPr>
            <p:ph type="body" sz="quarter" idx="1"/>
          </p:nvPr>
        </p:nvSpPr>
        <p:spPr>
          <a:xfrm>
            <a:off x="2387600" y="11750488"/>
            <a:ext cx="19494500" cy="950315"/>
          </a:xfrm>
          <a:prstGeom prst="rect">
            <a:avLst/>
          </a:prstGeom>
        </p:spPr>
        <p:txBody>
          <a:bodyPr/>
          <a:lstStyle/>
          <a:p>
            <a:pPr>
              <a:defRPr sz="4000"/>
            </a:pPr>
            <a:r>
              <a:t>Hugh Ross, </a:t>
            </a:r>
            <a:r>
              <a:rPr i="1"/>
              <a:t>Creation and Time</a:t>
            </a:r>
            <a:r>
              <a:t> (Colorado Spring, CO: NavPress, 1994), p. 57</a:t>
            </a:r>
            <a:r>
              <a:rPr sz="3900"/>
              <a:t>–58</a:t>
            </a:r>
            <a:r>
              <a:t>.</a:t>
            </a:r>
          </a:p>
        </p:txBody>
      </p:sp>
      <p:pic>
        <p:nvPicPr>
          <p:cNvPr id="1355" name="Ross, Hugh SES.jpeg" descr="Ross, Hugh SES.jpeg"/>
          <p:cNvPicPr>
            <a:picLocks noChangeAspect="1"/>
          </p:cNvPicPr>
          <p:nvPr/>
        </p:nvPicPr>
        <p:blipFill>
          <a:blip r:embed="rId3">
            <a:extLst/>
          </a:blip>
          <a:srcRect l="11341" t="6992" r="28107" b="13835"/>
          <a:stretch>
            <a:fillRect/>
          </a:stretch>
        </p:blipFill>
        <p:spPr>
          <a:xfrm>
            <a:off x="19227156" y="1375586"/>
            <a:ext cx="3260911" cy="3553036"/>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The consensus view in science…"/>
          <p:cNvSpPr txBox="1"/>
          <p:nvPr>
            <p:ph type="title"/>
          </p:nvPr>
        </p:nvSpPr>
        <p:spPr>
          <a:xfrm>
            <a:off x="2432050" y="1279534"/>
            <a:ext cx="19519900" cy="5040672"/>
          </a:xfrm>
          <a:prstGeom prst="rect">
            <a:avLst/>
          </a:prstGeom>
        </p:spPr>
        <p:txBody>
          <a:bodyPr/>
          <a:lstStyle/>
          <a:p>
            <a:pPr marR="438911" algn="ctr" defTabSz="438911" rtl="1">
              <a:lnSpc>
                <a:spcPct val="90000"/>
              </a:lnSpc>
              <a:defRPr sz="7583">
                <a:effectLst/>
              </a:defRPr>
            </a:pPr>
            <a:r>
              <a:t>وجهة النظر المتَّفق عليها في العلم</a:t>
            </a:r>
            <a:br/>
            <a:r>
              <a:t> (أي اعتقاد الأغلبيَّة بين العلماء)</a:t>
            </a:r>
            <a:br/>
            <a:r>
              <a:rPr>
                <a:solidFill>
                  <a:srgbClr val="FFFF00"/>
                </a:solidFill>
              </a:rPr>
              <a:t> ليست </a:t>
            </a:r>
            <a:r>
              <a:t>الوحي العامّ، </a:t>
            </a:r>
            <a:br/>
            <a:r>
              <a:t>و</a:t>
            </a:r>
            <a:r>
              <a:rPr>
                <a:solidFill>
                  <a:srgbClr val="FFFF00"/>
                </a:solidFill>
              </a:rPr>
              <a:t>ليست</a:t>
            </a:r>
            <a:r>
              <a:t> "حقائق الطبيعة".</a:t>
            </a:r>
          </a:p>
        </p:txBody>
      </p:sp>
      <p:sp>
        <p:nvSpPr>
          <p:cNvPr id="1360" name="And not everything that scientists…"/>
          <p:cNvSpPr txBox="1"/>
          <p:nvPr/>
        </p:nvSpPr>
        <p:spPr>
          <a:xfrm>
            <a:off x="1435848" y="7030897"/>
            <a:ext cx="21512304" cy="130777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57200" defTabSz="457200" rtl="1">
              <a:lnSpc>
                <a:spcPct val="90000"/>
              </a:lnSpc>
              <a:spcBef>
                <a:spcPts val="5000"/>
              </a:spcBef>
              <a:defRPr sz="7900">
                <a:solidFill>
                  <a:srgbClr val="FFFFFF"/>
                </a:solidFill>
                <a:latin typeface="+mn-lt"/>
                <a:ea typeface="+mn-ea"/>
                <a:cs typeface="+mn-cs"/>
                <a:sym typeface="Helvetica"/>
              </a:defRPr>
            </a:pPr>
            <a:r>
              <a:t>و</a:t>
            </a:r>
            <a:r>
              <a:rPr>
                <a:solidFill>
                  <a:srgbClr val="FFFF00"/>
                </a:solidFill>
              </a:rPr>
              <a:t>ليست</a:t>
            </a:r>
            <a:r>
              <a:t> كلُّ ما يسمِّيه العلماء "حقيقة" هو "حقيقة علميَّة حقيقيَّة".</a:t>
            </a:r>
          </a:p>
        </p:txBody>
      </p:sp>
      <p:sp>
        <p:nvSpPr>
          <p:cNvPr id="1361" name="And not everything that scientists…"/>
          <p:cNvSpPr txBox="1"/>
          <p:nvPr/>
        </p:nvSpPr>
        <p:spPr>
          <a:xfrm>
            <a:off x="1435848" y="9049358"/>
            <a:ext cx="21512304" cy="262083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marR="457200" defTabSz="457200" rtl="1">
              <a:lnSpc>
                <a:spcPct val="90000"/>
              </a:lnSpc>
              <a:spcBef>
                <a:spcPts val="5000"/>
              </a:spcBef>
              <a:defRPr sz="7900">
                <a:solidFill>
                  <a:srgbClr val="FFFFFF"/>
                </a:solidFill>
                <a:latin typeface="+mn-lt"/>
                <a:ea typeface="+mn-ea"/>
                <a:cs typeface="+mn-cs"/>
                <a:sym typeface="Helvetica"/>
              </a:defRPr>
            </a:lvl1pPr>
          </a:lstStyle>
          <a:p>
            <a:pPr/>
            <a:r>
              <a:t>فهناك عدَّة "حقائق" هي عبارة عن تفسيرات تستند إلى افتراضات مناهضة للكتاب المقدَّس.</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60"/>
                                        </p:tgtEl>
                                        <p:attrNameLst>
                                          <p:attrName>style.visibility</p:attrName>
                                        </p:attrNameLst>
                                      </p:cBhvr>
                                      <p:to>
                                        <p:strVal val="visible"/>
                                      </p:to>
                                    </p:set>
                                    <p:animEffect filter="fade" transition="in">
                                      <p:cBhvr>
                                        <p:cTn id="7" dur="500"/>
                                        <p:tgtEl>
                                          <p:spTgt spid="13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61"/>
                                        </p:tgtEl>
                                        <p:attrNameLst>
                                          <p:attrName>style.visibility</p:attrName>
                                        </p:attrNameLst>
                                      </p:cBhvr>
                                      <p:to>
                                        <p:strVal val="visible"/>
                                      </p:to>
                                    </p:set>
                                    <p:animEffect filter="fade" transition="in">
                                      <p:cBhvr>
                                        <p:cTn id="12" dur="500"/>
                                        <p:tgtEl>
                                          <p:spTgt spid="1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1" grpId="2"/>
      <p:bldP build="whole" bldLvl="1" animBg="1" rev="0" advAuto="0" spid="1360"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64"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65"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66"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ill Sans"/>
                <a:ea typeface="Gill Sans"/>
                <a:cs typeface="Gill Sans"/>
                <a:sym typeface="Gill Sans"/>
              </a:defRPr>
            </a:lvl1pPr>
          </a:lstStyle>
          <a:p>
            <a:pPr/>
            <a:r>
              <a:t>10-3-121_ComingtoGripswithGenesis</a:t>
            </a:r>
          </a:p>
        </p:txBody>
      </p:sp>
      <p:sp>
        <p:nvSpPr>
          <p:cNvPr id="1367"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1368"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1369"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70" name="Rounded Rectangle"/>
          <p:cNvSpPr/>
          <p:nvPr/>
        </p:nvSpPr>
        <p:spPr>
          <a:xfrm>
            <a:off x="14297048" y="7977927"/>
            <a:ext cx="11725252" cy="2029673"/>
          </a:xfrm>
          <a:prstGeom prst="roundRect">
            <a:avLst>
              <a:gd name="adj" fmla="val 9386"/>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71" name="ed. by Dr. Terry Mortenson…"/>
          <p:cNvSpPr txBox="1"/>
          <p:nvPr/>
        </p:nvSpPr>
        <p:spPr>
          <a:xfrm>
            <a:off x="14569042" y="8168144"/>
            <a:ext cx="10156415" cy="1649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rtl="1">
              <a:defRPr sz="5500">
                <a:solidFill>
                  <a:srgbClr val="444444"/>
                </a:solidFill>
                <a:latin typeface="Calibri"/>
                <a:ea typeface="Calibri"/>
                <a:cs typeface="Calibri"/>
                <a:sym typeface="Calibri"/>
              </a:defRPr>
            </a:pPr>
            <a:r>
              <a:t>حرَّره الدكتور تيري مورتنسون</a:t>
            </a:r>
          </a:p>
          <a:p>
            <a:pPr algn="l" rtl="1">
              <a:defRPr sz="5500">
                <a:solidFill>
                  <a:srgbClr val="444444"/>
                </a:solidFill>
                <a:latin typeface="Calibri"/>
                <a:ea typeface="Calibri"/>
                <a:cs typeface="Calibri"/>
                <a:sym typeface="Calibri"/>
              </a:defRPr>
            </a:pPr>
            <a:r>
              <a:t>&amp; د. ثين هـ. أوري</a:t>
            </a:r>
          </a:p>
        </p:txBody>
      </p:sp>
      <p:sp>
        <p:nvSpPr>
          <p:cNvPr id="1372" name="Coming to Grips with Genesis"/>
          <p:cNvSpPr txBox="1"/>
          <p:nvPr/>
        </p:nvSpPr>
        <p:spPr>
          <a:xfrm>
            <a:off x="3196281" y="1066800"/>
            <a:ext cx="18753438" cy="1507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11000">
                <a:solidFill>
                  <a:srgbClr val="444444"/>
                </a:solidFill>
                <a:latin typeface="Calibri"/>
                <a:ea typeface="Calibri"/>
                <a:cs typeface="Calibri"/>
                <a:sym typeface="Calibri"/>
              </a:defRPr>
            </a:lvl1pPr>
          </a:lstStyle>
          <a:p>
            <a:pPr/>
            <a:r>
              <a:t>التعامل مع سفر التكوين</a:t>
            </a:r>
          </a:p>
        </p:txBody>
      </p:sp>
      <p:sp>
        <p:nvSpPr>
          <p:cNvPr id="1373" name="Ch. 4:…"/>
          <p:cNvSpPr txBox="1"/>
          <p:nvPr/>
        </p:nvSpPr>
        <p:spPr>
          <a:xfrm>
            <a:off x="7908008" y="3020784"/>
            <a:ext cx="10156413" cy="47926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spcBef>
                <a:spcPts val="900"/>
              </a:spcBef>
              <a:defRPr sz="7200">
                <a:solidFill>
                  <a:srgbClr val="F5EC00"/>
                </a:solidFill>
                <a:latin typeface="+mn-lt"/>
                <a:ea typeface="+mn-ea"/>
                <a:cs typeface="+mn-cs"/>
                <a:sym typeface="Helvetica"/>
              </a:defRPr>
            </a:pPr>
            <a:r>
              <a:t>الفصل 4</a:t>
            </a:r>
          </a:p>
          <a:p>
            <a:pPr rtl="1">
              <a:lnSpc>
                <a:spcPct val="80000"/>
              </a:lnSpc>
              <a:spcBef>
                <a:spcPts val="900"/>
              </a:spcBef>
              <a:defRPr sz="7200">
                <a:solidFill>
                  <a:srgbClr val="F5EC00"/>
                </a:solidFill>
                <a:latin typeface="+mn-lt"/>
                <a:ea typeface="+mn-ea"/>
                <a:cs typeface="+mn-cs"/>
                <a:sym typeface="Helvetica"/>
              </a:defRPr>
            </a:pPr>
            <a:r>
              <a:t> </a:t>
            </a:r>
            <a:r>
              <a:rPr i="1">
                <a:solidFill>
                  <a:srgbClr val="FFFF00"/>
                </a:solidFill>
              </a:rPr>
              <a:t>الإعلان</a:t>
            </a:r>
            <a:r>
              <a:rPr i="1">
                <a:solidFill>
                  <a:srgbClr val="FFFFFF"/>
                </a:solidFill>
              </a:rPr>
              <a:t> العامّ</a:t>
            </a:r>
          </a:p>
          <a:p>
            <a:pPr rtl="1">
              <a:lnSpc>
                <a:spcPct val="80000"/>
              </a:lnSpc>
              <a:spcBef>
                <a:spcPts val="900"/>
              </a:spcBef>
              <a:defRPr sz="7200">
                <a:solidFill>
                  <a:srgbClr val="F5EC00"/>
                </a:solidFill>
                <a:latin typeface="+mn-lt"/>
                <a:ea typeface="+mn-ea"/>
                <a:cs typeface="+mn-cs"/>
                <a:sym typeface="Helvetica"/>
              </a:defRPr>
            </a:pPr>
            <a:r>
              <a:t>مقابل</a:t>
            </a:r>
          </a:p>
          <a:p>
            <a:pPr rtl="1">
              <a:lnSpc>
                <a:spcPct val="80000"/>
              </a:lnSpc>
              <a:spcBef>
                <a:spcPts val="900"/>
              </a:spcBef>
              <a:defRPr i="1" sz="7200">
                <a:solidFill>
                  <a:srgbClr val="FFFFFF"/>
                </a:solidFill>
                <a:latin typeface="+mn-lt"/>
                <a:ea typeface="+mn-ea"/>
                <a:cs typeface="+mn-cs"/>
                <a:sym typeface="Helvetica"/>
              </a:defRPr>
            </a:pPr>
            <a:r>
              <a:t>الخاصّ</a:t>
            </a:r>
            <a:r>
              <a:rPr i="0">
                <a:solidFill>
                  <a:srgbClr val="F5EC00"/>
                </a:solidFill>
              </a:rPr>
              <a:t> الإعلان</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l" defTabSz="1828800">
              <a:defRPr sz="1800">
                <a:uFill>
                  <a:solidFill>
                    <a:srgbClr val="000000"/>
                  </a:solidFill>
                </a:uFill>
                <a:latin typeface="Calibri"/>
                <a:ea typeface="Calibri"/>
                <a:cs typeface="Calibri"/>
                <a:sym typeface="Calibri"/>
              </a:defRPr>
            </a:pPr>
          </a:p>
        </p:txBody>
      </p:sp>
      <p:sp>
        <p:nvSpPr>
          <p:cNvPr id="1376" name="Slide Number"/>
          <p:cNvSpPr txBox="1"/>
          <p:nvPr>
            <p:ph type="sldNum" sz="quarter" idx="4294967295"/>
          </p:nvPr>
        </p:nvSpPr>
        <p:spPr>
          <a:xfrm>
            <a:off x="22754711" y="13056214"/>
            <a:ext cx="413107" cy="392469"/>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lgn="r">
              <a:defRPr>
                <a:solidFill>
                  <a:srgbClr val="888888"/>
                </a:solidFill>
                <a:latin typeface="Calibri Light"/>
                <a:ea typeface="Calibri Light"/>
                <a:cs typeface="Calibri Light"/>
                <a:sym typeface="Calibri Light"/>
              </a:defRPr>
            </a:lvl1pPr>
          </a:lstStyle>
          <a:p>
            <a:pPr/>
            <a:fld id="{86CB4B4D-7CA3-9044-876B-883B54F8677D}" type="slidenum"/>
          </a:p>
        </p:txBody>
      </p:sp>
      <p:sp>
        <p:nvSpPr>
          <p:cNvPr id="1377" name="http://evidencetoday.org"/>
          <p:cNvSpPr txBox="1"/>
          <p:nvPr/>
        </p:nvSpPr>
        <p:spPr>
          <a:xfrm>
            <a:off x="5404100" y="1009127"/>
            <a:ext cx="13575805" cy="17829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13900"/>
              </a:lnSpc>
              <a:defRPr sz="10000">
                <a:solidFill>
                  <a:srgbClr val="FFFFFF"/>
                </a:solidFill>
                <a:latin typeface="Arial"/>
                <a:ea typeface="Arial"/>
                <a:cs typeface="Arial"/>
                <a:sym typeface="Arial"/>
              </a:defRPr>
            </a:lvl1pPr>
          </a:lstStyle>
          <a:p>
            <a:pPr/>
            <a:r>
              <a:t>http://evidencetoday.org</a:t>
            </a:r>
          </a:p>
        </p:txBody>
      </p:sp>
      <p:pic>
        <p:nvPicPr>
          <p:cNvPr id="1378" name="Screen Shot 2019-08-25 at 7.21.58 PM.png" descr="Screen Shot 2019-08-25 at 7.21.58 PM.png"/>
          <p:cNvPicPr>
            <a:picLocks noChangeAspect="1"/>
          </p:cNvPicPr>
          <p:nvPr/>
        </p:nvPicPr>
        <p:blipFill>
          <a:blip r:embed="rId2">
            <a:extLst/>
          </a:blip>
          <a:stretch>
            <a:fillRect/>
          </a:stretch>
        </p:blipFill>
        <p:spPr>
          <a:xfrm>
            <a:off x="2143118" y="3025489"/>
            <a:ext cx="20135864" cy="9486764"/>
          </a:xfrm>
          <a:prstGeom prst="rect">
            <a:avLst/>
          </a:prstGeom>
          <a:ln w="12700">
            <a:miter lim="400000"/>
          </a:ln>
        </p:spPr>
      </p:pic>
      <p:sp>
        <p:nvSpPr>
          <p:cNvPr id="1379" name="Rectangle"/>
          <p:cNvSpPr/>
          <p:nvPr/>
        </p:nvSpPr>
        <p:spPr>
          <a:xfrm>
            <a:off x="15632149" y="6601107"/>
            <a:ext cx="6519838" cy="3936112"/>
          </a:xfrm>
          <a:prstGeom prst="rect">
            <a:avLst/>
          </a:prstGeom>
          <a:ln w="254000">
            <a:solidFill>
              <a:srgbClr val="FF2600"/>
            </a:solidFill>
          </a:ln>
          <a:effectLst>
            <a:outerShdw sx="100000" sy="100000" kx="0" ky="0" algn="b" rotWithShape="0" blurRad="38100" dist="25400" dir="5400000">
              <a:srgbClr val="000000">
                <a:alpha val="50000"/>
              </a:srgbClr>
            </a:outerShdw>
          </a:effectLst>
        </p:spPr>
        <p:txBody>
          <a:bodyPr lIns="50800" tIns="50800" rIns="50800" bIns="50800" anchor="ctr"/>
          <a:lstStyle/>
          <a:p>
            <a:pPr algn="l" defTabSz="584200">
              <a:defRPr sz="4000">
                <a:solidFill>
                  <a:srgbClr val="FFFFFF"/>
                </a:solidFill>
                <a:effectLst>
                  <a:outerShdw sx="100000" sy="100000" kx="0" ky="0" algn="b" rotWithShape="0" blurRad="38100" dist="12700" dir="5400000">
                    <a:srgbClr val="000000">
                      <a:alpha val="50000"/>
                    </a:srgbClr>
                  </a:outerShdw>
                </a:effectLst>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Psalm 119:160"/>
          <p:cNvSpPr txBox="1"/>
          <p:nvPr/>
        </p:nvSpPr>
        <p:spPr>
          <a:xfrm>
            <a:off x="2425700" y="1181100"/>
            <a:ext cx="195326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المزمور 119: 160</a:t>
            </a:r>
          </a:p>
        </p:txBody>
      </p:sp>
      <p:sp>
        <p:nvSpPr>
          <p:cNvPr id="1056" name="The sum of Your word is truth, and every one of your righteous ordinances is everlasting."/>
          <p:cNvSpPr txBox="1"/>
          <p:nvPr/>
        </p:nvSpPr>
        <p:spPr>
          <a:xfrm>
            <a:off x="3618477" y="3184843"/>
            <a:ext cx="18344107" cy="1286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95000"/>
              </a:lnSpc>
              <a:defRPr sz="7200">
                <a:solidFill>
                  <a:srgbClr val="FFFF00"/>
                </a:solidFill>
                <a:latin typeface="+mn-lt"/>
                <a:ea typeface="+mn-ea"/>
                <a:cs typeface="+mn-cs"/>
                <a:sym typeface="Helvetica"/>
              </a:defRPr>
            </a:pPr>
            <a:r>
              <a:t>رَأْسُ كَلاَمِكَ حَقٌّ </a:t>
            </a:r>
            <a:r>
              <a:rPr>
                <a:solidFill>
                  <a:srgbClr val="FFFFFF"/>
                </a:solidFill>
              </a:rPr>
              <a:t>وَإِلَى الدَّهْرِ كُلُّ أَحْكَامِ عَدْلِكَ.</a:t>
            </a:r>
            <a:r>
              <a:rPr>
                <a:solidFill>
                  <a:srgbClr val="FFFFFF"/>
                </a:solidFill>
              </a:rPr>
              <a:t>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We deny that extrabiblical views ever disprove the teaching of Scripture or hold priority over it."/>
          <p:cNvSpPr txBox="1"/>
          <p:nvPr>
            <p:ph type="title"/>
          </p:nvPr>
        </p:nvSpPr>
        <p:spPr>
          <a:xfrm>
            <a:off x="2259480" y="3951255"/>
            <a:ext cx="19865040" cy="2343935"/>
          </a:xfrm>
          <a:prstGeom prst="rect">
            <a:avLst/>
          </a:prstGeom>
        </p:spPr>
        <p:txBody>
          <a:bodyPr>
            <a:noAutofit/>
          </a:bodyPr>
          <a:lstStyle/>
          <a:p>
            <a:pPr algn="r" defTabSz="457200" rtl="1">
              <a:lnSpc>
                <a:spcPct val="90000"/>
              </a:lnSpc>
              <a:defRPr>
                <a:effectLst/>
              </a:defRPr>
            </a:pPr>
            <a:r>
              <a:rPr b="1">
                <a:solidFill>
                  <a:srgbClr val="00B0F0"/>
                </a:solidFill>
              </a:rPr>
              <a:t>نُنكِرُ</a:t>
            </a:r>
            <a:r>
              <a:t> أنه من الممكن للآراء خارج الكتاب المُقدَّس أن تلغي مصداقيَّة تعليم الكتاب المُقدَّس، أو </a:t>
            </a:r>
            <a:r>
              <a:rPr>
                <a:solidFill>
                  <a:srgbClr val="FFFF00"/>
                </a:solidFill>
              </a:rPr>
              <a:t>أن تحظى بأولويَّة عليه.</a:t>
            </a:r>
          </a:p>
        </p:txBody>
      </p:sp>
      <p:sp>
        <p:nvSpPr>
          <p:cNvPr id="1382"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a:t>
            </a:r>
            <a:r>
              <a:rPr>
                <a:solidFill>
                  <a:srgbClr val="FFFFFF"/>
                </a:solidFill>
              </a:rPr>
              <a:t>(1982) </a:t>
            </a:r>
            <a:r>
              <a:t>البند 20</a:t>
            </a:r>
          </a:p>
        </p:txBody>
      </p:sp>
      <p:sp>
        <p:nvSpPr>
          <p:cNvPr id="1383" name="But all old-earth creationists do exactly that!"/>
          <p:cNvSpPr txBox="1"/>
          <p:nvPr/>
        </p:nvSpPr>
        <p:spPr>
          <a:xfrm>
            <a:off x="2082522" y="6768291"/>
            <a:ext cx="20218956" cy="1258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90000"/>
              </a:lnSpc>
              <a:defRPr sz="7000">
                <a:solidFill>
                  <a:srgbClr val="FFFB00"/>
                </a:solidFill>
                <a:latin typeface="+mn-lt"/>
                <a:ea typeface="+mn-ea"/>
                <a:cs typeface="+mn-cs"/>
                <a:sym typeface="Helvetica"/>
              </a:defRPr>
            </a:lvl1pPr>
          </a:lstStyle>
          <a:p>
            <a:pPr/>
            <a:r>
              <a:t>لكنَّ كلَّ خلقيِّي الأرض القديمة يفعلون ذلك بالتمام!</a:t>
            </a:r>
          </a:p>
        </p:txBody>
      </p:sp>
      <p:sp>
        <p:nvSpPr>
          <p:cNvPr id="1384" name="They let extrabiblical, naturalistic views hold priority over Scripture, because they erroneously think that scientific consensus about the origin, history, and age of creation is general revelation."/>
          <p:cNvSpPr txBox="1"/>
          <p:nvPr/>
        </p:nvSpPr>
        <p:spPr>
          <a:xfrm>
            <a:off x="2082523" y="8499526"/>
            <a:ext cx="20218956" cy="35810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90000"/>
              </a:lnSpc>
              <a:defRPr sz="7000">
                <a:solidFill>
                  <a:srgbClr val="FFFFFF"/>
                </a:solidFill>
                <a:latin typeface="+mn-lt"/>
                <a:ea typeface="+mn-ea"/>
                <a:cs typeface="+mn-cs"/>
                <a:sym typeface="Helvetica"/>
              </a:defRPr>
            </a:pPr>
            <a:r>
              <a:t>لقد سمحوا للآراء خارج الكتاب المقدَّس وآراء المذهب الطبيعيّ أن تحظى بأولويَّة على الكتاب المقدَّس، لأنَّهم يعتقدون خطأً أنَّ الإجماع العلميّ حول أصل الخلق وتاريخه وعمره هو إعلان عامٌّ</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83"/>
                                        </p:tgtEl>
                                        <p:attrNameLst>
                                          <p:attrName>style.visibility</p:attrName>
                                        </p:attrNameLst>
                                      </p:cBhvr>
                                      <p:to>
                                        <p:strVal val="visible"/>
                                      </p:to>
                                    </p:set>
                                    <p:animEffect filter="fade" transition="in">
                                      <p:cBhvr>
                                        <p:cTn id="7" dur="500"/>
                                        <p:tgtEl>
                                          <p:spTgt spid="138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84"/>
                                        </p:tgtEl>
                                        <p:attrNameLst>
                                          <p:attrName>style.visibility</p:attrName>
                                        </p:attrNameLst>
                                      </p:cBhvr>
                                      <p:to>
                                        <p:strVal val="visible"/>
                                      </p:to>
                                    </p:set>
                                    <p:animEffect filter="fade" transition="in">
                                      <p:cBhvr>
                                        <p:cTn id="12" dur="500"/>
                                        <p:tgtEl>
                                          <p:spTgt spid="1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4" grpId="2"/>
      <p:bldP build="whole" bldLvl="1" animBg="1" rev="0" advAuto="0" spid="1383"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8" name="A New Defense…"/>
          <p:cNvSpPr txBox="1"/>
          <p:nvPr>
            <p:ph type="ctrTitle"/>
          </p:nvPr>
        </p:nvSpPr>
        <p:spPr>
          <a:xfrm>
            <a:off x="2997200" y="4140200"/>
            <a:ext cx="18376900" cy="6126547"/>
          </a:xfrm>
          <a:prstGeom prst="rect">
            <a:avLst/>
          </a:prstGeom>
        </p:spPr>
        <p:txBody>
          <a:bodyPr>
            <a:noAutofit/>
          </a:bodyPr>
          <a:lstStyle/>
          <a:p>
            <a:pPr algn="ctr" rtl="1">
              <a:lnSpc>
                <a:spcPct val="70000"/>
              </a:lnSpc>
              <a:spcBef>
                <a:spcPts val="6000"/>
              </a:spcBef>
              <a:defRPr sz="11000"/>
            </a:pPr>
            <a:r>
              <a:t>دفاع جديد </a:t>
            </a:r>
            <a:br/>
            <a:r>
              <a:t>عن العصمة</a:t>
            </a:r>
            <a:br/>
            <a:r>
              <a:t>في القرن الحادي والعشرين</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Dr. Norman Geisler…"/>
          <p:cNvSpPr txBox="1"/>
          <p:nvPr>
            <p:ph type="body" sz="quarter" idx="1"/>
          </p:nvPr>
        </p:nvSpPr>
        <p:spPr>
          <a:xfrm>
            <a:off x="11834455" y="6004261"/>
            <a:ext cx="10058402" cy="4047129"/>
          </a:xfrm>
          <a:prstGeom prst="rect">
            <a:avLst/>
          </a:prstGeom>
        </p:spPr>
        <p:txBody>
          <a:bodyPr/>
          <a:lstStyle/>
          <a:p>
            <a:pPr algn="r" defTabSz="685165" rtl="1">
              <a:defRPr sz="5976">
                <a:effectLst>
                  <a:outerShdw sx="100000" sy="100000" kx="0" ky="0" algn="b" rotWithShape="0" blurRad="42164" dist="31623" dir="5400000">
                    <a:srgbClr val="000000">
                      <a:alpha val="40000"/>
                    </a:srgbClr>
                  </a:outerShdw>
                </a:effectLst>
              </a:defRPr>
            </a:pPr>
            <a:r>
              <a:t>د. نورمان جيزلر</a:t>
            </a:r>
          </a:p>
          <a:p>
            <a:pPr algn="r" defTabSz="685165">
              <a:defRPr sz="5976">
                <a:effectLst>
                  <a:outerShdw sx="100000" sy="100000" kx="0" ky="0" algn="b" rotWithShape="0" blurRad="42164" dist="31623" dir="5400000">
                    <a:srgbClr val="000000">
                      <a:alpha val="40000"/>
                    </a:srgbClr>
                  </a:outerShdw>
                </a:effectLst>
              </a:defRPr>
            </a:pPr>
            <a:r>
              <a:t>(1932-2019)</a:t>
            </a:r>
          </a:p>
          <a:p>
            <a:pPr algn="r" defTabSz="685165" rtl="1">
              <a:defRPr sz="5976">
                <a:effectLst>
                  <a:outerShdw sx="100000" sy="100000" kx="0" ky="0" algn="b" rotWithShape="0" blurRad="42164" dist="31623" dir="5400000">
                    <a:srgbClr val="000000">
                      <a:alpha val="40000"/>
                    </a:srgbClr>
                  </a:outerShdw>
                </a:effectLst>
              </a:defRPr>
            </a:pPr>
            <a:r>
              <a:t>المؤسِّس والمحرِّر العامُّ لـ DefendingInerrancy.com</a:t>
            </a:r>
          </a:p>
        </p:txBody>
      </p:sp>
      <p:pic>
        <p:nvPicPr>
          <p:cNvPr id="1391" name="Geisler, Norman.jpg" descr="Geisler, Norman.jpg"/>
          <p:cNvPicPr>
            <a:picLocks noChangeAspect="1"/>
          </p:cNvPicPr>
          <p:nvPr/>
        </p:nvPicPr>
        <p:blipFill>
          <a:blip r:embed="rId3">
            <a:extLst/>
          </a:blip>
          <a:stretch>
            <a:fillRect/>
          </a:stretch>
        </p:blipFill>
        <p:spPr>
          <a:xfrm>
            <a:off x="5041900" y="2710777"/>
            <a:ext cx="6463554" cy="883352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I affirm that the Bible alone, and in its entirety, is the infallible written Word of God in the original text and is, therefore, inerrant in all that it affirms or denies on whatever topic it addresses.”"/>
          <p:cNvSpPr txBox="1"/>
          <p:nvPr>
            <p:ph type="title"/>
          </p:nvPr>
        </p:nvSpPr>
        <p:spPr>
          <a:xfrm>
            <a:off x="2432050" y="4426806"/>
            <a:ext cx="19519900" cy="5854701"/>
          </a:xfrm>
          <a:prstGeom prst="rect">
            <a:avLst/>
          </a:prstGeom>
        </p:spPr>
        <p:txBody>
          <a:bodyPr/>
          <a:lstStyle/>
          <a:p>
            <a:pPr marR="457200" algn="r" defTabSz="457200" rtl="1">
              <a:defRPr>
                <a:effectLst/>
              </a:defRPr>
            </a:pPr>
            <a:r>
              <a:t>«أؤكِّد أنَّ الكتاب المقدَّس وحده، وفي جملته، هو كلمة الله المعصومة من الخطأ المكتوبة في النصِّ الأصليّ، وبالتالي فهو خالٍ من الخطأ </a:t>
            </a:r>
            <a:r>
              <a:rPr>
                <a:solidFill>
                  <a:srgbClr val="FFFF00"/>
                </a:solidFill>
              </a:rPr>
              <a:t>في كلِّ ما يؤكِّده أو ينفيه في كلِّ موضوع يتناوله.»</a:t>
            </a:r>
          </a:p>
        </p:txBody>
      </p:sp>
      <p:sp>
        <p:nvSpPr>
          <p:cNvPr id="1396" name="Defending Inerrancy website"/>
          <p:cNvSpPr txBox="1"/>
          <p:nvPr/>
        </p:nvSpPr>
        <p:spPr>
          <a:xfrm>
            <a:off x="5151259" y="1007768"/>
            <a:ext cx="14081482" cy="28880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90000"/>
              </a:lnSpc>
              <a:defRPr b="1" sz="8400">
                <a:solidFill>
                  <a:srgbClr val="FFFFFF"/>
                </a:solidFill>
                <a:latin typeface="+mn-lt"/>
                <a:ea typeface="+mn-ea"/>
                <a:cs typeface="+mn-cs"/>
                <a:sym typeface="Helvetica"/>
              </a:defRPr>
            </a:pPr>
            <a:r>
              <a:t>الموقع الإلكتروني</a:t>
            </a:r>
          </a:p>
          <a:p>
            <a:pPr rtl="1">
              <a:lnSpc>
                <a:spcPct val="90000"/>
              </a:lnSpc>
              <a:defRPr b="1" sz="8400">
                <a:solidFill>
                  <a:srgbClr val="FFFFFF"/>
                </a:solidFill>
                <a:latin typeface="+mn-lt"/>
                <a:ea typeface="+mn-ea"/>
                <a:cs typeface="+mn-cs"/>
                <a:sym typeface="Helvetica"/>
              </a:defRPr>
            </a:pPr>
            <a:r>
              <a:t> للدفاع عن عصمة الكتاب المقدَّس</a:t>
            </a:r>
          </a:p>
        </p:txBody>
      </p:sp>
      <p:sp>
        <p:nvSpPr>
          <p:cNvPr id="1397" name="http://defendinginerrancy.com"/>
          <p:cNvSpPr txBox="1"/>
          <p:nvPr/>
        </p:nvSpPr>
        <p:spPr>
          <a:xfrm>
            <a:off x="2412603" y="11347450"/>
            <a:ext cx="19519902"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6400">
                <a:solidFill>
                  <a:srgbClr val="FFFFFF"/>
                </a:solidFill>
                <a:latin typeface="+mn-lt"/>
                <a:ea typeface="+mn-ea"/>
                <a:cs typeface="+mn-cs"/>
                <a:sym typeface="Helvetica"/>
              </a:defRPr>
            </a:lvl1pPr>
          </a:lstStyle>
          <a:p>
            <a:pPr/>
            <a:r>
              <a:t>http://defendinginerrancy.com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395"/>
                                        </p:tgtEl>
                                        <p:attrNameLst>
                                          <p:attrName>style.visibility</p:attrName>
                                        </p:attrNameLst>
                                      </p:cBhvr>
                                      <p:to>
                                        <p:strVal val="visible"/>
                                      </p:to>
                                    </p:set>
                                    <p:anim calcmode="lin" valueType="num">
                                      <p:cBhvr>
                                        <p:cTn id="7" dur="500" fill="hold"/>
                                        <p:tgtEl>
                                          <p:spTgt spid="1395"/>
                                        </p:tgtEl>
                                        <p:attrNameLst>
                                          <p:attrName>ppt_w</p:attrName>
                                        </p:attrNameLst>
                                      </p:cBhvr>
                                      <p:tavLst>
                                        <p:tav tm="0">
                                          <p:val>
                                            <p:fltVal val="0"/>
                                          </p:val>
                                        </p:tav>
                                        <p:tav tm="100000">
                                          <p:val>
                                            <p:strVal val="#ppt_w"/>
                                          </p:val>
                                        </p:tav>
                                      </p:tavLst>
                                    </p:anim>
                                    <p:anim calcmode="lin" valueType="num">
                                      <p:cBhvr>
                                        <p:cTn id="8" dur="500" fill="hold"/>
                                        <p:tgtEl>
                                          <p:spTgt spid="13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5"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Inerrancy is foundational to all other essential Christian doctrines. It is granted that some other doctrines (like the atoning death and bodily resurrection of Christ) are more essential to salvation. However, all soteriological (salvation-related) doc"/>
          <p:cNvSpPr txBox="1"/>
          <p:nvPr/>
        </p:nvSpPr>
        <p:spPr>
          <a:xfrm>
            <a:off x="2438400" y="2041006"/>
            <a:ext cx="19507200" cy="6520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r" defTabSz="457200" rtl="1">
              <a:defRPr sz="7200">
                <a:solidFill>
                  <a:srgbClr val="FFFFFF"/>
                </a:solidFill>
                <a:latin typeface="+mn-lt"/>
                <a:ea typeface="+mn-ea"/>
                <a:cs typeface="+mn-cs"/>
                <a:sym typeface="Helvetica"/>
              </a:defRPr>
            </a:lvl1pPr>
          </a:lstStyle>
          <a:p>
            <a:pPr/>
            <a:r>
              <a:t>«عصمة الكتاب المقدَّس هي تأسيسيَّة لكلِّ العقائد المسيحيَّة الأساسيَّة الأخرى. من المسلَّم به أنَّ بعض العقائد الأخرى (مثل موت المسيح الكفَّاري وقيامته في الجسد) أهمُّ للخلاص. إنَّما كلُّ عقائد السوتريولوجيا (علم الخلاصيَّات) تستمدُّ سلطانها الإلهيَّ من سلطان كلمة الله.»</a:t>
            </a:r>
          </a:p>
        </p:txBody>
      </p:sp>
      <p:sp>
        <p:nvSpPr>
          <p:cNvPr id="1400" name="https://defendinginerrancy.com/why-is-inerrancy-important/, accessed 2020 June 1."/>
          <p:cNvSpPr txBox="1"/>
          <p:nvPr/>
        </p:nvSpPr>
        <p:spPr>
          <a:xfrm>
            <a:off x="2438400" y="10870609"/>
            <a:ext cx="19856252" cy="14732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l">
              <a:defRPr sz="48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https://defendinginerrancy.com/why-is-inerrancy-important/, accessed 2020 June 1.</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So, epistemologically (in a knowledge-related sense), the doctrine of the divine authority and inerrancy of Scripture is the fundamental of all the fundamentals. And if the fundamental of fundamentals is not fundamental, then what is fundamental? Fundam"/>
          <p:cNvSpPr txBox="1"/>
          <p:nvPr/>
        </p:nvSpPr>
        <p:spPr>
          <a:xfrm>
            <a:off x="2328110" y="1772652"/>
            <a:ext cx="19727780" cy="8022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7200" algn="r" defTabSz="457200" rtl="1">
              <a:lnSpc>
                <a:spcPct val="110000"/>
              </a:lnSpc>
              <a:defRPr sz="6800">
                <a:solidFill>
                  <a:srgbClr val="FFFFFF"/>
                </a:solidFill>
                <a:latin typeface="+mn-lt"/>
                <a:ea typeface="+mn-ea"/>
                <a:cs typeface="+mn-cs"/>
                <a:sym typeface="Helvetica"/>
              </a:defRPr>
            </a:lvl1pPr>
          </a:lstStyle>
          <a:p>
            <a:pPr/>
            <a:r>
              <a:t>«لذلك، من الناحية المعرفيَّة (بالمعنى المرتبط بالمعرفة)، فإنَّ عقيدة السلطان الإلهيّ وعصمة الكتاب المقدَّس هي أساس كلِّ الأساسيات. وإذا لم يكن أساس الأساسيَّات أساسيًّا، فما هو الأساسي إذًا؟ لا شيء! وهكذا، ففي حين أنَّه يمكن للمرء أن يخلص دون الإيمان بعصمة الكتاب المقدَّس، إلَّا أنَّه ليس لعقيدة الخلاص سلطان إلهيّ بدون عصمة الكتاب المقدَّس وعصمة الله.»</a:t>
            </a:r>
          </a:p>
        </p:txBody>
      </p:sp>
      <p:sp>
        <p:nvSpPr>
          <p:cNvPr id="1405" name="https://defendinginerrancy.com/why-is-inerrancy-important/, accessed 2020 June 1."/>
          <p:cNvSpPr txBox="1"/>
          <p:nvPr/>
        </p:nvSpPr>
        <p:spPr>
          <a:xfrm>
            <a:off x="2289274" y="11393389"/>
            <a:ext cx="19856252" cy="14732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l">
              <a:defRPr sz="48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https://defendinginerrancy.com/why-is-inerrancy-important/, accessed 2020 June 1.</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What Geisler should have said on the website:"/>
          <p:cNvSpPr txBox="1"/>
          <p:nvPr/>
        </p:nvSpPr>
        <p:spPr>
          <a:xfrm>
            <a:off x="2035978" y="1452590"/>
            <a:ext cx="20312044" cy="118449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78E2F7"/>
                </a:solidFill>
                <a:effectLst>
                  <a:outerShdw sx="100000" sy="100000" kx="0" ky="0" algn="b" rotWithShape="0" blurRad="50800" dist="38100" dir="5400000">
                    <a:srgbClr val="000000">
                      <a:alpha val="40000"/>
                    </a:srgbClr>
                  </a:outerShdw>
                </a:effectLst>
                <a:latin typeface="+mn-lt"/>
                <a:ea typeface="+mn-ea"/>
                <a:cs typeface="+mn-cs"/>
                <a:sym typeface="Helvetica"/>
              </a:defRPr>
            </a:pPr>
            <a:r>
              <a:t>ما كان </a:t>
            </a:r>
            <a:r>
              <a:rPr>
                <a:solidFill>
                  <a:srgbClr val="FFFF00"/>
                </a:solidFill>
              </a:rPr>
              <a:t>يجب</a:t>
            </a:r>
            <a:r>
              <a:t> أن يقوله جيزلر على الموقع الإلكترونيّ:</a:t>
            </a:r>
          </a:p>
        </p:txBody>
      </p:sp>
      <p:sp>
        <p:nvSpPr>
          <p:cNvPr id="1410" name="Genesis 1–11 is foundational to all other essential Christian doctrines. It is granted that some other doctrines (like the atoning death and bodily resurrection of Christ) are more essential to salvation. However, all soteriological (salvation-related) d"/>
          <p:cNvSpPr txBox="1"/>
          <p:nvPr/>
        </p:nvSpPr>
        <p:spPr>
          <a:xfrm>
            <a:off x="2035978" y="3448099"/>
            <a:ext cx="20312044" cy="736612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lnSpc>
                <a:spcPct val="120000"/>
              </a:lnSpc>
              <a:defRPr sz="7200">
                <a:solidFill>
                  <a:srgbClr val="FFFB01"/>
                </a:solidFill>
                <a:effectLst>
                  <a:outerShdw sx="100000" sy="100000" kx="0" ky="0" algn="b" rotWithShape="0" blurRad="50800" dist="38100" dir="5400000">
                    <a:srgbClr val="000000">
                      <a:alpha val="40000"/>
                    </a:srgbClr>
                  </a:outerShdw>
                </a:effectLst>
                <a:latin typeface="+mn-lt"/>
                <a:ea typeface="+mn-ea"/>
                <a:cs typeface="+mn-cs"/>
                <a:sym typeface="Helvetica"/>
              </a:defRPr>
            </a:pPr>
            <a:r>
              <a:t>التكوين 1-11 </a:t>
            </a:r>
            <a:r>
              <a:rPr>
                <a:solidFill>
                  <a:srgbClr val="FFFFFF"/>
                </a:solidFill>
              </a:rPr>
              <a:t>هو تأسيسيٌّ لكلِّ العقائد المسيحيَّة الأساسيَّة الأخرى. من المسلَّم به أنَّ بعض العقائد الأخرى (مثل موت المسيح الكفَّاري وقيامته في الجسد) أهمُّ للخلاص. إنَّما كلُّ عقائد السوتريولوجيا (علم الخلاصيَّات) تستمدُّ سلطانها الإلهيَّ من سلطان كلمة الله في </a:t>
            </a:r>
            <a:r>
              <a:t>التكوين 1- 11</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What Geisler should have said on the website:"/>
          <p:cNvSpPr txBox="1"/>
          <p:nvPr/>
        </p:nvSpPr>
        <p:spPr>
          <a:xfrm>
            <a:off x="2035978" y="1452786"/>
            <a:ext cx="20312044" cy="11844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78E2F7"/>
                </a:solidFill>
                <a:effectLst>
                  <a:outerShdw sx="100000" sy="100000" kx="0" ky="0" algn="b" rotWithShape="0" blurRad="50800" dist="38100" dir="5400000">
                    <a:srgbClr val="000000">
                      <a:alpha val="40000"/>
                    </a:srgbClr>
                  </a:outerShdw>
                </a:effectLst>
                <a:latin typeface="+mn-lt"/>
                <a:ea typeface="+mn-ea"/>
                <a:cs typeface="+mn-cs"/>
                <a:sym typeface="Helvetica"/>
              </a:defRPr>
            </a:pPr>
            <a:r>
              <a:t>ما كان </a:t>
            </a:r>
            <a:r>
              <a:rPr>
                <a:solidFill>
                  <a:srgbClr val="FFFF00"/>
                </a:solidFill>
              </a:rPr>
              <a:t>يجب</a:t>
            </a:r>
            <a:r>
              <a:t> أن يقوله جيزلر على الموقع الإلكترونيّ:</a:t>
            </a:r>
          </a:p>
        </p:txBody>
      </p:sp>
      <p:sp>
        <p:nvSpPr>
          <p:cNvPr id="1413" name="Thus, while one can be saved without believing that Genesis 1–11 is literal history, the doctrine of salvation has no divine authority apart from the infallibility, inerrancy, and authority of Genesis 1–11."/>
          <p:cNvSpPr txBox="1"/>
          <p:nvPr/>
        </p:nvSpPr>
        <p:spPr>
          <a:xfrm>
            <a:off x="2035978" y="3210810"/>
            <a:ext cx="20312044" cy="511002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pPr>
            <a:r>
              <a:t>وهكذا، ففي حين أنَّه يمكن للمرء أن يخلص دون الإيمان بأنَّ </a:t>
            </a:r>
            <a:r>
              <a:rPr>
                <a:solidFill>
                  <a:srgbClr val="FFFF00"/>
                </a:solidFill>
              </a:rPr>
              <a:t>التكوين 1-11</a:t>
            </a:r>
            <a:r>
              <a:t> هو تاريخ حرفيّ، إلَّا أنَّه ليس لعقيدة الخلاص سلطان إلهي بدون عصمة الكتاب المقدَّس، وخلوِّه من الخطأ، وبدون سلطان ومصداقيَّة </a:t>
            </a:r>
            <a:r>
              <a:rPr>
                <a:solidFill>
                  <a:srgbClr val="FFFF00"/>
                </a:solidFill>
              </a:rPr>
              <a:t>التكوين 1-11</a:t>
            </a:r>
            <a:r>
              <a: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John 5:45–47"/>
          <p:cNvSpPr txBox="1"/>
          <p:nvPr/>
        </p:nvSpPr>
        <p:spPr>
          <a:xfrm>
            <a:off x="1631615" y="1397000"/>
            <a:ext cx="20828001" cy="141834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8600">
                <a:solidFill>
                  <a:srgbClr val="FFFFFF"/>
                </a:solidFill>
                <a:latin typeface="+mn-lt"/>
                <a:ea typeface="+mn-ea"/>
                <a:cs typeface="+mn-cs"/>
                <a:sym typeface="Helvetica"/>
              </a:defRPr>
            </a:lvl1pPr>
          </a:lstStyle>
          <a:p>
            <a:pPr/>
            <a:r>
              <a:t> يوحنَّا 5: 45- 47</a:t>
            </a:r>
          </a:p>
        </p:txBody>
      </p:sp>
      <p:sp>
        <p:nvSpPr>
          <p:cNvPr id="1416" name="45. Do not think that I will accuse you before the Father; the one who accuses you is Moses, in whom you have put your hope. 46. For if you believed Moses, you would believe Me; for he wrote about Me. 47. But if you do not believe his writings, how will "/>
          <p:cNvSpPr txBox="1"/>
          <p:nvPr/>
        </p:nvSpPr>
        <p:spPr>
          <a:xfrm>
            <a:off x="2035978" y="3298988"/>
            <a:ext cx="20312044" cy="546537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lnSpc>
                <a:spcPct val="110000"/>
              </a:lnSpc>
              <a:defRPr sz="7200">
                <a:solidFill>
                  <a:srgbClr val="FFFFFF"/>
                </a:solidFill>
                <a:effectLst>
                  <a:outerShdw sx="100000" sy="100000" kx="0" ky="0" algn="b" rotWithShape="0" blurRad="50800" dist="38100" dir="5400000">
                    <a:srgbClr val="000000">
                      <a:alpha val="40000"/>
                    </a:srgbClr>
                  </a:outerShdw>
                </a:effectLst>
                <a:latin typeface="+mn-lt"/>
                <a:ea typeface="+mn-ea"/>
                <a:cs typeface="+mn-cs"/>
                <a:sym typeface="Helvetica"/>
              </a:defRPr>
            </a:lvl1pPr>
          </a:lstStyle>
          <a:p>
            <a:pPr/>
            <a:r>
              <a:t>«لاَ تَظُنُّوا أَنِّي أَشْكُوكُمْ إِلَى الآبِ. يُوجَدُ الَّذِي يَشْكُوكُمْ وَهُوَ مُوسَى الَّذِي عَلَيْهِ رَجَاؤُكُمْ. لأَنَّكُمْ لَوْ كُنْتُمْ تُصَدِّقُونَ مُوسَى لَكُنْتُمْ تُصَدِّقُونَنِي لأَنَّهُ هُوَ كَتَبَ عَنِّي. فَإِنْ كُنْتُمْ لَسْتُمْ تُصَدِّقُونَ كُتُبَ ذَاكَ فَكَيْفَ تُصَدِّقُونَ كلاَمِي؟». </a:t>
            </a:r>
          </a:p>
        </p:txBody>
      </p:sp>
      <p:sp>
        <p:nvSpPr>
          <p:cNvPr id="1417" name="Believe Moses =&gt; Believe Jesus"/>
          <p:cNvSpPr txBox="1"/>
          <p:nvPr/>
        </p:nvSpPr>
        <p:spPr>
          <a:xfrm>
            <a:off x="2035978" y="9403391"/>
            <a:ext cx="20312044" cy="122516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57200" defTabSz="457200" rtl="1">
              <a:lnSpc>
                <a:spcPct val="90000"/>
              </a:lnSpc>
              <a:spcBef>
                <a:spcPts val="4600"/>
              </a:spcBef>
              <a:defRPr sz="7400">
                <a:solidFill>
                  <a:srgbClr val="FFFB01"/>
                </a:solidFill>
                <a:latin typeface="+mn-lt"/>
                <a:ea typeface="+mn-ea"/>
                <a:cs typeface="+mn-cs"/>
                <a:sym typeface="Helvetica"/>
              </a:defRPr>
            </a:pPr>
            <a:r>
              <a:t>صدِّقْ موسى </a:t>
            </a:r>
            <a:r>
              <a:rPr>
                <a:solidFill>
                  <a:srgbClr val="FFFFFF"/>
                </a:solidFill>
              </a:rPr>
              <a:t>=&gt; صدِّقْ يسوع</a:t>
            </a:r>
          </a:p>
        </p:txBody>
      </p:sp>
      <p:sp>
        <p:nvSpPr>
          <p:cNvPr id="1418" name="Believe Jesus =&gt; Believe Moses"/>
          <p:cNvSpPr txBox="1"/>
          <p:nvPr/>
        </p:nvSpPr>
        <p:spPr>
          <a:xfrm>
            <a:off x="2035978" y="10849854"/>
            <a:ext cx="20312044" cy="122516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57200" defTabSz="457200" rtl="1">
              <a:lnSpc>
                <a:spcPct val="90000"/>
              </a:lnSpc>
              <a:spcBef>
                <a:spcPts val="4600"/>
              </a:spcBef>
              <a:defRPr sz="7400">
                <a:solidFill>
                  <a:srgbClr val="FFFB01"/>
                </a:solidFill>
                <a:latin typeface="+mn-lt"/>
                <a:ea typeface="+mn-ea"/>
                <a:cs typeface="+mn-cs"/>
                <a:sym typeface="Helvetica"/>
              </a:defRPr>
            </a:pPr>
            <a:r>
              <a:t>صدِّقْ يسوع </a:t>
            </a:r>
            <a:r>
              <a:rPr>
                <a:solidFill>
                  <a:srgbClr val="FFFFFF"/>
                </a:solidFill>
              </a:rPr>
              <a:t>=&gt; صدِّقْ موسى</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417"/>
                                        </p:tgtEl>
                                        <p:attrNameLst>
                                          <p:attrName>style.visibility</p:attrName>
                                        </p:attrNameLst>
                                      </p:cBhvr>
                                      <p:to>
                                        <p:strVal val="visible"/>
                                      </p:to>
                                    </p:set>
                                    <p:animEffect filter="wipe(right)" transition="in">
                                      <p:cBhvr>
                                        <p:cTn id="7" dur="500"/>
                                        <p:tgtEl>
                                          <p:spTgt spid="14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418"/>
                                        </p:tgtEl>
                                        <p:attrNameLst>
                                          <p:attrName>style.visibility</p:attrName>
                                        </p:attrNameLst>
                                      </p:cBhvr>
                                      <p:to>
                                        <p:strVal val="visible"/>
                                      </p:to>
                                    </p:set>
                                    <p:animEffect filter="wipe(right)" transition="in">
                                      <p:cBhvr>
                                        <p:cTn id="12" dur="500"/>
                                        <p:tgtEl>
                                          <p:spTgt spid="1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7" grpId="1"/>
      <p:bldP build="whole" bldLvl="1" animBg="1" rev="0" advAuto="0" spid="1418" grpId="2"/>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So, epistemologically (in a knowledge-related sense), the doctrine of the divine authority and inerrancy of Genesis 1–11 is the fundamental of all the fundamentals. And if the fundamental of fundamentals is not fundamental, then what is fundamental? Fund"/>
          <p:cNvSpPr txBox="1"/>
          <p:nvPr/>
        </p:nvSpPr>
        <p:spPr>
          <a:xfrm>
            <a:off x="1953769" y="3707651"/>
            <a:ext cx="20476462" cy="5057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7200">
                <a:solidFill>
                  <a:srgbClr val="FFFFFF"/>
                </a:solidFill>
                <a:latin typeface="Gill Sans"/>
                <a:ea typeface="Gill Sans"/>
                <a:cs typeface="Gill Sans"/>
                <a:sym typeface="Gill Sans"/>
              </a:defRPr>
            </a:pPr>
            <a:r>
              <a:t>"لذلك، من الناحية المعرفيَّة (بالمعنى المرتبط بالمعرفة)، فإنَّ عقيدة السلطان الإلهيّ وعصمة الكتاب المقدَّس </a:t>
            </a:r>
            <a:r>
              <a:rPr>
                <a:solidFill>
                  <a:srgbClr val="FFFF00"/>
                </a:solidFill>
              </a:rPr>
              <a:t>في التكوين 1-11 </a:t>
            </a:r>
            <a:r>
              <a:t>هي أساس كلِّ الأساسيات. وإذا لم يكن أساس الأساسيَّات أساسيًّا، فما هو الأساسي إذًا؟ لا شيء! </a:t>
            </a:r>
          </a:p>
        </p:txBody>
      </p:sp>
      <p:sp>
        <p:nvSpPr>
          <p:cNvPr id="1421" name="And Geisler should have said:"/>
          <p:cNvSpPr txBox="1"/>
          <p:nvPr/>
        </p:nvSpPr>
        <p:spPr>
          <a:xfrm>
            <a:off x="2035978" y="1675513"/>
            <a:ext cx="20312044" cy="118449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78E2F7"/>
                </a:solidFill>
                <a:effectLst>
                  <a:outerShdw sx="100000" sy="100000" kx="0" ky="0" algn="b" rotWithShape="0" blurRad="50800" dist="38100" dir="5400000">
                    <a:srgbClr val="000000">
                      <a:alpha val="40000"/>
                    </a:srgbClr>
                  </a:outerShdw>
                </a:effectLst>
                <a:latin typeface="+mn-lt"/>
                <a:ea typeface="+mn-ea"/>
                <a:cs typeface="+mn-cs"/>
                <a:sym typeface="Helvetica"/>
              </a:defRPr>
            </a:pPr>
            <a:r>
              <a:t>ما كان </a:t>
            </a:r>
            <a:r>
              <a:rPr>
                <a:solidFill>
                  <a:srgbClr val="FFFF00"/>
                </a:solidFill>
              </a:rPr>
              <a:t>يجب</a:t>
            </a:r>
            <a:r>
              <a:t> أن يقوله جيزلر:</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Numbers  23:19"/>
          <p:cNvSpPr txBox="1"/>
          <p:nvPr/>
        </p:nvSpPr>
        <p:spPr>
          <a:xfrm>
            <a:off x="2822888" y="1237284"/>
            <a:ext cx="19532601"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العدد 23: 19</a:t>
            </a:r>
          </a:p>
        </p:txBody>
      </p:sp>
      <p:sp>
        <p:nvSpPr>
          <p:cNvPr id="1061" name="God is not a man, that He should lie, nor a son of man, that He should repent; has He said, and will He not do it? Or has He spoken, and will He not make it good?"/>
          <p:cNvSpPr txBox="1"/>
          <p:nvPr/>
        </p:nvSpPr>
        <p:spPr>
          <a:xfrm>
            <a:off x="2028511" y="3163815"/>
            <a:ext cx="20143981" cy="2831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00"/>
                </a:solidFill>
                <a:latin typeface="+mn-lt"/>
                <a:ea typeface="+mn-ea"/>
                <a:cs typeface="+mn-cs"/>
                <a:sym typeface="Helvetica"/>
              </a:defRPr>
            </a:pPr>
            <a:r>
              <a:t>ليْسَ اللهُ إِنْسَانًا فَيَكْذِبَ </a:t>
            </a:r>
            <a:r>
              <a:rPr>
                <a:solidFill>
                  <a:srgbClr val="FFFFFF"/>
                </a:solidFill>
              </a:rPr>
              <a:t>وَلا ابْنَ إِنْسَانٍ فَيَنْدَمَ. هَل يَقُولُ وَلا يَفْعَلُ؟ أَوْ يَتَكَلمُ وَلا يَفِي؟</a:t>
            </a:r>
            <a:r>
              <a:rPr>
                <a:solidFill>
                  <a:srgbClr val="FFFFFF"/>
                </a:solidFill>
              </a:rPr>
              <a:t>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Thus, while one can be saved without believing in Genesis 1–11, the doctrine of salvation has no divine authority apart from the infallibility and inerrancy of Genesis 1–11."/>
          <p:cNvSpPr txBox="1"/>
          <p:nvPr/>
        </p:nvSpPr>
        <p:spPr>
          <a:xfrm>
            <a:off x="1953770" y="3669086"/>
            <a:ext cx="20476463" cy="3903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defRPr sz="7200">
                <a:solidFill>
                  <a:srgbClr val="FFFFFF"/>
                </a:solidFill>
                <a:latin typeface="+mn-lt"/>
                <a:ea typeface="+mn-ea"/>
                <a:cs typeface="+mn-cs"/>
                <a:sym typeface="Helvetica"/>
              </a:defRPr>
            </a:pPr>
            <a:r>
              <a:t>وهكذا، ففي حين أنَّه يمكن للمرء أن يخلص دون الإيمان </a:t>
            </a:r>
            <a:r>
              <a:rPr>
                <a:solidFill>
                  <a:srgbClr val="FFFF00"/>
                </a:solidFill>
              </a:rPr>
              <a:t>بالتكوين 1-11</a:t>
            </a:r>
            <a:r>
              <a:t>، إلَّا أنَّه ليس لعقيدة الخلاص سلطان إلهيّ بدون عصمة الكتاب المقدَّس وخلوّ </a:t>
            </a:r>
            <a:r>
              <a:rPr>
                <a:solidFill>
                  <a:srgbClr val="FFFF00"/>
                </a:solidFill>
              </a:rPr>
              <a:t>التكوين 1-11</a:t>
            </a:r>
            <a:r>
              <a:t> من الخطأ."</a:t>
            </a:r>
          </a:p>
        </p:txBody>
      </p:sp>
      <p:sp>
        <p:nvSpPr>
          <p:cNvPr id="1424" name="And Geisler should have said:"/>
          <p:cNvSpPr txBox="1"/>
          <p:nvPr/>
        </p:nvSpPr>
        <p:spPr>
          <a:xfrm>
            <a:off x="2035978" y="1675513"/>
            <a:ext cx="20312044" cy="118449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78E2F7"/>
                </a:solidFill>
                <a:effectLst>
                  <a:outerShdw sx="100000" sy="100000" kx="0" ky="0" algn="b" rotWithShape="0" blurRad="50800" dist="38100" dir="5400000">
                    <a:srgbClr val="000000">
                      <a:alpha val="40000"/>
                    </a:srgbClr>
                  </a:outerShdw>
                </a:effectLst>
                <a:latin typeface="+mn-lt"/>
                <a:ea typeface="+mn-ea"/>
                <a:cs typeface="+mn-cs"/>
                <a:sym typeface="Helvetica"/>
              </a:defRPr>
            </a:pPr>
            <a:r>
              <a:t>ما كان </a:t>
            </a:r>
            <a:r>
              <a:rPr>
                <a:solidFill>
                  <a:srgbClr val="FFFF00"/>
                </a:solidFill>
              </a:rPr>
              <a:t>يجب</a:t>
            </a:r>
            <a:r>
              <a:t> أن يقوله جيزلر:</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6" name="He was president of the ICBI during its 10 years of existence.…"/>
          <p:cNvSpPr txBox="1"/>
          <p:nvPr>
            <p:ph type="title"/>
          </p:nvPr>
        </p:nvSpPr>
        <p:spPr>
          <a:xfrm>
            <a:off x="5752829" y="1362641"/>
            <a:ext cx="16816891" cy="7320130"/>
          </a:xfrm>
          <a:prstGeom prst="rect">
            <a:avLst/>
          </a:prstGeom>
        </p:spPr>
        <p:txBody>
          <a:bodyPr>
            <a:noAutofit/>
          </a:bodyPr>
          <a:lstStyle/>
          <a:p>
            <a:pPr marL="857250" indent="-857250" algn="r" rtl="1">
              <a:lnSpc>
                <a:spcPct val="90000"/>
              </a:lnSpc>
              <a:spcBef>
                <a:spcPts val="4000"/>
              </a:spcBef>
              <a:buSzPct val="100000"/>
              <a:buChar char="❖"/>
              <a:defRPr>
                <a:effectLst/>
              </a:defRPr>
            </a:pPr>
            <a:r>
              <a:t>كان رئيسًا لـلمجلس الدوليّ حول عصمة الكتاب المقدَّس خلال 10 سنوات من وجوده. </a:t>
            </a:r>
          </a:p>
          <a:p>
            <a:pPr marL="857250" indent="-857250" algn="r" rtl="1">
              <a:lnSpc>
                <a:spcPct val="90000"/>
              </a:lnSpc>
              <a:spcBef>
                <a:spcPts val="4000"/>
              </a:spcBef>
              <a:buSzPct val="100000"/>
              <a:defRPr>
                <a:effectLst/>
              </a:defRPr>
            </a:pPr>
            <a:r>
              <a:t>كان المؤلِّف الأصليّ لتأكيدات وإنكارات "بيان شيكاغو حول عصمة الكتاب المقدَّس“. </a:t>
            </a:r>
          </a:p>
          <a:p>
            <a:pPr marL="857250" indent="-857250" algn="r" rtl="1">
              <a:lnSpc>
                <a:spcPct val="90000"/>
              </a:lnSpc>
              <a:spcBef>
                <a:spcPts val="4000"/>
              </a:spcBef>
              <a:buSzPct val="100000"/>
              <a:defRPr>
                <a:effectLst/>
              </a:defRPr>
            </a:pPr>
            <a:r>
              <a:t>طوال عقود من الزمان كان يفضِّل "فرضيَّة الإطار“.</a:t>
            </a:r>
          </a:p>
        </p:txBody>
      </p:sp>
      <p:grpSp>
        <p:nvGrpSpPr>
          <p:cNvPr id="1429" name="Sproul, RC Sr.jpg"/>
          <p:cNvGrpSpPr/>
          <p:nvPr/>
        </p:nvGrpSpPr>
        <p:grpSpPr>
          <a:xfrm>
            <a:off x="1639401" y="1244569"/>
            <a:ext cx="3906061" cy="4787543"/>
            <a:chOff x="0" y="0"/>
            <a:chExt cx="3906060" cy="4787542"/>
          </a:xfrm>
        </p:grpSpPr>
        <p:pic>
          <p:nvPicPr>
            <p:cNvPr id="1427" name="Sproul, RC Sr.jpg" descr="Sproul, RC Sr.jpg"/>
            <p:cNvPicPr>
              <a:picLocks noChangeAspect="1"/>
            </p:cNvPicPr>
            <p:nvPr/>
          </p:nvPicPr>
          <p:blipFill>
            <a:blip r:embed="rId3">
              <a:extLst/>
            </a:blip>
            <a:srcRect l="27777" t="0" r="16666" b="14933"/>
            <a:stretch>
              <a:fillRect/>
            </a:stretch>
          </p:blipFill>
          <p:spPr>
            <a:xfrm>
              <a:off x="11211" y="11211"/>
              <a:ext cx="3883723" cy="4765029"/>
            </a:xfrm>
            <a:prstGeom prst="rect">
              <a:avLst/>
            </a:prstGeom>
            <a:ln w="12700" cap="flat">
              <a:noFill/>
              <a:miter lim="400000"/>
            </a:ln>
            <a:effectLst/>
          </p:spPr>
        </p:pic>
        <p:pic>
          <p:nvPicPr>
            <p:cNvPr id="1428" name="Sproul, RC Sr.jpg" descr="Sproul, RC Sr.jpg"/>
            <p:cNvPicPr>
              <a:picLocks noChangeAspect="1"/>
            </p:cNvPicPr>
            <p:nvPr/>
          </p:nvPicPr>
          <p:blipFill>
            <a:blip r:embed="rId4">
              <a:extLst/>
            </a:blip>
            <a:stretch>
              <a:fillRect/>
            </a:stretch>
          </p:blipFill>
          <p:spPr>
            <a:xfrm>
              <a:off x="-1" y="-1"/>
              <a:ext cx="3906062" cy="4787544"/>
            </a:xfrm>
            <a:prstGeom prst="rect">
              <a:avLst/>
            </a:prstGeom>
            <a:ln w="12700" cap="flat">
              <a:noFill/>
              <a:miter lim="400000"/>
            </a:ln>
            <a:effectLst/>
          </p:spPr>
        </p:pic>
      </p:grpSp>
      <p:sp>
        <p:nvSpPr>
          <p:cNvPr id="1430" name="Dr. R.C. Sproul…"/>
          <p:cNvSpPr txBox="1"/>
          <p:nvPr>
            <p:ph type="body" sz="quarter" idx="4294967295"/>
          </p:nvPr>
        </p:nvSpPr>
        <p:spPr>
          <a:xfrm>
            <a:off x="1401274" y="6044233"/>
            <a:ext cx="4382315" cy="2350999"/>
          </a:xfrm>
          <a:prstGeom prst="rect">
            <a:avLst/>
          </a:prstGeom>
        </p:spPr>
        <p:txBody>
          <a:bodyPr/>
          <a:lstStyle/>
          <a:p>
            <a:pPr algn="ctr" rtl="1">
              <a:defRPr sz="5300">
                <a:effectLst>
                  <a:outerShdw sx="100000" sy="100000" kx="0" ky="0" algn="b" rotWithShape="0" blurRad="50800" dist="38100" dir="5400000">
                    <a:srgbClr val="000000">
                      <a:alpha val="40000"/>
                    </a:srgbClr>
                  </a:outerShdw>
                </a:effectLst>
              </a:defRPr>
            </a:pPr>
            <a:r>
              <a:t>د. ر. س. سبرول</a:t>
            </a:r>
          </a:p>
          <a:p>
            <a:pPr algn="ctr">
              <a:defRPr sz="4600">
                <a:effectLst>
                  <a:outerShdw sx="100000" sy="100000" kx="0" ky="0" algn="b" rotWithShape="0" blurRad="50800" dist="38100" dir="5400000">
                    <a:srgbClr val="000000">
                      <a:alpha val="40000"/>
                    </a:srgbClr>
                  </a:outerShdw>
                </a:effectLst>
              </a:defRPr>
            </a:pPr>
            <a:r>
              <a:t>(1939–2017)</a:t>
            </a:r>
          </a:p>
        </p:txBody>
      </p:sp>
      <p:sp>
        <p:nvSpPr>
          <p:cNvPr id="1431" name="In his book, Truths We Confess (2006) he said he believed in literal, 24-hour days of creation."/>
          <p:cNvSpPr txBox="1"/>
          <p:nvPr/>
        </p:nvSpPr>
        <p:spPr>
          <a:xfrm>
            <a:off x="1842092" y="8932302"/>
            <a:ext cx="20699816" cy="21806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1016000" indent="-1016000" algn="r" defTabSz="457200" rtl="1">
              <a:lnSpc>
                <a:spcPct val="90000"/>
              </a:lnSpc>
              <a:spcBef>
                <a:spcPts val="5000"/>
              </a:spcBef>
              <a:buSzPct val="100000"/>
              <a:buFont typeface="Helvetica"/>
              <a:buChar char="❖"/>
              <a:defRPr sz="6600">
                <a:solidFill>
                  <a:srgbClr val="FFFFFF"/>
                </a:solidFill>
                <a:latin typeface="+mn-lt"/>
                <a:ea typeface="+mn-ea"/>
                <a:cs typeface="+mn-cs"/>
                <a:sym typeface="Helvetica"/>
              </a:defRPr>
            </a:pPr>
            <a:r>
              <a:t>في كتابه </a:t>
            </a:r>
            <a:r>
              <a:t>Truths We Confess </a:t>
            </a:r>
            <a:r>
              <a:t>(حقائق نعترف بها) (2006) قال إنَّه يؤمن بالمعنى الحرفيّ ليوم الخلق أي بأنَّ اليوم هو 24 ساعة.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426">
                                            <p:bg/>
                                          </p:spTgt>
                                        </p:tgtEl>
                                        <p:attrNameLst>
                                          <p:attrName>style.visibility</p:attrName>
                                        </p:attrNameLst>
                                      </p:cBhvr>
                                      <p:to>
                                        <p:strVal val="visible"/>
                                      </p:to>
                                    </p:set>
                                    <p:animEffect filter="wipe(right)" transition="in">
                                      <p:cBhvr>
                                        <p:cTn id="7" dur="500"/>
                                        <p:tgtEl>
                                          <p:spTgt spid="1426">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426">
                                            <p:txEl>
                                              <p:pRg st="0" end="0"/>
                                            </p:txEl>
                                          </p:spTgt>
                                        </p:tgtEl>
                                        <p:attrNameLst>
                                          <p:attrName>style.visibility</p:attrName>
                                        </p:attrNameLst>
                                      </p:cBhvr>
                                      <p:to>
                                        <p:strVal val="visible"/>
                                      </p:to>
                                    </p:set>
                                    <p:animEffect filter="wipe(right)" transition="in">
                                      <p:cBhvr>
                                        <p:cTn id="10" dur="500"/>
                                        <p:tgtEl>
                                          <p:spTgt spid="14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426">
                                            <p:txEl>
                                              <p:pRg st="1" end="1"/>
                                            </p:txEl>
                                          </p:spTgt>
                                        </p:tgtEl>
                                        <p:attrNameLst>
                                          <p:attrName>style.visibility</p:attrName>
                                        </p:attrNameLst>
                                      </p:cBhvr>
                                      <p:to>
                                        <p:strVal val="visible"/>
                                      </p:to>
                                    </p:set>
                                    <p:animEffect filter="wipe(right)" transition="in">
                                      <p:cBhvr>
                                        <p:cTn id="15" dur="500"/>
                                        <p:tgtEl>
                                          <p:spTgt spid="14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426">
                                            <p:txEl>
                                              <p:pRg st="2" end="2"/>
                                            </p:txEl>
                                          </p:spTgt>
                                        </p:tgtEl>
                                        <p:attrNameLst>
                                          <p:attrName>style.visibility</p:attrName>
                                        </p:attrNameLst>
                                      </p:cBhvr>
                                      <p:to>
                                        <p:strVal val="visible"/>
                                      </p:to>
                                    </p:set>
                                    <p:animEffect filter="wipe(right)" transition="in">
                                      <p:cBhvr>
                                        <p:cTn id="20" dur="500"/>
                                        <p:tgtEl>
                                          <p:spTgt spid="14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2" fill="hold">
                                  <p:stCondLst>
                                    <p:cond delay="0"/>
                                  </p:stCondLst>
                                  <p:iterate type="el" backwards="0">
                                    <p:tmAbs val="0"/>
                                  </p:iterate>
                                  <p:childTnLst>
                                    <p:set>
                                      <p:cBhvr>
                                        <p:cTn id="24" fill="hold"/>
                                        <p:tgtEl>
                                          <p:spTgt spid="1431">
                                            <p:bg/>
                                          </p:spTgt>
                                        </p:tgtEl>
                                        <p:attrNameLst>
                                          <p:attrName>style.visibility</p:attrName>
                                        </p:attrNameLst>
                                      </p:cBhvr>
                                      <p:to>
                                        <p:strVal val="visible"/>
                                      </p:to>
                                    </p:set>
                                    <p:animEffect filter="wipe(right)" transition="in">
                                      <p:cBhvr>
                                        <p:cTn id="25" dur="500"/>
                                        <p:tgtEl>
                                          <p:spTgt spid="1431">
                                            <p:bg/>
                                          </p:spTgt>
                                        </p:tgtEl>
                                      </p:cBhvr>
                                    </p:animEffect>
                                  </p:childTnLst>
                                </p:cTn>
                              </p:par>
                              <p:par>
                                <p:cTn id="26" presetClass="entr" nodeType="withEffect" presetSubtype="2" presetID="22" grpId="2" fill="hold">
                                  <p:stCondLst>
                                    <p:cond delay="0"/>
                                  </p:stCondLst>
                                  <p:iterate type="el" backwards="0">
                                    <p:tmAbs val="0"/>
                                  </p:iterate>
                                  <p:childTnLst>
                                    <p:set>
                                      <p:cBhvr>
                                        <p:cTn id="27" fill="hold"/>
                                        <p:tgtEl>
                                          <p:spTgt spid="1431">
                                            <p:txEl>
                                              <p:pRg st="0" end="0"/>
                                            </p:txEl>
                                          </p:spTgt>
                                        </p:tgtEl>
                                        <p:attrNameLst>
                                          <p:attrName>style.visibility</p:attrName>
                                        </p:attrNameLst>
                                      </p:cBhvr>
                                      <p:to>
                                        <p:strVal val="visible"/>
                                      </p:to>
                                    </p:set>
                                    <p:animEffect filter="wipe(right)" transition="in">
                                      <p:cBhvr>
                                        <p:cTn id="28" dur="500"/>
                                        <p:tgtEl>
                                          <p:spTgt spid="143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26" grpId="1"/>
      <p:bldP build="p" bldLvl="5" animBg="1" rev="0" advAuto="0" spid="1431" grpId="2"/>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Tim Challies asked Dr. Sproul:…"/>
          <p:cNvSpPr txBox="1"/>
          <p:nvPr/>
        </p:nvSpPr>
        <p:spPr>
          <a:xfrm>
            <a:off x="2310446" y="3184425"/>
            <a:ext cx="19763108" cy="54910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r" defTabSz="457200" rtl="1">
              <a:spcBef>
                <a:spcPts val="3000"/>
              </a:spcBef>
              <a:defRPr sz="7200">
                <a:solidFill>
                  <a:srgbClr val="FFFFFF"/>
                </a:solidFill>
                <a:latin typeface="+mn-lt"/>
                <a:ea typeface="+mn-ea"/>
                <a:cs typeface="+mn-cs"/>
                <a:sym typeface="Helvetica"/>
              </a:defRPr>
            </a:pPr>
            <a:r>
              <a:t>سأل تيم تشاليز الدكتور سبرول:</a:t>
            </a:r>
          </a:p>
          <a:p>
            <a:pPr algn="r" defTabSz="457200" rtl="1">
              <a:spcBef>
                <a:spcPts val="3000"/>
              </a:spcBef>
              <a:defRPr sz="7200">
                <a:solidFill>
                  <a:srgbClr val="FFFFFF"/>
                </a:solidFill>
                <a:latin typeface="+mn-lt"/>
                <a:ea typeface="+mn-ea"/>
                <a:cs typeface="+mn-cs"/>
                <a:sym typeface="Helvetica"/>
              </a:defRPr>
            </a:pPr>
            <a:r>
              <a:t>هل سبق لكَ أن فكَّرت في الموقف الذي اتَّخذته لصالح خلق العالم في ستَّة أيام وخلقيَّة الأرض الفتيَّة، خصوصًا في ضوء كلِّ الموادّ الجديدة حول هذا الموضوع والتي ظهرت منذ عام 2006؟</a:t>
            </a:r>
          </a:p>
        </p:txBody>
      </p:sp>
      <p:sp>
        <p:nvSpPr>
          <p:cNvPr id="1436" name="July 23, 2012 interview: http://www.challies.com/interviews/an-interview-with-rc-sproul"/>
          <p:cNvSpPr txBox="1"/>
          <p:nvPr/>
        </p:nvSpPr>
        <p:spPr>
          <a:xfrm>
            <a:off x="2449859" y="11474191"/>
            <a:ext cx="195072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l" defTabSz="457200">
              <a:defRPr sz="3800">
                <a:solidFill>
                  <a:srgbClr val="FFFFFF"/>
                </a:solidFill>
                <a:latin typeface="+mn-lt"/>
                <a:ea typeface="+mn-ea"/>
                <a:cs typeface="+mn-cs"/>
                <a:sym typeface="Helvetica"/>
              </a:defRPr>
            </a:lvl1pPr>
          </a:lstStyle>
          <a:p>
            <a:pPr/>
            <a:r>
              <a:t>July 23, 2012 interview: http://www.challies.com/interviews/an-interview-with-rc-sproul</a:t>
            </a:r>
          </a:p>
        </p:txBody>
      </p:sp>
      <p:sp>
        <p:nvSpPr>
          <p:cNvPr id="1437" name="July 23, 2012"/>
          <p:cNvSpPr txBox="1"/>
          <p:nvPr/>
        </p:nvSpPr>
        <p:spPr>
          <a:xfrm>
            <a:off x="16518783" y="1939490"/>
            <a:ext cx="5622248"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6000">
                <a:solidFill>
                  <a:srgbClr val="FFFB00"/>
                </a:solidFill>
                <a:latin typeface="+mn-lt"/>
                <a:ea typeface="+mn-ea"/>
                <a:cs typeface="+mn-cs"/>
                <a:sym typeface="Helvetica"/>
              </a:defRPr>
            </a:lvl1pPr>
          </a:lstStyle>
          <a:p>
            <a:pPr/>
            <a:r>
              <a:t>23 تموز/يوليو 2012</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Dr. Sproul:…"/>
          <p:cNvSpPr txBox="1"/>
          <p:nvPr/>
        </p:nvSpPr>
        <p:spPr>
          <a:xfrm>
            <a:off x="2518610" y="1246381"/>
            <a:ext cx="16043313" cy="903554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r" defTabSz="457200" rtl="1">
              <a:defRPr sz="7200">
                <a:solidFill>
                  <a:srgbClr val="FFFFFF"/>
                </a:solidFill>
                <a:latin typeface="+mn-lt"/>
                <a:ea typeface="+mn-ea"/>
                <a:cs typeface="+mn-cs"/>
                <a:sym typeface="Helvetica"/>
              </a:defRPr>
            </a:pPr>
            <a:r>
              <a:t>د. سبرول:</a:t>
            </a:r>
          </a:p>
          <a:p>
            <a:pPr algn="r" defTabSz="457200" rtl="1">
              <a:defRPr sz="7200">
                <a:solidFill>
                  <a:srgbClr val="FFFFFF"/>
                </a:solidFill>
                <a:latin typeface="+mn-lt"/>
                <a:ea typeface="+mn-ea"/>
                <a:cs typeface="+mn-cs"/>
                <a:sym typeface="Helvetica"/>
              </a:defRPr>
            </a:pPr>
            <a:r>
              <a:t>«حسنًا، هذا سؤال معقَّد لأنَّني عندما اتَّخذتُ موقفًا، أيَّدتُ موقف ستَّة أيَّام الخلق. ولكنِّي لم أؤيِّد موقف أنَّ الأرض فتيَّة، لا أعرف كم عمر الأرض، ولم أكن أعرف حينها، وما زلتُ لا أعرف. وماذا تعني "الأرض الفتيَّة"؟ إذا كنتَ تعتقد أنَّها ستَّة آلاف سنة، فأنا أشكُّ في ذلك.»</a:t>
            </a:r>
          </a:p>
        </p:txBody>
      </p:sp>
      <p:grpSp>
        <p:nvGrpSpPr>
          <p:cNvPr id="1444" name="Sproul, RC Sr.jpg"/>
          <p:cNvGrpSpPr/>
          <p:nvPr/>
        </p:nvGrpSpPr>
        <p:grpSpPr>
          <a:xfrm>
            <a:off x="19011623" y="1425042"/>
            <a:ext cx="3798492" cy="4655698"/>
            <a:chOff x="0" y="0"/>
            <a:chExt cx="3798490" cy="4655696"/>
          </a:xfrm>
        </p:grpSpPr>
        <p:pic>
          <p:nvPicPr>
            <p:cNvPr id="1442" name="Sproul, RC Sr.jpg" descr="Sproul, RC Sr.jpg"/>
            <p:cNvPicPr>
              <a:picLocks noChangeAspect="1"/>
            </p:cNvPicPr>
            <p:nvPr/>
          </p:nvPicPr>
          <p:blipFill>
            <a:blip r:embed="rId2">
              <a:extLst/>
            </a:blip>
            <a:srcRect l="27777" t="0" r="16665" b="14932"/>
            <a:stretch>
              <a:fillRect/>
            </a:stretch>
          </p:blipFill>
          <p:spPr>
            <a:xfrm>
              <a:off x="10902" y="10902"/>
              <a:ext cx="3776768" cy="4633803"/>
            </a:xfrm>
            <a:prstGeom prst="rect">
              <a:avLst/>
            </a:prstGeom>
            <a:ln w="12700" cap="flat">
              <a:noFill/>
              <a:miter lim="400000"/>
            </a:ln>
            <a:effectLst/>
          </p:spPr>
        </p:pic>
        <p:pic>
          <p:nvPicPr>
            <p:cNvPr id="1443" name="Sproul, RC Sr.jpg" descr="Sproul, RC Sr.jpg"/>
            <p:cNvPicPr>
              <a:picLocks noChangeAspect="1"/>
            </p:cNvPicPr>
            <p:nvPr/>
          </p:nvPicPr>
          <p:blipFill>
            <a:blip r:embed="rId3">
              <a:extLst/>
            </a:blip>
            <a:stretch>
              <a:fillRect/>
            </a:stretch>
          </p:blipFill>
          <p:spPr>
            <a:xfrm>
              <a:off x="-1" y="-1"/>
              <a:ext cx="3798492" cy="46556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Dr. Sproul:…"/>
          <p:cNvSpPr txBox="1"/>
          <p:nvPr/>
        </p:nvSpPr>
        <p:spPr>
          <a:xfrm>
            <a:off x="2449859" y="1299080"/>
            <a:ext cx="16156298" cy="9847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10000"/>
              </a:lnSpc>
              <a:defRPr sz="7200">
                <a:solidFill>
                  <a:srgbClr val="FFFFFF"/>
                </a:solidFill>
                <a:latin typeface="+mn-lt"/>
                <a:ea typeface="+mn-ea"/>
                <a:cs typeface="+mn-cs"/>
                <a:sym typeface="Helvetica"/>
              </a:defRPr>
            </a:pPr>
            <a:r>
              <a:t>د. سبرول</a:t>
            </a:r>
            <a:r>
              <a:t>:</a:t>
            </a:r>
          </a:p>
          <a:p>
            <a:pPr algn="r" rtl="1">
              <a:lnSpc>
                <a:spcPct val="110000"/>
              </a:lnSpc>
              <a:defRPr sz="7200">
                <a:solidFill>
                  <a:srgbClr val="FFFFFF"/>
                </a:solidFill>
                <a:latin typeface="+mn-lt"/>
                <a:ea typeface="+mn-ea"/>
                <a:cs typeface="+mn-cs"/>
                <a:sym typeface="Helvetica"/>
              </a:defRPr>
            </a:pPr>
            <a:r>
              <a:t>"</a:t>
            </a:r>
            <a:r>
              <a:t>إذا كنتَ تعتقد أنَّها 12 مليار سنة، فأنا أشكُّ في ذلك أيضًا. كلُّ ما كنتُ أتحدَّث عنه هو فهمُ ما يعلِّمه الكتاب المقدَّس عن أيَّام الخلق الستَّة. ولستُ متأكدًا من أنَّه يجوز القول إنَّني اتَّخذتُ موقفًا. قلتُ هذا كان رأيي</a:t>
            </a:r>
            <a:r>
              <a:t>. عندما تقول إنَّ لكَ رأيًا، فإنَّك تقول بذلك: "أظنُّ أنَّ هذا ما عليه الأمر</a:t>
            </a:r>
            <a:r>
              <a:t>".</a:t>
            </a:r>
          </a:p>
        </p:txBody>
      </p:sp>
      <p:grpSp>
        <p:nvGrpSpPr>
          <p:cNvPr id="1449" name="Sproul, RC Sr.jpg"/>
          <p:cNvGrpSpPr/>
          <p:nvPr/>
        </p:nvGrpSpPr>
        <p:grpSpPr>
          <a:xfrm>
            <a:off x="19011623" y="1425042"/>
            <a:ext cx="3798492" cy="4655698"/>
            <a:chOff x="0" y="0"/>
            <a:chExt cx="3798490" cy="4655696"/>
          </a:xfrm>
        </p:grpSpPr>
        <p:pic>
          <p:nvPicPr>
            <p:cNvPr id="1447" name="Sproul, RC Sr.jpg" descr="Sproul, RC Sr.jpg"/>
            <p:cNvPicPr>
              <a:picLocks noChangeAspect="1"/>
            </p:cNvPicPr>
            <p:nvPr/>
          </p:nvPicPr>
          <p:blipFill>
            <a:blip r:embed="rId2">
              <a:extLst/>
            </a:blip>
            <a:srcRect l="27777" t="0" r="16665" b="14932"/>
            <a:stretch>
              <a:fillRect/>
            </a:stretch>
          </p:blipFill>
          <p:spPr>
            <a:xfrm>
              <a:off x="10902" y="10902"/>
              <a:ext cx="3776768" cy="4633803"/>
            </a:xfrm>
            <a:prstGeom prst="rect">
              <a:avLst/>
            </a:prstGeom>
            <a:ln w="12700" cap="flat">
              <a:noFill/>
              <a:miter lim="400000"/>
            </a:ln>
            <a:effectLst/>
          </p:spPr>
        </p:pic>
        <p:pic>
          <p:nvPicPr>
            <p:cNvPr id="1448" name="Sproul, RC Sr.jpg" descr="Sproul, RC Sr.jpg"/>
            <p:cNvPicPr>
              <a:picLocks noChangeAspect="1"/>
            </p:cNvPicPr>
            <p:nvPr/>
          </p:nvPicPr>
          <p:blipFill>
            <a:blip r:embed="rId3">
              <a:extLst/>
            </a:blip>
            <a:stretch>
              <a:fillRect/>
            </a:stretch>
          </p:blipFill>
          <p:spPr>
            <a:xfrm>
              <a:off x="-1" y="-1"/>
              <a:ext cx="3798492" cy="46556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Dr. Sproul:…"/>
          <p:cNvSpPr txBox="1"/>
          <p:nvPr/>
        </p:nvSpPr>
        <p:spPr>
          <a:xfrm>
            <a:off x="2449859" y="1299080"/>
            <a:ext cx="16150658" cy="9847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10000"/>
              </a:lnSpc>
              <a:defRPr sz="7200">
                <a:solidFill>
                  <a:srgbClr val="FFFFFF"/>
                </a:solidFill>
                <a:latin typeface="+mn-lt"/>
                <a:ea typeface="+mn-ea"/>
                <a:cs typeface="+mn-cs"/>
                <a:sym typeface="Helvetica"/>
              </a:defRPr>
            </a:pPr>
            <a:r>
              <a:t>د. سبرول</a:t>
            </a:r>
            <a:r>
              <a:t>:</a:t>
            </a:r>
          </a:p>
          <a:p>
            <a:pPr algn="r" rtl="1">
              <a:lnSpc>
                <a:spcPct val="110000"/>
              </a:lnSpc>
              <a:defRPr sz="7200">
                <a:solidFill>
                  <a:srgbClr val="FFFFFF"/>
                </a:solidFill>
                <a:latin typeface="+mn-lt"/>
                <a:ea typeface="+mn-ea"/>
                <a:cs typeface="+mn-cs"/>
                <a:sym typeface="Helvetica"/>
              </a:defRPr>
            </a:pPr>
            <a:r>
              <a:t>"</a:t>
            </a:r>
            <a:r>
              <a:t>اتِّخاذ موقفٍ ما مختلف حيث تقول: "أنا أتَّخذ موقفًا. سوف أموت على هذا الجبل." قد أكون مخطئًا في فهمي لسفر التكوين. إذ من الصعب جدًّا التعامل مع النوع الأدبيّ في الآيات الافتتاحيَّة للأصحاحات الأولى في سفر التكوين. أعتقد أنُّه يجب الإفساح في المجال لبعض المرونة في ذلك</a:t>
            </a:r>
            <a:r>
              <a:t> ".</a:t>
            </a:r>
          </a:p>
        </p:txBody>
      </p:sp>
      <p:grpSp>
        <p:nvGrpSpPr>
          <p:cNvPr id="1454" name="Sproul, RC Sr.jpg"/>
          <p:cNvGrpSpPr/>
          <p:nvPr/>
        </p:nvGrpSpPr>
        <p:grpSpPr>
          <a:xfrm>
            <a:off x="19011623" y="1425042"/>
            <a:ext cx="3798492" cy="4655698"/>
            <a:chOff x="0" y="0"/>
            <a:chExt cx="3798490" cy="4655696"/>
          </a:xfrm>
        </p:grpSpPr>
        <p:pic>
          <p:nvPicPr>
            <p:cNvPr id="1452" name="Sproul, RC Sr.jpg" descr="Sproul, RC Sr.jpg"/>
            <p:cNvPicPr>
              <a:picLocks noChangeAspect="1"/>
            </p:cNvPicPr>
            <p:nvPr/>
          </p:nvPicPr>
          <p:blipFill>
            <a:blip r:embed="rId3">
              <a:extLst/>
            </a:blip>
            <a:srcRect l="27777" t="0" r="16665" b="14932"/>
            <a:stretch>
              <a:fillRect/>
            </a:stretch>
          </p:blipFill>
          <p:spPr>
            <a:xfrm>
              <a:off x="10902" y="10902"/>
              <a:ext cx="3776768" cy="4633803"/>
            </a:xfrm>
            <a:prstGeom prst="rect">
              <a:avLst/>
            </a:prstGeom>
            <a:ln w="12700" cap="flat">
              <a:noFill/>
              <a:miter lim="400000"/>
            </a:ln>
            <a:effectLst/>
          </p:spPr>
        </p:pic>
        <p:pic>
          <p:nvPicPr>
            <p:cNvPr id="1453" name="Sproul, RC Sr.jpg" descr="Sproul, RC Sr.jpg"/>
            <p:cNvPicPr>
              <a:picLocks noChangeAspect="1"/>
            </p:cNvPicPr>
            <p:nvPr/>
          </p:nvPicPr>
          <p:blipFill>
            <a:blip r:embed="rId4">
              <a:extLst/>
            </a:blip>
            <a:stretch>
              <a:fillRect/>
            </a:stretch>
          </p:blipFill>
          <p:spPr>
            <a:xfrm>
              <a:off x="-1" y="-1"/>
              <a:ext cx="3798492" cy="46556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8"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59"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0"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1"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ill Sans"/>
                <a:ea typeface="Gill Sans"/>
                <a:cs typeface="Gill Sans"/>
                <a:sym typeface="Gill Sans"/>
              </a:defRPr>
            </a:lvl1pPr>
          </a:lstStyle>
          <a:p>
            <a:pPr/>
            <a:r>
              <a:t>10-3-121_ComingtoGripswithGenesis</a:t>
            </a:r>
          </a:p>
        </p:txBody>
      </p:sp>
      <p:sp>
        <p:nvSpPr>
          <p:cNvPr id="1462"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1463"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1464"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5" name="Rounded Rectangle"/>
          <p:cNvSpPr/>
          <p:nvPr/>
        </p:nvSpPr>
        <p:spPr>
          <a:xfrm>
            <a:off x="14297048" y="7977927"/>
            <a:ext cx="11725252" cy="2029673"/>
          </a:xfrm>
          <a:prstGeom prst="roundRect">
            <a:avLst>
              <a:gd name="adj" fmla="val 9386"/>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6" name="ed. by Dr. Terry Mortenson…"/>
          <p:cNvSpPr txBox="1"/>
          <p:nvPr/>
        </p:nvSpPr>
        <p:spPr>
          <a:xfrm>
            <a:off x="14569042" y="8009498"/>
            <a:ext cx="10156415" cy="1966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a:latin typeface="Gill Sans"/>
                <a:ea typeface="Gill Sans"/>
                <a:cs typeface="Gill Sans"/>
                <a:sym typeface="Gill Sans"/>
              </a:defRPr>
            </a:pPr>
            <a:r>
              <a:t>حرَّره الدكتور تيري مورتنسون</a:t>
            </a:r>
          </a:p>
          <a:p>
            <a:pPr rtl="1">
              <a:defRPr>
                <a:latin typeface="Gill Sans"/>
                <a:ea typeface="Gill Sans"/>
                <a:cs typeface="Gill Sans"/>
                <a:sym typeface="Gill Sans"/>
              </a:defRPr>
            </a:pPr>
            <a:r>
              <a:t>&amp; د. ثين هـ. أوري</a:t>
            </a:r>
          </a:p>
        </p:txBody>
      </p:sp>
      <p:sp>
        <p:nvSpPr>
          <p:cNvPr id="1467" name="Coming to Grips with Genesis"/>
          <p:cNvSpPr txBox="1"/>
          <p:nvPr/>
        </p:nvSpPr>
        <p:spPr>
          <a:xfrm>
            <a:off x="3196281" y="10287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11600">
                <a:solidFill>
                  <a:srgbClr val="444444"/>
                </a:solidFill>
                <a:latin typeface="Calibri"/>
                <a:ea typeface="Calibri"/>
                <a:cs typeface="Calibri"/>
                <a:sym typeface="Calibri"/>
              </a:defRPr>
            </a:lvl1pPr>
          </a:lstStyle>
          <a:p>
            <a:pPr/>
            <a:r>
              <a:t>التعامل مع سفر التكوين</a:t>
            </a:r>
          </a:p>
        </p:txBody>
      </p:sp>
      <p:sp>
        <p:nvSpPr>
          <p:cNvPr id="1468" name="2 chapters on the genre of Genesis 1:…"/>
          <p:cNvSpPr txBox="1"/>
          <p:nvPr/>
        </p:nvSpPr>
        <p:spPr>
          <a:xfrm>
            <a:off x="9218841" y="4069030"/>
            <a:ext cx="10156415" cy="2594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spcBef>
                <a:spcPts val="2200"/>
              </a:spcBef>
              <a:defRPr sz="7200">
                <a:solidFill>
                  <a:srgbClr val="F5EC00"/>
                </a:solidFill>
                <a:latin typeface="+mn-lt"/>
                <a:ea typeface="+mn-ea"/>
                <a:cs typeface="+mn-cs"/>
                <a:sym typeface="Helvetica"/>
              </a:defRPr>
            </a:lvl1pPr>
          </a:lstStyle>
          <a:p>
            <a:pPr/>
            <a:r>
              <a:t>فصلان عن النوع الأدبيّ للتكوين 1: إنَّها قصَّة تاريخيَّة!</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l" defTabSz="1828800">
              <a:defRPr sz="1800">
                <a:uFill>
                  <a:solidFill>
                    <a:srgbClr val="000000"/>
                  </a:solidFill>
                </a:uFill>
                <a:latin typeface="Calibri"/>
                <a:ea typeface="Calibri"/>
                <a:cs typeface="Calibri"/>
                <a:sym typeface="Calibri"/>
              </a:defRPr>
            </a:pPr>
          </a:p>
        </p:txBody>
      </p:sp>
      <p:sp>
        <p:nvSpPr>
          <p:cNvPr id="1471" name="Slide Number"/>
          <p:cNvSpPr txBox="1"/>
          <p:nvPr>
            <p:ph type="sldNum" sz="quarter" idx="4294967295"/>
          </p:nvPr>
        </p:nvSpPr>
        <p:spPr>
          <a:xfrm>
            <a:off x="22754711" y="13056214"/>
            <a:ext cx="413107" cy="392469"/>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lgn="r">
              <a:defRPr>
                <a:solidFill>
                  <a:srgbClr val="888888"/>
                </a:solidFill>
                <a:latin typeface="Calibri Light"/>
                <a:ea typeface="Calibri Light"/>
                <a:cs typeface="Calibri Light"/>
                <a:sym typeface="Calibri Light"/>
              </a:defRPr>
            </a:lvl1pPr>
          </a:lstStyle>
          <a:p>
            <a:pPr/>
            <a:fld id="{86CB4B4D-7CA3-9044-876B-883B54F8677D}" type="slidenum"/>
          </a:p>
        </p:txBody>
      </p:sp>
      <p:sp>
        <p:nvSpPr>
          <p:cNvPr id="1472" name="http://evidencetoday.org"/>
          <p:cNvSpPr txBox="1"/>
          <p:nvPr/>
        </p:nvSpPr>
        <p:spPr>
          <a:xfrm>
            <a:off x="5404100" y="1009127"/>
            <a:ext cx="13575805" cy="17829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13900"/>
              </a:lnSpc>
              <a:defRPr sz="10000">
                <a:solidFill>
                  <a:srgbClr val="FFFFFF"/>
                </a:solidFill>
                <a:latin typeface="Arial"/>
                <a:ea typeface="Arial"/>
                <a:cs typeface="Arial"/>
                <a:sym typeface="Arial"/>
              </a:defRPr>
            </a:lvl1pPr>
          </a:lstStyle>
          <a:p>
            <a:pPr/>
            <a:r>
              <a:t>http://evidencetoday.org</a:t>
            </a:r>
          </a:p>
        </p:txBody>
      </p:sp>
      <p:pic>
        <p:nvPicPr>
          <p:cNvPr id="1473" name="Screen Shot 2019-08-25 at 7.21.58 PM.png" descr="Screen Shot 2019-08-25 at 7.21.58 PM.png"/>
          <p:cNvPicPr>
            <a:picLocks noChangeAspect="1"/>
          </p:cNvPicPr>
          <p:nvPr/>
        </p:nvPicPr>
        <p:blipFill>
          <a:blip r:embed="rId2">
            <a:extLst/>
          </a:blip>
          <a:stretch>
            <a:fillRect/>
          </a:stretch>
        </p:blipFill>
        <p:spPr>
          <a:xfrm>
            <a:off x="2143118" y="3025489"/>
            <a:ext cx="20135864" cy="9486764"/>
          </a:xfrm>
          <a:prstGeom prst="rect">
            <a:avLst/>
          </a:prstGeom>
          <a:ln w="12700">
            <a:miter lim="400000"/>
          </a:ln>
        </p:spPr>
      </p:pic>
      <p:sp>
        <p:nvSpPr>
          <p:cNvPr id="1474" name="Rectangle"/>
          <p:cNvSpPr/>
          <p:nvPr/>
        </p:nvSpPr>
        <p:spPr>
          <a:xfrm>
            <a:off x="15632149" y="6601107"/>
            <a:ext cx="6519838" cy="3936112"/>
          </a:xfrm>
          <a:prstGeom prst="rect">
            <a:avLst/>
          </a:prstGeom>
          <a:ln w="254000">
            <a:solidFill>
              <a:srgbClr val="FF2600"/>
            </a:solidFill>
          </a:ln>
          <a:effectLst>
            <a:outerShdw sx="100000" sy="100000" kx="0" ky="0" algn="b" rotWithShape="0" blurRad="38100" dist="25400" dir="5400000">
              <a:srgbClr val="000000">
                <a:alpha val="50000"/>
              </a:srgbClr>
            </a:outerShdw>
          </a:effectLst>
        </p:spPr>
        <p:txBody>
          <a:bodyPr lIns="50800" tIns="50800" rIns="50800" bIns="50800" anchor="ctr"/>
          <a:lstStyle/>
          <a:p>
            <a:pPr algn="l" defTabSz="584200">
              <a:defRPr sz="4000">
                <a:solidFill>
                  <a:srgbClr val="FFFFFF"/>
                </a:solidFill>
                <a:effectLst>
                  <a:outerShdw sx="100000" sy="100000" kx="0" ky="0" algn="b" rotWithShape="0" blurRad="38100" dist="12700" dir="5400000">
                    <a:srgbClr val="000000">
                      <a:alpha val="50000"/>
                    </a:srgbClr>
                  </a:outerShdw>
                </a:effectLst>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76" name="Psalm 136:13–15"/>
          <p:cNvSpPr txBox="1"/>
          <p:nvPr/>
        </p:nvSpPr>
        <p:spPr>
          <a:xfrm>
            <a:off x="1130300" y="1397000"/>
            <a:ext cx="208280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 المزمور 136: 13-15</a:t>
            </a:r>
          </a:p>
        </p:txBody>
      </p:sp>
      <p:sp>
        <p:nvSpPr>
          <p:cNvPr id="1477" name="13 To Him who divided the Red Sea asunder,…"/>
          <p:cNvSpPr txBox="1"/>
          <p:nvPr/>
        </p:nvSpPr>
        <p:spPr>
          <a:xfrm>
            <a:off x="2451100" y="3848115"/>
            <a:ext cx="19507200" cy="8534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50000"/>
              </a:lnSpc>
              <a:defRPr sz="7200">
                <a:solidFill>
                  <a:srgbClr val="FFFF00"/>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r>
              <a:t>الَّذِي شَقَّ بَحْرَ سُوفٍ إِلَى شُقَقٍ </a:t>
            </a:r>
            <a:r>
              <a:rPr>
                <a:solidFill>
                  <a:srgbClr val="FFFFFF"/>
                </a:solidFill>
              </a:rPr>
              <a:t>لأَنَّ إِلَى الأَبَدِ رَحْمَتَهُ. </a:t>
            </a:r>
            <a:endParaRPr>
              <a:solidFill>
                <a:srgbClr val="FFFFFF"/>
              </a:solidFill>
            </a:endParaRPr>
          </a:p>
          <a:p>
            <a:pPr algn="r" rtl="1">
              <a:lnSpc>
                <a:spcPct val="150000"/>
              </a:lnSpc>
              <a:defRPr sz="7200">
                <a:solidFill>
                  <a:srgbClr val="FFFF00"/>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r>
              <a:t>وَعَبَّرَ إِسْرَائِيلَ فِي وَسَطِهِ </a:t>
            </a:r>
            <a:r>
              <a:rPr>
                <a:solidFill>
                  <a:srgbClr val="FFFFFF"/>
                </a:solidFill>
              </a:rPr>
              <a:t>لأَنَّ إِلَى الأَبَدِ رَحْمَتَهُ. </a:t>
            </a:r>
            <a:endParaRPr>
              <a:solidFill>
                <a:srgbClr val="FFFFFF"/>
              </a:solidFill>
            </a:endParaRPr>
          </a:p>
          <a:p>
            <a:pPr algn="r" rtl="1">
              <a:lnSpc>
                <a:spcPct val="150000"/>
              </a:lnSpc>
              <a:defRPr sz="7200">
                <a:solidFill>
                  <a:srgbClr val="FFFF00"/>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r>
              <a:t>وَدَفَعَ فِرْعَوْنَ وَقُوَّتَهُ فِي بَحْرِ سُوفٍ </a:t>
            </a:r>
            <a:r>
              <a:rPr>
                <a:solidFill>
                  <a:srgbClr val="FFFFFF"/>
                </a:solidFill>
              </a:rPr>
              <a:t>لأَنَّ إِلَى الأَبَدِ رَحْمَتَهُ. </a:t>
            </a:r>
            <a:endParaRPr>
              <a:solidFill>
                <a:srgbClr val="FFFFFF"/>
              </a:solidFill>
            </a:endParaRPr>
          </a:p>
          <a:p>
            <a:pPr algn="r">
              <a:lnSpc>
                <a:spcPct val="150000"/>
              </a:lnSpc>
              <a:defRPr sz="72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1" name="Sproul_ScientificData_QuestionYoungEarth.mov" descr="Sproul_ScientificData_QuestionYoungEarth.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1604094" y="1351979"/>
            <a:ext cx="10369852" cy="5833043"/>
          </a:xfrm>
          <a:prstGeom prst="rect">
            <a:avLst/>
          </a:prstGeom>
          <a:ln w="12700">
            <a:miter lim="400000"/>
          </a:ln>
        </p:spPr>
      </p:pic>
      <p:sp>
        <p:nvSpPr>
          <p:cNvPr id="1482" name="R. C. Sproul, Q&amp;A session, “The Christian Mind,” Ligonier Ministries 2012 National Conference, www.ligonier.org, 2012 March 16–18."/>
          <p:cNvSpPr txBox="1"/>
          <p:nvPr/>
        </p:nvSpPr>
        <p:spPr>
          <a:xfrm>
            <a:off x="2521507" y="1582761"/>
            <a:ext cx="8560139"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800">
                <a:solidFill>
                  <a:srgbClr val="FFFFFF"/>
                </a:solidFill>
                <a:latin typeface="+mn-lt"/>
                <a:ea typeface="+mn-ea"/>
                <a:cs typeface="+mn-cs"/>
                <a:sym typeface="Helvetica"/>
              </a:defRPr>
            </a:lvl1pPr>
          </a:lstStyle>
          <a:p>
            <a:pPr/>
            <a:r>
              <a:t>R. C. Sproul, Q&amp;A session, “The Christian Mind,” Ligonier Ministries 2012 National Conference, www.ligonier.org, 2012 March 16–18.</a:t>
            </a:r>
          </a:p>
        </p:txBody>
      </p:sp>
      <p:sp>
        <p:nvSpPr>
          <p:cNvPr id="1483" name="For some people it is an all or nothing issue. People ask me how old the Earth is and I tell them I don't know. Because I don't. And I'll tell you why I don't."/>
          <p:cNvSpPr txBox="1"/>
          <p:nvPr>
            <p:ph type="title"/>
          </p:nvPr>
        </p:nvSpPr>
        <p:spPr>
          <a:xfrm>
            <a:off x="1173461" y="7671844"/>
            <a:ext cx="20831733" cy="4701724"/>
          </a:xfrm>
          <a:prstGeom prst="rect">
            <a:avLst/>
          </a:prstGeom>
        </p:spPr>
        <p:txBody>
          <a:bodyPr>
            <a:noAutofit/>
          </a:bodyPr>
          <a:lstStyle>
            <a:lvl1pPr algn="r" defTabSz="457200" rtl="1">
              <a:defRPr sz="7800">
                <a:latin typeface="Arial"/>
                <a:ea typeface="Arial"/>
                <a:cs typeface="Arial"/>
                <a:sym typeface="Arial"/>
              </a:defRPr>
            </a:lvl1pPr>
          </a:lstStyle>
          <a:p>
            <a:pPr>
              <a:defRPr>
                <a:effectLst/>
              </a:defRPr>
            </a:pPr>
            <a:r>
              <a:t>بالنسبة إلى بعض الأشخاص ، إنَّها قضية كلِّ شيء أو لا شيء. يسألني الناس عن عمر الأرض وأقول لهم إنَّني لا أعرف. لأنَّني فعليًّا لا أعرف. وسأخبرك لماذا.</a:t>
            </a:r>
          </a:p>
        </p:txBody>
      </p:sp>
      <p:sp>
        <p:nvSpPr>
          <p:cNvPr id="1484" name="In the first place, the Bible does not give us a date of creation. Now it gives us hints and inclinations that would indicate in many cases a young earth."/>
          <p:cNvSpPr txBox="1"/>
          <p:nvPr/>
        </p:nvSpPr>
        <p:spPr>
          <a:xfrm>
            <a:off x="1173461" y="7685946"/>
            <a:ext cx="20831733" cy="343469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457200" rtl="1">
              <a:defRPr sz="7800">
                <a:solidFill>
                  <a:srgbClr val="FFFFFF"/>
                </a:solidFill>
                <a:latin typeface="Arial"/>
                <a:ea typeface="Arial"/>
                <a:cs typeface="Arial"/>
                <a:sym typeface="Arial"/>
              </a:defRPr>
            </a:lvl1pPr>
          </a:lstStyle>
          <a:p>
            <a:pPr/>
            <a:r>
              <a:t>أوَّلاً لا يحدِّد الكتاب المقدَّس تاريخ الخلق.  بل يعطينا تلميحات وتوجُّهات من شأنها أن تشير في الكثير من الحالات إلى الأرض الفتيَّة.</a:t>
            </a:r>
          </a:p>
        </p:txBody>
      </p:sp>
      <p:sp>
        <p:nvSpPr>
          <p:cNvPr id="1485" name="And at the same time, you have all this expanding universe, and all this astronomical, dating and triangulation and all that stuff coming from outside the church that makes me wonder."/>
          <p:cNvSpPr txBox="1"/>
          <p:nvPr/>
        </p:nvSpPr>
        <p:spPr>
          <a:xfrm>
            <a:off x="1173461" y="7685946"/>
            <a:ext cx="20831733" cy="343469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457200" rtl="1">
              <a:defRPr sz="7800">
                <a:solidFill>
                  <a:srgbClr val="FFFFFF"/>
                </a:solidFill>
                <a:latin typeface="Arial"/>
                <a:ea typeface="Arial"/>
                <a:cs typeface="Arial"/>
                <a:sym typeface="Arial"/>
              </a:defRPr>
            </a:lvl1pPr>
          </a:lstStyle>
          <a:p>
            <a:pPr/>
            <a:r>
              <a:t>وفي الوقت نفسه، لديك كلَّ هذا الكون المتمدِّد، وكلُّ هذه الفلكيَّة، والتأريخ والتثليث وكلُّ تلك الأشياء التي من خارج الكنيسة التي تجعلني أتساءل.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6779" fill="hold"/>
                                        <p:tgtEl>
                                          <p:spTgt spid="1481"/>
                                        </p:tgtEl>
                                      </p:cBhvr>
                                    </p:cmd>
                                  </p:childTnLst>
                                </p:cTn>
                              </p:par>
                            </p:childTnLst>
                          </p:cTn>
                        </p:par>
                        <p:par>
                          <p:cTn id="7" fill="hold">
                            <p:stCondLst>
                              <p:cond delay="46779"/>
                            </p:stCondLst>
                            <p:childTnLst>
                              <p:par>
                                <p:cTn id="8" presetClass="entr" nodeType="afterEffect" presetID="10" grpId="2" fill="hold">
                                  <p:stCondLst>
                                    <p:cond delay="0"/>
                                  </p:stCondLst>
                                  <p:iterate type="el" backwards="0">
                                    <p:tmAbs val="0"/>
                                  </p:iterate>
                                  <p:childTnLst>
                                    <p:set>
                                      <p:cBhvr>
                                        <p:cTn id="9" fill="hold"/>
                                        <p:tgtEl>
                                          <p:spTgt spid="1483"/>
                                        </p:tgtEl>
                                        <p:attrNameLst>
                                          <p:attrName>style.visibility</p:attrName>
                                        </p:attrNameLst>
                                      </p:cBhvr>
                                      <p:to>
                                        <p:strVal val="visible"/>
                                      </p:to>
                                    </p:set>
                                    <p:animEffect filter="fade" transition="in">
                                      <p:cBhvr>
                                        <p:cTn id="10" dur="500"/>
                                        <p:tgtEl>
                                          <p:spTgt spid="1483"/>
                                        </p:tgtEl>
                                      </p:cBhvr>
                                    </p:animEffect>
                                  </p:childTnLst>
                                </p:cTn>
                              </p:par>
                            </p:childTnLst>
                          </p:cTn>
                        </p:par>
                        <p:par>
                          <p:cTn id="11" fill="hold">
                            <p:stCondLst>
                              <p:cond delay="47279"/>
                            </p:stCondLst>
                            <p:childTnLst>
                              <p:par>
                                <p:cTn id="12" presetClass="exit" nodeType="afterEffect" presetSubtype="0" presetID="1" grpId="3" fill="hold">
                                  <p:stCondLst>
                                    <p:cond delay="14800"/>
                                  </p:stCondLst>
                                  <p:iterate type="el" backwards="0">
                                    <p:tmAbs val="0"/>
                                  </p:iterate>
                                  <p:childTnLst>
                                    <p:set>
                                      <p:cBhvr>
                                        <p:cTn id="13" fill="hold">
                                          <p:stCondLst>
                                            <p:cond delay="0"/>
                                          </p:stCondLst>
                                        </p:cTn>
                                        <p:tgtEl>
                                          <p:spTgt spid="1483"/>
                                        </p:tgtEl>
                                        <p:attrNameLst>
                                          <p:attrName>style.visibility</p:attrName>
                                        </p:attrNameLst>
                                      </p:cBhvr>
                                      <p:to>
                                        <p:strVal val="hidden"/>
                                      </p:to>
                                    </p:set>
                                  </p:childTnLst>
                                </p:cTn>
                              </p:par>
                            </p:childTnLst>
                          </p:cTn>
                        </p:par>
                        <p:par>
                          <p:cTn id="14" fill="hold">
                            <p:stCondLst>
                              <p:cond delay="62079"/>
                            </p:stCondLst>
                            <p:childTnLst>
                              <p:par>
                                <p:cTn id="15" presetClass="entr" nodeType="afterEffect" presetID="10" grpId="4" fill="hold">
                                  <p:stCondLst>
                                    <p:cond delay="0"/>
                                  </p:stCondLst>
                                  <p:iterate type="el" backwards="0">
                                    <p:tmAbs val="0"/>
                                  </p:iterate>
                                  <p:childTnLst>
                                    <p:set>
                                      <p:cBhvr>
                                        <p:cTn id="16" fill="hold"/>
                                        <p:tgtEl>
                                          <p:spTgt spid="1484"/>
                                        </p:tgtEl>
                                        <p:attrNameLst>
                                          <p:attrName>style.visibility</p:attrName>
                                        </p:attrNameLst>
                                      </p:cBhvr>
                                      <p:to>
                                        <p:strVal val="visible"/>
                                      </p:to>
                                    </p:set>
                                    <p:animEffect filter="fade" transition="in">
                                      <p:cBhvr>
                                        <p:cTn id="17" dur="500"/>
                                        <p:tgtEl>
                                          <p:spTgt spid="1484"/>
                                        </p:tgtEl>
                                      </p:cBhvr>
                                    </p:animEffect>
                                  </p:childTnLst>
                                </p:cTn>
                              </p:par>
                            </p:childTnLst>
                          </p:cTn>
                        </p:par>
                        <p:par>
                          <p:cTn id="18" fill="hold">
                            <p:stCondLst>
                              <p:cond delay="62579"/>
                            </p:stCondLst>
                            <p:childTnLst>
                              <p:par>
                                <p:cTn id="19" presetClass="exit" nodeType="afterEffect" presetSubtype="0" presetID="1" grpId="5" fill="hold">
                                  <p:stCondLst>
                                    <p:cond delay="15000"/>
                                  </p:stCondLst>
                                  <p:iterate type="el" backwards="0">
                                    <p:tmAbs val="0"/>
                                  </p:iterate>
                                  <p:childTnLst>
                                    <p:set>
                                      <p:cBhvr>
                                        <p:cTn id="20" fill="hold">
                                          <p:stCondLst>
                                            <p:cond delay="0"/>
                                          </p:stCondLst>
                                        </p:cTn>
                                        <p:tgtEl>
                                          <p:spTgt spid="1484"/>
                                        </p:tgtEl>
                                        <p:attrNameLst>
                                          <p:attrName>style.visibility</p:attrName>
                                        </p:attrNameLst>
                                      </p:cBhvr>
                                      <p:to>
                                        <p:strVal val="hidden"/>
                                      </p:to>
                                    </p:set>
                                  </p:childTnLst>
                                </p:cTn>
                              </p:par>
                            </p:childTnLst>
                          </p:cTn>
                        </p:par>
                        <p:par>
                          <p:cTn id="21" fill="hold">
                            <p:stCondLst>
                              <p:cond delay="77579"/>
                            </p:stCondLst>
                            <p:childTnLst>
                              <p:par>
                                <p:cTn id="22" presetClass="entr" nodeType="afterEffect" presetID="10" grpId="6" fill="hold">
                                  <p:stCondLst>
                                    <p:cond delay="0"/>
                                  </p:stCondLst>
                                  <p:iterate type="el" backwards="0">
                                    <p:tmAbs val="0"/>
                                  </p:iterate>
                                  <p:childTnLst>
                                    <p:set>
                                      <p:cBhvr>
                                        <p:cTn id="23" fill="hold"/>
                                        <p:tgtEl>
                                          <p:spTgt spid="1485"/>
                                        </p:tgtEl>
                                        <p:attrNameLst>
                                          <p:attrName>style.visibility</p:attrName>
                                        </p:attrNameLst>
                                      </p:cBhvr>
                                      <p:to>
                                        <p:strVal val="visible"/>
                                      </p:to>
                                    </p:set>
                                    <p:animEffect filter="fade" transition="in">
                                      <p:cBhvr>
                                        <p:cTn id="24" dur="500"/>
                                        <p:tgtEl>
                                          <p:spTgt spid="1485"/>
                                        </p:tgtEl>
                                      </p:cBhvr>
                                    </p:animEffect>
                                  </p:childTnLst>
                                </p:cTn>
                              </p:par>
                            </p:childTnLst>
                          </p:cTn>
                        </p:par>
                      </p:childTnLst>
                    </p:cTn>
                  </p:par>
                  <p:par>
                    <p:cTn id="25" fill="hold">
                      <p:stCondLst>
                        <p:cond delay="indefinite"/>
                      </p:stCondLst>
                      <p:childTnLst>
                        <p:par>
                          <p:cTn id="26" fill="hold">
                            <p:stCondLst>
                              <p:cond delay="0"/>
                            </p:stCondLst>
                            <p:childTnLst>
                              <p:par>
                                <p:cTn id="27" presetClass="mediacall" nodeType="clickEffect" presetSubtype="0" presetID="3" grpId="1" fill="hold">
                                  <p:stCondLst>
                                    <p:cond delay="0"/>
                                  </p:stCondLst>
                                  <p:childTnLst>
                                    <p:cmd type="call" cmd="stop">
                                      <p:cBhvr>
                                        <p:cTn id="28" dur="1000" fill="hold"/>
                                        <p:tgtEl>
                                          <p:spTgt spid="14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9" fill="hold" display="0">
                  <p:stCondLst>
                    <p:cond delay="indefinite"/>
                  </p:stCondLst>
                </p:cTn>
                <p:tgtEl>
                  <p:spTgt spid="1481"/>
                </p:tgtEl>
              </p:cMediaNode>
            </p:video>
            <p:seq concurrent="1" prevAc="none" nextAc="seek">
              <p:cTn id="30" evtFilter="cancelBubble" nodeType="interactiveSeq" restart="whenNotActive" fill="hold">
                <p:stCondLst>
                  <p:cond delay="0" evt="onClick">
                    <p:tgtEl>
                      <p:spTgt spid="1481"/>
                    </p:tgtEl>
                  </p:cond>
                </p:stCondLst>
                <p:endSync delay="0" evt="end">
                  <p:rtn val="all"/>
                </p:endSync>
                <p:childTnLst>
                  <p:par>
                    <p:cTn id="31" fill="hold">
                      <p:stCondLst>
                        <p:cond delay="0"/>
                      </p:stCondLst>
                      <p:childTnLst>
                        <p:par>
                          <p:cTn id="32" fill="hold">
                            <p:stCondLst>
                              <p:cond delay="0"/>
                            </p:stCondLst>
                            <p:childTnLst>
                              <p:par>
                                <p:cTn id="33" presetClass="mediacall" nodeType="clickEffect" presetSubtype="0" presetID="2" fill="hold">
                                  <p:stCondLst>
                                    <p:cond delay="0"/>
                                  </p:stCondLst>
                                  <p:childTnLst>
                                    <p:cmd type="call" cmd="togglePause">
                                      <p:cBhvr>
                                        <p:cTn id="34" dur="1" fill="hold"/>
                                        <p:tgtEl>
                                          <p:spTgt spid="1481"/>
                                        </p:tgtEl>
                                      </p:cBhvr>
                                    </p:cmd>
                                  </p:childTnLst>
                                </p:cTn>
                              </p:par>
                            </p:childTnLst>
                          </p:cTn>
                        </p:par>
                      </p:childTnLst>
                    </p:cTn>
                  </p:par>
                </p:childTnLst>
              </p:cTn>
              <p:nextCondLst>
                <p:cond delay="0" evt="onClick">
                  <p:tgtEl>
                    <p:spTgt spid="1481"/>
                  </p:tgtEl>
                </p:cond>
              </p:nextCondLst>
            </p:seq>
          </p:childTnLst>
        </p:cTn>
      </p:par>
    </p:tnLst>
    <p:bldLst>
      <p:bldP build="whole" bldLvl="1" animBg="1" rev="0" advAuto="0" spid="1483" grpId="3"/>
      <p:bldP build="whole" bldLvl="1" animBg="1" rev="0" advAuto="0" spid="1485" grpId="6"/>
      <p:bldP build="whole" bldLvl="1" animBg="1" rev="0" advAuto="0" spid="1484" grpId="4"/>
      <p:bldP build="whole" bldLvl="1" animBg="1" rev="0" advAuto="0" spid="1484" grpId="5"/>
      <p:bldP build="whole" bldLvl="1" animBg="1" rev="0" advAuto="0" spid="1483"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Matthew 5:18"/>
          <p:cNvSpPr txBox="1"/>
          <p:nvPr/>
        </p:nvSpPr>
        <p:spPr>
          <a:xfrm>
            <a:off x="2425700" y="1199828"/>
            <a:ext cx="195326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متَّى 5: 18</a:t>
            </a:r>
          </a:p>
        </p:txBody>
      </p:sp>
      <p:sp>
        <p:nvSpPr>
          <p:cNvPr id="1066" name="For truly I say to you, until heaven and earth pass away, not the smallest letter or stroke shall pass from the Law until all is accomplished."/>
          <p:cNvSpPr txBox="1"/>
          <p:nvPr/>
        </p:nvSpPr>
        <p:spPr>
          <a:xfrm>
            <a:off x="2310491" y="3464709"/>
            <a:ext cx="19763018" cy="28315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FF"/>
                </a:solidFill>
                <a:latin typeface="+mn-lt"/>
                <a:ea typeface="+mn-ea"/>
                <a:cs typeface="+mn-cs"/>
                <a:sym typeface="Helvetica"/>
              </a:defRPr>
            </a:pPr>
            <a:r>
              <a:t>فَإِنِّي الْحَقَّ أَقُولُ لَكُمْ: إِلَى أَنْ تَزُولَ السَّمَاءُ وَالأَرْضُ </a:t>
            </a:r>
            <a:r>
              <a:rPr>
                <a:solidFill>
                  <a:srgbClr val="FFFF00"/>
                </a:solidFill>
              </a:rPr>
              <a:t>لاَ يَزُولُ حَرْفٌ وَاحِدٌ أَوْ نُقْطَةٌ وَاحِدَةٌ مِنَ النَّامُوسِ</a:t>
            </a:r>
            <a:r>
              <a:t> حَتَّى يَكُونَ الْكُلُّ.</a:t>
            </a:r>
            <a:r>
              <a:t> </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9" name="Scripture teaches young-earth creation."/>
          <p:cNvSpPr txBox="1"/>
          <p:nvPr>
            <p:ph type="ctrTitle"/>
          </p:nvPr>
        </p:nvSpPr>
        <p:spPr>
          <a:xfrm>
            <a:off x="1778000" y="931718"/>
            <a:ext cx="20828000" cy="1727201"/>
          </a:xfrm>
          <a:prstGeom prst="rect">
            <a:avLst/>
          </a:prstGeom>
        </p:spPr>
        <p:txBody>
          <a:bodyPr/>
          <a:lstStyle>
            <a:lvl1pPr algn="ctr" rtl="1">
              <a:defRPr b="0" sz="8600">
                <a:solidFill>
                  <a:srgbClr val="78E2F7"/>
                </a:solidFill>
              </a:defRPr>
            </a:lvl1pPr>
          </a:lstStyle>
          <a:p>
            <a:pPr/>
            <a:r>
              <a:t>يعلِّمنا الكتاب المقدَّس عن خلقيَّة الأرض الفتيَّة</a:t>
            </a:r>
          </a:p>
        </p:txBody>
      </p:sp>
      <p:sp>
        <p:nvSpPr>
          <p:cNvPr id="1490" name="יוֹם (“day”) is defined literally in Genesis 1:5.…"/>
          <p:cNvSpPr txBox="1"/>
          <p:nvPr>
            <p:ph type="subTitle" idx="1"/>
          </p:nvPr>
        </p:nvSpPr>
        <p:spPr>
          <a:xfrm>
            <a:off x="1170495" y="2555009"/>
            <a:ext cx="19656564" cy="9972280"/>
          </a:xfrm>
          <a:prstGeom prst="rect">
            <a:avLst/>
          </a:prstGeom>
        </p:spPr>
        <p:txBody>
          <a:bodyPr/>
          <a:lstStyle/>
          <a:p>
            <a:pPr marL="775969" indent="-775969" algn="r" defTabSz="775969" rtl="1">
              <a:lnSpc>
                <a:spcPct val="120000"/>
              </a:lnSpc>
              <a:buClr>
                <a:srgbClr val="FFFB00"/>
              </a:buClr>
              <a:buSzPct val="125000"/>
              <a:buChar char="‣"/>
              <a:defRPr sz="7332">
                <a:effectLst>
                  <a:outerShdw sx="100000" sy="100000" kx="0" ky="0" algn="b" rotWithShape="0" blurRad="11938" dist="35814" dir="5400000">
                    <a:srgbClr val="000000">
                      <a:alpha val="71999"/>
                    </a:srgbClr>
                  </a:outerShdw>
                </a:effectLst>
                <a:latin typeface="Times New Roman"/>
                <a:ea typeface="Times New Roman"/>
                <a:cs typeface="Times New Roman"/>
                <a:sym typeface="Times New Roman"/>
              </a:defRPr>
            </a:pPr>
            <a:r>
              <a:t>יוֹם</a:t>
            </a:r>
            <a:r>
              <a:rPr sz="6768">
                <a:latin typeface="+mn-lt"/>
                <a:ea typeface="+mn-ea"/>
                <a:cs typeface="+mn-cs"/>
                <a:sym typeface="Helvetica"/>
              </a:rPr>
              <a:t> </a:t>
            </a:r>
            <a:r>
              <a:rPr sz="6768">
                <a:latin typeface="+mn-lt"/>
                <a:ea typeface="+mn-ea"/>
                <a:cs typeface="+mn-cs"/>
                <a:sym typeface="Helvetica"/>
              </a:rPr>
              <a:t>("اليوم") مُعرَّف حرفيًّا في التكوين 1: 5.</a:t>
            </a:r>
            <a:endParaRPr sz="6768">
              <a:latin typeface="+mn-lt"/>
              <a:ea typeface="+mn-ea"/>
              <a:cs typeface="+mn-cs"/>
              <a:sym typeface="Helvetica"/>
            </a:endParaRPr>
          </a:p>
          <a:p>
            <a:pPr marL="775969" indent="-775969" algn="r" defTabSz="775969" rtl="1">
              <a:lnSpc>
                <a:spcPct val="120000"/>
              </a:lnSpc>
              <a:buClr>
                <a:srgbClr val="FFFB00"/>
              </a:buClr>
              <a:buSzPct val="125000"/>
              <a:buChar char="‣"/>
              <a:defRPr sz="7332">
                <a:effectLst>
                  <a:outerShdw sx="100000" sy="100000" kx="0" ky="0" algn="b" rotWithShape="0" blurRad="11938" dist="35814" dir="5400000">
                    <a:srgbClr val="000000">
                      <a:alpha val="71999"/>
                    </a:srgbClr>
                  </a:outerShdw>
                </a:effectLst>
                <a:latin typeface="Times New Roman"/>
                <a:ea typeface="Times New Roman"/>
                <a:cs typeface="Times New Roman"/>
                <a:sym typeface="Times New Roman"/>
              </a:defRPr>
            </a:pPr>
            <a:r>
              <a:t>יוֹם</a:t>
            </a:r>
            <a:r>
              <a:rPr sz="6768">
                <a:latin typeface="+mn-lt"/>
                <a:ea typeface="+mn-ea"/>
                <a:cs typeface="+mn-cs"/>
                <a:sym typeface="Helvetica"/>
              </a:rPr>
              <a:t> </a:t>
            </a:r>
            <a:r>
              <a:rPr sz="6768">
                <a:latin typeface="+mn-lt"/>
                <a:ea typeface="+mn-ea"/>
                <a:cs typeface="+mn-cs"/>
                <a:sym typeface="Helvetica"/>
              </a:rPr>
              <a:t>معدَّل برقم في التكوين 1.</a:t>
            </a:r>
            <a:endParaRPr sz="6768">
              <a:latin typeface="+mn-lt"/>
              <a:ea typeface="+mn-ea"/>
              <a:cs typeface="+mn-cs"/>
              <a:sym typeface="Helvetica"/>
            </a:endParaRPr>
          </a:p>
          <a:p>
            <a:pPr marL="775969" indent="-775969" algn="r" defTabSz="775969" rtl="1">
              <a:lnSpc>
                <a:spcPct val="120000"/>
              </a:lnSpc>
              <a:buClr>
                <a:srgbClr val="FFFB00"/>
              </a:buClr>
              <a:buSzPct val="125000"/>
              <a:buChar char="‣"/>
              <a:defRPr sz="7332">
                <a:effectLst>
                  <a:outerShdw sx="100000" sy="100000" kx="0" ky="0" algn="b" rotWithShape="0" blurRad="11938" dist="35814" dir="5400000">
                    <a:srgbClr val="000000">
                      <a:alpha val="71999"/>
                    </a:srgbClr>
                  </a:outerShdw>
                </a:effectLst>
                <a:latin typeface="Times New Roman"/>
                <a:ea typeface="Times New Roman"/>
                <a:cs typeface="Times New Roman"/>
                <a:sym typeface="Times New Roman"/>
              </a:defRPr>
            </a:pPr>
            <a:r>
              <a:t>יוֹם</a:t>
            </a:r>
            <a:r>
              <a:rPr sz="6768">
                <a:latin typeface="+mn-lt"/>
                <a:ea typeface="+mn-ea"/>
                <a:cs typeface="+mn-cs"/>
                <a:sym typeface="Helvetica"/>
              </a:rPr>
              <a:t> </a:t>
            </a:r>
            <a:r>
              <a:rPr sz="6768">
                <a:latin typeface="+mn-lt"/>
                <a:ea typeface="+mn-ea"/>
                <a:cs typeface="+mn-cs"/>
                <a:sym typeface="Helvetica"/>
              </a:rPr>
              <a:t>يُستخدم مع "مَسَاء" و "صَبَاح".</a:t>
            </a:r>
            <a:endParaRPr sz="6768">
              <a:latin typeface="+mn-lt"/>
              <a:ea typeface="+mn-ea"/>
              <a:cs typeface="+mn-cs"/>
              <a:sym typeface="Helvetica"/>
            </a:endParaRPr>
          </a:p>
          <a:p>
            <a:pPr marL="775969" indent="-775969" algn="r" defTabSz="775969" rtl="1">
              <a:lnSpc>
                <a:spcPct val="120000"/>
              </a:lnSpc>
              <a:buClr>
                <a:srgbClr val="FFFB00"/>
              </a:buClr>
              <a:buSzPct val="125000"/>
              <a:buChar char="‣"/>
              <a:defRPr sz="7332">
                <a:effectLst>
                  <a:outerShdw sx="100000" sy="100000" kx="0" ky="0" algn="b" rotWithShape="0" blurRad="11938" dist="35814" dir="5400000">
                    <a:srgbClr val="000000">
                      <a:alpha val="71999"/>
                    </a:srgbClr>
                  </a:outerShdw>
                </a:effectLst>
                <a:latin typeface="Times New Roman"/>
                <a:ea typeface="Times New Roman"/>
                <a:cs typeface="Times New Roman"/>
                <a:sym typeface="Times New Roman"/>
              </a:defRPr>
            </a:pPr>
            <a:r>
              <a:t>יוֹם</a:t>
            </a:r>
            <a:r>
              <a:rPr sz="6768">
                <a:latin typeface="+mn-lt"/>
                <a:ea typeface="+mn-ea"/>
                <a:cs typeface="+mn-cs"/>
                <a:sym typeface="Helvetica"/>
              </a:rPr>
              <a:t> </a:t>
            </a:r>
            <a:r>
              <a:rPr sz="6768">
                <a:latin typeface="+mn-lt"/>
                <a:ea typeface="+mn-ea"/>
                <a:cs typeface="+mn-cs"/>
                <a:sym typeface="Helvetica"/>
              </a:rPr>
              <a:t>عُرِّفَ حرفيًّا في التكوين 1: 14.</a:t>
            </a:r>
            <a:endParaRPr sz="6768">
              <a:latin typeface="+mn-lt"/>
              <a:ea typeface="+mn-ea"/>
              <a:cs typeface="+mn-cs"/>
              <a:sym typeface="Helvetica"/>
            </a:endParaRPr>
          </a:p>
          <a:p>
            <a:pPr marL="775969" indent="-775969" algn="r" defTabSz="775969" rtl="1">
              <a:lnSpc>
                <a:spcPct val="120000"/>
              </a:lnSpc>
              <a:buClr>
                <a:srgbClr val="FFFB00"/>
              </a:buClr>
              <a:buSzPct val="125000"/>
              <a:buChar char="‣"/>
              <a:defRPr sz="6768">
                <a:effectLst>
                  <a:outerShdw sx="100000" sy="100000" kx="0" ky="0" algn="b" rotWithShape="0" blurRad="11938" dist="35814" dir="5400000">
                    <a:srgbClr val="000000">
                      <a:alpha val="71999"/>
                    </a:srgbClr>
                  </a:outerShdw>
                </a:effectLst>
              </a:defRPr>
            </a:pPr>
            <a:r>
              <a:t> </a:t>
            </a:r>
            <a:r>
              <a:t>الخروج 20:11 يستبعد ملايين السنين</a:t>
            </a:r>
            <a:r>
              <a:t>.</a:t>
            </a:r>
          </a:p>
          <a:p>
            <a:pPr marL="775969" indent="-775969" algn="r" defTabSz="775969" rtl="1">
              <a:lnSpc>
                <a:spcPct val="120000"/>
              </a:lnSpc>
              <a:buClr>
                <a:srgbClr val="FFFB00"/>
              </a:buClr>
              <a:buSzPct val="125000"/>
              <a:buChar char="‣"/>
              <a:defRPr sz="6768">
                <a:effectLst/>
              </a:defRPr>
            </a:pPr>
            <a:r>
              <a:t>كان يسوع وبولس من المدافعين عن الأرض الفتيَّة</a:t>
            </a:r>
            <a:r>
              <a:t>.</a:t>
            </a:r>
          </a:p>
          <a:p>
            <a:pPr marL="775969" indent="-775969" algn="r" defTabSz="775969" rtl="1">
              <a:lnSpc>
                <a:spcPct val="120000"/>
              </a:lnSpc>
              <a:buClr>
                <a:srgbClr val="FFFB00"/>
              </a:buClr>
              <a:buSzPct val="125000"/>
              <a:buChar char="‣"/>
              <a:defRPr sz="6768">
                <a:effectLst/>
              </a:defRPr>
            </a:pPr>
            <a:r>
              <a:t>التكوين 5، 11 يعطياننا معلومات عن الترتيب الزمنيّ</a:t>
            </a:r>
            <a:r>
              <a:t>.</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The genealogies in Genesis 5 and 11 were not intended to be used, and cannot properly be used, for the construction of a chronology.”"/>
          <p:cNvSpPr txBox="1"/>
          <p:nvPr>
            <p:ph type="title"/>
          </p:nvPr>
        </p:nvSpPr>
        <p:spPr>
          <a:xfrm>
            <a:off x="2084640" y="1683991"/>
            <a:ext cx="14769426" cy="4701726"/>
          </a:xfrm>
          <a:prstGeom prst="rect">
            <a:avLst/>
          </a:prstGeom>
        </p:spPr>
        <p:txBody>
          <a:bodyPr/>
          <a:lstStyle>
            <a:lvl1pPr algn="r" defTabSz="457200" rtl="1">
              <a:defRPr/>
            </a:lvl1pPr>
          </a:lstStyle>
          <a:p>
            <a:pPr>
              <a:defRPr>
                <a:effectLst/>
              </a:defRPr>
            </a:pPr>
            <a:r>
              <a:t>«لم يكن القصد من سلاسل الأنساب في التكوين 5 و 11 أن تُستخدَم، ولا يمكن استخدامها بشكل صحيح لبناء تسلسلٍ زمنيّ.»</a:t>
            </a:r>
          </a:p>
        </p:txBody>
      </p:sp>
      <p:sp>
        <p:nvSpPr>
          <p:cNvPr id="1493" name="William Henry Green,“Primeval Chronology,” Bibliotheca Sacra 47 (1890): 286."/>
          <p:cNvSpPr txBox="1"/>
          <p:nvPr>
            <p:ph type="body" sz="quarter" idx="1"/>
          </p:nvPr>
        </p:nvSpPr>
        <p:spPr>
          <a:xfrm>
            <a:off x="2406496" y="11052885"/>
            <a:ext cx="19779886" cy="1689102"/>
          </a:xfrm>
          <a:prstGeom prst="rect">
            <a:avLst/>
          </a:prstGeom>
        </p:spPr>
        <p:txBody>
          <a:bodyPr/>
          <a:lstStyle/>
          <a:p>
            <a:pPr>
              <a:defRPr sz="4400"/>
            </a:pPr>
            <a:r>
              <a:t>William Henry Green,“Primeval Chronology,” </a:t>
            </a:r>
            <a:r>
              <a:rPr i="1"/>
              <a:t>Bibliotheca Sacra</a:t>
            </a:r>
            <a:r>
              <a:t> 47 (1890): 286.</a:t>
            </a:r>
          </a:p>
        </p:txBody>
      </p:sp>
      <p:sp>
        <p:nvSpPr>
          <p:cNvPr id="1494" name="1890"/>
          <p:cNvSpPr txBox="1"/>
          <p:nvPr/>
        </p:nvSpPr>
        <p:spPr>
          <a:xfrm>
            <a:off x="14433880" y="5554236"/>
            <a:ext cx="2431009"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8200">
                <a:solidFill>
                  <a:srgbClr val="FFFB00"/>
                </a:solidFill>
                <a:latin typeface="+mn-lt"/>
                <a:ea typeface="+mn-ea"/>
                <a:cs typeface="+mn-cs"/>
                <a:sym typeface="Helvetica"/>
              </a:defRPr>
            </a:lvl1pPr>
          </a:lstStyle>
          <a:p>
            <a:pPr/>
            <a:r>
              <a:t>1890</a:t>
            </a:r>
          </a:p>
        </p:txBody>
      </p:sp>
      <p:grpSp>
        <p:nvGrpSpPr>
          <p:cNvPr id="1497" name="Green, William Henry (Princeton).jpg"/>
          <p:cNvGrpSpPr/>
          <p:nvPr/>
        </p:nvGrpSpPr>
        <p:grpSpPr>
          <a:xfrm>
            <a:off x="17702981" y="1508043"/>
            <a:ext cx="4372732" cy="5247623"/>
            <a:chOff x="0" y="0"/>
            <a:chExt cx="4372730" cy="5247621"/>
          </a:xfrm>
        </p:grpSpPr>
        <p:pic>
          <p:nvPicPr>
            <p:cNvPr id="1495" name="Green, William Henry (Princeton).jpg" descr="Green, William Henry (Princeton).jpg"/>
            <p:cNvPicPr>
              <a:picLocks noChangeAspect="1"/>
            </p:cNvPicPr>
            <p:nvPr/>
          </p:nvPicPr>
          <p:blipFill>
            <a:blip r:embed="rId3">
              <a:extLst/>
            </a:blip>
            <a:stretch>
              <a:fillRect/>
            </a:stretch>
          </p:blipFill>
          <p:spPr>
            <a:xfrm>
              <a:off x="12700" y="12700"/>
              <a:ext cx="4347331" cy="5222223"/>
            </a:xfrm>
            <a:prstGeom prst="rect">
              <a:avLst/>
            </a:prstGeom>
            <a:ln w="12700" cap="flat">
              <a:noFill/>
              <a:miter lim="400000"/>
            </a:ln>
            <a:effectLst/>
          </p:spPr>
        </p:pic>
        <p:pic>
          <p:nvPicPr>
            <p:cNvPr id="1496" name="Green, William Henry (Princeton).jpg" descr="Green, William Henry (Princeton).jpg"/>
            <p:cNvPicPr>
              <a:picLocks noChangeAspect="1"/>
            </p:cNvPicPr>
            <p:nvPr/>
          </p:nvPicPr>
          <p:blipFill>
            <a:blip r:embed="rId4">
              <a:extLst/>
            </a:blip>
            <a:stretch>
              <a:fillRect/>
            </a:stretch>
          </p:blipFill>
          <p:spPr>
            <a:xfrm>
              <a:off x="0" y="0"/>
              <a:ext cx="4372731" cy="5247623"/>
            </a:xfrm>
            <a:prstGeom prst="rect">
              <a:avLst/>
            </a:prstGeom>
            <a:ln w="12700" cap="flat">
              <a:noFill/>
              <a:miter lim="400000"/>
            </a:ln>
            <a:effectLst/>
          </p:spPr>
        </p:pic>
      </p:grpSp>
      <p:sp>
        <p:nvSpPr>
          <p:cNvPr id="1498" name="William Henry Green…"/>
          <p:cNvSpPr txBox="1"/>
          <p:nvPr/>
        </p:nvSpPr>
        <p:spPr>
          <a:xfrm>
            <a:off x="17539845" y="7047734"/>
            <a:ext cx="4699002" cy="18066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90000"/>
              </a:lnSpc>
              <a:defRPr>
                <a:solidFill>
                  <a:srgbClr val="FFFFFF"/>
                </a:solidFill>
                <a:latin typeface="Gill Sans"/>
                <a:ea typeface="Gill Sans"/>
                <a:cs typeface="Gill Sans"/>
                <a:sym typeface="Gill Sans"/>
              </a:defRPr>
            </a:pPr>
            <a:r>
              <a:t>وليام هنري جرين</a:t>
            </a:r>
          </a:p>
          <a:p>
            <a:pPr>
              <a:lnSpc>
                <a:spcPct val="90000"/>
              </a:lnSpc>
              <a:defRPr>
                <a:solidFill>
                  <a:srgbClr val="FFFFFF"/>
                </a:solidFill>
                <a:latin typeface="Gill Sans"/>
                <a:ea typeface="Gill Sans"/>
                <a:cs typeface="Gill Sans"/>
                <a:sym typeface="Gill Sans"/>
              </a:defRPr>
            </a:pPr>
            <a:r>
              <a:t>(1825-1900)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492"/>
                                        </p:tgtEl>
                                        <p:attrNameLst>
                                          <p:attrName>style.visibility</p:attrName>
                                        </p:attrNameLst>
                                      </p:cBhvr>
                                      <p:to>
                                        <p:strVal val="visible"/>
                                      </p:to>
                                    </p:set>
                                    <p:animEffect filter="wipe(right)" transition="in">
                                      <p:cBhvr>
                                        <p:cTn id="7" dur="500"/>
                                        <p:tgtEl>
                                          <p:spTgt spid="1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2" grpId="1"/>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The Scriptures furnish no data for a chronological computation prior to the life of Abraham; and the Mosaic records do not fix and were not intended to fix the precise date either of the Flood or of the creation of the world.”"/>
          <p:cNvSpPr txBox="1"/>
          <p:nvPr/>
        </p:nvSpPr>
        <p:spPr>
          <a:xfrm>
            <a:off x="2393561" y="1315569"/>
            <a:ext cx="14755732" cy="51100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spcBef>
                <a:spcPts val="4300"/>
              </a:spcBef>
              <a:defRPr sz="7200">
                <a:solidFill>
                  <a:srgbClr val="FFFFFF"/>
                </a:solidFill>
                <a:uFill>
                  <a:solidFill>
                    <a:srgbClr val="FFFFFF"/>
                  </a:solidFill>
                </a:uFill>
                <a:latin typeface="+mn-lt"/>
                <a:ea typeface="+mn-ea"/>
                <a:cs typeface="+mn-cs"/>
                <a:sym typeface="Helvetica"/>
              </a:defRPr>
            </a:lvl1pPr>
          </a:lstStyle>
          <a:p>
            <a:pPr/>
            <a:r>
              <a:t>«لا تقدِّم الأسفار المقدَّسة أيَّة بيانات لنحسب التسلسل الزمنيّ قبل حياة إبراهيم. كذلك لا تحدِّد أسفار موسى التاريخ الدقيق للطوفان أو خلق العالَم ولم يكن الغرض منها أن تحدِّدهما.»</a:t>
            </a:r>
          </a:p>
        </p:txBody>
      </p:sp>
      <p:grpSp>
        <p:nvGrpSpPr>
          <p:cNvPr id="1505" name="Green, William Henry (Princeton).jpg"/>
          <p:cNvGrpSpPr/>
          <p:nvPr/>
        </p:nvGrpSpPr>
        <p:grpSpPr>
          <a:xfrm>
            <a:off x="17702981" y="1508043"/>
            <a:ext cx="4372732" cy="5247623"/>
            <a:chOff x="0" y="0"/>
            <a:chExt cx="4372730" cy="5247621"/>
          </a:xfrm>
        </p:grpSpPr>
        <p:pic>
          <p:nvPicPr>
            <p:cNvPr id="1503" name="Green, William Henry (Princeton).jpg" descr="Green, William Henry (Princeton).jpg"/>
            <p:cNvPicPr>
              <a:picLocks noChangeAspect="1"/>
            </p:cNvPicPr>
            <p:nvPr/>
          </p:nvPicPr>
          <p:blipFill>
            <a:blip r:embed="rId3">
              <a:extLst/>
            </a:blip>
            <a:stretch>
              <a:fillRect/>
            </a:stretch>
          </p:blipFill>
          <p:spPr>
            <a:xfrm>
              <a:off x="12700" y="12700"/>
              <a:ext cx="4347331" cy="5222223"/>
            </a:xfrm>
            <a:prstGeom prst="rect">
              <a:avLst/>
            </a:prstGeom>
            <a:ln w="12700" cap="flat">
              <a:noFill/>
              <a:miter lim="400000"/>
            </a:ln>
            <a:effectLst/>
          </p:spPr>
        </p:pic>
        <p:pic>
          <p:nvPicPr>
            <p:cNvPr id="1504" name="Green, William Henry (Princeton).jpg" descr="Green, William Henry (Princeton).jpg"/>
            <p:cNvPicPr>
              <a:picLocks noChangeAspect="1"/>
            </p:cNvPicPr>
            <p:nvPr/>
          </p:nvPicPr>
          <p:blipFill>
            <a:blip r:embed="rId4">
              <a:extLst/>
            </a:blip>
            <a:stretch>
              <a:fillRect/>
            </a:stretch>
          </p:blipFill>
          <p:spPr>
            <a:xfrm>
              <a:off x="0" y="0"/>
              <a:ext cx="4372731" cy="5247623"/>
            </a:xfrm>
            <a:prstGeom prst="rect">
              <a:avLst/>
            </a:prstGeom>
            <a:ln w="12700" cap="flat">
              <a:noFill/>
              <a:miter lim="400000"/>
            </a:ln>
            <a:effectLst/>
          </p:spPr>
        </p:pic>
      </p:grpSp>
      <p:sp>
        <p:nvSpPr>
          <p:cNvPr id="1506" name="William Henry Green…"/>
          <p:cNvSpPr txBox="1"/>
          <p:nvPr/>
        </p:nvSpPr>
        <p:spPr>
          <a:xfrm>
            <a:off x="17539845" y="7047734"/>
            <a:ext cx="4699002" cy="18066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90000"/>
              </a:lnSpc>
              <a:defRPr>
                <a:solidFill>
                  <a:srgbClr val="FFFFFF"/>
                </a:solidFill>
                <a:latin typeface="Gill Sans"/>
                <a:ea typeface="Gill Sans"/>
                <a:cs typeface="Gill Sans"/>
                <a:sym typeface="Gill Sans"/>
              </a:defRPr>
            </a:pPr>
            <a:r>
              <a:t>وليام هنري جرين</a:t>
            </a:r>
          </a:p>
          <a:p>
            <a:pPr>
              <a:lnSpc>
                <a:spcPct val="90000"/>
              </a:lnSpc>
              <a:defRPr>
                <a:solidFill>
                  <a:srgbClr val="FFFFFF"/>
                </a:solidFill>
                <a:latin typeface="Gill Sans"/>
                <a:ea typeface="Gill Sans"/>
                <a:cs typeface="Gill Sans"/>
                <a:sym typeface="Gill Sans"/>
              </a:defRPr>
            </a:pPr>
            <a:r>
              <a:t>(1825-1900)</a:t>
            </a:r>
          </a:p>
        </p:txBody>
      </p:sp>
      <p:sp>
        <p:nvSpPr>
          <p:cNvPr id="1507" name="Refuted by Jeremy Sexton:…"/>
          <p:cNvSpPr txBox="1"/>
          <p:nvPr/>
        </p:nvSpPr>
        <p:spPr>
          <a:xfrm>
            <a:off x="3783672" y="7531877"/>
            <a:ext cx="13053393" cy="2255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rtl="1">
              <a:lnSpc>
                <a:spcPct val="110000"/>
              </a:lnSpc>
              <a:defRPr sz="7200">
                <a:solidFill>
                  <a:srgbClr val="FFFB00"/>
                </a:solidFill>
                <a:latin typeface="Arial"/>
                <a:ea typeface="Arial"/>
                <a:cs typeface="Arial"/>
                <a:sym typeface="Arial"/>
              </a:defRPr>
            </a:pPr>
            <a:r>
              <a:t>دحض رأيه جيريمي سيكستون:</a:t>
            </a:r>
          </a:p>
          <a:p>
            <a:pPr defTabSz="457200" rtl="1">
              <a:lnSpc>
                <a:spcPct val="110000"/>
              </a:lnSpc>
              <a:defRPr sz="7200">
                <a:solidFill>
                  <a:srgbClr val="FFFB00"/>
                </a:solidFill>
                <a:latin typeface="Arial"/>
                <a:ea typeface="Arial"/>
                <a:cs typeface="Arial"/>
                <a:sym typeface="Arial"/>
              </a:defRPr>
            </a:pPr>
            <a:r>
              <a:t>انظرْ إلى ملاحظات هذه الشريحة.</a:t>
            </a:r>
          </a:p>
        </p:txBody>
      </p:sp>
      <p:sp>
        <p:nvSpPr>
          <p:cNvPr id="1508" name="William Henry Green,“Primeval Chronology,” Bibliotheca Sacra 47 (1890): 303."/>
          <p:cNvSpPr txBox="1"/>
          <p:nvPr>
            <p:ph type="body" sz="quarter" idx="4294967295"/>
          </p:nvPr>
        </p:nvSpPr>
        <p:spPr>
          <a:xfrm>
            <a:off x="2302057" y="11609175"/>
            <a:ext cx="19779886" cy="1689102"/>
          </a:xfrm>
          <a:prstGeom prst="rect">
            <a:avLst/>
          </a:prstGeom>
        </p:spPr>
        <p:txBody>
          <a:bodyPr/>
          <a:lstStyle/>
          <a:p>
            <a:pPr>
              <a:lnSpc>
                <a:spcPct val="90000"/>
              </a:lnSpc>
              <a:defRPr sz="4800">
                <a:effectLst/>
              </a:defRPr>
            </a:pPr>
            <a:r>
              <a:t>William Henry Green,“Primeval Chronology,” </a:t>
            </a:r>
            <a:r>
              <a:rPr i="1"/>
              <a:t>Bibliotheca Sacra</a:t>
            </a:r>
            <a:r>
              <a:t> 47 (1890): 303.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07"/>
                                        </p:tgtEl>
                                        <p:attrNameLst>
                                          <p:attrName>style.visibility</p:attrName>
                                        </p:attrNameLst>
                                      </p:cBhvr>
                                      <p:to>
                                        <p:strVal val="visible"/>
                                      </p:to>
                                    </p:set>
                                    <p:animEffect filter="fade" transition="in">
                                      <p:cBhvr>
                                        <p:cTn id="7" dur="499"/>
                                        <p:tgtEl>
                                          <p:spTgt spid="1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7"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513"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514" name="ancestor chart.jpg" descr="ancestor chart.jpg"/>
          <p:cNvPicPr>
            <a:picLocks noChangeAspect="1"/>
          </p:cNvPicPr>
          <p:nvPr/>
        </p:nvPicPr>
        <p:blipFill>
          <a:blip r:embed="rId2">
            <a:extLst/>
          </a:blip>
          <a:stretch>
            <a:fillRect/>
          </a:stretch>
        </p:blipFill>
        <p:spPr>
          <a:xfrm>
            <a:off x="2362604" y="1450847"/>
            <a:ext cx="15346592" cy="8148540"/>
          </a:xfrm>
          <a:prstGeom prst="rect">
            <a:avLst/>
          </a:prstGeom>
          <a:ln w="12700">
            <a:miter lim="400000"/>
          </a:ln>
        </p:spPr>
      </p:pic>
      <p:sp>
        <p:nvSpPr>
          <p:cNvPr id="1515" name="These are the only genealogies in the Bible or all ANE literature that contain chronological information!"/>
          <p:cNvSpPr txBox="1"/>
          <p:nvPr/>
        </p:nvSpPr>
        <p:spPr>
          <a:xfrm>
            <a:off x="2326579" y="10024905"/>
            <a:ext cx="19730842" cy="230631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rtl="1">
              <a:defRPr sz="6400">
                <a:solidFill>
                  <a:srgbClr val="FFFFFF"/>
                </a:solidFill>
                <a:uFill>
                  <a:solidFill>
                    <a:srgbClr val="FFFFFF"/>
                  </a:solidFill>
                </a:uFill>
                <a:latin typeface="+mn-lt"/>
                <a:ea typeface="+mn-ea"/>
                <a:cs typeface="+mn-cs"/>
                <a:sym typeface="Helvetica"/>
              </a:defRPr>
            </a:pPr>
            <a:r>
              <a:t>هذه هي سلاسل الأنساب الوحيدة في الكتاب المقدَّس أو في كلِّ أدب الشرق الأدنى</a:t>
            </a:r>
            <a:r>
              <a:t> </a:t>
            </a:r>
            <a:r>
              <a:t>التي تحتوي على معلومات حول الترتيب الزمنيّ!</a:t>
            </a:r>
          </a:p>
        </p:txBody>
      </p:sp>
      <p:grpSp>
        <p:nvGrpSpPr>
          <p:cNvPr id="1518" name="آدم…"/>
          <p:cNvGrpSpPr/>
          <p:nvPr/>
        </p:nvGrpSpPr>
        <p:grpSpPr>
          <a:xfrm>
            <a:off x="2375739" y="2520386"/>
            <a:ext cx="1733552" cy="6834277"/>
            <a:chOff x="0" y="0"/>
            <a:chExt cx="1733550" cy="6834275"/>
          </a:xfrm>
        </p:grpSpPr>
        <p:sp>
          <p:nvSpPr>
            <p:cNvPr id="1516" name="Rectangle"/>
            <p:cNvSpPr/>
            <p:nvPr/>
          </p:nvSpPr>
          <p:spPr>
            <a:xfrm>
              <a:off x="0" y="-1"/>
              <a:ext cx="1733551" cy="6834277"/>
            </a:xfrm>
            <a:prstGeom prst="rect">
              <a:avLst/>
            </a:prstGeom>
            <a:solidFill>
              <a:srgbClr val="FFFFFF"/>
            </a:solidFill>
            <a:ln w="12700" cap="flat">
              <a:noFill/>
              <a:miter lim="400000"/>
            </a:ln>
            <a:effectLst>
              <a:outerShdw sx="100000" sy="100000" kx="0" ky="0" algn="b" rotWithShape="0" blurRad="50800" dist="38100" dir="5400000">
                <a:srgbClr val="000000">
                  <a:alpha val="40000"/>
                </a:srgbClr>
              </a:outerShdw>
            </a:effectLst>
          </p:spPr>
          <p:txBody>
            <a:bodyPr wrap="square" lIns="50800" tIns="50800" rIns="50800" bIns="50800" numCol="1" anchor="t">
              <a:noAutofit/>
            </a:bodyPr>
            <a:lstStyle/>
            <a:p>
              <a:pPr algn="r" defTabSz="457200">
                <a:lnSpc>
                  <a:spcPct val="90000"/>
                </a:lnSpc>
                <a:defRPr sz="2000">
                  <a:latin typeface="+mn-lt"/>
                  <a:ea typeface="+mn-ea"/>
                  <a:cs typeface="+mn-cs"/>
                  <a:sym typeface="Helvetica"/>
                </a:defRPr>
              </a:pPr>
            </a:p>
          </p:txBody>
        </p:sp>
        <p:sp>
          <p:nvSpPr>
            <p:cNvPr id="1517" name="آدم…"/>
            <p:cNvSpPr txBox="1"/>
            <p:nvPr/>
          </p:nvSpPr>
          <p:spPr>
            <a:xfrm>
              <a:off x="0" y="-1"/>
              <a:ext cx="1733551" cy="6627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r" defTabSz="457200" rtl="1">
                <a:lnSpc>
                  <a:spcPct val="90000"/>
                </a:lnSpc>
                <a:defRPr sz="2000">
                  <a:latin typeface="+mn-lt"/>
                  <a:ea typeface="+mn-ea"/>
                  <a:cs typeface="+mn-cs"/>
                  <a:sym typeface="Helvetica"/>
                </a:defRPr>
              </a:pPr>
              <a:r>
                <a:t>آدم</a:t>
              </a:r>
            </a:p>
            <a:p>
              <a:pPr algn="r" defTabSz="457200" rtl="1">
                <a:lnSpc>
                  <a:spcPct val="90000"/>
                </a:lnSpc>
                <a:defRPr sz="2000">
                  <a:latin typeface="+mn-lt"/>
                  <a:ea typeface="+mn-ea"/>
                  <a:cs typeface="+mn-cs"/>
                  <a:sym typeface="Helvetica"/>
                </a:defRPr>
              </a:pPr>
              <a:r>
                <a:t> شيث</a:t>
              </a:r>
            </a:p>
            <a:p>
              <a:pPr algn="r" defTabSz="457200" rtl="1">
                <a:lnSpc>
                  <a:spcPct val="90000"/>
                </a:lnSpc>
                <a:defRPr sz="2000">
                  <a:latin typeface="+mn-lt"/>
                  <a:ea typeface="+mn-ea"/>
                  <a:cs typeface="+mn-cs"/>
                  <a:sym typeface="Helvetica"/>
                </a:defRPr>
              </a:pPr>
              <a:r>
                <a:t> أنوش</a:t>
              </a:r>
            </a:p>
            <a:p>
              <a:pPr algn="r" defTabSz="457200" rtl="1">
                <a:lnSpc>
                  <a:spcPct val="90000"/>
                </a:lnSpc>
                <a:defRPr sz="2000">
                  <a:latin typeface="+mn-lt"/>
                  <a:ea typeface="+mn-ea"/>
                  <a:cs typeface="+mn-cs"/>
                  <a:sym typeface="Helvetica"/>
                </a:defRPr>
              </a:pPr>
              <a:r>
                <a:t> قينان</a:t>
              </a:r>
            </a:p>
            <a:p>
              <a:pPr algn="r" defTabSz="457200" rtl="1">
                <a:lnSpc>
                  <a:spcPct val="90000"/>
                </a:lnSpc>
                <a:defRPr sz="2000">
                  <a:latin typeface="+mn-lt"/>
                  <a:ea typeface="+mn-ea"/>
                  <a:cs typeface="+mn-cs"/>
                  <a:sym typeface="Helvetica"/>
                </a:defRPr>
              </a:pPr>
              <a:r>
                <a:t> مهللئيل</a:t>
              </a:r>
            </a:p>
            <a:p>
              <a:pPr algn="r" defTabSz="457200" rtl="1">
                <a:lnSpc>
                  <a:spcPct val="90000"/>
                </a:lnSpc>
                <a:defRPr sz="2000">
                  <a:latin typeface="+mn-lt"/>
                  <a:ea typeface="+mn-ea"/>
                  <a:cs typeface="+mn-cs"/>
                  <a:sym typeface="Helvetica"/>
                </a:defRPr>
              </a:pPr>
              <a:r>
                <a:t> يارد</a:t>
              </a:r>
            </a:p>
            <a:p>
              <a:pPr algn="r" defTabSz="457200" rtl="1">
                <a:lnSpc>
                  <a:spcPct val="90000"/>
                </a:lnSpc>
                <a:defRPr sz="2000">
                  <a:latin typeface="+mn-lt"/>
                  <a:ea typeface="+mn-ea"/>
                  <a:cs typeface="+mn-cs"/>
                  <a:sym typeface="Helvetica"/>
                </a:defRPr>
              </a:pPr>
              <a:r>
                <a:t> أخنوخ</a:t>
              </a:r>
            </a:p>
            <a:p>
              <a:pPr algn="r" defTabSz="457200" rtl="1">
                <a:lnSpc>
                  <a:spcPct val="90000"/>
                </a:lnSpc>
                <a:defRPr sz="2000">
                  <a:latin typeface="+mn-lt"/>
                  <a:ea typeface="+mn-ea"/>
                  <a:cs typeface="+mn-cs"/>
                  <a:sym typeface="Helvetica"/>
                </a:defRPr>
              </a:pPr>
              <a:r>
                <a:t> متوشالح</a:t>
              </a:r>
            </a:p>
            <a:p>
              <a:pPr algn="r" defTabSz="457200" rtl="1">
                <a:lnSpc>
                  <a:spcPct val="90000"/>
                </a:lnSpc>
                <a:defRPr sz="2000">
                  <a:latin typeface="+mn-lt"/>
                  <a:ea typeface="+mn-ea"/>
                  <a:cs typeface="+mn-cs"/>
                  <a:sym typeface="Helvetica"/>
                </a:defRPr>
              </a:pPr>
              <a:r>
                <a:t> لامك</a:t>
              </a:r>
            </a:p>
            <a:p>
              <a:pPr algn="r" defTabSz="457200" rtl="1">
                <a:lnSpc>
                  <a:spcPct val="90000"/>
                </a:lnSpc>
                <a:defRPr sz="2000">
                  <a:latin typeface="+mn-lt"/>
                  <a:ea typeface="+mn-ea"/>
                  <a:cs typeface="+mn-cs"/>
                  <a:sym typeface="Helvetica"/>
                </a:defRPr>
              </a:pPr>
              <a:r>
                <a:t> نوح</a:t>
              </a:r>
            </a:p>
            <a:p>
              <a:pPr algn="r" defTabSz="457200" rtl="1">
                <a:lnSpc>
                  <a:spcPct val="90000"/>
                </a:lnSpc>
                <a:defRPr sz="2000">
                  <a:latin typeface="+mn-lt"/>
                  <a:ea typeface="+mn-ea"/>
                  <a:cs typeface="+mn-cs"/>
                  <a:sym typeface="Helvetica"/>
                </a:defRPr>
              </a:pPr>
              <a:r>
                <a:t> سام</a:t>
              </a:r>
            </a:p>
            <a:p>
              <a:pPr algn="r" defTabSz="457200" rtl="1">
                <a:lnSpc>
                  <a:spcPct val="90000"/>
                </a:lnSpc>
                <a:defRPr sz="2000">
                  <a:latin typeface="+mn-lt"/>
                  <a:ea typeface="+mn-ea"/>
                  <a:cs typeface="+mn-cs"/>
                  <a:sym typeface="Helvetica"/>
                </a:defRPr>
              </a:pPr>
              <a:r>
                <a:t> أرفكشاد</a:t>
              </a:r>
            </a:p>
            <a:p>
              <a:pPr algn="r" defTabSz="457200" rtl="1">
                <a:lnSpc>
                  <a:spcPct val="90000"/>
                </a:lnSpc>
                <a:defRPr sz="2000">
                  <a:latin typeface="+mn-lt"/>
                  <a:ea typeface="+mn-ea"/>
                  <a:cs typeface="+mn-cs"/>
                  <a:sym typeface="Helvetica"/>
                </a:defRPr>
              </a:pPr>
              <a:r>
                <a:t> شالح</a:t>
              </a:r>
            </a:p>
            <a:p>
              <a:pPr algn="r" defTabSz="457200" rtl="1">
                <a:lnSpc>
                  <a:spcPct val="90000"/>
                </a:lnSpc>
                <a:defRPr sz="2000">
                  <a:latin typeface="+mn-lt"/>
                  <a:ea typeface="+mn-ea"/>
                  <a:cs typeface="+mn-cs"/>
                  <a:sym typeface="Helvetica"/>
                </a:defRPr>
              </a:pPr>
              <a:r>
                <a:t> عابر</a:t>
              </a:r>
            </a:p>
            <a:p>
              <a:pPr algn="r" defTabSz="457200" rtl="1">
                <a:lnSpc>
                  <a:spcPct val="90000"/>
                </a:lnSpc>
                <a:defRPr sz="2000">
                  <a:latin typeface="+mn-lt"/>
                  <a:ea typeface="+mn-ea"/>
                  <a:cs typeface="+mn-cs"/>
                  <a:sym typeface="Helvetica"/>
                </a:defRPr>
              </a:pPr>
              <a:r>
                <a:t> فالج</a:t>
              </a:r>
            </a:p>
            <a:p>
              <a:pPr algn="r" defTabSz="457200" rtl="1">
                <a:lnSpc>
                  <a:spcPct val="90000"/>
                </a:lnSpc>
                <a:defRPr sz="2000">
                  <a:latin typeface="+mn-lt"/>
                  <a:ea typeface="+mn-ea"/>
                  <a:cs typeface="+mn-cs"/>
                  <a:sym typeface="Helvetica"/>
                </a:defRPr>
              </a:pPr>
              <a:r>
                <a:t> رعو</a:t>
              </a:r>
            </a:p>
            <a:p>
              <a:pPr algn="r" defTabSz="457200" rtl="1">
                <a:lnSpc>
                  <a:spcPct val="90000"/>
                </a:lnSpc>
                <a:defRPr sz="2000">
                  <a:latin typeface="+mn-lt"/>
                  <a:ea typeface="+mn-ea"/>
                  <a:cs typeface="+mn-cs"/>
                  <a:sym typeface="Helvetica"/>
                </a:defRPr>
              </a:pPr>
              <a:r>
                <a:t> سروج</a:t>
              </a:r>
            </a:p>
            <a:p>
              <a:pPr algn="r" defTabSz="457200" rtl="1">
                <a:lnSpc>
                  <a:spcPct val="90000"/>
                </a:lnSpc>
                <a:defRPr sz="2000">
                  <a:latin typeface="+mn-lt"/>
                  <a:ea typeface="+mn-ea"/>
                  <a:cs typeface="+mn-cs"/>
                  <a:sym typeface="Helvetica"/>
                </a:defRPr>
              </a:pPr>
              <a:r>
                <a:t> ناحور</a:t>
              </a:r>
            </a:p>
            <a:p>
              <a:pPr algn="r" defTabSz="457200" rtl="1">
                <a:lnSpc>
                  <a:spcPct val="90000"/>
                </a:lnSpc>
                <a:defRPr sz="2000">
                  <a:latin typeface="+mn-lt"/>
                  <a:ea typeface="+mn-ea"/>
                  <a:cs typeface="+mn-cs"/>
                  <a:sym typeface="Helvetica"/>
                </a:defRPr>
              </a:pPr>
              <a:r>
                <a:t> تارح</a:t>
              </a:r>
            </a:p>
            <a:p>
              <a:pPr algn="r" defTabSz="457200" rtl="1">
                <a:lnSpc>
                  <a:spcPct val="90000"/>
                </a:lnSpc>
                <a:defRPr sz="2000">
                  <a:latin typeface="+mn-lt"/>
                  <a:ea typeface="+mn-ea"/>
                  <a:cs typeface="+mn-cs"/>
                  <a:sym typeface="Helvetica"/>
                </a:defRPr>
              </a:pPr>
              <a:r>
                <a:t> إبراهيم </a:t>
              </a:r>
            </a:p>
          </p:txBody>
        </p:sp>
      </p:grpSp>
      <p:sp>
        <p:nvSpPr>
          <p:cNvPr id="1519" name="Rectangle"/>
          <p:cNvSpPr/>
          <p:nvPr/>
        </p:nvSpPr>
        <p:spPr>
          <a:xfrm>
            <a:off x="3884846" y="1469142"/>
            <a:ext cx="4764339" cy="381002"/>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20" name="“The genealogies in Genesis 5 and 11 were not intended to be used, and cannot properly be used, for the construction of a chronology.”"/>
          <p:cNvSpPr txBox="1"/>
          <p:nvPr/>
        </p:nvSpPr>
        <p:spPr>
          <a:xfrm>
            <a:off x="2613466" y="1357000"/>
            <a:ext cx="3208590" cy="6062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rtl="1">
              <a:defRPr sz="3700">
                <a:latin typeface="+mn-lt"/>
                <a:ea typeface="+mn-ea"/>
                <a:cs typeface="+mn-cs"/>
                <a:sym typeface="Helvetica"/>
              </a:defRPr>
            </a:lvl1pPr>
          </a:lstStyle>
          <a:p>
            <a:pPr/>
            <a:r>
              <a:t>سنوات بعد الخلق</a:t>
            </a:r>
          </a:p>
        </p:txBody>
      </p:sp>
      <p:sp>
        <p:nvSpPr>
          <p:cNvPr id="1521" name="TextBox 1"/>
          <p:cNvSpPr txBox="1"/>
          <p:nvPr/>
        </p:nvSpPr>
        <p:spPr>
          <a:xfrm>
            <a:off x="12783218" y="8945253"/>
            <a:ext cx="1482674" cy="60528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rtl="1">
              <a:defRPr b="1" sz="3200">
                <a:latin typeface="+mn-lt"/>
                <a:ea typeface="+mn-ea"/>
                <a:cs typeface="+mn-cs"/>
                <a:sym typeface="Helvetica"/>
              </a:defRPr>
            </a:lvl1pPr>
          </a:lstStyle>
          <a:p>
            <a:pPr/>
            <a:r>
              <a:t>الطوفان</a:t>
            </a:r>
          </a:p>
        </p:txBody>
      </p:sp>
      <p:sp>
        <p:nvSpPr>
          <p:cNvPr id="1522" name="Genesis…"/>
          <p:cNvSpPr txBox="1"/>
          <p:nvPr/>
        </p:nvSpPr>
        <p:spPr>
          <a:xfrm>
            <a:off x="18496159" y="1689100"/>
            <a:ext cx="3759203" cy="224104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rtl="1">
              <a:defRPr sz="6400">
                <a:solidFill>
                  <a:srgbClr val="FFFFFF"/>
                </a:solidFill>
                <a:uFill>
                  <a:solidFill>
                    <a:srgbClr val="FFFFFF"/>
                  </a:solidFill>
                </a:uFill>
                <a:latin typeface="+mn-lt"/>
                <a:ea typeface="+mn-ea"/>
                <a:cs typeface="+mn-cs"/>
                <a:sym typeface="Helvetica"/>
              </a:defRPr>
            </a:pPr>
            <a:r>
              <a:t>التكوين</a:t>
            </a:r>
          </a:p>
          <a:p>
            <a:pPr defTabSz="914400" rtl="1">
              <a:defRPr sz="6400">
                <a:solidFill>
                  <a:srgbClr val="FFFFFF"/>
                </a:solidFill>
                <a:uFill>
                  <a:solidFill>
                    <a:srgbClr val="FFFFFF"/>
                  </a:solidFill>
                </a:uFill>
                <a:latin typeface="+mn-lt"/>
                <a:ea typeface="+mn-ea"/>
                <a:cs typeface="+mn-cs"/>
                <a:sym typeface="Helvetica"/>
              </a:defRPr>
            </a:pPr>
            <a:r>
              <a:t>5 و11</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4" name="Rectangle"/>
          <p:cNvSpPr/>
          <p:nvPr/>
        </p:nvSpPr>
        <p:spPr>
          <a:xfrm>
            <a:off x="0" y="-1332883"/>
            <a:ext cx="24396700" cy="13716001"/>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525"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526" name="ancestor chart.jpg" descr="ancestor chart.jpg"/>
          <p:cNvPicPr>
            <a:picLocks noChangeAspect="1"/>
          </p:cNvPicPr>
          <p:nvPr/>
        </p:nvPicPr>
        <p:blipFill>
          <a:blip r:embed="rId2">
            <a:extLst/>
          </a:blip>
          <a:stretch>
            <a:fillRect/>
          </a:stretch>
        </p:blipFill>
        <p:spPr>
          <a:xfrm>
            <a:off x="2362604" y="1450847"/>
            <a:ext cx="15346592" cy="8148540"/>
          </a:xfrm>
          <a:prstGeom prst="rect">
            <a:avLst/>
          </a:prstGeom>
          <a:ln w="12700">
            <a:miter lim="400000"/>
          </a:ln>
        </p:spPr>
      </p:pic>
      <p:grpSp>
        <p:nvGrpSpPr>
          <p:cNvPr id="1529" name="آدم…"/>
          <p:cNvGrpSpPr/>
          <p:nvPr/>
        </p:nvGrpSpPr>
        <p:grpSpPr>
          <a:xfrm>
            <a:off x="2375739" y="2520386"/>
            <a:ext cx="1733552" cy="6834277"/>
            <a:chOff x="0" y="0"/>
            <a:chExt cx="1733550" cy="6834275"/>
          </a:xfrm>
        </p:grpSpPr>
        <p:sp>
          <p:nvSpPr>
            <p:cNvPr id="1527" name="Rectangle"/>
            <p:cNvSpPr/>
            <p:nvPr/>
          </p:nvSpPr>
          <p:spPr>
            <a:xfrm>
              <a:off x="0" y="-1"/>
              <a:ext cx="1733551" cy="6834277"/>
            </a:xfrm>
            <a:prstGeom prst="rect">
              <a:avLst/>
            </a:prstGeom>
            <a:solidFill>
              <a:srgbClr val="FFFFFF"/>
            </a:solidFill>
            <a:ln w="12700" cap="flat">
              <a:noFill/>
              <a:miter lim="400000"/>
            </a:ln>
            <a:effectLst>
              <a:outerShdw sx="100000" sy="100000" kx="0" ky="0" algn="b" rotWithShape="0" blurRad="50800" dist="38100" dir="5400000">
                <a:srgbClr val="000000">
                  <a:alpha val="40000"/>
                </a:srgbClr>
              </a:outerShdw>
            </a:effectLst>
          </p:spPr>
          <p:txBody>
            <a:bodyPr wrap="square" lIns="50800" tIns="50800" rIns="50800" bIns="50800" numCol="1" anchor="t">
              <a:noAutofit/>
            </a:bodyPr>
            <a:lstStyle/>
            <a:p>
              <a:pPr algn="r" defTabSz="457200">
                <a:lnSpc>
                  <a:spcPct val="90000"/>
                </a:lnSpc>
                <a:defRPr sz="2000">
                  <a:latin typeface="+mn-lt"/>
                  <a:ea typeface="+mn-ea"/>
                  <a:cs typeface="+mn-cs"/>
                  <a:sym typeface="Helvetica"/>
                </a:defRPr>
              </a:pPr>
            </a:p>
          </p:txBody>
        </p:sp>
        <p:sp>
          <p:nvSpPr>
            <p:cNvPr id="1528" name="آدم…"/>
            <p:cNvSpPr txBox="1"/>
            <p:nvPr/>
          </p:nvSpPr>
          <p:spPr>
            <a:xfrm>
              <a:off x="0" y="-1"/>
              <a:ext cx="1733551" cy="6627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r" defTabSz="457200" rtl="1">
                <a:lnSpc>
                  <a:spcPct val="90000"/>
                </a:lnSpc>
                <a:defRPr sz="2000">
                  <a:latin typeface="+mn-lt"/>
                  <a:ea typeface="+mn-ea"/>
                  <a:cs typeface="+mn-cs"/>
                  <a:sym typeface="Helvetica"/>
                </a:defRPr>
              </a:pPr>
              <a:r>
                <a:t>آدم</a:t>
              </a:r>
            </a:p>
            <a:p>
              <a:pPr algn="r" defTabSz="457200" rtl="1">
                <a:lnSpc>
                  <a:spcPct val="90000"/>
                </a:lnSpc>
                <a:defRPr sz="2000">
                  <a:latin typeface="+mn-lt"/>
                  <a:ea typeface="+mn-ea"/>
                  <a:cs typeface="+mn-cs"/>
                  <a:sym typeface="Helvetica"/>
                </a:defRPr>
              </a:pPr>
              <a:r>
                <a:t> شيث</a:t>
              </a:r>
            </a:p>
            <a:p>
              <a:pPr algn="r" defTabSz="457200" rtl="1">
                <a:lnSpc>
                  <a:spcPct val="90000"/>
                </a:lnSpc>
                <a:defRPr sz="2000">
                  <a:latin typeface="+mn-lt"/>
                  <a:ea typeface="+mn-ea"/>
                  <a:cs typeface="+mn-cs"/>
                  <a:sym typeface="Helvetica"/>
                </a:defRPr>
              </a:pPr>
              <a:r>
                <a:t> أنوش</a:t>
              </a:r>
            </a:p>
            <a:p>
              <a:pPr algn="r" defTabSz="457200" rtl="1">
                <a:lnSpc>
                  <a:spcPct val="90000"/>
                </a:lnSpc>
                <a:defRPr sz="2000">
                  <a:latin typeface="+mn-lt"/>
                  <a:ea typeface="+mn-ea"/>
                  <a:cs typeface="+mn-cs"/>
                  <a:sym typeface="Helvetica"/>
                </a:defRPr>
              </a:pPr>
              <a:r>
                <a:t> قينان</a:t>
              </a:r>
            </a:p>
            <a:p>
              <a:pPr algn="r" defTabSz="457200" rtl="1">
                <a:lnSpc>
                  <a:spcPct val="90000"/>
                </a:lnSpc>
                <a:defRPr sz="2000">
                  <a:latin typeface="+mn-lt"/>
                  <a:ea typeface="+mn-ea"/>
                  <a:cs typeface="+mn-cs"/>
                  <a:sym typeface="Helvetica"/>
                </a:defRPr>
              </a:pPr>
              <a:r>
                <a:t> مهللئيل</a:t>
              </a:r>
            </a:p>
            <a:p>
              <a:pPr algn="r" defTabSz="457200" rtl="1">
                <a:lnSpc>
                  <a:spcPct val="90000"/>
                </a:lnSpc>
                <a:defRPr sz="2000">
                  <a:latin typeface="+mn-lt"/>
                  <a:ea typeface="+mn-ea"/>
                  <a:cs typeface="+mn-cs"/>
                  <a:sym typeface="Helvetica"/>
                </a:defRPr>
              </a:pPr>
              <a:r>
                <a:t> يارد</a:t>
              </a:r>
            </a:p>
            <a:p>
              <a:pPr algn="r" defTabSz="457200" rtl="1">
                <a:lnSpc>
                  <a:spcPct val="90000"/>
                </a:lnSpc>
                <a:defRPr sz="2000">
                  <a:latin typeface="+mn-lt"/>
                  <a:ea typeface="+mn-ea"/>
                  <a:cs typeface="+mn-cs"/>
                  <a:sym typeface="Helvetica"/>
                </a:defRPr>
              </a:pPr>
              <a:r>
                <a:t> أخنوخ</a:t>
              </a:r>
            </a:p>
            <a:p>
              <a:pPr algn="r" defTabSz="457200" rtl="1">
                <a:lnSpc>
                  <a:spcPct val="90000"/>
                </a:lnSpc>
                <a:defRPr sz="2000">
                  <a:latin typeface="+mn-lt"/>
                  <a:ea typeface="+mn-ea"/>
                  <a:cs typeface="+mn-cs"/>
                  <a:sym typeface="Helvetica"/>
                </a:defRPr>
              </a:pPr>
              <a:r>
                <a:t> متوشالح</a:t>
              </a:r>
            </a:p>
            <a:p>
              <a:pPr algn="r" defTabSz="457200" rtl="1">
                <a:lnSpc>
                  <a:spcPct val="90000"/>
                </a:lnSpc>
                <a:defRPr sz="2000">
                  <a:latin typeface="+mn-lt"/>
                  <a:ea typeface="+mn-ea"/>
                  <a:cs typeface="+mn-cs"/>
                  <a:sym typeface="Helvetica"/>
                </a:defRPr>
              </a:pPr>
              <a:r>
                <a:t> لامك</a:t>
              </a:r>
            </a:p>
            <a:p>
              <a:pPr algn="r" defTabSz="457200" rtl="1">
                <a:lnSpc>
                  <a:spcPct val="90000"/>
                </a:lnSpc>
                <a:defRPr sz="2000">
                  <a:latin typeface="+mn-lt"/>
                  <a:ea typeface="+mn-ea"/>
                  <a:cs typeface="+mn-cs"/>
                  <a:sym typeface="Helvetica"/>
                </a:defRPr>
              </a:pPr>
              <a:r>
                <a:t> نوح</a:t>
              </a:r>
            </a:p>
            <a:p>
              <a:pPr algn="r" defTabSz="457200" rtl="1">
                <a:lnSpc>
                  <a:spcPct val="90000"/>
                </a:lnSpc>
                <a:defRPr sz="2000">
                  <a:latin typeface="+mn-lt"/>
                  <a:ea typeface="+mn-ea"/>
                  <a:cs typeface="+mn-cs"/>
                  <a:sym typeface="Helvetica"/>
                </a:defRPr>
              </a:pPr>
              <a:r>
                <a:t> سام</a:t>
              </a:r>
            </a:p>
            <a:p>
              <a:pPr algn="r" defTabSz="457200" rtl="1">
                <a:lnSpc>
                  <a:spcPct val="90000"/>
                </a:lnSpc>
                <a:defRPr sz="2000">
                  <a:latin typeface="+mn-lt"/>
                  <a:ea typeface="+mn-ea"/>
                  <a:cs typeface="+mn-cs"/>
                  <a:sym typeface="Helvetica"/>
                </a:defRPr>
              </a:pPr>
              <a:r>
                <a:t> أرفكشاد</a:t>
              </a:r>
            </a:p>
            <a:p>
              <a:pPr algn="r" defTabSz="457200" rtl="1">
                <a:lnSpc>
                  <a:spcPct val="90000"/>
                </a:lnSpc>
                <a:defRPr sz="2000">
                  <a:latin typeface="+mn-lt"/>
                  <a:ea typeface="+mn-ea"/>
                  <a:cs typeface="+mn-cs"/>
                  <a:sym typeface="Helvetica"/>
                </a:defRPr>
              </a:pPr>
              <a:r>
                <a:t> شالح</a:t>
              </a:r>
            </a:p>
            <a:p>
              <a:pPr algn="r" defTabSz="457200" rtl="1">
                <a:lnSpc>
                  <a:spcPct val="90000"/>
                </a:lnSpc>
                <a:defRPr sz="2000">
                  <a:latin typeface="+mn-lt"/>
                  <a:ea typeface="+mn-ea"/>
                  <a:cs typeface="+mn-cs"/>
                  <a:sym typeface="Helvetica"/>
                </a:defRPr>
              </a:pPr>
              <a:r>
                <a:t> عابر</a:t>
              </a:r>
            </a:p>
            <a:p>
              <a:pPr algn="r" defTabSz="457200" rtl="1">
                <a:lnSpc>
                  <a:spcPct val="90000"/>
                </a:lnSpc>
                <a:defRPr sz="2000">
                  <a:latin typeface="+mn-lt"/>
                  <a:ea typeface="+mn-ea"/>
                  <a:cs typeface="+mn-cs"/>
                  <a:sym typeface="Helvetica"/>
                </a:defRPr>
              </a:pPr>
              <a:r>
                <a:t> فالج</a:t>
              </a:r>
            </a:p>
            <a:p>
              <a:pPr algn="r" defTabSz="457200" rtl="1">
                <a:lnSpc>
                  <a:spcPct val="90000"/>
                </a:lnSpc>
                <a:defRPr sz="2000">
                  <a:latin typeface="+mn-lt"/>
                  <a:ea typeface="+mn-ea"/>
                  <a:cs typeface="+mn-cs"/>
                  <a:sym typeface="Helvetica"/>
                </a:defRPr>
              </a:pPr>
              <a:r>
                <a:t> رعو</a:t>
              </a:r>
            </a:p>
            <a:p>
              <a:pPr algn="r" defTabSz="457200" rtl="1">
                <a:lnSpc>
                  <a:spcPct val="90000"/>
                </a:lnSpc>
                <a:defRPr sz="2000">
                  <a:latin typeface="+mn-lt"/>
                  <a:ea typeface="+mn-ea"/>
                  <a:cs typeface="+mn-cs"/>
                  <a:sym typeface="Helvetica"/>
                </a:defRPr>
              </a:pPr>
              <a:r>
                <a:t> سروج</a:t>
              </a:r>
            </a:p>
            <a:p>
              <a:pPr algn="r" defTabSz="457200" rtl="1">
                <a:lnSpc>
                  <a:spcPct val="90000"/>
                </a:lnSpc>
                <a:defRPr sz="2000">
                  <a:latin typeface="+mn-lt"/>
                  <a:ea typeface="+mn-ea"/>
                  <a:cs typeface="+mn-cs"/>
                  <a:sym typeface="Helvetica"/>
                </a:defRPr>
              </a:pPr>
              <a:r>
                <a:t> ناحور</a:t>
              </a:r>
            </a:p>
            <a:p>
              <a:pPr algn="r" defTabSz="457200" rtl="1">
                <a:lnSpc>
                  <a:spcPct val="90000"/>
                </a:lnSpc>
                <a:defRPr sz="2000">
                  <a:latin typeface="+mn-lt"/>
                  <a:ea typeface="+mn-ea"/>
                  <a:cs typeface="+mn-cs"/>
                  <a:sym typeface="Helvetica"/>
                </a:defRPr>
              </a:pPr>
              <a:r>
                <a:t> تارح</a:t>
              </a:r>
            </a:p>
            <a:p>
              <a:pPr algn="r" defTabSz="457200" rtl="1">
                <a:lnSpc>
                  <a:spcPct val="90000"/>
                </a:lnSpc>
                <a:defRPr sz="2000">
                  <a:latin typeface="+mn-lt"/>
                  <a:ea typeface="+mn-ea"/>
                  <a:cs typeface="+mn-cs"/>
                  <a:sym typeface="Helvetica"/>
                </a:defRPr>
              </a:pPr>
              <a:r>
                <a:t> إبراهيم </a:t>
              </a:r>
            </a:p>
          </p:txBody>
        </p:sp>
      </p:grpSp>
      <p:sp>
        <p:nvSpPr>
          <p:cNvPr id="1530" name="Rectangle"/>
          <p:cNvSpPr/>
          <p:nvPr/>
        </p:nvSpPr>
        <p:spPr>
          <a:xfrm>
            <a:off x="3884846" y="1469142"/>
            <a:ext cx="4764339" cy="381002"/>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31" name="“The genealogies in Genesis 5 and 11 were not intended to be used, and cannot properly be used, for the construction of a chronology.”"/>
          <p:cNvSpPr txBox="1"/>
          <p:nvPr/>
        </p:nvSpPr>
        <p:spPr>
          <a:xfrm>
            <a:off x="2613466" y="1357000"/>
            <a:ext cx="3208590" cy="6062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rtl="1">
              <a:defRPr sz="3700">
                <a:latin typeface="+mn-lt"/>
                <a:ea typeface="+mn-ea"/>
                <a:cs typeface="+mn-cs"/>
                <a:sym typeface="Helvetica"/>
              </a:defRPr>
            </a:lvl1pPr>
          </a:lstStyle>
          <a:p>
            <a:pPr/>
            <a:r>
              <a:t>سنوات بعد الخلق</a:t>
            </a:r>
          </a:p>
        </p:txBody>
      </p:sp>
      <p:sp>
        <p:nvSpPr>
          <p:cNvPr id="1532" name="TextBox 1"/>
          <p:cNvSpPr txBox="1"/>
          <p:nvPr/>
        </p:nvSpPr>
        <p:spPr>
          <a:xfrm>
            <a:off x="12783218" y="8945253"/>
            <a:ext cx="1482674" cy="60528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rtl="1">
              <a:defRPr b="1" sz="3200">
                <a:latin typeface="+mn-lt"/>
                <a:ea typeface="+mn-ea"/>
                <a:cs typeface="+mn-cs"/>
                <a:sym typeface="Helvetica"/>
              </a:defRPr>
            </a:lvl1pPr>
          </a:lstStyle>
          <a:p>
            <a:pPr/>
            <a:r>
              <a:t>الطوفان</a:t>
            </a:r>
          </a:p>
        </p:txBody>
      </p:sp>
      <p:sp>
        <p:nvSpPr>
          <p:cNvPr id="1533" name="Genesis…"/>
          <p:cNvSpPr txBox="1"/>
          <p:nvPr/>
        </p:nvSpPr>
        <p:spPr>
          <a:xfrm>
            <a:off x="18496159" y="1689100"/>
            <a:ext cx="3759203" cy="224104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rtl="1">
              <a:defRPr sz="6400">
                <a:solidFill>
                  <a:srgbClr val="FFFFFF"/>
                </a:solidFill>
                <a:uFill>
                  <a:solidFill>
                    <a:srgbClr val="FFFFFF"/>
                  </a:solidFill>
                </a:uFill>
                <a:latin typeface="+mn-lt"/>
                <a:ea typeface="+mn-ea"/>
                <a:cs typeface="+mn-cs"/>
                <a:sym typeface="Helvetica"/>
              </a:defRPr>
            </a:pPr>
            <a:r>
              <a:t>التكوين</a:t>
            </a:r>
          </a:p>
          <a:p>
            <a:pPr defTabSz="914400" rtl="1">
              <a:defRPr sz="6400">
                <a:solidFill>
                  <a:srgbClr val="FFFFFF"/>
                </a:solidFill>
                <a:uFill>
                  <a:solidFill>
                    <a:srgbClr val="FFFFFF"/>
                  </a:solidFill>
                </a:uFill>
                <a:latin typeface="+mn-lt"/>
                <a:ea typeface="+mn-ea"/>
                <a:cs typeface="+mn-cs"/>
                <a:sym typeface="Helvetica"/>
              </a:defRPr>
            </a:pPr>
            <a:r>
              <a:t>5 و11</a:t>
            </a:r>
          </a:p>
        </p:txBody>
      </p:sp>
      <p:sp>
        <p:nvSpPr>
          <p:cNvPr id="1534" name="Genealogical gaps?  Possible but doubtful…"/>
          <p:cNvSpPr txBox="1"/>
          <p:nvPr/>
        </p:nvSpPr>
        <p:spPr>
          <a:xfrm>
            <a:off x="2367994" y="9781226"/>
            <a:ext cx="15335812" cy="313210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rtl="1">
              <a:lnSpc>
                <a:spcPct val="80000"/>
              </a:lnSpc>
              <a:defRPr sz="6600">
                <a:solidFill>
                  <a:srgbClr val="FFFFFF"/>
                </a:solidFill>
                <a:uFill>
                  <a:solidFill>
                    <a:srgbClr val="FFFFFF"/>
                  </a:solidFill>
                </a:uFill>
                <a:latin typeface="+mn-lt"/>
                <a:ea typeface="+mn-ea"/>
                <a:cs typeface="+mn-cs"/>
                <a:sym typeface="Helvetica"/>
              </a:defRPr>
            </a:pPr>
            <a:r>
              <a:t>ثغرات </a:t>
            </a:r>
            <a:r>
              <a:rPr>
                <a:solidFill>
                  <a:srgbClr val="FFFF00"/>
                </a:solidFill>
              </a:rPr>
              <a:t>في الأنساب</a:t>
            </a:r>
            <a:r>
              <a:t>؟ ممكن لكن مشكوك فيها</a:t>
            </a:r>
          </a:p>
          <a:p>
            <a:pPr defTabSz="914400" rtl="1">
              <a:lnSpc>
                <a:spcPct val="80000"/>
              </a:lnSpc>
              <a:defRPr sz="6600">
                <a:solidFill>
                  <a:srgbClr val="FFFFFF"/>
                </a:solidFill>
                <a:uFill>
                  <a:solidFill>
                    <a:srgbClr val="FFFFFF"/>
                  </a:solidFill>
                </a:uFill>
                <a:latin typeface="+mn-lt"/>
                <a:ea typeface="+mn-ea"/>
                <a:cs typeface="+mn-cs"/>
                <a:sym typeface="Helvetica"/>
              </a:defRPr>
            </a:pPr>
            <a:r>
              <a:t>فجوات </a:t>
            </a:r>
            <a:r>
              <a:rPr>
                <a:solidFill>
                  <a:srgbClr val="FFFF00"/>
                </a:solidFill>
              </a:rPr>
              <a:t>في الترتيب الزمنيّ</a:t>
            </a:r>
            <a:r>
              <a:t>؟ مستحيل!</a:t>
            </a:r>
          </a:p>
          <a:p>
            <a:pPr defTabSz="914400" rtl="1">
              <a:lnSpc>
                <a:spcPct val="80000"/>
              </a:lnSpc>
              <a:defRPr sz="6600">
                <a:solidFill>
                  <a:srgbClr val="FFFFFF"/>
                </a:solidFill>
                <a:uFill>
                  <a:solidFill>
                    <a:srgbClr val="FFFFFF"/>
                  </a:solidFill>
                </a:uFill>
                <a:latin typeface="+mn-lt"/>
                <a:ea typeface="+mn-ea"/>
                <a:cs typeface="+mn-cs"/>
                <a:sym typeface="Helvetica"/>
              </a:defRPr>
            </a:pPr>
            <a:r>
              <a:t>خُلق آدم في اليوم السادس منذ نحو 6000 سنة.</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6" name="Sproul_ScientificData_QuestionYoungEarth.mov" descr="Sproul_ScientificData_QuestionYoungEarth.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1604094" y="1351979"/>
            <a:ext cx="10369852" cy="5833043"/>
          </a:xfrm>
          <a:prstGeom prst="rect">
            <a:avLst/>
          </a:prstGeom>
          <a:ln w="12700">
            <a:miter lim="400000"/>
          </a:ln>
        </p:spPr>
      </p:pic>
      <p:sp>
        <p:nvSpPr>
          <p:cNvPr id="1537" name="R. C. Sproul, Q&amp;A session, “The Christian Mind,” Ligonier Ministries 2012 National Conference, www.ligonier.org, 2012 March 16–18."/>
          <p:cNvSpPr txBox="1"/>
          <p:nvPr/>
        </p:nvSpPr>
        <p:spPr>
          <a:xfrm>
            <a:off x="2521507" y="1582761"/>
            <a:ext cx="8560139"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800">
                <a:solidFill>
                  <a:srgbClr val="FFFFFF"/>
                </a:solidFill>
                <a:latin typeface="+mn-lt"/>
                <a:ea typeface="+mn-ea"/>
                <a:cs typeface="+mn-cs"/>
                <a:sym typeface="Helvetica"/>
              </a:defRPr>
            </a:lvl1pPr>
          </a:lstStyle>
          <a:p>
            <a:pPr/>
            <a:r>
              <a:t>R. C. Sproul, Q&amp;A session, “The Christian Mind,” Ligonier Ministries 2012 National Conference, www.ligonier.org, 2012 March 16–18.</a:t>
            </a:r>
          </a:p>
        </p:txBody>
      </p:sp>
      <p:sp>
        <p:nvSpPr>
          <p:cNvPr id="1538" name="And at the same time, you have all this expanding universe, and all this astronomical, dating and triangulation and all that stuff coming from outside the church that makes me wonder."/>
          <p:cNvSpPr txBox="1"/>
          <p:nvPr/>
        </p:nvSpPr>
        <p:spPr>
          <a:xfrm>
            <a:off x="1776134" y="7527221"/>
            <a:ext cx="20189201" cy="489809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457200" rtl="1">
              <a:defRPr sz="7000">
                <a:solidFill>
                  <a:srgbClr val="FFFFFF"/>
                </a:solidFill>
                <a:latin typeface="+mn-lt"/>
                <a:ea typeface="+mn-ea"/>
                <a:cs typeface="+mn-cs"/>
                <a:sym typeface="Helvetica"/>
              </a:defRPr>
            </a:pPr>
            <a:r>
              <a:t>وفي الوقت نفسه، لديك كلَّ هذا </a:t>
            </a:r>
            <a:r>
              <a:rPr>
                <a:solidFill>
                  <a:srgbClr val="FFFF00"/>
                </a:solidFill>
              </a:rPr>
              <a:t>الكون المتمدِّد، وكلُّ هذه الفلكيَّة، والتأريخ والتثليث</a:t>
            </a:r>
            <a:r>
              <a:t> وكلُّ تلك الأشياء التي من خارج الكنيسة التي تجعلني أتساءل.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0" fill="hold"/>
                                        <p:tgtEl>
                                          <p:spTgt spid="15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36"/>
                </p:tgtEl>
              </p:cMediaNode>
            </p:video>
            <p:seq concurrent="1" prevAc="none" nextAc="seek">
              <p:cTn id="8" evtFilter="cancelBubble" nodeType="interactiveSeq" restart="whenNotActive" fill="hold">
                <p:stCondLst>
                  <p:cond delay="0" evt="onClick">
                    <p:tgtEl>
                      <p:spTgt spid="153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36"/>
                                        </p:tgtEl>
                                      </p:cBhvr>
                                    </p:cmd>
                                  </p:childTnLst>
                                </p:cTn>
                              </p:par>
                            </p:childTnLst>
                          </p:cTn>
                        </p:par>
                      </p:childTnLst>
                    </p:cTn>
                  </p:par>
                </p:childTnLst>
              </p:cTn>
              <p:nextCondLst>
                <p:cond delay="0" evt="onClick">
                  <p:tgtEl>
                    <p:spTgt spid="153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2" name="We deny that extrabiblical views ever disprove the teaching of Scripture or hold priority over it."/>
          <p:cNvSpPr txBox="1"/>
          <p:nvPr>
            <p:ph type="title"/>
          </p:nvPr>
        </p:nvSpPr>
        <p:spPr>
          <a:xfrm>
            <a:off x="2256131" y="4872935"/>
            <a:ext cx="19037745" cy="2977780"/>
          </a:xfrm>
          <a:prstGeom prst="rect">
            <a:avLst/>
          </a:prstGeom>
        </p:spPr>
        <p:txBody>
          <a:bodyPr>
            <a:noAutofit/>
          </a:bodyPr>
          <a:lstStyle/>
          <a:p>
            <a:pPr algn="r" defTabSz="457200" rtl="1">
              <a:defRPr>
                <a:effectLst/>
              </a:defRPr>
            </a:pPr>
            <a:r>
              <a:rPr b="1">
                <a:solidFill>
                  <a:srgbClr val="00B0F0"/>
                </a:solidFill>
              </a:rPr>
              <a:t>نُنكِرُ</a:t>
            </a:r>
            <a:r>
              <a:rPr>
                <a:solidFill>
                  <a:srgbClr val="00B0F0"/>
                </a:solidFill>
              </a:rPr>
              <a:t> </a:t>
            </a:r>
            <a:r>
              <a:t>أنَّه من الممكن للآراء خارج الكتاب المُقدَّس أن تلغي مصداقيَّة تعليم الكتاب المُقدَّس، أو </a:t>
            </a:r>
            <a:r>
              <a:rPr>
                <a:solidFill>
                  <a:srgbClr val="FFFF00"/>
                </a:solidFill>
              </a:rPr>
              <a:t>أن تحظى بأولويَّة عليه</a:t>
            </a:r>
            <a:r>
              <a:t>.</a:t>
            </a:r>
          </a:p>
        </p:txBody>
      </p:sp>
      <p:sp>
        <p:nvSpPr>
          <p:cNvPr id="1543" name="Chicago Statement on Biblical Hermeneutics (1982),  Article 20"/>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20</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7" name="image37.jpg" descr="image37.jpg"/>
          <p:cNvPicPr>
            <a:picLocks noChangeAspect="1"/>
          </p:cNvPicPr>
          <p:nvPr/>
        </p:nvPicPr>
        <p:blipFill>
          <a:blip r:embed="rId2">
            <a:extLst/>
          </a:blip>
          <a:srcRect l="8806" t="2371" r="11714" b="48916"/>
          <a:stretch>
            <a:fillRect/>
          </a:stretch>
        </p:blipFill>
        <p:spPr>
          <a:xfrm>
            <a:off x="19107020" y="1619455"/>
            <a:ext cx="4326301" cy="4259640"/>
          </a:xfrm>
          <a:prstGeom prst="rect">
            <a:avLst/>
          </a:prstGeom>
          <a:ln w="25400">
            <a:solidFill>
              <a:srgbClr val="FFFFFF"/>
            </a:solidFill>
            <a:miter lim="400000"/>
          </a:ln>
        </p:spPr>
      </p:pic>
      <p:sp>
        <p:nvSpPr>
          <p:cNvPr id="1548" name="After quoting Genesis 1:2, he says,…"/>
          <p:cNvSpPr txBox="1"/>
          <p:nvPr>
            <p:ph type="title" idx="4294967295"/>
          </p:nvPr>
        </p:nvSpPr>
        <p:spPr>
          <a:xfrm>
            <a:off x="2291196" y="1219200"/>
            <a:ext cx="16344003" cy="9918700"/>
          </a:xfrm>
          <a:prstGeom prst="rect">
            <a:avLst/>
          </a:prstGeom>
          <a:effectLst/>
        </p:spPr>
        <p:txBody>
          <a:bodyPr>
            <a:noAutofit/>
          </a:bodyPr>
          <a:lstStyle/>
          <a:p>
            <a:pPr defTabSz="914400" rtl="1">
              <a:defRPr b="0" sz="7000">
                <a:effectLst>
                  <a:outerShdw sx="100000" sy="100000" kx="0" ky="0" algn="b" rotWithShape="0" blurRad="38100" dist="38100" dir="2700000">
                    <a:srgbClr val="000000">
                      <a:alpha val="43137"/>
                    </a:srgbClr>
                  </a:outerShdw>
                </a:effectLst>
                <a:uFill>
                  <a:solidFill>
                    <a:srgbClr val="F5F5F5"/>
                  </a:solidFill>
                </a:uFill>
              </a:defRPr>
            </a:pPr>
            <a:r>
              <a:t>بعدما استشهد بتكوين 1: 2، قال:</a:t>
            </a:r>
            <a:br/>
            <a:r>
              <a:t>«لا نعرف إلى أيِّ مدى قد تكون فترة خلق هذا العالَم بعيدة - </a:t>
            </a:r>
            <a:r>
              <a:rPr>
                <a:solidFill>
                  <a:srgbClr val="FFFF00"/>
                </a:solidFill>
              </a:rPr>
              <a:t>بالتأكيد قبل زمن آدم بملايين السنين. </a:t>
            </a:r>
            <a:r>
              <a:t>لقد مرَّ كوكبنا بمراحل مختلفة من الوجود، وعاشت على سطحه أنواع مختلفة من المخلوقات، وكلُّها من صنع الله.»</a:t>
            </a:r>
            <a:br/>
          </a:p>
        </p:txBody>
      </p:sp>
      <p:sp>
        <p:nvSpPr>
          <p:cNvPr id="1549" name="Charles H. Spurgeon, “The Power of the Holy Ghost,” (17 June 1855) The New Park Street Pulpit, Vol. 1 (Pasadena, TX: Pilgrim Publ., 1990), p. 230."/>
          <p:cNvSpPr txBox="1"/>
          <p:nvPr>
            <p:ph type="body" sz="quarter" idx="4294967295"/>
          </p:nvPr>
        </p:nvSpPr>
        <p:spPr>
          <a:xfrm>
            <a:off x="2402368" y="11477322"/>
            <a:ext cx="19579264" cy="1689102"/>
          </a:xfrm>
          <a:prstGeom prst="rect">
            <a:avLst/>
          </a:prstGeom>
          <a:effectLst/>
        </p:spPr>
        <p:txBody>
          <a:bodyPr/>
          <a:lstStyle/>
          <a:p>
            <a:pPr defTabSz="914400">
              <a:defRPr sz="4000">
                <a:effectLst/>
                <a:uFill>
                  <a:solidFill>
                    <a:srgbClr val="E2DEAB"/>
                  </a:solidFill>
                </a:uFill>
              </a:defRPr>
            </a:pPr>
            <a:r>
              <a:t>Charles H. Spurgeon, “The Power of the Holy Ghost,” (17 June 1855) </a:t>
            </a:r>
            <a:r>
              <a:rPr i="1"/>
              <a:t>The New Park Street Pulpit</a:t>
            </a:r>
            <a:r>
              <a:t>, Vol. 1 (Pasadena, TX: Pilgrim Publ., 1990), p. 230.</a:t>
            </a:r>
          </a:p>
        </p:txBody>
      </p:sp>
      <p:sp>
        <p:nvSpPr>
          <p:cNvPr id="1550" name="1855, age 21"/>
          <p:cNvSpPr txBox="1"/>
          <p:nvPr/>
        </p:nvSpPr>
        <p:spPr>
          <a:xfrm>
            <a:off x="19832711" y="5938156"/>
            <a:ext cx="2874952" cy="16630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lnSpc>
                <a:spcPct val="90000"/>
              </a:lnSpc>
              <a:defRPr sz="5500">
                <a:solidFill>
                  <a:srgbClr val="FFFB00"/>
                </a:solidFill>
                <a:effectLst>
                  <a:outerShdw sx="100000" sy="100000" kx="0" ky="0" algn="b" rotWithShape="0" blurRad="38100" dist="38100" dir="2700000">
                    <a:srgbClr val="000000">
                      <a:alpha val="43137"/>
                    </a:srgbClr>
                  </a:outerShdw>
                </a:effectLst>
                <a:uFill>
                  <a:solidFill>
                    <a:srgbClr val="E2DEAB"/>
                  </a:solidFill>
                </a:uFill>
                <a:latin typeface="+mn-lt"/>
                <a:ea typeface="+mn-ea"/>
                <a:cs typeface="+mn-cs"/>
                <a:sym typeface="Helvetica"/>
              </a:defRPr>
            </a:pPr>
            <a:r>
              <a:t>1855</a:t>
            </a:r>
            <a:endParaRPr>
              <a:uFill>
                <a:solidFill>
                  <a:srgbClr val="F5F5F5"/>
                </a:solidFill>
              </a:uFill>
            </a:endParaRPr>
          </a:p>
          <a:p>
            <a:pPr defTabSz="914400" rtl="1">
              <a:lnSpc>
                <a:spcPct val="90000"/>
              </a:lnSpc>
              <a:defRPr sz="5500">
                <a:solidFill>
                  <a:srgbClr val="FFFB00"/>
                </a:solidFill>
                <a:effectLst>
                  <a:outerShdw sx="100000" sy="100000" kx="0" ky="0" algn="b" rotWithShape="0" blurRad="38100" dist="38100" dir="2700000">
                    <a:srgbClr val="000000">
                      <a:alpha val="43137"/>
                    </a:srgbClr>
                  </a:outerShdw>
                </a:effectLst>
                <a:uFill>
                  <a:solidFill>
                    <a:srgbClr val="E2DEAB"/>
                  </a:solidFill>
                </a:uFill>
                <a:latin typeface="+mn-lt"/>
                <a:ea typeface="+mn-ea"/>
                <a:cs typeface="+mn-cs"/>
                <a:sym typeface="Helvetica"/>
              </a:defRPr>
            </a:pPr>
            <a:r>
              <a:t>عمره 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548"/>
                                        </p:tgtEl>
                                        <p:attrNameLst>
                                          <p:attrName>style.visibility</p:attrName>
                                        </p:attrNameLst>
                                      </p:cBhvr>
                                      <p:to>
                                        <p:strVal val="visible"/>
                                      </p:to>
                                    </p:set>
                                    <p:animEffect filter="wipe(up)" transition="in">
                                      <p:cBhvr>
                                        <p:cTn id="7" dur="499"/>
                                        <p:tgtEl>
                                          <p:spTgt spid="1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8"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But before that era came, wherein man…"/>
          <p:cNvSpPr txBox="1"/>
          <p:nvPr>
            <p:ph type="title" idx="4294967295"/>
          </p:nvPr>
        </p:nvSpPr>
        <p:spPr>
          <a:xfrm>
            <a:off x="2267686" y="1168399"/>
            <a:ext cx="16311260" cy="10551164"/>
          </a:xfrm>
          <a:prstGeom prst="rect">
            <a:avLst/>
          </a:prstGeom>
          <a:effectLst/>
        </p:spPr>
        <p:txBody>
          <a:bodyPr>
            <a:noAutofit/>
          </a:bodyPr>
          <a:lstStyle>
            <a:lvl1pPr defTabSz="914400" rtl="1">
              <a:lnSpc>
                <a:spcPct val="90000"/>
              </a:lnSpc>
              <a:defRPr b="0" sz="7000">
                <a:effectLst>
                  <a:outerShdw sx="100000" sy="100000" kx="0" ky="0" algn="b" rotWithShape="0" blurRad="38100" dist="38100" dir="2700000">
                    <a:srgbClr val="000000">
                      <a:alpha val="43137"/>
                    </a:srgbClr>
                  </a:outerShdw>
                </a:effectLst>
                <a:uFill>
                  <a:solidFill>
                    <a:srgbClr val="E2DEAB"/>
                  </a:solidFill>
                </a:uFill>
              </a:defRPr>
            </a:lvl1pPr>
          </a:lstStyle>
          <a:p>
            <a:pPr/>
            <a:r>
              <a:t>«ولكن قبل هذا العصر، حين توجَّب على الإنسان أن يكون المقيم والملك الأساسيّ له، ترك الخالِق العالَم في حالة من الارتباك. وسمح للحرائق الداخليَّة أن تفجِّر من أسفل، وتذيب كلَّ المواد الصلبة، حتَّى تختلط جميع أنواع الموادّ وتشكِّل معًا كتلة واحدة هائلة من الفوضى. الاسم الوحيد الذي أمكنك أن تطلقه على العالم وقتئذٍ كان كتلة فوضويَّة من المادَّة؛ حتَّى إنَّه لا يمكنك تخمين ما يجب أن يكون عليه ولا تعريفه.»</a:t>
            </a:r>
          </a:p>
        </p:txBody>
      </p:sp>
      <p:sp>
        <p:nvSpPr>
          <p:cNvPr id="1553" name="Charles H. Spurgeon, “The Power of the Holy Ghost,” (17 June 1855) The New Park Street Pulpit, Vol. 1 (Pasadena, TX: Pilgrim Publ., 1990), p. 230."/>
          <p:cNvSpPr txBox="1"/>
          <p:nvPr>
            <p:ph type="body" sz="quarter" idx="4294967295"/>
          </p:nvPr>
        </p:nvSpPr>
        <p:spPr>
          <a:xfrm>
            <a:off x="2402368" y="11461388"/>
            <a:ext cx="19579264" cy="1689101"/>
          </a:xfrm>
          <a:prstGeom prst="rect">
            <a:avLst/>
          </a:prstGeom>
          <a:effectLst/>
        </p:spPr>
        <p:txBody>
          <a:bodyPr/>
          <a:lstStyle/>
          <a:p>
            <a:pPr defTabSz="914400">
              <a:defRPr sz="4000">
                <a:effectLst>
                  <a:outerShdw sx="100000" sy="100000" kx="0" ky="0" algn="b" rotWithShape="0" blurRad="38100" dist="38100" dir="2700000">
                    <a:srgbClr val="000000">
                      <a:alpha val="43137"/>
                    </a:srgbClr>
                  </a:outerShdw>
                </a:effectLst>
                <a:uFill>
                  <a:solidFill>
                    <a:srgbClr val="E2DEAB"/>
                  </a:solidFill>
                </a:uFill>
              </a:defRPr>
            </a:pPr>
            <a:r>
              <a:t>Charles H. Spurgeon, “The Power of the Holy Ghost,” (17 June 1855) </a:t>
            </a:r>
            <a:r>
              <a:rPr i="1"/>
              <a:t>The New Park Street Pulpit</a:t>
            </a:r>
            <a:r>
              <a:t>, Vol. 1 (Pasadena, TX: Pilgrim Publ., 1990), p. 230.</a:t>
            </a:r>
          </a:p>
        </p:txBody>
      </p:sp>
      <p:pic>
        <p:nvPicPr>
          <p:cNvPr id="1554" name="image37.jpg" descr="image37.jpg"/>
          <p:cNvPicPr>
            <a:picLocks noChangeAspect="1"/>
          </p:cNvPicPr>
          <p:nvPr/>
        </p:nvPicPr>
        <p:blipFill>
          <a:blip r:embed="rId3">
            <a:extLst/>
          </a:blip>
          <a:srcRect l="8806" t="2371" r="11714" b="48916"/>
          <a:stretch>
            <a:fillRect/>
          </a:stretch>
        </p:blipFill>
        <p:spPr>
          <a:xfrm>
            <a:off x="19107020" y="1619455"/>
            <a:ext cx="4326301" cy="4259640"/>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8" name="“Geology tells us that there was death among the various forms of life from the first ages of the globe’s history, even when as yet the world was not fitted up as the dwelling of man. This I can believe and still regard death as the result of sin.”"/>
          <p:cNvSpPr txBox="1"/>
          <p:nvPr>
            <p:ph type="title" idx="4294967295"/>
          </p:nvPr>
        </p:nvSpPr>
        <p:spPr>
          <a:xfrm>
            <a:off x="2405205" y="1244599"/>
            <a:ext cx="15581592" cy="8956404"/>
          </a:xfrm>
          <a:prstGeom prst="rect">
            <a:avLst/>
          </a:prstGeom>
          <a:effectLst/>
        </p:spPr>
        <p:txBody>
          <a:bodyPr/>
          <a:lstStyle/>
          <a:p>
            <a:pPr defTabSz="914400" rtl="1">
              <a:defRPr b="0" sz="7100">
                <a:effectLst>
                  <a:outerShdw sx="100000" sy="100000" kx="0" ky="0" algn="b" rotWithShape="0" blurRad="38100" dist="38100" dir="2700000">
                    <a:srgbClr val="000000">
                      <a:alpha val="43137"/>
                    </a:srgbClr>
                  </a:outerShdw>
                </a:effectLst>
                <a:uFill>
                  <a:solidFill>
                    <a:srgbClr val="F5F5F5"/>
                  </a:solidFill>
                </a:uFill>
              </a:defRPr>
            </a:pPr>
            <a:r>
              <a:t>«</a:t>
            </a:r>
            <a:r>
              <a:rPr>
                <a:solidFill>
                  <a:srgbClr val="FFFF00"/>
                </a:solidFill>
              </a:rPr>
              <a:t>الجيولوجيا تخبرنا </a:t>
            </a:r>
            <a:r>
              <a:t>أنَّ الموت كان موجودًا بين </a:t>
            </a:r>
            <a:r>
              <a:rPr>
                <a:solidFill>
                  <a:srgbClr val="FFFF00"/>
                </a:solidFill>
              </a:rPr>
              <a:t>مختلف أشكال الحياة منذ العصور الأولى</a:t>
            </a:r>
            <a:r>
              <a:t> من تاريخ الكرة الأرضيَّة، حتَّى عندما لم يكن العالَم بعد مهيَّئًا ليكون مسكنًا للإنسان. </a:t>
            </a:r>
            <a:r>
              <a:rPr>
                <a:solidFill>
                  <a:srgbClr val="FFFF00"/>
                </a:solidFill>
              </a:rPr>
              <a:t>هذا ما يمكنني أن أؤمن به </a:t>
            </a:r>
            <a:r>
              <a:t>وما زلت أعتبر الموت عاقبة الخطيَّة.»</a:t>
            </a:r>
            <a:br/>
          </a:p>
        </p:txBody>
      </p:sp>
      <p:sp>
        <p:nvSpPr>
          <p:cNvPr id="1559" name="C.H. Spurgeon, “Christ, the Destroyer of Death” (preached on 17 Dec. 1876), Metropolitan Tabernacle Pulpit, vol. 22 (1876), Sermon 1329, pp. 697–708 (quotes from 698–699)."/>
          <p:cNvSpPr txBox="1"/>
          <p:nvPr>
            <p:ph type="body" sz="quarter" idx="4294967295"/>
          </p:nvPr>
        </p:nvSpPr>
        <p:spPr>
          <a:xfrm>
            <a:off x="2381474" y="11315700"/>
            <a:ext cx="19621052" cy="1689100"/>
          </a:xfrm>
          <a:prstGeom prst="rect">
            <a:avLst/>
          </a:prstGeom>
          <a:effectLst/>
        </p:spPr>
        <p:txBody>
          <a:bodyPr/>
          <a:lstStyle/>
          <a:p>
            <a:pPr defTabSz="914400">
              <a:defRPr sz="36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C.H. Spurgeon, “Christ, the Destroyer of Death” (preached on 17 Dec. 1876), </a:t>
            </a:r>
            <a:r>
              <a:rPr i="1"/>
              <a:t>Metropolitan Tabernacle Pulpit, vol. 22 </a:t>
            </a:r>
            <a:r>
              <a:t>(1876), Sermon 1329, pp. 697–708 (quotes from 698–699).</a:t>
            </a:r>
          </a:p>
        </p:txBody>
      </p:sp>
      <p:pic>
        <p:nvPicPr>
          <p:cNvPr id="1560" name="Spurgeon, Charles H #1.jpg" descr="Spurgeon, Charles H #1.jpg"/>
          <p:cNvPicPr>
            <a:picLocks noChangeAspect="1"/>
          </p:cNvPicPr>
          <p:nvPr/>
        </p:nvPicPr>
        <p:blipFill>
          <a:blip r:embed="rId3">
            <a:extLst/>
          </a:blip>
          <a:stretch>
            <a:fillRect/>
          </a:stretch>
        </p:blipFill>
        <p:spPr>
          <a:xfrm>
            <a:off x="18488535" y="1397000"/>
            <a:ext cx="4092065" cy="5480445"/>
          </a:xfrm>
          <a:prstGeom prst="rect">
            <a:avLst/>
          </a:prstGeom>
          <a:ln w="25400">
            <a:solidFill>
              <a:srgbClr val="FFFFFF"/>
            </a:solidFill>
            <a:miter lim="400000"/>
          </a:ln>
        </p:spPr>
      </p:pic>
      <p:sp>
        <p:nvSpPr>
          <p:cNvPr id="1561" name="1876, age 42"/>
          <p:cNvSpPr txBox="1"/>
          <p:nvPr/>
        </p:nvSpPr>
        <p:spPr>
          <a:xfrm>
            <a:off x="18818930" y="6946172"/>
            <a:ext cx="3431275" cy="16630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lnSpc>
                <a:spcPct val="90000"/>
              </a:lnSpc>
              <a:defRPr sz="5500">
                <a:solidFill>
                  <a:srgbClr val="FFFB00"/>
                </a:solidFill>
                <a:effectLst>
                  <a:outerShdw sx="100000" sy="100000" kx="0" ky="0" algn="b" rotWithShape="0" blurRad="38100" dist="38100" dir="2700000">
                    <a:srgbClr val="000000">
                      <a:alpha val="43137"/>
                    </a:srgbClr>
                  </a:outerShdw>
                </a:effectLst>
                <a:uFill>
                  <a:solidFill>
                    <a:srgbClr val="E2DEAB"/>
                  </a:solidFill>
                </a:uFill>
                <a:latin typeface="+mn-lt"/>
                <a:ea typeface="+mn-ea"/>
                <a:cs typeface="+mn-cs"/>
                <a:sym typeface="Helvetica"/>
              </a:defRPr>
            </a:pPr>
            <a:r>
              <a:t>1876</a:t>
            </a:r>
          </a:p>
          <a:p>
            <a:pPr defTabSz="914400" rtl="1">
              <a:lnSpc>
                <a:spcPct val="90000"/>
              </a:lnSpc>
              <a:defRPr sz="5500">
                <a:solidFill>
                  <a:srgbClr val="FFFB00"/>
                </a:solidFill>
                <a:effectLst>
                  <a:outerShdw sx="100000" sy="100000" kx="0" ky="0" algn="b" rotWithShape="0" blurRad="38100" dist="38100" dir="2700000">
                    <a:srgbClr val="000000">
                      <a:alpha val="43137"/>
                    </a:srgbClr>
                  </a:outerShdw>
                </a:effectLst>
                <a:uFill>
                  <a:solidFill>
                    <a:srgbClr val="E2DEAB"/>
                  </a:solidFill>
                </a:uFill>
                <a:latin typeface="+mn-lt"/>
                <a:ea typeface="+mn-ea"/>
                <a:cs typeface="+mn-cs"/>
                <a:sym typeface="Helvetica"/>
              </a:defRPr>
            </a:pPr>
            <a:r>
              <a:t>عمره 42</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Matthew 4:4"/>
          <p:cNvSpPr txBox="1"/>
          <p:nvPr/>
        </p:nvSpPr>
        <p:spPr>
          <a:xfrm>
            <a:off x="2425700" y="1162371"/>
            <a:ext cx="19532600" cy="158356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متَّى 4: 4</a:t>
            </a:r>
          </a:p>
        </p:txBody>
      </p:sp>
      <p:sp>
        <p:nvSpPr>
          <p:cNvPr id="1071" name="But He answered and said, “It is written, ‘Man shall not live by bread alone, but on every word that proceeds out of the mouth of God.’ ”"/>
          <p:cNvSpPr txBox="1"/>
          <p:nvPr/>
        </p:nvSpPr>
        <p:spPr>
          <a:xfrm>
            <a:off x="2386279" y="3357410"/>
            <a:ext cx="19611443" cy="2831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FF"/>
                </a:solidFill>
                <a:latin typeface="+mn-lt"/>
                <a:ea typeface="+mn-ea"/>
                <a:cs typeface="+mn-cs"/>
                <a:sym typeface="Helvetica"/>
              </a:defRPr>
            </a:pPr>
            <a:r>
              <a:t>فَأَجَابَ: «</a:t>
            </a:r>
            <a:r>
              <a:rPr>
                <a:solidFill>
                  <a:srgbClr val="FFFF00"/>
                </a:solidFill>
              </a:rPr>
              <a:t>مَكْتُوبٌ</a:t>
            </a:r>
            <a:r>
              <a:t>: لَيْسَ بِالْخُبْزِ وَحْدَهُ يَحْيَا الإِنْسَانُ بَلْ </a:t>
            </a:r>
            <a:r>
              <a:rPr>
                <a:solidFill>
                  <a:srgbClr val="FFFF00"/>
                </a:solidFill>
              </a:rPr>
              <a:t>بِكُلِّ كَلِمَةٍ </a:t>
            </a:r>
            <a:r>
              <a:t>تَخْرُجُ مِنْ فَمِ اللَّهِ.»</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If it can be proved that there is such an organic unity between man and the lower animals that they would not have died if Adam had not sinned, then I see in those deaths before Adam the antecedent consequences of a sin which was then uncommitted.”"/>
          <p:cNvSpPr txBox="1"/>
          <p:nvPr>
            <p:ph type="title" idx="4294967295"/>
          </p:nvPr>
        </p:nvSpPr>
        <p:spPr>
          <a:xfrm>
            <a:off x="2101948" y="1327727"/>
            <a:ext cx="15828836" cy="7172914"/>
          </a:xfrm>
          <a:prstGeom prst="rect">
            <a:avLst/>
          </a:prstGeom>
          <a:effectLst/>
        </p:spPr>
        <p:txBody>
          <a:bodyPr/>
          <a:lstStyle/>
          <a:p>
            <a:pPr defTabSz="914400" rtl="1">
              <a:lnSpc>
                <a:spcPct val="110000"/>
              </a:lnSpc>
              <a:defRPr b="0" sz="6700">
                <a:solidFill>
                  <a:srgbClr val="FEFCDC"/>
                </a:solidFill>
                <a:effectLst>
                  <a:outerShdw sx="100000" sy="100000" kx="0" ky="0" algn="b" rotWithShape="0" blurRad="38100" dist="38100" dir="2700000">
                    <a:srgbClr val="000000">
                      <a:alpha val="43137"/>
                    </a:srgbClr>
                  </a:outerShdw>
                </a:effectLst>
                <a:uFill>
                  <a:solidFill>
                    <a:srgbClr val="F5F5F5"/>
                  </a:solidFill>
                </a:uFill>
              </a:defRPr>
            </a:pPr>
            <a:r>
              <a:rPr>
                <a:solidFill>
                  <a:srgbClr val="FFFFFF"/>
                </a:solidFill>
              </a:rPr>
              <a:t>«إذا أمكن إثبات وجود وحدة عضويَّة بين الإنسان والحيوانات السفليَّة تجعلها لا تموت لو لم يخطئ آدم، </a:t>
            </a:r>
            <a:r>
              <a:rPr>
                <a:solidFill>
                  <a:srgbClr val="FFFF00"/>
                </a:solidFill>
              </a:rPr>
              <a:t>لكنتُ رأيتُ في تلك الوفيَّات قبل آدم عواقب سابقة لخطيَّة لم تكن قد ارتكبت بعد في ذلك الحين.»</a:t>
            </a:r>
          </a:p>
        </p:txBody>
      </p:sp>
      <p:sp>
        <p:nvSpPr>
          <p:cNvPr id="1566" name="C.H. Spurgeon, “Christ, the Destroyer of Death” (preached on 17 Dec. 1876), Metropolitan Tabernacle Pulpit, vol. 22 (1876), Sermon 1329, pp. 697–708 (quotes from 698-699)."/>
          <p:cNvSpPr txBox="1"/>
          <p:nvPr>
            <p:ph type="body" sz="quarter" idx="4294967295"/>
          </p:nvPr>
        </p:nvSpPr>
        <p:spPr>
          <a:xfrm>
            <a:off x="2381474" y="11315700"/>
            <a:ext cx="19621052" cy="1689100"/>
          </a:xfrm>
          <a:prstGeom prst="rect">
            <a:avLst/>
          </a:prstGeom>
          <a:effectLst/>
        </p:spPr>
        <p:txBody>
          <a:bodyPr/>
          <a:lstStyle/>
          <a:p>
            <a:pPr defTabSz="914400">
              <a:defRPr sz="3600">
                <a:effectLst>
                  <a:outerShdw sx="100000" sy="100000" kx="0" ky="0" algn="b" rotWithShape="0" blurRad="38100" dist="38100" dir="2700000">
                    <a:srgbClr val="000000">
                      <a:alpha val="43137"/>
                    </a:srgbClr>
                  </a:outerShdw>
                </a:effectLst>
                <a:uFill>
                  <a:solidFill>
                    <a:srgbClr val="E2DEAB"/>
                  </a:solidFill>
                </a:uFill>
              </a:defRPr>
            </a:pPr>
            <a:r>
              <a:t>C.H. Spurgeon, “Christ, the Destroyer of Death” (preached on 17 Dec. 1876), </a:t>
            </a:r>
            <a:r>
              <a:rPr i="1"/>
              <a:t>Metropolitan Tabernacle Pulpit, vol. 22 </a:t>
            </a:r>
            <a:r>
              <a:t>(1876), Sermon 1329, pp. 697–708 (quotes from 698-699).</a:t>
            </a:r>
          </a:p>
        </p:txBody>
      </p:sp>
      <p:pic>
        <p:nvPicPr>
          <p:cNvPr id="1567" name="Spurgeon, Charles H #1.jpg" descr="Spurgeon, Charles H #1.jpg"/>
          <p:cNvPicPr>
            <a:picLocks noChangeAspect="1"/>
          </p:cNvPicPr>
          <p:nvPr/>
        </p:nvPicPr>
        <p:blipFill>
          <a:blip r:embed="rId3">
            <a:extLst/>
          </a:blip>
          <a:stretch>
            <a:fillRect/>
          </a:stretch>
        </p:blipFill>
        <p:spPr>
          <a:xfrm>
            <a:off x="18488535" y="1397000"/>
            <a:ext cx="4092065" cy="548044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1" name="“If by the merits of Jesus, there was salvation before He had offered His atoning sacrifice, I do not find it hard to conceive that the foreseen demerits of sin may have cast the shadow of death over the long ages which came before man’s transgression.”"/>
          <p:cNvSpPr txBox="1"/>
          <p:nvPr>
            <p:ph type="title" idx="4294967295"/>
          </p:nvPr>
        </p:nvSpPr>
        <p:spPr>
          <a:xfrm>
            <a:off x="2113014" y="1219199"/>
            <a:ext cx="15904361" cy="8956404"/>
          </a:xfrm>
          <a:prstGeom prst="rect">
            <a:avLst/>
          </a:prstGeom>
          <a:effectLst/>
        </p:spPr>
        <p:txBody>
          <a:bodyPr/>
          <a:lstStyle/>
          <a:p>
            <a:pPr defTabSz="914400" rtl="1">
              <a:lnSpc>
                <a:spcPct val="110000"/>
              </a:lnSpc>
              <a:defRPr b="0" sz="6700">
                <a:effectLst>
                  <a:outerShdw sx="100000" sy="100000" kx="0" ky="0" algn="b" rotWithShape="0" blurRad="38100" dist="38100" dir="2700000">
                    <a:srgbClr val="000000">
                      <a:alpha val="43137"/>
                    </a:srgbClr>
                  </a:outerShdw>
                </a:effectLst>
                <a:uFill>
                  <a:solidFill>
                    <a:srgbClr val="F5F5F5"/>
                  </a:solidFill>
                </a:uFill>
              </a:defRPr>
            </a:pPr>
            <a:r>
              <a:t>«إذا كان هناك خلاص باستحقاقات يسوع قبل أن يقدِّم ذبيحته الكفَّاريَّة، فلا أجد صعوبة في تصوُّر أنْ تكون عيوب الخطيَّة المتوقَّعة قد ألقت بظلال </a:t>
            </a:r>
            <a:r>
              <a:rPr>
                <a:solidFill>
                  <a:srgbClr val="FFFF00"/>
                </a:solidFill>
              </a:rPr>
              <a:t>الموت على العصور الطويلة</a:t>
            </a:r>
            <a:r>
              <a:t> التي مرَّت </a:t>
            </a:r>
            <a:r>
              <a:rPr>
                <a:solidFill>
                  <a:srgbClr val="FFFF00"/>
                </a:solidFill>
              </a:rPr>
              <a:t>قبل تعدِّي الإنسان</a:t>
            </a:r>
            <a:r>
              <a:t>.»</a:t>
            </a:r>
          </a:p>
        </p:txBody>
      </p:sp>
      <p:sp>
        <p:nvSpPr>
          <p:cNvPr id="1572" name="C.H. Spurgeon, “Christ, the Destroyer of Death” (preached on 17 Dec. 1876), Metropolitan Tabernacle Pulpit, vol. 22 (1876), Sermon 1329, pp. 697–708 (quotes from 698–699)."/>
          <p:cNvSpPr txBox="1"/>
          <p:nvPr>
            <p:ph type="body" sz="quarter" idx="4294967295"/>
          </p:nvPr>
        </p:nvSpPr>
        <p:spPr>
          <a:xfrm>
            <a:off x="2381474" y="11315700"/>
            <a:ext cx="19621052" cy="1689100"/>
          </a:xfrm>
          <a:prstGeom prst="rect">
            <a:avLst/>
          </a:prstGeom>
          <a:effectLst/>
        </p:spPr>
        <p:txBody>
          <a:bodyPr/>
          <a:lstStyle/>
          <a:p>
            <a:pPr defTabSz="914400">
              <a:defRPr sz="3600">
                <a:effectLst>
                  <a:outerShdw sx="100000" sy="100000" kx="0" ky="0" algn="b" rotWithShape="0" blurRad="38100" dist="38100" dir="2700000">
                    <a:srgbClr val="000000">
                      <a:alpha val="43137"/>
                    </a:srgbClr>
                  </a:outerShdw>
                </a:effectLst>
                <a:uFill>
                  <a:solidFill>
                    <a:srgbClr val="E2DEAB"/>
                  </a:solidFill>
                </a:uFill>
              </a:defRPr>
            </a:pPr>
            <a:r>
              <a:t>C.H. Spurgeon, “Christ, the Destroyer of Death” (preached on 17 Dec. 1876), </a:t>
            </a:r>
            <a:r>
              <a:rPr i="1"/>
              <a:t>Metropolitan Tabernacle Pulpit, vol. 22 </a:t>
            </a:r>
            <a:r>
              <a:t>(1876), Sermon 1329, pp. 697–708 (quotes from 698–699).</a:t>
            </a:r>
          </a:p>
        </p:txBody>
      </p:sp>
      <p:pic>
        <p:nvPicPr>
          <p:cNvPr id="1573" name="Spurgeon, Charles H #1.jpg" descr="Spurgeon, Charles H #1.jpg"/>
          <p:cNvPicPr>
            <a:picLocks noChangeAspect="1"/>
          </p:cNvPicPr>
          <p:nvPr/>
        </p:nvPicPr>
        <p:blipFill>
          <a:blip r:embed="rId2">
            <a:extLst/>
          </a:blip>
          <a:stretch>
            <a:fillRect/>
          </a:stretch>
        </p:blipFill>
        <p:spPr>
          <a:xfrm>
            <a:off x="18488535" y="1397000"/>
            <a:ext cx="4092065" cy="548044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Of that we know little, nor is it important that we should, but certain it is that as far as this present creation is concerned, death is not God’s invited guest, but an intruder whose presence mars the feast.”"/>
          <p:cNvSpPr txBox="1"/>
          <p:nvPr>
            <p:ph type="title" idx="4294967295"/>
          </p:nvPr>
        </p:nvSpPr>
        <p:spPr>
          <a:xfrm>
            <a:off x="2025703" y="1350179"/>
            <a:ext cx="15862364" cy="5985172"/>
          </a:xfrm>
          <a:prstGeom prst="rect">
            <a:avLst/>
          </a:prstGeom>
          <a:effectLst/>
        </p:spPr>
        <p:txBody>
          <a:bodyPr/>
          <a:lstStyle/>
          <a:p>
            <a:pPr defTabSz="914400" rtl="1">
              <a:defRPr b="0" sz="6700">
                <a:solidFill>
                  <a:srgbClr val="FEFCDC"/>
                </a:solidFill>
                <a:effectLst>
                  <a:outerShdw sx="100000" sy="100000" kx="0" ky="0" algn="b" rotWithShape="0" blurRad="38100" dist="38100" dir="2700000">
                    <a:srgbClr val="000000">
                      <a:alpha val="43137"/>
                    </a:srgbClr>
                  </a:outerShdw>
                </a:effectLst>
                <a:uFill>
                  <a:solidFill>
                    <a:srgbClr val="F5F5F5"/>
                  </a:solidFill>
                </a:uFill>
              </a:defRPr>
            </a:pPr>
            <a:r>
              <a:rPr>
                <a:solidFill>
                  <a:srgbClr val="FFFFFF"/>
                </a:solidFill>
              </a:rPr>
              <a:t>«نعرف القليل عن ذلك،</a:t>
            </a:r>
            <a:r>
              <a:t> </a:t>
            </a:r>
            <a:r>
              <a:rPr>
                <a:solidFill>
                  <a:srgbClr val="FFFF00"/>
                </a:solidFill>
              </a:rPr>
              <a:t>ولا يهمُّ أن نعرف</a:t>
            </a:r>
            <a:r>
              <a:rPr>
                <a:solidFill>
                  <a:srgbClr val="FFFFFF"/>
                </a:solidFill>
              </a:rPr>
              <a:t>، ولكن الأكيد أنَّه طالما يتعلَّق الأمر بهذه الخليقة الحاليَّة،</a:t>
            </a:r>
            <a:r>
              <a:rPr>
                <a:solidFill>
                  <a:srgbClr val="FFFF00"/>
                </a:solidFill>
              </a:rPr>
              <a:t> فإنَّ الموت ليس ضيف الله المدعوّ، بل إنَّه دخيل </a:t>
            </a:r>
            <a:r>
              <a:rPr>
                <a:solidFill>
                  <a:srgbClr val="FFFFFF"/>
                </a:solidFill>
              </a:rPr>
              <a:t>يفسد بحضوره العيد.»</a:t>
            </a:r>
          </a:p>
        </p:txBody>
      </p:sp>
      <p:sp>
        <p:nvSpPr>
          <p:cNvPr id="1576" name="C.H. Spurgeon, “Christ, the Destroyer of Death” (preached on 17 Dec. 1876), Metropolitan Tabernacle Pulpit, vol. 22 (1876), Sermon 1329, pp. 697–708 (quotes from 698–699)."/>
          <p:cNvSpPr txBox="1"/>
          <p:nvPr>
            <p:ph type="body" sz="quarter" idx="4294967295"/>
          </p:nvPr>
        </p:nvSpPr>
        <p:spPr>
          <a:xfrm>
            <a:off x="2381474" y="11315700"/>
            <a:ext cx="19621052" cy="1689100"/>
          </a:xfrm>
          <a:prstGeom prst="rect">
            <a:avLst/>
          </a:prstGeom>
          <a:effectLst/>
        </p:spPr>
        <p:txBody>
          <a:bodyPr/>
          <a:lstStyle/>
          <a:p>
            <a:pPr defTabSz="914400">
              <a:defRPr sz="3600">
                <a:effectLst>
                  <a:outerShdw sx="100000" sy="100000" kx="0" ky="0" algn="b" rotWithShape="0" blurRad="38100" dist="38100" dir="2700000">
                    <a:srgbClr val="000000">
                      <a:alpha val="43137"/>
                    </a:srgbClr>
                  </a:outerShdw>
                </a:effectLst>
                <a:uFill>
                  <a:solidFill>
                    <a:srgbClr val="E2DEAB"/>
                  </a:solidFill>
                </a:uFill>
              </a:defRPr>
            </a:pPr>
            <a:r>
              <a:t>C.H. Spurgeon, “Christ, the Destroyer of Death” (preached on 17 Dec. 1876), </a:t>
            </a:r>
            <a:r>
              <a:rPr i="1"/>
              <a:t>Metropolitan Tabernacle Pulpit, vol. 22 </a:t>
            </a:r>
            <a:r>
              <a:t>(1876), Sermon 1329, pp. 697–708 (quotes from 698–699).</a:t>
            </a:r>
          </a:p>
        </p:txBody>
      </p:sp>
      <p:pic>
        <p:nvPicPr>
          <p:cNvPr id="1577" name="Spurgeon, Charles H #1.jpg" descr="Spurgeon, Charles H #1.jpg"/>
          <p:cNvPicPr>
            <a:picLocks noChangeAspect="1"/>
          </p:cNvPicPr>
          <p:nvPr/>
        </p:nvPicPr>
        <p:blipFill>
          <a:blip r:embed="rId3">
            <a:extLst/>
          </a:blip>
          <a:stretch>
            <a:fillRect/>
          </a:stretch>
        </p:blipFill>
        <p:spPr>
          <a:xfrm>
            <a:off x="18488535" y="1397000"/>
            <a:ext cx="4092065" cy="5480445"/>
          </a:xfrm>
          <a:prstGeom prst="rect">
            <a:avLst/>
          </a:prstGeom>
          <a:ln w="25400">
            <a:solidFill>
              <a:srgbClr val="FFFFFF"/>
            </a:solidFill>
            <a:miter lim="400000"/>
          </a:ln>
        </p:spPr>
      </p:pic>
      <p:sp>
        <p:nvSpPr>
          <p:cNvPr id="1578" name="No, death was God’s just and holy curse on His original very good creation!…"/>
          <p:cNvSpPr txBox="1"/>
          <p:nvPr/>
        </p:nvSpPr>
        <p:spPr>
          <a:xfrm>
            <a:off x="2216823" y="7034950"/>
            <a:ext cx="15862364" cy="35364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defRPr sz="6700">
                <a:solidFill>
                  <a:srgbClr val="FFFFFF"/>
                </a:solidFill>
                <a:effectLst>
                  <a:outerShdw sx="100000" sy="100000" kx="0" ky="0" algn="b" rotWithShape="0" blurRad="38100" dist="38100" dir="2700000">
                    <a:srgbClr val="000000">
                      <a:alpha val="43137"/>
                    </a:srgbClr>
                  </a:outerShdw>
                </a:effectLst>
                <a:uFill>
                  <a:solidFill>
                    <a:srgbClr val="F5F5F5"/>
                  </a:solidFill>
                </a:uFill>
                <a:latin typeface="+mn-lt"/>
                <a:ea typeface="+mn-ea"/>
                <a:cs typeface="+mn-cs"/>
                <a:sym typeface="Helvetica"/>
              </a:defRPr>
            </a:pPr>
            <a:r>
              <a:t>كلا، كان الموت لعنة الله </a:t>
            </a:r>
            <a:r>
              <a:rPr>
                <a:solidFill>
                  <a:srgbClr val="FFFF00"/>
                </a:solidFill>
              </a:rPr>
              <a:t>العادلة والمقدَّسة </a:t>
            </a:r>
            <a:r>
              <a:t>على خليقته الأصليَّة </a:t>
            </a:r>
            <a:r>
              <a:rPr>
                <a:solidFill>
                  <a:srgbClr val="FFFF00"/>
                </a:solidFill>
              </a:rPr>
              <a:t>الحسنة جدًّا</a:t>
            </a:r>
            <a:r>
              <a:t>!</a:t>
            </a:r>
            <a:endParaRPr>
              <a:solidFill>
                <a:srgbClr val="FEFCDC"/>
              </a:solidFill>
            </a:endParaRPr>
          </a:p>
          <a:p>
            <a:pPr defTabSz="914400" rtl="1">
              <a:defRPr sz="6700">
                <a:solidFill>
                  <a:srgbClr val="FFFFFF"/>
                </a:solidFill>
                <a:effectLst>
                  <a:outerShdw sx="100000" sy="100000" kx="0" ky="0" algn="b" rotWithShape="0" blurRad="38100" dist="38100" dir="2700000">
                    <a:srgbClr val="000000">
                      <a:alpha val="43137"/>
                    </a:srgbClr>
                  </a:outerShdw>
                </a:effectLst>
                <a:uFill>
                  <a:solidFill>
                    <a:srgbClr val="F5F5F5"/>
                  </a:solidFill>
                </a:uFill>
                <a:latin typeface="+mn-lt"/>
                <a:ea typeface="+mn-ea"/>
                <a:cs typeface="+mn-cs"/>
                <a:sym typeface="Helvetica"/>
              </a:defRPr>
            </a:pPr>
            <a:r>
              <a:t>لقد أخطأ سبورجن جدًّا!</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78"/>
                                        </p:tgtEl>
                                        <p:attrNameLst>
                                          <p:attrName>style.visibility</p:attrName>
                                        </p:attrNameLst>
                                      </p:cBhvr>
                                      <p:to>
                                        <p:strVal val="visible"/>
                                      </p:to>
                                    </p:set>
                                    <p:animEffect filter="fade" transition="in">
                                      <p:cBhvr>
                                        <p:cTn id="7" dur="600"/>
                                        <p:tgtEl>
                                          <p:spTgt spid="1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8"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2" name="Warfield, BB.jpg" descr="Warfield, BB.jpg"/>
          <p:cNvPicPr>
            <a:picLocks noChangeAspect="1"/>
          </p:cNvPicPr>
          <p:nvPr/>
        </p:nvPicPr>
        <p:blipFill>
          <a:blip r:embed="rId3">
            <a:extLst/>
          </a:blip>
          <a:stretch>
            <a:fillRect/>
          </a:stretch>
        </p:blipFill>
        <p:spPr>
          <a:xfrm>
            <a:off x="17018000" y="1384300"/>
            <a:ext cx="4928399" cy="5537200"/>
          </a:xfrm>
          <a:prstGeom prst="rect">
            <a:avLst/>
          </a:prstGeom>
          <a:ln w="25400">
            <a:solidFill>
              <a:srgbClr val="FFFFFF"/>
            </a:solidFill>
            <a:miter lim="400000"/>
          </a:ln>
        </p:spPr>
      </p:pic>
      <p:sp>
        <p:nvSpPr>
          <p:cNvPr id="1583" name="B.B. Warfield…"/>
          <p:cNvSpPr txBox="1"/>
          <p:nvPr/>
        </p:nvSpPr>
        <p:spPr>
          <a:xfrm>
            <a:off x="17486634" y="6888180"/>
            <a:ext cx="3989091" cy="19716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a:solidFill>
                  <a:srgbClr val="FFFFFF"/>
                </a:solidFill>
                <a:latin typeface="+mn-lt"/>
                <a:ea typeface="+mn-ea"/>
                <a:cs typeface="+mn-cs"/>
                <a:sym typeface="Helvetica"/>
              </a:defRPr>
            </a:pPr>
            <a:r>
              <a:t>ب. ب. وارفيلد</a:t>
            </a:r>
          </a:p>
          <a:p>
            <a:pPr>
              <a:defRPr>
                <a:solidFill>
                  <a:srgbClr val="FFFFFF"/>
                </a:solidFill>
                <a:latin typeface="+mn-lt"/>
                <a:ea typeface="+mn-ea"/>
                <a:cs typeface="+mn-cs"/>
                <a:sym typeface="Helvetica"/>
              </a:defRPr>
            </a:pPr>
            <a:r>
              <a:t>(1851-1921)</a:t>
            </a:r>
          </a:p>
        </p:txBody>
      </p:sp>
      <p:grpSp>
        <p:nvGrpSpPr>
          <p:cNvPr id="1586" name="Group"/>
          <p:cNvGrpSpPr/>
          <p:nvPr/>
        </p:nvGrpSpPr>
        <p:grpSpPr>
          <a:xfrm>
            <a:off x="9639300" y="1384300"/>
            <a:ext cx="6515100" cy="10880017"/>
            <a:chOff x="0" y="0"/>
            <a:chExt cx="6515100" cy="10880016"/>
          </a:xfrm>
        </p:grpSpPr>
        <p:pic>
          <p:nvPicPr>
            <p:cNvPr id="1584" name="Warfield book--Inspiration Authority of Bible.jpg" descr="Warfield book--Inspiration Authority of Bible.jpg"/>
            <p:cNvPicPr>
              <a:picLocks noChangeAspect="1"/>
            </p:cNvPicPr>
            <p:nvPr/>
          </p:nvPicPr>
          <p:blipFill>
            <a:blip r:embed="rId4">
              <a:extLst/>
            </a:blip>
            <a:stretch>
              <a:fillRect/>
            </a:stretch>
          </p:blipFill>
          <p:spPr>
            <a:xfrm>
              <a:off x="0" y="0"/>
              <a:ext cx="6515100" cy="9772650"/>
            </a:xfrm>
            <a:prstGeom prst="rect">
              <a:avLst/>
            </a:prstGeom>
            <a:ln w="25400" cap="flat">
              <a:solidFill>
                <a:srgbClr val="FFFFFF"/>
              </a:solidFill>
              <a:prstDash val="solid"/>
              <a:miter lim="400000"/>
            </a:ln>
            <a:effectLst/>
          </p:spPr>
        </p:pic>
        <p:sp>
          <p:nvSpPr>
            <p:cNvPr id="1585" name="Inerrancy"/>
            <p:cNvSpPr txBox="1"/>
            <p:nvPr/>
          </p:nvSpPr>
          <p:spPr>
            <a:xfrm>
              <a:off x="512645" y="9855730"/>
              <a:ext cx="5489818" cy="1024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a:solidFill>
                    <a:srgbClr val="FFFFFF"/>
                  </a:solidFill>
                  <a:latin typeface="+mn-lt"/>
                  <a:ea typeface="+mn-ea"/>
                  <a:cs typeface="+mn-cs"/>
                  <a:sym typeface="Helvetica"/>
                </a:defRPr>
              </a:lvl1pPr>
            </a:lstStyle>
            <a:p>
              <a:pPr/>
              <a:r>
                <a:t>عصمة الكتاب المقدَّس</a:t>
              </a:r>
            </a:p>
          </p:txBody>
        </p:sp>
      </p:grpSp>
      <p:grpSp>
        <p:nvGrpSpPr>
          <p:cNvPr id="1589" name="Group"/>
          <p:cNvGrpSpPr/>
          <p:nvPr/>
        </p:nvGrpSpPr>
        <p:grpSpPr>
          <a:xfrm>
            <a:off x="2451100" y="1384300"/>
            <a:ext cx="6318502" cy="10838778"/>
            <a:chOff x="0" y="0"/>
            <a:chExt cx="6318501" cy="10838777"/>
          </a:xfrm>
        </p:grpSpPr>
        <p:pic>
          <p:nvPicPr>
            <p:cNvPr id="1587" name="Warfield book--Evolution Science &amp; Scripture.jpg" descr="Warfield book--Evolution Science &amp; Scripture.jpg"/>
            <p:cNvPicPr>
              <a:picLocks noChangeAspect="1"/>
            </p:cNvPicPr>
            <p:nvPr/>
          </p:nvPicPr>
          <p:blipFill>
            <a:blip r:embed="rId5">
              <a:extLst/>
            </a:blip>
            <a:stretch>
              <a:fillRect/>
            </a:stretch>
          </p:blipFill>
          <p:spPr>
            <a:xfrm>
              <a:off x="0" y="0"/>
              <a:ext cx="6318502" cy="9779000"/>
            </a:xfrm>
            <a:prstGeom prst="rect">
              <a:avLst/>
            </a:prstGeom>
            <a:ln w="25400" cap="flat">
              <a:solidFill>
                <a:srgbClr val="FFFFFF"/>
              </a:solidFill>
              <a:prstDash val="solid"/>
              <a:miter lim="400000"/>
            </a:ln>
            <a:effectLst/>
          </p:spPr>
        </p:pic>
        <p:sp>
          <p:nvSpPr>
            <p:cNvPr id="1588" name="Evolution"/>
            <p:cNvSpPr txBox="1"/>
            <p:nvPr/>
          </p:nvSpPr>
          <p:spPr>
            <a:xfrm>
              <a:off x="2316469" y="9855730"/>
              <a:ext cx="1685564" cy="983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rtl="1">
                <a:defRPr>
                  <a:solidFill>
                    <a:srgbClr val="FFFFFF"/>
                  </a:solidFill>
                  <a:latin typeface="+mn-lt"/>
                  <a:ea typeface="+mn-ea"/>
                  <a:cs typeface="+mn-cs"/>
                  <a:sym typeface="Helvetica"/>
                </a:defRPr>
              </a:lvl1pPr>
            </a:lstStyle>
            <a:p>
              <a:pPr/>
              <a:r>
                <a:t>التطوُّر</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86"/>
                                        </p:tgtEl>
                                        <p:attrNameLst>
                                          <p:attrName>style.visibility</p:attrName>
                                        </p:attrNameLst>
                                      </p:cBhvr>
                                      <p:to>
                                        <p:strVal val="visible"/>
                                      </p:to>
                                    </p:set>
                                    <p:animEffect filter="fade" transition="in">
                                      <p:cBhvr>
                                        <p:cTn id="7" dur="500"/>
                                        <p:tgtEl>
                                          <p:spTgt spid="158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589"/>
                                        </p:tgtEl>
                                        <p:attrNameLst>
                                          <p:attrName>style.visibility</p:attrName>
                                        </p:attrNameLst>
                                      </p:cBhvr>
                                      <p:to>
                                        <p:strVal val="visible"/>
                                      </p:to>
                                    </p:set>
                                    <p:animEffect filter="fade" transition="in">
                                      <p:cBhvr>
                                        <p:cTn id="12" dur="500"/>
                                        <p:tgtEl>
                                          <p:spTgt spid="1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6" grpId="1"/>
      <p:bldP build="whole" bldLvl="1" animBg="1" rev="0" advAuto="0" spid="1589" grpId="2"/>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3" name="He had one paragraph (p. 57) on the length of the creation days, and he said he doesn’t know how long they were."/>
          <p:cNvSpPr txBox="1"/>
          <p:nvPr/>
        </p:nvSpPr>
        <p:spPr>
          <a:xfrm>
            <a:off x="7595754" y="1521893"/>
            <a:ext cx="13716001" cy="380151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457200" rtl="1">
              <a:defRPr sz="7200">
                <a:solidFill>
                  <a:srgbClr val="FFFFFF"/>
                </a:solidFill>
                <a:latin typeface="+mn-lt"/>
                <a:ea typeface="+mn-ea"/>
                <a:cs typeface="+mn-cs"/>
                <a:sym typeface="Helvetica"/>
              </a:defRPr>
            </a:pPr>
            <a:r>
              <a:t>كانت لديه </a:t>
            </a:r>
            <a:r>
              <a:rPr>
                <a:solidFill>
                  <a:srgbClr val="FFFF00"/>
                </a:solidFill>
              </a:rPr>
              <a:t>فقرة واحدة </a:t>
            </a:r>
            <a:r>
              <a:t>(ص. 57) عن مدَّة أيَّام الخلق، وقال إنَّه لا يعرف كم كانت مدَّتها.</a:t>
            </a:r>
          </a:p>
        </p:txBody>
      </p:sp>
      <p:sp>
        <p:nvSpPr>
          <p:cNvPr id="1594" name="Francis Schaeffer, Genesis in Space and Time (Downers Grove, IL, InterVarsity Press, 1972)."/>
          <p:cNvSpPr txBox="1"/>
          <p:nvPr/>
        </p:nvSpPr>
        <p:spPr>
          <a:xfrm>
            <a:off x="7886079" y="10515600"/>
            <a:ext cx="14033502"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defRPr sz="4000">
                <a:solidFill>
                  <a:srgbClr val="FFFFFF"/>
                </a:solidFill>
                <a:latin typeface="+mn-lt"/>
                <a:ea typeface="+mn-ea"/>
                <a:cs typeface="+mn-cs"/>
                <a:sym typeface="Helvetica"/>
              </a:defRPr>
            </a:pPr>
            <a:r>
              <a:t>Francis Schaeffer, </a:t>
            </a:r>
            <a:r>
              <a:rPr i="1"/>
              <a:t>Genesis in Space and Time</a:t>
            </a:r>
            <a:r>
              <a:t> (Downers Grove, IL, InterVarsity Press, 1972).</a:t>
            </a:r>
          </a:p>
        </p:txBody>
      </p:sp>
      <p:pic>
        <p:nvPicPr>
          <p:cNvPr id="1595" name="Schaeffer, Francis.jpg" descr="Schaeffer, Francis.jpg"/>
          <p:cNvPicPr>
            <a:picLocks noChangeAspect="1"/>
          </p:cNvPicPr>
          <p:nvPr/>
        </p:nvPicPr>
        <p:blipFill>
          <a:blip r:embed="rId3">
            <a:extLst/>
          </a:blip>
          <a:stretch>
            <a:fillRect/>
          </a:stretch>
        </p:blipFill>
        <p:spPr>
          <a:xfrm>
            <a:off x="3035300" y="1524000"/>
            <a:ext cx="4432647" cy="3797300"/>
          </a:xfrm>
          <a:prstGeom prst="rect">
            <a:avLst/>
          </a:prstGeom>
          <a:ln w="25400">
            <a:solidFill>
              <a:srgbClr val="FFFFFF"/>
            </a:solidFill>
            <a:miter lim="400000"/>
          </a:ln>
        </p:spPr>
      </p:pic>
      <p:pic>
        <p:nvPicPr>
          <p:cNvPr id="1596" name="Schaeffer--Genesis in Space-Time cover.jpg" descr="Schaeffer--Genesis in Space-Time cover.jpg"/>
          <p:cNvPicPr>
            <a:picLocks noChangeAspect="1"/>
          </p:cNvPicPr>
          <p:nvPr/>
        </p:nvPicPr>
        <p:blipFill>
          <a:blip r:embed="rId4">
            <a:extLst/>
          </a:blip>
          <a:stretch>
            <a:fillRect/>
          </a:stretch>
        </p:blipFill>
        <p:spPr>
          <a:xfrm>
            <a:off x="3035645" y="5537200"/>
            <a:ext cx="4431955" cy="6350000"/>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1593"/>
                                        </p:tgtEl>
                                        <p:attrNameLst>
                                          <p:attrName>style.visibility</p:attrName>
                                        </p:attrNameLst>
                                      </p:cBhvr>
                                      <p:to>
                                        <p:strVal val="visible"/>
                                      </p:to>
                                    </p:set>
                                    <p:anim calcmode="lin" valueType="num">
                                      <p:cBhvr>
                                        <p:cTn id="7" dur="500" fill="hold"/>
                                        <p:tgtEl>
                                          <p:spTgt spid="1593"/>
                                        </p:tgtEl>
                                        <p:attrNameLst>
                                          <p:attrName>ppt_x</p:attrName>
                                        </p:attrNameLst>
                                      </p:cBhvr>
                                      <p:tavLst>
                                        <p:tav tm="0">
                                          <p:val>
                                            <p:strVal val="1+#ppt_w/2"/>
                                          </p:val>
                                        </p:tav>
                                        <p:tav tm="100000">
                                          <p:val>
                                            <p:strVal val="#ppt_x"/>
                                          </p:val>
                                        </p:tav>
                                      </p:tavLst>
                                    </p:anim>
                                    <p:anim calcmode="lin" valueType="num">
                                      <p:cBhvr>
                                        <p:cTn id="8" dur="500" fill="hold"/>
                                        <p:tgtEl>
                                          <p:spTgt spid="15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3" grpId="1"/>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0" name="“I believe in the inerrancy of…"/>
          <p:cNvSpPr txBox="1"/>
          <p:nvPr/>
        </p:nvSpPr>
        <p:spPr>
          <a:xfrm>
            <a:off x="2432050" y="1366881"/>
            <a:ext cx="15606280" cy="64185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57200" algn="r" defTabSz="457200" rtl="1">
              <a:defRPr sz="7200">
                <a:solidFill>
                  <a:srgbClr val="FFFFFF"/>
                </a:solidFill>
                <a:latin typeface="+mn-lt"/>
                <a:ea typeface="+mn-ea"/>
                <a:cs typeface="+mn-cs"/>
                <a:sym typeface="Helvetica"/>
              </a:defRPr>
            </a:lvl1pPr>
          </a:lstStyle>
          <a:p>
            <a:pPr/>
            <a:r>
              <a:t>"أنا أؤمن بعصمة الكتاب المقدَّس وأحتفظ بنسخة مطبوعة، لكنِّي لا أجد في الكتاب المقدَّس، لا في الأصحاحات الأولى من سفر التكوين ولا في أيِّ مكان آخر، ما يتعلَّق بالنظريَّة البيولوجيَّة للتطوُّر بطريقةٍ أو بأخرى."</a:t>
            </a:r>
          </a:p>
        </p:txBody>
      </p:sp>
      <p:sp>
        <p:nvSpPr>
          <p:cNvPr id="1601" name="J.I. Packer, Christian theologian and author of The Evangelical Anglican Identity Problem (IVPress, 1978), quoted on home page of http://biologos.org, accessed 8 April 2015."/>
          <p:cNvSpPr txBox="1"/>
          <p:nvPr/>
        </p:nvSpPr>
        <p:spPr>
          <a:xfrm>
            <a:off x="2463800" y="10388600"/>
            <a:ext cx="19481800" cy="182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57200" algn="l" defTabSz="457200">
              <a:defRPr sz="4000">
                <a:solidFill>
                  <a:srgbClr val="FFFFFF"/>
                </a:solidFill>
                <a:latin typeface="+mn-lt"/>
                <a:ea typeface="+mn-ea"/>
                <a:cs typeface="+mn-cs"/>
                <a:sym typeface="Helvetica"/>
              </a:defRPr>
            </a:pPr>
            <a:r>
              <a:t>J.I. Packer, Christian theologian and author of </a:t>
            </a:r>
            <a:r>
              <a:rPr i="1"/>
              <a:t>The Evangelical Anglican Identity Problem</a:t>
            </a:r>
            <a:r>
              <a:t> (IVPress, 1978), quoted on the home page of http://biologos.org, accessed 8 April 2015.</a:t>
            </a:r>
          </a:p>
        </p:txBody>
      </p:sp>
      <p:pic>
        <p:nvPicPr>
          <p:cNvPr id="1602" name="Packer, JI.jpg" descr="Packer, JI.jpg"/>
          <p:cNvPicPr>
            <a:picLocks noChangeAspect="1"/>
          </p:cNvPicPr>
          <p:nvPr/>
        </p:nvPicPr>
        <p:blipFill>
          <a:blip r:embed="rId2">
            <a:extLst/>
          </a:blip>
          <a:stretch>
            <a:fillRect/>
          </a:stretch>
        </p:blipFill>
        <p:spPr>
          <a:xfrm>
            <a:off x="18320787" y="1417956"/>
            <a:ext cx="4320175" cy="5195506"/>
          </a:xfrm>
          <a:prstGeom prst="rect">
            <a:avLst/>
          </a:prstGeom>
          <a:ln w="25400">
            <a:solidFill>
              <a:srgbClr val="FFFFFF"/>
            </a:solidFill>
            <a:miter lim="400000"/>
          </a:ln>
        </p:spPr>
      </p:pic>
      <p:sp>
        <p:nvSpPr>
          <p:cNvPr id="1603" name="J.I. Packer"/>
          <p:cNvSpPr txBox="1"/>
          <p:nvPr/>
        </p:nvSpPr>
        <p:spPr>
          <a:xfrm>
            <a:off x="18793941" y="6830184"/>
            <a:ext cx="3373867" cy="9366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rtl="1">
              <a:defRPr sz="5700">
                <a:solidFill>
                  <a:srgbClr val="FFFFFF"/>
                </a:solidFill>
                <a:latin typeface="+mn-lt"/>
                <a:ea typeface="+mn-ea"/>
                <a:cs typeface="+mn-cs"/>
                <a:sym typeface="Helvetica"/>
              </a:defRPr>
            </a:lvl1pPr>
          </a:lstStyle>
          <a:p>
            <a:pPr/>
            <a:r>
              <a:t>ج. إ. باكر</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00"/>
                                        </p:tgtEl>
                                        <p:attrNameLst>
                                          <p:attrName>style.visibility</p:attrName>
                                        </p:attrNameLst>
                                      </p:cBhvr>
                                      <p:to>
                                        <p:strVal val="visible"/>
                                      </p:to>
                                    </p:set>
                                    <p:animEffect filter="fade" transition="in">
                                      <p:cBhvr>
                                        <p:cTn id="7" dur="500"/>
                                        <p:tgtEl>
                                          <p:spTgt spid="1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0"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5" name="“I’m convinced that the arguments I cite in Part Two not only point the way to a proper understanding of the first two chapters of Genesis, but they also enable us to live in peace with the findings of modern science.”"/>
          <p:cNvSpPr txBox="1"/>
          <p:nvPr/>
        </p:nvSpPr>
        <p:spPr>
          <a:xfrm>
            <a:off x="6385838" y="1305790"/>
            <a:ext cx="15904883" cy="51100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FFFFFF"/>
                </a:solidFill>
                <a:latin typeface="+mn-lt"/>
                <a:ea typeface="+mn-ea"/>
                <a:cs typeface="+mn-cs"/>
                <a:sym typeface="Helvetica"/>
              </a:defRPr>
            </a:pPr>
            <a:r>
              <a:t>«أنا مقتنع بأنَّ الحجج التي أوردها في الجزء الثاني لا تشير إلى فهم صحيح للأصحاحيْن الأوَّليْن من سفر التكوين فحسب، بل تمكِّننا أيضًا من </a:t>
            </a:r>
            <a:r>
              <a:rPr>
                <a:solidFill>
                  <a:srgbClr val="FFFB00"/>
                </a:solidFill>
              </a:rPr>
              <a:t>العيش في سلام في ظلِّ اكتشافات العلم الحديث.»</a:t>
            </a:r>
          </a:p>
        </p:txBody>
      </p:sp>
      <p:sp>
        <p:nvSpPr>
          <p:cNvPr id="1606" name="John Sailhamer, Genesis Unbound (Sisters, OR: Multnomah, 1996), p. 15."/>
          <p:cNvSpPr txBox="1"/>
          <p:nvPr/>
        </p:nvSpPr>
        <p:spPr>
          <a:xfrm>
            <a:off x="6756378" y="10869542"/>
            <a:ext cx="1516380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FFFFFF"/>
                </a:solidFill>
                <a:latin typeface="+mn-lt"/>
                <a:ea typeface="+mn-ea"/>
                <a:cs typeface="+mn-cs"/>
                <a:sym typeface="Helvetica"/>
              </a:defRPr>
            </a:pPr>
            <a:r>
              <a:t>John Sailhamer, </a:t>
            </a:r>
            <a:r>
              <a:rPr i="1"/>
              <a:t>Genesis Unbound</a:t>
            </a:r>
            <a:r>
              <a:t> (Sisters, OR: Multnomah, 1996), p. 15.</a:t>
            </a:r>
          </a:p>
        </p:txBody>
      </p:sp>
      <p:pic>
        <p:nvPicPr>
          <p:cNvPr id="1607" name="Sailhamer, John.jpg" descr="Sailhamer, John.jpg"/>
          <p:cNvPicPr>
            <a:picLocks noChangeAspect="1"/>
          </p:cNvPicPr>
          <p:nvPr/>
        </p:nvPicPr>
        <p:blipFill>
          <a:blip r:embed="rId3">
            <a:extLst/>
          </a:blip>
          <a:srcRect l="502" t="0" r="48" b="21967"/>
          <a:stretch>
            <a:fillRect/>
          </a:stretch>
        </p:blipFill>
        <p:spPr>
          <a:xfrm>
            <a:off x="2222499" y="1321011"/>
            <a:ext cx="3792857" cy="4559090"/>
          </a:xfrm>
          <a:prstGeom prst="rect">
            <a:avLst/>
          </a:prstGeom>
          <a:ln w="25400">
            <a:solidFill>
              <a:srgbClr val="FFFFFF"/>
            </a:solidFill>
            <a:miter lim="400000"/>
          </a:ln>
        </p:spPr>
      </p:pic>
      <p:pic>
        <p:nvPicPr>
          <p:cNvPr id="1608" name="Sailhamer--Genesis Unbound cover.jpg" descr="Sailhamer--Genesis Unbound cover.jpg"/>
          <p:cNvPicPr>
            <a:picLocks noChangeAspect="1"/>
          </p:cNvPicPr>
          <p:nvPr/>
        </p:nvPicPr>
        <p:blipFill>
          <a:blip r:embed="rId4">
            <a:extLst/>
          </a:blip>
          <a:stretch>
            <a:fillRect/>
          </a:stretch>
        </p:blipFill>
        <p:spPr>
          <a:xfrm>
            <a:off x="2133600" y="6362700"/>
            <a:ext cx="3975100" cy="6032500"/>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605"/>
                                        </p:tgtEl>
                                        <p:attrNameLst>
                                          <p:attrName>style.visibility</p:attrName>
                                        </p:attrNameLst>
                                      </p:cBhvr>
                                      <p:to>
                                        <p:strVal val="visible"/>
                                      </p:to>
                                    </p:set>
                                    <p:anim calcmode="lin" valueType="num">
                                      <p:cBhvr>
                                        <p:cTn id="7" dur="500" fill="hold"/>
                                        <p:tgtEl>
                                          <p:spTgt spid="1605"/>
                                        </p:tgtEl>
                                        <p:attrNameLst>
                                          <p:attrName>ppt_x</p:attrName>
                                        </p:attrNameLst>
                                      </p:cBhvr>
                                      <p:tavLst>
                                        <p:tav tm="0">
                                          <p:val>
                                            <p:strVal val="#ppt_x"/>
                                          </p:val>
                                        </p:tav>
                                        <p:tav tm="100000">
                                          <p:val>
                                            <p:strVal val="#ppt_x"/>
                                          </p:val>
                                        </p:tav>
                                      </p:tavLst>
                                    </p:anim>
                                    <p:anim calcmode="lin" valueType="num">
                                      <p:cBhvr>
                                        <p:cTn id="8" dur="500" fill="hold"/>
                                        <p:tgtEl>
                                          <p:spTgt spid="16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5" grpId="1"/>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Start here with Article 12"/>
          <p:cNvSpPr txBox="1"/>
          <p:nvPr/>
        </p:nvSpPr>
        <p:spPr>
          <a:xfrm>
            <a:off x="5623154" y="6341541"/>
            <a:ext cx="13137692" cy="1578857"/>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0">
                <a:solidFill>
                  <a:srgbClr val="FFFFFF"/>
                </a:solidFill>
              </a:defRPr>
            </a:lvl1pPr>
          </a:lstStyle>
          <a:p>
            <a:pPr/>
            <a:r>
              <a:t>Start here with Article 12</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We affirm that Scripture in its entirety is inerrant, being free from falsehood, fraud, or…"/>
          <p:cNvSpPr txBox="1"/>
          <p:nvPr>
            <p:ph type="title"/>
          </p:nvPr>
        </p:nvSpPr>
        <p:spPr>
          <a:xfrm>
            <a:off x="2444750" y="4490399"/>
            <a:ext cx="19494500" cy="4279901"/>
          </a:xfrm>
          <a:prstGeom prst="rect">
            <a:avLst/>
          </a:prstGeom>
        </p:spPr>
        <p:txBody>
          <a:bodyPr/>
          <a:lstStyle/>
          <a:p>
            <a:pPr algn="r" defTabSz="457200" rtl="1">
              <a:lnSpc>
                <a:spcPct val="90000"/>
              </a:lnSpc>
              <a:defRPr b="1">
                <a:solidFill>
                  <a:srgbClr val="00B0F0"/>
                </a:solidFill>
                <a:effectLst/>
              </a:defRPr>
            </a:pPr>
            <a:r>
              <a:t>نؤكِّد</a:t>
            </a:r>
            <a:r>
              <a:rPr b="0">
                <a:solidFill>
                  <a:srgbClr val="FFFFFF"/>
                </a:solidFill>
              </a:rPr>
              <a:t> أنَّ الكتاب المُقدَّس </a:t>
            </a:r>
            <a:r>
              <a:rPr b="0">
                <a:solidFill>
                  <a:srgbClr val="FFFF00"/>
                </a:solidFill>
              </a:rPr>
              <a:t>بجملته معصوم </a:t>
            </a:r>
            <a:r>
              <a:rPr b="0">
                <a:solidFill>
                  <a:srgbClr val="FFFFFF"/>
                </a:solidFill>
              </a:rPr>
              <a:t>من الخطأ، إذْ هو خالٍ من أيِّ خطأ، أو عيب، أو ضلال.</a:t>
            </a:r>
          </a:p>
        </p:txBody>
      </p:sp>
      <p:sp>
        <p:nvSpPr>
          <p:cNvPr id="1615" name="Chicago Statement on Biblical Inerrancy (1978) Article 12"/>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a:t>
            </a:r>
            <a:r>
              <a:rPr>
                <a:solidFill>
                  <a:srgbClr val="FFFFFF"/>
                </a:solidFill>
              </a:rPr>
              <a:t>(1978)  </a:t>
            </a:r>
            <a:r>
              <a:rPr>
                <a:solidFill>
                  <a:srgbClr val="FFFB00"/>
                </a:solidFill>
              </a:rPr>
              <a:t>البند 12</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9" name="We deny that Biblical infallibility and inerrancy are limited to spiritual, religious, or…"/>
          <p:cNvSpPr txBox="1"/>
          <p:nvPr/>
        </p:nvSpPr>
        <p:spPr>
          <a:xfrm>
            <a:off x="2444750" y="4092273"/>
            <a:ext cx="19494500" cy="356461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457200" rtl="1">
              <a:lnSpc>
                <a:spcPct val="90000"/>
              </a:lnSpc>
              <a:defRPr sz="7200">
                <a:solidFill>
                  <a:srgbClr val="00B0F0"/>
                </a:solidFill>
                <a:latin typeface="+mn-lt"/>
                <a:ea typeface="+mn-ea"/>
                <a:cs typeface="+mn-cs"/>
                <a:sym typeface="Helvetica"/>
              </a:defRPr>
            </a:pPr>
            <a:r>
              <a:t>نُنكِرُ</a:t>
            </a:r>
            <a:r>
              <a:rPr>
                <a:solidFill>
                  <a:srgbClr val="FFFFFF"/>
                </a:solidFill>
              </a:rPr>
              <a:t> أن تكون عصمة الكتاب المُقدَّس وخلوُّه من الخطأ مقتصرة على الموضوعات الروحيَّة، أو الدينيَّة، أو الخاصَّة بالفداء، وأنَّها لا تشمل تصريحاته في مجالات </a:t>
            </a:r>
            <a:r>
              <a:rPr>
                <a:solidFill>
                  <a:srgbClr val="FFFF00"/>
                </a:solidFill>
              </a:rPr>
              <a:t>التاريخ والعلم.</a:t>
            </a:r>
          </a:p>
        </p:txBody>
      </p:sp>
      <p:sp>
        <p:nvSpPr>
          <p:cNvPr id="1620" name="Chicago Statement on Biblical Inerrancy (1978) Article 12"/>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F00"/>
                </a:solidFill>
                <a:latin typeface="Gill Sans"/>
                <a:ea typeface="Gill Sans"/>
                <a:cs typeface="Gill Sans"/>
                <a:sym typeface="Gill Sans"/>
              </a:defRPr>
            </a:pPr>
            <a:r>
              <a:t>العصمة الكتابيَّة </a:t>
            </a:r>
            <a:r>
              <a:rPr>
                <a:solidFill>
                  <a:srgbClr val="FFFFFF"/>
                </a:solidFill>
              </a:rPr>
              <a:t>(1978)  </a:t>
            </a:r>
            <a:r>
              <a:rPr>
                <a:solidFill>
                  <a:srgbClr val="FFFB00"/>
                </a:solidFill>
              </a:rPr>
              <a:t>البند 12</a:t>
            </a:r>
          </a:p>
        </p:txBody>
      </p:sp>
      <p:sp>
        <p:nvSpPr>
          <p:cNvPr id="1621" name="We further deny that scientific hypotheses about earth history may properly be used to overturn the teaching of Scripture on creation and the flood."/>
          <p:cNvSpPr txBox="1"/>
          <p:nvPr/>
        </p:nvSpPr>
        <p:spPr>
          <a:xfrm>
            <a:off x="2444750" y="8679232"/>
            <a:ext cx="19494500" cy="2476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lnSpc>
                <a:spcPct val="90000"/>
              </a:lnSpc>
              <a:defRPr sz="7200">
                <a:solidFill>
                  <a:srgbClr val="00B0F0"/>
                </a:solidFill>
                <a:latin typeface="+mn-lt"/>
                <a:ea typeface="+mn-ea"/>
                <a:cs typeface="+mn-cs"/>
                <a:sym typeface="Helvetica"/>
              </a:defRPr>
            </a:pPr>
            <a:r>
              <a:t>كما نُنكِرُ </a:t>
            </a:r>
            <a:r>
              <a:rPr>
                <a:solidFill>
                  <a:srgbClr val="FFFFFF"/>
                </a:solidFill>
              </a:rPr>
              <a:t>أيضًا أنَّه من الصواب استخدام الفرضيَّات العلميَّة عن تاريخ الأرض لنقض تعليم </a:t>
            </a:r>
            <a:r>
              <a:rPr>
                <a:solidFill>
                  <a:srgbClr val="FFFF00"/>
                </a:solidFill>
              </a:rPr>
              <a:t>الكتاب المُقدَّس عن الخلق والطوفان.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21"/>
                                        </p:tgtEl>
                                        <p:attrNameLst>
                                          <p:attrName>style.visibility</p:attrName>
                                        </p:attrNameLst>
                                      </p:cBhvr>
                                      <p:to>
                                        <p:strVal val="visible"/>
                                      </p:to>
                                    </p:set>
                                    <p:animEffect filter="wipe(right)" transition="in">
                                      <p:cBhvr>
                                        <p:cTn id="7" dur="500"/>
                                        <p:tgtEl>
                                          <p:spTgt spid="1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Romans 3:2–4"/>
          <p:cNvSpPr txBox="1"/>
          <p:nvPr/>
        </p:nvSpPr>
        <p:spPr>
          <a:xfrm>
            <a:off x="2425700" y="1199828"/>
            <a:ext cx="195326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rtl="1">
              <a:defRPr b="1" sz="9600">
                <a:solidFill>
                  <a:srgbClr val="FFFFFF"/>
                </a:solidFill>
                <a:latin typeface="+mn-lt"/>
                <a:ea typeface="+mn-ea"/>
                <a:cs typeface="+mn-cs"/>
                <a:sym typeface="Helvetica"/>
              </a:defRPr>
            </a:lvl1pPr>
          </a:lstStyle>
          <a:p>
            <a:pPr/>
            <a:r>
              <a:t>رومية 3: 2-4</a:t>
            </a:r>
          </a:p>
        </p:txBody>
      </p:sp>
      <p:sp>
        <p:nvSpPr>
          <p:cNvPr id="1076" name="With regard to “the oracles of God” (i.e., the Scriptures given to the Jews) “let God be found true, though every man be found a liar.”"/>
          <p:cNvSpPr txBox="1"/>
          <p:nvPr/>
        </p:nvSpPr>
        <p:spPr>
          <a:xfrm>
            <a:off x="1451837" y="3255296"/>
            <a:ext cx="20552488" cy="25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95000"/>
              </a:lnSpc>
              <a:defRPr sz="7200">
                <a:solidFill>
                  <a:srgbClr val="FFFFFF"/>
                </a:solidFill>
                <a:latin typeface="+mn-lt"/>
                <a:ea typeface="+mn-ea"/>
                <a:cs typeface="+mn-cs"/>
                <a:sym typeface="Helvetica"/>
              </a:defRPr>
            </a:pPr>
            <a:r>
              <a:t>بالنسبة إلى "أقوال الله" (أي الكتب المقدَّسة التي أُعطيَتْ لليهود)</a:t>
            </a:r>
          </a:p>
          <a:p>
            <a:pPr algn="r" rtl="1">
              <a:lnSpc>
                <a:spcPct val="95000"/>
              </a:lnSpc>
              <a:defRPr sz="7200">
                <a:solidFill>
                  <a:srgbClr val="FFFF00"/>
                </a:solidFill>
                <a:latin typeface="+mn-lt"/>
                <a:ea typeface="+mn-ea"/>
                <a:cs typeface="+mn-cs"/>
                <a:sym typeface="Helvetica"/>
              </a:defRPr>
            </a:pPr>
            <a:r>
              <a:t>«لِيَكُنِ اللهُ صَادِقًا وَكُلُّ إِنْسَانٍ كَاذِبًا»</a:t>
            </a:r>
          </a:p>
        </p:txBody>
      </p:sp>
      <p:sp>
        <p:nvSpPr>
          <p:cNvPr id="1077" name="The Bible alone and in its entirety is the inspired, inerrant Word of God."/>
          <p:cNvSpPr txBox="1"/>
          <p:nvPr/>
        </p:nvSpPr>
        <p:spPr>
          <a:xfrm>
            <a:off x="2425700" y="7910451"/>
            <a:ext cx="19532600" cy="30154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95000"/>
              </a:lnSpc>
              <a:defRPr sz="8600">
                <a:solidFill>
                  <a:srgbClr val="FFFFFF"/>
                </a:solidFill>
                <a:latin typeface="+mn-lt"/>
                <a:ea typeface="+mn-ea"/>
                <a:cs typeface="+mn-cs"/>
                <a:sym typeface="Helvetica"/>
              </a:defRPr>
            </a:lvl1pPr>
          </a:lstStyle>
          <a:p>
            <a:pPr/>
            <a:r>
              <a:t>وحده الكتاب المقدَّس بكلِّ ما فيه كلمة الله الموحى بها والمعصومة.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77"/>
                                        </p:tgtEl>
                                        <p:attrNameLst>
                                          <p:attrName>style.visibility</p:attrName>
                                        </p:attrNameLst>
                                      </p:cBhvr>
                                      <p:to>
                                        <p:strVal val="visible"/>
                                      </p:to>
                                    </p:set>
                                    <p:animEffect filter="fade" transition="in">
                                      <p:cBhvr>
                                        <p:cTn id="7" dur="499"/>
                                        <p:tgtEl>
                                          <p:spTgt spid="10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7" grpId="1"/>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5" name="Screen Shot 2014-08-15 at 3.15.32 PM.png" descr="Screen Shot 2014-08-15 at 3.15.32 PM.png"/>
          <p:cNvPicPr>
            <a:picLocks noChangeAspect="1"/>
          </p:cNvPicPr>
          <p:nvPr/>
        </p:nvPicPr>
        <p:blipFill>
          <a:blip r:embed="rId3">
            <a:extLst/>
          </a:blip>
          <a:srcRect l="8297" t="7" r="0" b="30841"/>
          <a:stretch>
            <a:fillRect/>
          </a:stretch>
        </p:blipFill>
        <p:spPr>
          <a:xfrm>
            <a:off x="2438399" y="2368283"/>
            <a:ext cx="19507201" cy="9867903"/>
          </a:xfrm>
          <a:prstGeom prst="rect">
            <a:avLst/>
          </a:prstGeom>
          <a:ln w="12700">
            <a:miter lim="400000"/>
          </a:ln>
        </p:spPr>
      </p:pic>
      <p:sp>
        <p:nvSpPr>
          <p:cNvPr id="1626" name="“The Bible alone, and the Bible in its entirety, is the Word of God written and is therefore inerrant in the autographs.”"/>
          <p:cNvSpPr txBox="1"/>
          <p:nvPr/>
        </p:nvSpPr>
        <p:spPr>
          <a:xfrm>
            <a:off x="2438400" y="8753776"/>
            <a:ext cx="19507200" cy="3688217"/>
          </a:xfrm>
          <a:prstGeom prst="rect">
            <a:avLst/>
          </a:prstGeom>
          <a:solidFill>
            <a:srgbClr val="0056D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rtl="1">
              <a:lnSpc>
                <a:spcPct val="90000"/>
              </a:lnSpc>
              <a:spcBef>
                <a:spcPts val="900"/>
              </a:spcBef>
              <a:defRPr sz="7200">
                <a:solidFill>
                  <a:srgbClr val="FFFFFF"/>
                </a:solidFill>
                <a:latin typeface="+mn-lt"/>
                <a:ea typeface="+mn-ea"/>
                <a:cs typeface="+mn-cs"/>
                <a:sym typeface="Helvetica"/>
              </a:defRPr>
            </a:lvl1pPr>
          </a:lstStyle>
          <a:p>
            <a:pPr/>
            <a:r>
              <a:t>«الكتاب المقدَّس وحده، وبجملته، هو كلمة الله المكتوبة وبالتالي فهو معصوم في مخطوطاته الأصليَّة.»</a:t>
            </a:r>
          </a:p>
        </p:txBody>
      </p:sp>
      <p:sp>
        <p:nvSpPr>
          <p:cNvPr id="1627" name="The Evangelical Theological Society"/>
          <p:cNvSpPr txBox="1"/>
          <p:nvPr/>
        </p:nvSpPr>
        <p:spPr>
          <a:xfrm>
            <a:off x="4101143" y="1059994"/>
            <a:ext cx="16181716"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rtl="1">
              <a:defRPr sz="7200">
                <a:solidFill>
                  <a:srgbClr val="FFFFFF"/>
                </a:solidFill>
                <a:latin typeface="+mn-lt"/>
                <a:ea typeface="+mn-ea"/>
                <a:cs typeface="+mn-cs"/>
                <a:sym typeface="Helvetica"/>
              </a:defRPr>
            </a:lvl1pPr>
          </a:lstStyle>
          <a:p>
            <a:pPr/>
            <a:r>
              <a:t>الجمعيَّة اللاهوتيَّة الإنجيليَّة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26"/>
                                        </p:tgtEl>
                                        <p:attrNameLst>
                                          <p:attrName>style.visibility</p:attrName>
                                        </p:attrNameLst>
                                      </p:cBhvr>
                                      <p:to>
                                        <p:strVal val="visible"/>
                                      </p:to>
                                    </p:set>
                                    <p:anim calcmode="lin" valueType="num">
                                      <p:cBhvr>
                                        <p:cTn id="7" dur="500" fill="hold"/>
                                        <p:tgtEl>
                                          <p:spTgt spid="1626"/>
                                        </p:tgtEl>
                                        <p:attrNameLst>
                                          <p:attrName>ppt_w</p:attrName>
                                        </p:attrNameLst>
                                      </p:cBhvr>
                                      <p:tavLst>
                                        <p:tav tm="0">
                                          <p:val>
                                            <p:fltVal val="0"/>
                                          </p:val>
                                        </p:tav>
                                        <p:tav tm="100000">
                                          <p:val>
                                            <p:strVal val="#ppt_w"/>
                                          </p:val>
                                        </p:tav>
                                      </p:tavLst>
                                    </p:anim>
                                    <p:anim calcmode="lin" valueType="num">
                                      <p:cBhvr>
                                        <p:cTn id="8" dur="500" fill="hold"/>
                                        <p:tgtEl>
                                          <p:spTgt spid="16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1627"/>
                                        </p:tgtEl>
                                        <p:attrNameLst>
                                          <p:attrName>style.visibility</p:attrName>
                                        </p:attrNameLst>
                                      </p:cBhvr>
                                      <p:to>
                                        <p:strVal val="visible"/>
                                      </p:to>
                                    </p:set>
                                    <p:animEffect filter="fade" transition="in">
                                      <p:cBhvr>
                                        <p:cTn id="13" dur="500"/>
                                        <p:tgtEl>
                                          <p:spTgt spid="1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6" grpId="1"/>
      <p:bldP build="whole" bldLvl="1" animBg="1" rev="0" advAuto="0" spid="1627" grpId="2"/>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Norman Geisler, 1998 Presidential Address at the annual meeting of the Evangelical Theological Society, “Beware of Philosophy: A Warning to Biblical Scholars,” JETS 42(1):5, March 1999."/>
          <p:cNvSpPr txBox="1"/>
          <p:nvPr>
            <p:ph type="body" sz="quarter" idx="1"/>
          </p:nvPr>
        </p:nvSpPr>
        <p:spPr>
          <a:xfrm>
            <a:off x="2470305" y="10561458"/>
            <a:ext cx="19541822" cy="1854340"/>
          </a:xfrm>
          <a:prstGeom prst="rect">
            <a:avLst/>
          </a:prstGeom>
        </p:spPr>
        <p:txBody>
          <a:bodyPr/>
          <a:lstStyle/>
          <a:p>
            <a:pPr>
              <a:defRPr sz="3800"/>
            </a:pPr>
            <a:r>
              <a:t>Norman Geisler, 1998 Presidential Address at the annual meeting of the Evangelical Theological Society, “Beware of Philosophy: A Warning to Biblical Scholars,” </a:t>
            </a:r>
            <a:r>
              <a:rPr i="1"/>
              <a:t>JETS</a:t>
            </a:r>
            <a:r>
              <a:t> 42(1):5, March 1999.</a:t>
            </a:r>
          </a:p>
        </p:txBody>
      </p:sp>
      <p:pic>
        <p:nvPicPr>
          <p:cNvPr id="1632" name="image31.jpeg" descr="image31.jpeg"/>
          <p:cNvPicPr>
            <a:picLocks noChangeAspect="1"/>
          </p:cNvPicPr>
          <p:nvPr/>
        </p:nvPicPr>
        <p:blipFill>
          <a:blip r:embed="rId3">
            <a:extLst/>
          </a:blip>
          <a:stretch>
            <a:fillRect/>
          </a:stretch>
        </p:blipFill>
        <p:spPr>
          <a:xfrm>
            <a:off x="19250338" y="1757233"/>
            <a:ext cx="3755607" cy="5132662"/>
          </a:xfrm>
          <a:prstGeom prst="rect">
            <a:avLst/>
          </a:prstGeom>
          <a:ln w="25400">
            <a:solidFill>
              <a:srgbClr val="FFFFFF"/>
            </a:solidFill>
            <a:miter lim="400000"/>
          </a:ln>
        </p:spPr>
      </p:pic>
      <p:sp>
        <p:nvSpPr>
          <p:cNvPr id="1633" name="&quot;جيمس هوتون (1726-1797) طبق [ديفيد] هيوم مناهضة supernatualism على الجيولوجيا ، فاتحًا ما يقرب من قرنين من المذهب الطبيعي في العلوم.&quot;"/>
          <p:cNvSpPr txBox="1"/>
          <p:nvPr>
            <p:ph type="title"/>
          </p:nvPr>
        </p:nvSpPr>
        <p:spPr>
          <a:xfrm>
            <a:off x="2433167" y="1621543"/>
            <a:ext cx="16530786" cy="8003649"/>
          </a:xfrm>
          <a:prstGeom prst="rect">
            <a:avLst/>
          </a:prstGeom>
        </p:spPr>
        <p:txBody>
          <a:bodyPr/>
          <a:lstStyle>
            <a:lvl1pPr algn="r" rtl="1">
              <a:defRPr/>
            </a:lvl1pPr>
          </a:lstStyle>
          <a:p>
            <a:pPr>
              <a:defRPr>
                <a:effectLst/>
              </a:defRPr>
            </a:pPr>
            <a:r>
              <a:t>"جيمس هوتون (1726-1797) طبق [ديفيد] هيوم مناهضة supernatualism على الجيولوجيا ، فاتحًا ما يقرب من قرنين من المذهب الطبيعي في العلوم."</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7" name="Norman L. Geisler, Baker Encyclopedia of Christian Apologetics (Grand Rapids: Baker, 2000), pp. 270, 272."/>
          <p:cNvSpPr txBox="1"/>
          <p:nvPr/>
        </p:nvSpPr>
        <p:spPr>
          <a:xfrm>
            <a:off x="2146300" y="10718800"/>
            <a:ext cx="208661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457200">
              <a:defRPr sz="4600">
                <a:solidFill>
                  <a:srgbClr val="FFFFFF"/>
                </a:solidFill>
                <a:latin typeface="+mn-lt"/>
                <a:ea typeface="+mn-ea"/>
                <a:cs typeface="+mn-cs"/>
                <a:sym typeface="Helvetica"/>
              </a:defRPr>
            </a:pPr>
            <a:r>
              <a:t>Norman L. Geisler, </a:t>
            </a:r>
            <a:r>
              <a:rPr i="1"/>
              <a:t>Baker Encyclopedia of Christian Apologetics </a:t>
            </a:r>
            <a:r>
              <a:t>(Grand Rapids: Baker, 2000), pp. 270, 272.</a:t>
            </a:r>
          </a:p>
        </p:txBody>
      </p:sp>
      <p:sp>
        <p:nvSpPr>
          <p:cNvPr id="1638" name="“The problem is deepened by the fact that there is prima facie evidence to indicate that the days of Genesis are indeed twenty-four-hour periods.”"/>
          <p:cNvSpPr txBox="1"/>
          <p:nvPr/>
        </p:nvSpPr>
        <p:spPr>
          <a:xfrm>
            <a:off x="2438399" y="1666639"/>
            <a:ext cx="15532101"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defRPr sz="7200">
                <a:solidFill>
                  <a:srgbClr val="FFFFFF"/>
                </a:solidFill>
                <a:latin typeface="+mn-lt"/>
                <a:ea typeface="+mn-ea"/>
                <a:cs typeface="+mn-cs"/>
                <a:sym typeface="Helvetica"/>
              </a:defRPr>
            </a:pPr>
            <a:r>
              <a:t>«تتفاقم المشكلة بسبب حقيقة أنَّ هناك أدلَّة </a:t>
            </a:r>
            <a:r>
              <a:rPr>
                <a:solidFill>
                  <a:srgbClr val="FFFF00"/>
                </a:solidFill>
              </a:rPr>
              <a:t>ظاهريَّة</a:t>
            </a:r>
            <a:r>
              <a:t> تشير إلى أنَّ أيَّام سفر التكوين هي بالفعل أربع وعشرون ساعة.»</a:t>
            </a:r>
          </a:p>
        </p:txBody>
      </p:sp>
      <p:sp>
        <p:nvSpPr>
          <p:cNvPr id="1639" name="“Most scientific evidence sets the  age of the world at billions of years.”"/>
          <p:cNvSpPr txBox="1"/>
          <p:nvPr/>
        </p:nvSpPr>
        <p:spPr>
          <a:xfrm>
            <a:off x="2438400" y="7286518"/>
            <a:ext cx="15532100" cy="2594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defRPr sz="7200">
                <a:solidFill>
                  <a:srgbClr val="FFFFFF"/>
                </a:solidFill>
                <a:latin typeface="+mn-lt"/>
                <a:ea typeface="+mn-ea"/>
                <a:cs typeface="+mn-cs"/>
                <a:sym typeface="Helvetica"/>
              </a:defRPr>
            </a:pPr>
            <a:r>
              <a:t>«معظم </a:t>
            </a:r>
            <a:r>
              <a:rPr>
                <a:solidFill>
                  <a:srgbClr val="FFFF00"/>
                </a:solidFill>
              </a:rPr>
              <a:t>الأدلَّة العلميَّة </a:t>
            </a:r>
            <a:r>
              <a:t>تحدِّد عمر الكون بمليارات السنين.»</a:t>
            </a:r>
          </a:p>
        </p:txBody>
      </p:sp>
      <p:pic>
        <p:nvPicPr>
          <p:cNvPr id="1640" name="Geisler's Encyclopedia apologetics cover.jpg" descr="Geisler's Encyclopedia apologetics cover.jpg"/>
          <p:cNvPicPr>
            <a:picLocks noChangeAspect="1"/>
          </p:cNvPicPr>
          <p:nvPr/>
        </p:nvPicPr>
        <p:blipFill>
          <a:blip r:embed="rId3">
            <a:extLst/>
          </a:blip>
          <a:stretch>
            <a:fillRect/>
          </a:stretch>
        </p:blipFill>
        <p:spPr>
          <a:xfrm>
            <a:off x="18563395" y="1602138"/>
            <a:ext cx="4419601" cy="6337301"/>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39"/>
                                        </p:tgtEl>
                                        <p:attrNameLst>
                                          <p:attrName>style.visibility</p:attrName>
                                        </p:attrNameLst>
                                      </p:cBhvr>
                                      <p:to>
                                        <p:strVal val="visible"/>
                                      </p:to>
                                    </p:set>
                                    <p:animEffect filter="fade" transition="in">
                                      <p:cBhvr>
                                        <p:cTn id="7" dur="500"/>
                                        <p:tgtEl>
                                          <p:spTgt spid="1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9"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4" name="Norman L. Geisler, Baker Encyclopedia of Christian Apologetics (Grand Rapids: Baker, 2000), pp. 270, 272."/>
          <p:cNvSpPr txBox="1"/>
          <p:nvPr/>
        </p:nvSpPr>
        <p:spPr>
          <a:xfrm>
            <a:off x="2146300" y="10718800"/>
            <a:ext cx="208661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457200">
              <a:defRPr sz="4600">
                <a:solidFill>
                  <a:srgbClr val="FFFFFF"/>
                </a:solidFill>
                <a:latin typeface="+mn-lt"/>
                <a:ea typeface="+mn-ea"/>
                <a:cs typeface="+mn-cs"/>
                <a:sym typeface="Helvetica"/>
              </a:defRPr>
            </a:pPr>
            <a:r>
              <a:t>Norman L. Geisler, </a:t>
            </a:r>
            <a:r>
              <a:rPr i="1"/>
              <a:t>Baker Encyclopedia of Christian Apologetics </a:t>
            </a:r>
            <a:r>
              <a:t>(Grand Rapids: Baker, 2000), p. 272.</a:t>
            </a:r>
          </a:p>
        </p:txBody>
      </p:sp>
      <p:sp>
        <p:nvSpPr>
          <p:cNvPr id="1645" name="“The problem is deepened by the fact that there is prima facie evidence to indicate that the days of Genesis are indeed twenty-four-hour periods.”"/>
          <p:cNvSpPr txBox="1"/>
          <p:nvPr/>
        </p:nvSpPr>
        <p:spPr>
          <a:xfrm>
            <a:off x="2438399" y="1666639"/>
            <a:ext cx="15532101"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rtl="1">
              <a:defRPr sz="7200">
                <a:solidFill>
                  <a:srgbClr val="FFFFFF"/>
                </a:solidFill>
                <a:latin typeface="+mn-lt"/>
                <a:ea typeface="+mn-ea"/>
                <a:cs typeface="+mn-cs"/>
                <a:sym typeface="Helvetica"/>
              </a:defRPr>
            </a:lvl1pPr>
          </a:lstStyle>
          <a:p>
            <a:pPr/>
            <a:r>
              <a:t>"لا يوجد تعارض ضروري بين سفر التكوين والاعتقاد بأن الكون يبلغ من العمر ملايين أو حتى بلايين السنين."</a:t>
            </a:r>
          </a:p>
        </p:txBody>
      </p:sp>
      <p:pic>
        <p:nvPicPr>
          <p:cNvPr id="1646" name="Geisler's Encyclopedia apologetics cover.jpg" descr="Geisler's Encyclopedia apologetics cover.jpg"/>
          <p:cNvPicPr>
            <a:picLocks noChangeAspect="1"/>
          </p:cNvPicPr>
          <p:nvPr/>
        </p:nvPicPr>
        <p:blipFill>
          <a:blip r:embed="rId3">
            <a:extLst/>
          </a:blip>
          <a:stretch>
            <a:fillRect/>
          </a:stretch>
        </p:blipFill>
        <p:spPr>
          <a:xfrm>
            <a:off x="18563395" y="1602138"/>
            <a:ext cx="4419601" cy="6337301"/>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50" name="Scientist and Theologian…"/>
          <p:cNvSpPr txBox="1"/>
          <p:nvPr/>
        </p:nvSpPr>
        <p:spPr>
          <a:xfrm>
            <a:off x="7539222" y="5332067"/>
            <a:ext cx="10067554"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457200">
              <a:defRPr sz="6000">
                <a:latin typeface="+mn-lt"/>
                <a:ea typeface="+mn-ea"/>
                <a:cs typeface="+mn-cs"/>
                <a:sym typeface="Helvetica"/>
              </a:defRPr>
            </a:pPr>
            <a:r>
              <a:t>Scientist and Theologian</a:t>
            </a:r>
          </a:p>
          <a:p>
            <a:pPr algn="l" defTabSz="457200">
              <a:defRPr sz="6000">
                <a:latin typeface="+mn-lt"/>
                <a:ea typeface="+mn-ea"/>
                <a:cs typeface="+mn-cs"/>
                <a:sym typeface="Helvetica"/>
              </a:defRPr>
            </a:pPr>
            <a:r>
              <a:t>Millions of Years Rock Layers</a:t>
            </a:r>
          </a:p>
        </p:txBody>
      </p:sp>
      <p:sp>
        <p:nvSpPr>
          <p:cNvPr id="1651" name="Rectangle"/>
          <p:cNvSpPr/>
          <p:nvPr/>
        </p:nvSpPr>
        <p:spPr>
          <a:xfrm>
            <a:off x="-78237" y="-1"/>
            <a:ext cx="24540474" cy="13716002"/>
          </a:xfrm>
          <a:prstGeom prst="rect">
            <a:avLst/>
          </a:prstGeom>
          <a:gradFill>
            <a:gsLst>
              <a:gs pos="0">
                <a:srgbClr val="51A7F9"/>
              </a:gs>
              <a:gs pos="100000">
                <a:srgbClr val="0365C0"/>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2" name="Triangle"/>
          <p:cNvSpPr/>
          <p:nvPr/>
        </p:nvSpPr>
        <p:spPr>
          <a:xfrm rot="8609908">
            <a:off x="5660171" y="4491230"/>
            <a:ext cx="1384302" cy="2895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FFFFF"/>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3" name="Oval"/>
          <p:cNvSpPr/>
          <p:nvPr/>
        </p:nvSpPr>
        <p:spPr>
          <a:xfrm>
            <a:off x="1549400" y="-177800"/>
            <a:ext cx="9055100" cy="5461000"/>
          </a:xfrm>
          <a:prstGeom prst="ellipse">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4" name="Oval"/>
          <p:cNvSpPr/>
          <p:nvPr/>
        </p:nvSpPr>
        <p:spPr>
          <a:xfrm>
            <a:off x="16395700" y="-546100"/>
            <a:ext cx="6019800" cy="7124700"/>
          </a:xfrm>
          <a:prstGeom prst="ellipse">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655" name="NEW-HAND-OVER-LAYERSrocksmen.tiff" descr="NEW-HAND-OVER-LAYERSrocksmen.tiff"/>
          <p:cNvPicPr>
            <a:picLocks noChangeAspect="1"/>
          </p:cNvPicPr>
          <p:nvPr/>
        </p:nvPicPr>
        <p:blipFill>
          <a:blip r:embed="rId3">
            <a:extLst/>
          </a:blip>
          <a:stretch>
            <a:fillRect/>
          </a:stretch>
        </p:blipFill>
        <p:spPr>
          <a:xfrm>
            <a:off x="4546600" y="1816100"/>
            <a:ext cx="16052800" cy="12039600"/>
          </a:xfrm>
          <a:prstGeom prst="rect">
            <a:avLst/>
          </a:prstGeom>
          <a:ln w="12700">
            <a:miter lim="400000"/>
          </a:ln>
        </p:spPr>
      </p:pic>
      <p:sp>
        <p:nvSpPr>
          <p:cNvPr id="1656" name="Circle"/>
          <p:cNvSpPr/>
          <p:nvPr/>
        </p:nvSpPr>
        <p:spPr>
          <a:xfrm>
            <a:off x="20866100" y="5651500"/>
            <a:ext cx="927100" cy="927100"/>
          </a:xfrm>
          <a:prstGeom prst="ellipse">
            <a:avLst/>
          </a:prstGeom>
          <a:solidFill>
            <a:srgbClr val="FFFFFF"/>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7" name="Circle"/>
          <p:cNvSpPr/>
          <p:nvPr/>
        </p:nvSpPr>
        <p:spPr>
          <a:xfrm>
            <a:off x="20662900" y="6858000"/>
            <a:ext cx="635000" cy="635000"/>
          </a:xfrm>
          <a:prstGeom prst="ellipse">
            <a:avLst/>
          </a:prstGeom>
          <a:solidFill>
            <a:srgbClr val="FFFFFF"/>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8" name="Circle"/>
          <p:cNvSpPr/>
          <p:nvPr/>
        </p:nvSpPr>
        <p:spPr>
          <a:xfrm>
            <a:off x="20123150" y="7550150"/>
            <a:ext cx="546100" cy="546100"/>
          </a:xfrm>
          <a:prstGeom prst="ellipse">
            <a:avLst/>
          </a:prstGeom>
          <a:solidFill>
            <a:srgbClr val="FFFFFF"/>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9" name="Circle"/>
          <p:cNvSpPr/>
          <p:nvPr/>
        </p:nvSpPr>
        <p:spPr>
          <a:xfrm>
            <a:off x="19494500" y="8026400"/>
            <a:ext cx="444500" cy="444500"/>
          </a:xfrm>
          <a:prstGeom prst="ellipse">
            <a:avLst/>
          </a:prstGeom>
          <a:solidFill>
            <a:srgbClr val="FFFFFF"/>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0" name="عـــالـــم"/>
          <p:cNvSpPr txBox="1"/>
          <p:nvPr/>
        </p:nvSpPr>
        <p:spPr>
          <a:xfrm>
            <a:off x="2621661" y="11387579"/>
            <a:ext cx="2973179" cy="14393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sz="8600">
                <a:solidFill>
                  <a:srgbClr val="FFCD8A"/>
                </a:solidFill>
                <a:latin typeface="+mn-lt"/>
                <a:ea typeface="+mn-ea"/>
                <a:cs typeface="+mn-cs"/>
                <a:sym typeface="Helvetica"/>
              </a:defRPr>
            </a:pPr>
            <a:r>
              <a:t>عـــالـ</a:t>
            </a:r>
            <a:r>
              <a:t>ِ</a:t>
            </a:r>
            <a:r>
              <a:t>ــم</a:t>
            </a:r>
          </a:p>
        </p:txBody>
      </p:sp>
      <p:sp>
        <p:nvSpPr>
          <p:cNvPr id="1661" name="عالم لاهوت"/>
          <p:cNvSpPr txBox="1"/>
          <p:nvPr/>
        </p:nvSpPr>
        <p:spPr>
          <a:xfrm>
            <a:off x="17904642" y="11343128"/>
            <a:ext cx="4133797" cy="1519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8600">
                <a:solidFill>
                  <a:srgbClr val="FFCD8A"/>
                </a:solidFill>
                <a:latin typeface="+mn-lt"/>
                <a:ea typeface="+mn-ea"/>
                <a:cs typeface="+mn-cs"/>
                <a:sym typeface="Helvetica"/>
              </a:defRPr>
            </a:lvl1pPr>
          </a:lstStyle>
          <a:p>
            <a:pPr/>
            <a:r>
              <a:t>عالم لاهوت</a:t>
            </a:r>
          </a:p>
        </p:txBody>
      </p:sp>
      <p:sp>
        <p:nvSpPr>
          <p:cNvPr id="1662" name="Rectangle"/>
          <p:cNvSpPr/>
          <p:nvPr/>
        </p:nvSpPr>
        <p:spPr>
          <a:xfrm rot="461607">
            <a:off x="11296312" y="3486372"/>
            <a:ext cx="4465709" cy="1993452"/>
          </a:xfrm>
          <a:prstGeom prst="rect">
            <a:avLst/>
          </a:prstGeom>
          <a:solidFill>
            <a:srgbClr val="E0E5E7"/>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3" name="ملايين السنين"/>
          <p:cNvSpPr txBox="1"/>
          <p:nvPr/>
        </p:nvSpPr>
        <p:spPr>
          <a:xfrm rot="447900">
            <a:off x="11410577" y="3021269"/>
            <a:ext cx="4179046" cy="2519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rtl="1">
              <a:lnSpc>
                <a:spcPct val="80000"/>
              </a:lnSpc>
              <a:defRPr sz="7900">
                <a:latin typeface="+mn-lt"/>
                <a:ea typeface="+mn-ea"/>
                <a:cs typeface="+mn-cs"/>
                <a:sym typeface="Helvetica"/>
              </a:defRPr>
            </a:lvl1pPr>
          </a:lstStyle>
          <a:p>
            <a:pPr/>
            <a:r>
              <a:t>ملايين السنين</a:t>
            </a:r>
          </a:p>
        </p:txBody>
      </p:sp>
      <p:sp>
        <p:nvSpPr>
          <p:cNvPr id="1664" name="الكتاب المقدّس ليس حقيقياَ! هذه الطبقات الصخرية تبين أن الأرض عمرها  ملايين السنين. يجب أن تصدقني فأنا عالم!"/>
          <p:cNvSpPr txBox="1"/>
          <p:nvPr/>
        </p:nvSpPr>
        <p:spPr>
          <a:xfrm>
            <a:off x="1740420" y="207443"/>
            <a:ext cx="8332645" cy="511478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lnSpc>
                <a:spcPct val="70000"/>
              </a:lnSpc>
              <a:defRPr b="1" sz="6000">
                <a:latin typeface="+mn-lt"/>
                <a:ea typeface="+mn-ea"/>
                <a:cs typeface="+mn-cs"/>
                <a:sym typeface="Helvetica"/>
              </a:defRPr>
            </a:pPr>
            <a:r>
              <a:t>الكتاب المقدّس ليس حقيقياَ! هذه الطبقات الصخرية تبي</a:t>
            </a:r>
            <a:r>
              <a:t>ِّ</a:t>
            </a:r>
            <a:r>
              <a:t>ن أن</a:t>
            </a:r>
            <a:r>
              <a:t>َّ</a:t>
            </a:r>
            <a:r>
              <a:t> </a:t>
            </a:r>
            <a:r>
              <a:t>عمر </a:t>
            </a:r>
            <a:r>
              <a:t>الأرض ملايين السنين. يجب أن تصد</a:t>
            </a:r>
            <a:r>
              <a:t>ِّ</a:t>
            </a:r>
            <a:r>
              <a:t>قني فأنا عال</a:t>
            </a:r>
            <a:r>
              <a:t>ِ</a:t>
            </a:r>
            <a:r>
              <a:t>م!</a:t>
            </a:r>
          </a:p>
        </p:txBody>
      </p:sp>
      <p:sp>
        <p:nvSpPr>
          <p:cNvPr id="1665" name="سأقبل نظرية ملايين السنين وأضيفها إلى الكتاب المقدّس!"/>
          <p:cNvSpPr txBox="1"/>
          <p:nvPr/>
        </p:nvSpPr>
        <p:spPr>
          <a:xfrm>
            <a:off x="16985267" y="483144"/>
            <a:ext cx="4840666" cy="5507100"/>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defRPr b="1" sz="6000">
                <a:latin typeface="+mn-lt"/>
                <a:ea typeface="+mn-ea"/>
                <a:cs typeface="+mn-cs"/>
                <a:sym typeface="Helvetica"/>
              </a:defRPr>
            </a:pPr>
            <a:r>
              <a:t>سأقبل نظري</a:t>
            </a:r>
            <a:r>
              <a:t>َّ</a:t>
            </a:r>
            <a:r>
              <a:t>ة ملايين السنين وأضيفها إلى الكتاب المقدّ</a:t>
            </a:r>
            <a:r>
              <a:t>َ</a:t>
            </a:r>
            <a:r>
              <a:t>س!</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69" name="We affirm that any preunderstandings which the interpreter brings to Scripture should be in harmony with scriptural teaching and subject to correction by it."/>
          <p:cNvSpPr txBox="1"/>
          <p:nvPr>
            <p:ph type="title"/>
          </p:nvPr>
        </p:nvSpPr>
        <p:spPr>
          <a:xfrm>
            <a:off x="2444750" y="4590771"/>
            <a:ext cx="19494500" cy="4993108"/>
          </a:xfrm>
          <a:prstGeom prst="rect">
            <a:avLst/>
          </a:prstGeom>
        </p:spPr>
        <p:txBody>
          <a:bodyPr/>
          <a:lstStyle/>
          <a:p>
            <a:pPr algn="r" defTabSz="457200" rtl="1">
              <a:defRPr>
                <a:effectLst/>
              </a:defRPr>
            </a:pPr>
            <a:r>
              <a:rPr b="1">
                <a:solidFill>
                  <a:srgbClr val="00B0F0"/>
                </a:solidFill>
              </a:rPr>
              <a:t>نُؤكِّدُ</a:t>
            </a:r>
            <a:r>
              <a:t> أنَّ أيّة </a:t>
            </a:r>
            <a:r>
              <a:rPr>
                <a:solidFill>
                  <a:srgbClr val="FFFF00"/>
                </a:solidFill>
              </a:rPr>
              <a:t>مفاهيم سابقة </a:t>
            </a:r>
            <a:r>
              <a:t>يأتي بها المفسِّر إلى الكتاب المُقدَّس </a:t>
            </a:r>
            <a:r>
              <a:rPr>
                <a:solidFill>
                  <a:srgbClr val="FFFF00"/>
                </a:solidFill>
              </a:rPr>
              <a:t>لا بدَّ من أن تكون متوافقة مع التعليم الكتابيّ، وخاضعة لتصحيحه.</a:t>
            </a:r>
          </a:p>
        </p:txBody>
      </p:sp>
      <p:sp>
        <p:nvSpPr>
          <p:cNvPr id="1670" name="Chicago Statement on Biblical Hermeneutics (1982),  Article 19"/>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a:t>
            </a:r>
            <a:r>
              <a:t>19</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4" name="We deny that Scripture should be required to fit alien preunderstandings, inconsistent with itself, such as naturalism, evolutionism, scientism, secular humanism, and relativism."/>
          <p:cNvSpPr txBox="1"/>
          <p:nvPr>
            <p:ph type="title"/>
          </p:nvPr>
        </p:nvSpPr>
        <p:spPr>
          <a:xfrm>
            <a:off x="2438400" y="4318000"/>
            <a:ext cx="19494500" cy="7962900"/>
          </a:xfrm>
          <a:prstGeom prst="rect">
            <a:avLst/>
          </a:prstGeom>
        </p:spPr>
        <p:txBody>
          <a:bodyPr/>
          <a:lstStyle/>
          <a:p>
            <a:pPr algn="r" defTabSz="457200" rtl="1">
              <a:defRPr>
                <a:effectLst/>
              </a:defRPr>
            </a:pPr>
            <a:br/>
            <a:r>
              <a:rPr b="1">
                <a:solidFill>
                  <a:srgbClr val="00B0F0"/>
                </a:solidFill>
              </a:rPr>
              <a:t>نُنكِرُ</a:t>
            </a:r>
            <a:r>
              <a:t> وجوب أن يكون الكتاب المُقدَّس مُلزَمًا بالتوافُق مع </a:t>
            </a:r>
            <a:r>
              <a:rPr>
                <a:solidFill>
                  <a:srgbClr val="FFFF00"/>
                </a:solidFill>
              </a:rPr>
              <a:t>مفاهيم سابقة غريبة عنه</a:t>
            </a:r>
            <a:r>
              <a:t>، ومتناقضة معه، </a:t>
            </a:r>
            <a:r>
              <a:rPr>
                <a:solidFill>
                  <a:srgbClr val="FFFF00"/>
                </a:solidFill>
              </a:rPr>
              <a:t>مثل المذهب الطبيعيّ، والمذهب التطوريّ، والمذهب العلميّ، والمذهب الإنسانيّ العلمانيّ، ومذهب النسبيَّة.</a:t>
            </a:r>
          </a:p>
        </p:txBody>
      </p:sp>
      <p:sp>
        <p:nvSpPr>
          <p:cNvPr id="1675" name="Chicago Statement on Biblical Hermeneutics (1982),  Article 19"/>
          <p:cNvSpPr txBox="1"/>
          <p:nvPr/>
        </p:nvSpPr>
        <p:spPr>
          <a:xfrm>
            <a:off x="2441401" y="941841"/>
            <a:ext cx="19494502" cy="28407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lnSpc>
                <a:spcPct val="80000"/>
              </a:lnSpc>
              <a:defRPr sz="9000">
                <a:solidFill>
                  <a:srgbClr val="FFFFFF"/>
                </a:solidFill>
                <a:latin typeface="Gill Sans"/>
                <a:ea typeface="Gill Sans"/>
                <a:cs typeface="Gill Sans"/>
                <a:sym typeface="Gill Sans"/>
              </a:defRPr>
            </a:pPr>
            <a:r>
              <a:t>بيان شيكاغو حول </a:t>
            </a:r>
          </a:p>
          <a:p>
            <a:pPr rtl="1">
              <a:lnSpc>
                <a:spcPct val="80000"/>
              </a:lnSpc>
              <a:defRPr sz="9000">
                <a:solidFill>
                  <a:srgbClr val="FFFB00"/>
                </a:solidFill>
                <a:latin typeface="Gill Sans"/>
                <a:ea typeface="Gill Sans"/>
                <a:cs typeface="Gill Sans"/>
                <a:sym typeface="Gill Sans"/>
              </a:defRPr>
            </a:pPr>
            <a:r>
              <a:t>مبادئ تفسير الكتاب المُقدَّس </a:t>
            </a:r>
            <a:r>
              <a:rPr>
                <a:solidFill>
                  <a:srgbClr val="FFFFFF"/>
                </a:solidFill>
              </a:rPr>
              <a:t>(1982) </a:t>
            </a:r>
            <a:r>
              <a:t>البند </a:t>
            </a:r>
            <a:r>
              <a:t>19</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79" name="Naturalism"/>
          <p:cNvSpPr txBox="1"/>
          <p:nvPr/>
        </p:nvSpPr>
        <p:spPr>
          <a:xfrm>
            <a:off x="889000" y="1104900"/>
            <a:ext cx="22860000" cy="1418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2300"/>
              </a:spcBef>
              <a:defRPr sz="8600">
                <a:solidFill>
                  <a:srgbClr val="78E2F7"/>
                </a:solidFill>
                <a:effectLst>
                  <a:outerShdw sx="100000" sy="100000" kx="0" ky="0" algn="b" rotWithShape="0" blurRad="38100" dist="38100" dir="2700000">
                    <a:srgbClr val="000000">
                      <a:alpha val="43137"/>
                    </a:srgbClr>
                  </a:outerShdw>
                </a:effectLst>
                <a:uFill>
                  <a:solidFill>
                    <a:srgbClr val="FFFFFF"/>
                  </a:solidFill>
                </a:uFill>
                <a:latin typeface="+mn-lt"/>
                <a:ea typeface="+mn-ea"/>
                <a:cs typeface="+mn-cs"/>
                <a:sym typeface="Helvetica"/>
              </a:defRPr>
            </a:lvl1pPr>
          </a:lstStyle>
          <a:p>
            <a:pPr/>
            <a:r>
              <a:t>المذهب الطبيعيّ</a:t>
            </a:r>
          </a:p>
        </p:txBody>
      </p:sp>
      <p:sp>
        <p:nvSpPr>
          <p:cNvPr id="1680" name="Line"/>
          <p:cNvSpPr/>
          <p:nvPr/>
        </p:nvSpPr>
        <p:spPr>
          <a:xfrm>
            <a:off x="2946361" y="2882900"/>
            <a:ext cx="18313480" cy="0"/>
          </a:xfrm>
          <a:prstGeom prst="line">
            <a:avLst/>
          </a:prstGeom>
          <a:blipFill>
            <a:blip r:embed="rId2"/>
          </a:blipFill>
          <a:ln w="114300" cap="rnd">
            <a:solidFill>
              <a:srgbClr val="FFFFFF"/>
            </a:solidFill>
            <a:custDash>
              <a:ds d="100000" sp="200000"/>
            </a:custDash>
            <a:headEnd type="oval"/>
            <a:tailEnd type="oval"/>
          </a:ln>
        </p:spPr>
        <p:txBody>
          <a:bodyPr lIns="45718" tIns="45718" rIns="45718" bIns="45718"/>
          <a:lstStyle/>
          <a:p>
            <a:pPr/>
          </a:p>
        </p:txBody>
      </p:sp>
      <p:sp>
        <p:nvSpPr>
          <p:cNvPr id="1681" name="Atheism, Evolutionism, Scientism, and Secular Humanism"/>
          <p:cNvSpPr txBox="1"/>
          <p:nvPr/>
        </p:nvSpPr>
        <p:spPr>
          <a:xfrm>
            <a:off x="4767400" y="9416740"/>
            <a:ext cx="14849198" cy="12606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defRPr i="1" sz="7200">
                <a:solidFill>
                  <a:srgbClr val="FFFFFF"/>
                </a:solidFill>
                <a:uFill>
                  <a:solidFill>
                    <a:srgbClr val="FFFFFF"/>
                  </a:solidFill>
                </a:uFill>
                <a:latin typeface="+mn-lt"/>
                <a:ea typeface="+mn-ea"/>
                <a:cs typeface="+mn-cs"/>
                <a:sym typeface="Helvetica"/>
              </a:defRPr>
            </a:lvl1pPr>
          </a:lstStyle>
          <a:p>
            <a:pPr/>
            <a:r>
              <a:t>الإلحاد والتطوُّر والعلمانيَّة والإنسانيَّة العلمانيَّة</a:t>
            </a:r>
          </a:p>
        </p:txBody>
      </p:sp>
      <p:sp>
        <p:nvSpPr>
          <p:cNvPr id="1682" name="الطبيعة هي كلُّ ما هو موجود.…"/>
          <p:cNvSpPr txBox="1"/>
          <p:nvPr/>
        </p:nvSpPr>
        <p:spPr>
          <a:xfrm>
            <a:off x="2841591" y="3462849"/>
            <a:ext cx="18523020" cy="5372662"/>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marL="1270000" indent="-1270000" algn="r" defTabSz="914400" rtl="1">
              <a:lnSpc>
                <a:spcPct val="90000"/>
              </a:lnSpc>
              <a:spcBef>
                <a:spcPts val="3600"/>
              </a:spcBef>
              <a:buClr>
                <a:srgbClr val="FFFFFF"/>
              </a:buClr>
              <a:buSzPct val="100000"/>
              <a:buAutoNum type="arabicPeriod" startAt="1"/>
              <a:defRPr sz="7400">
                <a:solidFill>
                  <a:srgbClr val="FFFFFF"/>
                </a:solidFill>
                <a:latin typeface="+mn-lt"/>
                <a:ea typeface="+mn-ea"/>
                <a:cs typeface="+mn-cs"/>
                <a:sym typeface="Helvetica"/>
              </a:defRPr>
            </a:pPr>
            <a:r>
              <a:t>الطبيعة هي كلُّ ما هو موجود.</a:t>
            </a:r>
          </a:p>
          <a:p>
            <a:pPr marL="1270000" indent="-1270000" algn="r" defTabSz="914400" rtl="1">
              <a:lnSpc>
                <a:spcPct val="90000"/>
              </a:lnSpc>
              <a:spcBef>
                <a:spcPts val="3600"/>
              </a:spcBef>
              <a:buClr>
                <a:srgbClr val="FFFFFF"/>
              </a:buClr>
              <a:buSzPct val="100000"/>
              <a:buAutoNum type="arabicPeriod" startAt="1"/>
              <a:defRPr sz="7400">
                <a:solidFill>
                  <a:srgbClr val="FFFFFF"/>
                </a:solidFill>
                <a:latin typeface="+mn-lt"/>
                <a:ea typeface="+mn-ea"/>
                <a:cs typeface="+mn-cs"/>
                <a:sym typeface="Helvetica"/>
              </a:defRPr>
            </a:pPr>
            <a:r>
              <a:t>يجوز لا بل يجب أن يُفسَّر كلُّ شيء من طريق </a:t>
            </a:r>
            <a:r>
              <a:rPr>
                <a:solidFill>
                  <a:srgbClr val="FFFF00"/>
                </a:solidFill>
              </a:rPr>
              <a:t>الوقت </a:t>
            </a:r>
            <a:r>
              <a:t>و</a:t>
            </a:r>
            <a:r>
              <a:rPr>
                <a:solidFill>
                  <a:srgbClr val="FFFF00"/>
                </a:solidFill>
              </a:rPr>
              <a:t>الصدفة</a:t>
            </a:r>
            <a:r>
              <a:t> بالإضافة إلى </a:t>
            </a:r>
            <a:r>
              <a:rPr>
                <a:solidFill>
                  <a:srgbClr val="FFFF00"/>
                </a:solidFill>
              </a:rPr>
              <a:t>قوانين الطبيعة</a:t>
            </a:r>
            <a:r>
              <a:t> التي تعمل على المادَّة.</a:t>
            </a:r>
          </a:p>
        </p:txBody>
      </p:sp>
      <p:sp>
        <p:nvSpPr>
          <p:cNvPr id="1683" name="Omit this"/>
          <p:cNvSpPr txBox="1"/>
          <p:nvPr/>
        </p:nvSpPr>
        <p:spPr>
          <a:xfrm>
            <a:off x="9077548" y="6341541"/>
            <a:ext cx="6228904" cy="2088209"/>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0">
                <a:solidFill>
                  <a:srgbClr val="FFFFFF"/>
                </a:solidFill>
              </a:defRPr>
            </a:lvl1pPr>
          </a:lstStyle>
          <a:p>
            <a:pPr/>
            <a:r>
              <a:t>Omit this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85"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1828800">
              <a:defRPr>
                <a:uFill>
                  <a:solidFill>
                    <a:srgbClr val="000000"/>
                  </a:solidFill>
                </a:uFill>
                <a:latin typeface="Gill Sans"/>
                <a:ea typeface="Gill Sans"/>
                <a:cs typeface="Gill Sans"/>
                <a:sym typeface="Gill Sans"/>
              </a:defRPr>
            </a:pPr>
          </a:p>
        </p:txBody>
      </p:sp>
      <p:sp>
        <p:nvSpPr>
          <p:cNvPr id="1686" name="Slide Number"/>
          <p:cNvSpPr txBox="1"/>
          <p:nvPr>
            <p:ph type="sldNum" sz="quarter" idx="4294967295"/>
          </p:nvPr>
        </p:nvSpPr>
        <p:spPr>
          <a:xfrm>
            <a:off x="22844019" y="13061951"/>
            <a:ext cx="3238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690" name="Group"/>
          <p:cNvGrpSpPr/>
          <p:nvPr/>
        </p:nvGrpSpPr>
        <p:grpSpPr>
          <a:xfrm>
            <a:off x="5905498" y="770135"/>
            <a:ext cx="12611105" cy="12175731"/>
            <a:chOff x="0" y="0"/>
            <a:chExt cx="12611104" cy="12175730"/>
          </a:xfrm>
        </p:grpSpPr>
        <p:pic>
          <p:nvPicPr>
            <p:cNvPr id="1687" name="Evol Rings-AstroGeoBio_layered_mid.png" descr="Evol Rings-AstroGeoBio_layered_mid.png"/>
            <p:cNvPicPr>
              <a:picLocks noChangeAspect="1"/>
            </p:cNvPicPr>
            <p:nvPr/>
          </p:nvPicPr>
          <p:blipFill>
            <a:blip r:embed="rId3">
              <a:extLst/>
            </a:blip>
            <a:stretch>
              <a:fillRect/>
            </a:stretch>
          </p:blipFill>
          <p:spPr>
            <a:xfrm>
              <a:off x="0" y="0"/>
              <a:ext cx="12611105" cy="12175731"/>
            </a:xfrm>
            <a:prstGeom prst="rect">
              <a:avLst/>
            </a:prstGeom>
            <a:ln w="12700" cap="flat">
              <a:noFill/>
              <a:miter lim="400000"/>
            </a:ln>
            <a:effectLst/>
          </p:spPr>
        </p:pic>
        <p:sp>
          <p:nvSpPr>
            <p:cNvPr id="1688" name="Earth"/>
            <p:cNvSpPr txBox="1"/>
            <p:nvPr/>
          </p:nvSpPr>
          <p:spPr>
            <a:xfrm>
              <a:off x="4962372" y="8957825"/>
              <a:ext cx="2682257"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689" name="Geological Evolution"/>
            <p:cNvSpPr txBox="1"/>
            <p:nvPr/>
          </p:nvSpPr>
          <p:spPr>
            <a:xfrm>
              <a:off x="3426948" y="2644776"/>
              <a:ext cx="5753104"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694" name="Group"/>
          <p:cNvGrpSpPr/>
          <p:nvPr/>
        </p:nvGrpSpPr>
        <p:grpSpPr>
          <a:xfrm>
            <a:off x="5892273" y="779263"/>
            <a:ext cx="12614806" cy="12179303"/>
            <a:chOff x="0" y="0"/>
            <a:chExt cx="12614805" cy="12179301"/>
          </a:xfrm>
        </p:grpSpPr>
        <p:pic>
          <p:nvPicPr>
            <p:cNvPr id="1691" name="Evol Rings-AstroGeoBio_layered_large.png" descr="Evol Rings-AstroGeoBio_layered_large.png"/>
            <p:cNvPicPr>
              <a:picLocks noChangeAspect="1"/>
            </p:cNvPicPr>
            <p:nvPr/>
          </p:nvPicPr>
          <p:blipFill>
            <a:blip r:embed="rId4">
              <a:extLst/>
            </a:blip>
            <a:stretch>
              <a:fillRect/>
            </a:stretch>
          </p:blipFill>
          <p:spPr>
            <a:xfrm>
              <a:off x="-1" y="-1"/>
              <a:ext cx="12614806" cy="12179303"/>
            </a:xfrm>
            <a:prstGeom prst="rect">
              <a:avLst/>
            </a:prstGeom>
            <a:ln w="12700" cap="flat">
              <a:noFill/>
              <a:miter lim="400000"/>
            </a:ln>
            <a:effectLst/>
          </p:spPr>
        </p:pic>
        <p:sp>
          <p:nvSpPr>
            <p:cNvPr id="1692" name="Cosmological…"/>
            <p:cNvSpPr txBox="1"/>
            <p:nvPr/>
          </p:nvSpPr>
          <p:spPr>
            <a:xfrm>
              <a:off x="5059499" y="835649"/>
              <a:ext cx="2843710"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18288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693" name="Planets, Stars, Galaxies"/>
            <p:cNvSpPr txBox="1"/>
            <p:nvPr/>
          </p:nvSpPr>
          <p:spPr>
            <a:xfrm>
              <a:off x="3122203" y="10453110"/>
              <a:ext cx="6718304"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698" name="Group"/>
          <p:cNvGrpSpPr/>
          <p:nvPr/>
        </p:nvGrpSpPr>
        <p:grpSpPr>
          <a:xfrm>
            <a:off x="5915677" y="761609"/>
            <a:ext cx="12611106" cy="12175731"/>
            <a:chOff x="-1" y="0"/>
            <a:chExt cx="12611105" cy="12175730"/>
          </a:xfrm>
        </p:grpSpPr>
        <p:pic>
          <p:nvPicPr>
            <p:cNvPr id="1695" name="Evol Rings-AstroGeoBio_layeredsm.png" descr="Evol Rings-AstroGeoBio_layeredsm.png"/>
            <p:cNvPicPr>
              <a:picLocks noChangeAspect="1"/>
            </p:cNvPicPr>
            <p:nvPr/>
          </p:nvPicPr>
          <p:blipFill>
            <a:blip r:embed="rId5">
              <a:extLst/>
            </a:blip>
            <a:stretch>
              <a:fillRect/>
            </a:stretch>
          </p:blipFill>
          <p:spPr>
            <a:xfrm>
              <a:off x="-2" y="-1"/>
              <a:ext cx="12611107" cy="12175731"/>
            </a:xfrm>
            <a:prstGeom prst="rect">
              <a:avLst/>
            </a:prstGeom>
            <a:ln w="12700" cap="flat">
              <a:noFill/>
              <a:miter lim="400000"/>
            </a:ln>
            <a:effectLst/>
          </p:spPr>
        </p:pic>
        <p:sp>
          <p:nvSpPr>
            <p:cNvPr id="1696" name="Life"/>
            <p:cNvSpPr txBox="1"/>
            <p:nvPr/>
          </p:nvSpPr>
          <p:spPr>
            <a:xfrm>
              <a:off x="5574469" y="7603167"/>
              <a:ext cx="2682258"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697" name="Biological…"/>
            <p:cNvSpPr txBox="1"/>
            <p:nvPr/>
          </p:nvSpPr>
          <p:spPr>
            <a:xfrm>
              <a:off x="4031876" y="4199588"/>
              <a:ext cx="4598150"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18288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البيولوجيّ</a:t>
              </a:r>
            </a:p>
          </p:txBody>
        </p:sp>
      </p:grpSp>
      <p:grpSp>
        <p:nvGrpSpPr>
          <p:cNvPr id="1701" name="Group"/>
          <p:cNvGrpSpPr/>
          <p:nvPr/>
        </p:nvGrpSpPr>
        <p:grpSpPr>
          <a:xfrm>
            <a:off x="4796846" y="4736010"/>
            <a:ext cx="14790308" cy="4269380"/>
            <a:chOff x="0" y="-12700"/>
            <a:chExt cx="14790306" cy="4269378"/>
          </a:xfrm>
        </p:grpSpPr>
        <p:sp>
          <p:nvSpPr>
            <p:cNvPr id="1699" name="Rectangle"/>
            <p:cNvSpPr/>
            <p:nvPr/>
          </p:nvSpPr>
          <p:spPr>
            <a:xfrm>
              <a:off x="0" y="-12700"/>
              <a:ext cx="14790307" cy="4269379"/>
            </a:xfrm>
            <a:prstGeom prst="rect">
              <a:avLst/>
            </a:prstGeom>
            <a:solidFill>
              <a:srgbClr val="FFFB00"/>
            </a:solidFill>
            <a:ln w="25400" cap="flat">
              <a:solidFill>
                <a:schemeClr val="accent1"/>
              </a:solidFill>
              <a:prstDash val="solid"/>
              <a:round/>
            </a:ln>
            <a:effectLst/>
          </p:spPr>
          <p:txBody>
            <a:bodyPr wrap="square" lIns="50800" tIns="50800" rIns="50800" bIns="50800" numCol="1" anchor="ctr">
              <a:noAutofit/>
            </a:bodyPr>
            <a:lstStyle/>
            <a:p>
              <a:pPr/>
            </a:p>
          </p:txBody>
        </p:sp>
        <p:sp>
          <p:nvSpPr>
            <p:cNvPr id="1700" name="It’s all based on naturalism!"/>
            <p:cNvSpPr txBox="1"/>
            <p:nvPr/>
          </p:nvSpPr>
          <p:spPr>
            <a:xfrm>
              <a:off x="143969" y="303284"/>
              <a:ext cx="14502369" cy="3662810"/>
            </a:xfrm>
            <a:prstGeom prst="rect">
              <a:avLst/>
            </a:prstGeom>
            <a:solidFill>
              <a:srgbClr val="FFFB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rtl="1">
                <a:lnSpc>
                  <a:spcPct val="70000"/>
                </a:lnSpc>
                <a:defRPr sz="11000">
                  <a:uFill>
                    <a:solidFill>
                      <a:srgbClr val="000000"/>
                    </a:solidFill>
                  </a:uFill>
                  <a:latin typeface="Arial Black"/>
                  <a:ea typeface="Arial Black"/>
                  <a:cs typeface="Arial Black"/>
                  <a:sym typeface="Arial Black"/>
                </a:defRPr>
              </a:pPr>
              <a:r>
                <a:t>كلُّ هذا يستند</a:t>
              </a:r>
            </a:p>
            <a:p>
              <a:pPr defTabSz="914400" rtl="1">
                <a:lnSpc>
                  <a:spcPct val="70000"/>
                </a:lnSpc>
                <a:defRPr sz="11000">
                  <a:uFill>
                    <a:solidFill>
                      <a:srgbClr val="000000"/>
                    </a:solidFill>
                  </a:uFill>
                  <a:latin typeface="Arial Black"/>
                  <a:ea typeface="Arial Black"/>
                  <a:cs typeface="Arial Black"/>
                  <a:sym typeface="Arial Black"/>
                </a:defRPr>
              </a:pPr>
              <a:r>
                <a:t>إلى المذهب الطبيعيّ!</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01"/>
                                        </p:tgtEl>
                                        <p:attrNameLst>
                                          <p:attrName>style.visibility</p:attrName>
                                        </p:attrNameLst>
                                      </p:cBhvr>
                                      <p:to>
                                        <p:strVal val="visible"/>
                                      </p:to>
                                    </p:set>
                                    <p:animEffect filter="fade" transition="in">
                                      <p:cBhvr>
                                        <p:cTn id="7" dur="500"/>
                                        <p:tgtEl>
                                          <p:spTgt spid="1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1"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05"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1828800">
              <a:defRPr>
                <a:uFill>
                  <a:solidFill>
                    <a:srgbClr val="000000"/>
                  </a:solidFill>
                </a:uFill>
                <a:latin typeface="Gill Sans"/>
                <a:ea typeface="Gill Sans"/>
                <a:cs typeface="Gill Sans"/>
                <a:sym typeface="Gill Sans"/>
              </a:defRPr>
            </a:pPr>
          </a:p>
        </p:txBody>
      </p:sp>
      <p:sp>
        <p:nvSpPr>
          <p:cNvPr id="1706" name="Slide Number"/>
          <p:cNvSpPr txBox="1"/>
          <p:nvPr>
            <p:ph type="sldNum" sz="quarter" idx="4294967295"/>
          </p:nvPr>
        </p:nvSpPr>
        <p:spPr>
          <a:xfrm>
            <a:off x="22844019" y="13061951"/>
            <a:ext cx="3238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710" name="Group"/>
          <p:cNvGrpSpPr/>
          <p:nvPr/>
        </p:nvGrpSpPr>
        <p:grpSpPr>
          <a:xfrm>
            <a:off x="5905498" y="770135"/>
            <a:ext cx="12611105" cy="12175731"/>
            <a:chOff x="0" y="0"/>
            <a:chExt cx="12611104" cy="12175730"/>
          </a:xfrm>
        </p:grpSpPr>
        <p:pic>
          <p:nvPicPr>
            <p:cNvPr id="1707" name="Evol Rings-AstroGeoBio_layered_mid.png" descr="Evol Rings-AstroGeoBio_layered_mid.png"/>
            <p:cNvPicPr>
              <a:picLocks noChangeAspect="1"/>
            </p:cNvPicPr>
            <p:nvPr/>
          </p:nvPicPr>
          <p:blipFill>
            <a:blip r:embed="rId3">
              <a:extLst/>
            </a:blip>
            <a:stretch>
              <a:fillRect/>
            </a:stretch>
          </p:blipFill>
          <p:spPr>
            <a:xfrm>
              <a:off x="0" y="0"/>
              <a:ext cx="12611105" cy="12175731"/>
            </a:xfrm>
            <a:prstGeom prst="rect">
              <a:avLst/>
            </a:prstGeom>
            <a:ln w="12700" cap="flat">
              <a:noFill/>
              <a:miter lim="400000"/>
            </a:ln>
            <a:effectLst/>
          </p:spPr>
        </p:pic>
        <p:sp>
          <p:nvSpPr>
            <p:cNvPr id="1708" name="Earth"/>
            <p:cNvSpPr txBox="1"/>
            <p:nvPr/>
          </p:nvSpPr>
          <p:spPr>
            <a:xfrm>
              <a:off x="4962372" y="8957825"/>
              <a:ext cx="2682257"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709" name="Geological Evolution"/>
            <p:cNvSpPr txBox="1"/>
            <p:nvPr/>
          </p:nvSpPr>
          <p:spPr>
            <a:xfrm>
              <a:off x="3426948" y="2644776"/>
              <a:ext cx="5753104"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714" name="Group"/>
          <p:cNvGrpSpPr/>
          <p:nvPr/>
        </p:nvGrpSpPr>
        <p:grpSpPr>
          <a:xfrm>
            <a:off x="5892273" y="779263"/>
            <a:ext cx="12614806" cy="12179303"/>
            <a:chOff x="0" y="0"/>
            <a:chExt cx="12614805" cy="12179301"/>
          </a:xfrm>
        </p:grpSpPr>
        <p:pic>
          <p:nvPicPr>
            <p:cNvPr id="1711" name="Evol Rings-AstroGeoBio_layered_large.png" descr="Evol Rings-AstroGeoBio_layered_large.png"/>
            <p:cNvPicPr>
              <a:picLocks noChangeAspect="1"/>
            </p:cNvPicPr>
            <p:nvPr/>
          </p:nvPicPr>
          <p:blipFill>
            <a:blip r:embed="rId4">
              <a:extLst/>
            </a:blip>
            <a:stretch>
              <a:fillRect/>
            </a:stretch>
          </p:blipFill>
          <p:spPr>
            <a:xfrm>
              <a:off x="-1" y="-1"/>
              <a:ext cx="12614806" cy="12179303"/>
            </a:xfrm>
            <a:prstGeom prst="rect">
              <a:avLst/>
            </a:prstGeom>
            <a:ln w="12700" cap="flat">
              <a:noFill/>
              <a:miter lim="400000"/>
            </a:ln>
            <a:effectLst/>
          </p:spPr>
        </p:pic>
        <p:sp>
          <p:nvSpPr>
            <p:cNvPr id="1712" name="Cosmological…"/>
            <p:cNvSpPr txBox="1"/>
            <p:nvPr/>
          </p:nvSpPr>
          <p:spPr>
            <a:xfrm>
              <a:off x="5059499" y="835649"/>
              <a:ext cx="2843710"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18288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713" name="Planets, Stars, Galaxies"/>
            <p:cNvSpPr txBox="1"/>
            <p:nvPr/>
          </p:nvSpPr>
          <p:spPr>
            <a:xfrm>
              <a:off x="3122203" y="10453110"/>
              <a:ext cx="6718304"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717" name="Group"/>
          <p:cNvGrpSpPr/>
          <p:nvPr/>
        </p:nvGrpSpPr>
        <p:grpSpPr>
          <a:xfrm>
            <a:off x="2999468" y="4504334"/>
            <a:ext cx="18423164" cy="4707332"/>
            <a:chOff x="0" y="0"/>
            <a:chExt cx="18423162" cy="4707330"/>
          </a:xfrm>
        </p:grpSpPr>
        <p:sp>
          <p:nvSpPr>
            <p:cNvPr id="1715" name="Rectangle"/>
            <p:cNvSpPr/>
            <p:nvPr/>
          </p:nvSpPr>
          <p:spPr>
            <a:xfrm>
              <a:off x="0" y="0"/>
              <a:ext cx="18423163" cy="4707331"/>
            </a:xfrm>
            <a:prstGeom prst="rect">
              <a:avLst/>
            </a:prstGeom>
            <a:solidFill>
              <a:srgbClr val="FFFB00"/>
            </a:solidFill>
            <a:ln w="25400" cap="flat">
              <a:solidFill>
                <a:schemeClr val="accent1"/>
              </a:solidFill>
              <a:prstDash val="solid"/>
              <a:round/>
            </a:ln>
            <a:effectLst/>
          </p:spPr>
          <p:txBody>
            <a:bodyPr wrap="square" lIns="50800" tIns="50800" rIns="50800" bIns="50800" numCol="1" anchor="ctr">
              <a:noAutofit/>
            </a:bodyPr>
            <a:lstStyle/>
            <a:p>
              <a:pPr/>
            </a:p>
          </p:txBody>
        </p:sp>
        <p:sp>
          <p:nvSpPr>
            <p:cNvPr id="1716" name="2/3 evolution is also a MYTH based on naturalism!"/>
            <p:cNvSpPr txBox="1"/>
            <p:nvPr/>
          </p:nvSpPr>
          <p:spPr>
            <a:xfrm>
              <a:off x="320517" y="322429"/>
              <a:ext cx="17782128" cy="4062473"/>
            </a:xfrm>
            <a:prstGeom prst="rect">
              <a:avLst/>
            </a:prstGeom>
            <a:solidFill>
              <a:srgbClr val="FFFB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sz="11000">
                  <a:uFill>
                    <a:solidFill>
                      <a:srgbClr val="000000"/>
                    </a:solidFill>
                  </a:uFill>
                  <a:latin typeface="Arial Black"/>
                  <a:ea typeface="Arial Black"/>
                  <a:cs typeface="Arial Black"/>
                  <a:sym typeface="Arial Black"/>
                </a:defRPr>
              </a:lvl1pPr>
            </a:lstStyle>
            <a:p>
              <a:pPr/>
              <a:r>
                <a:t>2/3 التطوُّر هو بدوره أسطورة تستند إلى المذهب الطبيعيّ!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17"/>
                                        </p:tgtEl>
                                        <p:attrNameLst>
                                          <p:attrName>style.visibility</p:attrName>
                                        </p:attrNameLst>
                                      </p:cBhvr>
                                      <p:to>
                                        <p:strVal val="visible"/>
                                      </p:to>
                                    </p:set>
                                    <p:animEffect filter="fade" transition="in">
                                      <p:cBhvr>
                                        <p:cTn id="7" dur="500"/>
                                        <p:tgtEl>
                                          <p:spTgt spid="1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7" grpId="1"/>
    </p:bldLst>
  </p:timing>
</p:sld>
</file>

<file path=ppt/theme/theme1.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Lucida Grande"/>
        <a:ea typeface="Lucida Grande"/>
        <a:cs typeface="Lucida Grand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Lucida Grande"/>
        <a:ea typeface="Lucida Grande"/>
        <a:cs typeface="Lucida Grand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