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theme/theme1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69" r:id="rId2"/>
    <p:sldMasterId id="2147484296" r:id="rId3"/>
    <p:sldMasterId id="2147484310" r:id="rId4"/>
    <p:sldMasterId id="2147484324" r:id="rId5"/>
    <p:sldMasterId id="2147484336" r:id="rId6"/>
    <p:sldMasterId id="2147484348" r:id="rId7"/>
    <p:sldMasterId id="2147484360" r:id="rId8"/>
    <p:sldMasterId id="2147484372" r:id="rId9"/>
    <p:sldMasterId id="2147484374" r:id="rId10"/>
    <p:sldMasterId id="2147484386" r:id="rId11"/>
    <p:sldMasterId id="2147484388" r:id="rId12"/>
    <p:sldMasterId id="2147484402" r:id="rId13"/>
  </p:sldMasterIdLst>
  <p:notesMasterIdLst>
    <p:notesMasterId r:id="rId44"/>
  </p:notesMasterIdLst>
  <p:handoutMasterIdLst>
    <p:handoutMasterId r:id="rId45"/>
  </p:handoutMasterIdLst>
  <p:sldIdLst>
    <p:sldId id="336" r:id="rId14"/>
    <p:sldId id="342" r:id="rId15"/>
    <p:sldId id="4962" r:id="rId16"/>
    <p:sldId id="344" r:id="rId17"/>
    <p:sldId id="345" r:id="rId18"/>
    <p:sldId id="346" r:id="rId19"/>
    <p:sldId id="347" r:id="rId20"/>
    <p:sldId id="348" r:id="rId21"/>
    <p:sldId id="349" r:id="rId22"/>
    <p:sldId id="350" r:id="rId23"/>
    <p:sldId id="351" r:id="rId24"/>
    <p:sldId id="352" r:id="rId25"/>
    <p:sldId id="353" r:id="rId26"/>
    <p:sldId id="354" r:id="rId27"/>
    <p:sldId id="4961" r:id="rId28"/>
    <p:sldId id="356" r:id="rId29"/>
    <p:sldId id="357" r:id="rId30"/>
    <p:sldId id="358" r:id="rId31"/>
    <p:sldId id="359" r:id="rId32"/>
    <p:sldId id="360" r:id="rId33"/>
    <p:sldId id="361" r:id="rId34"/>
    <p:sldId id="362" r:id="rId35"/>
    <p:sldId id="363" r:id="rId36"/>
    <p:sldId id="3994" r:id="rId37"/>
    <p:sldId id="5456" r:id="rId38"/>
    <p:sldId id="5457" r:id="rId39"/>
    <p:sldId id="5458" r:id="rId40"/>
    <p:sldId id="5459" r:id="rId41"/>
    <p:sldId id="321" r:id="rId42"/>
    <p:sldId id="523" r:id="rId43"/>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0093"/>
    <a:srgbClr val="6E0043"/>
    <a:srgbClr val="DC0081"/>
    <a:srgbClr val="B50069"/>
    <a:srgbClr val="000000"/>
    <a:srgbClr val="006600"/>
    <a:srgbClr val="FF00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55"/>
    <p:restoredTop sz="66123"/>
  </p:normalViewPr>
  <p:slideViewPr>
    <p:cSldViewPr>
      <p:cViewPr varScale="1">
        <p:scale>
          <a:sx n="71" d="100"/>
          <a:sy n="71" d="100"/>
        </p:scale>
        <p:origin x="168" y="7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24.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02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276417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xfrm>
            <a:off x="1150938" y="692150"/>
            <a:ext cx="4556125" cy="3416300"/>
          </a:xfrm>
          <a:ln/>
        </p:spPr>
      </p:sp>
      <p:sp>
        <p:nvSpPr>
          <p:cNvPr id="2856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Most of us are good at looking at details. We can evaluate a verse of Scripture or preach a passage. But what about the big picture? So I want to give you a challenge.</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a:xfrm>
            <a:off x="1150938" y="692150"/>
            <a:ext cx="4556125" cy="3416300"/>
          </a:xfrm>
          <a:ln/>
        </p:spPr>
      </p:sp>
      <p:sp>
        <p:nvSpPr>
          <p:cNvPr id="304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Others claim that the key theme of the OT (and the Bible) is the glory of God.</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a:xfrm>
            <a:off x="1150938" y="692150"/>
            <a:ext cx="4556125" cy="3416300"/>
          </a:xfrm>
          <a:ln/>
        </p:spPr>
      </p:sp>
      <p:sp>
        <p:nvSpPr>
          <p:cNvPr id="30617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God certainly wants us to praise him above all else.</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p:cNvSpPr>
          <p:nvPr>
            <p:ph type="sldImg"/>
          </p:nvPr>
        </p:nvSpPr>
        <p:spPr>
          <a:xfrm>
            <a:off x="1150938" y="692150"/>
            <a:ext cx="4556125" cy="3416300"/>
          </a:xfrm>
          <a:solidFill>
            <a:srgbClr val="FFFFFF"/>
          </a:solidFill>
          <a:ln/>
        </p:spPr>
      </p:sp>
      <p:sp>
        <p:nvSpPr>
          <p:cNvPr id="3082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Every section of the Bible teaches us to glorify God.</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xfrm>
            <a:off x="1150938" y="692150"/>
            <a:ext cx="4556125" cy="3416300"/>
          </a:xfrm>
          <a:ln/>
        </p:spPr>
      </p:sp>
      <p:sp>
        <p:nvSpPr>
          <p:cNvPr id="31027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So the Westminster Catechism tells us that the chief aim of man is to glorify God.</a:t>
            </a:r>
          </a:p>
          <a:p>
            <a:r>
              <a:rPr lang="en-US" altLang="en-US" dirty="0">
                <a:latin typeface="Arial" pitchFamily="34" charset="0"/>
                <a:ea typeface="ＭＳ Ｐゴシック" pitchFamily="34" charset="-128"/>
              </a:rPr>
              <a:t>• Jesus prayed in John 17 for God to glorify the Son through the cross so that the Father would be glorified.</a:t>
            </a:r>
          </a:p>
          <a:p>
            <a:r>
              <a:rPr lang="en-US" altLang="en-US" dirty="0">
                <a:latin typeface="Arial" pitchFamily="34" charset="0"/>
                <a:ea typeface="ＭＳ Ｐゴシック" pitchFamily="34" charset="-128"/>
              </a:rPr>
              <a:t>And we should glorify God—but exactly how will he do this—and the cross wasn't even needed in Genesis 1–2 so redemption to glorify God wasn't needed then.</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a:xfrm>
            <a:off x="1150938" y="692150"/>
            <a:ext cx="4556125" cy="3416300"/>
          </a:xfrm>
          <a:ln/>
        </p:spPr>
      </p:sp>
      <p:sp>
        <p:nvSpPr>
          <p:cNvPr id="31232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C. Others say God's sovereignty is the main theme. He is the Big Boss, so just accept it!</a:t>
            </a:r>
          </a:p>
          <a:p>
            <a:r>
              <a:rPr lang="en-US" altLang="en-US" dirty="0">
                <a:latin typeface="Arial" pitchFamily="34" charset="0"/>
                <a:ea typeface="ＭＳ Ｐゴシック" pitchFamily="34" charset="-128"/>
              </a:rPr>
              <a:t>D. Still, others say the key idea is simply "God"—but isn't that too broad?</a:t>
            </a:r>
          </a:p>
          <a:p>
            <a:r>
              <a:rPr lang="en-US" altLang="en-US" dirty="0">
                <a:latin typeface="Arial" pitchFamily="34" charset="0"/>
                <a:ea typeface="ＭＳ Ｐゴシック" pitchFamily="34" charset="-128"/>
              </a:rPr>
              <a:t>Various other themes are presented that we don't have time to cover (E, F, and G).</a:t>
            </a:r>
          </a:p>
          <a:p>
            <a:r>
              <a:rPr lang="en-US" altLang="en-US" dirty="0">
                <a:latin typeface="Arial" pitchFamily="34" charset="0"/>
                <a:ea typeface="ＭＳ Ｐゴシック" pitchFamily="34" charset="-128"/>
              </a:rPr>
              <a:t>H. The Promise Theme emphasizes God's covenants.</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ED75B1C-BFFC-6A49-B409-A04312078246}"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7682" name="Rectangle 2"/>
          <p:cNvSpPr>
            <a:spLocks noGrp="1" noRot="1" noChangeAspect="1" noChangeArrowheads="1"/>
          </p:cNvSpPr>
          <p:nvPr>
            <p:ph type="sldImg"/>
          </p:nvPr>
        </p:nvSpPr>
        <p:spPr>
          <a:xfrm>
            <a:off x="1130300" y="674688"/>
            <a:ext cx="4597400" cy="3448050"/>
          </a:xfrm>
          <a:solidFill>
            <a:srgbClr val="FFFFFF"/>
          </a:solidFill>
          <a:ln/>
        </p:spPr>
      </p:sp>
      <p:sp>
        <p:nvSpPr>
          <p:cNvPr id="32768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ltLang="en-US" dirty="0">
                <a:latin typeface="Arial" pitchFamily="34" charset="0"/>
                <a:ea typeface="ＭＳ Ｐゴシック" pitchFamily="34" charset="-128"/>
              </a:rPr>
              <a:t>We have already seen how the Abrahamic Covenant is fleshed out further in three other OT covenants. </a:t>
            </a:r>
          </a:p>
          <a:p>
            <a:r>
              <a:rPr lang="en-US" altLang="en-US" dirty="0">
                <a:latin typeface="Arial" pitchFamily="34" charset="0"/>
                <a:ea typeface="ＭＳ Ｐゴシック" pitchFamily="34" charset="-128"/>
              </a:rPr>
              <a:t>Covenant is also prominent in the very names of the Old Testament (Old Covenant) and New Testament (New Covenant).</a:t>
            </a:r>
          </a:p>
          <a:p>
            <a:r>
              <a:rPr lang="en-US" altLang="en-US" dirty="0">
                <a:latin typeface="Arial" pitchFamily="34" charset="0"/>
                <a:ea typeface="ＭＳ Ｐゴシック" pitchFamily="34" charset="-128"/>
              </a:rPr>
              <a:t>We don’t have these major divisions of the Bible called the Old Kingdom and New Kingdom—or Old Worship and New Worship—or some other designation that highlights a different theme.</a:t>
            </a:r>
          </a:p>
          <a:p>
            <a:r>
              <a:rPr lang="en-US" altLang="en-US" dirty="0">
                <a:latin typeface="Arial" pitchFamily="34" charset="0"/>
                <a:ea typeface="ＭＳ Ｐゴシック" pitchFamily="34" charset="-128"/>
              </a:rPr>
              <a:t>_________</a:t>
            </a:r>
          </a:p>
          <a:p>
            <a:pPr eaLnBrk="1" hangingPunct="1"/>
            <a:r>
              <a:rPr lang="en-US" altLang="zh-CN" dirty="0">
                <a:latin typeface="Times New Roman" charset="0"/>
                <a:ea typeface="ＭＳ Ｐゴシック" charset="0"/>
                <a:cs typeface="ＭＳ Ｐゴシック" charset="0"/>
              </a:rPr>
              <a:t>The three key provisions of the Genesis 12:1-3 Abrahamic Covenant are later amplified in three other covenants in the OT. All will be fulfilled when Christ returns to reign on this earth:</a:t>
            </a:r>
          </a:p>
          <a:p>
            <a:pPr marL="228600" indent="-228600" eaLnBrk="1" hangingPunct="1">
              <a:buAutoNum type="arabicParenBoth"/>
            </a:pPr>
            <a:r>
              <a:rPr lang="en-US" altLang="zh-CN" dirty="0">
                <a:latin typeface="Times New Roman" charset="0"/>
                <a:ea typeface="ＭＳ Ｐゴシック" charset="0"/>
                <a:cs typeface="ＭＳ Ｐゴシック" charset="0"/>
              </a:rPr>
              <a:t>Israel will finally live in the land that God gave as an eternal possession (Genesis 17:8),</a:t>
            </a:r>
          </a:p>
          <a:p>
            <a:pPr marL="228600" indent="-228600" eaLnBrk="1" hangingPunct="1">
              <a:buAutoNum type="arabicParenBoth"/>
            </a:pPr>
            <a:r>
              <a:rPr lang="en-US" altLang="zh-CN" dirty="0">
                <a:latin typeface="Times New Roman" charset="0"/>
                <a:ea typeface="ＭＳ Ｐゴシック" charset="0"/>
                <a:cs typeface="ＭＳ Ｐゴシック" charset="0"/>
              </a:rPr>
              <a:t>Messiah’s rule will finally provide the world with righteous leadership (Isaiah 11),</a:t>
            </a:r>
          </a:p>
          <a:p>
            <a:pPr marL="228600" indent="-228600" eaLnBrk="1" hangingPunct="1">
              <a:buAutoNum type="arabicParenBoth"/>
            </a:pPr>
            <a:r>
              <a:rPr lang="en-US" altLang="zh-CN" dirty="0">
                <a:latin typeface="Times New Roman" charset="0"/>
                <a:ea typeface="ＭＳ Ｐゴシック" charset="0"/>
                <a:cs typeface="ＭＳ Ｐゴシック" charset="0"/>
              </a:rPr>
              <a:t>The blessing to Israel will include many Gentiles among them (Ezek 47-48).</a:t>
            </a:r>
          </a:p>
          <a:p>
            <a:endParaRPr lang="en-US" altLang="en-US"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a:xfrm>
            <a:off x="1150938" y="692150"/>
            <a:ext cx="4556125" cy="3416300"/>
          </a:xfrm>
          <a:ln/>
        </p:spPr>
      </p:sp>
      <p:sp>
        <p:nvSpPr>
          <p:cNvPr id="3164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I. OT scholar Gerhard Hasel essentially gives up here, throws up his hands, and says that there is no main theme—only many lesser themes.</a:t>
            </a:r>
          </a:p>
          <a:p>
            <a:r>
              <a:rPr lang="en-US" altLang="en-US" dirty="0">
                <a:latin typeface="Arial" pitchFamily="34" charset="0"/>
                <a:ea typeface="ＭＳ Ｐゴシック" pitchFamily="34" charset="-128"/>
              </a:rPr>
              <a:t>J. But I think the main theme is the Rule of God shared with man.</a:t>
            </a:r>
          </a:p>
          <a:p>
            <a:r>
              <a:rPr lang="en-US" altLang="en-US" dirty="0">
                <a:latin typeface="Arial" pitchFamily="34" charset="0"/>
                <a:ea typeface="ＭＳ Ｐゴシック" pitchFamily="34" charset="-128"/>
              </a:rPr>
              <a:t>K. Or, more completely, God's kingdom expands through his covenants as a secondary theme.</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xfrm>
            <a:off x="1150938" y="692150"/>
            <a:ext cx="4556125" cy="3416300"/>
          </a:xfrm>
          <a:ln/>
        </p:spPr>
      </p:sp>
      <p:sp>
        <p:nvSpPr>
          <p:cNvPr id="3184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Our song, "The Lord Reigns," captures the Kingdom theme well.</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a:xfrm>
            <a:off x="1150938" y="692150"/>
            <a:ext cx="4556125" cy="3416300"/>
          </a:xfrm>
          <a:ln/>
        </p:spPr>
      </p:sp>
      <p:sp>
        <p:nvSpPr>
          <p:cNvPr id="3205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All people actually can see God's glory and reign!</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xfrm>
            <a:off x="1150938" y="692150"/>
            <a:ext cx="4556125" cy="3416300"/>
          </a:xfrm>
          <a:ln/>
        </p:spPr>
      </p:sp>
      <p:sp>
        <p:nvSpPr>
          <p:cNvPr id="3225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Our response should be rejoicing.</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xfrm>
            <a:off x="1150938" y="692150"/>
            <a:ext cx="4556125" cy="3416300"/>
          </a:xfrm>
          <a:ln/>
        </p:spPr>
      </p:sp>
      <p:sp>
        <p:nvSpPr>
          <p:cNvPr id="2877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Suppose you were talking to an unbeliever and he asked, "So you are a Bible student? What is the OT about?" </a:t>
            </a:r>
          </a:p>
          <a:p>
            <a:r>
              <a:rPr lang="en-US" altLang="en-US" dirty="0">
                <a:latin typeface="Arial" pitchFamily="34" charset="0"/>
                <a:ea typeface="ＭＳ Ｐゴシック" pitchFamily="34" charset="-128"/>
              </a:rPr>
              <a:t>On the notes section of your phone or on a piece of paper, please write a single sentence to describe the main theme of just the OT. </a:t>
            </a:r>
          </a:p>
          <a:p>
            <a:r>
              <a:rPr lang="en-US" altLang="en-US" dirty="0">
                <a:latin typeface="Arial" pitchFamily="34" charset="0"/>
                <a:ea typeface="ＭＳ Ｐゴシック" pitchFamily="34" charset="-128"/>
              </a:rPr>
              <a:t>Now share this with the person next to you—what is your theme? Redemption? Jesus? God? Blessing? Covenants?</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E0B56608-001D-B848-B57F-AAC21266B03C}"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24610" name="Rectangle 2"/>
          <p:cNvSpPr>
            <a:spLocks noGrp="1" noRot="1" noChangeAspect="1" noChangeArrowheads="1"/>
          </p:cNvSpPr>
          <p:nvPr>
            <p:ph type="sldImg"/>
          </p:nvPr>
        </p:nvSpPr>
        <p:spPr>
          <a:xfrm>
            <a:off x="1131888" y="703263"/>
            <a:ext cx="4586287" cy="3440112"/>
          </a:xfrm>
          <a:solidFill>
            <a:srgbClr val="FFFFFF"/>
          </a:solidFill>
          <a:ln/>
        </p:spPr>
      </p:sp>
      <p:sp>
        <p:nvSpPr>
          <p:cNvPr id="324611"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r>
              <a:rPr lang="en-US" altLang="zh-CN" sz="2400" dirty="0">
                <a:latin typeface="Arial" pitchFamily="34" charset="0"/>
                <a:ea typeface="ＭＳ Ｐゴシック" pitchFamily="34" charset="-128"/>
              </a:rPr>
              <a:t>But we should do more than just rejoice.</a:t>
            </a:r>
          </a:p>
          <a:p>
            <a:pPr>
              <a:spcBef>
                <a:spcPct val="0"/>
              </a:spcBef>
            </a:pPr>
            <a:r>
              <a:rPr lang="en-US" altLang="zh-CN" sz="2400" dirty="0">
                <a:latin typeface="Arial" pitchFamily="34" charset="0"/>
                <a:ea typeface="ＭＳ Ｐゴシック" pitchFamily="34" charset="-128"/>
              </a:rPr>
              <a:t>Remember that on Day 6 God made all the land animals.</a:t>
            </a:r>
          </a:p>
          <a:p>
            <a:pPr>
              <a:spcBef>
                <a:spcPct val="0"/>
              </a:spcBef>
            </a:pPr>
            <a:endParaRPr lang="zh-CN" altLang="en-US" sz="2400"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5DDD098E-1152-604D-A80F-131EB2020E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26658" name="Rectangle 2"/>
          <p:cNvSpPr>
            <a:spLocks noGrp="1" noRot="1" noChangeAspect="1" noChangeArrowheads="1"/>
          </p:cNvSpPr>
          <p:nvPr>
            <p:ph type="sldImg"/>
          </p:nvPr>
        </p:nvSpPr>
        <p:spPr>
          <a:xfrm>
            <a:off x="1131888" y="703263"/>
            <a:ext cx="4586287" cy="3440112"/>
          </a:xfrm>
          <a:solidFill>
            <a:srgbClr val="FFFFFF"/>
          </a:solidFill>
          <a:ln/>
        </p:spPr>
      </p:sp>
      <p:sp>
        <p:nvSpPr>
          <p:cNvPr id="326659"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latin typeface="Arial" pitchFamily="34" charset="0"/>
                <a:ea typeface="ＭＳ Ｐゴシック" pitchFamily="34" charset="-128"/>
              </a:rPr>
              <a:t>And he told us to rule over all these land animals along with the fish and birds. People have asked me, "What is God's plan for my life?" I respond, "Have you read the first chapter of the Bible? You are to rule over creation."</a:t>
            </a:r>
          </a:p>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529CEF1E-B48D-FF40-AF30-FAB191580AA4}"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28706" name="Rectangle 2"/>
          <p:cNvSpPr>
            <a:spLocks noGrp="1" noRot="1" noChangeAspect="1" noChangeArrowheads="1"/>
          </p:cNvSpPr>
          <p:nvPr>
            <p:ph type="sldImg"/>
          </p:nvPr>
        </p:nvSpPr>
        <p:spPr>
          <a:xfrm>
            <a:off x="1131888" y="703263"/>
            <a:ext cx="4586287" cy="3440112"/>
          </a:xfrm>
          <a:solidFill>
            <a:srgbClr val="FFFFFF"/>
          </a:solidFill>
          <a:ln/>
        </p:spPr>
      </p:sp>
      <p:sp>
        <p:nvSpPr>
          <p:cNvPr id="32870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5C57FB2-F0A9-DA4D-9D4E-18BA7AEBB937}"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30754" name="Rectangle 2"/>
          <p:cNvSpPr>
            <a:spLocks noGrp="1" noRot="1" noChangeAspect="1" noChangeArrowheads="1"/>
          </p:cNvSpPr>
          <p:nvPr>
            <p:ph type="sldImg"/>
          </p:nvPr>
        </p:nvSpPr>
        <p:spPr>
          <a:xfrm>
            <a:off x="1131888" y="703263"/>
            <a:ext cx="4586287" cy="3440112"/>
          </a:xfrm>
          <a:solidFill>
            <a:srgbClr val="FFFFFF"/>
          </a:solidFill>
          <a:ln/>
        </p:spPr>
      </p:sp>
      <p:sp>
        <p:nvSpPr>
          <p:cNvPr id="33075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r>
              <a:rPr lang="en-US" altLang="en-US" sz="2400" dirty="0">
                <a:latin typeface="Arial" pitchFamily="34" charset="0"/>
                <a:ea typeface="ＭＳ Ｐゴシック" pitchFamily="34" charset="-128"/>
              </a:rPr>
              <a:t>Notice the repetition:</a:t>
            </a:r>
          </a:p>
          <a:p>
            <a:pPr eaLnBrk="1" hangingPunct="1">
              <a:spcBef>
                <a:spcPct val="0"/>
              </a:spcBef>
            </a:pPr>
            <a:r>
              <a:rPr lang="en-US" altLang="en-US" sz="2400" dirty="0">
                <a:latin typeface="Arial" pitchFamily="34" charset="0"/>
                <a:ea typeface="ＭＳ Ｐゴシック" pitchFamily="34" charset="-128"/>
              </a:rPr>
              <a:t>"Subdue" the earth!</a:t>
            </a:r>
          </a:p>
          <a:p>
            <a:pPr eaLnBrk="1" hangingPunct="1">
              <a:spcBef>
                <a:spcPct val="0"/>
              </a:spcBef>
            </a:pPr>
            <a:r>
              <a:rPr lang="en-US" altLang="en-US" sz="2400" dirty="0">
                <a:latin typeface="Arial" pitchFamily="34" charset="0"/>
                <a:ea typeface="ＭＳ Ｐゴシック" pitchFamily="34" charset="-128"/>
              </a:rPr>
              <a:t>"Have dominion" over the fish, the birds, and animals that move on the earth.</a:t>
            </a:r>
          </a:p>
          <a:p>
            <a:pPr eaLnBrk="1" hangingPunct="1">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pitchFamily="34" charset="0"/>
                <a:ea typeface="ＭＳ Ｐゴシック" pitchFamily="34" charset="-128"/>
              </a:rPr>
              <a:t>The Kingdom theme goes from the first to the last chapters of the Bible.</a:t>
            </a:r>
          </a:p>
          <a:p>
            <a:r>
              <a:rPr lang="en-US" altLang="en-US" dirty="0">
                <a:latin typeface="Arial" pitchFamily="34" charset="0"/>
                <a:ea typeface="ＭＳ Ｐゴシック" pitchFamily="34" charset="-128"/>
              </a:rPr>
              <a:t>• God created us to rule creation </a:t>
            </a:r>
          </a:p>
          <a:p>
            <a:r>
              <a:rPr lang="en-US" altLang="en-US" dirty="0">
                <a:latin typeface="Arial" pitchFamily="34" charset="0"/>
                <a:ea typeface="ＭＳ Ｐゴシック" pitchFamily="34" charset="-128"/>
              </a:rPr>
              <a:t>• and we will do that even in the new Jerusalem!</a:t>
            </a:r>
          </a:p>
          <a:p>
            <a:r>
              <a:rPr lang="en-US" altLang="en-US" dirty="0">
                <a:latin typeface="Arial" pitchFamily="34" charset="0"/>
                <a:ea typeface="ＭＳ Ｐゴシック" pitchFamily="34" charset="-128"/>
              </a:rPr>
              <a:t>• This means that the overall theme of the Bible is that God shares his rule with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Then God's command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will finally be fulfilled.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And the covenants will be his vehicle to accomplish this rule.</a:t>
            </a:r>
          </a:p>
          <a:p>
            <a:pPr eaLnBrk="1" hangingPunct="1"/>
            <a:r>
              <a:rPr lang="en-US" sz="1200" kern="1200" dirty="0">
                <a:solidFill>
                  <a:schemeClr val="tx1"/>
                </a:solidFill>
                <a:effectLst/>
                <a:latin typeface="+mn-lt"/>
                <a:ea typeface="+mn-ea"/>
                <a:cs typeface="+mn-cs"/>
              </a:rPr>
              <a:t>God chose believers like us to rule the world!</a:t>
            </a:r>
          </a:p>
          <a:p>
            <a:pPr eaLnBrk="1" hangingPunct="1"/>
            <a:r>
              <a:rPr lang="en-US" dirty="0">
                <a:latin typeface="Times New Roman" charset="0"/>
                <a:ea typeface="ＭＳ Ｐゴシック" charset="0"/>
                <a:cs typeface="ＭＳ Ｐゴシック" charset="0"/>
              </a:rPr>
              <a:t>Throughout Scripture, we see the Kingdom of God as the primary theme from the first to the last chapter. But we also see God establishing covenants, or promises, alongside his kingdom rule to enable us to see our eventual rule with him accomplished.</a:t>
            </a:r>
          </a:p>
          <a:p>
            <a:pPr eaLnBrk="1" hangingPunct="1"/>
            <a:r>
              <a:rPr lang="en-US" dirty="0">
                <a:latin typeface="Times New Roman" charset="0"/>
                <a:ea typeface="ＭＳ Ｐゴシック" charset="0"/>
                <a:cs typeface="ＭＳ Ｐゴシック" charset="0"/>
              </a:rPr>
              <a:t>__________</a:t>
            </a:r>
          </a:p>
          <a:p>
            <a:pPr eaLnBrk="1" hangingPunct="1"/>
            <a:r>
              <a:rPr lang="en-US" dirty="0">
                <a:latin typeface="Times New Roman" charset="0"/>
                <a:ea typeface="ＭＳ Ｐゴシック" charset="0"/>
                <a:cs typeface="ＭＳ Ｐゴシック" charset="0"/>
              </a:rPr>
              <a:t>Common-150</a:t>
            </a:r>
          </a:p>
          <a:p>
            <a:pPr eaLnBrk="1" hangingPunct="1"/>
            <a:r>
              <a:rPr lang="en-US" altLang="zh-CN" b="0" dirty="0">
                <a:latin typeface="Arial" charset="0"/>
                <a:ea typeface="SimSun" charset="0"/>
                <a:cs typeface="SimSun" charset="0"/>
              </a:rPr>
              <a:t>BT-01-OT Biblical Theology-24</a:t>
            </a:r>
            <a:endParaRPr lang="en-US" dirty="0">
              <a:latin typeface="Times New Roman" charset="0"/>
              <a:ea typeface="ＭＳ Ｐゴシック" charset="0"/>
              <a:cs typeface="ＭＳ Ｐゴシック" charset="0"/>
            </a:endParaRPr>
          </a:p>
          <a:p>
            <a:r>
              <a:rPr lang="en-US" altLang="zh-CN" b="0" dirty="0">
                <a:latin typeface="Arial" panose="020B0604020202020204" pitchFamily="34" charset="0"/>
                <a:ea typeface="ＭＳ Ｐゴシック" charset="0"/>
                <a:cs typeface="Arial" panose="020B0604020202020204" pitchFamily="34" charset="0"/>
              </a:rPr>
              <a:t>OS-00-Intro-102</a:t>
            </a:r>
            <a:endParaRPr lang="en-US" b="0" dirty="0">
              <a:latin typeface="Arial"/>
              <a:ea typeface="ＭＳ Ｐゴシック" charset="0"/>
              <a:cs typeface="Arial"/>
            </a:endParaRPr>
          </a:p>
          <a:p>
            <a:r>
              <a:rPr lang="en-US" dirty="0">
                <a:latin typeface="Times New Roman" charset="0"/>
                <a:ea typeface="ＭＳ Ｐゴシック" charset="0"/>
                <a:cs typeface="ＭＳ Ｐゴシック" charset="0"/>
              </a:rPr>
              <a:t>OS-01-Gen1-3-slide 100</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OS-23-Isaiah_60-66/Slide 102</a:t>
            </a: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187</a:t>
            </a:r>
          </a:p>
          <a:p>
            <a:pPr eaLnBrk="1" hangingPunct="1"/>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7886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25</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Davidic,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endParaRPr 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OS-00-Intro-104</a:t>
            </a:r>
          </a:p>
          <a:p>
            <a:r>
              <a:rPr lang="en-US" altLang="zh-CN" b="0" dirty="0">
                <a:latin typeface="Arial" panose="020B0604020202020204" pitchFamily="34" charset="0"/>
                <a:ea typeface="ＭＳ Ｐゴシック" charset="0"/>
                <a:cs typeface="Arial" panose="020B0604020202020204" pitchFamily="34" charset="0"/>
              </a:rPr>
              <a:t>OS-23-Isaiah_49-66/Slide 106</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Common-153</a:t>
            </a:r>
          </a:p>
          <a:p>
            <a:pPr eaLnBrk="1" hangingPunct="1"/>
            <a:r>
              <a:rPr lang="en-US" altLang="zh-CN" b="0" dirty="0">
                <a:latin typeface="Arial" charset="0"/>
                <a:ea typeface="SimSun" charset="0"/>
                <a:cs typeface="SimSun" charset="0"/>
              </a:rPr>
              <a:t>BT-01-OT Biblical Theology-27</a:t>
            </a:r>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1366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or "His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Common-154</a:t>
            </a:r>
          </a:p>
          <a:p>
            <a:pPr eaLnBrk="1" hangingPunct="1"/>
            <a:r>
              <a:rPr lang="en-US" altLang="zh-CN" b="0" dirty="0">
                <a:latin typeface="Arial" charset="0"/>
                <a:ea typeface="SimSun" charset="0"/>
                <a:cs typeface="SimSun" charset="0"/>
              </a:rPr>
              <a:t>BT-01-OT Biblical Theology-28</a:t>
            </a:r>
            <a:endParaRPr lang="en-US" altLang="zh-CN" b="0" dirty="0">
              <a:latin typeface="Arial" panose="020B0604020202020204" pitchFamily="34" charset="0"/>
              <a:ea typeface="ＭＳ Ｐゴシック" charset="0"/>
              <a:cs typeface="Arial" panose="020B0604020202020204" pitchFamily="34" charset="0"/>
            </a:endParaRPr>
          </a:p>
          <a:p>
            <a:endParaRPr lang="en-US" altLang="en-US"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4198356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150938" y="692150"/>
            <a:ext cx="4556125" cy="3416300"/>
          </a:xfrm>
          <a:ln/>
        </p:spPr>
      </p:sp>
      <p:sp>
        <p:nvSpPr>
          <p:cNvPr id="1136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150938" y="692150"/>
            <a:ext cx="4556125" cy="3416300"/>
          </a:xfrm>
          <a:ln/>
        </p:spPr>
      </p:sp>
      <p:sp>
        <p:nvSpPr>
          <p:cNvPr id="28979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What principles will assure that our theme for the OT and NT is accurate?</a:t>
            </a:r>
          </a:p>
          <a:p>
            <a:r>
              <a:rPr lang="en-US" altLang="en-US" dirty="0">
                <a:latin typeface="Arial" pitchFamily="34" charset="0"/>
                <a:ea typeface="ＭＳ Ｐゴシック" pitchFamily="34" charset="-128"/>
              </a:rPr>
              <a:t>• The theme should come out of the text rather than be imposed on the text from systematic theology.</a:t>
            </a:r>
          </a:p>
          <a:p>
            <a:r>
              <a:rPr lang="en-US" altLang="en-US" dirty="0">
                <a:latin typeface="Arial" pitchFamily="34" charset="0"/>
                <a:ea typeface="ＭＳ Ｐゴシック" pitchFamily="34" charset="-128"/>
              </a:rPr>
              <a:t>• It should be comprehensive enough to cover all of the OT from Genesis 1 to Malachi 4.</a:t>
            </a:r>
          </a:p>
          <a:p>
            <a:r>
              <a:rPr lang="en-US" altLang="en-US" dirty="0">
                <a:latin typeface="Arial" pitchFamily="34" charset="0"/>
                <a:ea typeface="ＭＳ Ｐゴシック" pitchFamily="34" charset="-128"/>
              </a:rPr>
              <a:t>• It should be narrow and specific enough to be helpful (e.g., it is not helpful to say that the Bible talks about </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life</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a:t>
            </a:r>
            <a:endParaRPr lang="en-US"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 Since God is the main subject of the Word, it should focus more on God than man.</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92998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BT Biblical Theology in Arabic</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1150938" y="692150"/>
            <a:ext cx="4556125" cy="3416300"/>
          </a:xfrm>
          <a:ln/>
        </p:spPr>
      </p:sp>
      <p:sp>
        <p:nvSpPr>
          <p:cNvPr id="29184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Probably the most common theme presented is the redemption or salvation of man.</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1150938" y="692150"/>
            <a:ext cx="4556125" cy="3416300"/>
          </a:xfrm>
          <a:ln/>
        </p:spPr>
      </p:sp>
      <p:sp>
        <p:nvSpPr>
          <p:cNvPr id="29389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The idea is freedom from the "prison of sin."</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a:xfrm>
            <a:off x="1150938" y="692150"/>
            <a:ext cx="4556125" cy="3416300"/>
          </a:xfrm>
          <a:ln/>
        </p:spPr>
      </p:sp>
      <p:sp>
        <p:nvSpPr>
          <p:cNvPr id="29593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latin typeface="Arial" pitchFamily="34" charset="0"/>
                <a:ea typeface="ＭＳ Ｐゴシック" pitchFamily="34" charset="-128"/>
              </a:rPr>
              <a:t>Think about most movies. They follow a familiar plot:</a:t>
            </a:r>
          </a:p>
          <a:p>
            <a:r>
              <a:rPr lang="en-US" altLang="en-US" dirty="0">
                <a:latin typeface="Arial" pitchFamily="34" charset="0"/>
                <a:ea typeface="ＭＳ Ｐゴシック" pitchFamily="34" charset="-128"/>
              </a:rPr>
              <a:t>1. There is a problem that comes to a crisis point.</a:t>
            </a:r>
          </a:p>
          <a:p>
            <a:r>
              <a:rPr lang="en-US" altLang="en-US" dirty="0">
                <a:latin typeface="Arial" pitchFamily="34" charset="0"/>
                <a:ea typeface="ＭＳ Ｐゴシック" pitchFamily="34" charset="-128"/>
              </a:rPr>
              <a:t>2. A Savior figure rises to conquer the problem.</a:t>
            </a:r>
          </a:p>
          <a:p>
            <a:r>
              <a:rPr lang="en-US" altLang="en-US" dirty="0">
                <a:latin typeface="Arial" pitchFamily="34" charset="0"/>
                <a:ea typeface="ＭＳ Ｐゴシック" pitchFamily="34" charset="-128"/>
              </a:rPr>
              <a:t>3. Resolution results.</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1150938" y="692150"/>
            <a:ext cx="4556125" cy="3416300"/>
          </a:xfrm>
          <a:ln/>
        </p:spPr>
      </p:sp>
      <p:sp>
        <p:nvSpPr>
          <p:cNvPr id="29798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Scholars often rightfully speak of the process of God redeeming us.</a:t>
            </a:r>
          </a:p>
          <a:p>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1150938" y="692150"/>
            <a:ext cx="4556125" cy="3416300"/>
          </a:xfrm>
          <a:ln/>
        </p:spPr>
      </p:sp>
      <p:sp>
        <p:nvSpPr>
          <p:cNvPr id="3000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Human history narrowed down to Jesus Christ and expanded from there. From the "First Adam" came all peoples initially but this narrowed to the nation of Israel, the tribe of Judah, and the line or family of David that brought us, Jesus. Then history expands from the 11 apostles to the 120 at Pentecost to over 5000 that saw the resurrected Jesus, and eventually this "Second Adam" will rule the entire world!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1150938" y="692150"/>
            <a:ext cx="4556125" cy="3416300"/>
          </a:xfrm>
          <a:ln/>
        </p:spPr>
      </p:sp>
      <p:sp>
        <p:nvSpPr>
          <p:cNvPr id="3020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person of Christ bridges the OT and the NT.</a:t>
            </a:r>
          </a:p>
          <a:p>
            <a:r>
              <a:rPr lang="en-US" altLang="en-US" dirty="0">
                <a:latin typeface="Arial" pitchFamily="34" charset="0"/>
                <a:ea typeface="ＭＳ Ｐゴシック" pitchFamily="34" charset="-128"/>
              </a:rPr>
              <a:t>His redemption is taught some in the OT: Gen 3:15; Leviticus typology; Isa 53; 61:1-4</a:t>
            </a:r>
          </a:p>
          <a:p>
            <a:r>
              <a:rPr lang="en-US" altLang="en-US" dirty="0">
                <a:latin typeface="Arial" pitchFamily="34" charset="0"/>
                <a:ea typeface="ＭＳ Ｐゴシック" pitchFamily="34" charset="-128"/>
              </a:rPr>
              <a:t>However, his rule bridges the OT and NT more than his atonement. </a:t>
            </a:r>
          </a:p>
          <a:p>
            <a:r>
              <a:rPr lang="en-US" altLang="en-US" dirty="0">
                <a:latin typeface="Arial" pitchFamily="34" charset="0"/>
                <a:ea typeface="ＭＳ Ｐゴシック" pitchFamily="34" charset="-128"/>
              </a:rPr>
              <a:t>• It also has at least six other problems (read).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99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290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5A04AA6-7749-5643-A87B-5FAB3F099B1F}" type="slidenum">
              <a:rPr lang="en-US"/>
              <a:pPr>
                <a:defRPr/>
              </a:pPr>
              <a:t>‹#›</a:t>
            </a:fld>
            <a:endParaRPr lang="en-US"/>
          </a:p>
        </p:txBody>
      </p:sp>
    </p:spTree>
    <p:extLst>
      <p:ext uri="{BB962C8B-B14F-4D97-AF65-F5344CB8AC3E}">
        <p14:creationId xmlns:p14="http://schemas.microsoft.com/office/powerpoint/2010/main" val="8317364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59EFF5-882A-AA45-80CB-DF4A9A311375}" type="slidenum">
              <a:rPr lang="en-US"/>
              <a:pPr>
                <a:defRPr/>
              </a:pPr>
              <a:t>‹#›</a:t>
            </a:fld>
            <a:endParaRPr lang="en-US"/>
          </a:p>
        </p:txBody>
      </p:sp>
    </p:spTree>
    <p:extLst>
      <p:ext uri="{BB962C8B-B14F-4D97-AF65-F5344CB8AC3E}">
        <p14:creationId xmlns:p14="http://schemas.microsoft.com/office/powerpoint/2010/main" val="758675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446792D-2FDC-2E4B-86DC-911A30A215C3}" type="slidenum">
              <a:rPr lang="en-US"/>
              <a:pPr>
                <a:defRPr/>
              </a:pPr>
              <a:t>‹#›</a:t>
            </a:fld>
            <a:endParaRPr lang="en-US"/>
          </a:p>
        </p:txBody>
      </p:sp>
    </p:spTree>
    <p:extLst>
      <p:ext uri="{BB962C8B-B14F-4D97-AF65-F5344CB8AC3E}">
        <p14:creationId xmlns:p14="http://schemas.microsoft.com/office/powerpoint/2010/main" val="34193510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B762927D-EEEA-D642-B8C1-4F03E3268A1F}" type="slidenum">
              <a:rPr lang="en-US"/>
              <a:pPr>
                <a:defRPr/>
              </a:pPr>
              <a:t>‹#›</a:t>
            </a:fld>
            <a:endParaRPr lang="en-US"/>
          </a:p>
        </p:txBody>
      </p:sp>
    </p:spTree>
    <p:extLst>
      <p:ext uri="{BB962C8B-B14F-4D97-AF65-F5344CB8AC3E}">
        <p14:creationId xmlns:p14="http://schemas.microsoft.com/office/powerpoint/2010/main" val="28183699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79633B1-8BB7-774F-84E3-69D1C7AD5F7A}" type="slidenum">
              <a:rPr lang="en-US"/>
              <a:pPr>
                <a:defRPr/>
              </a:pPr>
              <a:t>‹#›</a:t>
            </a:fld>
            <a:endParaRPr lang="en-US"/>
          </a:p>
        </p:txBody>
      </p:sp>
    </p:spTree>
    <p:extLst>
      <p:ext uri="{BB962C8B-B14F-4D97-AF65-F5344CB8AC3E}">
        <p14:creationId xmlns:p14="http://schemas.microsoft.com/office/powerpoint/2010/main" val="1684859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2213663-4B56-5C4D-A907-72F674AC87D8}" type="slidenum">
              <a:rPr lang="en-US"/>
              <a:pPr>
                <a:defRPr/>
              </a:pPr>
              <a:t>‹#›</a:t>
            </a:fld>
            <a:endParaRPr lang="en-US"/>
          </a:p>
        </p:txBody>
      </p:sp>
    </p:spTree>
    <p:extLst>
      <p:ext uri="{BB962C8B-B14F-4D97-AF65-F5344CB8AC3E}">
        <p14:creationId xmlns:p14="http://schemas.microsoft.com/office/powerpoint/2010/main" val="7708826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8375E585-4A53-904D-BEA7-989A96E34AEB}" type="slidenum">
              <a:rPr lang="en-US"/>
              <a:pPr>
                <a:defRPr/>
              </a:pPr>
              <a:t>‹#›</a:t>
            </a:fld>
            <a:endParaRPr lang="en-US"/>
          </a:p>
        </p:txBody>
      </p:sp>
    </p:spTree>
    <p:extLst>
      <p:ext uri="{BB962C8B-B14F-4D97-AF65-F5344CB8AC3E}">
        <p14:creationId xmlns:p14="http://schemas.microsoft.com/office/powerpoint/2010/main" val="3815610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C00D825-1D64-0249-AF78-966490F86350}" type="slidenum">
              <a:rPr lang="en-US"/>
              <a:pPr>
                <a:defRPr/>
              </a:pPr>
              <a:t>‹#›</a:t>
            </a:fld>
            <a:endParaRPr lang="en-US"/>
          </a:p>
        </p:txBody>
      </p:sp>
    </p:spTree>
    <p:extLst>
      <p:ext uri="{BB962C8B-B14F-4D97-AF65-F5344CB8AC3E}">
        <p14:creationId xmlns:p14="http://schemas.microsoft.com/office/powerpoint/2010/main" val="17323838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01B1868-E892-1E43-8370-49FBA47A0D78}" type="slidenum">
              <a:rPr lang="en-US"/>
              <a:pPr>
                <a:defRPr/>
              </a:pPr>
              <a:t>‹#›</a:t>
            </a:fld>
            <a:endParaRPr lang="en-US"/>
          </a:p>
        </p:txBody>
      </p:sp>
    </p:spTree>
    <p:extLst>
      <p:ext uri="{BB962C8B-B14F-4D97-AF65-F5344CB8AC3E}">
        <p14:creationId xmlns:p14="http://schemas.microsoft.com/office/powerpoint/2010/main" val="478830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p>
        </p:txBody>
      </p:sp>
      <p:sp>
        <p:nvSpPr>
          <p:cNvPr id="3" name="Rectangle 155"/>
          <p:cNvSpPr>
            <a:spLocks noGrp="1" noChangeArrowheads="1"/>
          </p:cNvSpPr>
          <p:nvPr>
            <p:ph type="ftr" sz="quarter" idx="11"/>
          </p:nvPr>
        </p:nvSpPr>
        <p:spPr/>
        <p:txBody>
          <a:bodyPr/>
          <a:lstStyle>
            <a:lvl1pPr>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atin typeface="Comic Sans MS" charset="0"/>
              </a:defRPr>
            </a:lvl1pPr>
          </a:lstStyle>
          <a:p>
            <a:pPr>
              <a:defRPr/>
            </a:pPr>
            <a:fld id="{7BFB4B23-43A6-D14D-971E-BDCC85E702BE}" type="slidenum">
              <a:rPr lang="en-US"/>
              <a:pPr>
                <a:defRPr/>
              </a:pPr>
              <a:t>‹#›</a:t>
            </a:fld>
            <a:endParaRPr lang="en-US"/>
          </a:p>
        </p:txBody>
      </p:sp>
    </p:spTree>
    <p:extLst>
      <p:ext uri="{BB962C8B-B14F-4D97-AF65-F5344CB8AC3E}">
        <p14:creationId xmlns:p14="http://schemas.microsoft.com/office/powerpoint/2010/main" val="30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4512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81011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Arial" charset="0"/>
                <a:ea typeface="ＭＳ Ｐゴシック" charset="0"/>
                <a:cs typeface="ＭＳ Ｐゴシック"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Arial" charset="0"/>
                <a:ea typeface="ＭＳ Ｐゴシック" charset="0"/>
                <a:cs typeface="ＭＳ Ｐゴシック"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Arial" charset="0"/>
                <a:ea typeface="ＭＳ Ｐゴシック" charset="0"/>
                <a:cs typeface="ＭＳ Ｐゴシック" charset="0"/>
              </a:endParaRPr>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BF0562A6-F6C2-3C49-BBD5-07419124869A}"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1139043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A67A82B-022C-1544-9667-0DA96590F5C7}"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6067232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CF7AC23-5380-994F-8C18-E6A985B8BE99}"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8514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F0955B-95E6-C14C-8942-199E15D049A5}"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2571142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F41F9FCB-3443-9F43-8DFC-A69985471CE1}"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7670857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9A96BB31-F0F2-0741-99A7-FBBB4CF7D71E}"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533082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B39B8939-0CFA-5348-886E-15C04F9059F0}"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8197043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97F2C7B-0972-A94F-8A88-94F1408C7400}"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786935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08B026A-3762-404D-BB51-374CA1BF5344}"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9514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9663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7EB09E7-2E3E-1F48-9353-E5AC318E3C18}"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895245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96D2BC6-5EF6-054C-9522-0E4227E35FBD}"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350652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62A3023-D544-1849-B815-993AA30ABF0F}"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6119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3922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44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38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1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07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9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721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16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85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430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069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9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17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3665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11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430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5575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414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988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475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90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6118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8789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30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659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920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61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387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09175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29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8268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398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248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0659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520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3792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560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39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61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59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127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010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82A5E-6FD4-034B-B9A7-A1E2872848CF}" type="slidenum">
              <a:rPr lang="en-US"/>
              <a:pPr>
                <a:defRPr/>
              </a:pPr>
              <a:t>‹#›</a:t>
            </a:fld>
            <a:endParaRPr lang="en-US"/>
          </a:p>
        </p:txBody>
      </p:sp>
    </p:spTree>
    <p:extLst>
      <p:ext uri="{BB962C8B-B14F-4D97-AF65-F5344CB8AC3E}">
        <p14:creationId xmlns:p14="http://schemas.microsoft.com/office/powerpoint/2010/main" val="3948016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0D7A8-E753-6044-BDF0-D84869338F70}" type="slidenum">
              <a:rPr lang="en-US"/>
              <a:pPr>
                <a:defRPr/>
              </a:pPr>
              <a:t>‹#›</a:t>
            </a:fld>
            <a:endParaRPr lang="en-US"/>
          </a:p>
        </p:txBody>
      </p:sp>
    </p:spTree>
    <p:extLst>
      <p:ext uri="{BB962C8B-B14F-4D97-AF65-F5344CB8AC3E}">
        <p14:creationId xmlns:p14="http://schemas.microsoft.com/office/powerpoint/2010/main" val="3516460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70AA9-92BB-4747-B664-5933BB4D1F7B}" type="slidenum">
              <a:rPr lang="en-US"/>
              <a:pPr>
                <a:defRPr/>
              </a:pPr>
              <a:t>‹#›</a:t>
            </a:fld>
            <a:endParaRPr lang="en-US"/>
          </a:p>
        </p:txBody>
      </p:sp>
    </p:spTree>
    <p:extLst>
      <p:ext uri="{BB962C8B-B14F-4D97-AF65-F5344CB8AC3E}">
        <p14:creationId xmlns:p14="http://schemas.microsoft.com/office/powerpoint/2010/main" val="3050537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4EFAF-F0CB-0B4C-8406-5FE5AB8C740F}" type="slidenum">
              <a:rPr lang="en-US"/>
              <a:pPr>
                <a:defRPr/>
              </a:pPr>
              <a:t>‹#›</a:t>
            </a:fld>
            <a:endParaRPr lang="en-US"/>
          </a:p>
        </p:txBody>
      </p:sp>
    </p:spTree>
    <p:extLst>
      <p:ext uri="{BB962C8B-B14F-4D97-AF65-F5344CB8AC3E}">
        <p14:creationId xmlns:p14="http://schemas.microsoft.com/office/powerpoint/2010/main" val="885690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270BBD-DE59-424B-A1B7-362298C33A47}" type="slidenum">
              <a:rPr lang="en-US"/>
              <a:pPr>
                <a:defRPr/>
              </a:pPr>
              <a:t>‹#›</a:t>
            </a:fld>
            <a:endParaRPr lang="en-US"/>
          </a:p>
        </p:txBody>
      </p:sp>
    </p:spTree>
    <p:extLst>
      <p:ext uri="{BB962C8B-B14F-4D97-AF65-F5344CB8AC3E}">
        <p14:creationId xmlns:p14="http://schemas.microsoft.com/office/powerpoint/2010/main" val="3262551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95D10F-E988-0248-AB3B-20B86539DC1C}" type="slidenum">
              <a:rPr lang="en-US"/>
              <a:pPr>
                <a:defRPr/>
              </a:pPr>
              <a:t>‹#›</a:t>
            </a:fld>
            <a:endParaRPr lang="en-US"/>
          </a:p>
        </p:txBody>
      </p:sp>
    </p:spTree>
    <p:extLst>
      <p:ext uri="{BB962C8B-B14F-4D97-AF65-F5344CB8AC3E}">
        <p14:creationId xmlns:p14="http://schemas.microsoft.com/office/powerpoint/2010/main" val="4249928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1A68CA-972D-FF45-B581-5C0E77DDC07A}" type="slidenum">
              <a:rPr lang="en-US"/>
              <a:pPr>
                <a:defRPr/>
              </a:pPr>
              <a:t>‹#›</a:t>
            </a:fld>
            <a:endParaRPr lang="en-US"/>
          </a:p>
        </p:txBody>
      </p:sp>
    </p:spTree>
    <p:extLst>
      <p:ext uri="{BB962C8B-B14F-4D97-AF65-F5344CB8AC3E}">
        <p14:creationId xmlns:p14="http://schemas.microsoft.com/office/powerpoint/2010/main" val="97640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715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811E98-220A-F44F-99E0-872ED41ACA22}" type="slidenum">
              <a:rPr lang="en-US"/>
              <a:pPr>
                <a:defRPr/>
              </a:pPr>
              <a:t>‹#›</a:t>
            </a:fld>
            <a:endParaRPr lang="en-US"/>
          </a:p>
        </p:txBody>
      </p:sp>
    </p:spTree>
    <p:extLst>
      <p:ext uri="{BB962C8B-B14F-4D97-AF65-F5344CB8AC3E}">
        <p14:creationId xmlns:p14="http://schemas.microsoft.com/office/powerpoint/2010/main" val="4272182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731F7-E976-F440-A108-AA6F00810746}" type="slidenum">
              <a:rPr lang="en-US"/>
              <a:pPr>
                <a:defRPr/>
              </a:pPr>
              <a:t>‹#›</a:t>
            </a:fld>
            <a:endParaRPr lang="en-US"/>
          </a:p>
        </p:txBody>
      </p:sp>
    </p:spTree>
    <p:extLst>
      <p:ext uri="{BB962C8B-B14F-4D97-AF65-F5344CB8AC3E}">
        <p14:creationId xmlns:p14="http://schemas.microsoft.com/office/powerpoint/2010/main" val="3395186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DB8DC-F541-1340-835C-B840A8161372}" type="slidenum">
              <a:rPr lang="en-US"/>
              <a:pPr>
                <a:defRPr/>
              </a:pPr>
              <a:t>‹#›</a:t>
            </a:fld>
            <a:endParaRPr lang="en-US"/>
          </a:p>
        </p:txBody>
      </p:sp>
    </p:spTree>
    <p:extLst>
      <p:ext uri="{BB962C8B-B14F-4D97-AF65-F5344CB8AC3E}">
        <p14:creationId xmlns:p14="http://schemas.microsoft.com/office/powerpoint/2010/main" val="1121097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B38C-1C1F-B44C-99C8-9BA7A2A06399}" type="slidenum">
              <a:rPr lang="en-US"/>
              <a:pPr>
                <a:defRPr/>
              </a:pPr>
              <a:t>‹#›</a:t>
            </a:fld>
            <a:endParaRPr lang="en-US"/>
          </a:p>
        </p:txBody>
      </p:sp>
    </p:spTree>
    <p:extLst>
      <p:ext uri="{BB962C8B-B14F-4D97-AF65-F5344CB8AC3E}">
        <p14:creationId xmlns:p14="http://schemas.microsoft.com/office/powerpoint/2010/main" val="4227789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57C70-E025-8241-A455-4FE9C66E70C2}" type="slidenum">
              <a:rPr lang="en-US"/>
              <a:pPr>
                <a:defRPr/>
              </a:pPr>
              <a:t>‹#›</a:t>
            </a:fld>
            <a:endParaRPr lang="en-US"/>
          </a:p>
        </p:txBody>
      </p:sp>
    </p:spTree>
    <p:extLst>
      <p:ext uri="{BB962C8B-B14F-4D97-AF65-F5344CB8AC3E}">
        <p14:creationId xmlns:p14="http://schemas.microsoft.com/office/powerpoint/2010/main" val="3793899551"/>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0EA1F-A11E-C847-BF78-25922494D009}" type="slidenum">
              <a:rPr lang="en-US"/>
              <a:pPr>
                <a:defRPr/>
              </a:pPr>
              <a:t>‹#›</a:t>
            </a:fld>
            <a:endParaRPr lang="en-US"/>
          </a:p>
        </p:txBody>
      </p:sp>
    </p:spTree>
    <p:extLst>
      <p:ext uri="{BB962C8B-B14F-4D97-AF65-F5344CB8AC3E}">
        <p14:creationId xmlns:p14="http://schemas.microsoft.com/office/powerpoint/2010/main" val="3619867648"/>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9E84E-8ADD-D14F-B824-1868EF067319}" type="slidenum">
              <a:rPr lang="en-US"/>
              <a:pPr>
                <a:defRPr/>
              </a:pPr>
              <a:t>‹#›</a:t>
            </a:fld>
            <a:endParaRPr lang="en-US"/>
          </a:p>
        </p:txBody>
      </p:sp>
    </p:spTree>
    <p:extLst>
      <p:ext uri="{BB962C8B-B14F-4D97-AF65-F5344CB8AC3E}">
        <p14:creationId xmlns:p14="http://schemas.microsoft.com/office/powerpoint/2010/main" val="584743960"/>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CC46C-9EF2-614F-AD49-44354743689D}" type="slidenum">
              <a:rPr lang="en-US"/>
              <a:pPr>
                <a:defRPr/>
              </a:pPr>
              <a:t>‹#›</a:t>
            </a:fld>
            <a:endParaRPr lang="en-US"/>
          </a:p>
        </p:txBody>
      </p:sp>
    </p:spTree>
    <p:extLst>
      <p:ext uri="{BB962C8B-B14F-4D97-AF65-F5344CB8AC3E}">
        <p14:creationId xmlns:p14="http://schemas.microsoft.com/office/powerpoint/2010/main" val="2605817719"/>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2FCA37-6C97-5344-AD7C-811ECD8F75E8}" type="slidenum">
              <a:rPr lang="en-US"/>
              <a:pPr>
                <a:defRPr/>
              </a:pPr>
              <a:t>‹#›</a:t>
            </a:fld>
            <a:endParaRPr lang="en-US"/>
          </a:p>
        </p:txBody>
      </p:sp>
    </p:spTree>
    <p:extLst>
      <p:ext uri="{BB962C8B-B14F-4D97-AF65-F5344CB8AC3E}">
        <p14:creationId xmlns:p14="http://schemas.microsoft.com/office/powerpoint/2010/main" val="752287978"/>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848242-5E8E-7545-8E6D-76DDB73F4FEF}" type="slidenum">
              <a:rPr lang="en-US"/>
              <a:pPr>
                <a:defRPr/>
              </a:pPr>
              <a:t>‹#›</a:t>
            </a:fld>
            <a:endParaRPr lang="en-US"/>
          </a:p>
        </p:txBody>
      </p:sp>
    </p:spTree>
    <p:extLst>
      <p:ext uri="{BB962C8B-B14F-4D97-AF65-F5344CB8AC3E}">
        <p14:creationId xmlns:p14="http://schemas.microsoft.com/office/powerpoint/2010/main" val="2836560516"/>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35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5870F4-A9E5-2F43-BB1E-EB524D5A46D2}" type="slidenum">
              <a:rPr lang="en-US"/>
              <a:pPr>
                <a:defRPr/>
              </a:pPr>
              <a:t>‹#›</a:t>
            </a:fld>
            <a:endParaRPr lang="en-US"/>
          </a:p>
        </p:txBody>
      </p:sp>
    </p:spTree>
    <p:extLst>
      <p:ext uri="{BB962C8B-B14F-4D97-AF65-F5344CB8AC3E}">
        <p14:creationId xmlns:p14="http://schemas.microsoft.com/office/powerpoint/2010/main" val="3332088447"/>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E6E5E-6690-9D47-9A71-5749A4EA1A6A}" type="slidenum">
              <a:rPr lang="en-US"/>
              <a:pPr>
                <a:defRPr/>
              </a:pPr>
              <a:t>‹#›</a:t>
            </a:fld>
            <a:endParaRPr lang="en-US"/>
          </a:p>
        </p:txBody>
      </p:sp>
    </p:spTree>
    <p:extLst>
      <p:ext uri="{BB962C8B-B14F-4D97-AF65-F5344CB8AC3E}">
        <p14:creationId xmlns:p14="http://schemas.microsoft.com/office/powerpoint/2010/main" val="284873439"/>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04CC45-ACE3-B943-AF19-3D6C436EBE30}" type="slidenum">
              <a:rPr lang="en-US"/>
              <a:pPr>
                <a:defRPr/>
              </a:pPr>
              <a:t>‹#›</a:t>
            </a:fld>
            <a:endParaRPr lang="en-US"/>
          </a:p>
        </p:txBody>
      </p:sp>
    </p:spTree>
    <p:extLst>
      <p:ext uri="{BB962C8B-B14F-4D97-AF65-F5344CB8AC3E}">
        <p14:creationId xmlns:p14="http://schemas.microsoft.com/office/powerpoint/2010/main" val="764164965"/>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DED1A-FA39-D243-8BD8-1C3265A2AB4D}" type="slidenum">
              <a:rPr lang="en-US"/>
              <a:pPr>
                <a:defRPr/>
              </a:pPr>
              <a:t>‹#›</a:t>
            </a:fld>
            <a:endParaRPr lang="en-US"/>
          </a:p>
        </p:txBody>
      </p:sp>
    </p:spTree>
    <p:extLst>
      <p:ext uri="{BB962C8B-B14F-4D97-AF65-F5344CB8AC3E}">
        <p14:creationId xmlns:p14="http://schemas.microsoft.com/office/powerpoint/2010/main" val="354466185"/>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0E24F-AAC5-B441-9ED0-DD11EECED266}" type="slidenum">
              <a:rPr lang="en-US"/>
              <a:pPr>
                <a:defRPr/>
              </a:pPr>
              <a:t>‹#›</a:t>
            </a:fld>
            <a:endParaRPr lang="en-US"/>
          </a:p>
        </p:txBody>
      </p:sp>
    </p:spTree>
    <p:extLst>
      <p:ext uri="{BB962C8B-B14F-4D97-AF65-F5344CB8AC3E}">
        <p14:creationId xmlns:p14="http://schemas.microsoft.com/office/powerpoint/2010/main" val="1213736373"/>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40248059"/>
      </p:ext>
    </p:extLst>
  </p:cSld>
  <p:clrMapOvr>
    <a:masterClrMapping/>
  </p:clrMapOvr>
  <p:transition spd="slow">
    <p:cu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088165"/>
      </p:ext>
    </p:extLst>
  </p:cSld>
  <p:clrMapOvr>
    <a:masterClrMapping/>
  </p:clrMapOvr>
  <p:transition spd="slow">
    <p:cu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3704545"/>
      </p:ext>
    </p:extLst>
  </p:cSld>
  <p:clrMapOvr>
    <a:masterClrMapping/>
  </p:clrMapOvr>
  <p:transition spd="slow">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588221"/>
      </p:ext>
    </p:extLst>
  </p:cSld>
  <p:clrMapOvr>
    <a:masterClrMapping/>
  </p:clrMapOvr>
  <p:transition spd="slow">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252220"/>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8786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23344238"/>
      </p:ext>
    </p:extLst>
  </p:cSld>
  <p:clrMapOvr>
    <a:masterClrMapping/>
  </p:clrMapOvr>
  <p:transition spd="slow">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853832"/>
      </p:ext>
    </p:extLst>
  </p:cSld>
  <p:clrMapOvr>
    <a:masterClrMapping/>
  </p:clrMapOvr>
  <p:transition spd="slow">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5315421"/>
      </p:ext>
    </p:extLst>
  </p:cSld>
  <p:clrMapOvr>
    <a:masterClrMapping/>
  </p:clrMapOvr>
  <p:transition spd="slow">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99572"/>
      </p:ext>
    </p:extLst>
  </p:cSld>
  <p:clrMapOvr>
    <a:masterClrMapping/>
  </p:clrMapOvr>
  <p:transition spd="slow">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47741"/>
      </p:ext>
    </p:extLst>
  </p:cSld>
  <p:clrMapOvr>
    <a:masterClrMapping/>
  </p:clrMapOvr>
  <p:transition spd="slow">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058998"/>
      </p:ext>
    </p:extLst>
  </p:cSld>
  <p:clrMapOvr>
    <a:masterClrMapping/>
  </p:clrMapOvr>
  <p:transition spd="slow">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98196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2967745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1384711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288638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4571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2505890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39910840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3315733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1138649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21078491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287105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31495645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8176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FBD6BCE7-9BB4-634F-B9BA-CE0A16B350AD}" type="slidenum">
              <a:rPr lang="en-US"/>
              <a:pPr>
                <a:defRPr/>
              </a:pPr>
              <a:t>‹#›</a:t>
            </a:fld>
            <a:endParaRPr lang="en-US"/>
          </a:p>
        </p:txBody>
      </p:sp>
    </p:spTree>
    <p:extLst>
      <p:ext uri="{BB962C8B-B14F-4D97-AF65-F5344CB8AC3E}">
        <p14:creationId xmlns:p14="http://schemas.microsoft.com/office/powerpoint/2010/main" val="2649395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AC040CA-BFF9-9B4C-9062-25D945A2E4DB}" type="slidenum">
              <a:rPr lang="en-US"/>
              <a:pPr>
                <a:defRPr/>
              </a:pPr>
              <a:t>‹#›</a:t>
            </a:fld>
            <a:endParaRPr lang="en-US"/>
          </a:p>
        </p:txBody>
      </p:sp>
    </p:spTree>
    <p:extLst>
      <p:ext uri="{BB962C8B-B14F-4D97-AF65-F5344CB8AC3E}">
        <p14:creationId xmlns:p14="http://schemas.microsoft.com/office/powerpoint/2010/main" val="177088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1422400"/>
            <a:ext cx="9147175" cy="5435600"/>
            <a:chOff x="0" y="896"/>
            <a:chExt cx="5762" cy="3424"/>
          </a:xfrm>
        </p:grpSpPr>
        <p:grpSp>
          <p:nvGrpSpPr>
            <p:cNvPr id="165896" name="Group 3"/>
            <p:cNvGrpSpPr>
              <a:grpSpLocks/>
            </p:cNvGrpSpPr>
            <p:nvPr userDrawn="1"/>
          </p:nvGrpSpPr>
          <p:grpSpPr bwMode="auto">
            <a:xfrm>
              <a:off x="20" y="896"/>
              <a:ext cx="5742" cy="3424"/>
              <a:chOff x="20" y="896"/>
              <a:chExt cx="5742" cy="3424"/>
            </a:xfrm>
          </p:grpSpPr>
          <p:sp>
            <p:nvSpPr>
              <p:cNvPr id="16603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3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604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65897" name="Group 17"/>
            <p:cNvGrpSpPr>
              <a:grpSpLocks/>
            </p:cNvGrpSpPr>
            <p:nvPr userDrawn="1"/>
          </p:nvGrpSpPr>
          <p:grpSpPr bwMode="auto">
            <a:xfrm>
              <a:off x="0" y="2291"/>
              <a:ext cx="1385" cy="1702"/>
              <a:chOff x="0" y="2291"/>
              <a:chExt cx="1385" cy="1702"/>
            </a:xfrm>
          </p:grpSpPr>
          <p:sp>
            <p:nvSpPr>
              <p:cNvPr id="165898"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899"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0"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1"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2"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3"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4"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5"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6"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7"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8"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09"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0"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1"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2"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3"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4"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5"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6"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7"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8"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19"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0"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1"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2"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3"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4"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5"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6"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7"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8"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29"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0"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1"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2"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3"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4"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5"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6"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7"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8"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39"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0"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1"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2"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3"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4"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5"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6"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7"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8"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49"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0"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1"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2"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3"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4"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5"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6"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7"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8"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59"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0"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5962"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3"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4"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5"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6"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7"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8"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69"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0"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1"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2"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3"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4"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5"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6"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7"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8"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79"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0"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1"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2"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3"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4"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5"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6"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7"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8"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89"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0"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1"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2"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3"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4"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5"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6"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7"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8"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5999"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0"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1"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2"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3"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4"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5"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6"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7"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8"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09"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0"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1"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2"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3"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4"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5"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6"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7"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27"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28"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2400">
                  <a:solidFill>
                    <a:srgbClr val="FFFFFF"/>
                  </a:solidFill>
                </a:endParaRPr>
              </a:p>
            </p:txBody>
          </p:sp>
          <p:sp>
            <p:nvSpPr>
              <p:cNvPr id="1660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603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8F8AB5E-C64E-4547-9C71-B7871351EEFA}"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413335"/>
      </p:ext>
    </p:extLst>
  </p:cSld>
  <p:clrMap bg1="dk2" tx1="lt1" bg2="dk1" tx2="lt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8178" name="Group 2"/>
          <p:cNvGrpSpPr>
            <a:grpSpLocks/>
          </p:cNvGrpSpPr>
          <p:nvPr/>
        </p:nvGrpSpPr>
        <p:grpSpPr bwMode="auto">
          <a:xfrm>
            <a:off x="0" y="1422400"/>
            <a:ext cx="9147175" cy="5435600"/>
            <a:chOff x="0" y="896"/>
            <a:chExt cx="5762" cy="3424"/>
          </a:xfrm>
        </p:grpSpPr>
        <p:grpSp>
          <p:nvGrpSpPr>
            <p:cNvPr id="178184" name="Group 3"/>
            <p:cNvGrpSpPr>
              <a:grpSpLocks/>
            </p:cNvGrpSpPr>
            <p:nvPr userDrawn="1"/>
          </p:nvGrpSpPr>
          <p:grpSpPr bwMode="auto">
            <a:xfrm>
              <a:off x="20" y="896"/>
              <a:ext cx="5742" cy="3424"/>
              <a:chOff x="20" y="896"/>
              <a:chExt cx="5742" cy="3424"/>
            </a:xfrm>
          </p:grpSpPr>
          <p:sp>
            <p:nvSpPr>
              <p:cNvPr id="17832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2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833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78185" name="Group 17"/>
            <p:cNvGrpSpPr>
              <a:grpSpLocks/>
            </p:cNvGrpSpPr>
            <p:nvPr userDrawn="1"/>
          </p:nvGrpSpPr>
          <p:grpSpPr bwMode="auto">
            <a:xfrm>
              <a:off x="0" y="2291"/>
              <a:ext cx="1385" cy="1702"/>
              <a:chOff x="0" y="2291"/>
              <a:chExt cx="1385" cy="1702"/>
            </a:xfrm>
          </p:grpSpPr>
          <p:sp>
            <p:nvSpPr>
              <p:cNvPr id="17818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8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8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8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19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0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1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2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3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25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5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6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7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8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29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1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400">
                  <a:solidFill>
                    <a:srgbClr val="FFFFFF"/>
                  </a:solidFill>
                </a:endParaRPr>
              </a:p>
            </p:txBody>
          </p:sp>
          <p:sp>
            <p:nvSpPr>
              <p:cNvPr id="178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831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defRPr>
            </a:lvl1pPr>
          </a:lstStyle>
          <a:p>
            <a:pPr>
              <a:defRPr/>
            </a:pPr>
            <a:fld id="{987E2A5D-029F-CC43-BBB7-2B5341BE5801}"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80619"/>
      </p:ext>
    </p:extLst>
  </p:cSld>
  <p:clrMap bg1="dk2" tx1="lt1" bg2="dk1" tx2="lt2" accent1="accent1" accent2="accent2" accent3="accent3" accent4="accent4" accent5="accent5" accent6="accent6" hlink="hlink" folHlink="folHlink"/>
  <p:sldLayoutIdLst>
    <p:sldLayoutId id="214748438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752643"/>
      </p:ext>
    </p:extLst>
  </p:cSld>
  <p:clrMap bg1="dk2" tx1="lt1" bg2="dk1" tx2="lt2" accent1="accent1" accent2="accent2" accent3="accent3" accent4="accent4" accent5="accent5" accent6="accent6" hlink="hlink" folHlink="folHlink"/>
  <p:sldLayoutIdLst>
    <p:sldLayoutId id="2147484389"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4302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Arial" charset="0"/>
                <a:ea typeface="ＭＳ Ｐゴシック" charset="0"/>
                <a:cs typeface="ＭＳ Ｐゴシック" charset="0"/>
              </a:endParaRPr>
            </a:p>
          </p:txBody>
        </p:sp>
        <p:sp>
          <p:nvSpPr>
            <p:cNvPr id="4302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Arial" charset="0"/>
                <a:ea typeface="ＭＳ Ｐゴシック" charset="0"/>
                <a:cs typeface="ＭＳ Ｐゴシック" charset="0"/>
              </a:endParaRPr>
            </a:p>
          </p:txBody>
        </p:sp>
        <p:sp>
          <p:nvSpPr>
            <p:cNvPr id="4302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Arial" charset="0"/>
                <a:ea typeface="ＭＳ Ｐゴシック" charset="0"/>
                <a:cs typeface="ＭＳ Ｐゴシック" charset="0"/>
              </a:endParaRPr>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FFFFFF"/>
              </a:solidFill>
            </a:endParaRPr>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FFFFFF"/>
              </a:solidFill>
            </a:endParaRPr>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defTabSz="914400" fontAlgn="base">
              <a:spcBef>
                <a:spcPct val="0"/>
              </a:spcBef>
              <a:spcAft>
                <a:spcPct val="0"/>
              </a:spcAft>
              <a:defRPr/>
            </a:pPr>
            <a:fld id="{0A24B72E-656F-484A-938B-D8EA60420A88}"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24073379"/>
      </p:ext>
    </p:extLst>
  </p:cSld>
  <p:clrMap bg1="dk2" tx1="lt1" bg2="dk1"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56322" name="Group 4"/>
          <p:cNvGrpSpPr>
            <a:grpSpLocks/>
          </p:cNvGrpSpPr>
          <p:nvPr/>
        </p:nvGrpSpPr>
        <p:grpSpPr bwMode="auto">
          <a:xfrm>
            <a:off x="0" y="0"/>
            <a:ext cx="9145588" cy="6845300"/>
            <a:chOff x="0" y="0"/>
            <a:chExt cx="5761" cy="4312"/>
          </a:xfrm>
        </p:grpSpPr>
        <p:sp>
          <p:nvSpPr>
            <p:cNvPr id="563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useBgFill="1">
          <p:nvSpPr>
            <p:cNvPr id="563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GB"/>
            </a:p>
          </p:txBody>
        </p:sp>
      </p:grpSp>
      <p:sp>
        <p:nvSpPr>
          <p:cNvPr id="563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563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870873"/>
      </p:ext>
    </p:extLst>
  </p:cSld>
  <p:clrMap bg1="dk2" tx1="lt1" bg2="dk1"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228171"/>
      </p:ext>
    </p:extLst>
  </p:cSld>
  <p:clrMap bg1="dk2" tx1="lt1" bg2="dk1"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9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charset="0"/>
              </a:defRPr>
            </a:lvl1pPr>
          </a:lstStyle>
          <a:p>
            <a:pPr>
              <a:defRPr/>
            </a:pPr>
            <a:fld id="{62331789-2165-914C-94B1-4A60AD1BA4AE}" type="slidenum">
              <a:rPr lang="en-US"/>
              <a:pPr>
                <a:defRPr/>
              </a:pPr>
              <a:t>‹#›</a:t>
            </a:fld>
            <a:endParaRPr lang="en-US"/>
          </a:p>
        </p:txBody>
      </p:sp>
    </p:spTree>
    <p:extLst>
      <p:ext uri="{BB962C8B-B14F-4D97-AF65-F5344CB8AC3E}">
        <p14:creationId xmlns:p14="http://schemas.microsoft.com/office/powerpoint/2010/main" val="2457868894"/>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1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mn-ea"/>
                <a:cs typeface="+mn-cs"/>
              </a:defRPr>
            </a:lvl1pPr>
          </a:lstStyle>
          <a:p>
            <a:pPr>
              <a:defRPr/>
            </a:pPr>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mn-ea"/>
                <a:cs typeface="+mn-cs"/>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0F83574-9170-1648-BBC1-DB483284C79F}" type="slidenum">
              <a:rPr lang="en-US"/>
              <a:pPr>
                <a:defRPr/>
              </a:pPr>
              <a:t>‹#›</a:t>
            </a:fld>
            <a:endParaRPr lang="en-US"/>
          </a:p>
        </p:txBody>
      </p:sp>
    </p:spTree>
    <p:extLst>
      <p:ext uri="{BB962C8B-B14F-4D97-AF65-F5344CB8AC3E}">
        <p14:creationId xmlns:p14="http://schemas.microsoft.com/office/powerpoint/2010/main" val="1343656540"/>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63843" name="Rectangle 3"/>
          <p:cNvSpPr>
            <a:spLocks noChangeArrowheads="1"/>
          </p:cNvSpPr>
          <p:nvPr/>
        </p:nvSpPr>
        <p:spPr bwMode="auto">
          <a:xfrm>
            <a:off x="1216025" y="3070225"/>
            <a:ext cx="268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grpSp>
        <p:nvGrpSpPr>
          <p:cNvPr id="163844" name="Group 4"/>
          <p:cNvGrpSpPr>
            <a:grpSpLocks/>
          </p:cNvGrpSpPr>
          <p:nvPr userDrawn="1"/>
        </p:nvGrpSpPr>
        <p:grpSpPr bwMode="auto">
          <a:xfrm>
            <a:off x="122238" y="4935538"/>
            <a:ext cx="1606550" cy="296862"/>
            <a:chOff x="77" y="3109"/>
            <a:chExt cx="1012" cy="187"/>
          </a:xfrm>
        </p:grpSpPr>
        <p:sp>
          <p:nvSpPr>
            <p:cNvPr id="163934" name="Oval 5"/>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935" name="Oval 6"/>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solidFill>
                  <a:srgbClr val="000000"/>
                </a:solidFill>
              </a:endParaRPr>
            </a:p>
          </p:txBody>
        </p:sp>
        <p:sp>
          <p:nvSpPr>
            <p:cNvPr id="163936" name="Oval 7"/>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937" name="Oval 8"/>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938" name="Line 9"/>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39" name="Line 10"/>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0" name="Line 11"/>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1" name="Line 12"/>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2" name="Line 13"/>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3" name="Line 14"/>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4" name="Rectangle 15"/>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45" name="Rectangle 16"/>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46" name="Rectangle 17"/>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47" name="Oval 18"/>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a:solidFill>
                  <a:srgbClr val="000000"/>
                </a:solidFill>
              </a:endParaRPr>
            </a:p>
          </p:txBody>
        </p:sp>
        <p:sp>
          <p:nvSpPr>
            <p:cNvPr id="163948" name="Arc 19"/>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49" name="Arc 20"/>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0" name="Arc 21"/>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1" name="Oval 22"/>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a:solidFill>
                  <a:srgbClr val="000000"/>
                </a:solidFill>
              </a:endParaRPr>
            </a:p>
          </p:txBody>
        </p:sp>
        <p:sp>
          <p:nvSpPr>
            <p:cNvPr id="163952" name="Arc 23"/>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53" name="Oval 24"/>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a:solidFill>
                  <a:srgbClr val="000000"/>
                </a:solidFill>
              </a:endParaRPr>
            </a:p>
          </p:txBody>
        </p:sp>
      </p:grpSp>
      <p:sp>
        <p:nvSpPr>
          <p:cNvPr id="163845" name="Freeform 2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63846" name="Group 26"/>
          <p:cNvGrpSpPr>
            <a:grpSpLocks/>
          </p:cNvGrpSpPr>
          <p:nvPr/>
        </p:nvGrpSpPr>
        <p:grpSpPr bwMode="auto">
          <a:xfrm>
            <a:off x="3829050" y="5580063"/>
            <a:ext cx="468313" cy="649287"/>
            <a:chOff x="2412" y="3515"/>
            <a:chExt cx="295" cy="409"/>
          </a:xfrm>
        </p:grpSpPr>
        <p:sp>
          <p:nvSpPr>
            <p:cNvPr id="130075" name="Rectangle 27"/>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sz="3600">
                <a:solidFill>
                  <a:srgbClr val="FFFFFF"/>
                </a:solidFill>
                <a:latin typeface="Times" pitchFamily="-112" charset="0"/>
              </a:endParaRPr>
            </a:p>
          </p:txBody>
        </p:sp>
        <p:sp>
          <p:nvSpPr>
            <p:cNvPr id="130076" name="Rectangle 28"/>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solidFill>
                  <a:srgbClr val="000000"/>
                </a:solidFill>
                <a:latin typeface="Arial" pitchFamily="-112" charset="0"/>
              </a:endParaRPr>
            </a:p>
          </p:txBody>
        </p:sp>
        <p:sp>
          <p:nvSpPr>
            <p:cNvPr id="130077" name="Rectangle 29"/>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solidFill>
                  <a:srgbClr val="000000"/>
                </a:solidFill>
                <a:latin typeface="Arial" pitchFamily="-112" charset="0"/>
              </a:endParaRPr>
            </a:p>
          </p:txBody>
        </p:sp>
        <p:sp>
          <p:nvSpPr>
            <p:cNvPr id="130078" name="Oval 30"/>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solidFill>
                  <a:srgbClr val="000000"/>
                </a:solidFill>
                <a:latin typeface="Arial" pitchFamily="-112" charset="0"/>
              </a:endParaRPr>
            </a:p>
          </p:txBody>
        </p:sp>
        <p:sp>
          <p:nvSpPr>
            <p:cNvPr id="163931" name="Rectangle 31"/>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32" name="Rectangle 32"/>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solidFill>
                  <a:srgbClr val="000000"/>
                </a:solidFill>
              </a:endParaRPr>
            </a:p>
          </p:txBody>
        </p:sp>
        <p:sp>
          <p:nvSpPr>
            <p:cNvPr id="163933" name="Rectangle 33"/>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a:solidFill>
                  <a:srgbClr val="000000"/>
                </a:solidFill>
              </a:endParaRPr>
            </a:p>
          </p:txBody>
        </p:sp>
      </p:grpSp>
      <p:grpSp>
        <p:nvGrpSpPr>
          <p:cNvPr id="163847" name="Group 34"/>
          <p:cNvGrpSpPr>
            <a:grpSpLocks/>
          </p:cNvGrpSpPr>
          <p:nvPr/>
        </p:nvGrpSpPr>
        <p:grpSpPr bwMode="auto">
          <a:xfrm>
            <a:off x="5481638" y="588963"/>
            <a:ext cx="703262" cy="958850"/>
            <a:chOff x="3883" y="688"/>
            <a:chExt cx="576" cy="792"/>
          </a:xfrm>
        </p:grpSpPr>
        <p:sp>
          <p:nvSpPr>
            <p:cNvPr id="163924" name="Rectangle 35"/>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a:solidFill>
                  <a:srgbClr val="000000"/>
                </a:solidFill>
              </a:endParaRPr>
            </a:p>
          </p:txBody>
        </p:sp>
        <p:sp>
          <p:nvSpPr>
            <p:cNvPr id="163925" name="Rectangle 36"/>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a:solidFill>
                  <a:srgbClr val="000000"/>
                </a:solidFill>
              </a:endParaRPr>
            </a:p>
          </p:txBody>
        </p:sp>
        <p:sp>
          <p:nvSpPr>
            <p:cNvPr id="163926" name="Rectangle 37"/>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163848" name="Group 38"/>
          <p:cNvGrpSpPr>
            <a:grpSpLocks/>
          </p:cNvGrpSpPr>
          <p:nvPr/>
        </p:nvGrpSpPr>
        <p:grpSpPr bwMode="auto">
          <a:xfrm>
            <a:off x="223838" y="6316663"/>
            <a:ext cx="8704262" cy="828675"/>
            <a:chOff x="149" y="3969"/>
            <a:chExt cx="5483" cy="522"/>
          </a:xfrm>
        </p:grpSpPr>
        <p:sp>
          <p:nvSpPr>
            <p:cNvPr id="130087" name="Line 39"/>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88" name="Rectangle 40"/>
            <p:cNvSpPr>
              <a:spLocks noChangeArrowheads="1"/>
            </p:cNvSpPr>
            <p:nvPr/>
          </p:nvSpPr>
          <p:spPr bwMode="auto">
            <a:xfrm>
              <a:off x="1931" y="3969"/>
              <a:ext cx="1844" cy="522"/>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solidFill>
                    <a:srgbClr val="000000"/>
                  </a:solidFill>
                  <a:latin typeface="Times" charset="0"/>
                </a:rPr>
                <a:t> </a:t>
              </a:r>
              <a:r>
                <a:rPr lang="en-US" sz="2400" b="1" dirty="0">
                  <a:solidFill>
                    <a:srgbClr val="618FFD"/>
                  </a:solidFill>
                  <a:latin typeface="Times" charset="0"/>
                </a:rPr>
                <a:t>The </a:t>
              </a:r>
              <a:r>
                <a:rPr lang="en-US" altLang="ja-JP" sz="2400" b="1" dirty="0">
                  <a:solidFill>
                    <a:srgbClr val="618FFD"/>
                  </a:solidFill>
                  <a:latin typeface="Times" charset="0"/>
                </a:rPr>
                <a:t>"</a:t>
              </a:r>
              <a:r>
                <a:rPr lang="en-US" sz="2400" b="1" dirty="0">
                  <a:solidFill>
                    <a:srgbClr val="618FFD"/>
                  </a:solidFill>
                  <a:latin typeface="Times" charset="0"/>
                </a:rPr>
                <a:t>Opened</a:t>
              </a:r>
              <a:r>
                <a:rPr lang="en-US" altLang="ja-JP" sz="2400" b="1" dirty="0">
                  <a:solidFill>
                    <a:srgbClr val="618FFD"/>
                  </a:solidFill>
                  <a:latin typeface="Times" charset="0"/>
                </a:rPr>
                <a:t>"</a:t>
              </a:r>
              <a:r>
                <a:rPr lang="en-US" sz="2400" b="1" dirty="0">
                  <a:solidFill>
                    <a:srgbClr val="618FFD"/>
                  </a:solidFill>
                  <a:latin typeface="Times" charset="0"/>
                </a:rPr>
                <a:t> Bible</a:t>
              </a:r>
              <a:endParaRPr lang="en-US" sz="2400" b="1" dirty="0">
                <a:solidFill>
                  <a:srgbClr val="000000"/>
                </a:solidFill>
                <a:latin typeface="Times" charset="0"/>
              </a:endParaRPr>
            </a:p>
          </p:txBody>
        </p:sp>
        <p:sp>
          <p:nvSpPr>
            <p:cNvPr id="130089" name="Line 41"/>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0" name="Line 42"/>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1" name="Line 43"/>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grpSp>
      <p:grpSp>
        <p:nvGrpSpPr>
          <p:cNvPr id="163849" name="Group 44"/>
          <p:cNvGrpSpPr>
            <a:grpSpLocks/>
          </p:cNvGrpSpPr>
          <p:nvPr/>
        </p:nvGrpSpPr>
        <p:grpSpPr bwMode="auto">
          <a:xfrm>
            <a:off x="206375" y="311150"/>
            <a:ext cx="8742363" cy="317500"/>
            <a:chOff x="130" y="196"/>
            <a:chExt cx="5483" cy="200"/>
          </a:xfrm>
        </p:grpSpPr>
        <p:sp>
          <p:nvSpPr>
            <p:cNvPr id="130093" name="Line 45"/>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4" name="Line 46"/>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5" name="Line 47"/>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6" name="Line 48"/>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7" name="Line 49"/>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sp>
          <p:nvSpPr>
            <p:cNvPr id="130098" name="Line 50"/>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solidFill>
                  <a:srgbClr val="000000"/>
                </a:solidFill>
                <a:latin typeface="Arial" pitchFamily="-112" charset="0"/>
              </a:endParaRPr>
            </a:p>
          </p:txBody>
        </p:sp>
      </p:grpSp>
      <p:sp>
        <p:nvSpPr>
          <p:cNvPr id="163850" name="Line 51"/>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1" name="Line 52"/>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2" name="Line 53"/>
          <p:cNvSpPr>
            <a:spLocks noChangeShapeType="1"/>
          </p:cNvSpPr>
          <p:nvPr/>
        </p:nvSpPr>
        <p:spPr bwMode="auto">
          <a:xfrm flipH="1">
            <a:off x="5170488" y="4265613"/>
            <a:ext cx="842962"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3" name="Line 54"/>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4" name="Line 55"/>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5" name="Line 56"/>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6" name="Line 57"/>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7" name="Line 58"/>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8" name="Line 59"/>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59" name="Line 60"/>
          <p:cNvSpPr>
            <a:spLocks noChangeShapeType="1"/>
          </p:cNvSpPr>
          <p:nvPr/>
        </p:nvSpPr>
        <p:spPr bwMode="auto">
          <a:xfrm rot="-924446">
            <a:off x="2657475" y="3402013"/>
            <a:ext cx="530225" cy="960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0" name="Line 61"/>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1" name="Line 62"/>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2" name="Line 63"/>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3" name="Line 64"/>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4" name="Line 65"/>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5" name="Line 66"/>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6" name="Line 67"/>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67" name="Line 68"/>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3868" name="Group 69"/>
          <p:cNvGrpSpPr>
            <a:grpSpLocks/>
          </p:cNvGrpSpPr>
          <p:nvPr userDrawn="1"/>
        </p:nvGrpSpPr>
        <p:grpSpPr bwMode="auto">
          <a:xfrm>
            <a:off x="7037388" y="4754563"/>
            <a:ext cx="1862137" cy="484187"/>
            <a:chOff x="4433" y="2959"/>
            <a:chExt cx="1173" cy="305"/>
          </a:xfrm>
        </p:grpSpPr>
        <p:sp>
          <p:nvSpPr>
            <p:cNvPr id="163892" name="Oval 70"/>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893" name="Oval 71"/>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solidFill>
                  <a:srgbClr val="000000"/>
                </a:solidFill>
              </a:endParaRPr>
            </a:p>
          </p:txBody>
        </p:sp>
        <p:sp>
          <p:nvSpPr>
            <p:cNvPr id="163894" name="Oval 72"/>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895" name="Oval 73"/>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solidFill>
                  <a:srgbClr val="000000"/>
                </a:solidFill>
              </a:endParaRPr>
            </a:p>
          </p:txBody>
        </p:sp>
        <p:sp>
          <p:nvSpPr>
            <p:cNvPr id="163896" name="Line 74"/>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7" name="Line 75"/>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8" name="Line 76"/>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9" name="Line 77"/>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0" name="Line 78"/>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1" name="Line 79"/>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02" name="Rectangle 80"/>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03" name="Rectangle 81"/>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04" name="Rectangle 82"/>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000000"/>
                </a:solidFill>
              </a:endParaRPr>
            </a:p>
          </p:txBody>
        </p:sp>
        <p:sp>
          <p:nvSpPr>
            <p:cNvPr id="163905" name="Oval 83"/>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solidFill>
                  <a:srgbClr val="000000"/>
                </a:solidFill>
              </a:endParaRPr>
            </a:p>
          </p:txBody>
        </p:sp>
        <p:sp>
          <p:nvSpPr>
            <p:cNvPr id="163906" name="Arc 84"/>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07" name="Arc 85"/>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08" name="Arc 86"/>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09" name="Oval 87"/>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solidFill>
                  <a:srgbClr val="000000"/>
                </a:solidFill>
              </a:endParaRPr>
            </a:p>
          </p:txBody>
        </p:sp>
        <p:sp>
          <p:nvSpPr>
            <p:cNvPr id="163910" name="Arc 88"/>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11" name="Oval 89"/>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solidFill>
                  <a:srgbClr val="000000"/>
                </a:solidFill>
              </a:endParaRPr>
            </a:p>
          </p:txBody>
        </p:sp>
        <p:sp>
          <p:nvSpPr>
            <p:cNvPr id="163912" name="Line 90"/>
            <p:cNvSpPr>
              <a:spLocks noChangeShapeType="1"/>
            </p:cNvSpPr>
            <p:nvPr/>
          </p:nvSpPr>
          <p:spPr bwMode="auto">
            <a:xfrm rot="20675554" flipH="1">
              <a:off x="4433" y="2959"/>
              <a:ext cx="25" cy="17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3869" name="Line 9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0" name="Line 92"/>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1" name="Line 93"/>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2" name="Line 94"/>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3" name="Line 95"/>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74" name="Freeform 96"/>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5" name="Freeform 97"/>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6" name="Freeform 98"/>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7" name="Freeform 99"/>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8" name="Freeform 100"/>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79" name="Freeform 101"/>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0" name="Freeform 102"/>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1" name="Freeform 103"/>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2" name="Freeform 104"/>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3" name="Freeform 105"/>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4" name="Freeform 106"/>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5" name="Freeform 107"/>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6" name="Freeform 108"/>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7" name="Freeform 109"/>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8" name="Freeform 110"/>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889" name="Freeform 111"/>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98" name="Text Box 112"/>
          <p:cNvSpPr txBox="1">
            <a:spLocks noChangeArrowheads="1"/>
          </p:cNvSpPr>
          <p:nvPr userDrawn="1"/>
        </p:nvSpPr>
        <p:spPr bwMode="auto">
          <a:xfrm>
            <a:off x="479425" y="6453188"/>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130161" name="Rectangle 11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p>
            <a:pPr algn="ctr">
              <a:defRPr/>
            </a:pPr>
            <a:r>
              <a:rPr lang="en-US" b="1">
                <a:solidFill>
                  <a:srgbClr val="FFFFFF"/>
                </a:solidFill>
                <a:effectLst>
                  <a:outerShdw blurRad="38100" dist="38100" dir="2700000" algn="tl">
                    <a:srgbClr val="000000"/>
                  </a:outerShdw>
                </a:effectLst>
                <a:latin typeface="Comic Sans MS" charset="0"/>
              </a:rPr>
              <a:t>7.5.06.</a:t>
            </a:r>
            <a:endParaRPr lang="en-US" b="1">
              <a:solidFill>
                <a:srgbClr val="000000"/>
              </a:solidFill>
              <a:effectLst>
                <a:outerShdw blurRad="38100" dist="38100" dir="2700000" algn="tl">
                  <a:srgbClr val="FFFFFF"/>
                </a:outerShdw>
              </a:effectLst>
              <a:latin typeface="Comic Sans MS" charset="0"/>
            </a:endParaRPr>
          </a:p>
        </p:txBody>
      </p:sp>
    </p:spTree>
    <p:extLst>
      <p:ext uri="{BB962C8B-B14F-4D97-AF65-F5344CB8AC3E}">
        <p14:creationId xmlns:p14="http://schemas.microsoft.com/office/powerpoint/2010/main" val="1438083522"/>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spd="slow">
    <p:cu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12" charset="0"/>
        </a:defRPr>
      </a:lvl6pPr>
      <a:lvl7pPr marL="914400" algn="ctr" rtl="0" eaLnBrk="0" fontAlgn="base" hangingPunct="0">
        <a:spcBef>
          <a:spcPct val="0"/>
        </a:spcBef>
        <a:spcAft>
          <a:spcPct val="0"/>
        </a:spcAft>
        <a:defRPr sz="4400">
          <a:solidFill>
            <a:schemeClr val="tx2"/>
          </a:solidFill>
          <a:latin typeface="Times" pitchFamily="-112" charset="0"/>
        </a:defRPr>
      </a:lvl7pPr>
      <a:lvl8pPr marL="1371600" algn="ctr" rtl="0" eaLnBrk="0" fontAlgn="base" hangingPunct="0">
        <a:spcBef>
          <a:spcPct val="0"/>
        </a:spcBef>
        <a:spcAft>
          <a:spcPct val="0"/>
        </a:spcAft>
        <a:defRPr sz="4400">
          <a:solidFill>
            <a:schemeClr val="tx2"/>
          </a:solidFill>
          <a:latin typeface="Times" pitchFamily="-112" charset="0"/>
        </a:defRPr>
      </a:lvl8pPr>
      <a:lvl9pPr marL="1828800" algn="ctr"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43942464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64866" name="Group 4"/>
          <p:cNvGrpSpPr>
            <a:grpSpLocks/>
          </p:cNvGrpSpPr>
          <p:nvPr/>
        </p:nvGrpSpPr>
        <p:grpSpPr bwMode="auto">
          <a:xfrm>
            <a:off x="0" y="0"/>
            <a:ext cx="9145588" cy="6845300"/>
            <a:chOff x="0" y="0"/>
            <a:chExt cx="5761" cy="4312"/>
          </a:xfrm>
        </p:grpSpPr>
        <p:sp>
          <p:nvSpPr>
            <p:cNvPr id="16486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16487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6486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6486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285018"/>
      </p:ext>
    </p:extLst>
  </p:cSld>
  <p:clrMap bg1="dk2" tx1="lt1" bg2="dk1" tx2="lt2" accent1="accent1" accent2="accent2" accent3="accent3" accent4="accent4" accent5="accent5" accent6="accent6" hlink="hlink" folHlink="folHlink"/>
  <p:sldLayoutIdLst>
    <p:sldLayoutId id="214748437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1.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9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76200" y="685800"/>
            <a:ext cx="4267200" cy="3581400"/>
          </a:xfrm>
          <a:effectLst>
            <a:outerShdw blurRad="63500" dist="107763" dir="8100000" algn="ctr" rotWithShape="0">
              <a:srgbClr val="000000">
                <a:alpha val="74998"/>
              </a:srgbClr>
            </a:outerShdw>
          </a:effectLst>
        </p:spPr>
        <p:txBody>
          <a:bodyPr/>
          <a:lstStyle/>
          <a:p>
            <a:pPr>
              <a:defRPr/>
            </a:pPr>
            <a:r>
              <a:rPr lang="ar-JO" sz="6000" dirty="0"/>
              <a:t>لاهوت العهد القديم الكتابي</a:t>
            </a:r>
            <a:endParaRPr lang="en-US" sz="6000" dirty="0"/>
          </a:p>
        </p:txBody>
      </p:sp>
      <p:pic>
        <p:nvPicPr>
          <p:cNvPr id="284674" name="Picture 15" descr="j02161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5A4B91A-31E0-41E5-AABF-C6D4055EB412}"/>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371600" y="609600"/>
            <a:ext cx="7772400" cy="1143000"/>
          </a:xfrm>
        </p:spPr>
        <p:txBody>
          <a:bodyPr/>
          <a:lstStyle/>
          <a:p>
            <a:r>
              <a:rPr lang="ar-JO" sz="4000" b="1" dirty="0">
                <a:latin typeface="Arial" panose="020B0604020202020204" pitchFamily="34" charset="0"/>
                <a:ea typeface="ＭＳ Ｐゴシック" charset="0"/>
                <a:cs typeface="Arial" panose="020B0604020202020204" pitchFamily="34" charset="0"/>
              </a:rPr>
              <a:t>آراء حول موضوع العهد القديم الرئيسي</a:t>
            </a:r>
            <a:endParaRPr lang="en-US" sz="4000" b="1" dirty="0">
              <a:latin typeface="Arial" panose="020B0604020202020204" pitchFamily="34" charset="0"/>
              <a:ea typeface="ＭＳ Ｐゴシック" charset="0"/>
              <a:cs typeface="Arial" panose="020B0604020202020204" pitchFamily="34" charset="0"/>
            </a:endParaRPr>
          </a:p>
        </p:txBody>
      </p:sp>
      <p:sp>
        <p:nvSpPr>
          <p:cNvPr id="303106" name="Rectangle 3"/>
          <p:cNvSpPr>
            <a:spLocks noGrp="1" noChangeArrowheads="1"/>
          </p:cNvSpPr>
          <p:nvPr>
            <p:ph type="body" sz="half" idx="1"/>
          </p:nvPr>
        </p:nvSpPr>
        <p:spPr>
          <a:xfrm>
            <a:off x="76200" y="2514600"/>
            <a:ext cx="8744272" cy="3124200"/>
          </a:xfrm>
        </p:spPr>
        <p:txBody>
          <a:bodyPr/>
          <a:lstStyle/>
          <a:p>
            <a:pPr marL="0" indent="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فداء الإنسان</a:t>
            </a:r>
          </a:p>
          <a:p>
            <a:pPr marL="0" indent="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مجد الله</a:t>
            </a:r>
            <a:endParaRPr lang="en-US" sz="3600" b="1" dirty="0">
              <a:latin typeface="Arial" panose="020B0604020202020204" pitchFamily="34" charset="0"/>
              <a:ea typeface="ＭＳ Ｐゴシック" charset="0"/>
              <a:cs typeface="Arial" panose="020B0604020202020204" pitchFamily="34" charset="0"/>
            </a:endParaRPr>
          </a:p>
        </p:txBody>
      </p:sp>
      <p:pic>
        <p:nvPicPr>
          <p:cNvPr id="303107" name="Picture 4"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3108" name="Picture 5"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3109"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30-33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42"/>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r>
              <a:rPr lang="en-US" sz="2800">
                <a:solidFill>
                  <a:schemeClr val="bg1"/>
                </a:solidFill>
                <a:latin typeface="Times" charset="0"/>
                <a:ea typeface="ＭＳ Ｐゴシック" charset="0"/>
                <a:cs typeface="ＭＳ Ｐゴシック" charset="0"/>
              </a:rPr>
              <a:t>The Glory of God</a:t>
            </a:r>
          </a:p>
        </p:txBody>
      </p:sp>
      <p:grpSp>
        <p:nvGrpSpPr>
          <p:cNvPr id="305154" name="Group 43"/>
          <p:cNvGrpSpPr>
            <a:grpSpLocks/>
          </p:cNvGrpSpPr>
          <p:nvPr/>
        </p:nvGrpSpPr>
        <p:grpSpPr bwMode="auto">
          <a:xfrm>
            <a:off x="0" y="0"/>
            <a:ext cx="9144000" cy="6858000"/>
            <a:chOff x="0" y="0"/>
            <a:chExt cx="5760" cy="4320"/>
          </a:xfrm>
        </p:grpSpPr>
        <p:pic>
          <p:nvPicPr>
            <p:cNvPr id="305155"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6" name="WordArt 45"/>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rPr>
                <a:t>مجد الله</a:t>
              </a:r>
              <a:endParaRPr kumimoji="0" lang="en-US"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endParaRP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Line 1026"/>
          <p:cNvSpPr>
            <a:spLocks noChangeShapeType="1"/>
          </p:cNvSpPr>
          <p:nvPr/>
        </p:nvSpPr>
        <p:spPr bwMode="auto">
          <a:xfrm>
            <a:off x="3455988" y="1546225"/>
            <a:ext cx="1817687" cy="0"/>
          </a:xfrm>
          <a:prstGeom prst="line">
            <a:avLst/>
          </a:prstGeom>
          <a:noFill/>
          <a:ln w="25400">
            <a:solidFill>
              <a:srgbClr val="777777"/>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7091" name="Rectangle 1027"/>
          <p:cNvSpPr>
            <a:spLocks noChangeArrowheads="1"/>
          </p:cNvSpPr>
          <p:nvPr/>
        </p:nvSpPr>
        <p:spPr bwMode="auto">
          <a:xfrm>
            <a:off x="1963738" y="4578350"/>
            <a:ext cx="817562" cy="4591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Times" pitchFamily="-112" charset="0"/>
                <a:ea typeface="ＭＳ Ｐゴシック" charset="0"/>
              </a:rPr>
              <a:t>1</a:t>
            </a:r>
            <a:endParaRPr kumimoji="0" lang="en-US" sz="24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2" name="Rectangle 102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2</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3" name="Rectangle 102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3</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4" name="Rectangle 103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4</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5" name="Rectangle 103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5</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307207" name="Rectangle 1032"/>
          <p:cNvSpPr>
            <a:spLocks noChangeArrowheads="1"/>
          </p:cNvSpPr>
          <p:nvPr/>
        </p:nvSpPr>
        <p:spPr bwMode="auto">
          <a:xfrm>
            <a:off x="6018213" y="3384550"/>
            <a:ext cx="817562"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charset="0"/>
                <a:ea typeface="ＭＳ Ｐゴシック" charset="0"/>
              </a:rPr>
              <a:t>6</a:t>
            </a:r>
            <a:endParaRPr kumimoji="0" lang="en-US" sz="2800" b="1" i="0" u="none" strike="noStrike" kern="1200" cap="none" spc="0" normalizeH="0" baseline="0" noProof="0" dirty="0">
              <a:ln>
                <a:noFill/>
              </a:ln>
              <a:solidFill>
                <a:srgbClr val="FFFF00"/>
              </a:solidFill>
              <a:effectLst/>
              <a:uLnTx/>
              <a:uFillTx/>
              <a:latin typeface="Times" charset="0"/>
              <a:ea typeface="ＭＳ Ｐゴシック" charset="0"/>
            </a:endParaRPr>
          </a:p>
        </p:txBody>
      </p:sp>
      <p:sp>
        <p:nvSpPr>
          <p:cNvPr id="217097" name="Rectangle 103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7</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8" name="Rectangle 1034"/>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8</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307210" name="Freeform 103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7100" name="Oval 1036"/>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itchFamily="-112" charset="0"/>
              <a:ea typeface="ＭＳ Ｐゴシック" charset="0"/>
            </a:endParaRPr>
          </a:p>
        </p:txBody>
      </p:sp>
      <p:grpSp>
        <p:nvGrpSpPr>
          <p:cNvPr id="307212" name="Group 1037"/>
          <p:cNvGrpSpPr>
            <a:grpSpLocks/>
          </p:cNvGrpSpPr>
          <p:nvPr/>
        </p:nvGrpSpPr>
        <p:grpSpPr bwMode="auto">
          <a:xfrm>
            <a:off x="2133600" y="2870200"/>
            <a:ext cx="5403850" cy="2452688"/>
            <a:chOff x="1344" y="1808"/>
            <a:chExt cx="3404" cy="1545"/>
          </a:xfrm>
        </p:grpSpPr>
        <p:sp>
          <p:nvSpPr>
            <p:cNvPr id="307222" name="Line 103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3" name="Line 103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4" name="Line 104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5" name="Line 104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6" name="Line 104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7" name="Line 104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8" name="Line 104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9" name="Line 104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7110" name="Rectangle 1046"/>
            <p:cNvSpPr>
              <a:spLocks noChangeArrowheads="1"/>
            </p:cNvSpPr>
            <p:nvPr/>
          </p:nvSpPr>
          <p:spPr bwMode="auto">
            <a:xfrm rot="5246759">
              <a:off x="2189" y="2384"/>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النبوات</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1" name="Rectangle 104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C0128"/>
                  </a:solidFill>
                  <a:effectLst/>
                  <a:uLnTx/>
                  <a:uFillTx/>
                  <a:latin typeface="Helvetica BlackOblique" charset="0"/>
                  <a:ea typeface="ＭＳ Ｐゴシック" charset="0"/>
                </a:rPr>
                <a:t>الرؤيا</a:t>
              </a:r>
              <a:endParaRPr kumimoji="0" lang="en-US" sz="16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2" name="Rectangle 1048"/>
            <p:cNvSpPr>
              <a:spLocks noChangeArrowheads="1"/>
            </p:cNvSpPr>
            <p:nvPr/>
          </p:nvSpPr>
          <p:spPr bwMode="auto">
            <a:xfrm rot="3267768">
              <a:off x="1817" y="2524"/>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الكتابات</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3" name="Rectangle 1049"/>
            <p:cNvSpPr>
              <a:spLocks noChangeArrowheads="1"/>
            </p:cNvSpPr>
            <p:nvPr/>
          </p:nvSpPr>
          <p:spPr bwMode="auto">
            <a:xfrm rot="20643327">
              <a:off x="3427"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الرسائل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4" name="Rectangle 1050"/>
            <p:cNvSpPr>
              <a:spLocks noChangeArrowheads="1"/>
            </p:cNvSpPr>
            <p:nvPr/>
          </p:nvSpPr>
          <p:spPr bwMode="auto">
            <a:xfrm rot="19276533">
              <a:off x="3353" y="2466"/>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أعمال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5" name="Rectangle 1051"/>
            <p:cNvSpPr>
              <a:spLocks noChangeArrowheads="1"/>
            </p:cNvSpPr>
            <p:nvPr/>
          </p:nvSpPr>
          <p:spPr bwMode="auto">
            <a:xfrm rot="1755647">
              <a:off x="1601" y="2790"/>
              <a:ext cx="1041"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التاريخ</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6" name="Rectangle 105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الشريعة</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7" name="Rectangle 1053"/>
            <p:cNvSpPr>
              <a:spLocks noChangeArrowheads="1"/>
            </p:cNvSpPr>
            <p:nvPr/>
          </p:nvSpPr>
          <p:spPr bwMode="auto">
            <a:xfrm rot="18254599">
              <a:off x="2947" y="2338"/>
              <a:ext cx="749" cy="23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الأناجيل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grpSp>
      <p:sp>
        <p:nvSpPr>
          <p:cNvPr id="217118" name="Rectangle 1054"/>
          <p:cNvSpPr>
            <a:spLocks noChangeArrowheads="1"/>
          </p:cNvSpPr>
          <p:nvPr/>
        </p:nvSpPr>
        <p:spPr bwMode="auto">
          <a:xfrm>
            <a:off x="3548062" y="182563"/>
            <a:ext cx="1524003"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rPr>
              <a:t>1600 سنة</a:t>
            </a:r>
            <a:endParaRPr kumimoji="0" lang="en-US"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endParaRPr>
          </a:p>
        </p:txBody>
      </p:sp>
      <p:sp>
        <p:nvSpPr>
          <p:cNvPr id="217119" name="Rectangle 1055"/>
          <p:cNvSpPr>
            <a:spLocks noChangeArrowheads="1"/>
          </p:cNvSpPr>
          <p:nvPr/>
        </p:nvSpPr>
        <p:spPr bwMode="auto">
          <a:xfrm>
            <a:off x="3643306" y="531813"/>
            <a:ext cx="1214446"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rPr>
              <a:t>40 كاتب</a:t>
            </a:r>
            <a:endParaRPr kumimoji="0" lang="en-US"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endParaRPr>
          </a:p>
        </p:txBody>
      </p:sp>
      <p:sp>
        <p:nvSpPr>
          <p:cNvPr id="217120" name="Rectangle 1056"/>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EF800"/>
                </a:solidFill>
                <a:effectLst/>
                <a:uLnTx/>
                <a:uFillTx/>
                <a:latin typeface="Times" pitchFamily="-112" charset="0"/>
                <a:ea typeface="ＭＳ Ｐゴシック" charset="0"/>
              </a:rPr>
              <a:t>موضوع واحد</a:t>
            </a:r>
            <a:endParaRPr kumimoji="0" lang="en-US" sz="1600" b="1" i="0" u="none" strike="noStrike" kern="1200" cap="none" spc="0" normalizeH="0" baseline="0" noProof="0" dirty="0">
              <a:ln>
                <a:noFill/>
              </a:ln>
              <a:solidFill>
                <a:srgbClr val="FEF800"/>
              </a:solidFill>
              <a:effectLst/>
              <a:uLnTx/>
              <a:uFillTx/>
              <a:latin typeface="Times" pitchFamily="-112" charset="0"/>
              <a:ea typeface="ＭＳ Ｐゴシック" charset="0"/>
            </a:endParaRPr>
          </a:p>
        </p:txBody>
      </p:sp>
      <p:sp>
        <p:nvSpPr>
          <p:cNvPr id="217121" name="Rectangle 1057"/>
          <p:cNvSpPr>
            <a:spLocks noChangeArrowheads="1"/>
          </p:cNvSpPr>
          <p:nvPr/>
        </p:nvSpPr>
        <p:spPr bwMode="auto">
          <a:xfrm>
            <a:off x="3055938" y="117951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800"/>
                </a:solidFill>
                <a:effectLst/>
                <a:uLnTx/>
                <a:uFillTx/>
                <a:latin typeface="Lucida Handwriting" pitchFamily="-112" charset="0"/>
                <a:ea typeface="ＭＳ Ｐゴシック" charset="0"/>
              </a:rPr>
              <a:t>مجد الله</a:t>
            </a:r>
            <a:endParaRPr kumimoji="0" lang="en-US" sz="2000" b="1" i="0" u="none" strike="noStrike" kern="1200" cap="none" spc="0" normalizeH="0" baseline="0" noProof="0" dirty="0">
              <a:ln>
                <a:noFill/>
              </a:ln>
              <a:solidFill>
                <a:srgbClr val="FEF800"/>
              </a:solidFill>
              <a:effectLst/>
              <a:uLnTx/>
              <a:uFillTx/>
              <a:latin typeface="Lucida Handwriting" pitchFamily="-112" charset="0"/>
              <a:ea typeface="ＭＳ Ｐゴシック" charset="0"/>
            </a:endParaRPr>
          </a:p>
        </p:txBody>
      </p:sp>
      <p:sp>
        <p:nvSpPr>
          <p:cNvPr id="307217" name="Text Box 1062"/>
          <p:cNvSpPr txBox="1">
            <a:spLocks noChangeArrowheads="1"/>
          </p:cNvSpPr>
          <p:nvPr/>
        </p:nvSpPr>
        <p:spPr bwMode="auto">
          <a:xfrm>
            <a:off x="8085138" y="6445250"/>
            <a:ext cx="3397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omic Sans MS" charset="0"/>
                <a:ea typeface="ＭＳ Ｐゴシック" charset="0"/>
              </a:rPr>
              <a:t>15</a:t>
            </a:r>
          </a:p>
        </p:txBody>
      </p:sp>
      <p:sp>
        <p:nvSpPr>
          <p:cNvPr id="217127" name="Rectangle 1063"/>
          <p:cNvSpPr>
            <a:spLocks noChangeArrowheads="1"/>
          </p:cNvSpPr>
          <p:nvPr/>
        </p:nvSpPr>
        <p:spPr bwMode="auto">
          <a:xfrm>
            <a:off x="7621588" y="64389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307219" name="Text Box 1064"/>
          <p:cNvSpPr txBox="1">
            <a:spLocks noChangeArrowheads="1"/>
          </p:cNvSpPr>
          <p:nvPr/>
        </p:nvSpPr>
        <p:spPr bwMode="auto">
          <a:xfrm>
            <a:off x="8469313" y="6356350"/>
            <a:ext cx="5826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omic Sans MS" charset="0"/>
                <a:ea typeface="ＭＳ Ｐゴシック" charset="0"/>
              </a:rPr>
              <a:t>2</a:t>
            </a:r>
            <a:endParaRPr kumimoji="0" lang="en-US" sz="40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07220" name="Text Box 1065"/>
          <p:cNvSpPr txBox="1">
            <a:spLocks noChangeArrowheads="1"/>
          </p:cNvSpPr>
          <p:nvPr/>
        </p:nvSpPr>
        <p:spPr bwMode="auto">
          <a:xfrm>
            <a:off x="481013" y="64436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charset="0"/>
                <a:ea typeface="ＭＳ Ｐゴシック" charset="0"/>
              </a:rPr>
              <a:t>©2003 TBBMI</a:t>
            </a:r>
          </a:p>
        </p:txBody>
      </p:sp>
      <p:sp>
        <p:nvSpPr>
          <p:cNvPr id="307221" name="Rectangle 1066"/>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r>
              <a:rPr lang="ar-JO" sz="2800" dirty="0">
                <a:solidFill>
                  <a:schemeClr val="bg1"/>
                </a:solidFill>
                <a:latin typeface="Times" charset="0"/>
                <a:ea typeface="ＭＳ Ｐゴシック" charset="0"/>
                <a:cs typeface="ＭＳ Ｐゴシック" charset="0"/>
              </a:rPr>
              <a:t>مجد الله</a:t>
            </a:r>
            <a:endParaRPr lang="en-US" sz="2800" dirty="0">
              <a:solidFill>
                <a:schemeClr val="bg1"/>
              </a:solidFill>
              <a:latin typeface="Times"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834FC0B2-C196-59BF-5523-B15B5174CBE0}"/>
              </a:ext>
            </a:extLst>
          </p:cNvPr>
          <p:cNvSpPr txBox="1"/>
          <p:nvPr/>
        </p:nvSpPr>
        <p:spPr>
          <a:xfrm>
            <a:off x="2985517" y="6362164"/>
            <a:ext cx="3098651" cy="523220"/>
          </a:xfrm>
          <a:prstGeom prst="rect">
            <a:avLst/>
          </a:prstGeom>
          <a:solidFill>
            <a:srgbClr val="000169"/>
          </a:solidFill>
        </p:spPr>
        <p:txBody>
          <a:bodyPr wrap="square" rtlCol="0">
            <a:spAutoFit/>
          </a:bodyPr>
          <a:lstStyle/>
          <a:p>
            <a:pPr algn="ctr"/>
            <a:r>
              <a:rPr lang="ar-JO" sz="2800" b="1" dirty="0">
                <a:solidFill>
                  <a:schemeClr val="bg1"/>
                </a:solidFill>
                <a:latin typeface="Arial" panose="020B0604020202020204" pitchFamily="34" charset="0"/>
                <a:cs typeface="Arial" panose="020B0604020202020204" pitchFamily="34" charset="0"/>
              </a:rPr>
              <a:t>الكتاب المقدس المفتوح</a:t>
            </a:r>
            <a:endParaRPr 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037"/>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Glory and the Cross</a:t>
            </a:r>
          </a:p>
        </p:txBody>
      </p:sp>
      <p:sp>
        <p:nvSpPr>
          <p:cNvPr id="309250" name="Text Box 1026"/>
          <p:cNvSpPr txBox="1">
            <a:spLocks noChangeArrowheads="1"/>
          </p:cNvSpPr>
          <p:nvPr/>
        </p:nvSpPr>
        <p:spPr bwMode="auto">
          <a:xfrm>
            <a:off x="8102600" y="5892800"/>
            <a:ext cx="952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309251" name="Text Box 1027"/>
          <p:cNvSpPr txBox="1">
            <a:spLocks noChangeArrowheads="1"/>
          </p:cNvSpPr>
          <p:nvPr/>
        </p:nvSpPr>
        <p:spPr bwMode="auto">
          <a:xfrm>
            <a:off x="8218488" y="6361113"/>
            <a:ext cx="9255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omic Sans MS" charset="0"/>
                <a:ea typeface="ＭＳ Ｐゴシック" charset="0"/>
              </a:rPr>
              <a:t>06-31</a:t>
            </a:r>
          </a:p>
        </p:txBody>
      </p:sp>
      <p:pic>
        <p:nvPicPr>
          <p:cNvPr id="309252" name="Picture 102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309253"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390" name="WordArt 1030"/>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rPr>
              <a:t>مجد الله</a:t>
            </a:r>
            <a:endParaRPr kumimoji="0" lang="en-US"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endParaRPr>
          </a:p>
        </p:txBody>
      </p:sp>
      <p:pic>
        <p:nvPicPr>
          <p:cNvPr id="144391" name="Picture 10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4431" y="-185738"/>
            <a:ext cx="4392613" cy="627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9256" name="Text Box 1032"/>
          <p:cNvSpPr txBox="1">
            <a:spLocks noChangeArrowheads="1"/>
          </p:cNvSpPr>
          <p:nvPr/>
        </p:nvSpPr>
        <p:spPr bwMode="auto">
          <a:xfrm>
            <a:off x="8720138" y="104775"/>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309257" name="Text Box 1033"/>
          <p:cNvSpPr txBox="1">
            <a:spLocks noChangeArrowheads="1"/>
          </p:cNvSpPr>
          <p:nvPr/>
        </p:nvSpPr>
        <p:spPr bwMode="auto">
          <a:xfrm>
            <a:off x="481013" y="63928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charset="0"/>
                <a:ea typeface="ＭＳ Ｐゴシック" charset="0"/>
              </a:rPr>
              <a:t>©2003 TBBMI</a:t>
            </a:r>
          </a:p>
        </p:txBody>
      </p:sp>
      <p:sp>
        <p:nvSpPr>
          <p:cNvPr id="144394" name="Rectangle 1034"/>
          <p:cNvSpPr>
            <a:spLocks noChangeArrowheads="1"/>
          </p:cNvSpPr>
          <p:nvPr/>
        </p:nvSpPr>
        <p:spPr bwMode="auto">
          <a:xfrm>
            <a:off x="7621588" y="63881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144395" name="Rectangle 1035"/>
          <p:cNvSpPr>
            <a:spLocks noChangeArrowheads="1"/>
          </p:cNvSpPr>
          <p:nvPr/>
        </p:nvSpPr>
        <p:spPr bwMode="auto">
          <a:xfrm>
            <a:off x="8091488" y="6383338"/>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40</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309260" name="Text Box 1036"/>
          <p:cNvSpPr txBox="1">
            <a:spLocks noChangeArrowheads="1"/>
          </p:cNvSpPr>
          <p:nvPr/>
        </p:nvSpPr>
        <p:spPr bwMode="auto">
          <a:xfrm>
            <a:off x="8502650" y="6375400"/>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7"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132099" name="Rectangle 3"/>
          <p:cNvSpPr>
            <a:spLocks noGrp="1" noChangeArrowheads="1"/>
          </p:cNvSpPr>
          <p:nvPr>
            <p:ph type="body" sz="half" idx="1"/>
          </p:nvPr>
        </p:nvSpPr>
        <p:spPr>
          <a:xfrm>
            <a:off x="4283968" y="2057400"/>
            <a:ext cx="4495800" cy="3810000"/>
          </a:xfrm>
          <a:noFill/>
          <a:ln>
            <a:noFill/>
          </a:ln>
        </p:spPr>
        <p:txBody>
          <a:bodyPr vert="horz" wrap="square" lIns="90488" tIns="44450" rIns="90488" bIns="44450" numCol="1" anchor="t" anchorCtr="0" compatLnSpc="1">
            <a:prstTxWarp prst="textNoShape">
              <a:avLst/>
            </a:prstTxWarp>
          </a:bodyPr>
          <a:lstStyle/>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فداء الإنسان</a:t>
            </a:r>
          </a:p>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مجد الله</a:t>
            </a:r>
            <a:endParaRPr lang="en-US" sz="3600" b="1" dirty="0">
              <a:latin typeface="Arial" panose="020B0604020202020204" pitchFamily="34" charset="0"/>
              <a:ea typeface="ＭＳ Ｐゴシック" charset="0"/>
              <a:cs typeface="Arial" panose="020B0604020202020204" pitchFamily="34" charset="0"/>
            </a:endParaRPr>
          </a:p>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سيادة الله</a:t>
            </a:r>
            <a:endParaRPr lang="en-US" sz="3600" b="1" dirty="0">
              <a:latin typeface="Arial" panose="020B0604020202020204" pitchFamily="34" charset="0"/>
              <a:ea typeface="ＭＳ Ｐゴシック" charset="0"/>
              <a:cs typeface="Arial" panose="020B0604020202020204" pitchFamily="34" charset="0"/>
            </a:endParaRPr>
          </a:p>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الله</a:t>
            </a:r>
            <a:endParaRPr lang="en-US" sz="3600" b="1" dirty="0">
              <a:latin typeface="Arial" panose="020B0604020202020204" pitchFamily="34" charset="0"/>
              <a:ea typeface="ＭＳ Ｐゴシック" charset="0"/>
              <a:cs typeface="Arial" panose="020B0604020202020204" pitchFamily="34" charset="0"/>
            </a:endParaRPr>
          </a:p>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خلق الإيمان</a:t>
            </a:r>
            <a:endParaRPr lang="en-US" sz="3600" b="1" dirty="0">
              <a:latin typeface="Arial" panose="020B0604020202020204" pitchFamily="34" charset="0"/>
              <a:ea typeface="ＭＳ Ｐゴシック" charset="0"/>
              <a:cs typeface="Arial" panose="020B0604020202020204" pitchFamily="34" charset="0"/>
            </a:endParaRPr>
          </a:p>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لاهوت تثنية التاريخي</a:t>
            </a:r>
            <a:endParaRPr lang="en-US" sz="3600" b="1" dirty="0">
              <a:latin typeface="Arial" panose="020B0604020202020204" pitchFamily="34" charset="0"/>
              <a:ea typeface="ＭＳ Ｐゴシック" charset="0"/>
              <a:cs typeface="Arial" panose="020B0604020202020204" pitchFamily="34" charset="0"/>
            </a:endParaRPr>
          </a:p>
          <a:p>
            <a:pPr marL="641350" indent="-641350" algn="r" rtl="1">
              <a:lnSpc>
                <a:spcPct val="80000"/>
              </a:lnSpc>
              <a:buNone/>
            </a:pPr>
            <a:endParaRPr lang="en-US" sz="3600" b="1" dirty="0">
              <a:latin typeface="Arial" panose="020B0604020202020204" pitchFamily="34" charset="0"/>
              <a:ea typeface="ＭＳ Ｐゴシック" charset="0"/>
              <a:cs typeface="Arial" panose="020B0604020202020204" pitchFamily="34" charset="0"/>
            </a:endParaRPr>
          </a:p>
        </p:txBody>
      </p:sp>
      <p:sp>
        <p:nvSpPr>
          <p:cNvPr id="132100" name="Rectangle 4"/>
          <p:cNvSpPr>
            <a:spLocks noGrp="1" noChangeArrowheads="1"/>
          </p:cNvSpPr>
          <p:nvPr>
            <p:ph type="body" sz="half" idx="2"/>
          </p:nvPr>
        </p:nvSpPr>
        <p:spPr>
          <a:xfrm>
            <a:off x="-298126" y="2057400"/>
            <a:ext cx="4510086" cy="3124200"/>
          </a:xfrm>
          <a:noFill/>
          <a:ln>
            <a:noFill/>
          </a:ln>
        </p:spPr>
        <p:txBody>
          <a:bodyPr vert="horz" wrap="square" lIns="90488" tIns="44450" rIns="90488" bIns="44450" numCol="1" anchor="t" anchorCtr="0" compatLnSpc="1">
            <a:prstTxWarp prst="textNoShape">
              <a:avLst/>
            </a:prstTxWarp>
          </a:bodyPr>
          <a:lstStyle/>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العبادة</a:t>
            </a:r>
            <a:r>
              <a:rPr lang="en-US" sz="3600" b="1" dirty="0">
                <a:latin typeface="Arial" panose="020B0604020202020204" pitchFamily="34" charset="0"/>
                <a:ea typeface="ＭＳ Ｐゴシック" charset="0"/>
                <a:cs typeface="Arial" panose="020B0604020202020204" pitchFamily="34" charset="0"/>
              </a:rPr>
              <a:t> </a:t>
            </a:r>
          </a:p>
          <a:p>
            <a:pPr marL="641350" indent="-641350" algn="r" rtl="1">
              <a:lnSpc>
                <a:spcPct val="80000"/>
              </a:lnSpc>
              <a:buNone/>
            </a:pPr>
            <a:r>
              <a:rPr lang="ar-JO" sz="3600" b="1" dirty="0">
                <a:latin typeface="Arial" panose="020B0604020202020204" pitchFamily="34" charset="0"/>
                <a:ea typeface="ＭＳ Ｐゴシック" charset="0"/>
                <a:cs typeface="Arial" panose="020B0604020202020204" pitchFamily="34" charset="0"/>
              </a:rPr>
              <a:t>الوعد ( العهد )</a:t>
            </a:r>
            <a:endParaRPr lang="en-US" sz="3600" b="1" dirty="0">
              <a:latin typeface="Arial" panose="020B0604020202020204" pitchFamily="34" charset="0"/>
              <a:ea typeface="ＭＳ Ｐゴシック" charset="0"/>
              <a:cs typeface="Arial" panose="020B0604020202020204" pitchFamily="34" charset="0"/>
            </a:endParaRPr>
          </a:p>
        </p:txBody>
      </p:sp>
      <p:pic>
        <p:nvPicPr>
          <p:cNvPr id="311300"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1301"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302"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75"/>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fade">
                                      <p:cBhvr>
                                        <p:cTn id="12" dur="75"/>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75"/>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fade">
                                      <p:cBhvr>
                                        <p:cTn id="22" dur="75"/>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fade">
                                      <p:cBhvr>
                                        <p:cTn id="27" dur="75"/>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fade">
                                      <p:cBhvr>
                                        <p:cTn id="32" dur="75"/>
                                        <p:tgtEl>
                                          <p:spTgt spid="132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74"/>
                                          </p:stCondLst>
                                        </p:cTn>
                                        <p:tgtEl>
                                          <p:spTgt spid="132100">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74"/>
                                          </p:stCondLst>
                                        </p:cTn>
                                        <p:tgtEl>
                                          <p:spTgt spid="132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uiExpand="1" build="p" autoUpdateAnimBg="0"/>
      <p:bldP spid="13210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34" descr="12th century Church of Gamla Uppsala. Uppland, Sweden"/>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6818" name="Rectangle 2"/>
          <p:cNvSpPr>
            <a:spLocks noGrp="1" noChangeArrowheads="1"/>
          </p:cNvSpPr>
          <p:nvPr>
            <p:ph type="title"/>
          </p:nvPr>
        </p:nvSpPr>
        <p:spPr>
          <a:xfrm>
            <a:off x="-9525" y="187098"/>
            <a:ext cx="9153525" cy="1139825"/>
          </a:xfrm>
        </p:spPr>
        <p:txBody>
          <a:bodyPr/>
          <a:lstStyle/>
          <a:p>
            <a:pPr eaLnBrk="1" hangingPunct="1">
              <a:defRPr/>
            </a:pPr>
            <a:r>
              <a:rPr lang="ar-JO" sz="3600" b="1" dirty="0">
                <a:solidFill>
                  <a:schemeClr val="tx1"/>
                </a:solidFill>
                <a:effectLst/>
                <a:latin typeface="Arial" charset="0"/>
                <a:ea typeface="ＭＳ Ｐゴシック" charset="0"/>
                <a:cs typeface="ＭＳ Ｐゴシック" charset="0"/>
              </a:rPr>
              <a:t>أنواع العهود غير المشروطة</a:t>
            </a:r>
            <a:endParaRPr lang="en-US" sz="3600" b="1" dirty="0">
              <a:solidFill>
                <a:schemeClr val="tx1"/>
              </a:solidFill>
              <a:effectLst/>
              <a:latin typeface="Arial" charset="0"/>
              <a:ea typeface="ＭＳ Ｐゴシック" charset="0"/>
              <a:cs typeface="ＭＳ Ｐゴシック" charset="0"/>
            </a:endParaRPr>
          </a:p>
        </p:txBody>
      </p:sp>
      <p:grpSp>
        <p:nvGrpSpPr>
          <p:cNvPr id="2" name="Group 3"/>
          <p:cNvGrpSpPr>
            <a:grpSpLocks noGrp="1" noChangeAspect="1"/>
          </p:cNvGrpSpPr>
          <p:nvPr/>
        </p:nvGrpSpPr>
        <p:grpSpPr bwMode="auto">
          <a:xfrm>
            <a:off x="35371" y="1143000"/>
            <a:ext cx="9001125" cy="1676400"/>
            <a:chOff x="-5" y="449"/>
            <a:chExt cx="2883" cy="1161"/>
          </a:xfrm>
        </p:grpSpPr>
        <p:sp>
          <p:nvSpPr>
            <p:cNvPr id="326671"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cxnSp>
          <p:nvCxnSpPr>
            <p:cNvPr id="326672" name="_s214021"/>
            <p:cNvCxnSpPr>
              <a:cxnSpLocks noChangeShapeType="1"/>
              <a:stCxn id="326678" idx="0"/>
              <a:endCxn id="326675" idx="2"/>
            </p:cNvCxnSpPr>
            <p:nvPr/>
          </p:nvCxnSpPr>
          <p:spPr bwMode="auto">
            <a:xfrm rot="5400000" flipH="1">
              <a:off x="1894" y="589"/>
              <a:ext cx="94" cy="1010"/>
            </a:xfrm>
            <a:prstGeom prst="bentConnector3">
              <a:avLst>
                <a:gd name="adj1" fmla="val 49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26673" name="_s214022"/>
            <p:cNvCxnSpPr>
              <a:cxnSpLocks noChangeShapeType="1"/>
              <a:stCxn id="326677" idx="0"/>
              <a:endCxn id="326675" idx="2"/>
            </p:cNvCxnSpPr>
            <p:nvPr/>
          </p:nvCxnSpPr>
          <p:spPr bwMode="auto">
            <a:xfrm rot="5400000" flipH="1">
              <a:off x="1390" y="1093"/>
              <a:ext cx="94" cy="1"/>
            </a:xfrm>
            <a:prstGeom prst="bentConnector3">
              <a:avLst>
                <a:gd name="adj1" fmla="val 49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26674" name="_s214023"/>
            <p:cNvCxnSpPr>
              <a:cxnSpLocks noChangeShapeType="1"/>
              <a:stCxn id="326676" idx="0"/>
              <a:endCxn id="326675" idx="2"/>
            </p:cNvCxnSpPr>
            <p:nvPr/>
          </p:nvCxnSpPr>
          <p:spPr bwMode="auto">
            <a:xfrm rot="-5400000">
              <a:off x="885" y="590"/>
              <a:ext cx="94" cy="1008"/>
            </a:xfrm>
            <a:prstGeom prst="bentConnector3">
              <a:avLst>
                <a:gd name="adj1" fmla="val 49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26675" name="_s214024"/>
            <p:cNvSpPr>
              <a:spLocks noChangeArrowheads="1"/>
            </p:cNvSpPr>
            <p:nvPr/>
          </p:nvSpPr>
          <p:spPr bwMode="auto">
            <a:xfrm>
              <a:off x="1004" y="642"/>
              <a:ext cx="864" cy="405"/>
            </a:xfrm>
            <a:prstGeom prst="roundRect">
              <a:avLst>
                <a:gd name="adj" fmla="val 16667"/>
              </a:avLst>
            </a:prstGeom>
            <a:solidFill>
              <a:srgbClr val="0000FF"/>
            </a:solidFill>
            <a:ln w="9525">
              <a:solidFill>
                <a:schemeClr val="tx1"/>
              </a:solidFill>
              <a:round/>
              <a:headEnd/>
              <a:tailEnd/>
            </a:ln>
          </p:spPr>
          <p:txBody>
            <a:bodyPr wrap="none" lIns="35876" tIns="17938" rIns="35876" bIns="1793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الإبراهيمي</a:t>
              </a:r>
              <a:endParaRPr kumimoji="0" lang="en-US"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326676" name="_s214025"/>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الأرض</a:t>
              </a:r>
              <a:endParaRPr kumimoji="0" lang="en-US"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326677" name="_s214026"/>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الداوودي</a:t>
              </a:r>
              <a:endParaRPr kumimoji="0" lang="en-US"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326678" name="_s214027"/>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الجديد</a:t>
              </a:r>
              <a:endParaRPr kumimoji="0" lang="en-US" altLang="zh-CN" sz="3200" b="1"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grpSp>
      <p:graphicFrame>
        <p:nvGraphicFramePr>
          <p:cNvPr id="1186828" name="Group 12"/>
          <p:cNvGraphicFramePr>
            <a:graphicFrameLocks noGrp="1"/>
          </p:cNvGraphicFramePr>
          <p:nvPr>
            <p:extLst>
              <p:ext uri="{D42A27DB-BD31-4B8C-83A1-F6EECF244321}">
                <p14:modId xmlns:p14="http://schemas.microsoft.com/office/powerpoint/2010/main" val="2133645674"/>
              </p:ext>
            </p:extLst>
          </p:nvPr>
        </p:nvGraphicFramePr>
        <p:xfrm>
          <a:off x="76200" y="2895600"/>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الأرض</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النسل</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البركة</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مادي</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سياسي</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روحي</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تث 30</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2 صم 7</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تث 31</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6670" name="Text Box 32"/>
          <p:cNvSpPr txBox="1">
            <a:spLocks noChangeArrowheads="1"/>
          </p:cNvSpPr>
          <p:nvPr/>
        </p:nvSpPr>
        <p:spPr bwMode="auto">
          <a:xfrm>
            <a:off x="8496300" y="33338"/>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Tahoma" charset="0"/>
                <a:ea typeface="ＭＳ Ｐゴシック" charset="0"/>
              </a:rPr>
              <a:t>60</a:t>
            </a:r>
            <a:endParaRPr kumimoji="0" lang="en-US" altLang="zh-CN" sz="2400" b="1" i="0" u="none" strike="noStrike" kern="1200" cap="none" spc="0" normalizeH="0" baseline="0" noProof="0" dirty="0">
              <a:ln>
                <a:noFill/>
              </a:ln>
              <a:solidFill>
                <a:srgbClr val="FFFFFF"/>
              </a:solidFill>
              <a:effectLst/>
              <a:uLnTx/>
              <a:uFillTx/>
              <a:latin typeface="Tahoma" charset="0"/>
              <a:ea typeface="ＭＳ Ｐゴシック" charset="0"/>
            </a:endParaRPr>
          </a:p>
        </p:txBody>
      </p:sp>
    </p:spTree>
    <p:extLst>
      <p:ext uri="{BB962C8B-B14F-4D97-AF65-F5344CB8AC3E}">
        <p14:creationId xmlns:p14="http://schemas.microsoft.com/office/powerpoint/2010/main" val="3404749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6828"/>
                                        </p:tgtEl>
                                        <p:attrNameLst>
                                          <p:attrName>style.visibility</p:attrName>
                                        </p:attrNameLst>
                                      </p:cBhvr>
                                      <p:to>
                                        <p:strVal val="visible"/>
                                      </p:to>
                                    </p:set>
                                    <p:animEffect transition="in" filter="dissolve">
                                      <p:cBhvr>
                                        <p:cTn id="15" dur="500"/>
                                        <p:tgtEl>
                                          <p:spTgt spid="1186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315394" name="Rectangle 3"/>
          <p:cNvSpPr>
            <a:spLocks noGrp="1" noChangeArrowheads="1"/>
          </p:cNvSpPr>
          <p:nvPr>
            <p:ph type="body" sz="half" idx="1"/>
          </p:nvPr>
        </p:nvSpPr>
        <p:spPr>
          <a:xfrm>
            <a:off x="76200" y="2514600"/>
            <a:ext cx="4067172" cy="4343400"/>
          </a:xfrm>
        </p:spPr>
        <p:txBody>
          <a:bodyPr/>
          <a:lstStyle/>
          <a:p>
            <a:pPr marL="609600" indent="-609600" algn="r">
              <a:lnSpc>
                <a:spcPct val="80000"/>
              </a:lnSpc>
              <a:buNone/>
            </a:pPr>
            <a:r>
              <a:rPr lang="ar-JO" sz="3200" dirty="0">
                <a:latin typeface="Arial" charset="0"/>
                <a:ea typeface="ＭＳ Ｐゴシック" charset="0"/>
                <a:cs typeface="ＭＳ Ｐゴシック" charset="0"/>
              </a:rPr>
              <a:t>فداء الإنسان</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مجد 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سيادة 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خلق الإيمان</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لاهوت تثنية التاريخ</a:t>
            </a:r>
            <a:endParaRPr lang="en-US" sz="3200" dirty="0">
              <a:latin typeface="Arial" charset="0"/>
              <a:ea typeface="ＭＳ Ｐゴシック" charset="0"/>
              <a:cs typeface="ＭＳ Ｐゴシック" charset="0"/>
            </a:endParaRPr>
          </a:p>
          <a:p>
            <a:pPr marL="609600" indent="-609600" algn="r">
              <a:lnSpc>
                <a:spcPct val="80000"/>
              </a:lnSpc>
              <a:buFont typeface="Monotype Sorts" charset="0"/>
              <a:buNone/>
            </a:pPr>
            <a:endParaRPr lang="en-US" sz="3200" dirty="0">
              <a:latin typeface="Arial" charset="0"/>
              <a:ea typeface="ＭＳ Ｐゴシック" charset="0"/>
              <a:cs typeface="ＭＳ Ｐゴシック" charset="0"/>
            </a:endParaRPr>
          </a:p>
        </p:txBody>
      </p:sp>
      <p:sp>
        <p:nvSpPr>
          <p:cNvPr id="132100" name="Rectangle 4"/>
          <p:cNvSpPr>
            <a:spLocks noGrp="1" noChangeArrowheads="1"/>
          </p:cNvSpPr>
          <p:nvPr>
            <p:ph type="body" sz="half" idx="2"/>
          </p:nvPr>
        </p:nvSpPr>
        <p:spPr>
          <a:xfrm>
            <a:off x="4357686" y="2514600"/>
            <a:ext cx="4786314" cy="3124200"/>
          </a:xfrm>
        </p:spPr>
        <p:txBody>
          <a:bodyPr/>
          <a:lstStyle/>
          <a:p>
            <a:pPr marL="609600" indent="-609600" algn="r">
              <a:lnSpc>
                <a:spcPct val="80000"/>
              </a:lnSpc>
              <a:buNone/>
            </a:pPr>
            <a:r>
              <a:rPr lang="ar-JO" sz="3200" dirty="0">
                <a:latin typeface="Arial" charset="0"/>
                <a:ea typeface="ＭＳ Ｐゴシック" charset="0"/>
                <a:cs typeface="ＭＳ Ｐゴシック" charset="0"/>
              </a:rPr>
              <a:t>العبادة</a:t>
            </a:r>
            <a:r>
              <a:rPr lang="en-US" sz="3200" dirty="0">
                <a:latin typeface="Arial" charset="0"/>
                <a:ea typeface="ＭＳ Ｐゴシック" charset="0"/>
                <a:cs typeface="ＭＳ Ｐゴシック" charset="0"/>
              </a:rPr>
              <a:t> </a:t>
            </a:r>
          </a:p>
          <a:p>
            <a:pPr marL="609600" indent="-609600" algn="r">
              <a:lnSpc>
                <a:spcPct val="80000"/>
              </a:lnSpc>
              <a:buNone/>
            </a:pPr>
            <a:r>
              <a:rPr lang="ar-JO" sz="3200" dirty="0">
                <a:latin typeface="Arial" charset="0"/>
                <a:ea typeface="ＭＳ Ｐゴシック" charset="0"/>
                <a:cs typeface="ＭＳ Ｐゴシック" charset="0"/>
              </a:rPr>
              <a:t>الوعد ( العهد )</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لا يوجد موضوع شامل </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حكم الله</a:t>
            </a:r>
            <a:endParaRPr lang="en-US" sz="3200" dirty="0">
              <a:latin typeface="Arial" charset="0"/>
              <a:ea typeface="ＭＳ Ｐゴシック" charset="0"/>
              <a:cs typeface="ＭＳ Ｐゴシック" charset="0"/>
            </a:endParaRPr>
          </a:p>
          <a:p>
            <a:pPr marL="609600" indent="-609600" algn="r">
              <a:lnSpc>
                <a:spcPct val="80000"/>
              </a:lnSpc>
              <a:buNone/>
            </a:pPr>
            <a:r>
              <a:rPr lang="ar-JO" sz="3200" dirty="0">
                <a:latin typeface="Arial" charset="0"/>
                <a:ea typeface="ＭＳ Ｐゴシック" charset="0"/>
                <a:cs typeface="ＭＳ Ｐゴシック" charset="0"/>
              </a:rPr>
              <a:t>الملكوت و العهود</a:t>
            </a:r>
            <a:endParaRPr lang="en-US" sz="3200" dirty="0">
              <a:latin typeface="Arial" charset="0"/>
              <a:ea typeface="ＭＳ Ｐゴシック" charset="0"/>
              <a:cs typeface="ＭＳ Ｐゴシック" charset="0"/>
            </a:endParaRPr>
          </a:p>
        </p:txBody>
      </p:sp>
      <p:pic>
        <p:nvPicPr>
          <p:cNvPr id="315396"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5397"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5398"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4"/>
          <p:cNvSpPr>
            <a:spLocks noGrp="1" noChangeArrowheads="1"/>
          </p:cNvSpPr>
          <p:nvPr>
            <p:ph type="title" idx="4294967295"/>
          </p:nvPr>
        </p:nvSpPr>
        <p:spPr/>
        <p:txBody>
          <a:bodyPr/>
          <a:lstStyle/>
          <a:p>
            <a:r>
              <a:rPr lang="en-US">
                <a:latin typeface="Arial" charset="0"/>
                <a:ea typeface="ＭＳ Ｐゴシック" charset="0"/>
                <a:cs typeface="Arial" charset="0"/>
              </a:rPr>
              <a:t>The Lord Reigns 1</a:t>
            </a:r>
          </a:p>
        </p:txBody>
      </p:sp>
      <p:pic>
        <p:nvPicPr>
          <p:cNvPr id="317442"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2292268" y="1720850"/>
            <a:ext cx="4580100" cy="341632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الرب يحكم, الرب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الرب يحكم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فلتفرح الأرض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ليبتهج الشعب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أن الرب يحكم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1200" cap="none" spc="0" normalizeH="0" baseline="0" noProof="0" dirty="0">
                <a:ln>
                  <a:noFill/>
                </a:ln>
                <a:solidFill>
                  <a:srgbClr val="FFFFFF"/>
                </a:solidFill>
                <a:effectLst/>
                <a:uLnTx/>
                <a:uFillTx/>
                <a:latin typeface="Arial"/>
                <a:ea typeface="ＭＳ Ｐゴシック" charset="0"/>
                <a:cs typeface="Arial"/>
              </a:rPr>
              <a:t>( إعادة )</a:t>
            </a:r>
            <a:endParaRPr kumimoji="0" lang="en-US" sz="36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4"/>
          <p:cNvSpPr>
            <a:spLocks noGrp="1" noChangeArrowheads="1"/>
          </p:cNvSpPr>
          <p:nvPr>
            <p:ph type="title" idx="4294967295"/>
          </p:nvPr>
        </p:nvSpPr>
        <p:spPr/>
        <p:txBody>
          <a:bodyPr/>
          <a:lstStyle/>
          <a:p>
            <a:r>
              <a:rPr lang="en-US">
                <a:latin typeface="Arial" charset="0"/>
                <a:ea typeface="ＭＳ Ｐゴシック" charset="0"/>
                <a:cs typeface="Arial" charset="0"/>
              </a:rPr>
              <a:t>The Lord Reigns 2</a:t>
            </a:r>
          </a:p>
        </p:txBody>
      </p:sp>
      <p:pic>
        <p:nvPicPr>
          <p:cNvPr id="319490"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188913"/>
            <a:ext cx="9169400" cy="3170099"/>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السموات تعلن بره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الناس يرون مجده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لأنك عظيم يا رب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فوق كل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فوق كل الأرض</a:t>
            </a:r>
            <a:endParaRPr kumimoji="0" lang="en-US" sz="4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4"/>
          <p:cNvSpPr>
            <a:spLocks noGrp="1" noChangeArrowheads="1"/>
          </p:cNvSpPr>
          <p:nvPr>
            <p:ph type="title" idx="4294967295"/>
          </p:nvPr>
        </p:nvSpPr>
        <p:spPr/>
        <p:txBody>
          <a:bodyPr/>
          <a:lstStyle/>
          <a:p>
            <a:r>
              <a:rPr lang="en-US">
                <a:latin typeface="Arial" charset="0"/>
                <a:ea typeface="ＭＳ Ｐゴシック" charset="0"/>
                <a:cs typeface="Arial" charset="0"/>
              </a:rPr>
              <a:t>The Lord Reigns 3</a:t>
            </a:r>
          </a:p>
        </p:txBody>
      </p:sp>
      <p:pic>
        <p:nvPicPr>
          <p:cNvPr id="321538"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1965256" y="987425"/>
            <a:ext cx="5234125" cy="4401205"/>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الرب يحكم. الرب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الرب يحكم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فلتفرح الأرض فلتفرح الأرض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ليبتهج الشعب أن 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FFFFFF"/>
                </a:solidFill>
                <a:effectLst/>
                <a:uLnTx/>
                <a:uFillTx/>
                <a:latin typeface="Arial"/>
                <a:ea typeface="ＭＳ Ｐゴシック" charset="0"/>
                <a:cs typeface="Arial"/>
              </a:rPr>
              <a:t>ربنا يحكم</a:t>
            </a:r>
            <a:endParaRPr kumimoji="0" lang="en-US" sz="4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p:txBody>
          <a:bodyPr/>
          <a:lstStyle/>
          <a:p>
            <a:r>
              <a:rPr lang="ar-JO" dirty="0">
                <a:latin typeface="Arial" charset="0"/>
                <a:ea typeface="ＭＳ Ｐゴシック" charset="0"/>
                <a:cs typeface="ＭＳ Ｐゴシック" charset="0"/>
              </a:rPr>
              <a:t>ما هو موضوع العهد القديم</a:t>
            </a:r>
            <a:endParaRPr lang="en-US" dirty="0">
              <a:latin typeface="Arial" charset="0"/>
              <a:ea typeface="ＭＳ Ｐゴシック" charset="0"/>
              <a:cs typeface="ＭＳ Ｐゴシック" charset="0"/>
            </a:endParaRPr>
          </a:p>
        </p:txBody>
      </p:sp>
      <p:sp>
        <p:nvSpPr>
          <p:cNvPr id="286722" name="Rectangle 3"/>
          <p:cNvSpPr>
            <a:spLocks noGrp="1" noChangeArrowheads="1"/>
          </p:cNvSpPr>
          <p:nvPr>
            <p:ph type="body" sz="half" idx="1"/>
          </p:nvPr>
        </p:nvSpPr>
        <p:spPr>
          <a:xfrm>
            <a:off x="685800" y="1981200"/>
            <a:ext cx="4102100" cy="4114800"/>
          </a:xfrm>
        </p:spPr>
        <p:txBody>
          <a:bodyPr/>
          <a:lstStyle/>
          <a:p>
            <a:pPr marL="0" indent="0" algn="r">
              <a:buFont typeface="Monotype Sorts" charset="0"/>
              <a:buNone/>
            </a:pPr>
            <a:r>
              <a:rPr lang="ar-JO" sz="4800" b="1" dirty="0">
                <a:latin typeface="Arial" panose="020B0604020202020204" pitchFamily="34" charset="0"/>
                <a:ea typeface="ＭＳ Ｐゴシック" charset="0"/>
                <a:cs typeface="Arial" panose="020B0604020202020204" pitchFamily="34" charset="0"/>
              </a:rPr>
              <a:t>أكتب جوابك في جملة واحدة</a:t>
            </a:r>
            <a:endParaRPr lang="en-US" sz="4800" b="1" dirty="0">
              <a:latin typeface="Arial" panose="020B0604020202020204" pitchFamily="34" charset="0"/>
              <a:ea typeface="ＭＳ Ｐゴシック" charset="0"/>
              <a:cs typeface="Arial" panose="020B0604020202020204" pitchFamily="34" charset="0"/>
            </a:endParaRPr>
          </a:p>
        </p:txBody>
      </p:sp>
      <p:pic>
        <p:nvPicPr>
          <p:cNvPr id="286723" name="Picture 4" descr="j030939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53000" y="1608638"/>
            <a:ext cx="3657600" cy="2451100"/>
          </a:xfrm>
          <a:noFill/>
        </p:spPr>
      </p:pic>
      <p:sp>
        <p:nvSpPr>
          <p:cNvPr id="286724" name="Text Box 6"/>
          <p:cNvSpPr txBox="1">
            <a:spLocks noChangeArrowheads="1"/>
          </p:cNvSpPr>
          <p:nvPr/>
        </p:nvSpPr>
        <p:spPr bwMode="auto">
          <a:xfrm>
            <a:off x="8229600" y="1524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defRPr/>
            </a:pPr>
            <a:r>
              <a:rPr lang="en-US" sz="3600" b="1">
                <a:latin typeface="Arial" charset="0"/>
                <a:ea typeface="ＭＳ Ｐゴシック" charset="0"/>
                <a:cs typeface="Arial" charset="0"/>
              </a:rPr>
              <a:t>Animals</a:t>
            </a:r>
          </a:p>
        </p:txBody>
      </p:sp>
      <p:pic>
        <p:nvPicPr>
          <p:cNvPr id="32358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7620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خليقة الله ... اليوم السادس</a:t>
            </a:r>
            <a:endPar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2375684" name="Text Box 4"/>
          <p:cNvSpPr txBox="1">
            <a:spLocks noChangeArrowheads="1"/>
          </p:cNvSpPr>
          <p:nvPr/>
        </p:nvSpPr>
        <p:spPr bwMode="auto">
          <a:xfrm>
            <a:off x="152400" y="1600200"/>
            <a:ext cx="8763000" cy="44935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و قال الله : لتخرج الأرض ذوات أنفس حية كجنسها بهائم و دبابات ووحوش أرض كأجناسها و كان كذلك فعمل الله وحوش الأرض كأجناسها و البهائم كأجناسها و جميع دبابات الأرض كأجناسها و رأى الله ذلك أنه حسن</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1 : 24 - 25</a:t>
            </a:r>
            <a:endPar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8"/>
          <p:cNvSpPr>
            <a:spLocks noGrp="1" noRot="1" noChangeArrowheads="1"/>
          </p:cNvSpPr>
          <p:nvPr>
            <p:ph type="title" idx="4294967295"/>
          </p:nvPr>
        </p:nvSpPr>
        <p:spPr>
          <a:xfrm>
            <a:off x="6629400" y="76200"/>
            <a:ext cx="23622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eaLnBrk="1" hangingPunct="1"/>
            <a:r>
              <a:rPr lang="en-US" sz="3600" b="1">
                <a:effectLst/>
                <a:latin typeface="Arial" charset="0"/>
                <a:ea typeface="ＭＳ Ｐゴシック" charset="0"/>
                <a:cs typeface="Arial" charset="0"/>
              </a:rPr>
              <a:t>Man</a:t>
            </a:r>
          </a:p>
        </p:txBody>
      </p:sp>
      <p:pic>
        <p:nvPicPr>
          <p:cNvPr id="325634" name="Picture 7" descr="npo0000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خليقة الله ... اليوم السادس</a:t>
            </a:r>
            <a:endParaRPr kumimoji="0" lang="en-US" sz="36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endParaRPr>
          </a:p>
        </p:txBody>
      </p:sp>
      <p:sp>
        <p:nvSpPr>
          <p:cNvPr id="1249284" name="Text Box 4"/>
          <p:cNvSpPr txBox="1">
            <a:spLocks noChangeArrowheads="1"/>
          </p:cNvSpPr>
          <p:nvPr/>
        </p:nvSpPr>
        <p:spPr bwMode="auto">
          <a:xfrm>
            <a:off x="287524" y="3117771"/>
            <a:ext cx="8568952" cy="381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و قال الله نعمل الإنسان على </a:t>
            </a:r>
            <a:r>
              <a:rPr kumimoji="0" lang="ar-JO" sz="4400" b="1" i="0" u="none" strike="noStrike" kern="1200" cap="none" spc="0" normalizeH="0" baseline="0" noProof="0" dirty="0">
                <a:ln>
                  <a:noFill/>
                </a:ln>
                <a:solidFill>
                  <a:srgbClr val="FFFF00"/>
                </a:solidFill>
                <a:effectLst>
                  <a:glow rad="215900">
                    <a:srgbClr val="000000"/>
                  </a:glow>
                </a:effectLst>
                <a:uLnTx/>
                <a:uFillTx/>
                <a:latin typeface="Arial" charset="0"/>
                <a:ea typeface="ＭＳ Ｐゴシック" charset="0"/>
                <a:cs typeface="Arial" charset="0"/>
              </a:rPr>
              <a:t>صورتنا</a:t>
            </a:r>
            <a:r>
              <a:rPr kumimoji="0" lang="ar-JO" sz="44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 كشبهنا </a:t>
            </a:r>
            <a:r>
              <a:rPr kumimoji="0" lang="ar-JO" sz="4400" b="1" i="0" u="none" strike="noStrike" kern="1200" cap="none" spc="0" normalizeH="0" baseline="0" noProof="0" dirty="0">
                <a:ln>
                  <a:noFill/>
                </a:ln>
                <a:solidFill>
                  <a:srgbClr val="FFFF00"/>
                </a:solidFill>
                <a:effectLst>
                  <a:glow rad="215900">
                    <a:srgbClr val="000000"/>
                  </a:glow>
                </a:effectLst>
                <a:uLnTx/>
                <a:uFillTx/>
                <a:latin typeface="Arial" charset="0"/>
                <a:ea typeface="ＭＳ Ｐゴシック" charset="0"/>
                <a:cs typeface="Arial" charset="0"/>
              </a:rPr>
              <a:t>فيتسلطون</a:t>
            </a:r>
            <a:r>
              <a:rPr kumimoji="0" lang="ar-JO" sz="44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 على سمك البحر و على طير السماء و على البهائم و على كل الأرض و على جميع الدبابات التي تدب على الأرض </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rPr>
              <a:t>تك 1 : 26 </a:t>
            </a:r>
            <a:endParaRPr kumimoji="0" lang="en-US" sz="4400" b="1" i="0" u="none" strike="noStrike" kern="1200" cap="none" spc="0" normalizeH="0" baseline="0" noProof="0" dirty="0">
              <a:ln>
                <a:noFill/>
              </a:ln>
              <a:solidFill>
                <a:srgbClr val="FFFFFF"/>
              </a:solidFill>
              <a:effectLst>
                <a:glow rad="215900">
                  <a:srgbClr val="000000"/>
                </a:glow>
              </a:effectLst>
              <a:uLnTx/>
              <a:uFillTx/>
              <a:latin typeface="Arial" charset="0"/>
              <a:ea typeface="ＭＳ Ｐゴシック"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خليقة الله ... اليوم السادس</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ar-JO" sz="3600" dirty="0">
                <a:effectLst>
                  <a:glow rad="152400">
                    <a:srgbClr val="000000"/>
                  </a:glow>
                </a:effectLst>
                <a:latin typeface="Arial" charset="0"/>
                <a:ea typeface="ＭＳ Ｐゴシック" charset="0"/>
                <a:cs typeface="Arial" charset="0"/>
              </a:rPr>
              <a:t>المرأة</a:t>
            </a:r>
            <a:endParaRPr lang="en-US" sz="3600" dirty="0">
              <a:effectLst>
                <a:glow rad="152400">
                  <a:srgbClr val="000000"/>
                </a:glow>
              </a:effectLst>
              <a:latin typeface="Arial" charset="0"/>
              <a:ea typeface="ＭＳ Ｐゴシック" charset="0"/>
              <a:cs typeface="Arial" charset="0"/>
            </a:endParaRPr>
          </a:p>
        </p:txBody>
      </p:sp>
      <p:sp>
        <p:nvSpPr>
          <p:cNvPr id="2379785" name="Text Box 9"/>
          <p:cNvSpPr txBox="1">
            <a:spLocks noChangeArrowheads="1"/>
          </p:cNvSpPr>
          <p:nvPr/>
        </p:nvSpPr>
        <p:spPr bwMode="auto">
          <a:xfrm>
            <a:off x="1160720" y="3028054"/>
            <a:ext cx="541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على صورة الله خلقه</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
        <p:nvSpPr>
          <p:cNvPr id="2379786" name="Text Box 10"/>
          <p:cNvSpPr txBox="1">
            <a:spLocks noChangeArrowheads="1"/>
          </p:cNvSpPr>
          <p:nvPr/>
        </p:nvSpPr>
        <p:spPr bwMode="auto">
          <a:xfrm>
            <a:off x="170120" y="719900"/>
            <a:ext cx="541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فخلق الله الإنسان على صورته</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
        <p:nvSpPr>
          <p:cNvPr id="2379787" name="Text Box 11"/>
          <p:cNvSpPr txBox="1">
            <a:spLocks noChangeArrowheads="1"/>
          </p:cNvSpPr>
          <p:nvPr/>
        </p:nvSpPr>
        <p:spPr bwMode="auto">
          <a:xfrm>
            <a:off x="2789858" y="5105400"/>
            <a:ext cx="635414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rPr>
              <a:t>ذكراً و أنثى خلقهم ( تك 1 : 27 )</a:t>
            </a:r>
            <a:endParaRPr kumimoji="0" lang="en-US" sz="3600" b="1" i="0" u="none" strike="noStrike" kern="1200" cap="none" spc="0" normalizeH="0" baseline="0" noProof="0" dirty="0">
              <a:ln>
                <a:noFill/>
              </a:ln>
              <a:solidFill>
                <a:srgbClr val="FFFFFF"/>
              </a:solidFill>
              <a:effectLst>
                <a:glow rad="152400">
                  <a:srgbClr val="000000"/>
                </a:glo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defRPr/>
            </a:pPr>
            <a:r>
              <a:rPr lang="en-US" sz="3600">
                <a:effectLst>
                  <a:glow rad="165100">
                    <a:srgbClr val="000000"/>
                  </a:glow>
                  <a:outerShdw blurRad="38100" dist="38100" dir="2700000" algn="tl">
                    <a:srgbClr val="000000"/>
                  </a:outerShdw>
                </a:effectLst>
                <a:latin typeface="Arial" charset="0"/>
                <a:ea typeface="ＭＳ Ｐゴシック" charset="0"/>
                <a:cs typeface="Arial"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65100">
                    <a:srgbClr val="000000"/>
                  </a:glow>
                </a:effectLst>
                <a:uLnTx/>
                <a:uFillTx/>
                <a:latin typeface="Arial"/>
                <a:ea typeface="ＭＳ Ｐゴシック" charset="0"/>
                <a:cs typeface="Arial"/>
              </a:rPr>
              <a:t>448</a:t>
            </a:r>
            <a:endParaRPr kumimoji="0" lang="en-US" sz="2400" b="1" i="0" u="none" strike="noStrike" kern="1200" cap="none" spc="0" normalizeH="0" baseline="0" noProof="0" dirty="0">
              <a:ln>
                <a:noFill/>
              </a:ln>
              <a:solidFill>
                <a:srgbClr val="000000"/>
              </a:solidFill>
              <a:effectLst>
                <a:glow rad="165100">
                  <a:srgbClr val="000000"/>
                </a:glow>
              </a:effectLst>
              <a:uLnTx/>
              <a:uFillTx/>
              <a:latin typeface="Arial"/>
              <a:ea typeface="ＭＳ Ｐゴシック" charset="0"/>
              <a:cs typeface="Arial"/>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charset="0"/>
              <a:ea typeface="ＭＳ Ｐゴシック" charset="0"/>
            </a:endParaRPr>
          </a:p>
        </p:txBody>
      </p:sp>
      <p:pic>
        <p:nvPicPr>
          <p:cNvPr id="3297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على كل حيوان </a:t>
            </a:r>
            <a:r>
              <a:rPr kumimoji="0" lang="ar-JO" sz="3600" b="1" i="0"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يدب على الأرض </a:t>
            </a: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 تك 1 : 28 )</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
        <p:nvSpPr>
          <p:cNvPr id="2487304" name="Text Box 8"/>
          <p:cNvSpPr txBox="1">
            <a:spLocks noChangeArrowheads="1"/>
          </p:cNvSpPr>
          <p:nvPr/>
        </p:nvSpPr>
        <p:spPr bwMode="auto">
          <a:xfrm>
            <a:off x="228600" y="381000"/>
            <a:ext cx="4191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على </a:t>
            </a:r>
            <a:r>
              <a:rPr kumimoji="0" lang="ar-JO" sz="3600" b="1" i="0"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طير</a:t>
            </a: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 السماء</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
        <p:nvSpPr>
          <p:cNvPr id="2487305" name="Text Box 9"/>
          <p:cNvSpPr txBox="1">
            <a:spLocks noChangeArrowheads="1"/>
          </p:cNvSpPr>
          <p:nvPr/>
        </p:nvSpPr>
        <p:spPr bwMode="auto">
          <a:xfrm>
            <a:off x="228600" y="3124200"/>
            <a:ext cx="6096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تسلطوا على </a:t>
            </a:r>
            <a:r>
              <a:rPr kumimoji="0" lang="ar-JO" sz="3600" b="1" i="0"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سمك</a:t>
            </a: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 البحر</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
        <p:nvSpPr>
          <p:cNvPr id="2487306" name="Text Box 10"/>
          <p:cNvSpPr txBox="1">
            <a:spLocks noChangeArrowheads="1"/>
          </p:cNvSpPr>
          <p:nvPr/>
        </p:nvSpPr>
        <p:spPr bwMode="auto">
          <a:xfrm>
            <a:off x="5715000" y="381000"/>
            <a:ext cx="3352800" cy="2308324"/>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rPr>
              <a:t>و باركهم الله و قال لهم أثمروا و اكثروا و املأوا الأرض و أخضعوها</a:t>
            </a:r>
            <a:endParaRPr kumimoji="0" lang="en-US" sz="3600" b="1" i="0"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404664"/>
            <a:ext cx="7620000" cy="1143000"/>
          </a:xfrm>
        </p:spPr>
        <p:txBody>
          <a:bodyPr/>
          <a:lstStyle/>
          <a:p>
            <a:pPr rtl="1"/>
            <a:r>
              <a:rPr lang="ar-SA" sz="4000" b="1" dirty="0">
                <a:latin typeface="Arial" panose="020B0604020202020204" pitchFamily="34" charset="0"/>
                <a:ea typeface="ＭＳ Ｐゴシック" charset="0"/>
                <a:cs typeface="Arial" panose="020B0604020202020204" pitchFamily="34" charset="0"/>
              </a:rPr>
              <a:t>موضوع شامل</a:t>
            </a:r>
            <a:endParaRPr lang="en-US" sz="4000" b="1" dirty="0">
              <a:latin typeface="Arial" panose="020B0604020202020204" pitchFamily="34" charset="0"/>
              <a:ea typeface="ＭＳ Ｐゴシック" charset="0"/>
              <a:cs typeface="Arial" panose="020B0604020202020204" pitchFamily="34" charset="0"/>
            </a:endParaRPr>
          </a:p>
        </p:txBody>
      </p:sp>
      <p:sp>
        <p:nvSpPr>
          <p:cNvPr id="21507" name="Rectangle 3"/>
          <p:cNvSpPr>
            <a:spLocks noGrp="1" noChangeArrowheads="1"/>
          </p:cNvSpPr>
          <p:nvPr>
            <p:ph type="body" sz="half" idx="1"/>
          </p:nvPr>
        </p:nvSpPr>
        <p:spPr>
          <a:xfrm>
            <a:off x="228600" y="1471464"/>
            <a:ext cx="2819400" cy="2836912"/>
          </a:xfrm>
        </p:spPr>
        <p:txBody>
          <a:bodyPr/>
          <a:lstStyle/>
          <a:p>
            <a:pPr marL="66675" indent="-66675" algn="r"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rPr>
              <a:t>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rPr>
              <a:t>رؤيا ٢٢: ٥</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endParaRPr>
          </a:p>
          <a:p>
            <a:pPr marL="66675" indent="-66675">
              <a:lnSpc>
                <a:spcPct val="80000"/>
              </a:lnSpc>
              <a:buFont typeface="Monotype Sorts" charset="0"/>
              <a:buNone/>
            </a:pP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endParaRPr>
          </a:p>
          <a:p>
            <a:pPr marL="66675" indent="-66675" algn="r" rtl="1">
              <a:lnSpc>
                <a:spcPct val="80000"/>
              </a:lnSpc>
              <a:buNone/>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وَلاَ يَكُونُ لَيْلٌ هُنَاكَ، وَلاَ يَحْتَاجُونَ إِلَى سِرَاجٍ أَوْ نـُورِ شَمْسٍ،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لأَنَّ ٱلرَّبَّ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ٱلْإِلَهَ يُنِيرُ عَلَيْهِمْ، وَهُمْ </a:t>
            </a:r>
            <a:r>
              <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سَيَمْلِكُونَ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إِلَى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أَبَدِ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ٱلْآبِدِينَ.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endParaRPr>
          </a:p>
        </p:txBody>
      </p:sp>
      <p:sp>
        <p:nvSpPr>
          <p:cNvPr id="21508" name="Rectangle 4"/>
          <p:cNvSpPr>
            <a:spLocks noGrp="1" noChangeArrowheads="1"/>
          </p:cNvSpPr>
          <p:nvPr>
            <p:ph type="body" sz="half" idx="2"/>
          </p:nvPr>
        </p:nvSpPr>
        <p:spPr>
          <a:xfrm>
            <a:off x="3347864" y="1471464"/>
            <a:ext cx="5544616" cy="3917032"/>
          </a:xfrm>
        </p:spPr>
        <p:txBody>
          <a:bodyPr/>
          <a:lstStyle/>
          <a:p>
            <a:pPr marL="0" indent="0" algn="just"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rPr>
              <a:t>التكوين ١: ٢٦-٢٨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0" indent="0" algn="just" rtl="1">
              <a:lnSpc>
                <a:spcPct val="80000"/>
              </a:lnSpc>
              <a:buNone/>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0" indent="0" algn="just" rtl="1">
              <a:buNone/>
            </a:pP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‏وَقَالَ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نَعْمَلُ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ٱلْإِنْسَانَ عَلَى صُورَتِنَا كَشَبَهِنَا، </a:t>
            </a:r>
            <a:r>
              <a:rPr lang="ar-SA" sz="2400" dirty="0">
                <a:ln w="18415" cmpd="sng">
                  <a:solidFill>
                    <a:srgbClr val="FFFFFF"/>
                  </a:solidFill>
                  <a:prstDash val="solid"/>
                </a:ln>
                <a:solidFill>
                  <a:schemeClr val="tx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فَيَتَسَلَّطُونَ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ٱلسَّمَاءِ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ٱلْبَهَائِمِ،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كُلِّ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ٱلْأَرْضِ،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جَمِيعِ ٱلدَّبَّابَاتِ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ٱلَّتِي تَدِبُّ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عَلَى ٱلْأَرْضِ.</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‎27</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فَخَلَقَ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للّٰهُ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ٱلْإِنْسَانَ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صُورَتِهِ.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صُورَةِ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خَلَقَهُ.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ذَكَرًا وَأُنْثَى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خَلَقَهُمْ.</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‎28</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وَبَارَكَهُمُ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وَقَالَ لَهُمْ: أَثْمِرُوا وَٱكْثُرُوا وَٱ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مْلأُوا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ٱلْأَرْضَ، و</a:t>
            </a:r>
            <a:r>
              <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َأَخْضِعُوهَا، </a:t>
            </a:r>
            <a:r>
              <a:rPr lang="ar-SA" sz="240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وَتَسَلَّطُوا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ٱلسَّمَاءِ وَعَلَى كُلِّ حَيَوَانٍ يَدِبُّ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ٱلْأَرْضِ.</a:t>
            </a:r>
          </a:p>
        </p:txBody>
      </p:sp>
      <p:sp>
        <p:nvSpPr>
          <p:cNvPr id="21510" name="Text Box 6"/>
          <p:cNvSpPr txBox="1">
            <a:spLocks noChangeArrowheads="1"/>
          </p:cNvSpPr>
          <p:nvPr/>
        </p:nvSpPr>
        <p:spPr bwMode="auto">
          <a:xfrm>
            <a:off x="228600" y="6096000"/>
            <a:ext cx="2209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التتميم</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1" name="Text Box 7"/>
          <p:cNvSpPr txBox="1">
            <a:spLocks noChangeArrowheads="1"/>
          </p:cNvSpPr>
          <p:nvPr/>
        </p:nvSpPr>
        <p:spPr bwMode="auto">
          <a:xfrm>
            <a:off x="6248400" y="6096000"/>
            <a:ext cx="2209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الوصية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2" name="AutoShape 8"/>
          <p:cNvSpPr>
            <a:spLocks noChangeArrowheads="1"/>
          </p:cNvSpPr>
          <p:nvPr/>
        </p:nvSpPr>
        <p:spPr bwMode="auto">
          <a:xfrm rot="10800000">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3" name="Text Box 9"/>
          <p:cNvSpPr txBox="1">
            <a:spLocks noChangeArrowheads="1"/>
          </p:cNvSpPr>
          <p:nvPr/>
        </p:nvSpPr>
        <p:spPr bwMode="auto">
          <a:xfrm>
            <a:off x="152400" y="5445224"/>
            <a:ext cx="8839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موضوع الكتاب المقدس: الله يمدد حكمه إلى الإنسان</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514" name="Text Box 10"/>
          <p:cNvSpPr txBox="1">
            <a:spLocks noChangeArrowheads="1"/>
          </p:cNvSpPr>
          <p:nvPr/>
        </p:nvSpPr>
        <p:spPr bwMode="auto">
          <a:xfrm>
            <a:off x="3048000" y="6021388"/>
            <a:ext cx="27479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العهود</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1786" name="Text Box 11"/>
          <p:cNvSpPr txBox="1">
            <a:spLocks noChangeArrowheads="1"/>
          </p:cNvSpPr>
          <p:nvPr/>
        </p:nvSpPr>
        <p:spPr bwMode="auto">
          <a:xfrm>
            <a:off x="8305800" y="152400"/>
            <a:ext cx="685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33</a:t>
            </a:r>
          </a:p>
        </p:txBody>
      </p:sp>
      <p:sp>
        <p:nvSpPr>
          <p:cNvPr id="2" name="TextBox 1">
            <a:extLst>
              <a:ext uri="{FF2B5EF4-FFF2-40B4-BE49-F238E27FC236}">
                <a16:creationId xmlns:a16="http://schemas.microsoft.com/office/drawing/2014/main" id="{0D0C2448-9511-63A1-9044-79BD49619BE7}"/>
              </a:ext>
            </a:extLst>
          </p:cNvPr>
          <p:cNvSpPr txBox="1"/>
          <p:nvPr/>
        </p:nvSpPr>
        <p:spPr>
          <a:xfrm>
            <a:off x="7315200" y="9017000"/>
            <a:ext cx="184731" cy="461665"/>
          </a:xfrm>
          <a:prstGeom prst="rect">
            <a:avLst/>
          </a:prstGeom>
          <a:noFill/>
        </p:spPr>
        <p:txBody>
          <a:bodyPr wrap="non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80"/>
              </a:solidFill>
              <a:effectLst/>
              <a:uLnTx/>
              <a:uFillTx/>
              <a:latin typeface="Arial" charset="0"/>
              <a:ea typeface="ＭＳ Ｐゴシック" charset="0"/>
            </a:endParaRPr>
          </a:p>
        </p:txBody>
      </p:sp>
    </p:spTree>
    <p:extLst>
      <p:ext uri="{BB962C8B-B14F-4D97-AF65-F5344CB8AC3E}">
        <p14:creationId xmlns:p14="http://schemas.microsoft.com/office/powerpoint/2010/main" val="2188326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7" dur="500"/>
                                        <p:tgtEl>
                                          <p:spTgt spid="215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8">
                                            <p:txEl>
                                              <p:pRg st="2" end="2"/>
                                            </p:txEl>
                                          </p:spTgt>
                                        </p:tgtEl>
                                        <p:attrNameLst>
                                          <p:attrName>style.visibility</p:attrName>
                                        </p:attrNameLst>
                                      </p:cBhvr>
                                      <p:to>
                                        <p:strVal val="visible"/>
                                      </p:to>
                                    </p:set>
                                    <p:animEffect transition="in" filter="blinds(horizontal)">
                                      <p:cBhvr>
                                        <p:cTn id="10" dur="500"/>
                                        <p:tgtEl>
                                          <p:spTgt spid="2150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5" dur="500"/>
                                        <p:tgtEl>
                                          <p:spTgt spid="21507">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8" dur="500"/>
                                        <p:tgtEl>
                                          <p:spTgt spid="215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fade">
                                      <p:cBhvr>
                                        <p:cTn id="32" dur="100"/>
                                        <p:tgtEl>
                                          <p:spTgt spid="21511"/>
                                        </p:tgtEl>
                                      </p:cBhvr>
                                    </p:animEffect>
                                    <p:anim calcmode="lin" valueType="num">
                                      <p:cBhvr>
                                        <p:cTn id="33" dur="400" fill="hold"/>
                                        <p:tgtEl>
                                          <p:spTgt spid="21511"/>
                                        </p:tgtEl>
                                        <p:attrNameLst>
                                          <p:attrName>ppt_x</p:attrName>
                                        </p:attrNameLst>
                                      </p:cBhvr>
                                      <p:tavLst>
                                        <p:tav tm="0">
                                          <p:val>
                                            <p:strVal val="#ppt_x"/>
                                          </p:val>
                                        </p:tav>
                                        <p:tav tm="100000">
                                          <p:val>
                                            <p:strVal val="#ppt_x"/>
                                          </p:val>
                                        </p:tav>
                                      </p:tavLst>
                                    </p:anim>
                                    <p:anim calcmode="lin" valueType="num">
                                      <p:cBhvr>
                                        <p:cTn id="34" dur="400" fill="hold"/>
                                        <p:tgtEl>
                                          <p:spTgt spid="21511"/>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0"/>
                                        </p:tgtEl>
                                        <p:attrNameLst>
                                          <p:attrName>style.visibility</p:attrName>
                                        </p:attrNameLst>
                                      </p:cBhvr>
                                      <p:to>
                                        <p:strVal val="visible"/>
                                      </p:to>
                                    </p:set>
                                    <p:animEffect transition="in" filter="fade">
                                      <p:cBhvr>
                                        <p:cTn id="41" dur="100"/>
                                        <p:tgtEl>
                                          <p:spTgt spid="21510"/>
                                        </p:tgtEl>
                                      </p:cBhvr>
                                    </p:animEffect>
                                    <p:anim calcmode="lin" valueType="num">
                                      <p:cBhvr>
                                        <p:cTn id="42" dur="400" fill="hold"/>
                                        <p:tgtEl>
                                          <p:spTgt spid="21510"/>
                                        </p:tgtEl>
                                        <p:attrNameLst>
                                          <p:attrName>ppt_x</p:attrName>
                                        </p:attrNameLst>
                                      </p:cBhvr>
                                      <p:tavLst>
                                        <p:tav tm="0">
                                          <p:val>
                                            <p:strVal val="#ppt_x"/>
                                          </p:val>
                                        </p:tav>
                                        <p:tav tm="100000">
                                          <p:val>
                                            <p:strVal val="#ppt_x"/>
                                          </p:val>
                                        </p:tav>
                                      </p:tavLst>
                                    </p:anim>
                                    <p:anim calcmode="lin" valueType="num">
                                      <p:cBhvr>
                                        <p:cTn id="43" dur="400" fill="hold"/>
                                        <p:tgtEl>
                                          <p:spTgt spid="21510"/>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righ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uiExpand="1" build="p"/>
      <p:bldP spid="21510" grpId="0"/>
      <p:bldP spid="21511" grpId="0"/>
      <p:bldP spid="21513" grpId="0"/>
      <p:bldP spid="215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 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و 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7670801" y="1654905"/>
            <a:ext cx="831448"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6557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ar-JO" altLang="zh-CN" dirty="0">
                <a:latin typeface="Arial" charset="0"/>
                <a:ea typeface="SimSun" charset="0"/>
                <a:cs typeface="SimSun" charset="0"/>
              </a:rPr>
              <a:t>نظرتي لموضوع العهد القديم</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713539" cy="5181600"/>
          </a:xfrm>
        </p:spPr>
        <p:txBody>
          <a:bodyPr/>
          <a:lstStyle/>
          <a:p>
            <a:pPr algn="r">
              <a:buFont typeface="Monotype Sorts" charset="0"/>
              <a:buNone/>
              <a:tabLst>
                <a:tab pos="862013" algn="l"/>
                <a:tab pos="1431925" algn="l"/>
                <a:tab pos="2001838" algn="l"/>
              </a:tabLst>
              <a:defRPr/>
            </a:pPr>
            <a:r>
              <a:rPr lang="ar-JO" altLang="zh-CN" b="1" dirty="0">
                <a:effectLst>
                  <a:outerShdw blurRad="50800" dist="127000" dir="2700000" algn="tl" rotWithShape="0">
                    <a:srgbClr val="000000"/>
                  </a:outerShdw>
                </a:effectLst>
                <a:latin typeface="Arial" charset="0"/>
                <a:ea typeface="SimSun" charset="0"/>
                <a:cs typeface="SimSun" charset="0"/>
              </a:rPr>
              <a:t>يروي العهد القديم</a:t>
            </a:r>
          </a:p>
          <a:p>
            <a:pPr algn="r">
              <a:buFont typeface="Monotype Sorts" charset="0"/>
              <a:buNone/>
              <a:tabLst>
                <a:tab pos="862013" algn="l"/>
                <a:tab pos="1431925" algn="l"/>
                <a:tab pos="2001838" algn="l"/>
              </a:tabLst>
              <a:defRPr/>
            </a:pPr>
            <a:r>
              <a:rPr lang="ar-JO" altLang="zh-CN" b="1" i="1" dirty="0">
                <a:solidFill>
                  <a:srgbClr val="FFFF00"/>
                </a:solidFill>
                <a:effectLst>
                  <a:outerShdw blurRad="50800" dist="127000" dir="2700000" algn="tl" rotWithShape="0">
                    <a:srgbClr val="000000"/>
                  </a:outerShdw>
                </a:effectLst>
                <a:latin typeface="Arial" charset="0"/>
                <a:ea typeface="SimSun" charset="0"/>
                <a:cs typeface="SimSun" charset="0"/>
              </a:rPr>
              <a:t>استرداد الله للبشر للمشاركة في حكم ملكوته لمجده</a:t>
            </a:r>
            <a:endParaRPr lang="en-US" altLang="zh-CN" b="1" i="1" dirty="0">
              <a:solidFill>
                <a:srgbClr val="FFFF00"/>
              </a:solidFill>
              <a:effectLst>
                <a:outerShdw blurRad="50800" dist="127000" dir="2700000" algn="tl" rotWithShape="0">
                  <a:srgbClr val="000000"/>
                </a:outerShdw>
              </a:effectLst>
              <a:latin typeface="Arial" charset="0"/>
              <a:ea typeface="SimSun" charset="0"/>
              <a:cs typeface="SimSun" charset="0"/>
            </a:endParaRPr>
          </a:p>
          <a:p>
            <a:pPr algn="r">
              <a:buFont typeface="Monotype Sorts" charset="0"/>
              <a:buNone/>
              <a:tabLst>
                <a:tab pos="862013" algn="l"/>
                <a:tab pos="1431925" algn="l"/>
                <a:tab pos="2001838" algn="l"/>
              </a:tabLst>
              <a:defRPr/>
            </a:pPr>
            <a:r>
              <a:rPr lang="en-US" altLang="zh-CN" b="1" i="1" dirty="0">
                <a:effectLst>
                  <a:outerShdw blurRad="50800" dist="127000" dir="2700000" algn="tl" rotWithShape="0">
                    <a:srgbClr val="000000"/>
                  </a:outerShdw>
                </a:effectLst>
                <a:latin typeface="Arial" charset="0"/>
                <a:ea typeface="SimSun" charset="0"/>
                <a:cs typeface="SimSun" charset="0"/>
              </a:rPr>
              <a:t>	</a:t>
            </a:r>
            <a:r>
              <a:rPr lang="ar-JO" altLang="zh-CN" b="1" i="1" dirty="0">
                <a:effectLst>
                  <a:outerShdw blurRad="50800" dist="127000" dir="2700000" algn="tl" rotWithShape="0">
                    <a:srgbClr val="000000"/>
                  </a:outerShdw>
                </a:effectLst>
                <a:latin typeface="Arial" charset="0"/>
                <a:ea typeface="SimSun" charset="0"/>
                <a:cs typeface="SimSun" charset="0"/>
              </a:rPr>
              <a:t>تم التفويض في جنة عدن لكنه فقد في السقوط و نفذ من خلال فداء الإنسان عن طريق إسرائيل كمملكة كهنة و بشكل نهائي من خلال المسيا الذي سيملك كمخلص و ملك ليتمم العهد الإبراهيمي </a:t>
            </a:r>
            <a:endParaRPr lang="en-US" altLang="zh-CN" b="1" dirty="0">
              <a:solidFill>
                <a:schemeClr val="tx2"/>
              </a:solidFill>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t>
            </a:r>
            <a:endParaRPr lang="en-US" b="1" dirty="0">
              <a:effectLst>
                <a:outerShdw blurRad="50800" dist="127000" dir="2700000" algn="tl" rotWithShape="0">
                  <a:srgbClr val="000000"/>
                </a:outerShdw>
              </a:effectLst>
              <a:latin typeface="Arial" charset="0"/>
              <a:ea typeface="ＭＳ Ｐゴシック" charset="0"/>
              <a:cs typeface="ＭＳ Ｐゴシック" charset="0"/>
            </a:endParaRPr>
          </a:p>
        </p:txBody>
      </p:sp>
      <p:sp>
        <p:nvSpPr>
          <p:cNvPr id="33587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77882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ar-JO" altLang="zh-CN" dirty="0">
                <a:latin typeface="Arial" panose="020B0604020202020204" pitchFamily="34" charset="0"/>
                <a:ea typeface="SimSun" pitchFamily="2" charset="-122"/>
                <a:cs typeface="Arial" panose="020B0604020202020204" pitchFamily="34" charset="0"/>
              </a:rPr>
              <a:t>رأيي حول الموضوع الرئيسي للعهد الجديد</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030560"/>
            <a:ext cx="9109075" cy="5638800"/>
          </a:xfrm>
        </p:spPr>
        <p:txBody>
          <a:bodyPr/>
          <a:lstStyle/>
          <a:p>
            <a:pPr algn="r">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يلخص العهد الجديد</a:t>
            </a:r>
            <a:endParaRPr lang="en-US" altLang="zh-CN" b="1" i="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i="1" dirty="0">
                <a:solidFill>
                  <a:schemeClr val="tx2"/>
                </a:solidFill>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استرداد الله للإنسان للمشاركة في حكم ملكوته لمجده الخاص</a:t>
            </a:r>
            <a:endParaRPr lang="en-US" altLang="zh-CN" b="1" dirty="0">
              <a:solidFill>
                <a:schemeClr val="tx2"/>
              </a:solidFill>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المعلن عنه في الكنيسة</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الخلاص بالنعمة وحدها</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بالإيمان وحده</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في المسيح وحده</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الذي سيحكم كمخلص و ملك</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لتتميم العهد الإبراهيمي</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None/>
              <a:tabLst>
                <a:tab pos="862013" algn="l"/>
                <a:tab pos="1431925" algn="l"/>
                <a:tab pos="2001838" algn="l"/>
              </a:tabLst>
            </a:pP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لمجد الله وحده</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375844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2008" y="0"/>
            <a:ext cx="9036496" cy="1143000"/>
          </a:xfrm>
          <a:effectLst>
            <a:outerShdw blurRad="63500" dist="107763" dir="18900000" algn="ctr" rotWithShape="0">
              <a:srgbClr val="000000">
                <a:alpha val="74997"/>
              </a:srgbClr>
            </a:outerShdw>
          </a:effectLst>
        </p:spPr>
        <p:txBody>
          <a:bodyPr/>
          <a:lstStyle/>
          <a:p>
            <a:r>
              <a:rPr lang="ar-JO" altLang="zh-CN" dirty="0">
                <a:latin typeface="Arial" panose="020B0604020202020204" pitchFamily="34" charset="0"/>
                <a:ea typeface="SimSun" pitchFamily="2" charset="-122"/>
                <a:cs typeface="Arial" panose="020B0604020202020204" pitchFamily="34" charset="0"/>
              </a:rPr>
              <a:t>رأيي حول الموضوع الرئيسي للكتاب المقدس</a:t>
            </a:r>
            <a:endParaRPr lang="en-US" altLang="en-US" dirty="0">
              <a:latin typeface="Arial" panose="020B0604020202020204" pitchFamily="34" charset="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857555" cy="5181600"/>
          </a:xfrm>
        </p:spPr>
        <p:txBody>
          <a:bodyPr/>
          <a:lstStyle/>
          <a:p>
            <a:pPr algn="r">
              <a:buFont typeface="Monotype Sorts" charset="2"/>
              <a:buNone/>
              <a:tabLst>
                <a:tab pos="862013" algn="l"/>
                <a:tab pos="1431925" algn="l"/>
                <a:tab pos="2001838" algn="l"/>
              </a:tabLst>
            </a:pP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يلخص الكتاب المقدس</a:t>
            </a:r>
            <a:endParaRPr lang="en-US" altLang="zh-CN" b="1" i="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buNone/>
              <a:tabLst>
                <a:tab pos="862013" algn="l"/>
                <a:tab pos="1431925" algn="l"/>
                <a:tab pos="2001838" algn="l"/>
              </a:tabLst>
            </a:pPr>
            <a:r>
              <a:rPr lang="en-US" altLang="zh-CN" b="1" i="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i="1" dirty="0">
                <a:solidFill>
                  <a:schemeClr val="tx2"/>
                </a:solidFill>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استرداد الله للإنسان للمشاركة في حكم ملكوته لمجده الخاص</a:t>
            </a:r>
            <a:endParaRPr lang="en-US" altLang="zh-CN" b="1" dirty="0">
              <a:solidFill>
                <a:schemeClr val="tx2"/>
              </a:solidFill>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buFont typeface="Monotype Sorts" charset="2"/>
              <a:buNone/>
              <a:tabLst>
                <a:tab pos="862013" algn="l"/>
                <a:tab pos="1431925" algn="l"/>
                <a:tab pos="2001838" algn="l"/>
              </a:tabLst>
            </a:pPr>
            <a:endParaRPr lang="en-US" altLang="zh-CN" b="1" dirty="0">
              <a:solidFill>
                <a:schemeClr val="tx2"/>
              </a:solidFill>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ct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من خلال إسرائيل التي ستأتي بالمسيا</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ct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حتى تعلن الكنيسة</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أن الخلاص في المسيح وحده</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الذي سيحكم كمخلص و ملك</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None/>
              <a:tabLst>
                <a:tab pos="862013" algn="l"/>
                <a:tab pos="1431925" algn="l"/>
                <a:tab pos="2001838" algn="l"/>
              </a:tabLst>
            </a:pPr>
            <a:r>
              <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				    </a:t>
            </a: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لتتميم العهد الإبراهيمي</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None/>
              <a:tabLst>
                <a:tab pos="862013" algn="l"/>
                <a:tab pos="1431925" algn="l"/>
                <a:tab pos="2001838" algn="l"/>
              </a:tabLst>
            </a:pPr>
            <a:r>
              <a:rPr lang="ar-JO"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rPr>
              <a:t>لمجد الله وحده</a:t>
            </a: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latin typeface="Arial" panose="020B0604020202020204" pitchFamily="34" charset="0"/>
              <a:ea typeface="SimSun" pitchFamily="2" charset="-122"/>
              <a:cs typeface="Arial" panose="020B0604020202020204" pitchFamily="34" charset="0"/>
            </a:endParaRPr>
          </a:p>
        </p:txBody>
      </p:sp>
      <p:sp>
        <p:nvSpPr>
          <p:cNvPr id="110596" name="Text Box 6"/>
          <p:cNvSpPr txBox="1">
            <a:spLocks noChangeArrowheads="1"/>
          </p:cNvSpPr>
          <p:nvPr/>
        </p:nvSpPr>
        <p:spPr bwMode="auto">
          <a:xfrm>
            <a:off x="7236296" y="-457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58</a:t>
            </a:r>
          </a:p>
        </p:txBody>
      </p:sp>
    </p:spTree>
    <p:extLst>
      <p:ext uri="{BB962C8B-B14F-4D97-AF65-F5344CB8AC3E}">
        <p14:creationId xmlns:p14="http://schemas.microsoft.com/office/powerpoint/2010/main" val="145136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100"/>
                                        <p:tgtEl>
                                          <p:spTgt spid="23555">
                                            <p:txEl>
                                              <p:pRg st="3" end="3"/>
                                            </p:txEl>
                                          </p:spTgt>
                                        </p:tgtEl>
                                      </p:cBhvr>
                                    </p:animEffect>
                                    <p:anim calcmode="lin" valueType="num">
                                      <p:cBhvr>
                                        <p:cTn id="26"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4" end="4"/>
                                            </p:txEl>
                                          </p:spTgt>
                                        </p:tgtEl>
                                        <p:attrNameLst>
                                          <p:attrName>style.visibility</p:attrName>
                                        </p:attrNameLst>
                                      </p:cBhvr>
                                      <p:to>
                                        <p:strVal val="visible"/>
                                      </p:to>
                                    </p:set>
                                    <p:animEffect transition="in" filter="fade">
                                      <p:cBhvr>
                                        <p:cTn id="34" dur="100"/>
                                        <p:tgtEl>
                                          <p:spTgt spid="23555">
                                            <p:txEl>
                                              <p:pRg st="4" end="4"/>
                                            </p:txEl>
                                          </p:spTgt>
                                        </p:tgtEl>
                                      </p:cBhvr>
                                    </p:animEffect>
                                    <p:anim calcmode="lin" valueType="num">
                                      <p:cBhvr>
                                        <p:cTn id="35"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5" end="5"/>
                                            </p:txEl>
                                          </p:spTgt>
                                        </p:tgtEl>
                                        <p:attrNameLst>
                                          <p:attrName>style.visibility</p:attrName>
                                        </p:attrNameLst>
                                      </p:cBhvr>
                                      <p:to>
                                        <p:strVal val="visible"/>
                                      </p:to>
                                    </p:set>
                                    <p:animEffect transition="in" filter="fade">
                                      <p:cBhvr>
                                        <p:cTn id="43" dur="100"/>
                                        <p:tgtEl>
                                          <p:spTgt spid="23555">
                                            <p:txEl>
                                              <p:pRg st="5" end="5"/>
                                            </p:txEl>
                                          </p:spTgt>
                                        </p:tgtEl>
                                      </p:cBhvr>
                                    </p:animEffect>
                                    <p:anim calcmode="lin" valueType="num">
                                      <p:cBhvr>
                                        <p:cTn id="44"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6" end="6"/>
                                            </p:txEl>
                                          </p:spTgt>
                                        </p:tgtEl>
                                        <p:attrNameLst>
                                          <p:attrName>style.visibility</p:attrName>
                                        </p:attrNameLst>
                                      </p:cBhvr>
                                      <p:to>
                                        <p:strVal val="visible"/>
                                      </p:to>
                                    </p:set>
                                    <p:animEffect transition="in" filter="fade">
                                      <p:cBhvr>
                                        <p:cTn id="52" dur="100"/>
                                        <p:tgtEl>
                                          <p:spTgt spid="23555">
                                            <p:txEl>
                                              <p:pRg st="6" end="6"/>
                                            </p:txEl>
                                          </p:spTgt>
                                        </p:tgtEl>
                                      </p:cBhvr>
                                    </p:animEffect>
                                    <p:anim calcmode="lin" valueType="num">
                                      <p:cBhvr>
                                        <p:cTn id="53"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7" end="7"/>
                                            </p:txEl>
                                          </p:spTgt>
                                        </p:tgtEl>
                                        <p:attrNameLst>
                                          <p:attrName>style.visibility</p:attrName>
                                        </p:attrNameLst>
                                      </p:cBhvr>
                                      <p:to>
                                        <p:strVal val="visible"/>
                                      </p:to>
                                    </p:set>
                                    <p:animEffect transition="in" filter="fade">
                                      <p:cBhvr>
                                        <p:cTn id="61" dur="100"/>
                                        <p:tgtEl>
                                          <p:spTgt spid="23555">
                                            <p:txEl>
                                              <p:pRg st="7" end="7"/>
                                            </p:txEl>
                                          </p:spTgt>
                                        </p:tgtEl>
                                      </p:cBhvr>
                                    </p:animEffect>
                                    <p:anim calcmode="lin" valueType="num">
                                      <p:cBhvr>
                                        <p:cTn id="62"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8" end="8"/>
                                            </p:txEl>
                                          </p:spTgt>
                                        </p:tgtEl>
                                        <p:attrNameLst>
                                          <p:attrName>style.visibility</p:attrName>
                                        </p:attrNameLst>
                                      </p:cBhvr>
                                      <p:to>
                                        <p:strVal val="visible"/>
                                      </p:to>
                                    </p:set>
                                    <p:animEffect transition="in" filter="fade">
                                      <p:cBhvr>
                                        <p:cTn id="70" dur="100"/>
                                        <p:tgtEl>
                                          <p:spTgt spid="23555">
                                            <p:txEl>
                                              <p:pRg st="8" end="8"/>
                                            </p:txEl>
                                          </p:spTgt>
                                        </p:tgtEl>
                                      </p:cBhvr>
                                    </p:animEffect>
                                    <p:anim calcmode="lin" valueType="num">
                                      <p:cBhvr>
                                        <p:cTn id="71"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107950" y="-26988"/>
            <a:ext cx="9404350" cy="7056438"/>
          </a:xfrm>
          <a:prstGeom prst="rect">
            <a:avLst/>
          </a:prstGeom>
          <a:solidFill>
            <a:srgbClr val="000000"/>
          </a:solidFill>
          <a:ln w="12700">
            <a:solidFill>
              <a:schemeClr val="tx1"/>
            </a:solidFill>
            <a:round/>
            <a:headEnd/>
            <a:tailEnd/>
          </a:ln>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12642" name="Title 2"/>
          <p:cNvSpPr>
            <a:spLocks noGrp="1"/>
          </p:cNvSpPr>
          <p:nvPr>
            <p:ph type="title" idx="4294967295"/>
          </p:nvPr>
        </p:nvSpPr>
        <p:spPr/>
        <p:txBody>
          <a:bodyPr/>
          <a:lstStyle/>
          <a:p>
            <a:r>
              <a:rPr lang="en-US" altLang="en-US">
                <a:solidFill>
                  <a:srgbClr val="000000"/>
                </a:solidFill>
                <a:ea typeface="ＭＳ Ｐゴシック" pitchFamily="34" charset="-128"/>
              </a:rPr>
              <a:t>Black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4648200" y="2501972"/>
            <a:ext cx="4343400" cy="3124200"/>
          </a:xfrm>
        </p:spPr>
        <p:txBody>
          <a:bodyPr/>
          <a:lstStyle/>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مبني على النص</a:t>
            </a:r>
            <a:endParaRPr lang="en-US" b="1" dirty="0">
              <a:latin typeface="Arial" panose="020B0604020202020204" pitchFamily="34" charset="0"/>
              <a:ea typeface="ＭＳ Ｐゴシック" charset="0"/>
              <a:cs typeface="Arial" panose="020B0604020202020204" pitchFamily="34" charset="0"/>
            </a:endParaRPr>
          </a:p>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يغطي الكتاب المقدس كاملاً</a:t>
            </a:r>
            <a:endParaRPr lang="en-US" b="1" dirty="0">
              <a:latin typeface="Arial" panose="020B0604020202020204" pitchFamily="34" charset="0"/>
              <a:ea typeface="ＭＳ Ｐゴシック" charset="0"/>
              <a:cs typeface="Arial" panose="020B0604020202020204" pitchFamily="34" charset="0"/>
            </a:endParaRPr>
          </a:p>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محدد كفاية ليكون مساعداً</a:t>
            </a:r>
            <a:endParaRPr lang="en-US" b="1" dirty="0">
              <a:latin typeface="Arial" panose="020B0604020202020204" pitchFamily="34" charset="0"/>
              <a:ea typeface="ＭＳ Ｐゴシック" charset="0"/>
              <a:cs typeface="Arial" panose="020B0604020202020204" pitchFamily="34" charset="0"/>
            </a:endParaRPr>
          </a:p>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يركز على الله كونه الموضوع الرئيسي</a:t>
            </a:r>
            <a:endParaRPr lang="en-US" b="1" dirty="0">
              <a:latin typeface="Arial" panose="020B0604020202020204" pitchFamily="34" charset="0"/>
              <a:ea typeface="ＭＳ Ｐゴシック" charset="0"/>
              <a:cs typeface="Arial" panose="020B0604020202020204" pitchFamily="34" charset="0"/>
            </a:endParaRPr>
          </a:p>
        </p:txBody>
      </p:sp>
      <p:sp>
        <p:nvSpPr>
          <p:cNvPr id="16388" name="Rectangle 4"/>
          <p:cNvSpPr>
            <a:spLocks noGrp="1" noChangeArrowheads="1"/>
          </p:cNvSpPr>
          <p:nvPr>
            <p:ph type="body" sz="half" idx="2"/>
          </p:nvPr>
        </p:nvSpPr>
        <p:spPr>
          <a:xfrm>
            <a:off x="-178287" y="2501972"/>
            <a:ext cx="4876800" cy="3200400"/>
          </a:xfrm>
        </p:spPr>
        <p:txBody>
          <a:bodyPr/>
          <a:lstStyle/>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ليس منهجياً</a:t>
            </a:r>
            <a:endParaRPr lang="en-US" b="1" dirty="0">
              <a:latin typeface="Arial" panose="020B0604020202020204" pitchFamily="34" charset="0"/>
              <a:ea typeface="ＭＳ Ｐゴシック" charset="0"/>
              <a:cs typeface="Arial" panose="020B0604020202020204" pitchFamily="34" charset="0"/>
            </a:endParaRPr>
          </a:p>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ليس مجزء</a:t>
            </a:r>
            <a:endParaRPr lang="en-US" b="1" dirty="0">
              <a:latin typeface="Arial" panose="020B0604020202020204" pitchFamily="34" charset="0"/>
              <a:ea typeface="ＭＳ Ｐゴシック" charset="0"/>
              <a:cs typeface="Arial" panose="020B0604020202020204" pitchFamily="34" charset="0"/>
            </a:endParaRPr>
          </a:p>
          <a:p>
            <a:pPr algn="r" rtl="1">
              <a:buFont typeface="Wingdings" charset="0"/>
              <a:buChar char="þ"/>
            </a:pPr>
            <a:r>
              <a:rPr lang="ar-JO" altLang="ja-JP" b="1" dirty="0">
                <a:latin typeface="Arial" panose="020B0604020202020204" pitchFamily="34" charset="0"/>
                <a:ea typeface="ＭＳ Ｐゴシック" charset="0"/>
                <a:cs typeface="Arial" panose="020B0604020202020204" pitchFamily="34" charset="0"/>
              </a:rPr>
              <a:t>الحياة موضوع عام جداً لكي تساعدنا</a:t>
            </a:r>
            <a:endParaRPr lang="en-US" altLang="ja-JP" b="1" dirty="0">
              <a:latin typeface="Arial" panose="020B0604020202020204" pitchFamily="34" charset="0"/>
              <a:ea typeface="ＭＳ Ｐゴシック" charset="0"/>
              <a:cs typeface="Arial" panose="020B0604020202020204" pitchFamily="34" charset="0"/>
            </a:endParaRPr>
          </a:p>
          <a:p>
            <a:pPr algn="r" rtl="1">
              <a:buFont typeface="Wingdings" charset="0"/>
              <a:buChar char="þ"/>
            </a:pPr>
            <a:r>
              <a:rPr lang="ar-JO" b="1" dirty="0">
                <a:latin typeface="Arial" panose="020B0604020202020204" pitchFamily="34" charset="0"/>
                <a:ea typeface="ＭＳ Ｐゴシック" charset="0"/>
                <a:cs typeface="Arial" panose="020B0604020202020204" pitchFamily="34" charset="0"/>
              </a:rPr>
              <a:t>الإنسان ليس موضوع الكتاب المقدس الرئيسي</a:t>
            </a:r>
            <a:endParaRPr lang="en-US" b="1" dirty="0">
              <a:latin typeface="Arial" panose="020B0604020202020204" pitchFamily="34" charset="0"/>
              <a:ea typeface="ＭＳ Ｐゴシック" charset="0"/>
              <a:cs typeface="Arial" panose="020B0604020202020204" pitchFamily="34" charset="0"/>
            </a:endParaRPr>
          </a:p>
        </p:txBody>
      </p:sp>
      <p:pic>
        <p:nvPicPr>
          <p:cNvPr id="288771" name="Picture 3" descr="j0309389"/>
          <p:cNvPicPr>
            <a:picLocks noGrp="1" noChangeAspect="1" noChangeArrowheads="1"/>
          </p:cNvPicPr>
          <p:nvPr>
            <p:ph sz="half" idx="4294967295"/>
          </p:nvPr>
        </p:nvPicPr>
        <p:blipFill>
          <a:blip r:embed="rId3">
            <a:lum bright="-42000"/>
            <a:extLst>
              <a:ext uri="{28A0092B-C50C-407E-A947-70E740481C1C}">
                <a14:useLocalDpi xmlns:a14="http://schemas.microsoft.com/office/drawing/2010/main"/>
              </a:ext>
            </a:extLst>
          </a:blip>
          <a:srcRect/>
          <a:stretch>
            <a:fillRect/>
          </a:stretch>
        </p:blipFill>
        <p:spPr>
          <a:xfrm>
            <a:off x="0" y="0"/>
            <a:ext cx="3657600" cy="2408238"/>
          </a:xfrm>
          <a:noFill/>
        </p:spPr>
      </p:pic>
      <p:sp>
        <p:nvSpPr>
          <p:cNvPr id="288772" name="Rectangle 5"/>
          <p:cNvSpPr>
            <a:spLocks noChangeArrowheads="1"/>
          </p:cNvSpPr>
          <p:nvPr/>
        </p:nvSpPr>
        <p:spPr bwMode="auto">
          <a:xfrm>
            <a:off x="4211638" y="3030538"/>
            <a:ext cx="7239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742716" tIns="152352" rIns="-19044" bIns="38088"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386" name="Rectangle 2"/>
          <p:cNvSpPr>
            <a:spLocks noGrp="1" noChangeArrowheads="1"/>
          </p:cNvSpPr>
          <p:nvPr>
            <p:ph type="title"/>
          </p:nvPr>
        </p:nvSpPr>
        <p:spPr>
          <a:xfrm>
            <a:off x="-152400" y="228600"/>
            <a:ext cx="9448800" cy="1143000"/>
          </a:xfrm>
          <a:effectLst>
            <a:outerShdw blurRad="63500" dist="107763" dir="8100000" algn="ctr" rotWithShape="0">
              <a:srgbClr val="000000">
                <a:alpha val="74998"/>
              </a:srgbClr>
            </a:outerShdw>
          </a:effectLst>
        </p:spPr>
        <p:txBody>
          <a:bodyPr/>
          <a:lstStyle/>
          <a:p>
            <a:pPr>
              <a:defRPr/>
            </a:pPr>
            <a:r>
              <a:rPr lang="ar-JO" sz="4000" dirty="0">
                <a:ea typeface="+mj-ea"/>
                <a:cs typeface="+mj-cs"/>
              </a:rPr>
              <a:t>معايير تمييز موضوع العهد القديم الرئيسي</a:t>
            </a:r>
            <a:endParaRPr lang="en-US" sz="4000" dirty="0">
              <a:ea typeface="+mj-ea"/>
              <a:cs typeface="+mj-cs"/>
            </a:endParaRPr>
          </a:p>
        </p:txBody>
      </p:sp>
      <p:sp>
        <p:nvSpPr>
          <p:cNvPr id="288774" name="Line 7"/>
          <p:cNvSpPr>
            <a:spLocks noChangeShapeType="1"/>
          </p:cNvSpPr>
          <p:nvPr/>
        </p:nvSpPr>
        <p:spPr bwMode="auto">
          <a:xfrm>
            <a:off x="4935538" y="1676400"/>
            <a:ext cx="0" cy="5105400"/>
          </a:xfrm>
          <a:prstGeom prst="line">
            <a:avLst/>
          </a:prstGeom>
          <a:noFill/>
          <a:ln w="57150">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88775" name="Text Box 8"/>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 name="Rectangle 2">
            <a:extLst>
              <a:ext uri="{FF2B5EF4-FFF2-40B4-BE49-F238E27FC236}">
                <a16:creationId xmlns:a16="http://schemas.microsoft.com/office/drawing/2014/main" id="{DD61A8D3-EB21-B311-FF56-C2EF6BF01AD3}"/>
              </a:ext>
            </a:extLst>
          </p:cNvPr>
          <p:cNvSpPr txBox="1">
            <a:spLocks noChangeArrowheads="1"/>
          </p:cNvSpPr>
          <p:nvPr/>
        </p:nvSpPr>
        <p:spPr bwMode="auto">
          <a:xfrm>
            <a:off x="2996519" y="1676400"/>
            <a:ext cx="2184789" cy="1143000"/>
          </a:xfrm>
          <a:prstGeom prst="rect">
            <a:avLst/>
          </a:prstGeom>
          <a:noFill/>
          <a:ln>
            <a:noFill/>
          </a:ln>
          <a:effectLst>
            <a:outerShdw blurRad="63500" dist="107763" dir="81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a:lstStyle>
          <a:p>
            <a:pPr>
              <a:defRPr/>
            </a:pPr>
            <a:r>
              <a:rPr lang="ar-SA" sz="7200" kern="0" dirty="0">
                <a:ea typeface="+mj-ea"/>
                <a:cs typeface="+mj-cs"/>
              </a:rPr>
              <a:t>لا</a:t>
            </a:r>
            <a:endParaRPr lang="en-US" sz="7200" kern="0" dirty="0">
              <a:ea typeface="+mj-ea"/>
              <a:cs typeface="+mj-cs"/>
            </a:endParaRPr>
          </a:p>
        </p:txBody>
      </p:sp>
      <p:sp>
        <p:nvSpPr>
          <p:cNvPr id="3" name="Rectangle 2">
            <a:extLst>
              <a:ext uri="{FF2B5EF4-FFF2-40B4-BE49-F238E27FC236}">
                <a16:creationId xmlns:a16="http://schemas.microsoft.com/office/drawing/2014/main" id="{070783E4-8C36-9E59-86D0-CD1A2F6FF5B2}"/>
              </a:ext>
            </a:extLst>
          </p:cNvPr>
          <p:cNvSpPr txBox="1">
            <a:spLocks noChangeArrowheads="1"/>
          </p:cNvSpPr>
          <p:nvPr/>
        </p:nvSpPr>
        <p:spPr bwMode="auto">
          <a:xfrm>
            <a:off x="6959211" y="1372827"/>
            <a:ext cx="2184789" cy="1143000"/>
          </a:xfrm>
          <a:prstGeom prst="rect">
            <a:avLst/>
          </a:prstGeom>
          <a:noFill/>
          <a:ln>
            <a:noFill/>
          </a:ln>
          <a:effectLst>
            <a:outerShdw blurRad="63500" dist="107763" dir="81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a:lstStyle>
          <a:p>
            <a:pPr>
              <a:defRPr/>
            </a:pPr>
            <a:r>
              <a:rPr lang="ar-SA" sz="7200" kern="0" dirty="0">
                <a:ea typeface="+mj-ea"/>
                <a:cs typeface="+mj-cs"/>
              </a:rPr>
              <a:t>نعم</a:t>
            </a:r>
            <a:endParaRPr lang="en-US" sz="7200" kern="0" dirty="0">
              <a:ea typeface="+mj-ea"/>
              <a:cs typeface="+mj-cs"/>
            </a:endParaRPr>
          </a:p>
        </p:txBody>
      </p:sp>
    </p:spTree>
    <p:extLst>
      <p:ext uri="{BB962C8B-B14F-4D97-AF65-F5344CB8AC3E}">
        <p14:creationId xmlns:p14="http://schemas.microsoft.com/office/powerpoint/2010/main" val="2648764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770" decel="100000"/>
                                        <p:tgtEl>
                                          <p:spTgt spid="16390">
                                            <p:txEl>
                                              <p:pRg st="0" end="0"/>
                                            </p:txEl>
                                          </p:spTgt>
                                        </p:tgtEl>
                                      </p:cBhvr>
                                    </p:animEffect>
                                    <p:animScale>
                                      <p:cBhvr>
                                        <p:cTn id="8" dur="770" decel="100000"/>
                                        <p:tgtEl>
                                          <p:spTgt spid="16390">
                                            <p:txEl>
                                              <p:pRg st="0" end="0"/>
                                            </p:txEl>
                                          </p:spTgt>
                                        </p:tgtEl>
                                      </p:cBhvr>
                                      <p:from x="10000" y="10000"/>
                                      <p:to x="200000" y="450000"/>
                                    </p:animScale>
                                    <p:animScale>
                                      <p:cBhvr>
                                        <p:cTn id="9" dur="1230" accel="100000" fill="hold">
                                          <p:stCondLst>
                                            <p:cond delay="770"/>
                                          </p:stCondLst>
                                        </p:cTn>
                                        <p:tgtEl>
                                          <p:spTgt spid="16390">
                                            <p:txEl>
                                              <p:pRg st="0" end="0"/>
                                            </p:txEl>
                                          </p:spTgt>
                                        </p:tgtEl>
                                      </p:cBhvr>
                                      <p:from x="200000" y="450000"/>
                                      <p:to x="100000" y="100000"/>
                                    </p:animScale>
                                    <p:set>
                                      <p:cBhvr>
                                        <p:cTn id="10" dur="770" fill="hold"/>
                                        <p:tgtEl>
                                          <p:spTgt spid="16390">
                                            <p:txEl>
                                              <p:pRg st="0" end="0"/>
                                            </p:txEl>
                                          </p:spTgt>
                                        </p:tgtEl>
                                        <p:attrNameLst>
                                          <p:attrName>ppt_x</p:attrName>
                                        </p:attrNameLst>
                                      </p:cBhvr>
                                      <p:to>
                                        <p:strVal val="(0.5)"/>
                                      </p:to>
                                    </p:set>
                                    <p:anim from="(0.5)" to="(#ppt_x)" calcmode="lin" valueType="num">
                                      <p:cBhvr>
                                        <p:cTn id="11" dur="1230" accel="100000" fill="hold">
                                          <p:stCondLst>
                                            <p:cond delay="770"/>
                                          </p:stCondLst>
                                        </p:cTn>
                                        <p:tgtEl>
                                          <p:spTgt spid="16390">
                                            <p:txEl>
                                              <p:pRg st="0" end="0"/>
                                            </p:txEl>
                                          </p:spTgt>
                                        </p:tgtEl>
                                        <p:attrNameLst>
                                          <p:attrName>ppt_x</p:attrName>
                                        </p:attrNameLst>
                                      </p:cBhvr>
                                    </p:anim>
                                    <p:set>
                                      <p:cBhvr>
                                        <p:cTn id="12" dur="770" fill="hold"/>
                                        <p:tgtEl>
                                          <p:spTgt spid="1639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6390">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16388">
                                            <p:txEl>
                                              <p:pRg st="0" end="0"/>
                                            </p:txEl>
                                          </p:spTgt>
                                        </p:tgtEl>
                                        <p:attrNameLst>
                                          <p:attrName>style.visibility</p:attrName>
                                        </p:attrNameLst>
                                      </p:cBhvr>
                                      <p:to>
                                        <p:strVal val="visible"/>
                                      </p:to>
                                    </p:set>
                                    <p:animEffect transition="in" filter="wipe(right)">
                                      <p:cBhvr>
                                        <p:cTn id="18" dur="500"/>
                                        <p:tgtEl>
                                          <p:spTgt spid="1638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6390">
                                            <p:txEl>
                                              <p:pRg st="1" end="1"/>
                                            </p:txEl>
                                          </p:spTgt>
                                        </p:tgtEl>
                                        <p:attrNameLst>
                                          <p:attrName>style.visibility</p:attrName>
                                        </p:attrNameLst>
                                      </p:cBhvr>
                                      <p:to>
                                        <p:strVal val="visible"/>
                                      </p:to>
                                    </p:set>
                                    <p:animEffect transition="in" filter="fade">
                                      <p:cBhvr>
                                        <p:cTn id="23" dur="770" decel="100000"/>
                                        <p:tgtEl>
                                          <p:spTgt spid="16390">
                                            <p:txEl>
                                              <p:pRg st="1" end="1"/>
                                            </p:txEl>
                                          </p:spTgt>
                                        </p:tgtEl>
                                      </p:cBhvr>
                                    </p:animEffect>
                                    <p:animScale>
                                      <p:cBhvr>
                                        <p:cTn id="24" dur="770" decel="100000"/>
                                        <p:tgtEl>
                                          <p:spTgt spid="16390">
                                            <p:txEl>
                                              <p:pRg st="1" end="1"/>
                                            </p:txEl>
                                          </p:spTgt>
                                        </p:tgtEl>
                                      </p:cBhvr>
                                      <p:from x="10000" y="10000"/>
                                      <p:to x="200000" y="450000"/>
                                    </p:animScale>
                                    <p:animScale>
                                      <p:cBhvr>
                                        <p:cTn id="25" dur="1230" accel="100000" fill="hold">
                                          <p:stCondLst>
                                            <p:cond delay="770"/>
                                          </p:stCondLst>
                                        </p:cTn>
                                        <p:tgtEl>
                                          <p:spTgt spid="16390">
                                            <p:txEl>
                                              <p:pRg st="1" end="1"/>
                                            </p:txEl>
                                          </p:spTgt>
                                        </p:tgtEl>
                                      </p:cBhvr>
                                      <p:from x="200000" y="450000"/>
                                      <p:to x="100000" y="100000"/>
                                    </p:animScale>
                                    <p:set>
                                      <p:cBhvr>
                                        <p:cTn id="26" dur="770" fill="hold"/>
                                        <p:tgtEl>
                                          <p:spTgt spid="16390">
                                            <p:txEl>
                                              <p:pRg st="1" end="1"/>
                                            </p:txEl>
                                          </p:spTgt>
                                        </p:tgtEl>
                                        <p:attrNameLst>
                                          <p:attrName>ppt_x</p:attrName>
                                        </p:attrNameLst>
                                      </p:cBhvr>
                                      <p:to>
                                        <p:strVal val="(0.5)"/>
                                      </p:to>
                                    </p:set>
                                    <p:anim from="(0.5)" to="(#ppt_x)" calcmode="lin" valueType="num">
                                      <p:cBhvr>
                                        <p:cTn id="27" dur="1230" accel="100000" fill="hold">
                                          <p:stCondLst>
                                            <p:cond delay="770"/>
                                          </p:stCondLst>
                                        </p:cTn>
                                        <p:tgtEl>
                                          <p:spTgt spid="16390">
                                            <p:txEl>
                                              <p:pRg st="1" end="1"/>
                                            </p:txEl>
                                          </p:spTgt>
                                        </p:tgtEl>
                                        <p:attrNameLst>
                                          <p:attrName>ppt_x</p:attrName>
                                        </p:attrNameLst>
                                      </p:cBhvr>
                                    </p:anim>
                                    <p:set>
                                      <p:cBhvr>
                                        <p:cTn id="28" dur="770" fill="hold"/>
                                        <p:tgtEl>
                                          <p:spTgt spid="16390">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16390">
                                            <p:txEl>
                                              <p:pRg st="1" end="1"/>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6388">
                                            <p:txEl>
                                              <p:pRg st="1" end="1"/>
                                            </p:txEl>
                                          </p:spTgt>
                                        </p:tgtEl>
                                        <p:attrNameLst>
                                          <p:attrName>style.visibility</p:attrName>
                                        </p:attrNameLst>
                                      </p:cBhvr>
                                      <p:to>
                                        <p:strVal val="visible"/>
                                      </p:to>
                                    </p:set>
                                    <p:animEffect transition="in" filter="wipe(right)">
                                      <p:cBhvr>
                                        <p:cTn id="34" dur="500"/>
                                        <p:tgtEl>
                                          <p:spTgt spid="1638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16390">
                                            <p:txEl>
                                              <p:pRg st="2" end="2"/>
                                            </p:txEl>
                                          </p:spTgt>
                                        </p:tgtEl>
                                        <p:attrNameLst>
                                          <p:attrName>style.visibility</p:attrName>
                                        </p:attrNameLst>
                                      </p:cBhvr>
                                      <p:to>
                                        <p:strVal val="visible"/>
                                      </p:to>
                                    </p:set>
                                    <p:animEffect transition="in" filter="fade">
                                      <p:cBhvr>
                                        <p:cTn id="39" dur="770" decel="100000"/>
                                        <p:tgtEl>
                                          <p:spTgt spid="16390">
                                            <p:txEl>
                                              <p:pRg st="2" end="2"/>
                                            </p:txEl>
                                          </p:spTgt>
                                        </p:tgtEl>
                                      </p:cBhvr>
                                    </p:animEffect>
                                    <p:animScale>
                                      <p:cBhvr>
                                        <p:cTn id="40" dur="770" decel="100000"/>
                                        <p:tgtEl>
                                          <p:spTgt spid="16390">
                                            <p:txEl>
                                              <p:pRg st="2" end="2"/>
                                            </p:txEl>
                                          </p:spTgt>
                                        </p:tgtEl>
                                      </p:cBhvr>
                                      <p:from x="10000" y="10000"/>
                                      <p:to x="200000" y="450000"/>
                                    </p:animScale>
                                    <p:animScale>
                                      <p:cBhvr>
                                        <p:cTn id="41" dur="1230" accel="100000" fill="hold">
                                          <p:stCondLst>
                                            <p:cond delay="770"/>
                                          </p:stCondLst>
                                        </p:cTn>
                                        <p:tgtEl>
                                          <p:spTgt spid="16390">
                                            <p:txEl>
                                              <p:pRg st="2" end="2"/>
                                            </p:txEl>
                                          </p:spTgt>
                                        </p:tgtEl>
                                      </p:cBhvr>
                                      <p:from x="200000" y="450000"/>
                                      <p:to x="100000" y="100000"/>
                                    </p:animScale>
                                    <p:set>
                                      <p:cBhvr>
                                        <p:cTn id="42" dur="770" fill="hold"/>
                                        <p:tgtEl>
                                          <p:spTgt spid="16390">
                                            <p:txEl>
                                              <p:pRg st="2" end="2"/>
                                            </p:txEl>
                                          </p:spTgt>
                                        </p:tgtEl>
                                        <p:attrNameLst>
                                          <p:attrName>ppt_x</p:attrName>
                                        </p:attrNameLst>
                                      </p:cBhvr>
                                      <p:to>
                                        <p:strVal val="(0.5)"/>
                                      </p:to>
                                    </p:set>
                                    <p:anim from="(0.5)" to="(#ppt_x)" calcmode="lin" valueType="num">
                                      <p:cBhvr>
                                        <p:cTn id="43" dur="1230" accel="100000" fill="hold">
                                          <p:stCondLst>
                                            <p:cond delay="770"/>
                                          </p:stCondLst>
                                        </p:cTn>
                                        <p:tgtEl>
                                          <p:spTgt spid="16390">
                                            <p:txEl>
                                              <p:pRg st="2" end="2"/>
                                            </p:txEl>
                                          </p:spTgt>
                                        </p:tgtEl>
                                        <p:attrNameLst>
                                          <p:attrName>ppt_x</p:attrName>
                                        </p:attrNameLst>
                                      </p:cBhvr>
                                    </p:anim>
                                    <p:set>
                                      <p:cBhvr>
                                        <p:cTn id="44" dur="770" fill="hold"/>
                                        <p:tgtEl>
                                          <p:spTgt spid="16390">
                                            <p:txEl>
                                              <p:pRg st="2" end="2"/>
                                            </p:txEl>
                                          </p:spTgt>
                                        </p:tgtEl>
                                        <p:attrNameLst>
                                          <p:attrName>ppt_y</p:attrName>
                                        </p:attrNameLst>
                                      </p:cBhvr>
                                      <p:to>
                                        <p:strVal val="(#ppt_y+0.4)"/>
                                      </p:to>
                                    </p:set>
                                    <p:anim from="(#ppt_y+0.4)" to="(#ppt_y)" calcmode="lin" valueType="num">
                                      <p:cBhvr>
                                        <p:cTn id="45" dur="1230" accel="100000" fill="hold">
                                          <p:stCondLst>
                                            <p:cond delay="770"/>
                                          </p:stCondLst>
                                        </p:cTn>
                                        <p:tgtEl>
                                          <p:spTgt spid="16390">
                                            <p:txEl>
                                              <p:pRg st="2" end="2"/>
                                            </p:txEl>
                                          </p:spTgt>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6388">
                                            <p:txEl>
                                              <p:pRg st="2" end="2"/>
                                            </p:txEl>
                                          </p:spTgt>
                                        </p:tgtEl>
                                        <p:attrNameLst>
                                          <p:attrName>style.visibility</p:attrName>
                                        </p:attrNameLst>
                                      </p:cBhvr>
                                      <p:to>
                                        <p:strVal val="visible"/>
                                      </p:to>
                                    </p:set>
                                    <p:animEffect transition="in" filter="wipe(right)">
                                      <p:cBhvr>
                                        <p:cTn id="50" dur="500"/>
                                        <p:tgtEl>
                                          <p:spTgt spid="16388">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16390">
                                            <p:txEl>
                                              <p:pRg st="3" end="3"/>
                                            </p:txEl>
                                          </p:spTgt>
                                        </p:tgtEl>
                                        <p:attrNameLst>
                                          <p:attrName>style.visibility</p:attrName>
                                        </p:attrNameLst>
                                      </p:cBhvr>
                                      <p:to>
                                        <p:strVal val="visible"/>
                                      </p:to>
                                    </p:set>
                                    <p:animEffect transition="in" filter="fade">
                                      <p:cBhvr>
                                        <p:cTn id="55" dur="770" decel="100000"/>
                                        <p:tgtEl>
                                          <p:spTgt spid="16390">
                                            <p:txEl>
                                              <p:pRg st="3" end="3"/>
                                            </p:txEl>
                                          </p:spTgt>
                                        </p:tgtEl>
                                      </p:cBhvr>
                                    </p:animEffect>
                                    <p:animScale>
                                      <p:cBhvr>
                                        <p:cTn id="56" dur="770" decel="100000"/>
                                        <p:tgtEl>
                                          <p:spTgt spid="16390">
                                            <p:txEl>
                                              <p:pRg st="3" end="3"/>
                                            </p:txEl>
                                          </p:spTgt>
                                        </p:tgtEl>
                                      </p:cBhvr>
                                      <p:from x="10000" y="10000"/>
                                      <p:to x="200000" y="450000"/>
                                    </p:animScale>
                                    <p:animScale>
                                      <p:cBhvr>
                                        <p:cTn id="57" dur="1230" accel="100000" fill="hold">
                                          <p:stCondLst>
                                            <p:cond delay="770"/>
                                          </p:stCondLst>
                                        </p:cTn>
                                        <p:tgtEl>
                                          <p:spTgt spid="16390">
                                            <p:txEl>
                                              <p:pRg st="3" end="3"/>
                                            </p:txEl>
                                          </p:spTgt>
                                        </p:tgtEl>
                                      </p:cBhvr>
                                      <p:from x="200000" y="450000"/>
                                      <p:to x="100000" y="100000"/>
                                    </p:animScale>
                                    <p:set>
                                      <p:cBhvr>
                                        <p:cTn id="58" dur="770" fill="hold"/>
                                        <p:tgtEl>
                                          <p:spTgt spid="16390">
                                            <p:txEl>
                                              <p:pRg st="3" end="3"/>
                                            </p:txEl>
                                          </p:spTgt>
                                        </p:tgtEl>
                                        <p:attrNameLst>
                                          <p:attrName>ppt_x</p:attrName>
                                        </p:attrNameLst>
                                      </p:cBhvr>
                                      <p:to>
                                        <p:strVal val="(0.5)"/>
                                      </p:to>
                                    </p:set>
                                    <p:anim from="(0.5)" to="(#ppt_x)" calcmode="lin" valueType="num">
                                      <p:cBhvr>
                                        <p:cTn id="59" dur="1230" accel="100000" fill="hold">
                                          <p:stCondLst>
                                            <p:cond delay="770"/>
                                          </p:stCondLst>
                                        </p:cTn>
                                        <p:tgtEl>
                                          <p:spTgt spid="16390">
                                            <p:txEl>
                                              <p:pRg st="3" end="3"/>
                                            </p:txEl>
                                          </p:spTgt>
                                        </p:tgtEl>
                                        <p:attrNameLst>
                                          <p:attrName>ppt_x</p:attrName>
                                        </p:attrNameLst>
                                      </p:cBhvr>
                                    </p:anim>
                                    <p:set>
                                      <p:cBhvr>
                                        <p:cTn id="60" dur="770" fill="hold"/>
                                        <p:tgtEl>
                                          <p:spTgt spid="16390">
                                            <p:txEl>
                                              <p:pRg st="3" end="3"/>
                                            </p:txEl>
                                          </p:spTgt>
                                        </p:tgtEl>
                                        <p:attrNameLst>
                                          <p:attrName>ppt_y</p:attrName>
                                        </p:attrNameLst>
                                      </p:cBhvr>
                                      <p:to>
                                        <p:strVal val="(#ppt_y+0.4)"/>
                                      </p:to>
                                    </p:set>
                                    <p:anim from="(#ppt_y+0.4)" to="(#ppt_y)" calcmode="lin" valueType="num">
                                      <p:cBhvr>
                                        <p:cTn id="61" dur="1230" accel="100000" fill="hold">
                                          <p:stCondLst>
                                            <p:cond delay="770"/>
                                          </p:stCondLst>
                                        </p:cTn>
                                        <p:tgtEl>
                                          <p:spTgt spid="16390">
                                            <p:txEl>
                                              <p:pRg st="3" end="3"/>
                                            </p:txEl>
                                          </p:spTgt>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16388">
                                            <p:txEl>
                                              <p:pRg st="3" end="3"/>
                                            </p:txEl>
                                          </p:spTgt>
                                        </p:tgtEl>
                                        <p:attrNameLst>
                                          <p:attrName>style.visibility</p:attrName>
                                        </p:attrNameLst>
                                      </p:cBhvr>
                                      <p:to>
                                        <p:strVal val="visible"/>
                                      </p:to>
                                    </p:set>
                                    <p:animEffect transition="in" filter="wipe(right)">
                                      <p:cBhvr>
                                        <p:cTn id="66"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charset="0"/>
                <a:ea typeface="ＭＳ Ｐゴシック" charset="0"/>
              </a:rPr>
              <a:t>اللاهوت الكتابي</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1371600" y="609600"/>
            <a:ext cx="7772400" cy="1143000"/>
          </a:xfrm>
        </p:spPr>
        <p:txBody>
          <a:bodyPr/>
          <a:lstStyle/>
          <a:p>
            <a:r>
              <a:rPr lang="ar-JO" sz="4000" dirty="0">
                <a:latin typeface="Arial" charset="0"/>
                <a:ea typeface="ＭＳ Ｐゴシック" charset="0"/>
                <a:cs typeface="ＭＳ Ｐゴシック" charset="0"/>
              </a:rPr>
              <a:t>آراء حول موضوع العهد القديم الرئيسي</a:t>
            </a:r>
            <a:endParaRPr lang="en-US" sz="4000" dirty="0">
              <a:latin typeface="Arial" charset="0"/>
              <a:ea typeface="ＭＳ Ｐゴシック" charset="0"/>
              <a:cs typeface="ＭＳ Ｐゴシック" charset="0"/>
            </a:endParaRPr>
          </a:p>
        </p:txBody>
      </p:sp>
      <p:sp>
        <p:nvSpPr>
          <p:cNvPr id="12291" name="Rectangle 3"/>
          <p:cNvSpPr>
            <a:spLocks noGrp="1" noChangeArrowheads="1"/>
          </p:cNvSpPr>
          <p:nvPr>
            <p:ph type="body" sz="half" idx="1"/>
          </p:nvPr>
        </p:nvSpPr>
        <p:spPr>
          <a:xfrm>
            <a:off x="76200" y="2514600"/>
            <a:ext cx="8672264" cy="3124200"/>
          </a:xfrm>
        </p:spPr>
        <p:txBody>
          <a:bodyPr/>
          <a:lstStyle/>
          <a:p>
            <a:pPr marL="609600" indent="-609600" algn="r">
              <a:lnSpc>
                <a:spcPct val="80000"/>
              </a:lnSpc>
              <a:buNone/>
            </a:pPr>
            <a:r>
              <a:rPr lang="ar-JO" sz="3600" b="1" dirty="0">
                <a:latin typeface="Arial" panose="020B0604020202020204" pitchFamily="34" charset="0"/>
                <a:ea typeface="ＭＳ Ｐゴシック" charset="0"/>
                <a:cs typeface="Arial" panose="020B0604020202020204" pitchFamily="34" charset="0"/>
              </a:rPr>
              <a:t>فداء الإنسان</a:t>
            </a:r>
            <a:endParaRPr lang="en-US" sz="3600" b="1" dirty="0">
              <a:latin typeface="Arial" panose="020B0604020202020204" pitchFamily="34" charset="0"/>
              <a:ea typeface="ＭＳ Ｐゴシック" charset="0"/>
              <a:cs typeface="Arial" panose="020B0604020202020204" pitchFamily="34" charset="0"/>
            </a:endParaRPr>
          </a:p>
        </p:txBody>
      </p:sp>
      <p:pic>
        <p:nvPicPr>
          <p:cNvPr id="290819"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0820"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0821" name="Text Box 7"/>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74"/>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3"/>
          <p:cNvSpPr>
            <a:spLocks noGrp="1" noChangeArrowheads="1"/>
          </p:cNvSpPr>
          <p:nvPr>
            <p:ph type="body" sz="half" idx="1"/>
          </p:nvPr>
        </p:nvSpPr>
        <p:spPr/>
        <p:txBody>
          <a:bodyPr/>
          <a:lstStyle/>
          <a:p>
            <a:endParaRPr lang="en-US">
              <a:latin typeface="Arial" charset="0"/>
              <a:ea typeface="ＭＳ Ｐゴシック" charset="0"/>
              <a:cs typeface="ＭＳ Ｐゴシック" charset="0"/>
            </a:endParaRPr>
          </a:p>
        </p:txBody>
      </p:sp>
      <p:sp>
        <p:nvSpPr>
          <p:cNvPr id="292866" name="Rectangle 4"/>
          <p:cNvSpPr>
            <a:spLocks noGrp="1" noChangeArrowheads="1"/>
          </p:cNvSpPr>
          <p:nvPr>
            <p:ph type="body" sz="half" idx="2"/>
          </p:nvPr>
        </p:nvSpPr>
        <p:spPr/>
        <p:txBody>
          <a:bodyPr/>
          <a:lstStyle/>
          <a:p>
            <a:endParaRPr lang="en-US">
              <a:latin typeface="Arial" charset="0"/>
              <a:ea typeface="ＭＳ Ｐゴシック" charset="0"/>
              <a:cs typeface="ＭＳ Ｐゴシック" charset="0"/>
            </a:endParaRPr>
          </a:p>
        </p:txBody>
      </p:sp>
      <p:pic>
        <p:nvPicPr>
          <p:cNvPr id="29286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4146" name="Rectangle 2"/>
          <p:cNvSpPr>
            <a:spLocks noGrp="1" noChangeArrowheads="1"/>
          </p:cNvSpPr>
          <p:nvPr>
            <p:ph type="title"/>
          </p:nvPr>
        </p:nvSpPr>
        <p:spPr>
          <a:xfrm>
            <a:off x="1524000" y="4869160"/>
            <a:ext cx="6629400" cy="1752600"/>
          </a:xfrm>
          <a:effectLst>
            <a:outerShdw blurRad="63500" dist="38099" dir="2700000" algn="ctr" rotWithShape="0">
              <a:srgbClr val="000000">
                <a:alpha val="74998"/>
              </a:srgbClr>
            </a:outerShdw>
          </a:effectLst>
        </p:spPr>
        <p:txBody>
          <a:bodyPr/>
          <a:lstStyle/>
          <a:p>
            <a:pPr>
              <a:defRPr/>
            </a:pPr>
            <a:r>
              <a:rPr lang="ar-JO" sz="5400" b="1" dirty="0">
                <a:latin typeface="Arial" panose="020B0604020202020204" pitchFamily="34" charset="0"/>
                <a:ea typeface="ＭＳ Ｐゴシック" charset="0"/>
                <a:cs typeface="Arial" panose="020B0604020202020204" pitchFamily="34" charset="0"/>
              </a:rPr>
              <a:t>الفداء يعني</a:t>
            </a:r>
            <a:br>
              <a:rPr lang="en-US" sz="5400" b="1" dirty="0">
                <a:latin typeface="Arial" panose="020B0604020202020204" pitchFamily="34" charset="0"/>
                <a:ea typeface="ＭＳ Ｐゴシック" charset="0"/>
                <a:cs typeface="Arial" panose="020B0604020202020204" pitchFamily="34" charset="0"/>
              </a:rPr>
            </a:br>
            <a:r>
              <a:rPr lang="en-US" altLang="ja-JP" sz="5400" b="1" dirty="0">
                <a:latin typeface="Arial" panose="020B0604020202020204" pitchFamily="34" charset="0"/>
                <a:ea typeface="ＭＳ Ｐゴシック" charset="0"/>
                <a:cs typeface="Arial" panose="020B0604020202020204" pitchFamily="34" charset="0"/>
              </a:rPr>
              <a:t>"</a:t>
            </a:r>
            <a:r>
              <a:rPr lang="ar-JO" sz="5400" b="1" dirty="0">
                <a:latin typeface="Arial" panose="020B0604020202020204" pitchFamily="34" charset="0"/>
                <a:ea typeface="ＭＳ Ｐゴシック" charset="0"/>
                <a:cs typeface="Arial" panose="020B0604020202020204" pitchFamily="34" charset="0"/>
              </a:rPr>
              <a:t>التحرر من خلال الفدية</a:t>
            </a:r>
            <a:r>
              <a:rPr lang="en-US" altLang="ja-JP" sz="5400" b="1" dirty="0">
                <a:latin typeface="Arial" panose="020B0604020202020204" pitchFamily="34" charset="0"/>
                <a:ea typeface="ＭＳ Ｐゴシック" charset="0"/>
                <a:cs typeface="Arial" panose="020B0604020202020204" pitchFamily="34" charset="0"/>
              </a:rPr>
              <a:t>"</a:t>
            </a:r>
            <a:endParaRPr lang="en-US" sz="6000"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4914" name="Rectangle 4"/>
          <p:cNvSpPr>
            <a:spLocks noGrp="1" noChangeArrowheads="1"/>
          </p:cNvSpPr>
          <p:nvPr>
            <p:ph type="body" sz="half" idx="2"/>
          </p:nvPr>
        </p:nvSpPr>
        <p:spPr>
          <a:xfrm>
            <a:off x="4500563" y="2997200"/>
            <a:ext cx="4186237" cy="3479800"/>
          </a:xfrm>
        </p:spPr>
        <p:txBody>
          <a:bodyPr/>
          <a:lstStyle/>
          <a:p>
            <a:pPr algn="ctr" rtl="1" eaLnBrk="1" hangingPunct="1"/>
            <a:r>
              <a:rPr lang="ar-JO" sz="3600" b="1" i="1" dirty="0">
                <a:solidFill>
                  <a:schemeClr val="accent1"/>
                </a:solidFill>
                <a:latin typeface="Arial" charset="0"/>
                <a:ea typeface="ＭＳ Ｐゴシック" charset="0"/>
                <a:cs typeface="Arial" charset="0"/>
              </a:rPr>
              <a:t>يمتلك الناس شعور موروث بأنهم يحتاجون إلى الفداء</a:t>
            </a:r>
            <a:endParaRPr lang="en-US" sz="3600" b="1" i="1" dirty="0">
              <a:solidFill>
                <a:schemeClr val="accent1"/>
              </a:solidFill>
              <a:latin typeface="Arial" charset="0"/>
              <a:ea typeface="ＭＳ Ｐゴシック" charset="0"/>
              <a:cs typeface="Arial" charset="0"/>
            </a:endParaRPr>
          </a:p>
        </p:txBody>
      </p:sp>
      <p:pic>
        <p:nvPicPr>
          <p:cNvPr id="2949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0800" cy="690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94916" name="Rectangle 2"/>
          <p:cNvSpPr>
            <a:spLocks noGrp="1" noChangeArrowheads="1"/>
          </p:cNvSpPr>
          <p:nvPr>
            <p:ph type="title"/>
          </p:nvPr>
        </p:nvSpPr>
        <p:spPr>
          <a:xfrm>
            <a:off x="2743200" y="609600"/>
            <a:ext cx="5791200" cy="1295400"/>
          </a:xfrm>
        </p:spPr>
        <p:txBody>
          <a:bodyPr/>
          <a:lstStyle/>
          <a:p>
            <a:pPr eaLnBrk="1" hangingPunct="1"/>
            <a:r>
              <a:rPr lang="ar-JO" sz="6000" dirty="0">
                <a:solidFill>
                  <a:schemeClr val="accent1"/>
                </a:solidFill>
                <a:latin typeface="Arial" charset="0"/>
                <a:ea typeface="ＭＳ Ｐゴシック" charset="0"/>
                <a:cs typeface="Arial" charset="0"/>
              </a:rPr>
              <a:t>الفداء في وسائل الإعلام</a:t>
            </a:r>
            <a:endParaRPr lang="en-US" sz="6000" dirty="0">
              <a:solidFill>
                <a:schemeClr val="accent1"/>
              </a:solidFill>
              <a:latin typeface="Arial" charset="0"/>
              <a:ea typeface="ＭＳ Ｐゴシック"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6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5170" name="Rectangle 2"/>
          <p:cNvSpPr>
            <a:spLocks noGrp="1" noChangeArrowheads="1"/>
          </p:cNvSpPr>
          <p:nvPr>
            <p:ph type="title"/>
          </p:nvPr>
        </p:nvSpPr>
        <p:spPr>
          <a:xfrm>
            <a:off x="4495800" y="3962400"/>
            <a:ext cx="4572000" cy="2743200"/>
          </a:xfrm>
          <a:effectLst>
            <a:outerShdw blurRad="63500" dist="38099" dir="2700000" algn="ctr" rotWithShape="0">
              <a:srgbClr val="000000">
                <a:alpha val="74998"/>
              </a:srgbClr>
            </a:outerShdw>
          </a:effectLst>
        </p:spPr>
        <p:txBody>
          <a:bodyPr/>
          <a:lstStyle/>
          <a:p>
            <a:pPr>
              <a:defRPr/>
            </a:pPr>
            <a:r>
              <a:rPr lang="ar-JO" sz="3600" dirty="0">
                <a:ea typeface="+mj-ea"/>
                <a:cs typeface="+mj-cs"/>
              </a:rPr>
              <a:t>تركيز التاريخ على الفداء المقدم من قبل المسيح</a:t>
            </a:r>
            <a:endParaRPr lang="en-US" sz="3600" dirty="0">
              <a:ea typeface="+mj-ea"/>
              <a:cs typeface="+mj-cs"/>
            </a:endParaRPr>
          </a:p>
        </p:txBody>
      </p:sp>
      <p:pic>
        <p:nvPicPr>
          <p:cNvPr id="135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1148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51" name="Oval 3"/>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nvGrpSpPr>
          <p:cNvPr id="2" name="Group 4"/>
          <p:cNvGrpSpPr>
            <a:grpSpLocks/>
          </p:cNvGrpSpPr>
          <p:nvPr/>
        </p:nvGrpSpPr>
        <p:grpSpPr bwMode="auto">
          <a:xfrm>
            <a:off x="635000" y="536575"/>
            <a:ext cx="3937000" cy="4530725"/>
            <a:chOff x="400" y="338"/>
            <a:chExt cx="2480" cy="2854"/>
          </a:xfrm>
        </p:grpSpPr>
        <p:sp>
          <p:nvSpPr>
            <p:cNvPr id="104453" name="Line 5"/>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54" name="Line 6"/>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104455" name="Text Box 7"/>
          <p:cNvSpPr txBox="1">
            <a:spLocks noChangeArrowheads="1"/>
          </p:cNvSpPr>
          <p:nvPr/>
        </p:nvSpPr>
        <p:spPr bwMode="auto">
          <a:xfrm>
            <a:off x="1267866" y="2320126"/>
            <a:ext cx="1000132"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6600"/>
                </a:solidFill>
                <a:effectLst/>
                <a:uLnTx/>
                <a:uFillTx/>
                <a:latin typeface="Arial"/>
                <a:ea typeface="ＭＳ Ｐゴシック" charset="0"/>
                <a:cs typeface="Arial"/>
              </a:rPr>
              <a:t>الأمة</a:t>
            </a:r>
            <a:endParaRPr kumimoji="0" lang="en-US" sz="3600" b="1" i="0" u="none" strike="noStrike" kern="1200" cap="none" spc="0" normalizeH="0" baseline="0" noProof="0" dirty="0">
              <a:ln>
                <a:noFill/>
              </a:ln>
              <a:solidFill>
                <a:srgbClr val="006600"/>
              </a:solidFill>
              <a:effectLst/>
              <a:uLnTx/>
              <a:uFillTx/>
              <a:latin typeface="Arial"/>
              <a:ea typeface="ＭＳ Ｐゴシック" charset="0"/>
              <a:cs typeface="Arial"/>
            </a:endParaRPr>
          </a:p>
        </p:txBody>
      </p:sp>
      <p:sp>
        <p:nvSpPr>
          <p:cNvPr id="104456" name="Text Box 8"/>
          <p:cNvSpPr txBox="1">
            <a:spLocks noChangeArrowheads="1"/>
          </p:cNvSpPr>
          <p:nvPr/>
        </p:nvSpPr>
        <p:spPr bwMode="auto">
          <a:xfrm>
            <a:off x="1915749" y="2780928"/>
            <a:ext cx="115730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006600"/>
                </a:solidFill>
                <a:effectLst/>
                <a:uLnTx/>
                <a:uFillTx/>
                <a:latin typeface="Arial"/>
                <a:ea typeface="ＭＳ Ｐゴシック" charset="0"/>
                <a:cs typeface="Arial"/>
              </a:rPr>
              <a:t>السبط</a:t>
            </a:r>
            <a:endParaRPr kumimoji="0" lang="en-US" sz="3600" b="1" i="0" u="none" strike="noStrike" kern="1200" cap="none" spc="0" normalizeH="0" baseline="0" noProof="0" dirty="0">
              <a:ln>
                <a:noFill/>
              </a:ln>
              <a:solidFill>
                <a:srgbClr val="006600"/>
              </a:solidFill>
              <a:effectLst/>
              <a:uLnTx/>
              <a:uFillTx/>
              <a:latin typeface="Arial"/>
              <a:ea typeface="ＭＳ Ｐゴシック" charset="0"/>
              <a:cs typeface="Arial"/>
            </a:endParaRPr>
          </a:p>
        </p:txBody>
      </p:sp>
      <p:sp>
        <p:nvSpPr>
          <p:cNvPr id="104457" name="Text Box 9"/>
          <p:cNvSpPr txBox="1">
            <a:spLocks noChangeArrowheads="1"/>
          </p:cNvSpPr>
          <p:nvPr/>
        </p:nvSpPr>
        <p:spPr bwMode="auto">
          <a:xfrm>
            <a:off x="2924687" y="3088448"/>
            <a:ext cx="110015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006600"/>
                </a:solidFill>
                <a:effectLst/>
                <a:uLnTx/>
                <a:uFillTx/>
                <a:latin typeface="Arial"/>
                <a:ea typeface="ＭＳ Ｐゴシック" charset="0"/>
                <a:cs typeface="Arial"/>
              </a:rPr>
              <a:t>العائلة</a:t>
            </a:r>
            <a:endParaRPr kumimoji="0" lang="en-US" sz="3200" b="1" i="0" u="none" strike="noStrike" kern="1200" cap="none" spc="0" normalizeH="0" baseline="0" noProof="0" dirty="0">
              <a:ln>
                <a:noFill/>
              </a:ln>
              <a:solidFill>
                <a:srgbClr val="006600"/>
              </a:solidFill>
              <a:effectLst/>
              <a:uLnTx/>
              <a:uFillTx/>
              <a:latin typeface="Arial"/>
              <a:ea typeface="ＭＳ Ｐゴシック" charset="0"/>
              <a:cs typeface="Arial"/>
            </a:endParaRPr>
          </a:p>
        </p:txBody>
      </p:sp>
      <p:grpSp>
        <p:nvGrpSpPr>
          <p:cNvPr id="3" name="Group 10"/>
          <p:cNvGrpSpPr>
            <a:grpSpLocks/>
          </p:cNvGrpSpPr>
          <p:nvPr/>
        </p:nvGrpSpPr>
        <p:grpSpPr bwMode="auto">
          <a:xfrm flipH="1">
            <a:off x="4521200" y="533400"/>
            <a:ext cx="3937000" cy="4530725"/>
            <a:chOff x="400" y="338"/>
            <a:chExt cx="2480" cy="2854"/>
          </a:xfrm>
        </p:grpSpPr>
        <p:sp>
          <p:nvSpPr>
            <p:cNvPr id="104459" name="Line 11"/>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60" name="Line 12"/>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104461" name="Oval 13"/>
          <p:cNvSpPr>
            <a:spLocks noChangeArrowheads="1"/>
          </p:cNvSpPr>
          <p:nvPr/>
        </p:nvSpPr>
        <p:spPr bwMode="auto">
          <a:xfrm>
            <a:off x="76200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4462" name="Text Box 14"/>
          <p:cNvSpPr txBox="1">
            <a:spLocks noChangeArrowheads="1"/>
          </p:cNvSpPr>
          <p:nvPr/>
        </p:nvSpPr>
        <p:spPr bwMode="auto">
          <a:xfrm>
            <a:off x="5181600" y="2852738"/>
            <a:ext cx="609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a:ea typeface="ＭＳ Ｐゴシック" charset="0"/>
                <a:cs typeface="Arial"/>
              </a:rPr>
              <a:t>11</a:t>
            </a:r>
            <a:endParaRPr kumimoji="0" lang="en-US" sz="3600" b="1" i="0" u="none" strike="noStrike" kern="1200" cap="none" spc="0" normalizeH="0" baseline="0" noProof="0" dirty="0">
              <a:ln>
                <a:noFill/>
              </a:ln>
              <a:solidFill>
                <a:srgbClr val="A50021"/>
              </a:solidFill>
              <a:effectLst/>
              <a:uLnTx/>
              <a:uFillTx/>
              <a:latin typeface="Arial"/>
              <a:ea typeface="ＭＳ Ｐゴシック" charset="0"/>
              <a:cs typeface="Arial"/>
            </a:endParaRPr>
          </a:p>
        </p:txBody>
      </p:sp>
      <p:sp>
        <p:nvSpPr>
          <p:cNvPr id="104463" name="Text Box 15"/>
          <p:cNvSpPr txBox="1">
            <a:spLocks noChangeArrowheads="1"/>
          </p:cNvSpPr>
          <p:nvPr/>
        </p:nvSpPr>
        <p:spPr bwMode="auto">
          <a:xfrm>
            <a:off x="5981700" y="2620963"/>
            <a:ext cx="609600"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a:ea typeface="ＭＳ Ｐゴシック" charset="0"/>
                <a:cs typeface="Arial"/>
              </a:rPr>
              <a:t>120</a:t>
            </a:r>
            <a:endParaRPr kumimoji="0" lang="en-US" sz="3600" b="1" i="0" u="none" strike="noStrike" kern="1200" cap="none" spc="0" normalizeH="0" baseline="0" noProof="0" dirty="0">
              <a:ln>
                <a:noFill/>
              </a:ln>
              <a:solidFill>
                <a:srgbClr val="A50021"/>
              </a:solidFill>
              <a:effectLst/>
              <a:uLnTx/>
              <a:uFillTx/>
              <a:latin typeface="Arial"/>
              <a:ea typeface="ＭＳ Ｐゴシック" charset="0"/>
              <a:cs typeface="Arial"/>
            </a:endParaRPr>
          </a:p>
        </p:txBody>
      </p:sp>
      <p:sp>
        <p:nvSpPr>
          <p:cNvPr id="104464" name="Text Box 16"/>
          <p:cNvSpPr txBox="1">
            <a:spLocks noChangeArrowheads="1"/>
          </p:cNvSpPr>
          <p:nvPr/>
        </p:nvSpPr>
        <p:spPr bwMode="auto">
          <a:xfrm>
            <a:off x="6781800" y="2378075"/>
            <a:ext cx="609600" cy="230832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A50021"/>
                </a:solidFill>
                <a:effectLst/>
                <a:uLnTx/>
                <a:uFillTx/>
                <a:latin typeface="Arial"/>
                <a:ea typeface="ＭＳ Ｐゴシック" charset="0"/>
                <a:cs typeface="Arial"/>
              </a:rPr>
              <a:t>5000</a:t>
            </a:r>
            <a:endParaRPr kumimoji="0" lang="en-US" sz="3600" b="1" i="0" u="none" strike="noStrike" kern="1200" cap="none" spc="0" normalizeH="0" baseline="0" noProof="0" dirty="0">
              <a:ln>
                <a:noFill/>
              </a:ln>
              <a:solidFill>
                <a:srgbClr val="A50021"/>
              </a:solidFill>
              <a:effectLst/>
              <a:uLnTx/>
              <a:uFillTx/>
              <a:latin typeface="Arial"/>
              <a:ea typeface="ＭＳ Ｐゴシック" charset="0"/>
              <a:cs typeface="Arial"/>
            </a:endParaRPr>
          </a:p>
        </p:txBody>
      </p:sp>
      <p:pic>
        <p:nvPicPr>
          <p:cNvPr id="104465" name="Picture 17"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29050" y="2159000"/>
            <a:ext cx="1485900" cy="2540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66" name="Text Box 18"/>
          <p:cNvSpPr txBox="1">
            <a:spLocks noChangeArrowheads="1"/>
          </p:cNvSpPr>
          <p:nvPr/>
        </p:nvSpPr>
        <p:spPr bwMode="auto">
          <a:xfrm>
            <a:off x="3275856" y="113507"/>
            <a:ext cx="5638800" cy="7699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i="0" u="none" strike="noStrike" kern="1200" cap="none" spc="0" normalizeH="0" baseline="0" noProof="0" dirty="0">
                <a:ln>
                  <a:noFill/>
                </a:ln>
                <a:solidFill>
                  <a:srgbClr val="FF3300"/>
                </a:solidFill>
                <a:effectLst/>
                <a:uLnTx/>
                <a:uFillTx/>
                <a:latin typeface="Arial"/>
                <a:ea typeface="ＭＳ Ｐゴシック" charset="0"/>
                <a:cs typeface="Arial"/>
              </a:rPr>
              <a:t>ماذا ؟</a:t>
            </a:r>
            <a:endParaRPr kumimoji="0" lang="en-US" sz="4400" b="1" i="0" u="none" strike="noStrike" kern="1200" cap="none" spc="0" normalizeH="0" baseline="0" noProof="0" dirty="0">
              <a:ln>
                <a:noFill/>
              </a:ln>
              <a:solidFill>
                <a:srgbClr val="FF3300"/>
              </a:solidFill>
              <a:effectLst/>
              <a:uLnTx/>
              <a:uFillTx/>
              <a:latin typeface="Arial"/>
              <a:ea typeface="ＭＳ Ｐゴシック" charset="0"/>
              <a:cs typeface="Arial"/>
            </a:endParaRPr>
          </a:p>
        </p:txBody>
      </p:sp>
      <p:sp>
        <p:nvSpPr>
          <p:cNvPr id="104467" name="Text Box 19"/>
          <p:cNvSpPr txBox="1">
            <a:spLocks noChangeArrowheads="1"/>
          </p:cNvSpPr>
          <p:nvPr/>
        </p:nvSpPr>
        <p:spPr bwMode="auto">
          <a:xfrm>
            <a:off x="-18046" y="2719117"/>
            <a:ext cx="1392591"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آدم الأول</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4468" name="Text Box 20"/>
          <p:cNvSpPr txBox="1">
            <a:spLocks noChangeArrowheads="1"/>
          </p:cNvSpPr>
          <p:nvPr/>
        </p:nvSpPr>
        <p:spPr bwMode="auto">
          <a:xfrm>
            <a:off x="7982978" y="2719117"/>
            <a:ext cx="1424353"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آدم الثاني</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9024" name="Rectangle 21"/>
          <p:cNvSpPr>
            <a:spLocks noGrp="1" noChangeArrowheads="1"/>
          </p:cNvSpPr>
          <p:nvPr>
            <p:ph type="title" idx="4294967295"/>
          </p:nvPr>
        </p:nvSpPr>
        <p:spPr>
          <a:xfrm>
            <a:off x="685800" y="725488"/>
            <a:ext cx="7772400" cy="762000"/>
          </a:xfrm>
        </p:spPr>
        <p:txBody>
          <a:bodyPr/>
          <a:lstStyle/>
          <a:p>
            <a:pPr eaLnBrk="1" hangingPunct="1"/>
            <a:r>
              <a:rPr lang="ar-JO" sz="6000" b="1" dirty="0">
                <a:latin typeface="Arial" charset="0"/>
                <a:ea typeface="ＭＳ Ｐゴシック" charset="0"/>
                <a:cs typeface="Arial" charset="0"/>
              </a:rPr>
              <a:t>مركزية الصليب</a:t>
            </a:r>
            <a:endParaRPr lang="en-US" sz="6000" b="1" dirty="0">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104467"/>
                                        </p:tgtEl>
                                        <p:attrNameLst>
                                          <p:attrName>style.visibility</p:attrName>
                                        </p:attrNameLst>
                                      </p:cBhvr>
                                      <p:to>
                                        <p:strVal val="visible"/>
                                      </p:to>
                                    </p:set>
                                    <p:animEffect transition="in" filter="dissolve">
                                      <p:cBhvr>
                                        <p:cTn id="11" dur="500"/>
                                        <p:tgtEl>
                                          <p:spTgt spid="1044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4455"/>
                                        </p:tgtEl>
                                        <p:attrNameLst>
                                          <p:attrName>style.visibility</p:attrName>
                                        </p:attrNameLst>
                                      </p:cBhvr>
                                      <p:to>
                                        <p:strVal val="visible"/>
                                      </p:to>
                                    </p:set>
                                    <p:animEffect transition="in" filter="dissolve">
                                      <p:cBhvr>
                                        <p:cTn id="16" dur="500"/>
                                        <p:tgtEl>
                                          <p:spTgt spid="104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4456"/>
                                        </p:tgtEl>
                                        <p:attrNameLst>
                                          <p:attrName>style.visibility</p:attrName>
                                        </p:attrNameLst>
                                      </p:cBhvr>
                                      <p:to>
                                        <p:strVal val="visible"/>
                                      </p:to>
                                    </p:set>
                                    <p:animEffect transition="in" filter="dissolve">
                                      <p:cBhvr>
                                        <p:cTn id="21" dur="500"/>
                                        <p:tgtEl>
                                          <p:spTgt spid="1044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4457"/>
                                        </p:tgtEl>
                                        <p:attrNameLst>
                                          <p:attrName>style.visibility</p:attrName>
                                        </p:attrNameLst>
                                      </p:cBhvr>
                                      <p:to>
                                        <p:strVal val="visible"/>
                                      </p:to>
                                    </p:set>
                                    <p:animEffect transition="in" filter="dissolve">
                                      <p:cBhvr>
                                        <p:cTn id="26" dur="500"/>
                                        <p:tgtEl>
                                          <p:spTgt spid="1044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04465"/>
                                        </p:tgtEl>
                                        <p:attrNameLst>
                                          <p:attrName>style.visibility</p:attrName>
                                        </p:attrNameLst>
                                      </p:cBhvr>
                                      <p:to>
                                        <p:strVal val="visible"/>
                                      </p:to>
                                    </p:set>
                                    <p:animEffect transition="in" filter="wipe(down)">
                                      <p:cBhvr>
                                        <p:cTn id="36" dur="500"/>
                                        <p:tgtEl>
                                          <p:spTgt spid="1044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4462"/>
                                        </p:tgtEl>
                                        <p:attrNameLst>
                                          <p:attrName>style.visibility</p:attrName>
                                        </p:attrNameLst>
                                      </p:cBhvr>
                                      <p:to>
                                        <p:strVal val="visible"/>
                                      </p:to>
                                    </p:set>
                                    <p:animEffect transition="in" filter="dissolve">
                                      <p:cBhvr>
                                        <p:cTn id="41" dur="500"/>
                                        <p:tgtEl>
                                          <p:spTgt spid="1044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4463"/>
                                        </p:tgtEl>
                                        <p:attrNameLst>
                                          <p:attrName>style.visibility</p:attrName>
                                        </p:attrNameLst>
                                      </p:cBhvr>
                                      <p:to>
                                        <p:strVal val="visible"/>
                                      </p:to>
                                    </p:set>
                                    <p:animEffect transition="in" filter="dissolve">
                                      <p:cBhvr>
                                        <p:cTn id="46" dur="500"/>
                                        <p:tgtEl>
                                          <p:spTgt spid="1044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4464"/>
                                        </p:tgtEl>
                                        <p:attrNameLst>
                                          <p:attrName>style.visibility</p:attrName>
                                        </p:attrNameLst>
                                      </p:cBhvr>
                                      <p:to>
                                        <p:strVal val="visible"/>
                                      </p:to>
                                    </p:set>
                                    <p:animEffect transition="in" filter="dissolve">
                                      <p:cBhvr>
                                        <p:cTn id="51" dur="500"/>
                                        <p:tgtEl>
                                          <p:spTgt spid="1044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4461"/>
                                        </p:tgtEl>
                                        <p:attrNameLst>
                                          <p:attrName>style.visibility</p:attrName>
                                        </p:attrNameLst>
                                      </p:cBhvr>
                                      <p:to>
                                        <p:strVal val="visible"/>
                                      </p:to>
                                    </p:set>
                                    <p:anim calcmode="lin" valueType="num">
                                      <p:cBhvr>
                                        <p:cTn id="61" dur="500" fill="hold"/>
                                        <p:tgtEl>
                                          <p:spTgt spid="104461"/>
                                        </p:tgtEl>
                                        <p:attrNameLst>
                                          <p:attrName>ppt_w</p:attrName>
                                        </p:attrNameLst>
                                      </p:cBhvr>
                                      <p:tavLst>
                                        <p:tav tm="0">
                                          <p:val>
                                            <p:fltVal val="0"/>
                                          </p:val>
                                        </p:tav>
                                        <p:tav tm="100000">
                                          <p:val>
                                            <p:strVal val="#ppt_w"/>
                                          </p:val>
                                        </p:tav>
                                      </p:tavLst>
                                    </p:anim>
                                    <p:anim calcmode="lin" valueType="num">
                                      <p:cBhvr>
                                        <p:cTn id="62" dur="500" fill="hold"/>
                                        <p:tgtEl>
                                          <p:spTgt spid="104461"/>
                                        </p:tgtEl>
                                        <p:attrNameLst>
                                          <p:attrName>ppt_h</p:attrName>
                                        </p:attrNameLst>
                                      </p:cBhvr>
                                      <p:tavLst>
                                        <p:tav tm="0">
                                          <p:val>
                                            <p:fltVal val="0"/>
                                          </p:val>
                                        </p:tav>
                                        <p:tav tm="100000">
                                          <p:val>
                                            <p:strVal val="#ppt_h"/>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04468"/>
                                        </p:tgtEl>
                                        <p:attrNameLst>
                                          <p:attrName>style.visibility</p:attrName>
                                        </p:attrNameLst>
                                      </p:cBhvr>
                                      <p:to>
                                        <p:strVal val="visible"/>
                                      </p:to>
                                    </p:set>
                                    <p:animEffect transition="in" filter="dissolve">
                                      <p:cBhvr>
                                        <p:cTn id="65"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5" grpId="0" autoUpdateAnimBg="0"/>
      <p:bldP spid="104456" grpId="0" autoUpdateAnimBg="0"/>
      <p:bldP spid="104457" grpId="0" autoUpdateAnimBg="0"/>
      <p:bldP spid="104461" grpId="0" animBg="1"/>
      <p:bldP spid="104462" grpId="0" autoUpdateAnimBg="0"/>
      <p:bldP spid="104463" grpId="0" autoUpdateAnimBg="0"/>
      <p:bldP spid="104464" grpId="0" autoUpdateAnimBg="0"/>
      <p:bldP spid="104467" grpId="0" autoUpdateAnimBg="0"/>
      <p:bldP spid="1044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6499" name="Oval 3"/>
          <p:cNvSpPr>
            <a:spLocks noChangeArrowheads="1"/>
          </p:cNvSpPr>
          <p:nvPr/>
        </p:nvSpPr>
        <p:spPr bwMode="auto">
          <a:xfrm>
            <a:off x="8382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nvGrpSpPr>
          <p:cNvPr id="301059" name="Group 4"/>
          <p:cNvGrpSpPr>
            <a:grpSpLocks/>
          </p:cNvGrpSpPr>
          <p:nvPr/>
        </p:nvGrpSpPr>
        <p:grpSpPr bwMode="auto">
          <a:xfrm>
            <a:off x="2438400" y="266700"/>
            <a:ext cx="2133600" cy="2530475"/>
            <a:chOff x="1536" y="1190"/>
            <a:chExt cx="1344" cy="1594"/>
          </a:xfrm>
        </p:grpSpPr>
        <p:sp>
          <p:nvSpPr>
            <p:cNvPr id="106501" name="Line 5"/>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6502" name="Line 6"/>
            <p:cNvSpPr>
              <a:spLocks noChangeShapeType="1"/>
            </p:cNvSpPr>
            <p:nvPr/>
          </p:nvSpPr>
          <p:spPr bwMode="auto">
            <a:xfrm rot="13995597" flipH="1">
              <a:off x="1521" y="1489"/>
              <a:ext cx="1319" cy="72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grpSp>
        <p:nvGrpSpPr>
          <p:cNvPr id="301060" name="Group 7"/>
          <p:cNvGrpSpPr>
            <a:grpSpLocks/>
          </p:cNvGrpSpPr>
          <p:nvPr/>
        </p:nvGrpSpPr>
        <p:grpSpPr bwMode="auto">
          <a:xfrm>
            <a:off x="4521200" y="152400"/>
            <a:ext cx="2432050" cy="2727325"/>
            <a:chOff x="2848" y="1118"/>
            <a:chExt cx="1532" cy="1718"/>
          </a:xfrm>
        </p:grpSpPr>
        <p:sp>
          <p:nvSpPr>
            <p:cNvPr id="106504" name="Line 8"/>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106505" name="Line 9"/>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106506" name="Oval 10"/>
          <p:cNvSpPr>
            <a:spLocks noChangeArrowheads="1"/>
          </p:cNvSpPr>
          <p:nvPr/>
        </p:nvSpPr>
        <p:spPr bwMode="auto">
          <a:xfrm>
            <a:off x="60960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106507" name="Picture 11"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739775"/>
            <a:ext cx="1189038" cy="203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8" name="Text Box 12"/>
          <p:cNvSpPr txBox="1">
            <a:spLocks noChangeArrowheads="1"/>
          </p:cNvSpPr>
          <p:nvPr/>
        </p:nvSpPr>
        <p:spPr bwMode="auto">
          <a:xfrm>
            <a:off x="152400" y="417513"/>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3366FF"/>
                </a:solidFill>
                <a:effectLst/>
                <a:uLnTx/>
                <a:uFillTx/>
                <a:latin typeface="Arial"/>
                <a:ea typeface="ＭＳ Ｐゴシック" charset="0"/>
                <a:cs typeface="Arial"/>
              </a:rPr>
              <a:t>الأزل</a:t>
            </a:r>
            <a:endParaRPr kumimoji="0" lang="en-US" sz="2000" b="1" i="0" u="none" strike="noStrike" kern="1200" cap="none" spc="0" normalizeH="0" baseline="0" noProof="0" dirty="0">
              <a:ln>
                <a:noFill/>
              </a:ln>
              <a:solidFill>
                <a:srgbClr val="3366FF"/>
              </a:solidFill>
              <a:effectLst/>
              <a:uLnTx/>
              <a:uFillTx/>
              <a:latin typeface="Arial"/>
              <a:ea typeface="ＭＳ Ｐゴシック" charset="0"/>
              <a:cs typeface="Arial"/>
            </a:endParaRPr>
          </a:p>
        </p:txBody>
      </p:sp>
      <p:sp>
        <p:nvSpPr>
          <p:cNvPr id="106509" name="Text Box 13"/>
          <p:cNvSpPr txBox="1">
            <a:spLocks noChangeArrowheads="1"/>
          </p:cNvSpPr>
          <p:nvPr/>
        </p:nvSpPr>
        <p:spPr bwMode="auto">
          <a:xfrm>
            <a:off x="8458200" y="371475"/>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3366FF"/>
                </a:solidFill>
                <a:effectLst/>
                <a:uLnTx/>
                <a:uFillTx/>
                <a:latin typeface="Arial"/>
                <a:ea typeface="ＭＳ Ｐゴシック" charset="0"/>
                <a:cs typeface="Arial"/>
              </a:rPr>
              <a:t>الأبد</a:t>
            </a:r>
            <a:endParaRPr kumimoji="0" lang="en-US" sz="2000" b="1" i="0" u="none" strike="noStrike" kern="1200" cap="none" spc="0" normalizeH="0" baseline="0" noProof="0" dirty="0">
              <a:ln>
                <a:noFill/>
              </a:ln>
              <a:solidFill>
                <a:srgbClr val="3366FF"/>
              </a:solidFill>
              <a:effectLst/>
              <a:uLnTx/>
              <a:uFillTx/>
              <a:latin typeface="Arial"/>
              <a:ea typeface="ＭＳ Ｐゴシック" charset="0"/>
              <a:cs typeface="Arial"/>
            </a:endParaRPr>
          </a:p>
        </p:txBody>
      </p:sp>
      <p:sp>
        <p:nvSpPr>
          <p:cNvPr id="301065" name="Rectangle 15"/>
          <p:cNvSpPr>
            <a:spLocks noGrp="1" noChangeArrowheads="1"/>
          </p:cNvSpPr>
          <p:nvPr>
            <p:ph type="title" idx="4294967295"/>
          </p:nvPr>
        </p:nvSpPr>
        <p:spPr>
          <a:xfrm>
            <a:off x="685800" y="0"/>
            <a:ext cx="7772400" cy="685800"/>
          </a:xfrm>
        </p:spPr>
        <p:txBody>
          <a:bodyPr/>
          <a:lstStyle/>
          <a:p>
            <a:pPr eaLnBrk="1" hangingPunct="1"/>
            <a:r>
              <a:rPr lang="ar-JO" b="1" dirty="0">
                <a:latin typeface="Arial" charset="0"/>
                <a:ea typeface="ＭＳ Ｐゴシック" charset="0"/>
                <a:cs typeface="Arial" charset="0"/>
              </a:rPr>
              <a:t>مركزية الصليب</a:t>
            </a:r>
            <a:endParaRPr lang="en-US" b="1" dirty="0">
              <a:latin typeface="Arial" charset="0"/>
              <a:ea typeface="ＭＳ Ｐゴシック" charset="0"/>
              <a:cs typeface="Arial" charset="0"/>
            </a:endParaRPr>
          </a:p>
        </p:txBody>
      </p:sp>
      <p:sp>
        <p:nvSpPr>
          <p:cNvPr id="18" name="TextBox 17"/>
          <p:cNvSpPr txBox="1">
            <a:spLocks noChangeArrowheads="1"/>
          </p:cNvSpPr>
          <p:nvPr/>
        </p:nvSpPr>
        <p:spPr bwMode="auto">
          <a:xfrm>
            <a:off x="0" y="3550364"/>
            <a:ext cx="91440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47675" indent="-447675">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إنه </a:t>
            </a: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تصميم خارجي</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تم فرضه على العهد القديم من قبل اللاهوت النظامي</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ب.</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يركز على الإنسان كثيراً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بدلاً من الله .</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المسيح هو الشخص المركزي في الكتاب المقدس لكن </a:t>
            </a: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العهد القديم يركز عليه كملك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أكثر من كونه مخلص ( نادراً ما يشير العهد القديم إلى خلاص الأفراد )</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ث.</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النظرة لا تتضمن برنامج الله للملائكة غير المفديين و الخليقة ككل لذلك فهي </a:t>
            </a: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مقيدة جداً </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ج.</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النظرة </a:t>
            </a: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لا يمكن تتبعها في أسفار الحكمة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غير مدعومة في سفر الجامعة و الأمثال ... الخ )</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ح.</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ترفض نواحي الأرض المادية </a:t>
            </a: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البارزة في العهد القديم</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900558" y="2890234"/>
            <a:ext cx="81359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لكن الفداء كموضوع العهد القديم الرئيسي يواجه هذه المشاكل :</a:t>
            </a:r>
            <a:endPar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01068" name="Text Box 6"/>
          <p:cNvSpPr txBox="1">
            <a:spLocks noChangeArrowheads="1"/>
          </p:cNvSpPr>
          <p:nvPr/>
        </p:nvSpPr>
        <p:spPr bwMode="auto">
          <a:xfrm>
            <a:off x="8305800" y="0"/>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X:Templates:Presentations:Designs:Blank Presentation</Template>
  <TotalTime>7244</TotalTime>
  <Pages>1</Pages>
  <Words>3254</Words>
  <Application>Microsoft Macintosh PowerPoint</Application>
  <PresentationFormat>On-screen Show (4:3)</PresentationFormat>
  <Paragraphs>430</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30</vt:i4>
      </vt:variant>
    </vt:vector>
  </HeadingPairs>
  <TitlesOfParts>
    <vt:vector size="54" baseType="lpstr">
      <vt:lpstr>Times</vt:lpstr>
      <vt:lpstr>Arial</vt:lpstr>
      <vt:lpstr>Calibri</vt:lpstr>
      <vt:lpstr>Comic Sans MS</vt:lpstr>
      <vt:lpstr>Helvetica BlackOblique</vt:lpstr>
      <vt:lpstr>Impact</vt:lpstr>
      <vt:lpstr>Lucida Handwriting</vt:lpstr>
      <vt:lpstr>Monotype Sorts</vt:lpstr>
      <vt:lpstr>Tahoma</vt:lpstr>
      <vt:lpstr>Times New Roman</vt:lpstr>
      <vt:lpstr>Wingdings</vt:lpstr>
      <vt:lpstr>blstripc.ppt - Blue Stripes</vt:lpstr>
      <vt:lpstr>3_blstripc.ppt - Blue Stripes</vt:lpstr>
      <vt:lpstr>2_blstripc.ppt - Blue Stripes</vt:lpstr>
      <vt:lpstr>5_blstripc.ppt - Blue Stripes</vt:lpstr>
      <vt:lpstr>1_Blank Presentation</vt:lpstr>
      <vt:lpstr>4_Default Design</vt:lpstr>
      <vt:lpstr>1_untitled 1</vt:lpstr>
      <vt:lpstr>Default Design</vt:lpstr>
      <vt:lpstr>6_blstripc.ppt - Blue Stripes</vt:lpstr>
      <vt:lpstr>1_Compass</vt:lpstr>
      <vt:lpstr>6_Compass</vt:lpstr>
      <vt:lpstr>7_blstripc.ppt - Blue Stripes</vt:lpstr>
      <vt:lpstr>4_Orbit</vt:lpstr>
      <vt:lpstr>لاهوت العهد القديم الكتابي</vt:lpstr>
      <vt:lpstr>ما هو موضوع العهد القديم</vt:lpstr>
      <vt:lpstr>معايير تمييز موضوع العهد القديم الرئيسي</vt:lpstr>
      <vt:lpstr>آراء حول موضوع العهد القديم الرئيسي</vt:lpstr>
      <vt:lpstr>الفداء يعني "التحرر من خلال الفدية"</vt:lpstr>
      <vt:lpstr>الفداء في وسائل الإعلام</vt:lpstr>
      <vt:lpstr>تركيز التاريخ على الفداء المقدم من قبل المسيح</vt:lpstr>
      <vt:lpstr>مركزية الصليب</vt:lpstr>
      <vt:lpstr>مركزية الصليب</vt:lpstr>
      <vt:lpstr>آراء حول موضوع العهد القديم الرئيسي</vt:lpstr>
      <vt:lpstr>The Glory of God</vt:lpstr>
      <vt:lpstr>مجد الله</vt:lpstr>
      <vt:lpstr>Glory and the Cross</vt:lpstr>
      <vt:lpstr>آراء حول موضوع العهد القديم الرئيسي</vt:lpstr>
      <vt:lpstr>أنواع العهود غير المشروطة</vt:lpstr>
      <vt:lpstr>آراء حول موضوع العهد القديم الرئيسي</vt:lpstr>
      <vt:lpstr>The Lord Reigns 1</vt:lpstr>
      <vt:lpstr>The Lord Reigns 2</vt:lpstr>
      <vt:lpstr>The Lord Reigns 3</vt:lpstr>
      <vt:lpstr>Animals</vt:lpstr>
      <vt:lpstr>Man</vt:lpstr>
      <vt:lpstr>المرأة</vt:lpstr>
      <vt:lpstr>Mandate</vt:lpstr>
      <vt:lpstr>موضوع شامل</vt:lpstr>
      <vt:lpstr>خط سير الملكوت و العهود</vt:lpstr>
      <vt:lpstr>نظرتي لموضوع العهد القديم</vt:lpstr>
      <vt:lpstr>رأيي حول الموضوع الرئيسي للعهد الجديد</vt:lpstr>
      <vt:lpstr>رأيي حول الموضوع الرئيسي للكتاب المقدس</vt:lpstr>
      <vt:lpstr>Black</vt:lpstr>
      <vt:lpstr>اللاهوت الكتابي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Rick Griffith</dc:creator>
  <cp:lastModifiedBy>Rick Griffith</cp:lastModifiedBy>
  <cp:revision>303</cp:revision>
  <cp:lastPrinted>2023-01-30T06:31:31Z</cp:lastPrinted>
  <dcterms:created xsi:type="dcterms:W3CDTF">2009-08-05T03:01:54Z</dcterms:created>
  <dcterms:modified xsi:type="dcterms:W3CDTF">2023-05-07T09:47:48Z</dcterms:modified>
</cp:coreProperties>
</file>