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75" r:id="rId3"/>
    <p:sldMasterId id="2147483711" r:id="rId4"/>
    <p:sldMasterId id="2147483714" r:id="rId5"/>
  </p:sldMasterIdLst>
  <p:notesMasterIdLst>
    <p:notesMasterId r:id="rId27"/>
  </p:notesMasterIdLst>
  <p:sldIdLst>
    <p:sldId id="25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81" r:id="rId21"/>
    <p:sldId id="282" r:id="rId22"/>
    <p:sldId id="283" r:id="rId23"/>
    <p:sldId id="284" r:id="rId24"/>
    <p:sldId id="4884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21" autoAdjust="0"/>
    <p:restoredTop sz="94249" autoAdjust="0"/>
  </p:normalViewPr>
  <p:slideViewPr>
    <p:cSldViewPr snapToGrid="0" snapToObjects="1">
      <p:cViewPr>
        <p:scale>
          <a:sx n="84" d="100"/>
          <a:sy n="84" d="100"/>
        </p:scale>
        <p:origin x="2656" y="1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D1A8B-A903-AD46-B012-EE2E9F0BBC97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0FDDB-1A06-3E47-A469-F876F4251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0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Above is a pictorial representation of our consistent approach to biblical interpretation.  We call it the Interpretative Journey.  There are 5  steps on this journey: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Their Town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Measuring the Width of the River to Cross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Crossing the Principlizing Bridge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Consult the Biblical Map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Our Town</a:t>
            </a:r>
          </a:p>
          <a:p>
            <a:pPr>
              <a:defRPr/>
            </a:pPr>
            <a:r>
              <a:rPr lang="en-US" dirty="0"/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Duvall, J. Scott, and J. Daniel Hays. 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Grasping God's Word: A Hands-on Approach to Reading, Interpreting, and Applying the Bible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Third Edition.  Grand Rapids: Zondervan, 2012.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9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E7C33-998F-9E48-9DD5-22FAE2DBD7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Point 1 describes the parts-whole spiral.</a:t>
            </a:r>
          </a:p>
          <a:p>
            <a:r>
              <a:rPr lang="en-US">
                <a:latin typeface="Arial" charset="0"/>
              </a:rPr>
              <a:t>Point 2 forces us to ask if the New Testament adds to or modifies our principle.</a:t>
            </a:r>
          </a:p>
        </p:txBody>
      </p:sp>
      <p:sp>
        <p:nvSpPr>
          <p:cNvPr id="71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8DF31-5A75-AF48-BFC2-717300D2C0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This step moves an abstract principle to concrete application.</a:t>
            </a:r>
          </a:p>
        </p:txBody>
      </p:sp>
      <p:sp>
        <p:nvSpPr>
          <p:cNvPr id="71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8F78D-8542-1548-B1EC-68D8C3BB10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Above is a pictorial representation of our consistent approach to biblical interpretation.  We call it the Interpretative Journey.  There are 5  steps on this journey: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Their Town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Measuring the Width of the River to Cross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Crossing the Principlizing Bridge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Consult the Biblical Map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Our Town</a:t>
            </a:r>
          </a:p>
          <a:p>
            <a:pPr>
              <a:defRPr/>
            </a:pPr>
            <a:r>
              <a:rPr lang="en-US" dirty="0"/>
              <a:t>By embarking on this journey we commit to the goal of grasping the meaning of text.  We do not create meaning out of a text; rather, we seek to find the meaning that is already there.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1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0A57D-B07A-694F-B76E-98B5F0B29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a pictorial representation of our consistent approach to biblical interpretation.  We call it the Interpretative Journey.  There are 5  steps on this journey: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Their Town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Measuring the Width of the River to Cross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Crossing the Principlizing Bridge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Consult the Biblical Map</a:t>
            </a:r>
          </a:p>
          <a:p>
            <a:pPr marL="228600" indent="-228600">
              <a:buFontTx/>
              <a:buAutoNum type="arabicParenR"/>
              <a:defRPr/>
            </a:pPr>
            <a:r>
              <a:rPr lang="en-US" dirty="0"/>
              <a:t>Grasping the Text in Our Town</a:t>
            </a:r>
          </a:p>
          <a:p>
            <a:pPr>
              <a:defRPr/>
            </a:pPr>
            <a:r>
              <a:rPr lang="en-US" dirty="0"/>
              <a:t>By embarking on this journey, we commit to the goal of grasping the meaning of the text.  We do not create meaning out of a text; rather, we seek to find the meaning that is already there.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1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0A57D-B07A-694F-B76E-98B5F0B29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9EA6E1-F4D2-1747-8E11-B14B09C9F8C2}" type="slidenum">
              <a:rPr 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41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0DB86C-7F10-9E49-89E4-F4C5A676F528}" type="slidenum">
              <a:rPr 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4381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381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Tell your neighbor two ideas HOW you can better know your people.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F4D3B8-615D-934F-ABEE-1BFE2CBA5B4A}" type="slidenum">
              <a:rPr 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458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585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4C28AC-8E42-9740-9AF8-B90B92AE4D68}" type="slidenum">
              <a:rPr 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47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BS Bible Study (Hermeneutics) in Arabic</a:t>
            </a:r>
          </a:p>
          <a:p>
            <a:r>
              <a:rPr lang="en-US" dirty="0"/>
              <a:t>______________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8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E56D8-01A4-6A45-8138-0697A0ACE9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synthesis statement should use past tense verbs and refer to the biblical audience.</a:t>
            </a:r>
          </a:p>
        </p:txBody>
      </p:sp>
      <p:sp>
        <p:nvSpPr>
          <p:cNvPr id="69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1A3FC-E081-E34B-B839-E7907F068BA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69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48AB3C-3E00-DE47-82D9-6CB87218EE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Students often get bogged down in the common differences that possibly have little impact on the interpretation of a passage.  It is important for them to realize that to take the Interpretative Journey means that we must account for the unique set of differences that we find in any given text.</a:t>
            </a:r>
          </a:p>
        </p:txBody>
      </p:sp>
      <p:sp>
        <p:nvSpPr>
          <p:cNvPr id="70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F270A-84C0-0B43-91B2-630316F0E55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This theological principle is connected to the meaning that was discovered in Step 1.  </a:t>
            </a:r>
          </a:p>
        </p:txBody>
      </p:sp>
      <p:sp>
        <p:nvSpPr>
          <p:cNvPr id="70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10F1E-3FED-384C-9E45-7683C115C7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0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1B631-BF5A-8040-8894-8B4BE3D210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7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Above is a list of 5 criteria that describe a good theological principle.</a:t>
            </a:r>
          </a:p>
        </p:txBody>
      </p:sp>
      <p:sp>
        <p:nvSpPr>
          <p:cNvPr id="70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47E21-E89C-7944-9656-7009852F75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70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6569FD-4153-3541-A670-4213B5E7E4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1F9D-26F1-BC4F-926B-822698B91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00C8B16-2238-9C43-80FC-B9862612C2C6}" type="datetimeFigureOut">
              <a:rPr lang="en-US"/>
              <a:pPr>
                <a:defRPr/>
              </a:pPr>
              <a:t>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8060AB-A811-5847-9ECD-69D92E013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8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5E714BC-90BB-8F4E-82E8-FD2B9ACA6C3A}" type="datetimeFigureOut">
              <a:rPr lang="en-US"/>
              <a:pPr>
                <a:defRPr/>
              </a:pPr>
              <a:t>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FED947-EFA3-0E4C-82E7-194D08112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6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F5C162-83EA-B74C-8F7B-3238099304CD}" type="datetimeFigureOut">
              <a:rPr lang="en-US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8A88A1E-83E4-4F4A-B628-78EFB97A5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1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F6F1EA-C976-4E47-9B76-6DCD010091F6}" type="datetimeFigureOut">
              <a:rPr lang="en-US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4BC03B-0D8A-9A43-AE6D-E8F9C932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9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BE8DA8FA-6582-4F4F-8839-5B1B2322E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27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E8833C34-7E62-5445-8431-638A87306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8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1C30453C-EEEC-A847-832A-0A46418F5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68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C7F12619-A076-5349-B622-39AF7C525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DCCA041C-901C-C24C-BD60-463A864B2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31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4B760A2C-F70D-814F-A227-E54AB8FB2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9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39C-21B2-F04C-9A55-5D6C0EDDA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40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BFDB4A4E-A410-1042-B12F-3118739B3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5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CC838F07-E6D9-A24F-A54E-600E68E7B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27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DE1BE979-7F0A-374B-9266-201223135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58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C26ECB6F-DA8F-514D-BDDF-6C2DB4FBE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44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ook Antiqua" charset="0"/>
              </a:defRPr>
            </a:lvl1pPr>
          </a:lstStyle>
          <a:p>
            <a:pPr>
              <a:defRPr/>
            </a:pPr>
            <a:fld id="{8BB6FD00-13D6-BE44-8EFA-BBE88E705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77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1F9D-26F1-BC4F-926B-822698B91D62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8214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39C-21B2-F04C-9A55-5D6C0EDDA4D8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463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814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204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276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9E95E1B-3008-A644-B066-9F334B30565B}" type="datetimeFigureOut">
              <a:rPr lang="en-US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C9511F7-381F-B546-AE5E-3CC181709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91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3461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3853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8602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9819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2480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6816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0880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77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2D6E20A-5993-0D47-88A1-BDCE9F865A09}" type="datetimeFigureOut">
              <a:rPr lang="en-US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BF98654-8595-1946-BBC7-3AC4A628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0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7B401B4-853A-574B-A9B4-A0D6EA10BEAC}" type="datetimeFigureOut">
              <a:rPr lang="en-US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FAB8C4-AC52-174A-939A-3D7B5E4CE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668BA7-9322-EE44-A9C2-AA6F033C9F27}" type="datetimeFigureOut">
              <a:rPr lang="en-US"/>
              <a:pPr>
                <a:defRPr/>
              </a:pPr>
              <a:t>1/17/24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588D10F-7EBC-DC43-AE90-4C3AF3286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FF71D2-BF75-6F46-BBBA-F11400E031C6}" type="datetimeFigureOut">
              <a:rPr lang="en-US"/>
              <a:pPr>
                <a:defRPr/>
              </a:pPr>
              <a:t>1/17/24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7B11B57-BCDE-CD4E-8569-172A0DE21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F40ED8-8DAB-FB4C-97A3-D108A70F989A}" type="datetimeFigureOut">
              <a:rPr lang="en-US"/>
              <a:pPr>
                <a:defRPr/>
              </a:pPr>
              <a:t>1/17/24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E1B8E0B-08DF-A14B-873E-A3E45D89C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7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6BCF827-85EF-394C-B59A-0F9FD2B2640C}" type="datetimeFigureOut">
              <a:rPr lang="en-US"/>
              <a:pPr>
                <a:defRPr/>
              </a:pPr>
              <a:t>1/17/24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E63E1F-BB04-D34A-854E-DE422F627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4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2F953B0-6872-F54E-99E5-321B1BDDBC79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4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31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FF21663-D69F-8441-BF70-8F1427C1D685}" type="datetimeFigureOut">
              <a:rPr lang="en-US"/>
              <a:pPr>
                <a:defRPr/>
              </a:pPr>
              <a:t>1/17/24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97ABC77-FB84-FE4A-A02C-AB9A98DEA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95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420C355-D95A-6441-8CAD-58226E627484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3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2F953B0-6872-F54E-99E5-321B1BDDBC79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3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639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3" name="Title 1"/>
          <p:cNvSpPr txBox="1">
            <a:spLocks/>
          </p:cNvSpPr>
          <p:nvPr/>
        </p:nvSpPr>
        <p:spPr bwMode="auto">
          <a:xfrm>
            <a:off x="4932363" y="333375"/>
            <a:ext cx="382587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66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40125"/>
            <a:ext cx="6563788" cy="680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792" y="247054"/>
            <a:ext cx="9192432" cy="1143000"/>
          </a:xfrm>
        </p:spPr>
        <p:txBody>
          <a:bodyPr/>
          <a:lstStyle/>
          <a:p>
            <a:r>
              <a:rPr lang="ar-JO" sz="9600" b="1" dirty="0">
                <a:solidFill>
                  <a:srgbClr val="FFFFFF"/>
                </a:solidFill>
                <a:effectLst>
                  <a:glow rad="177800">
                    <a:schemeClr val="tx1">
                      <a:alpha val="91000"/>
                    </a:schemeClr>
                  </a:glow>
                </a:effectLst>
                <a:cs typeface="Arial" charset="0"/>
              </a:rPr>
              <a:t>وضع المبادئ</a:t>
            </a:r>
            <a:endParaRPr lang="en-US" sz="9600" dirty="0">
              <a:effectLst>
                <a:glow rad="177800">
                  <a:schemeClr val="tx1">
                    <a:alpha val="91000"/>
                  </a:schemeClr>
                </a:glo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AE4773-A2D8-6C65-8FD8-1CF3B6B5B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37002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399" y="1516063"/>
            <a:ext cx="4045549" cy="4678362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الخطوة 4: راجع الخارطة الكتابية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سؤال: كيف يتناسب المبدأ اللاهوتي مع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باقي الكتاب المقدس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433" y="1516063"/>
            <a:ext cx="409098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611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الرحلة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</p:spTree>
    <p:extLst>
      <p:ext uri="{BB962C8B-B14F-4D97-AF65-F5344CB8AC3E}">
        <p14:creationId xmlns:p14="http://schemas.microsoft.com/office/powerpoint/2010/main" val="1945019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8971"/>
            <a:ext cx="4910060" cy="4527192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الخطوة 4 الخارطة الكتابية: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هل يرتبط هذا المبدأ مع باقي الكتاب المقدس؟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إذا كنت في العهد القديم قم بتشغيل المبدأ اللاهوتي من خلال شبكة العهد الجديد.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0659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الرحلة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433" y="1516063"/>
            <a:ext cx="409098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955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5" y="1516063"/>
            <a:ext cx="4003851" cy="461010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الخطوة 5: فهم النص في قريتنا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سؤال: كيف يجب على المؤمنين الأفراد اليوم أن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يعيشوا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 المبادئ اللاهوتية؟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2707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الرحلة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2088" y="1516063"/>
            <a:ext cx="4486742" cy="363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426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3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415348" y="2018560"/>
            <a:ext cx="1259133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546" y="2018560"/>
            <a:ext cx="2005765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475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4756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الرحلة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382" y="1773225"/>
            <a:ext cx="936475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قريتهم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382" y="3268523"/>
            <a:ext cx="1473480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قياس النهر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27133" y="4393644"/>
            <a:ext cx="1694695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جسر المبادئ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2428" y="3006913"/>
            <a:ext cx="2032929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الخارطة الكتابية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345" y="1752156"/>
            <a:ext cx="825867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قريتنا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85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5400" y="133350"/>
            <a:ext cx="9144000" cy="6680200"/>
            <a:chOff x="-25400" y="133350"/>
            <a:chExt cx="9144000" cy="6680200"/>
          </a:xfrm>
        </p:grpSpPr>
        <p:pic>
          <p:nvPicPr>
            <p:cNvPr id="722946" name="Picture 2" descr="HS 20 3-step proces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133350"/>
              <a:ext cx="9144000" cy="668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3254476" y="6123721"/>
              <a:ext cx="1905059" cy="3787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571798" y="6123721"/>
              <a:ext cx="2148383" cy="3787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571799" y="3980418"/>
              <a:ext cx="2254702" cy="123263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439947" y="4596737"/>
              <a:ext cx="1853552" cy="123263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421492" y="5243835"/>
              <a:ext cx="2148382" cy="69894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</p:grpSp>
      <p:sp>
        <p:nvSpPr>
          <p:cNvPr id="149505" name="Title 1"/>
          <p:cNvSpPr>
            <a:spLocks noGrp="1"/>
          </p:cNvSpPr>
          <p:nvPr>
            <p:ph type="title"/>
          </p:nvPr>
        </p:nvSpPr>
        <p:spPr>
          <a:xfrm>
            <a:off x="-36512" y="16158"/>
            <a:ext cx="7560840" cy="792088"/>
          </a:xfrm>
        </p:spPr>
        <p:txBody>
          <a:bodyPr/>
          <a:lstStyle/>
          <a:p>
            <a:pPr>
              <a:defRPr/>
            </a:pPr>
            <a:r>
              <a:rPr lang="ar-JO" sz="6000" b="1" dirty="0">
                <a:solidFill>
                  <a:srgbClr val="FF0000"/>
                </a:solidFill>
                <a:effectLst>
                  <a:glow rad="241300">
                    <a:schemeClr val="bg1">
                      <a:alpha val="93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عملية الخطوات الثلاث</a:t>
            </a:r>
            <a:endParaRPr lang="en-US" sz="6000" b="1" dirty="0">
              <a:solidFill>
                <a:srgbClr val="FF0000"/>
              </a:solidFill>
              <a:effectLst>
                <a:glow rad="241300">
                  <a:schemeClr val="bg1">
                    <a:alpha val="93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22948" name="Text Box 5"/>
          <p:cNvSpPr txBox="1">
            <a:spLocks noChangeArrowheads="1"/>
          </p:cNvSpPr>
          <p:nvPr/>
        </p:nvSpPr>
        <p:spPr bwMode="auto">
          <a:xfrm>
            <a:off x="829945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0509" y="5137725"/>
            <a:ext cx="189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الملاحظة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7513" y="5434122"/>
            <a:ext cx="1949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ماذا أرى؟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9947" y="4596737"/>
            <a:ext cx="197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التفسير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4412" y="4893134"/>
            <a:ext cx="201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ماذا تعني؟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3288" y="3867012"/>
            <a:ext cx="253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التطبيق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8822" y="4330690"/>
            <a:ext cx="2486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للشخص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8822" y="4582150"/>
            <a:ext cx="241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كيف أتجاوب؟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6018" y="5015050"/>
            <a:ext cx="2486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للآخرين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8822" y="5266510"/>
            <a:ext cx="241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كيف أعلمها؟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2737" y="6040772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الإستقراء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6018" y="6040772"/>
            <a:ext cx="248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التطبيق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28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635" y="1176338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2415348" y="2018560"/>
            <a:ext cx="1259133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49546" y="2018560"/>
            <a:ext cx="2005765" cy="2375084"/>
          </a:xfrm>
          <a:prstGeom prst="lin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475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4756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الرحلة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8382" y="1773225"/>
            <a:ext cx="938077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قريتهم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8382" y="3268523"/>
            <a:ext cx="1476686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قياس النهر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27133" y="4393644"/>
            <a:ext cx="1694695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جسر المبادئ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12428" y="3006913"/>
            <a:ext cx="2032929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الخارطة الكتابية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2345" y="1752156"/>
            <a:ext cx="838691" cy="523220"/>
          </a:xfrm>
          <a:prstGeom prst="rect">
            <a:avLst/>
          </a:prstGeom>
          <a:solidFill>
            <a:srgbClr val="000090"/>
          </a:solidFill>
          <a:ln w="57150" cmpd="sng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قريتنا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351529" y="914728"/>
            <a:ext cx="4388440" cy="1761565"/>
            <a:chOff x="-351529" y="914728"/>
            <a:chExt cx="4388440" cy="1761565"/>
          </a:xfrm>
        </p:grpSpPr>
        <p:sp>
          <p:nvSpPr>
            <p:cNvPr id="2" name="Oval 1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81000" y="914728"/>
              <a:ext cx="1215397" cy="523220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الملاحظة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4080" y="2604266"/>
            <a:ext cx="7797920" cy="2589586"/>
            <a:chOff x="-351529" y="1113233"/>
            <a:chExt cx="4388440" cy="1563060"/>
          </a:xfrm>
        </p:grpSpPr>
        <p:sp>
          <p:nvSpPr>
            <p:cNvPr id="18" name="Oval 17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866032" y="1113233"/>
              <a:ext cx="1478621" cy="315814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التفسير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88980" y="1010201"/>
            <a:ext cx="4388440" cy="1761565"/>
            <a:chOff x="-351529" y="914728"/>
            <a:chExt cx="4388440" cy="1761565"/>
          </a:xfrm>
        </p:grpSpPr>
        <p:sp>
          <p:nvSpPr>
            <p:cNvPr id="21" name="Oval 20"/>
            <p:cNvSpPr/>
            <p:nvPr/>
          </p:nvSpPr>
          <p:spPr>
            <a:xfrm>
              <a:off x="-351529" y="1176338"/>
              <a:ext cx="4388440" cy="1499955"/>
            </a:xfrm>
            <a:prstGeom prst="ellipse">
              <a:avLst/>
            </a:prstGeom>
            <a:noFill/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381000" y="914728"/>
              <a:ext cx="1048685" cy="523220"/>
            </a:xfrm>
            <a:prstGeom prst="rect">
              <a:avLst/>
            </a:prstGeom>
            <a:solidFill>
              <a:srgbClr val="FF0000"/>
            </a:solidFill>
            <a:ln w="57150" cmpd="sng"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التطبيق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498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737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14400" y="2514600"/>
            <a:ext cx="7620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4400" b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كيف يمكننا أن نسد الفجوة              بين العالمين القديم والمعاصر         ليكونا متصلين ببعضهما البعض؟</a:t>
            </a:r>
            <a:endParaRPr lang="en-US" sz="4400" b="1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4074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أحصل على المبدأ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84656" y="41247"/>
            <a:ext cx="783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  <a:cs typeface="Arial" charset="0"/>
              </a:rPr>
              <a:t>112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49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785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8931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4400" b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أ. اعرف </a:t>
            </a:r>
            <a:r>
              <a:rPr lang="ar-JO" sz="44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كلا الثقافتين </a:t>
            </a:r>
            <a:r>
              <a:rPr lang="ar-JO" sz="4400" b="1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جيداً</a:t>
            </a:r>
            <a:endParaRPr lang="en-US" sz="4400" b="1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4278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أحصل على المبدأ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4525963"/>
            <a:ext cx="3200400" cy="2332037"/>
            <a:chOff x="0" y="2851"/>
            <a:chExt cx="2016" cy="1469"/>
          </a:xfrm>
        </p:grpSpPr>
        <p:pic>
          <p:nvPicPr>
            <p:cNvPr id="1142794" name="Picture 6" descr="images-14"/>
            <p:cNvPicPr>
              <a:picLocks noChangeAspect="1" noChangeArrowheads="1"/>
            </p:cNvPicPr>
            <p:nvPr/>
          </p:nvPicPr>
          <p:blipFill>
            <a:blip r:embed="rId4">
              <a:lum bright="-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882"/>
              <a:ext cx="1968" cy="1438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8936" name="Text Box 8"/>
            <p:cNvSpPr txBox="1">
              <a:spLocks noChangeArrowheads="1"/>
            </p:cNvSpPr>
            <p:nvPr/>
          </p:nvSpPr>
          <p:spPr bwMode="auto">
            <a:xfrm>
              <a:off x="0" y="2851"/>
              <a:ext cx="20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r-JO" sz="3200" b="1" dirty="0">
                  <a:solidFill>
                    <a:srgbClr val="FFFFFF"/>
                  </a:solidFill>
                  <a:cs typeface="Arial" charset="0"/>
                </a:rPr>
                <a:t>القديمة</a:t>
              </a: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943600" y="4494213"/>
            <a:ext cx="3200399" cy="2363787"/>
            <a:chOff x="3744" y="2831"/>
            <a:chExt cx="2016" cy="1489"/>
          </a:xfrm>
        </p:grpSpPr>
        <p:pic>
          <p:nvPicPr>
            <p:cNvPr id="1142792" name="Picture 7" descr="TV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" y="2831"/>
              <a:ext cx="1977" cy="1489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8937" name="Text Box 9"/>
            <p:cNvSpPr txBox="1">
              <a:spLocks noChangeArrowheads="1"/>
            </p:cNvSpPr>
            <p:nvPr/>
          </p:nvSpPr>
          <p:spPr bwMode="auto">
            <a:xfrm>
              <a:off x="3744" y="2880"/>
              <a:ext cx="20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r-JO" sz="3200" b="1" dirty="0">
                  <a:solidFill>
                    <a:srgbClr val="FFFFFF"/>
                  </a:solidFill>
                  <a:cs typeface="Arial" charset="0"/>
                </a:rPr>
                <a:t>المعاصرة</a:t>
              </a: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284656" y="41247"/>
            <a:ext cx="783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  <a:cs typeface="Arial" charset="0"/>
              </a:rPr>
              <a:t>112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9E52F3-EEA2-EE70-C18D-C890FAC28C6F}"/>
              </a:ext>
            </a:extLst>
          </p:cNvPr>
          <p:cNvSpPr txBox="1">
            <a:spLocks noChangeArrowheads="1"/>
          </p:cNvSpPr>
          <p:nvPr/>
        </p:nvSpPr>
        <p:spPr bwMode="auto">
          <a:xfrm rot="20482851">
            <a:off x="488157" y="44577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defTabSz="914400" eaLnBrk="1" hangingPunct="1"/>
            <a:r>
              <a:rPr lang="ar-JO" sz="11500" b="1" kern="0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68874"/>
                    </a:scheme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كيف؟</a:t>
            </a:r>
            <a:endParaRPr lang="en-US" sz="11500" b="1" kern="0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68874"/>
                  </a:schemeClr>
                </a:glo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55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833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979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850900" indent="-850900"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4400" b="1" dirty="0">
                <a:solidFill>
                  <a:srgbClr val="FFFFFF"/>
                </a:solidFill>
                <a:ea typeface="ＭＳ Ｐゴシック" charset="-128"/>
                <a:cs typeface="Arial"/>
              </a:rPr>
              <a:t>ب. تعرف على </a:t>
            </a:r>
            <a:r>
              <a:rPr lang="ar-JO" sz="4400" b="1" dirty="0">
                <a:solidFill>
                  <a:srgbClr val="FFFF00"/>
                </a:solidFill>
                <a:ea typeface="ＭＳ Ｐゴシック" charset="-128"/>
                <a:cs typeface="Arial"/>
              </a:rPr>
              <a:t>الوضع الحياتي </a:t>
            </a:r>
            <a:r>
              <a:rPr lang="ar-JO" sz="4400" b="1" dirty="0">
                <a:solidFill>
                  <a:srgbClr val="FFFFFF"/>
                </a:solidFill>
                <a:ea typeface="ＭＳ Ｐゴシック" charset="-128"/>
                <a:cs typeface="Arial"/>
              </a:rPr>
              <a:t>للمقطع </a:t>
            </a:r>
          </a:p>
          <a:p>
            <a:pPr marL="850900" indent="-850900"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4400" b="1" dirty="0">
                <a:solidFill>
                  <a:srgbClr val="FFFFFF"/>
                </a:solidFill>
                <a:ea typeface="ＭＳ Ｐゴシック" charset="-128"/>
                <a:cs typeface="Arial"/>
              </a:rPr>
              <a:t>    قبل استخلاص المبادئ.</a:t>
            </a:r>
            <a:endParaRPr lang="en-US" sz="4400" b="1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4483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أحصل على المبدأ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84656" y="41247"/>
            <a:ext cx="783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  <a:cs typeface="Arial" charset="0"/>
              </a:rPr>
              <a:t>112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04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81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3027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850900" indent="-850900"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JO" sz="4400" b="1" dirty="0">
                <a:solidFill>
                  <a:srgbClr val="FFFFFF"/>
                </a:solidFill>
                <a:ea typeface="ＭＳ Ｐゴシック" charset="-128"/>
                <a:cs typeface="Arial"/>
              </a:rPr>
              <a:t>ج. أرسم </a:t>
            </a:r>
            <a:r>
              <a:rPr lang="ar-JO" sz="4400" b="1" dirty="0">
                <a:solidFill>
                  <a:srgbClr val="FFFF00"/>
                </a:solidFill>
                <a:ea typeface="ＭＳ Ｐゴシック" charset="-128"/>
                <a:cs typeface="Arial"/>
              </a:rPr>
              <a:t>أوجه التشابه </a:t>
            </a:r>
            <a:r>
              <a:rPr lang="ar-JO" sz="4400" b="1" dirty="0">
                <a:solidFill>
                  <a:srgbClr val="FFFFFF"/>
                </a:solidFill>
                <a:ea typeface="ＭＳ Ｐゴシック" charset="-128"/>
                <a:cs typeface="Arial"/>
              </a:rPr>
              <a:t>بين بيئة المقطع   مع بيئته الحديثة.</a:t>
            </a:r>
            <a:endParaRPr lang="en-US" sz="4400" b="1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46883" name="Text Box 4"/>
          <p:cNvSpPr txBox="1">
            <a:spLocks noChangeArrowheads="1"/>
          </p:cNvSpPr>
          <p:nvPr/>
        </p:nvSpPr>
        <p:spPr bwMode="auto">
          <a:xfrm>
            <a:off x="8284656" y="41247"/>
            <a:ext cx="783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  <a:cs typeface="Arial" charset="0"/>
              </a:rPr>
              <a:t>112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4688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أحصل على المبدأ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88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5" name="Title 1"/>
          <p:cNvSpPr>
            <a:spLocks noGrp="1"/>
          </p:cNvSpPr>
          <p:nvPr>
            <p:ph type="title"/>
          </p:nvPr>
        </p:nvSpPr>
        <p:spPr>
          <a:xfrm>
            <a:off x="381000" y="261938"/>
            <a:ext cx="8382000" cy="685800"/>
          </a:xfrm>
        </p:spPr>
        <p:txBody>
          <a:bodyPr/>
          <a:lstStyle/>
          <a:p>
            <a:pPr eaLnBrk="1" hangingPunct="1"/>
            <a:r>
              <a:rPr lang="ar-JO" sz="4000" b="1" dirty="0">
                <a:latin typeface="Arial" panose="020B0604020202020204" pitchFamily="34" charset="0"/>
                <a:cs typeface="Arial" panose="020B0604020202020204" pitchFamily="34" charset="0"/>
              </a:rPr>
              <a:t>أساسيات الرحلة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75" y="990600"/>
            <a:ext cx="75152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65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199"/>
            <a:ext cx="9144000" cy="779191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"دراسة </a:t>
            </a:r>
            <a:r>
              <a:rPr lang="ar-SA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المقدَّس</a:t>
            </a: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(علم التفسير)"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9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3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16" y="3182000"/>
            <a:ext cx="4070995" cy="2273222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سؤال: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ماذا يعني النص 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بالنسبة للجمهور الكتابي؟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411" y="1227138"/>
            <a:ext cx="3089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4275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الرحلة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06827"/>
            <a:ext cx="5231411" cy="1981527"/>
          </a:xfrm>
        </p:spPr>
        <p:txBody>
          <a:bodyPr/>
          <a:lstStyle/>
          <a:p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الخطوة 1: فهم النص في قريتهم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</p:spTree>
    <p:extLst>
      <p:ext uri="{BB962C8B-B14F-4D97-AF65-F5344CB8AC3E}">
        <p14:creationId xmlns:p14="http://schemas.microsoft.com/office/powerpoint/2010/main" val="1390801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4850411" cy="5287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الخطوة 1 مكانهم: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اقرأ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النص بحرص وقم بتدوين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ملاحظات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أدرس السياق 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التاريخي والأدبي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جمّع 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معنى المقطع لجمهور الكتاب المقدس.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6322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الرحلة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411" y="1227138"/>
            <a:ext cx="3089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745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655" y="838200"/>
            <a:ext cx="3971582" cy="5287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الخطوة 2: قياس عرض النهر للعبور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سؤال: ما هي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الفروقات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 بين الجمهور الكتابي وبيننا؟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8371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الرحلة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197" y="1797520"/>
            <a:ext cx="3451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66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084" y="838200"/>
            <a:ext cx="4995113" cy="554555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الخطوة 2 قياس النهر: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ضع في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اعتبارك الإختلافات المشتركة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الثقافة، والوضع اللغوي، والوقت، والعهد.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ركز على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الفروقات الفريدة 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الموجودة في نص محدد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إن كنت تدرس نص من العهد القديم فيجب أن تضع في اعتبارك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حياة وعمل يسوع المسيح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0418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الرحلة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197" y="1797520"/>
            <a:ext cx="34512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001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5" name="Content Placeholder 2"/>
          <p:cNvSpPr>
            <a:spLocks noGrp="1"/>
          </p:cNvSpPr>
          <p:nvPr>
            <p:ph idx="1"/>
          </p:nvPr>
        </p:nvSpPr>
        <p:spPr>
          <a:xfrm>
            <a:off x="761999" y="1422853"/>
            <a:ext cx="4929811" cy="397787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الخطوة 3: عبور الجسر ذي المبادئ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سؤال: ما هو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المبدأ اللاهوتي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 في هذا النص؟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2467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الرحلة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413" y="1631248"/>
            <a:ext cx="2794007" cy="28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537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07" y="836069"/>
            <a:ext cx="5984506" cy="59737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الخطوة 3 جسر المبادئ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استدعي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الفروقات 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في الخطوة 2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عرف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التشابهات 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بين الجمهور الكتابي والمعاصر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من خلال جمع الإختلافات والتشابهات معاً يتم تحديد مبدأ لاهوتي واسع.</a:t>
            </a:r>
          </a:p>
          <a:p>
            <a:pPr algn="r" rt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اكتب المبدأ اللاهوتي </a:t>
            </a:r>
            <a:r>
              <a:rPr lang="ar-JO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باستخدام أفعال المضارع.</a:t>
            </a:r>
            <a:endParaRPr lang="en-US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4515" name="Title 1"/>
          <p:cNvSpPr txBox="1">
            <a:spLocks/>
          </p:cNvSpPr>
          <p:nvPr/>
        </p:nvSpPr>
        <p:spPr bwMode="auto">
          <a:xfrm>
            <a:off x="381000" y="261938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الرحلة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413" y="1631248"/>
            <a:ext cx="2794007" cy="28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741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9288"/>
            <a:ext cx="5967953" cy="4494915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ar-JO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منعكساً في النص</a:t>
            </a:r>
          </a:p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ar-JO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غير محدود بوقت وغير مرتبط بحادثة محددة</a:t>
            </a:r>
          </a:p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ar-JO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ليس محدد ثقافياً</a:t>
            </a:r>
          </a:p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ar-JO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يتصل بتعليم باقي الكتاب المقدس</a:t>
            </a:r>
          </a:p>
          <a:p>
            <a:pPr marL="0" indent="0" algn="r" eaLnBrk="1" fontAlgn="auto" hangingPunct="1">
              <a:spcAft>
                <a:spcPts val="0"/>
              </a:spcAft>
              <a:buNone/>
              <a:defRPr/>
            </a:pPr>
            <a:r>
              <a:rPr lang="ar-JO" sz="2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مناسب لكل من الجمهور الكتابي والمعاصر</a:t>
            </a:r>
            <a:endParaRPr lang="en-US" sz="2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562" name="Title 6"/>
          <p:cNvSpPr>
            <a:spLocks noGrp="1"/>
          </p:cNvSpPr>
          <p:nvPr>
            <p:ph type="title"/>
          </p:nvPr>
        </p:nvSpPr>
        <p:spPr>
          <a:xfrm>
            <a:off x="241740" y="957040"/>
            <a:ext cx="8229600" cy="579438"/>
          </a:xfrm>
        </p:spPr>
        <p:txBody>
          <a:bodyPr/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40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يجب أن يكون المبدأ اللاهوتي ...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63" name="Title 1"/>
          <p:cNvSpPr txBox="1">
            <a:spLocks/>
          </p:cNvSpPr>
          <p:nvPr/>
        </p:nvSpPr>
        <p:spPr bwMode="auto">
          <a:xfrm>
            <a:off x="381000" y="1905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أساسيات الرحلة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95420" y="6124032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دوفال وهايز، فهم كلمة الله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413" y="1631248"/>
            <a:ext cx="2794007" cy="28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453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1012</Words>
  <Application>Microsoft Macintosh PowerPoint</Application>
  <PresentationFormat>On-screen Show (4:3)</PresentationFormat>
  <Paragraphs>172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Arial</vt:lpstr>
      <vt:lpstr>Book Antiqua</vt:lpstr>
      <vt:lpstr>Calibri</vt:lpstr>
      <vt:lpstr>Times New Roman</vt:lpstr>
      <vt:lpstr>Wingdings</vt:lpstr>
      <vt:lpstr>3_Default Design</vt:lpstr>
      <vt:lpstr>1_Office Theme</vt:lpstr>
      <vt:lpstr>20_Default Design</vt:lpstr>
      <vt:lpstr>4_Default Design</vt:lpstr>
      <vt:lpstr>2_Orbit</vt:lpstr>
      <vt:lpstr>وضع المبادئ</vt:lpstr>
      <vt:lpstr>أساسيات الرحلة</vt:lpstr>
      <vt:lpstr>الخطوة 1: فهم النص في قريتهم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يجب أن يكون المبدأ اللاهوتي ...</vt:lpstr>
      <vt:lpstr>PowerPoint Presentation</vt:lpstr>
      <vt:lpstr>PowerPoint Presentation</vt:lpstr>
      <vt:lpstr>PowerPoint Presentation</vt:lpstr>
      <vt:lpstr>PowerPoint Presentation</vt:lpstr>
      <vt:lpstr>عملية الخطوات الثلاث</vt:lpstr>
      <vt:lpstr>PowerPoint Presentation</vt:lpstr>
      <vt:lpstr>أحصل على المبدأ</vt:lpstr>
      <vt:lpstr>أحصل على المبدأ</vt:lpstr>
      <vt:lpstr>أحصل على المبدأ</vt:lpstr>
      <vt:lpstr>أحصل على المبدأ</vt:lpstr>
      <vt:lpstr>الرابط للعرض التقديميِّ "دراسة الكتاب المقدَّس (علم التفسير)" متاحٌ على الموقع الإلكترونيّ:  BibleStudyDownloads.org</vt:lpstr>
      <vt:lpstr>PowerPoint Presentation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3-Step Method</dc:title>
  <dc:creator>Dr Rick Griffith</dc:creator>
  <cp:lastModifiedBy>Rick Griffith</cp:lastModifiedBy>
  <cp:revision>28</cp:revision>
  <dcterms:created xsi:type="dcterms:W3CDTF">2013-03-10T10:20:00Z</dcterms:created>
  <dcterms:modified xsi:type="dcterms:W3CDTF">2024-01-17T08:08:37Z</dcterms:modified>
</cp:coreProperties>
</file>