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0" r:id="rId1"/>
    <p:sldMasterId id="2147483649" r:id="rId2"/>
    <p:sldMasterId id="2147484036" r:id="rId3"/>
    <p:sldMasterId id="2147484048" r:id="rId4"/>
    <p:sldMasterId id="2147484060" r:id="rId5"/>
    <p:sldMasterId id="2147484062" r:id="rId6"/>
  </p:sldMasterIdLst>
  <p:notesMasterIdLst>
    <p:notesMasterId r:id="rId20"/>
  </p:notesMasterIdLst>
  <p:sldIdLst>
    <p:sldId id="269" r:id="rId7"/>
    <p:sldId id="286" r:id="rId8"/>
    <p:sldId id="4978" r:id="rId9"/>
    <p:sldId id="4979" r:id="rId10"/>
    <p:sldId id="333" r:id="rId11"/>
    <p:sldId id="4980" r:id="rId12"/>
    <p:sldId id="335" r:id="rId13"/>
    <p:sldId id="343" r:id="rId14"/>
    <p:sldId id="338" r:id="rId15"/>
    <p:sldId id="339" r:id="rId16"/>
    <p:sldId id="340" r:id="rId17"/>
    <p:sldId id="4884" r:id="rId18"/>
    <p:sldId id="305"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634" autoAdjust="0"/>
    <p:restoredTop sz="94249" autoAdjust="0"/>
  </p:normalViewPr>
  <p:slideViewPr>
    <p:cSldViewPr>
      <p:cViewPr>
        <p:scale>
          <a:sx n="86" d="100"/>
          <a:sy n="86" d="100"/>
        </p:scale>
        <p:origin x="568" y="18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2720019-A808-0D49-AAF2-2F3E2E154A51}" type="slidenum">
              <a:rPr lang="en-US"/>
              <a:pPr>
                <a:defRPr/>
              </a:pPr>
              <a:t>‹#›</a:t>
            </a:fld>
            <a:endParaRPr lang="en-US"/>
          </a:p>
        </p:txBody>
      </p:sp>
    </p:spTree>
    <p:extLst>
      <p:ext uri="{BB962C8B-B14F-4D97-AF65-F5344CB8AC3E}">
        <p14:creationId xmlns:p14="http://schemas.microsoft.com/office/powerpoint/2010/main" val="3955306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84AA7F-61A2-B644-82A5-1ECE3422A39F}" type="slidenum">
              <a:rPr lang="en-US" sz="1200"/>
              <a:pPr/>
              <a:t>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491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38F98E-F8EF-E946-BDBB-736122583772}"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512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06257C-16D0-F644-82EB-E6F6681DAD93}"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BS Bible Study (Hermeneutics) in Arabic</a:t>
            </a:r>
          </a:p>
          <a:p>
            <a:r>
              <a:rPr lang="en-US" dirty="0"/>
              <a:t>______________</a:t>
            </a:r>
          </a:p>
          <a:p>
            <a:r>
              <a:rPr lang="en-US" dirty="0"/>
              <a:t>Common-</a:t>
            </a:r>
            <a:r>
              <a:rPr lang="en-US" dirty="0">
                <a:latin typeface="Arial" charset="0"/>
                <a:ea typeface="ＭＳ Ｐゴシック" charset="0"/>
              </a:rPr>
              <a:t>14</a:t>
            </a:r>
            <a:endParaRPr lang="en-US" dirty="0"/>
          </a:p>
        </p:txBody>
      </p:sp>
    </p:spTree>
    <p:extLst>
      <p:ext uri="{BB962C8B-B14F-4D97-AF65-F5344CB8AC3E}">
        <p14:creationId xmlns:p14="http://schemas.microsoft.com/office/powerpoint/2010/main" val="876681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0C53A3-E415-9E49-9857-ED6F362BAFD0}" type="slidenum">
              <a:rPr lang="en-US" sz="1200"/>
              <a:pPr/>
              <a:t>13</a:t>
            </a:fld>
            <a:endParaRPr lang="en-US" sz="1200"/>
          </a:p>
        </p:txBody>
      </p:sp>
      <p:sp>
        <p:nvSpPr>
          <p:cNvPr id="53250" name="Rectangle 2"/>
          <p:cNvSpPr>
            <a:spLocks noGrp="1" noRot="1" noChangeAspect="1" noChangeArrowheads="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0B1EE5-9DD6-E141-83FB-FF82F04AF2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3458" name="Rectangle 2"/>
          <p:cNvSpPr>
            <a:spLocks noGrp="1" noRot="1" noChangeAspect="1" noChangeArrowheads="1"/>
          </p:cNvSpPr>
          <p:nvPr>
            <p:ph type="sldImg"/>
          </p:nvPr>
        </p:nvSpPr>
        <p:spPr>
          <a:solidFill>
            <a:srgbClr val="FFFFFF"/>
          </a:solidFill>
          <a:ln/>
        </p:spPr>
      </p:sp>
      <p:sp>
        <p:nvSpPr>
          <p:cNvPr id="4034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Homiletics 16.17</a:t>
            </a:r>
          </a:p>
          <a:p>
            <a:pPr eaLnBrk="1" hangingPunct="1"/>
            <a:r>
              <a:rPr lang="en-US">
                <a:latin typeface="Times New Roman" charset="0"/>
                <a:ea typeface="ＭＳ Ｐゴシック" charset="0"/>
                <a:cs typeface="ＭＳ Ｐゴシック" charset="0"/>
              </a:rPr>
              <a:t>NTS Galatians slide 75</a:t>
            </a:r>
          </a:p>
        </p:txBody>
      </p:sp>
    </p:spTree>
    <p:extLst>
      <p:ext uri="{BB962C8B-B14F-4D97-AF65-F5344CB8AC3E}">
        <p14:creationId xmlns:p14="http://schemas.microsoft.com/office/powerpoint/2010/main" val="352162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CB2A13-E9A2-FD47-8F66-AAF32384C0D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atin typeface="Times New Roman" charset="0"/>
                <a:ea typeface="ＭＳ Ｐゴシック" charset="0"/>
                <a:cs typeface="ＭＳ Ｐゴシック" charset="0"/>
              </a:rPr>
              <a:t>Homiletics 16.18</a:t>
            </a:r>
          </a:p>
          <a:p>
            <a:pPr eaLnBrk="1" hangingPunct="1"/>
            <a:r>
              <a:rPr lang="en-US">
                <a:latin typeface="Times New Roman" charset="0"/>
                <a:ea typeface="ＭＳ Ｐゴシック" charset="0"/>
                <a:cs typeface="ＭＳ Ｐゴシック" charset="0"/>
              </a:rPr>
              <a:t>NTS Galatians slide 76</a:t>
            </a:r>
          </a:p>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8731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BC5B0C-9657-F743-AE71-66F59AA39FC9}" type="slidenum">
              <a:rPr lang="en-US" sz="1200"/>
              <a:pPr/>
              <a:t>5</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Monkeys put their hands in hollowed out logs to grab the tinsel ball inside.  However, their clenched hands over the tinsel becomes too large to withdraw from the log.  Since they are unwilling to let go of the tinsel, hunters easily club them to death.  This illustration has been used to show the perils of wealth--but all it teaches us is how stupid monkeys are!  It helps very little to illustrate the point of greed so the sermon time taken is better invested in sharing how a human has gotten trapped due to greed.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8DF78E-1B8E-7D44-A924-DE05EA555DA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atin typeface="Times New Roman" charset="0"/>
                <a:ea typeface="ＭＳ Ｐゴシック" charset="0"/>
                <a:cs typeface="ＭＳ Ｐゴシック" charset="0"/>
              </a:rPr>
              <a:t>Homiletics 16.20</a:t>
            </a:r>
          </a:p>
          <a:p>
            <a:pPr eaLnBrk="1" hangingPunct="1"/>
            <a:r>
              <a:rPr lang="en-US">
                <a:latin typeface="Times New Roman" charset="0"/>
                <a:ea typeface="ＭＳ Ｐゴシック" charset="0"/>
                <a:cs typeface="ＭＳ Ｐゴシック" charset="0"/>
              </a:rPr>
              <a:t>NTS Galatians slide 77</a:t>
            </a:r>
          </a:p>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503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2A3574-2181-EE47-A9E5-5A0A1FB02241}" type="slidenum">
              <a:rPr lang="en-US" sz="1200"/>
              <a:pPr/>
              <a:t>7</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the monkey and tinsel story, to illustrate greed, share about a person who gave up ministry simply for better pay.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450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7A7A2ED-6055-FB42-A2AB-421353C05DD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471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C8C393-2B9B-9549-9D5B-167789E30108}"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03A8F8-FDD1-DF47-8820-4AA6E9C4C7DE}" type="slidenum">
              <a:rPr lang="en-US"/>
              <a:pPr>
                <a:defRPr/>
              </a:pPr>
              <a:t>‹#›</a:t>
            </a:fld>
            <a:endParaRPr lang="en-US"/>
          </a:p>
        </p:txBody>
      </p:sp>
    </p:spTree>
    <p:extLst>
      <p:ext uri="{BB962C8B-B14F-4D97-AF65-F5344CB8AC3E}">
        <p14:creationId xmlns:p14="http://schemas.microsoft.com/office/powerpoint/2010/main" val="338653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95CB74-5D95-6C4C-A163-40C77634BA50}" type="slidenum">
              <a:rPr lang="en-US"/>
              <a:pPr>
                <a:defRPr/>
              </a:pPr>
              <a:t>‹#›</a:t>
            </a:fld>
            <a:endParaRPr lang="en-US"/>
          </a:p>
        </p:txBody>
      </p:sp>
    </p:spTree>
    <p:extLst>
      <p:ext uri="{BB962C8B-B14F-4D97-AF65-F5344CB8AC3E}">
        <p14:creationId xmlns:p14="http://schemas.microsoft.com/office/powerpoint/2010/main" val="253621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D09612-2CBA-7E43-B05C-9DB1E4E350D8}" type="slidenum">
              <a:rPr lang="en-US"/>
              <a:pPr>
                <a:defRPr/>
              </a:pPr>
              <a:t>‹#›</a:t>
            </a:fld>
            <a:endParaRPr lang="en-US"/>
          </a:p>
        </p:txBody>
      </p:sp>
    </p:spTree>
    <p:extLst>
      <p:ext uri="{BB962C8B-B14F-4D97-AF65-F5344CB8AC3E}">
        <p14:creationId xmlns:p14="http://schemas.microsoft.com/office/powerpoint/2010/main" val="1962149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6D2A46-AA72-BC4D-BBFD-6B91456DD5AB}" type="slidenum">
              <a:rPr lang="en-US"/>
              <a:pPr>
                <a:defRPr/>
              </a:pPr>
              <a:t>‹#›</a:t>
            </a:fld>
            <a:endParaRPr lang="en-US"/>
          </a:p>
        </p:txBody>
      </p:sp>
    </p:spTree>
    <p:extLst>
      <p:ext uri="{BB962C8B-B14F-4D97-AF65-F5344CB8AC3E}">
        <p14:creationId xmlns:p14="http://schemas.microsoft.com/office/powerpoint/2010/main" val="1934812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FFA5B-3374-1347-848F-9772C598EB44}" type="slidenum">
              <a:rPr lang="en-US"/>
              <a:pPr>
                <a:defRPr/>
              </a:pPr>
              <a:t>‹#›</a:t>
            </a:fld>
            <a:endParaRPr lang="en-US"/>
          </a:p>
        </p:txBody>
      </p:sp>
    </p:spTree>
    <p:extLst>
      <p:ext uri="{BB962C8B-B14F-4D97-AF65-F5344CB8AC3E}">
        <p14:creationId xmlns:p14="http://schemas.microsoft.com/office/powerpoint/2010/main" val="594785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10EC3-8A48-884E-B0D8-0009EFEC0302}" type="slidenum">
              <a:rPr lang="en-US"/>
              <a:pPr>
                <a:defRPr/>
              </a:pPr>
              <a:t>‹#›</a:t>
            </a:fld>
            <a:endParaRPr lang="en-US"/>
          </a:p>
        </p:txBody>
      </p:sp>
    </p:spTree>
    <p:extLst>
      <p:ext uri="{BB962C8B-B14F-4D97-AF65-F5344CB8AC3E}">
        <p14:creationId xmlns:p14="http://schemas.microsoft.com/office/powerpoint/2010/main" val="93192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88E1B0-3587-5F4C-983E-B687E4333F1B}" type="slidenum">
              <a:rPr lang="en-US"/>
              <a:pPr>
                <a:defRPr/>
              </a:pPr>
              <a:t>‹#›</a:t>
            </a:fld>
            <a:endParaRPr lang="en-US"/>
          </a:p>
        </p:txBody>
      </p:sp>
    </p:spTree>
    <p:extLst>
      <p:ext uri="{BB962C8B-B14F-4D97-AF65-F5344CB8AC3E}">
        <p14:creationId xmlns:p14="http://schemas.microsoft.com/office/powerpoint/2010/main" val="110564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DBB45F-85C3-444C-81CD-44B54668D7B4}" type="slidenum">
              <a:rPr lang="en-US"/>
              <a:pPr>
                <a:defRPr/>
              </a:pPr>
              <a:t>‹#›</a:t>
            </a:fld>
            <a:endParaRPr lang="en-US"/>
          </a:p>
        </p:txBody>
      </p:sp>
    </p:spTree>
    <p:extLst>
      <p:ext uri="{BB962C8B-B14F-4D97-AF65-F5344CB8AC3E}">
        <p14:creationId xmlns:p14="http://schemas.microsoft.com/office/powerpoint/2010/main" val="262100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295D48-EE89-204D-8987-39FE88649769}" type="slidenum">
              <a:rPr lang="en-US"/>
              <a:pPr>
                <a:defRPr/>
              </a:pPr>
              <a:t>‹#›</a:t>
            </a:fld>
            <a:endParaRPr lang="en-US"/>
          </a:p>
        </p:txBody>
      </p:sp>
    </p:spTree>
    <p:extLst>
      <p:ext uri="{BB962C8B-B14F-4D97-AF65-F5344CB8AC3E}">
        <p14:creationId xmlns:p14="http://schemas.microsoft.com/office/powerpoint/2010/main" val="1688418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403E52-4D5E-4B4E-809D-31A99D97422A}" type="slidenum">
              <a:rPr lang="en-US"/>
              <a:pPr>
                <a:defRPr/>
              </a:pPr>
              <a:t>‹#›</a:t>
            </a:fld>
            <a:endParaRPr lang="en-US"/>
          </a:p>
        </p:txBody>
      </p:sp>
    </p:spTree>
    <p:extLst>
      <p:ext uri="{BB962C8B-B14F-4D97-AF65-F5344CB8AC3E}">
        <p14:creationId xmlns:p14="http://schemas.microsoft.com/office/powerpoint/2010/main" val="1309128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FD5231-FD77-EE4A-8199-E9FDF0848195}" type="slidenum">
              <a:rPr lang="en-US"/>
              <a:pPr>
                <a:defRPr/>
              </a:pPr>
              <a:t>‹#›</a:t>
            </a:fld>
            <a:endParaRPr lang="en-US"/>
          </a:p>
        </p:txBody>
      </p:sp>
    </p:spTree>
    <p:extLst>
      <p:ext uri="{BB962C8B-B14F-4D97-AF65-F5344CB8AC3E}">
        <p14:creationId xmlns:p14="http://schemas.microsoft.com/office/powerpoint/2010/main" val="191318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7E254F-29FD-8549-8266-10D8F0167F50}" type="slidenum">
              <a:rPr lang="en-US"/>
              <a:pPr>
                <a:defRPr/>
              </a:pPr>
              <a:t>‹#›</a:t>
            </a:fld>
            <a:endParaRPr lang="en-US"/>
          </a:p>
        </p:txBody>
      </p:sp>
    </p:spTree>
    <p:extLst>
      <p:ext uri="{BB962C8B-B14F-4D97-AF65-F5344CB8AC3E}">
        <p14:creationId xmlns:p14="http://schemas.microsoft.com/office/powerpoint/2010/main" val="2229049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C34414-FB12-D84F-AD12-E3E18F3310FF}" type="slidenum">
              <a:rPr lang="en-US"/>
              <a:pPr>
                <a:defRPr/>
              </a:pPr>
              <a:t>‹#›</a:t>
            </a:fld>
            <a:endParaRPr lang="en-US"/>
          </a:p>
        </p:txBody>
      </p:sp>
    </p:spTree>
    <p:extLst>
      <p:ext uri="{BB962C8B-B14F-4D97-AF65-F5344CB8AC3E}">
        <p14:creationId xmlns:p14="http://schemas.microsoft.com/office/powerpoint/2010/main" val="74398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E55648-9CF8-BF42-BF99-906615A19892}" type="slidenum">
              <a:rPr lang="en-US"/>
              <a:pPr>
                <a:defRPr/>
              </a:pPr>
              <a:t>‹#›</a:t>
            </a:fld>
            <a:endParaRPr lang="en-US"/>
          </a:p>
        </p:txBody>
      </p:sp>
    </p:spTree>
    <p:extLst>
      <p:ext uri="{BB962C8B-B14F-4D97-AF65-F5344CB8AC3E}">
        <p14:creationId xmlns:p14="http://schemas.microsoft.com/office/powerpoint/2010/main" val="2401293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395D1E-2690-F14B-A048-D398FFCAB703}" type="slidenum">
              <a:rPr lang="en-US"/>
              <a:pPr>
                <a:defRPr/>
              </a:pPr>
              <a:t>‹#›</a:t>
            </a:fld>
            <a:endParaRPr lang="en-US"/>
          </a:p>
        </p:txBody>
      </p:sp>
    </p:spTree>
    <p:extLst>
      <p:ext uri="{BB962C8B-B14F-4D97-AF65-F5344CB8AC3E}">
        <p14:creationId xmlns:p14="http://schemas.microsoft.com/office/powerpoint/2010/main" val="1593145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3184563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9003720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938473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9285486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68203750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9770618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15079556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20C9F4-DF46-4C47-BEF0-6D01774E91A6}" type="slidenum">
              <a:rPr lang="en-US"/>
              <a:pPr>
                <a:defRPr/>
              </a:pPr>
              <a:t>‹#›</a:t>
            </a:fld>
            <a:endParaRPr lang="en-US"/>
          </a:p>
        </p:txBody>
      </p:sp>
    </p:spTree>
    <p:extLst>
      <p:ext uri="{BB962C8B-B14F-4D97-AF65-F5344CB8AC3E}">
        <p14:creationId xmlns:p14="http://schemas.microsoft.com/office/powerpoint/2010/main" val="1252056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174080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4418603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82766818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36480351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012FAEE2-DAD3-1544-9572-78CF3F385D0A}" type="slidenum">
              <a:rPr lang="en-GB"/>
              <a:pPr>
                <a:defRPr/>
              </a:pPr>
              <a:t>‹#›</a:t>
            </a:fld>
            <a:endParaRPr lang="en-GB"/>
          </a:p>
        </p:txBody>
      </p:sp>
    </p:spTree>
    <p:extLst>
      <p:ext uri="{BB962C8B-B14F-4D97-AF65-F5344CB8AC3E}">
        <p14:creationId xmlns:p14="http://schemas.microsoft.com/office/powerpoint/2010/main" val="3582204215"/>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2F4CC358-0020-304D-A6B6-40305992347B}" type="slidenum">
              <a:rPr lang="en-GB"/>
              <a:pPr>
                <a:defRPr/>
              </a:pPr>
              <a:t>‹#›</a:t>
            </a:fld>
            <a:endParaRPr lang="en-GB"/>
          </a:p>
        </p:txBody>
      </p:sp>
    </p:spTree>
    <p:extLst>
      <p:ext uri="{BB962C8B-B14F-4D97-AF65-F5344CB8AC3E}">
        <p14:creationId xmlns:p14="http://schemas.microsoft.com/office/powerpoint/2010/main" val="2126964187"/>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E248DAB2-8341-C04A-B8A7-90266062AD0D}" type="slidenum">
              <a:rPr lang="en-GB"/>
              <a:pPr>
                <a:defRPr/>
              </a:pPr>
              <a:t>‹#›</a:t>
            </a:fld>
            <a:endParaRPr lang="en-GB"/>
          </a:p>
        </p:txBody>
      </p:sp>
    </p:spTree>
    <p:extLst>
      <p:ext uri="{BB962C8B-B14F-4D97-AF65-F5344CB8AC3E}">
        <p14:creationId xmlns:p14="http://schemas.microsoft.com/office/powerpoint/2010/main" val="4187207126"/>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836F5D9A-F649-454D-83E1-14F4A3A25511}" type="slidenum">
              <a:rPr lang="en-GB"/>
              <a:pPr>
                <a:defRPr/>
              </a:pPr>
              <a:t>‹#›</a:t>
            </a:fld>
            <a:endParaRPr lang="en-GB"/>
          </a:p>
        </p:txBody>
      </p:sp>
    </p:spTree>
    <p:extLst>
      <p:ext uri="{BB962C8B-B14F-4D97-AF65-F5344CB8AC3E}">
        <p14:creationId xmlns:p14="http://schemas.microsoft.com/office/powerpoint/2010/main" val="78985731"/>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27E5B10B-A444-F74D-AD1B-E9B91667DDD4}" type="slidenum">
              <a:rPr lang="en-GB"/>
              <a:pPr>
                <a:defRPr/>
              </a:pPr>
              <a:t>‹#›</a:t>
            </a:fld>
            <a:endParaRPr lang="en-GB"/>
          </a:p>
        </p:txBody>
      </p:sp>
    </p:spTree>
    <p:extLst>
      <p:ext uri="{BB962C8B-B14F-4D97-AF65-F5344CB8AC3E}">
        <p14:creationId xmlns:p14="http://schemas.microsoft.com/office/powerpoint/2010/main" val="3180890715"/>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B1F39C33-FB02-9C49-A2DA-94C19829084B}" type="slidenum">
              <a:rPr lang="en-GB"/>
              <a:pPr>
                <a:defRPr/>
              </a:pPr>
              <a:t>‹#›</a:t>
            </a:fld>
            <a:endParaRPr lang="en-GB"/>
          </a:p>
        </p:txBody>
      </p:sp>
    </p:spTree>
    <p:extLst>
      <p:ext uri="{BB962C8B-B14F-4D97-AF65-F5344CB8AC3E}">
        <p14:creationId xmlns:p14="http://schemas.microsoft.com/office/powerpoint/2010/main" val="68625814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25D2F5-5C74-4B42-B534-D5966A2CE991}" type="slidenum">
              <a:rPr lang="en-US"/>
              <a:pPr>
                <a:defRPr/>
              </a:pPr>
              <a:t>‹#›</a:t>
            </a:fld>
            <a:endParaRPr lang="en-US"/>
          </a:p>
        </p:txBody>
      </p:sp>
    </p:spTree>
    <p:extLst>
      <p:ext uri="{BB962C8B-B14F-4D97-AF65-F5344CB8AC3E}">
        <p14:creationId xmlns:p14="http://schemas.microsoft.com/office/powerpoint/2010/main" val="1464897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4119A243-7E8D-DB40-B652-35473FF7C6E2}" type="slidenum">
              <a:rPr lang="en-GB"/>
              <a:pPr>
                <a:defRPr/>
              </a:pPr>
              <a:t>‹#›</a:t>
            </a:fld>
            <a:endParaRPr lang="en-GB"/>
          </a:p>
        </p:txBody>
      </p:sp>
    </p:spTree>
    <p:extLst>
      <p:ext uri="{BB962C8B-B14F-4D97-AF65-F5344CB8AC3E}">
        <p14:creationId xmlns:p14="http://schemas.microsoft.com/office/powerpoint/2010/main" val="3256556570"/>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E4954A2E-D64C-8A47-918D-335D174E4685}" type="slidenum">
              <a:rPr lang="en-GB"/>
              <a:pPr>
                <a:defRPr/>
              </a:pPr>
              <a:t>‹#›</a:t>
            </a:fld>
            <a:endParaRPr lang="en-GB"/>
          </a:p>
        </p:txBody>
      </p:sp>
    </p:spTree>
    <p:extLst>
      <p:ext uri="{BB962C8B-B14F-4D97-AF65-F5344CB8AC3E}">
        <p14:creationId xmlns:p14="http://schemas.microsoft.com/office/powerpoint/2010/main" val="83175105"/>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68164F7F-BE97-314A-AA43-38BC905593B9}" type="slidenum">
              <a:rPr lang="en-GB"/>
              <a:pPr>
                <a:defRPr/>
              </a:pPr>
              <a:t>‹#›</a:t>
            </a:fld>
            <a:endParaRPr lang="en-GB"/>
          </a:p>
        </p:txBody>
      </p:sp>
    </p:spTree>
    <p:extLst>
      <p:ext uri="{BB962C8B-B14F-4D97-AF65-F5344CB8AC3E}">
        <p14:creationId xmlns:p14="http://schemas.microsoft.com/office/powerpoint/2010/main" val="3573676888"/>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1EDBA56-BA95-A44C-9A62-629ADD013281}" type="slidenum">
              <a:rPr lang="en-GB"/>
              <a:pPr>
                <a:defRPr/>
              </a:pPr>
              <a:t>‹#›</a:t>
            </a:fld>
            <a:endParaRPr lang="en-GB"/>
          </a:p>
        </p:txBody>
      </p:sp>
    </p:spTree>
    <p:extLst>
      <p:ext uri="{BB962C8B-B14F-4D97-AF65-F5344CB8AC3E}">
        <p14:creationId xmlns:p14="http://schemas.microsoft.com/office/powerpoint/2010/main" val="1532849001"/>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0DF7D5FA-EF77-1449-8030-8225675C4C69}" type="slidenum">
              <a:rPr lang="en-GB"/>
              <a:pPr>
                <a:defRPr/>
              </a:pPr>
              <a:t>‹#›</a:t>
            </a:fld>
            <a:endParaRPr lang="en-GB"/>
          </a:p>
        </p:txBody>
      </p:sp>
    </p:spTree>
    <p:extLst>
      <p:ext uri="{BB962C8B-B14F-4D97-AF65-F5344CB8AC3E}">
        <p14:creationId xmlns:p14="http://schemas.microsoft.com/office/powerpoint/2010/main" val="1910762235"/>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44149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1BE46BF-2021-7745-8B58-87F0588AD811}" type="slidenum">
              <a:rPr lang="en-US"/>
              <a:pPr>
                <a:defRPr/>
              </a:pPr>
              <a:t>‹#›</a:t>
            </a:fld>
            <a:endParaRPr lang="en-US"/>
          </a:p>
        </p:txBody>
      </p:sp>
    </p:spTree>
    <p:extLst>
      <p:ext uri="{BB962C8B-B14F-4D97-AF65-F5344CB8AC3E}">
        <p14:creationId xmlns:p14="http://schemas.microsoft.com/office/powerpoint/2010/main" val="4023499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8B36E500-7656-5747-98B5-201C3A3C96E2}" type="slidenum">
              <a:rPr lang="en-US"/>
              <a:pPr>
                <a:defRPr/>
              </a:pPr>
              <a:t>‹#›</a:t>
            </a:fld>
            <a:endParaRPr lang="en-US"/>
          </a:p>
        </p:txBody>
      </p:sp>
    </p:spTree>
    <p:extLst>
      <p:ext uri="{BB962C8B-B14F-4D97-AF65-F5344CB8AC3E}">
        <p14:creationId xmlns:p14="http://schemas.microsoft.com/office/powerpoint/2010/main" val="3332125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F6F4B4F-651A-D749-94BC-BBABC3A1DC39}" type="slidenum">
              <a:rPr lang="en-US"/>
              <a:pPr>
                <a:defRPr/>
              </a:pPr>
              <a:t>‹#›</a:t>
            </a:fld>
            <a:endParaRPr lang="en-US"/>
          </a:p>
        </p:txBody>
      </p:sp>
    </p:spTree>
    <p:extLst>
      <p:ext uri="{BB962C8B-B14F-4D97-AF65-F5344CB8AC3E}">
        <p14:creationId xmlns:p14="http://schemas.microsoft.com/office/powerpoint/2010/main" val="1497856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D61AC62-2E4A-F445-A745-5DBDFB8BBCCF}" type="slidenum">
              <a:rPr lang="en-US"/>
              <a:pPr>
                <a:defRPr/>
              </a:pPr>
              <a:t>‹#›</a:t>
            </a:fld>
            <a:endParaRPr lang="en-US"/>
          </a:p>
        </p:txBody>
      </p:sp>
    </p:spTree>
    <p:extLst>
      <p:ext uri="{BB962C8B-B14F-4D97-AF65-F5344CB8AC3E}">
        <p14:creationId xmlns:p14="http://schemas.microsoft.com/office/powerpoint/2010/main" val="308181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00396E-344E-594E-8E4A-1A1C9381227F}" type="slidenum">
              <a:rPr lang="en-US"/>
              <a:pPr>
                <a:defRPr/>
              </a:pPr>
              <a:t>‹#›</a:t>
            </a:fld>
            <a:endParaRPr lang="en-US"/>
          </a:p>
        </p:txBody>
      </p:sp>
    </p:spTree>
    <p:extLst>
      <p:ext uri="{BB962C8B-B14F-4D97-AF65-F5344CB8AC3E}">
        <p14:creationId xmlns:p14="http://schemas.microsoft.com/office/powerpoint/2010/main" val="21664461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87E8E2D6-D2BC-7D45-842E-5AB8BD10688E}" type="slidenum">
              <a:rPr lang="en-US"/>
              <a:pPr>
                <a:defRPr/>
              </a:pPr>
              <a:t>‹#›</a:t>
            </a:fld>
            <a:endParaRPr lang="en-US"/>
          </a:p>
        </p:txBody>
      </p:sp>
    </p:spTree>
    <p:extLst>
      <p:ext uri="{BB962C8B-B14F-4D97-AF65-F5344CB8AC3E}">
        <p14:creationId xmlns:p14="http://schemas.microsoft.com/office/powerpoint/2010/main" val="31935573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2D437C69-6CB1-2A48-95D7-F745AB46FBBB}" type="slidenum">
              <a:rPr lang="en-US"/>
              <a:pPr>
                <a:defRPr/>
              </a:pPr>
              <a:t>‹#›</a:t>
            </a:fld>
            <a:endParaRPr lang="en-US"/>
          </a:p>
        </p:txBody>
      </p:sp>
    </p:spTree>
    <p:extLst>
      <p:ext uri="{BB962C8B-B14F-4D97-AF65-F5344CB8AC3E}">
        <p14:creationId xmlns:p14="http://schemas.microsoft.com/office/powerpoint/2010/main" val="4128756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8CBE91F5-36A2-5E45-B347-C7A5B75392DD}" type="slidenum">
              <a:rPr lang="en-US"/>
              <a:pPr>
                <a:defRPr/>
              </a:pPr>
              <a:t>‹#›</a:t>
            </a:fld>
            <a:endParaRPr lang="en-US"/>
          </a:p>
        </p:txBody>
      </p:sp>
    </p:spTree>
    <p:extLst>
      <p:ext uri="{BB962C8B-B14F-4D97-AF65-F5344CB8AC3E}">
        <p14:creationId xmlns:p14="http://schemas.microsoft.com/office/powerpoint/2010/main" val="1224250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F218140F-E4F6-134D-AE00-9FDB422DFA41}" type="slidenum">
              <a:rPr lang="en-US"/>
              <a:pPr>
                <a:defRPr/>
              </a:pPr>
              <a:t>‹#›</a:t>
            </a:fld>
            <a:endParaRPr lang="en-US"/>
          </a:p>
        </p:txBody>
      </p:sp>
    </p:spTree>
    <p:extLst>
      <p:ext uri="{BB962C8B-B14F-4D97-AF65-F5344CB8AC3E}">
        <p14:creationId xmlns:p14="http://schemas.microsoft.com/office/powerpoint/2010/main" val="1729250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3A760DE7-4C58-CC44-850E-17E45BCFD504}" type="slidenum">
              <a:rPr lang="en-US"/>
              <a:pPr>
                <a:defRPr/>
              </a:pPr>
              <a:t>‹#›</a:t>
            </a:fld>
            <a:endParaRPr lang="en-US"/>
          </a:p>
        </p:txBody>
      </p:sp>
    </p:spTree>
    <p:extLst>
      <p:ext uri="{BB962C8B-B14F-4D97-AF65-F5344CB8AC3E}">
        <p14:creationId xmlns:p14="http://schemas.microsoft.com/office/powerpoint/2010/main" val="25371357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E866CE74-E807-FB46-9633-47736DA5DB61}" type="slidenum">
              <a:rPr lang="en-US"/>
              <a:pPr>
                <a:defRPr/>
              </a:pPr>
              <a:t>‹#›</a:t>
            </a:fld>
            <a:endParaRPr lang="en-US"/>
          </a:p>
        </p:txBody>
      </p:sp>
    </p:spTree>
    <p:extLst>
      <p:ext uri="{BB962C8B-B14F-4D97-AF65-F5344CB8AC3E}">
        <p14:creationId xmlns:p14="http://schemas.microsoft.com/office/powerpoint/2010/main" val="4266301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7C5AF5C8-4E7A-544A-8CCF-E26DDEC02449}" type="slidenum">
              <a:rPr lang="en-US"/>
              <a:pPr>
                <a:defRPr/>
              </a:pPr>
              <a:t>‹#›</a:t>
            </a:fld>
            <a:endParaRPr lang="en-US"/>
          </a:p>
        </p:txBody>
      </p:sp>
    </p:spTree>
    <p:extLst>
      <p:ext uri="{BB962C8B-B14F-4D97-AF65-F5344CB8AC3E}">
        <p14:creationId xmlns:p14="http://schemas.microsoft.com/office/powerpoint/2010/main" val="180417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934A77-CF8C-2A4F-8382-F90F7A4EF788}" type="slidenum">
              <a:rPr lang="en-US"/>
              <a:pPr>
                <a:defRPr/>
              </a:pPr>
              <a:t>‹#›</a:t>
            </a:fld>
            <a:endParaRPr lang="en-US"/>
          </a:p>
        </p:txBody>
      </p:sp>
    </p:spTree>
    <p:extLst>
      <p:ext uri="{BB962C8B-B14F-4D97-AF65-F5344CB8AC3E}">
        <p14:creationId xmlns:p14="http://schemas.microsoft.com/office/powerpoint/2010/main" val="404944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916326-7356-C04E-B556-89FA75463052}" type="slidenum">
              <a:rPr lang="en-US"/>
              <a:pPr>
                <a:defRPr/>
              </a:pPr>
              <a:t>‹#›</a:t>
            </a:fld>
            <a:endParaRPr lang="en-US"/>
          </a:p>
        </p:txBody>
      </p:sp>
    </p:spTree>
    <p:extLst>
      <p:ext uri="{BB962C8B-B14F-4D97-AF65-F5344CB8AC3E}">
        <p14:creationId xmlns:p14="http://schemas.microsoft.com/office/powerpoint/2010/main" val="82241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7EBE45-BC89-274B-98EC-FAB39112A5C9}" type="slidenum">
              <a:rPr lang="en-US"/>
              <a:pPr>
                <a:defRPr/>
              </a:pPr>
              <a:t>‹#›</a:t>
            </a:fld>
            <a:endParaRPr lang="en-US"/>
          </a:p>
        </p:txBody>
      </p:sp>
    </p:spTree>
    <p:extLst>
      <p:ext uri="{BB962C8B-B14F-4D97-AF65-F5344CB8AC3E}">
        <p14:creationId xmlns:p14="http://schemas.microsoft.com/office/powerpoint/2010/main" val="259129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18A063-AB74-B24F-8A39-E443B191A00B}" type="slidenum">
              <a:rPr lang="en-US"/>
              <a:pPr>
                <a:defRPr/>
              </a:pPr>
              <a:t>‹#›</a:t>
            </a:fld>
            <a:endParaRPr lang="en-US"/>
          </a:p>
        </p:txBody>
      </p:sp>
    </p:spTree>
    <p:extLst>
      <p:ext uri="{BB962C8B-B14F-4D97-AF65-F5344CB8AC3E}">
        <p14:creationId xmlns:p14="http://schemas.microsoft.com/office/powerpoint/2010/main" val="355948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3379"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3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613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613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14C521D7-F814-D442-9013-52613E5AA3F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A26D787-D34F-C141-99CF-76F67BFC51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401596241"/>
      </p:ext>
    </p:extLst>
  </p:cSld>
  <p:clrMap bg1="dk2" tx1="lt1" bg2="dk1" tx2="lt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2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C183CF65-F338-634F-8CCD-5BFAF752E124}" type="slidenum">
              <a:rPr lang="en-GB"/>
              <a:pPr>
                <a:defRPr/>
              </a:pPr>
              <a:t>‹#›</a:t>
            </a:fld>
            <a:endParaRPr lang="en-GB"/>
          </a:p>
        </p:txBody>
      </p:sp>
    </p:spTree>
    <p:extLst>
      <p:ext uri="{BB962C8B-B14F-4D97-AF65-F5344CB8AC3E}">
        <p14:creationId xmlns:p14="http://schemas.microsoft.com/office/powerpoint/2010/main" val="367562969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4935302"/>
      </p:ext>
    </p:extLst>
  </p:cSld>
  <p:clrMap bg1="dk2" tx1="lt1" bg2="dk1" tx2="lt2" accent1="accent1" accent2="accent2" accent3="accent3" accent4="accent4" accent5="accent5" accent6="accent6" hlink="hlink" folHlink="folHlink"/>
  <p:sldLayoutIdLst>
    <p:sldLayoutId id="214748406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3379"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3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ahoma"/>
                <a:ea typeface="ＭＳ Ｐゴシック" charset="-128"/>
                <a:cs typeface="ＭＳ Ｐゴシック" charset="-128"/>
              </a:defRPr>
            </a:lvl1pPr>
          </a:lstStyle>
          <a:p>
            <a:pPr>
              <a:defRPr/>
            </a:pPr>
            <a:endParaRPr lang="en-US"/>
          </a:p>
        </p:txBody>
      </p:sp>
      <p:sp>
        <p:nvSpPr>
          <p:cNvPr id="613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ahoma"/>
                <a:ea typeface="ＭＳ Ｐゴシック" charset="-128"/>
                <a:cs typeface="ＭＳ Ｐゴシック" charset="-128"/>
              </a:defRPr>
            </a:lvl1pPr>
          </a:lstStyle>
          <a:p>
            <a:pPr>
              <a:defRPr/>
            </a:pPr>
            <a:endParaRPr lang="en-US"/>
          </a:p>
        </p:txBody>
      </p:sp>
      <p:sp>
        <p:nvSpPr>
          <p:cNvPr id="613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ahoma" charset="0"/>
              </a:defRPr>
            </a:lvl1pPr>
          </a:lstStyle>
          <a:p>
            <a:pPr>
              <a:defRPr/>
            </a:pPr>
            <a:fld id="{FE4A2FC7-11C1-AA41-A3CF-7B006157389E}" type="slidenum">
              <a:rPr lang="en-US"/>
              <a:pPr>
                <a:defRPr/>
              </a:pPr>
              <a:t>‹#›</a:t>
            </a:fld>
            <a:endParaRPr lang="en-US"/>
          </a:p>
        </p:txBody>
      </p:sp>
    </p:spTree>
    <p:extLst>
      <p:ext uri="{BB962C8B-B14F-4D97-AF65-F5344CB8AC3E}">
        <p14:creationId xmlns:p14="http://schemas.microsoft.com/office/powerpoint/2010/main" val="1264481390"/>
      </p:ext>
    </p:extLst>
  </p:cSld>
  <p:clrMap bg1="dk2" tx1="lt1" bg2="dk1"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609600" y="3505200"/>
            <a:ext cx="8153400" cy="1143000"/>
          </a:xfrm>
          <a:noFill/>
        </p:spPr>
        <p:txBody>
          <a:bodyPr/>
          <a:lstStyle/>
          <a:p>
            <a:pPr eaLnBrk="1" hangingPunct="1"/>
            <a:r>
              <a:rPr lang="ar-JO" sz="6600" b="1" dirty="0">
                <a:solidFill>
                  <a:schemeClr val="bg1"/>
                </a:solidFill>
                <a:latin typeface="Arial" panose="020B0604020202020204" pitchFamily="34" charset="0"/>
                <a:ea typeface="ＭＳ Ｐゴシック" charset="0"/>
                <a:cs typeface="Arial" panose="020B0604020202020204" pitchFamily="34" charset="0"/>
              </a:rPr>
              <a:t>الإيضاح بقصد التطبيق</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9698" name="Rectangle 3"/>
          <p:cNvSpPr>
            <a:spLocks noGrp="1" noChangeArrowheads="1"/>
          </p:cNvSpPr>
          <p:nvPr>
            <p:ph type="subTitle" idx="1"/>
          </p:nvPr>
        </p:nvSpPr>
        <p:spPr>
          <a:xfrm>
            <a:off x="1485900" y="4581128"/>
            <a:ext cx="6400800" cy="1752600"/>
          </a:xfrm>
        </p:spPr>
        <p:txBody>
          <a:bodyPr/>
          <a:lstStyle/>
          <a:p>
            <a:pPr eaLnBrk="1" hangingPunct="1"/>
            <a:r>
              <a:rPr lang="ar-JO" sz="4400" b="1" dirty="0">
                <a:solidFill>
                  <a:schemeClr val="bg1"/>
                </a:solidFill>
                <a:latin typeface="Arial" panose="020B0604020202020204" pitchFamily="34" charset="0"/>
                <a:ea typeface="ＭＳ Ｐゴシック" charset="0"/>
                <a:cs typeface="Arial" panose="020B0604020202020204" pitchFamily="34" charset="0"/>
              </a:rPr>
              <a:t>عندما تظهر كلمة الله              في الحياة الواقعية</a:t>
            </a:r>
            <a:endParaRPr lang="en-US" sz="4000"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29699" name="Picture 4" descr="Rob_Crowd_Jan_2004_J"/>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3600" y="0"/>
            <a:ext cx="45720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642F7C6-EADB-6741-433F-5151DD3A19E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6"/>
          <p:cNvSpPr>
            <a:spLocks noChangeArrowheads="1"/>
          </p:cNvSpPr>
          <p:nvPr/>
        </p:nvSpPr>
        <p:spPr bwMode="auto">
          <a:xfrm>
            <a:off x="7235825" y="1989138"/>
            <a:ext cx="1512888" cy="3816350"/>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pSp>
        <p:nvGrpSpPr>
          <p:cNvPr id="48130" name="Group 20"/>
          <p:cNvGrpSpPr>
            <a:grpSpLocks/>
          </p:cNvGrpSpPr>
          <p:nvPr/>
        </p:nvGrpSpPr>
        <p:grpSpPr bwMode="auto">
          <a:xfrm>
            <a:off x="5508625" y="1989138"/>
            <a:ext cx="1871663" cy="3816350"/>
            <a:chOff x="179512" y="1988840"/>
            <a:chExt cx="1872208" cy="3816424"/>
          </a:xfrm>
        </p:grpSpPr>
        <p:sp>
          <p:nvSpPr>
            <p:cNvPr id="48148" name="Right Arrow 21"/>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48149" name="Rectangle 22"/>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pSp>
      <p:grpSp>
        <p:nvGrpSpPr>
          <p:cNvPr id="48131" name="Group 17"/>
          <p:cNvGrpSpPr>
            <a:grpSpLocks/>
          </p:cNvGrpSpPr>
          <p:nvPr/>
        </p:nvGrpSpPr>
        <p:grpSpPr bwMode="auto">
          <a:xfrm>
            <a:off x="3779838" y="1989138"/>
            <a:ext cx="1871662" cy="3816350"/>
            <a:chOff x="179512" y="1988840"/>
            <a:chExt cx="1872208" cy="3816424"/>
          </a:xfrm>
        </p:grpSpPr>
        <p:sp>
          <p:nvSpPr>
            <p:cNvPr id="48146" name="Right Arrow 18"/>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48147" name="Rectangle 19"/>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pSp>
      <p:grpSp>
        <p:nvGrpSpPr>
          <p:cNvPr id="48132" name="Group 14"/>
          <p:cNvGrpSpPr>
            <a:grpSpLocks/>
          </p:cNvGrpSpPr>
          <p:nvPr/>
        </p:nvGrpSpPr>
        <p:grpSpPr bwMode="auto">
          <a:xfrm>
            <a:off x="2051050" y="1989138"/>
            <a:ext cx="1873250" cy="3816350"/>
            <a:chOff x="179512" y="1988840"/>
            <a:chExt cx="1872208" cy="3816424"/>
          </a:xfrm>
        </p:grpSpPr>
        <p:sp>
          <p:nvSpPr>
            <p:cNvPr id="48144" name="Right Arrow 15"/>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48145" name="Rectangle 16"/>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pSp>
      <p:sp>
        <p:nvSpPr>
          <p:cNvPr id="48133" name="Title 1"/>
          <p:cNvSpPr>
            <a:spLocks noGrp="1"/>
          </p:cNvSpPr>
          <p:nvPr>
            <p:ph type="title"/>
          </p:nvPr>
        </p:nvSpPr>
        <p:spPr>
          <a:xfrm>
            <a:off x="457200" y="44450"/>
            <a:ext cx="8229600" cy="922338"/>
          </a:xfrm>
        </p:spPr>
        <p:txBody>
          <a:bodyPr/>
          <a:lstStyle/>
          <a:p>
            <a:r>
              <a:rPr lang="ar-JO" b="1" dirty="0">
                <a:solidFill>
                  <a:srgbClr val="FFFFFF"/>
                </a:solidFill>
                <a:latin typeface="Arial" panose="020B0604020202020204" pitchFamily="34" charset="0"/>
                <a:ea typeface="ＭＳ Ｐゴシック" charset="0"/>
                <a:cs typeface="Arial" panose="020B0604020202020204" pitchFamily="34" charset="0"/>
              </a:rPr>
              <a:t>أسلوب التطبيق</a:t>
            </a:r>
            <a:endParaRPr lang="en-US"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8134" name="Text Box 4"/>
          <p:cNvSpPr txBox="1">
            <a:spLocks noChangeArrowheads="1"/>
          </p:cNvSpPr>
          <p:nvPr/>
        </p:nvSpPr>
        <p:spPr bwMode="auto">
          <a:xfrm>
            <a:off x="8532813"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54</a:t>
            </a:r>
            <a:endParaRPr lang="en-US" b="1" dirty="0">
              <a:solidFill>
                <a:schemeClr val="bg1"/>
              </a:solidFill>
              <a:latin typeface="Arial" panose="020B0604020202020204" pitchFamily="34" charset="0"/>
              <a:cs typeface="Arial" panose="020B0604020202020204" pitchFamily="34" charset="0"/>
            </a:endParaRP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ar-JO" sz="1800" b="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rPr>
              <a:t>مقتبس من بروس ويلكينسون، 7 قواين للمتعلم (السير عبر الكتاب المقدس)</a:t>
            </a:r>
          </a:p>
        </p:txBody>
      </p:sp>
      <p:sp>
        <p:nvSpPr>
          <p:cNvPr id="6" name="Rectangle 2"/>
          <p:cNvSpPr txBox="1">
            <a:spLocks noChangeArrowheads="1"/>
          </p:cNvSpPr>
          <p:nvPr/>
        </p:nvSpPr>
        <p:spPr bwMode="auto">
          <a:xfrm rot="1227898">
            <a:off x="1915583"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ar-JO" sz="4000" b="1" kern="0" dirty="0">
                <a:latin typeface="Arial" panose="020B0604020202020204" pitchFamily="34" charset="0"/>
                <a:ea typeface="ＭＳ Ｐゴシック"/>
                <a:cs typeface="Arial" panose="020B0604020202020204" pitchFamily="34" charset="0"/>
              </a:rPr>
              <a:t>تقطير</a:t>
            </a:r>
            <a:endParaRPr lang="en-US" sz="4000" b="1" kern="0" dirty="0">
              <a:latin typeface="Arial" panose="020B0604020202020204" pitchFamily="34" charset="0"/>
              <a:ea typeface="ＭＳ Ｐゴシック"/>
              <a:cs typeface="Arial" panose="020B0604020202020204" pitchFamily="34" charset="0"/>
            </a:endParaRPr>
          </a:p>
        </p:txBody>
      </p:sp>
      <p:sp>
        <p:nvSpPr>
          <p:cNvPr id="7" name="Rectangle 2"/>
          <p:cNvSpPr txBox="1">
            <a:spLocks noChangeArrowheads="1"/>
          </p:cNvSpPr>
          <p:nvPr/>
        </p:nvSpPr>
        <p:spPr bwMode="auto">
          <a:xfrm rot="1227898">
            <a:off x="3643775"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ar-JO" sz="4000" b="1" kern="0" dirty="0">
                <a:latin typeface="Arial" panose="020B0604020202020204" pitchFamily="34" charset="0"/>
                <a:ea typeface="ＭＳ Ｐゴシック"/>
                <a:cs typeface="Arial" panose="020B0604020202020204" pitchFamily="34" charset="0"/>
              </a:rPr>
              <a:t>تشخيص</a:t>
            </a:r>
            <a:endParaRPr lang="en-US" sz="4000" b="1" kern="0" dirty="0">
              <a:latin typeface="Arial" panose="020B0604020202020204" pitchFamily="34" charset="0"/>
              <a:ea typeface="ＭＳ Ｐゴシック"/>
              <a:cs typeface="Arial" panose="020B0604020202020204" pitchFamily="34" charset="0"/>
            </a:endParaRPr>
          </a:p>
        </p:txBody>
      </p:sp>
      <p:sp>
        <p:nvSpPr>
          <p:cNvPr id="8" name="Rectangle 2"/>
          <p:cNvSpPr txBox="1">
            <a:spLocks noChangeArrowheads="1"/>
          </p:cNvSpPr>
          <p:nvPr/>
        </p:nvSpPr>
        <p:spPr bwMode="auto">
          <a:xfrm rot="1227898">
            <a:off x="5371967"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ar-JO" sz="4000" b="1" kern="0" dirty="0">
                <a:latin typeface="Arial" panose="020B0604020202020204" pitchFamily="34" charset="0"/>
                <a:ea typeface="ＭＳ Ｐゴシック"/>
                <a:cs typeface="Arial" panose="020B0604020202020204" pitchFamily="34" charset="0"/>
              </a:rPr>
              <a:t>إقناع</a:t>
            </a:r>
            <a:endParaRPr lang="en-US" sz="4000" b="1" kern="0" dirty="0">
              <a:latin typeface="Arial" panose="020B0604020202020204" pitchFamily="34" charset="0"/>
              <a:ea typeface="ＭＳ Ｐゴシック"/>
              <a:cs typeface="Arial" panose="020B0604020202020204" pitchFamily="34" charset="0"/>
            </a:endParaRPr>
          </a:p>
        </p:txBody>
      </p:sp>
      <p:sp>
        <p:nvSpPr>
          <p:cNvPr id="9" name="Rectangle 2"/>
          <p:cNvSpPr txBox="1">
            <a:spLocks noChangeArrowheads="1"/>
          </p:cNvSpPr>
          <p:nvPr/>
        </p:nvSpPr>
        <p:spPr bwMode="auto">
          <a:xfrm rot="1227898">
            <a:off x="7100159" y="2188703"/>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ar-JO" sz="4000" b="1" kern="0" dirty="0">
                <a:latin typeface="Arial" panose="020B0604020202020204" pitchFamily="34" charset="0"/>
                <a:ea typeface="ＭＳ Ｐゴシック"/>
                <a:cs typeface="Arial" panose="020B0604020202020204" pitchFamily="34" charset="0"/>
              </a:rPr>
              <a:t>تقييم</a:t>
            </a:r>
            <a:endParaRPr lang="en-US" sz="4000" b="1" kern="0" dirty="0">
              <a:latin typeface="Arial" panose="020B0604020202020204" pitchFamily="34" charset="0"/>
              <a:ea typeface="ＭＳ Ｐゴシック"/>
              <a:cs typeface="Arial" panose="020B0604020202020204" pitchFamily="34" charset="0"/>
            </a:endParaRPr>
          </a:p>
        </p:txBody>
      </p:sp>
      <p:grpSp>
        <p:nvGrpSpPr>
          <p:cNvPr id="48140" name="Group 10"/>
          <p:cNvGrpSpPr>
            <a:grpSpLocks/>
          </p:cNvGrpSpPr>
          <p:nvPr/>
        </p:nvGrpSpPr>
        <p:grpSpPr bwMode="auto">
          <a:xfrm>
            <a:off x="323850" y="1989138"/>
            <a:ext cx="1871663" cy="3816350"/>
            <a:chOff x="179512" y="1988840"/>
            <a:chExt cx="1872208" cy="3816424"/>
          </a:xfrm>
        </p:grpSpPr>
        <p:sp>
          <p:nvSpPr>
            <p:cNvPr id="48142" name="Right Arrow 3"/>
            <p:cNvSpPr>
              <a:spLocks noChangeArrowheads="1"/>
            </p:cNvSpPr>
            <p:nvPr/>
          </p:nvSpPr>
          <p:spPr bwMode="auto">
            <a:xfrm>
              <a:off x="1619672" y="3284984"/>
              <a:ext cx="432048" cy="1080120"/>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48143" name="Rectangle 2"/>
            <p:cNvSpPr>
              <a:spLocks noChangeArrowheads="1"/>
            </p:cNvSpPr>
            <p:nvPr/>
          </p:nvSpPr>
          <p:spPr bwMode="auto">
            <a:xfrm>
              <a:off x="179512" y="1988840"/>
              <a:ext cx="1512168" cy="3816424"/>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pSp>
      <p:sp>
        <p:nvSpPr>
          <p:cNvPr id="12" name="Rectangle 2"/>
          <p:cNvSpPr txBox="1">
            <a:spLocks noChangeArrowheads="1"/>
          </p:cNvSpPr>
          <p:nvPr/>
        </p:nvSpPr>
        <p:spPr bwMode="auto">
          <a:xfrm rot="1227898">
            <a:off x="187391" y="2116695"/>
            <a:ext cx="1728192" cy="3240360"/>
          </a:xfrm>
          <a:prstGeom prst="rect">
            <a:avLst/>
          </a:prstGeom>
          <a:noFill/>
          <a:ln w="9525">
            <a:noFill/>
            <a:miter lim="800000"/>
            <a:headEnd/>
            <a:tailEnd/>
          </a:ln>
          <a:effectLst/>
        </p:spPr>
        <p:txBody>
          <a:bodyPr vert="vert270" anchor="ctr"/>
          <a:lstStyle/>
          <a:p>
            <a:pPr algn="ctr" eaLnBrk="1" fontAlgn="auto" hangingPunct="1">
              <a:spcBef>
                <a:spcPts val="0"/>
              </a:spcBef>
              <a:spcAft>
                <a:spcPts val="0"/>
              </a:spcAft>
              <a:defRPr/>
            </a:pPr>
            <a:r>
              <a:rPr lang="ar-JO" sz="4000" b="1" kern="0" dirty="0">
                <a:latin typeface="Arial" panose="020B0604020202020204" pitchFamily="34" charset="0"/>
                <a:ea typeface="ＭＳ Ｐゴシック"/>
                <a:cs typeface="Arial" panose="020B0604020202020204" pitchFamily="34" charset="0"/>
              </a:rPr>
              <a:t>تفسير</a:t>
            </a:r>
            <a:endParaRPr lang="en-US" sz="4000" b="1" kern="0" dirty="0">
              <a:latin typeface="Arial" panose="020B0604020202020204" pitchFamily="34" charset="0"/>
              <a:ea typeface="ＭＳ Ｐゴシック"/>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p:cTn id="35"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44450"/>
            <a:ext cx="8229600" cy="922338"/>
          </a:xfrm>
        </p:spPr>
        <p:txBody>
          <a:bodyPr/>
          <a:lstStyle/>
          <a:p>
            <a:r>
              <a:rPr lang="ar-JO" b="1" dirty="0">
                <a:solidFill>
                  <a:srgbClr val="FFFF00"/>
                </a:solidFill>
                <a:latin typeface="Arial" panose="020B0604020202020204" pitchFamily="34" charset="0"/>
                <a:ea typeface="ＭＳ Ｐゴシック" charset="0"/>
                <a:cs typeface="Arial" panose="020B0604020202020204" pitchFamily="34" charset="0"/>
              </a:rPr>
              <a:t>تعظيم التطبيق</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50178" name="Text Box 4"/>
          <p:cNvSpPr txBox="1">
            <a:spLocks noChangeArrowheads="1"/>
          </p:cNvSpPr>
          <p:nvPr/>
        </p:nvSpPr>
        <p:spPr bwMode="auto">
          <a:xfrm>
            <a:off x="8532813"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rPr>
              <a:t>54</a:t>
            </a:r>
            <a:endParaRPr lang="en-US" b="1" dirty="0">
              <a:solidFill>
                <a:schemeClr val="bg1"/>
              </a:solidFill>
            </a:endParaRP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ar-JO" sz="1800" b="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rPr>
              <a:t>مقتبس من بروس ويلكينسون، 7 قواين للمتعلم (السير عبر الكتاب المقدس)</a:t>
            </a:r>
          </a:p>
        </p:txBody>
      </p:sp>
      <p:sp>
        <p:nvSpPr>
          <p:cNvPr id="10" name="Rectangle 2"/>
          <p:cNvSpPr txBox="1">
            <a:spLocks noChangeArrowheads="1"/>
          </p:cNvSpPr>
          <p:nvPr/>
        </p:nvSpPr>
        <p:spPr bwMode="auto">
          <a:xfrm>
            <a:off x="179512" y="1124744"/>
            <a:ext cx="8892480" cy="5112568"/>
          </a:xfrm>
          <a:prstGeom prst="rect">
            <a:avLst/>
          </a:prstGeom>
          <a:solidFill>
            <a:srgbClr val="660066"/>
          </a:solidFill>
          <a:ln w="9525">
            <a:noFill/>
            <a:miter lim="800000"/>
            <a:headEnd/>
            <a:tailEnd/>
          </a:ln>
          <a:effectLst/>
        </p:spPr>
        <p:txBody>
          <a:bodyPr/>
          <a:lstStyle/>
          <a:p>
            <a:pPr marL="1909763" indent="-1909763" algn="r" eaLnBrk="1" fontAlgn="auto" hangingPunct="1">
              <a:spcBef>
                <a:spcPts val="0"/>
              </a:spcBef>
              <a:spcAft>
                <a:spcPts val="0"/>
              </a:spcAft>
              <a:defRPr/>
            </a:pPr>
            <a:r>
              <a:rPr lang="ar-JO" b="1" kern="0" dirty="0">
                <a:solidFill>
                  <a:schemeClr val="bg1"/>
                </a:solidFill>
                <a:effectLst>
                  <a:glow rad="254000">
                    <a:srgbClr val="000000">
                      <a:alpha val="84000"/>
                    </a:srgbClr>
                  </a:glow>
                </a:effectLst>
                <a:latin typeface="Arial"/>
                <a:ea typeface="ＭＳ Ｐゴシック"/>
                <a:cs typeface="Arial"/>
              </a:rPr>
              <a:t>المبدأ الأول: أطلب من الله أن يطور فيك قلب </a:t>
            </a:r>
            <a:r>
              <a:rPr lang="ar-JO" b="1" kern="0" dirty="0">
                <a:solidFill>
                  <a:srgbClr val="FFFF00"/>
                </a:solidFill>
                <a:effectLst>
                  <a:glow rad="254000">
                    <a:srgbClr val="000000">
                      <a:alpha val="84000"/>
                    </a:srgbClr>
                  </a:glow>
                </a:effectLst>
                <a:latin typeface="Arial"/>
                <a:ea typeface="ＭＳ Ｐゴシック"/>
                <a:cs typeface="Arial"/>
              </a:rPr>
              <a:t>المطبق</a:t>
            </a:r>
          </a:p>
          <a:p>
            <a:pPr marL="1909763" indent="-1909763" algn="r" eaLnBrk="1" fontAlgn="auto" hangingPunct="1">
              <a:spcBef>
                <a:spcPts val="0"/>
              </a:spcBef>
              <a:spcAft>
                <a:spcPts val="0"/>
              </a:spcAft>
              <a:defRPr/>
            </a:pPr>
            <a:endParaRPr lang="en-US" b="1" kern="0" dirty="0">
              <a:solidFill>
                <a:schemeClr val="bg1"/>
              </a:solidFill>
              <a:effectLst>
                <a:glow rad="254000">
                  <a:srgbClr val="000000">
                    <a:alpha val="84000"/>
                  </a:srgbClr>
                </a:glow>
              </a:effectLst>
              <a:latin typeface="Arial"/>
              <a:ea typeface="ＭＳ Ｐゴシック"/>
              <a:cs typeface="Arial"/>
            </a:endParaRPr>
          </a:p>
          <a:p>
            <a:pPr marL="1909763" indent="-1909763" algn="r" eaLnBrk="1" fontAlgn="auto" hangingPunct="1">
              <a:spcBef>
                <a:spcPts val="0"/>
              </a:spcBef>
              <a:spcAft>
                <a:spcPts val="0"/>
              </a:spcAft>
              <a:defRPr/>
            </a:pPr>
            <a:r>
              <a:rPr lang="ar-JO" b="1" kern="0" dirty="0">
                <a:solidFill>
                  <a:schemeClr val="bg1"/>
                </a:solidFill>
                <a:effectLst>
                  <a:glow rad="254000">
                    <a:srgbClr val="000000">
                      <a:alpha val="84000"/>
                    </a:srgbClr>
                  </a:glow>
                </a:effectLst>
                <a:latin typeface="Arial"/>
                <a:ea typeface="ＭＳ Ｐゴシック"/>
                <a:cs typeface="Arial"/>
              </a:rPr>
              <a:t>المبدأ الثاني: قم بتحضير تطبيقات ذات صلة ب</a:t>
            </a:r>
            <a:r>
              <a:rPr lang="ar-JO" b="1" kern="0" dirty="0">
                <a:solidFill>
                  <a:srgbClr val="FFFF00"/>
                </a:solidFill>
                <a:effectLst>
                  <a:glow rad="254000">
                    <a:srgbClr val="000000">
                      <a:alpha val="84000"/>
                    </a:srgbClr>
                  </a:glow>
                </a:effectLst>
                <a:latin typeface="Arial"/>
                <a:ea typeface="ＭＳ Ｐゴシック"/>
                <a:cs typeface="Arial"/>
              </a:rPr>
              <a:t>احتياجات</a:t>
            </a:r>
            <a:r>
              <a:rPr lang="ar-JO" b="1" kern="0" dirty="0">
                <a:solidFill>
                  <a:schemeClr val="bg1"/>
                </a:solidFill>
                <a:effectLst>
                  <a:glow rad="254000">
                    <a:srgbClr val="000000">
                      <a:alpha val="84000"/>
                    </a:srgbClr>
                  </a:glow>
                </a:effectLst>
                <a:latin typeface="Arial"/>
                <a:ea typeface="ＭＳ Ｐゴシック"/>
                <a:cs typeface="Arial"/>
              </a:rPr>
              <a:t> طلابك</a:t>
            </a:r>
          </a:p>
          <a:p>
            <a:pPr marL="1909763" indent="-1909763" algn="r" eaLnBrk="1" fontAlgn="auto" hangingPunct="1">
              <a:spcBef>
                <a:spcPts val="0"/>
              </a:spcBef>
              <a:spcAft>
                <a:spcPts val="0"/>
              </a:spcAft>
              <a:defRPr/>
            </a:pPr>
            <a:endParaRPr lang="en-US" b="1" kern="0" dirty="0">
              <a:solidFill>
                <a:schemeClr val="bg1"/>
              </a:solidFill>
              <a:effectLst>
                <a:glow rad="254000">
                  <a:srgbClr val="000000">
                    <a:alpha val="84000"/>
                  </a:srgbClr>
                </a:glow>
              </a:effectLst>
              <a:latin typeface="Arial"/>
              <a:ea typeface="ＭＳ Ｐゴシック"/>
              <a:cs typeface="Arial"/>
            </a:endParaRPr>
          </a:p>
          <a:p>
            <a:pPr marL="1909763" indent="-1909763" algn="r" eaLnBrk="1" fontAlgn="auto" hangingPunct="1">
              <a:spcBef>
                <a:spcPts val="0"/>
              </a:spcBef>
              <a:spcAft>
                <a:spcPts val="0"/>
              </a:spcAft>
              <a:defRPr/>
            </a:pPr>
            <a:r>
              <a:rPr lang="ar-JO" b="1" kern="0" dirty="0">
                <a:solidFill>
                  <a:schemeClr val="bg1"/>
                </a:solidFill>
                <a:effectLst>
                  <a:glow rad="254000">
                    <a:srgbClr val="000000">
                      <a:alpha val="84000"/>
                    </a:srgbClr>
                  </a:glow>
                </a:effectLst>
                <a:latin typeface="Arial"/>
                <a:ea typeface="ＭＳ Ｐゴシック"/>
                <a:cs typeface="Arial"/>
              </a:rPr>
              <a:t>المبدأ الثالث: خطط كل أجزاء الدرس حتى </a:t>
            </a:r>
            <a:r>
              <a:rPr lang="ar-JO" b="1" kern="0" dirty="0">
                <a:solidFill>
                  <a:srgbClr val="FFFF00"/>
                </a:solidFill>
                <a:effectLst>
                  <a:glow rad="254000">
                    <a:srgbClr val="000000">
                      <a:alpha val="84000"/>
                    </a:srgbClr>
                  </a:glow>
                </a:effectLst>
                <a:latin typeface="Arial"/>
                <a:ea typeface="ＭＳ Ｐゴシック"/>
                <a:cs typeface="Arial"/>
              </a:rPr>
              <a:t>تساهم</a:t>
            </a:r>
            <a:r>
              <a:rPr lang="ar-JO" b="1" kern="0" dirty="0">
                <a:solidFill>
                  <a:schemeClr val="bg1"/>
                </a:solidFill>
                <a:effectLst>
                  <a:glow rad="254000">
                    <a:srgbClr val="000000">
                      <a:alpha val="84000"/>
                    </a:srgbClr>
                  </a:glow>
                </a:effectLst>
                <a:latin typeface="Arial"/>
                <a:ea typeface="ＭＳ Ｐゴシック"/>
                <a:cs typeface="Arial"/>
              </a:rPr>
              <a:t> في التطبيق</a:t>
            </a:r>
          </a:p>
          <a:p>
            <a:pPr marL="1909763" indent="-1909763" algn="r" eaLnBrk="1" fontAlgn="auto" hangingPunct="1">
              <a:spcBef>
                <a:spcPts val="0"/>
              </a:spcBef>
              <a:spcAft>
                <a:spcPts val="0"/>
              </a:spcAft>
              <a:defRPr/>
            </a:pPr>
            <a:endParaRPr lang="en-US" b="1" kern="0" dirty="0">
              <a:solidFill>
                <a:schemeClr val="bg1"/>
              </a:solidFill>
              <a:effectLst>
                <a:glow rad="254000">
                  <a:srgbClr val="000000">
                    <a:alpha val="84000"/>
                  </a:srgbClr>
                </a:glow>
              </a:effectLst>
              <a:latin typeface="Arial"/>
              <a:ea typeface="ＭＳ Ｐゴシック"/>
              <a:cs typeface="Arial"/>
            </a:endParaRPr>
          </a:p>
          <a:p>
            <a:pPr marL="1909763" indent="-1909763" algn="r" eaLnBrk="1" fontAlgn="auto" hangingPunct="1">
              <a:spcBef>
                <a:spcPts val="0"/>
              </a:spcBef>
              <a:spcAft>
                <a:spcPts val="0"/>
              </a:spcAft>
              <a:defRPr/>
            </a:pPr>
            <a:r>
              <a:rPr lang="ar-JO" b="1" kern="0" dirty="0">
                <a:solidFill>
                  <a:schemeClr val="bg1"/>
                </a:solidFill>
                <a:effectLst>
                  <a:glow rad="254000">
                    <a:srgbClr val="000000">
                      <a:alpha val="84000"/>
                    </a:srgbClr>
                  </a:glow>
                </a:effectLst>
                <a:latin typeface="Arial"/>
                <a:ea typeface="ＭＳ Ｐゴシック"/>
                <a:cs typeface="Arial"/>
              </a:rPr>
              <a:t>المبدأ الرابع: قد طلابك أبعد من التطبيق العام غلى خطوات طاعة محددة</a:t>
            </a:r>
          </a:p>
          <a:p>
            <a:pPr marL="1909763" indent="-1909763" algn="r" eaLnBrk="1" fontAlgn="auto" hangingPunct="1">
              <a:spcBef>
                <a:spcPts val="0"/>
              </a:spcBef>
              <a:spcAft>
                <a:spcPts val="0"/>
              </a:spcAft>
              <a:defRPr/>
            </a:pPr>
            <a:endParaRPr lang="en-US" b="1" kern="0" dirty="0">
              <a:solidFill>
                <a:srgbClr val="FFFF00"/>
              </a:solidFill>
              <a:effectLst>
                <a:glow rad="254000">
                  <a:srgbClr val="000000">
                    <a:alpha val="84000"/>
                  </a:srgbClr>
                </a:glow>
              </a:effectLst>
              <a:latin typeface="Arial"/>
              <a:ea typeface="ＭＳ Ｐゴシック"/>
              <a:cs typeface="Arial"/>
            </a:endParaRPr>
          </a:p>
          <a:p>
            <a:pPr marL="1909763" indent="-1909763" algn="r" eaLnBrk="1" fontAlgn="auto" hangingPunct="1">
              <a:spcBef>
                <a:spcPts val="0"/>
              </a:spcBef>
              <a:spcAft>
                <a:spcPts val="0"/>
              </a:spcAft>
              <a:defRPr/>
            </a:pPr>
            <a:r>
              <a:rPr lang="ar-JO" b="1" kern="0" dirty="0">
                <a:solidFill>
                  <a:schemeClr val="bg1"/>
                </a:solidFill>
                <a:effectLst>
                  <a:glow rad="254000">
                    <a:srgbClr val="000000">
                      <a:alpha val="84000"/>
                    </a:srgbClr>
                  </a:glow>
                </a:effectLst>
                <a:latin typeface="Arial"/>
                <a:ea typeface="ＭＳ Ｐゴシック"/>
                <a:cs typeface="Arial"/>
              </a:rPr>
              <a:t>المبدأ الخامس: وضح التطبيق من التاريخ الكتابي، الإختبار الشخصي و</a:t>
            </a:r>
            <a:r>
              <a:rPr lang="ar-JO" b="1" kern="0" dirty="0">
                <a:solidFill>
                  <a:srgbClr val="FFFF00"/>
                </a:solidFill>
                <a:effectLst>
                  <a:glow rad="254000">
                    <a:srgbClr val="000000">
                      <a:alpha val="84000"/>
                    </a:srgbClr>
                  </a:glow>
                </a:effectLst>
                <a:latin typeface="Arial"/>
                <a:ea typeface="ＭＳ Ｐゴシック"/>
                <a:cs typeface="Arial"/>
              </a:rPr>
              <a:t>التخيل</a:t>
            </a:r>
          </a:p>
          <a:p>
            <a:pPr marL="1909763" indent="-1909763" algn="r" eaLnBrk="1" fontAlgn="auto" hangingPunct="1">
              <a:spcBef>
                <a:spcPts val="0"/>
              </a:spcBef>
              <a:spcAft>
                <a:spcPts val="0"/>
              </a:spcAft>
              <a:defRPr/>
            </a:pPr>
            <a:endParaRPr lang="en-US" b="1" kern="0" dirty="0">
              <a:solidFill>
                <a:schemeClr val="bg1"/>
              </a:solidFill>
              <a:effectLst>
                <a:glow rad="254000">
                  <a:srgbClr val="000000">
                    <a:alpha val="84000"/>
                  </a:srgbClr>
                </a:glow>
              </a:effectLst>
              <a:latin typeface="Arial"/>
              <a:ea typeface="ＭＳ Ｐゴシック"/>
              <a:cs typeface="Arial"/>
            </a:endParaRPr>
          </a:p>
          <a:p>
            <a:pPr marL="1909763" indent="-1909763" algn="r" eaLnBrk="1" fontAlgn="auto" hangingPunct="1">
              <a:spcBef>
                <a:spcPts val="0"/>
              </a:spcBef>
              <a:spcAft>
                <a:spcPts val="0"/>
              </a:spcAft>
              <a:defRPr/>
            </a:pPr>
            <a:r>
              <a:rPr lang="ar-JO" b="1" kern="0" dirty="0">
                <a:solidFill>
                  <a:schemeClr val="bg1"/>
                </a:solidFill>
                <a:effectLst>
                  <a:glow rad="254000">
                    <a:srgbClr val="000000">
                      <a:alpha val="84000"/>
                    </a:srgbClr>
                  </a:glow>
                </a:effectLst>
                <a:latin typeface="Arial"/>
                <a:ea typeface="ＭＳ Ｐゴシック"/>
                <a:cs typeface="Arial"/>
              </a:rPr>
              <a:t>المبدأ السادس: وظف أسلوباً مناسباً عند تقديم الدعوة إلى </a:t>
            </a:r>
            <a:r>
              <a:rPr lang="ar-JO" b="1" kern="0" dirty="0">
                <a:solidFill>
                  <a:srgbClr val="FFFF00"/>
                </a:solidFill>
                <a:effectLst>
                  <a:glow rad="254000">
                    <a:srgbClr val="000000">
                      <a:alpha val="84000"/>
                    </a:srgbClr>
                  </a:glow>
                </a:effectLst>
                <a:latin typeface="Arial"/>
                <a:ea typeface="ＭＳ Ｐゴシック"/>
                <a:cs typeface="Arial"/>
              </a:rPr>
              <a:t>الإلتزام</a:t>
            </a:r>
          </a:p>
          <a:p>
            <a:pPr marL="1909763" indent="-1909763" algn="r" eaLnBrk="1" fontAlgn="auto" hangingPunct="1">
              <a:spcBef>
                <a:spcPts val="0"/>
              </a:spcBef>
              <a:spcAft>
                <a:spcPts val="0"/>
              </a:spcAft>
              <a:defRPr/>
            </a:pPr>
            <a:endParaRPr lang="en-US" b="1" kern="0" dirty="0">
              <a:solidFill>
                <a:schemeClr val="bg1"/>
              </a:solidFill>
              <a:effectLst>
                <a:glow rad="254000">
                  <a:srgbClr val="000000">
                    <a:alpha val="84000"/>
                  </a:srgbClr>
                </a:glow>
              </a:effectLst>
              <a:latin typeface="Arial"/>
              <a:ea typeface="ＭＳ Ｐゴシック"/>
              <a:cs typeface="Arial"/>
            </a:endParaRPr>
          </a:p>
          <a:p>
            <a:pPr marL="1909763" indent="-1909763" algn="r" eaLnBrk="1" fontAlgn="auto" hangingPunct="1">
              <a:spcBef>
                <a:spcPts val="0"/>
              </a:spcBef>
              <a:spcAft>
                <a:spcPts val="0"/>
              </a:spcAft>
              <a:defRPr/>
            </a:pPr>
            <a:r>
              <a:rPr lang="ar-JO" b="1" kern="0" dirty="0">
                <a:solidFill>
                  <a:schemeClr val="bg1"/>
                </a:solidFill>
                <a:effectLst>
                  <a:glow rad="254000">
                    <a:srgbClr val="000000">
                      <a:alpha val="84000"/>
                    </a:srgbClr>
                  </a:glow>
                </a:effectLst>
                <a:latin typeface="Arial"/>
                <a:ea typeface="ＭＳ Ｐゴシック"/>
                <a:cs typeface="Arial"/>
              </a:rPr>
              <a:t>المبدأ السابع: قوي التطبيق من خلال القيام ب</a:t>
            </a:r>
            <a:r>
              <a:rPr lang="ar-JO" b="1" kern="0" dirty="0">
                <a:solidFill>
                  <a:srgbClr val="FFFF00"/>
                </a:solidFill>
                <a:effectLst>
                  <a:glow rad="254000">
                    <a:srgbClr val="000000">
                      <a:alpha val="84000"/>
                    </a:srgbClr>
                  </a:glow>
                </a:effectLst>
                <a:latin typeface="Arial"/>
                <a:ea typeface="ＭＳ Ｐゴシック"/>
                <a:cs typeface="Arial"/>
              </a:rPr>
              <a:t>المحاسبية</a:t>
            </a:r>
            <a:r>
              <a:rPr lang="ar-JO" b="1" kern="0" dirty="0">
                <a:solidFill>
                  <a:schemeClr val="bg1"/>
                </a:solidFill>
                <a:effectLst>
                  <a:glow rad="254000">
                    <a:srgbClr val="000000">
                      <a:alpha val="84000"/>
                    </a:srgbClr>
                  </a:glow>
                </a:effectLst>
                <a:latin typeface="Arial"/>
                <a:ea typeface="ＭＳ Ｐゴシック"/>
                <a:cs typeface="Arial"/>
              </a:rPr>
              <a:t> للطالب</a:t>
            </a:r>
            <a:endParaRPr lang="en-US" b="1" kern="0" dirty="0">
              <a:solidFill>
                <a:schemeClr val="bg1"/>
              </a:solidFill>
              <a:effectLst>
                <a:glow rad="254000">
                  <a:srgbClr val="000000">
                    <a:alpha val="84000"/>
                  </a:srgbClr>
                </a:glow>
              </a:effectLst>
              <a:latin typeface="Arial"/>
              <a:ea typeface="ＭＳ Ｐゴシック"/>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199"/>
            <a:ext cx="9144000" cy="779191"/>
          </a:xfrm>
        </p:spPr>
        <p:txBody>
          <a:bodyPr/>
          <a:lstStyle/>
          <a:p>
            <a:pPr rtl="1" eaLnBrk="1" hangingPunct="1">
              <a:defRPr/>
            </a:pPr>
            <a:r>
              <a:rPr lang="ar-JO" sz="22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"دراسة </a:t>
            </a:r>
            <a:r>
              <a:rPr lang="ar-SA" sz="2200" b="1" dirty="0">
                <a:solidFill>
                  <a:srgbClr val="FFFFFF"/>
                </a:solidFill>
                <a:latin typeface="Arial" panose="020B0604020202020204" pitchFamily="34" charset="0"/>
                <a:ea typeface="ＭＳ Ｐゴシック" charset="0"/>
                <a:cs typeface="Arial" panose="020B0604020202020204" pitchFamily="34" charset="0"/>
              </a:rPr>
              <a:t>الكتاب المقدَّس</a:t>
            </a:r>
            <a:r>
              <a:rPr lang="ar-JO" sz="2200" b="1" dirty="0">
                <a:solidFill>
                  <a:srgbClr val="FFFFFF"/>
                </a:solidFill>
                <a:latin typeface="Arial" panose="020B0604020202020204" pitchFamily="34" charset="0"/>
                <a:ea typeface="ＭＳ Ｐゴシック" charset="0"/>
                <a:cs typeface="Arial" panose="020B0604020202020204" pitchFamily="34" charset="0"/>
              </a:rPr>
              <a:t> (علم التفسير)"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0659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grpSp>
        <p:nvGrpSpPr>
          <p:cNvPr id="6" name="Group 5">
            <a:extLst>
              <a:ext uri="{FF2B5EF4-FFF2-40B4-BE49-F238E27FC236}">
                <a16:creationId xmlns:a16="http://schemas.microsoft.com/office/drawing/2014/main" id="{0F8A3CD1-D53E-0D71-498C-F98BCD73A7E1}"/>
              </a:ext>
            </a:extLst>
          </p:cNvPr>
          <p:cNvGrpSpPr/>
          <p:nvPr/>
        </p:nvGrpSpPr>
        <p:grpSpPr>
          <a:xfrm>
            <a:off x="666918" y="3071837"/>
            <a:ext cx="4457544" cy="1855010"/>
            <a:chOff x="-351529" y="1040437"/>
            <a:chExt cx="4388440" cy="1635856"/>
          </a:xfrm>
        </p:grpSpPr>
        <p:sp>
          <p:nvSpPr>
            <p:cNvPr id="7" name="Oval 6">
              <a:extLst>
                <a:ext uri="{FF2B5EF4-FFF2-40B4-BE49-F238E27FC236}">
                  <a16:creationId xmlns:a16="http://schemas.microsoft.com/office/drawing/2014/main" id="{B7152481-1179-5327-049D-557FDE10A8B8}"/>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 Box 5">
              <a:extLst>
                <a:ext uri="{FF2B5EF4-FFF2-40B4-BE49-F238E27FC236}">
                  <a16:creationId xmlns:a16="http://schemas.microsoft.com/office/drawing/2014/main" id="{FD5D49B4-AF4B-872F-DD5E-5030A7791982}"/>
                </a:ext>
              </a:extLst>
            </p:cNvPr>
            <p:cNvSpPr txBox="1">
              <a:spLocks noChangeArrowheads="1"/>
            </p:cNvSpPr>
            <p:nvPr/>
          </p:nvSpPr>
          <p:spPr bwMode="auto">
            <a:xfrm>
              <a:off x="866032" y="1040437"/>
              <a:ext cx="1478621" cy="461406"/>
            </a:xfrm>
            <a:prstGeom prst="rect">
              <a:avLst/>
            </a:prstGeom>
            <a:solidFill>
              <a:srgbClr val="FF0000"/>
            </a:solidFill>
            <a:ln w="57150" cmpd="sng">
              <a:noFill/>
            </a:ln>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ar-JO" sz="2800" b="1" dirty="0">
                  <a:latin typeface="Arial" panose="020B0604020202020204" pitchFamily="34" charset="0"/>
                  <a:cs typeface="Arial" panose="020B0604020202020204" pitchFamily="34" charset="0"/>
                </a:rPr>
                <a:t>التفسير</a:t>
              </a:r>
              <a:endParaRPr lang="en-US" sz="2800" b="1" dirty="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320A5CB4-D886-0B07-3892-23EC36CAEC45}"/>
              </a:ext>
            </a:extLst>
          </p:cNvPr>
          <p:cNvGrpSpPr/>
          <p:nvPr/>
        </p:nvGrpSpPr>
        <p:grpSpPr>
          <a:xfrm>
            <a:off x="625391" y="4687888"/>
            <a:ext cx="4388440" cy="1761565"/>
            <a:chOff x="-351529" y="914728"/>
            <a:chExt cx="4388440" cy="1761565"/>
          </a:xfrm>
        </p:grpSpPr>
        <p:sp>
          <p:nvSpPr>
            <p:cNvPr id="4" name="Oval 3">
              <a:extLst>
                <a:ext uri="{FF2B5EF4-FFF2-40B4-BE49-F238E27FC236}">
                  <a16:creationId xmlns:a16="http://schemas.microsoft.com/office/drawing/2014/main" id="{12DB2483-2CEA-CD54-385D-7D9F5AF8C4E6}"/>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 Box 5">
              <a:extLst>
                <a:ext uri="{FF2B5EF4-FFF2-40B4-BE49-F238E27FC236}">
                  <a16:creationId xmlns:a16="http://schemas.microsoft.com/office/drawing/2014/main" id="{33A549A3-8C09-C3CF-A20E-A9463579B9B1}"/>
                </a:ext>
              </a:extLst>
            </p:cNvPr>
            <p:cNvSpPr txBox="1">
              <a:spLocks noChangeArrowheads="1"/>
            </p:cNvSpPr>
            <p:nvPr/>
          </p:nvSpPr>
          <p:spPr bwMode="auto">
            <a:xfrm>
              <a:off x="381000" y="914728"/>
              <a:ext cx="1215397" cy="523220"/>
            </a:xfrm>
            <a:prstGeom prst="rect">
              <a:avLst/>
            </a:prstGeom>
            <a:solidFill>
              <a:srgbClr val="FF0000"/>
            </a:solidFill>
            <a:ln w="57150" cmpd="sng">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ar-JO" sz="2800" b="1" dirty="0">
                  <a:latin typeface="Arial" panose="020B0604020202020204" pitchFamily="34" charset="0"/>
                  <a:cs typeface="Arial" panose="020B0604020202020204" pitchFamily="34" charset="0"/>
                </a:rPr>
                <a:t>الملاحظة</a:t>
              </a:r>
              <a:endParaRPr lang="en-US" sz="2800" b="1" dirty="0">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9ED53E97-7883-A5B8-DEA5-02A28C9C2031}"/>
              </a:ext>
            </a:extLst>
          </p:cNvPr>
          <p:cNvGrpSpPr/>
          <p:nvPr/>
        </p:nvGrpSpPr>
        <p:grpSpPr>
          <a:xfrm rot="1774110">
            <a:off x="3100074" y="2267318"/>
            <a:ext cx="6164723" cy="3217577"/>
            <a:chOff x="-351529" y="966796"/>
            <a:chExt cx="4388440" cy="1709497"/>
          </a:xfrm>
        </p:grpSpPr>
        <p:sp>
          <p:nvSpPr>
            <p:cNvPr id="10" name="Oval 9">
              <a:extLst>
                <a:ext uri="{FF2B5EF4-FFF2-40B4-BE49-F238E27FC236}">
                  <a16:creationId xmlns:a16="http://schemas.microsoft.com/office/drawing/2014/main" id="{D69139DA-6A19-8775-E14F-28F08F17C233}"/>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 Box 5">
              <a:extLst>
                <a:ext uri="{FF2B5EF4-FFF2-40B4-BE49-F238E27FC236}">
                  <a16:creationId xmlns:a16="http://schemas.microsoft.com/office/drawing/2014/main" id="{FBAEBF32-4946-3080-6D3A-AEA6544E4FF1}"/>
                </a:ext>
              </a:extLst>
            </p:cNvPr>
            <p:cNvSpPr txBox="1">
              <a:spLocks noChangeArrowheads="1"/>
            </p:cNvSpPr>
            <p:nvPr/>
          </p:nvSpPr>
          <p:spPr bwMode="auto">
            <a:xfrm>
              <a:off x="1807645" y="966796"/>
              <a:ext cx="746520" cy="339631"/>
            </a:xfrm>
            <a:prstGeom prst="rect">
              <a:avLst/>
            </a:prstGeom>
            <a:solidFill>
              <a:srgbClr val="FF0000"/>
            </a:solidFill>
            <a:ln w="57150" cmpd="sng">
              <a:noFill/>
            </a:ln>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ar-JO" sz="2800" b="1" dirty="0">
                  <a:latin typeface="Arial" panose="020B0604020202020204" pitchFamily="34" charset="0"/>
                  <a:cs typeface="Arial" panose="020B0604020202020204" pitchFamily="34" charset="0"/>
                </a:rPr>
                <a:t>التطبيق</a:t>
              </a:r>
              <a:endParaRPr lang="en-US" sz="2800" b="1" dirty="0">
                <a:latin typeface="Arial" panose="020B0604020202020204" pitchFamily="34" charset="0"/>
                <a:cs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24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243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2436"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charset="0"/>
                <a:ea typeface="ＭＳ Ｐゴシック" charset="0"/>
              </a:rPr>
              <a:t>Restore People in Sin</a:t>
            </a:r>
            <a:endParaRPr lang="en-US" sz="3600">
              <a:latin typeface="Arial" charset="0"/>
              <a:ea typeface="ＭＳ Ｐゴシック" charset="0"/>
            </a:endParaRPr>
          </a:p>
        </p:txBody>
      </p:sp>
      <p:sp>
        <p:nvSpPr>
          <p:cNvPr id="402437" name="Rectangle 7"/>
          <p:cNvSpPr>
            <a:spLocks noChangeArrowheads="1"/>
          </p:cNvSpPr>
          <p:nvPr/>
        </p:nvSpPr>
        <p:spPr bwMode="auto">
          <a:xfrm>
            <a:off x="1752600" y="2971800"/>
            <a:ext cx="7391400" cy="1981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r" defTabSz="914400" rtl="0" eaLnBrk="1" fontAlgn="base" latinLnBrk="0" hangingPunct="1">
              <a:lnSpc>
                <a:spcPct val="90000"/>
              </a:lnSpc>
              <a:spcBef>
                <a:spcPct val="20000"/>
              </a:spcBef>
              <a:spcAft>
                <a:spcPct val="0"/>
              </a:spcAft>
              <a:buClrTx/>
              <a:buSzTx/>
              <a:buFontTx/>
              <a:buNone/>
              <a:tabLst/>
              <a:defRPr/>
            </a:pPr>
            <a:r>
              <a:rPr kumimoji="0" lang="ar-JO"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أيها الإخوة إن انسبق إنسان فأخذ في زلة ما فأصلحوا أنتم الروحانيين مثل هذا بروح الوداعة ناظراً إلى نفسك لئلا تجرب أنت أيضاً</a:t>
            </a:r>
          </a:p>
          <a:p>
            <a:pPr marL="0" marR="0" lvl="0" indent="0" algn="r" defTabSz="914400" rtl="0" eaLnBrk="1" fontAlgn="base" latinLnBrk="0" hangingPunct="1">
              <a:lnSpc>
                <a:spcPct val="9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غلاطية 6: 1</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02438"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استرداد من يحيون في الخطية</a:t>
            </a:r>
            <a:endParaRPr kumimoji="0" lang="en-US"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1"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ctr" eaLnBrk="1" hangingPunct="1">
              <a:defRPr/>
            </a:pPr>
            <a:r>
              <a:rPr lang="ar-JO" sz="3200" i="0" dirty="0">
                <a:effectLst>
                  <a:glow rad="139700">
                    <a:schemeClr val="bg1">
                      <a:alpha val="75000"/>
                    </a:schemeClr>
                  </a:glow>
                </a:effectLst>
                <a:latin typeface="Arial" panose="020B0604020202020204" pitchFamily="34" charset="0"/>
                <a:cs typeface="Arial" panose="020B0604020202020204" pitchFamily="34" charset="0"/>
              </a:rPr>
              <a:t>كلمة أصلحوا في غلاطية 6: 1 تشير في سياقات أخرى إلى إصلاح الصيادين للشباك</a:t>
            </a:r>
            <a:endParaRPr lang="en-US" sz="3200" i="0" dirty="0">
              <a:effectLst>
                <a:glow rad="139700">
                  <a:schemeClr val="bg1">
                    <a:alpha val="75000"/>
                  </a:schemeClr>
                </a:glow>
              </a:effectLst>
              <a:latin typeface="Arial" panose="020B0604020202020204" pitchFamily="34" charset="0"/>
              <a:cs typeface="Arial" panose="020B0604020202020204" pitchFamily="34" charset="0"/>
            </a:endParaRPr>
          </a:p>
        </p:txBody>
      </p:sp>
      <p:sp>
        <p:nvSpPr>
          <p:cNvPr id="1294339" name="Rectangle 3"/>
          <p:cNvSpPr>
            <a:spLocks noGrp="1" noChangeArrowheads="1"/>
          </p:cNvSpPr>
          <p:nvPr>
            <p:ph type="body" idx="1"/>
          </p:nvPr>
        </p:nvSpPr>
        <p:spPr>
          <a:xfrm>
            <a:off x="1828800" y="3200400"/>
            <a:ext cx="5029200" cy="914400"/>
          </a:xfrm>
        </p:spPr>
        <p:txBody>
          <a:bodyPr/>
          <a:lstStyle/>
          <a:p>
            <a:pPr marL="0" indent="0" algn="r" eaLnBrk="1" hangingPunct="1">
              <a:spcBef>
                <a:spcPct val="0"/>
              </a:spcBef>
              <a:buFont typeface="Monotype Sorts" charset="2"/>
              <a:buNone/>
              <a:defRPr/>
            </a:pPr>
            <a:r>
              <a:rPr lang="ar-JO" sz="6000" dirty="0">
                <a:solidFill>
                  <a:schemeClr val="tx2"/>
                </a:solidFill>
                <a:effectLst>
                  <a:glow rad="139700">
                    <a:schemeClr val="bg1">
                      <a:alpha val="75000"/>
                    </a:schemeClr>
                  </a:glow>
                </a:effectLst>
                <a:latin typeface="Arial" panose="020B0604020202020204" pitchFamily="34" charset="0"/>
                <a:cs typeface="Arial" panose="020B0604020202020204" pitchFamily="34" charset="0"/>
              </a:rPr>
              <a:t>إصلاح الشباك</a:t>
            </a:r>
            <a:endParaRPr lang="en-US" sz="6000" dirty="0">
              <a:solidFill>
                <a:schemeClr val="tx2"/>
              </a:solidFill>
              <a:effectLst>
                <a:glow rad="139700">
                  <a:schemeClr val="bg1">
                    <a:alpha val="75000"/>
                  </a:schemeClr>
                </a:glow>
              </a:effectLst>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4400" b="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0" y="228600"/>
            <a:ext cx="9144000" cy="1219200"/>
          </a:xfrm>
        </p:spPr>
        <p:txBody>
          <a:bodyPr/>
          <a:lstStyle/>
          <a:p>
            <a:pPr marL="533400" indent="-533400" eaLnBrk="1" hangingPunct="1">
              <a:defRPr/>
            </a:pPr>
            <a:br>
              <a:rPr lang="en-US"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br>
            <a:r>
              <a:rPr lang="ar-JO"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أ. بعض الإيضاحات تشرح المفهوم فقط لأنه يأتي من مجال </a:t>
            </a:r>
            <a:r>
              <a:rPr lang="ar-JO" sz="3200" i="0" dirty="0">
                <a:solidFill>
                  <a:srgbClr val="FFFF00"/>
                </a:solidFill>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غير متصل</a:t>
            </a:r>
            <a:r>
              <a:rPr lang="ar-JO"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 بالحياة.</a:t>
            </a:r>
            <a:endParaRPr lang="en-US"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endParaRPr>
          </a:p>
        </p:txBody>
      </p:sp>
      <p:sp>
        <p:nvSpPr>
          <p:cNvPr id="1294339" name="Rectangle 3"/>
          <p:cNvSpPr>
            <a:spLocks noGrp="1" noChangeArrowheads="1"/>
          </p:cNvSpPr>
          <p:nvPr>
            <p:ph type="body" idx="1"/>
          </p:nvPr>
        </p:nvSpPr>
        <p:spPr>
          <a:xfrm>
            <a:off x="5257800" y="5562600"/>
            <a:ext cx="3817040" cy="990600"/>
          </a:xfrm>
          <a:effectLst/>
        </p:spPr>
        <p:txBody>
          <a:bodyPr/>
          <a:lstStyle/>
          <a:p>
            <a:pPr algn="ctr" eaLnBrk="1" hangingPunct="1">
              <a:buFont typeface="Monotype Sorts" charset="0"/>
              <a:buNone/>
              <a:defRPr/>
            </a:pPr>
            <a:r>
              <a:rPr lang="ar-JO"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لا تكن طماعاً</a:t>
            </a:r>
            <a:endParaRPr lang="en-US"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4788024" y="4495800"/>
            <a:ext cx="4286816" cy="1295400"/>
          </a:xfrm>
          <a:prstGeom prst="rect">
            <a:avLst/>
          </a:prstGeom>
          <a:noFill/>
          <a:ln w="9525">
            <a:noFill/>
            <a:miter lim="800000"/>
            <a:headEnd/>
            <a:tailEnd/>
          </a:ln>
          <a:effectLst/>
        </p:spPr>
        <p:txBody>
          <a:bodyPr anchor="ctr"/>
          <a:lstStyle/>
          <a:p>
            <a:pPr algn="ctr" eaLnBrk="1" hangingPunct="1">
              <a:defRPr/>
            </a:pPr>
            <a:r>
              <a:rPr lang="ar-JO" sz="4400" kern="0" dirty="0">
                <a:solidFill>
                  <a:schemeClr val="tx2"/>
                </a:solidFill>
                <a:effectLst>
                  <a:glow rad="254000">
                    <a:schemeClr val="bg1">
                      <a:alpha val="84000"/>
                    </a:schemeClr>
                  </a:glow>
                </a:effectLst>
                <a:latin typeface="Arial" panose="020B0604020202020204" pitchFamily="34" charset="0"/>
                <a:ea typeface="+mj-ea"/>
                <a:cs typeface="Arial" panose="020B0604020202020204" pitchFamily="34" charset="0"/>
              </a:rPr>
              <a:t>القرد والمبهرج</a:t>
            </a:r>
            <a:endParaRPr lang="en-US" sz="4400" kern="0" dirty="0">
              <a:solidFill>
                <a:schemeClr val="tx2"/>
              </a:solidFill>
              <a:effectLst>
                <a:glow rad="254000">
                  <a:schemeClr val="bg1">
                    <a:alpha val="84000"/>
                  </a:schemeClr>
                </a:glow>
              </a:effectLst>
              <a:latin typeface="Arial" panose="020B0604020202020204" pitchFamily="34" charset="0"/>
              <a:ea typeface="+mj-ea"/>
              <a:cs typeface="Arial" panose="020B0604020202020204" pitchFamily="34" charset="0"/>
            </a:endParaRPr>
          </a:p>
        </p:txBody>
      </p:sp>
      <p:sp>
        <p:nvSpPr>
          <p:cNvPr id="6" name="Rectangle 2"/>
          <p:cNvSpPr txBox="1">
            <a:spLocks noChangeArrowheads="1"/>
          </p:cNvSpPr>
          <p:nvPr/>
        </p:nvSpPr>
        <p:spPr bwMode="auto">
          <a:xfrm>
            <a:off x="152400" y="1295400"/>
            <a:ext cx="3200400" cy="3505200"/>
          </a:xfrm>
          <a:prstGeom prst="rect">
            <a:avLst/>
          </a:prstGeom>
          <a:noFill/>
          <a:ln w="9525">
            <a:noFill/>
            <a:miter lim="800000"/>
            <a:headEnd/>
            <a:tailEnd/>
          </a:ln>
          <a:effectLst/>
        </p:spPr>
        <p:txBody>
          <a:bodyPr anchor="ctr"/>
          <a:lstStyle/>
          <a:p>
            <a:pPr algn="ctr" eaLnBrk="1" hangingPunct="1">
              <a:defRPr/>
            </a:pPr>
            <a:r>
              <a:rPr lang="ar-JO" sz="3200" kern="0" dirty="0">
                <a:solidFill>
                  <a:schemeClr val="tx2"/>
                </a:solidFill>
                <a:effectLst>
                  <a:glow rad="254000">
                    <a:schemeClr val="bg1">
                      <a:alpha val="84000"/>
                    </a:schemeClr>
                  </a:glow>
                </a:effectLst>
                <a:latin typeface="Arial" panose="020B0604020202020204" pitchFamily="34" charset="0"/>
                <a:ea typeface="+mj-ea"/>
                <a:cs typeface="Arial" panose="020B0604020202020204" pitchFamily="34" charset="0"/>
              </a:rPr>
              <a:t>محبة المال أصل     كل الشرور</a:t>
            </a:r>
            <a:br>
              <a:rPr lang="en-US" sz="3200" kern="0" dirty="0">
                <a:solidFill>
                  <a:schemeClr val="tx2"/>
                </a:solidFill>
                <a:effectLst>
                  <a:glow rad="254000">
                    <a:schemeClr val="bg1">
                      <a:alpha val="84000"/>
                    </a:schemeClr>
                  </a:glow>
                </a:effectLst>
                <a:latin typeface="Arial" panose="020B0604020202020204" pitchFamily="34" charset="0"/>
                <a:ea typeface="+mj-ea"/>
                <a:cs typeface="Arial" panose="020B0604020202020204" pitchFamily="34" charset="0"/>
              </a:rPr>
            </a:br>
            <a:r>
              <a:rPr lang="ar-JO" sz="3200" kern="0" dirty="0">
                <a:solidFill>
                  <a:schemeClr val="tx2"/>
                </a:solidFill>
                <a:effectLst>
                  <a:glow rad="254000">
                    <a:schemeClr val="bg1">
                      <a:alpha val="84000"/>
                    </a:schemeClr>
                  </a:glow>
                </a:effectLst>
                <a:latin typeface="Arial" panose="020B0604020202020204" pitchFamily="34" charset="0"/>
                <a:ea typeface="+mj-ea"/>
                <a:cs typeface="Arial" panose="020B0604020202020204" pitchFamily="34" charset="0"/>
              </a:rPr>
              <a:t>(1 تي 6: 10)</a:t>
            </a:r>
            <a:endParaRPr lang="en-US" sz="3200" kern="0" dirty="0">
              <a:solidFill>
                <a:schemeClr val="tx2"/>
              </a:solidFill>
              <a:effectLst>
                <a:glow rad="254000">
                  <a:schemeClr val="bg1">
                    <a:alpha val="84000"/>
                  </a:schemeClr>
                </a:glow>
              </a:effectLst>
              <a:latin typeface="Arial" panose="020B0604020202020204" pitchFamily="34" charset="0"/>
              <a:ea typeface="+mj-ea"/>
              <a:cs typeface="Arial" panose="020B0604020202020204" pitchFamily="34" charset="0"/>
            </a:endParaRPr>
          </a:p>
        </p:txBody>
      </p:sp>
      <p:sp>
        <p:nvSpPr>
          <p:cNvPr id="102406"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effectLst>
                  <a:glow rad="254000">
                    <a:schemeClr val="bg1">
                      <a:alpha val="84000"/>
                    </a:schemeClr>
                  </a:glow>
                </a:effectLst>
                <a:latin typeface="Arial" panose="020B0604020202020204" pitchFamily="34" charset="0"/>
                <a:cs typeface="Arial" panose="020B0604020202020204" pitchFamily="34" charset="0"/>
              </a:rPr>
              <a:t>72</a:t>
            </a:r>
            <a:endParaRPr lang="en-US" b="1" dirty="0">
              <a:effectLst>
                <a:glow rad="254000">
                  <a:schemeClr val="bg1">
                    <a:alpha val="84000"/>
                  </a:schemeClr>
                </a:glow>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29"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9" name="Rectangle 3"/>
          <p:cNvSpPr>
            <a:spLocks noGrp="1" noChangeArrowheads="1"/>
          </p:cNvSpPr>
          <p:nvPr>
            <p:ph type="body" idx="1"/>
          </p:nvPr>
        </p:nvSpPr>
        <p:spPr>
          <a:xfrm>
            <a:off x="1828800" y="3200400"/>
            <a:ext cx="5943600" cy="914400"/>
          </a:xfrm>
        </p:spPr>
        <p:txBody>
          <a:bodyPr/>
          <a:lstStyle/>
          <a:p>
            <a:pPr marL="0" indent="0" algn="ctr" eaLnBrk="1" hangingPunct="1">
              <a:spcBef>
                <a:spcPct val="0"/>
              </a:spcBef>
              <a:buFont typeface="Monotype Sorts" charset="2"/>
              <a:buNone/>
              <a:defRPr/>
            </a:pPr>
            <a:r>
              <a:rPr lang="en-US" sz="6000" dirty="0">
                <a:solidFill>
                  <a:schemeClr val="tx2"/>
                </a:solidFill>
                <a:effectLst>
                  <a:glow rad="139700">
                    <a:schemeClr val="bg1">
                      <a:alpha val="75000"/>
                    </a:schemeClr>
                  </a:glow>
                </a:effectLst>
                <a:latin typeface="Arial" panose="020B0604020202020204" pitchFamily="34" charset="0"/>
                <a:cs typeface="Arial" panose="020B0604020202020204" pitchFamily="34" charset="0"/>
              </a:rPr>
              <a:t>Restore nets</a:t>
            </a:r>
          </a:p>
        </p:txBody>
      </p:sp>
      <p:pic>
        <p:nvPicPr>
          <p:cNvPr id="8" name="Picture 1" descr="step 2 with 3 people browner.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5400"/>
            <a:ext cx="9144000"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680120"/>
          </a:xfrm>
        </p:spPr>
        <p:txBody>
          <a:bodyPr/>
          <a:lstStyle/>
          <a:p>
            <a:pPr marL="533400" indent="-533400" algn="ctr" eaLnBrk="1" hangingPunct="1">
              <a:defRPr/>
            </a:pPr>
            <a:r>
              <a:rPr lang="ar-JO" sz="3200" i="0" dirty="0">
                <a:effectLst>
                  <a:glow rad="139700">
                    <a:schemeClr val="bg1">
                      <a:alpha val="75000"/>
                    </a:schemeClr>
                  </a:glow>
                </a:effectLst>
                <a:latin typeface="Arial" panose="020B0604020202020204" pitchFamily="34" charset="0"/>
                <a:cs typeface="Arial" panose="020B0604020202020204" pitchFamily="34" charset="0"/>
              </a:rPr>
              <a:t>لا تجعل من إصلاح الشباك أولويتك</a:t>
            </a:r>
            <a:endParaRPr lang="en-US" sz="3200" i="0" dirty="0">
              <a:effectLst>
                <a:glow rad="139700">
                  <a:schemeClr val="bg1">
                    <a:alpha val="75000"/>
                  </a:schemeClr>
                </a:glow>
              </a:effectLst>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7" name="Rectangle 3"/>
          <p:cNvSpPr txBox="1">
            <a:spLocks noChangeArrowheads="1"/>
          </p:cNvSpPr>
          <p:nvPr/>
        </p:nvSpPr>
        <p:spPr bwMode="auto">
          <a:xfrm>
            <a:off x="0" y="5105400"/>
            <a:ext cx="9144000" cy="914400"/>
          </a:xfrm>
          <a:prstGeom prst="rect">
            <a:avLst/>
          </a:prstGeom>
          <a:noFill/>
          <a:ln w="9525">
            <a:noFill/>
            <a:miter lim="800000"/>
            <a:headEnd/>
            <a:tailEnd/>
          </a:ln>
          <a:effectLst>
            <a:outerShdw blurRad="25400" dist="25399" dir="2700000" algn="ctr" rotWithShape="0">
              <a:schemeClr val="bg2">
                <a:alpha val="99962"/>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 typeface="Monotype Sorts" charset="2"/>
              <a:buNone/>
              <a:tabLst/>
              <a:defRPr/>
            </a:pPr>
            <a:r>
              <a:rPr kumimoji="0" lang="ar-JO" sz="6000" b="0" i="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rPr>
              <a:t>أصلح الناس</a:t>
            </a:r>
            <a:endParaRPr kumimoji="0" lang="en-US" sz="6000" b="0" i="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406535"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72</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514600" y="44958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r>
              <a:rPr lang="en-US" sz="4400" i="1" kern="0" dirty="0">
                <a:solidFill>
                  <a:schemeClr val="tx2"/>
                </a:solidFill>
                <a:latin typeface="Arial" panose="020B0604020202020204" pitchFamily="34" charset="0"/>
                <a:ea typeface="+mj-ea"/>
                <a:cs typeface="Arial" panose="020B0604020202020204" pitchFamily="34" charset="0"/>
              </a:rPr>
              <a:t>The monkey &amp; tinsel</a:t>
            </a:r>
          </a:p>
        </p:txBody>
      </p:sp>
      <p:pic>
        <p:nvPicPr>
          <p:cNvPr id="41987" name="Picture 6" descr="greed-for-money.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eaLnBrk="1" hangingPunct="1">
              <a:defRPr/>
            </a:pPr>
            <a:br>
              <a:rPr lang="en-US" sz="3200" i="0" dirty="0">
                <a:effectLst>
                  <a:glow rad="139700">
                    <a:schemeClr val="bg1">
                      <a:alpha val="75000"/>
                    </a:schemeClr>
                  </a:glow>
                </a:effectLst>
                <a:latin typeface="Arial" panose="020B0604020202020204" pitchFamily="34" charset="0"/>
                <a:cs typeface="Arial" panose="020B0604020202020204" pitchFamily="34" charset="0"/>
              </a:rPr>
            </a:br>
            <a:r>
              <a:rPr lang="ar-JO" sz="3200" i="0" dirty="0">
                <a:effectLst>
                  <a:glow rad="139700">
                    <a:schemeClr val="bg1">
                      <a:alpha val="75000"/>
                    </a:schemeClr>
                  </a:glow>
                </a:effectLst>
                <a:latin typeface="Arial" panose="020B0604020202020204" pitchFamily="34" charset="0"/>
                <a:cs typeface="Arial" panose="020B0604020202020204" pitchFamily="34" charset="0"/>
              </a:rPr>
              <a:t>ب. إيضاحات أفضل تطبق مفهوماً ما لأنه مرتبط ل</a:t>
            </a:r>
            <a:r>
              <a:rPr lang="ar-JO" sz="3200" i="0" dirty="0">
                <a:solidFill>
                  <a:srgbClr val="FFFF00"/>
                </a:solidFill>
                <a:effectLst>
                  <a:glow rad="139700">
                    <a:schemeClr val="bg1">
                      <a:alpha val="75000"/>
                    </a:schemeClr>
                  </a:glow>
                </a:effectLst>
                <a:latin typeface="Arial" panose="020B0604020202020204" pitchFamily="34" charset="0"/>
                <a:cs typeface="Arial" panose="020B0604020202020204" pitchFamily="34" charset="0"/>
              </a:rPr>
              <a:t>نفس</a:t>
            </a:r>
            <a:r>
              <a:rPr lang="ar-JO" sz="3200" i="0" dirty="0">
                <a:effectLst>
                  <a:glow rad="139700">
                    <a:schemeClr val="bg1">
                      <a:alpha val="75000"/>
                    </a:schemeClr>
                  </a:glow>
                </a:effectLst>
                <a:latin typeface="Arial" panose="020B0604020202020204" pitchFamily="34" charset="0"/>
                <a:cs typeface="Arial" panose="020B0604020202020204" pitchFamily="34" charset="0"/>
              </a:rPr>
              <a:t> المنطقة في الحياة</a:t>
            </a:r>
            <a:endParaRPr lang="en-US" sz="3200" i="0" dirty="0">
              <a:latin typeface="Arial" panose="020B0604020202020204" pitchFamily="34" charset="0"/>
              <a:cs typeface="Arial" panose="020B0604020202020204" pitchFamily="34" charset="0"/>
            </a:endParaRPr>
          </a:p>
        </p:txBody>
      </p:sp>
      <p:sp>
        <p:nvSpPr>
          <p:cNvPr id="106501" name="Text Box 4"/>
          <p:cNvSpPr txBox="1">
            <a:spLocks noChangeArrowheads="1"/>
          </p:cNvSpPr>
          <p:nvPr/>
        </p:nvSpPr>
        <p:spPr bwMode="auto">
          <a:xfrm>
            <a:off x="8489510" y="76200"/>
            <a:ext cx="632705" cy="58477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marL="342900" indent="-342900" algn="ctr" eaLnBrk="1" hangingPunct="1">
              <a:spcBef>
                <a:spcPct val="20000"/>
              </a:spcBef>
              <a:buFont typeface="Monotype Sorts" charset="0"/>
              <a:buNone/>
              <a:defRPr sz="3200">
                <a:effectLst>
                  <a:glow rad="254000">
                    <a:schemeClr val="bg1">
                      <a:alpha val="84000"/>
                    </a:schemeClr>
                  </a:glow>
                </a:effectLst>
                <a:latin typeface="Tahoma" charset="0"/>
              </a:defRPr>
            </a:lvl1pPr>
            <a:lvl2pPr marL="742950" indent="-285750">
              <a:spcBef>
                <a:spcPct val="20000"/>
              </a:spcBef>
              <a:buFont typeface="Monotype Sorts" charset="0"/>
              <a:buChar char="F"/>
              <a:defRPr sz="2800">
                <a:latin typeface="+mn-lt"/>
                <a:ea typeface="+mn-ea"/>
              </a:defRPr>
            </a:lvl2pPr>
            <a:lvl3pPr marL="1143000" indent="-228600">
              <a:spcBef>
                <a:spcPct val="20000"/>
              </a:spcBef>
              <a:buFont typeface="Monotype Sorts" charset="0"/>
              <a:buChar char="F"/>
              <a:defRPr>
                <a:latin typeface="+mn-lt"/>
                <a:ea typeface="+mn-ea"/>
              </a:defRPr>
            </a:lvl3pPr>
            <a:lvl4pPr marL="1600200" indent="-228600">
              <a:spcBef>
                <a:spcPct val="20000"/>
              </a:spcBef>
              <a:buFont typeface="Monotype Sorts" charset="0"/>
              <a:buChar char="F"/>
              <a:defRPr sz="2000">
                <a:latin typeface="+mn-lt"/>
                <a:ea typeface="+mn-ea"/>
              </a:defRPr>
            </a:lvl4pPr>
            <a:lvl5pPr marL="2057400" indent="-228600">
              <a:spcBef>
                <a:spcPct val="20000"/>
              </a:spcBef>
              <a:buFont typeface="Monotype Sorts" charset="0"/>
              <a:buChar char="F"/>
              <a:defRPr sz="2000">
                <a:latin typeface="+mn-lt"/>
                <a:ea typeface="+mn-ea"/>
              </a:defRPr>
            </a:lvl5pPr>
            <a:lvl6pPr marL="2514600" indent="-228600" fontAlgn="base">
              <a:spcBef>
                <a:spcPct val="20000"/>
              </a:spcBef>
              <a:spcAft>
                <a:spcPct val="0"/>
              </a:spcAft>
              <a:buFont typeface="Monotype Sorts" charset="2"/>
              <a:buChar char="F"/>
              <a:defRPr sz="2000">
                <a:latin typeface="+mn-lt"/>
                <a:ea typeface="+mn-ea"/>
              </a:defRPr>
            </a:lvl6pPr>
            <a:lvl7pPr marL="2971800" indent="-228600" fontAlgn="base">
              <a:spcBef>
                <a:spcPct val="20000"/>
              </a:spcBef>
              <a:spcAft>
                <a:spcPct val="0"/>
              </a:spcAft>
              <a:buFont typeface="Monotype Sorts" charset="2"/>
              <a:buChar char="F"/>
              <a:defRPr sz="2000">
                <a:latin typeface="+mn-lt"/>
                <a:ea typeface="+mn-ea"/>
              </a:defRPr>
            </a:lvl7pPr>
            <a:lvl8pPr marL="3429000" indent="-228600" fontAlgn="base">
              <a:spcBef>
                <a:spcPct val="20000"/>
              </a:spcBef>
              <a:spcAft>
                <a:spcPct val="0"/>
              </a:spcAft>
              <a:buFont typeface="Monotype Sorts" charset="2"/>
              <a:buChar char="F"/>
              <a:defRPr sz="2000">
                <a:latin typeface="+mn-lt"/>
                <a:ea typeface="+mn-ea"/>
              </a:defRPr>
            </a:lvl8pPr>
            <a:lvl9pPr marL="3886200" indent="-228600" fontAlgn="base">
              <a:spcBef>
                <a:spcPct val="20000"/>
              </a:spcBef>
              <a:spcAft>
                <a:spcPct val="0"/>
              </a:spcAft>
              <a:buFont typeface="Monotype Sorts" charset="2"/>
              <a:buChar char="F"/>
              <a:defRPr sz="2000">
                <a:latin typeface="+mn-lt"/>
                <a:ea typeface="+mn-ea"/>
              </a:defRPr>
            </a:lvl9pPr>
          </a:lstStyle>
          <a:p>
            <a:pPr>
              <a:defRPr/>
            </a:pPr>
            <a:r>
              <a:rPr lang="ar-JO" sz="2400" b="1" dirty="0">
                <a:latin typeface="Arial" panose="020B0604020202020204" pitchFamily="34" charset="0"/>
                <a:cs typeface="Arial" panose="020B0604020202020204" pitchFamily="34" charset="0"/>
              </a:rPr>
              <a:t>72</a:t>
            </a:r>
            <a:endParaRPr lang="en-US" sz="2400" b="1" dirty="0">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5257800" y="5562600"/>
            <a:ext cx="3581400" cy="990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a:lstStyle>
          <a:p>
            <a:pPr algn="ctr" eaLnBrk="1" hangingPunct="1">
              <a:buFont typeface="Monotype Sorts" charset="0"/>
              <a:buNone/>
              <a:defRPr/>
            </a:pPr>
            <a:r>
              <a:rPr lang="ar-JO" altLang="ja-JP"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لا تكن طماعاً</a:t>
            </a:r>
            <a:endParaRPr lang="en-US"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endParaRPr>
          </a:p>
        </p:txBody>
      </p:sp>
      <p:sp>
        <p:nvSpPr>
          <p:cNvPr id="8" name="Rectangle 2"/>
          <p:cNvSpPr txBox="1">
            <a:spLocks noChangeArrowheads="1"/>
          </p:cNvSpPr>
          <p:nvPr/>
        </p:nvSpPr>
        <p:spPr bwMode="auto">
          <a:xfrm>
            <a:off x="2514600" y="4495800"/>
            <a:ext cx="6172200" cy="1295400"/>
          </a:xfrm>
          <a:prstGeom prst="rect">
            <a:avLst/>
          </a:prstGeom>
          <a:noFill/>
          <a:ln w="9525">
            <a:noFill/>
            <a:miter lim="800000"/>
            <a:headEnd/>
            <a:tailEnd/>
          </a:ln>
          <a:effectLst/>
        </p:spPr>
        <p:txBody>
          <a:bodyPr anchor="ctr"/>
          <a:lstStyle/>
          <a:p>
            <a:pPr algn="r" eaLnBrk="1" hangingPunct="1">
              <a:defRPr/>
            </a:pPr>
            <a:r>
              <a:rPr lang="ar-JO" sz="4400" i="1" kern="0" dirty="0">
                <a:solidFill>
                  <a:schemeClr val="tx2"/>
                </a:solidFill>
                <a:effectLst>
                  <a:glow rad="254000">
                    <a:schemeClr val="bg1">
                      <a:alpha val="84000"/>
                    </a:schemeClr>
                  </a:glow>
                </a:effectLst>
                <a:latin typeface="Arial" panose="020B0604020202020204" pitchFamily="34" charset="0"/>
                <a:ea typeface="+mj-ea"/>
                <a:cs typeface="Arial" panose="020B0604020202020204" pitchFamily="34" charset="0"/>
              </a:rPr>
              <a:t>الراعي الذي وقع</a:t>
            </a:r>
            <a:endParaRPr lang="en-US" sz="4400" i="1" kern="0" dirty="0">
              <a:solidFill>
                <a:schemeClr val="tx2"/>
              </a:solidFill>
              <a:effectLst>
                <a:glow rad="254000">
                  <a:schemeClr val="bg1">
                    <a:alpha val="84000"/>
                  </a:schemeClr>
                </a:glow>
              </a:effectLst>
              <a:latin typeface="Arial" panose="020B0604020202020204" pitchFamily="34" charset="0"/>
              <a:ea typeface="+mj-ea"/>
              <a:cs typeface="Arial" panose="020B0604020202020204" pitchFamily="34" charset="0"/>
            </a:endParaRPr>
          </a:p>
        </p:txBody>
      </p:sp>
      <p:sp>
        <p:nvSpPr>
          <p:cNvPr id="9" name="Rectangle 2"/>
          <p:cNvSpPr txBox="1">
            <a:spLocks noChangeArrowheads="1"/>
          </p:cNvSpPr>
          <p:nvPr/>
        </p:nvSpPr>
        <p:spPr bwMode="auto">
          <a:xfrm>
            <a:off x="152400" y="1295400"/>
            <a:ext cx="3200400" cy="3505200"/>
          </a:xfrm>
          <a:prstGeom prst="rect">
            <a:avLst/>
          </a:prstGeom>
          <a:noFill/>
          <a:ln w="9525">
            <a:noFill/>
            <a:miter lim="800000"/>
            <a:headEnd/>
            <a:tailEnd/>
          </a:ln>
          <a:effectLst/>
        </p:spPr>
        <p:txBody>
          <a:bodyPr anchor="ctr"/>
          <a:lstStyle/>
          <a:p>
            <a:pPr eaLnBrk="1" hangingPunct="1">
              <a:defRPr/>
            </a:pPr>
            <a:r>
              <a:rPr lang="ar-JO" sz="3200" i="1" kern="0" dirty="0">
                <a:solidFill>
                  <a:schemeClr val="tx2"/>
                </a:solidFill>
                <a:effectLst>
                  <a:glow rad="254000">
                    <a:schemeClr val="bg1">
                      <a:alpha val="84000"/>
                    </a:schemeClr>
                  </a:glow>
                </a:effectLst>
                <a:latin typeface="Arial" panose="020B0604020202020204" pitchFamily="34" charset="0"/>
                <a:ea typeface="+mj-ea"/>
                <a:cs typeface="Arial" panose="020B0604020202020204" pitchFamily="34" charset="0"/>
              </a:rPr>
              <a:t>محبة المال أصل     كل الشرور</a:t>
            </a:r>
            <a:br>
              <a:rPr lang="ar-JO" sz="3200" i="1" kern="0" dirty="0">
                <a:solidFill>
                  <a:schemeClr val="tx2"/>
                </a:solidFill>
                <a:effectLst>
                  <a:glow rad="254000">
                    <a:schemeClr val="bg1">
                      <a:alpha val="84000"/>
                    </a:schemeClr>
                  </a:glow>
                </a:effectLst>
                <a:latin typeface="Arial" panose="020B0604020202020204" pitchFamily="34" charset="0"/>
                <a:ea typeface="+mj-ea"/>
                <a:cs typeface="Arial" panose="020B0604020202020204" pitchFamily="34" charset="0"/>
              </a:rPr>
            </a:br>
            <a:r>
              <a:rPr lang="ar-JO" sz="3200" i="1" kern="0" dirty="0">
                <a:solidFill>
                  <a:schemeClr val="tx2"/>
                </a:solidFill>
                <a:effectLst>
                  <a:glow rad="254000">
                    <a:schemeClr val="bg1">
                      <a:alpha val="84000"/>
                    </a:schemeClr>
                  </a:glow>
                </a:effectLst>
                <a:latin typeface="Arial" panose="020B0604020202020204" pitchFamily="34" charset="0"/>
                <a:ea typeface="+mj-ea"/>
                <a:cs typeface="Arial" panose="020B0604020202020204" pitchFamily="34" charset="0"/>
              </a:rPr>
              <a:t>(1 تي 6: 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44450"/>
            <a:ext cx="8229600" cy="922338"/>
          </a:xfrm>
        </p:spPr>
        <p:txBody>
          <a:bodyPr/>
          <a:lstStyle/>
          <a:p>
            <a:r>
              <a:rPr lang="ar-JO" b="1" dirty="0">
                <a:solidFill>
                  <a:srgbClr val="FFFF00"/>
                </a:solidFill>
                <a:latin typeface="Arial" panose="020B0604020202020204" pitchFamily="34" charset="0"/>
                <a:ea typeface="ＭＳ Ｐゴシック" charset="0"/>
                <a:cs typeface="Arial" panose="020B0604020202020204" pitchFamily="34" charset="0"/>
              </a:rPr>
              <a:t>قانون التطبيق: نموذج</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4" name="Rectangle 2"/>
          <p:cNvSpPr txBox="1">
            <a:spLocks noChangeArrowheads="1"/>
          </p:cNvSpPr>
          <p:nvPr/>
        </p:nvSpPr>
        <p:spPr bwMode="auto">
          <a:xfrm>
            <a:off x="251520" y="1687513"/>
            <a:ext cx="2908300" cy="4679950"/>
          </a:xfrm>
          <a:prstGeom prst="rect">
            <a:avLst/>
          </a:prstGeom>
          <a:solidFill>
            <a:srgbClr val="0000FF"/>
          </a:solidFill>
          <a:ln w="9525">
            <a:solidFill>
              <a:schemeClr val="bg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sp>
        <p:nvSpPr>
          <p:cNvPr id="5" name="Rectangle 2"/>
          <p:cNvSpPr txBox="1">
            <a:spLocks noChangeArrowheads="1"/>
          </p:cNvSpPr>
          <p:nvPr/>
        </p:nvSpPr>
        <p:spPr bwMode="auto">
          <a:xfrm>
            <a:off x="5697016" y="1686818"/>
            <a:ext cx="2907432" cy="4680520"/>
          </a:xfrm>
          <a:prstGeom prst="rect">
            <a:avLst/>
          </a:prstGeom>
          <a:solidFill>
            <a:srgbClr val="FFFF00"/>
          </a:solidFill>
          <a:ln w="9525">
            <a:solidFill>
              <a:schemeClr val="bg1"/>
            </a:solid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sp>
        <p:nvSpPr>
          <p:cNvPr id="44036" name="Right Arrow 5"/>
          <p:cNvSpPr>
            <a:spLocks noChangeArrowheads="1"/>
          </p:cNvSpPr>
          <p:nvPr/>
        </p:nvSpPr>
        <p:spPr bwMode="auto">
          <a:xfrm>
            <a:off x="3159696" y="1614488"/>
            <a:ext cx="3500536" cy="2447925"/>
          </a:xfrm>
          <a:prstGeom prst="rightArrow">
            <a:avLst>
              <a:gd name="adj1" fmla="val 50000"/>
              <a:gd name="adj2" fmla="val 50003"/>
            </a:avLst>
          </a:pr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4037" name="Right Arrow 6"/>
          <p:cNvSpPr>
            <a:spLocks noChangeArrowheads="1"/>
          </p:cNvSpPr>
          <p:nvPr/>
        </p:nvSpPr>
        <p:spPr bwMode="auto">
          <a:xfrm>
            <a:off x="3159696" y="3990975"/>
            <a:ext cx="3500536" cy="2447925"/>
          </a:xfrm>
          <a:prstGeom prst="rightArrow">
            <a:avLst>
              <a:gd name="adj1" fmla="val 50000"/>
              <a:gd name="adj2" fmla="val 50003"/>
            </a:avLst>
          </a:pr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2"/>
          <p:cNvSpPr txBox="1">
            <a:spLocks noChangeArrowheads="1"/>
          </p:cNvSpPr>
          <p:nvPr/>
        </p:nvSpPr>
        <p:spPr bwMode="auto">
          <a:xfrm>
            <a:off x="6156176" y="2622922"/>
            <a:ext cx="2259360" cy="504056"/>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الإيمان</a:t>
            </a:r>
            <a:endParaRPr kumimoji="0" lang="en-US" sz="2400" b="1"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 name="Rectangle 2"/>
          <p:cNvSpPr txBox="1">
            <a:spLocks noChangeArrowheads="1"/>
          </p:cNvSpPr>
          <p:nvPr/>
        </p:nvSpPr>
        <p:spPr bwMode="auto">
          <a:xfrm>
            <a:off x="251520" y="1146758"/>
            <a:ext cx="2907432" cy="504056"/>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المصدر</a:t>
            </a:r>
            <a:endParaRPr kumimoji="0" lang="en-US" sz="2400" b="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sp>
        <p:nvSpPr>
          <p:cNvPr id="10" name="Rectangle 2"/>
          <p:cNvSpPr txBox="1">
            <a:spLocks noChangeArrowheads="1"/>
          </p:cNvSpPr>
          <p:nvPr/>
        </p:nvSpPr>
        <p:spPr bwMode="auto">
          <a:xfrm>
            <a:off x="6156176" y="4927178"/>
            <a:ext cx="2259360" cy="504056"/>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السلوك</a:t>
            </a:r>
            <a:endParaRPr kumimoji="0" lang="en-US" sz="2400" b="1"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11" name="Rectangle 2"/>
          <p:cNvSpPr txBox="1">
            <a:spLocks noChangeArrowheads="1"/>
          </p:cNvSpPr>
          <p:nvPr/>
        </p:nvSpPr>
        <p:spPr bwMode="auto">
          <a:xfrm>
            <a:off x="5724128" y="1146758"/>
            <a:ext cx="2808312" cy="504056"/>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النتيجة</a:t>
            </a:r>
            <a:endParaRPr kumimoji="0" lang="en-US" sz="2400" b="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cxnSp>
        <p:nvCxnSpPr>
          <p:cNvPr id="44044" name="Straight Arrow Connector 17"/>
          <p:cNvCxnSpPr>
            <a:cxnSpLocks noChangeShapeType="1"/>
            <a:stCxn id="44036" idx="1"/>
          </p:cNvCxnSpPr>
          <p:nvPr/>
        </p:nvCxnSpPr>
        <p:spPr bwMode="auto">
          <a:xfrm flipV="1">
            <a:off x="3159696" y="2838450"/>
            <a:ext cx="3240088" cy="1"/>
          </a:xfrm>
          <a:prstGeom prst="straightConnector1">
            <a:avLst/>
          </a:prstGeom>
          <a:noFill/>
          <a:ln w="38100">
            <a:solidFill>
              <a:schemeClr val="tx1"/>
            </a:solidFill>
            <a:round/>
            <a:headEnd/>
            <a:tailEnd/>
          </a:ln>
          <a:extLst>
            <a:ext uri="{909E8E84-426E-40dd-AFC4-6F175D3DCCD1}">
              <a14:hiddenFill xmlns="" xmlns:a14="http://schemas.microsoft.com/office/drawing/2010/main">
                <a:noFill/>
              </a14:hiddenFill>
            </a:ext>
          </a:extLst>
        </p:spPr>
      </p:cxnSp>
      <p:cxnSp>
        <p:nvCxnSpPr>
          <p:cNvPr id="44047" name="Straight Arrow Connector 20"/>
          <p:cNvCxnSpPr>
            <a:cxnSpLocks noChangeShapeType="1"/>
          </p:cNvCxnSpPr>
          <p:nvPr/>
        </p:nvCxnSpPr>
        <p:spPr bwMode="auto">
          <a:xfrm>
            <a:off x="3203848" y="5214938"/>
            <a:ext cx="3240087" cy="0"/>
          </a:xfrm>
          <a:prstGeom prst="straightConnector1">
            <a:avLst/>
          </a:prstGeom>
          <a:noFill/>
          <a:ln w="38100">
            <a:solidFill>
              <a:schemeClr val="tx1"/>
            </a:solidFill>
            <a:round/>
            <a:headEnd/>
            <a:tailEnd/>
          </a:ln>
          <a:extLst>
            <a:ext uri="{909E8E84-426E-40dd-AFC4-6F175D3DCCD1}">
              <a14:hiddenFill xmlns="" xmlns:a14="http://schemas.microsoft.com/office/drawing/2010/main">
                <a:noFill/>
              </a14:hiddenFill>
            </a:ext>
          </a:extLst>
        </p:spPr>
      </p:cxnSp>
      <p:sp>
        <p:nvSpPr>
          <p:cNvPr id="44048" name="Text Box 4"/>
          <p:cNvSpPr txBox="1">
            <a:spLocks noChangeArrowheads="1"/>
          </p:cNvSpPr>
          <p:nvPr/>
        </p:nvSpPr>
        <p:spPr bwMode="auto">
          <a:xfrm>
            <a:off x="8532813"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51</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 name="Rectangle 2"/>
          <p:cNvSpPr txBox="1">
            <a:spLocks noChangeArrowheads="1"/>
          </p:cNvSpPr>
          <p:nvPr/>
        </p:nvSpPr>
        <p:spPr bwMode="auto">
          <a:xfrm>
            <a:off x="3095836" y="1146758"/>
            <a:ext cx="2808312" cy="504056"/>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الأسلوب</a:t>
            </a:r>
            <a:endParaRPr kumimoji="0" lang="en-US" sz="2400" b="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sp>
        <p:nvSpPr>
          <p:cNvPr id="26" name="Rectangle 2"/>
          <p:cNvSpPr txBox="1">
            <a:spLocks noChangeArrowheads="1"/>
          </p:cNvSpPr>
          <p:nvPr/>
        </p:nvSpPr>
        <p:spPr bwMode="auto">
          <a:xfrm>
            <a:off x="278632" y="1686818"/>
            <a:ext cx="2880320" cy="4680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0" dirty="0">
                <a:solidFill>
                  <a:srgbClr val="FFFFFF"/>
                </a:solidFill>
                <a:latin typeface="Arial" panose="020B0604020202020204" pitchFamily="34" charset="0"/>
                <a:ea typeface="ＭＳ Ｐゴシック"/>
                <a:cs typeface="Arial" panose="020B0604020202020204" pitchFamily="34" charset="0"/>
              </a:rPr>
              <a:t>كل الكتاب </a:t>
            </a:r>
          </a:p>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0" dirty="0">
                <a:solidFill>
                  <a:srgbClr val="FFFFFF"/>
                </a:solidFill>
                <a:latin typeface="Arial" panose="020B0604020202020204" pitchFamily="34" charset="0"/>
                <a:ea typeface="ＭＳ Ｐゴシック"/>
                <a:cs typeface="Arial" panose="020B0604020202020204" pitchFamily="34" charset="0"/>
              </a:rPr>
              <a:t>هو موحى به </a:t>
            </a:r>
          </a:p>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0" dirty="0">
                <a:solidFill>
                  <a:srgbClr val="FFFFFF"/>
                </a:solidFill>
                <a:latin typeface="Arial" panose="020B0604020202020204" pitchFamily="34" charset="0"/>
                <a:ea typeface="ＭＳ Ｐゴシック"/>
                <a:cs typeface="Arial" panose="020B0604020202020204" pitchFamily="34" charset="0"/>
              </a:rPr>
              <a:t>من الله </a:t>
            </a:r>
          </a:p>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0" dirty="0">
                <a:solidFill>
                  <a:srgbClr val="FFFFFF"/>
                </a:solidFill>
                <a:latin typeface="Arial" panose="020B0604020202020204" pitchFamily="34" charset="0"/>
                <a:ea typeface="ＭＳ Ｐゴシック"/>
                <a:cs typeface="Arial" panose="020B0604020202020204" pitchFamily="34" charset="0"/>
              </a:rPr>
              <a:t>ونافع </a:t>
            </a:r>
            <a:r>
              <a:rPr lang="ar-JO" sz="2000" b="1" kern="0" dirty="0">
                <a:solidFill>
                  <a:srgbClr val="FFFF00"/>
                </a:solidFill>
                <a:latin typeface="Arial" panose="020B0604020202020204" pitchFamily="34" charset="0"/>
                <a:ea typeface="ＭＳ Ｐゴシック"/>
                <a:cs typeface="Arial" panose="020B0604020202020204" pitchFamily="34" charset="0"/>
              </a:rPr>
              <a:t>للتعليم</a:t>
            </a:r>
            <a:r>
              <a:rPr lang="ar-JO" sz="2000" b="1" kern="0" dirty="0">
                <a:solidFill>
                  <a:srgbClr val="FFFFFF"/>
                </a:solidFill>
                <a:latin typeface="Arial" panose="020B0604020202020204" pitchFamily="34" charset="0"/>
                <a:ea typeface="ＭＳ Ｐゴシック"/>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0" dirty="0">
                <a:solidFill>
                  <a:srgbClr val="FFFFFF"/>
                </a:solidFill>
                <a:latin typeface="Arial" panose="020B0604020202020204" pitchFamily="34" charset="0"/>
                <a:ea typeface="ＭＳ Ｐゴシック"/>
                <a:cs typeface="Arial" panose="020B0604020202020204" pitchFamily="34" charset="0"/>
              </a:rPr>
              <a:t>و</a:t>
            </a:r>
            <a:r>
              <a:rPr lang="ar-JO" sz="2000" b="1" kern="0" dirty="0">
                <a:solidFill>
                  <a:srgbClr val="FFFF00"/>
                </a:solidFill>
                <a:latin typeface="Arial" panose="020B0604020202020204" pitchFamily="34" charset="0"/>
                <a:ea typeface="ＭＳ Ｐゴシック"/>
                <a:cs typeface="Arial" panose="020B0604020202020204" pitchFamily="34" charset="0"/>
              </a:rPr>
              <a:t>التوبيخ</a:t>
            </a:r>
            <a:r>
              <a:rPr lang="ar-JO" sz="2000" b="1" kern="0" dirty="0">
                <a:solidFill>
                  <a:srgbClr val="FFFFFF"/>
                </a:solidFill>
                <a:latin typeface="Arial" panose="020B0604020202020204" pitchFamily="34" charset="0"/>
                <a:ea typeface="ＭＳ Ｐゴシック"/>
                <a:cs typeface="Arial" panose="020B0604020202020204" pitchFamily="34" charset="0"/>
              </a:rPr>
              <a:t> </a:t>
            </a:r>
            <a:r>
              <a:rPr lang="ar-JO" sz="2000" b="1" kern="0" dirty="0">
                <a:solidFill>
                  <a:srgbClr val="FFFF00"/>
                </a:solidFill>
                <a:latin typeface="Arial" panose="020B0604020202020204" pitchFamily="34" charset="0"/>
                <a:ea typeface="ＭＳ Ｐゴシック"/>
                <a:cs typeface="Arial" panose="020B0604020202020204" pitchFamily="34" charset="0"/>
              </a:rPr>
              <a:t>للتقويم</a:t>
            </a:r>
            <a:r>
              <a:rPr lang="ar-JO" sz="2000" b="1" kern="0" dirty="0">
                <a:solidFill>
                  <a:srgbClr val="FFFFFF"/>
                </a:solidFill>
                <a:latin typeface="Arial" panose="020B0604020202020204" pitchFamily="34" charset="0"/>
                <a:ea typeface="ＭＳ Ｐゴシック"/>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0" dirty="0">
                <a:solidFill>
                  <a:srgbClr val="FFFFFF"/>
                </a:solidFill>
                <a:latin typeface="Arial" panose="020B0604020202020204" pitchFamily="34" charset="0"/>
                <a:ea typeface="ＭＳ Ｐゴシック"/>
                <a:cs typeface="Arial" panose="020B0604020202020204" pitchFamily="34" charset="0"/>
              </a:rPr>
              <a:t>و</a:t>
            </a:r>
            <a:r>
              <a:rPr lang="ar-JO" sz="2000" b="1" kern="0" dirty="0">
                <a:solidFill>
                  <a:srgbClr val="FFFF00"/>
                </a:solidFill>
                <a:latin typeface="Arial" panose="020B0604020202020204" pitchFamily="34" charset="0"/>
                <a:ea typeface="ＭＳ Ｐゴシック"/>
                <a:cs typeface="Arial" panose="020B0604020202020204" pitchFamily="34" charset="0"/>
              </a:rPr>
              <a:t>التأديب</a:t>
            </a:r>
            <a:r>
              <a:rPr lang="ar-JO" sz="2000" b="1" kern="0" dirty="0">
                <a:solidFill>
                  <a:srgbClr val="FFFFFF"/>
                </a:solidFill>
                <a:latin typeface="Arial" panose="020B0604020202020204" pitchFamily="34" charset="0"/>
                <a:ea typeface="ＭＳ Ｐゴシック"/>
                <a:cs typeface="Arial" panose="020B0604020202020204" pitchFamily="34" charset="0"/>
              </a:rPr>
              <a:t> الذي في البر</a:t>
            </a:r>
          </a:p>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0" dirty="0">
                <a:solidFill>
                  <a:srgbClr val="FFFFFF"/>
                </a:solidFill>
                <a:latin typeface="Arial" panose="020B0604020202020204" pitchFamily="34" charset="0"/>
                <a:ea typeface="ＭＳ Ｐゴシック"/>
                <a:cs typeface="Arial" panose="020B0604020202020204" pitchFamily="34" charset="0"/>
              </a:rPr>
              <a:t> لكي يكون إنسان الله </a:t>
            </a:r>
          </a:p>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0" dirty="0">
                <a:solidFill>
                  <a:srgbClr val="FFFFFF"/>
                </a:solidFill>
                <a:latin typeface="Arial" panose="020B0604020202020204" pitchFamily="34" charset="0"/>
                <a:ea typeface="ＭＳ Ｐゴシック"/>
                <a:cs typeface="Arial" panose="020B0604020202020204" pitchFamily="34" charset="0"/>
              </a:rPr>
              <a:t>كاملاً متأهباً لكل عمل صالح</a:t>
            </a:r>
            <a:br>
              <a:rPr kumimoji="0" lang="en-US" sz="2000" b="1"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br>
            <a:r>
              <a:rPr kumimoji="0" lang="ar-JO" sz="2000" b="1"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(2 تي 3: 16-17)</a:t>
            </a:r>
            <a:endParaRPr kumimoji="0" lang="en-US" sz="2000" b="1"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7" name="Rectangle 2"/>
          <p:cNvSpPr txBox="1">
            <a:spLocks noChangeArrowheads="1"/>
          </p:cNvSpPr>
          <p:nvPr/>
        </p:nvSpPr>
        <p:spPr bwMode="auto">
          <a:xfrm>
            <a:off x="3186064" y="2264829"/>
            <a:ext cx="3186136" cy="504056"/>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العقيدة (التعليم</a:t>
            </a:r>
            <a:endParaRPr kumimoji="0" lang="en-US" sz="2400" b="1"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 name="Rectangle 2"/>
          <p:cNvSpPr txBox="1">
            <a:spLocks noChangeArrowheads="1"/>
          </p:cNvSpPr>
          <p:nvPr/>
        </p:nvSpPr>
        <p:spPr bwMode="auto">
          <a:xfrm>
            <a:off x="3541440" y="2912901"/>
            <a:ext cx="2475384" cy="504056"/>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التقويم</a:t>
            </a:r>
            <a:endParaRPr kumimoji="0" lang="en-US" sz="2400" b="1"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9" name="Rectangle 2"/>
          <p:cNvSpPr txBox="1">
            <a:spLocks noChangeArrowheads="1"/>
          </p:cNvSpPr>
          <p:nvPr/>
        </p:nvSpPr>
        <p:spPr bwMode="auto">
          <a:xfrm>
            <a:off x="3541440" y="4641093"/>
            <a:ext cx="2475384" cy="504056"/>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b="1" kern="0" dirty="0">
                <a:solidFill>
                  <a:srgbClr val="000000"/>
                </a:solidFill>
                <a:latin typeface="Arial" panose="020B0604020202020204" pitchFamily="34" charset="0"/>
                <a:ea typeface="ＭＳ Ｐゴシック"/>
                <a:cs typeface="Arial" panose="020B0604020202020204" pitchFamily="34" charset="0"/>
              </a:rPr>
              <a:t>التأديب</a:t>
            </a:r>
            <a:endParaRPr kumimoji="0" lang="en-US" sz="2400" b="1"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30" name="Rectangle 2"/>
          <p:cNvSpPr txBox="1">
            <a:spLocks noChangeArrowheads="1"/>
          </p:cNvSpPr>
          <p:nvPr/>
        </p:nvSpPr>
        <p:spPr bwMode="auto">
          <a:xfrm>
            <a:off x="3541440" y="5289165"/>
            <a:ext cx="2475384" cy="504056"/>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التوبيخ</a:t>
            </a:r>
            <a:endParaRPr kumimoji="0" lang="en-US" sz="2400" b="1"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rPr>
              <a:t>مقتبس من بروس ويلكينسون، 7 قواين للمتعلم (السير عبر الكتاب المقدس)</a:t>
            </a:r>
            <a:endParaRPr kumimoji="0" lang="en-US" sz="1600" b="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07950" y="44450"/>
            <a:ext cx="8578850" cy="922338"/>
          </a:xfrm>
        </p:spPr>
        <p:txBody>
          <a:bodyPr/>
          <a:lstStyle/>
          <a:p>
            <a:r>
              <a:rPr lang="ar-JO" sz="4000" b="1" dirty="0">
                <a:solidFill>
                  <a:schemeClr val="bg1"/>
                </a:solidFill>
                <a:latin typeface="Arial" panose="020B0604020202020204" pitchFamily="34" charset="0"/>
                <a:ea typeface="ＭＳ Ｐゴシック" charset="0"/>
                <a:cs typeface="Arial" panose="020B0604020202020204" pitchFamily="34" charset="0"/>
              </a:rPr>
              <a:t>اقوال مأثورة عن التطبيق</a:t>
            </a:r>
            <a:endParaRPr lang="en-US" sz="4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2" name="Rectangle 2"/>
          <p:cNvSpPr txBox="1">
            <a:spLocks noChangeArrowheads="1"/>
          </p:cNvSpPr>
          <p:nvPr/>
        </p:nvSpPr>
        <p:spPr bwMode="auto">
          <a:xfrm>
            <a:off x="107504" y="980728"/>
            <a:ext cx="9036496" cy="5400600"/>
          </a:xfrm>
          <a:prstGeom prst="rect">
            <a:avLst/>
          </a:prstGeom>
          <a:solidFill>
            <a:srgbClr val="000090"/>
          </a:solidFill>
          <a:ln w="9525">
            <a:noFill/>
            <a:miter lim="800000"/>
            <a:headEnd/>
            <a:tailEnd/>
          </a:ln>
          <a:effectLst/>
        </p:spPr>
        <p:txBody>
          <a:bodyPr/>
          <a:lstStyle/>
          <a:p>
            <a:pPr marL="1498600" indent="-1498600" algn="r" eaLnBrk="1" fontAlgn="auto" hangingPunct="1">
              <a:spcBef>
                <a:spcPts val="0"/>
              </a:spcBef>
              <a:spcAft>
                <a:spcPts val="0"/>
              </a:spcAft>
              <a:defRPr/>
            </a:pPr>
            <a:r>
              <a:rPr lang="ar-JO" sz="2600" b="1" kern="0" dirty="0">
                <a:solidFill>
                  <a:srgbClr val="FFFFFF"/>
                </a:solidFill>
                <a:effectLst>
                  <a:glow rad="254000">
                    <a:srgbClr val="000000">
                      <a:alpha val="84000"/>
                    </a:srgbClr>
                  </a:glow>
                </a:effectLst>
                <a:latin typeface="Arial"/>
                <a:ea typeface="ＭＳ Ｐゴシック"/>
                <a:cs typeface="Arial"/>
              </a:rPr>
              <a:t>القول الأول: </a:t>
            </a:r>
            <a:r>
              <a:rPr lang="ar-JO" sz="2600" b="1" kern="0" dirty="0">
                <a:solidFill>
                  <a:srgbClr val="FFFF00"/>
                </a:solidFill>
                <a:effectLst>
                  <a:glow rad="254000">
                    <a:srgbClr val="000000">
                      <a:alpha val="84000"/>
                    </a:srgbClr>
                  </a:glow>
                </a:effectLst>
                <a:latin typeface="Arial"/>
                <a:ea typeface="ＭＳ Ｐゴシック"/>
                <a:cs typeface="Arial"/>
              </a:rPr>
              <a:t>التطبيق</a:t>
            </a:r>
            <a:r>
              <a:rPr lang="ar-JO" sz="2600" b="1" kern="0" dirty="0">
                <a:solidFill>
                  <a:srgbClr val="FFFFFF"/>
                </a:solidFill>
                <a:effectLst>
                  <a:glow rad="254000">
                    <a:srgbClr val="000000">
                      <a:alpha val="84000"/>
                    </a:srgbClr>
                  </a:glow>
                </a:effectLst>
                <a:latin typeface="Arial"/>
                <a:ea typeface="ＭＳ Ｐゴシック"/>
                <a:cs typeface="Arial"/>
              </a:rPr>
              <a:t> هو السبب المركزي لإعلان الله</a:t>
            </a:r>
          </a:p>
          <a:p>
            <a:pPr marL="1498600" indent="-1498600" algn="r" eaLnBrk="1" fontAlgn="auto" hangingPunct="1">
              <a:spcBef>
                <a:spcPts val="0"/>
              </a:spcBef>
              <a:spcAft>
                <a:spcPts val="0"/>
              </a:spcAft>
              <a:defRPr/>
            </a:pPr>
            <a:endParaRPr lang="en-US" sz="2600" b="1" kern="0" dirty="0">
              <a:solidFill>
                <a:srgbClr val="FFFFFF"/>
              </a:solidFill>
              <a:effectLst>
                <a:glow rad="254000">
                  <a:srgbClr val="000000">
                    <a:alpha val="84000"/>
                  </a:srgbClr>
                </a:glow>
              </a:effectLst>
              <a:latin typeface="Arial"/>
              <a:ea typeface="ＭＳ Ｐゴシック"/>
              <a:cs typeface="Arial"/>
            </a:endParaRPr>
          </a:p>
          <a:p>
            <a:pPr marL="1498600" indent="-1498600" algn="r" eaLnBrk="1" fontAlgn="auto" hangingPunct="1">
              <a:spcBef>
                <a:spcPts val="0"/>
              </a:spcBef>
              <a:spcAft>
                <a:spcPts val="0"/>
              </a:spcAft>
              <a:defRPr/>
            </a:pPr>
            <a:r>
              <a:rPr lang="ar-JO" sz="2600" b="1" kern="0" dirty="0">
                <a:solidFill>
                  <a:srgbClr val="FFFFFF"/>
                </a:solidFill>
                <a:effectLst>
                  <a:glow rad="254000">
                    <a:srgbClr val="000000">
                      <a:alpha val="84000"/>
                    </a:srgbClr>
                  </a:glow>
                </a:effectLst>
                <a:latin typeface="Arial"/>
                <a:ea typeface="ＭＳ Ｐゴシック"/>
                <a:cs typeface="Arial"/>
              </a:rPr>
              <a:t>القول الثاني: </a:t>
            </a:r>
            <a:r>
              <a:rPr lang="ar-JO" sz="2600" b="1" kern="0" dirty="0">
                <a:solidFill>
                  <a:srgbClr val="FFFF00"/>
                </a:solidFill>
                <a:effectLst>
                  <a:glow rad="254000">
                    <a:srgbClr val="000000">
                      <a:alpha val="84000"/>
                    </a:srgbClr>
                  </a:glow>
                </a:effectLst>
                <a:latin typeface="Arial"/>
                <a:ea typeface="ＭＳ Ｐゴシック"/>
                <a:cs typeface="Arial"/>
              </a:rPr>
              <a:t>التطبيق</a:t>
            </a:r>
            <a:r>
              <a:rPr lang="ar-JO" sz="2600" b="1" kern="0" dirty="0">
                <a:solidFill>
                  <a:srgbClr val="FFFFFF"/>
                </a:solidFill>
                <a:effectLst>
                  <a:glow rad="254000">
                    <a:srgbClr val="000000">
                      <a:alpha val="84000"/>
                    </a:srgbClr>
                  </a:glow>
                </a:effectLst>
                <a:latin typeface="Arial"/>
                <a:ea typeface="ＭＳ Ｐゴシック"/>
                <a:cs typeface="Arial"/>
              </a:rPr>
              <a:t> هو مسؤولية المعلم</a:t>
            </a:r>
          </a:p>
          <a:p>
            <a:pPr marL="1498600" indent="-1498600" algn="r" eaLnBrk="1" fontAlgn="auto" hangingPunct="1">
              <a:spcBef>
                <a:spcPts val="0"/>
              </a:spcBef>
              <a:spcAft>
                <a:spcPts val="0"/>
              </a:spcAft>
              <a:defRPr/>
            </a:pPr>
            <a:endParaRPr lang="en-US" sz="2600" b="1" kern="0" dirty="0">
              <a:solidFill>
                <a:srgbClr val="FFFFFF"/>
              </a:solidFill>
              <a:effectLst>
                <a:glow rad="254000">
                  <a:srgbClr val="000000">
                    <a:alpha val="84000"/>
                  </a:srgbClr>
                </a:glow>
              </a:effectLst>
              <a:latin typeface="Arial"/>
              <a:ea typeface="ＭＳ Ｐゴシック"/>
              <a:cs typeface="Arial"/>
            </a:endParaRPr>
          </a:p>
          <a:p>
            <a:pPr marL="1498600" indent="-1498600" algn="r" eaLnBrk="1" fontAlgn="auto" hangingPunct="1">
              <a:spcBef>
                <a:spcPts val="0"/>
              </a:spcBef>
              <a:spcAft>
                <a:spcPts val="0"/>
              </a:spcAft>
              <a:defRPr/>
            </a:pPr>
            <a:r>
              <a:rPr lang="ar-JO" sz="2600" b="1" kern="0" dirty="0">
                <a:solidFill>
                  <a:srgbClr val="FFFFFF"/>
                </a:solidFill>
                <a:effectLst>
                  <a:glow rad="254000">
                    <a:srgbClr val="000000">
                      <a:alpha val="84000"/>
                    </a:srgbClr>
                  </a:glow>
                </a:effectLst>
                <a:latin typeface="Arial"/>
                <a:ea typeface="ＭＳ Ｐゴシック"/>
                <a:cs typeface="Arial"/>
              </a:rPr>
              <a:t>القول الثالث: يجب أن يكون </a:t>
            </a:r>
            <a:r>
              <a:rPr lang="ar-JO" sz="2600" b="1" kern="0" dirty="0">
                <a:solidFill>
                  <a:srgbClr val="FFFF00"/>
                </a:solidFill>
                <a:effectLst>
                  <a:glow rad="254000">
                    <a:srgbClr val="000000">
                      <a:alpha val="84000"/>
                    </a:srgbClr>
                  </a:glow>
                </a:effectLst>
                <a:latin typeface="Arial"/>
                <a:ea typeface="ＭＳ Ｐゴシック"/>
                <a:cs typeface="Arial"/>
              </a:rPr>
              <a:t>التطبيق</a:t>
            </a:r>
            <a:r>
              <a:rPr lang="ar-JO" sz="2600" b="1" kern="0" dirty="0">
                <a:solidFill>
                  <a:srgbClr val="FFFFFF"/>
                </a:solidFill>
                <a:effectLst>
                  <a:glow rad="254000">
                    <a:srgbClr val="000000">
                      <a:alpha val="84000"/>
                    </a:srgbClr>
                  </a:glow>
                </a:effectLst>
                <a:latin typeface="Arial"/>
                <a:ea typeface="ＭＳ Ｐゴシック"/>
                <a:cs typeface="Arial"/>
              </a:rPr>
              <a:t> والمعلومات متوازنين</a:t>
            </a:r>
          </a:p>
          <a:p>
            <a:pPr marL="1498600" indent="-1498600" algn="r" eaLnBrk="1" fontAlgn="auto" hangingPunct="1">
              <a:spcBef>
                <a:spcPts val="0"/>
              </a:spcBef>
              <a:spcAft>
                <a:spcPts val="0"/>
              </a:spcAft>
              <a:defRPr/>
            </a:pPr>
            <a:endParaRPr lang="en-US" sz="2600" b="1" kern="0" dirty="0">
              <a:solidFill>
                <a:srgbClr val="FFFFFF"/>
              </a:solidFill>
              <a:effectLst>
                <a:glow rad="254000">
                  <a:srgbClr val="000000">
                    <a:alpha val="84000"/>
                  </a:srgbClr>
                </a:glow>
              </a:effectLst>
              <a:latin typeface="Arial"/>
              <a:ea typeface="ＭＳ Ｐゴシック"/>
              <a:cs typeface="Arial"/>
            </a:endParaRPr>
          </a:p>
          <a:p>
            <a:pPr marL="1498600" indent="-1498600" algn="r" eaLnBrk="1" fontAlgn="auto" hangingPunct="1">
              <a:spcBef>
                <a:spcPts val="0"/>
              </a:spcBef>
              <a:spcAft>
                <a:spcPts val="0"/>
              </a:spcAft>
              <a:defRPr/>
            </a:pPr>
            <a:r>
              <a:rPr lang="ar-JO" sz="2600" b="1" kern="0" dirty="0">
                <a:solidFill>
                  <a:srgbClr val="FFFFFF"/>
                </a:solidFill>
                <a:effectLst>
                  <a:glow rad="254000">
                    <a:srgbClr val="000000">
                      <a:alpha val="84000"/>
                    </a:srgbClr>
                  </a:glow>
                </a:effectLst>
                <a:latin typeface="Arial"/>
                <a:ea typeface="ＭＳ Ｐゴシック"/>
                <a:cs typeface="Arial"/>
              </a:rPr>
              <a:t>القول الرابع: التطبيق يركز النص على </a:t>
            </a:r>
            <a:r>
              <a:rPr lang="ar-JO" sz="2600" b="1" kern="0" dirty="0">
                <a:solidFill>
                  <a:srgbClr val="FFFF00"/>
                </a:solidFill>
                <a:effectLst>
                  <a:glow rad="254000">
                    <a:srgbClr val="000000">
                      <a:alpha val="84000"/>
                    </a:srgbClr>
                  </a:glow>
                </a:effectLst>
                <a:latin typeface="Arial"/>
                <a:ea typeface="ＭＳ Ｐゴシック"/>
                <a:cs typeface="Arial"/>
              </a:rPr>
              <a:t>احتياجات</a:t>
            </a:r>
            <a:r>
              <a:rPr lang="ar-JO" sz="2600" b="1" kern="0" dirty="0">
                <a:solidFill>
                  <a:srgbClr val="FFFFFF"/>
                </a:solidFill>
                <a:effectLst>
                  <a:glow rad="254000">
                    <a:srgbClr val="000000">
                      <a:alpha val="84000"/>
                    </a:srgbClr>
                  </a:glow>
                </a:effectLst>
                <a:latin typeface="Arial"/>
                <a:ea typeface="ＭＳ Ｐゴシック"/>
                <a:cs typeface="Arial"/>
              </a:rPr>
              <a:t> الطلاب</a:t>
            </a:r>
          </a:p>
          <a:p>
            <a:pPr marL="1498600" indent="-1498600" algn="r" eaLnBrk="1" fontAlgn="auto" hangingPunct="1">
              <a:spcBef>
                <a:spcPts val="0"/>
              </a:spcBef>
              <a:spcAft>
                <a:spcPts val="0"/>
              </a:spcAft>
              <a:defRPr/>
            </a:pPr>
            <a:endParaRPr lang="en-US" sz="2600" b="1" kern="0" dirty="0">
              <a:solidFill>
                <a:srgbClr val="FFFFFF"/>
              </a:solidFill>
              <a:effectLst>
                <a:glow rad="254000">
                  <a:srgbClr val="000000">
                    <a:alpha val="84000"/>
                  </a:srgbClr>
                </a:glow>
              </a:effectLst>
              <a:latin typeface="Arial"/>
              <a:ea typeface="ＭＳ Ｐゴシック"/>
              <a:cs typeface="Arial"/>
            </a:endParaRPr>
          </a:p>
          <a:p>
            <a:pPr marL="1498600" indent="-1498600" algn="r" eaLnBrk="1" fontAlgn="auto" hangingPunct="1">
              <a:spcBef>
                <a:spcPts val="0"/>
              </a:spcBef>
              <a:spcAft>
                <a:spcPts val="0"/>
              </a:spcAft>
              <a:defRPr/>
            </a:pPr>
            <a:r>
              <a:rPr lang="ar-JO" sz="2600" b="1" kern="0" dirty="0">
                <a:solidFill>
                  <a:srgbClr val="FFFFFF"/>
                </a:solidFill>
                <a:effectLst>
                  <a:glow rad="254000">
                    <a:srgbClr val="000000">
                      <a:alpha val="84000"/>
                    </a:srgbClr>
                  </a:glow>
                </a:effectLst>
                <a:latin typeface="Arial"/>
                <a:ea typeface="ＭＳ Ｐゴシック"/>
                <a:cs typeface="Arial"/>
              </a:rPr>
              <a:t>القول الخامس: يمتلك التطبيق التأثير الأعلى عندما </a:t>
            </a:r>
            <a:r>
              <a:rPr lang="ar-JO" sz="2600" b="1" kern="0" dirty="0">
                <a:solidFill>
                  <a:srgbClr val="FFFF00"/>
                </a:solidFill>
                <a:effectLst>
                  <a:glow rad="254000">
                    <a:srgbClr val="000000">
                      <a:alpha val="84000"/>
                    </a:srgbClr>
                  </a:glow>
                </a:effectLst>
                <a:latin typeface="Arial"/>
                <a:ea typeface="ＭＳ Ｐゴシック"/>
                <a:cs typeface="Arial"/>
              </a:rPr>
              <a:t>يرى</a:t>
            </a:r>
            <a:r>
              <a:rPr lang="ar-JO" sz="2600" b="1" kern="0" dirty="0">
                <a:solidFill>
                  <a:srgbClr val="FFFFFF"/>
                </a:solidFill>
                <a:effectLst>
                  <a:glow rad="254000">
                    <a:srgbClr val="000000">
                      <a:alpha val="84000"/>
                    </a:srgbClr>
                  </a:glow>
                </a:effectLst>
                <a:latin typeface="Arial"/>
                <a:ea typeface="ＭＳ Ｐゴシック"/>
                <a:cs typeface="Arial"/>
              </a:rPr>
              <a:t> الطلاب أساسه الكتابي</a:t>
            </a:r>
            <a:endParaRPr lang="en-US" sz="2600" b="1" kern="0" dirty="0">
              <a:solidFill>
                <a:srgbClr val="FFFFFF"/>
              </a:solidFill>
              <a:effectLst>
                <a:glow rad="254000">
                  <a:srgbClr val="000000">
                    <a:alpha val="84000"/>
                  </a:srgbClr>
                </a:glow>
              </a:effectLst>
              <a:latin typeface="Arial"/>
              <a:ea typeface="ＭＳ Ｐゴシック"/>
              <a:cs typeface="Arial"/>
            </a:endParaRPr>
          </a:p>
          <a:p>
            <a:pPr marL="1498600" indent="-1498600" eaLnBrk="1" fontAlgn="auto" hangingPunct="1">
              <a:spcBef>
                <a:spcPts val="0"/>
              </a:spcBef>
              <a:spcAft>
                <a:spcPts val="0"/>
              </a:spcAft>
              <a:defRPr/>
            </a:pPr>
            <a:endParaRPr lang="en-US" sz="2600" b="1" kern="0" dirty="0">
              <a:solidFill>
                <a:srgbClr val="FFFFFF"/>
              </a:solidFill>
              <a:effectLst>
                <a:glow rad="254000">
                  <a:srgbClr val="000000">
                    <a:alpha val="84000"/>
                  </a:srgbClr>
                </a:glow>
              </a:effectLst>
              <a:latin typeface="Arial"/>
              <a:ea typeface="ＭＳ Ｐゴシック"/>
              <a:cs typeface="Arial"/>
            </a:endParaRPr>
          </a:p>
          <a:p>
            <a:pPr marL="1498600" indent="-1498600" algn="r" eaLnBrk="1" fontAlgn="auto" hangingPunct="1">
              <a:spcBef>
                <a:spcPts val="0"/>
              </a:spcBef>
              <a:spcAft>
                <a:spcPts val="0"/>
              </a:spcAft>
              <a:defRPr/>
            </a:pPr>
            <a:r>
              <a:rPr lang="ar-JO" sz="2600" b="1" kern="0" dirty="0">
                <a:solidFill>
                  <a:srgbClr val="FFFFFF"/>
                </a:solidFill>
                <a:effectLst>
                  <a:glow rad="254000">
                    <a:srgbClr val="000000">
                      <a:alpha val="84000"/>
                    </a:srgbClr>
                  </a:glow>
                </a:effectLst>
                <a:latin typeface="Arial"/>
                <a:ea typeface="ＭＳ Ｐゴシック"/>
                <a:cs typeface="Arial"/>
              </a:rPr>
              <a:t>القول السادس: التطبيق الذي أثر على </a:t>
            </a:r>
            <a:r>
              <a:rPr lang="ar-JO" sz="2600" b="1" kern="0" dirty="0">
                <a:solidFill>
                  <a:srgbClr val="FFFF00"/>
                </a:solidFill>
                <a:effectLst>
                  <a:glow rad="254000">
                    <a:srgbClr val="000000">
                      <a:alpha val="84000"/>
                    </a:srgbClr>
                  </a:glow>
                </a:effectLst>
                <a:latin typeface="Arial"/>
                <a:ea typeface="ＭＳ Ｐゴシック"/>
                <a:cs typeface="Arial"/>
              </a:rPr>
              <a:t>المعلم</a:t>
            </a:r>
            <a:r>
              <a:rPr lang="ar-JO" sz="2600" b="1" kern="0" dirty="0">
                <a:solidFill>
                  <a:srgbClr val="FFFFFF"/>
                </a:solidFill>
                <a:effectLst>
                  <a:glow rad="254000">
                    <a:srgbClr val="000000">
                      <a:alpha val="84000"/>
                    </a:srgbClr>
                  </a:glow>
                </a:effectLst>
                <a:latin typeface="Arial"/>
                <a:ea typeface="ＭＳ Ｐゴシック"/>
                <a:cs typeface="Arial"/>
              </a:rPr>
              <a:t> سيسعى للتأثير على الطالب</a:t>
            </a:r>
            <a:endParaRPr lang="en-US" sz="2600" b="1" kern="0" dirty="0">
              <a:solidFill>
                <a:srgbClr val="FFFFFF"/>
              </a:solidFill>
              <a:effectLst>
                <a:glow rad="254000">
                  <a:srgbClr val="000000">
                    <a:alpha val="84000"/>
                  </a:srgbClr>
                </a:glow>
              </a:effectLst>
              <a:latin typeface="Arial"/>
              <a:ea typeface="ＭＳ Ｐゴシック"/>
              <a:cs typeface="Arial"/>
            </a:endParaRPr>
          </a:p>
          <a:p>
            <a:pPr marL="1498600" indent="-1498600" eaLnBrk="1" fontAlgn="auto" hangingPunct="1">
              <a:spcBef>
                <a:spcPts val="0"/>
              </a:spcBef>
              <a:spcAft>
                <a:spcPts val="0"/>
              </a:spcAft>
              <a:defRPr/>
            </a:pPr>
            <a:endParaRPr lang="en-US" sz="2600" b="1" kern="0" dirty="0">
              <a:solidFill>
                <a:srgbClr val="FFFF00"/>
              </a:solidFill>
              <a:effectLst>
                <a:glow rad="254000">
                  <a:srgbClr val="000000">
                    <a:alpha val="84000"/>
                  </a:srgbClr>
                </a:glow>
              </a:effectLst>
              <a:latin typeface="Arial"/>
              <a:ea typeface="ＭＳ Ｐゴシック"/>
              <a:cs typeface="Arial"/>
            </a:endParaRPr>
          </a:p>
          <a:p>
            <a:pPr marL="1498600" indent="-1498600" algn="r" eaLnBrk="1" fontAlgn="auto" hangingPunct="1">
              <a:spcBef>
                <a:spcPts val="0"/>
              </a:spcBef>
              <a:spcAft>
                <a:spcPts val="0"/>
              </a:spcAft>
              <a:defRPr/>
            </a:pPr>
            <a:r>
              <a:rPr lang="ar-JO" sz="2600" b="1" kern="0" dirty="0">
                <a:solidFill>
                  <a:schemeClr val="bg1"/>
                </a:solidFill>
                <a:effectLst>
                  <a:glow rad="254000">
                    <a:srgbClr val="000000">
                      <a:alpha val="84000"/>
                    </a:srgbClr>
                  </a:glow>
                </a:effectLst>
                <a:latin typeface="Arial"/>
                <a:ea typeface="ＭＳ Ｐゴシック"/>
                <a:cs typeface="Arial"/>
              </a:rPr>
              <a:t>القول السابع: يجب أن يقود التطبيق  الطالب من دراسة الكلمة إلى </a:t>
            </a:r>
            <a:r>
              <a:rPr lang="ar-JO" sz="2600" b="1" kern="0" dirty="0">
                <a:solidFill>
                  <a:srgbClr val="FFFF00"/>
                </a:solidFill>
                <a:effectLst>
                  <a:glow rad="254000">
                    <a:srgbClr val="000000">
                      <a:alpha val="84000"/>
                    </a:srgbClr>
                  </a:glow>
                </a:effectLst>
                <a:latin typeface="Arial"/>
                <a:ea typeface="ＭＳ Ｐゴシック"/>
                <a:cs typeface="Arial"/>
              </a:rPr>
              <a:t>طاعة الرب.</a:t>
            </a:r>
            <a:endParaRPr lang="en-US" sz="2600" b="1" kern="0" dirty="0">
              <a:solidFill>
                <a:srgbClr val="FFFF00"/>
              </a:solidFill>
              <a:effectLst>
                <a:glow rad="254000">
                  <a:srgbClr val="000000">
                    <a:alpha val="84000"/>
                  </a:srgbClr>
                </a:glow>
              </a:effectLst>
              <a:latin typeface="Arial"/>
              <a:ea typeface="ＭＳ Ｐゴシック"/>
              <a:cs typeface="Arial"/>
            </a:endParaRPr>
          </a:p>
        </p:txBody>
      </p:sp>
      <p:sp>
        <p:nvSpPr>
          <p:cNvPr id="46083" name="Text Box 4"/>
          <p:cNvSpPr txBox="1">
            <a:spLocks noChangeArrowheads="1"/>
          </p:cNvSpPr>
          <p:nvPr/>
        </p:nvSpPr>
        <p:spPr bwMode="auto">
          <a:xfrm>
            <a:off x="8532813"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rPr>
              <a:t>51</a:t>
            </a:r>
            <a:endParaRPr lang="en-US" b="1" dirty="0">
              <a:solidFill>
                <a:schemeClr val="bg1"/>
              </a:solidFill>
            </a:endParaRPr>
          </a:p>
        </p:txBody>
      </p:sp>
      <p:sp>
        <p:nvSpPr>
          <p:cNvPr id="31" name="Rectangle 2"/>
          <p:cNvSpPr txBox="1">
            <a:spLocks noChangeArrowheads="1"/>
          </p:cNvSpPr>
          <p:nvPr/>
        </p:nvSpPr>
        <p:spPr bwMode="auto">
          <a:xfrm>
            <a:off x="0" y="6353944"/>
            <a:ext cx="9144000" cy="504056"/>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ar-JO" sz="1800" b="1" kern="0" dirty="0">
                <a:solidFill>
                  <a:srgbClr val="FFFFFF"/>
                </a:solidFill>
                <a:effectLst>
                  <a:glow rad="254000">
                    <a:srgbClr val="000000">
                      <a:alpha val="84000"/>
                    </a:srgbClr>
                  </a:glow>
                </a:effectLst>
                <a:latin typeface="Arial" panose="020B0604020202020204" pitchFamily="34" charset="0"/>
                <a:ea typeface="ＭＳ Ｐゴシック"/>
                <a:cs typeface="Arial" panose="020B0604020202020204" pitchFamily="34" charset="0"/>
              </a:rPr>
              <a:t>مقتبس من بروس ويلكينسون، 7 قواين للمتعلم (السير عبر الكتاب المقدس)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theme/theme1.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5784</TotalTime>
  <Words>771</Words>
  <Application>Microsoft Macintosh PowerPoint</Application>
  <PresentationFormat>On-screen Show (4:3)</PresentationFormat>
  <Paragraphs>148</Paragraphs>
  <Slides>13</Slides>
  <Notes>13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13</vt:i4>
      </vt:variant>
    </vt:vector>
  </HeadingPairs>
  <TitlesOfParts>
    <vt:vector size="27" baseType="lpstr">
      <vt:lpstr>ＭＳ Ｐゴシック</vt:lpstr>
      <vt:lpstr>Times</vt:lpstr>
      <vt:lpstr>Arial</vt:lpstr>
      <vt:lpstr>Book Antiqua</vt:lpstr>
      <vt:lpstr>Monotype Sorts</vt:lpstr>
      <vt:lpstr>Tahoma</vt:lpstr>
      <vt:lpstr>Times New Roman</vt:lpstr>
      <vt:lpstr>Wingdings</vt:lpstr>
      <vt:lpstr>Full Moon</vt:lpstr>
      <vt:lpstr>Default Design</vt:lpstr>
      <vt:lpstr>1_Orbit</vt:lpstr>
      <vt:lpstr>3_Default Design</vt:lpstr>
      <vt:lpstr>1_untitled 1</vt:lpstr>
      <vt:lpstr>1_Full Moon</vt:lpstr>
      <vt:lpstr>الإيضاح بقصد التطبيق</vt:lpstr>
      <vt:lpstr>عملية إعداد عظة تفسيرية </vt:lpstr>
      <vt:lpstr>Restore People in Sin</vt:lpstr>
      <vt:lpstr>كلمة أصلحوا في غلاطية 6: 1 تشير في سياقات أخرى إلى إصلاح الصيادين للشباك</vt:lpstr>
      <vt:lpstr> أ. بعض الإيضاحات تشرح المفهوم فقط لأنه يأتي من مجال غير متصل بالحياة.</vt:lpstr>
      <vt:lpstr>لا تجعل من إصلاح الشباك أولويتك</vt:lpstr>
      <vt:lpstr> ب. إيضاحات أفضل تطبق مفهوماً ما لأنه مرتبط لنفس المنطقة في الحياة</vt:lpstr>
      <vt:lpstr>قانون التطبيق: نموذج</vt:lpstr>
      <vt:lpstr>اقوال مأثورة عن التطبيق</vt:lpstr>
      <vt:lpstr>أسلوب التطبيق</vt:lpstr>
      <vt:lpstr>تعظيم التطبيق</vt:lpstr>
      <vt:lpstr>الرابط للعرض التقديميِّ "دراسة الكتاب المقدَّس (علم التفسير)" متاحٌ على الموقع الإلكترونيّ: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113</cp:revision>
  <dcterms:created xsi:type="dcterms:W3CDTF">2004-09-11T01:03:24Z</dcterms:created>
  <dcterms:modified xsi:type="dcterms:W3CDTF">2024-01-17T07:32:30Z</dcterms:modified>
</cp:coreProperties>
</file>