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9" r:id="rId2"/>
    <p:sldMasterId id="2147483743" r:id="rId3"/>
    <p:sldMasterId id="2147483755" r:id="rId4"/>
    <p:sldMasterId id="2147483809" r:id="rId5"/>
    <p:sldMasterId id="2147483821" r:id="rId6"/>
    <p:sldMasterId id="2147483833" r:id="rId7"/>
    <p:sldMasterId id="2147483845" r:id="rId8"/>
    <p:sldMasterId id="2147483847" r:id="rId9"/>
    <p:sldMasterId id="2147483859" r:id="rId10"/>
    <p:sldMasterId id="2147483871" r:id="rId11"/>
    <p:sldMasterId id="2147483883" r:id="rId12"/>
    <p:sldMasterId id="2147483895" r:id="rId13"/>
    <p:sldMasterId id="2147483898" r:id="rId14"/>
  </p:sldMasterIdLst>
  <p:notesMasterIdLst>
    <p:notesMasterId r:id="rId41"/>
  </p:notesMasterIdLst>
  <p:sldIdLst>
    <p:sldId id="275" r:id="rId15"/>
    <p:sldId id="4885" r:id="rId16"/>
    <p:sldId id="4886" r:id="rId17"/>
    <p:sldId id="4887" r:id="rId18"/>
    <p:sldId id="261" r:id="rId19"/>
    <p:sldId id="262" r:id="rId20"/>
    <p:sldId id="592" r:id="rId21"/>
    <p:sldId id="609" r:id="rId22"/>
    <p:sldId id="998" r:id="rId23"/>
    <p:sldId id="999" r:id="rId24"/>
    <p:sldId id="1000" r:id="rId25"/>
    <p:sldId id="276" r:id="rId26"/>
    <p:sldId id="605" r:id="rId27"/>
    <p:sldId id="5298" r:id="rId28"/>
    <p:sldId id="611" r:id="rId29"/>
    <p:sldId id="5299" r:id="rId30"/>
    <p:sldId id="317" r:id="rId31"/>
    <p:sldId id="5207" r:id="rId32"/>
    <p:sldId id="5208" r:id="rId33"/>
    <p:sldId id="636" r:id="rId34"/>
    <p:sldId id="639" r:id="rId35"/>
    <p:sldId id="5209" r:id="rId36"/>
    <p:sldId id="641" r:id="rId37"/>
    <p:sldId id="465" r:id="rId38"/>
    <p:sldId id="277" r:id="rId39"/>
    <p:sldId id="488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9" autoAdjust="0"/>
    <p:restoredTop sz="65143" autoAdjust="0"/>
  </p:normalViewPr>
  <p:slideViewPr>
    <p:cSldViewPr snapToGrid="0" snapToObjects="1">
      <p:cViewPr varScale="1">
        <p:scale>
          <a:sx n="97" d="100"/>
          <a:sy n="97" d="100"/>
        </p:scale>
        <p:origin x="3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0" Type="http://schemas.openxmlformats.org/officeDocument/2006/relationships/slide" Target="slides/slide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2E77F-F792-AB4E-A495-540AAF5E8178}" type="datetimeFigureOut">
              <a:rPr lang="en-US" smtClean="0"/>
              <a:t>1/28/24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1914F-FB71-014C-AB5D-0EA8DF8B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9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Duvall, J. Scott, and J. Daniel Hays.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Grasping God's Word: A Hands-on Approach to Reading, Interpreting, and Applying the Bible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Third Edition.  Grand Rapids: Zondervan, 2012.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9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E7C33-998F-9E48-9DD5-22FAE2DBD7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3757E-68ED-F447-A497-8BC20F183F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07.15. 09.35; 11.25; 12.16; 16:11 HO subject only</a:t>
            </a:r>
          </a:p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BS 18.43; 20.31; 25.11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NS Mt 15.10</a:t>
            </a:r>
          </a:p>
          <a:p>
            <a:pPr eaLnBrk="1" hangingPunct="1"/>
            <a:endParaRPr lang="en-US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F231F9-B63D-5D4C-B704-744BD9D1E588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After Passage Outline MPII… Question: How should we start the sermon—with the why or the how question? Answer: How is better, even if it is not the subject of the whole passage.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After Sermon Outline MPI… Question: How should we transition into MPII? Answer: Use the interrogative of EO MPII ("reason"), resulting in a "why" transition that gives the subject of HO MPII.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Question: What sermon structure does the sermon outline have? Answer: Cyclical Inductive as it cycles application (cyclical) throughout but does not give the MI until the end (inductive).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____________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BS-25-Interpretation_Summary-12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PR-12-Structure-17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8CD41B-F14B-8549-AF57-12F3EC3165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إذن، كيف تعيد المؤمنين الخطأة بشكل صحيح؟ عندما يبتعد إنسان ما عن إرادة الله، ما العملية التي نستخدمها لإعادة ذلك الشخص؟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</a:t>
            </a:r>
          </a:p>
          <a:p>
            <a:pPr algn="r" eaLnBrk="1" hangingPunct="1"/>
            <a:r>
              <a:rPr lang="en-US" sz="1800" dirty="0">
                <a:ea typeface="ＭＳ Ｐゴシック" charset="0"/>
                <a:cs typeface="ＭＳ Ｐゴシック" charset="0"/>
              </a:rPr>
              <a:t>08.13</a:t>
            </a:r>
          </a:p>
          <a:p>
            <a:pPr algn="r" eaLnBrk="1" hangingPunct="1"/>
            <a:r>
              <a:rPr lang="en-US" sz="1800" dirty="0">
                <a:ea typeface="ＭＳ Ｐゴシック" charset="0"/>
                <a:cs typeface="ＭＳ Ｐゴシック" charset="0"/>
              </a:rPr>
              <a:t>11.25</a:t>
            </a:r>
          </a:p>
          <a:p>
            <a:pPr algn="r" eaLnBrk="1" hangingPunct="1"/>
            <a:r>
              <a:rPr lang="en-US" sz="1800" dirty="0">
                <a:ea typeface="ＭＳ Ｐゴシック" charset="0"/>
                <a:cs typeface="ＭＳ Ｐゴシック" charset="0"/>
              </a:rPr>
              <a:t>12.18</a:t>
            </a:r>
          </a:p>
          <a:p>
            <a:pPr algn="r" eaLnBrk="1" hangingPunct="1"/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8EA46-0008-4D40-8638-8DC57CA3E8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God</a:t>
            </a:r>
            <a:r>
              <a:rPr lang="mr-IN" dirty="0"/>
              <a:t>'</a:t>
            </a:r>
            <a:r>
              <a:rPr lang="en-US" dirty="0"/>
              <a:t>s strategy to bring sinning Christians back is to involve as few people as you can.</a:t>
            </a:r>
          </a:p>
        </p:txBody>
      </p:sp>
    </p:spTree>
    <p:extLst>
      <p:ext uri="{BB962C8B-B14F-4D97-AF65-F5344CB8AC3E}">
        <p14:creationId xmlns:p14="http://schemas.microsoft.com/office/powerpoint/2010/main" val="1855493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0257E-5315-2444-83EC-4EBC77B5D8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eaLnBrk="1" hangingPunct="1"/>
            <a:r>
              <a:rPr lang="ar-JO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الغاية المرجوة هي الاستعادة وليس العقاب أو الحرمان الكنسي.
الهدف من الانضباط هو تغيير السلوك لإعادة الشخص الضال.  لسوء الحظ ، فإن الكثير من الكنائس "تحرم" من العقاب بدلا من الاستعادة).
الاستعادة هي هدف الله للقديس الهائم على صورة الخروف في الآيات 10-14.
الاستعادة هي التعليم الصريح لهذا النص في الآية 15 ب.
الإسترداد هو هدف التأديب الكنسي في مقاطع أخرى مثل غلاطية 6: 1.
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4CFFA-CE29-8C44-9E35-F91F94ACC0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God</a:t>
            </a:r>
            <a:r>
              <a:rPr lang="mr-IN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 restoring process has four steps that progressively tell more and more people about the sin (15-17).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0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FA5C73-164A-3344-9B75-63D63B49E6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7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why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must we do all this?  What right do we have to discipline our members?  Why must we restore sinning Christians properly?  Because…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20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D5869-8365-754A-905B-BFCBAF5FC6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9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God</a:t>
            </a:r>
            <a:r>
              <a:rPr lang="mr-IN" dirty="0"/>
              <a:t>'</a:t>
            </a:r>
            <a:r>
              <a:rPr lang="en-US" dirty="0"/>
              <a:t>s right to judge is actually delegated to us! </a:t>
            </a:r>
          </a:p>
        </p:txBody>
      </p:sp>
    </p:spTree>
    <p:extLst>
      <p:ext uri="{BB962C8B-B14F-4D97-AF65-F5344CB8AC3E}">
        <p14:creationId xmlns:p14="http://schemas.microsoft.com/office/powerpoint/2010/main" val="3236304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EE171-5AF1-A74E-9142-04A8CFBAF9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8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When we seek to restore someone, we act in the presence and authority of Christ (20).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88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C8744-F645-A14C-9BC1-547C9267E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5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We should trust that our prayerful judgments are God</a:t>
            </a:r>
            <a:r>
              <a:rPr lang="mr-IN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 will.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E56D8-01A4-6A45-8138-0697A0ACE9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893108-02EB-F44D-AF9F-6FE399A369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30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mr-IN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two or three</a:t>
            </a:r>
            <a:r>
              <a:rPr lang="mr-IN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refers to the witnesses whose testimony enacted discipline (v. 16).</a:t>
            </a:r>
            <a:r>
              <a:rPr lang="en-SG" dirty="0">
                <a:effectLst/>
              </a:rPr>
              <a:t> 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The point of Christ being </a:t>
            </a:r>
            <a:r>
              <a:rPr lang="mr-IN" dirty="0"/>
              <a:t>"</a:t>
            </a:r>
            <a:r>
              <a:rPr lang="en-SG" dirty="0"/>
              <a:t>in their midst</a:t>
            </a:r>
            <a:r>
              <a:rPr lang="mr-IN" dirty="0"/>
              <a:t>"</a:t>
            </a:r>
            <a:r>
              <a:rPr lang="en-SG" dirty="0"/>
              <a:t> is that local church discipline acts with the presence and authority of Christ Himself.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EE171-5AF1-A74E-9142-04A8CFBAF9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8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When we seek to restore someone, we act in the presence and authority of Christ (20).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55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عندما تضل الخراف ، نعيدها كأيدي محبة لنعمة الله.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21710-1788-7546-99DB-EDAC7DDCF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18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392363-B67A-7349-BC8D-0F91DB9280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9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BS Bible Study (Hermeneutics) in Arabic</a:t>
            </a:r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synthesis statement should use past tense verbs and refer to the biblical audience.</a:t>
            </a:r>
          </a:p>
        </p:txBody>
      </p:sp>
      <p:sp>
        <p:nvSpPr>
          <p:cNvPr id="69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1A3FC-E081-E34B-B839-E7907F068B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8AB3C-3E00-DE47-82D9-6CB87218EE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Students often get bogged down in the common differences that possibly have little impact on the interpretation of a passage.  It is important for them to realize that to take the Interpretative Journey means that we must account for the unique set of differences that we find in any given text.</a:t>
            </a:r>
          </a:p>
        </p:txBody>
      </p:sp>
      <p:sp>
        <p:nvSpPr>
          <p:cNvPr id="70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F270A-84C0-0B43-91B2-630316F0E5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1F615-72CA-5341-AF54-020DCDE801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B3846-EF15-FE4D-98B6-46647851B4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ar-JO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في متى 18: 15-20 يقدم يسوع خطة الله لمحبة التأديب الكنسي.  دعونا نقرأها معا [اقرأ 15-20.] يحتوي هذا النص على تعاليم رئيسية حول استعادة المسيحيين في الخطية.  
• الآيات 15-17 تعطي كيفية استعادتها و ...
• الآيات 18-20 تعطي لماذا لاستعادتها.
دعونا أولا نرى كيفية استعادة العلاقات. طريقة الله لاستعادة المؤمنين بالخطيئة هي ... 
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0BC78-7903-174B-B132-F4B8359C81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09.33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BS 20.33; 25.09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NS Mt 15.8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791A80-ACC7-054D-B32E-7E3E4D9E7B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09.34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BS 20.34; 25.10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NS Mt 15.9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295A5138-83E0-C640-9185-36EA1DD39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1322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8FB9-6CA0-854C-BFC1-6FE80DAC15C0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93945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9B3C-98FE-254C-9D5F-FD2D53D7A5EC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051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D9DC-0F93-6141-BDF2-E02D8240A4DE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967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D04B-66DC-B14D-87C3-F38986D2627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07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C30E0-0B47-7548-8520-CCA6EBA0753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257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6CD3568-9A40-2540-9C13-B93D388C479F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254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C86-6100-A54A-8682-1DD654849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903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8F4D-A442-8540-8274-A681BF0F8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048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FA2E8-6D87-CA4A-BEB3-89D62A99D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475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0D9C-F28F-B64C-A7AC-640F51114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781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7FD2-25F3-FA48-AA64-A66D74A49F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5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0EE5-A848-9B46-9932-70FAA99B0C33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81621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98F-BDB8-F147-AF15-4E313D367E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165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68148-1AEB-7844-A0FA-1C8739482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645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EC6B-B11A-C542-A078-624EAA195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00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0D32E-E315-F040-BA52-032473FC2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109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AE435-7643-2B40-B345-DF847CD6D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1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9EF77983-536D-0B49-BCDE-8CD39D9AD121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30434291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70F03AE-FD38-CE49-8DF0-A671DAE8219A}" type="slidenum">
              <a:rPr lang="en-GB">
                <a:ea typeface="ＭＳ Ｐゴシック"/>
              </a:rPr>
              <a:pPr>
                <a:defRPr/>
              </a:pPr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5278811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6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1032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1033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34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5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1036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1037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038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039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040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041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042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043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1044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045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1046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1047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1048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1049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1050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1051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1052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1053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1054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1055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1056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1057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1058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1059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1060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1061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1062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1063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1064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88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4688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8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46DD-45D4-0444-A9A9-86B791AB2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590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F1EA-250A-8344-BF22-9ADD2E668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224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95FD6-DBC9-5647-AE60-772452AD1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2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FE6F-6FB9-A84A-8BED-55F96EE3A04C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69531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7C8A-FFFD-814E-9B86-A656D2B2A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20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6414-36BC-CE47-A3ED-1A629F755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98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6C5C-F4F5-7F47-B520-B693DAAE2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713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B0DA-B43F-344F-ABFD-DEE53C0B0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787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9593-99A9-BE46-81BD-BC0ABB758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287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28489-F952-6F40-996C-2ACB4701A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974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21BBC-1A14-9B44-B753-A2B6BE4939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638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E80E-C459-7B42-B948-E7322DAD02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0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3180E-0E7D-A74C-9533-2E9EB0035C38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504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9DFE-4A42-1B48-A2EE-29C97E3BBCFA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621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551-6BE9-BD43-A1CF-69C2C48C5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00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AD75-1A0B-7441-8661-BA2A3D035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57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F7F-5F3D-F34F-838F-1DFFDC933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58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FB45-22FC-C34B-8E66-860AEE583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9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779E-59A2-9049-9554-D1CD62175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4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07FEE8-C627-0443-82A2-C751C4DBFB9F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298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748B-A7E9-4C44-A80C-C26E1D89D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5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B7BA-A4A4-F844-88B3-7510C426A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1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99B3-BA17-E647-B328-E2B4049F0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0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84425-1995-C249-ACEC-64E5B3E2F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4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8F4F4-1DAC-A842-ABEB-6F64FB084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07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E7433-ED17-8746-9F8A-7654A0E6F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76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E95E1B-3008-A644-B066-9F334B30565B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9511F7-381F-B546-AE5E-3CC18170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32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D6E20A-5993-0D47-88A1-BDCE9F865A09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F98654-8595-1946-BBC7-3AC4A628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B401B4-853A-574B-A9B4-A0D6EA10BEAC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FAB8C4-AC52-174A-939A-3D7B5E4C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06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668BA7-9322-EE44-A9C2-AA6F033C9F27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88D10F-7EBC-DC43-AE90-4C3AF328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2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8F5EA-5310-FD49-A1DC-F6D843043680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8020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FF71D2-BF75-6F46-BBBA-F11400E031C6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B11B57-BCDE-CD4E-8569-172A0DE21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1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F40ED8-8DAB-FB4C-97A3-D108A70F989A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1B8E0B-08DF-A14B-873E-A3E45D89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98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BCF827-85EF-394C-B59A-0F9FD2B2640C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E63E1F-BB04-D34A-854E-DE422F627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8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0C8B16-2238-9C43-80FC-B9862612C2C6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8060AB-A811-5847-9ECD-69D92E01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86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E714BC-90BB-8F4E-82E8-FD2B9ACA6C3A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FED947-EFA3-0E4C-82E7-194D0811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8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F5C162-83EA-B74C-8F7B-3238099304CD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A88A1E-83E4-4F4A-B628-78EFB97A5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6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F6F1EA-C976-4E47-9B76-6DCD010091F6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4BC03B-0D8A-9A43-AE6D-E8F9C932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7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034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009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975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46B88-764E-2948-8BCA-F6275ED16980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0395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246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577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4853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0797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379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0090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95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1563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CC9FB-F159-2C49-BF36-E4ADA383CD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65588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1072-3716-A841-AF40-BB87377A98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9180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C6E23-BB24-0B4E-9A57-EBFF1746F6BC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65042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0AA1-7F27-544F-9B3D-D66706DE66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3428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D068F-8ACC-2B43-A001-A1B21A4B15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7722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7ABD0-CE34-7F45-B47E-D3DB0F5956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47675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BF9E5-C8D1-C143-BE44-4A673615FB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3781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0C94-9EDA-154E-93CB-87052FC1E3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4593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ABADC-9367-6D47-ADFE-E24DE263CF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24795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02E57-8A71-2343-9DD9-D506813EBF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58892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AD74-5F8D-604E-902A-ED05B89753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64731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CAAA0-9C77-0F45-AA9E-F303C15757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13635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07B3-A712-0F49-9A88-A3DF801105E9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5730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CD6D-2E4F-D54A-BB60-3BBB34E88CF8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27806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699D-1B21-3F41-8C12-B83B0EFDE460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35242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F6EF-3C79-3E45-AA06-7E8522BD07BE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11263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A35F-1477-D64C-94C0-A091F255AFFC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94938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3156-2ED0-8C4F-945A-B3167B73BD65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09687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B8E5-28B1-1F4B-8630-D022D40F0199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80276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FACD-AF1E-764C-AF60-B7A01A468182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15240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5618-BAC0-4046-BAB9-25A8758DAC2C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77484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0FFF-B334-D84F-BE84-D77E84C91288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75889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9851-F586-6843-BAA6-34EB2621EF03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77737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2FF8-E6CD-194E-BD31-3E054E4284D7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3672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823A-C22F-3744-92AA-86E835143B3E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80284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1944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9632-D5DB-1343-B794-E7B76F15606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12252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AACA-4BB1-5840-88CA-EBE70D20CD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67625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F62B-2747-DB45-BAF3-23AF1135DD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19980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C341-7EB2-4C45-8D30-DE95360CD0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64613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B3CA-7F65-2F48-83D5-C1C91A0345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276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BF5-6260-0946-B818-FF64A8DCDA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00066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BCEF-FA63-AC48-A143-4E9275F9E0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38613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4945-7CB4-D443-99F9-F3E7AE18EE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25257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BB59-6E00-C84E-AD65-817D2A8F6A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2603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84515-70F5-134F-8155-BDA6B024ED2B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2883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69207-1877-2440-981D-5E5B966E4F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02642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BEBF-5083-AA4E-95A1-98A34E3402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46194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C4C5D0D-7860-7E45-B55E-8CEA3B8B9EE0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883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67DC-771F-E04E-978E-79E39B5E6F4E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65188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083F-2CEF-8447-AFEA-D4521EE27E07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87775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7992-A369-964D-B3DF-C613560FEBA3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25377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0E98-C1E2-AE44-A9F3-86E37E234B03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77275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489C9-2406-9148-BC1B-FA62F320D4C8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18030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6CB72-7609-BC43-8140-B84969195C1B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89165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B198-68C0-354B-B2DE-2BB8994F24D9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3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A8C8-AF6D-C347-A7B3-3BFBBBE7DAE9}" type="slidenum">
              <a:rPr lang="en-US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38188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0539-18FD-E24E-8BA6-A18A48D0A394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49714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47273-D13C-B249-84C2-904393798028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42748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E626-5BFF-4E4C-AA99-83ECB8B70586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17952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D26A-F147-5D42-8DAE-6C96261DB67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807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7470A-EC4B-EE4F-AAD3-6C1D8AA7B5C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72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6C13-072D-AF40-965A-352C72EB1E4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256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FE3D-CC93-3A41-B45C-2AF93F1986D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522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F7B7-8D12-8B4A-8414-0751902B3C3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58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D5906-AEBC-9141-BEDB-E57969411A2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897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785CC-ECA3-2D46-9829-855C11AB6A8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0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0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871046-B601-954B-90E9-53ED13DA718D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1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7665A8-C280-8E40-8742-3A4E11E0C4B8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  <p:pic>
        <p:nvPicPr>
          <p:cNvPr id="6247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50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E3E9D3C5-FD88-084E-B72A-BA02B3873209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0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B61497F-556D-314F-AEFB-C6A9D90AC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8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EB240F-A66B-E64E-80C0-A27E2578F0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Line 1026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848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5861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4586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45863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D93F87E-38B5-AA40-A50D-E95FC6F91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48488" name="Group 1032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48489" name="Oval 1033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0" name="Oval 1034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1" name="Oval 1035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2" name="Oval 1036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3" name="Oval 1037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4" name="Oval 1038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5" name="Oval 1039"/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6" name="Oval 1040"/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7" name="Oval 1041"/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8" name="Oval 1042"/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9" name="Oval 1043"/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0" name="Oval 1044"/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1" name="Oval 1045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2" name="Oval 1046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3" name="Oval 1047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4" name="Oval 1048"/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5" name="Oval 1049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6" name="Oval 1050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7" name="Oval 1051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8" name="Oval 1052"/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9" name="Oval 1053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0" name="Oval 1054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1" name="Oval 1055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2" name="Oval 1056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3" name="Oval 1057"/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4" name="Oval 1058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5" name="Oval 1059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6" name="Oval 1060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7" name="Oval 1061"/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8" name="Oval 1062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9" name="Oval 1063"/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55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228600"/>
            <a:ext cx="9070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defTabSz="914400" fontAlgn="base">
              <a:spcAft>
                <a:spcPct val="0"/>
              </a:spcAft>
              <a:defRPr/>
            </a:pPr>
            <a:fld id="{95E97C7D-9A50-5C4B-9507-1233EF22265B}" type="slidenum">
              <a: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1641475"/>
            <a:ext cx="9070975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3815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B7F96DE-4EC8-704C-B4E9-71B3DEFAC29E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3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FF21663-D69F-8441-BF70-8F1427C1D685}" type="datetimeFigureOut">
              <a:rPr lang="en-US"/>
              <a:pPr>
                <a:defRPr/>
              </a:pPr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97ABC77-FB84-FE4A-A02C-AB9A98DEA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3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950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1DC24E-7023-374E-AE9D-B527645705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5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CCFC55-0933-8A4D-9AB6-9B3A5DB64915}" type="slidenum">
              <a:rPr lang="en-US" smtClean="0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982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14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fld id="{B057A5D1-1DDC-2649-B0CF-E3905CCF8B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2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-still-life-thumb5031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3" b="7961"/>
          <a:stretch/>
        </p:blipFill>
        <p:spPr>
          <a:xfrm>
            <a:off x="-36513" y="-122396"/>
            <a:ext cx="9180514" cy="6980396"/>
          </a:xfrm>
          <a:prstGeom prst="rect">
            <a:avLst/>
          </a:prstGeom>
        </p:spPr>
      </p:pic>
      <p:sp>
        <p:nvSpPr>
          <p:cNvPr id="382977" name="Title 1"/>
          <p:cNvSpPr>
            <a:spLocks noGrp="1"/>
          </p:cNvSpPr>
          <p:nvPr>
            <p:ph type="title"/>
          </p:nvPr>
        </p:nvSpPr>
        <p:spPr>
          <a:xfrm>
            <a:off x="141419" y="173709"/>
            <a:ext cx="8564606" cy="2121212"/>
          </a:xfrm>
        </p:spPr>
        <p:txBody>
          <a:bodyPr/>
          <a:lstStyle/>
          <a:p>
            <a:pPr>
              <a:defRPr/>
            </a:pPr>
            <a:r>
              <a:rPr lang="ar-JO" sz="6600" dirty="0"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الخلاصة                التفسيرية</a:t>
            </a:r>
            <a:endParaRPr lang="en-US" sz="6600" b="1" dirty="0">
              <a:solidFill>
                <a:srgbClr val="FFFFFF"/>
              </a:solidFill>
              <a:effectLst>
                <a:glow rad="266700">
                  <a:srgbClr val="000000">
                    <a:alpha val="89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13564" y="40326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203B3-1FBF-F786-6768-1225259D0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67132869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ar-JO" sz="2400" b="1" dirty="0">
                <a:ea typeface="ＭＳ Ｐゴシック" charset="0"/>
                <a:cs typeface="Arial" panose="020B0604020202020204" pitchFamily="34" charset="0"/>
              </a:rPr>
              <a:t>2. </a:t>
            </a:r>
            <a:r>
              <a:rPr lang="ar-JO" sz="2400" b="1" dirty="0">
                <a:ea typeface="Calibri" panose="020F0502020204030204" pitchFamily="34" charset="0"/>
                <a:cs typeface="Arial" panose="020B0604020202020204" pitchFamily="34" charset="0"/>
              </a:rPr>
              <a:t>(18-20) </a:t>
            </a:r>
            <a:r>
              <a:rPr lang="ar-JO" sz="2400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JO" sz="2400" b="1" dirty="0">
                <a:ea typeface="Calibri" panose="020F0502020204030204" pitchFamily="34" charset="0"/>
                <a:cs typeface="Arial" panose="020B0604020202020204" pitchFamily="34" charset="0"/>
              </a:rPr>
              <a:t> في استطاعة الكنيسة استعادة أو  الاستمرار في السعي لاستعادة المؤمنين الضالين هو أنها تستمد سلطانها من الله نفسه.</a:t>
            </a:r>
            <a:endParaRPr kumimoji="0" lang="en-US" sz="2400" b="1" dirty="0">
              <a:solidFill>
                <a:srgbClr val="FFFF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7218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457200" marR="0" lvl="0" indent="-446088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 - (18-19) الكنائس التي تستعيد بالصلاة أو تستمر في السعي لاستعادة المؤمنين     الخطأة تفعل ذلك بدلاً من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الآب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4863" marR="0" lvl="0" indent="-3413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(18) يجب على الكنيسة إعلان المذنب أو البريء بناء ما حدده الله بالفعل.</a:t>
            </a:r>
          </a:p>
          <a:p>
            <a:pPr marL="804863" marR="0" lvl="0" indent="-3413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(19) يمكن لقادة الكنيسة الذين يصدرون بالصلاة حكمًا، أن يثقوا أنهم تصرفوا حسب مشيئة الله.</a:t>
            </a:r>
          </a:p>
          <a:p>
            <a:pPr marL="457200" marR="0" lvl="0" indent="-446088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– (20) الكنائس التي تستعيد أو تواصل سعيها لاستعادة المؤمنين الخطأة تعمل في حضور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يسوع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46088" algn="ct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7220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34ج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377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48264" cy="1524000"/>
          </a:xfrm>
          <a:solidFill>
            <a:srgbClr val="000000"/>
          </a:solidFill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u="sng" dirty="0">
                <a:ea typeface="Calibri" panose="020F0502020204030204" pitchFamily="34" charset="0"/>
                <a:cs typeface="Arial" panose="020B0604020202020204" pitchFamily="34" charset="0"/>
              </a:rPr>
              <a:t>فكرة تفسيرية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2400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 لذي يوجب على الكنيسة استعادة مسيحي خاطئ بشكل صحيح هو أنها تمدّ سلطان الله.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354013" marR="0" lvl="0" indent="-3540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(15-17)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الطريقة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التي ينبغي فيها على الكنيسة إعادة مسيحي خاطئ بشكل صحيح يكون بالمحافظة على خصوصية الأمر قدر الإمكان.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marR="0" lvl="1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54013" marR="0" lvl="0" indent="-3540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(18-20)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الذي يمكن الكنيسة من استعادة أو الاستمرار في السعي لاستعادة المؤمنين الضّالين هو أنها تبسط سلطان الله نفسه.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34ج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8308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18: 15- 20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09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7950" y="1412875"/>
            <a:ext cx="4319588" cy="97872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2400" b="1" u="sng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0"/>
                <a:cs typeface="Arial"/>
              </a:rPr>
              <a:t>الفكرة التفسيرية</a:t>
            </a:r>
            <a:r>
              <a:rPr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0"/>
                <a:cs typeface="Arial"/>
              </a:rPr>
              <a:t>: </a:t>
            </a:r>
            <a:r>
              <a:rPr lang="ar-JO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0"/>
                <a:cs typeface="Arial"/>
              </a:rPr>
              <a:t>السبب</a:t>
            </a:r>
            <a:r>
              <a:rPr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0"/>
                <a:cs typeface="Arial"/>
              </a:rPr>
              <a:t> الذي يجعل الكنيسة يجب أن تسترد المؤمن الخاطئ بشكل صحيح هو أنها توسع سلطان الله.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190500" dist="50800" dir="2700000" algn="tl" rotWithShape="0">
                  <a:srgbClr val="000000">
                    <a:alpha val="79000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26988"/>
            <a:ext cx="79248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تحويل المخطط التفسيري إلى مخطط وعظي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25400" y="3059113"/>
            <a:ext cx="4448175" cy="127419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4488" lvl="1" indent="-344488" algn="r" defTabSz="914400" rtl="1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1) الآيات (١٥-١٧): </a:t>
            </a:r>
            <a:r>
              <a:rPr lang="ar-JO" b="1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الطريقة</a:t>
            </a:r>
            <a:r>
              <a:rPr lang="ar-JO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التي ينبغي للكنيسة أن تسترد بها المؤمن الخاطئ بشكل صحيح هي إبقاء الأمر سرياً قدر الإمكان.</a:t>
            </a:r>
            <a:endParaRPr lang="en-US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190500" dist="50800" dir="2700000" algn="tl" rotWithShape="0">
                  <a:srgbClr val="000000">
                    <a:alpha val="79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107950" y="5003800"/>
            <a:ext cx="4365625" cy="127419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4488" indent="-344488" algn="r" defTabSz="914400" rtl="1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2) الآيات (١٨-٢٠): </a:t>
            </a:r>
            <a:r>
              <a:rPr lang="ar-JO" b="1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السبب</a:t>
            </a:r>
            <a:r>
              <a:rPr lang="ar-JO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الذي يجعل الكنيسة قادرة على رد المؤمنين الضالين أو حرمانهم هو أنها توسع سلطان الله نفسه.</a:t>
            </a:r>
            <a:endParaRPr lang="en-US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190500" dist="50800" dir="2700000" algn="tl" rotWithShape="0">
                  <a:srgbClr val="000000">
                    <a:alpha val="79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79950" y="2774476"/>
            <a:ext cx="4546600" cy="38779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358775" indent="-358775">
              <a:lnSpc>
                <a:spcPct val="80000"/>
              </a:lnSpc>
              <a:spcBef>
                <a:spcPct val="50000"/>
              </a:spcBef>
              <a:defRPr b="1" u="none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ar-JO" sz="2400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 اجعل الأمر سرياً قدر الإمكان (15-17).</a:t>
            </a:r>
            <a:endParaRPr lang="en-US" sz="2400" dirty="0">
              <a:effectLst>
                <a:glow rad="101600">
                  <a:srgbClr val="000000">
                    <a:alpha val="75000"/>
                  </a:srgb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581526" y="4622800"/>
            <a:ext cx="4598988" cy="38779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ct val="50000"/>
              </a:spcBef>
              <a:defRPr b="1" u="sng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marL="358775" indent="-358775" algn="r" defTabSz="914400" eaLnBrk="0" fontAlgn="base" hangingPunct="0">
              <a:spcAft>
                <a:spcPct val="0"/>
              </a:spcAft>
              <a:defRPr/>
            </a:pPr>
            <a:r>
              <a:rPr lang="ar-JO" sz="2400" u="none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ثانيا. كنيستنا تمد سلطان الله نفسه (١٨-٢٠)</a:t>
            </a:r>
            <a:endParaRPr lang="en-US" sz="2400" u="none" dirty="0">
              <a:effectLst>
                <a:glow rad="101600">
                  <a:srgbClr val="000000">
                    <a:alpha val="75000"/>
                  </a:srgb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79950" y="5749925"/>
            <a:ext cx="4464050" cy="9921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2400" b="1" u="sng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الرئيسية</a:t>
            </a:r>
            <a:r>
              <a:rPr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يجب علينا رد الأعضاء الخاطئين بشكل صحيح </a:t>
            </a:r>
            <a:r>
              <a:rPr lang="ar-JO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لأننا</a:t>
            </a:r>
            <a:r>
              <a:rPr lang="ar-JO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نتصرف نيابة عن الله</a:t>
            </a:r>
            <a:endParaRPr lang="en-US" sz="2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68080" y="1449388"/>
            <a:ext cx="4235331" cy="68326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358775" indent="-358775">
              <a:lnSpc>
                <a:spcPct val="80000"/>
              </a:lnSpc>
              <a:spcBef>
                <a:spcPct val="50000"/>
              </a:spcBef>
              <a:defRPr b="1" u="none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marL="0" indent="0" algn="r" defTabSz="914400" eaLnBrk="0" fontAlgn="base" hangingPunct="0">
              <a:spcAft>
                <a:spcPct val="0"/>
              </a:spcAft>
              <a:defRPr/>
            </a:pPr>
            <a:r>
              <a:rPr lang="ar-JO" sz="2400" u="sng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النقطة الرئيسية في المقدمة</a:t>
            </a:r>
            <a:r>
              <a:rPr lang="ar-JO" sz="2400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</a:t>
            </a:r>
            <a:r>
              <a:rPr lang="ar-JO" sz="2400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</a:t>
            </a:r>
            <a:r>
              <a:rPr lang="ar-JO" sz="2400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تسترد المسيحيين الخطاة بطريق الله؟</a:t>
            </a:r>
            <a:endParaRPr lang="en-US" sz="2400" dirty="0">
              <a:effectLst>
                <a:glow rad="101600">
                  <a:srgbClr val="000000">
                    <a:alpha val="75000"/>
                  </a:srgb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7538" y="1484313"/>
            <a:ext cx="2159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643438" y="3716338"/>
            <a:ext cx="4500562" cy="69691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ct val="50000"/>
              </a:spcBef>
              <a:defRPr b="1" u="sng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algn="r" defTabSz="914400" eaLnBrk="0" fontAlgn="base" hangingPunct="0">
              <a:spcAft>
                <a:spcPct val="0"/>
              </a:spcAft>
              <a:defRPr/>
            </a:pPr>
            <a:r>
              <a:rPr lang="ar-JO" sz="2400" u="none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ar-JO" sz="2400" u="none" dirty="0"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</a:t>
            </a:r>
            <a:r>
              <a:rPr lang="ar-JO" sz="2400" u="none" dirty="0">
                <a:effectLst>
                  <a:glow rad="101600">
                    <a:srgbClr val="000000">
                      <a:alpha val="75000"/>
                    </a:srgb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يمكننا استعادة الأعضاء أو طردهم كنسياً؟)</a:t>
            </a:r>
            <a:endParaRPr lang="en-US" sz="2400" u="none" dirty="0">
              <a:effectLst>
                <a:glow rad="101600">
                  <a:srgbClr val="000000">
                    <a:alpha val="75000"/>
                  </a:srgb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Striped Right Arrow 2"/>
          <p:cNvSpPr/>
          <p:nvPr/>
        </p:nvSpPr>
        <p:spPr bwMode="auto">
          <a:xfrm>
            <a:off x="3635375" y="979488"/>
            <a:ext cx="1368425" cy="433387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206375" dist="355600" dir="2700000" algn="tl" rotWithShape="0">
                  <a:srgbClr val="000000">
                    <a:alpha val="68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2153134" y="1894852"/>
            <a:ext cx="3439283" cy="110076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484438" y="1700213"/>
            <a:ext cx="3988284" cy="4332942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2153133" y="4005263"/>
            <a:ext cx="6155979" cy="990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0083A5-E9D2-B1AF-CEF7-C413E6673F31}"/>
              </a:ext>
            </a:extLst>
          </p:cNvPr>
          <p:cNvSpPr/>
          <p:nvPr/>
        </p:nvSpPr>
        <p:spPr bwMode="auto">
          <a:xfrm>
            <a:off x="25400" y="692149"/>
            <a:ext cx="2127734" cy="7207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مخطط المقطع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D966F-32CF-5B36-C314-25A584C1062E}"/>
              </a:ext>
            </a:extLst>
          </p:cNvPr>
          <p:cNvSpPr/>
          <p:nvPr/>
        </p:nvSpPr>
        <p:spPr bwMode="auto">
          <a:xfrm>
            <a:off x="2484438" y="555625"/>
            <a:ext cx="3585594" cy="6105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الإستقرائية الدورية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9D23E-E16C-41CC-5D7F-71DAB1FBC865}"/>
              </a:ext>
            </a:extLst>
          </p:cNvPr>
          <p:cNvSpPr/>
          <p:nvPr/>
        </p:nvSpPr>
        <p:spPr bwMode="auto">
          <a:xfrm>
            <a:off x="6310621" y="692149"/>
            <a:ext cx="2592790" cy="7207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مخطط العظة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847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18" grpId="0"/>
      <p:bldP spid="346122" grpId="0"/>
      <p:bldP spid="24" grpId="0"/>
      <p:bldP spid="25" grpId="0"/>
      <p:bldP spid="27" grpId="0"/>
      <p:bldP spid="28" grpId="0"/>
      <p:bldP spid="2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</a:t>
            </a:r>
            <a:r>
              <a:rPr lang="ar-JO" sz="40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نعيد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المؤمنين الخطأة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صحيح؟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سؤالنا الأول اليوم (للآيات 15- 17)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948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Point of Verses 15-17</a:t>
            </a:r>
            <a:endParaRPr lang="en-US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74435" name="Picture 1" descr="reconcili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6" name="Text Box 3"/>
          <p:cNvSpPr txBox="1">
            <a:spLocks noChangeArrowheads="1"/>
          </p:cNvSpPr>
          <p:nvPr/>
        </p:nvSpPr>
        <p:spPr bwMode="auto">
          <a:xfrm>
            <a:off x="4427538" y="163513"/>
            <a:ext cx="45005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حافظ على </a:t>
            </a:r>
          </a:p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سرية الأمر </a:t>
            </a:r>
          </a:p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قدر الإمكان </a:t>
            </a:r>
          </a:p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(15-17)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16337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152400"/>
            <a:ext cx="5867400" cy="1066800"/>
          </a:xfrm>
          <a:effectLst/>
        </p:spPr>
        <p:txBody>
          <a:bodyPr/>
          <a:lstStyle/>
          <a:p>
            <a:pPr algn="r" eaLnBrk="1" hangingPunct="1">
              <a:defRPr/>
            </a:pPr>
            <a:r>
              <a:rPr lang="ar-JO" sz="6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هدفنا:</a:t>
            </a:r>
            <a:endParaRPr lang="en-US" dirty="0">
              <a:solidFill>
                <a:srgbClr val="FFFFFF"/>
              </a:solidFill>
              <a:effectLst/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77724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الإسترداد!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1070085" name="Rectangle 5"/>
          <p:cNvSpPr>
            <a:spLocks noChangeArrowheads="1"/>
          </p:cNvSpPr>
          <p:nvPr/>
        </p:nvSpPr>
        <p:spPr bwMode="auto">
          <a:xfrm>
            <a:off x="533400" y="304800"/>
            <a:ext cx="5867400" cy="1066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F0769"/>
              </a:solidFill>
              <a:effectLst/>
              <a:uLnTx/>
              <a:uFillTx/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772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1828800"/>
          </a:xfrm>
        </p:spPr>
        <p:txBody>
          <a:bodyPr/>
          <a:lstStyle/>
          <a:p>
            <a:pPr eaLnBrk="1" hangingPunct="1"/>
            <a:r>
              <a:rPr lang="ar-JO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 خطوات في </a:t>
            </a:r>
            <a:br>
              <a:rPr lang="ar-JO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عملية الإسترداد الإلهي</a:t>
            </a:r>
            <a:endParaRPr lang="en-US" sz="4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0578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4435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47695" cy="17235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0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endParaRPr kumimoji="0" lang="en-US" sz="10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45616" cy="30008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</a:t>
            </a:r>
            <a:endParaRPr kumimoji="0" lang="en-US" sz="18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80780" cy="47859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0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  <a:endParaRPr kumimoji="0" lang="en-US" sz="30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0583" name="Rectangle 13"/>
          <p:cNvSpPr>
            <a:spLocks noChangeArrowheads="1"/>
          </p:cNvSpPr>
          <p:nvPr/>
        </p:nvSpPr>
        <p:spPr bwMode="auto">
          <a:xfrm>
            <a:off x="0" y="50292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إعلان الأمر لعدد أكبر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الناس في كل خطوة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7" name="Picture 1" descr="conflicresolu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سؤالنا الثاني تم الإجابة عليه</a:t>
            </a:r>
            <a:br>
              <a:rPr lang="ar-JO" sz="4000" b="1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في الأعداد 18-20: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</a:t>
            </a: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نسترد المؤمنين المخطئين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مناسب ؟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1" descr="unitycooperation1-300x2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196975"/>
            <a:ext cx="4770437" cy="1895475"/>
          </a:xfrm>
        </p:spPr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في الأعداد</a:t>
            </a:r>
            <a:b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18-20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3578225"/>
            <a:ext cx="5832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كنيستنا توسع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JO" sz="4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سلطة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الله نفسه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1" name="Picture 5" descr="relationships on bea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26988"/>
            <a:ext cx="93964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2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78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6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 التأديب ؟</a:t>
            </a:r>
            <a:b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عندما نسعى لاسترداد شخص ما ....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82372" name="Text Box 4"/>
          <p:cNvSpPr txBox="1">
            <a:spLocks noChangeArrowheads="1"/>
          </p:cNvSpPr>
          <p:nvPr/>
        </p:nvSpPr>
        <p:spPr bwMode="auto">
          <a:xfrm>
            <a:off x="-152400" y="2438400"/>
            <a:ext cx="373380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نتصرف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مكان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الآب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18-19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88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2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2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Title 1"/>
          <p:cNvSpPr>
            <a:spLocks noGrp="1"/>
          </p:cNvSpPr>
          <p:nvPr>
            <p:ph type="title"/>
          </p:nvPr>
        </p:nvSpPr>
        <p:spPr>
          <a:xfrm>
            <a:off x="381000" y="261938"/>
            <a:ext cx="8382000" cy="685800"/>
          </a:xfrm>
        </p:spPr>
        <p:txBody>
          <a:bodyPr/>
          <a:lstStyle/>
          <a:p>
            <a:pPr eaLnBrk="1" hangingPunct="1"/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" y="990600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71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matt 18.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840288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274638"/>
            <a:ext cx="4681537" cy="1066800"/>
          </a:xfrm>
        </p:spPr>
        <p:txBody>
          <a:bodyPr/>
          <a:lstStyle/>
          <a:p>
            <a:pPr eaLnBrk="1" hangingPunct="1"/>
            <a:r>
              <a:rPr lang="ar-SA" b="1" dirty="0">
                <a:solidFill>
                  <a:srgbClr val="FFFFFF"/>
                </a:solidFill>
                <a:cs typeface="Arial" charset="0"/>
              </a:rPr>
              <a:t>متى ١٨ : ١٩</a:t>
            </a:r>
          </a:p>
        </p:txBody>
      </p:sp>
      <p:sp>
        <p:nvSpPr>
          <p:cNvPr id="324612" name="Rectangle 2"/>
          <p:cNvSpPr txBox="1">
            <a:spLocks noChangeArrowheads="1"/>
          </p:cNvSpPr>
          <p:nvPr/>
        </p:nvSpPr>
        <p:spPr bwMode="auto">
          <a:xfrm>
            <a:off x="4824413" y="1341438"/>
            <a:ext cx="39465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وأقول لكم أيضاً: إن اتفق اثنان منكم على الأرض في أي شيء يطلبانه فإنه يكون لهما من قبل أبي الذي في السماوات</a:t>
            </a:r>
          </a:p>
        </p:txBody>
      </p:sp>
    </p:spTree>
    <p:extLst>
      <p:ext uri="{BB962C8B-B14F-4D97-AF65-F5344CB8AC3E}">
        <p14:creationId xmlns:p14="http://schemas.microsoft.com/office/powerpoint/2010/main" val="4048358761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1" descr="matt 18.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50561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6912768" cy="1065213"/>
          </a:xfrm>
        </p:spPr>
        <p:txBody>
          <a:bodyPr/>
          <a:lstStyle/>
          <a:p>
            <a:pPr eaLnBrk="1" hangingPunct="1"/>
            <a:r>
              <a:rPr lang="ar-SA" sz="5400" b="1" dirty="0">
                <a:solidFill>
                  <a:srgbClr val="FFFFFF"/>
                </a:solidFill>
                <a:cs typeface="Arial" charset="0"/>
              </a:rPr>
              <a:t>متى ١٨ : ٢٠</a:t>
            </a:r>
          </a:p>
        </p:txBody>
      </p:sp>
      <p:sp>
        <p:nvSpPr>
          <p:cNvPr id="329732" name="Rectangle 2"/>
          <p:cNvSpPr txBox="1">
            <a:spLocks noChangeArrowheads="1"/>
          </p:cNvSpPr>
          <p:nvPr/>
        </p:nvSpPr>
        <p:spPr bwMode="auto">
          <a:xfrm>
            <a:off x="5292725" y="1412875"/>
            <a:ext cx="36004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4800" b="1" dirty="0">
                <a:solidFill>
                  <a:srgbClr val="FFFFFF"/>
                </a:solidFill>
                <a:cs typeface="Arial" charset="0"/>
              </a:rPr>
              <a:t>لأنه حيثما اجتمع اثنان أو ثلاثة باسمي فهناك أكون في وسطهم</a:t>
            </a: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1343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1" name="Picture 5" descr="relationships on bea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26988"/>
            <a:ext cx="93964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2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78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6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 التأديب ؟</a:t>
            </a:r>
            <a:b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عندما نسعى لاسترداد شخص ما ....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82372" name="Text Box 4"/>
          <p:cNvSpPr txBox="1">
            <a:spLocks noChangeArrowheads="1"/>
          </p:cNvSpPr>
          <p:nvPr/>
        </p:nvSpPr>
        <p:spPr bwMode="auto">
          <a:xfrm>
            <a:off x="-152400" y="2438400"/>
            <a:ext cx="373380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نتصرف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مكان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الآب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18-19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82373" name="Text Box 5"/>
          <p:cNvSpPr txBox="1">
            <a:spLocks noChangeArrowheads="1"/>
          </p:cNvSpPr>
          <p:nvPr/>
        </p:nvSpPr>
        <p:spPr bwMode="auto">
          <a:xfrm>
            <a:off x="3924300" y="2498725"/>
            <a:ext cx="5075238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نتصرف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في حضور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وسلطة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المسيح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70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2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2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2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2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2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2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2" grpId="0" build="p" autoUpdateAnimBg="0"/>
      <p:bldP spid="108237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1" descr="forgi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103965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0960" y="2708920"/>
            <a:ext cx="6781800" cy="1090612"/>
          </a:xfrm>
        </p:spPr>
        <p:txBody>
          <a:bodyPr/>
          <a:lstStyle/>
          <a:p>
            <a:pPr eaLnBrk="1" hangingPunct="1">
              <a:defRPr/>
            </a:pPr>
            <a:r>
              <a:rPr lang="ar-SA" sz="6000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الرئيسية:</a:t>
            </a:r>
            <a:endParaRPr lang="en-US" dirty="0">
              <a:solidFill>
                <a:srgbClr val="FFFFFF"/>
              </a:solidFill>
              <a:effectLst>
                <a:glow rad="292100">
                  <a:srgbClr val="000000">
                    <a:alpha val="90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365104"/>
            <a:ext cx="8591872" cy="1883296"/>
          </a:xfrm>
        </p:spPr>
        <p:txBody>
          <a:bodyPr/>
          <a:lstStyle/>
          <a:p>
            <a:pPr eaLnBrk="1" hangingPunct="1">
              <a:defRPr/>
            </a:pP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يجب أن </a:t>
            </a:r>
            <a:r>
              <a:rPr lang="ar-SA" sz="4800" b="1" dirty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نستعيد</a:t>
            </a: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الأعضاء الخط</a:t>
            </a:r>
            <a:r>
              <a:rPr lang="ar-JO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ة بشكل صحيح لأننا نتصرف </a:t>
            </a:r>
            <a:r>
              <a:rPr lang="ar-SA" sz="4800" b="1" dirty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نيابة</a:t>
            </a: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عن الله</a:t>
            </a:r>
            <a:endParaRPr lang="en-US" sz="4800" b="1" dirty="0">
              <a:solidFill>
                <a:srgbClr val="FFFF00"/>
              </a:solidFill>
              <a:effectLst>
                <a:glow rad="292100">
                  <a:srgbClr val="000000">
                    <a:alpha val="9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D01CC24B-E5A4-18E7-F397-021FA3131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447800"/>
            <a:ext cx="762000" cy="1752600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009999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FB1C1F-1CAA-2126-6DF9-7F72FEF7A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فكرة تفسيرية: السبب لذي يوجب على الكنيسة است</a:t>
            </a:r>
            <a:r>
              <a:rPr kumimoji="0" lang="ar-JO" sz="4000" b="1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رداد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مسيحي خاطئ بشكل صحيح هو أنها تمدّ سلطان الله.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079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8716"/>
          </a:xfr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/>
          <a:lstStyle/>
          <a:p>
            <a:pPr eaLnBrk="1" hangingPunct="1"/>
            <a:r>
              <a:rPr lang="ar-JO" b="1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</a:t>
            </a:r>
            <a:r>
              <a:rPr lang="ar-SA" b="1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مثال ٣٠ : ١٨-٢٠</a:t>
            </a:r>
          </a:p>
        </p:txBody>
      </p:sp>
      <p:sp>
        <p:nvSpPr>
          <p:cNvPr id="428036" name="Rectangle 2"/>
          <p:cNvSpPr txBox="1">
            <a:spLocks noChangeArrowheads="1"/>
          </p:cNvSpPr>
          <p:nvPr/>
        </p:nvSpPr>
        <p:spPr bwMode="auto">
          <a:xfrm>
            <a:off x="186985" y="855244"/>
            <a:ext cx="8706190" cy="87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95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ثلاثة عجيبة فوقي وأربعة لا أعرفها: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95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95000"/>
                  </a:srgb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7212" y="1700808"/>
            <a:ext cx="4205963" cy="2611561"/>
            <a:chOff x="397699" y="1817339"/>
            <a:chExt cx="4205963" cy="26115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699" y="1817339"/>
              <a:ext cx="4200541" cy="2611561"/>
            </a:xfrm>
            <a:prstGeom prst="rect">
              <a:avLst/>
            </a:prstGeom>
          </p:spPr>
        </p:pic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434338" y="3511575"/>
              <a:ext cx="4169324" cy="8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9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طريق نسر في السماوات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95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0855" y="1700808"/>
            <a:ext cx="4154572" cy="2630493"/>
            <a:chOff x="4787365" y="1817339"/>
            <a:chExt cx="4154572" cy="26304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8188" y="1817339"/>
              <a:ext cx="3952927" cy="2630493"/>
            </a:xfrm>
            <a:prstGeom prst="rect">
              <a:avLst/>
            </a:prstGeom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4787365" y="3511575"/>
              <a:ext cx="4154572" cy="8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9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وطريق حية على صخر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95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87212" y="4488741"/>
            <a:ext cx="4200541" cy="2767304"/>
            <a:chOff x="397699" y="4605272"/>
            <a:chExt cx="4200541" cy="27673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061" y="4605272"/>
              <a:ext cx="4199179" cy="2767304"/>
            </a:xfrm>
            <a:prstGeom prst="rect">
              <a:avLst/>
            </a:prstGeom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397699" y="5820562"/>
              <a:ext cx="4199179" cy="8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JO" sz="3200" b="1" dirty="0">
                  <a:solidFill>
                    <a:srgbClr val="FFFFFF"/>
                  </a:solidFill>
                  <a:effectLst>
                    <a:glow rad="101600">
                      <a:srgbClr val="000000">
                        <a:alpha val="95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وطريق سفينة في قلب البحر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95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6028" y="4488741"/>
            <a:ext cx="4004226" cy="2400300"/>
            <a:chOff x="4862538" y="4605272"/>
            <a:chExt cx="4004226" cy="24003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6151" y="4605272"/>
              <a:ext cx="3937000" cy="2400300"/>
            </a:xfrm>
            <a:prstGeom prst="rect">
              <a:avLst/>
            </a:prstGeom>
          </p:spPr>
        </p:pic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4862538" y="5820562"/>
              <a:ext cx="4004226" cy="8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9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وطريق رجل بفتاة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95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3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230351538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199"/>
            <a:ext cx="9144000" cy="779191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"دراسة </a:t>
            </a:r>
            <a:r>
              <a:rPr lang="ar-SA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المقدَّس</a:t>
            </a: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(علم التفسير)"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96" y="3182000"/>
            <a:ext cx="4241815" cy="2273222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يعني النص 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بالنسبة للجمهور الكتابي؟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411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427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6827"/>
            <a:ext cx="5231411" cy="1981527"/>
          </a:xfrm>
        </p:spPr>
        <p:txBody>
          <a:bodyPr/>
          <a:lstStyle/>
          <a:p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الخطوة 1: فهم النص في قريتهم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</p:spTree>
    <p:extLst>
      <p:ext uri="{BB962C8B-B14F-4D97-AF65-F5344CB8AC3E}">
        <p14:creationId xmlns:p14="http://schemas.microsoft.com/office/powerpoint/2010/main" val="3801670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0" y="838200"/>
            <a:ext cx="5016991" cy="5287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الخطوة 1 مكانهم: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اقرأ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النص بحرص وقم بتدوين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ملاحظات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أدرس السياق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التاريخي والأدبي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جمّع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معنى المقطع لجمهور الكتاب المقدس.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322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411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43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838200"/>
            <a:ext cx="4205863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الخطوة 2: قياس عرض النهر للعبور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ما هي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الفروقات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بين الجمهور الكتابي وبيننا؟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8371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97" y="179752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72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526197" cy="554555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الخطوة 2 قياس النهر: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ضع في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اعتبارك الإختلافات المشتركة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الثقافة، والوضع اللغوي، والوقت، والعهد.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ركز على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الفروقات الفريدة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الموجودة في نص محدد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 كنت تدرس نص من العهد القديم فيجب أن تضع في اعتبارك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حياة وعمل يسوع المسيح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0418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97" y="179752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38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 descr="reconc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-36513" y="5263026"/>
            <a:ext cx="9288463" cy="159497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latin typeface="Arial" charset="0"/>
                <a:ea typeface="ＭＳ Ｐゴシック" charset="0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د. ريك جريفيث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66700">
                  <a:srgbClr val="000000">
                    <a:alpha val="89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مؤسسة الدراسات اللاهوتية الأردنية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66700">
                  <a:srgbClr val="000000">
                    <a:alpha val="89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BibleStudyDownloads.org</a:t>
            </a:r>
          </a:p>
        </p:txBody>
      </p:sp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4859338" cy="2447925"/>
          </a:xfrm>
        </p:spPr>
        <p:txBody>
          <a:bodyPr/>
          <a:lstStyle/>
          <a:p>
            <a:pPr eaLnBrk="1" hangingPunct="1">
              <a:defRPr/>
            </a:pPr>
            <a:r>
              <a:rPr lang="ar-JO" sz="4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كيفية             استرداد</a:t>
            </a:r>
            <a:br>
              <a:rPr lang="ar-JO" sz="4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العلاقات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10 December 2006</a:t>
            </a:r>
          </a:p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6 March 2011</a:t>
            </a:r>
          </a:p>
        </p:txBody>
      </p:sp>
      <p:sp>
        <p:nvSpPr>
          <p:cNvPr id="235525" name="Rectangle 4"/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35526" name="Picture 5" descr="oth-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5875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3356992"/>
            <a:ext cx="6980312" cy="12961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cs typeface="Arial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متى 18: 15- 20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66700">
                  <a:srgbClr val="000000">
                    <a:alpha val="89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7602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593538"/>
            <a:ext cx="6400800" cy="3264461"/>
          </a:xfrm>
          <a:prstGeom prst="rightArrowCallout">
            <a:avLst>
              <a:gd name="adj1" fmla="val 25000"/>
              <a:gd name="adj2" fmla="val 25000"/>
              <a:gd name="adj3" fmla="val 16638"/>
              <a:gd name="adj4" fmla="val 87562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ar-JO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متى 18: 15-20</a:t>
            </a:r>
            <a:endParaRPr kumimoji="0"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35163" y="697935"/>
            <a:ext cx="6365637" cy="2966015"/>
          </a:xfrm>
          <a:prstGeom prst="rightArrowCallout">
            <a:avLst>
              <a:gd name="adj1" fmla="val 25836"/>
              <a:gd name="adj2" fmla="val 25000"/>
              <a:gd name="adj3" fmla="val 21693"/>
              <a:gd name="adj4" fmla="val 8682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6012160" y="914400"/>
            <a:ext cx="313184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400800" y="1371600"/>
            <a:ext cx="25146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كيفية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الإسترداد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15-17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6012160" y="3886200"/>
            <a:ext cx="313184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435724" y="4191000"/>
            <a:ext cx="2403475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لماذا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الإسترداد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18-20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692150"/>
            <a:ext cx="5375275" cy="61658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2600" b="1" dirty="0"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15 وإن أخطأ إليك أخوك فاذهب وعاتبه </a:t>
            </a:r>
            <a:r>
              <a:rPr lang="ar-JO" sz="2600" b="1" dirty="0"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بينك وبينه وحدكما</a:t>
            </a:r>
            <a:r>
              <a:rPr lang="ar-JO" sz="2600" b="1" dirty="0"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إن سمع منك فقد ربحت أخاك 16 وإن لم يسمع </a:t>
            </a:r>
            <a:r>
              <a:rPr lang="ar-JO" sz="2600" b="1" dirty="0"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فخذ معك أيضاً واحداً أو اثنين </a:t>
            </a:r>
            <a:r>
              <a:rPr lang="ar-JO" sz="2600" b="1" dirty="0"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لكي تقوم كل كلمة على فم شاهدين أو ثلاثة 17 </a:t>
            </a:r>
            <a:r>
              <a:rPr lang="ar-JO" sz="2600" b="1" dirty="0"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وإن لم يسمع منهم فثقل للكنيسة</a:t>
            </a:r>
            <a:r>
              <a:rPr lang="ar-JO" sz="2600" b="1" dirty="0"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وإن لم يسمع من الكنيسة فليكن عندك </a:t>
            </a:r>
            <a:r>
              <a:rPr lang="ar-JO" sz="2600" b="1" dirty="0"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كالوثني والعشار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sz="26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E3E5C">
                    <a:lumMod val="50000"/>
                    <a:alpha val="73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2600" b="1" dirty="0"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 الحق أقول لكم: كل ما تربطونه على الأرض يكون مربوطاً في السماء وكل ما تحلونه على الأرض يكون محلولاً في السماء 19 وأقول لكم أيضاً: إن اتفق اثنان منكم على الأرض في أي شيء يطلبانه فإنه يكون لهما من قبل أبي الذي في السماوات 20 لأنه حيثما اجتمع اثنان أو ثلاثة باسمي فهناك أكون في وسطهم</a:t>
            </a:r>
            <a:endParaRPr kumimoji="1" 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E3E5C">
                    <a:lumMod val="50000"/>
                    <a:alpha val="73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341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34200" cy="1524000"/>
          </a:xfrm>
          <a:solidFill>
            <a:srgbClr val="000000"/>
          </a:solidFill>
        </p:spPr>
        <p:txBody>
          <a:bodyPr/>
          <a:lstStyle/>
          <a:p>
            <a:pPr marL="447675" indent="-447675" algn="r" rtl="1" eaLnBrk="1" hangingPunct="1"/>
            <a:r>
              <a:rPr kumimoji="0" lang="ar-JO" sz="2400" b="1" dirty="0">
                <a:ea typeface="ＭＳ Ｐゴシック" charset="0"/>
                <a:cs typeface="Arial" panose="020B0604020202020204" pitchFamily="34" charset="0"/>
              </a:rPr>
              <a:t>1.</a:t>
            </a:r>
            <a:r>
              <a:rPr kumimoji="0" lang="en-US" sz="2400" b="1" dirty="0"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lang="ar-JO" sz="2400" b="1" dirty="0">
                <a:ea typeface="ＭＳ Ｐゴシック" charset="0"/>
                <a:cs typeface="Arial" panose="020B0604020202020204" pitchFamily="34" charset="0"/>
              </a:rPr>
              <a:t>(15-17) </a:t>
            </a:r>
            <a:r>
              <a:rPr lang="ar-JO" sz="2400" b="1" dirty="0">
                <a:solidFill>
                  <a:srgbClr val="FFFF00"/>
                </a:solidFill>
                <a:ea typeface="ＭＳ Ｐゴシック" charset="0"/>
                <a:cs typeface="Arial" panose="020B0604020202020204" pitchFamily="34" charset="0"/>
              </a:rPr>
              <a:t>الطريقة</a:t>
            </a:r>
            <a:r>
              <a:rPr lang="ar-JO" sz="2400" b="1" dirty="0">
                <a:ea typeface="ＭＳ Ｐゴシック" charset="0"/>
                <a:cs typeface="Arial" panose="020B0604020202020204" pitchFamily="34" charset="0"/>
              </a:rPr>
              <a:t> التي ينبغي على الكنيسة أن تعيد بها بشكل صحيح خاطئ مسيحي تكون بالحفاظ على خصوصية الأمر قدر الإمكان.</a:t>
            </a:r>
            <a:endParaRPr kumimoji="0" lang="en-US" sz="2400" b="1" dirty="0">
              <a:solidFill>
                <a:srgbClr val="FFFF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5170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8763000" cy="5410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 - (15) يجب التعامل مع الخطية الخاصة فقط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 الأشخاص المتورطين فيها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مباشر لتسهيل استعادة المذنب.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- (16) يجب كشف الخطية غير المتاب عنها بمواجهة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شخص أو شخصين آخرين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لتسهيل استعادة الخاطئ.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 - (17أ) يجب عرض الخطية غير المتاب عنها، بعد محاولة مجموعة صغيرة للاستعادة، أمام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جسد الكنيسة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بكامله كرادع للاستمرار بالخطية.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 - (17ب) يجب أن تؤدي الخطية غير المتاب عنها بعد عرضها أمام الكنيسة لمطالبة كل عضو في الكنيسة أن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يتعامل مع الخاطئ أنه غير مؤمن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(وهذا يشمل طرده من العضوية).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34ج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588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</p:bldLst>
  </p:timing>
</p:sld>
</file>

<file path=ppt/theme/theme1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1773</Words>
  <Application>Microsoft Macintosh PowerPoint</Application>
  <PresentationFormat>On-screen Show (4:3)</PresentationFormat>
  <Paragraphs>198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26</vt:i4>
      </vt:variant>
    </vt:vector>
  </HeadingPairs>
  <TitlesOfParts>
    <vt:vector size="51" baseType="lpstr">
      <vt:lpstr>ＭＳ Ｐゴシック</vt:lpstr>
      <vt:lpstr>ＭＳ Ｐゴシック</vt:lpstr>
      <vt:lpstr>Arial</vt:lpstr>
      <vt:lpstr>Book Antiqua</vt:lpstr>
      <vt:lpstr>Calibri</vt:lpstr>
      <vt:lpstr>Helvetica</vt:lpstr>
      <vt:lpstr>Impact</vt:lpstr>
      <vt:lpstr>Monotype Sorts</vt:lpstr>
      <vt:lpstr>Times New Roman</vt:lpstr>
      <vt:lpstr>Verdana</vt:lpstr>
      <vt:lpstr>Wingdings</vt:lpstr>
      <vt:lpstr>5_Blank Presentation</vt:lpstr>
      <vt:lpstr>Blue Diagonal</vt:lpstr>
      <vt:lpstr>2_Default Design</vt:lpstr>
      <vt:lpstr>1_Office Theme</vt:lpstr>
      <vt:lpstr>Orbit</vt:lpstr>
      <vt:lpstr>10_Blank Presentation</vt:lpstr>
      <vt:lpstr>2_Schmooze</vt:lpstr>
      <vt:lpstr>3_Schmooze</vt:lpstr>
      <vt:lpstr>11_Default Design</vt:lpstr>
      <vt:lpstr>3_Expedition</vt:lpstr>
      <vt:lpstr>1_Alchemy</vt:lpstr>
      <vt:lpstr>2_Blends</vt:lpstr>
      <vt:lpstr>10_Default Design</vt:lpstr>
      <vt:lpstr>Network</vt:lpstr>
      <vt:lpstr>الخلاصة                التفسيرية</vt:lpstr>
      <vt:lpstr>أساسيات الرحلة</vt:lpstr>
      <vt:lpstr>الخطوة 1: فهم النص في قريتهم</vt:lpstr>
      <vt:lpstr>PowerPoint Presentation</vt:lpstr>
      <vt:lpstr>PowerPoint Presentation</vt:lpstr>
      <vt:lpstr>PowerPoint Presentation</vt:lpstr>
      <vt:lpstr>كيفية             استرداد العلاقات</vt:lpstr>
      <vt:lpstr>متى 18: 15-20</vt:lpstr>
      <vt:lpstr>1. (15-17) الطريقة التي ينبغي على الكنيسة أن تعيد بها بشكل صحيح خاطئ مسيحي تكون بالحفاظ على خصوصية الأمر قدر الإمكان.</vt:lpstr>
      <vt:lpstr>2. (18-20) السبب في استطاعة الكنيسة استعادة أو  الاستمرار في السعي لاستعادة المؤمنين الضالين هو أنها تستمد سلطانها من الله نفسه.</vt:lpstr>
      <vt:lpstr>فكرة تفسيرية: السبب لذي يوجب على الكنيسة استعادة مسيحي خاطئ بشكل صحيح هو أنها تمدّ سلطان الله.</vt:lpstr>
      <vt:lpstr>تحويل المخطط التفسيري إلى مخطط وعظي</vt:lpstr>
      <vt:lpstr>كيف نعيد  المؤمنين الخطأة  بشكل صحيح؟</vt:lpstr>
      <vt:lpstr>The Point of Verses 15-17</vt:lpstr>
      <vt:lpstr>هدفنا:</vt:lpstr>
      <vt:lpstr>4 خطوات في  عملية الإسترداد الإلهي</vt:lpstr>
      <vt:lpstr>سؤالنا الثاني تم الإجابة عليه  في الأعداد 18-20: لماذا نسترد المؤمنين المخطئين  بشكل مناسب ؟</vt:lpstr>
      <vt:lpstr>الفكرة في الأعداد 18-20</vt:lpstr>
      <vt:lpstr>لماذا التأديب ؟ عندما نسعى لاسترداد شخص ما ....</vt:lpstr>
      <vt:lpstr>متى ١٨ : ١٩</vt:lpstr>
      <vt:lpstr>متى ١٨ : ٢٠</vt:lpstr>
      <vt:lpstr>لماذا التأديب ؟ عندما نسعى لاسترداد شخص ما ....</vt:lpstr>
      <vt:lpstr>الفكرة الرئيسية:</vt:lpstr>
      <vt:lpstr>أمثال ٣٠ : ١٨-٢٠</vt:lpstr>
      <vt:lpstr>Black</vt:lpstr>
      <vt:lpstr>الرابط للعرض التقديميِّ "دراسة الكتاب المقدَّس (علم التفسير)" متاحٌ على الموقع الإلكترونيّ: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Rick Griffith</dc:creator>
  <cp:lastModifiedBy>Rick Griffith</cp:lastModifiedBy>
  <cp:revision>39</cp:revision>
  <dcterms:created xsi:type="dcterms:W3CDTF">2013-03-13T16:59:02Z</dcterms:created>
  <dcterms:modified xsi:type="dcterms:W3CDTF">2024-01-28T03:23:20Z</dcterms:modified>
</cp:coreProperties>
</file>