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3" r:id="rId2"/>
    <p:sldMasterId id="2147484001" r:id="rId3"/>
    <p:sldMasterId id="2147485173" r:id="rId4"/>
    <p:sldMasterId id="2147485185" r:id="rId5"/>
    <p:sldMasterId id="2147485188" r:id="rId6"/>
    <p:sldMasterId id="2147485201" r:id="rId7"/>
    <p:sldMasterId id="2147485204" r:id="rId8"/>
    <p:sldMasterId id="2147485216" r:id="rId9"/>
    <p:sldMasterId id="2147485219" r:id="rId10"/>
  </p:sldMasterIdLst>
  <p:notesMasterIdLst>
    <p:notesMasterId r:id="rId71"/>
  </p:notesMasterIdLst>
  <p:sldIdLst>
    <p:sldId id="396" r:id="rId11"/>
    <p:sldId id="32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4509" r:id="rId20"/>
    <p:sldId id="4510" r:id="rId21"/>
    <p:sldId id="4511" r:id="rId22"/>
    <p:sldId id="4514" r:id="rId23"/>
    <p:sldId id="446" r:id="rId24"/>
    <p:sldId id="447" r:id="rId25"/>
    <p:sldId id="448" r:id="rId26"/>
    <p:sldId id="449" r:id="rId27"/>
    <p:sldId id="450" r:id="rId28"/>
    <p:sldId id="4513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5138" r:id="rId42"/>
    <p:sldId id="465" r:id="rId43"/>
    <p:sldId id="466" r:id="rId44"/>
    <p:sldId id="467" r:id="rId45"/>
    <p:sldId id="468" r:id="rId46"/>
    <p:sldId id="5434" r:id="rId47"/>
    <p:sldId id="373" r:id="rId48"/>
    <p:sldId id="5229" r:id="rId49"/>
    <p:sldId id="5435" r:id="rId50"/>
    <p:sldId id="5436" r:id="rId51"/>
    <p:sldId id="5437" r:id="rId52"/>
    <p:sldId id="5438" r:id="rId53"/>
    <p:sldId id="5439" r:id="rId54"/>
    <p:sldId id="5440" r:id="rId55"/>
    <p:sldId id="3821" r:id="rId56"/>
    <p:sldId id="4976" r:id="rId57"/>
    <p:sldId id="3823" r:id="rId58"/>
    <p:sldId id="3824" r:id="rId59"/>
    <p:sldId id="4977" r:id="rId60"/>
    <p:sldId id="3826" r:id="rId61"/>
    <p:sldId id="3827" r:id="rId62"/>
    <p:sldId id="3828" r:id="rId63"/>
    <p:sldId id="3829" r:id="rId64"/>
    <p:sldId id="4978" r:id="rId65"/>
    <p:sldId id="3831" r:id="rId66"/>
    <p:sldId id="529" r:id="rId67"/>
    <p:sldId id="530" r:id="rId68"/>
    <p:sldId id="528" r:id="rId69"/>
    <p:sldId id="531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FF0000"/>
    <a:srgbClr val="100D00"/>
    <a:srgbClr val="FF00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903" autoAdjust="0"/>
    <p:restoredTop sz="77899" autoAdjust="0"/>
  </p:normalViewPr>
  <p:slideViewPr>
    <p:cSldViewPr>
      <p:cViewPr varScale="1">
        <p:scale>
          <a:sx n="60" d="100"/>
          <a:sy n="60" d="100"/>
        </p:scale>
        <p:origin x="176" y="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710AEBE-DC3F-4947-BC8C-E91EE467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charset="0"/>
        <a:cs typeface="Arial" pitchFamily="-10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4BCF9-ACA9-9F42-8E79-6F2B79C7633A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901" tIns="43951" rIns="87901" bIns="43951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3F8E7-CB80-7A44-9892-743D76AB5A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8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254318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CBCC2-C127-A04F-9B2D-255F124C82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9947D-009D-C842-889E-7A34FBA97A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9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270D4-C62C-FB4B-A4CB-A842F03D05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06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CA2E1-59BB-9B46-AD26-79F81D316D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65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3215616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16EED-BC35-674D-BACE-60924F52EA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92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4BAFB7-C97E-5543-A17D-14DB743C00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cs typeface="ＭＳ Ｐゴシック" charset="0"/>
              </a:rPr>
              <a:t>_______</a:t>
            </a:r>
          </a:p>
          <a:p>
            <a:pPr eaLnBrk="1" hangingPunct="1"/>
            <a:r>
              <a:rPr lang="en-US" dirty="0">
                <a:latin typeface="Arial" charset="0"/>
                <a:cs typeface="ＭＳ Ｐゴシック" charset="0"/>
              </a:rPr>
              <a:t>BS-22-Figures of Speech-58</a:t>
            </a:r>
          </a:p>
          <a:p>
            <a:pPr eaLnBrk="1" hangingPunct="1"/>
            <a:r>
              <a:rPr lang="en-US" dirty="0">
                <a:latin typeface="Arial" charset="0"/>
                <a:cs typeface="ＭＳ Ｐゴシック" charset="0"/>
              </a:rPr>
              <a:t>PR-12-Structure-2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82A3A8-F381-4141-9250-1B7C3DC5C595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From OT Survey on Psalms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(19/9/17 15:28) -----</a:t>
            </a:r>
          </a:p>
          <a:p>
            <a:r>
              <a:rPr lang="en-US"/>
              <a:t>Poetry is a literary style that arranges sounds or content with a meter that aids memory or stirs emotion, often through figures of speech.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258CB-6DD3-164C-A7FA-331D5955FF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0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99CC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8A514-97A8-FD4C-9910-14F33D1C6FA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901" tIns="43951" rIns="87901" bIns="4395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55A84-38E3-7449-8E8B-78CFA4CCB4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901" tIns="43951" rIns="87901" bIns="43951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3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688B02-15E6-9D40-8C47-CCD0F82B103B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901" tIns="43951" rIns="87901" bIns="43951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CC9C9-FECF-7A4F-B867-479B8E3E90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901" tIns="43951" rIns="87901" bIns="43951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7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DBC62-8E34-804D-9221-B8ACBDE439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401735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sp>
        <p:nvSpPr>
          <p:cNvPr id="1710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0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-105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6B5A-2161-AB40-A0DF-60F2D59E4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2300-AB69-AC49-B5AA-FB8967323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D854-DF15-B748-ADA7-E2091D014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B6BA1-D3A1-A641-AA67-6A052C8C8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C86F-F2EB-5349-B793-E2E1D282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4530-1EFF-B549-9B94-03B65829A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2B7E-E42A-4642-8DB3-ABBF5D72D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A2F85-2E68-5647-87C8-C18A88E2D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FE39-9064-9248-A54D-3132445D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3308-B51F-9E4F-9680-6272242A1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5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D37B-D075-C942-93E4-0981F80B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23EC-4D66-C945-A714-3045C8598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8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3233-DEF0-3442-9D56-7288F1BA5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8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24CB-A8F1-D145-AC2D-5B2ECA72B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33E48-9802-BB48-98CA-F7AAD321A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47E2-2F66-8947-A756-D27A4131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1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B89BF-B844-CB4F-8EC2-3502B8E79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4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9F60-5DB2-4E49-9B0A-35D5D8B8F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0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E206-E051-4643-B680-9E26DB30D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9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53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54969B3-55B9-194E-9F7A-F0EB2E44E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15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6775270-779B-E847-9485-FBF1D0F9A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52413-70AD-844E-9CA5-F3B091CD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A9251A9-3AD0-6C4F-99F5-6331046C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5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05C77BC-5F97-4E42-A3FD-74374D17F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2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E98988C-2992-044D-B76C-B23225D17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73A9BD3-76C8-674E-8CB0-270549EA9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52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3419F02-82B3-594A-9645-24FFFD63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5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7920E5F-BDFA-664B-8A28-31894E49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2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4B2FAF6-3405-7B4A-8485-902B203A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92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8F16C99-7694-1540-9BB3-ACF2E1D50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3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12A1DF4-C9CA-B045-8C90-795EADDB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17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084891-E679-794D-ACF7-D86572DC6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7E55-F392-4A4A-BCB3-12377749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2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12E8D7-7DA9-F848-8213-48FB6042F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84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E16D-F218-6048-ADF9-0B6018DEF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0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8F19-F4A7-BC4C-ABDC-ADAD6E87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5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D2FB-DEDD-8640-BA38-2E3D7E9B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4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990F-5490-4245-AD4E-D22BD36B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48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3194-AC1A-3C42-981C-72BB7F18D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32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3435-01DA-9540-BA2B-E2FEC6553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44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D38C-6C87-BA4D-917E-65CAAD9D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6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44BF-9A77-CB42-AD09-DE533BDE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5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A583-451B-DC44-B9B4-6CC0945DD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CA66-E9B6-7846-90CC-454C8E51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73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B683-0C96-6C4A-845C-8C3E85C7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8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1B676-FA8B-D74B-A11A-F51F7338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2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096D-D4E2-DD48-9232-65EA7336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7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DC32B4E-C9B2-E746-A63B-6482D8CF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90419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582037A-9E5A-874B-A137-77A325C1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6338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6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1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5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8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A503-1783-854E-A9A9-8F60FB5D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0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09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1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7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38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40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0B25-CF26-874D-90D3-90C575CE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1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DE1555-21DA-DF46-AD66-DBEC314F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18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0994F-A30E-6940-861B-937959D0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38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DED6-2F08-8743-BF5A-2D731907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D32C-2542-6F4B-9DA6-577440673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22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3ABE-82D7-3F4A-B8EB-A82B3978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3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3A20-DBF2-A449-8946-D82D235A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6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4F87-4104-9F4A-A897-32FDC4AE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3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7C35-1459-AD41-B845-BC68C5B9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9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594C-8BA9-6649-8CD4-F4BE3B8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54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1DA3-4652-1541-BB46-6E8FFA98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80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EC32-68A9-D742-86A3-C0496B2A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6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8750-E32E-8040-9564-94F7396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4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05E5-77F5-E94E-8990-564C66A5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25796-A752-1749-8F76-8AE98EA50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9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903D-ADC0-8145-A674-6B4F027D9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4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13 w 2780"/>
                <a:gd name="T1" fmla="*/ 18 h 953"/>
                <a:gd name="T2" fmla="*/ 2723 w 2780"/>
                <a:gd name="T3" fmla="*/ 24 h 953"/>
                <a:gd name="T4" fmla="*/ 2656 w 2780"/>
                <a:gd name="T5" fmla="*/ 102 h 953"/>
                <a:gd name="T6" fmla="*/ 2551 w 2780"/>
                <a:gd name="T7" fmla="*/ 156 h 953"/>
                <a:gd name="T8" fmla="*/ 2545 w 2780"/>
                <a:gd name="T9" fmla="*/ 222 h 953"/>
                <a:gd name="T10" fmla="*/ 2527 w 2780"/>
                <a:gd name="T11" fmla="*/ 246 h 953"/>
                <a:gd name="T12" fmla="*/ 2509 w 2780"/>
                <a:gd name="T13" fmla="*/ 252 h 953"/>
                <a:gd name="T14" fmla="*/ 2437 w 2780"/>
                <a:gd name="T15" fmla="*/ 210 h 953"/>
                <a:gd name="T16" fmla="*/ 2295 w 2780"/>
                <a:gd name="T17" fmla="*/ 192 h 953"/>
                <a:gd name="T18" fmla="*/ 2271 w 2780"/>
                <a:gd name="T19" fmla="*/ 186 h 953"/>
                <a:gd name="T20" fmla="*/ 2253 w 2780"/>
                <a:gd name="T21" fmla="*/ 192 h 953"/>
                <a:gd name="T22" fmla="*/ 2181 w 2780"/>
                <a:gd name="T23" fmla="*/ 228 h 953"/>
                <a:gd name="T24" fmla="*/ 2145 w 2780"/>
                <a:gd name="T25" fmla="*/ 240 h 953"/>
                <a:gd name="T26" fmla="*/ 2121 w 2780"/>
                <a:gd name="T27" fmla="*/ 246 h 953"/>
                <a:gd name="T28" fmla="*/ 2109 w 2780"/>
                <a:gd name="T29" fmla="*/ 258 h 953"/>
                <a:gd name="T30" fmla="*/ 2109 w 2780"/>
                <a:gd name="T31" fmla="*/ 276 h 953"/>
                <a:gd name="T32" fmla="*/ 2086 w 2780"/>
                <a:gd name="T33" fmla="*/ 300 h 953"/>
                <a:gd name="T34" fmla="*/ 2068 w 2780"/>
                <a:gd name="T35" fmla="*/ 312 h 953"/>
                <a:gd name="T36" fmla="*/ 2056 w 2780"/>
                <a:gd name="T37" fmla="*/ 324 h 953"/>
                <a:gd name="T38" fmla="*/ 2044 w 2780"/>
                <a:gd name="T39" fmla="*/ 336 h 953"/>
                <a:gd name="T40" fmla="*/ 2009 w 2780"/>
                <a:gd name="T41" fmla="*/ 342 h 953"/>
                <a:gd name="T42" fmla="*/ 1943 w 2780"/>
                <a:gd name="T43" fmla="*/ 336 h 953"/>
                <a:gd name="T44" fmla="*/ 1907 w 2780"/>
                <a:gd name="T45" fmla="*/ 330 h 953"/>
                <a:gd name="T46" fmla="*/ 1895 w 2780"/>
                <a:gd name="T47" fmla="*/ 342 h 953"/>
                <a:gd name="T48" fmla="*/ 1883 w 2780"/>
                <a:gd name="T49" fmla="*/ 354 h 953"/>
                <a:gd name="T50" fmla="*/ 1853 w 2780"/>
                <a:gd name="T51" fmla="*/ 360 h 953"/>
                <a:gd name="T52" fmla="*/ 1794 w 2780"/>
                <a:gd name="T53" fmla="*/ 342 h 953"/>
                <a:gd name="T54" fmla="*/ 1770 w 2780"/>
                <a:gd name="T55" fmla="*/ 342 h 953"/>
                <a:gd name="T56" fmla="*/ 1746 w 2780"/>
                <a:gd name="T57" fmla="*/ 354 h 953"/>
                <a:gd name="T58" fmla="*/ 1681 w 2780"/>
                <a:gd name="T59" fmla="*/ 425 h 953"/>
                <a:gd name="T60" fmla="*/ 1639 w 2780"/>
                <a:gd name="T61" fmla="*/ 569 h 953"/>
                <a:gd name="T62" fmla="*/ 1639 w 2780"/>
                <a:gd name="T63" fmla="*/ 593 h 953"/>
                <a:gd name="T64" fmla="*/ 1645 w 2780"/>
                <a:gd name="T65" fmla="*/ 641 h 953"/>
                <a:gd name="T66" fmla="*/ 1663 w 2780"/>
                <a:gd name="T67" fmla="*/ 659 h 953"/>
                <a:gd name="T68" fmla="*/ 1657 w 2780"/>
                <a:gd name="T69" fmla="*/ 671 h 953"/>
                <a:gd name="T70" fmla="*/ 1645 w 2780"/>
                <a:gd name="T71" fmla="*/ 683 h 953"/>
                <a:gd name="T72" fmla="*/ 1567 w 2780"/>
                <a:gd name="T73" fmla="*/ 689 h 953"/>
                <a:gd name="T74" fmla="*/ 1490 w 2780"/>
                <a:gd name="T75" fmla="*/ 629 h 953"/>
                <a:gd name="T76" fmla="*/ 1353 w 2780"/>
                <a:gd name="T77" fmla="*/ 587 h 953"/>
                <a:gd name="T78" fmla="*/ 1204 w 2780"/>
                <a:gd name="T79" fmla="*/ 671 h 953"/>
                <a:gd name="T80" fmla="*/ 1031 w 2780"/>
                <a:gd name="T81" fmla="*/ 731 h 953"/>
                <a:gd name="T82" fmla="*/ 828 w 2780"/>
                <a:gd name="T83" fmla="*/ 743 h 953"/>
                <a:gd name="T84" fmla="*/ 638 w 2780"/>
                <a:gd name="T85" fmla="*/ 701 h 953"/>
                <a:gd name="T86" fmla="*/ 578 w 2780"/>
                <a:gd name="T87" fmla="*/ 695 h 953"/>
                <a:gd name="T88" fmla="*/ 566 w 2780"/>
                <a:gd name="T89" fmla="*/ 701 h 953"/>
                <a:gd name="T90" fmla="*/ 530 w 2780"/>
                <a:gd name="T91" fmla="*/ 731 h 953"/>
                <a:gd name="T92" fmla="*/ 441 w 2780"/>
                <a:gd name="T93" fmla="*/ 809 h 953"/>
                <a:gd name="T94" fmla="*/ 411 w 2780"/>
                <a:gd name="T95" fmla="*/ 821 h 953"/>
                <a:gd name="T96" fmla="*/ 387 w 2780"/>
                <a:gd name="T97" fmla="*/ 821 h 953"/>
                <a:gd name="T98" fmla="*/ 340 w 2780"/>
                <a:gd name="T99" fmla="*/ 827 h 953"/>
                <a:gd name="T100" fmla="*/ 214 w 2780"/>
                <a:gd name="T101" fmla="*/ 851 h 953"/>
                <a:gd name="T102" fmla="*/ 178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25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700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700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sp>
        <p:nvSpPr>
          <p:cNvPr id="1700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0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0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defRPr>
            </a:lvl1pPr>
          </a:lstStyle>
          <a:p>
            <a:pPr>
              <a:defRPr/>
            </a:pPr>
            <a:fld id="{5BB82C27-0FCA-D34C-BFF9-5CF88166C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00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3" r:id="rId1"/>
    <p:sldLayoutId id="2147485118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  <p:sldLayoutId id="21474851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05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05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05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05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5477187-0886-514C-8FA1-38D5810A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30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B858C85-1074-D14D-B013-1BE0793F8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  <p:sldLayoutId id="2147485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69980D19-F7DA-404F-B9A7-279017246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6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898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899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ja-JP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37900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ja-JP">
                <a:solidFill>
                  <a:srgbClr val="FFFFFF"/>
                </a:solidFill>
                <a:latin typeface="Helvetica" charset="0"/>
              </a:endParaRPr>
            </a:p>
          </p:txBody>
        </p:sp>
        <p:sp>
          <p:nvSpPr>
            <p:cNvPr id="37901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902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7903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FFFFFF"/>
                </a:solidFill>
                <a:latin typeface="Helvetica" charset="0"/>
              </a:defRPr>
            </a:lvl1pPr>
          </a:lstStyle>
          <a:p>
            <a:pPr>
              <a:defRPr/>
            </a:pPr>
            <a:fld id="{AA629ED3-4F35-0642-AFD2-9D33BFED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72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85204A0E-6243-854A-A1FE-883013AE8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0C72F4FA-5D4F-6B4B-A49D-933491F21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5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  <p:sldLayoutId id="21474852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A40E72C3-DD2D-B84B-909B-BAC440A6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03" r:id="rId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A724F13-4298-A94A-B84C-E388205E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  <p:sldLayoutId id="214748521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screen">
            <a:lum bright="28000" contrast="-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41438"/>
            <a:ext cx="8229600" cy="2316162"/>
          </a:xfrm>
          <a:noFill/>
        </p:spPr>
        <p:txBody>
          <a:bodyPr/>
          <a:lstStyle/>
          <a:p>
            <a:pPr eaLnBrk="1" hangingPunct="1"/>
            <a:r>
              <a:rPr lang="ar-JO" sz="8800" b="1" dirty="0">
                <a:solidFill>
                  <a:srgbClr val="B12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المجازات       الكلامية</a:t>
            </a:r>
            <a:endParaRPr lang="en-US" sz="8800" b="1" dirty="0">
              <a:solidFill>
                <a:srgbClr val="B12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219200" y="3962400"/>
            <a:ext cx="685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ar-JO" sz="3000" b="1" dirty="0">
                <a:solidFill>
                  <a:srgbClr val="B12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لغة مثيرة للتأثير</a:t>
            </a:r>
            <a:endParaRPr lang="en-GB" sz="3000" b="1" dirty="0">
              <a:solidFill>
                <a:srgbClr val="B12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00013"/>
            <a:ext cx="9144000" cy="110013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مفتاح آخر للتفسير المناسب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87C783-46C9-FC0F-E155-7A48C15EF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9800"/>
            <a:ext cx="9144000" cy="83357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7" name="Picture 6" descr="bible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85800" y="1031883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مرادف: يكرر السطر الثاني كتابة السطر الأول بنفس الشكل أو ما شابه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81000" y="2439995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لنقطع قيودهما ولنطرح عنا ربطهما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  <p:extLst>
      <p:ext uri="{BB962C8B-B14F-4D97-AF65-F5344CB8AC3E}">
        <p14:creationId xmlns:p14="http://schemas.microsoft.com/office/powerpoint/2010/main" val="3449484117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09" name="Picture 6" descr="bible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876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10 :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يا رب لماذا تقف بعيدا.لماذا تختفي في ازمنة الضيق.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5800" y="1031883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مرادف: يكرر السطر الثاني كتابة السطر الأول بنفس الشكل أو ما شابه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2439995"/>
            <a:ext cx="838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لنقطع قيودهما ولنطرح عنا ربطهما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09" name="Picture 6" descr="bible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8763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10 :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يا رب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تقف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بعيدا.لماذا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تختفي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ازمنة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الضيق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5800" y="1031883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مرادف: يكرر السطر الثاني كتابة السطر الأول بنفس الشكل أو ما شابه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2439995"/>
            <a:ext cx="838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لنقطع قيودهما ولنطرح عنا ربطهما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  <p:extLst>
      <p:ext uri="{BB962C8B-B14F-4D97-AF65-F5344CB8AC3E}">
        <p14:creationId xmlns:p14="http://schemas.microsoft.com/office/powerpoint/2010/main" val="1203644054"/>
      </p:ext>
    </p:extLst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09" name="Picture 6" descr="bible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4343400"/>
            <a:ext cx="8763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10 :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يا رب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تقف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بعيدا.لماذا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تختفي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ازمنة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الضيق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5800" y="1031883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مرادف: يكرر السطر الثاني كتابة السطر الأول بنفس الشكل أو ما شابه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2439995"/>
            <a:ext cx="838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لنقطع قيودهما ولنطرح عنا ربطهما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  <p:extLst>
      <p:ext uri="{BB962C8B-B14F-4D97-AF65-F5344CB8AC3E}">
        <p14:creationId xmlns:p14="http://schemas.microsoft.com/office/powerpoint/2010/main" val="2171247267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7" name="Picture 4" descr="0574004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1"/>
          <a:stretch>
            <a:fillRect/>
          </a:stretch>
        </p:blipFill>
        <p:spPr bwMode="auto">
          <a:xfrm>
            <a:off x="0" y="0"/>
            <a:ext cx="9144000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-18024" y="101397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19 :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يوم إلى يوم يذيع كلاماً وليل إلى ليل يبدي علماً.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1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24744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19 :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8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يوم إلى يوم </a:t>
            </a: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>
                  <a:glow rad="228600">
                    <a:srgbClr val="000000">
                      <a:satMod val="175000"/>
                      <a:alpha val="8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يذيع كلاماً </a:t>
            </a: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8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وليل إلى ليل </a:t>
            </a: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>
                  <a:glow rad="228600">
                    <a:srgbClr val="000000">
                      <a:satMod val="175000"/>
                      <a:alpha val="8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يبدي علماً</a:t>
            </a: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8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-23850" y="263691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27 :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الرب نوري وخلاصي ممن أخاف.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                   الرب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حصن حياتي ممن أرتعب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Picture 4" descr="Mountain Scene 0030"/>
          <p:cNvPicPr>
            <a:picLocks noChangeAspect="1" noChangeArrowheads="1"/>
          </p:cNvPicPr>
          <p:nvPr/>
        </p:nvPicPr>
        <p:blipFill>
          <a:blip r:embed="rId2" cstate="screen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980728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27 :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الرب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نوري وخلاصي ممن أخاف.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الرب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حصن حياتي ممن أرتعب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 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3" name="Picture 4" descr="Clouds &amp; Sky 0876"/>
          <p:cNvPicPr>
            <a:picLocks noChangeAspect="1" noChangeArrowheads="1"/>
          </p:cNvPicPr>
          <p:nvPr/>
        </p:nvPicPr>
        <p:blipFill>
          <a:blip r:embed="rId2" cstate="screen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2428155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27 :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الرب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نوري وخلاصي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ممن أخاف.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الرب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حصن حياتي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ممن أرتعب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3" name="Picture 4" descr="Clouds &amp; Sky 0876"/>
          <p:cNvPicPr>
            <a:picLocks noChangeAspect="1" noChangeArrowheads="1"/>
          </p:cNvPicPr>
          <p:nvPr/>
        </p:nvPicPr>
        <p:blipFill>
          <a:blip r:embed="rId2" cstate="screen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2428155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27 :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الرب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نوري وخلاصي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ممن أخاف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الرب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حصن حياتي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ممن أرتعب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١٣</a:t>
            </a:r>
          </a:p>
        </p:txBody>
      </p:sp>
    </p:spTree>
    <p:extLst>
      <p:ext uri="{BB962C8B-B14F-4D97-AF65-F5344CB8AC3E}">
        <p14:creationId xmlns:p14="http://schemas.microsoft.com/office/powerpoint/2010/main" val="2859549865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6781800" y="6096000"/>
            <a:ext cx="2362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>
                <a:effectLst/>
                <a:latin typeface="Arial" charset="0"/>
                <a:cs typeface="Arial" charset="0"/>
              </a:rPr>
              <a:t>Title Slide</a:t>
            </a:r>
            <a:endParaRPr lang="en-US" sz="3200">
              <a:latin typeface="Arial" charset="0"/>
              <a:cs typeface="Arial" charset="0"/>
            </a:endParaRPr>
          </a:p>
        </p:txBody>
      </p:sp>
      <p:pic>
        <p:nvPicPr>
          <p:cNvPr id="53250" name="Picture 3" descr="Psalm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05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787900" y="457200"/>
            <a:ext cx="417658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3500000" algn="ctr" rotWithShape="0">
              <a:srgbClr val="00009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ar-JO" sz="11700" dirty="0"/>
              <a:t>المزامير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1" name="Picture 4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8032" y="137607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34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عظّموا الرب معي ولنعلِ اسمه معاً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5" name="Picture 4" descr="mtn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32" y="263691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34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عظّموا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الرب معي 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ولنعلِ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اسمه معاً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49" name="Picture 4" descr="mtn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32" y="263691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34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عظّموا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الرب معي 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ولنعلِ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اسمه معاً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3" name="Picture 4" descr="mtn4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32" y="1916832"/>
            <a:ext cx="91440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34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عظموا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الرب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معي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ولنعل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75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اسمه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معا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20000"/>
                  <a:lumOff val="80000"/>
                </a:srgbClr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١٣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7" name="Picture 5" descr="Sandymtn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50825" y="987428"/>
            <a:ext cx="883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توازي التضاد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2" y="2435225"/>
            <a:ext cx="9090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مزموز 1 :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لأن الرب يعلم طريق الأبرار.أما طريق الأشرار فتهلك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1" name="Picture 5" descr="snymtn10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2612" y="1628800"/>
            <a:ext cx="883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توازي التضاد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799" y="3076597"/>
            <a:ext cx="9090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مزموز 1 :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لأن الرب يعلم طريق الأبرار.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أما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طريق الأشرار فتهلك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Picture 5" descr="snymtn2"/>
          <p:cNvPicPr>
            <a:picLocks noChangeAspect="1" noChangeArrowheads="1"/>
          </p:cNvPicPr>
          <p:nvPr/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6309" y="1772816"/>
            <a:ext cx="883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توازي التضاد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496" y="3220613"/>
            <a:ext cx="9090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مزموز 1 :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لأن الرب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يعلم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طريق الأبرار.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أما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طريق الاشرار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فتهلك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40000"/>
                  <a:lumOff val="60000"/>
                </a:srgbClr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69" name="Picture 5" descr="snymtn4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457200" y="835033"/>
            <a:ext cx="853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توازي التضاد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2996952"/>
            <a:ext cx="9090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مزموز 1 :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لأن الرب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يعلم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طريق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الأبرار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.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اما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طريق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الأشرار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فتهلك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40000"/>
                  <a:lumOff val="60000"/>
                </a:srgbClr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5" descr="Clouds &amp; Sky 064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85800" y="2837835"/>
            <a:ext cx="7696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37 : 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لأن عاملي الشر يقطعون والذين ينتظرون الرب هم يرثون الارض.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18874"/>
            <a:ext cx="883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تناقضي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Picture 5" descr="Mountain Scene 039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00" y="3429000"/>
            <a:ext cx="7696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37 : 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لأن عاملي الشر يقطعون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والذين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ينتظرون الرب هم يرثون الارض.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758690"/>
            <a:ext cx="883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توازي التضاد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3" descr="trust-by-schmollmol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5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515" y="116640"/>
            <a:ext cx="9103783" cy="147002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</a:t>
            </a:r>
            <a:r>
              <a:rPr lang="ar-JO" sz="48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الشعر</a:t>
            </a: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؟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1700808"/>
            <a:ext cx="9109012" cy="17526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خلال الثلاثين ثانية القادمة إبتكر تعريف للشعر للشخص الجالس بجانبك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1" name="Picture 5" descr="Sunrise &amp; Sunset 0695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23900" y="3717032"/>
            <a:ext cx="7696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مزمور 37 : 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لأن عاملي الشر يقطعون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والذين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ينتظرون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الرب هم يرثون الارض.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ＭＳ Ｐゴシック" pitchFamily="-108" charset="-128"/>
              <a:cs typeface="Times New Roman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BD76C1B-0634-E946-7D43-3ACB94C07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58690"/>
            <a:ext cx="883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توازي تضاد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5" name="Picture 5" descr="Mountain Scene 062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23900" y="3573016"/>
            <a:ext cx="7696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مزمور 37 : 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08" charset="-128"/>
                <a:cs typeface="Times New Roman" charset="0"/>
              </a:rPr>
              <a:t>لأن عاملي الشر يقطعون والذين ينتظرون الرب هم يرثون الارض.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ＭＳ Ｐゴシック" pitchFamily="-108" charset="-128"/>
              <a:cs typeface="Times New Roman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ECA0EAD-2E7E-0553-021B-79FC9593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58690"/>
            <a:ext cx="883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توازي تضاد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يقدم السطر الثاني تباينًا في الفكر مع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89" name="Picture 5" descr="Mountain Scene 1346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488975" y="1058396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100D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الرمزية: السطر الثاني يعيد ما جاء في السطر الأول عن طريق المقارنة المجازية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00D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3140968"/>
            <a:ext cx="7416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مزمور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1 </a:t>
            </a: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: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4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ليس كذلك الأشرار لكنهم كالعصافة التي تذريها الريح.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3" name="Picture 5" descr="Mountain Scene 1257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467544" y="3356999"/>
            <a:ext cx="828092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95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إن الرب إله عظيم ملك كبير على كل الآلهة.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685800" y="457207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تكميلي (غير مكتمل مع التعويض): يطور السطر الثاني فكرة السطر الأول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7" name="Picture 5" descr="Mountain Scene 0395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87928" y="775918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التكميلي وصولا للذروة: يكرر السطر الثاني الأول ، لكنه يتجاهل المصطلح الأخير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2136338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29 : 1 – 2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لداود.قدموا للرب يا أبناء الله قدموا للرب مجداً وعزاً. 2 قدموا للرب مجد اسمه.اسجدوا للرب في زينة مقدسة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1" name="Picture 5" descr="Mountain Scene 036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609600" y="13464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إصطناعي (غير مكتمل بدون تعويض): آيات ذات أطوال مختلفة مع بعض المصطلحات المتوازية فقط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0" y="3341891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6 :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لأمام المغنين على ذوات الأوتار على القرار.مزمور لداود.يا رب لا توبخني بغضبك ولا تؤدبني بغيظك.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84264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05800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5" name="Picture 5" descr="Fire &amp; Ice 083"/>
          <p:cNvPicPr>
            <a:picLocks noChangeAspect="1" noChangeArrowheads="1"/>
          </p:cNvPicPr>
          <p:nvPr/>
        </p:nvPicPr>
        <p:blipFill>
          <a:blip r:embed="rId2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609600" y="130402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الشكل التركيبي: يطور السطر الثاني فكر السطر الأول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2959784"/>
            <a:ext cx="899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3600" b="1"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2 : 6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أما أنا فقد مسحت ملكي على صهيون جبل قدسي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38835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100D00">
                    <a:alpha val="75000"/>
                  </a:srgbClr>
                </a:glow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31200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D00">
                      <a:alpha val="75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١٤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ar-JO" b="1" kern="1200" dirty="0">
                <a:solidFill>
                  <a:schemeClr val="bg1"/>
                </a:solidFill>
                <a:ea typeface="ＭＳ Ｐゴシック" pitchFamily="-108" charset="-128"/>
              </a:rPr>
              <a:t>التوازي</a:t>
            </a:r>
            <a:endParaRPr lang="en-US" b="1" kern="1200" dirty="0">
              <a:solidFill>
                <a:schemeClr val="bg1"/>
              </a:solidFill>
              <a:ea typeface="ＭＳ Ｐゴシック" pitchFamily="-108" charset="-128"/>
            </a:endParaRP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8153412" y="76208"/>
            <a:ext cx="875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٣٨٨c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085B227-5F4D-7EB7-EFEF-C0ADA57B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057400"/>
            <a:ext cx="7414592" cy="33158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التشابهات والاختلافات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فئتان من التوازيات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التوازي في قواعد اللغة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التوزاي في المعاني 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492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التوازي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838200" y="1317754"/>
            <a:ext cx="7467600" cy="483209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حينئذ </a:t>
            </a:r>
            <a:r>
              <a:rPr lang="ar-J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يتكلم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عليهم ب</a:t>
            </a:r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غضب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ه                                     و</a:t>
            </a:r>
            <a:r>
              <a:rPr lang="ar-J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يرجفهم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ب</a:t>
            </a:r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غيظ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(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مزمور 2: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 eaLnBrk="1" hangingPunct="1"/>
            <a:endParaRPr lang="ar-J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التوازي الدلالي</a:t>
            </a:r>
          </a:p>
          <a:p>
            <a:pPr algn="r" eaLnBrk="1" hangingPunct="1"/>
            <a:r>
              <a:rPr lang="ar-J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يتكلم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و</a:t>
            </a:r>
            <a:r>
              <a:rPr lang="ar-J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يرجف</a:t>
            </a:r>
          </a:p>
          <a:p>
            <a:pPr algn="r" eaLnBrk="1" hangingPunct="1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غضب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و</a:t>
            </a:r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غيظ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هما </a:t>
            </a:r>
            <a:r>
              <a:rPr lang="ar-J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توازي في المعنى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التوازي النحوي: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ar-J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الفعل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المفعول به المباشر - </a:t>
            </a:r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العبارة المجرورة</a:t>
            </a:r>
          </a:p>
          <a:p>
            <a:pPr algn="r" eaLnBrk="1" hangingPunct="1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العبارة المجرورة 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JO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الفعل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المفعول به المباشر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8153400" y="76200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388ت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3" name="Picture 1" descr="Key h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8104" y="1916832"/>
            <a:ext cx="3310136" cy="3961159"/>
          </a:xfrm>
          <a:effectLst>
            <a:outerShdw blurRad="63500" dist="107763" dir="81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5400" kern="1200" dirty="0">
                <a:solidFill>
                  <a:schemeClr val="bg1"/>
                </a:solidFill>
                <a:latin typeface="+mj-lt"/>
                <a:ea typeface="ＭＳ Ｐゴシック" pitchFamily="-108" charset="-128"/>
                <a:cs typeface="+mj-cs"/>
              </a:rPr>
              <a:t>فهم  التعبيرات المجازية ...</a:t>
            </a:r>
            <a:endParaRPr lang="en-US" sz="5400" kern="1200" dirty="0">
              <a:solidFill>
                <a:schemeClr val="bg1"/>
              </a:solidFill>
              <a:latin typeface="+mj-lt"/>
              <a:ea typeface="ＭＳ Ｐゴシック" pitchFamily="-108" charset="-128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66125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۳٩٢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08975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١٥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981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مميزات الشعر العبري</a:t>
            </a:r>
            <a:endParaRPr lang="en-GB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ص13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3482982"/>
            <a:ext cx="8458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أنماط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التأكيد (وليس القوافي)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2. لغة  زاخرة مُعبرّة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3. ترتيب بحسب الأحرف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4. </a:t>
            </a:r>
            <a:r>
              <a:rPr kumimoji="0" lang="ar-JO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توازي في الأفكار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16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 descr="Green marble"/>
          <p:cNvSpPr>
            <a:spLocks noChangeArrowheads="1"/>
          </p:cNvSpPr>
          <p:nvPr/>
        </p:nvSpPr>
        <p:spPr bwMode="auto">
          <a:xfrm>
            <a:off x="5562600" y="0"/>
            <a:ext cx="35814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82978" name="Picture 3" descr="de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07505" y="1295407"/>
            <a:ext cx="89567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مقارنة رسمية بين عنصرين مختلفين حيث يتم تشبيه أحدهما بآخر.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57200" y="212733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التشابه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04800" y="4191007"/>
            <a:ext cx="8458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المزامير 42 :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لأمام المغنين.قصيدة لبني قورح.كما يشتاق الايل الى جداول المياه هكذا تشتاق نفسي إليك يا الله.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66125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۳٩٢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08975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١٥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/>
                <a:ea typeface="Times New Roman" charset="0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شكل كلام يحتوي على مقارنة ضمنية بين شيئين مختلفين.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		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457200" y="212725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المجازية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0" y="3505203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المزامير 27 :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لداود.الرب نوري وخلاصي ممن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أخاف.الرب حصن حياتي ممن أرتعب.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66125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۳٩٢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08975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١٥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utoUpdateAnimBg="0"/>
      <p:bldP spid="21094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5" name="Picture 2" descr="Israel 040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/>
                <a:ea typeface="Times New Roman" charset="0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عندما يقال أكثر مما يقصد به حرفياً ؛ مبالغة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		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457200" y="212725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المبالغة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0" y="3505207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المزامير 6 :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تعبت في تنهدي.أعوم في كل ليلة سريري بدموعي أذوب فراشي.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66125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۳٩٢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08975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١٥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autoUpdateAnimBg="0"/>
      <p:bldP spid="21299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2" descr="tongue poster"/>
          <p:cNvPicPr>
            <a:picLocks noChangeAspect="1" noChangeArrowheads="1"/>
          </p:cNvPicPr>
          <p:nvPr/>
        </p:nvPicPr>
        <p:blipFill>
          <a:blip r:embed="rId2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4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0" y="0"/>
            <a:ext cx="46863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/>
                <a:ea typeface="Times New Roman" charset="0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يتم إعطاء الأشياء غير الحيّة خصائص أو خصائص الكائنات الحية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/>
                <a:cs typeface="Arial"/>
              </a:rPr>
              <a:t>		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التجسيد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0" y="370684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المزامير 73 : 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جعلوا أفواههم في السماء وألسنتهم تتمشى في الارض.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66125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۳٩٢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08975" y="457209"/>
            <a:ext cx="815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 ١٥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21504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3" name="Picture 8" descr="fret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0" y="3339912"/>
            <a:ext cx="59321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المزاميز 137: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إن نسيتك يا أورشليم تنسى يميني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66125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08975" y="457209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87079" name="Picture 9" descr="right hand wri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76952"/>
            <a:ext cx="3131840" cy="23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6071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/>
                <a:ea typeface="Times New Roman" charset="0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يتم إعطاء الأشياء غير الحيّة خصائص أو خصائص الكائنات الحية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		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8083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التجسيد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 autoUpdateAnimBg="0"/>
      <p:bldP spid="1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7" name="Picture 2" descr="Sheep following sheph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3"/>
            <a:ext cx="9601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41357"/>
            <a:ext cx="3048000" cy="7078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cs typeface="Times New Roman" charset="0"/>
              </a:rPr>
              <a:t>تصوير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517244"/>
            <a:ext cx="8748464" cy="7078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cs typeface="Times New Roman" charset="0"/>
              </a:rPr>
              <a:t>الصور تحقق الكلمة المصورة عن طريق المقارنة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1475657" y="838207"/>
            <a:ext cx="75407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40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1pPr>
            <a:lvl2pPr marL="37931725" indent="-37474525" eaLnBrk="0" hangingPunct="0">
              <a:defRPr>
                <a:ea typeface="Arial" charset="0"/>
                <a:cs typeface="Arial" charset="0"/>
              </a:defRPr>
            </a:lvl2pPr>
            <a:lvl3pPr eaLnBrk="0" hangingPunct="0">
              <a:defRPr>
                <a:ea typeface="Arial" charset="0"/>
                <a:cs typeface="Arial" charset="0"/>
              </a:defRPr>
            </a:lvl3pPr>
            <a:lvl4pPr eaLnBrk="0" hangingPunct="0">
              <a:defRPr>
                <a:ea typeface="Arial" charset="0"/>
                <a:cs typeface="Arial" charset="0"/>
              </a:defRPr>
            </a:lvl4pPr>
            <a:lvl5pPr eaLnBrk="0" hangingPunct="0">
              <a:defRPr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لداود.الرب راعي فلا يعوزني شيء.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مزمور 23 :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153412" y="76208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05" charset="0"/>
                <a:ea typeface="Arial" pitchFamily="-105" charset="0"/>
                <a:cs typeface="Arial" pitchFamily="-105" charset="0"/>
              </a:rPr>
              <a:t>388ت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923330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54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أي نوع من الحيوانات أنت؟</a:t>
            </a:r>
            <a:endParaRPr lang="en-US" sz="54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65487"/>
      </p:ext>
    </p:extLst>
  </p:cSld>
  <p:clrMapOvr>
    <a:masterClrMapping/>
  </p:clrMapOvr>
  <p:transition spd="med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مزمور 23</a:t>
            </a:r>
            <a:endParaRPr lang="en-US" sz="6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1 مزمور لداود.الرب راعي فلا يعوزني شيء.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2 في مراع خضر يربضني.إلى مياه الراحة يوردني.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3 يرد نفسي.يهديني إلى سبل البر من أجل اسمه.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4 أيضاً إذا سرت في وادي ظل الموت لا أخاف شرا لأنك أنت معي.عصاك وعكازك هما يعزيانني.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5 ترتب قدامي مائدة تجاه مضايقي.مسحت بالدهن رأسي.كاسي ريّا.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6 إنما خير ورحمة يتبعانني كل إيام حياتي وأسكن في بيت الرب إلى مدى الأيام.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18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77724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أنت خروف!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27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4876800" cy="2819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إلى مياه الراحة يوردني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5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 descr="parallelism-steven-mil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220200" cy="3654152"/>
          </a:xfrm>
          <a:effectLst>
            <a:outerShdw blurRad="63500" dist="107763" dir="81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8800" b="1" kern="1200" dirty="0"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المفتاح : </a:t>
            </a:r>
            <a:br>
              <a:rPr lang="ar-JO" sz="8800" b="1" kern="1200" dirty="0"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8800" b="1" kern="1200" dirty="0"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التوازي باللغة العبريّة</a:t>
            </a:r>
            <a:endParaRPr lang="en-US" sz="8800" b="1" kern="1200" dirty="0">
              <a:effectLst>
                <a:glow rad="228600">
                  <a:srgbClr val="100D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ص13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42757"/>
      </p:ext>
    </p:extLst>
  </p:cSld>
  <p:clrMapOvr>
    <a:masterClrMapping/>
  </p:clrMapOvr>
  <p:transition spd="med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مزمور 23</a:t>
            </a:r>
            <a:endParaRPr lang="en-US" sz="6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1 مزمور لداود.الرب راعي فلا يعوزني شيء.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2 في مراع خضر يربضني.إلى مياه الراحة يوردني.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3 يرد نفسي.يهديني إلى سبل البر من أجل اسمه.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4 أيضاً إذا سرت في وادي ظل الموت لا أخاف شرا لأنك أنت معي.عصاك وعكازك هما يعزيانني.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5 ترتب قدامي مائدة تجاه مضايقي.مسحت بالدهن رأسي.كاسي ريّا.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6 إنما خير ورحمة يتبعانني كل إيام حياتي وأسكن في بيت الرب إلى مدى الأيام.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50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36512" y="4956799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3. الرب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أعطى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الإرشاد في القداسة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لحماية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اسمه (3 ب).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80528" y="2023550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	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أ. الطريقة التي أرضى بها الرب داود كانت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بتوفير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كل إحتياجاته (١-٣).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36512" y="2944157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1.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قدم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الرب طعامًا جسديًا عالي الجودة ، وراحة وماءًا أشبع داود (1-2)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6512" y="3938002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2.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قدم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الرب الانتعاش الروحي الذي أعاد روح داود (3 أ).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81499"/>
            <a:ext cx="8229600" cy="9906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المزمور 23 </a:t>
            </a:r>
            <a:b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</a:b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المخطط التفسيري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٤٦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4049892" y="5415740"/>
            <a:ext cx="738132" cy="488242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H="1">
            <a:off x="4049892" y="1643049"/>
            <a:ext cx="1165050" cy="3313749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 flipH="1">
            <a:off x="3571868" y="1714488"/>
            <a:ext cx="2786082" cy="42862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7380312" y="3382787"/>
            <a:ext cx="13489" cy="49129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 flipH="1">
            <a:off x="6715140" y="4471281"/>
            <a:ext cx="600974" cy="52935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7393800" y="1714488"/>
            <a:ext cx="634545" cy="4143404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51520" y="1312110"/>
            <a:ext cx="922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1. كان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رد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داود على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تدبير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الله و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حمايته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[كراعٍ لخرافه] تعزية بدلاً من الخوف (١-٤)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180528" y="5799138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ب. كان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رد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داود على الرب الذي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يحميه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في المواقف الخطرة عدم الخوف (4)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3500430" y="2428868"/>
            <a:ext cx="3786214" cy="64294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6" grpId="0"/>
      <p:bldP spid="118796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quet_of_Ahasuerus_Aert_de_Gelder_c16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altLang="ja-JP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وترتِّب قدّامي مائدةً تجاهَ مضايقيَّ (الآية 5)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962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612457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خروف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627688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وليمة فيكتور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052" y="3510904"/>
            <a:ext cx="864096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18629910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 animBg="1"/>
      <p:bldP spid="13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600" y="541020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وليمة العشب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54102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وليمة فاخرة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ويرتِّب قدّامي مائدةً تجاهَ مضايقيَّ (الآية 5)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395B6-36D9-6E4E-B9E4-2E2F45416FAC}"/>
              </a:ext>
            </a:extLst>
          </p:cNvPr>
          <p:cNvSpPr txBox="1"/>
          <p:nvPr/>
        </p:nvSpPr>
        <p:spPr>
          <a:xfrm>
            <a:off x="3707904" y="3510904"/>
            <a:ext cx="126223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5331815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/>
      <p:bldP spid="13" grpId="0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0" y="16002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4863" marR="0" lvl="2" indent="-3587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كانت الطريقة التي أظهر بها الله صلاحه لداود هي تمجيده مثل تكريم وليمة منتصر أمام أعدائه (5).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l-Jazeera-Arabic-Regular" panose="01000500000000020006" pitchFamily="2" charset="-78"/>
              <a:ea typeface="ＭＳ Ｐゴシック" charset="0"/>
              <a:cs typeface="Al-Jazeera-Arabic-Regular" panose="01000500000000020006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313" y="2415195"/>
            <a:ext cx="8320087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وترتب قدامي مائدة تجاه مضايقي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194" y="3645075"/>
            <a:ext cx="6748462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مسحت بالدهن رأسي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3469" y="4813400"/>
            <a:ext cx="6748462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كأسي ريّا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4325" y="81498"/>
            <a:ext cx="8229600" cy="11152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المزمور 23 </a:t>
            </a:r>
            <a:b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المخطط التفسيري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B511304-268F-6C6D-A0B4-87A7C51A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8" y="5382174"/>
            <a:ext cx="7603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ج. قدم الرب بركات أكثر مما يمكن أن يتمتع به داود (5 ج)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l-Jazeera-Arabic-Regular" panose="01000500000000020006" pitchFamily="2" charset="-78"/>
              <a:ea typeface="ＭＳ Ｐゴシック" charset="0"/>
              <a:cs typeface="Al-Jazeera-Arabic-Regular" panose="01000500000000020006" pitchFamily="2" charset="-78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EEECC47-452C-006D-D2AF-7C936223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2983968"/>
            <a:ext cx="832008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أ. الرب حمى وعظم داود مثل منتصر وليمة أمام أعداء خاشعين (5 أ).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l-Jazeera-Arabic-Regular" panose="01000500000000020006" pitchFamily="2" charset="-78"/>
              <a:ea typeface="ＭＳ Ｐゴシック" charset="0"/>
              <a:cs typeface="Al-Jazeera-Arabic-Regular" panose="01000500000000020006" pitchFamily="2" charset="-78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A360BB-063F-4B11-B841-FE7A9CB6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8" y="4152293"/>
            <a:ext cx="7603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ب. كرم الرب داود (5 ب).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l-Jazeera-Arabic-Regular" panose="01000500000000020006" pitchFamily="2" charset="-78"/>
              <a:ea typeface="ＭＳ Ｐゴシック" charset="0"/>
              <a:cs typeface="Al-Jazeera-Arabic-Regular" panose="01000500000000020006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39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  <p:bldP spid="2" grpId="0"/>
      <p:bldP spid="7" grpId="0"/>
      <p:bldP spid="8" grpId="0"/>
      <p:bldP spid="3" grpId="0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مزمور 23</a:t>
            </a:r>
            <a:endParaRPr lang="en-US" sz="6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1 مزمور لداود.الرب راعي فلا يعوزني شيء.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2 في مراع خضر يربضني.إلى مياه الراحة يوردني.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3 يرد نفسي.يهديني إلى سبل البر من أجل اسمه.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4 أيضاً إذا سرت في وادي ظل الموت لا أخاف شرا لأنك أنت معي.عصاك وعكازك هما يعزيانني.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5 ترتب قدامي مائدة تجاه مضايقي.مسحت بالدهن رأسي.كاسي ريّا.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</a:b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 6 إنما خير ورحمة يتبعانني كل إيام حياتي وأسكن في بيت الرب إلى مدى الأيام.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88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Times New Roman" charset="0"/>
              </a:rPr>
              <a:t>واسكن في بيت الرب إلى مدى الأيام</a:t>
            </a:r>
            <a:endParaRPr lang="en-US" sz="40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العيش في البيت السماوي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خيمة العبادة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83387-3BF8-A44A-8994-7FD0C12677AF}"/>
              </a:ext>
            </a:extLst>
          </p:cNvPr>
          <p:cNvSpPr txBox="1"/>
          <p:nvPr/>
        </p:nvSpPr>
        <p:spPr>
          <a:xfrm>
            <a:off x="3957836" y="3510904"/>
            <a:ext cx="126223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5419408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3009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المخطط التفسيري والمخطط الوعظي بخصوص كولوسي 4: 6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Tx/>
              <a:buNone/>
            </a:pPr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ليكن كلامكم كل حين </a:t>
            </a:r>
          </a:p>
          <a:p>
            <a:pPr marL="0" indent="0" algn="r">
              <a:buFontTx/>
              <a:buNone/>
            </a:pPr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    بنعمة </a:t>
            </a:r>
          </a:p>
          <a:p>
            <a:pPr marL="0" indent="0" algn="r">
              <a:buFontTx/>
              <a:buNone/>
            </a:pPr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    مصلحاً بملح </a:t>
            </a:r>
          </a:p>
          <a:p>
            <a:pPr marL="0" indent="0" algn="r">
              <a:buFontTx/>
              <a:buNone/>
            </a:pPr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لتعلموا </a:t>
            </a:r>
          </a:p>
          <a:p>
            <a:pPr marL="0" indent="0" algn="r">
              <a:buFontTx/>
              <a:buNone/>
            </a:pPr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كيف يجب أن تجاوبوا </a:t>
            </a:r>
          </a:p>
          <a:p>
            <a:pPr marL="0" indent="0" algn="r">
              <a:buFontTx/>
              <a:buNone/>
            </a:pPr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     كل واحد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20120905153302882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91356" y="-862806"/>
            <a:ext cx="776128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7413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ar-JO" sz="3200" b="1" dirty="0">
                <a:latin typeface="Arial" charset="0"/>
                <a:ea typeface="ＭＳ Ｐゴシック" charset="0"/>
                <a:cs typeface="Arial" charset="0"/>
              </a:rPr>
              <a:t>كيف أقوم بتقييم المخطط التفسيري في كو ٤: ٦ (الواجب رقم 8)</a:t>
            </a:r>
            <a:endParaRPr kumimoji="0" lang="en-US" sz="4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3995738" y="820738"/>
            <a:ext cx="5148262" cy="951543"/>
          </a:xfrm>
          <a:prstGeom prst="rect">
            <a:avLst/>
          </a:prstGeom>
          <a:solidFill>
            <a:schemeClr val="accent4">
              <a:lumMod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تأكد من اتباع كل خطوة في قائمة المراجعة ص22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828800"/>
            <a:ext cx="6913339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19138" lvl="0" indent="-719138" algn="ctr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هل كتبت أسئلتك وإجاباتك حول النص، والنص نفسه في الأعلى (إذا كان العظة 1-2 آية)؟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7" name="Text Box 40"/>
          <p:cNvSpPr txBox="1">
            <a:spLocks noChangeArrowheads="1"/>
          </p:cNvSpPr>
          <p:nvPr/>
        </p:nvSpPr>
        <p:spPr bwMode="auto">
          <a:xfrm>
            <a:off x="8604250" y="0"/>
            <a:ext cx="576263" cy="4572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17775" name="Picture 20" descr="20120905153302882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469606" y="2164557"/>
            <a:ext cx="70961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67E27-10B7-6B62-92A5-9A39BCA8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20938"/>
            <a:ext cx="6913339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هل كل نقطة لديها نقطة تنسيق (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لديها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II،A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لديها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B؛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 61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II.A.1.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 55)؟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1528D-E19A-A044-BF8A-95777BF0A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28800"/>
            <a:ext cx="7993063" cy="954107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هل الفكرة التفسيرية والنقاط الرئيسية كلها مكتوبة بطريقة المبتدأ+النقاط الرئيسية+الخبر+النقاط الثانوية ب</a:t>
            </a:r>
            <a:r>
              <a:rPr lang="ar-JO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شكل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مناسب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50215-C25B-B1C9-7C40-3E2607C9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0938"/>
            <a:ext cx="7993063" cy="954107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 algn="ctr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هل الفكرة التفسيرية والنقاط الرئيسية كلها مكتوبة بطريقة المبتدأ+النقاط الرئيسية+الخبر+النقاط الثانوية </a:t>
            </a:r>
            <a:r>
              <a:rPr lang="ar-JO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بشكل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مناسب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49B67-B2E1-3209-D31C-EDE05665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828800"/>
            <a:ext cx="7993062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 algn="ctr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هل يتم التركيز على المتلقين في زمن الماضي (وليس الحاضر) (اكتب كما ينبغي لأهل كولوسي ... وليس ينبغي علينا...) وبصوت المبني للمعلوم (وليس المبني للمجهول)؟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420F91-5BC0-3AFF-0920-65AA84BD8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420938"/>
            <a:ext cx="7993062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 algn="ctr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هل تتضمن كل جملة في المخطط الآية الصحيحة، أو الآيات، أو جزء الآية (1أ، 1ب، 1ج، إلخ)؟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1B522-39A6-C88A-7402-E8B5C7502793}"/>
              </a:ext>
            </a:extLst>
          </p:cNvPr>
          <p:cNvSpPr/>
          <p:nvPr/>
        </p:nvSpPr>
        <p:spPr>
          <a:xfrm>
            <a:off x="1763713" y="1844675"/>
            <a:ext cx="7272337" cy="1384995"/>
          </a:xfrm>
          <a:prstGeom prst="rect">
            <a:avLst/>
          </a:prstGeom>
          <a:solidFill>
            <a:srgbClr val="00009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هل الفكرة التفسيرية والمخطط التفسيري صحيحين بالنسبة </a:t>
            </a:r>
            <a:r>
              <a:rPr lang="ar-JO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لقصد الكاتب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(تقييم النية التأليفية)؟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D1C18-DEBA-ED6D-6993-254F6756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436813"/>
            <a:ext cx="7272337" cy="954107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هل العبارات </a:t>
            </a:r>
            <a:r>
              <a:rPr lang="ar-JO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تترجم مجازات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الكلام بدلاً من استخدام كلمات النص؟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F5542-ABC5-8D32-3744-49887147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844675"/>
            <a:ext cx="6551612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هل الأفكار الفرعية (أو الأفكار الرئيسية) تتجنب الأفكار غير الموجودة في النص (مثل المراجع المتقاطعة)؟ (ليس في النثص)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DBE039-19B4-F65C-7D4D-BCBC7DC9751F}"/>
              </a:ext>
            </a:extLst>
          </p:cNvPr>
          <p:cNvSpPr/>
          <p:nvPr/>
        </p:nvSpPr>
        <p:spPr>
          <a:xfrm>
            <a:off x="2484438" y="2420938"/>
            <a:ext cx="6551612" cy="1384995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هل هناك على الأقل مبتدأ واحد في </a:t>
            </a:r>
            <a:r>
              <a:rPr lang="ar-JO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الأفكار الرئيسية يتطابق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مع تلك الموجودة في الفكرة التفسيرية؟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5" grpId="0" animBg="1"/>
      <p:bldP spid="4" grpId="0" animBg="1"/>
      <p:bldP spid="4" grpId="1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allel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195637"/>
            <a:ext cx="4876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aralleli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57912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4267200" cy="3048000"/>
          </a:xfrm>
          <a:effectLst>
            <a:outerShdw blurRad="63500" dist="107763" dir="81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5400" b="1" kern="1200" dirty="0"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التوازي ؟</a:t>
            </a:r>
            <a:endParaRPr lang="en-US" sz="5400" b="1" kern="1200" dirty="0">
              <a:effectLst>
                <a:glow rad="228600">
                  <a:srgbClr val="100D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40200" y="836613"/>
            <a:ext cx="5003800" cy="30480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تكرار المعنى باستخدام  تعبيرات متوازية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"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(Ross, BKC, 1:780)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ص13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780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درس الكتاب المقدس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أحصل على هذا العرض التقديمي مجاناً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89" name="Picture 6" descr="bible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85800" y="1031883"/>
            <a:ext cx="769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مرادف : يكرر السطر الثاني كتابة السطر الأول بنفس الشكل أو ما شابه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ص13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6" descr="bible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85800" y="1031883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مرادف: يكرر السطر الثاني كتابة السطر الأول بنفس الشكل أو ما شابه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81000" y="2439995"/>
            <a:ext cx="838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لنقطع قيودهما ولنطرح عنا ربطهما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ص13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7" name="Picture 6" descr="bible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85800" y="1031883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مرادف : يكرر السطر الثاني كتابة السطر الأول بنفس الشكل أو ما شابه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81000" y="2439995"/>
            <a:ext cx="838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مزمور 2 :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لنقطع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قيودهما ولنطرح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عنا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ربط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هما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53400" y="76209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۳٩٠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53400" y="457209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ص13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6474</TotalTime>
  <Words>2024</Words>
  <Application>Microsoft Macintosh PowerPoint</Application>
  <PresentationFormat>On-screen Show (4:3)</PresentationFormat>
  <Paragraphs>328</Paragraphs>
  <Slides>60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60</vt:i4>
      </vt:variant>
    </vt:vector>
  </HeadingPairs>
  <TitlesOfParts>
    <vt:vector size="79" baseType="lpstr">
      <vt:lpstr>Al-Jazeera-Arabic-Regular</vt:lpstr>
      <vt:lpstr>ＭＳ Ｐゴシック</vt:lpstr>
      <vt:lpstr>Arial</vt:lpstr>
      <vt:lpstr>Futura</vt:lpstr>
      <vt:lpstr>Helvetica</vt:lpstr>
      <vt:lpstr>Impact</vt:lpstr>
      <vt:lpstr>Times New Roman</vt:lpstr>
      <vt:lpstr>Verdana</vt:lpstr>
      <vt:lpstr>Wingdings</vt:lpstr>
      <vt:lpstr>Cliff</vt:lpstr>
      <vt:lpstr>Default Design</vt:lpstr>
      <vt:lpstr>3_Default Design</vt:lpstr>
      <vt:lpstr>Fossil</vt:lpstr>
      <vt:lpstr>11_Default Design</vt:lpstr>
      <vt:lpstr>2_Default Design</vt:lpstr>
      <vt:lpstr>12_Default Design</vt:lpstr>
      <vt:lpstr>16_Default Design</vt:lpstr>
      <vt:lpstr>6_Default Design</vt:lpstr>
      <vt:lpstr>1_Contemporary</vt:lpstr>
      <vt:lpstr>المجازات       الكلامية</vt:lpstr>
      <vt:lpstr>Title Slide</vt:lpstr>
      <vt:lpstr>ما هو الشعر؟</vt:lpstr>
      <vt:lpstr>مميزات الشعر العبري</vt:lpstr>
      <vt:lpstr>المفتاح :  التوازي باللغة العبريّة</vt:lpstr>
      <vt:lpstr>ما هو التوازي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التوازي</vt:lpstr>
      <vt:lpstr>التوازي</vt:lpstr>
      <vt:lpstr>فهم  التعبيرات المجازية 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تصوير</vt:lpstr>
      <vt:lpstr>أي نوع من الحيوانات أنت؟</vt:lpstr>
      <vt:lpstr>مزمور 23</vt:lpstr>
      <vt:lpstr>أنت خروف!</vt:lpstr>
      <vt:lpstr>إلى مياه الراحة يوردني</vt:lpstr>
      <vt:lpstr>مزمور 23</vt:lpstr>
      <vt:lpstr>المزمور 23  المخطط التفسيري</vt:lpstr>
      <vt:lpstr>وترتِّب قدّامي مائدةً تجاهَ مضايقيَّ (الآية 5)</vt:lpstr>
      <vt:lpstr>PowerPoint Presentation</vt:lpstr>
      <vt:lpstr>PowerPoint Presentation</vt:lpstr>
      <vt:lpstr>مزمور 23</vt:lpstr>
      <vt:lpstr>واسكن في بيت الرب إلى مدى الأيام</vt:lpstr>
      <vt:lpstr>المخطط التفسيري والمخطط الوعظي بخصوص كولوسي 4: 6</vt:lpstr>
      <vt:lpstr>كيف أقوم بتقييم المخطط التفسيري في كو ٤: ٦ (الواجب رقم 8)</vt:lpstr>
      <vt:lpstr>PowerPoint Presentation</vt:lpstr>
      <vt:lpstr>درس الكتاب المقدس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Psalms</dc:title>
  <dc:creator>Lishan</dc:creator>
  <cp:lastModifiedBy>Rick Griffith</cp:lastModifiedBy>
  <cp:revision>234</cp:revision>
  <dcterms:created xsi:type="dcterms:W3CDTF">2009-09-02T23:41:52Z</dcterms:created>
  <dcterms:modified xsi:type="dcterms:W3CDTF">2024-01-26T15:13:21Z</dcterms:modified>
</cp:coreProperties>
</file>