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9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0.xml" ContentType="application/vnd.openxmlformats-officedocument.theme+xml"/>
  <Override PartName="/ppt/slideLayouts/slideLayout9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8" r:id="rId1"/>
    <p:sldMasterId id="2147483703" r:id="rId2"/>
    <p:sldMasterId id="2147483649" r:id="rId3"/>
    <p:sldMasterId id="2147483718" r:id="rId4"/>
    <p:sldMasterId id="2147484276" r:id="rId5"/>
    <p:sldMasterId id="2147485617" r:id="rId6"/>
    <p:sldMasterId id="2147485620" r:id="rId7"/>
    <p:sldMasterId id="2147485632" r:id="rId8"/>
    <p:sldMasterId id="2147485644" r:id="rId9"/>
    <p:sldMasterId id="2147485656" r:id="rId10"/>
    <p:sldMasterId id="2147485668" r:id="rId11"/>
  </p:sldMasterIdLst>
  <p:notesMasterIdLst>
    <p:notesMasterId r:id="rId49"/>
  </p:notesMasterIdLst>
  <p:sldIdLst>
    <p:sldId id="4979" r:id="rId12"/>
    <p:sldId id="335" r:id="rId13"/>
    <p:sldId id="333" r:id="rId14"/>
    <p:sldId id="334" r:id="rId15"/>
    <p:sldId id="286" r:id="rId16"/>
    <p:sldId id="272" r:id="rId17"/>
    <p:sldId id="310" r:id="rId18"/>
    <p:sldId id="263" r:id="rId19"/>
    <p:sldId id="264" r:id="rId20"/>
    <p:sldId id="313" r:id="rId21"/>
    <p:sldId id="314" r:id="rId22"/>
    <p:sldId id="316" r:id="rId23"/>
    <p:sldId id="315" r:id="rId24"/>
    <p:sldId id="326" r:id="rId25"/>
    <p:sldId id="327" r:id="rId26"/>
    <p:sldId id="328" r:id="rId27"/>
    <p:sldId id="311" r:id="rId28"/>
    <p:sldId id="3821" r:id="rId29"/>
    <p:sldId id="4976" r:id="rId30"/>
    <p:sldId id="3823" r:id="rId31"/>
    <p:sldId id="3824" r:id="rId32"/>
    <p:sldId id="4977" r:id="rId33"/>
    <p:sldId id="3826" r:id="rId34"/>
    <p:sldId id="3827" r:id="rId35"/>
    <p:sldId id="3828" r:id="rId36"/>
    <p:sldId id="3829" r:id="rId37"/>
    <p:sldId id="4978" r:id="rId38"/>
    <p:sldId id="3831" r:id="rId39"/>
    <p:sldId id="3832" r:id="rId40"/>
    <p:sldId id="3833" r:id="rId41"/>
    <p:sldId id="592" r:id="rId42"/>
    <p:sldId id="609" r:id="rId43"/>
    <p:sldId id="998" r:id="rId44"/>
    <p:sldId id="999" r:id="rId45"/>
    <p:sldId id="1000" r:id="rId46"/>
    <p:sldId id="317" r:id="rId47"/>
    <p:sldId id="4032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69B"/>
    <a:srgbClr val="0A5C14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36"/>
    <p:restoredTop sz="92764" autoAdjust="0"/>
  </p:normalViewPr>
  <p:slideViewPr>
    <p:cSldViewPr>
      <p:cViewPr varScale="1">
        <p:scale>
          <a:sx n="124" d="100"/>
          <a:sy n="124" d="100"/>
        </p:scale>
        <p:origin x="1576" y="16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0"/>
            <a:r>
              <a:rPr lang="en-US" noProof="0" dirty="0"/>
              <a:t>Second level</a:t>
            </a:r>
          </a:p>
          <a:p>
            <a:pPr lvl="0"/>
            <a:r>
              <a:rPr lang="en-US" noProof="0" dirty="0"/>
              <a:t>Third level</a:t>
            </a:r>
          </a:p>
          <a:p>
            <a:pPr lvl="0"/>
            <a:r>
              <a:rPr lang="en-US" noProof="0" dirty="0"/>
              <a:t>Fourth level</a:t>
            </a:r>
          </a:p>
          <a:p>
            <a:pPr lvl="0"/>
            <a:r>
              <a:rPr lang="en-US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E49340C-E1AF-294E-8077-94D916565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51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ＭＳ Ｐゴシック" pitchFamily="-108" charset="-128"/>
        <a:cs typeface="ＭＳ Ｐゴシック" pitchFamily="-108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charset="0"/>
        <a:cs typeface="Geneva" charset="-128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Geneva" charset="-128"/>
        <a:cs typeface="Geneva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3BA90AF-FB94-D542-8D06-F831E1B40F08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716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769D1F-CB80-1A40-A824-DFFACF8F3A9C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90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76C0BF8-B882-E64D-B83A-B41256CFE18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EDD26A-9EDE-D840-BA86-2C986816A1AE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923CCF-2BF2-744F-A39C-2D00160AA08E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962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C966E2D-B271-8C43-A0B9-16EE9D5CB1C7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983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13A5F1-C788-3140-9B7D-B92CFCAF17E0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FF7DA7-C666-694A-9865-DE6048C327CF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024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914D80-3159-7946-BA5F-99E2D462E2D7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7DBC62-8E34-804D-9221-B8ACBDE4393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9997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B02C7D-A89E-E943-99B8-8D1E8A05E9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OS-19-Psalms-68, 71, 76, 132, 201</a:t>
            </a:r>
          </a:p>
        </p:txBody>
      </p:sp>
    </p:spTree>
    <p:extLst>
      <p:ext uri="{BB962C8B-B14F-4D97-AF65-F5344CB8AC3E}">
        <p14:creationId xmlns:p14="http://schemas.microsoft.com/office/powerpoint/2010/main" val="4017356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E7E181-3B59-6C47-A3C5-DA0D800FEE15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Positive: </a:t>
            </a:r>
          </a:p>
          <a:p>
            <a:pPr eaLnBrk="1" hangingPunct="1"/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 seeks to preach it in context of Lot’s motive in earlier chapters.</a:t>
            </a:r>
          </a:p>
          <a:p>
            <a:pPr eaLnBrk="1" hangingPunct="1"/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 is not afraid to tackle the issue of homosexuality.</a:t>
            </a:r>
          </a:p>
          <a:p>
            <a:pPr eaLnBrk="1" hangingPunct="1"/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 attempts to apply the passage.</a:t>
            </a:r>
          </a:p>
          <a:p>
            <a:pPr eaLnBrk="1" hangingPunct="1"/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eaLnBrk="1" hangingPunct="1"/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Negative:</a:t>
            </a:r>
          </a:p>
          <a:p>
            <a:pPr eaLnBrk="1" hangingPunct="1"/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Lack of focus</a:t>
            </a:r>
          </a:p>
          <a:p>
            <a:pPr eaLnBrk="1" hangingPunct="1"/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Outline not based on movements of the text</a:t>
            </a:r>
          </a:p>
          <a:p>
            <a:pPr eaLnBrk="1" hangingPunct="1"/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Reads NT theology into the OT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3F8E7-CB80-7A44-9892-743D76AB5A0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1856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B02C7D-A89E-E943-99B8-8D1E8A05E9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OS-19-Psalms-68, 71, 76, 132, 201</a:t>
            </a:r>
          </a:p>
        </p:txBody>
      </p:sp>
    </p:spTree>
    <p:extLst>
      <p:ext uri="{BB962C8B-B14F-4D97-AF65-F5344CB8AC3E}">
        <p14:creationId xmlns:p14="http://schemas.microsoft.com/office/powerpoint/2010/main" val="25431802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3CBCC2-C127-A04F-9B2D-255F124C820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64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89947D-009D-C842-889E-7A34FBA97AB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4930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270D4-C62C-FB4B-A4CB-A842F03D05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061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6CA2E1-59BB-9B46-AD26-79F81D316D2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2659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B02C7D-A89E-E943-99B8-8D1E8A05E9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OS-19-Psalms-68, 71, 76, 132, 201</a:t>
            </a:r>
          </a:p>
        </p:txBody>
      </p:sp>
    </p:spTree>
    <p:extLst>
      <p:ext uri="{BB962C8B-B14F-4D97-AF65-F5344CB8AC3E}">
        <p14:creationId xmlns:p14="http://schemas.microsoft.com/office/powerpoint/2010/main" val="32156161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C16EED-BC35-674D-BACE-60924F52EA2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6922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EFE2E-97ED-A74E-8B6C-10528C1B8DB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4821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DEC6D6-4287-2245-9367-2A359C0689D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25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C15A6E-EFC2-5A4B-9C04-3C5A73CCF1F4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71F615-72CA-5341-AF54-020DCDE801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1B3846-EF15-FE4D-98B6-46647851B4D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73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ar-JO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في متى 18: 15-20 يقدم يسوع خطة الله لمحبة التأديب الكنسي.  دعونا نقرأها معا [اقرأ 15-20.] يحتوي هذا النص على تعاليم رئيسية حول استعادة المسيحيين في الخطية.  
• الآيات 15-17 تعطي كيفية استعادتها و ...
• الآيات 18-20 تعطي لماذا لاستعادتها.
دعونا أولا نرى كيفية استعادة العلاقات. طريقة الله لاستعادة المؤمنين بالخطيئة هي ... 
</a:t>
            </a: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80BC78-7903-174B-B132-F4B8359C81E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61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PR 09.33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BS 20.33; 25.09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NS Mt 15.8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791A80-ACC7-054D-B32E-7E3E4D9E7B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8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PR 09.34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BS 20.34; 25.10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NS Mt 15.9</a:t>
            </a: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D3757E-68ED-F447-A497-8BC20F183FE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0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PR 07.15. 09.35; 11.25; 12.16; 16:11 HO subject only</a:t>
            </a:r>
          </a:p>
          <a:p>
            <a:pPr eaLnBrk="1" hangingPunct="1"/>
            <a:r>
              <a:rPr lang="en-US" dirty="0">
                <a:ea typeface="MS PGothic" charset="0"/>
                <a:cs typeface="MS PGothic" charset="0"/>
              </a:rPr>
              <a:t>BS 18.43; 20.31; 25.11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NS Mt 15.10</a:t>
            </a:r>
          </a:p>
          <a:p>
            <a:pPr eaLnBrk="1" hangingPunct="1"/>
            <a:endParaRPr lang="en-US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26DC0C7-4053-7B4F-988F-6F30B5EAB5FB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 Preaching (Homiletics) 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Arabic</a:t>
            </a:r>
          </a:p>
          <a:p>
            <a:r>
              <a:rPr lang="en-US" dirty="0"/>
              <a:t>_____________</a:t>
            </a:r>
          </a:p>
          <a:p>
            <a:r>
              <a:rPr lang="en-US" dirty="0"/>
              <a:t>Common-</a:t>
            </a:r>
            <a:r>
              <a:rPr lang="en-US" dirty="0">
                <a:latin typeface="Arial" charset="0"/>
                <a:ea typeface="ＭＳ Ｐゴシック" charset="0"/>
              </a:rPr>
              <a:t>3</a:t>
            </a:r>
            <a:r>
              <a:rPr lang="en-US" baseline="0" dirty="0">
                <a:latin typeface="Arial" charset="0"/>
                <a:ea typeface="ＭＳ Ｐゴシック" charset="0"/>
              </a:rPr>
              <a:t>6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574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EA6FEB-D739-EC44-AF73-19B8489EEEDE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922020-A506-BD4B-BE73-9617A2B60E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560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Cover steps 1-3 on page 27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57ED237-2327-5D42-9D26-6BA24F38C61C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This manuscript has missing sections on the top, bottom, and end—just like our study of a passage can skip segments.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278E5F-12FC-A749-BE4E-4C79E2B75FD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FA1930-6F72-F84E-AFCB-D9707161FCFB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Start the sentence with the word </a:t>
            </a:r>
            <a:r>
              <a:rPr lang="ru-RU" sz="2400"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the.</a:t>
            </a:r>
            <a:r>
              <a:rPr lang="ru-RU" sz="2400"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6D6A98-93C9-6841-8FB9-0D9A95248417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880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17475"/>
            <a:ext cx="9142413" cy="6738938"/>
            <a:chOff x="0" y="74"/>
            <a:chExt cx="5759" cy="424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432" y="4113"/>
              <a:ext cx="2208" cy="20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invGray">
            <a:xfrm>
              <a:off x="432" y="1536"/>
              <a:ext cx="5327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invGray">
            <a:xfrm>
              <a:off x="555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invGray">
            <a:xfrm>
              <a:off x="555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invGray">
            <a:xfrm>
              <a:off x="555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invGray">
            <a:xfrm>
              <a:off x="555" y="65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invGray">
            <a:xfrm>
              <a:off x="555" y="79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invGray">
            <a:xfrm>
              <a:off x="555" y="93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invGray">
            <a:xfrm>
              <a:off x="555" y="108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invGray">
            <a:xfrm>
              <a:off x="555" y="122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invGray">
            <a:xfrm>
              <a:off x="555" y="137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2859" y="4202"/>
              <a:ext cx="2729" cy="41"/>
              <a:chOff x="2859" y="4202"/>
              <a:chExt cx="2729" cy="41"/>
            </a:xfrm>
          </p:grpSpPr>
          <p:sp>
            <p:nvSpPr>
              <p:cNvPr id="22" name="Oval 15"/>
              <p:cNvSpPr>
                <a:spLocks noChangeArrowheads="1"/>
              </p:cNvSpPr>
              <p:nvPr/>
            </p:nvSpPr>
            <p:spPr bwMode="invGray">
              <a:xfrm>
                <a:off x="285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Oval 16"/>
              <p:cNvSpPr>
                <a:spLocks noChangeArrowheads="1"/>
              </p:cNvSpPr>
              <p:nvPr/>
            </p:nvSpPr>
            <p:spPr bwMode="invGray">
              <a:xfrm>
                <a:off x="324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Oval 17"/>
              <p:cNvSpPr>
                <a:spLocks noChangeArrowheads="1"/>
              </p:cNvSpPr>
              <p:nvPr/>
            </p:nvSpPr>
            <p:spPr bwMode="invGray">
              <a:xfrm>
                <a:off x="362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Oval 18"/>
              <p:cNvSpPr>
                <a:spLocks noChangeArrowheads="1"/>
              </p:cNvSpPr>
              <p:nvPr/>
            </p:nvSpPr>
            <p:spPr bwMode="invGray">
              <a:xfrm>
                <a:off x="4011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Oval 19"/>
              <p:cNvSpPr>
                <a:spLocks noChangeArrowheads="1"/>
              </p:cNvSpPr>
              <p:nvPr/>
            </p:nvSpPr>
            <p:spPr bwMode="invGray">
              <a:xfrm>
                <a:off x="4395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Oval 20"/>
              <p:cNvSpPr>
                <a:spLocks noChangeArrowheads="1"/>
              </p:cNvSpPr>
              <p:nvPr/>
            </p:nvSpPr>
            <p:spPr bwMode="invGray">
              <a:xfrm>
                <a:off x="477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Oval 21"/>
              <p:cNvSpPr>
                <a:spLocks noChangeArrowheads="1"/>
              </p:cNvSpPr>
              <p:nvPr/>
            </p:nvSpPr>
            <p:spPr bwMode="invGray">
              <a:xfrm>
                <a:off x="516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invGray">
              <a:xfrm>
                <a:off x="554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Oval 23"/>
            <p:cNvSpPr>
              <a:spLocks noChangeArrowheads="1"/>
            </p:cNvSpPr>
            <p:nvPr/>
          </p:nvSpPr>
          <p:spPr bwMode="invGray">
            <a:xfrm>
              <a:off x="555" y="50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0" y="2327"/>
              <a:ext cx="1203" cy="1203"/>
              <a:chOff x="0" y="2327"/>
              <a:chExt cx="1203" cy="1203"/>
            </a:xfrm>
          </p:grpSpPr>
          <p:sp>
            <p:nvSpPr>
              <p:cNvPr id="19" name="Freeform 25"/>
              <p:cNvSpPr>
                <a:spLocks/>
              </p:cNvSpPr>
              <p:nvPr/>
            </p:nvSpPr>
            <p:spPr bwMode="invGray">
              <a:xfrm>
                <a:off x="0" y="2394"/>
                <a:ext cx="443" cy="1033"/>
              </a:xfrm>
              <a:custGeom>
                <a:avLst/>
                <a:gdLst>
                  <a:gd name="T0" fmla="*/ 290 w 443"/>
                  <a:gd name="T1" fmla="*/ 1016 h 1033"/>
                  <a:gd name="T2" fmla="*/ 316 w 443"/>
                  <a:gd name="T3" fmla="*/ 974 h 1033"/>
                  <a:gd name="T4" fmla="*/ 354 w 443"/>
                  <a:gd name="T5" fmla="*/ 920 h 1033"/>
                  <a:gd name="T6" fmla="*/ 384 w 443"/>
                  <a:gd name="T7" fmla="*/ 884 h 1033"/>
                  <a:gd name="T8" fmla="*/ 381 w 443"/>
                  <a:gd name="T9" fmla="*/ 832 h 1033"/>
                  <a:gd name="T10" fmla="*/ 370 w 443"/>
                  <a:gd name="T11" fmla="*/ 794 h 1033"/>
                  <a:gd name="T12" fmla="*/ 361 w 443"/>
                  <a:gd name="T13" fmla="*/ 760 h 1033"/>
                  <a:gd name="T14" fmla="*/ 361 w 443"/>
                  <a:gd name="T15" fmla="*/ 734 h 1033"/>
                  <a:gd name="T16" fmla="*/ 359 w 443"/>
                  <a:gd name="T17" fmla="*/ 707 h 1033"/>
                  <a:gd name="T18" fmla="*/ 373 w 443"/>
                  <a:gd name="T19" fmla="*/ 691 h 1033"/>
                  <a:gd name="T20" fmla="*/ 391 w 443"/>
                  <a:gd name="T21" fmla="*/ 686 h 1033"/>
                  <a:gd name="T22" fmla="*/ 395 w 443"/>
                  <a:gd name="T23" fmla="*/ 680 h 1033"/>
                  <a:gd name="T24" fmla="*/ 390 w 443"/>
                  <a:gd name="T25" fmla="*/ 671 h 1033"/>
                  <a:gd name="T26" fmla="*/ 386 w 443"/>
                  <a:gd name="T27" fmla="*/ 660 h 1033"/>
                  <a:gd name="T28" fmla="*/ 437 w 443"/>
                  <a:gd name="T29" fmla="*/ 635 h 1033"/>
                  <a:gd name="T30" fmla="*/ 442 w 443"/>
                  <a:gd name="T31" fmla="*/ 619 h 1033"/>
                  <a:gd name="T32" fmla="*/ 438 w 443"/>
                  <a:gd name="T33" fmla="*/ 604 h 1033"/>
                  <a:gd name="T34" fmla="*/ 400 w 443"/>
                  <a:gd name="T35" fmla="*/ 543 h 1033"/>
                  <a:gd name="T36" fmla="*/ 384 w 443"/>
                  <a:gd name="T37" fmla="*/ 474 h 1033"/>
                  <a:gd name="T38" fmla="*/ 354 w 443"/>
                  <a:gd name="T39" fmla="*/ 455 h 1033"/>
                  <a:gd name="T40" fmla="*/ 326 w 443"/>
                  <a:gd name="T41" fmla="*/ 433 h 1033"/>
                  <a:gd name="T42" fmla="*/ 312 w 443"/>
                  <a:gd name="T43" fmla="*/ 411 h 1033"/>
                  <a:gd name="T44" fmla="*/ 307 w 443"/>
                  <a:gd name="T45" fmla="*/ 391 h 1033"/>
                  <a:gd name="T46" fmla="*/ 290 w 443"/>
                  <a:gd name="T47" fmla="*/ 339 h 1033"/>
                  <a:gd name="T48" fmla="*/ 308 w 443"/>
                  <a:gd name="T49" fmla="*/ 289 h 1033"/>
                  <a:gd name="T50" fmla="*/ 298 w 443"/>
                  <a:gd name="T51" fmla="*/ 278 h 1033"/>
                  <a:gd name="T52" fmla="*/ 280 w 443"/>
                  <a:gd name="T53" fmla="*/ 307 h 1033"/>
                  <a:gd name="T54" fmla="*/ 269 w 443"/>
                  <a:gd name="T55" fmla="*/ 283 h 1033"/>
                  <a:gd name="T56" fmla="*/ 272 w 443"/>
                  <a:gd name="T57" fmla="*/ 224 h 1033"/>
                  <a:gd name="T58" fmla="*/ 280 w 443"/>
                  <a:gd name="T59" fmla="*/ 177 h 1033"/>
                  <a:gd name="T60" fmla="*/ 280 w 443"/>
                  <a:gd name="T61" fmla="*/ 146 h 1033"/>
                  <a:gd name="T62" fmla="*/ 281 w 443"/>
                  <a:gd name="T63" fmla="*/ 123 h 1033"/>
                  <a:gd name="T64" fmla="*/ 290 w 443"/>
                  <a:gd name="T65" fmla="*/ 104 h 1033"/>
                  <a:gd name="T66" fmla="*/ 296 w 443"/>
                  <a:gd name="T67" fmla="*/ 97 h 1033"/>
                  <a:gd name="T68" fmla="*/ 298 w 443"/>
                  <a:gd name="T69" fmla="*/ 94 h 1033"/>
                  <a:gd name="T70" fmla="*/ 301 w 443"/>
                  <a:gd name="T71" fmla="*/ 92 h 1033"/>
                  <a:gd name="T72" fmla="*/ 307 w 443"/>
                  <a:gd name="T73" fmla="*/ 83 h 1033"/>
                  <a:gd name="T74" fmla="*/ 317 w 443"/>
                  <a:gd name="T75" fmla="*/ 79 h 1033"/>
                  <a:gd name="T76" fmla="*/ 328 w 443"/>
                  <a:gd name="T77" fmla="*/ 77 h 1033"/>
                  <a:gd name="T78" fmla="*/ 337 w 443"/>
                  <a:gd name="T79" fmla="*/ 74 h 1033"/>
                  <a:gd name="T80" fmla="*/ 345 w 443"/>
                  <a:gd name="T81" fmla="*/ 67 h 1033"/>
                  <a:gd name="T82" fmla="*/ 337 w 443"/>
                  <a:gd name="T83" fmla="*/ 50 h 1033"/>
                  <a:gd name="T84" fmla="*/ 337 w 443"/>
                  <a:gd name="T85" fmla="*/ 47 h 1033"/>
                  <a:gd name="T86" fmla="*/ 337 w 443"/>
                  <a:gd name="T87" fmla="*/ 43 h 1033"/>
                  <a:gd name="T88" fmla="*/ 337 w 443"/>
                  <a:gd name="T89" fmla="*/ 41 h 1033"/>
                  <a:gd name="T90" fmla="*/ 334 w 443"/>
                  <a:gd name="T91" fmla="*/ 38 h 1033"/>
                  <a:gd name="T92" fmla="*/ 321 w 443"/>
                  <a:gd name="T93" fmla="*/ 21 h 1033"/>
                  <a:gd name="T94" fmla="*/ 316 w 443"/>
                  <a:gd name="T95" fmla="*/ 0 h 1033"/>
                  <a:gd name="T96" fmla="*/ 188 w 443"/>
                  <a:gd name="T97" fmla="*/ 94 h 1033"/>
                  <a:gd name="T98" fmla="*/ 88 w 443"/>
                  <a:gd name="T99" fmla="*/ 218 h 1033"/>
                  <a:gd name="T100" fmla="*/ 21 w 443"/>
                  <a:gd name="T101" fmla="*/ 366 h 1033"/>
                  <a:gd name="T102" fmla="*/ 0 w 443"/>
                  <a:gd name="T103" fmla="*/ 530 h 1033"/>
                  <a:gd name="T104" fmla="*/ 20 w 443"/>
                  <a:gd name="T105" fmla="*/ 680 h 1033"/>
                  <a:gd name="T106" fmla="*/ 74 w 443"/>
                  <a:gd name="T107" fmla="*/ 819 h 1033"/>
                  <a:gd name="T108" fmla="*/ 160 w 443"/>
                  <a:gd name="T109" fmla="*/ 938 h 1033"/>
                  <a:gd name="T110" fmla="*/ 272 w 443"/>
                  <a:gd name="T111" fmla="*/ 1032 h 103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43" h="1033">
                    <a:moveTo>
                      <a:pt x="272" y="1032"/>
                    </a:moveTo>
                    <a:lnTo>
                      <a:pt x="290" y="1016"/>
                    </a:lnTo>
                    <a:lnTo>
                      <a:pt x="301" y="992"/>
                    </a:lnTo>
                    <a:lnTo>
                      <a:pt x="316" y="974"/>
                    </a:lnTo>
                    <a:lnTo>
                      <a:pt x="328" y="955"/>
                    </a:lnTo>
                    <a:lnTo>
                      <a:pt x="354" y="920"/>
                    </a:lnTo>
                    <a:lnTo>
                      <a:pt x="373" y="904"/>
                    </a:lnTo>
                    <a:lnTo>
                      <a:pt x="384" y="884"/>
                    </a:lnTo>
                    <a:lnTo>
                      <a:pt x="390" y="848"/>
                    </a:lnTo>
                    <a:lnTo>
                      <a:pt x="381" y="832"/>
                    </a:lnTo>
                    <a:lnTo>
                      <a:pt x="375" y="812"/>
                    </a:lnTo>
                    <a:lnTo>
                      <a:pt x="370" y="794"/>
                    </a:lnTo>
                    <a:lnTo>
                      <a:pt x="361" y="774"/>
                    </a:lnTo>
                    <a:lnTo>
                      <a:pt x="361" y="760"/>
                    </a:lnTo>
                    <a:lnTo>
                      <a:pt x="361" y="747"/>
                    </a:lnTo>
                    <a:lnTo>
                      <a:pt x="361" y="734"/>
                    </a:lnTo>
                    <a:lnTo>
                      <a:pt x="359" y="722"/>
                    </a:lnTo>
                    <a:lnTo>
                      <a:pt x="359" y="707"/>
                    </a:lnTo>
                    <a:lnTo>
                      <a:pt x="364" y="698"/>
                    </a:lnTo>
                    <a:lnTo>
                      <a:pt x="373" y="691"/>
                    </a:lnTo>
                    <a:lnTo>
                      <a:pt x="390" y="686"/>
                    </a:lnTo>
                    <a:lnTo>
                      <a:pt x="391" y="686"/>
                    </a:lnTo>
                    <a:lnTo>
                      <a:pt x="395" y="682"/>
                    </a:lnTo>
                    <a:lnTo>
                      <a:pt x="395" y="680"/>
                    </a:lnTo>
                    <a:lnTo>
                      <a:pt x="395" y="677"/>
                    </a:lnTo>
                    <a:lnTo>
                      <a:pt x="390" y="671"/>
                    </a:lnTo>
                    <a:lnTo>
                      <a:pt x="386" y="666"/>
                    </a:lnTo>
                    <a:lnTo>
                      <a:pt x="386" y="660"/>
                    </a:lnTo>
                    <a:lnTo>
                      <a:pt x="395" y="655"/>
                    </a:lnTo>
                    <a:lnTo>
                      <a:pt x="437" y="635"/>
                    </a:lnTo>
                    <a:lnTo>
                      <a:pt x="442" y="626"/>
                    </a:lnTo>
                    <a:lnTo>
                      <a:pt x="442" y="619"/>
                    </a:lnTo>
                    <a:lnTo>
                      <a:pt x="442" y="613"/>
                    </a:lnTo>
                    <a:lnTo>
                      <a:pt x="438" y="604"/>
                    </a:lnTo>
                    <a:lnTo>
                      <a:pt x="417" y="577"/>
                    </a:lnTo>
                    <a:lnTo>
                      <a:pt x="400" y="543"/>
                    </a:lnTo>
                    <a:lnTo>
                      <a:pt x="391" y="511"/>
                    </a:lnTo>
                    <a:lnTo>
                      <a:pt x="384" y="474"/>
                    </a:lnTo>
                    <a:lnTo>
                      <a:pt x="368" y="465"/>
                    </a:lnTo>
                    <a:lnTo>
                      <a:pt x="354" y="455"/>
                    </a:lnTo>
                    <a:lnTo>
                      <a:pt x="339" y="444"/>
                    </a:lnTo>
                    <a:lnTo>
                      <a:pt x="326" y="433"/>
                    </a:lnTo>
                    <a:lnTo>
                      <a:pt x="317" y="422"/>
                    </a:lnTo>
                    <a:lnTo>
                      <a:pt x="312" y="411"/>
                    </a:lnTo>
                    <a:lnTo>
                      <a:pt x="308" y="402"/>
                    </a:lnTo>
                    <a:lnTo>
                      <a:pt x="307" y="391"/>
                    </a:lnTo>
                    <a:lnTo>
                      <a:pt x="285" y="363"/>
                    </a:lnTo>
                    <a:lnTo>
                      <a:pt x="290" y="339"/>
                    </a:lnTo>
                    <a:lnTo>
                      <a:pt x="301" y="314"/>
                    </a:lnTo>
                    <a:lnTo>
                      <a:pt x="308" y="289"/>
                    </a:lnTo>
                    <a:lnTo>
                      <a:pt x="308" y="267"/>
                    </a:lnTo>
                    <a:lnTo>
                      <a:pt x="298" y="278"/>
                    </a:lnTo>
                    <a:lnTo>
                      <a:pt x="287" y="294"/>
                    </a:lnTo>
                    <a:lnTo>
                      <a:pt x="280" y="307"/>
                    </a:lnTo>
                    <a:lnTo>
                      <a:pt x="272" y="314"/>
                    </a:lnTo>
                    <a:lnTo>
                      <a:pt x="269" y="283"/>
                    </a:lnTo>
                    <a:lnTo>
                      <a:pt x="271" y="254"/>
                    </a:lnTo>
                    <a:lnTo>
                      <a:pt x="272" y="224"/>
                    </a:lnTo>
                    <a:lnTo>
                      <a:pt x="272" y="195"/>
                    </a:lnTo>
                    <a:lnTo>
                      <a:pt x="280" y="177"/>
                    </a:lnTo>
                    <a:lnTo>
                      <a:pt x="280" y="164"/>
                    </a:lnTo>
                    <a:lnTo>
                      <a:pt x="280" y="146"/>
                    </a:lnTo>
                    <a:lnTo>
                      <a:pt x="281" y="133"/>
                    </a:lnTo>
                    <a:lnTo>
                      <a:pt x="281" y="123"/>
                    </a:lnTo>
                    <a:lnTo>
                      <a:pt x="285" y="113"/>
                    </a:lnTo>
                    <a:lnTo>
                      <a:pt x="290" y="104"/>
                    </a:lnTo>
                    <a:lnTo>
                      <a:pt x="296" y="97"/>
                    </a:lnTo>
                    <a:lnTo>
                      <a:pt x="298" y="94"/>
                    </a:lnTo>
                    <a:lnTo>
                      <a:pt x="301" y="92"/>
                    </a:lnTo>
                    <a:lnTo>
                      <a:pt x="303" y="86"/>
                    </a:lnTo>
                    <a:lnTo>
                      <a:pt x="307" y="83"/>
                    </a:lnTo>
                    <a:lnTo>
                      <a:pt x="308" y="83"/>
                    </a:lnTo>
                    <a:lnTo>
                      <a:pt x="317" y="79"/>
                    </a:lnTo>
                    <a:lnTo>
                      <a:pt x="323" y="77"/>
                    </a:lnTo>
                    <a:lnTo>
                      <a:pt x="328" y="77"/>
                    </a:lnTo>
                    <a:lnTo>
                      <a:pt x="334" y="74"/>
                    </a:lnTo>
                    <a:lnTo>
                      <a:pt x="337" y="74"/>
                    </a:lnTo>
                    <a:lnTo>
                      <a:pt x="339" y="72"/>
                    </a:lnTo>
                    <a:lnTo>
                      <a:pt x="345" y="67"/>
                    </a:lnTo>
                    <a:lnTo>
                      <a:pt x="345" y="63"/>
                    </a:lnTo>
                    <a:lnTo>
                      <a:pt x="337" y="50"/>
                    </a:lnTo>
                    <a:lnTo>
                      <a:pt x="337" y="47"/>
                    </a:lnTo>
                    <a:lnTo>
                      <a:pt x="337" y="43"/>
                    </a:lnTo>
                    <a:lnTo>
                      <a:pt x="337" y="41"/>
                    </a:lnTo>
                    <a:lnTo>
                      <a:pt x="334" y="41"/>
                    </a:lnTo>
                    <a:lnTo>
                      <a:pt x="334" y="38"/>
                    </a:lnTo>
                    <a:lnTo>
                      <a:pt x="328" y="30"/>
                    </a:lnTo>
                    <a:lnTo>
                      <a:pt x="321" y="21"/>
                    </a:lnTo>
                    <a:lnTo>
                      <a:pt x="317" y="11"/>
                    </a:lnTo>
                    <a:lnTo>
                      <a:pt x="316" y="0"/>
                    </a:lnTo>
                    <a:lnTo>
                      <a:pt x="249" y="41"/>
                    </a:lnTo>
                    <a:lnTo>
                      <a:pt x="188" y="94"/>
                    </a:lnTo>
                    <a:lnTo>
                      <a:pt x="133" y="151"/>
                    </a:lnTo>
                    <a:lnTo>
                      <a:pt x="88" y="218"/>
                    </a:lnTo>
                    <a:lnTo>
                      <a:pt x="50" y="289"/>
                    </a:lnTo>
                    <a:lnTo>
                      <a:pt x="21" y="366"/>
                    </a:lnTo>
                    <a:lnTo>
                      <a:pt x="5" y="446"/>
                    </a:lnTo>
                    <a:lnTo>
                      <a:pt x="0" y="530"/>
                    </a:lnTo>
                    <a:lnTo>
                      <a:pt x="5" y="608"/>
                    </a:lnTo>
                    <a:lnTo>
                      <a:pt x="20" y="680"/>
                    </a:lnTo>
                    <a:lnTo>
                      <a:pt x="45" y="751"/>
                    </a:lnTo>
                    <a:lnTo>
                      <a:pt x="74" y="819"/>
                    </a:lnTo>
                    <a:lnTo>
                      <a:pt x="114" y="879"/>
                    </a:lnTo>
                    <a:lnTo>
                      <a:pt x="160" y="938"/>
                    </a:lnTo>
                    <a:lnTo>
                      <a:pt x="215" y="987"/>
                    </a:lnTo>
                    <a:lnTo>
                      <a:pt x="272" y="103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invGray">
              <a:xfrm>
                <a:off x="379" y="2327"/>
                <a:ext cx="824" cy="1203"/>
              </a:xfrm>
              <a:custGeom>
                <a:avLst/>
                <a:gdLst>
                  <a:gd name="T0" fmla="*/ 796 w 824"/>
                  <a:gd name="T1" fmla="*/ 688 h 1203"/>
                  <a:gd name="T2" fmla="*/ 756 w 824"/>
                  <a:gd name="T3" fmla="*/ 641 h 1203"/>
                  <a:gd name="T4" fmla="*/ 812 w 824"/>
                  <a:gd name="T5" fmla="*/ 615 h 1203"/>
                  <a:gd name="T6" fmla="*/ 814 w 824"/>
                  <a:gd name="T7" fmla="*/ 502 h 1203"/>
                  <a:gd name="T8" fmla="*/ 705 w 824"/>
                  <a:gd name="T9" fmla="*/ 247 h 1203"/>
                  <a:gd name="T10" fmla="*/ 651 w 824"/>
                  <a:gd name="T11" fmla="*/ 262 h 1203"/>
                  <a:gd name="T12" fmla="*/ 574 w 824"/>
                  <a:gd name="T13" fmla="*/ 289 h 1203"/>
                  <a:gd name="T14" fmla="*/ 536 w 824"/>
                  <a:gd name="T15" fmla="*/ 258 h 1203"/>
                  <a:gd name="T16" fmla="*/ 563 w 824"/>
                  <a:gd name="T17" fmla="*/ 170 h 1203"/>
                  <a:gd name="T18" fmla="*/ 532 w 824"/>
                  <a:gd name="T19" fmla="*/ 81 h 1203"/>
                  <a:gd name="T20" fmla="*/ 455 w 824"/>
                  <a:gd name="T21" fmla="*/ 56 h 1203"/>
                  <a:gd name="T22" fmla="*/ 484 w 824"/>
                  <a:gd name="T23" fmla="*/ 150 h 1203"/>
                  <a:gd name="T24" fmla="*/ 465 w 824"/>
                  <a:gd name="T25" fmla="*/ 190 h 1203"/>
                  <a:gd name="T26" fmla="*/ 442 w 824"/>
                  <a:gd name="T27" fmla="*/ 200 h 1203"/>
                  <a:gd name="T28" fmla="*/ 419 w 824"/>
                  <a:gd name="T29" fmla="*/ 164 h 1203"/>
                  <a:gd name="T30" fmla="*/ 381 w 824"/>
                  <a:gd name="T31" fmla="*/ 108 h 1203"/>
                  <a:gd name="T32" fmla="*/ 406 w 824"/>
                  <a:gd name="T33" fmla="*/ 108 h 1203"/>
                  <a:gd name="T34" fmla="*/ 424 w 824"/>
                  <a:gd name="T35" fmla="*/ 72 h 1203"/>
                  <a:gd name="T36" fmla="*/ 325 w 824"/>
                  <a:gd name="T37" fmla="*/ 0 h 1203"/>
                  <a:gd name="T38" fmla="*/ 281 w 824"/>
                  <a:gd name="T39" fmla="*/ 27 h 1203"/>
                  <a:gd name="T40" fmla="*/ 240 w 824"/>
                  <a:gd name="T41" fmla="*/ 72 h 1203"/>
                  <a:gd name="T42" fmla="*/ 209 w 824"/>
                  <a:gd name="T43" fmla="*/ 114 h 1203"/>
                  <a:gd name="T44" fmla="*/ 209 w 824"/>
                  <a:gd name="T45" fmla="*/ 150 h 1203"/>
                  <a:gd name="T46" fmla="*/ 240 w 824"/>
                  <a:gd name="T47" fmla="*/ 164 h 1203"/>
                  <a:gd name="T48" fmla="*/ 209 w 824"/>
                  <a:gd name="T49" fmla="*/ 222 h 1203"/>
                  <a:gd name="T50" fmla="*/ 213 w 824"/>
                  <a:gd name="T51" fmla="*/ 242 h 1203"/>
                  <a:gd name="T52" fmla="*/ 267 w 824"/>
                  <a:gd name="T53" fmla="*/ 222 h 1203"/>
                  <a:gd name="T54" fmla="*/ 303 w 824"/>
                  <a:gd name="T55" fmla="*/ 170 h 1203"/>
                  <a:gd name="T56" fmla="*/ 354 w 824"/>
                  <a:gd name="T57" fmla="*/ 231 h 1203"/>
                  <a:gd name="T58" fmla="*/ 372 w 824"/>
                  <a:gd name="T59" fmla="*/ 291 h 1203"/>
                  <a:gd name="T60" fmla="*/ 348 w 824"/>
                  <a:gd name="T61" fmla="*/ 294 h 1203"/>
                  <a:gd name="T62" fmla="*/ 298 w 824"/>
                  <a:gd name="T63" fmla="*/ 309 h 1203"/>
                  <a:gd name="T64" fmla="*/ 323 w 824"/>
                  <a:gd name="T65" fmla="*/ 330 h 1203"/>
                  <a:gd name="T66" fmla="*/ 260 w 824"/>
                  <a:gd name="T67" fmla="*/ 339 h 1203"/>
                  <a:gd name="T68" fmla="*/ 189 w 824"/>
                  <a:gd name="T69" fmla="*/ 411 h 1203"/>
                  <a:gd name="T70" fmla="*/ 184 w 824"/>
                  <a:gd name="T71" fmla="*/ 469 h 1203"/>
                  <a:gd name="T72" fmla="*/ 148 w 824"/>
                  <a:gd name="T73" fmla="*/ 435 h 1203"/>
                  <a:gd name="T74" fmla="*/ 83 w 824"/>
                  <a:gd name="T75" fmla="*/ 402 h 1203"/>
                  <a:gd name="T76" fmla="*/ 0 w 824"/>
                  <a:gd name="T77" fmla="*/ 455 h 1203"/>
                  <a:gd name="T78" fmla="*/ 54 w 824"/>
                  <a:gd name="T79" fmla="*/ 496 h 1203"/>
                  <a:gd name="T80" fmla="*/ 74 w 824"/>
                  <a:gd name="T81" fmla="*/ 485 h 1203"/>
                  <a:gd name="T82" fmla="*/ 54 w 824"/>
                  <a:gd name="T83" fmla="*/ 608 h 1203"/>
                  <a:gd name="T84" fmla="*/ 132 w 824"/>
                  <a:gd name="T85" fmla="*/ 641 h 1203"/>
                  <a:gd name="T86" fmla="*/ 195 w 824"/>
                  <a:gd name="T87" fmla="*/ 661 h 1203"/>
                  <a:gd name="T88" fmla="*/ 249 w 824"/>
                  <a:gd name="T89" fmla="*/ 744 h 1203"/>
                  <a:gd name="T90" fmla="*/ 334 w 824"/>
                  <a:gd name="T91" fmla="*/ 886 h 1203"/>
                  <a:gd name="T92" fmla="*/ 391 w 824"/>
                  <a:gd name="T93" fmla="*/ 1007 h 1203"/>
                  <a:gd name="T94" fmla="*/ 292 w 824"/>
                  <a:gd name="T95" fmla="*/ 1052 h 1203"/>
                  <a:gd name="T96" fmla="*/ 182 w 824"/>
                  <a:gd name="T97" fmla="*/ 1105 h 1203"/>
                  <a:gd name="T98" fmla="*/ 68 w 824"/>
                  <a:gd name="T99" fmla="*/ 1180 h 1203"/>
                  <a:gd name="T100" fmla="*/ 200 w 824"/>
                  <a:gd name="T101" fmla="*/ 1202 h 1203"/>
                  <a:gd name="T102" fmla="*/ 417 w 824"/>
                  <a:gd name="T103" fmla="*/ 1168 h 1203"/>
                  <a:gd name="T104" fmla="*/ 613 w 824"/>
                  <a:gd name="T105" fmla="*/ 1052 h 1203"/>
                  <a:gd name="T106" fmla="*/ 610 w 824"/>
                  <a:gd name="T107" fmla="*/ 929 h 1203"/>
                  <a:gd name="T108" fmla="*/ 543 w 824"/>
                  <a:gd name="T109" fmla="*/ 888 h 1203"/>
                  <a:gd name="T110" fmla="*/ 567 w 824"/>
                  <a:gd name="T111" fmla="*/ 791 h 1203"/>
                  <a:gd name="T112" fmla="*/ 655 w 824"/>
                  <a:gd name="T113" fmla="*/ 738 h 1203"/>
                  <a:gd name="T114" fmla="*/ 725 w 824"/>
                  <a:gd name="T115" fmla="*/ 713 h 1203"/>
                  <a:gd name="T116" fmla="*/ 792 w 824"/>
                  <a:gd name="T117" fmla="*/ 729 h 120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824" h="1203">
                    <a:moveTo>
                      <a:pt x="803" y="736"/>
                    </a:moveTo>
                    <a:lnTo>
                      <a:pt x="807" y="724"/>
                    </a:lnTo>
                    <a:lnTo>
                      <a:pt x="808" y="713"/>
                    </a:lnTo>
                    <a:lnTo>
                      <a:pt x="812" y="702"/>
                    </a:lnTo>
                    <a:lnTo>
                      <a:pt x="814" y="691"/>
                    </a:lnTo>
                    <a:lnTo>
                      <a:pt x="803" y="691"/>
                    </a:lnTo>
                    <a:lnTo>
                      <a:pt x="796" y="688"/>
                    </a:lnTo>
                    <a:lnTo>
                      <a:pt x="783" y="686"/>
                    </a:lnTo>
                    <a:lnTo>
                      <a:pt x="776" y="680"/>
                    </a:lnTo>
                    <a:lnTo>
                      <a:pt x="770" y="675"/>
                    </a:lnTo>
                    <a:lnTo>
                      <a:pt x="767" y="666"/>
                    </a:lnTo>
                    <a:lnTo>
                      <a:pt x="761" y="661"/>
                    </a:lnTo>
                    <a:lnTo>
                      <a:pt x="760" y="655"/>
                    </a:lnTo>
                    <a:lnTo>
                      <a:pt x="756" y="641"/>
                    </a:lnTo>
                    <a:lnTo>
                      <a:pt x="756" y="624"/>
                    </a:lnTo>
                    <a:lnTo>
                      <a:pt x="760" y="610"/>
                    </a:lnTo>
                    <a:lnTo>
                      <a:pt x="767" y="599"/>
                    </a:lnTo>
                    <a:lnTo>
                      <a:pt x="781" y="597"/>
                    </a:lnTo>
                    <a:lnTo>
                      <a:pt x="792" y="599"/>
                    </a:lnTo>
                    <a:lnTo>
                      <a:pt x="803" y="608"/>
                    </a:lnTo>
                    <a:lnTo>
                      <a:pt x="812" y="615"/>
                    </a:lnTo>
                    <a:lnTo>
                      <a:pt x="819" y="628"/>
                    </a:lnTo>
                    <a:lnTo>
                      <a:pt x="823" y="619"/>
                    </a:lnTo>
                    <a:lnTo>
                      <a:pt x="823" y="610"/>
                    </a:lnTo>
                    <a:lnTo>
                      <a:pt x="823" y="605"/>
                    </a:lnTo>
                    <a:lnTo>
                      <a:pt x="823" y="597"/>
                    </a:lnTo>
                    <a:lnTo>
                      <a:pt x="819" y="549"/>
                    </a:lnTo>
                    <a:lnTo>
                      <a:pt x="814" y="502"/>
                    </a:lnTo>
                    <a:lnTo>
                      <a:pt x="807" y="455"/>
                    </a:lnTo>
                    <a:lnTo>
                      <a:pt x="792" y="411"/>
                    </a:lnTo>
                    <a:lnTo>
                      <a:pt x="776" y="366"/>
                    </a:lnTo>
                    <a:lnTo>
                      <a:pt x="756" y="325"/>
                    </a:lnTo>
                    <a:lnTo>
                      <a:pt x="734" y="285"/>
                    </a:lnTo>
                    <a:lnTo>
                      <a:pt x="709" y="247"/>
                    </a:lnTo>
                    <a:lnTo>
                      <a:pt x="705" y="247"/>
                    </a:lnTo>
                    <a:lnTo>
                      <a:pt x="702" y="244"/>
                    </a:lnTo>
                    <a:lnTo>
                      <a:pt x="698" y="244"/>
                    </a:lnTo>
                    <a:lnTo>
                      <a:pt x="693" y="242"/>
                    </a:lnTo>
                    <a:lnTo>
                      <a:pt x="677" y="253"/>
                    </a:lnTo>
                    <a:lnTo>
                      <a:pt x="668" y="254"/>
                    </a:lnTo>
                    <a:lnTo>
                      <a:pt x="660" y="258"/>
                    </a:lnTo>
                    <a:lnTo>
                      <a:pt x="651" y="262"/>
                    </a:lnTo>
                    <a:lnTo>
                      <a:pt x="642" y="264"/>
                    </a:lnTo>
                    <a:lnTo>
                      <a:pt x="631" y="267"/>
                    </a:lnTo>
                    <a:lnTo>
                      <a:pt x="619" y="273"/>
                    </a:lnTo>
                    <a:lnTo>
                      <a:pt x="606" y="278"/>
                    </a:lnTo>
                    <a:lnTo>
                      <a:pt x="594" y="283"/>
                    </a:lnTo>
                    <a:lnTo>
                      <a:pt x="583" y="285"/>
                    </a:lnTo>
                    <a:lnTo>
                      <a:pt x="574" y="289"/>
                    </a:lnTo>
                    <a:lnTo>
                      <a:pt x="567" y="291"/>
                    </a:lnTo>
                    <a:lnTo>
                      <a:pt x="557" y="289"/>
                    </a:lnTo>
                    <a:lnTo>
                      <a:pt x="554" y="285"/>
                    </a:lnTo>
                    <a:lnTo>
                      <a:pt x="548" y="280"/>
                    </a:lnTo>
                    <a:lnTo>
                      <a:pt x="547" y="278"/>
                    </a:lnTo>
                    <a:lnTo>
                      <a:pt x="543" y="273"/>
                    </a:lnTo>
                    <a:lnTo>
                      <a:pt x="536" y="258"/>
                    </a:lnTo>
                    <a:lnTo>
                      <a:pt x="532" y="244"/>
                    </a:lnTo>
                    <a:lnTo>
                      <a:pt x="532" y="231"/>
                    </a:lnTo>
                    <a:lnTo>
                      <a:pt x="530" y="217"/>
                    </a:lnTo>
                    <a:lnTo>
                      <a:pt x="532" y="202"/>
                    </a:lnTo>
                    <a:lnTo>
                      <a:pt x="541" y="190"/>
                    </a:lnTo>
                    <a:lnTo>
                      <a:pt x="552" y="177"/>
                    </a:lnTo>
                    <a:lnTo>
                      <a:pt x="563" y="170"/>
                    </a:lnTo>
                    <a:lnTo>
                      <a:pt x="574" y="159"/>
                    </a:lnTo>
                    <a:lnTo>
                      <a:pt x="583" y="146"/>
                    </a:lnTo>
                    <a:lnTo>
                      <a:pt x="588" y="134"/>
                    </a:lnTo>
                    <a:lnTo>
                      <a:pt x="588" y="119"/>
                    </a:lnTo>
                    <a:lnTo>
                      <a:pt x="568" y="105"/>
                    </a:lnTo>
                    <a:lnTo>
                      <a:pt x="552" y="92"/>
                    </a:lnTo>
                    <a:lnTo>
                      <a:pt x="532" y="81"/>
                    </a:lnTo>
                    <a:lnTo>
                      <a:pt x="512" y="70"/>
                    </a:lnTo>
                    <a:lnTo>
                      <a:pt x="491" y="58"/>
                    </a:lnTo>
                    <a:lnTo>
                      <a:pt x="471" y="47"/>
                    </a:lnTo>
                    <a:lnTo>
                      <a:pt x="449" y="38"/>
                    </a:lnTo>
                    <a:lnTo>
                      <a:pt x="428" y="31"/>
                    </a:lnTo>
                    <a:lnTo>
                      <a:pt x="442" y="45"/>
                    </a:lnTo>
                    <a:lnTo>
                      <a:pt x="455" y="56"/>
                    </a:lnTo>
                    <a:lnTo>
                      <a:pt x="465" y="63"/>
                    </a:lnTo>
                    <a:lnTo>
                      <a:pt x="484" y="74"/>
                    </a:lnTo>
                    <a:lnTo>
                      <a:pt x="485" y="88"/>
                    </a:lnTo>
                    <a:lnTo>
                      <a:pt x="484" y="105"/>
                    </a:lnTo>
                    <a:lnTo>
                      <a:pt x="478" y="123"/>
                    </a:lnTo>
                    <a:lnTo>
                      <a:pt x="478" y="135"/>
                    </a:lnTo>
                    <a:lnTo>
                      <a:pt x="484" y="150"/>
                    </a:lnTo>
                    <a:lnTo>
                      <a:pt x="484" y="155"/>
                    </a:lnTo>
                    <a:lnTo>
                      <a:pt x="480" y="161"/>
                    </a:lnTo>
                    <a:lnTo>
                      <a:pt x="474" y="166"/>
                    </a:lnTo>
                    <a:lnTo>
                      <a:pt x="469" y="170"/>
                    </a:lnTo>
                    <a:lnTo>
                      <a:pt x="465" y="175"/>
                    </a:lnTo>
                    <a:lnTo>
                      <a:pt x="465" y="180"/>
                    </a:lnTo>
                    <a:lnTo>
                      <a:pt x="465" y="190"/>
                    </a:lnTo>
                    <a:lnTo>
                      <a:pt x="464" y="195"/>
                    </a:lnTo>
                    <a:lnTo>
                      <a:pt x="460" y="197"/>
                    </a:lnTo>
                    <a:lnTo>
                      <a:pt x="458" y="200"/>
                    </a:lnTo>
                    <a:lnTo>
                      <a:pt x="455" y="200"/>
                    </a:lnTo>
                    <a:lnTo>
                      <a:pt x="453" y="200"/>
                    </a:lnTo>
                    <a:lnTo>
                      <a:pt x="447" y="197"/>
                    </a:lnTo>
                    <a:lnTo>
                      <a:pt x="442" y="200"/>
                    </a:lnTo>
                    <a:lnTo>
                      <a:pt x="433" y="202"/>
                    </a:lnTo>
                    <a:lnTo>
                      <a:pt x="428" y="202"/>
                    </a:lnTo>
                    <a:lnTo>
                      <a:pt x="424" y="200"/>
                    </a:lnTo>
                    <a:lnTo>
                      <a:pt x="424" y="197"/>
                    </a:lnTo>
                    <a:lnTo>
                      <a:pt x="422" y="195"/>
                    </a:lnTo>
                    <a:lnTo>
                      <a:pt x="419" y="164"/>
                    </a:lnTo>
                    <a:lnTo>
                      <a:pt x="411" y="159"/>
                    </a:lnTo>
                    <a:lnTo>
                      <a:pt x="406" y="150"/>
                    </a:lnTo>
                    <a:lnTo>
                      <a:pt x="397" y="141"/>
                    </a:lnTo>
                    <a:lnTo>
                      <a:pt x="390" y="134"/>
                    </a:lnTo>
                    <a:lnTo>
                      <a:pt x="386" y="125"/>
                    </a:lnTo>
                    <a:lnTo>
                      <a:pt x="384" y="117"/>
                    </a:lnTo>
                    <a:lnTo>
                      <a:pt x="381" y="108"/>
                    </a:lnTo>
                    <a:lnTo>
                      <a:pt x="384" y="103"/>
                    </a:lnTo>
                    <a:lnTo>
                      <a:pt x="386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7" y="103"/>
                    </a:lnTo>
                    <a:lnTo>
                      <a:pt x="406" y="108"/>
                    </a:lnTo>
                    <a:lnTo>
                      <a:pt x="413" y="110"/>
                    </a:lnTo>
                    <a:lnTo>
                      <a:pt x="422" y="110"/>
                    </a:lnTo>
                    <a:lnTo>
                      <a:pt x="424" y="110"/>
                    </a:lnTo>
                    <a:lnTo>
                      <a:pt x="424" y="108"/>
                    </a:lnTo>
                    <a:lnTo>
                      <a:pt x="424" y="72"/>
                    </a:lnTo>
                    <a:lnTo>
                      <a:pt x="411" y="56"/>
                    </a:lnTo>
                    <a:lnTo>
                      <a:pt x="395" y="42"/>
                    </a:lnTo>
                    <a:lnTo>
                      <a:pt x="377" y="27"/>
                    </a:lnTo>
                    <a:lnTo>
                      <a:pt x="364" y="9"/>
                    </a:lnTo>
                    <a:lnTo>
                      <a:pt x="350" y="5"/>
                    </a:lnTo>
                    <a:lnTo>
                      <a:pt x="339" y="2"/>
                    </a:lnTo>
                    <a:lnTo>
                      <a:pt x="325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08" y="5"/>
                    </a:lnTo>
                    <a:lnTo>
                      <a:pt x="307" y="9"/>
                    </a:lnTo>
                    <a:lnTo>
                      <a:pt x="289" y="14"/>
                    </a:lnTo>
                    <a:lnTo>
                      <a:pt x="281" y="27"/>
                    </a:lnTo>
                    <a:lnTo>
                      <a:pt x="276" y="42"/>
                    </a:lnTo>
                    <a:lnTo>
                      <a:pt x="265" y="56"/>
                    </a:lnTo>
                    <a:lnTo>
                      <a:pt x="260" y="56"/>
                    </a:lnTo>
                    <a:lnTo>
                      <a:pt x="256" y="56"/>
                    </a:lnTo>
                    <a:lnTo>
                      <a:pt x="251" y="56"/>
                    </a:lnTo>
                    <a:lnTo>
                      <a:pt x="249" y="58"/>
                    </a:lnTo>
                    <a:lnTo>
                      <a:pt x="240" y="72"/>
                    </a:lnTo>
                    <a:lnTo>
                      <a:pt x="231" y="87"/>
                    </a:lnTo>
                    <a:lnTo>
                      <a:pt x="224" y="99"/>
                    </a:lnTo>
                    <a:lnTo>
                      <a:pt x="213" y="110"/>
                    </a:lnTo>
                    <a:lnTo>
                      <a:pt x="209" y="110"/>
                    </a:lnTo>
                    <a:lnTo>
                      <a:pt x="209" y="114"/>
                    </a:lnTo>
                    <a:lnTo>
                      <a:pt x="184" y="139"/>
                    </a:lnTo>
                    <a:lnTo>
                      <a:pt x="184" y="141"/>
                    </a:lnTo>
                    <a:lnTo>
                      <a:pt x="195" y="146"/>
                    </a:lnTo>
                    <a:lnTo>
                      <a:pt x="209" y="150"/>
                    </a:lnTo>
                    <a:lnTo>
                      <a:pt x="224" y="153"/>
                    </a:lnTo>
                    <a:lnTo>
                      <a:pt x="234" y="153"/>
                    </a:lnTo>
                    <a:lnTo>
                      <a:pt x="236" y="155"/>
                    </a:lnTo>
                    <a:lnTo>
                      <a:pt x="240" y="155"/>
                    </a:lnTo>
                    <a:lnTo>
                      <a:pt x="240" y="159"/>
                    </a:lnTo>
                    <a:lnTo>
                      <a:pt x="242" y="161"/>
                    </a:lnTo>
                    <a:lnTo>
                      <a:pt x="240" y="164"/>
                    </a:lnTo>
                    <a:lnTo>
                      <a:pt x="234" y="166"/>
                    </a:lnTo>
                    <a:lnTo>
                      <a:pt x="231" y="170"/>
                    </a:lnTo>
                    <a:lnTo>
                      <a:pt x="225" y="171"/>
                    </a:lnTo>
                    <a:lnTo>
                      <a:pt x="220" y="180"/>
                    </a:lnTo>
                    <a:lnTo>
                      <a:pt x="215" y="195"/>
                    </a:lnTo>
                    <a:lnTo>
                      <a:pt x="209" y="208"/>
                    </a:lnTo>
                    <a:lnTo>
                      <a:pt x="209" y="222"/>
                    </a:lnTo>
                    <a:lnTo>
                      <a:pt x="213" y="227"/>
                    </a:lnTo>
                    <a:lnTo>
                      <a:pt x="215" y="227"/>
                    </a:lnTo>
                    <a:lnTo>
                      <a:pt x="213" y="231"/>
                    </a:lnTo>
                    <a:lnTo>
                      <a:pt x="209" y="238"/>
                    </a:lnTo>
                    <a:lnTo>
                      <a:pt x="213" y="242"/>
                    </a:lnTo>
                    <a:lnTo>
                      <a:pt x="215" y="244"/>
                    </a:lnTo>
                    <a:lnTo>
                      <a:pt x="231" y="233"/>
                    </a:lnTo>
                    <a:lnTo>
                      <a:pt x="260" y="231"/>
                    </a:lnTo>
                    <a:lnTo>
                      <a:pt x="260" y="227"/>
                    </a:lnTo>
                    <a:lnTo>
                      <a:pt x="262" y="226"/>
                    </a:lnTo>
                    <a:lnTo>
                      <a:pt x="265" y="226"/>
                    </a:lnTo>
                    <a:lnTo>
                      <a:pt x="267" y="222"/>
                    </a:lnTo>
                    <a:lnTo>
                      <a:pt x="267" y="200"/>
                    </a:lnTo>
                    <a:lnTo>
                      <a:pt x="289" y="155"/>
                    </a:lnTo>
                    <a:lnTo>
                      <a:pt x="292" y="155"/>
                    </a:lnTo>
                    <a:lnTo>
                      <a:pt x="303" y="170"/>
                    </a:lnTo>
                    <a:lnTo>
                      <a:pt x="312" y="180"/>
                    </a:lnTo>
                    <a:lnTo>
                      <a:pt x="323" y="195"/>
                    </a:lnTo>
                    <a:lnTo>
                      <a:pt x="336" y="206"/>
                    </a:lnTo>
                    <a:lnTo>
                      <a:pt x="343" y="211"/>
                    </a:lnTo>
                    <a:lnTo>
                      <a:pt x="345" y="217"/>
                    </a:lnTo>
                    <a:lnTo>
                      <a:pt x="350" y="226"/>
                    </a:lnTo>
                    <a:lnTo>
                      <a:pt x="354" y="231"/>
                    </a:lnTo>
                    <a:lnTo>
                      <a:pt x="354" y="244"/>
                    </a:lnTo>
                    <a:lnTo>
                      <a:pt x="354" y="258"/>
                    </a:lnTo>
                    <a:lnTo>
                      <a:pt x="359" y="273"/>
                    </a:lnTo>
                    <a:lnTo>
                      <a:pt x="364" y="283"/>
                    </a:lnTo>
                    <a:lnTo>
                      <a:pt x="366" y="285"/>
                    </a:lnTo>
                    <a:lnTo>
                      <a:pt x="370" y="289"/>
                    </a:lnTo>
                    <a:lnTo>
                      <a:pt x="372" y="291"/>
                    </a:lnTo>
                    <a:lnTo>
                      <a:pt x="375" y="294"/>
                    </a:lnTo>
                    <a:lnTo>
                      <a:pt x="375" y="298"/>
                    </a:lnTo>
                    <a:lnTo>
                      <a:pt x="372" y="300"/>
                    </a:lnTo>
                    <a:lnTo>
                      <a:pt x="372" y="305"/>
                    </a:lnTo>
                    <a:lnTo>
                      <a:pt x="370" y="309"/>
                    </a:lnTo>
                    <a:lnTo>
                      <a:pt x="359" y="305"/>
                    </a:lnTo>
                    <a:lnTo>
                      <a:pt x="348" y="294"/>
                    </a:lnTo>
                    <a:lnTo>
                      <a:pt x="336" y="285"/>
                    </a:lnTo>
                    <a:lnTo>
                      <a:pt x="323" y="283"/>
                    </a:lnTo>
                    <a:lnTo>
                      <a:pt x="314" y="289"/>
                    </a:lnTo>
                    <a:lnTo>
                      <a:pt x="308" y="294"/>
                    </a:lnTo>
                    <a:lnTo>
                      <a:pt x="299" y="300"/>
                    </a:lnTo>
                    <a:lnTo>
                      <a:pt x="296" y="305"/>
                    </a:lnTo>
                    <a:lnTo>
                      <a:pt x="298" y="309"/>
                    </a:lnTo>
                    <a:lnTo>
                      <a:pt x="299" y="310"/>
                    </a:lnTo>
                    <a:lnTo>
                      <a:pt x="299" y="314"/>
                    </a:lnTo>
                    <a:lnTo>
                      <a:pt x="303" y="314"/>
                    </a:lnTo>
                    <a:lnTo>
                      <a:pt x="312" y="314"/>
                    </a:lnTo>
                    <a:lnTo>
                      <a:pt x="317" y="316"/>
                    </a:lnTo>
                    <a:lnTo>
                      <a:pt x="319" y="321"/>
                    </a:lnTo>
                    <a:lnTo>
                      <a:pt x="323" y="330"/>
                    </a:lnTo>
                    <a:lnTo>
                      <a:pt x="319" y="334"/>
                    </a:lnTo>
                    <a:lnTo>
                      <a:pt x="317" y="339"/>
                    </a:lnTo>
                    <a:lnTo>
                      <a:pt x="260" y="327"/>
                    </a:lnTo>
                    <a:lnTo>
                      <a:pt x="260" y="334"/>
                    </a:lnTo>
                    <a:lnTo>
                      <a:pt x="260" y="339"/>
                    </a:lnTo>
                    <a:lnTo>
                      <a:pt x="260" y="345"/>
                    </a:lnTo>
                    <a:lnTo>
                      <a:pt x="256" y="347"/>
                    </a:lnTo>
                    <a:lnTo>
                      <a:pt x="251" y="356"/>
                    </a:lnTo>
                    <a:lnTo>
                      <a:pt x="249" y="357"/>
                    </a:lnTo>
                    <a:lnTo>
                      <a:pt x="242" y="366"/>
                    </a:lnTo>
                    <a:lnTo>
                      <a:pt x="225" y="393"/>
                    </a:lnTo>
                    <a:lnTo>
                      <a:pt x="189" y="411"/>
                    </a:lnTo>
                    <a:lnTo>
                      <a:pt x="188" y="413"/>
                    </a:lnTo>
                    <a:lnTo>
                      <a:pt x="184" y="419"/>
                    </a:lnTo>
                    <a:lnTo>
                      <a:pt x="184" y="424"/>
                    </a:lnTo>
                    <a:lnTo>
                      <a:pt x="184" y="430"/>
                    </a:lnTo>
                    <a:lnTo>
                      <a:pt x="184" y="439"/>
                    </a:lnTo>
                    <a:lnTo>
                      <a:pt x="184" y="453"/>
                    </a:lnTo>
                    <a:lnTo>
                      <a:pt x="184" y="469"/>
                    </a:lnTo>
                    <a:lnTo>
                      <a:pt x="184" y="478"/>
                    </a:lnTo>
                    <a:lnTo>
                      <a:pt x="173" y="478"/>
                    </a:lnTo>
                    <a:lnTo>
                      <a:pt x="164" y="475"/>
                    </a:lnTo>
                    <a:lnTo>
                      <a:pt x="157" y="469"/>
                    </a:lnTo>
                    <a:lnTo>
                      <a:pt x="151" y="464"/>
                    </a:lnTo>
                    <a:lnTo>
                      <a:pt x="151" y="449"/>
                    </a:lnTo>
                    <a:lnTo>
                      <a:pt x="148" y="435"/>
                    </a:lnTo>
                    <a:lnTo>
                      <a:pt x="141" y="424"/>
                    </a:lnTo>
                    <a:lnTo>
                      <a:pt x="130" y="413"/>
                    </a:lnTo>
                    <a:lnTo>
                      <a:pt x="117" y="417"/>
                    </a:lnTo>
                    <a:lnTo>
                      <a:pt x="110" y="417"/>
                    </a:lnTo>
                    <a:lnTo>
                      <a:pt x="101" y="413"/>
                    </a:lnTo>
                    <a:lnTo>
                      <a:pt x="94" y="408"/>
                    </a:lnTo>
                    <a:lnTo>
                      <a:pt x="83" y="402"/>
                    </a:lnTo>
                    <a:lnTo>
                      <a:pt x="72" y="397"/>
                    </a:lnTo>
                    <a:lnTo>
                      <a:pt x="59" y="393"/>
                    </a:lnTo>
                    <a:lnTo>
                      <a:pt x="49" y="392"/>
                    </a:lnTo>
                    <a:lnTo>
                      <a:pt x="38" y="402"/>
                    </a:lnTo>
                    <a:lnTo>
                      <a:pt x="21" y="424"/>
                    </a:lnTo>
                    <a:lnTo>
                      <a:pt x="5" y="448"/>
                    </a:lnTo>
                    <a:lnTo>
                      <a:pt x="0" y="455"/>
                    </a:lnTo>
                    <a:lnTo>
                      <a:pt x="21" y="475"/>
                    </a:lnTo>
                    <a:lnTo>
                      <a:pt x="25" y="516"/>
                    </a:lnTo>
                    <a:lnTo>
                      <a:pt x="29" y="516"/>
                    </a:lnTo>
                    <a:lnTo>
                      <a:pt x="38" y="513"/>
                    </a:lnTo>
                    <a:lnTo>
                      <a:pt x="43" y="511"/>
                    </a:lnTo>
                    <a:lnTo>
                      <a:pt x="49" y="505"/>
                    </a:lnTo>
                    <a:lnTo>
                      <a:pt x="54" y="496"/>
                    </a:lnTo>
                    <a:lnTo>
                      <a:pt x="58" y="491"/>
                    </a:lnTo>
                    <a:lnTo>
                      <a:pt x="63" y="485"/>
                    </a:lnTo>
                    <a:lnTo>
                      <a:pt x="72" y="480"/>
                    </a:lnTo>
                    <a:lnTo>
                      <a:pt x="74" y="480"/>
                    </a:lnTo>
                    <a:lnTo>
                      <a:pt x="74" y="484"/>
                    </a:lnTo>
                    <a:lnTo>
                      <a:pt x="74" y="485"/>
                    </a:lnTo>
                    <a:lnTo>
                      <a:pt x="63" y="538"/>
                    </a:lnTo>
                    <a:lnTo>
                      <a:pt x="79" y="556"/>
                    </a:lnTo>
                    <a:lnTo>
                      <a:pt x="77" y="567"/>
                    </a:lnTo>
                    <a:lnTo>
                      <a:pt x="68" y="574"/>
                    </a:lnTo>
                    <a:lnTo>
                      <a:pt x="59" y="583"/>
                    </a:lnTo>
                    <a:lnTo>
                      <a:pt x="54" y="597"/>
                    </a:lnTo>
                    <a:lnTo>
                      <a:pt x="54" y="608"/>
                    </a:lnTo>
                    <a:lnTo>
                      <a:pt x="63" y="619"/>
                    </a:lnTo>
                    <a:lnTo>
                      <a:pt x="74" y="630"/>
                    </a:lnTo>
                    <a:lnTo>
                      <a:pt x="88" y="641"/>
                    </a:lnTo>
                    <a:lnTo>
                      <a:pt x="101" y="646"/>
                    </a:lnTo>
                    <a:lnTo>
                      <a:pt x="114" y="646"/>
                    </a:lnTo>
                    <a:lnTo>
                      <a:pt x="124" y="644"/>
                    </a:lnTo>
                    <a:lnTo>
                      <a:pt x="132" y="641"/>
                    </a:lnTo>
                    <a:lnTo>
                      <a:pt x="141" y="635"/>
                    </a:lnTo>
                    <a:lnTo>
                      <a:pt x="148" y="635"/>
                    </a:lnTo>
                    <a:lnTo>
                      <a:pt x="153" y="639"/>
                    </a:lnTo>
                    <a:lnTo>
                      <a:pt x="160" y="641"/>
                    </a:lnTo>
                    <a:lnTo>
                      <a:pt x="168" y="644"/>
                    </a:lnTo>
                    <a:lnTo>
                      <a:pt x="184" y="652"/>
                    </a:lnTo>
                    <a:lnTo>
                      <a:pt x="195" y="661"/>
                    </a:lnTo>
                    <a:lnTo>
                      <a:pt x="209" y="670"/>
                    </a:lnTo>
                    <a:lnTo>
                      <a:pt x="220" y="677"/>
                    </a:lnTo>
                    <a:lnTo>
                      <a:pt x="225" y="691"/>
                    </a:lnTo>
                    <a:lnTo>
                      <a:pt x="229" y="706"/>
                    </a:lnTo>
                    <a:lnTo>
                      <a:pt x="231" y="722"/>
                    </a:lnTo>
                    <a:lnTo>
                      <a:pt x="234" y="738"/>
                    </a:lnTo>
                    <a:lnTo>
                      <a:pt x="249" y="744"/>
                    </a:lnTo>
                    <a:lnTo>
                      <a:pt x="262" y="749"/>
                    </a:lnTo>
                    <a:lnTo>
                      <a:pt x="276" y="758"/>
                    </a:lnTo>
                    <a:lnTo>
                      <a:pt x="287" y="772"/>
                    </a:lnTo>
                    <a:lnTo>
                      <a:pt x="298" y="800"/>
                    </a:lnTo>
                    <a:lnTo>
                      <a:pt x="308" y="830"/>
                    </a:lnTo>
                    <a:lnTo>
                      <a:pt x="319" y="861"/>
                    </a:lnTo>
                    <a:lnTo>
                      <a:pt x="334" y="886"/>
                    </a:lnTo>
                    <a:lnTo>
                      <a:pt x="350" y="904"/>
                    </a:lnTo>
                    <a:lnTo>
                      <a:pt x="366" y="924"/>
                    </a:lnTo>
                    <a:lnTo>
                      <a:pt x="381" y="944"/>
                    </a:lnTo>
                    <a:lnTo>
                      <a:pt x="395" y="966"/>
                    </a:lnTo>
                    <a:lnTo>
                      <a:pt x="397" y="980"/>
                    </a:lnTo>
                    <a:lnTo>
                      <a:pt x="397" y="993"/>
                    </a:lnTo>
                    <a:lnTo>
                      <a:pt x="391" y="1007"/>
                    </a:lnTo>
                    <a:lnTo>
                      <a:pt x="381" y="1018"/>
                    </a:lnTo>
                    <a:lnTo>
                      <a:pt x="364" y="1022"/>
                    </a:lnTo>
                    <a:lnTo>
                      <a:pt x="348" y="1027"/>
                    </a:lnTo>
                    <a:lnTo>
                      <a:pt x="334" y="1032"/>
                    </a:lnTo>
                    <a:lnTo>
                      <a:pt x="319" y="1038"/>
                    </a:lnTo>
                    <a:lnTo>
                      <a:pt x="307" y="1043"/>
                    </a:lnTo>
                    <a:lnTo>
                      <a:pt x="292" y="1052"/>
                    </a:lnTo>
                    <a:lnTo>
                      <a:pt x="278" y="1063"/>
                    </a:lnTo>
                    <a:lnTo>
                      <a:pt x="262" y="1074"/>
                    </a:lnTo>
                    <a:lnTo>
                      <a:pt x="249" y="1083"/>
                    </a:lnTo>
                    <a:lnTo>
                      <a:pt x="231" y="1090"/>
                    </a:lnTo>
                    <a:lnTo>
                      <a:pt x="215" y="1094"/>
                    </a:lnTo>
                    <a:lnTo>
                      <a:pt x="198" y="1099"/>
                    </a:lnTo>
                    <a:lnTo>
                      <a:pt x="182" y="1105"/>
                    </a:lnTo>
                    <a:lnTo>
                      <a:pt x="164" y="1110"/>
                    </a:lnTo>
                    <a:lnTo>
                      <a:pt x="151" y="1119"/>
                    </a:lnTo>
                    <a:lnTo>
                      <a:pt x="141" y="1132"/>
                    </a:lnTo>
                    <a:lnTo>
                      <a:pt x="124" y="1146"/>
                    </a:lnTo>
                    <a:lnTo>
                      <a:pt x="106" y="1160"/>
                    </a:lnTo>
                    <a:lnTo>
                      <a:pt x="88" y="1171"/>
                    </a:lnTo>
                    <a:lnTo>
                      <a:pt x="68" y="1180"/>
                    </a:lnTo>
                    <a:lnTo>
                      <a:pt x="88" y="1186"/>
                    </a:lnTo>
                    <a:lnTo>
                      <a:pt x="106" y="1188"/>
                    </a:lnTo>
                    <a:lnTo>
                      <a:pt x="124" y="1193"/>
                    </a:lnTo>
                    <a:lnTo>
                      <a:pt x="142" y="1197"/>
                    </a:lnTo>
                    <a:lnTo>
                      <a:pt x="162" y="1198"/>
                    </a:lnTo>
                    <a:lnTo>
                      <a:pt x="182" y="1198"/>
                    </a:lnTo>
                    <a:lnTo>
                      <a:pt x="200" y="1202"/>
                    </a:lnTo>
                    <a:lnTo>
                      <a:pt x="220" y="1202"/>
                    </a:lnTo>
                    <a:lnTo>
                      <a:pt x="252" y="1202"/>
                    </a:lnTo>
                    <a:lnTo>
                      <a:pt x="287" y="1198"/>
                    </a:lnTo>
                    <a:lnTo>
                      <a:pt x="319" y="1193"/>
                    </a:lnTo>
                    <a:lnTo>
                      <a:pt x="354" y="1186"/>
                    </a:lnTo>
                    <a:lnTo>
                      <a:pt x="386" y="1177"/>
                    </a:lnTo>
                    <a:lnTo>
                      <a:pt x="417" y="1168"/>
                    </a:lnTo>
                    <a:lnTo>
                      <a:pt x="447" y="1155"/>
                    </a:lnTo>
                    <a:lnTo>
                      <a:pt x="478" y="1141"/>
                    </a:lnTo>
                    <a:lnTo>
                      <a:pt x="505" y="1126"/>
                    </a:lnTo>
                    <a:lnTo>
                      <a:pt x="536" y="1110"/>
                    </a:lnTo>
                    <a:lnTo>
                      <a:pt x="559" y="1094"/>
                    </a:lnTo>
                    <a:lnTo>
                      <a:pt x="588" y="1074"/>
                    </a:lnTo>
                    <a:lnTo>
                      <a:pt x="613" y="1052"/>
                    </a:lnTo>
                    <a:lnTo>
                      <a:pt x="637" y="1029"/>
                    </a:lnTo>
                    <a:lnTo>
                      <a:pt x="660" y="1007"/>
                    </a:lnTo>
                    <a:lnTo>
                      <a:pt x="682" y="982"/>
                    </a:lnTo>
                    <a:lnTo>
                      <a:pt x="666" y="966"/>
                    </a:lnTo>
                    <a:lnTo>
                      <a:pt x="646" y="955"/>
                    </a:lnTo>
                    <a:lnTo>
                      <a:pt x="626" y="940"/>
                    </a:lnTo>
                    <a:lnTo>
                      <a:pt x="610" y="929"/>
                    </a:lnTo>
                    <a:lnTo>
                      <a:pt x="590" y="922"/>
                    </a:lnTo>
                    <a:lnTo>
                      <a:pt x="574" y="917"/>
                    </a:lnTo>
                    <a:lnTo>
                      <a:pt x="557" y="904"/>
                    </a:lnTo>
                    <a:lnTo>
                      <a:pt x="547" y="893"/>
                    </a:lnTo>
                    <a:lnTo>
                      <a:pt x="547" y="892"/>
                    </a:lnTo>
                    <a:lnTo>
                      <a:pt x="547" y="888"/>
                    </a:lnTo>
                    <a:lnTo>
                      <a:pt x="543" y="888"/>
                    </a:lnTo>
                    <a:lnTo>
                      <a:pt x="543" y="886"/>
                    </a:lnTo>
                    <a:lnTo>
                      <a:pt x="543" y="874"/>
                    </a:lnTo>
                    <a:lnTo>
                      <a:pt x="547" y="863"/>
                    </a:lnTo>
                    <a:lnTo>
                      <a:pt x="547" y="855"/>
                    </a:lnTo>
                    <a:lnTo>
                      <a:pt x="548" y="845"/>
                    </a:lnTo>
                    <a:lnTo>
                      <a:pt x="557" y="819"/>
                    </a:lnTo>
                    <a:lnTo>
                      <a:pt x="567" y="791"/>
                    </a:lnTo>
                    <a:lnTo>
                      <a:pt x="579" y="769"/>
                    </a:lnTo>
                    <a:lnTo>
                      <a:pt x="601" y="753"/>
                    </a:lnTo>
                    <a:lnTo>
                      <a:pt x="613" y="749"/>
                    </a:lnTo>
                    <a:lnTo>
                      <a:pt x="624" y="744"/>
                    </a:lnTo>
                    <a:lnTo>
                      <a:pt x="631" y="742"/>
                    </a:lnTo>
                    <a:lnTo>
                      <a:pt x="642" y="738"/>
                    </a:lnTo>
                    <a:lnTo>
                      <a:pt x="655" y="738"/>
                    </a:lnTo>
                    <a:lnTo>
                      <a:pt x="666" y="736"/>
                    </a:lnTo>
                    <a:lnTo>
                      <a:pt x="673" y="729"/>
                    </a:lnTo>
                    <a:lnTo>
                      <a:pt x="684" y="727"/>
                    </a:lnTo>
                    <a:lnTo>
                      <a:pt x="695" y="727"/>
                    </a:lnTo>
                    <a:lnTo>
                      <a:pt x="704" y="722"/>
                    </a:lnTo>
                    <a:lnTo>
                      <a:pt x="715" y="718"/>
                    </a:lnTo>
                    <a:lnTo>
                      <a:pt x="725" y="713"/>
                    </a:lnTo>
                    <a:lnTo>
                      <a:pt x="736" y="711"/>
                    </a:lnTo>
                    <a:lnTo>
                      <a:pt x="749" y="707"/>
                    </a:lnTo>
                    <a:lnTo>
                      <a:pt x="760" y="707"/>
                    </a:lnTo>
                    <a:lnTo>
                      <a:pt x="770" y="711"/>
                    </a:lnTo>
                    <a:lnTo>
                      <a:pt x="776" y="717"/>
                    </a:lnTo>
                    <a:lnTo>
                      <a:pt x="783" y="722"/>
                    </a:lnTo>
                    <a:lnTo>
                      <a:pt x="792" y="729"/>
                    </a:lnTo>
                    <a:lnTo>
                      <a:pt x="803" y="73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invGray">
              <a:xfrm>
                <a:off x="530" y="2834"/>
                <a:ext cx="63" cy="73"/>
              </a:xfrm>
              <a:custGeom>
                <a:avLst/>
                <a:gdLst>
                  <a:gd name="T0" fmla="*/ 42 w 63"/>
                  <a:gd name="T1" fmla="*/ 65 h 73"/>
                  <a:gd name="T2" fmla="*/ 58 w 63"/>
                  <a:gd name="T3" fmla="*/ 72 h 73"/>
                  <a:gd name="T4" fmla="*/ 62 w 63"/>
                  <a:gd name="T5" fmla="*/ 72 h 73"/>
                  <a:gd name="T6" fmla="*/ 62 w 63"/>
                  <a:gd name="T7" fmla="*/ 67 h 73"/>
                  <a:gd name="T8" fmla="*/ 58 w 63"/>
                  <a:gd name="T9" fmla="*/ 65 h 73"/>
                  <a:gd name="T10" fmla="*/ 58 w 63"/>
                  <a:gd name="T11" fmla="*/ 62 h 73"/>
                  <a:gd name="T12" fmla="*/ 44 w 63"/>
                  <a:gd name="T13" fmla="*/ 56 h 73"/>
                  <a:gd name="T14" fmla="*/ 37 w 63"/>
                  <a:gd name="T15" fmla="*/ 45 h 73"/>
                  <a:gd name="T16" fmla="*/ 31 w 63"/>
                  <a:gd name="T17" fmla="*/ 34 h 73"/>
                  <a:gd name="T18" fmla="*/ 26 w 63"/>
                  <a:gd name="T19" fmla="*/ 20 h 73"/>
                  <a:gd name="T20" fmla="*/ 9 w 63"/>
                  <a:gd name="T21" fmla="*/ 0 h 73"/>
                  <a:gd name="T22" fmla="*/ 6 w 63"/>
                  <a:gd name="T23" fmla="*/ 4 h 73"/>
                  <a:gd name="T24" fmla="*/ 2 w 63"/>
                  <a:gd name="T25" fmla="*/ 9 h 73"/>
                  <a:gd name="T26" fmla="*/ 0 w 63"/>
                  <a:gd name="T27" fmla="*/ 11 h 73"/>
                  <a:gd name="T28" fmla="*/ 0 w 63"/>
                  <a:gd name="T29" fmla="*/ 18 h 73"/>
                  <a:gd name="T30" fmla="*/ 0 w 63"/>
                  <a:gd name="T31" fmla="*/ 20 h 73"/>
                  <a:gd name="T32" fmla="*/ 0 w 63"/>
                  <a:gd name="T33" fmla="*/ 20 h 73"/>
                  <a:gd name="T34" fmla="*/ 0 w 63"/>
                  <a:gd name="T35" fmla="*/ 20 h 73"/>
                  <a:gd name="T36" fmla="*/ 0 w 63"/>
                  <a:gd name="T37" fmla="*/ 20 h 73"/>
                  <a:gd name="T38" fmla="*/ 9 w 63"/>
                  <a:gd name="T39" fmla="*/ 31 h 73"/>
                  <a:gd name="T40" fmla="*/ 20 w 63"/>
                  <a:gd name="T41" fmla="*/ 45 h 73"/>
                  <a:gd name="T42" fmla="*/ 31 w 63"/>
                  <a:gd name="T43" fmla="*/ 56 h 73"/>
                  <a:gd name="T44" fmla="*/ 42 w 63"/>
                  <a:gd name="T45" fmla="*/ 65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3" h="73">
                    <a:moveTo>
                      <a:pt x="42" y="65"/>
                    </a:moveTo>
                    <a:lnTo>
                      <a:pt x="58" y="72"/>
                    </a:lnTo>
                    <a:lnTo>
                      <a:pt x="62" y="72"/>
                    </a:lnTo>
                    <a:lnTo>
                      <a:pt x="62" y="67"/>
                    </a:lnTo>
                    <a:lnTo>
                      <a:pt x="58" y="65"/>
                    </a:lnTo>
                    <a:lnTo>
                      <a:pt x="58" y="62"/>
                    </a:lnTo>
                    <a:lnTo>
                      <a:pt x="44" y="56"/>
                    </a:lnTo>
                    <a:lnTo>
                      <a:pt x="37" y="45"/>
                    </a:lnTo>
                    <a:lnTo>
                      <a:pt x="31" y="34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9" y="31"/>
                    </a:lnTo>
                    <a:lnTo>
                      <a:pt x="20" y="45"/>
                    </a:lnTo>
                    <a:lnTo>
                      <a:pt x="31" y="56"/>
                    </a:lnTo>
                    <a:lnTo>
                      <a:pt x="42" y="6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3180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3181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460994F-A30E-6940-861B-937959D0F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9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08750-E32E-8040-9564-94F739667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605E5-77F5-E94E-8990-564C66A5D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75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124200"/>
            <a:ext cx="9144000" cy="3581400"/>
            <a:chOff x="0" y="1968"/>
            <a:chExt cx="5760" cy="22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" name="Freeform 70"/>
          <p:cNvSpPr>
            <a:spLocks/>
          </p:cNvSpPr>
          <p:nvPr/>
        </p:nvSpPr>
        <p:spPr bwMode="auto">
          <a:xfrm rot="16200000">
            <a:off x="3871118" y="1005682"/>
            <a:ext cx="150813" cy="4845050"/>
          </a:xfrm>
          <a:custGeom>
            <a:avLst/>
            <a:gdLst>
              <a:gd name="T0" fmla="*/ 2147483647 w 95"/>
              <a:gd name="T1" fmla="*/ 2147483647 h 3052"/>
              <a:gd name="T2" fmla="*/ 2147483647 w 95"/>
              <a:gd name="T3" fmla="*/ 2147483647 h 3052"/>
              <a:gd name="T4" fmla="*/ 2147483647 w 95"/>
              <a:gd name="T5" fmla="*/ 2147483647 h 3052"/>
              <a:gd name="T6" fmla="*/ 2147483647 w 95"/>
              <a:gd name="T7" fmla="*/ 2147483647 h 3052"/>
              <a:gd name="T8" fmla="*/ 2147483647 w 95"/>
              <a:gd name="T9" fmla="*/ 2147483647 h 3052"/>
              <a:gd name="T10" fmla="*/ 2147483647 w 95"/>
              <a:gd name="T11" fmla="*/ 2147483647 h 3052"/>
              <a:gd name="T12" fmla="*/ 2147483647 w 95"/>
              <a:gd name="T13" fmla="*/ 2147483647 h 3052"/>
              <a:gd name="T14" fmla="*/ 2147483647 w 95"/>
              <a:gd name="T15" fmla="*/ 2147483647 h 3052"/>
              <a:gd name="T16" fmla="*/ 2147483647 w 95"/>
              <a:gd name="T17" fmla="*/ 2147483647 h 3052"/>
              <a:gd name="T18" fmla="*/ 2147483647 w 95"/>
              <a:gd name="T19" fmla="*/ 2147483647 h 3052"/>
              <a:gd name="T20" fmla="*/ 2147483647 w 95"/>
              <a:gd name="T21" fmla="*/ 2147483647 h 3052"/>
              <a:gd name="T22" fmla="*/ 2147483647 w 95"/>
              <a:gd name="T23" fmla="*/ 2147483647 h 3052"/>
              <a:gd name="T24" fmla="*/ 2147483647 w 95"/>
              <a:gd name="T25" fmla="*/ 2147483647 h 3052"/>
              <a:gd name="T26" fmla="*/ 2147483647 w 95"/>
              <a:gd name="T27" fmla="*/ 2147483647 h 3052"/>
              <a:gd name="T28" fmla="*/ 2147483647 w 95"/>
              <a:gd name="T29" fmla="*/ 2147483647 h 3052"/>
              <a:gd name="T30" fmla="*/ 2147483647 w 95"/>
              <a:gd name="T31" fmla="*/ 2147483647 h 3052"/>
              <a:gd name="T32" fmla="*/ 2147483647 w 95"/>
              <a:gd name="T33" fmla="*/ 2147483647 h 3052"/>
              <a:gd name="T34" fmla="*/ 2147483647 w 95"/>
              <a:gd name="T35" fmla="*/ 2147483647 h 3052"/>
              <a:gd name="T36" fmla="*/ 2147483647 w 95"/>
              <a:gd name="T37" fmla="*/ 2147483647 h 3052"/>
              <a:gd name="T38" fmla="*/ 2147483647 w 95"/>
              <a:gd name="T39" fmla="*/ 2147483647 h 3052"/>
              <a:gd name="T40" fmla="*/ 2147483647 w 95"/>
              <a:gd name="T41" fmla="*/ 2147483647 h 3052"/>
              <a:gd name="T42" fmla="*/ 2147483647 w 95"/>
              <a:gd name="T43" fmla="*/ 2147483647 h 3052"/>
              <a:gd name="T44" fmla="*/ 2147483647 w 95"/>
              <a:gd name="T45" fmla="*/ 2147483647 h 3052"/>
              <a:gd name="T46" fmla="*/ 2147483647 w 95"/>
              <a:gd name="T47" fmla="*/ 2147483647 h 3052"/>
              <a:gd name="T48" fmla="*/ 2147483647 w 95"/>
              <a:gd name="T49" fmla="*/ 2147483647 h 3052"/>
              <a:gd name="T50" fmla="*/ 2147483647 w 95"/>
              <a:gd name="T51" fmla="*/ 2147483647 h 3052"/>
              <a:gd name="T52" fmla="*/ 2147483647 w 95"/>
              <a:gd name="T53" fmla="*/ 2147483647 h 3052"/>
              <a:gd name="T54" fmla="*/ 2147483647 w 95"/>
              <a:gd name="T55" fmla="*/ 2147483647 h 3052"/>
              <a:gd name="T56" fmla="*/ 2147483647 w 95"/>
              <a:gd name="T57" fmla="*/ 2147483647 h 3052"/>
              <a:gd name="T58" fmla="*/ 2147483647 w 95"/>
              <a:gd name="T59" fmla="*/ 2147483647 h 3052"/>
              <a:gd name="T60" fmla="*/ 2147483647 w 95"/>
              <a:gd name="T61" fmla="*/ 2147483647 h 3052"/>
              <a:gd name="T62" fmla="*/ 2147483647 w 95"/>
              <a:gd name="T63" fmla="*/ 2147483647 h 3052"/>
              <a:gd name="T64" fmla="*/ 2147483647 w 95"/>
              <a:gd name="T65" fmla="*/ 2147483647 h 3052"/>
              <a:gd name="T66" fmla="*/ 2147483647 w 95"/>
              <a:gd name="T67" fmla="*/ 2147483647 h 3052"/>
              <a:gd name="T68" fmla="*/ 2147483647 w 95"/>
              <a:gd name="T69" fmla="*/ 0 h 3052"/>
              <a:gd name="T70" fmla="*/ 2147483647 w 95"/>
              <a:gd name="T71" fmla="*/ 2147483647 h 3052"/>
              <a:gd name="T72" fmla="*/ 2147483647 w 95"/>
              <a:gd name="T73" fmla="*/ 2147483647 h 3052"/>
              <a:gd name="T74" fmla="*/ 2147483647 w 95"/>
              <a:gd name="T75" fmla="*/ 2147483647 h 3052"/>
              <a:gd name="T76" fmla="*/ 2147483647 w 95"/>
              <a:gd name="T77" fmla="*/ 2147483647 h 3052"/>
              <a:gd name="T78" fmla="*/ 0 w 95"/>
              <a:gd name="T79" fmla="*/ 2147483647 h 3052"/>
              <a:gd name="T80" fmla="*/ 2147483647 w 95"/>
              <a:gd name="T81" fmla="*/ 2147483647 h 3052"/>
              <a:gd name="T82" fmla="*/ 2147483647 w 95"/>
              <a:gd name="T83" fmla="*/ 2147483647 h 3052"/>
              <a:gd name="T84" fmla="*/ 2147483647 w 95"/>
              <a:gd name="T85" fmla="*/ 2147483647 h 3052"/>
              <a:gd name="T86" fmla="*/ 2147483647 w 95"/>
              <a:gd name="T87" fmla="*/ 2147483647 h 3052"/>
              <a:gd name="T88" fmla="*/ 2147483647 w 95"/>
              <a:gd name="T89" fmla="*/ 2147483647 h 3052"/>
              <a:gd name="T90" fmla="*/ 2147483647 w 95"/>
              <a:gd name="T91" fmla="*/ 2147483647 h 3052"/>
              <a:gd name="T92" fmla="*/ 2147483647 w 95"/>
              <a:gd name="T93" fmla="*/ 2147483647 h 3052"/>
              <a:gd name="T94" fmla="*/ 2147483647 w 95"/>
              <a:gd name="T95" fmla="*/ 2147483647 h 3052"/>
              <a:gd name="T96" fmla="*/ 2147483647 w 95"/>
              <a:gd name="T97" fmla="*/ 2147483647 h 3052"/>
              <a:gd name="T98" fmla="*/ 2147483647 w 95"/>
              <a:gd name="T99" fmla="*/ 2147483647 h 3052"/>
              <a:gd name="T100" fmla="*/ 2147483647 w 95"/>
              <a:gd name="T101" fmla="*/ 2147483647 h 3052"/>
              <a:gd name="T102" fmla="*/ 2147483647 w 95"/>
              <a:gd name="T103" fmla="*/ 2147483647 h 3052"/>
              <a:gd name="T104" fmla="*/ 2147483647 w 95"/>
              <a:gd name="T105" fmla="*/ 2147483647 h 3052"/>
              <a:gd name="T106" fmla="*/ 2147483647 w 95"/>
              <a:gd name="T107" fmla="*/ 2147483647 h 30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5" h="3052">
                <a:moveTo>
                  <a:pt x="4" y="3052"/>
                </a:moveTo>
                <a:lnTo>
                  <a:pt x="4" y="3032"/>
                </a:lnTo>
                <a:lnTo>
                  <a:pt x="5" y="3008"/>
                </a:lnTo>
                <a:lnTo>
                  <a:pt x="12" y="2948"/>
                </a:lnTo>
                <a:lnTo>
                  <a:pt x="19" y="2882"/>
                </a:lnTo>
                <a:lnTo>
                  <a:pt x="21" y="2846"/>
                </a:lnTo>
                <a:lnTo>
                  <a:pt x="23" y="2810"/>
                </a:lnTo>
                <a:lnTo>
                  <a:pt x="26" y="2736"/>
                </a:lnTo>
                <a:lnTo>
                  <a:pt x="28" y="2662"/>
                </a:lnTo>
                <a:lnTo>
                  <a:pt x="32" y="2596"/>
                </a:lnTo>
                <a:lnTo>
                  <a:pt x="35" y="2540"/>
                </a:lnTo>
                <a:lnTo>
                  <a:pt x="44" y="2426"/>
                </a:lnTo>
                <a:lnTo>
                  <a:pt x="43" y="2444"/>
                </a:lnTo>
                <a:lnTo>
                  <a:pt x="35" y="2540"/>
                </a:lnTo>
                <a:lnTo>
                  <a:pt x="32" y="2602"/>
                </a:lnTo>
                <a:lnTo>
                  <a:pt x="28" y="2676"/>
                </a:lnTo>
                <a:lnTo>
                  <a:pt x="36" y="2582"/>
                </a:lnTo>
                <a:lnTo>
                  <a:pt x="40" y="2540"/>
                </a:lnTo>
                <a:lnTo>
                  <a:pt x="45" y="2504"/>
                </a:lnTo>
                <a:lnTo>
                  <a:pt x="48" y="2456"/>
                </a:lnTo>
                <a:lnTo>
                  <a:pt x="50" y="2404"/>
                </a:lnTo>
                <a:lnTo>
                  <a:pt x="52" y="2350"/>
                </a:lnTo>
                <a:lnTo>
                  <a:pt x="54" y="2294"/>
                </a:lnTo>
                <a:lnTo>
                  <a:pt x="54" y="2184"/>
                </a:lnTo>
                <a:lnTo>
                  <a:pt x="52" y="2074"/>
                </a:lnTo>
                <a:lnTo>
                  <a:pt x="52" y="1966"/>
                </a:lnTo>
                <a:lnTo>
                  <a:pt x="52" y="1916"/>
                </a:lnTo>
                <a:lnTo>
                  <a:pt x="55" y="1854"/>
                </a:lnTo>
                <a:lnTo>
                  <a:pt x="57" y="1794"/>
                </a:lnTo>
                <a:lnTo>
                  <a:pt x="59" y="1768"/>
                </a:lnTo>
                <a:lnTo>
                  <a:pt x="61" y="1746"/>
                </a:lnTo>
                <a:lnTo>
                  <a:pt x="59" y="1786"/>
                </a:lnTo>
                <a:lnTo>
                  <a:pt x="57" y="1826"/>
                </a:lnTo>
                <a:lnTo>
                  <a:pt x="55" y="1906"/>
                </a:lnTo>
                <a:lnTo>
                  <a:pt x="55" y="1986"/>
                </a:lnTo>
                <a:lnTo>
                  <a:pt x="55" y="2068"/>
                </a:lnTo>
                <a:lnTo>
                  <a:pt x="57" y="2230"/>
                </a:lnTo>
                <a:lnTo>
                  <a:pt x="57" y="2310"/>
                </a:lnTo>
                <a:lnTo>
                  <a:pt x="55" y="2392"/>
                </a:lnTo>
                <a:lnTo>
                  <a:pt x="56" y="2374"/>
                </a:lnTo>
                <a:lnTo>
                  <a:pt x="58" y="2290"/>
                </a:lnTo>
                <a:lnTo>
                  <a:pt x="58" y="2204"/>
                </a:lnTo>
                <a:lnTo>
                  <a:pt x="57" y="2034"/>
                </a:lnTo>
                <a:lnTo>
                  <a:pt x="58" y="1974"/>
                </a:lnTo>
                <a:lnTo>
                  <a:pt x="57" y="2034"/>
                </a:lnTo>
                <a:lnTo>
                  <a:pt x="59" y="2108"/>
                </a:lnTo>
                <a:lnTo>
                  <a:pt x="60" y="2188"/>
                </a:lnTo>
                <a:lnTo>
                  <a:pt x="60" y="2242"/>
                </a:lnTo>
                <a:lnTo>
                  <a:pt x="60" y="2294"/>
                </a:lnTo>
                <a:lnTo>
                  <a:pt x="58" y="2336"/>
                </a:lnTo>
                <a:lnTo>
                  <a:pt x="56" y="2374"/>
                </a:lnTo>
                <a:lnTo>
                  <a:pt x="54" y="2426"/>
                </a:lnTo>
                <a:lnTo>
                  <a:pt x="54" y="2442"/>
                </a:lnTo>
                <a:lnTo>
                  <a:pt x="56" y="2428"/>
                </a:lnTo>
                <a:lnTo>
                  <a:pt x="58" y="2408"/>
                </a:lnTo>
                <a:lnTo>
                  <a:pt x="62" y="2348"/>
                </a:lnTo>
                <a:lnTo>
                  <a:pt x="64" y="2270"/>
                </a:lnTo>
                <a:lnTo>
                  <a:pt x="66" y="2180"/>
                </a:lnTo>
                <a:lnTo>
                  <a:pt x="68" y="2006"/>
                </a:lnTo>
                <a:lnTo>
                  <a:pt x="68" y="1900"/>
                </a:lnTo>
                <a:lnTo>
                  <a:pt x="68" y="1858"/>
                </a:lnTo>
                <a:lnTo>
                  <a:pt x="67" y="1818"/>
                </a:lnTo>
                <a:lnTo>
                  <a:pt x="67" y="1776"/>
                </a:lnTo>
                <a:lnTo>
                  <a:pt x="68" y="1732"/>
                </a:lnTo>
                <a:lnTo>
                  <a:pt x="71" y="1704"/>
                </a:lnTo>
                <a:lnTo>
                  <a:pt x="72" y="1690"/>
                </a:lnTo>
                <a:lnTo>
                  <a:pt x="72" y="1678"/>
                </a:lnTo>
                <a:lnTo>
                  <a:pt x="72" y="1672"/>
                </a:lnTo>
                <a:lnTo>
                  <a:pt x="72" y="1660"/>
                </a:lnTo>
                <a:lnTo>
                  <a:pt x="74" y="1628"/>
                </a:lnTo>
                <a:lnTo>
                  <a:pt x="78" y="1598"/>
                </a:lnTo>
                <a:lnTo>
                  <a:pt x="80" y="1570"/>
                </a:lnTo>
                <a:lnTo>
                  <a:pt x="81" y="1544"/>
                </a:lnTo>
                <a:lnTo>
                  <a:pt x="82" y="1534"/>
                </a:lnTo>
                <a:lnTo>
                  <a:pt x="84" y="1520"/>
                </a:lnTo>
                <a:lnTo>
                  <a:pt x="88" y="1492"/>
                </a:lnTo>
                <a:lnTo>
                  <a:pt x="94" y="1466"/>
                </a:lnTo>
                <a:lnTo>
                  <a:pt x="95" y="1456"/>
                </a:lnTo>
                <a:lnTo>
                  <a:pt x="95" y="1452"/>
                </a:lnTo>
                <a:lnTo>
                  <a:pt x="91" y="1442"/>
                </a:lnTo>
                <a:lnTo>
                  <a:pt x="90" y="1440"/>
                </a:lnTo>
                <a:lnTo>
                  <a:pt x="90" y="1436"/>
                </a:lnTo>
                <a:lnTo>
                  <a:pt x="92" y="1422"/>
                </a:lnTo>
                <a:lnTo>
                  <a:pt x="93" y="1390"/>
                </a:lnTo>
                <a:lnTo>
                  <a:pt x="90" y="1372"/>
                </a:lnTo>
                <a:lnTo>
                  <a:pt x="88" y="1360"/>
                </a:lnTo>
                <a:lnTo>
                  <a:pt x="87" y="1348"/>
                </a:lnTo>
                <a:lnTo>
                  <a:pt x="86" y="1320"/>
                </a:lnTo>
                <a:lnTo>
                  <a:pt x="84" y="1298"/>
                </a:lnTo>
                <a:lnTo>
                  <a:pt x="82" y="1274"/>
                </a:lnTo>
                <a:lnTo>
                  <a:pt x="79" y="1244"/>
                </a:lnTo>
                <a:lnTo>
                  <a:pt x="75" y="1198"/>
                </a:lnTo>
                <a:lnTo>
                  <a:pt x="74" y="1164"/>
                </a:lnTo>
                <a:lnTo>
                  <a:pt x="73" y="1130"/>
                </a:lnTo>
                <a:lnTo>
                  <a:pt x="69" y="1090"/>
                </a:lnTo>
                <a:lnTo>
                  <a:pt x="66" y="1032"/>
                </a:lnTo>
                <a:lnTo>
                  <a:pt x="63" y="980"/>
                </a:lnTo>
                <a:lnTo>
                  <a:pt x="63" y="924"/>
                </a:lnTo>
                <a:lnTo>
                  <a:pt x="63" y="876"/>
                </a:lnTo>
                <a:lnTo>
                  <a:pt x="63" y="830"/>
                </a:lnTo>
                <a:lnTo>
                  <a:pt x="66" y="784"/>
                </a:lnTo>
                <a:lnTo>
                  <a:pt x="63" y="756"/>
                </a:lnTo>
                <a:lnTo>
                  <a:pt x="62" y="726"/>
                </a:lnTo>
                <a:lnTo>
                  <a:pt x="60" y="662"/>
                </a:lnTo>
                <a:lnTo>
                  <a:pt x="58" y="598"/>
                </a:lnTo>
                <a:lnTo>
                  <a:pt x="55" y="536"/>
                </a:lnTo>
                <a:lnTo>
                  <a:pt x="52" y="486"/>
                </a:lnTo>
                <a:lnTo>
                  <a:pt x="51" y="444"/>
                </a:lnTo>
                <a:lnTo>
                  <a:pt x="54" y="360"/>
                </a:lnTo>
                <a:lnTo>
                  <a:pt x="54" y="334"/>
                </a:lnTo>
                <a:lnTo>
                  <a:pt x="54" y="314"/>
                </a:lnTo>
                <a:lnTo>
                  <a:pt x="54" y="304"/>
                </a:lnTo>
                <a:lnTo>
                  <a:pt x="52" y="290"/>
                </a:lnTo>
                <a:lnTo>
                  <a:pt x="51" y="274"/>
                </a:lnTo>
                <a:lnTo>
                  <a:pt x="51" y="258"/>
                </a:lnTo>
                <a:lnTo>
                  <a:pt x="54" y="262"/>
                </a:lnTo>
                <a:lnTo>
                  <a:pt x="55" y="238"/>
                </a:lnTo>
                <a:lnTo>
                  <a:pt x="55" y="232"/>
                </a:lnTo>
                <a:lnTo>
                  <a:pt x="56" y="234"/>
                </a:lnTo>
                <a:lnTo>
                  <a:pt x="58" y="236"/>
                </a:lnTo>
                <a:lnTo>
                  <a:pt x="59" y="238"/>
                </a:lnTo>
                <a:lnTo>
                  <a:pt x="60" y="236"/>
                </a:lnTo>
                <a:lnTo>
                  <a:pt x="61" y="230"/>
                </a:lnTo>
                <a:lnTo>
                  <a:pt x="63" y="190"/>
                </a:lnTo>
                <a:lnTo>
                  <a:pt x="66" y="150"/>
                </a:lnTo>
                <a:lnTo>
                  <a:pt x="66" y="110"/>
                </a:lnTo>
                <a:lnTo>
                  <a:pt x="66" y="72"/>
                </a:lnTo>
                <a:lnTo>
                  <a:pt x="64" y="68"/>
                </a:lnTo>
                <a:lnTo>
                  <a:pt x="62" y="64"/>
                </a:lnTo>
                <a:lnTo>
                  <a:pt x="63" y="40"/>
                </a:lnTo>
                <a:lnTo>
                  <a:pt x="61" y="38"/>
                </a:lnTo>
                <a:lnTo>
                  <a:pt x="60" y="36"/>
                </a:lnTo>
                <a:lnTo>
                  <a:pt x="58" y="34"/>
                </a:lnTo>
                <a:lnTo>
                  <a:pt x="57" y="32"/>
                </a:lnTo>
                <a:lnTo>
                  <a:pt x="55" y="30"/>
                </a:lnTo>
                <a:lnTo>
                  <a:pt x="52" y="26"/>
                </a:lnTo>
                <a:lnTo>
                  <a:pt x="48" y="12"/>
                </a:lnTo>
                <a:lnTo>
                  <a:pt x="44" y="2"/>
                </a:lnTo>
                <a:lnTo>
                  <a:pt x="41" y="0"/>
                </a:lnTo>
                <a:lnTo>
                  <a:pt x="39" y="0"/>
                </a:lnTo>
                <a:lnTo>
                  <a:pt x="37" y="8"/>
                </a:lnTo>
                <a:lnTo>
                  <a:pt x="34" y="28"/>
                </a:lnTo>
                <a:lnTo>
                  <a:pt x="31" y="50"/>
                </a:lnTo>
                <a:lnTo>
                  <a:pt x="26" y="68"/>
                </a:lnTo>
                <a:lnTo>
                  <a:pt x="26" y="70"/>
                </a:lnTo>
                <a:lnTo>
                  <a:pt x="25" y="70"/>
                </a:lnTo>
                <a:lnTo>
                  <a:pt x="24" y="66"/>
                </a:lnTo>
                <a:lnTo>
                  <a:pt x="22" y="56"/>
                </a:lnTo>
                <a:lnTo>
                  <a:pt x="20" y="72"/>
                </a:lnTo>
                <a:lnTo>
                  <a:pt x="19" y="80"/>
                </a:lnTo>
                <a:lnTo>
                  <a:pt x="17" y="80"/>
                </a:lnTo>
                <a:lnTo>
                  <a:pt x="16" y="80"/>
                </a:lnTo>
                <a:lnTo>
                  <a:pt x="15" y="72"/>
                </a:lnTo>
                <a:lnTo>
                  <a:pt x="14" y="86"/>
                </a:lnTo>
                <a:lnTo>
                  <a:pt x="11" y="78"/>
                </a:lnTo>
                <a:lnTo>
                  <a:pt x="5" y="134"/>
                </a:lnTo>
                <a:lnTo>
                  <a:pt x="1" y="190"/>
                </a:lnTo>
                <a:lnTo>
                  <a:pt x="0" y="220"/>
                </a:lnTo>
                <a:lnTo>
                  <a:pt x="0" y="248"/>
                </a:lnTo>
                <a:lnTo>
                  <a:pt x="0" y="274"/>
                </a:lnTo>
                <a:lnTo>
                  <a:pt x="1" y="302"/>
                </a:lnTo>
                <a:lnTo>
                  <a:pt x="3" y="328"/>
                </a:lnTo>
                <a:lnTo>
                  <a:pt x="7" y="358"/>
                </a:lnTo>
                <a:lnTo>
                  <a:pt x="7" y="374"/>
                </a:lnTo>
                <a:lnTo>
                  <a:pt x="7" y="390"/>
                </a:lnTo>
                <a:lnTo>
                  <a:pt x="9" y="396"/>
                </a:lnTo>
                <a:lnTo>
                  <a:pt x="11" y="400"/>
                </a:lnTo>
                <a:lnTo>
                  <a:pt x="14" y="404"/>
                </a:lnTo>
                <a:lnTo>
                  <a:pt x="15" y="450"/>
                </a:lnTo>
                <a:lnTo>
                  <a:pt x="16" y="502"/>
                </a:lnTo>
                <a:lnTo>
                  <a:pt x="17" y="526"/>
                </a:lnTo>
                <a:lnTo>
                  <a:pt x="20" y="544"/>
                </a:lnTo>
                <a:lnTo>
                  <a:pt x="22" y="556"/>
                </a:lnTo>
                <a:lnTo>
                  <a:pt x="23" y="558"/>
                </a:lnTo>
                <a:lnTo>
                  <a:pt x="25" y="558"/>
                </a:lnTo>
                <a:lnTo>
                  <a:pt x="26" y="584"/>
                </a:lnTo>
                <a:lnTo>
                  <a:pt x="28" y="602"/>
                </a:lnTo>
                <a:lnTo>
                  <a:pt x="32" y="622"/>
                </a:lnTo>
                <a:lnTo>
                  <a:pt x="34" y="648"/>
                </a:lnTo>
                <a:lnTo>
                  <a:pt x="38" y="740"/>
                </a:lnTo>
                <a:lnTo>
                  <a:pt x="40" y="790"/>
                </a:lnTo>
                <a:lnTo>
                  <a:pt x="41" y="840"/>
                </a:lnTo>
                <a:lnTo>
                  <a:pt x="43" y="896"/>
                </a:lnTo>
                <a:lnTo>
                  <a:pt x="41" y="952"/>
                </a:lnTo>
                <a:lnTo>
                  <a:pt x="41" y="992"/>
                </a:lnTo>
                <a:lnTo>
                  <a:pt x="43" y="1094"/>
                </a:lnTo>
                <a:lnTo>
                  <a:pt x="46" y="1190"/>
                </a:lnTo>
                <a:lnTo>
                  <a:pt x="50" y="1282"/>
                </a:lnTo>
                <a:lnTo>
                  <a:pt x="55" y="1370"/>
                </a:lnTo>
                <a:lnTo>
                  <a:pt x="57" y="1414"/>
                </a:lnTo>
                <a:lnTo>
                  <a:pt x="56" y="1456"/>
                </a:lnTo>
                <a:lnTo>
                  <a:pt x="55" y="1500"/>
                </a:lnTo>
                <a:lnTo>
                  <a:pt x="52" y="1544"/>
                </a:lnTo>
                <a:lnTo>
                  <a:pt x="46" y="1636"/>
                </a:lnTo>
                <a:lnTo>
                  <a:pt x="40" y="1736"/>
                </a:lnTo>
                <a:lnTo>
                  <a:pt x="38" y="1786"/>
                </a:lnTo>
                <a:lnTo>
                  <a:pt x="38" y="1838"/>
                </a:lnTo>
                <a:lnTo>
                  <a:pt x="37" y="1942"/>
                </a:lnTo>
                <a:lnTo>
                  <a:pt x="39" y="2046"/>
                </a:lnTo>
                <a:lnTo>
                  <a:pt x="40" y="2148"/>
                </a:lnTo>
                <a:lnTo>
                  <a:pt x="41" y="2248"/>
                </a:lnTo>
                <a:lnTo>
                  <a:pt x="40" y="2344"/>
                </a:lnTo>
                <a:lnTo>
                  <a:pt x="39" y="2392"/>
                </a:lnTo>
                <a:lnTo>
                  <a:pt x="37" y="2438"/>
                </a:lnTo>
                <a:lnTo>
                  <a:pt x="35" y="2482"/>
                </a:lnTo>
                <a:lnTo>
                  <a:pt x="31" y="2526"/>
                </a:lnTo>
                <a:lnTo>
                  <a:pt x="25" y="2612"/>
                </a:lnTo>
                <a:lnTo>
                  <a:pt x="22" y="2692"/>
                </a:lnTo>
                <a:lnTo>
                  <a:pt x="20" y="2766"/>
                </a:lnTo>
                <a:lnTo>
                  <a:pt x="15" y="2830"/>
                </a:lnTo>
                <a:lnTo>
                  <a:pt x="11" y="2886"/>
                </a:lnTo>
                <a:lnTo>
                  <a:pt x="5" y="2936"/>
                </a:lnTo>
                <a:lnTo>
                  <a:pt x="2" y="2976"/>
                </a:lnTo>
                <a:lnTo>
                  <a:pt x="1" y="2994"/>
                </a:lnTo>
                <a:lnTo>
                  <a:pt x="0" y="3010"/>
                </a:lnTo>
                <a:lnTo>
                  <a:pt x="2" y="3032"/>
                </a:lnTo>
                <a:lnTo>
                  <a:pt x="4" y="30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652" name="Rectangle 68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229600" cy="11430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195653" name="Rectangle 6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101600" algn="ctr">
              <a:buFont typeface="Wingdings" pitchFamily="-112" charset="2"/>
              <a:buNone/>
              <a:defRPr/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69" name="Rectangle 6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0" name="Rectangle 67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248400"/>
            <a:ext cx="52578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63A2769-CBC7-DF4B-AC37-55F6A5EBD9B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8865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E31BB-2048-8C4C-B27D-FAFC3F3387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2566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87FC8-89AC-C344-A1AE-BE2FC69F4EA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5086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C7007-444C-7342-A620-4266EFEA1B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23925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CA198-F956-5343-89B0-1422BA05A96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51182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9CF3B-A7A9-F241-BFFA-653C450ADBE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58948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641D7-DD3D-BC44-A378-9A9AF131B3C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507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F93C2-5CA1-4B43-8C59-1A1A5B8BA29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4357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6DED6-2F08-8743-BF5A-2D731907F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06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5D52B-0DDB-F44A-A2F5-ACED833BF3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012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008DE-1011-3640-B79C-98E5D4C16DB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3816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2000250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685800"/>
            <a:ext cx="5848350" cy="5105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D2496-9B25-D54F-9E11-4B1DE83CF4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6595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A6B52-D59C-8A41-B696-026A365F3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53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A14CB-A19A-104E-8B5C-A85BA1351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15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951BB-F675-6443-B8DD-478AF2C84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93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D87AF-8D14-9B4C-8DC1-A3F5C8424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82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6F9A0-B063-C344-B0AD-A396C3A38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04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934D4-8432-8C4A-9EFE-26B9FF0C4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09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C8B13-AEE7-6045-9F3C-251A1CC56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7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53ABE-82D7-3F4A-B8EB-A82B39783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8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00786-70BA-B543-83AA-8205F8662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06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FDEF-76AF-8943-9B6A-8B0E16D67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39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068E6-86E6-4344-B759-F010B257E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49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FF35C-78E9-6841-911D-D73A0A9D4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590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484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046BF-E119-9A4C-828B-5430DC10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30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DA733-4984-B84D-881E-DD3766147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347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6FFB4-6F2B-5043-BDAF-C4353D493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102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164C9-1AD5-2448-8407-0205E463B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166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F9384-5863-1C45-A959-F2AB81F65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468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60E9C-7550-1D44-A1F4-1DEA8F672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19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63A20-DBF2-A449-8946-D82D235A4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67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5BF2F-15D8-3F41-B8D2-2C41A66E0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616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CA7F6-4888-B946-8323-5BCA43859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069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0D1FB-8FDF-3A4A-8E08-77335A5C6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820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D01D1-8DC5-6949-8A57-789646B93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56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9850" y="762000"/>
            <a:ext cx="18097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52768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402C1-F151-1A47-A1C7-8914E6604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649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FD28C-CE6A-3544-A45D-A382EE4E9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25251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D0B25-CF26-874D-90D3-90C575CEB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725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CDE1555-21DA-DF46-AD66-DBEC314F3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535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CC9FB-F159-2C49-BF36-E4ADA383CD1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122100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1072-3716-A841-AF40-BB87377A98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57827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74F87-4104-9F4A-A897-32FDC4AE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135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20AA1-7F27-544F-9B3D-D66706DE66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485081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D068F-8ACC-2B43-A001-A1B21A4B15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04139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7ABD0-CE34-7F45-B47E-D3DB0F5956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12150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BF9E5-C8D1-C143-BE44-4A673615FB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82033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B0C94-9EDA-154E-93CB-87052FC1E30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24385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ABADC-9367-6D47-ADFE-E24DE263CF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23798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02E57-8A71-2343-9DD9-D506813EBF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65898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9AD74-5F8D-604E-902A-ED05B89753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92965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CAAA0-9C77-0F45-AA9E-F303C157576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00053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4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04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B07B3-A712-0F49-9A88-A3DF801105E9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19075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47C35-1459-AD41-B845-BC68C5B93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011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F699D-1B21-3F41-8C12-B83B0EFDE460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46554"/>
      </p:ext>
    </p:extLst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FF6EF-3C79-3E45-AA06-7E8522BD07BE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90595"/>
      </p:ext>
    </p:extLst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A35F-1477-D64C-94C0-A091F255AFFC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15131"/>
      </p:ext>
    </p:extLst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53156-2ED0-8C4F-945A-B3167B73BD65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98764"/>
      </p:ext>
    </p:extLst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0B8E5-28B1-1F4B-8630-D022D40F0199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95871"/>
      </p:ext>
    </p:extLst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AFACD-AF1E-764C-AF60-B7A01A468182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62685"/>
      </p:ext>
    </p:extLst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45618-BAC0-4046-BAB9-25A8758DAC2C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84294"/>
      </p:ext>
    </p:extLst>
  </p:cSld>
  <p:clrMapOvr>
    <a:masterClrMapping/>
  </p:clrMapOvr>
  <p:transition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E0FFF-B334-D84F-BE84-D77E84C91288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863847"/>
      </p:ext>
    </p:extLst>
  </p:cSld>
  <p:clrMapOvr>
    <a:masterClrMapping/>
  </p:clrMapOvr>
  <p:transition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69851-F586-6843-BAA6-34EB2621EF03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98634"/>
      </p:ext>
    </p:extLst>
  </p:cSld>
  <p:clrMapOvr>
    <a:masterClrMapping/>
  </p:clrMapOvr>
  <p:transition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72FF8-E6CD-194E-BD31-3E054E4284D7}" type="slidenum">
              <a:rPr lang="en-US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766583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B594C-8BA9-6649-8CD4-F4BE3B818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157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3206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81771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9828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005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101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5086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39538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44015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43083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301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71DA3-4652-1541-BB46-6E8FFA982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602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D556E-1B47-E145-B343-9708077C202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334480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2362200" y="1828800"/>
            <a:ext cx="6096000" cy="969963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 lIns="91440" tIns="45720" rIns="91440" bIns="45720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997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2895600"/>
            <a:ext cx="6096000" cy="990600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 lIns="91440" tIns="45720" rIns="91440" bIns="45720" anchor="ctr" anchorCtr="1"/>
          <a:lstStyle>
            <a:lvl1pPr marL="0" indent="0" algn="ctr">
              <a:buFont typeface="Wingdings" pitchFamily="-11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400800"/>
            <a:ext cx="22098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400800"/>
            <a:ext cx="34290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177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331F1F8-3832-6646-8CC9-DE261080D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825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33742-E5FE-6247-8735-9451B08CA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460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8CB9A-49AA-B748-816B-030562065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267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48100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52600"/>
            <a:ext cx="3848100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237D5-57E2-A84C-8B14-397FC2BE2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078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BA827-D1A7-B54C-9219-1024884C9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957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F61A5-B5C7-6D40-9E79-2FF52C32E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367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9C15B-AF65-8C45-9465-1B63EDBAA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356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0051D-1DEE-1F45-BA59-6B8A0E40A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980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C97E4-F8AD-5540-B0BE-EF7C4A3CA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77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CEC32-68A9-D742-86A3-C0496B2A6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201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A78BE-CE41-7E45-94FA-3A7FE7B69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953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1962150" cy="5495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734050" cy="5495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848E-002C-BF43-86DD-499EA5F5E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414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893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9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4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85800" y="117475"/>
            <a:ext cx="8456613" cy="6738938"/>
            <a:chOff x="432" y="74"/>
            <a:chExt cx="5327" cy="4245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invGray">
            <a:xfrm>
              <a:off x="432" y="4176"/>
              <a:ext cx="2208" cy="14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1038" name="Oval 5"/>
              <p:cNvSpPr>
                <a:spLocks noChangeArrowheads="1"/>
              </p:cNvSpPr>
              <p:nvPr/>
            </p:nvSpPr>
            <p:spPr bwMode="invGray">
              <a:xfrm>
                <a:off x="285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Oval 6"/>
              <p:cNvSpPr>
                <a:spLocks noChangeArrowheads="1"/>
              </p:cNvSpPr>
              <p:nvPr/>
            </p:nvSpPr>
            <p:spPr bwMode="invGray">
              <a:xfrm>
                <a:off x="324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Oval 7"/>
              <p:cNvSpPr>
                <a:spLocks noChangeArrowheads="1"/>
              </p:cNvSpPr>
              <p:nvPr/>
            </p:nvSpPr>
            <p:spPr bwMode="invGray">
              <a:xfrm>
                <a:off x="362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Oval 8"/>
              <p:cNvSpPr>
                <a:spLocks noChangeArrowheads="1"/>
              </p:cNvSpPr>
              <p:nvPr/>
            </p:nvSpPr>
            <p:spPr bwMode="invGray">
              <a:xfrm>
                <a:off x="4011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Oval 9"/>
              <p:cNvSpPr>
                <a:spLocks noChangeArrowheads="1"/>
              </p:cNvSpPr>
              <p:nvPr/>
            </p:nvSpPr>
            <p:spPr bwMode="invGray">
              <a:xfrm>
                <a:off x="4395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Oval 10"/>
              <p:cNvSpPr>
                <a:spLocks noChangeArrowheads="1"/>
              </p:cNvSpPr>
              <p:nvPr/>
            </p:nvSpPr>
            <p:spPr bwMode="invGray">
              <a:xfrm>
                <a:off x="477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Oval 11"/>
              <p:cNvSpPr>
                <a:spLocks noChangeArrowheads="1"/>
              </p:cNvSpPr>
              <p:nvPr/>
            </p:nvSpPr>
            <p:spPr bwMode="invGray">
              <a:xfrm>
                <a:off x="516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Oval 12"/>
              <p:cNvSpPr>
                <a:spLocks noChangeArrowheads="1"/>
              </p:cNvSpPr>
              <p:nvPr/>
            </p:nvSpPr>
            <p:spPr bwMode="invGray">
              <a:xfrm>
                <a:off x="554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" name="Rectangle 13"/>
            <p:cNvSpPr>
              <a:spLocks noChangeArrowheads="1"/>
            </p:cNvSpPr>
            <p:nvPr/>
          </p:nvSpPr>
          <p:spPr bwMode="invGray">
            <a:xfrm>
              <a:off x="480" y="480"/>
              <a:ext cx="5279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Oval 14"/>
            <p:cNvSpPr>
              <a:spLocks noChangeArrowheads="1"/>
            </p:cNvSpPr>
            <p:nvPr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Oval 15"/>
            <p:cNvSpPr>
              <a:spLocks noChangeArrowheads="1"/>
            </p:cNvSpPr>
            <p:nvPr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Oval 16"/>
            <p:cNvSpPr>
              <a:spLocks noChangeArrowheads="1"/>
            </p:cNvSpPr>
            <p:nvPr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214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="0" i="0">
                <a:latin typeface="Arial" panose="020B0604020202020204" pitchFamily="34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214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="0" i="0">
                <a:latin typeface="Arial" panose="020B0604020202020204" pitchFamily="34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214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5477187-0886-514C-8FA1-38D5810AC7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88" r:id="rId1"/>
    <p:sldLayoutId id="2147485533" r:id="rId2"/>
    <p:sldLayoutId id="2147485534" r:id="rId3"/>
    <p:sldLayoutId id="2147485535" r:id="rId4"/>
    <p:sldLayoutId id="2147485536" r:id="rId5"/>
    <p:sldLayoutId id="2147485537" r:id="rId6"/>
    <p:sldLayoutId id="2147485538" r:id="rId7"/>
    <p:sldLayoutId id="2147485539" r:id="rId8"/>
    <p:sldLayoutId id="2147485540" r:id="rId9"/>
    <p:sldLayoutId id="2147485541" r:id="rId10"/>
    <p:sldLayoutId id="21474855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0" i="0">
          <a:solidFill>
            <a:schemeClr val="tx2"/>
          </a:solidFill>
          <a:latin typeface="Arial" panose="020B0604020202020204" pitchFamily="34" charset="0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0" i="0">
          <a:solidFill>
            <a:schemeClr val="tx1"/>
          </a:solidFill>
          <a:latin typeface="Arial" panose="020B0604020202020204" pitchFamily="34" charset="0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0" i="0">
          <a:solidFill>
            <a:schemeClr val="tx1"/>
          </a:solidFill>
          <a:latin typeface="Arial" panose="020B0604020202020204" pitchFamily="34" charset="0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0" i="0">
          <a:solidFill>
            <a:schemeClr val="tx1"/>
          </a:solidFill>
          <a:latin typeface="Arial" panose="020B0604020202020204" pitchFamily="34" charset="0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0" i="0">
          <a:solidFill>
            <a:schemeClr val="tx1"/>
          </a:solidFill>
          <a:latin typeface="Arial" panose="020B0604020202020204" pitchFamily="34" charset="0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 b="0" i="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543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8486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222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chemeClr val="bg2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9900" y="6400800"/>
            <a:ext cx="339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chemeClr val="bg2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00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E5CA3F4-220C-EE4D-90FE-46BE84806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639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657" r:id="rId1"/>
    <p:sldLayoutId id="2147485658" r:id="rId2"/>
    <p:sldLayoutId id="2147485659" r:id="rId3"/>
    <p:sldLayoutId id="2147485660" r:id="rId4"/>
    <p:sldLayoutId id="2147485661" r:id="rId5"/>
    <p:sldLayoutId id="2147485662" r:id="rId6"/>
    <p:sldLayoutId id="2147485663" r:id="rId7"/>
    <p:sldLayoutId id="2147485664" r:id="rId8"/>
    <p:sldLayoutId id="2147485665" r:id="rId9"/>
    <p:sldLayoutId id="2147485666" r:id="rId10"/>
    <p:sldLayoutId id="2147485667" r:id="rId11"/>
  </p:sldLayoutIdLst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</a:defRPr>
      </a:lvl6pPr>
      <a:lvl7pPr marL="9144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</a:defRPr>
      </a:lvl7pPr>
      <a:lvl8pPr marL="1371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</a:defRPr>
      </a:lvl8pPr>
      <a:lvl9pPr marL="1828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2" charset="2"/>
        <a:buChar char="l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2" charset="2"/>
        <a:buChar char="l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2" charset="2"/>
        <a:buChar char="l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2" charset="2"/>
        <a:buChar char="l"/>
        <a:defRPr kumimoji="1"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51205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51206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51207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208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51214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15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209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51212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13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210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1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81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93285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66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2286000"/>
            <a:ext cx="9144000" cy="3581400"/>
            <a:chOff x="0" y="1968"/>
            <a:chExt cx="5760" cy="2256"/>
          </a:xfrm>
        </p:grpSpPr>
        <p:sp>
          <p:nvSpPr>
            <p:cNvPr id="25609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5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6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7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8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9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6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8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9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0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1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2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3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4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5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6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7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8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9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0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1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2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3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4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5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6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7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8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9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0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1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2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3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4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5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6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7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8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9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0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1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2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3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4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5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6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7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8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9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0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1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3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6858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title style</a:t>
            </a:r>
          </a:p>
        </p:txBody>
      </p:sp>
      <p:sp>
        <p:nvSpPr>
          <p:cNvPr id="25604" name="Rectangle 6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981200"/>
            <a:ext cx="800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94628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 b="0" i="0">
                <a:latin typeface="Arial" panose="020B0604020202020204" pitchFamily="34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94629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248400"/>
            <a:ext cx="523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 b="0" i="0">
                <a:latin typeface="Arial" panose="020B0604020202020204" pitchFamily="34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94630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 b="0" i="0">
                <a:latin typeface="Arial" panose="020B0604020202020204" pitchFamily="34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85631FB1-4118-E540-9A35-19FECE8475C4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25608" name="Picture 7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52588"/>
            <a:ext cx="914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5590" r:id="rId1"/>
    <p:sldLayoutId id="2147485553" r:id="rId2"/>
    <p:sldLayoutId id="2147485554" r:id="rId3"/>
    <p:sldLayoutId id="2147485555" r:id="rId4"/>
    <p:sldLayoutId id="2147485556" r:id="rId5"/>
    <p:sldLayoutId id="2147485557" r:id="rId6"/>
    <p:sldLayoutId id="2147485558" r:id="rId7"/>
    <p:sldLayoutId id="2147485559" r:id="rId8"/>
    <p:sldLayoutId id="2147485560" r:id="rId9"/>
    <p:sldLayoutId id="2147485561" r:id="rId10"/>
    <p:sldLayoutId id="21474855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0" i="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12" charset="0"/>
          <a:ea typeface="Osaka" pitchFamily="-112" charset="-128"/>
          <a:cs typeface="Osaka" pitchFamily="-112" charset="-128"/>
        </a:defRPr>
      </a:lvl9pPr>
    </p:titleStyle>
    <p:bodyStyle>
      <a:lvl1pPr marL="454025" indent="-3524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charset="0"/>
        <a:buChar char="ü"/>
        <a:defRPr kumimoji="1" sz="3200" b="0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19163" indent="-350838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SzPct val="100000"/>
        <a:buFont typeface="Wingdings" charset="0"/>
        <a:buChar char="ü"/>
        <a:defRPr kumimoji="1" sz="2800" b="0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371600" indent="-317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ü"/>
        <a:defRPr kumimoji="1" sz="2400" b="0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844675" indent="-3016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ü"/>
        <a:defRPr kumimoji="1" sz="2000" b="0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347913" indent="-29527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kumimoji="1" sz="2000" b="0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805113" indent="-295275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262313" indent="-295275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719513" indent="-295275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176713" indent="-295275" algn="l" rtl="0" fontAlgn="base">
        <a:spcBef>
          <a:spcPct val="20000"/>
        </a:spcBef>
        <a:spcAft>
          <a:spcPct val="0"/>
        </a:spcAft>
        <a:buFont typeface="Wingdings" pitchFamily="-112" charset="2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A85D391-2175-AB49-8D79-8B97A6E7F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3" r:id="rId1"/>
    <p:sldLayoutId id="2147485564" r:id="rId2"/>
    <p:sldLayoutId id="2147485565" r:id="rId3"/>
    <p:sldLayoutId id="2147485566" r:id="rId4"/>
    <p:sldLayoutId id="2147485567" r:id="rId5"/>
    <p:sldLayoutId id="2147485568" r:id="rId6"/>
    <p:sldLayoutId id="2147485569" r:id="rId7"/>
    <p:sldLayoutId id="2147485570" r:id="rId8"/>
    <p:sldLayoutId id="2147485571" r:id="rId9"/>
    <p:sldLayoutId id="2147485572" r:id="rId10"/>
    <p:sldLayoutId id="21474855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0"/>
            <a:ext cx="6934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239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5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latin typeface="Arial" panose="020B0604020202020204" pitchFamily="34" charset="0"/>
                <a:ea typeface="MS Pゴシック" pitchFamily="-92" charset="-128"/>
                <a:cs typeface="MS Pゴシック" pitchFamily="-9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35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latin typeface="Arial" panose="020B0604020202020204" pitchFamily="34" charset="0"/>
                <a:ea typeface="MS Pゴシック" pitchFamily="-92" charset="-128"/>
                <a:cs typeface="MS Pゴシック" pitchFamily="-9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35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 smtClean="0">
                <a:latin typeface="Arial" panose="020B0604020202020204" pitchFamily="34" charset="0"/>
                <a:cs typeface="MS Pゴシック" charset="0"/>
              </a:defRPr>
            </a:lvl1pPr>
          </a:lstStyle>
          <a:p>
            <a:pPr>
              <a:defRPr/>
            </a:pPr>
            <a:fld id="{BC4E520D-A24F-8E41-BC88-11BB1E4FAC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1" r:id="rId1"/>
    <p:sldLayoutId id="2147485574" r:id="rId2"/>
    <p:sldLayoutId id="2147485575" r:id="rId3"/>
    <p:sldLayoutId id="2147485576" r:id="rId4"/>
    <p:sldLayoutId id="2147485577" r:id="rId5"/>
    <p:sldLayoutId id="2147485578" r:id="rId6"/>
    <p:sldLayoutId id="2147485579" r:id="rId7"/>
    <p:sldLayoutId id="2147485580" r:id="rId8"/>
    <p:sldLayoutId id="2147485581" r:id="rId9"/>
    <p:sldLayoutId id="2147485582" r:id="rId10"/>
    <p:sldLayoutId id="21474855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0" i="0">
          <a:solidFill>
            <a:schemeClr val="tx2"/>
          </a:solidFill>
          <a:latin typeface="Arial" panose="020B0604020202020204" pitchFamily="34" charset="0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-112" charset="0"/>
          <a:ea typeface="ＭＳ Ｐゴシック" charset="0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-112" charset="0"/>
          <a:ea typeface="ＭＳ Ｐゴシック" charset="0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-112" charset="0"/>
          <a:ea typeface="ＭＳ Ｐゴシック" charset="0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-112" charset="0"/>
          <a:ea typeface="ＭＳ Ｐゴシック" charset="0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-112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-112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-112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-112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0" i="0">
          <a:solidFill>
            <a:schemeClr val="tx1"/>
          </a:solidFill>
          <a:latin typeface="Arial" panose="020B0604020202020204" pitchFamily="34" charset="0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0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0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0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0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 b="0" i="0">
                <a:solidFill>
                  <a:srgbClr val="BBE0E3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 b="0" i="0">
                <a:solidFill>
                  <a:srgbClr val="BBE0E3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 b="0" i="0">
                <a:solidFill>
                  <a:srgbClr val="BBE0E3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CA48BD1-6236-4048-AB1A-871C8BA8D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86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0" i="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4"/>
        </a:buBlip>
        <a:defRPr kumimoji="1" sz="3200" b="0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5"/>
        </a:buBlip>
        <a:defRPr kumimoji="1" sz="2800" b="0" i="0">
          <a:solidFill>
            <a:schemeClr val="tx1"/>
          </a:solidFill>
          <a:latin typeface="Arial" panose="020B0604020202020204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4"/>
        </a:buBlip>
        <a:defRPr kumimoji="1" sz="2400" b="0" i="0">
          <a:solidFill>
            <a:schemeClr val="tx1"/>
          </a:solidFill>
          <a:latin typeface="Arial" panose="020B0604020202020204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5"/>
        </a:buBlip>
        <a:defRPr kumimoji="1" sz="2000" b="0" i="0">
          <a:solidFill>
            <a:schemeClr val="tx1"/>
          </a:solidFill>
          <a:latin typeface="Arial" panose="020B060402020202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kumimoji="1" sz="2000" b="0" i="0">
          <a:solidFill>
            <a:schemeClr val="tx1"/>
          </a:solidFill>
          <a:latin typeface="Arial" panose="020B0604020202020204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CA724F13-4298-A94A-B84C-E388205EB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8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8" r:id="rId1"/>
    <p:sldLayoutId id="214748561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0"/>
          <a:cs typeface="Arial" pitchFamily="-10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0"/>
          <a:cs typeface="Arial" pitchFamily="-10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0"/>
          <a:cs typeface="Arial" pitchFamily="-10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0"/>
          <a:cs typeface="Arial" pitchFamily="-10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B1DC24E-7023-374E-AE9D-B527645705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4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21" r:id="rId1"/>
    <p:sldLayoutId id="2147485622" r:id="rId2"/>
    <p:sldLayoutId id="2147485623" r:id="rId3"/>
    <p:sldLayoutId id="2147485624" r:id="rId4"/>
    <p:sldLayoutId id="2147485625" r:id="rId5"/>
    <p:sldLayoutId id="2147485626" r:id="rId6"/>
    <p:sldLayoutId id="2147485627" r:id="rId7"/>
    <p:sldLayoutId id="2147485628" r:id="rId8"/>
    <p:sldLayoutId id="2147485629" r:id="rId9"/>
    <p:sldLayoutId id="2147485630" r:id="rId10"/>
    <p:sldLayoutId id="2147485631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 b="0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 b="0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BBE0E3"/>
              </a:solidFill>
            </a:endParaRPr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6CCFC55-0933-8A4D-9AB6-9B3A5DB64915}" type="slidenum">
              <a:rPr lang="en-US" smtClean="0">
                <a:solidFill>
                  <a:srgbClr val="BBE0E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2869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633" r:id="rId1"/>
    <p:sldLayoutId id="2147485634" r:id="rId2"/>
    <p:sldLayoutId id="2147485635" r:id="rId3"/>
    <p:sldLayoutId id="2147485636" r:id="rId4"/>
    <p:sldLayoutId id="2147485637" r:id="rId5"/>
    <p:sldLayoutId id="2147485638" r:id="rId6"/>
    <p:sldLayoutId id="2147485639" r:id="rId7"/>
    <p:sldLayoutId id="2147485640" r:id="rId8"/>
    <p:sldLayoutId id="2147485641" r:id="rId9"/>
    <p:sldLayoutId id="2147485642" r:id="rId10"/>
    <p:sldLayoutId id="2147485643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0" i="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kumimoji="1" sz="3200" b="0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kumimoji="1" sz="2800" b="0" i="0">
          <a:solidFill>
            <a:schemeClr val="tx1"/>
          </a:solidFill>
          <a:latin typeface="Arial" panose="020B0604020202020204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14"/>
        </a:buBlip>
        <a:defRPr kumimoji="1" sz="2400" b="0" i="0">
          <a:solidFill>
            <a:schemeClr val="tx1"/>
          </a:solidFill>
          <a:latin typeface="Arial" panose="020B0604020202020204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5"/>
        </a:buBlip>
        <a:defRPr kumimoji="1" sz="2000" b="0" i="0">
          <a:solidFill>
            <a:schemeClr val="tx1"/>
          </a:solidFill>
          <a:latin typeface="Arial" panose="020B060402020202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2000" b="0" i="0">
          <a:solidFill>
            <a:schemeClr val="tx1"/>
          </a:solidFill>
          <a:latin typeface="Arial" panose="020B0604020202020204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0" i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0" i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0" i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0" i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0" i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0" i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0" i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749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645" r:id="rId1"/>
    <p:sldLayoutId id="2147485646" r:id="rId2"/>
    <p:sldLayoutId id="2147485647" r:id="rId3"/>
    <p:sldLayoutId id="2147485648" r:id="rId4"/>
    <p:sldLayoutId id="2147485649" r:id="rId5"/>
    <p:sldLayoutId id="2147485650" r:id="rId6"/>
    <p:sldLayoutId id="2147485651" r:id="rId7"/>
    <p:sldLayoutId id="2147485652" r:id="rId8"/>
    <p:sldLayoutId id="2147485653" r:id="rId9"/>
    <p:sldLayoutId id="2147485654" r:id="rId10"/>
    <p:sldLayoutId id="214748565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6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8950" y="685800"/>
            <a:ext cx="8229600" cy="2362200"/>
          </a:xfrm>
        </p:spPr>
        <p:txBody>
          <a:bodyPr/>
          <a:lstStyle/>
          <a:p>
            <a:pPr eaLnBrk="1" hangingPunct="1"/>
            <a:r>
              <a:rPr kumimoji="0" lang="ar-JO" sz="8000" b="1" dirty="0">
                <a:latin typeface="Arial" charset="0"/>
                <a:ea typeface="Osaka" charset="0"/>
                <a:cs typeface="Arial" charset="0"/>
              </a:rPr>
              <a:t>وضع الخطوط التفسيرية العريضة</a:t>
            </a:r>
            <a:endParaRPr kumimoji="0" lang="en-US" sz="5400" dirty="0">
              <a:latin typeface="Arial" charset="0"/>
              <a:ea typeface="Osaka" charset="0"/>
              <a:cs typeface="Arial" charset="0"/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3352800"/>
            <a:ext cx="8991600" cy="25146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kumimoji="0" lang="ar-JO" sz="6600" b="1" dirty="0">
                <a:latin typeface="Arial" charset="0"/>
                <a:ea typeface="Osaka" charset="0"/>
                <a:cs typeface="Arial" charset="0"/>
              </a:rPr>
              <a:t>الجزء الثاني :</a:t>
            </a:r>
            <a:r>
              <a:rPr kumimoji="0" lang="en-US" sz="6600" b="1" dirty="0">
                <a:latin typeface="Arial" charset="0"/>
                <a:ea typeface="Osaka" charset="0"/>
                <a:cs typeface="Arial" charset="0"/>
              </a:rPr>
              <a:t> </a:t>
            </a:r>
            <a:br>
              <a:rPr kumimoji="0" lang="en-US" sz="6600" b="1" dirty="0">
                <a:latin typeface="Arial" charset="0"/>
                <a:ea typeface="Osaka" charset="0"/>
                <a:cs typeface="Arial" charset="0"/>
              </a:rPr>
            </a:br>
            <a:r>
              <a:rPr kumimoji="0" lang="ar-JO" sz="5400" b="1" dirty="0">
                <a:latin typeface="Arial" charset="0"/>
                <a:ea typeface="Osaka" charset="0"/>
                <a:cs typeface="Arial" charset="0"/>
              </a:rPr>
              <a:t>صيغة (المبتدأ+الفكرة الرئيسية+الخبر+الفكرة الفرعية)</a:t>
            </a:r>
            <a:endParaRPr kumimoji="0" lang="en-US" sz="5400" b="1" dirty="0">
              <a:latin typeface="Arial" charset="0"/>
              <a:ea typeface="Osaka" charset="0"/>
              <a:cs typeface="Arial" charset="0"/>
            </a:endParaRP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30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cs typeface="Arial" charset="0"/>
              </a:rPr>
              <a:t>33</a:t>
            </a:r>
            <a:endParaRPr lang="en-US" dirty="0"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6FC5B3-CD8A-1D2B-415F-67CDC6682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د. ريك جريفيث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</a:t>
            </a: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مؤسسة الدراسات اللاهوتية الأردنية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/>
      <p:bldP spid="1966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150536"/>
              </p:ext>
            </p:extLst>
          </p:nvPr>
        </p:nvGraphicFramePr>
        <p:xfrm>
          <a:off x="609600" y="1600200"/>
          <a:ext cx="8229600" cy="419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3892">
                <a:tc>
                  <a:txBody>
                    <a:bodyPr/>
                    <a:lstStyle/>
                    <a:p>
                      <a:pPr algn="r"/>
                      <a:r>
                        <a:rPr lang="ar-JO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المبتدأ</a:t>
                      </a:r>
                      <a:endParaRPr lang="en-US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الفكرة الرئيسية</a:t>
                      </a:r>
                      <a:endParaRPr lang="en-US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الخبر</a:t>
                      </a:r>
                      <a:endParaRPr lang="en-US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الفكرة الثانوية</a:t>
                      </a:r>
                      <a:endParaRPr lang="en-US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9842"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الوسائل التي </a:t>
                      </a:r>
                    </a:p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(في كلمات اخري)</a:t>
                      </a:r>
                    </a:p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كيف نستطيع ؟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ننتصر علي الشيطان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يكون بواسطة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الوثوق بأحكامة بدلاً من احكامنا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7267">
                <a:tc>
                  <a:txBody>
                    <a:bodyPr/>
                    <a:lstStyle/>
                    <a:p>
                      <a:pPr algn="r"/>
                      <a:r>
                        <a:rPr lang="ar-JO" sz="2400" b="1" baseline="0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السبب </a:t>
                      </a:r>
                    </a:p>
                    <a:p>
                      <a:pPr algn="r"/>
                      <a:r>
                        <a:rPr lang="ar-JO" sz="2400" b="1" baseline="0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( في كلمات اخري)</a:t>
                      </a:r>
                    </a:p>
                    <a:p>
                      <a:pPr algn="r"/>
                      <a:r>
                        <a:rPr lang="ar-JO" sz="2400" b="1" baseline="0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لماذا نستطيع ؟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يمكننا ان نشعر بالامان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ذلك لان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اللة معانا</a:t>
                      </a:r>
                    </a:p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وهو اقوي من الشيطن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9089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Z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+X+Z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+Y </a:t>
            </a:r>
            <a:r>
              <a:rPr lang="ar-JO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المثال الثاني علي النموذج</a:t>
            </a:r>
            <a:endParaRPr lang="en-US" sz="80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16773" name="Rectangle 5"/>
          <p:cNvSpPr>
            <a:spLocks noChangeArrowheads="1"/>
          </p:cNvSpPr>
          <p:nvPr/>
        </p:nvSpPr>
        <p:spPr bwMode="auto">
          <a:xfrm>
            <a:off x="7092280" y="2132856"/>
            <a:ext cx="2051720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6774" name="Rectangle 6"/>
          <p:cNvSpPr>
            <a:spLocks noChangeArrowheads="1"/>
          </p:cNvSpPr>
          <p:nvPr/>
        </p:nvSpPr>
        <p:spPr bwMode="auto">
          <a:xfrm>
            <a:off x="3238872" y="2132856"/>
            <a:ext cx="1981200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6775" name="Rectangle 7"/>
          <p:cNvSpPr>
            <a:spLocks noChangeArrowheads="1"/>
          </p:cNvSpPr>
          <p:nvPr/>
        </p:nvSpPr>
        <p:spPr bwMode="auto">
          <a:xfrm>
            <a:off x="295469" y="2132856"/>
            <a:ext cx="2819400" cy="1905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6776" name="Rectangle 8"/>
          <p:cNvSpPr>
            <a:spLocks noChangeArrowheads="1"/>
          </p:cNvSpPr>
          <p:nvPr/>
        </p:nvSpPr>
        <p:spPr bwMode="auto">
          <a:xfrm>
            <a:off x="5248468" y="2132856"/>
            <a:ext cx="1685731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6777" name="Rectangle 9"/>
          <p:cNvSpPr>
            <a:spLocks noChangeArrowheads="1"/>
          </p:cNvSpPr>
          <p:nvPr/>
        </p:nvSpPr>
        <p:spPr bwMode="auto">
          <a:xfrm>
            <a:off x="7013376" y="4149080"/>
            <a:ext cx="2130624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6778" name="Rectangle 10"/>
          <p:cNvSpPr>
            <a:spLocks noChangeArrowheads="1"/>
          </p:cNvSpPr>
          <p:nvPr/>
        </p:nvSpPr>
        <p:spPr bwMode="auto">
          <a:xfrm>
            <a:off x="3166864" y="4149080"/>
            <a:ext cx="1981200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6779" name="Rectangle 11"/>
          <p:cNvSpPr>
            <a:spLocks noChangeArrowheads="1"/>
          </p:cNvSpPr>
          <p:nvPr/>
        </p:nvSpPr>
        <p:spPr bwMode="auto">
          <a:xfrm>
            <a:off x="-1" y="4149080"/>
            <a:ext cx="2819400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6780" name="Rectangle 12"/>
          <p:cNvSpPr>
            <a:spLocks noChangeArrowheads="1"/>
          </p:cNvSpPr>
          <p:nvPr/>
        </p:nvSpPr>
        <p:spPr bwMode="auto">
          <a:xfrm>
            <a:off x="5495528" y="4149080"/>
            <a:ext cx="1380727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6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6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16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6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6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6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3" grpId="0" animBg="1"/>
      <p:bldP spid="416774" grpId="0" animBg="1"/>
      <p:bldP spid="416775" grpId="0" animBg="1"/>
      <p:bldP spid="416776" grpId="0" animBg="1"/>
      <p:bldP spid="416777" grpId="0" animBg="1"/>
      <p:bldP spid="416778" grpId="0" animBg="1"/>
      <p:bldP spid="416779" grpId="0" animBg="1"/>
      <p:bldP spid="4167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812920"/>
              </p:ext>
            </p:extLst>
          </p:nvPr>
        </p:nvGraphicFramePr>
        <p:xfrm>
          <a:off x="533400" y="1676400"/>
          <a:ext cx="8001000" cy="3962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3953">
                <a:tc>
                  <a:txBody>
                    <a:bodyPr/>
                    <a:lstStyle/>
                    <a:p>
                      <a:pPr algn="ctr"/>
                      <a:r>
                        <a:rPr lang="ar-JO" b="1" dirty="0"/>
                        <a:t>المبتدأ</a:t>
                      </a:r>
                      <a:endParaRPr lang="en-US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b="1" dirty="0"/>
                        <a:t>الفكرة الرئيسية</a:t>
                      </a:r>
                      <a:endParaRPr lang="en-US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b="1" dirty="0"/>
                        <a:t>الخبر</a:t>
                      </a:r>
                      <a:endParaRPr lang="en-US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b="1" dirty="0"/>
                        <a:t>الفكرة الثانوية</a:t>
                      </a:r>
                      <a:endParaRPr lang="en-US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3905"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السبب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اللة جدير بالثقة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ذلك لان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اللة هو منقذنا</a:t>
                      </a:r>
                    </a:p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وهو اقوي من الشيطان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4543"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السبب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نستطيع ان نحيا منتصرين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ذلك لان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اللة يساعدنا لمحاربة الشيطان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1137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Z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+X+Z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+Y </a:t>
            </a:r>
            <a:r>
              <a:rPr lang="ar-JO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المثال ثلاثة علي النموذج</a:t>
            </a:r>
            <a:endParaRPr lang="en-US" sz="80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20869" name="Rectangle 5"/>
          <p:cNvSpPr>
            <a:spLocks noChangeArrowheads="1"/>
          </p:cNvSpPr>
          <p:nvPr/>
        </p:nvSpPr>
        <p:spPr bwMode="auto">
          <a:xfrm>
            <a:off x="6732240" y="2291592"/>
            <a:ext cx="2335560" cy="18288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870" name="Rectangle 6"/>
          <p:cNvSpPr>
            <a:spLocks noChangeArrowheads="1"/>
          </p:cNvSpPr>
          <p:nvPr/>
        </p:nvSpPr>
        <p:spPr bwMode="auto">
          <a:xfrm>
            <a:off x="2878832" y="2291592"/>
            <a:ext cx="19812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871" name="Rectangle 7"/>
          <p:cNvSpPr>
            <a:spLocks noChangeArrowheads="1"/>
          </p:cNvSpPr>
          <p:nvPr/>
        </p:nvSpPr>
        <p:spPr bwMode="auto">
          <a:xfrm>
            <a:off x="-125760" y="2291592"/>
            <a:ext cx="28194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872" name="Rectangle 8"/>
          <p:cNvSpPr>
            <a:spLocks noChangeArrowheads="1"/>
          </p:cNvSpPr>
          <p:nvPr/>
        </p:nvSpPr>
        <p:spPr bwMode="auto">
          <a:xfrm>
            <a:off x="4903440" y="2291592"/>
            <a:ext cx="16764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873" name="Rectangle 9"/>
          <p:cNvSpPr>
            <a:spLocks noChangeArrowheads="1"/>
          </p:cNvSpPr>
          <p:nvPr/>
        </p:nvSpPr>
        <p:spPr bwMode="auto">
          <a:xfrm>
            <a:off x="6656040" y="4160204"/>
            <a:ext cx="248796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874" name="Rectangle 10"/>
          <p:cNvSpPr>
            <a:spLocks noChangeArrowheads="1"/>
          </p:cNvSpPr>
          <p:nvPr/>
        </p:nvSpPr>
        <p:spPr bwMode="auto">
          <a:xfrm>
            <a:off x="2693640" y="4160204"/>
            <a:ext cx="19812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875" name="Rectangle 11"/>
          <p:cNvSpPr>
            <a:spLocks noChangeArrowheads="1"/>
          </p:cNvSpPr>
          <p:nvPr/>
        </p:nvSpPr>
        <p:spPr bwMode="auto">
          <a:xfrm>
            <a:off x="-201960" y="4160204"/>
            <a:ext cx="28194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876" name="Rectangle 12"/>
          <p:cNvSpPr>
            <a:spLocks noChangeArrowheads="1"/>
          </p:cNvSpPr>
          <p:nvPr/>
        </p:nvSpPr>
        <p:spPr bwMode="auto">
          <a:xfrm>
            <a:off x="4827240" y="4160204"/>
            <a:ext cx="16764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20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20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20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20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20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20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20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0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9" grpId="0" animBg="1"/>
      <p:bldP spid="420870" grpId="0" animBg="1"/>
      <p:bldP spid="420871" grpId="0" animBg="1"/>
      <p:bldP spid="420872" grpId="0" animBg="1"/>
      <p:bldP spid="420873" grpId="0" animBg="1"/>
      <p:bldP spid="420874" grpId="0" animBg="1"/>
      <p:bldP spid="420875" grpId="0" animBg="1"/>
      <p:bldP spid="4208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060039"/>
              </p:ext>
            </p:extLst>
          </p:nvPr>
        </p:nvGraphicFramePr>
        <p:xfrm>
          <a:off x="533400" y="1371600"/>
          <a:ext cx="8229600" cy="5181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7102">
                <a:tc>
                  <a:txBody>
                    <a:bodyPr/>
                    <a:lstStyle/>
                    <a:p>
                      <a:pPr algn="ctr"/>
                      <a:r>
                        <a:rPr lang="ar-JO" b="1" dirty="0"/>
                        <a:t>المبتدأ</a:t>
                      </a:r>
                      <a:endParaRPr lang="en-US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b="1" dirty="0"/>
                        <a:t>الفكرة الرئيسية</a:t>
                      </a:r>
                      <a:endParaRPr lang="en-US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b="1" dirty="0"/>
                        <a:t>الخبر</a:t>
                      </a:r>
                      <a:endParaRPr lang="en-US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b="1" dirty="0"/>
                        <a:t>الفكرة الثانوية</a:t>
                      </a:r>
                      <a:endParaRPr lang="en-US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8833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b="1" dirty="0">
                          <a:solidFill>
                            <a:srgbClr val="FFFFFF"/>
                          </a:solidFill>
                        </a:rPr>
                        <a:t>الإنتصار على الشيطان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b="1" dirty="0">
                          <a:solidFill>
                            <a:srgbClr val="FFFFFF"/>
                          </a:solidFill>
                        </a:rPr>
                        <a:t>الثقة بالمسيح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7833">
                <a:tc>
                  <a:txBody>
                    <a:bodyPr/>
                    <a:lstStyle/>
                    <a:p>
                      <a:pPr algn="ctr"/>
                      <a:r>
                        <a:rPr lang="ar-JO" sz="2400" b="1" dirty="0">
                          <a:solidFill>
                            <a:srgbClr val="FFFFFF"/>
                          </a:solidFill>
                        </a:rPr>
                        <a:t>الوسائل التي من خلالها</a:t>
                      </a:r>
                      <a:r>
                        <a:rPr lang="en-US" sz="24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ar-JO" sz="2400" b="1" dirty="0">
                        <a:solidFill>
                          <a:srgbClr val="FFFFFF"/>
                        </a:solidFill>
                      </a:endParaRPr>
                    </a:p>
                    <a:p>
                      <a:pPr algn="ctr"/>
                      <a:r>
                        <a:rPr lang="en-US" sz="2400" b="1" baseline="0" dirty="0">
                          <a:solidFill>
                            <a:srgbClr val="FFFFFF"/>
                          </a:solidFill>
                        </a:rPr>
                        <a:t>(</a:t>
                      </a:r>
                      <a:r>
                        <a:rPr lang="ar-JO" sz="2400" b="1" baseline="0" dirty="0">
                          <a:solidFill>
                            <a:srgbClr val="FFFFFF"/>
                          </a:solidFill>
                        </a:rPr>
                        <a:t>(بكلمات أخرى</a:t>
                      </a:r>
                      <a:r>
                        <a:rPr lang="en-US" sz="2400" b="1" baseline="0" dirty="0">
                          <a:solidFill>
                            <a:srgbClr val="FFFFFF"/>
                          </a:solidFill>
                        </a:rPr>
                        <a:t> </a:t>
                      </a:r>
                      <a:endParaRPr lang="ar-JO" sz="2400" b="1" baseline="0" dirty="0">
                        <a:solidFill>
                          <a:srgbClr val="FFFFFF"/>
                        </a:solidFill>
                      </a:endParaRPr>
                    </a:p>
                    <a:p>
                      <a:pPr algn="ctr"/>
                      <a:r>
                        <a:rPr lang="ar-JO" sz="2400" b="1" baseline="0" dirty="0">
                          <a:solidFill>
                            <a:srgbClr val="FFFFFF"/>
                          </a:solidFill>
                        </a:rPr>
                        <a:t> الطريقة </a:t>
                      </a:r>
                      <a:r>
                        <a:rPr lang="en-US" sz="2400" b="1" baseline="0" dirty="0">
                          <a:solidFill>
                            <a:srgbClr val="FFFFFF"/>
                          </a:solidFill>
                        </a:rPr>
                        <a:t>...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</a:rPr>
                        <a:t>يمنح الله الإنتصار على الشيطان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b="1" dirty="0">
                          <a:solidFill>
                            <a:srgbClr val="FFFFFF"/>
                          </a:solidFill>
                        </a:rPr>
                        <a:t> يكون بـ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b="1" dirty="0">
                          <a:solidFill>
                            <a:srgbClr val="FFFFFF"/>
                          </a:solidFill>
                        </a:rPr>
                        <a:t>يمكننا أن نثق في المسيح وحده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7833"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ar-JO" sz="2400" b="1" dirty="0">
                          <a:solidFill>
                            <a:srgbClr val="FFFFFF"/>
                          </a:solidFill>
                        </a:rPr>
                        <a:t>الوسائل التي 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b="1" dirty="0">
                          <a:solidFill>
                            <a:srgbClr val="FFFFFF"/>
                          </a:solidFill>
                        </a:rPr>
                        <a:t>يجب أن نثق بلا خوف بالمسيح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b="1" dirty="0">
                          <a:solidFill>
                            <a:srgbClr val="FFFFFF"/>
                          </a:solidFill>
                        </a:rPr>
                        <a:t>يكون بـ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</a:rPr>
                        <a:t>الوثوق بتدبيره بدلاً من تدبيرنا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3185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Z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+X+Z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+Y </a:t>
            </a:r>
            <a:r>
              <a:rPr lang="ar-JO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فحص النموذج</a:t>
            </a:r>
            <a:endParaRPr lang="en-US" sz="80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24973" name="Line 13"/>
          <p:cNvSpPr>
            <a:spLocks noChangeShapeType="1"/>
          </p:cNvSpPr>
          <p:nvPr/>
        </p:nvSpPr>
        <p:spPr bwMode="auto">
          <a:xfrm flipV="1">
            <a:off x="643608" y="3466728"/>
            <a:ext cx="1905000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4974" name="Line 14"/>
          <p:cNvSpPr>
            <a:spLocks noChangeShapeType="1"/>
          </p:cNvSpPr>
          <p:nvPr/>
        </p:nvSpPr>
        <p:spPr bwMode="auto">
          <a:xfrm>
            <a:off x="6135216" y="3212976"/>
            <a:ext cx="381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4975" name="Line 15"/>
          <p:cNvSpPr>
            <a:spLocks noChangeShapeType="1"/>
          </p:cNvSpPr>
          <p:nvPr/>
        </p:nvSpPr>
        <p:spPr bwMode="auto">
          <a:xfrm flipV="1">
            <a:off x="643608" y="5143500"/>
            <a:ext cx="1981200" cy="685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4976" name="Line 16"/>
          <p:cNvSpPr>
            <a:spLocks noChangeShapeType="1"/>
          </p:cNvSpPr>
          <p:nvPr/>
        </p:nvSpPr>
        <p:spPr bwMode="auto">
          <a:xfrm>
            <a:off x="6092552" y="5013176"/>
            <a:ext cx="457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4977" name="Line 17"/>
          <p:cNvSpPr>
            <a:spLocks noChangeShapeType="1"/>
          </p:cNvSpPr>
          <p:nvPr/>
        </p:nvSpPr>
        <p:spPr bwMode="auto">
          <a:xfrm>
            <a:off x="704850" y="3429000"/>
            <a:ext cx="1981200" cy="1143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4978" name="Line 18"/>
          <p:cNvSpPr>
            <a:spLocks noChangeShapeType="1"/>
          </p:cNvSpPr>
          <p:nvPr/>
        </p:nvSpPr>
        <p:spPr bwMode="auto">
          <a:xfrm>
            <a:off x="924372" y="5013176"/>
            <a:ext cx="1524000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4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24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24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24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2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24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73" grpId="0" animBg="1"/>
      <p:bldP spid="424974" grpId="0" animBg="1"/>
      <p:bldP spid="424975" grpId="0" animBg="1"/>
      <p:bldP spid="424976" grpId="0" animBg="1"/>
      <p:bldP spid="424977" grpId="0" animBg="1"/>
      <p:bldP spid="4249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770587"/>
              </p:ext>
            </p:extLst>
          </p:nvPr>
        </p:nvGraphicFramePr>
        <p:xfrm>
          <a:off x="457200" y="1752600"/>
          <a:ext cx="8153400" cy="3581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3793">
                <a:tc>
                  <a:txBody>
                    <a:bodyPr/>
                    <a:lstStyle/>
                    <a:p>
                      <a:pPr algn="ctr"/>
                      <a:r>
                        <a:rPr lang="ar-JO" b="1" dirty="0"/>
                        <a:t>المبتدأ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b="1" dirty="0"/>
                        <a:t>الفكرة الرئيسية</a:t>
                      </a:r>
                      <a:endParaRPr lang="en-US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b="1" dirty="0"/>
                        <a:t>الخبر</a:t>
                      </a:r>
                      <a:endParaRPr lang="en-US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b="1" dirty="0"/>
                        <a:t>الفكرة الثانوية</a:t>
                      </a:r>
                      <a:endParaRPr lang="en-US" b="1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5445">
                <a:tc>
                  <a:txBody>
                    <a:bodyPr/>
                    <a:lstStyle/>
                    <a:p>
                      <a:pPr algn="ctr"/>
                      <a:r>
                        <a:rPr lang="ar-JO" sz="2400" b="1" dirty="0">
                          <a:solidFill>
                            <a:schemeClr val="bg1"/>
                          </a:solidFill>
                        </a:rPr>
                        <a:t> السبب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b="1" dirty="0">
                          <a:solidFill>
                            <a:schemeClr val="bg1"/>
                          </a:solidFill>
                        </a:rPr>
                        <a:t>الله جدير بالثقة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b="1" dirty="0">
                          <a:solidFill>
                            <a:schemeClr val="bg1"/>
                          </a:solidFill>
                        </a:rPr>
                        <a:t>يكون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br>
                        <a:rPr lang="en-US" sz="24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ar-JO" sz="2400" b="1" dirty="0">
                          <a:solidFill>
                            <a:schemeClr val="bg1"/>
                          </a:solidFill>
                        </a:rPr>
                        <a:t>لأن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b="1" dirty="0">
                          <a:solidFill>
                            <a:schemeClr val="bg1"/>
                          </a:solidFill>
                        </a:rPr>
                        <a:t>الله هو منقذنا وهو أقوى من الشيطان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2163">
                <a:tc>
                  <a:txBody>
                    <a:bodyPr/>
                    <a:lstStyle/>
                    <a:p>
                      <a:pPr algn="ctr"/>
                      <a:r>
                        <a:rPr lang="ar-JO" sz="2400" b="1" dirty="0">
                          <a:solidFill>
                            <a:schemeClr val="bg1"/>
                          </a:solidFill>
                        </a:rPr>
                        <a:t>السبب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b="1" dirty="0">
                          <a:solidFill>
                            <a:schemeClr val="bg1"/>
                          </a:solidFill>
                        </a:rPr>
                        <a:t>نحن نستطيع ان نحيا منتصرين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b="1" dirty="0">
                          <a:solidFill>
                            <a:schemeClr val="bg1"/>
                          </a:solidFill>
                        </a:rPr>
                        <a:t>يكون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br>
                        <a:rPr lang="en-US" sz="24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ar-JO" sz="2400" b="1" dirty="0">
                          <a:solidFill>
                            <a:schemeClr val="bg1"/>
                          </a:solidFill>
                        </a:rPr>
                        <a:t>لان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b="1" dirty="0">
                          <a:solidFill>
                            <a:schemeClr val="bg1"/>
                          </a:solidFill>
                        </a:rPr>
                        <a:t>اللة يساعدنا على محاربة الشيطان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5233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Z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+X+Z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+Y </a:t>
            </a:r>
            <a:r>
              <a:rPr lang="ar-JO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فحص الشكل </a:t>
            </a:r>
            <a:endParaRPr lang="en-US" sz="80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22925" name="Line 13"/>
          <p:cNvSpPr>
            <a:spLocks noChangeShapeType="1"/>
          </p:cNvSpPr>
          <p:nvPr/>
        </p:nvSpPr>
        <p:spPr bwMode="auto">
          <a:xfrm flipV="1">
            <a:off x="802160" y="2619400"/>
            <a:ext cx="1831032" cy="8009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2926" name="Line 14"/>
          <p:cNvSpPr>
            <a:spLocks noChangeShapeType="1"/>
          </p:cNvSpPr>
          <p:nvPr/>
        </p:nvSpPr>
        <p:spPr bwMode="auto">
          <a:xfrm>
            <a:off x="5796136" y="2636912"/>
            <a:ext cx="79208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2927" name="Line 15"/>
          <p:cNvSpPr>
            <a:spLocks noChangeShapeType="1"/>
          </p:cNvSpPr>
          <p:nvPr/>
        </p:nvSpPr>
        <p:spPr bwMode="auto">
          <a:xfrm>
            <a:off x="499592" y="4541490"/>
            <a:ext cx="2133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2928" name="Line 16"/>
          <p:cNvSpPr>
            <a:spLocks noChangeShapeType="1"/>
          </p:cNvSpPr>
          <p:nvPr/>
        </p:nvSpPr>
        <p:spPr bwMode="auto">
          <a:xfrm>
            <a:off x="5645226" y="4581128"/>
            <a:ext cx="864096" cy="9129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2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2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2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2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25" grpId="0" animBg="1"/>
      <p:bldP spid="422926" grpId="0" animBg="1"/>
      <p:bldP spid="422927" grpId="0" animBg="1"/>
      <p:bldP spid="4229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187038"/>
              </p:ext>
            </p:extLst>
          </p:nvPr>
        </p:nvGraphicFramePr>
        <p:xfrm>
          <a:off x="1524000" y="1219200"/>
          <a:ext cx="6781800" cy="140310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148"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المبتدأ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/>
                        <a:t>الخبر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252"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chemeClr val="bg1"/>
                          </a:solidFill>
                        </a:rPr>
                        <a:t>الشخص ( الأشخاص)/ إلى من /لأجل من/ بواسطة من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JO" sz="2400" b="1" dirty="0">
                          <a:solidFill>
                            <a:schemeClr val="bg1"/>
                          </a:solidFill>
                        </a:rPr>
                        <a:t>يكون ( يكونوا) الـ..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7281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5344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ar-JO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الأسئلة التفسيرية الطبيعية وتعريفات - أوصاف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79B128-5309-2BD4-5270-02C829ECF128}"/>
              </a:ext>
            </a:extLst>
          </p:cNvPr>
          <p:cNvSpPr txBox="1"/>
          <p:nvPr/>
        </p:nvSpPr>
        <p:spPr>
          <a:xfrm rot="19548847">
            <a:off x="221049" y="1267245"/>
            <a:ext cx="1187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 ؟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490224"/>
              </p:ext>
            </p:extLst>
          </p:nvPr>
        </p:nvGraphicFramePr>
        <p:xfrm>
          <a:off x="1295400" y="914400"/>
          <a:ext cx="7620000" cy="574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ar-JO" b="1" dirty="0"/>
                        <a:t>المبتدأ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b="1" dirty="0"/>
                        <a:t>الخبر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1755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الميزة / الميزات الخاصة بـ....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السمة / السمات الخاصة بـ ...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المحتوى/ المضمون الخاص بـ...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البرهان / الدليل الخاص بـ....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المدى الذي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الهوية / الشخصية الخاصة بـ...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الطبيعة الخاصة بـ...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الشيء/ الكائن / الإعتراض الخاص بـ..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المشكلة ال ..... الحل .....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الجودة / النوعية / الخصائص الخاصة بـ..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الإستجابة الخاصة بـ..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النتيجة/ النتائج الخاصة بـ..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الخلفية / البيئة الخاصة بـ...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التجربة / الإختبار الخاص بـ.....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JO" sz="2400" b="1" dirty="0">
                          <a:solidFill>
                            <a:srgbClr val="FFFFFF"/>
                          </a:solidFill>
                        </a:rPr>
                        <a:t>يكون ( كان / يكونون )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9329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5344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ar-JO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الأسئلة التفسيرية الطبيعية وتعريفات - أوصاف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14DE34-BDB5-4D80-4D44-F795430517A9}"/>
              </a:ext>
            </a:extLst>
          </p:cNvPr>
          <p:cNvSpPr txBox="1"/>
          <p:nvPr/>
        </p:nvSpPr>
        <p:spPr>
          <a:xfrm rot="19548847">
            <a:off x="44186" y="1518177"/>
            <a:ext cx="17443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J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ماذا</a:t>
            </a: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ما؟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951855"/>
              </p:ext>
            </p:extLst>
          </p:nvPr>
        </p:nvGraphicFramePr>
        <p:xfrm>
          <a:off x="1600200" y="1524000"/>
          <a:ext cx="72390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JO" b="1" dirty="0"/>
                        <a:t>المبتدأ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b="1" dirty="0"/>
                        <a:t>الخبر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</a:rPr>
                        <a:t>الـ.....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>
                          <a:solidFill>
                            <a:srgbClr val="FFFFFF"/>
                          </a:solidFill>
                        </a:rPr>
                        <a:t>يكون ( يكونون ) الـ...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1377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b="1" dirty="0">
                <a:solidFill>
                  <a:schemeClr val="bg1"/>
                </a:solidFill>
              </a:rPr>
              <a:t>34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5344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ar-JO" sz="4000" b="1" dirty="0">
                <a:solidFill>
                  <a:srgbClr val="FF0000"/>
                </a:solidFill>
                <a:latin typeface="Aharoni" panose="02010803020104030203" pitchFamily="2" charset="-79"/>
                <a:ea typeface="ＭＳ Ｐゴシック" charset="0"/>
                <a:cs typeface="Aharoni" panose="02010803020104030203" pitchFamily="2" charset="-79"/>
              </a:rPr>
              <a:t>الأسئلة التفسيرية الطبيعية وتعريفات - أوصاف</a:t>
            </a:r>
            <a:endParaRPr lang="en-US" sz="3600" b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E5BAFA-73A6-4FF0-FC12-2E47A5CF060C}"/>
              </a:ext>
            </a:extLst>
          </p:cNvPr>
          <p:cNvSpPr txBox="1"/>
          <p:nvPr/>
        </p:nvSpPr>
        <p:spPr>
          <a:xfrm rot="19548847">
            <a:off x="180755" y="1610274"/>
            <a:ext cx="13820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JO" sz="4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أين</a:t>
            </a:r>
            <a:r>
              <a:rPr lang="ar-JO" sz="3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؟</a:t>
            </a:r>
            <a:endParaRPr lang="en-US" sz="36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45A168-0A7B-7E5F-461D-32A37CDC1AA9}"/>
              </a:ext>
            </a:extLst>
          </p:cNvPr>
          <p:cNvSpPr txBox="1"/>
          <p:nvPr/>
        </p:nvSpPr>
        <p:spPr>
          <a:xfrm rot="19548847">
            <a:off x="199425" y="3330478"/>
            <a:ext cx="1366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JO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لماذا</a:t>
            </a:r>
            <a:r>
              <a:rPr lang="ar-JO" sz="3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؟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4B7F29-754D-C477-CD93-4624D0D6752B}"/>
              </a:ext>
            </a:extLst>
          </p:cNvPr>
          <p:cNvSpPr txBox="1"/>
          <p:nvPr/>
        </p:nvSpPr>
        <p:spPr>
          <a:xfrm rot="19548847">
            <a:off x="-27243" y="4335136"/>
            <a:ext cx="1761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JO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كيف ؟</a:t>
            </a:r>
            <a:endParaRPr lang="en-US" sz="4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D4CC2-D291-CDD0-C072-DCEF4BBCBC57}"/>
              </a:ext>
            </a:extLst>
          </p:cNvPr>
          <p:cNvSpPr txBox="1"/>
          <p:nvPr/>
        </p:nvSpPr>
        <p:spPr>
          <a:xfrm rot="19548847">
            <a:off x="-249778" y="4966214"/>
            <a:ext cx="3303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JO" sz="4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تحت أي ظرف ؟</a:t>
            </a:r>
            <a:endParaRPr lang="en-US" sz="44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84C655-8B83-0D51-87FF-DA236CFB0C3A}"/>
              </a:ext>
            </a:extLst>
          </p:cNvPr>
          <p:cNvSpPr txBox="1"/>
          <p:nvPr/>
        </p:nvSpPr>
        <p:spPr>
          <a:xfrm rot="19548847">
            <a:off x="161375" y="2409360"/>
            <a:ext cx="1606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JO" sz="4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متى ؟</a:t>
            </a:r>
            <a:endParaRPr lang="en-US" sz="44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2" descr="MF - Plate 2"/>
          <p:cNvPicPr>
            <a:picLocks noChangeAspect="1" noChangeArrowheads="1"/>
          </p:cNvPicPr>
          <p:nvPr/>
        </p:nvPicPr>
        <p:blipFill>
          <a:blip r:embed="rId3" cstate="screen">
            <a:lum bright="-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859" name="Text Box 3"/>
          <p:cNvSpPr txBox="1">
            <a:spLocks noChangeArrowheads="1"/>
          </p:cNvSpPr>
          <p:nvPr/>
        </p:nvSpPr>
        <p:spPr bwMode="auto">
          <a:xfrm>
            <a:off x="179388" y="1981200"/>
            <a:ext cx="894397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ar-JO" sz="2800" b="1" dirty="0">
                <a:solidFill>
                  <a:schemeClr val="bg1"/>
                </a:solidFill>
                <a:cs typeface="Arial" charset="0"/>
              </a:rPr>
              <a:t>ابحث عن الروابط المفتاحية (الرئيسية) في النص (مثل و – لكن – بحيث - لذلك – لأن ....الخ)</a:t>
            </a:r>
            <a:endParaRPr lang="en-US" altLang="ja-JP" sz="2800" b="1" dirty="0">
              <a:solidFill>
                <a:schemeClr val="bg1"/>
              </a:solidFill>
              <a:cs typeface="Arial" charset="0"/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ar-JO" sz="2800" b="1" dirty="0">
                <a:solidFill>
                  <a:schemeClr val="bg1"/>
                </a:solidFill>
                <a:cs typeface="Arial" charset="0"/>
              </a:rPr>
              <a:t>طابقهم مع المبتدأ والخبر الصحيحين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ar-JO" sz="2800" b="1" dirty="0">
                <a:solidFill>
                  <a:schemeClr val="bg1"/>
                </a:solidFill>
                <a:cs typeface="Arial" charset="0"/>
              </a:rPr>
              <a:t>استخدمهم في (الفكرة التفسيرية) التي تترجم أثناء العظة</a:t>
            </a:r>
            <a:endParaRPr lang="en-US" sz="2800" b="1" dirty="0">
              <a:solidFill>
                <a:schemeClr val="bg1"/>
              </a:solidFill>
              <a:cs typeface="Arial" charset="0"/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ar-JO" altLang="ja-JP" sz="2800" b="1" dirty="0">
                <a:solidFill>
                  <a:schemeClr val="bg1"/>
                </a:solidFill>
                <a:cs typeface="Arial" charset="0"/>
              </a:rPr>
              <a:t>البس سلاح اللة الكامل حتى تتمكن من اتخاذ موقفك ضد مخططات الشيطان</a:t>
            </a:r>
            <a:endParaRPr lang="en-US" altLang="ja-JP" sz="2800" b="1" dirty="0">
              <a:solidFill>
                <a:schemeClr val="bg1"/>
              </a:solidFill>
              <a:cs typeface="Arial" charset="0"/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ar-JO" altLang="ja-JP" sz="2800" b="1" dirty="0">
                <a:solidFill>
                  <a:schemeClr val="bg1"/>
                </a:solidFill>
                <a:cs typeface="Arial" charset="0"/>
              </a:rPr>
              <a:t>القصد من الإنضباطات الروحية المتواصلة هو أن نستطيع الدفاع عن  أنفسنا ضد هجمات الشيطان</a:t>
            </a:r>
            <a:endParaRPr lang="en-US" sz="2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3427" name="Text Box 4"/>
          <p:cNvSpPr txBox="1">
            <a:spLocks noChangeArrowheads="1"/>
          </p:cNvSpPr>
          <p:nvPr/>
        </p:nvSpPr>
        <p:spPr bwMode="auto">
          <a:xfrm>
            <a:off x="8534400" y="7620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sz="2000" b="1" dirty="0">
                <a:solidFill>
                  <a:schemeClr val="bg1"/>
                </a:solidFill>
                <a:cs typeface="Arial" charset="0"/>
              </a:rPr>
              <a:t>34</a:t>
            </a:r>
            <a:endParaRPr lang="en-US" sz="2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342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81000"/>
            <a:ext cx="8587680" cy="13716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ar-JO" sz="40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كيف تعرف أي وصف / تعريف لكي تستخدمه؟</a:t>
            </a:r>
            <a:endParaRPr lang="en-US" sz="40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3429" name="Rectangle 1"/>
          <p:cNvSpPr>
            <a:spLocks noChangeArrowheads="1"/>
          </p:cNvSpPr>
          <p:nvPr/>
        </p:nvSpPr>
        <p:spPr bwMode="auto">
          <a:xfrm>
            <a:off x="323850" y="4221163"/>
            <a:ext cx="8351838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2" descr="Israel 007"/>
          <p:cNvPicPr>
            <a:picLocks noChangeAspect="1" noChangeArrowheads="1"/>
          </p:cNvPicPr>
          <p:nvPr/>
        </p:nvPicPr>
        <p:blipFill>
          <a:blip r:embed="rId3" cstate="screen">
            <a:lum bright="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62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923330"/>
          </a:xfrm>
          <a:solidFill>
            <a:srgbClr val="006600"/>
          </a:solidFill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ar-JO" sz="5400" b="1" kern="12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أي نوع من الحيوانات أنت؟</a:t>
            </a:r>
            <a:endParaRPr lang="en-US" sz="5400" b="1" kern="1200" dirty="0"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665487"/>
      </p:ext>
    </p:extLst>
  </p:cSld>
  <p:clrMapOvr>
    <a:masterClrMapping/>
  </p:clrMapOvr>
  <p:transition spd="med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 descr="Landscape 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914400"/>
          </a:xfrm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ar-JO" sz="6000" kern="12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 charset="0"/>
                <a:ea typeface="ＭＳ Ｐゴシック" charset="0"/>
                <a:cs typeface="Arial" panose="020B0604020202020204" pitchFamily="34" charset="0"/>
              </a:rPr>
              <a:t>مزمور 23</a:t>
            </a:r>
            <a:endParaRPr lang="en-US" sz="6000" kern="1200" dirty="0"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28036" name="Text Box 4"/>
          <p:cNvSpPr txBox="1">
            <a:spLocks noChangeArrowheads="1"/>
          </p:cNvSpPr>
          <p:nvPr/>
        </p:nvSpPr>
        <p:spPr bwMode="auto">
          <a:xfrm>
            <a:off x="0" y="1096963"/>
            <a:ext cx="9143999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1 الرب راعي فلا يعوزني شيء                                </a:t>
            </a:r>
            <a:r>
              <a:rPr lang="ar-JO" sz="36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cs typeface="Arial" panose="020B0604020202020204" pitchFamily="34" charset="0"/>
              </a:rPr>
              <a:t> 2 </a:t>
            </a:r>
            <a:r>
              <a:rPr kumimoji="0" lang="ar-JO" sz="36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في مراع خضر يربضني إلى مياه الراحة يوردني          </a:t>
            </a:r>
            <a:r>
              <a:rPr lang="ar-JO" sz="36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cs typeface="Arial" panose="020B0604020202020204" pitchFamily="34" charset="0"/>
              </a:rPr>
              <a:t> 3 </a:t>
            </a:r>
            <a:r>
              <a:rPr kumimoji="0" lang="ar-JO" sz="36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يرد نفسي.يهديني إلى سبل البر من أجل اسمه               </a:t>
            </a:r>
            <a:r>
              <a:rPr lang="ar-JO" sz="36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cs typeface="Arial" panose="020B0604020202020204" pitchFamily="34" charset="0"/>
              </a:rPr>
              <a:t> 4 </a:t>
            </a:r>
            <a:r>
              <a:rPr kumimoji="0" lang="ar-JO" sz="36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أيضاً إذا سرت في وادي ظل الموت لا أخاف شراً لأنك أنت معي عصاك وعكازك هما يعزيانني                            </a:t>
            </a:r>
            <a:r>
              <a:rPr lang="ar-JO" sz="36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cs typeface="Arial" panose="020B0604020202020204" pitchFamily="34" charset="0"/>
              </a:rPr>
              <a:t> 5 </a:t>
            </a:r>
            <a:r>
              <a:rPr kumimoji="0" lang="ar-JO" sz="36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ترتب قدامي مائدة تجاه مضايقي</a:t>
            </a:r>
            <a:r>
              <a:rPr lang="ar-JO" sz="36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cs typeface="Arial" panose="020B0604020202020204" pitchFamily="34" charset="0"/>
              </a:rPr>
              <a:t> </a:t>
            </a:r>
            <a:r>
              <a:rPr kumimoji="0" lang="ar-JO" sz="36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مسحت بالدهن رأسي  كاسي ريّا                                                         </a:t>
            </a:r>
            <a:r>
              <a:rPr lang="ar-JO" sz="36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cs typeface="Arial" panose="020B0604020202020204" pitchFamily="34" charset="0"/>
              </a:rPr>
              <a:t> 6 </a:t>
            </a:r>
            <a:r>
              <a:rPr kumimoji="0" lang="ar-JO" sz="36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إنما خير ورحمة يتبعانني كل إيام حياتي وأسكن في بيت الرب إلى مدى الأيام.</a:t>
            </a:r>
            <a:endParaRPr kumimoji="0" lang="en-US" sz="36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1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99392"/>
            <a:ext cx="9575800" cy="1143000"/>
          </a:xfrm>
        </p:spPr>
        <p:txBody>
          <a:bodyPr/>
          <a:lstStyle/>
          <a:p>
            <a:pPr eaLnBrk="1" hangingPunct="1"/>
            <a:r>
              <a:rPr kumimoji="1" lang="ar-JO" dirty="0">
                <a:cs typeface="Arial" panose="020B0604020202020204" pitchFamily="34" charset="0"/>
              </a:rPr>
              <a:t>اختبار سدوم ( تك 19 )</a:t>
            </a:r>
            <a:endParaRPr kumimoji="1" lang="en-US" dirty="0">
              <a:cs typeface="Arial" panose="020B0604020202020204" pitchFamily="34" charset="0"/>
            </a:endParaRP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1772816"/>
            <a:ext cx="7488832" cy="762000"/>
          </a:xfrm>
        </p:spPr>
        <p:txBody>
          <a:bodyPr/>
          <a:lstStyle/>
          <a:p>
            <a:pPr algn="r" rtl="1" eaLnBrk="1" hangingPunct="1"/>
            <a:r>
              <a:rPr kumimoji="1" lang="ar-JO" sz="2000" dirty="0">
                <a:cs typeface="Arial" panose="020B0604020202020204" pitchFamily="34" charset="0"/>
              </a:rPr>
              <a:t>2. عندما ذهب لوط إلى سدوم فقد ذهب لأجل اهتماماته ورغباته ومتعته االخاصة وليس كشاهد لله .</a:t>
            </a:r>
            <a:endParaRPr kumimoji="1" lang="en-US" sz="2000" dirty="0">
              <a:cs typeface="Arial" panose="020B0604020202020204" pitchFamily="34" charset="0"/>
            </a:endParaRPr>
          </a:p>
        </p:txBody>
      </p:sp>
      <p:sp>
        <p:nvSpPr>
          <p:cNvPr id="526340" name="Rectangle 4"/>
          <p:cNvSpPr>
            <a:spLocks noChangeArrowheads="1"/>
          </p:cNvSpPr>
          <p:nvPr/>
        </p:nvSpPr>
        <p:spPr bwMode="auto">
          <a:xfrm>
            <a:off x="971600" y="1043608"/>
            <a:ext cx="734481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rtl="1" eaLnBrk="1" hangingPunct="1">
              <a:spcBef>
                <a:spcPct val="20000"/>
              </a:spcBef>
            </a:pPr>
            <a:r>
              <a:rPr kumimoji="1" lang="ar-JO" sz="2000" dirty="0">
                <a:latin typeface="Arial" panose="020B0604020202020204" pitchFamily="34" charset="0"/>
                <a:cs typeface="Arial" panose="020B0604020202020204" pitchFamily="34" charset="0"/>
              </a:rPr>
              <a:t>1. نحن نضطر في كثير من الأحيان أن نتعلم بالطريقة الصعبة قبل أن ندرك أن الله يعرف الأفضل.</a:t>
            </a:r>
            <a:endParaRPr kumimoji="1"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6341" name="Rectangle 5"/>
          <p:cNvSpPr>
            <a:spLocks noChangeArrowheads="1"/>
          </p:cNvSpPr>
          <p:nvPr/>
        </p:nvSpPr>
        <p:spPr bwMode="auto">
          <a:xfrm>
            <a:off x="827584" y="2528664"/>
            <a:ext cx="748883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kumimoji="1" lang="ar-JO" sz="2000" dirty="0">
                <a:latin typeface="Arial" panose="020B0604020202020204" pitchFamily="34" charset="0"/>
                <a:cs typeface="Arial" panose="020B0604020202020204" pitchFamily="34" charset="0"/>
              </a:rPr>
              <a:t>3. كان ابراهيم مثال للمسيح إذ تشفع من اجل لوط الذي يعتبر مثالاً لكنيسة الايام الاخيرة </a:t>
            </a:r>
            <a:endParaRPr kumimoji="1"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6342" name="Rectangle 6"/>
          <p:cNvSpPr>
            <a:spLocks noChangeArrowheads="1"/>
          </p:cNvSpPr>
          <p:nvPr/>
        </p:nvSpPr>
        <p:spPr bwMode="auto">
          <a:xfrm>
            <a:off x="827584" y="3356992"/>
            <a:ext cx="748883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11200" indent="-711200" algn="r" rtl="1" eaLnBrk="1" hangingPunct="1">
              <a:spcBef>
                <a:spcPct val="20000"/>
              </a:spcBef>
              <a:buFont typeface="Arial" charset="0"/>
              <a:buNone/>
            </a:pPr>
            <a:r>
              <a:rPr kumimoji="1" lang="ar-JO" sz="2000" dirty="0">
                <a:latin typeface="Arial" panose="020B0604020202020204" pitchFamily="34" charset="0"/>
                <a:cs typeface="Arial" panose="020B0604020202020204" pitchFamily="34" charset="0"/>
              </a:rPr>
              <a:t>4. خطية سدوم التي كانت سبب تدميرها هي الشذوذ الجنسي .</a:t>
            </a:r>
            <a:endParaRPr kumimoji="1"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6343" name="Rectangle 7"/>
          <p:cNvSpPr>
            <a:spLocks noChangeArrowheads="1"/>
          </p:cNvSpPr>
          <p:nvPr/>
        </p:nvSpPr>
        <p:spPr bwMode="auto">
          <a:xfrm>
            <a:off x="827584" y="4149080"/>
            <a:ext cx="748883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8163" indent="-538163" algn="r" rtl="1" eaLnBrk="1" hangingPunct="1">
              <a:spcBef>
                <a:spcPct val="20000"/>
              </a:spcBef>
              <a:buFont typeface="Arial" charset="0"/>
              <a:buNone/>
            </a:pPr>
            <a:r>
              <a:rPr kumimoji="1" lang="ar-JO" sz="2000" dirty="0">
                <a:latin typeface="Arial" panose="020B0604020202020204" pitchFamily="34" charset="0"/>
                <a:cs typeface="Arial" panose="020B0604020202020204" pitchFamily="34" charset="0"/>
              </a:rPr>
              <a:t>5. 2 بط 2 : 7-8 تقول أن لوط كان رجلاً باراً حيث يشير إلى مكانته ( موقفه ) في المسيح  وليس في أفعاله .</a:t>
            </a:r>
            <a:endParaRPr kumimoji="1"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6344" name="Rectangle 8"/>
          <p:cNvSpPr>
            <a:spLocks noChangeArrowheads="1"/>
          </p:cNvSpPr>
          <p:nvPr/>
        </p:nvSpPr>
        <p:spPr bwMode="auto">
          <a:xfrm>
            <a:off x="827584" y="5183088"/>
            <a:ext cx="734481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11200" indent="-711200" algn="r" eaLnBrk="1" hangingPunct="1">
              <a:spcBef>
                <a:spcPct val="20000"/>
              </a:spcBef>
              <a:buFont typeface="Arial" charset="0"/>
              <a:buNone/>
            </a:pPr>
            <a:r>
              <a:rPr kumimoji="1" lang="ar-JO" sz="2000" dirty="0">
                <a:latin typeface="Arial" panose="020B0604020202020204" pitchFamily="34" charset="0"/>
                <a:cs typeface="Arial" panose="020B0604020202020204" pitchFamily="34" charset="0"/>
              </a:rPr>
              <a:t>الختام : كم بقي فيك من حياتك القديمة ؟</a:t>
            </a:r>
            <a:endParaRPr kumimoji="1"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6345" name="Rectangle 9"/>
          <p:cNvSpPr>
            <a:spLocks noChangeArrowheads="1"/>
          </p:cNvSpPr>
          <p:nvPr/>
        </p:nvSpPr>
        <p:spPr bwMode="auto">
          <a:xfrm rot="-451533">
            <a:off x="5675611" y="329353"/>
            <a:ext cx="2441865" cy="533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11200" indent="-711200" algn="ctr" eaLnBrk="1" hangingPunct="1">
              <a:spcBef>
                <a:spcPct val="20000"/>
              </a:spcBef>
              <a:buFont typeface="Arial" charset="0"/>
              <a:buNone/>
            </a:pPr>
            <a:r>
              <a:rPr kumimoji="1" lang="ar-J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رأيك / تعليقك ؟</a:t>
            </a:r>
            <a:endParaRPr kumimoji="1"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2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9" grpId="0" build="p" autoUpdateAnimBg="0"/>
      <p:bldP spid="526340" grpId="0" build="p" autoUpdateAnimBg="0"/>
      <p:bldP spid="526341" grpId="0" build="p" autoUpdateAnimBg="0"/>
      <p:bldP spid="526342" grpId="0" build="p" autoUpdateAnimBg="0"/>
      <p:bldP spid="526343" grpId="0" build="p" autoUpdateAnimBg="0"/>
      <p:bldP spid="526344" grpId="0" build="p" autoUpdateAnimBg="0"/>
      <p:bldP spid="5263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990600"/>
            <a:ext cx="7772400" cy="1143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ar-JO" sz="4000" kern="12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 charset="0"/>
                <a:ea typeface="ＭＳ Ｐゴシック" charset="0"/>
                <a:cs typeface="Arial" panose="020B0604020202020204" pitchFamily="34" charset="0"/>
              </a:rPr>
              <a:t>أنت خروف</a:t>
            </a:r>
            <a:endParaRPr lang="en-US" sz="4000" kern="1200" dirty="0"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127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Content Placeholder 3" descr="Pine Tree by Green Riv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4876800" cy="28194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ar-JO" sz="4000" kern="12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 charset="0"/>
                <a:ea typeface="ＭＳ Ｐゴシック" charset="0"/>
                <a:cs typeface="Arial" panose="020B0604020202020204" pitchFamily="34" charset="0"/>
              </a:rPr>
              <a:t>إلى مياه الراحة يوردني</a:t>
            </a:r>
            <a:endParaRPr lang="en-US" sz="4000" kern="1200" dirty="0"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157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 descr="Landscape 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914400"/>
          </a:xfrm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ar-JO" sz="6000" kern="12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 charset="0"/>
                <a:ea typeface="ＭＳ Ｐゴシック" charset="0"/>
                <a:cs typeface="Arial" panose="020B0604020202020204" pitchFamily="34" charset="0"/>
              </a:rPr>
              <a:t>مزمور 23</a:t>
            </a:r>
            <a:endParaRPr lang="en-US" sz="6000" kern="1200" dirty="0"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28036" name="Text Box 4"/>
          <p:cNvSpPr txBox="1">
            <a:spLocks noChangeArrowheads="1"/>
          </p:cNvSpPr>
          <p:nvPr/>
        </p:nvSpPr>
        <p:spPr bwMode="auto">
          <a:xfrm>
            <a:off x="201612" y="1096963"/>
            <a:ext cx="894238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1 الرب راعي فلا يعوزني شيء.</a:t>
            </a:r>
            <a:b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2 في مراع خضر يربضني إلى مياه الراحة يوردني</a:t>
            </a:r>
            <a:b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3 يرد نفسي.يهديني إلى سبل البر من أجل اسمه.</a:t>
            </a:r>
            <a:b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4 أيضاً إذا سرت في وادي ظل الموت لا أخاف شراً لأنك أنت معي عصاك وعكازك هما يعزيانني.</a:t>
            </a:r>
            <a:b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5 ترتب قدامي مائدة تجاه مضايقي مسحت بالدهن رأسي كاسي ريّا.</a:t>
            </a:r>
            <a:b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6 إنما خير ورحمة يتبعانني كل إيام حياتي وأسكن في بيت الرب إلى مدى الأيام.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150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2" descr="Landscape 080"/>
          <p:cNvPicPr>
            <a:picLocks noChangeAspect="1" noChangeArrowheads="1"/>
          </p:cNvPicPr>
          <p:nvPr/>
        </p:nvPicPr>
        <p:blipFill>
          <a:blip r:embed="rId3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-36512" y="4956799"/>
            <a:ext cx="792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3" indent="-45720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3. الرب </a:t>
            </a: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أعطى</a:t>
            </a: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 الإرشاد في القداسة </a:t>
            </a: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لحماية</a:t>
            </a: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 اسمه (3 ب).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-180528" y="2023550"/>
            <a:ext cx="845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3" indent="-45720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	</a:t>
            </a: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 أ. الطريقة التي أرضى بها الرب داود كانت </a:t>
            </a: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بتوفير</a:t>
            </a: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 كل إحتياجاته (١-٣).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-36512" y="2944157"/>
            <a:ext cx="792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3" indent="-45720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1. </a:t>
            </a: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قدم</a:t>
            </a: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 الرب طعاماً جسدياً عالي الجودة وراحة وماءً أشبع داود (1-2)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-36512" y="3938002"/>
            <a:ext cx="792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3" indent="-45720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2. </a:t>
            </a: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قدم</a:t>
            </a: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 الرب الإنتعاش الروحي الذي أعاد روح داود (3 أ).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14325" y="81499"/>
            <a:ext cx="8229600" cy="9906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ar-JO" sz="4000" kern="12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 charset="0"/>
                <a:ea typeface="ＭＳ Ｐゴシック" charset="0"/>
                <a:cs typeface="Arial" panose="020B0604020202020204" pitchFamily="34" charset="0"/>
              </a:rPr>
              <a:t>المزمور 23 </a:t>
            </a:r>
            <a:br>
              <a:rPr lang="ar-JO" sz="4000" kern="12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000" kern="12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 charset="0"/>
                <a:ea typeface="ＭＳ Ｐゴシック" charset="0"/>
                <a:cs typeface="Arial" panose="020B0604020202020204" pitchFamily="34" charset="0"/>
              </a:rPr>
              <a:t>المخطط التفسيري</a:t>
            </a:r>
            <a:endParaRPr lang="en-US" sz="4000" kern="1200" dirty="0"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4695" name="Text Box 5"/>
          <p:cNvSpPr txBox="1">
            <a:spLocks noChangeArrowheads="1"/>
          </p:cNvSpPr>
          <p:nvPr/>
        </p:nvSpPr>
        <p:spPr bwMode="auto">
          <a:xfrm>
            <a:off x="8543925" y="76200"/>
            <a:ext cx="530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٤٦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39302" name="Line 6"/>
          <p:cNvSpPr>
            <a:spLocks noChangeShapeType="1"/>
          </p:cNvSpPr>
          <p:nvPr/>
        </p:nvSpPr>
        <p:spPr bwMode="auto">
          <a:xfrm>
            <a:off x="4049892" y="5415740"/>
            <a:ext cx="738132" cy="488242"/>
          </a:xfrm>
          <a:prstGeom prst="line">
            <a:avLst/>
          </a:prstGeom>
          <a:noFill/>
          <a:ln w="9525">
            <a:solidFill>
              <a:srgbClr val="FFF69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9303" name="Line 7"/>
          <p:cNvSpPr>
            <a:spLocks noChangeShapeType="1"/>
          </p:cNvSpPr>
          <p:nvPr/>
        </p:nvSpPr>
        <p:spPr bwMode="auto">
          <a:xfrm flipH="1">
            <a:off x="4049892" y="1643049"/>
            <a:ext cx="1165050" cy="3313749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9304" name="Line 8"/>
          <p:cNvSpPr>
            <a:spLocks noChangeShapeType="1"/>
          </p:cNvSpPr>
          <p:nvPr/>
        </p:nvSpPr>
        <p:spPr bwMode="auto">
          <a:xfrm flipH="1">
            <a:off x="3571868" y="1714488"/>
            <a:ext cx="2786082" cy="428628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9305" name="Line 9"/>
          <p:cNvSpPr>
            <a:spLocks noChangeShapeType="1"/>
          </p:cNvSpPr>
          <p:nvPr/>
        </p:nvSpPr>
        <p:spPr bwMode="auto">
          <a:xfrm flipH="1">
            <a:off x="7380312" y="3382787"/>
            <a:ext cx="13489" cy="491297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9306" name="Line 10"/>
          <p:cNvSpPr>
            <a:spLocks noChangeShapeType="1"/>
          </p:cNvSpPr>
          <p:nvPr/>
        </p:nvSpPr>
        <p:spPr bwMode="auto">
          <a:xfrm flipH="1">
            <a:off x="6715140" y="4471281"/>
            <a:ext cx="600974" cy="52935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Line 6"/>
          <p:cNvSpPr>
            <a:spLocks noChangeShapeType="1"/>
          </p:cNvSpPr>
          <p:nvPr/>
        </p:nvSpPr>
        <p:spPr bwMode="auto">
          <a:xfrm flipH="1">
            <a:off x="7393800" y="1714488"/>
            <a:ext cx="634545" cy="4143404"/>
          </a:xfrm>
          <a:prstGeom prst="line">
            <a:avLst/>
          </a:prstGeom>
          <a:noFill/>
          <a:ln w="9525">
            <a:solidFill>
              <a:srgbClr val="FFF69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8796" name="Text Box 12"/>
          <p:cNvSpPr txBox="1">
            <a:spLocks noChangeArrowheads="1"/>
          </p:cNvSpPr>
          <p:nvPr/>
        </p:nvSpPr>
        <p:spPr bwMode="auto">
          <a:xfrm>
            <a:off x="251520" y="1312110"/>
            <a:ext cx="922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1. كان </a:t>
            </a: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رد</a:t>
            </a: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 داود على </a:t>
            </a: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تدبير</a:t>
            </a: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 الله و</a:t>
            </a: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حمايته</a:t>
            </a: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 [كراعٍ لخرافه] تعزية بدلاً من الخوف (١-٤)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-180528" y="5799138"/>
            <a:ext cx="845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3" indent="-45720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ب. كان </a:t>
            </a: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رد</a:t>
            </a: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 داود على الرب الذي </a:t>
            </a: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يحميه</a:t>
            </a: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 في المواقف الخطرة عدم الخوف (4)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3500430" y="2428868"/>
            <a:ext cx="3786214" cy="642942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6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3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3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3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7" grpId="0"/>
      <p:bldP spid="16" grpId="0"/>
      <p:bldP spid="118796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nquet_of_Ahasuerus_Aert_de_Gelder_c168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38100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083" name="Rectangle 3"/>
          <p:cNvSpPr>
            <a:spLocks noGrp="1" noChangeArrowheads="1"/>
          </p:cNvSpPr>
          <p:nvPr>
            <p:ph type="title" idx="4294967295"/>
          </p:nvPr>
        </p:nvSpPr>
        <p:spPr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ar-JO" altLang="ja-JP" sz="4000" kern="12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 charset="0"/>
                <a:ea typeface="ＭＳ Ｐゴシック" charset="0"/>
                <a:cs typeface="Arial" panose="020B0604020202020204" pitchFamily="34" charset="0"/>
              </a:rPr>
              <a:t>وترتِّب قدّامي مائدةً تجاهَ مضايقيَّ (الآية 5)</a:t>
            </a:r>
            <a:endParaRPr lang="en-US" sz="4000" kern="1200" dirty="0"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43008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39624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090" name="WordArt 10"/>
          <p:cNvSpPr>
            <a:spLocks noChangeArrowheads="1" noChangeShapeType="1" noTextEdit="1"/>
          </p:cNvSpPr>
          <p:nvPr/>
        </p:nvSpPr>
        <p:spPr bwMode="auto">
          <a:xfrm>
            <a:off x="5257800" y="4419600"/>
            <a:ext cx="10668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 pitchFamily="34" charset="0"/>
                <a:ea typeface="Impac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" y="5612457"/>
            <a:ext cx="3505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خروف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96000" y="5627688"/>
            <a:ext cx="2743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وليمة فيكتور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8052" y="3510904"/>
            <a:ext cx="864096" cy="707886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أو</a:t>
            </a:r>
          </a:p>
        </p:txBody>
      </p:sp>
    </p:spTree>
    <p:extLst>
      <p:ext uri="{BB962C8B-B14F-4D97-AF65-F5344CB8AC3E}">
        <p14:creationId xmlns:p14="http://schemas.microsoft.com/office/powerpoint/2010/main" val="186299103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3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0" grpId="0" animBg="1"/>
      <p:bldP spid="12" grpId="0" animBg="1"/>
      <p:bldP spid="13" grpId="0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nque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6188" y="2362200"/>
            <a:ext cx="408781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090" name="WordArt 10"/>
          <p:cNvSpPr>
            <a:spLocks noChangeArrowheads="1" noChangeShapeType="1" noTextEdit="1"/>
          </p:cNvSpPr>
          <p:nvPr/>
        </p:nvSpPr>
        <p:spPr bwMode="auto">
          <a:xfrm>
            <a:off x="5257800" y="4419600"/>
            <a:ext cx="10668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 pitchFamily="34" charset="0"/>
                <a:ea typeface="Impac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1600" y="5410200"/>
            <a:ext cx="3505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وليمة العشب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27700" y="5410200"/>
            <a:ext cx="2743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وليمة فاخرة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0" name="Picture 2" descr="Landscape 080"/>
          <p:cNvPicPr>
            <a:picLocks noChangeAspect="1" noChangeArrowheads="1"/>
          </p:cNvPicPr>
          <p:nvPr/>
        </p:nvPicPr>
        <p:blipFill>
          <a:blip r:embed="rId4" cstate="screen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3581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ويرتب قدامي مائدة تجاه مضايقي (الآية 5)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B395B6-36D9-6E4E-B9E4-2E2F45416FAC}"/>
              </a:ext>
            </a:extLst>
          </p:cNvPr>
          <p:cNvSpPr txBox="1"/>
          <p:nvPr/>
        </p:nvSpPr>
        <p:spPr>
          <a:xfrm>
            <a:off x="3707904" y="3510904"/>
            <a:ext cx="126223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أو</a:t>
            </a:r>
          </a:p>
        </p:txBody>
      </p:sp>
    </p:spTree>
    <p:extLst>
      <p:ext uri="{BB962C8B-B14F-4D97-AF65-F5344CB8AC3E}">
        <p14:creationId xmlns:p14="http://schemas.microsoft.com/office/powerpoint/2010/main" val="53318159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4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0" grpId="0" animBg="1"/>
      <p:bldP spid="12" grpId="0"/>
      <p:bldP spid="13" grpId="0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Picture 2" descr="Landscape 080"/>
          <p:cNvPicPr>
            <a:picLocks noChangeAspect="1" noChangeArrowheads="1"/>
          </p:cNvPicPr>
          <p:nvPr/>
        </p:nvPicPr>
        <p:blipFill>
          <a:blip r:embed="rId3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7492" name="Text Box 4"/>
          <p:cNvSpPr txBox="1">
            <a:spLocks noChangeArrowheads="1"/>
          </p:cNvSpPr>
          <p:nvPr/>
        </p:nvSpPr>
        <p:spPr bwMode="auto">
          <a:xfrm>
            <a:off x="0" y="1600200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804863" marR="0" lvl="2" indent="-358775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كانت الطريقة التي أظهر بها الله صلاحه لداود هي تمجيده مثل تكريم وليمة منتصر أمام أعدائه (5).</a:t>
            </a: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5313" y="2415195"/>
            <a:ext cx="8320087" cy="584775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وترتب قدامي مائدة تجاه مضايقي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9194" y="3645075"/>
            <a:ext cx="6748462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مسحت بالدهن رأسي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3469" y="4813400"/>
            <a:ext cx="6748462" cy="584775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كأسي ريّا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14325" y="81498"/>
            <a:ext cx="8229600" cy="111525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المزمور 23 </a:t>
            </a:r>
            <a:b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المخطط التفسيري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4B511304-268F-6C6D-A0B4-87A7C51A2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28" y="5382174"/>
            <a:ext cx="76033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341438" marR="0" lvl="3" indent="-536575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ج. قدم الرب بركات أكثر مما يمكن أن يتمتع به داود (5 ج)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5EEECC47-452C-006D-D2AF-7C9362232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528" y="2983968"/>
            <a:ext cx="832008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341438" marR="0" lvl="3" indent="-536575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أ. الرب حمى وعظم داود مثل منتصر وليمة أمام أعداء خاشعين (5 أ).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43A360BB-063F-4B11-B841-FE7A9CB63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28" y="4152293"/>
            <a:ext cx="76033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341438" marR="0" lvl="3" indent="-536575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ب. كرم الرب داود (5 ب).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76200" dir="2700000" algn="tl" rotWithShape="0">
                  <a:srgbClr val="000000">
                    <a:alpha val="89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96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2" grpId="0"/>
      <p:bldP spid="2" grpId="0"/>
      <p:bldP spid="7" grpId="0"/>
      <p:bldP spid="8" grpId="0"/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 descr="Landscape 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914400"/>
          </a:xfrm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ar-JO" sz="6000" kern="12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 charset="0"/>
                <a:ea typeface="ＭＳ Ｐゴシック" charset="0"/>
                <a:cs typeface="Arial" panose="020B0604020202020204" pitchFamily="34" charset="0"/>
              </a:rPr>
              <a:t>مزمور 23</a:t>
            </a:r>
            <a:endParaRPr lang="en-US" sz="6000" kern="1200" dirty="0"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28036" name="Text Box 4"/>
          <p:cNvSpPr txBox="1">
            <a:spLocks noChangeArrowheads="1"/>
          </p:cNvSpPr>
          <p:nvPr/>
        </p:nvSpPr>
        <p:spPr bwMode="auto">
          <a:xfrm>
            <a:off x="201612" y="1096963"/>
            <a:ext cx="894238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1 الرب راعي فلا يعوزني شيء.</a:t>
            </a:r>
            <a:b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2 في مراع خضر يربضني.إلى مياه الراحة يوردني.</a:t>
            </a:r>
            <a:b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3 يرد نفسي.يهديني إلى سبل البر من أجل اسمه.</a:t>
            </a:r>
            <a:b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4 أيضاً إذا سرت في وادي ظل الموت لا أخاف شراً لأنك أنت معي.عصاك وعكازك هما يعزيانني.</a:t>
            </a:r>
            <a:b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5 ترتب قدامي مائدة تجاه مضايقي.مسحت بالدهن رأسي.كاسي ريّا.</a:t>
            </a:r>
            <a:b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6 إنما خير ورحمة يتبعانني كل إيام حياتي وأسكن في بيت الرب إلى مدى الأيام.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388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3" name="Rectangle 3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ar-JO" sz="4000" kern="1200" dirty="0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latin typeface="Arial" charset="0"/>
                <a:ea typeface="ＭＳ Ｐゴシック" charset="0"/>
                <a:cs typeface="Arial" panose="020B0604020202020204" pitchFamily="34" charset="0"/>
              </a:rPr>
              <a:t>وأسكن في بيت الرب إلى مدى الأيام</a:t>
            </a:r>
            <a:endParaRPr lang="en-US" sz="4000" kern="1200" dirty="0"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7" name="Picture 6" descr="SETTING-UP-THE-TABERNAC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eaveny mans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4800" y="5410200"/>
            <a:ext cx="3505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العيش في البيت السماوي</a:t>
            </a:r>
            <a:endParaRPr kumimoji="0" lang="en-US" sz="36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96000" y="5410200"/>
            <a:ext cx="2743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خيمة العبادة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30090" name="WordArt 10"/>
          <p:cNvSpPr>
            <a:spLocks noChangeArrowheads="1" noChangeShapeType="1" noTextEdit="1"/>
          </p:cNvSpPr>
          <p:nvPr/>
        </p:nvSpPr>
        <p:spPr bwMode="auto">
          <a:xfrm>
            <a:off x="5257800" y="4419600"/>
            <a:ext cx="10668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 pitchFamily="34" charset="0"/>
                <a:ea typeface="Impac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683387-3BF8-A44A-8994-7FD0C12677AF}"/>
              </a:ext>
            </a:extLst>
          </p:cNvPr>
          <p:cNvSpPr txBox="1"/>
          <p:nvPr/>
        </p:nvSpPr>
        <p:spPr>
          <a:xfrm>
            <a:off x="3957836" y="3510904"/>
            <a:ext cx="126223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أو</a:t>
            </a:r>
          </a:p>
        </p:txBody>
      </p:sp>
    </p:spTree>
    <p:extLst>
      <p:ext uri="{BB962C8B-B14F-4D97-AF65-F5344CB8AC3E}">
        <p14:creationId xmlns:p14="http://schemas.microsoft.com/office/powerpoint/2010/main" val="54194081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43009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2" descr="Landscape 080"/>
          <p:cNvPicPr>
            <a:picLocks noChangeAspect="1" noChangeArrowheads="1"/>
          </p:cNvPicPr>
          <p:nvPr/>
        </p:nvPicPr>
        <p:blipFill>
          <a:blip r:embed="rId3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1259632" y="3422292"/>
            <a:ext cx="68439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marR="0" lvl="0" indent="0" algn="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uLnTx/>
                <a:uFillTx/>
                <a:latin typeface="Al-Jazeera-Arabic-Regular" panose="01000500000000020006" pitchFamily="2" charset="-78"/>
                <a:cs typeface="Al-Jazeera-Arabic-Regular" panose="01000500000000020006" pitchFamily="2" charset="-78"/>
              </a:defRPr>
            </a:lvl1pPr>
            <a:lvl2pPr marL="37931725" indent="-37474525"/>
            <a:lvl3pPr marL="528638" lvl="2" indent="-508000" algn="r" rtl="1">
              <a:spcBef>
                <a:spcPct val="50000"/>
              </a:spcBef>
              <a:buFont typeface="Arial" charset="0"/>
              <a:buNone/>
              <a:defRPr sz="2800" b="1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cs typeface="Times New Roman" charset="0"/>
              </a:defRPr>
            </a:lvl3pPr>
            <a:lvl4pPr marL="1341438" lvl="3" indent="-536575" algn="r">
              <a:spcBef>
                <a:spcPct val="50000"/>
              </a:spcBef>
              <a:defRPr b="1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cs typeface="Times New Roman" charset="0"/>
              </a:defRPr>
            </a:lvl4pPr>
            <a:lvl6pPr marL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528638" marR="0" lvl="2" indent="-50800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ar-JO" sz="28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أ. 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	</a:t>
            </a:r>
            <a:r>
              <a:rPr kumimoji="0" lang="ar-JO" sz="28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أعرب داود عن ثقته في أن الرب سيُظهر الخير له بقية حياته (6 أ).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14325" y="81498"/>
            <a:ext cx="8229600" cy="111525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المزمور 23 </a:t>
            </a:r>
            <a:b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المخطط التفسيري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B536049-57C8-97D9-0C0C-040B9677D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36" y="2060848"/>
            <a:ext cx="9067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3pPr marL="1524000" lvl="2" indent="-609600" algn="r" rtl="1">
              <a:spcBef>
                <a:spcPct val="50000"/>
              </a:spcBef>
              <a:buFont typeface="Arial" charset="0"/>
              <a:buAutoNum type="romanUcPeriod"/>
              <a:defRPr sz="2800" b="1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cs typeface="Times New Roman" charset="0"/>
              </a:defRPr>
            </a:lvl3pPr>
          </a:lstStyle>
          <a:p>
            <a:pPr marL="1524000" marR="0" lvl="2" indent="-60960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r>
              <a:rPr kumimoji="0" lang="ar-JO" sz="28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 كان رد داود على صلاح الله المستمر هو الالتزام بالتواصل مع الرب في المسكن بقية حياته (6).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20F2A4E6-FB6A-D41F-CCA1-6F7516B62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897" y="4655669"/>
            <a:ext cx="68439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marR="0" lvl="0" indent="0" algn="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76200" dir="2700000" algn="tl" rotWithShape="0">
                    <a:srgbClr val="000000">
                      <a:alpha val="89000"/>
                    </a:srgbClr>
                  </a:outerShdw>
                </a:effectLst>
                <a:uLnTx/>
                <a:uFillTx/>
                <a:latin typeface="Al-Jazeera-Arabic-Regular" panose="01000500000000020006" pitchFamily="2" charset="-78"/>
                <a:cs typeface="Al-Jazeera-Arabic-Regular" panose="01000500000000020006" pitchFamily="2" charset="-78"/>
              </a:defRPr>
            </a:lvl1pPr>
            <a:lvl2pPr marL="37931725" indent="-37474525"/>
            <a:lvl3pPr marL="1524000" lvl="2" indent="-609600" algn="r" rtl="1">
              <a:spcBef>
                <a:spcPct val="50000"/>
              </a:spcBef>
              <a:buFont typeface="Arial" charset="0"/>
              <a:buAutoNum type="romanUcPeriod"/>
              <a:defRPr sz="2800" b="1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cs typeface="Times New Roman" charset="0"/>
              </a:defRPr>
            </a:lvl3pPr>
            <a:lvl4pPr marL="1341438" lvl="3" indent="-536575" algn="r">
              <a:spcBef>
                <a:spcPct val="50000"/>
              </a:spcBef>
              <a:defRPr b="1"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cs typeface="Times New Roman" charset="0"/>
              </a:defRPr>
            </a:lvl4pPr>
            <a:lvl6pPr marL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528638" marR="0" lvl="2" indent="-50800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ar-JO" sz="28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ب. 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	</a:t>
            </a:r>
            <a:r>
              <a:rPr kumimoji="0" lang="ar-JO" sz="28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كان رد داود أن يلتزم بالتواصل مع الله في خيمة الاجتماع بقية حياته (6 ب).</a:t>
            </a:r>
          </a:p>
        </p:txBody>
      </p:sp>
    </p:spTree>
    <p:extLst>
      <p:ext uri="{BB962C8B-B14F-4D97-AF65-F5344CB8AC3E}">
        <p14:creationId xmlns:p14="http://schemas.microsoft.com/office/powerpoint/2010/main" val="41844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eMoreVagu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66" t="10992" r="22310" b="5982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Osaka" charset="0"/>
                <a:cs typeface="Arial" panose="020B0604020202020204" pitchFamily="34" charset="0"/>
              </a:rPr>
              <a:t>What do you do for a living?</a:t>
            </a:r>
          </a:p>
        </p:txBody>
      </p:sp>
      <p:sp>
        <p:nvSpPr>
          <p:cNvPr id="74755" name="Rounded Rectangular Callout 2"/>
          <p:cNvSpPr>
            <a:spLocks noChangeArrowheads="1"/>
          </p:cNvSpPr>
          <p:nvPr/>
        </p:nvSpPr>
        <p:spPr bwMode="auto">
          <a:xfrm rot="10800000" flipV="1">
            <a:off x="0" y="-34925"/>
            <a:ext cx="5400675" cy="1773238"/>
          </a:xfrm>
          <a:prstGeom prst="wedgeRoundRectCallout">
            <a:avLst>
              <a:gd name="adj1" fmla="val -23028"/>
              <a:gd name="adj2" fmla="val 98759"/>
              <a:gd name="adj3" fmla="val 16667"/>
            </a:avLst>
          </a:prstGeom>
          <a:solidFill>
            <a:srgbClr val="86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ar-JO" sz="4800" b="1" dirty="0">
                <a:latin typeface="Arial" panose="020B0604020202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ماذا تفعل لكسب       لقمة العيش ؟</a:t>
            </a:r>
            <a:endParaRPr lang="en-US" sz="4800" b="1" dirty="0">
              <a:latin typeface="Arial" panose="020B0604020202020204" pitchFamily="34" charset="0"/>
              <a:ea typeface="ADLaM Display" panose="0201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4756" name="Rounded Rectangular Callout 5"/>
          <p:cNvSpPr>
            <a:spLocks noChangeArrowheads="1"/>
          </p:cNvSpPr>
          <p:nvPr/>
        </p:nvSpPr>
        <p:spPr bwMode="auto">
          <a:xfrm rot="10800000" flipV="1">
            <a:off x="5652119" y="115888"/>
            <a:ext cx="3528393" cy="1728787"/>
          </a:xfrm>
          <a:prstGeom prst="wedgeRoundRectCallout">
            <a:avLst>
              <a:gd name="adj1" fmla="val -24500"/>
              <a:gd name="adj2" fmla="val 11470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95963" y="549275"/>
            <a:ext cx="327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أنا أعمل 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2" descr="Landscape 080"/>
          <p:cNvPicPr>
            <a:picLocks noChangeAspect="1" noChangeArrowheads="1"/>
          </p:cNvPicPr>
          <p:nvPr/>
        </p:nvPicPr>
        <p:blipFill>
          <a:blip r:embed="rId3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7013" y="0"/>
            <a:ext cx="9371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8516" name="Text Box 4"/>
          <p:cNvSpPr txBox="1">
            <a:spLocks noChangeArrowheads="1"/>
          </p:cNvSpPr>
          <p:nvPr/>
        </p:nvSpPr>
        <p:spPr bwMode="auto">
          <a:xfrm>
            <a:off x="-227014" y="2971800"/>
            <a:ext cx="9218613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1524000" marR="0" lvl="2" indent="-60960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AutoNum type="romanUcPeriod"/>
              <a:tabLst/>
              <a:defRPr/>
            </a:pP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كانت </a:t>
            </a: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استجابة</a:t>
            </a: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 داود لتدبير الله </a:t>
            </a: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وحمايته</a:t>
            </a: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 (كما يفعل الراعي لأغنامه] تعزية بدلاً من الخوف (١-٤).</a:t>
            </a:r>
          </a:p>
          <a:p>
            <a:pPr marL="1524000" marR="0" lvl="2" indent="-6096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AutoNum type="romanUcPeriod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112" charset="-128"/>
              <a:cs typeface="Arial"/>
            </a:endParaRPr>
          </a:p>
          <a:p>
            <a:pPr marL="1524000" marR="0" lvl="2" indent="-60960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AutoNum type="romanUcPeriod"/>
              <a:tabLst/>
              <a:defRPr/>
            </a:pP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كانت </a:t>
            </a: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الطريقة</a:t>
            </a: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 التي أظهر بها الله صلاحه لداود هي تمجيده مثل تكريم وليمة منتصر أمام أعدائه (5).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  <a:p>
            <a:pPr marL="1524000" marR="0" lvl="2" indent="-6096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AutoNum type="romanUcPeriod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112" charset="-128"/>
              <a:cs typeface="Arial"/>
            </a:endParaRPr>
          </a:p>
          <a:p>
            <a:pPr marL="1524000" marR="0" lvl="2" indent="-60960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AutoNum type="romanUcPeriod"/>
              <a:tabLst/>
              <a:defRPr/>
            </a:pP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كان </a:t>
            </a: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رد</a:t>
            </a: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 داود على صلاح الله المستمر هو الإلتزام بالتواصل مع الرب في المسكن بقية حياته (6).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9028" name="Text Box 5"/>
          <p:cNvSpPr txBox="1">
            <a:spLocks noChangeArrowheads="1"/>
          </p:cNvSpPr>
          <p:nvPr/>
        </p:nvSpPr>
        <p:spPr bwMode="auto">
          <a:xfrm>
            <a:off x="8531225" y="76200"/>
            <a:ext cx="53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٤٦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48520" name="Text Box 8"/>
          <p:cNvSpPr txBox="1">
            <a:spLocks noChangeArrowheads="1"/>
          </p:cNvSpPr>
          <p:nvPr/>
        </p:nvSpPr>
        <p:spPr bwMode="auto">
          <a:xfrm>
            <a:off x="304800" y="1676400"/>
            <a:ext cx="8763000" cy="954107"/>
          </a:xfrm>
          <a:prstGeom prst="rect">
            <a:avLst/>
          </a:prstGeom>
          <a:gradFill rotWithShape="0">
            <a:gsLst>
              <a:gs pos="0">
                <a:srgbClr val="0A5C14"/>
              </a:gs>
              <a:gs pos="100000">
                <a:srgbClr val="0A5C14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2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الفكرة التفسيرية: كانت </a:t>
            </a: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استجابة</a:t>
            </a:r>
            <a:r>
              <a:rPr kumimoji="0" lang="ar-JO" sz="2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 داود لصلاح الله المبين في إعالته وتمجيده هو التواصل مع الله بلا خوف في خيمة الإجتماع بقية حياته.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14325" y="81498"/>
            <a:ext cx="8229600" cy="111525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المزمور 23 </a:t>
            </a:r>
            <a:b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40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100D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المخطط التفسيري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100D00"/>
                </a:glow>
              </a:effectLst>
              <a:uLnTx/>
              <a:uFillTx/>
              <a:latin typeface="Arial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04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48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6" grpId="0"/>
      <p:bldP spid="4485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1" name="Picture 1" descr="reconci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6350"/>
            <a:ext cx="9136062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 bwMode="auto">
          <a:xfrm>
            <a:off x="-36513" y="5263026"/>
            <a:ext cx="9288463" cy="159497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FFFFFF"/>
                </a:solidFill>
                <a:effectLst>
                  <a:glow rad="266700">
                    <a:srgbClr val="000000">
                      <a:alpha val="89000"/>
                    </a:srgbClr>
                  </a:glow>
                </a:effectLst>
                <a:latin typeface="Arial" charset="0"/>
                <a:ea typeface="ＭＳ Ｐゴシック" charset="0"/>
                <a:cs typeface="Arial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66700">
                    <a:srgbClr val="000000">
                      <a:alpha val="89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/>
              </a:rPr>
              <a:t>د. ريك جريفيث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66700">
                  <a:srgbClr val="000000">
                    <a:alpha val="89000"/>
                  </a:srgbClr>
                </a:glow>
              </a:effectLst>
              <a:uLnTx/>
              <a:uFillTx/>
              <a:latin typeface="Arial" charset="0"/>
              <a:ea typeface="ＭＳ Ｐゴシック" charset="0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66700">
                    <a:srgbClr val="000000">
                      <a:alpha val="89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/>
              </a:rPr>
              <a:t>مؤسسة الدراسات اللاهوتية الأردنية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66700">
                  <a:srgbClr val="000000">
                    <a:alpha val="89000"/>
                  </a:srgbClr>
                </a:glow>
              </a:effectLst>
              <a:uLnTx/>
              <a:uFillTx/>
              <a:latin typeface="Arial" charset="0"/>
              <a:ea typeface="ＭＳ Ｐゴシック" charset="0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66700">
                    <a:srgbClr val="000000">
                      <a:alpha val="89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/>
              </a:rPr>
              <a:t>BibleStudyDownloads.org</a:t>
            </a:r>
          </a:p>
        </p:txBody>
      </p:sp>
      <p:sp>
        <p:nvSpPr>
          <p:cNvPr id="266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04813"/>
            <a:ext cx="4859338" cy="2447925"/>
          </a:xfrm>
        </p:spPr>
        <p:txBody>
          <a:bodyPr/>
          <a:lstStyle/>
          <a:p>
            <a:pPr eaLnBrk="1" hangingPunct="1">
              <a:defRPr/>
            </a:pPr>
            <a:r>
              <a:rPr lang="ar-JO" sz="4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كيفية             استرداد</a:t>
            </a:r>
            <a:br>
              <a:rPr lang="ar-JO" sz="4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العلاقات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55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6858000"/>
            <a:ext cx="6400800" cy="1752600"/>
          </a:xfrm>
        </p:spPr>
        <p:txBody>
          <a:bodyPr/>
          <a:lstStyle/>
          <a:p>
            <a:pPr eaLnBrk="1" hangingPunct="1"/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10 December 2006</a:t>
            </a:r>
          </a:p>
          <a:p>
            <a:pPr eaLnBrk="1" hangingPunct="1"/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6 March 2011</a:t>
            </a:r>
          </a:p>
        </p:txBody>
      </p:sp>
      <p:sp>
        <p:nvSpPr>
          <p:cNvPr id="235525" name="Rectangle 4"/>
          <p:cNvSpPr>
            <a:spLocks noChangeArrowheads="1"/>
          </p:cNvSpPr>
          <p:nvPr/>
        </p:nvSpPr>
        <p:spPr bwMode="auto">
          <a:xfrm>
            <a:off x="7685088" y="10620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235526" name="Picture 5" descr="oth-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15875"/>
            <a:ext cx="14827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07704" y="3356992"/>
            <a:ext cx="6980312" cy="129616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en-US"/>
            </a:defPPr>
            <a:lvl1pPr algn="ctr">
              <a:defRPr sz="2800" b="1">
                <a:solidFill>
                  <a:srgbClr val="FFFFFF"/>
                </a:solidFill>
                <a:effectLst>
                  <a:glow rad="266700">
                    <a:srgbClr val="000000">
                      <a:alpha val="89000"/>
                    </a:srgbClr>
                  </a:glow>
                </a:effectLst>
                <a:cs typeface="Arial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66700">
                    <a:srgbClr val="000000">
                      <a:alpha val="89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متى 18: 15- 20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66700">
                  <a:srgbClr val="000000">
                    <a:alpha val="89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17602"/>
      </p:ext>
    </p:extLst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76" name="AutoShape 1068"/>
          <p:cNvSpPr>
            <a:spLocks noChangeArrowheads="1"/>
          </p:cNvSpPr>
          <p:nvPr/>
        </p:nvSpPr>
        <p:spPr bwMode="auto">
          <a:xfrm>
            <a:off x="0" y="3593538"/>
            <a:ext cx="6400800" cy="3264461"/>
          </a:xfrm>
          <a:prstGeom prst="rightArrowCallout">
            <a:avLst>
              <a:gd name="adj1" fmla="val 25000"/>
              <a:gd name="adj2" fmla="val 25000"/>
              <a:gd name="adj3" fmla="val 16638"/>
              <a:gd name="adj4" fmla="val 87562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680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8750"/>
            <a:ext cx="7772400" cy="533400"/>
          </a:xfrm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0" lang="ar-JO" sz="3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متى 18: 15-20</a:t>
            </a:r>
            <a:endParaRPr kumimoji="0"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68074" name="AutoShape 1066"/>
          <p:cNvSpPr>
            <a:spLocks noChangeArrowheads="1"/>
          </p:cNvSpPr>
          <p:nvPr/>
        </p:nvSpPr>
        <p:spPr bwMode="auto">
          <a:xfrm>
            <a:off x="35163" y="697935"/>
            <a:ext cx="6365637" cy="2966015"/>
          </a:xfrm>
          <a:prstGeom prst="rightArrowCallout">
            <a:avLst>
              <a:gd name="adj1" fmla="val 25836"/>
              <a:gd name="adj2" fmla="val 25000"/>
              <a:gd name="adj3" fmla="val 21693"/>
              <a:gd name="adj4" fmla="val 86824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68075" name="AutoShape 1067"/>
          <p:cNvSpPr>
            <a:spLocks noChangeArrowheads="1"/>
          </p:cNvSpPr>
          <p:nvPr/>
        </p:nvSpPr>
        <p:spPr bwMode="auto">
          <a:xfrm>
            <a:off x="6012160" y="914400"/>
            <a:ext cx="3131840" cy="2971800"/>
          </a:xfrm>
          <a:prstGeom prst="verticalScroll">
            <a:avLst>
              <a:gd name="adj" fmla="val 12500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68072" name="Rectangle 1064"/>
          <p:cNvSpPr>
            <a:spLocks noChangeArrowheads="1"/>
          </p:cNvSpPr>
          <p:nvPr/>
        </p:nvSpPr>
        <p:spPr bwMode="auto">
          <a:xfrm>
            <a:off x="6400800" y="1371600"/>
            <a:ext cx="2514600" cy="2438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كيفية 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الإسترداد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15-17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524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1068077" name="AutoShape 1069"/>
          <p:cNvSpPr>
            <a:spLocks noChangeArrowheads="1"/>
          </p:cNvSpPr>
          <p:nvPr/>
        </p:nvSpPr>
        <p:spPr bwMode="auto">
          <a:xfrm>
            <a:off x="6012160" y="3886200"/>
            <a:ext cx="3131840" cy="2895600"/>
          </a:xfrm>
          <a:prstGeom prst="verticalScroll">
            <a:avLst>
              <a:gd name="adj" fmla="val 12500"/>
            </a:avLst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68078" name="Rectangle 1070"/>
          <p:cNvSpPr>
            <a:spLocks noChangeArrowheads="1"/>
          </p:cNvSpPr>
          <p:nvPr/>
        </p:nvSpPr>
        <p:spPr bwMode="auto">
          <a:xfrm>
            <a:off x="6435724" y="4191000"/>
            <a:ext cx="2403475" cy="2438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لماذا 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الإسترداد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18-20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524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1068071" name="Rectangle 1063"/>
          <p:cNvSpPr>
            <a:spLocks noChangeArrowheads="1"/>
          </p:cNvSpPr>
          <p:nvPr/>
        </p:nvSpPr>
        <p:spPr bwMode="auto">
          <a:xfrm>
            <a:off x="34925" y="692150"/>
            <a:ext cx="5375275" cy="61658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2600" b="1" dirty="0"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 وإن أخطأ إليك أخوك فاذهب وعاتبه </a:t>
            </a:r>
            <a:r>
              <a:rPr lang="ar-JO" sz="2600" b="1" dirty="0">
                <a:solidFill>
                  <a:srgbClr val="FFFF00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بينك وبينه وحدكما</a:t>
            </a:r>
            <a:r>
              <a:rPr lang="ar-JO" sz="2600" b="1" dirty="0"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إن سمع منك فقد ربحت أخاك 16 وإن لم يسمع </a:t>
            </a:r>
            <a:r>
              <a:rPr lang="ar-JO" sz="2600" b="1" dirty="0">
                <a:solidFill>
                  <a:srgbClr val="FFFF00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فخذ معك أيضاً واحداً أو اثنين </a:t>
            </a:r>
            <a:r>
              <a:rPr lang="ar-JO" sz="2600" b="1" dirty="0"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لكي تقوم كل كلمة على فم شاهدين أو ثلاثة 17 </a:t>
            </a:r>
            <a:r>
              <a:rPr lang="ar-JO" sz="2600" b="1" dirty="0">
                <a:solidFill>
                  <a:srgbClr val="FFFF00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وإن لم يسمع منهم فقل للكنيسة</a:t>
            </a:r>
            <a:r>
              <a:rPr lang="ar-JO" sz="2600" b="1" dirty="0"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وإن لم يسمع من الكنيسة فليكن عندك </a:t>
            </a:r>
            <a:r>
              <a:rPr lang="ar-JO" sz="2600" b="1" dirty="0">
                <a:solidFill>
                  <a:srgbClr val="FFFF00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كالوثني والعشار</a:t>
            </a:r>
            <a:r>
              <a:rPr kumimoji="0" lang="ar-JO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 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JO" sz="2600" b="1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3E3E5C">
                    <a:lumMod val="50000"/>
                    <a:alpha val="73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2600" b="1" dirty="0">
                <a:solidFill>
                  <a:srgbClr val="FFFFFF"/>
                </a:solidFill>
                <a:effectLst>
                  <a:glow rad="228600">
                    <a:srgbClr val="3E3E5C">
                      <a:lumMod val="50000"/>
                      <a:alpha val="73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 الحق أقول لكم: كل ما تربطونه على الأرض يكون مربوطاً في السماء وكل ما تحلونه على الأرض يكون محلولاً في السماء 19 وأقول لكم أيضاً: ان اتفق اثنان منكم على الأرض في أي شيء يطلبانه فإنه يكون لهما من قبل أبي الذي في السماوات 20 لأنه حيثما اجتمع اثنان أو ثلاثة باسمي فهناك أكون في وسطهم</a:t>
            </a:r>
            <a:endParaRPr kumimoji="1" lang="en-US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3E3E5C">
                    <a:lumMod val="50000"/>
                    <a:alpha val="73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73415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076" grpId="0" animBg="1"/>
      <p:bldP spid="1068074" grpId="0" animBg="1"/>
      <p:bldP spid="1068075" grpId="0" animBg="1"/>
      <p:bldP spid="1068072" grpId="0" build="p" autoUpdateAnimBg="0"/>
      <p:bldP spid="1068077" grpId="0" animBg="1"/>
      <p:bldP spid="1068078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934200" cy="1524000"/>
          </a:xfrm>
          <a:solidFill>
            <a:srgbClr val="000000"/>
          </a:solidFill>
        </p:spPr>
        <p:txBody>
          <a:bodyPr/>
          <a:lstStyle/>
          <a:p>
            <a:pPr marL="447675" indent="-447675" algn="r" rtl="1" eaLnBrk="1" hangingPunct="1"/>
            <a:r>
              <a:rPr kumimoji="0" lang="ar-JO" sz="2400" b="1" dirty="0">
                <a:ea typeface="ＭＳ Ｐゴシック" charset="0"/>
                <a:cs typeface="Arial" panose="020B0604020202020204" pitchFamily="34" charset="0"/>
              </a:rPr>
              <a:t>1.</a:t>
            </a:r>
            <a:r>
              <a:rPr kumimoji="0" lang="en-US" sz="2400" b="1" dirty="0">
                <a:ea typeface="ＭＳ Ｐゴシック" charset="0"/>
                <a:cs typeface="Arial" panose="020B0604020202020204" pitchFamily="34" charset="0"/>
              </a:rPr>
              <a:t>	</a:t>
            </a:r>
            <a:r>
              <a:rPr lang="ar-JO" sz="2400" b="1" dirty="0">
                <a:ea typeface="ＭＳ Ｐゴシック" charset="0"/>
                <a:cs typeface="Arial" panose="020B0604020202020204" pitchFamily="34" charset="0"/>
              </a:rPr>
              <a:t>(15-17) </a:t>
            </a:r>
            <a:r>
              <a:rPr lang="ar-JO" sz="2400" b="1" dirty="0">
                <a:solidFill>
                  <a:srgbClr val="FFFF00"/>
                </a:solidFill>
                <a:ea typeface="ＭＳ Ｐゴシック" charset="0"/>
                <a:cs typeface="Arial" panose="020B0604020202020204" pitchFamily="34" charset="0"/>
              </a:rPr>
              <a:t>الطريقة</a:t>
            </a:r>
            <a:r>
              <a:rPr lang="ar-JO" sz="2400" b="1" dirty="0">
                <a:ea typeface="ＭＳ Ｐゴシック" charset="0"/>
                <a:cs typeface="Arial" panose="020B0604020202020204" pitchFamily="34" charset="0"/>
              </a:rPr>
              <a:t> التي ينبغي على الكنيسة أن تعيد بها بشكل صحيح خاطئ مسيحي تكون بالحفاظ على خصوصية الأمر قدر الإمكان.</a:t>
            </a:r>
            <a:endParaRPr kumimoji="0" lang="en-US" sz="2400" b="1" dirty="0">
              <a:solidFill>
                <a:srgbClr val="FFFF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35170" name="Picture 2" descr="handshak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3002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76200" y="1447800"/>
            <a:ext cx="8763000" cy="5410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292100" marR="0" lvl="0" indent="-292100" algn="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8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 - (15) يجب التعامل مع الخطية الخاصة فقط </a:t>
            </a: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8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مع الأشخاص المتورطين فيها </a:t>
            </a: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8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بشكل</a:t>
            </a:r>
            <a:r>
              <a:rPr kumimoji="0" lang="en-US" sz="2400" b="1" u="none" strike="noStrike" kern="1200" cap="none" spc="0" normalizeH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8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8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مباشر لتسهيل استعادة المذنب.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glow rad="228600">
                  <a:srgbClr val="000000">
                    <a:alpha val="85000"/>
                  </a:srgbClr>
                </a:glo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92100" marR="0" lvl="0" indent="-292100" algn="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8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 - (16) يجب كشف الخطية غير المتاب عنها بمواجهة </a:t>
            </a: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8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شخص أو شخصين آخرين </a:t>
            </a: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8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لتسهيل استعادة الخاطئ. 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glow rad="228600">
                  <a:srgbClr val="000000">
                    <a:alpha val="85000"/>
                  </a:srgbClr>
                </a:glo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92100" marR="0" lvl="0" indent="-292100" algn="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8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 - (17أ) يجب عرض الخطية غير المتاب عنها، بعد محاولة مجموعة صغيرة للاستعادة، أمام </a:t>
            </a: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8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جسد الكنيسة </a:t>
            </a: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8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بكامله كرادع للاستمرار بالخطية.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glow rad="228600">
                  <a:srgbClr val="000000">
                    <a:alpha val="85000"/>
                  </a:srgbClr>
                </a:glo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92100" marR="0" lvl="0" indent="-292100" algn="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8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 - (17ب) يجب أن تؤدي الخطية غير المتاب عنها بعد عرضها أمام الكنيسة لمطالبة كل عضو في الكنيسة أن </a:t>
            </a: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8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يتعامل مع الخاطئ أنه غير مؤمن </a:t>
            </a: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8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(وهذا يشمل طرده من العضوية).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glow rad="228600">
                  <a:srgbClr val="000000">
                    <a:alpha val="85000"/>
                  </a:srgbClr>
                </a:glo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5172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708848" cy="46166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34ج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15882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58000" cy="1524000"/>
          </a:xfrm>
          <a:solidFill>
            <a:srgbClr val="000000"/>
          </a:solidFill>
        </p:spPr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kumimoji="0" lang="ar-JO" sz="2400" b="1" dirty="0">
                <a:ea typeface="ＭＳ Ｐゴシック" charset="0"/>
                <a:cs typeface="Arial" panose="020B0604020202020204" pitchFamily="34" charset="0"/>
              </a:rPr>
              <a:t>2. </a:t>
            </a:r>
            <a:r>
              <a:rPr lang="ar-JO" sz="2400" b="1" dirty="0">
                <a:ea typeface="Calibri" panose="020F0502020204030204" pitchFamily="34" charset="0"/>
                <a:cs typeface="Arial" panose="020B0604020202020204" pitchFamily="34" charset="0"/>
              </a:rPr>
              <a:t>(18-20) </a:t>
            </a:r>
            <a:r>
              <a:rPr lang="ar-JO" sz="2400" b="1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السبب</a:t>
            </a:r>
            <a:r>
              <a:rPr lang="ar-JO" sz="2400" b="1" dirty="0">
                <a:ea typeface="Calibri" panose="020F0502020204030204" pitchFamily="34" charset="0"/>
                <a:cs typeface="Arial" panose="020B0604020202020204" pitchFamily="34" charset="0"/>
              </a:rPr>
              <a:t> في استطاعة الكنيسة استعادة أو  الاستمرار في السعي لاستعادة المؤمنين الضالين هو أنها تستمد سلطانها من الله نفسه.</a:t>
            </a:r>
            <a:endParaRPr kumimoji="0" lang="en-US" sz="2400" b="1" dirty="0">
              <a:solidFill>
                <a:srgbClr val="FFFF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37218" name="Picture 2" descr="handshak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3002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76200" y="1447800"/>
            <a:ext cx="9067800" cy="4419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457200" marR="0" lvl="0" indent="-446088" algn="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 - (18-19) الكنائس التي تستعيد بالصلاة أو تستمر في السعي لاستعادة المؤمنين     الخطأة تفعل ذلك بدلاً من </a:t>
            </a: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الآب</a:t>
            </a: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glow rad="228600">
                  <a:srgbClr val="000000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4863" marR="0" lvl="0" indent="-341313" algn="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(18) يجب على الكنيسة إعلان المذنب أو البريء بناء ما حدده الله بالفعل.</a:t>
            </a:r>
          </a:p>
          <a:p>
            <a:pPr marL="804863" marR="0" lvl="0" indent="-341313" algn="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(19) يمكن لقادة الكنيسة الذين يصدرون بالصلاة حكمًا، أن يثقوا أنهم تصرفوا حسب مشيئة الله.</a:t>
            </a:r>
          </a:p>
          <a:p>
            <a:pPr marL="457200" marR="0" lvl="0" indent="-446088" algn="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 – (20) الكنائس التي تستعيد أو تواصل سعيها لاستعادة المؤمنين الخطأة تعمل في حضور</a:t>
            </a: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يسوع</a:t>
            </a: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glow rad="228600">
                  <a:srgbClr val="000000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46088" algn="ct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glow rad="228600">
                  <a:srgbClr val="000000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7220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708848" cy="46166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34ج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3773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nimBg="1"/>
      <p:bldP spid="4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948264" cy="1524000"/>
          </a:xfrm>
          <a:solidFill>
            <a:srgbClr val="000000"/>
          </a:solidFill>
        </p:spPr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400" b="1" u="sng" dirty="0">
                <a:ea typeface="Calibri" panose="020F0502020204030204" pitchFamily="34" charset="0"/>
                <a:cs typeface="Arial" panose="020B0604020202020204" pitchFamily="34" charset="0"/>
              </a:rPr>
              <a:t>فكرة تفسيرية</a:t>
            </a:r>
            <a:r>
              <a:rPr lang="ar-SA" sz="2400" b="1" dirty="0"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ar-SA" sz="2400" b="1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السبب</a:t>
            </a:r>
            <a:r>
              <a:rPr lang="ar-SA" sz="24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2400" b="1" dirty="0">
                <a:ea typeface="Calibri" panose="020F0502020204030204" pitchFamily="34" charset="0"/>
                <a:cs typeface="Arial" panose="020B0604020202020204" pitchFamily="34" charset="0"/>
              </a:rPr>
              <a:t>ا</a:t>
            </a:r>
            <a:r>
              <a:rPr lang="ar-SA" sz="2400" b="1" dirty="0">
                <a:ea typeface="Calibri" panose="020F0502020204030204" pitchFamily="34" charset="0"/>
                <a:cs typeface="Arial" panose="020B0604020202020204" pitchFamily="34" charset="0"/>
              </a:rPr>
              <a:t>لذي يوجب على الكنيسة استعادة مسيحي خاطئ بشكل صحيح هو أنها تمدّ سلطان الله.</a:t>
            </a:r>
            <a:endParaRPr lang="en-US" sz="24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9266" name="Picture 2" descr="handshak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038" y="0"/>
            <a:ext cx="223996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76200" y="1447800"/>
            <a:ext cx="9067800" cy="4419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354013" marR="0" lvl="0" indent="-354013" algn="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 (15-17) </a:t>
            </a: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الطريقة</a:t>
            </a: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التي ينبغي فيها على الكنيسة إعادة مسيحي خاطئ بشكل صحيح يكون بالمحافظة على خصوصية الأمر قدر الإمكان.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glow rad="228600">
                  <a:srgbClr val="000000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4013" marR="0" lvl="1" indent="-354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glow rad="228600">
                  <a:srgbClr val="000000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354013" marR="0" lvl="0" indent="-354013" algn="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 (18-20) </a:t>
            </a: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السبب</a:t>
            </a: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glow rad="228600">
                    <a:srgbClr val="000000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الذي يمكن الكنيسة من استعادة أو الاستمرار في السعي لاستعادة المؤمنين الضّالين هو أنها تبسط سلطان الله نفسه.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glow rad="228600">
                  <a:srgbClr val="000000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9268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708848" cy="46166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34ج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5830888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18: 15- 20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outerShdw blurRad="222250" dist="127000" dir="2700000" algn="tl" rotWithShape="0">
                  <a:srgbClr val="000000">
                    <a:alpha val="89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80946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ar-JO" sz="4000" dirty="0">
                <a:latin typeface="Arial" panose="020B0604020202020204" pitchFamily="34" charset="0"/>
                <a:cs typeface="Arial" panose="020B0604020202020204" pitchFamily="34" charset="0"/>
              </a:rPr>
              <a:t>ال</a:t>
            </a:r>
            <a:r>
              <a:rPr lang="ar" sz="4000" dirty="0">
                <a:latin typeface="Arial" panose="020B0604020202020204" pitchFamily="34" charset="0"/>
                <a:cs typeface="Arial" panose="020B0604020202020204" pitchFamily="34" charset="0"/>
              </a:rPr>
              <a:t>وعظ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•  BibleStudyDownloads.org</a:t>
            </a:r>
            <a:endParaRPr lang="en-US" sz="110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حصل على هذا العرض التقديمي مجاناً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41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Osaka" charset="0"/>
                <a:cs typeface="Arial" panose="020B0604020202020204" pitchFamily="34" charset="0"/>
              </a:rPr>
              <a:t>Could you be more vague?</a:t>
            </a:r>
          </a:p>
        </p:txBody>
      </p:sp>
      <p:pic>
        <p:nvPicPr>
          <p:cNvPr id="76802" name="Picture 3" descr="BeMoreVagu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28" t="44395" r="20599" b="26418"/>
          <a:stretch>
            <a:fillRect/>
          </a:stretch>
        </p:blipFill>
        <p:spPr bwMode="auto">
          <a:xfrm>
            <a:off x="-35918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00" name="Rectangle 4"/>
          <p:cNvSpPr>
            <a:spLocks noChangeArrowheads="1"/>
          </p:cNvSpPr>
          <p:nvPr/>
        </p:nvSpPr>
        <p:spPr bwMode="auto">
          <a:xfrm rot="-780458">
            <a:off x="1196975" y="4556125"/>
            <a:ext cx="7086600" cy="1524000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kumimoji="1" lang="ar-JO" sz="8000" b="1" dirty="0">
                <a:latin typeface="Arial" panose="020B0604020202020204" pitchFamily="34" charset="0"/>
                <a:ea typeface="Osaka" charset="0"/>
                <a:cs typeface="Arial" panose="020B0604020202020204" pitchFamily="34" charset="0"/>
              </a:rPr>
              <a:t>كن محدداً / دقيقاً</a:t>
            </a:r>
            <a:endParaRPr kumimoji="1" lang="en-US" sz="6000" dirty="0">
              <a:latin typeface="Arial" panose="020B0604020202020204" pitchFamily="34" charset="0"/>
              <a:ea typeface="Osaka" charset="0"/>
              <a:cs typeface="Arial" panose="020B0604020202020204" pitchFamily="34" charset="0"/>
            </a:endParaRPr>
          </a:p>
        </p:txBody>
      </p:sp>
      <p:sp>
        <p:nvSpPr>
          <p:cNvPr id="76804" name="Rounded Rectangular Callout 4"/>
          <p:cNvSpPr>
            <a:spLocks noChangeArrowheads="1"/>
          </p:cNvSpPr>
          <p:nvPr/>
        </p:nvSpPr>
        <p:spPr bwMode="auto">
          <a:xfrm rot="10800000" flipV="1">
            <a:off x="0" y="-34925"/>
            <a:ext cx="5724525" cy="2095500"/>
          </a:xfrm>
          <a:prstGeom prst="wedgeRoundRectCallout">
            <a:avLst>
              <a:gd name="adj1" fmla="val -20310"/>
              <a:gd name="adj2" fmla="val 83329"/>
              <a:gd name="adj3" fmla="val 16667"/>
            </a:avLst>
          </a:prstGeom>
          <a:solidFill>
            <a:srgbClr val="86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ar-JO" sz="4800" dirty="0">
                <a:latin typeface="Arial" panose="020B0604020202020204" pitchFamily="34" charset="0"/>
                <a:cs typeface="Arial" panose="020B0604020202020204" pitchFamily="34" charset="0"/>
              </a:rPr>
              <a:t>هل يمكن أن تكون أكثر غموضاً؟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5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09600"/>
            <a:ext cx="75438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عملية إعداد عظة تفسيرية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5067272" y="4994587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9156" name="Rectangle 4"/>
          <p:cNvSpPr>
            <a:spLocks noChangeArrowheads="1"/>
          </p:cNvSpPr>
          <p:nvPr/>
        </p:nvSpPr>
        <p:spPr bwMode="auto">
          <a:xfrm>
            <a:off x="609600" y="1447800"/>
            <a:ext cx="7848600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، إعداد العظات التفسيرية .</a:t>
            </a: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ar-JO" sz="18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مقتبس من راميش ريتشارد 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5189723" y="4252384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2501153" y="4268788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2348753" y="5024438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546697" y="5089125"/>
            <a:ext cx="102912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الدراسة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465745" y="4404587"/>
            <a:ext cx="1191031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بناء العظة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5646911" y="3340909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2888503" y="3360738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653273" y="3597344"/>
            <a:ext cx="8159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أ م ن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2825750" y="2776435"/>
            <a:ext cx="34925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جسر الغرض = جسر القصد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3954786" y="2336800"/>
            <a:ext cx="124713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العقل = المخ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4038600" y="3708400"/>
            <a:ext cx="10795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القلب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3886200" y="4470400"/>
            <a:ext cx="13843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المخطط=</a:t>
            </a:r>
            <a:b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ar-JO" sz="1800" b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القطع</a:t>
            </a: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4114800" y="5232400"/>
            <a:ext cx="92710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الجسد=</a:t>
            </a:r>
            <a:b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ar-JO" sz="1600" b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لحم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4" name="AutoShape 22"/>
          <p:cNvSpPr>
            <a:spLocks noChangeArrowheads="1"/>
          </p:cNvSpPr>
          <p:nvPr/>
        </p:nvSpPr>
        <p:spPr bwMode="auto">
          <a:xfrm flipH="1">
            <a:off x="391986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5" name="AutoShape 23"/>
          <p:cNvSpPr>
            <a:spLocks noChangeArrowheads="1"/>
          </p:cNvSpPr>
          <p:nvPr/>
        </p:nvSpPr>
        <p:spPr bwMode="auto">
          <a:xfrm flipH="1">
            <a:off x="391986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6" name="AutoShape 24"/>
          <p:cNvSpPr>
            <a:spLocks noChangeArrowheads="1"/>
          </p:cNvSpPr>
          <p:nvPr/>
        </p:nvSpPr>
        <p:spPr bwMode="auto">
          <a:xfrm flipH="1">
            <a:off x="391986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7" name="AutoShape 25"/>
          <p:cNvSpPr>
            <a:spLocks noChangeArrowheads="1"/>
          </p:cNvSpPr>
          <p:nvPr/>
        </p:nvSpPr>
        <p:spPr bwMode="auto">
          <a:xfrm>
            <a:off x="5004048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8" name="AutoShape 26"/>
          <p:cNvSpPr>
            <a:spLocks noChangeArrowheads="1"/>
          </p:cNvSpPr>
          <p:nvPr/>
        </p:nvSpPr>
        <p:spPr bwMode="auto">
          <a:xfrm>
            <a:off x="5004048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9" name="AutoShape 27"/>
          <p:cNvSpPr>
            <a:spLocks noChangeArrowheads="1"/>
          </p:cNvSpPr>
          <p:nvPr/>
        </p:nvSpPr>
        <p:spPr bwMode="auto">
          <a:xfrm>
            <a:off x="5004048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2768926" y="1884363"/>
            <a:ext cx="722954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العظة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5652120" y="1884363"/>
            <a:ext cx="732572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النص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7035208" y="5446660"/>
            <a:ext cx="1471556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1-اختر الجزء الكتابي 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6871239" y="4943363"/>
            <a:ext cx="1635525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2- تحليل = تفسير 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الجزء الكتابي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6732240" y="4287744"/>
            <a:ext cx="1774524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 .1 تحديد الخطوط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التفسيرية العريضة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6466142" y="3556417"/>
            <a:ext cx="2040622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 .2 تحديد الفكرة التفسيرية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= الإقتراح المركزي للنص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6373378" y="2889102"/>
            <a:ext cx="2133385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4- الأسئلة الثلاثة التصاعدية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3338513" y="2157413"/>
            <a:ext cx="2303515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5- الإستجابة المرغوبة من المستمع 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609600" y="3556417"/>
            <a:ext cx="1891553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6. تحديد فكرة العظة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الإقتراح المركزي للعظة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467544" y="4203950"/>
            <a:ext cx="2056652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7- ضع الخطوط العريضة للعظة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8- ضع خطة للوضوح الشفهي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9- أعد المقدمة والخاتمة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637236" y="5219701"/>
            <a:ext cx="1711517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10- خطط الرسالة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/ العظة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يُظهر النص الأبيض 10 خطوات مقتبسة من هادون روبنسون، الوعظ الكتابي (الملاحظات، 105)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016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0008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27-28، 251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00084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040175" y="5202148"/>
            <a:ext cx="5439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عظ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533078" y="4434668"/>
            <a:ext cx="139140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تكوين العظة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963485" y="3567147"/>
            <a:ext cx="69730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أ م ع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A391C0-F816-0CDE-AD7E-49D8B6AA5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32" y="6957392"/>
            <a:ext cx="10225136" cy="681675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00F6AC0-63E3-93CA-6576-81CF9E542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0060" y="3392488"/>
            <a:ext cx="3962400" cy="17526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9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000"/>
                            </p:stCondLst>
                            <p:childTnLst>
                              <p:par>
                                <p:cTn id="27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  <p:bldP spid="49158" grpId="0" animBg="1"/>
      <p:bldP spid="49159" grpId="0" animBg="1"/>
      <p:bldP spid="49160" grpId="0" animBg="1"/>
      <p:bldP spid="49162" grpId="0"/>
      <p:bldP spid="49163" grpId="0"/>
      <p:bldP spid="49164" grpId="0" animBg="1"/>
      <p:bldP spid="49166" grpId="0" animBg="1"/>
      <p:bldP spid="49167" grpId="0" animBg="1"/>
      <p:bldP spid="49168" grpId="0"/>
      <p:bldP spid="49169" grpId="0"/>
      <p:bldP spid="49170" grpId="0"/>
      <p:bldP spid="49171" grpId="0"/>
      <p:bldP spid="49172" grpId="0"/>
      <p:bldP spid="49173" grpId="0"/>
      <p:bldP spid="49174" grpId="0" animBg="1"/>
      <p:bldP spid="49175" grpId="0" animBg="1"/>
      <p:bldP spid="49176" grpId="0" animBg="1"/>
      <p:bldP spid="49177" grpId="0" animBg="1"/>
      <p:bldP spid="49178" grpId="0" animBg="1"/>
      <p:bldP spid="49179" grpId="0" animBg="1"/>
      <p:bldP spid="49180" grpId="0" animBg="1"/>
      <p:bldP spid="49181" grpId="0" animBg="1"/>
      <p:bldP spid="49182" grpId="0"/>
      <p:bldP spid="49183" grpId="0"/>
      <p:bldP spid="49184" grpId="0"/>
      <p:bldP spid="49185" grpId="0"/>
      <p:bldP spid="49186" grpId="0"/>
      <p:bldP spid="49187" grpId="0"/>
      <p:bldP spid="49188" grpId="0"/>
      <p:bldP spid="49189" grpId="0"/>
      <p:bldP spid="49190" grpId="0"/>
      <p:bldP spid="49191" grpId="0"/>
      <p:bldP spid="49157" grpId="0"/>
      <p:bldP spid="49161" grpId="0"/>
      <p:bldP spid="49165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898" name="Picture 3" descr="DSS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17675"/>
            <a:ext cx="91440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ar-JO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أحياناً فكرتنا الرئيسية لديها عناصر مفقودة.</a:t>
            </a:r>
            <a:endParaRPr lang="en-US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381000" y="5638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ar-JO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كيف نستطيع أن نكون أكثر وضوحاً ؟</a:t>
            </a:r>
            <a:endParaRPr lang="en-US" sz="4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7" name="WordArt 9"/>
          <p:cNvSpPr>
            <a:spLocks noChangeArrowheads="1" noChangeShapeType="1" noTextEdit="1"/>
          </p:cNvSpPr>
          <p:nvPr/>
        </p:nvSpPr>
        <p:spPr bwMode="auto">
          <a:xfrm>
            <a:off x="1447800" y="2286000"/>
            <a:ext cx="64770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5921" dir="2700000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Z1+X+Z2+Y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6" grpId="0"/>
      <p:bldP spid="378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696200" cy="990600"/>
          </a:xfrm>
        </p:spPr>
        <p:txBody>
          <a:bodyPr/>
          <a:lstStyle/>
          <a:p>
            <a:pPr algn="ctr"/>
            <a:r>
              <a:rPr kumimoji="0" lang="ar-JO" sz="320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صياغة الفكرة التفسيرية</a:t>
            </a:r>
            <a:endParaRPr kumimoji="0" lang="en-US" sz="3200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989584"/>
            <a:ext cx="2986270" cy="1295400"/>
          </a:xfrm>
          <a:solidFill>
            <a:schemeClr val="accent2"/>
          </a:solidFill>
        </p:spPr>
        <p:txBody>
          <a:bodyPr anchor="ctr"/>
          <a:lstStyle/>
          <a:p>
            <a:pPr algn="ctr">
              <a:buNone/>
            </a:pPr>
            <a:r>
              <a:rPr kumimoji="0" lang="ar-JO" sz="28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المبتدأ</a:t>
            </a:r>
          </a:p>
          <a:p>
            <a:pPr algn="ctr">
              <a:buNone/>
            </a:pPr>
            <a:r>
              <a:rPr kumimoji="0" lang="ar-JO" sz="18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(المادة المتناولة اوالفكرة الرئيسية)</a:t>
            </a:r>
          </a:p>
          <a:p>
            <a:pPr algn="ctr">
              <a:buFont typeface="Wingdings" charset="0"/>
              <a:buNone/>
            </a:pPr>
            <a:endParaRPr kumimoji="0" lang="en-US" sz="18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5148498" y="1943101"/>
            <a:ext cx="3124200" cy="12954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65000"/>
              <a:defRPr/>
            </a:pPr>
            <a:r>
              <a:rPr lang="ar-JO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الخبر / نقاط التوكيد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SzPct val="65000"/>
              <a:defRPr/>
            </a:pPr>
            <a:r>
              <a:rPr lang="ar-JO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اتجاة حركة النص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323248" y="2274607"/>
            <a:ext cx="676275" cy="762000"/>
            <a:chOff x="2304" y="1344"/>
            <a:chExt cx="480" cy="480"/>
          </a:xfrm>
          <a:solidFill>
            <a:schemeClr val="tx1"/>
          </a:solidFill>
        </p:grpSpPr>
        <p:sp>
          <p:nvSpPr>
            <p:cNvPr id="80907" name="Rectangle 6"/>
            <p:cNvSpPr>
              <a:spLocks noChangeArrowheads="1"/>
            </p:cNvSpPr>
            <p:nvPr/>
          </p:nvSpPr>
          <p:spPr bwMode="auto">
            <a:xfrm>
              <a:off x="2496" y="1344"/>
              <a:ext cx="96" cy="4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908" name="Rectangle 7"/>
            <p:cNvSpPr>
              <a:spLocks noChangeArrowheads="1"/>
            </p:cNvSpPr>
            <p:nvPr/>
          </p:nvSpPr>
          <p:spPr bwMode="auto">
            <a:xfrm rot="5400000">
              <a:off x="2496" y="1344"/>
              <a:ext cx="96" cy="4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1000" name="Rectangle 8"/>
          <p:cNvSpPr>
            <a:spLocks noChangeArrowheads="1"/>
          </p:cNvSpPr>
          <p:nvPr/>
        </p:nvSpPr>
        <p:spPr bwMode="auto">
          <a:xfrm>
            <a:off x="755576" y="784796"/>
            <a:ext cx="7620000" cy="313502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1001" name="Text Box 9"/>
          <p:cNvSpPr txBox="1">
            <a:spLocks noChangeArrowheads="1"/>
          </p:cNvSpPr>
          <p:nvPr/>
        </p:nvSpPr>
        <p:spPr bwMode="auto">
          <a:xfrm>
            <a:off x="1700225" y="4078813"/>
            <a:ext cx="18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السؤال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341002" name="Text Box 10"/>
          <p:cNvSpPr txBox="1">
            <a:spLocks noChangeArrowheads="1"/>
          </p:cNvSpPr>
          <p:nvPr/>
        </p:nvSpPr>
        <p:spPr bwMode="auto">
          <a:xfrm>
            <a:off x="5912552" y="4128251"/>
            <a:ext cx="2065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3600" b="1" i="0" u="sng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defRPr>
            </a:lvl1pPr>
          </a:lstStyle>
          <a:p>
            <a:r>
              <a:rPr lang="ar-JO" dirty="0"/>
              <a:t>الإجابة</a:t>
            </a:r>
            <a:endParaRPr lang="en-US" dirty="0"/>
          </a:p>
        </p:txBody>
      </p:sp>
      <p:sp>
        <p:nvSpPr>
          <p:cNvPr id="341003" name="Text Box 11"/>
          <p:cNvSpPr txBox="1">
            <a:spLocks noChangeArrowheads="1"/>
          </p:cNvSpPr>
          <p:nvPr/>
        </p:nvSpPr>
        <p:spPr bwMode="auto">
          <a:xfrm>
            <a:off x="1121643" y="4758243"/>
            <a:ext cx="335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السبب الذي يجب أن يسبح الناس الله</a:t>
            </a:r>
            <a:r>
              <a:rPr kumimoji="0" lang="ar-JO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لأجله</a:t>
            </a:r>
            <a:r>
              <a:rPr kumimoji="0" lang="ar-JO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1004" name="Text Box 12"/>
          <p:cNvSpPr txBox="1">
            <a:spLocks noChangeArrowheads="1"/>
          </p:cNvSpPr>
          <p:nvPr/>
        </p:nvSpPr>
        <p:spPr bwMode="auto">
          <a:xfrm>
            <a:off x="1121643" y="5714092"/>
            <a:ext cx="335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اختبار شخصية</a:t>
            </a:r>
            <a:r>
              <a:rPr kumimoji="0" lang="ar-JO" sz="28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الشخص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54" name="Text Box 13"/>
          <p:cNvSpPr txBox="1">
            <a:spLocks noChangeArrowheads="1"/>
          </p:cNvSpPr>
          <p:nvPr/>
        </p:nvSpPr>
        <p:spPr bwMode="auto">
          <a:xfrm>
            <a:off x="8543925" y="76200"/>
            <a:ext cx="530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099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099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09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09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5" grpId="0" build="p" animBg="1"/>
      <p:bldP spid="340995" grpId="1" build="p"/>
      <p:bldP spid="340996" grpId="0" animBg="1"/>
      <p:bldP spid="341000" grpId="0" animBg="1"/>
      <p:bldP spid="341001" grpId="0"/>
      <p:bldP spid="341002" grpId="0"/>
      <p:bldP spid="341003" grpId="0"/>
      <p:bldP spid="3410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 descr="Gree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323529" y="4133850"/>
            <a:ext cx="8208912" cy="2308324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ar-JO" b="1" dirty="0">
                <a:solidFill>
                  <a:schemeClr val="bg1"/>
                </a:solidFill>
                <a:latin typeface="Arial"/>
                <a:cs typeface="Arial"/>
              </a:rPr>
              <a:t> تحزير :</a:t>
            </a:r>
          </a:p>
          <a:p>
            <a:pPr algn="r">
              <a:defRPr/>
            </a:pPr>
            <a:r>
              <a:rPr lang="ar-JO" b="1" dirty="0">
                <a:solidFill>
                  <a:schemeClr val="bg1"/>
                </a:solidFill>
                <a:latin typeface="Arial"/>
                <a:cs typeface="Arial"/>
              </a:rPr>
              <a:t>كتابة التعبيرات في هذا النموذج ذات الاربعة نقاط تجبرك على أن تكون واضحاً وضوح الشمس عن ماذا تعتقد من المعاني عن مقطع النص المقدس .</a:t>
            </a:r>
          </a:p>
          <a:p>
            <a:pPr algn="r">
              <a:defRPr/>
            </a:pPr>
            <a:endParaRPr lang="ar-JO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>
              <a:defRPr/>
            </a:pPr>
            <a:r>
              <a:rPr lang="ar-JO" b="1" dirty="0">
                <a:solidFill>
                  <a:schemeClr val="bg1"/>
                </a:solidFill>
                <a:latin typeface="Arial"/>
                <a:cs typeface="Arial"/>
              </a:rPr>
              <a:t>بينما من الممكن أن تكون واضحاً ولكن مخطئاً</a:t>
            </a:r>
          </a:p>
          <a:p>
            <a:pPr algn="r">
              <a:defRPr/>
            </a:pPr>
            <a:r>
              <a:rPr lang="ar-JO" b="1" dirty="0">
                <a:solidFill>
                  <a:schemeClr val="bg1"/>
                </a:solidFill>
                <a:latin typeface="Arial"/>
                <a:cs typeface="Arial"/>
              </a:rPr>
              <a:t>لذلك استخدم التفسير الطبيعي الجيد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3352800" cy="10779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المبتدأ</a:t>
            </a:r>
            <a:br>
              <a:rPr lang="en-US" sz="32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</a:b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(Z</a:t>
            </a:r>
            <a:r>
              <a:rPr lang="en-US" sz="20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1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+X)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7620000" cy="701675"/>
          </a:xfrm>
          <a:gradFill rotWithShape="0">
            <a:gsLst>
              <a:gs pos="0">
                <a:srgbClr val="660066">
                  <a:gamma/>
                  <a:shade val="17255"/>
                  <a:invGamma/>
                </a:srgbClr>
              </a:gs>
              <a:gs pos="50000">
                <a:srgbClr val="660066"/>
              </a:gs>
              <a:gs pos="100000">
                <a:srgbClr val="660066">
                  <a:gamma/>
                  <a:shade val="17255"/>
                  <a:invGamma/>
                </a:srgbClr>
              </a:gs>
            </a:gsLst>
            <a:lin ang="5400000" scaled="1"/>
          </a:gradFill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ar-J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 )؟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Z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1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+X+Z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+Y</a:t>
            </a:r>
            <a:r>
              <a:rPr lang="ar-J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ما هو صيغة / نموذج (</a:t>
            </a:r>
            <a:endParaRPr lang="en-US" sz="8000" b="1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/>
                <a:cs typeface="Arial"/>
              </a:rPr>
              <a:t>33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648200" y="1295400"/>
            <a:ext cx="4130675" cy="10779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الخبر</a:t>
            </a:r>
            <a:br>
              <a:rPr lang="en-US" sz="32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</a:b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(Z</a:t>
            </a:r>
            <a:r>
              <a:rPr lang="en-US" sz="20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2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pitchFamily="-112" charset="-128"/>
                <a:cs typeface="Arial"/>
              </a:rPr>
              <a:t>+Y)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2590800"/>
            <a:ext cx="2057400" cy="1600200"/>
            <a:chOff x="0" y="1632"/>
            <a:chExt cx="1296" cy="1008"/>
          </a:xfrm>
          <a:solidFill>
            <a:srgbClr val="FFFF00"/>
          </a:solidFill>
        </p:grpSpPr>
        <p:sp>
          <p:nvSpPr>
            <p:cNvPr id="90130" name="AutoShape 9"/>
            <p:cNvSpPr>
              <a:spLocks noChangeArrowheads="1"/>
            </p:cNvSpPr>
            <p:nvPr/>
          </p:nvSpPr>
          <p:spPr bwMode="auto">
            <a:xfrm rot="10800000">
              <a:off x="0" y="1632"/>
              <a:ext cx="1296" cy="1008"/>
            </a:xfrm>
            <a:prstGeom prst="wedgeEllipseCallout">
              <a:avLst>
                <a:gd name="adj1" fmla="val -38273"/>
                <a:gd name="adj2" fmla="val 68153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90131" name="Text Box 10"/>
            <p:cNvSpPr txBox="1">
              <a:spLocks noChangeArrowheads="1"/>
            </p:cNvSpPr>
            <p:nvPr/>
          </p:nvSpPr>
          <p:spPr bwMode="auto">
            <a:xfrm>
              <a:off x="374" y="1753"/>
              <a:ext cx="49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ar-JO" b="1" dirty="0">
                  <a:latin typeface="Arial"/>
                  <a:ea typeface="ＭＳ Ｐゴシック" charset="-128"/>
                  <a:cs typeface="Arial"/>
                </a:rPr>
                <a:t>المبتدأ</a:t>
              </a:r>
              <a:endParaRPr lang="en-US" b="1" dirty="0">
                <a:latin typeface="Arial"/>
                <a:ea typeface="ＭＳ Ｐゴシック" charset="-128"/>
                <a:cs typeface="Arial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572000" y="2590800"/>
            <a:ext cx="2057400" cy="1600200"/>
            <a:chOff x="0" y="1632"/>
            <a:chExt cx="1296" cy="1008"/>
          </a:xfrm>
          <a:solidFill>
            <a:srgbClr val="FFFF00"/>
          </a:solidFill>
        </p:grpSpPr>
        <p:sp>
          <p:nvSpPr>
            <p:cNvPr id="90128" name="AutoShape 13"/>
            <p:cNvSpPr>
              <a:spLocks noChangeArrowheads="1"/>
            </p:cNvSpPr>
            <p:nvPr/>
          </p:nvSpPr>
          <p:spPr bwMode="auto">
            <a:xfrm rot="10800000">
              <a:off x="0" y="1632"/>
              <a:ext cx="1296" cy="1008"/>
            </a:xfrm>
            <a:prstGeom prst="wedgeEllipseCallout">
              <a:avLst>
                <a:gd name="adj1" fmla="val -38273"/>
                <a:gd name="adj2" fmla="val 68153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90129" name="Text Box 14"/>
            <p:cNvSpPr txBox="1">
              <a:spLocks noChangeArrowheads="1"/>
            </p:cNvSpPr>
            <p:nvPr/>
          </p:nvSpPr>
          <p:spPr bwMode="auto">
            <a:xfrm>
              <a:off x="399" y="1753"/>
              <a:ext cx="44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ar-JO" b="1" dirty="0">
                  <a:latin typeface="Arial"/>
                  <a:ea typeface="ＭＳ Ｐゴシック" charset="-128"/>
                  <a:cs typeface="Arial"/>
                </a:rPr>
                <a:t>الخبر</a:t>
              </a:r>
              <a:endParaRPr lang="en-US" b="1" dirty="0">
                <a:latin typeface="Arial"/>
                <a:ea typeface="ＭＳ Ｐゴシック" charset="-128"/>
                <a:cs typeface="Arial"/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133603" y="2590800"/>
            <a:ext cx="2057403" cy="1600200"/>
            <a:chOff x="1344" y="1632"/>
            <a:chExt cx="1296" cy="1008"/>
          </a:xfrm>
          <a:solidFill>
            <a:schemeClr val="bg1"/>
          </a:solidFill>
        </p:grpSpPr>
        <p:sp>
          <p:nvSpPr>
            <p:cNvPr id="90126" name="AutoShape 16"/>
            <p:cNvSpPr>
              <a:spLocks noChangeArrowheads="1"/>
            </p:cNvSpPr>
            <p:nvPr/>
          </p:nvSpPr>
          <p:spPr bwMode="auto">
            <a:xfrm rot="10800000">
              <a:off x="1344" y="1632"/>
              <a:ext cx="1296" cy="1008"/>
            </a:xfrm>
            <a:prstGeom prst="wedgeEllipseCallout">
              <a:avLst>
                <a:gd name="adj1" fmla="val 30861"/>
                <a:gd name="adj2" fmla="val 72912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90127" name="Text Box 17"/>
            <p:cNvSpPr txBox="1">
              <a:spLocks noChangeArrowheads="1"/>
            </p:cNvSpPr>
            <p:nvPr/>
          </p:nvSpPr>
          <p:spPr bwMode="auto">
            <a:xfrm>
              <a:off x="1536" y="1920"/>
              <a:ext cx="90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ar-JO" sz="2000" b="1" dirty="0">
                  <a:latin typeface="Arial"/>
                  <a:ea typeface="ＭＳ Ｐゴシック" charset="-128"/>
                  <a:cs typeface="Arial"/>
                </a:rPr>
                <a:t>الفكرة الرئيسية</a:t>
              </a:r>
              <a:endParaRPr lang="en-US" sz="2000" b="1" dirty="0">
                <a:latin typeface="Arial"/>
                <a:ea typeface="ＭＳ Ｐゴシック" charset="-128"/>
                <a:cs typeface="Arial"/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6705600" y="2514600"/>
            <a:ext cx="2057400" cy="1600200"/>
            <a:chOff x="4224" y="1584"/>
            <a:chExt cx="1296" cy="1008"/>
          </a:xfrm>
          <a:solidFill>
            <a:schemeClr val="bg1"/>
          </a:solidFill>
        </p:grpSpPr>
        <p:sp>
          <p:nvSpPr>
            <p:cNvPr id="90124" name="AutoShape 19"/>
            <p:cNvSpPr>
              <a:spLocks noChangeArrowheads="1"/>
            </p:cNvSpPr>
            <p:nvPr/>
          </p:nvSpPr>
          <p:spPr bwMode="auto">
            <a:xfrm rot="10800000">
              <a:off x="4224" y="1584"/>
              <a:ext cx="1296" cy="1008"/>
            </a:xfrm>
            <a:prstGeom prst="wedgeEllipseCallout">
              <a:avLst>
                <a:gd name="adj1" fmla="val 33949"/>
                <a:gd name="adj2" fmla="val 64977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>
                <a:latin typeface="Arial"/>
                <a:ea typeface="ＭＳ Ｐゴシック" charset="-128"/>
                <a:cs typeface="Arial"/>
              </a:endParaRPr>
            </a:p>
          </p:txBody>
        </p:sp>
        <p:sp>
          <p:nvSpPr>
            <p:cNvPr id="90125" name="Text Box 20"/>
            <p:cNvSpPr txBox="1">
              <a:spLocks noChangeArrowheads="1"/>
            </p:cNvSpPr>
            <p:nvPr/>
          </p:nvSpPr>
          <p:spPr bwMode="auto">
            <a:xfrm>
              <a:off x="4425" y="1920"/>
              <a:ext cx="9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ar-JO" b="1" dirty="0">
                  <a:latin typeface="Arial"/>
                  <a:ea typeface="ＭＳ Ｐゴシック" charset="-128"/>
                  <a:cs typeface="Arial"/>
                </a:rPr>
                <a:t>الفكرة الثانوية</a:t>
              </a:r>
              <a:endParaRPr lang="en-US" b="1" dirty="0">
                <a:latin typeface="Arial"/>
                <a:ea typeface="ＭＳ Ｐゴシック" charset="-128"/>
                <a:cs typeface="Arial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544569"/>
              </p:ext>
            </p:extLst>
          </p:nvPr>
        </p:nvGraphicFramePr>
        <p:xfrm>
          <a:off x="467544" y="1340769"/>
          <a:ext cx="8496944" cy="561662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8863">
                <a:tc>
                  <a:txBody>
                    <a:bodyPr/>
                    <a:lstStyle/>
                    <a:p>
                      <a:pPr marR="21082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JO" sz="1800" dirty="0">
                          <a:effectLst/>
                        </a:rPr>
                        <a:t>المبتدأ</a:t>
                      </a:r>
                      <a:endParaRPr lang="en-SG" sz="1200" b="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R="21082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JO" sz="1800" dirty="0">
                          <a:effectLst/>
                        </a:rPr>
                        <a:t>الفكرة الرئيسية</a:t>
                      </a:r>
                      <a:endParaRPr lang="en-SG" sz="1200" b="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R="21082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JO" sz="1800" dirty="0">
                          <a:effectLst/>
                        </a:rPr>
                        <a:t>الخبر</a:t>
                      </a:r>
                      <a:endParaRPr lang="en-SG" sz="1200" b="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R="21082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JO" sz="1800" dirty="0">
                          <a:effectLst/>
                        </a:rPr>
                        <a:t>الفكرة الثانوية</a:t>
                      </a:r>
                      <a:endParaRPr lang="en-SG" sz="1200" b="0" i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800" marR="50800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552">
                <a:tc>
                  <a:txBody>
                    <a:bodyPr/>
                    <a:lstStyle/>
                    <a:p>
                      <a:pPr marR="210820"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endParaRPr lang="en-SG" sz="1600" b="0" i="0" dirty="0">
                        <a:solidFill>
                          <a:srgbClr val="FFFFFF"/>
                        </a:solidFill>
                        <a:effectLst/>
                        <a:latin typeface="Aharoni" panose="02010803020104030203" pitchFamily="2" charset="-79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50800" marR="5080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JO" sz="2400" b="1" dirty="0">
                          <a:solidFill>
                            <a:srgbClr val="FFFFFF"/>
                          </a:solidFill>
                          <a:effectLst/>
                          <a:latin typeface="Aharoni" panose="02010803020104030203" pitchFamily="2" charset="-79"/>
                        </a:rPr>
                        <a:t>الإنتصار على الشيطان</a:t>
                      </a:r>
                      <a:endParaRPr lang="en-SG" sz="1600" b="0" i="0" dirty="0">
                        <a:solidFill>
                          <a:srgbClr val="FFFFFF"/>
                        </a:solidFill>
                        <a:effectLst/>
                        <a:latin typeface="Aharoni" panose="02010803020104030203" pitchFamily="2" charset="-79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endParaRPr lang="en-SG" sz="1600" b="0" i="0" dirty="0">
                        <a:solidFill>
                          <a:srgbClr val="FFFFFF"/>
                        </a:solidFill>
                        <a:effectLst/>
                        <a:latin typeface="Aharoni" panose="02010803020104030203" pitchFamily="2" charset="-79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JO" sz="2400" b="1" dirty="0">
                          <a:solidFill>
                            <a:srgbClr val="FFFFFF"/>
                          </a:solidFill>
                          <a:effectLst/>
                          <a:latin typeface="Aharoni" panose="02010803020104030203" pitchFamily="2" charset="-79"/>
                        </a:rPr>
                        <a:t>الثقة بالمسيح</a:t>
                      </a:r>
                      <a:endParaRPr lang="en-SG" sz="1600" b="0" i="0" dirty="0">
                        <a:solidFill>
                          <a:srgbClr val="FFFFFF"/>
                        </a:solidFill>
                        <a:effectLst/>
                        <a:latin typeface="Aharoni" panose="02010803020104030203" pitchFamily="2" charset="-79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9104">
                <a:tc>
                  <a:txBody>
                    <a:bodyPr/>
                    <a:lstStyle/>
                    <a:p>
                      <a:pPr marR="210820"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JO" sz="2400" b="1" dirty="0">
                          <a:solidFill>
                            <a:srgbClr val="FFFFFF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الوسائل التي </a:t>
                      </a:r>
                    </a:p>
                    <a:p>
                      <a:pPr marR="210820"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JO" sz="2000" b="1" i="0" dirty="0">
                          <a:solidFill>
                            <a:srgbClr val="FFFFFF"/>
                          </a:solidFill>
                          <a:effectLst/>
                          <a:latin typeface="Aharoni" panose="02010803020104030203" pitchFamily="2" charset="-79"/>
                          <a:ea typeface="Times New Roman"/>
                          <a:cs typeface="Aharoni" panose="02010803020104030203" pitchFamily="2" charset="-79"/>
                        </a:rPr>
                        <a:t>(في كلمات اخري )</a:t>
                      </a:r>
                    </a:p>
                    <a:p>
                      <a:pPr marR="210820"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JO" sz="3200" b="1" i="0" dirty="0">
                          <a:solidFill>
                            <a:srgbClr val="FFFFFF"/>
                          </a:solidFill>
                          <a:effectLst/>
                          <a:latin typeface="Aharoni" panose="02010803020104030203" pitchFamily="2" charset="-79"/>
                          <a:ea typeface="Times New Roman"/>
                          <a:cs typeface="Aharoni" panose="02010803020104030203" pitchFamily="2" charset="-79"/>
                        </a:rPr>
                        <a:t>الطريقة</a:t>
                      </a:r>
                      <a:endParaRPr lang="en-SG" sz="2000" b="0" i="0" dirty="0">
                        <a:solidFill>
                          <a:srgbClr val="FFFFFF"/>
                        </a:solidFill>
                        <a:effectLst/>
                        <a:latin typeface="Aharoni" panose="02010803020104030203" pitchFamily="2" charset="-79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50800" marR="5080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JO" sz="2400" b="1" dirty="0">
                          <a:solidFill>
                            <a:srgbClr val="FFFFFF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يمنح اللة الانتصار علي الشيطان</a:t>
                      </a:r>
                      <a:endParaRPr lang="en-SG" sz="1600" b="0" i="0" dirty="0">
                        <a:solidFill>
                          <a:srgbClr val="FFFFFF"/>
                        </a:solidFill>
                        <a:effectLst/>
                        <a:latin typeface="Aharoni" panose="02010803020104030203" pitchFamily="2" charset="-79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JO" sz="2400" b="1" dirty="0">
                          <a:solidFill>
                            <a:srgbClr val="FFFFFF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يكون بواسطة</a:t>
                      </a:r>
                      <a:endParaRPr lang="en-SG" sz="1600" b="0" i="0" dirty="0">
                        <a:solidFill>
                          <a:srgbClr val="FFFFFF"/>
                        </a:solidFill>
                        <a:effectLst/>
                        <a:latin typeface="Aharoni" panose="02010803020104030203" pitchFamily="2" charset="-79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JO" sz="2400" b="1" dirty="0">
                          <a:solidFill>
                            <a:srgbClr val="FFFFFF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يمكننا ان نثق في المسيح وحدة</a:t>
                      </a:r>
                      <a:endParaRPr lang="en-SG" sz="1600" b="0" i="0" dirty="0">
                        <a:solidFill>
                          <a:srgbClr val="FFFFFF"/>
                        </a:solidFill>
                        <a:effectLst/>
                        <a:latin typeface="Aharoni" panose="02010803020104030203" pitchFamily="2" charset="-79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9104">
                <a:tc>
                  <a:txBody>
                    <a:bodyPr/>
                    <a:lstStyle/>
                    <a:p>
                      <a:pPr marR="210820"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JO" sz="2400" b="1" dirty="0">
                          <a:solidFill>
                            <a:srgbClr val="FFFFFF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الوسائل التي </a:t>
                      </a:r>
                      <a:endParaRPr lang="en-SG" sz="1600" b="0" i="0" dirty="0">
                        <a:solidFill>
                          <a:srgbClr val="FFFFFF"/>
                        </a:solidFill>
                        <a:effectLst/>
                        <a:latin typeface="Aharoni" panose="02010803020104030203" pitchFamily="2" charset="-79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50800" marR="5080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JO" sz="2400" b="1" dirty="0">
                          <a:solidFill>
                            <a:srgbClr val="FFFFFF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يجب علينا ان نثق بلا خوف في المسيح</a:t>
                      </a:r>
                      <a:endParaRPr lang="en-SG" sz="1600" b="0" i="0" dirty="0">
                        <a:solidFill>
                          <a:srgbClr val="FFFFFF"/>
                        </a:solidFill>
                        <a:effectLst/>
                        <a:latin typeface="Aharoni" panose="02010803020104030203" pitchFamily="2" charset="-79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JO" sz="2400" b="1" dirty="0">
                          <a:solidFill>
                            <a:srgbClr val="FFFFFF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يكون بواسطة</a:t>
                      </a:r>
                      <a:endParaRPr lang="en-SG" sz="1600" b="0" i="0" dirty="0">
                        <a:solidFill>
                          <a:srgbClr val="FFFFFF"/>
                        </a:solidFill>
                        <a:effectLst/>
                        <a:latin typeface="Aharoni" panose="02010803020104030203" pitchFamily="2" charset="-79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10820"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JO" sz="2400" b="1" dirty="0">
                          <a:solidFill>
                            <a:srgbClr val="FFFFFF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الوثوق بأحكامة بدلاً من احكامنا</a:t>
                      </a:r>
                      <a:endParaRPr lang="en-SG" sz="1600" b="0" i="0" dirty="0">
                        <a:solidFill>
                          <a:srgbClr val="FFFFFF"/>
                        </a:solidFill>
                        <a:effectLst/>
                        <a:latin typeface="Aharoni" panose="02010803020104030203" pitchFamily="2" charset="-79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50800" marR="5080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7041" name="Text Box 4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4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Z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+X+Z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+Y </a:t>
            </a:r>
            <a:r>
              <a:rPr lang="ar-JO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المثال الاول علي النموذج</a:t>
            </a:r>
            <a:endParaRPr lang="en-US" sz="80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6856538" y="2920678"/>
            <a:ext cx="2251966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2601145" y="2920678"/>
            <a:ext cx="2181225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10345" y="2920678"/>
            <a:ext cx="2531368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4963345" y="2920678"/>
            <a:ext cx="1749177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6856538" y="4762463"/>
            <a:ext cx="2251966" cy="1877144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2662808" y="4762463"/>
            <a:ext cx="19812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0" y="4762463"/>
            <a:ext cx="2531368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4860776" y="4762463"/>
            <a:ext cx="1851746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animBg="1"/>
      <p:bldP spid="21515" grpId="0" animBg="1"/>
      <p:bldP spid="21516" grpId="0" animBg="1"/>
      <p:bldP spid="21517" grpId="0" animBg="1"/>
      <p:bldP spid="21518" grpId="0" animBg="1"/>
      <p:bldP spid="21519" grpId="0" animBg="1"/>
      <p:bldP spid="21520" grpId="0" animBg="1"/>
      <p:bldP spid="21521" grpId="0" animBg="1"/>
    </p:bldLst>
  </p:timing>
</p:sld>
</file>

<file path=ppt/theme/theme1.xml><?xml version="1.0" encoding="utf-8"?>
<a:theme xmlns:a="http://schemas.openxmlformats.org/drawingml/2006/main" name="Contemporary">
  <a:themeElements>
    <a:clrScheme name="Contemporary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Contemporar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Contemporary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Warp">
  <a:themeElements>
    <a:clrScheme name="Warp 1">
      <a:dk1>
        <a:srgbClr val="000000"/>
      </a:dk1>
      <a:lt1>
        <a:srgbClr val="FFFFFF"/>
      </a:lt1>
      <a:dk2>
        <a:srgbClr val="238D89"/>
      </a:dk2>
      <a:lt2>
        <a:srgbClr val="FF9900"/>
      </a:lt2>
      <a:accent1>
        <a:srgbClr val="C87700"/>
      </a:accent1>
      <a:accent2>
        <a:srgbClr val="643C00"/>
      </a:accent2>
      <a:accent3>
        <a:srgbClr val="ACC5C4"/>
      </a:accent3>
      <a:accent4>
        <a:srgbClr val="DADADA"/>
      </a:accent4>
      <a:accent5>
        <a:srgbClr val="E0BDAA"/>
      </a:accent5>
      <a:accent6>
        <a:srgbClr val="5A3500"/>
      </a:accent6>
      <a:hlink>
        <a:srgbClr val="FF9933"/>
      </a:hlink>
      <a:folHlink>
        <a:srgbClr val="FFBE5F"/>
      </a:folHlink>
    </a:clrScheme>
    <a:fontScheme name="Wa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Warp 1">
        <a:dk1>
          <a:srgbClr val="000000"/>
        </a:dk1>
        <a:lt1>
          <a:srgbClr val="FFFFFF"/>
        </a:lt1>
        <a:dk2>
          <a:srgbClr val="238D89"/>
        </a:dk2>
        <a:lt2>
          <a:srgbClr val="FF9900"/>
        </a:lt2>
        <a:accent1>
          <a:srgbClr val="C87700"/>
        </a:accent1>
        <a:accent2>
          <a:srgbClr val="643C00"/>
        </a:accent2>
        <a:accent3>
          <a:srgbClr val="ACC5C4"/>
        </a:accent3>
        <a:accent4>
          <a:srgbClr val="DADADA"/>
        </a:accent4>
        <a:accent5>
          <a:srgbClr val="E0BDAA"/>
        </a:accent5>
        <a:accent6>
          <a:srgbClr val="5A3500"/>
        </a:accent6>
        <a:hlink>
          <a:srgbClr val="FF9933"/>
        </a:hlink>
        <a:folHlink>
          <a:srgbClr val="FFBE5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ar Code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FF6600"/>
      </a:accent1>
      <a:accent2>
        <a:srgbClr val="99CC00"/>
      </a:accent2>
      <a:accent3>
        <a:srgbClr val="AAAAAA"/>
      </a:accent3>
      <a:accent4>
        <a:srgbClr val="DADADA"/>
      </a:accent4>
      <a:accent5>
        <a:srgbClr val="FFB8AA"/>
      </a:accent5>
      <a:accent6>
        <a:srgbClr val="8AB900"/>
      </a:accent6>
      <a:hlink>
        <a:srgbClr val="960000"/>
      </a:hlink>
      <a:folHlink>
        <a:srgbClr val="4068AC"/>
      </a:folHlink>
    </a:clrScheme>
    <a:fontScheme name="Bar Code">
      <a:majorFont>
        <a:latin typeface="Helvetica"/>
        <a:ea typeface="Osaka"/>
        <a:cs typeface="Osaka"/>
      </a:majorFont>
      <a:minorFont>
        <a:latin typeface="Helvetic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ar Co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el Slide">
  <a:themeElements>
    <a:clrScheme name="Gel Slid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Gel Slide">
      <a:majorFont>
        <a:latin typeface="Verdana"/>
        <a:ea typeface="MS Pゴシック"/>
        <a:cs typeface="MS Pゴシック"/>
      </a:majorFont>
      <a:minorFont>
        <a:latin typeface="Verdana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Gel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l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l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2004:Templates:Presentations:Designs:Gel Slide</Template>
  <TotalTime>14419</TotalTime>
  <Words>2306</Words>
  <Application>Microsoft Macintosh PowerPoint</Application>
  <PresentationFormat>On-screen Show (4:3)</PresentationFormat>
  <Paragraphs>359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37</vt:i4>
      </vt:variant>
    </vt:vector>
  </HeadingPairs>
  <TitlesOfParts>
    <vt:vector size="62" baseType="lpstr">
      <vt:lpstr>ＭＳ Ｐゴシック</vt:lpstr>
      <vt:lpstr>ＭＳ Ｐゴシック</vt:lpstr>
      <vt:lpstr>Osaka</vt:lpstr>
      <vt:lpstr>Times</vt:lpstr>
      <vt:lpstr>Aharoni</vt:lpstr>
      <vt:lpstr>Arial</vt:lpstr>
      <vt:lpstr>Arial Black</vt:lpstr>
      <vt:lpstr>Book Antiqua</vt:lpstr>
      <vt:lpstr>Calibri</vt:lpstr>
      <vt:lpstr>Helvetica</vt:lpstr>
      <vt:lpstr>Monotype Sorts</vt:lpstr>
      <vt:lpstr>Times New Roman</vt:lpstr>
      <vt:lpstr>Verdana</vt:lpstr>
      <vt:lpstr>Wingdings</vt:lpstr>
      <vt:lpstr>Contemporary</vt:lpstr>
      <vt:lpstr>Bar Code</vt:lpstr>
      <vt:lpstr>Default Design</vt:lpstr>
      <vt:lpstr>Gel Slide</vt:lpstr>
      <vt:lpstr>1_Schmooze</vt:lpstr>
      <vt:lpstr>6_Default Design</vt:lpstr>
      <vt:lpstr>10_Blank Presentation</vt:lpstr>
      <vt:lpstr>2_Schmooze</vt:lpstr>
      <vt:lpstr>Orbit</vt:lpstr>
      <vt:lpstr>Warp</vt:lpstr>
      <vt:lpstr>2_untitled 1</vt:lpstr>
      <vt:lpstr>وضع الخطوط التفسيرية العريضة</vt:lpstr>
      <vt:lpstr>اختبار سدوم ( تك 19 )</vt:lpstr>
      <vt:lpstr>What do you do for a living?</vt:lpstr>
      <vt:lpstr>Could you be more vague?</vt:lpstr>
      <vt:lpstr>عملية إعداد عظة تفسيرية </vt:lpstr>
      <vt:lpstr>أحياناً فكرتنا الرئيسية لديها عناصر مفقودة.</vt:lpstr>
      <vt:lpstr>صياغة الفكرة التفسيرية</vt:lpstr>
      <vt:lpstr> )؟Z1+X+Z2+Yما هو صيغة / نموذج (</vt:lpstr>
      <vt:lpstr>Z1+X+Z2+Y المثال الاول علي النموذج</vt:lpstr>
      <vt:lpstr>Z1+X+Z2+Y المثال الثاني علي النموذج</vt:lpstr>
      <vt:lpstr>Z1+X+Z2+Y المثال ثلاثة علي النموذج</vt:lpstr>
      <vt:lpstr>Z1+X+Z2+Y فحص النموذج</vt:lpstr>
      <vt:lpstr>Z1+X+Z2+Y فحص الشكل </vt:lpstr>
      <vt:lpstr>الأسئلة التفسيرية الطبيعية وتعريفات - أوصاف</vt:lpstr>
      <vt:lpstr>الأسئلة التفسيرية الطبيعية وتعريفات - أوصاف</vt:lpstr>
      <vt:lpstr>الأسئلة التفسيرية الطبيعية وتعريفات - أوصاف</vt:lpstr>
      <vt:lpstr>كيف تعرف أي وصف / تعريف لكي تستخدمه؟</vt:lpstr>
      <vt:lpstr>أي نوع من الحيوانات أنت؟</vt:lpstr>
      <vt:lpstr>مزمور 23</vt:lpstr>
      <vt:lpstr>أنت خروف</vt:lpstr>
      <vt:lpstr>إلى مياه الراحة يوردني</vt:lpstr>
      <vt:lpstr>مزمور 23</vt:lpstr>
      <vt:lpstr>المزمور 23  المخطط التفسيري</vt:lpstr>
      <vt:lpstr>وترتِّب قدّامي مائدةً تجاهَ مضايقيَّ (الآية 5)</vt:lpstr>
      <vt:lpstr>PowerPoint Presentation</vt:lpstr>
      <vt:lpstr>PowerPoint Presentation</vt:lpstr>
      <vt:lpstr>مزمور 23</vt:lpstr>
      <vt:lpstr>وأسكن في بيت الرب إلى مدى الأيام</vt:lpstr>
      <vt:lpstr>PowerPoint Presentation</vt:lpstr>
      <vt:lpstr>PowerPoint Presentation</vt:lpstr>
      <vt:lpstr>كيفية             استرداد العلاقات</vt:lpstr>
      <vt:lpstr>متى 18: 15-20</vt:lpstr>
      <vt:lpstr>1. (15-17) الطريقة التي ينبغي على الكنيسة أن تعيد بها بشكل صحيح خاطئ مسيحي تكون بالحفاظ على خصوصية الأمر قدر الإمكان.</vt:lpstr>
      <vt:lpstr>2. (18-20) السبب في استطاعة الكنيسة استعادة أو  الاستمرار في السعي لاستعادة المؤمنين الضالين هو أنها تستمد سلطانها من الله نفسه.</vt:lpstr>
      <vt:lpstr>فكرة تفسيرية: السبب الذي يوجب على الكنيسة استعادة مسيحي خاطئ بشكل صحيح هو أنها تمدّ سلطان الله.</vt:lpstr>
      <vt:lpstr>Black</vt:lpstr>
      <vt:lpstr>الوعظ  • 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Over White</dc:title>
  <dc:creator>Rick Griffith</dc:creator>
  <cp:lastModifiedBy>Rick Griffith</cp:lastModifiedBy>
  <cp:revision>209</cp:revision>
  <cp:lastPrinted>2023-09-06T10:48:55Z</cp:lastPrinted>
  <dcterms:created xsi:type="dcterms:W3CDTF">2016-09-12T14:23:22Z</dcterms:created>
  <dcterms:modified xsi:type="dcterms:W3CDTF">2024-02-07T17:51:52Z</dcterms:modified>
</cp:coreProperties>
</file>