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5" r:id="rId3"/>
    <p:sldMasterId id="2147483677" r:id="rId4"/>
    <p:sldMasterId id="2147483769" r:id="rId5"/>
    <p:sldMasterId id="2147483781" r:id="rId6"/>
    <p:sldMasterId id="2147483793" r:id="rId7"/>
    <p:sldMasterId id="2147483811" r:id="rId8"/>
    <p:sldMasterId id="2147483823" r:id="rId9"/>
    <p:sldMasterId id="2147483825" r:id="rId10"/>
    <p:sldMasterId id="2147483837" r:id="rId11"/>
    <p:sldMasterId id="2147483849" r:id="rId12"/>
    <p:sldMasterId id="2147483861" r:id="rId13"/>
  </p:sldMasterIdLst>
  <p:notesMasterIdLst>
    <p:notesMasterId r:id="rId45"/>
  </p:notesMasterIdLst>
  <p:sldIdLst>
    <p:sldId id="257" r:id="rId14"/>
    <p:sldId id="262" r:id="rId15"/>
    <p:sldId id="265" r:id="rId16"/>
    <p:sldId id="5259" r:id="rId17"/>
    <p:sldId id="4899" r:id="rId18"/>
    <p:sldId id="5414" r:id="rId19"/>
    <p:sldId id="427" r:id="rId20"/>
    <p:sldId id="428" r:id="rId21"/>
    <p:sldId id="1820" r:id="rId22"/>
    <p:sldId id="5415" r:id="rId23"/>
    <p:sldId id="5423" r:id="rId24"/>
    <p:sldId id="366" r:id="rId25"/>
    <p:sldId id="365" r:id="rId26"/>
    <p:sldId id="370" r:id="rId27"/>
    <p:sldId id="371" r:id="rId28"/>
    <p:sldId id="375" r:id="rId29"/>
    <p:sldId id="590" r:id="rId30"/>
    <p:sldId id="376" r:id="rId31"/>
    <p:sldId id="377" r:id="rId32"/>
    <p:sldId id="378" r:id="rId33"/>
    <p:sldId id="379" r:id="rId34"/>
    <p:sldId id="5408" r:id="rId35"/>
    <p:sldId id="399" r:id="rId36"/>
    <p:sldId id="438" r:id="rId37"/>
    <p:sldId id="5502" r:id="rId38"/>
    <p:sldId id="261" r:id="rId39"/>
    <p:sldId id="264" r:id="rId40"/>
    <p:sldId id="259" r:id="rId41"/>
    <p:sldId id="5501" r:id="rId42"/>
    <p:sldId id="4884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323" autoAdjust="0"/>
    <p:restoredTop sz="94249" autoAdjust="0"/>
  </p:normalViewPr>
  <p:slideViewPr>
    <p:cSldViewPr snapToGrid="0" snapToObjects="1">
      <p:cViewPr varScale="1">
        <p:scale>
          <a:sx n="128" d="100"/>
          <a:sy n="128" d="100"/>
        </p:scale>
        <p:origin x="1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7154-261C-A84C-9D04-BE9DE1C96332}" type="datetimeFigureOut">
              <a:rPr lang="en-US" smtClean="0"/>
              <a:t>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8706-AB89-574B-8A52-CC1BD3537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3BC45B-04FB-2B46-8E02-34CCFDC66987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13F62-F965-3248-AECB-0A682E4653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dirty="0">
                <a:effectLst/>
                <a:latin typeface="Lucida Grande" panose="020B0600040502020204" pitchFamily="34" charset="0"/>
              </a:rPr>
              <a:t>Edom was subjugated by the Assyrians in the eighth century B.C., turned into a desolate wasteland by the fifth century B.C. (Mal. 1:3), and overtaken by the Nabateans, an Arabian tribe, around 400-300 B.C.</a:t>
            </a:r>
            <a:r>
              <a:rPr lang="en-US" dirty="0">
                <a:effectLst/>
                <a:latin typeface="Times New Roman" charset="0"/>
                <a:ea typeface="ＭＳ Ｐゴシック" charset="0"/>
              </a:rPr>
              <a:t> " (Donald R. Sunukjian, "Amos," in 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The Bible Knowledge Commentary</a:t>
            </a:r>
            <a:r>
              <a:rPr lang="en-US" i="0" dirty="0">
                <a:effectLst/>
                <a:latin typeface="Times New Roman" charset="0"/>
                <a:ea typeface="ＭＳ Ｐゴシック" charset="0"/>
              </a:rPr>
              <a:t>, 1:1430</a:t>
            </a:r>
            <a:r>
              <a:rPr lang="en-US" dirty="0">
                <a:effectLst/>
                <a:latin typeface="Times New Roman" charset="0"/>
                <a:ea typeface="ＭＳ Ｐゴシック" charset="0"/>
              </a:rPr>
              <a:t>).</a:t>
            </a:r>
            <a:endParaRPr lang="en-US" dirty="0">
              <a:effectLst/>
              <a:latin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0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13F62-F965-3248-AECB-0A682E4653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dirty="0">
                <a:effectLst/>
                <a:latin typeface="Lucida Grande" panose="020B0600040502020204" pitchFamily="34" charset="0"/>
              </a:rPr>
              <a:t>Israel had violated the Mosaic Covenant in several ways, including social injustice (2:6b), legal perversion (v. 7a), sexual sin (v. 7b), abuse of collateral (v. 8a), and idolatry (v. 8b)</a:t>
            </a:r>
            <a:r>
              <a:rPr lang="en-US" dirty="0">
                <a:effectLst/>
                <a:latin typeface="Times New Roman" charset="0"/>
                <a:ea typeface="ＭＳ Ｐゴシック" charset="0"/>
              </a:rPr>
              <a:t>" (Donald R. Sunukjian, "Amos," in 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The Bible Knowledge Commentary</a:t>
            </a:r>
            <a:r>
              <a:rPr lang="en-US" i="0" dirty="0">
                <a:effectLst/>
                <a:latin typeface="Times New Roman" charset="0"/>
                <a:ea typeface="ＭＳ Ｐゴシック" charset="0"/>
              </a:rPr>
              <a:t>, 1:1430</a:t>
            </a:r>
            <a:r>
              <a:rPr lang="en-US" dirty="0">
                <a:effectLst/>
                <a:latin typeface="Times New Roman" charset="0"/>
                <a:ea typeface="ＭＳ Ｐゴシック" charset="0"/>
              </a:rPr>
              <a:t>).</a:t>
            </a:r>
            <a:endParaRPr lang="en-US" dirty="0">
              <a:effectLst/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B26123-EA5A-CB4A-A38C-141AE45006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fontAlgn="base" hangingPunct="1">
              <a:spcBef>
                <a:spcPct val="30000"/>
              </a:spcBef>
              <a:spcAft>
                <a:spcPct val="0"/>
              </a:spcAft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3846-EF15-FE4D-98B6-46647851B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في متى 18: 15-20 يقدم يسوع خطة الله لمحبة التأديب الكنسي.  دعونا نقرأها معا [اقرأ 15-20.] يحتوي هذا النص على تعاليم رئيسية حول استعادة المسيحيين في الخطية.  
• الآيات 15-17 تعطي كيفية استعادتها و ...
• الآيات 18-20 تعطي لماذا لاستعادتها.
دعونا أولا نرى كيفية استعادة العلاقات. طريقة الله لاستعادة المؤمنين بالخطيئة هي ... 
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555D78-2D74-3F4D-AE8D-A3C81C294F20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6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charset="0"/>
                <a:cs typeface="ＭＳ Ｐゴシック" charset="0"/>
              </a:rPr>
              <a:t>For Arabic, </a:t>
            </a:r>
            <a:r>
              <a:rPr lang="en-US" sz="2400" b="1" dirty="0">
                <a:solidFill>
                  <a:srgbClr val="000000"/>
                </a:solidFill>
              </a:rPr>
              <a:t>Main statements at left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charset="0"/>
                <a:cs typeface="ＭＳ Ｐゴシック" charset="0"/>
              </a:rPr>
              <a:t>Should be translated </a:t>
            </a:r>
            <a:r>
              <a:rPr lang="en-US" sz="2400" b="1" dirty="0">
                <a:solidFill>
                  <a:srgbClr val="000000"/>
                </a:solidFill>
              </a:rPr>
              <a:t>Main statements at right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mechanical layout of these five verses shows:</a:t>
            </a:r>
          </a:p>
          <a:p>
            <a:r>
              <a:rPr lang="en-US" dirty="0"/>
              <a:t>—who God gave to the Church (11)</a:t>
            </a:r>
          </a:p>
          <a:p>
            <a:r>
              <a:rPr lang="en-US" dirty="0"/>
              <a:t>—the strategy of their work (12)</a:t>
            </a:r>
          </a:p>
          <a:p>
            <a:r>
              <a:rPr lang="en-US" dirty="0"/>
              <a:t>—the goal of this strategy (13)</a:t>
            </a:r>
          </a:p>
          <a:p>
            <a:r>
              <a:rPr lang="en-US" dirty="0"/>
              <a:t>—the alternative if God's strategy is not followed (14)</a:t>
            </a:r>
          </a:p>
          <a:p>
            <a:r>
              <a:rPr lang="en-US" dirty="0"/>
              <a:t>—and what those trained are supposed to do as well (15)</a:t>
            </a:r>
          </a:p>
          <a:p>
            <a:r>
              <a:rPr lang="en-US" dirty="0"/>
              <a:t>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BS-Charts &amp; Mechanical Layouts-27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8706-AB89-574B-8A52-CC1BD3537A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4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C39972-00BD-F447-AA70-F7F0415F9D3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two main teachings on restoring Christians in sin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3846-EF15-FE4D-98B6-46647851B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في متى 18: 15-20 يقدم يسوع خطة الله لمحبة التأديب الكنسي.  دعونا نقرأها معا [اقرأ 15-20.] يحتوي هذا النص على تعاليم رئيسية حول استعادة المسيحيين في الخطية.  
• الآيات 15-17 تعطي كيفية استعادتها و ...
• الآيات 18-20 تعطي لماذا لاستعادتها.
دعونا أولا نرى كيفية استعادة العلاقات. طريقة الله لاستعادة المؤمنين بالخطيئة هي ... 
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B5004-6B9D-9C47-9365-F5DA91EFA7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13FE8-D5BB-7B44-B6CC-7F5C63CA17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9539B-D930-9D4B-8224-F99794E4C8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Preview: Today we will see two ways God deals with this inequity. From our view, the first way is past and the second way is yet future.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Text: The book of Amos reveals the way God dealt with injustice in the 700s BC in Amos 1:1–9:7 and the way he will address injustice in the future,</a:t>
            </a:r>
            <a:r>
              <a:rPr lang="en-US" baseline="0">
                <a:latin typeface="Times New Roman" charset="0"/>
                <a:ea typeface="ＭＳ Ｐゴシック" charset="0"/>
                <a:cs typeface="ＭＳ Ｐゴシック" charset="0"/>
              </a:rPr>
              <a:t> addressed in Amos 9:8-15.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rPr>
              <a:t>The LORD warned the northern nation of their exile that occurred 40 years later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D4770-5907-394F-A08A-8EDD62E230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Amos declared the sins and penalties of Israel and 7 surrounding countries for their sins against God's people, Israel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Common-339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BE-30-Amos-28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OS-26-Ezek1-39-slide 162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OS-30-Amos-68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4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853FEF7-1A82-4441-8E28-56C8F8C7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68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714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36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35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92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77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554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7B3-A712-0F49-9A88-A3DF801105E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90967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699D-1B21-3F41-8C12-B83B0EFDE460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2765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6EF-3C79-3E45-AA06-7E8522BD07BE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91516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A35F-1477-D64C-94C0-A091F255AFF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2391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754219AF-307A-9141-9A97-EC609DB9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49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3156-2ED0-8C4F-945A-B3167B73BD65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53214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B8E5-28B1-1F4B-8630-D022D40F019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83147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FACD-AF1E-764C-AF60-B7A01A468182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97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5618-BAC0-4046-BAB9-25A8758DAC2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0569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0FFF-B334-D84F-BE84-D77E84C91288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2931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9851-F586-6843-BAA6-34EB2621EF03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31434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2FF8-E6CD-194E-BD31-3E054E4284D7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21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B503131-5472-B141-9E32-9D0CBB47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0A71F65-1238-3C45-B414-3BB52587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14E1F4E-17D8-2B4C-8641-3EB03DEE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24" charset="-52"/>
                <a:ea typeface="ＭＳ Ｐゴシック" pitchFamily="24" charset="-128"/>
                <a:cs typeface="ＭＳ Ｐゴシック" pitchFamily="2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7A08-C667-1341-A6AF-3D853150D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E0B3-9D45-914B-B71E-F6B56B7865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7328-CEBD-6842-8159-28A565862D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9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4F18-4904-3A40-A51A-F0AC239037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2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64ECD-5C19-3645-9CA3-78363FE6F8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9371-92CE-E748-967D-9F031A9D11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F701-C13B-7545-9673-DA1290908E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9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AEF2-51BB-D843-966D-58F5E335D8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E54A-F8FA-9B4D-9ADE-0EB168CDB3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77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472C-3349-0949-828B-FC4341C8B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612DE-B796-FF4E-8B2F-335E16498C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8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8FB80E-E4FD-4D42-9137-99760C72F15A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05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638E4-616A-417F-9C20-FC60EB63EA15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0726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4996A-CBB0-49BC-8551-CE951D43C318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7542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216AA-94FF-4D15-9F0C-A230B3AFCCCF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16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16A9-D1D9-324C-9871-2590DCA2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0317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81980-FECC-4061-84F2-D62DBFC1BF90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16084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A016C-A165-47EF-A66F-3FF64C6520DD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4766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348E0-6512-4704-BF21-283046A1CB08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124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796D8B-463E-463C-8A7A-78C1BAEB03A6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0746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5DFF1-99FA-4592-9E62-0B2A1D242F03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59936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423CF7-271B-429B-8095-6FA060971F8C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1352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9268-51EC-43FA-B333-96D343E5CFC5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5998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4 w 1000"/>
                  <a:gd name="T5" fmla="*/ 2147483647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61 h 272"/>
                  <a:gd name="T4" fmla="*/ 240 w 624"/>
                  <a:gd name="T5" fmla="*/ 3144 h 272"/>
                  <a:gd name="T6" fmla="*/ 624 w 624"/>
                  <a:gd name="T7" fmla="*/ 35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0 h 362"/>
                  <a:gd name="T4" fmla="*/ 248 w 632"/>
                  <a:gd name="T5" fmla="*/ 90 h 362"/>
                  <a:gd name="T6" fmla="*/ 632 w 632"/>
                  <a:gd name="T7" fmla="*/ 90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62 h 385"/>
                <a:gd name="T2" fmla="*/ 5762 w 5762"/>
                <a:gd name="T3" fmla="*/ 34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03B29-E359-1246-AB1B-AADDF4BD6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4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04E4E-B7B1-1C44-8F0B-0A491CB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4F69-8263-754A-B074-0E2CAFF0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34E9E543-820E-D145-9440-EA42817EE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4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DA79-52E3-DE46-B51B-543CAC550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66373-CB87-984C-8943-1FF129C9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5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C422-FC9C-8640-9A7E-C86733F81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3E5E-91A4-A041-9326-958BAC0E7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3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6770-2033-D040-BE3A-777DE0AB9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1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C3BD-E2FE-1648-A11F-BF612C2F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0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20F8-93B7-804D-AFD0-99C92878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4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1904-FD1C-2D46-93D6-D2CD25E3D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9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7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15DBBC13-2881-3849-9A20-29FC9746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0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4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2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9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9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9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53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9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3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5BAA5D90-73FD-B64B-BDF1-321759E3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3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1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1C94-21EA-4F42-8D9C-6B1CEAC7E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9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6A02-32DB-1E43-91AE-09A0DC5A0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23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6666-CDB0-9D48-B9D6-2762BA777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65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67BB-6EA0-CD42-9D4B-3E3EC8EFA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36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B47B-371B-3843-A796-E35467660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72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512BD-E3C9-C341-8C0E-B9DAF40A5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13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92F8-38E4-2E4E-9649-C974EEA9C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6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585F-947C-9A4A-AF9D-23FCFB69A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4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1FC4-F0D6-7C4F-8DA5-81E5A6050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1928DB8-6444-DB47-9DF5-0387D61C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4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03C-AF6E-1641-BF54-94944F8608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18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0756-B544-5446-AFD9-12CD96DD1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23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EAEAEA"/>
                    </a:solidFill>
                    <a:latin typeface="Times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285BD39-354E-064B-8BD6-53367304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6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733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017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40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358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2005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048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54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27AB2EC7-ACF8-864F-A712-A716851F7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26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938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604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794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2256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1C94-21EA-4F42-8D9C-6B1CEAC7E1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2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6A02-32DB-1E43-91AE-09A0DC5A0F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12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6666-CDB0-9D48-B9D6-2762BA7774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7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67BB-6EA0-CD42-9D4B-3E3EC8EFA9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0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B47B-371B-3843-A796-E354676605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333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512BD-E3C9-C341-8C0E-B9DAF40A5D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4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5F031A5C-A64F-D449-8051-88949051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1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92F8-38E4-2E4E-9649-C974EEA9C5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43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585F-947C-9A4A-AF9D-23FCFB69AB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0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1FC4-F0D6-7C4F-8DA5-81E5A60508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15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03C-AF6E-1641-BF54-94944F8608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56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0756-B544-5446-AFD9-12CD96DD12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9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35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778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9203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577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12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14F8F8-D0BB-A94A-BB3A-6F279AFE75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0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CCFC55-0933-8A4D-9AB6-9B3A5DB64915}" type="slidenum">
              <a:rPr lang="en-US" smtClean="0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4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747BB8-7569-384D-94B1-96D98EBB11CD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9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DDF33FC-3642-254E-823E-5624A66FCFEB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1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24" charset="-52"/>
                <a:ea typeface="ＭＳ Ｐゴシック" pitchFamily="24" charset="-128"/>
                <a:cs typeface="ＭＳ Ｐゴシック" pitchFamily="24" charset="-128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24" charset="-52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24" charset="-52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0AEF52-6CDC-A648-9DE1-3C5B161729FE}" type="slidenum"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17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4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4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4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4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2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2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2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2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4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4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4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4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026" name="AutoShape 2" descr="Freeform 3"/>
            <p:cNvSpPr>
              <a:spLocks/>
            </p:cNvSpPr>
            <p:nvPr/>
          </p:nvSpPr>
          <p:spPr bwMode="auto">
            <a:xfrm>
              <a:off x="0" y="925512"/>
              <a:ext cx="7123113" cy="1055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rotWithShape="0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 descr="Freeform 4"/>
            <p:cNvSpPr>
              <a:spLocks/>
            </p:cNvSpPr>
            <p:nvPr/>
          </p:nvSpPr>
          <p:spPr bwMode="auto">
            <a:xfrm>
              <a:off x="0" y="0"/>
              <a:ext cx="7242175" cy="1903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rotWithShape="0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JO">
                <a:sym typeface="Arial" pitchFamily="34" charset="0"/>
              </a:rPr>
              <a:t>Click to edit Template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>
                <a:sym typeface="Arial" pitchFamily="34" charset="0"/>
              </a:rPr>
              <a:t>Click to edit Template text styles</a:t>
            </a:r>
          </a:p>
          <a:p>
            <a:pPr lvl="1"/>
            <a:r>
              <a:rPr lang="ar-JO">
                <a:sym typeface="Arial" pitchFamily="34" charset="0"/>
              </a:rPr>
              <a:t>Second level</a:t>
            </a:r>
          </a:p>
          <a:p>
            <a:pPr lvl="2"/>
            <a:r>
              <a:rPr lang="ar-JO">
                <a:sym typeface="Arial" pitchFamily="34" charset="0"/>
              </a:rPr>
              <a:t>Third level</a:t>
            </a:r>
          </a:p>
          <a:p>
            <a:pPr lvl="3"/>
            <a:r>
              <a:rPr lang="ar-JO">
                <a:sym typeface="Arial" pitchFamily="34" charset="0"/>
              </a:rPr>
              <a:t>Fourth level</a:t>
            </a:r>
          </a:p>
          <a:p>
            <a:pPr lvl="4"/>
            <a:r>
              <a:rPr lang="ar-JO">
                <a:sym typeface="Arial" pitchFamily="34" charset="0"/>
              </a:rPr>
              <a:t>Fifth level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5338" y="6435725"/>
            <a:ext cx="271462" cy="2698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B5A27A4-C02B-4D77-BBFB-AAAB5BE7E438}" type="slidenum">
              <a:rPr lang="ar-JO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7246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Arial" pitchFamily="34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80000"/>
        <a:buChar char="■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pitchFamily="34" charset="0"/>
        </a:defRPr>
      </a:lvl1pPr>
      <a:lvl2pPr marL="782638" indent="-325438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–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2pPr>
      <a:lvl3pPr marL="1219200" indent="-304800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3pPr>
      <a:lvl4pPr marL="17367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–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4pPr>
      <a:lvl5pPr marL="21939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5pPr>
      <a:lvl6pPr marL="26511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6pPr>
      <a:lvl7pPr marL="31083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7pPr>
      <a:lvl8pPr marL="35655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8pPr>
      <a:lvl9pPr marL="4022725" indent="-365125" algn="l" rtl="0" fontAlgn="base" hangingPunct="0">
        <a:spcBef>
          <a:spcPts val="700"/>
        </a:spcBef>
        <a:spcAft>
          <a:spcPct val="0"/>
        </a:spcAft>
        <a:buClr>
          <a:srgbClr val="FFCC66"/>
        </a:buClr>
        <a:buSzPct val="100000"/>
        <a:buChar char="▪"/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  <a:sym typeface="Arial" pitchFamily="34" charset="0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20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211" name="Freeform 4"/>
              <p:cNvSpPr>
                <a:spLocks/>
              </p:cNvSpPr>
              <p:nvPr/>
            </p:nvSpPr>
            <p:spPr bwMode="ltGray">
              <a:xfrm rot="-5400000">
                <a:off x="2548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4 w 1000"/>
                  <a:gd name="T5" fmla="*/ 2147483647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2" name="Freeform 5"/>
              <p:cNvSpPr>
                <a:spLocks/>
              </p:cNvSpPr>
              <p:nvPr/>
            </p:nvSpPr>
            <p:spPr bwMode="ltGray">
              <a:xfrm rot="-5400000">
                <a:off x="1313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16 h 317"/>
                  <a:gd name="T4" fmla="*/ 624 w 624"/>
                  <a:gd name="T5" fmla="*/ 341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3" name="Freeform 6"/>
              <p:cNvSpPr>
                <a:spLocks/>
              </p:cNvSpPr>
              <p:nvPr/>
            </p:nvSpPr>
            <p:spPr bwMode="ltGray">
              <a:xfrm rot="-5400000">
                <a:off x="974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728 h 317"/>
                  <a:gd name="T4" fmla="*/ 624 w 624"/>
                  <a:gd name="T5" fmla="*/ 37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4" name="Freeform 7"/>
              <p:cNvSpPr>
                <a:spLocks/>
              </p:cNvSpPr>
              <p:nvPr/>
            </p:nvSpPr>
            <p:spPr bwMode="ltGray">
              <a:xfrm rot="-5400000">
                <a:off x="-65" y="1753"/>
                <a:ext cx="624" cy="256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2 h 370"/>
                  <a:gd name="T4" fmla="*/ 624 w 624"/>
                  <a:gd name="T5" fmla="*/ 12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5" name="Freeform 8"/>
              <p:cNvSpPr>
                <a:spLocks/>
              </p:cNvSpPr>
              <p:nvPr/>
            </p:nvSpPr>
            <p:spPr bwMode="ltGray">
              <a:xfrm rot="-5400000">
                <a:off x="654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1 h 317"/>
                  <a:gd name="T4" fmla="*/ 624 w 624"/>
                  <a:gd name="T5" fmla="*/ 13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6" name="Freeform 9"/>
              <p:cNvSpPr>
                <a:spLocks/>
              </p:cNvSpPr>
              <p:nvPr/>
            </p:nvSpPr>
            <p:spPr bwMode="ltGray">
              <a:xfrm rot="-5400000">
                <a:off x="435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747 h 272"/>
                  <a:gd name="T4" fmla="*/ 240 w 624"/>
                  <a:gd name="T5" fmla="*/ 3300 h 272"/>
                  <a:gd name="T6" fmla="*/ 624 w 624"/>
                  <a:gd name="T7" fmla="*/ 374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7" name="Freeform 10"/>
              <p:cNvSpPr>
                <a:spLocks/>
              </p:cNvSpPr>
              <p:nvPr/>
            </p:nvSpPr>
            <p:spPr bwMode="ltGray">
              <a:xfrm rot="-5400000">
                <a:off x="145" y="1727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8" name="Freeform 11"/>
              <p:cNvSpPr>
                <a:spLocks/>
              </p:cNvSpPr>
              <p:nvPr/>
            </p:nvSpPr>
            <p:spPr bwMode="ltGray">
              <a:xfrm rot="-5400000">
                <a:off x="3200" y="165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16 h 317"/>
                  <a:gd name="T4" fmla="*/ 624 w 624"/>
                  <a:gd name="T5" fmla="*/ 341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9" name="Freeform 12"/>
              <p:cNvSpPr>
                <a:spLocks/>
              </p:cNvSpPr>
              <p:nvPr/>
            </p:nvSpPr>
            <p:spPr bwMode="ltGray">
              <a:xfrm rot="-5400000">
                <a:off x="2870" y="1660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0" name="Freeform 13"/>
              <p:cNvSpPr>
                <a:spLocks/>
              </p:cNvSpPr>
              <p:nvPr/>
            </p:nvSpPr>
            <p:spPr bwMode="ltGray">
              <a:xfrm rot="-5400000">
                <a:off x="1824" y="1747"/>
                <a:ext cx="624" cy="256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2 h 370"/>
                  <a:gd name="T4" fmla="*/ 624 w 624"/>
                  <a:gd name="T5" fmla="*/ 12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1" name="Freeform 14"/>
              <p:cNvSpPr>
                <a:spLocks/>
              </p:cNvSpPr>
              <p:nvPr/>
            </p:nvSpPr>
            <p:spPr bwMode="ltGray">
              <a:xfrm rot="-5400000">
                <a:off x="2542" y="1725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1 h 317"/>
                  <a:gd name="T4" fmla="*/ 624 w 624"/>
                  <a:gd name="T5" fmla="*/ 13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2" name="Freeform 15"/>
              <p:cNvSpPr>
                <a:spLocks/>
              </p:cNvSpPr>
              <p:nvPr/>
            </p:nvSpPr>
            <p:spPr bwMode="ltGray">
              <a:xfrm rot="-5400000">
                <a:off x="2324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88 h 272"/>
                  <a:gd name="T4" fmla="*/ 240 w 624"/>
                  <a:gd name="T5" fmla="*/ 2990 h 272"/>
                  <a:gd name="T6" fmla="*/ 624 w 624"/>
                  <a:gd name="T7" fmla="*/ 338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Freeform 16"/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4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16 h 317"/>
                  <a:gd name="T4" fmla="*/ 624 w 624"/>
                  <a:gd name="T5" fmla="*/ 341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7 h 317"/>
                  <a:gd name="T4" fmla="*/ 624 w 624"/>
                  <a:gd name="T5" fmla="*/ 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7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8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88 h 272"/>
                  <a:gd name="T4" fmla="*/ 240 w 624"/>
                  <a:gd name="T5" fmla="*/ 2990 h 272"/>
                  <a:gd name="T6" fmla="*/ 624 w 624"/>
                  <a:gd name="T7" fmla="*/ 338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9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0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62 h 385"/>
                <a:gd name="T2" fmla="*/ 431 w 5762"/>
                <a:gd name="T3" fmla="*/ 345 h 385"/>
                <a:gd name="T4" fmla="*/ 431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 w 5761"/>
                <a:gd name="T3" fmla="*/ 0 h 189"/>
                <a:gd name="T4" fmla="*/ 43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57BFD79-AA9E-E944-A6ED-E8B1F4497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eaLnBrk="0" hangingPunct="0">
              <a:defRPr/>
            </a:pPr>
            <a:fld id="{C7FCEC4A-0619-534F-AB0C-4C4D1986DF16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14F8F8-D0BB-A94A-BB3A-6F279AFE7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332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3333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4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5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6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7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</p:grpSp>
        <p:grpSp>
          <p:nvGrpSpPr>
            <p:cNvPr id="13321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3328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29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0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1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32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</p:grpSp>
        <p:grpSp>
          <p:nvGrpSpPr>
            <p:cNvPr id="13322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3323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24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25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26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  <p:sp>
            <p:nvSpPr>
              <p:cNvPr id="13327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EAEAEA"/>
                  </a:solidFill>
                  <a:latin typeface="Times" charset="0"/>
                </a:endParaRPr>
              </a:p>
            </p:txBody>
          </p:sp>
        </p:grpSp>
      </p:grpSp>
      <p:sp>
        <p:nvSpPr>
          <p:cNvPr id="1331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EAEAEA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EAEAEA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AED7F9A9-AB67-6245-ABBE-FAB14A720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9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itle 1"/>
          <p:cNvSpPr>
            <a:spLocks noGrp="1"/>
          </p:cNvSpPr>
          <p:nvPr>
            <p:ph type="title"/>
          </p:nvPr>
        </p:nvSpPr>
        <p:spPr>
          <a:xfrm>
            <a:off x="385590" y="759246"/>
            <a:ext cx="5259836" cy="2137722"/>
          </a:xfrm>
        </p:spPr>
        <p:txBody>
          <a:bodyPr/>
          <a:lstStyle/>
          <a:p>
            <a:r>
              <a:rPr lang="ar-JO" sz="6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الرسوم البيانية             والتخطيط الميكانيكي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5981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9811" name="Picture 1" descr="bible interpret 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48446"/>
            <a:ext cx="388778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31EF86-596A-8811-C58F-6F4CDC48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0914841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3" descr="j0240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0748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39" name="Object 2"/>
          <p:cNvGraphicFramePr>
            <a:graphicFrameLocks noChangeAspect="1"/>
          </p:cNvGraphicFramePr>
          <p:nvPr/>
        </p:nvGraphicFramePr>
        <p:xfrm>
          <a:off x="0" y="0"/>
          <a:ext cx="944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6447619" imgH="7059010" progId="">
                  <p:embed/>
                </p:oleObj>
              </mc:Choice>
              <mc:Fallback>
                <p:oleObj name="Photo Editor Photo" r:id="rId4" imgW="6447619" imgH="7059010" progId="">
                  <p:embed/>
                  <p:pic>
                    <p:nvPicPr>
                      <p:cNvPr id="911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45" t="3951" r="3703" b="716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488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581400" cy="2308324"/>
          </a:xfrm>
          <a:solidFill>
            <a:srgbClr val="0000CC"/>
          </a:solidFill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ar-JO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دينونة                ضد                    الأمم             (عاموس 1-2)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8" name="Picture 12" descr="j02351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366838"/>
            <a:ext cx="8572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j03458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346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2954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437063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001963"/>
            <a:ext cx="1295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8426450" y="76200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9479" name="Picture 23" descr="j0350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067425"/>
            <a:ext cx="106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C -0.00833 -0.00671 -0.01892 -0.00972 -0.025 -0.0199 C -0.0368 -0.03981 -0.03055 -0.03263 -0.04236 -0.04328 C -0.05208 -0.06249 -0.05937 -0.08472 -0.06493 -0.10671 C -0.06597 -0.1111 -0.06632 -0.1155 -0.06736 -0.1199 C -0.06892 -0.12661 -0.0724 -0.14004 -0.0724 -0.14004 C -0.07326 -0.14791 -0.075 -0.15555 -0.075 -0.16342 C -0.075 -0.1956 -0.07292 -0.24444 -0.0625 -0.27661 C -0.06128 -0.28032 -0.05868 -0.28286 -0.05746 -0.28657 C -0.05139 -0.30485 -0.05538 -0.31319 -0.03993 -0.3199 C -0.0375 -0.32222 -0.03507 -0.32476 -0.03246 -0.32661 C -0.03003 -0.32823 -0.02726 -0.32823 -0.025 -0.33009 C -0.02205 -0.33263 -0.02049 -0.33772 -0.01736 -0.34004 C -0.00781 -0.34722 0.00712 -0.35185 0.01754 -0.35671 C 0.02917 -0.35485 0.03924 -0.35786 0.04757 -0.34675 C 0.04965 -0.34397 0.05052 -0.33958 0.0526 -0.33657 C 0.05729 -0.32962 0.06441 -0.32499 0.06754 -0.31666 C 0.07083 -0.30786 0.07431 -0.29884 0.0776 -0.29004 C 0.08038 -0.28286 0.0875 -0.2699 0.0875 -0.2699 C 0.08837 -0.2655 0.08906 -0.2611 0.0901 -0.25671 C 0.09167 -0.24999 0.09514 -0.23657 0.09514 -0.23657 C 0.09254 -0.1956 0.08941 -0.17337 0.07257 -0.14004 C 0.06354 -0.1037 0.05521 -0.06689 0.04757 -0.03009 C 0.04566 -0.02129 0.04445 -0.00254 0.0375 0.00325 C 0.00712 0.02871 0.03229 -0.003 0.01754 0.01667 " pathEditMode="relative" ptsTypes="ffffffffffffffffffffffffA">
                                      <p:cBhvr>
                                        <p:cTn id="81" dur="5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94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86570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دينونة ضد الأمم</a:t>
            </a:r>
            <a:br>
              <a:rPr lang="ar-JO" sz="32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32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1-2</a:t>
            </a:r>
            <a:r>
              <a:rPr lang="en-US" sz="32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13312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995318"/>
            <a:ext cx="4355976" cy="47460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أعلن عاموس خطايا وعقوبات إسرائيل والأمم المحيطة بها لخطاياهم ضد شعب الله إسرائيل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874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86570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دمشق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1: 3-4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516216" y="2058643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جلعاد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524980" y="1995318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7427840">
            <a:off x="6596759" y="1157796"/>
            <a:ext cx="1198246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580112" y="332656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دمشق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8517078" y="607387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355976" cy="547260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دمشق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لا أرجع عنه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داسوا جلعاد بنوارج من حديد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بيت حزائيل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 بنهدد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55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86570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فلسطين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67944" y="422108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1: 6-7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172375">
            <a:off x="4273748" y="4893074"/>
            <a:ext cx="938672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58970" y="4954469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غزة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3995936" y="5229200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7504" y="1268760"/>
            <a:ext cx="4608512" cy="44644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غزة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سبوا سبياً كاملاً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لكي يسلموه إلى أدوم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سور غزة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قصورها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4208430">
            <a:off x="5045069" y="5354186"/>
            <a:ext cx="1466189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5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86570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فينيقية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1: 9-10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5123129" y="1531857"/>
            <a:ext cx="1129990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552212" y="548680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صور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5489178" y="823411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355976" cy="43924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صور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سلموا سبياً كاملاً إلى أدوم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ولم يذكروا عهد الإخوة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سور صور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قصورها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4734425">
            <a:off x="4336214" y="4300546"/>
            <a:ext cx="3514638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8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86570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أدوم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1: 11-12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5252178">
            <a:off x="5171683" y="5261849"/>
            <a:ext cx="1393086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788024" cy="55892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أدوم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 تبع بالسيف أخاه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وأفسد مراحمه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وغضبه إلى الدهر يفترس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وسخطه يحفظه إلى الأبد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تيمان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 بصرة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95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64968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عمون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1: 13-15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788024" y="1700808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جلعاد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4474402">
            <a:off x="7121882" y="2448611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5429256" cy="55892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defTabSz="457200" eaLnBrk="0" hangingPunct="0">
              <a:defRPr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بني عمون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شقوا حوامل جلعاد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لكي يوسعوا تخومهم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فأضرم ناراً على سور ربة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قصورها بجلبة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يوم القتال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بنوء في يوم الزوبعة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ويمضي ملكهم إلى السبي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 ورؤساؤه جميعاً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قال الرب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84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pPr rtl="1"/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ar-SA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عاموس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ar-JO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2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66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64968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مؤاب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2: 1-2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6302533">
            <a:off x="6257786" y="5616965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286248" cy="568863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مؤاب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أحرقوا عظام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ملك أدوم كلساً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مؤاب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 قريوت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ويموت مؤاب بضجيج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بجلبة بصوت البوق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3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64968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يهوذا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2 : 4-5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516142">
            <a:off x="4673610" y="4896883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3857620" cy="55892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يهوذا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رفضوا ناموس الله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ولم يحفظوا فرائضه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وأضلتهم أكاذيبهم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التي سار آباؤهم وراءها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فأرسل ناراً على يهوذا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فتأكل قصور أورشليم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5593953">
            <a:off x="5321681" y="3384716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8215559">
            <a:off x="6185778" y="3600740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2604056">
            <a:off x="6359516" y="4464836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2576004">
            <a:off x="4351520" y="3779552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6023249">
            <a:off x="5481481" y="4968892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49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4330700" cy="1930400"/>
          </a:xfrm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كيف تدرس         قسماً من            سفر كتابي؟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981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26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59811" name="Picture 1" descr="bible interpret 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88778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716463" y="836613"/>
            <a:ext cx="44275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542925" indent="-542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1. اقرأ النص كاملاً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2. أعطِ عناوين للفقرات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3. اربط الفقرات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4. الأقسام مع الكل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5. أذكر الموضوع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6. الملاحظات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7. الأشخاص والأماكن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8. اطرح أسئلة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cs typeface="Arial" charset="0"/>
              </a:rPr>
              <a:t>9. ماذا تعلمت؟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3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64968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إسرائيل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2: 6-7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499992" cy="55892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هكذا قال الرب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أجل ذنوب إسرائيل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الثلاثة والأربعة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أرجع عنه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لأنهم باعوا البار بالفضة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والبائس لأجل نعلين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الذين يتهممون تراب الأرض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على رؤوس المساكين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ويصدون سبيل البائسين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ويذهب رجل وأبوه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إلى صبية واحدة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حتى يدنسوا اسم قدسي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6516142">
            <a:off x="4732023" y="3016801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5593953">
            <a:off x="5380094" y="1504634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8215559">
            <a:off x="6244191" y="1720658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2604056">
            <a:off x="6417929" y="2584754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2576004">
            <a:off x="4409933" y="1899470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6023249">
            <a:off x="5539894" y="3088810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7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Regi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" y="-8182"/>
            <a:ext cx="9141064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3"/>
            <a:ext cx="6228185" cy="64968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سيدين الله إسرائيل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9156" y="4194696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38548" y="22463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إسرائيل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92696"/>
            <a:ext cx="3582158" cy="5040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 2: 8-9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19951" y="2960415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19343" y="1012070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سوريا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29690" y="6278563"/>
            <a:ext cx="246821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5665" y="4942373"/>
            <a:ext cx="24682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7809876">
            <a:off x="3222710" y="404527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فلسطين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7809876">
            <a:off x="4526030" y="52874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فينيقية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1268760"/>
            <a:ext cx="4067944" cy="55892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ويتمددون على ثياب مرهونة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بجانب كل مذبح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ويشربون خمر المغرمين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بيت آلهتهم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وأنا قد أبدأت من أمامهم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الأموري الذي قامته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مثل قامة الأرز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وهو قوي كالبلوط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أبدت ثمره من فوق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وأصوله من تحت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6516142">
            <a:off x="4732023" y="3016801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5593953">
            <a:off x="5380094" y="1504634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8215559">
            <a:off x="6244191" y="1720658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2604056">
            <a:off x="6417929" y="2584754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2576004">
            <a:off x="4409933" y="1899470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6023249">
            <a:off x="5539894" y="3088810"/>
            <a:ext cx="80464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36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الجرائم والعقوبات</a:t>
            </a:r>
            <a:b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لثماني شعوب في عاموس 1-2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8409274" y="15007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CC27AC-62C8-3023-AEB5-A45AFE88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07413"/>
              </p:ext>
            </p:extLst>
          </p:nvPr>
        </p:nvGraphicFramePr>
        <p:xfrm>
          <a:off x="0" y="1143000"/>
          <a:ext cx="9144000" cy="51108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110122856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421459293"/>
                    </a:ext>
                  </a:extLst>
                </a:gridCol>
                <a:gridCol w="4860032">
                  <a:extLst>
                    <a:ext uri="{9D8B030D-6E8A-4147-A177-3AD203B41FA5}">
                      <a16:colId xmlns:a16="http://schemas.microsoft.com/office/drawing/2014/main" val="3688731423"/>
                    </a:ext>
                  </a:extLst>
                </a:gridCol>
              </a:tblGrid>
              <a:tr h="629816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الأمة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الجريمة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العقوبة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130572"/>
                  </a:ext>
                </a:extLst>
              </a:tr>
              <a:tr h="1265637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سوريا</a:t>
                      </a:r>
                    </a:p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 1-5)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مضايقة إسرائيل مرات عديدة مثل غزو جلعاد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حرق دمشق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حرق الحصون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يصير المواطنون عبيدًا (732 ق.م بواسطة تغلث فلاسر الثالث؛ راجع 2 مل 16: 7-9)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36777"/>
                  </a:ext>
                </a:extLst>
              </a:tr>
              <a:tr h="929877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فلسطين</a:t>
                      </a:r>
                    </a:p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 6-8)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بيع شعب يهوذا لأدوم كعبيد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حرق أربع مدن رئيسية: غزة، أشدود، عسقلان، عقرون (على يد الآشوريين في وقت لاحق في القرن الثامن ق.م، وبشكل كامل في الفترة المكابية (168-134 ق.م)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3591"/>
                  </a:ext>
                </a:extLst>
              </a:tr>
              <a:tr h="929877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فينيقية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9-10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بيع شعب إسرائيل لأدوم كعبيد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حرق حصون وقصور صور (عام 332 ق.م على يد الإسكندر)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04560"/>
                  </a:ext>
                </a:extLst>
              </a:tr>
              <a:tr h="929877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أدوم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11-12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قتل الكثير من اليهود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تدمير المدن (بحلول القرن الثامن من قبل آشور والأنباط في 400-300 ق.م)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0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6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الجرائم والعقوبات</a:t>
            </a:r>
            <a:b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لثماني شعوب في عاموس 1-2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8409274" y="15007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CC27AC-62C8-3023-AEB5-A45AFE88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8617"/>
              </p:ext>
            </p:extLst>
          </p:nvPr>
        </p:nvGraphicFramePr>
        <p:xfrm>
          <a:off x="0" y="1143000"/>
          <a:ext cx="9144000" cy="48589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110122856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421459293"/>
                    </a:ext>
                  </a:extLst>
                </a:gridCol>
                <a:gridCol w="4499992">
                  <a:extLst>
                    <a:ext uri="{9D8B030D-6E8A-4147-A177-3AD203B41FA5}">
                      <a16:colId xmlns:a16="http://schemas.microsoft.com/office/drawing/2014/main" val="3688731423"/>
                    </a:ext>
                  </a:extLst>
                </a:gridCol>
              </a:tblGrid>
              <a:tr h="701824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الأمة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الجريمة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العقوبة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130572"/>
                  </a:ext>
                </a:extLst>
              </a:tr>
              <a:tr h="1004393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عمون</a:t>
                      </a:r>
                    </a:p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 13-15)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قتل النساء اليهوديات الحوامل في جلعاد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حرق المدن (734 ق.م من قبل تغلث فلاسر الثالث، أنظر 2 مل 16: 7-9)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سبي الملك والشعب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36777"/>
                  </a:ext>
                </a:extLst>
              </a:tr>
              <a:tr h="780432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مؤاب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 1-3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تدنيس مقابر أدوم الملكية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هزيمة قريوت ومدن أخرى في معركة وحرقها (734 ق.م من قبل تغلث فلاسر الثالث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3591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يهوذا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 4-5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رفض كلمة الله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دمار الهيكل (في 586 ق.م من قبل الملك البابلي نبوخدنصر)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04560"/>
                  </a:ext>
                </a:extLst>
              </a:tr>
              <a:tr h="929877">
                <a:tc>
                  <a:txBody>
                    <a:bodyPr/>
                    <a:lstStyle/>
                    <a:p>
                      <a:pPr algn="ctr"/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إسرائيل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 6-16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6538" indent="-236538" algn="r" rtl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قبول الرشوة (2: 6ب)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indent="-236538" algn="r" rtl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استغلال الفقير (2: 7أ)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الخطايا الجنسية (2: 7ب)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indent="-236538" algn="r" rtl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إساءة استخدام الضمانات (2: 8 أ)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indent="-236538" algn="r" rtl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العبادة الباطلة (2: 8ب)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§"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دمار المدن (من قبل الأشوريين في القرن الثامن والأنباط في 400-300 ق.م)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0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1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86704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marL="712788" indent="-712788">
              <a:defRPr/>
            </a:pP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سوف </a:t>
            </a:r>
            <a:r>
              <a:rPr lang="ar-JO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يسترد</a:t>
            </a: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 إسرائيل ليتمم وعوده (عاموس 9: 8-15)</a:t>
            </a:r>
            <a:r>
              <a:rPr lang="en-US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29" y="1628800"/>
            <a:ext cx="9144000" cy="50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35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15-20</a:t>
            </a: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692150"/>
            <a:ext cx="5375275" cy="6165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«وَإِنْ أَخْطَأَ إِلَيْكَ أَخُوكَ فَٱذْهَبْ وَعَاتِبْهُ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بَيْنَكَ وَبَيْنَهُ وَحْدَكُمَا.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إِنْ سَمِعَ مِنْكَ فَقَدْ رَبِحْتَ أَخَاكَ.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١٦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يَسْمَعْ،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فَخُذْ مَعَكَ أَيْضًا وَاحِدًا أَوِ ٱثْنَيْنِ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لِكَيْ تَقُومَ كُلُّ كَلِمَةٍ عَلَى فَمِ شَاهِدَيْنِ أَوْ ثَلَاثَةٍ.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١٧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 مِنْهُمْ فَقُلْ لِلْكَنِيسَةِ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وَإِنْ لَمْ يَسْمَعْ مِنَ ٱلْكَنِيسَةِ فَلْيَكُنْ عِنْدَكَ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كَٱلْوَثَنِيِّ وَٱلْعَشَّارِ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 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2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١٨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اَلْحَقَّ أَقُولُ لَكُمْ: كُلُّ مَا تَرْبِطُونَهُ عَلَى ٱلْأَرْضِ يَكُونُ مَرْبُوطًا فِي ٱلسَّمَاءِ، وَكُلُّ مَا تَحُلُّونَهُ عَلَى ٱلْأَرْضِ يَكُونُ مَحْلُولًا فِي ٱلسَّمَاءِ.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١٩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وَأَقُولُ لَكُمْ أَيْضًا: إِنِ ٱتَّفَقَ ٱثْنَانِ مِنْكُمْ عَلَى ٱلْأَرْضِ فِي أَيِّ شَيْءٍ يَطْلُبَانِهِ فَإِنَّهُ يَكُونُ لَهُمَا مِنْ قِبَلِ أَبِي ٱلَّذِي فِي ٱلسَّمَاوَاتِ،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٢٠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لِأَنَّهُ حَيْثُمَا ٱجْتَمَعَ ٱثْنَانِ أَوْ ثَلَاثَةٌ بِٱسْمِي فَهُنَاكَ أَكُونُ فِي وَسْطِهِمْ».</a:t>
            </a:r>
            <a:endParaRPr kumimoji="1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6966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التخطيط الميكانيكي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-76200" y="1844675"/>
            <a:ext cx="2609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أعد          كتابة        النص        لفهم          أكثر           دقة</a:t>
            </a:r>
            <a:endParaRPr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627313" y="1966913"/>
            <a:ext cx="60396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العبارات الرئيسية إلى اليسار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عبارة واحدة في كل سطر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الجمل الثانوية في الأسفل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المعدلات عموماً في الأسفل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نسق الجمل على اليسار</a:t>
            </a:r>
          </a:p>
          <a:p>
            <a:pPr marL="0" indent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جدول القوائم عمودياً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27650"/>
            <a:ext cx="2590800" cy="1530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أظهر          النحو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9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9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19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8" grpId="0" build="p"/>
      <p:bldP spid="6195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8865"/>
            <a:ext cx="9144000" cy="898775"/>
          </a:xfrm>
        </p:spPr>
        <p:txBody>
          <a:bodyPr/>
          <a:lstStyle/>
          <a:p>
            <a:r>
              <a:rPr lang="ar-JO" sz="3200" b="1" dirty="0">
                <a:solidFill>
                  <a:schemeClr val="bg1"/>
                </a:solidFill>
              </a:rPr>
              <a:t>أفسس 4: 11-15 (1901)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44338" y="838679"/>
            <a:ext cx="8684207" cy="5849221"/>
          </a:xfrm>
          <a:prstGeom prst="rect">
            <a:avLst/>
          </a:prstGeom>
          <a:solidFill>
            <a:srgbClr val="F8FFD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11   وهو أعطى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البعض (أن يكونوا) رسلاً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والبعض              أنبياء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والبعض              مبشرين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والبعض              رعاة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ومعلمين</a:t>
            </a:r>
            <a:endParaRPr lang="en-US" sz="2000" b="1" dirty="0">
              <a:solidFill>
                <a:srgbClr val="000000"/>
              </a:solidFill>
            </a:endParaRP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12    لأجل تكميل القديسين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لعمل الخدمة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لبنيان جسد المسيح</a:t>
            </a:r>
            <a:endParaRPr lang="en-US" sz="2000" b="1" dirty="0">
              <a:solidFill>
                <a:srgbClr val="000000"/>
              </a:solidFill>
            </a:endParaRP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13    إلى أن ننتهي جميعنا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إلى وحدانية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الإيمان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ومعرفة ابن الله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إلى إنسان كامل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إلى قياس قامة ملء المسيح  </a:t>
            </a:r>
            <a:r>
              <a:rPr lang="en-US" sz="2000" b="1" dirty="0">
                <a:solidFill>
                  <a:srgbClr val="000000"/>
                </a:solidFill>
              </a:rPr>
              <a:t>  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14      كي لا نكون فيما بعد أطفالاً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مضطربين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ومحمولين بكل ريح تعليم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بحيلة الناس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بمكر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إلى مكيدة الضلال</a:t>
            </a:r>
            <a:endParaRPr lang="en-US" sz="2000" b="1" dirty="0">
              <a:solidFill>
                <a:srgbClr val="000000"/>
              </a:solidFill>
            </a:endParaRP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15        بل ننمو</a:t>
            </a:r>
            <a:endParaRPr lang="en-US" sz="2000" b="1" dirty="0">
              <a:solidFill>
                <a:srgbClr val="000000"/>
              </a:solidFill>
            </a:endParaRP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    </a:t>
            </a:r>
            <a:r>
              <a:rPr lang="ar-JO" sz="2000" b="1" dirty="0">
                <a:solidFill>
                  <a:srgbClr val="000000"/>
                </a:solidFill>
              </a:rPr>
              <a:t>            صادقين في المحبة في كل شيء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           إلى ذاك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           الذي هو الرأس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r>
              <a:rPr lang="ar-JO" sz="2000" b="1" dirty="0">
                <a:solidFill>
                  <a:srgbClr val="000000"/>
                </a:solidFill>
              </a:rPr>
              <a:t>                                                المسيح</a:t>
            </a:r>
          </a:p>
          <a:p>
            <a:pPr algn="r">
              <a:lnSpc>
                <a:spcPct val="70000"/>
              </a:lnSpc>
              <a:tabLst>
                <a:tab pos="1071563" algn="l"/>
                <a:tab pos="1435100" algn="l"/>
                <a:tab pos="1789113" algn="l"/>
                <a:tab pos="2506663" algn="l"/>
                <a:tab pos="2868613" algn="l"/>
                <a:tab pos="3946525" algn="l"/>
                <a:tab pos="4308475" algn="l"/>
                <a:tab pos="4660900" algn="l"/>
              </a:tabLst>
            </a:pPr>
            <a:br>
              <a:rPr lang="en-US" sz="1600" b="1" dirty="0">
                <a:solidFill>
                  <a:srgbClr val="000000"/>
                </a:solidFill>
              </a:rPr>
            </a:b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5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 rot="16200000">
            <a:off x="5608638" y="3400425"/>
            <a:ext cx="638175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15-20 التخطيط الميكانيكي</a:t>
            </a:r>
            <a:endParaRPr kumimoji="0" lang="en-US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-36512" y="0"/>
            <a:ext cx="8569325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15 وإن أخطأ إليك أخوك</a:t>
            </a:r>
            <a:br>
              <a:rPr kumimoji="1"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kumimoji="1"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	   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</a:t>
            </a:r>
            <a:r>
              <a:rPr kumimoji="1"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فاذهب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وعاتبه بينك وبينه وحدكما                                         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   إن سمع منك فقد ربحت أخاك 16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   وإن لم يسمع</a:t>
            </a:r>
            <a:br>
              <a:rPr kumimoji="1"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</a:br>
            <a:r>
              <a:rPr kumimoji="1"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	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</a:t>
            </a:r>
            <a:r>
              <a:rPr kumimoji="1"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فخذ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معك أيضاً واحداً أو اثنين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لكي تقوم كل كلمة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     على فم شاهدين أو ثلاثة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     17 وإن لم يسمع منهم</a:t>
            </a:r>
            <a:endParaRPr kumimoji="1"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en-US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</a:t>
            </a:r>
            <a:r>
              <a:rPr kumimoji="1"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فقل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للكنيسة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     وإن لم يسمع من الكنيسة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 </a:t>
            </a:r>
            <a:r>
              <a:rPr kumimoji="1"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فليكن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عندك كالوثني والعشار</a:t>
            </a:r>
            <a:endParaRPr kumimoji="1"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18 الحق </a:t>
            </a:r>
            <a:r>
              <a:rPr kumimoji="1" lang="ar-JO" sz="2400" b="1" dirty="0">
                <a:solidFill>
                  <a:srgbClr val="FFC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أقول لكم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كل ما تربطونه على الأرض يكون مربوطاً في السماء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وكل ما تحلونه على الأرض يكون محلولاً في السماء</a:t>
            </a:r>
            <a:endParaRPr kumimoji="1"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19 </a:t>
            </a:r>
            <a:r>
              <a:rPr kumimoji="1" lang="ar-JO" sz="2400" b="1" dirty="0">
                <a:solidFill>
                  <a:srgbClr val="FFC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وأقول لكم أيضاً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إن اتفق اثنان منكم على الأرض في أي شيء يطلبانه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يكون لهما من قبل أبي الذي في السماوات</a:t>
            </a:r>
            <a:endParaRPr kumimoji="1"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C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20 لأنه </a:t>
            </a: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حيثما اجتمع اثنان أو ثلاثة باسمي                                            </a:t>
            </a:r>
          </a:p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7913" algn="l"/>
                <a:tab pos="1438275" algn="l"/>
              </a:tabLst>
              <a:defRPr/>
            </a:pPr>
            <a:r>
              <a:rPr kumimoji="1"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          فهناك أكون في وسطهم</a:t>
            </a:r>
            <a:endParaRPr kumimoji="1"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ar-JO" b="1" kern="0" dirty="0">
                <a:solidFill>
                  <a:srgbClr val="FFFFFF"/>
                </a:solidFill>
              </a:rPr>
              <a:t>27</a:t>
            </a:r>
            <a:endParaRPr lang="en-US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360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593538"/>
            <a:ext cx="6400800" cy="3264461"/>
          </a:xfrm>
          <a:prstGeom prst="rightArrowCallout">
            <a:avLst>
              <a:gd name="adj1" fmla="val 25000"/>
              <a:gd name="adj2" fmla="val 25000"/>
              <a:gd name="adj3" fmla="val 16638"/>
              <a:gd name="adj4" fmla="val 8756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15-20</a:t>
            </a: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35163" y="697935"/>
            <a:ext cx="6365637" cy="2966015"/>
          </a:xfrm>
          <a:prstGeom prst="rightArrowCallout">
            <a:avLst>
              <a:gd name="adj1" fmla="val 25836"/>
              <a:gd name="adj2" fmla="val 25000"/>
              <a:gd name="adj3" fmla="val 21693"/>
              <a:gd name="adj4" fmla="val 8682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6012160" y="914400"/>
            <a:ext cx="313184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400800" y="1371600"/>
            <a:ext cx="25146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كيفية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15-17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6012160" y="3886200"/>
            <a:ext cx="313184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435724" y="4191000"/>
            <a:ext cx="2403475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لماذا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18-20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692150"/>
            <a:ext cx="5375275" cy="6165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أَخْطَأَ إِلَيْكَ أَخُوكَ فَٱذْهَبْ وَعَاتِبْهُ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بَيْنَكَ وَبَيْنَهُ وَحْدَكُمَا.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إِنْ سَمِعَ مِنْكَ فَقَدْ رَبِحْتَ أَخَاكَ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١٦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فَخُذْ مَعَكَ أَيْضًا وَاحِدًا أَوِ ٱثْنَيْنِ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لِكَيْ تَقُومَ كُلُّ كَلِمَةٍ عَلَى فَمِ شَاهِدَيْنِ أَوْ ثَلَاثَةٍ.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١٧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 مِنْهُمْ فَقُلْ لِلْكَنِيسَةِ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وَإِنْ لَمْ يَسْمَعْ مِنَ ٱلْكَنِيسَةِ فَلْيَكُنْ عِنْدَكَ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كَٱلْوَثَنِيِّ وَٱلْعَشَّارِ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 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2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١٨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اَلْحَقَّ أَقُولُ لَكُمْ: كُلُّ مَا تَرْبِطُونَهُ عَلَى ٱلْأَرْضِ يَكُونُ مَرْبُوطًا فِي ٱلسَّمَاءِ، وَكُلُّ مَا تَحُلُّونَهُ عَلَى ٱلْأَرْضِ يَكُونُ مَحْلُولًا فِي ٱلسَّمَاءِ.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١٩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وَأَقُولُ لَكُمْ أَيْضًا: إِنِ ٱتَّفَقَ ٱثْنَانِ مِنْكُمْ عَلَى ٱلْأَرْضِ فِي أَيِّ شَيْءٍ يَطْلُبَانِهِ فَإِنَّهُ يَكُونُ لَهُمَا مِنْ قِبَلِ أَبِي ٱلَّذِي فِي ٱلسَّمَاوَاتِ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٢٠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لِأَنَّهُ حَيْثُمَا ٱجْتَمَعَ ٱثْنَانِ أَوْ ثَلَاثَةٌ بِٱسْمِي فَهُنَاكَ أَكُونُ فِي وَسْطِهِمْ».</a:t>
            </a:r>
            <a:endParaRPr kumimoji="1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793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-76200" y="-152400"/>
            <a:ext cx="9372600" cy="7086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2" descr="habakkuk-1-wor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ar-JO" altLang="ja-JP" sz="5400" dirty="0">
                <a:solidFill>
                  <a:srgbClr val="FFFF5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 الأدبي لسفر حبقوق</a:t>
            </a:r>
            <a:endParaRPr kumimoji="1" lang="en-US" sz="5400" dirty="0">
              <a:solidFill>
                <a:srgbClr val="FFFF5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716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 descr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590800" cy="304800"/>
          </a:xfrm>
        </p:spPr>
        <p:txBody>
          <a:bodyPr/>
          <a:lstStyle/>
          <a:p>
            <a:pPr defTabSz="693738"/>
            <a:r>
              <a:rPr lang="ar-JO" sz="1500">
                <a:effectLst/>
              </a:rPr>
              <a:t>Book Chart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72290"/>
              </p:ext>
            </p:extLst>
          </p:nvPr>
        </p:nvGraphicFramePr>
        <p:xfrm>
          <a:off x="0" y="0"/>
          <a:ext cx="9144000" cy="68738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075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دمار بابل 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02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الإصحاحات ١ - ٢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الأصحاح ٣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تأديب بابل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ترنيمة الحمد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حيرة حبقوق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حمد حبقوق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تحدي أفعال الله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مدح أعمال الله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إضطراب الإيمان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إنتصار الإيمان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مشكلة 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حلها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حبقوق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الله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حبقوق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الله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حبقوق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لماذا لا تحكم على خطية يهوذا يا الله؟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 سَأَحْكمُ، أحكم على يهوذا مع البابليين!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ولكن يمكنك استخدام أمة أكثر شراً من يهوذا؟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بالطبع ، لكنني سأحكم عليهم أيضًا.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في الغضب أذكر الرحمة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إلهنا إله رائع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سأنتظر بصبر دينونة بابل وأبتهج بالله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١: ١-٤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١: ٥-١١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١: ١٢–٢: ١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٢: ٢-٢٠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٣: ١-٢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٣: ٣-١٥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٣: ١٦-١٩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يهوذا</a:t>
                      </a:r>
                      <a:endParaRPr kumimoji="0" lang="ar-JO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Tahoma" pitchFamily="34" charset="0"/>
                        </a:rPr>
                        <a:t>. ٦٠٧- ٦٠٥ ق . م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Tahom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180" name="Text Box 124" descr="Text Box 24"/>
          <p:cNvSpPr txBox="1">
            <a:spLocks/>
          </p:cNvSpPr>
          <p:nvPr/>
        </p:nvSpPr>
        <p:spPr bwMode="auto">
          <a:xfrm>
            <a:off x="8464733" y="74950"/>
            <a:ext cx="531812" cy="3746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Arial" pitchFamily="34" charset="0"/>
              </a:rPr>
              <a:t>٦٢٧</a:t>
            </a:r>
          </a:p>
        </p:txBody>
      </p:sp>
      <p:sp>
        <p:nvSpPr>
          <p:cNvPr id="45181" name="Text Box 125" descr="Rectangle 2"/>
          <p:cNvSpPr txBox="1">
            <a:spLocks/>
          </p:cNvSpPr>
          <p:nvPr/>
        </p:nvSpPr>
        <p:spPr bwMode="auto">
          <a:xfrm>
            <a:off x="198783" y="5612241"/>
            <a:ext cx="8811867" cy="83099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5921" dir="2700000" algn="ctr" rotWithShape="0">
              <a:srgbClr val="1F497D">
                <a:alpha val="74997"/>
              </a:srgbClr>
            </a:outerShdw>
          </a:effectLst>
        </p:spPr>
        <p:txBody>
          <a:bodyPr wrap="square" lIns="45720" rIns="45720" anchor="ctr"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Arial" pitchFamily="34" charset="0"/>
              </a:rPr>
              <a:t>حَبَقّوق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8" descr="forgivenes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WordArt 5"/>
          <p:cNvSpPr>
            <a:spLocks noChangeArrowheads="1" noChangeShapeType="1" noTextEdit="1"/>
          </p:cNvSpPr>
          <p:nvPr/>
        </p:nvSpPr>
        <p:spPr bwMode="auto">
          <a:xfrm>
            <a:off x="2226365" y="76200"/>
            <a:ext cx="4638261" cy="5421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الخطوط الأساسية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د. ريك جريفيث . مؤسسة الدراسات اللاهوتية الأردنية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CICFamily.com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ar-EG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&amp;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00663"/>
              </p:ext>
            </p:extLst>
          </p:nvPr>
        </p:nvGraphicFramePr>
        <p:xfrm>
          <a:off x="1" y="738977"/>
          <a:ext cx="9143999" cy="53538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20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7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6092">
                <a:tc gridSpan="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ar-EG" sz="4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اغفر للآخرين واطلب الغفران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94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تحية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1-3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الصلاة والثناء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4-7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تظلم لأجل أنسيمس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8-21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الخاتمة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22-25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53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ال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مقدمة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ال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مديح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إل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تماس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الحواشي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94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الاشخاص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المعني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ون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شخصية 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     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فليمون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تحول 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                     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أنسيمس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شركاء </a:t>
                      </a:r>
                      <a:r>
                        <a:rPr lang="ar-JO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بولس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الكاتب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 أ- 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المست</a:t>
                      </a:r>
                      <a:r>
                        <a:rPr lang="ar-JO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لم</a:t>
                      </a:r>
                      <a:endParaRPr lang="ar-EG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JO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1ت-3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شكر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4-5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العلاقات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6-7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تظلم عام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8-11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أسباب العودة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12-16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تظام محدد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17-21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</a:t>
                      </a:r>
                      <a:r>
                        <a:rPr lang="ar-JO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إ</a:t>
                      </a: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ستعدادات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التحيات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JO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البركة</a:t>
                      </a:r>
                      <a:endParaRPr lang="ar-EG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22-25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5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من روما إلى كولوسي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5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خريف 61 م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8472410" y="65344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245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3CCA64B-0A3A-8246-B64E-3F8DBCE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455" y="6092825"/>
            <a:ext cx="3427133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فليمون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8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51411" y="-68192"/>
            <a:ext cx="7704856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عاموس</a:t>
            </a:r>
            <a:endParaRPr kumimoji="0" lang="en-GB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76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0542"/>
              </p:ext>
            </p:extLst>
          </p:nvPr>
        </p:nvGraphicFramePr>
        <p:xfrm>
          <a:off x="228600" y="609600"/>
          <a:ext cx="8686800" cy="601161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دينونة</a:t>
                      </a:r>
                      <a:r>
                        <a:rPr kumimoji="0" lang="ar-SA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الظلم ال</a:t>
                      </a:r>
                      <a:r>
                        <a:rPr kumimoji="0" lang="ar-JO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جتماعي</a:t>
                      </a:r>
                      <a:endParaRPr kumimoji="0" lang="en-GB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ثمانية 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      أ</a:t>
                      </a: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حكام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ثلاث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طقوس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خمس 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رؤى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بال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إسترداد</a:t>
                      </a:r>
                      <a:endParaRPr kumimoji="0" lang="en-GB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صحاح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ات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١-٢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صحاح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ات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٣-٦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٧: ١ – ٩: ٧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٩: ٨ - ١٥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316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هكذا قال الرب ... 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(1: 3، 6، 9، 11، 13، 2: 1، 4)</a:t>
                      </a:r>
                      <a:endParaRPr kumimoji="0" lang="en-GB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اسمعوا هذا القول ... 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(3: 1، 4: 1، 5: 1)</a:t>
                      </a: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GB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هكذا اراني السيد الرب ... 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(7: 1، 4، 7، 8: 1)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في ذلك اليوم ... 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(9: 11، 13)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نزاه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ة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عدل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دينونة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نعمة الله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نطق بالحكم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دواعي الحكم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مستقبل الحكم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الوعود بعد الحكم 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الحكم 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التجديد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الرعب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امل 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أمم الجوار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مملكة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الشمالية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38"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767-753 ق.م 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 قبل سقوط السامرة)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897" name="Rectangle 210"/>
          <p:cNvSpPr>
            <a:spLocks noChangeArrowheads="1"/>
          </p:cNvSpPr>
          <p:nvPr/>
        </p:nvSpPr>
        <p:spPr bwMode="auto">
          <a:xfrm>
            <a:off x="0" y="5324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471" name="Text Box 231"/>
          <p:cNvSpPr txBox="1">
            <a:spLocks noChangeArrowheads="1"/>
          </p:cNvSpPr>
          <p:nvPr/>
        </p:nvSpPr>
        <p:spPr bwMode="auto">
          <a:xfrm>
            <a:off x="8305800" y="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899" name="Rectangle 2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91479"/>
            <a:ext cx="3275856" cy="648072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Book Chart</a:t>
            </a:r>
          </a:p>
        </p:txBody>
      </p:sp>
    </p:spTree>
    <p:extLst>
      <p:ext uri="{BB962C8B-B14F-4D97-AF65-F5344CB8AC3E}">
        <p14:creationId xmlns:p14="http://schemas.microsoft.com/office/powerpoint/2010/main" val="189745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692696"/>
            <a:ext cx="9303854" cy="6200147"/>
          </a:xfrm>
          <a:prstGeom prst="rect">
            <a:avLst/>
          </a:prstGeom>
        </p:spPr>
      </p:pic>
      <p:sp>
        <p:nvSpPr>
          <p:cNvPr id="135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تجاوب الله مع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الظلم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؟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9512" y="836712"/>
            <a:ext cx="43924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طريقتين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0" y="17526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4114800" y="22860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4114800" y="1219200"/>
            <a:ext cx="5029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0" y="3200400"/>
            <a:ext cx="36576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124200" y="6400800"/>
            <a:ext cx="6019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0" y="6400800"/>
            <a:ext cx="167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70403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038600" y="160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814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0" y="624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586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676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عوبديا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-762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يونان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143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عاموس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69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en-US" sz="400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Placing the Prophets</a:t>
            </a:r>
            <a:endParaRPr kumimoji="1" lang="en-US" sz="40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70" name="Rectangle 33"/>
          <p:cNvSpPr>
            <a:spLocks noChangeArrowheads="1"/>
          </p:cNvSpPr>
          <p:nvPr/>
        </p:nvSpPr>
        <p:spPr bwMode="auto">
          <a:xfrm>
            <a:off x="0" y="7620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1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تواريخ رئيسية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71" name="WordArt 35"/>
          <p:cNvSpPr>
            <a:spLocks noChangeArrowheads="1" noChangeShapeType="1" noTextEdit="1"/>
          </p:cNvSpPr>
          <p:nvPr/>
        </p:nvSpPr>
        <p:spPr bwMode="auto">
          <a:xfrm>
            <a:off x="2362200" y="84138"/>
            <a:ext cx="4876800" cy="9064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Arial"/>
                <a:cs typeface="Arial"/>
              </a:rPr>
              <a:t>ترتيب الأنبياء</a:t>
            </a:r>
            <a:endParaRPr kumimoji="0" lang="en-US" sz="32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Frame 2"/>
          <p:cNvSpPr/>
          <p:nvPr/>
        </p:nvSpPr>
        <p:spPr bwMode="auto">
          <a:xfrm>
            <a:off x="1259632" y="2708920"/>
            <a:ext cx="3528392" cy="1800200"/>
          </a:xfrm>
          <a:prstGeom prst="fram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907704" y="4293096"/>
            <a:ext cx="20574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1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الماضي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Frame 21"/>
          <p:cNvSpPr/>
          <p:nvPr/>
        </p:nvSpPr>
        <p:spPr bwMode="auto">
          <a:xfrm>
            <a:off x="5606842" y="4681766"/>
            <a:ext cx="3528392" cy="1800200"/>
          </a:xfrm>
          <a:prstGeom prst="fram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54914" y="6265942"/>
            <a:ext cx="20574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1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المستقبل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6300192" y="4509120"/>
            <a:ext cx="20574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1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9: 8-15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1907704" y="2492896"/>
            <a:ext cx="20574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None/>
              <a:tabLst/>
              <a:defRPr/>
            </a:pPr>
            <a:r>
              <a:rPr kumimoji="1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1: 1-9: 7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86704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lang="ar-JO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أدان</a:t>
            </a: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 الظلم في إسرائيل</a:t>
            </a:r>
            <a:b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(عاموس 1: 1-9: 7)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195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699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4" charset="-52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4" charset="-52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lit">
  <a:themeElements>
    <a:clrScheme name="">
      <a:dk1>
        <a:srgbClr val="A7A7A7"/>
      </a:dk1>
      <a:lt1>
        <a:srgbClr val="8C0000"/>
      </a:lt1>
      <a:dk2>
        <a:srgbClr val="720000"/>
      </a:dk2>
      <a:lt2>
        <a:srgbClr val="535353"/>
      </a:lt2>
      <a:accent1>
        <a:srgbClr val="FF3300"/>
      </a:accent1>
      <a:accent2>
        <a:srgbClr val="BE7960"/>
      </a:accent2>
      <a:accent3>
        <a:srgbClr val="BCAAAA"/>
      </a:accent3>
      <a:accent4>
        <a:srgbClr val="770000"/>
      </a:accent4>
      <a:accent5>
        <a:srgbClr val="FFADAA"/>
      </a:accent5>
      <a:accent6>
        <a:srgbClr val="AC6D56"/>
      </a:accent6>
      <a:hlink>
        <a:srgbClr val="0000FF"/>
      </a:hlink>
      <a:folHlink>
        <a:srgbClr val="FF00FF"/>
      </a:folHlink>
    </a:clrScheme>
    <a:fontScheme name="Sl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1800" b="0" i="0" u="none" strike="noStrike" cap="none" normalizeH="0" baseline="0" smtClean="0">
            <a:ln>
              <a:noFill/>
            </a:ln>
            <a:solidFill>
              <a:srgbClr val="8C0000"/>
            </a:solidFill>
            <a:effectLst/>
            <a:latin typeface="Tahoma" pitchFamily="34" charset="0"/>
            <a:cs typeface="Tahoma" pitchFamily="34" charset="0"/>
            <a:sym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1800" b="0" i="0" u="none" strike="noStrike" cap="none" normalizeH="0" baseline="0" smtClean="0">
            <a:ln>
              <a:noFill/>
            </a:ln>
            <a:solidFill>
              <a:srgbClr val="8C0000"/>
            </a:solidFill>
            <a:effectLst/>
            <a:latin typeface="Tahoma" pitchFamily="34" charset="0"/>
            <a:cs typeface="Tahoma" pitchFamily="34" charset="0"/>
            <a:sym typeface="Tahoma" pitchFamily="34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2345</Words>
  <Application>Microsoft Macintosh PowerPoint</Application>
  <PresentationFormat>On-screen Show (4:3)</PresentationFormat>
  <Paragraphs>523</Paragraphs>
  <Slides>31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ＭＳ Ｐゴシック</vt:lpstr>
      <vt:lpstr>Osaka</vt:lpstr>
      <vt:lpstr>Times</vt:lpstr>
      <vt:lpstr>Arial</vt:lpstr>
      <vt:lpstr>Book Antiqua</vt:lpstr>
      <vt:lpstr>Calibri</vt:lpstr>
      <vt:lpstr>Comic Sans MS</vt:lpstr>
      <vt:lpstr>Helvetica</vt:lpstr>
      <vt:lpstr>Lucida Grande</vt:lpstr>
      <vt:lpstr>Tahoma</vt:lpstr>
      <vt:lpstr>Times New Roman</vt:lpstr>
      <vt:lpstr>Wingdings</vt:lpstr>
      <vt:lpstr>3_Default Design</vt:lpstr>
      <vt:lpstr>Schmooze</vt:lpstr>
      <vt:lpstr>Glare</vt:lpstr>
      <vt:lpstr>Slit</vt:lpstr>
      <vt:lpstr>7_Slit</vt:lpstr>
      <vt:lpstr>Dad`s Tie</vt:lpstr>
      <vt:lpstr>50_Blank Presentation</vt:lpstr>
      <vt:lpstr>4_Default Design</vt:lpstr>
      <vt:lpstr>2_Radar</vt:lpstr>
      <vt:lpstr>1_Blank Presentation</vt:lpstr>
      <vt:lpstr>Default Design</vt:lpstr>
      <vt:lpstr>1_Orbit</vt:lpstr>
      <vt:lpstr>3_Schmooze</vt:lpstr>
      <vt:lpstr>Photo Editor Photo</vt:lpstr>
      <vt:lpstr>الرسوم البيانية             والتخطيط الميكانيكي</vt:lpstr>
      <vt:lpstr>كيف تدرس         قسماً من            سفر كتابي؟</vt:lpstr>
      <vt:lpstr>الهيكل الأدبي لسفر حبقوق</vt:lpstr>
      <vt:lpstr>Book Chart</vt:lpstr>
      <vt:lpstr>PowerPoint Presentation</vt:lpstr>
      <vt:lpstr>Book Chart</vt:lpstr>
      <vt:lpstr>كيف تجاوب الله مع الظلم ؟</vt:lpstr>
      <vt:lpstr>Placing the Prophets</vt:lpstr>
      <vt:lpstr>1. أدان الله الظلم في إسرائيل (عاموس 1: 1-9: 7)</vt:lpstr>
      <vt:lpstr>دينونة                ضد                    الأمم             (عاموس 1-2)</vt:lpstr>
      <vt:lpstr>دينونة ضد الأمم (عاموس 1-2)</vt:lpstr>
      <vt:lpstr>سيدين الله دمشق</vt:lpstr>
      <vt:lpstr>سيدين الله فلسطين</vt:lpstr>
      <vt:lpstr>سيدين الله فينيقية</vt:lpstr>
      <vt:lpstr>سيدين الله أدوم</vt:lpstr>
      <vt:lpstr>سيدين الله عمون</vt:lpstr>
      <vt:lpstr>Slides on  عاموس 2 </vt:lpstr>
      <vt:lpstr>سيدين الله مؤاب</vt:lpstr>
      <vt:lpstr>سيدين الله يهوذا</vt:lpstr>
      <vt:lpstr>سيدين الله إسرائيل</vt:lpstr>
      <vt:lpstr>سيدين الله إسرائيل</vt:lpstr>
      <vt:lpstr>الجرائم والعقوبات لثماني شعوب في عاموس 1-2</vt:lpstr>
      <vt:lpstr>الجرائم والعقوبات لثماني شعوب في عاموس 1-2</vt:lpstr>
      <vt:lpstr>2. سوف يسترد الله إسرائيل ليتمم وعوده (عاموس 9: 8-15) </vt:lpstr>
      <vt:lpstr>متى 18: 15-20</vt:lpstr>
      <vt:lpstr>التخطيط الميكانيكي</vt:lpstr>
      <vt:lpstr>أفسس 4: 11-15 (1901)</vt:lpstr>
      <vt:lpstr>متى 18: 15-20 التخطيط الميكانيكي</vt:lpstr>
      <vt:lpstr>متى 18: 15-20</vt:lpstr>
      <vt:lpstr>الرابط للعرض التقديميِّ "دراسة الكتاب المقدَّس (علم التفسير)" متاحٌ على الموقع الإلكترونيّ: 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Mechanical Layout</dc:title>
  <dc:creator>Dr Rick Griffith</dc:creator>
  <cp:lastModifiedBy>Rick Griffith</cp:lastModifiedBy>
  <cp:revision>32</cp:revision>
  <dcterms:created xsi:type="dcterms:W3CDTF">2013-03-10T10:02:10Z</dcterms:created>
  <dcterms:modified xsi:type="dcterms:W3CDTF">2024-01-14T13:25:47Z</dcterms:modified>
</cp:coreProperties>
</file>