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5" r:id="rId2"/>
    <p:sldMasterId id="2147483800" r:id="rId3"/>
    <p:sldMasterId id="2147483816" r:id="rId4"/>
    <p:sldMasterId id="2147483828" r:id="rId5"/>
  </p:sldMasterIdLst>
  <p:notesMasterIdLst>
    <p:notesMasterId r:id="rId12"/>
  </p:notesMasterIdLst>
  <p:sldIdLst>
    <p:sldId id="256" r:id="rId6"/>
    <p:sldId id="287" r:id="rId7"/>
    <p:sldId id="412" r:id="rId8"/>
    <p:sldId id="286" r:id="rId9"/>
    <p:sldId id="4884" r:id="rId10"/>
    <p:sldId id="28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38" autoAdjust="0"/>
    <p:restoredTop sz="94249" autoAdjust="0"/>
  </p:normalViewPr>
  <p:slideViewPr>
    <p:cSldViewPr snapToGrid="0" snapToObjects="1">
      <p:cViewPr varScale="1">
        <p:scale>
          <a:sx n="122" d="100"/>
          <a:sy n="122" d="100"/>
        </p:scale>
        <p:origin x="208"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003FC-63FF-164D-B840-2C6A79CDC29B}" type="datetimeFigureOut">
              <a:rPr lang="en-US" smtClean="0"/>
              <a:t>1/13/24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AF4D8-59A9-CE48-8B4A-F08DBC626AD1}" type="slidenum">
              <a:rPr lang="en-US" smtClean="0"/>
              <a:t>‹#›</a:t>
            </a:fld>
            <a:endParaRPr lang="en-US"/>
          </a:p>
        </p:txBody>
      </p:sp>
    </p:spTree>
    <p:extLst>
      <p:ext uri="{BB962C8B-B14F-4D97-AF65-F5344CB8AC3E}">
        <p14:creationId xmlns:p14="http://schemas.microsoft.com/office/powerpoint/2010/main" val="1536829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D6D167-A2DF-884D-9245-5FB0123B17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8594" name="Rectangle 2"/>
          <p:cNvSpPr>
            <a:spLocks noGrp="1" noRot="1" noChangeAspect="1" noChangeArrowheads="1"/>
          </p:cNvSpPr>
          <p:nvPr>
            <p:ph type="sldImg"/>
          </p:nvPr>
        </p:nvSpPr>
        <p:spPr>
          <a:solidFill>
            <a:srgbClr val="FFFFFF"/>
          </a:solidFill>
          <a:ln/>
        </p:spPr>
      </p:sp>
      <p:sp>
        <p:nvSpPr>
          <p:cNvPr id="2385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2800" dirty="0">
                <a:latin typeface="Arial" charset="0"/>
                <a:ea typeface="ＭＳ Ｐゴシック" charset="0"/>
                <a:cs typeface="ＭＳ Ｐゴシック" charset="0"/>
              </a:rPr>
              <a:t>Most of us, if we are honest, find that the first few verses of the NT are boring.  They may be good for getting us to sleep if we have insomnia, but they </a:t>
            </a:r>
            <a:r>
              <a:rPr lang="en-US" sz="2800" dirty="0" err="1">
                <a:latin typeface="Arial" charset="0"/>
                <a:ea typeface="ＭＳ Ｐゴシック" charset="0"/>
                <a:cs typeface="ＭＳ Ｐゴシック" charset="0"/>
              </a:rPr>
              <a:t>aren</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 generally appreciate as literature [read 1:1-3 with a yawn].</a:t>
            </a:r>
          </a:p>
          <a:p>
            <a:pPr eaLnBrk="1" hangingPunct="1"/>
            <a:endParaRPr lang="en-US" sz="2800" dirty="0">
              <a:latin typeface="Arial" charset="0"/>
              <a:ea typeface="ＭＳ Ｐゴシック" charset="0"/>
              <a:cs typeface="ＭＳ Ｐゴシック" charset="0"/>
            </a:endParaRPr>
          </a:p>
          <a:p>
            <a:pPr eaLnBrk="1" hangingPunct="1"/>
            <a:r>
              <a:rPr lang="en-US" sz="2800" dirty="0">
                <a:latin typeface="Arial" charset="0"/>
                <a:ea typeface="ＭＳ Ｐゴシック" charset="0"/>
                <a:cs typeface="ＭＳ Ｐゴシック" charset="0"/>
              </a:rPr>
              <a:t>While I was a student at Dallas Seminary, I had the privilege of meeting Jeremiah Benjamin—a true Jewish name if you ever heard one!  Jerry was from such a strictly orthodox Jewish family that the New Testament was forbidden in his home.  However, a Christian student once gave him a NT and challenged him to read it.  So he snuck into his room, climbed into bed, pulled the sheets over him and took out his flashlight.</a:t>
            </a:r>
          </a:p>
          <a:p>
            <a:pPr eaLnBrk="1" hangingPunct="1"/>
            <a:r>
              <a:rPr lang="en-US" sz="2800" dirty="0">
                <a:latin typeface="Arial" charset="0"/>
                <a:ea typeface="ＭＳ Ｐゴシック" charset="0"/>
                <a:cs typeface="ＭＳ Ｐゴシック" charset="0"/>
              </a:rPr>
              <a:t>[Animation] </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The first verse stunned me,</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Jerry later recalled.  </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It said that Jesus was related to my forefathers.</a:t>
            </a:r>
            <a:r>
              <a:rPr lang="mr-IN" sz="2800" dirty="0">
                <a:latin typeface="Arial" charset="0"/>
                <a:ea typeface="ＭＳ Ｐゴシック" charset="0"/>
                <a:cs typeface="ＭＳ Ｐゴシック" charset="0"/>
              </a:rPr>
              <a:t>"</a:t>
            </a:r>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a:p>
            <a:pPr eaLnBrk="1" hangingPunct="1"/>
            <a:r>
              <a:rPr lang="en-US" sz="2800" dirty="0">
                <a:latin typeface="Arial" charset="0"/>
                <a:ea typeface="ＭＳ Ｐゴシック" charset="0"/>
                <a:cs typeface="ＭＳ Ｐゴシック" charset="0"/>
              </a:rPr>
              <a:t>My experience with Jerry helped me to see that Matthew</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 beginning </a:t>
            </a:r>
            <a:r>
              <a:rPr lang="en-US" sz="2800" dirty="0" err="1">
                <a:latin typeface="Arial" charset="0"/>
                <a:ea typeface="ＭＳ Ｐゴシック" charset="0"/>
                <a:cs typeface="ＭＳ Ｐゴシック" charset="0"/>
              </a:rPr>
              <a:t>didn</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 interest me because I am a Gentile who </a:t>
            </a:r>
            <a:r>
              <a:rPr lang="en-US" sz="2800" dirty="0" err="1">
                <a:latin typeface="Arial" charset="0"/>
                <a:ea typeface="ＭＳ Ｐゴシック" charset="0"/>
                <a:cs typeface="ＭＳ Ｐゴシック" charset="0"/>
              </a:rPr>
              <a:t>wasn</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 looking for Israel</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 king.  I </a:t>
            </a:r>
            <a:r>
              <a:rPr lang="en-US" sz="2800" dirty="0" err="1">
                <a:latin typeface="Arial" charset="0"/>
                <a:ea typeface="ＭＳ Ｐゴシック" charset="0"/>
                <a:cs typeface="ＭＳ Ｐゴシック" charset="0"/>
              </a:rPr>
              <a:t>didn</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 even know what questions to ask or what to look for.  But Matthew was written for the Jewish heart and mind.  Therefore, he starts off with a bang: Jesus was actually a direct descendant of King David and therefore fulfilled the lineage necessary to be Israel</a:t>
            </a:r>
            <a:r>
              <a:rPr lang="mr-IN"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 king!</a:t>
            </a:r>
          </a:p>
        </p:txBody>
      </p:sp>
    </p:spTree>
    <p:extLst>
      <p:ext uri="{BB962C8B-B14F-4D97-AF65-F5344CB8AC3E}">
        <p14:creationId xmlns:p14="http://schemas.microsoft.com/office/powerpoint/2010/main" val="421724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573C0C-C3BA-7F4E-BB57-B90404FBC889}"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36823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73C0C-C3BA-7F4E-BB57-B90404FBC889}"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323453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73C0C-C3BA-7F4E-BB57-B90404FBC889}"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43692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3B8BF-3D16-504B-99DD-DD7130325B66}"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94158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15BDCC6-58B0-9D48-94D1-816A53F83637}" type="slidenum">
              <a:rPr lang="en-US"/>
              <a:pPr/>
              <a:t>‹#›</a:t>
            </a:fld>
            <a:endParaRPr lang="en-US"/>
          </a:p>
        </p:txBody>
      </p:sp>
    </p:spTree>
    <p:extLst>
      <p:ext uri="{BB962C8B-B14F-4D97-AF65-F5344CB8AC3E}">
        <p14:creationId xmlns:p14="http://schemas.microsoft.com/office/powerpoint/2010/main" val="261572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CCDF0A7-9F81-C148-B6FE-D2D0E7EFD3F0}" type="slidenum">
              <a:rPr lang="en-US"/>
              <a:pPr/>
              <a:t>‹#›</a:t>
            </a:fld>
            <a:endParaRPr lang="en-US"/>
          </a:p>
        </p:txBody>
      </p:sp>
    </p:spTree>
    <p:extLst>
      <p:ext uri="{BB962C8B-B14F-4D97-AF65-F5344CB8AC3E}">
        <p14:creationId xmlns:p14="http://schemas.microsoft.com/office/powerpoint/2010/main" val="3609917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543155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280293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925099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954705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47619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73C0C-C3BA-7F4E-BB57-B90404FBC889}"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293025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370533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061277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63332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2687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049235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1138807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163596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3202624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58711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298795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73C0C-C3BA-7F4E-BB57-B90404FBC889}"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671811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271791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418890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47312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99757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116486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2089538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3460083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65561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73C0C-C3BA-7F4E-BB57-B90404FBC889}"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343208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73C0C-C3BA-7F4E-BB57-B90404FBC889}" type="datetimeFigureOut">
              <a:rPr lang="en-US" smtClean="0"/>
              <a:t>1/13/24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242910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73C0C-C3BA-7F4E-BB57-B90404FBC889}" type="datetimeFigureOut">
              <a:rPr lang="en-US" smtClean="0"/>
              <a:t>1/13/24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220986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73C0C-C3BA-7F4E-BB57-B90404FBC889}" type="datetimeFigureOut">
              <a:rPr lang="en-US" smtClean="0"/>
              <a:t>1/13/24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2585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73C0C-C3BA-7F4E-BB57-B90404FBC889}"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287905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73C0C-C3BA-7F4E-BB57-B90404FBC889}"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47A4-0C7E-B64E-9571-3C17CF3725F5}" type="slidenum">
              <a:rPr lang="en-US" smtClean="0"/>
              <a:t>‹#›</a:t>
            </a:fld>
            <a:endParaRPr lang="en-US"/>
          </a:p>
        </p:txBody>
      </p:sp>
    </p:spTree>
    <p:extLst>
      <p:ext uri="{BB962C8B-B14F-4D97-AF65-F5344CB8AC3E}">
        <p14:creationId xmlns:p14="http://schemas.microsoft.com/office/powerpoint/2010/main" val="18923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73C0C-C3BA-7F4E-BB57-B90404FBC889}" type="datetimeFigureOut">
              <a:rPr lang="en-US" smtClean="0"/>
              <a:t>1/13/24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47A4-0C7E-B64E-9571-3C17CF3725F5}" type="slidenum">
              <a:rPr lang="en-US" smtClean="0"/>
              <a:t>‹#›</a:t>
            </a:fld>
            <a:endParaRPr lang="en-US"/>
          </a:p>
        </p:txBody>
      </p:sp>
    </p:spTree>
    <p:extLst>
      <p:ext uri="{BB962C8B-B14F-4D97-AF65-F5344CB8AC3E}">
        <p14:creationId xmlns:p14="http://schemas.microsoft.com/office/powerpoint/2010/main" val="3554472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2BC7EDEB-7205-E142-9CEF-9E7393F5CE88}"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760683205"/>
      </p:ext>
    </p:extLst>
  </p:cSld>
  <p:clrMap bg1="lt1" tx1="dk1" bg2="lt2" tx2="dk2" accent1="accent1" accent2="accent2" accent3="accent3" accent4="accent4" accent5="accent5" accent6="accent6" hlink="hlink" folHlink="folHlink"/>
  <p:sldLayoutIdLst>
    <p:sldLayoutId id="2147483786" r:id="rId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4F1CA01B-5B17-8A4F-B321-29114CDBDE07}" type="slidenum">
              <a:rPr lang="en-US" smtClean="0">
                <a:latin typeface="Arial" charset="0"/>
                <a:ea typeface="ＭＳ Ｐゴシック" charset="0"/>
                <a:cs typeface="ＭＳ Ｐゴシック" charset="0"/>
              </a:rPr>
              <a:pPr fontAlgn="base">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74269247"/>
      </p:ext>
    </p:extLst>
  </p:cSld>
  <p:clrMap bg1="lt1" tx1="dk1" bg2="lt2" tx2="dk2" accent1="accent1" accent2="accent2" accent3="accent3" accent4="accent4" accent5="accent5" accent6="accent6" hlink="hlink" folHlink="folHlink"/>
  <p:sldLayoutIdLst>
    <p:sldLayoutId id="2147483801" r:id="rId1"/>
    <p:sldLayoutId id="2147483802" r:id="rId2"/>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Arial"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Arial" charset="0"/>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650083617"/>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21297035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IG 103 book-pages.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9193079" cy="6128719"/>
          </a:xfrm>
          <a:prstGeom prst="rect">
            <a:avLst/>
          </a:prstGeom>
        </p:spPr>
      </p:pic>
      <p:sp>
        <p:nvSpPr>
          <p:cNvPr id="2" name="Title 1"/>
          <p:cNvSpPr>
            <a:spLocks noGrp="1"/>
          </p:cNvSpPr>
          <p:nvPr>
            <p:ph type="ctrTitle"/>
          </p:nvPr>
        </p:nvSpPr>
        <p:spPr>
          <a:xfrm>
            <a:off x="0" y="205098"/>
            <a:ext cx="9144000" cy="3509215"/>
          </a:xfrm>
        </p:spPr>
        <p:txBody>
          <a:bodyPr>
            <a:normAutofit fontScale="90000"/>
          </a:bodyPr>
          <a:lstStyle/>
          <a:p>
            <a:r>
              <a:rPr lang="ar-JO" sz="8000" b="1" dirty="0">
                <a:solidFill>
                  <a:srgbClr val="FFFFFF"/>
                </a:solidFill>
                <a:effectLst>
                  <a:glow rad="152400">
                    <a:schemeClr val="tx1">
                      <a:alpha val="91000"/>
                    </a:schemeClr>
                  </a:glow>
                </a:effectLst>
              </a:rPr>
              <a:t>قراءة الكتاب المقدس      بشكل متكرر                       وتخيلي</a:t>
            </a:r>
            <a:endParaRPr lang="en-US" sz="8000" b="1" dirty="0">
              <a:solidFill>
                <a:srgbClr val="FFFFFF"/>
              </a:solidFill>
              <a:effectLst>
                <a:glow rad="152400">
                  <a:schemeClr val="tx1">
                    <a:alpha val="91000"/>
                  </a:schemeClr>
                </a:glow>
              </a:effectLst>
            </a:endParaRPr>
          </a:p>
        </p:txBody>
      </p:sp>
      <p:sp>
        <p:nvSpPr>
          <p:cNvPr id="3" name="Rectangle 2">
            <a:extLst>
              <a:ext uri="{FF2B5EF4-FFF2-40B4-BE49-F238E27FC236}">
                <a16:creationId xmlns:a16="http://schemas.microsoft.com/office/drawing/2014/main" id="{A86E8B3D-4E8C-DFA0-BD63-F645926550A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108070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Title 1"/>
          <p:cNvSpPr>
            <a:spLocks noGrp="1"/>
          </p:cNvSpPr>
          <p:nvPr>
            <p:ph type="title"/>
          </p:nvPr>
        </p:nvSpPr>
        <p:spPr>
          <a:xfrm>
            <a:off x="4743744" y="-22783"/>
            <a:ext cx="4254072" cy="515147"/>
          </a:xfrm>
        </p:spPr>
        <p:txBody>
          <a:bodyPr/>
          <a:lstStyle/>
          <a:p>
            <a:r>
              <a:rPr lang="ar-JO" sz="2000" b="1" dirty="0">
                <a:solidFill>
                  <a:srgbClr val="FFFFFF"/>
                </a:solidFill>
                <a:latin typeface="Arial" panose="020B0604020202020204" pitchFamily="34" charset="0"/>
                <a:ea typeface="ＭＳ Ｐゴシック" charset="0"/>
                <a:cs typeface="Arial" panose="020B0604020202020204" pitchFamily="34" charset="0"/>
              </a:rPr>
              <a:t>ملاحظة النص</a:t>
            </a:r>
            <a:endParaRPr lang="en-US" sz="2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727042" name="Text Box 5"/>
          <p:cNvSpPr txBox="1">
            <a:spLocks noChangeArrowheads="1"/>
          </p:cNvSpPr>
          <p:nvPr/>
        </p:nvSpPr>
        <p:spPr bwMode="auto">
          <a:xfrm>
            <a:off x="8509000" y="-49662"/>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b="1" dirty="0">
                <a:solidFill>
                  <a:srgbClr val="FFFFFF"/>
                </a:solidFill>
                <a:latin typeface="Arial" panose="020B0604020202020204" pitchFamily="34" charset="0"/>
                <a:cs typeface="Arial" panose="020B0604020202020204" pitchFamily="34" charset="0"/>
              </a:rPr>
              <a:t>21</a:t>
            </a:r>
            <a:endParaRPr lang="en-US" b="1" dirty="0">
              <a:solidFill>
                <a:srgbClr val="FFFFFF"/>
              </a:solidFill>
              <a:latin typeface="Arial" panose="020B0604020202020204" pitchFamily="34" charset="0"/>
              <a:cs typeface="Arial" panose="020B0604020202020204" pitchFamily="34" charset="0"/>
            </a:endParaRPr>
          </a:p>
        </p:txBody>
      </p:sp>
      <p:pic>
        <p:nvPicPr>
          <p:cNvPr id="727043" name="Picture 1" descr="HS 21 Tre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66414" y="2952626"/>
            <a:ext cx="2081323" cy="110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5537401" y="476285"/>
            <a:ext cx="2718635" cy="923330"/>
            <a:chOff x="8509000" y="718900"/>
            <a:chExt cx="2718635" cy="923330"/>
          </a:xfrm>
        </p:grpSpPr>
        <p:sp>
          <p:nvSpPr>
            <p:cNvPr id="2" name="TextBox 1"/>
            <p:cNvSpPr txBox="1">
              <a:spLocks noChangeAspect="1"/>
            </p:cNvSpPr>
            <p:nvPr/>
          </p:nvSpPr>
          <p:spPr>
            <a:xfrm>
              <a:off x="8509000" y="718900"/>
              <a:ext cx="2160000" cy="923330"/>
            </a:xfrm>
            <a:prstGeom prst="rect">
              <a:avLst/>
            </a:prstGeom>
            <a:solidFill>
              <a:schemeClr val="bg1"/>
            </a:solidFill>
            <a:ln w="57150" cmpd="sng">
              <a:solidFill>
                <a:srgbClr val="FF0000"/>
              </a:solidFill>
            </a:ln>
          </p:spPr>
          <p:txBody>
            <a:bodyPr wrap="square" rtlCol="0">
              <a:spAutoFit/>
            </a:bodyPr>
            <a:lstStyle/>
            <a:p>
              <a:pPr algn="ctr"/>
              <a:r>
                <a:rPr lang="ar-JO" b="1" dirty="0">
                  <a:solidFill>
                    <a:srgbClr val="000000"/>
                  </a:solidFill>
                  <a:latin typeface="Arial" panose="020B0604020202020204" pitchFamily="34" charset="0"/>
                  <a:cs typeface="Arial" panose="020B0604020202020204" pitchFamily="34" charset="0"/>
                </a:rPr>
                <a:t>اقرأ                    المقطع              والسياق</a:t>
              </a:r>
              <a:endParaRPr lang="en-US" b="1" dirty="0">
                <a:solidFill>
                  <a:srgbClr val="000000"/>
                </a:solidFill>
                <a:latin typeface="Arial" panose="020B0604020202020204" pitchFamily="34" charset="0"/>
                <a:cs typeface="Arial" panose="020B0604020202020204" pitchFamily="34" charset="0"/>
              </a:endParaRPr>
            </a:p>
          </p:txBody>
        </p:sp>
        <p:sp>
          <p:nvSpPr>
            <p:cNvPr id="6" name="TextBox 5"/>
            <p:cNvSpPr txBox="1">
              <a:spLocks noChangeAspect="1"/>
            </p:cNvSpPr>
            <p:nvPr/>
          </p:nvSpPr>
          <p:spPr>
            <a:xfrm>
              <a:off x="10615636" y="832955"/>
              <a:ext cx="611999" cy="707886"/>
            </a:xfrm>
            <a:prstGeom prst="rect">
              <a:avLst/>
            </a:prstGeom>
            <a:solidFill>
              <a:schemeClr val="bg1"/>
            </a:solidFill>
            <a:ln w="57150" cmpd="sng">
              <a:solidFill>
                <a:srgbClr val="FF0000"/>
              </a:solidFill>
            </a:ln>
          </p:spPr>
          <p:txBody>
            <a:bodyPr wrap="square" rtlCol="0" anchor="ctr">
              <a:spAutoFit/>
            </a:bodyPr>
            <a:lstStyle/>
            <a:p>
              <a:pPr algn="ctr"/>
              <a:r>
                <a:rPr lang="ar-JO" sz="4000" b="1" dirty="0">
                  <a:ln>
                    <a:solidFill>
                      <a:srgbClr val="000000"/>
                    </a:solidFill>
                  </a:ln>
                  <a:solidFill>
                    <a:srgbClr val="000000"/>
                  </a:solidFill>
                  <a:latin typeface="Arial" panose="020B0604020202020204" pitchFamily="34" charset="0"/>
                  <a:cs typeface="Arial" panose="020B0604020202020204" pitchFamily="34" charset="0"/>
                </a:rPr>
                <a:t>1.</a:t>
              </a:r>
              <a:endParaRPr lang="en-US" sz="4000" b="1" dirty="0">
                <a:ln>
                  <a:solidFill>
                    <a:srgbClr val="000000"/>
                  </a:solidFill>
                </a:ln>
                <a:solidFill>
                  <a:srgbClr val="000000"/>
                </a:solidFill>
                <a:latin typeface="Arial" panose="020B0604020202020204" pitchFamily="34" charset="0"/>
                <a:cs typeface="Arial" panose="020B0604020202020204" pitchFamily="34" charset="0"/>
              </a:endParaRPr>
            </a:p>
          </p:txBody>
        </p:sp>
      </p:grpSp>
      <p:cxnSp>
        <p:nvCxnSpPr>
          <p:cNvPr id="7" name="Straight Arrow Connector 6"/>
          <p:cNvCxnSpPr/>
          <p:nvPr/>
        </p:nvCxnSpPr>
        <p:spPr bwMode="auto">
          <a:xfrm flipH="1">
            <a:off x="3533729" y="944283"/>
            <a:ext cx="1773092" cy="0"/>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sp>
        <p:nvSpPr>
          <p:cNvPr id="12" name="Title 1"/>
          <p:cNvSpPr txBox="1">
            <a:spLocks/>
          </p:cNvSpPr>
          <p:nvPr/>
        </p:nvSpPr>
        <p:spPr bwMode="auto">
          <a:xfrm>
            <a:off x="311016" y="-22783"/>
            <a:ext cx="3857672" cy="515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ar-JO" sz="2000" b="1" dirty="0">
                <a:solidFill>
                  <a:srgbClr val="FFFFFF"/>
                </a:solidFill>
                <a:latin typeface="Arial" panose="020B0604020202020204" pitchFamily="34" charset="0"/>
                <a:ea typeface="ＭＳ Ｐゴシック" charset="0"/>
                <a:cs typeface="Arial" panose="020B0604020202020204" pitchFamily="34" charset="0"/>
              </a:rPr>
              <a:t>الصورة الأولية</a:t>
            </a:r>
            <a:endParaRPr lang="en-US" sz="2000" b="1"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13" name="Picture 1" descr="HS 21 Tre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064785" y="369163"/>
            <a:ext cx="2084581" cy="115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 descr="HS 21 Tre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064785" y="1683376"/>
            <a:ext cx="2084580" cy="1105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 descr="HS 21 Tree.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110926" y="5457793"/>
            <a:ext cx="1992298" cy="1041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descr="HS 21 Tree.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117452" y="4218279"/>
            <a:ext cx="1979246" cy="107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Arrow Connector 16"/>
          <p:cNvCxnSpPr/>
          <p:nvPr/>
        </p:nvCxnSpPr>
        <p:spPr bwMode="auto">
          <a:xfrm>
            <a:off x="3686031" y="1247168"/>
            <a:ext cx="1620790" cy="572096"/>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grpSp>
        <p:nvGrpSpPr>
          <p:cNvPr id="21" name="Group 20"/>
          <p:cNvGrpSpPr/>
          <p:nvPr/>
        </p:nvGrpSpPr>
        <p:grpSpPr>
          <a:xfrm>
            <a:off x="5539030" y="1768016"/>
            <a:ext cx="2718635" cy="923330"/>
            <a:chOff x="8509000" y="718900"/>
            <a:chExt cx="2718635" cy="923330"/>
          </a:xfrm>
        </p:grpSpPr>
        <p:sp>
          <p:nvSpPr>
            <p:cNvPr id="22" name="TextBox 21"/>
            <p:cNvSpPr txBox="1">
              <a:spLocks noChangeAspect="1"/>
            </p:cNvSpPr>
            <p:nvPr/>
          </p:nvSpPr>
          <p:spPr>
            <a:xfrm>
              <a:off x="8509000" y="718900"/>
              <a:ext cx="2160000" cy="923330"/>
            </a:xfrm>
            <a:prstGeom prst="rect">
              <a:avLst/>
            </a:prstGeom>
            <a:solidFill>
              <a:schemeClr val="bg1"/>
            </a:solidFill>
            <a:ln w="57150" cmpd="sng">
              <a:solidFill>
                <a:srgbClr val="FF0000"/>
              </a:solidFill>
            </a:ln>
          </p:spPr>
          <p:txBody>
            <a:bodyPr wrap="square" rtlCol="0">
              <a:spAutoFit/>
            </a:bodyPr>
            <a:lstStyle/>
            <a:p>
              <a:pPr algn="ctr"/>
              <a:r>
                <a:rPr lang="ar-JO" b="1" dirty="0">
                  <a:solidFill>
                    <a:srgbClr val="000000"/>
                  </a:solidFill>
                  <a:latin typeface="Arial" panose="020B0604020202020204" pitchFamily="34" charset="0"/>
                  <a:cs typeface="Arial" panose="020B0604020202020204" pitchFamily="34" charset="0"/>
                </a:rPr>
                <a:t>اصنع                ملاحظات               عامة</a:t>
              </a:r>
              <a:endParaRPr lang="en-US" b="1" dirty="0">
                <a:solidFill>
                  <a:srgbClr val="000000"/>
                </a:solidFill>
                <a:latin typeface="Arial" panose="020B0604020202020204" pitchFamily="34" charset="0"/>
                <a:cs typeface="Arial" panose="020B0604020202020204" pitchFamily="34" charset="0"/>
              </a:endParaRPr>
            </a:p>
          </p:txBody>
        </p:sp>
        <p:sp>
          <p:nvSpPr>
            <p:cNvPr id="23" name="TextBox 22"/>
            <p:cNvSpPr txBox="1">
              <a:spLocks noChangeAspect="1"/>
            </p:cNvSpPr>
            <p:nvPr/>
          </p:nvSpPr>
          <p:spPr>
            <a:xfrm>
              <a:off x="10615635" y="832588"/>
              <a:ext cx="612000" cy="707886"/>
            </a:xfrm>
            <a:prstGeom prst="rect">
              <a:avLst/>
            </a:prstGeom>
            <a:solidFill>
              <a:schemeClr val="bg1"/>
            </a:solidFill>
            <a:ln w="57150" cmpd="sng">
              <a:solidFill>
                <a:srgbClr val="FF0000"/>
              </a:solidFill>
            </a:ln>
          </p:spPr>
          <p:txBody>
            <a:bodyPr wrap="square" rtlCol="0" anchor="ctr">
              <a:spAutoFit/>
            </a:bodyPr>
            <a:lstStyle/>
            <a:p>
              <a:pPr algn="ctr"/>
              <a:r>
                <a:rPr lang="ar-JO" sz="4000" b="1" dirty="0">
                  <a:ln>
                    <a:solidFill>
                      <a:srgbClr val="000000"/>
                    </a:solidFill>
                  </a:ln>
                  <a:solidFill>
                    <a:srgbClr val="000000"/>
                  </a:solidFill>
                  <a:latin typeface="Arial" panose="020B0604020202020204" pitchFamily="34" charset="0"/>
                  <a:cs typeface="Arial" panose="020B0604020202020204" pitchFamily="34" charset="0"/>
                </a:rPr>
                <a:t>2.</a:t>
              </a:r>
              <a:endParaRPr lang="en-US" sz="4000" b="1" dirty="0">
                <a:ln>
                  <a:solidFill>
                    <a:srgbClr val="000000"/>
                  </a:solidFill>
                </a:ln>
                <a:solidFill>
                  <a:srgbClr val="000000"/>
                </a:solidFill>
                <a:latin typeface="Arial" panose="020B0604020202020204" pitchFamily="34" charset="0"/>
                <a:cs typeface="Arial" panose="020B0604020202020204" pitchFamily="34" charset="0"/>
              </a:endParaRPr>
            </a:p>
          </p:txBody>
        </p:sp>
      </p:grpSp>
      <p:cxnSp>
        <p:nvCxnSpPr>
          <p:cNvPr id="24" name="Straight Arrow Connector 23"/>
          <p:cNvCxnSpPr/>
          <p:nvPr/>
        </p:nvCxnSpPr>
        <p:spPr bwMode="auto">
          <a:xfrm flipH="1">
            <a:off x="3535358" y="2236014"/>
            <a:ext cx="1773092" cy="0"/>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cxnSp>
        <p:nvCxnSpPr>
          <p:cNvPr id="26" name="Straight Arrow Connector 25"/>
          <p:cNvCxnSpPr/>
          <p:nvPr/>
        </p:nvCxnSpPr>
        <p:spPr bwMode="auto">
          <a:xfrm>
            <a:off x="3684402" y="2546659"/>
            <a:ext cx="1620790" cy="572096"/>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grpSp>
        <p:nvGrpSpPr>
          <p:cNvPr id="27" name="Group 26"/>
          <p:cNvGrpSpPr/>
          <p:nvPr/>
        </p:nvGrpSpPr>
        <p:grpSpPr>
          <a:xfrm>
            <a:off x="5537401" y="3035468"/>
            <a:ext cx="2718635" cy="923330"/>
            <a:chOff x="8509000" y="718900"/>
            <a:chExt cx="2718635" cy="923330"/>
          </a:xfrm>
        </p:grpSpPr>
        <p:sp>
          <p:nvSpPr>
            <p:cNvPr id="28" name="TextBox 27"/>
            <p:cNvSpPr txBox="1">
              <a:spLocks noChangeAspect="1"/>
            </p:cNvSpPr>
            <p:nvPr/>
          </p:nvSpPr>
          <p:spPr>
            <a:xfrm>
              <a:off x="8509000" y="718900"/>
              <a:ext cx="2160000" cy="923330"/>
            </a:xfrm>
            <a:prstGeom prst="rect">
              <a:avLst/>
            </a:prstGeom>
            <a:solidFill>
              <a:schemeClr val="bg1"/>
            </a:solidFill>
            <a:ln w="57150" cmpd="sng">
              <a:solidFill>
                <a:srgbClr val="FF0000"/>
              </a:solidFill>
            </a:ln>
          </p:spPr>
          <p:txBody>
            <a:bodyPr wrap="square" rtlCol="0">
              <a:spAutoFit/>
            </a:bodyPr>
            <a:lstStyle/>
            <a:p>
              <a:pPr algn="ctr"/>
              <a:r>
                <a:rPr lang="ar-JO" b="1" dirty="0">
                  <a:solidFill>
                    <a:srgbClr val="000000"/>
                  </a:solidFill>
                  <a:latin typeface="Arial" panose="020B0604020202020204" pitchFamily="34" charset="0"/>
                  <a:cs typeface="Arial" panose="020B0604020202020204" pitchFamily="34" charset="0"/>
                </a:rPr>
                <a:t>قم                      بتمييز                 الهيكلية</a:t>
              </a:r>
              <a:endParaRPr lang="en-US" b="1" dirty="0">
                <a:solidFill>
                  <a:srgbClr val="000000"/>
                </a:solidFill>
                <a:latin typeface="Arial" panose="020B0604020202020204" pitchFamily="34" charset="0"/>
                <a:cs typeface="Arial" panose="020B0604020202020204" pitchFamily="34" charset="0"/>
              </a:endParaRPr>
            </a:p>
          </p:txBody>
        </p:sp>
        <p:sp>
          <p:nvSpPr>
            <p:cNvPr id="29" name="TextBox 28"/>
            <p:cNvSpPr txBox="1">
              <a:spLocks noChangeAspect="1"/>
            </p:cNvSpPr>
            <p:nvPr/>
          </p:nvSpPr>
          <p:spPr>
            <a:xfrm>
              <a:off x="10615636" y="832588"/>
              <a:ext cx="611999" cy="707886"/>
            </a:xfrm>
            <a:prstGeom prst="rect">
              <a:avLst/>
            </a:prstGeom>
            <a:solidFill>
              <a:schemeClr val="bg1"/>
            </a:solidFill>
            <a:ln w="57150" cmpd="sng">
              <a:solidFill>
                <a:srgbClr val="FF0000"/>
              </a:solidFill>
            </a:ln>
          </p:spPr>
          <p:txBody>
            <a:bodyPr wrap="square" rtlCol="0" anchor="ctr">
              <a:spAutoFit/>
            </a:bodyPr>
            <a:lstStyle/>
            <a:p>
              <a:pPr algn="ctr"/>
              <a:r>
                <a:rPr lang="ar-JO" sz="4000" b="1" dirty="0">
                  <a:ln>
                    <a:solidFill>
                      <a:srgbClr val="000000"/>
                    </a:solidFill>
                  </a:ln>
                  <a:solidFill>
                    <a:srgbClr val="000000"/>
                  </a:solidFill>
                  <a:latin typeface="Arial" panose="020B0604020202020204" pitchFamily="34" charset="0"/>
                  <a:cs typeface="Arial" panose="020B0604020202020204" pitchFamily="34" charset="0"/>
                </a:rPr>
                <a:t>3.</a:t>
              </a:r>
              <a:endParaRPr lang="en-US" sz="4000" b="1" dirty="0">
                <a:ln>
                  <a:solidFill>
                    <a:srgbClr val="000000"/>
                  </a:solidFill>
                </a:ln>
                <a:solidFill>
                  <a:srgbClr val="000000"/>
                </a:solidFill>
                <a:latin typeface="Arial" panose="020B0604020202020204" pitchFamily="34" charset="0"/>
                <a:cs typeface="Arial" panose="020B0604020202020204" pitchFamily="34" charset="0"/>
              </a:endParaRPr>
            </a:p>
          </p:txBody>
        </p:sp>
      </p:grpSp>
      <p:cxnSp>
        <p:nvCxnSpPr>
          <p:cNvPr id="30" name="Straight Arrow Connector 29"/>
          <p:cNvCxnSpPr/>
          <p:nvPr/>
        </p:nvCxnSpPr>
        <p:spPr bwMode="auto">
          <a:xfrm flipH="1">
            <a:off x="3533729" y="3503466"/>
            <a:ext cx="1773092" cy="0"/>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cxnSp>
        <p:nvCxnSpPr>
          <p:cNvPr id="31" name="Straight Arrow Connector 30"/>
          <p:cNvCxnSpPr/>
          <p:nvPr/>
        </p:nvCxnSpPr>
        <p:spPr bwMode="auto">
          <a:xfrm>
            <a:off x="3672564" y="3796813"/>
            <a:ext cx="1620790" cy="572096"/>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grpSp>
        <p:nvGrpSpPr>
          <p:cNvPr id="32" name="Group 31"/>
          <p:cNvGrpSpPr/>
          <p:nvPr/>
        </p:nvGrpSpPr>
        <p:grpSpPr>
          <a:xfrm>
            <a:off x="5525563" y="4288052"/>
            <a:ext cx="2718635" cy="923330"/>
            <a:chOff x="8509000" y="718900"/>
            <a:chExt cx="2718635" cy="923330"/>
          </a:xfrm>
        </p:grpSpPr>
        <p:sp>
          <p:nvSpPr>
            <p:cNvPr id="33" name="TextBox 32"/>
            <p:cNvSpPr txBox="1">
              <a:spLocks noChangeAspect="1"/>
            </p:cNvSpPr>
            <p:nvPr/>
          </p:nvSpPr>
          <p:spPr>
            <a:xfrm>
              <a:off x="8509000" y="718900"/>
              <a:ext cx="2160000" cy="923330"/>
            </a:xfrm>
            <a:prstGeom prst="rect">
              <a:avLst/>
            </a:prstGeom>
            <a:solidFill>
              <a:schemeClr val="bg1"/>
            </a:solidFill>
            <a:ln w="57150" cmpd="sng">
              <a:solidFill>
                <a:srgbClr val="FF0000"/>
              </a:solidFill>
            </a:ln>
          </p:spPr>
          <p:txBody>
            <a:bodyPr wrap="square" rtlCol="0">
              <a:spAutoFit/>
            </a:bodyPr>
            <a:lstStyle/>
            <a:p>
              <a:pPr algn="ctr"/>
              <a:r>
                <a:rPr lang="ar-JO" b="1" dirty="0">
                  <a:solidFill>
                    <a:srgbClr val="000000"/>
                  </a:solidFill>
                  <a:latin typeface="Arial" panose="020B0604020202020204" pitchFamily="34" charset="0"/>
                  <a:cs typeface="Arial" panose="020B0604020202020204" pitchFamily="34" charset="0"/>
                </a:rPr>
                <a:t>عرف              الموضوع           الرئيسي</a:t>
              </a:r>
              <a:endParaRPr lang="en-US" b="1" dirty="0">
                <a:solidFill>
                  <a:srgbClr val="000000"/>
                </a:solidFill>
                <a:latin typeface="Arial" panose="020B0604020202020204" pitchFamily="34" charset="0"/>
                <a:cs typeface="Arial" panose="020B0604020202020204" pitchFamily="34" charset="0"/>
              </a:endParaRPr>
            </a:p>
          </p:txBody>
        </p:sp>
        <p:sp>
          <p:nvSpPr>
            <p:cNvPr id="34" name="TextBox 33"/>
            <p:cNvSpPr txBox="1">
              <a:spLocks noChangeAspect="1"/>
            </p:cNvSpPr>
            <p:nvPr/>
          </p:nvSpPr>
          <p:spPr>
            <a:xfrm>
              <a:off x="10615636" y="832588"/>
              <a:ext cx="611999" cy="707886"/>
            </a:xfrm>
            <a:prstGeom prst="rect">
              <a:avLst/>
            </a:prstGeom>
            <a:solidFill>
              <a:schemeClr val="bg1"/>
            </a:solidFill>
            <a:ln w="57150" cmpd="sng">
              <a:solidFill>
                <a:srgbClr val="FF0000"/>
              </a:solidFill>
            </a:ln>
          </p:spPr>
          <p:txBody>
            <a:bodyPr wrap="square" rtlCol="0" anchor="ctr">
              <a:spAutoFit/>
            </a:bodyPr>
            <a:lstStyle/>
            <a:p>
              <a:pPr algn="ctr"/>
              <a:r>
                <a:rPr lang="ar-JO" sz="4000" b="1" dirty="0">
                  <a:ln>
                    <a:solidFill>
                      <a:srgbClr val="000000"/>
                    </a:solidFill>
                  </a:ln>
                  <a:solidFill>
                    <a:srgbClr val="000000"/>
                  </a:solidFill>
                  <a:latin typeface="Arial" panose="020B0604020202020204" pitchFamily="34" charset="0"/>
                  <a:cs typeface="Arial" panose="020B0604020202020204" pitchFamily="34" charset="0"/>
                </a:rPr>
                <a:t>4.</a:t>
              </a:r>
              <a:endParaRPr lang="en-US" sz="4000" b="1" dirty="0">
                <a:ln>
                  <a:solidFill>
                    <a:srgbClr val="000000"/>
                  </a:solidFill>
                </a:ln>
                <a:solidFill>
                  <a:srgbClr val="000000"/>
                </a:solidFill>
                <a:latin typeface="Arial" panose="020B0604020202020204" pitchFamily="34" charset="0"/>
                <a:cs typeface="Arial" panose="020B0604020202020204" pitchFamily="34" charset="0"/>
              </a:endParaRPr>
            </a:p>
          </p:txBody>
        </p:sp>
      </p:grpSp>
      <p:cxnSp>
        <p:nvCxnSpPr>
          <p:cNvPr id="35" name="Straight Arrow Connector 34"/>
          <p:cNvCxnSpPr/>
          <p:nvPr/>
        </p:nvCxnSpPr>
        <p:spPr bwMode="auto">
          <a:xfrm flipH="1">
            <a:off x="3521891" y="4756050"/>
            <a:ext cx="1773092" cy="0"/>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cxnSp>
        <p:nvCxnSpPr>
          <p:cNvPr id="36" name="Straight Arrow Connector 35"/>
          <p:cNvCxnSpPr/>
          <p:nvPr/>
        </p:nvCxnSpPr>
        <p:spPr bwMode="auto">
          <a:xfrm>
            <a:off x="3672564" y="5047155"/>
            <a:ext cx="1620790" cy="572096"/>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grpSp>
        <p:nvGrpSpPr>
          <p:cNvPr id="37" name="Group 36"/>
          <p:cNvGrpSpPr/>
          <p:nvPr/>
        </p:nvGrpSpPr>
        <p:grpSpPr>
          <a:xfrm>
            <a:off x="5525563" y="5510402"/>
            <a:ext cx="2718635" cy="923330"/>
            <a:chOff x="8509000" y="718900"/>
            <a:chExt cx="2718635" cy="923330"/>
          </a:xfrm>
        </p:grpSpPr>
        <p:sp>
          <p:nvSpPr>
            <p:cNvPr id="38" name="TextBox 37"/>
            <p:cNvSpPr txBox="1">
              <a:spLocks noChangeAspect="1"/>
            </p:cNvSpPr>
            <p:nvPr/>
          </p:nvSpPr>
          <p:spPr>
            <a:xfrm>
              <a:off x="8509000" y="718900"/>
              <a:ext cx="2160000" cy="923330"/>
            </a:xfrm>
            <a:prstGeom prst="rect">
              <a:avLst/>
            </a:prstGeom>
            <a:solidFill>
              <a:schemeClr val="bg1"/>
            </a:solidFill>
            <a:ln w="57150" cmpd="sng">
              <a:solidFill>
                <a:srgbClr val="FF0000"/>
              </a:solidFill>
            </a:ln>
          </p:spPr>
          <p:txBody>
            <a:bodyPr wrap="square" rtlCol="0">
              <a:spAutoFit/>
            </a:bodyPr>
            <a:lstStyle/>
            <a:p>
              <a:pPr algn="ctr"/>
              <a:r>
                <a:rPr lang="ar-JO" b="1" dirty="0">
                  <a:solidFill>
                    <a:srgbClr val="000000"/>
                  </a:solidFill>
                  <a:latin typeface="Arial" panose="020B0604020202020204" pitchFamily="34" charset="0"/>
                  <a:cs typeface="Arial" panose="020B0604020202020204" pitchFamily="34" charset="0"/>
                </a:rPr>
                <a:t>أذكر                    الهدف</a:t>
              </a:r>
            </a:p>
            <a:p>
              <a:pPr algn="ctr"/>
              <a:endParaRPr lang="en-US" b="1" dirty="0">
                <a:solidFill>
                  <a:srgbClr val="000000"/>
                </a:solidFill>
                <a:latin typeface="Arial" panose="020B0604020202020204" pitchFamily="34" charset="0"/>
                <a:cs typeface="Arial" panose="020B0604020202020204" pitchFamily="34" charset="0"/>
              </a:endParaRPr>
            </a:p>
          </p:txBody>
        </p:sp>
        <p:sp>
          <p:nvSpPr>
            <p:cNvPr id="39" name="TextBox 38"/>
            <p:cNvSpPr txBox="1">
              <a:spLocks noChangeAspect="1"/>
            </p:cNvSpPr>
            <p:nvPr/>
          </p:nvSpPr>
          <p:spPr>
            <a:xfrm>
              <a:off x="10615636" y="821146"/>
              <a:ext cx="611999" cy="707886"/>
            </a:xfrm>
            <a:prstGeom prst="rect">
              <a:avLst/>
            </a:prstGeom>
            <a:solidFill>
              <a:schemeClr val="bg1"/>
            </a:solidFill>
            <a:ln w="57150" cmpd="sng">
              <a:solidFill>
                <a:srgbClr val="FF0000"/>
              </a:solidFill>
            </a:ln>
          </p:spPr>
          <p:txBody>
            <a:bodyPr wrap="square" rtlCol="0" anchor="ctr">
              <a:spAutoFit/>
            </a:bodyPr>
            <a:lstStyle/>
            <a:p>
              <a:pPr algn="ctr"/>
              <a:r>
                <a:rPr lang="ar-JO" sz="4000" b="1" dirty="0">
                  <a:ln>
                    <a:solidFill>
                      <a:srgbClr val="000000"/>
                    </a:solidFill>
                  </a:ln>
                  <a:solidFill>
                    <a:srgbClr val="000000"/>
                  </a:solidFill>
                  <a:latin typeface="Arial" panose="020B0604020202020204" pitchFamily="34" charset="0"/>
                  <a:cs typeface="Arial" panose="020B0604020202020204" pitchFamily="34" charset="0"/>
                </a:rPr>
                <a:t>5.</a:t>
              </a:r>
              <a:endParaRPr lang="en-US" sz="4000" b="1" dirty="0">
                <a:ln>
                  <a:solidFill>
                    <a:srgbClr val="000000"/>
                  </a:solidFill>
                </a:ln>
                <a:solidFill>
                  <a:srgbClr val="000000"/>
                </a:solidFill>
                <a:latin typeface="Arial" panose="020B0604020202020204" pitchFamily="34" charset="0"/>
                <a:cs typeface="Arial" panose="020B0604020202020204" pitchFamily="34" charset="0"/>
              </a:endParaRPr>
            </a:p>
          </p:txBody>
        </p:sp>
      </p:grpSp>
      <p:cxnSp>
        <p:nvCxnSpPr>
          <p:cNvPr id="40" name="Straight Arrow Connector 39"/>
          <p:cNvCxnSpPr/>
          <p:nvPr/>
        </p:nvCxnSpPr>
        <p:spPr bwMode="auto">
          <a:xfrm flipH="1">
            <a:off x="3521891" y="5978400"/>
            <a:ext cx="1773092" cy="0"/>
          </a:xfrm>
          <a:prstGeom prst="straightConnector1">
            <a:avLst/>
          </a:prstGeom>
          <a:solidFill>
            <a:schemeClr val="accent1"/>
          </a:solidFill>
          <a:ln w="76200" cap="flat" cmpd="sng" algn="ctr">
            <a:solidFill>
              <a:srgbClr val="CCFFCC"/>
            </a:solidFill>
            <a:prstDash val="solid"/>
            <a:round/>
            <a:headEnd type="none" w="med" len="med"/>
            <a:tailEnd type="arrow"/>
          </a:ln>
          <a:effectLst/>
        </p:spPr>
      </p:cxnSp>
      <p:sp>
        <p:nvSpPr>
          <p:cNvPr id="43" name="Title 1"/>
          <p:cNvSpPr txBox="1">
            <a:spLocks/>
          </p:cNvSpPr>
          <p:nvPr/>
        </p:nvSpPr>
        <p:spPr bwMode="auto">
          <a:xfrm>
            <a:off x="311016" y="6446031"/>
            <a:ext cx="3857672" cy="41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ar-JO" sz="2000" b="1" dirty="0">
                <a:solidFill>
                  <a:srgbClr val="FFFFFF"/>
                </a:solidFill>
                <a:latin typeface="Arial" panose="020B0604020202020204" pitchFamily="34" charset="0"/>
                <a:ea typeface="ＭＳ Ｐゴシック" charset="0"/>
                <a:cs typeface="Arial" panose="020B0604020202020204" pitchFamily="34" charset="0"/>
              </a:rPr>
              <a:t>صارت أوضح</a:t>
            </a:r>
            <a:endParaRPr lang="en-US" sz="2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 name="Title 1"/>
          <p:cNvSpPr txBox="1">
            <a:spLocks/>
          </p:cNvSpPr>
          <p:nvPr/>
        </p:nvSpPr>
        <p:spPr bwMode="auto">
          <a:xfrm rot="16200000">
            <a:off x="-3052552" y="3029768"/>
            <a:ext cx="6866792" cy="76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7500" lnSpcReduction="10000"/>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ar-JO" sz="4800" b="1" dirty="0">
                <a:solidFill>
                  <a:srgbClr val="FFFFFF"/>
                </a:solidFill>
                <a:effectLst>
                  <a:glow rad="152400">
                    <a:schemeClr val="tx1">
                      <a:alpha val="91000"/>
                    </a:schemeClr>
                  </a:glow>
                </a:effectLst>
                <a:latin typeface="Arial" panose="020B0604020202020204" pitchFamily="34" charset="0"/>
                <a:cs typeface="Arial" panose="020B0604020202020204" pitchFamily="34" charset="0"/>
              </a:rPr>
              <a:t>اقرأ بشكل متكرر</a:t>
            </a:r>
            <a:endParaRPr lang="en-US" sz="4800" b="1" dirty="0">
              <a:solidFill>
                <a:srgbClr val="FFFFFF"/>
              </a:solidFill>
              <a:effectLst>
                <a:glow rad="152400">
                  <a:schemeClr val="tx1">
                    <a:alpha val="91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32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500"/>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500"/>
                                        <p:tgtEl>
                                          <p:spTgt spid="24"/>
                                        </p:tgtEl>
                                      </p:cBhvr>
                                    </p:animEffect>
                                  </p:childTnLst>
                                </p:cTn>
                              </p:par>
                            </p:childTnLst>
                          </p:cTn>
                        </p:par>
                        <p:par>
                          <p:cTn id="33" fill="hold">
                            <p:stCondLst>
                              <p:cond delay="150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par>
                          <p:cTn id="41" fill="hold">
                            <p:stCondLst>
                              <p:cond delay="500"/>
                            </p:stCondLst>
                            <p:childTnLst>
                              <p:par>
                                <p:cTn id="42" presetID="23" presetClass="entr" presetSubtype="16"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500"/>
                                        <p:tgtEl>
                                          <p:spTgt spid="30"/>
                                        </p:tgtEl>
                                      </p:cBhvr>
                                    </p:animEffect>
                                  </p:childTnLst>
                                </p:cTn>
                              </p:par>
                            </p:childTnLst>
                          </p:cTn>
                        </p:par>
                        <p:par>
                          <p:cTn id="50" fill="hold">
                            <p:stCondLst>
                              <p:cond delay="1500"/>
                            </p:stCondLst>
                            <p:childTnLst>
                              <p:par>
                                <p:cTn id="51" presetID="1" presetClass="entr" presetSubtype="0" fill="hold" nodeType="afterEffect">
                                  <p:stCondLst>
                                    <p:cond delay="0"/>
                                  </p:stCondLst>
                                  <p:childTnLst>
                                    <p:set>
                                      <p:cBhvr>
                                        <p:cTn id="52" dur="1" fill="hold">
                                          <p:stCondLst>
                                            <p:cond delay="0"/>
                                          </p:stCondLst>
                                        </p:cTn>
                                        <p:tgtEl>
                                          <p:spTgt spid="7270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500"/>
                            </p:stCondLst>
                            <p:childTnLst>
                              <p:par>
                                <p:cTn id="59" presetID="23" presetClass="entr" presetSubtype="16"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childTnLst>
                          </p:cTn>
                        </p:par>
                        <p:par>
                          <p:cTn id="63" fill="hold">
                            <p:stCondLst>
                              <p:cond delay="1000"/>
                            </p:stCondLst>
                            <p:childTnLst>
                              <p:par>
                                <p:cTn id="64" presetID="22" presetClass="entr" presetSubtype="2"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right)">
                                      <p:cBhvr>
                                        <p:cTn id="66" dur="500"/>
                                        <p:tgtEl>
                                          <p:spTgt spid="35"/>
                                        </p:tgtEl>
                                      </p:cBhvr>
                                    </p:animEffect>
                                  </p:childTnLst>
                                </p:cTn>
                              </p:par>
                            </p:childTnLst>
                          </p:cTn>
                        </p:par>
                        <p:par>
                          <p:cTn id="67" fill="hold">
                            <p:stCondLst>
                              <p:cond delay="1500"/>
                            </p:stCondLst>
                            <p:childTnLst>
                              <p:par>
                                <p:cTn id="68" presetID="1" presetClass="entr" presetSubtype="0"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up)">
                                      <p:cBhvr>
                                        <p:cTn id="74" dur="500"/>
                                        <p:tgtEl>
                                          <p:spTgt spid="36"/>
                                        </p:tgtEl>
                                      </p:cBhvr>
                                    </p:animEffect>
                                  </p:childTnLst>
                                </p:cTn>
                              </p:par>
                            </p:childTnLst>
                          </p:cTn>
                        </p:par>
                        <p:par>
                          <p:cTn id="75" fill="hold">
                            <p:stCondLst>
                              <p:cond delay="500"/>
                            </p:stCondLst>
                            <p:childTnLst>
                              <p:par>
                                <p:cTn id="76" presetID="2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childTnLst>
                                </p:cTn>
                              </p:par>
                            </p:childTnLst>
                          </p:cTn>
                        </p:par>
                        <p:par>
                          <p:cTn id="80" fill="hold">
                            <p:stCondLst>
                              <p:cond delay="1000"/>
                            </p:stCondLst>
                            <p:childTnLst>
                              <p:par>
                                <p:cTn id="81" presetID="22" presetClass="entr" presetSubtype="2"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right)">
                                      <p:cBhvr>
                                        <p:cTn id="83" dur="500"/>
                                        <p:tgtEl>
                                          <p:spTgt spid="40"/>
                                        </p:tgtEl>
                                      </p:cBhvr>
                                    </p:animEffect>
                                  </p:childTnLst>
                                </p:cTn>
                              </p:par>
                            </p:childTnLst>
                          </p:cTn>
                        </p:par>
                        <p:par>
                          <p:cTn id="84" fill="hold">
                            <p:stCondLst>
                              <p:cond delay="1500"/>
                            </p:stCondLst>
                            <p:childTnLst>
                              <p:par>
                                <p:cTn id="85" presetID="1" presetClass="entr" presetSubtype="0"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par>
                          <p:cTn id="87" fill="hold">
                            <p:stCondLst>
                              <p:cond delay="1500"/>
                            </p:stCondLst>
                            <p:childTnLst>
                              <p:par>
                                <p:cTn id="88" presetID="1"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6"/>
          <p:cNvSpPr txBox="1">
            <a:spLocks noChangeArrowheads="1"/>
          </p:cNvSpPr>
          <p:nvPr/>
        </p:nvSpPr>
        <p:spPr bwMode="auto">
          <a:xfrm>
            <a:off x="136525" y="1341438"/>
            <a:ext cx="5197475" cy="5238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كِتَابُ مِيلاَدِ يَسُوعَ الْمَسِيحِ ابْنِ دَاوُدَ ابْنِ إِبْراهِيمَ: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إِبْراهِيمُ وَلَدَ إِسْحاقَ. وَإِسْحاقُ وَلَدَ يَعْقُوبَ. وَيَعْقُوبُ وَلَدَ يَهُوذَا وَإِخْوَتَهُ.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وَيَهُوذَا وَلَدَ فَارِصَ وَزَارَحَ مِنْ ثَامَارَ. وَفَارِصُ وَلَدَ حَصْرُونَ. وَحَصْرُونُ وَلَدَ أَرَامَ.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وَأَرَامُ وَلَدَ عَمِّينَادَابَ. وَعَمِّينَادَابُ وَلَدَ نَحْشُونَ. وَنَحْشُونُ وَلَدَ سَلْمُونَ.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وَسَلْمُونُ وَلَدَ بُوعَزَ مِنْ رَاحَابَ. وَبُوعَزُ وَلَدَ عُوبِيدَ مِنْ رَاعُوثَ. وَعُوبِيدُ وَلَدَ يَسَّى.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وَيَسَّى وَلَدَ دَاوُدَ الْمَلِكَ. وَدَاوُدُ الْمَلِكُ وَلَدَ سُلَيْمَانَ مِنَ الَّتِي لأُورِيَّا.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وَسُلَيْمَانُ وَلَدَ رَحَبْعَامَ. وَرَحَبْعَامُ وَلَدَ أَبِيَّا. وَأَبِيَّا وَلَدَ آسَا.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وَآسَا وَلَدَ يَهُوشَافَاطَ. وَيَهُوشَافَاطُ وَلَدَ يُورَامَ. وَيُورَامُ وَلَدَ عُزِّيَّا.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وَعُزِّيَّا وَلَدَ يُوثَامَ. وَيُوثَامُ وَلَدَ أَحَازَ. وَأَحَازُ وَلَدَ حِزْقِيَّا.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وَحِزْقِيَّا وَلَدَ مَنَسَّى. وَمَنَسَّى وَلَدَ آمُونَ. وَآمُونُ وَلَدَ يُوشِيَّا.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وَيُوشِيَّا وَلَدَ يَكُنْيَا وَإِخْوَتَهُ عِنْدَ سَبْيِ بَابِلَ.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12</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وَبَعْدَ سَبْيِ بَابِلَ يَكُنْيَا وَلَدَ شَأَلْتِئِيلَ. وَشَأَلْتِئِيلُ وَلَدَ زَرُبَّابِلَ.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وَزَرُبَّابِلُ وَلَدَ أَبِيهُودَ. وَأَبِيهُودُ وَلَدَ أَلِيَاقِيمَ. وَأَلِيَاقِيمُ وَلَدَ عَازُورَ.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14</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وَعَازُورُ وَلَدَ صَادُوقَ. وَصَادُوقُ وَلَدَ أَخِيمَ. وَأَخِيمُ وَلَدَ أَلِيُودَ.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15</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وَأَلِيُودُ وَلَدَ أَلِيعَازَرَ. وَأَلِيعَازَرُ وَلَدَ مَتَّانَ. وَمَتَّانُ وَلَدَ يَعْقُوبَ. </a:t>
            </a:r>
            <a:r>
              <a:rPr kumimoji="0" lang="ar-SA" sz="2200"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16</a:t>
            </a:r>
            <a:r>
              <a:rPr kumimoji="0" lang="ar-SA" sz="2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وَيَعْقُوبُ وَلَدَ يُوسُفَ رَجُلَ مَرْيَمَ الَّتِي وُلِدَ مِنْهَا يَسُوعُ الَّذِي يُدْعَى الْمَسِيحَ</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699" name="Rectangle 3"/>
          <p:cNvSpPr>
            <a:spLocks noGrp="1" noChangeArrowheads="1"/>
          </p:cNvSpPr>
          <p:nvPr>
            <p:ph type="title"/>
          </p:nvPr>
        </p:nvSpPr>
        <p:spPr>
          <a:xfrm>
            <a:off x="0" y="274638"/>
            <a:ext cx="9144000" cy="994122"/>
          </a:xfrm>
        </p:spPr>
        <p:txBody>
          <a:bodyPr/>
          <a:lstStyle/>
          <a:p>
            <a:pPr eaLnBrk="1" hangingPunct="1">
              <a:defRPr/>
            </a:pPr>
            <a:r>
              <a:rPr lang="ar-JO" sz="4000" b="1" dirty="0">
                <a:solidFill>
                  <a:srgbClr val="FFCC99"/>
                </a:solidFill>
                <a:latin typeface="Arial" panose="020B0604020202020204" pitchFamily="34" charset="0"/>
                <a:ea typeface="ＭＳ Ｐゴシック" charset="0"/>
                <a:cs typeface="Arial" panose="020B0604020202020204" pitchFamily="34" charset="0"/>
              </a:rPr>
              <a:t>طريقة مملة للبدء بكتاب ؟</a:t>
            </a:r>
            <a:endParaRPr lang="en-US" sz="4000" b="1" dirty="0">
              <a:solidFill>
                <a:srgbClr val="FFCC99"/>
              </a:solidFill>
              <a:latin typeface="Arial" panose="020B0604020202020204" pitchFamily="34" charset="0"/>
              <a:ea typeface="ＭＳ Ｐゴシック" charset="0"/>
              <a:cs typeface="Arial" panose="020B0604020202020204" pitchFamily="34" charset="0"/>
            </a:endParaRPr>
          </a:p>
        </p:txBody>
      </p:sp>
      <p:pic>
        <p:nvPicPr>
          <p:cNvPr id="29700" name="Picture 4" descr="Jerry Benjamin"/>
          <p:cNvPicPr>
            <a:picLocks noGrp="1" noChangeAspect="1" noChangeArrowheads="1"/>
          </p:cNvPicPr>
          <p:nvPr>
            <p:ph type="clipArt" sz="half" idx="2"/>
          </p:nvPr>
        </p:nvPicPr>
        <p:blipFill>
          <a:blip r:embed="rId3" cstate="screen">
            <a:extLst>
              <a:ext uri="{28A0092B-C50C-407E-A947-70E740481C1C}">
                <a14:useLocalDpi xmlns:a14="http://schemas.microsoft.com/office/drawing/2010/main"/>
              </a:ext>
            </a:extLst>
          </a:blip>
          <a:srcRect/>
          <a:stretch>
            <a:fillRect/>
          </a:stretch>
        </p:blipFill>
        <p:spPr>
          <a:xfrm>
            <a:off x="5472134" y="1557339"/>
            <a:ext cx="3062287" cy="4614862"/>
          </a:xfrm>
        </p:spPr>
      </p:pic>
      <p:sp>
        <p:nvSpPr>
          <p:cNvPr id="29701" name="Text Box 5"/>
          <p:cNvSpPr txBox="1">
            <a:spLocks noChangeArrowheads="1"/>
          </p:cNvSpPr>
          <p:nvPr/>
        </p:nvSpPr>
        <p:spPr bwMode="auto">
          <a:xfrm>
            <a:off x="785786" y="2590800"/>
            <a:ext cx="3500462" cy="2062004"/>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يذكر جيري: لقد أذهلتني الآية الأولى . قالت أن يسوع كان من أقرباء أجدادي .</a:t>
            </a:r>
            <a:endParaRPr kumimoji="0" lang="en-US" sz="32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endParaRPr>
          </a:p>
        </p:txBody>
      </p:sp>
      <p:sp>
        <p:nvSpPr>
          <p:cNvPr id="6" name="Text Box 31"/>
          <p:cNvSpPr txBox="1">
            <a:spLocks noChangeArrowheads="1"/>
          </p:cNvSpPr>
          <p:nvPr/>
        </p:nvSpPr>
        <p:spPr bwMode="auto">
          <a:xfrm>
            <a:off x="5959011" y="1556813"/>
            <a:ext cx="2178122" cy="365760"/>
          </a:xfrm>
          <a:prstGeom prst="rect">
            <a:avLst/>
          </a:prstGeom>
          <a:solidFill>
            <a:srgbClr val="F0F0F0"/>
          </a:solidFill>
          <a:ln w="9525">
            <a:noFill/>
            <a:miter lim="800000"/>
            <a:headEnd/>
            <a:tailEnd/>
          </a:ln>
          <a:effectLst/>
        </p:spPr>
        <p:txBody>
          <a:bodyPr wrap="square" lIns="91341" tIns="45671" rIns="91341" bIns="4567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404"/>
                </a:solidFill>
                <a:effectLst/>
                <a:uLnTx/>
                <a:uFillTx/>
                <a:latin typeface="Arial" panose="020B0604020202020204" pitchFamily="34" charset="0"/>
                <a:ea typeface="ＭＳ Ｐゴシック" charset="-128"/>
                <a:cs typeface="Arial" panose="020B0604020202020204" pitchFamily="34" charset="0"/>
              </a:rPr>
              <a:t>إرميا بنيامين</a:t>
            </a:r>
            <a:endParaRPr kumimoji="0" lang="en-US" sz="2400" b="1" i="0" u="none" strike="noStrike" kern="1200" cap="none" spc="0" normalizeH="0" baseline="0" noProof="0" dirty="0">
              <a:ln>
                <a:noFill/>
              </a:ln>
              <a:solidFill>
                <a:srgbClr val="000404"/>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92077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1"/>
                                          </p:val>
                                        </p:tav>
                                        <p:tav tm="100000">
                                          <p:val>
                                            <p:strVal val="#ppt_x"/>
                                          </p:val>
                                        </p:tav>
                                      </p:tavLst>
                                    </p:anim>
                                    <p:anim calcmode="lin" valueType="num">
                                      <p:cBhvr>
                                        <p:cTn id="9" dur="10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dissolve">
                                      <p:cBhvr>
                                        <p:cTn id="14" dur="500"/>
                                        <p:tgtEl>
                                          <p:spTgt spid="2970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lt">
                                    <p:tmPct val="0"/>
                                  </p:iterate>
                                  <p:childTnLst>
                                    <p:set>
                                      <p:cBhvr>
                                        <p:cTn id="21" dur="1" fill="hold">
                                          <p:stCondLst>
                                            <p:cond delay="0"/>
                                          </p:stCondLst>
                                        </p:cTn>
                                        <p:tgtEl>
                                          <p:spTgt spid="29701"/>
                                        </p:tgtEl>
                                        <p:attrNameLst>
                                          <p:attrName>style.visibility</p:attrName>
                                        </p:attrNameLst>
                                      </p:cBhvr>
                                      <p:to>
                                        <p:strVal val="visible"/>
                                      </p:to>
                                    </p:set>
                                    <p:animEffect transition="in" filter="dissolve">
                                      <p:cBhvr>
                                        <p:cTn id="2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bible 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24" y="73620"/>
            <a:ext cx="5387103" cy="6680856"/>
          </a:xfrm>
          <a:prstGeom prst="rect">
            <a:avLst/>
          </a:prstGeom>
        </p:spPr>
      </p:pic>
      <p:sp>
        <p:nvSpPr>
          <p:cNvPr id="2" name="Title 1"/>
          <p:cNvSpPr>
            <a:spLocks noGrp="1"/>
          </p:cNvSpPr>
          <p:nvPr>
            <p:ph type="ctrTitle"/>
          </p:nvPr>
        </p:nvSpPr>
        <p:spPr>
          <a:xfrm>
            <a:off x="-55224" y="116510"/>
            <a:ext cx="9199224" cy="1281597"/>
          </a:xfrm>
        </p:spPr>
        <p:txBody>
          <a:bodyPr>
            <a:normAutofit/>
          </a:bodyPr>
          <a:lstStyle/>
          <a:p>
            <a:r>
              <a:rPr lang="ar-JO" sz="6000" b="1" dirty="0">
                <a:solidFill>
                  <a:srgbClr val="FFFFFF"/>
                </a:solidFill>
                <a:effectLst>
                  <a:glow rad="152400">
                    <a:schemeClr val="tx1">
                      <a:alpha val="91000"/>
                    </a:schemeClr>
                  </a:glow>
                </a:effectLst>
              </a:rPr>
              <a:t>كيف تلاحظ بشكل تخيلي؟</a:t>
            </a:r>
            <a:endParaRPr lang="en-US" sz="6000" b="1" dirty="0">
              <a:solidFill>
                <a:srgbClr val="FFFFFF"/>
              </a:solidFill>
              <a:effectLst>
                <a:glow rad="152400">
                  <a:schemeClr val="tx1">
                    <a:alpha val="91000"/>
                  </a:schemeClr>
                </a:glow>
              </a:effectLst>
            </a:endParaRPr>
          </a:p>
        </p:txBody>
      </p:sp>
      <p:sp>
        <p:nvSpPr>
          <p:cNvPr id="7" name="Title 1"/>
          <p:cNvSpPr txBox="1">
            <a:spLocks/>
          </p:cNvSpPr>
          <p:nvPr/>
        </p:nvSpPr>
        <p:spPr>
          <a:xfrm>
            <a:off x="689113" y="1243223"/>
            <a:ext cx="8454887" cy="551125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rtl="1"/>
            <a:r>
              <a:rPr lang="ar-JO" sz="3200" b="1" dirty="0">
                <a:solidFill>
                  <a:srgbClr val="FFFFFF"/>
                </a:solidFill>
                <a:effectLst>
                  <a:glow rad="152400">
                    <a:schemeClr val="tx1">
                      <a:alpha val="91000"/>
                    </a:schemeClr>
                  </a:glow>
                </a:effectLst>
              </a:rPr>
              <a:t>(1) الترجمات المختلفة</a:t>
            </a:r>
          </a:p>
          <a:p>
            <a:pPr algn="r" rtl="1"/>
            <a:r>
              <a:rPr lang="ar-JO" sz="3200" b="1" dirty="0">
                <a:solidFill>
                  <a:srgbClr val="FFFFFF"/>
                </a:solidFill>
                <a:effectLst>
                  <a:glow rad="152400">
                    <a:schemeClr val="tx1">
                      <a:alpha val="91000"/>
                    </a:schemeClr>
                  </a:glow>
                </a:effectLst>
              </a:rPr>
              <a:t>(2) أعد كتابة النص</a:t>
            </a:r>
          </a:p>
          <a:p>
            <a:pPr algn="r" rtl="1"/>
            <a:r>
              <a:rPr lang="ar-JO" sz="3200" b="1" dirty="0">
                <a:solidFill>
                  <a:srgbClr val="FFFFFF"/>
                </a:solidFill>
                <a:effectLst>
                  <a:glow rad="152400">
                    <a:schemeClr val="tx1">
                      <a:alpha val="91000"/>
                    </a:schemeClr>
                  </a:glow>
                </a:effectLst>
              </a:rPr>
              <a:t>(3) لغة مختلفة</a:t>
            </a:r>
          </a:p>
          <a:p>
            <a:pPr algn="r" rtl="1"/>
            <a:r>
              <a:rPr lang="ar-JO" sz="3200" b="1" dirty="0">
                <a:solidFill>
                  <a:srgbClr val="FFFFFF"/>
                </a:solidFill>
                <a:effectLst>
                  <a:glow rad="152400">
                    <a:schemeClr val="tx1">
                      <a:alpha val="91000"/>
                    </a:schemeClr>
                  </a:glow>
                </a:effectLst>
              </a:rPr>
              <a:t>(4) اقرأ بصوت عالٍ</a:t>
            </a:r>
          </a:p>
          <a:p>
            <a:pPr algn="r" rtl="1"/>
            <a:r>
              <a:rPr lang="ar-JO" sz="3200" b="1" dirty="0">
                <a:solidFill>
                  <a:srgbClr val="FFFFFF"/>
                </a:solidFill>
                <a:effectLst>
                  <a:glow rad="152400">
                    <a:schemeClr val="tx1">
                      <a:alpha val="91000"/>
                    </a:schemeClr>
                  </a:glow>
                </a:effectLst>
              </a:rPr>
              <a:t>(5) قم بتغيير الإعداد الخاص بك</a:t>
            </a:r>
          </a:p>
          <a:p>
            <a:pPr algn="r" rtl="1"/>
            <a:r>
              <a:rPr lang="ar-JO" sz="3200" b="1" dirty="0">
                <a:solidFill>
                  <a:srgbClr val="FFFFFF"/>
                </a:solidFill>
                <a:effectLst>
                  <a:glow rad="152400">
                    <a:schemeClr val="tx1">
                      <a:alpha val="91000"/>
                    </a:schemeClr>
                  </a:glow>
                </a:effectLst>
              </a:rPr>
              <a:t>(6) </a:t>
            </a:r>
            <a:r>
              <a:rPr lang="en-US" sz="3200" b="1" dirty="0">
                <a:solidFill>
                  <a:srgbClr val="FFFFFF"/>
                </a:solidFill>
                <a:effectLst>
                  <a:glow rad="152400">
                    <a:schemeClr val="tx1">
                      <a:alpha val="91000"/>
                    </a:schemeClr>
                  </a:glow>
                </a:effectLst>
              </a:rPr>
              <a:t>faithcomesbyhearing.com</a:t>
            </a:r>
          </a:p>
          <a:p>
            <a:pPr algn="r" rtl="1"/>
            <a:r>
              <a:rPr lang="ar-JO" sz="3200" b="1" dirty="0">
                <a:solidFill>
                  <a:srgbClr val="FFFFFF"/>
                </a:solidFill>
                <a:effectLst>
                  <a:glow rad="152400">
                    <a:schemeClr val="tx1">
                      <a:alpha val="91000"/>
                    </a:schemeClr>
                  </a:glow>
                </a:effectLst>
              </a:rPr>
              <a:t>(7) دي في دي: الكتاب المقدس المرئي (مت، أع)</a:t>
            </a:r>
          </a:p>
          <a:p>
            <a:pPr algn="r" rtl="1"/>
            <a:r>
              <a:rPr lang="ar-JO" sz="3200" b="1" dirty="0">
                <a:solidFill>
                  <a:srgbClr val="FFFFFF"/>
                </a:solidFill>
                <a:effectLst>
                  <a:glow rad="152400">
                    <a:schemeClr val="tx1">
                      <a:alpha val="91000"/>
                    </a:schemeClr>
                  </a:glow>
                </a:effectLst>
              </a:rPr>
              <a:t>(8) اقرأ بشكل متسلسل</a:t>
            </a:r>
            <a:endParaRPr lang="en-US" sz="3200" b="1" dirty="0">
              <a:solidFill>
                <a:srgbClr val="FFFFFF"/>
              </a:solidFill>
              <a:effectLst>
                <a:glow rad="152400">
                  <a:schemeClr val="tx1">
                    <a:alpha val="91000"/>
                  </a:schemeClr>
                </a:glow>
              </a:effectLst>
            </a:endParaRPr>
          </a:p>
        </p:txBody>
      </p:sp>
      <p:sp>
        <p:nvSpPr>
          <p:cNvPr id="9" name="Text Box 22"/>
          <p:cNvSpPr txBox="1">
            <a:spLocks noChangeArrowheads="1"/>
          </p:cNvSpPr>
          <p:nvPr/>
        </p:nvSpPr>
        <p:spPr bwMode="auto">
          <a:xfrm>
            <a:off x="8168260" y="99765"/>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b="1" dirty="0">
                <a:solidFill>
                  <a:srgbClr val="FFFFFF"/>
                </a:solidFill>
                <a:latin typeface="Arial"/>
                <a:cs typeface="Arial"/>
              </a:rPr>
              <a:t>22أ</a:t>
            </a:r>
            <a:endParaRPr lang="en-US" b="1" dirty="0">
              <a:solidFill>
                <a:srgbClr val="FFFFFF"/>
              </a:solidFill>
              <a:latin typeface="Arial"/>
              <a:cs typeface="Arial"/>
            </a:endParaRPr>
          </a:p>
        </p:txBody>
      </p:sp>
    </p:spTree>
    <p:extLst>
      <p:ext uri="{BB962C8B-B14F-4D97-AF65-F5344CB8AC3E}">
        <p14:creationId xmlns:p14="http://schemas.microsoft.com/office/powerpoint/2010/main" val="3009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1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TotalTime>
  <Words>627</Words>
  <Application>Microsoft Macintosh PowerPoint</Application>
  <PresentationFormat>On-screen Show (4:3)</PresentationFormat>
  <Paragraphs>44</Paragraphs>
  <Slides>6</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ＭＳ Ｐゴシック</vt:lpstr>
      <vt:lpstr>Arial</vt:lpstr>
      <vt:lpstr>Calibri</vt:lpstr>
      <vt:lpstr>Times New Roman</vt:lpstr>
      <vt:lpstr>Wingdings</vt:lpstr>
      <vt:lpstr>Office Theme</vt:lpstr>
      <vt:lpstr>4_Default Design</vt:lpstr>
      <vt:lpstr>3_Default Design</vt:lpstr>
      <vt:lpstr>1_Orbit</vt:lpstr>
      <vt:lpstr>Default Design</vt:lpstr>
      <vt:lpstr>قراءة الكتاب المقدس      بشكل متكرر                       وتخيلي</vt:lpstr>
      <vt:lpstr>ملاحظة النص</vt:lpstr>
      <vt:lpstr>طريقة مملة للبدء بكتاب ؟</vt:lpstr>
      <vt:lpstr>كيف تلاحظ بشكل تخيلي؟</vt:lpstr>
      <vt:lpstr>الرابط للعرض التقديميِّ "دراسة الكتاب المقدَّس (علم التفسير)" متاحٌ على الموقع الإلكترونيّ: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the Bible</dc:title>
  <dc:creator>Dr Rick Griffith</dc:creator>
  <cp:lastModifiedBy>Rick Griffith</cp:lastModifiedBy>
  <cp:revision>27</cp:revision>
  <dcterms:created xsi:type="dcterms:W3CDTF">2013-03-10T13:52:01Z</dcterms:created>
  <dcterms:modified xsi:type="dcterms:W3CDTF">2024-01-13T18:36:44Z</dcterms:modified>
</cp:coreProperties>
</file>