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0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1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7" r:id="rId2"/>
    <p:sldMasterId id="2147483777" r:id="rId3"/>
    <p:sldMasterId id="2147483789" r:id="rId4"/>
    <p:sldMasterId id="2147483792" r:id="rId5"/>
    <p:sldMasterId id="2147483805" r:id="rId6"/>
    <p:sldMasterId id="2147483819" r:id="rId7"/>
    <p:sldMasterId id="2147483831" r:id="rId8"/>
    <p:sldMasterId id="2147483844" r:id="rId9"/>
    <p:sldMasterId id="2147483846" r:id="rId10"/>
    <p:sldMasterId id="2147483860" r:id="rId11"/>
    <p:sldMasterId id="2147483875" r:id="rId12"/>
  </p:sldMasterIdLst>
  <p:notesMasterIdLst>
    <p:notesMasterId r:id="rId39"/>
  </p:notesMasterIdLst>
  <p:sldIdLst>
    <p:sldId id="281" r:id="rId13"/>
    <p:sldId id="257" r:id="rId14"/>
    <p:sldId id="5414" r:id="rId15"/>
    <p:sldId id="5510" r:id="rId16"/>
    <p:sldId id="5511" r:id="rId17"/>
    <p:sldId id="261" r:id="rId18"/>
    <p:sldId id="969" r:id="rId19"/>
    <p:sldId id="5160" r:id="rId20"/>
    <p:sldId id="5161" r:id="rId21"/>
    <p:sldId id="5162" r:id="rId22"/>
    <p:sldId id="5163" r:id="rId23"/>
    <p:sldId id="5164" r:id="rId24"/>
    <p:sldId id="5165" r:id="rId25"/>
    <p:sldId id="5166" r:id="rId26"/>
    <p:sldId id="5167" r:id="rId27"/>
    <p:sldId id="5168" r:id="rId28"/>
    <p:sldId id="5169" r:id="rId29"/>
    <p:sldId id="5170" r:id="rId30"/>
    <p:sldId id="1099" r:id="rId31"/>
    <p:sldId id="525" r:id="rId32"/>
    <p:sldId id="271" r:id="rId33"/>
    <p:sldId id="5423" r:id="rId34"/>
    <p:sldId id="411" r:id="rId35"/>
    <p:sldId id="657" r:id="rId36"/>
    <p:sldId id="280" r:id="rId37"/>
    <p:sldId id="4884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2132" autoAdjust="0"/>
    <p:restoredTop sz="94249" autoAdjust="0"/>
  </p:normalViewPr>
  <p:slideViewPr>
    <p:cSldViewPr snapToGrid="0" snapToObjects="1">
      <p:cViewPr>
        <p:scale>
          <a:sx n="86" d="100"/>
          <a:sy n="86" d="100"/>
        </p:scale>
        <p:origin x="2528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6D163-87A3-1843-B2A6-74CCE3AC8A59}" type="datetimeFigureOut">
              <a:rPr lang="en-US" smtClean="0"/>
              <a:t>1/14/24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269F5-84E8-4C49-BBD2-7D4DBCFD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92991C-D50F-6D4A-B613-44BE8C393F7C}" type="slidenum">
              <a:rPr 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761FFA-60F2-B441-A224-40E138D8BE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8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5070E-0C57-5644-B33B-7296B39E6D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08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1ED9D8-31AF-E843-9D0D-0CC0D67AB41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29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35C42A-E349-C649-9263-DBB2FE3BFB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9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74129D-D50D-9C49-BDF4-F281BBFD644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7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4A087-EB1A-4449-8344-9CF5A74E45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C40398-8D27-FF4B-94FB-9C6C02F68F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1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goal was to give land to all </a:t>
            </a:r>
            <a:r>
              <a:rPr lang="en-US" baseline="0" dirty="0"/>
              <a:t>the tribes, but the means was to do this by serving the LORD, which </a:t>
            </a:r>
            <a:r>
              <a:rPr lang="ar-SA" baseline="0" dirty="0"/>
              <a:t>يشوع</a:t>
            </a:r>
            <a:r>
              <a:rPr lang="en-US" baseline="0" dirty="0"/>
              <a:t> affirms in the final chapter.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9FDE9-4B2D-884B-BE4B-021913485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36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51C1F-2CC6-0B46-93C6-367EC18F16C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9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 has just had 400 years in Egypt. We pick up the account where they had gotten out of Egypt, but Egypt hadn’t gotten out of them. They need a fresh look at who they are after generation of slavery in s foreign land.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______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…until every grumbling, disobedient Israelite above the age of 20 years dies off. Everyone in that </a:t>
            </a:r>
            <a:r>
              <a:rPr lang="en-US" altLang="ja-JP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"disbelieving generation" – everyone, that is, except JOSHUA, Caleb, -- the two spies of the "minority report" -- MOSES and their families.  </a:t>
            </a:r>
          </a:p>
          <a:p>
            <a:r>
              <a:rPr lang="en-US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////	The people said…DO YOU MEAN…40 YEARS OUT HERE?  That</a:t>
            </a:r>
            <a:r>
              <a:rPr lang="fr-FR" altLang="ja-JP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altLang="ja-JP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 right…40 long years!  And all because of their lack of faith in God</a:t>
            </a:r>
            <a:r>
              <a:rPr lang="fr-FR" altLang="ja-JP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altLang="ja-JP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 provision and His long-range plan.  And don</a:t>
            </a:r>
            <a:r>
              <a:rPr lang="fr-FR" altLang="ja-JP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'</a:t>
            </a:r>
            <a:r>
              <a:rPr lang="en-US" altLang="ja-JP" b="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 forget that through those 40 years, many NEW Israelites would be born to the people during that long desert trek.</a:t>
            </a:r>
            <a:endParaRPr lang="en-US" b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BB-3C-ARC-42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OS-Gen1-3-slide 30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OS-05-Deuteronomy-60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OS-06-Joshua-50, 74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B0874B-D723-4F44-B2DB-AF30269199E9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92991C-D50F-6D4A-B613-44BE8C393F7C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4E61BD03-1B76-EA43-BF61-7496E6A0C37C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Calibri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61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told Moses that he will die in the wilderness—so how could Moses best prepare the nation to enter the land of Canaan?</a:t>
            </a:r>
            <a:r>
              <a:rPr lang="en-US" dirty="0">
                <a:effectLst/>
              </a:rPr>
              <a:t> 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_________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OS-Gen1-3-slide 30</a:t>
            </a:r>
          </a:p>
          <a:p>
            <a:pPr eaLnBrk="1" hangingPunct="1"/>
            <a:r>
              <a:rPr lang="en-US" altLang="zh-CN" dirty="0">
                <a:latin typeface="Times New Roman" charset="0"/>
                <a:ea typeface="ＭＳ Ｐゴシック" charset="0"/>
                <a:cs typeface="ＭＳ Ｐゴシック" charset="0"/>
              </a:rPr>
              <a:t>OS-05-Deuteronomy-60</a:t>
            </a:r>
            <a:endParaRPr lang="zh-CN" alt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BB5004-6B9D-9C47-9365-F5DA91EFA7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92991C-D50F-6D4A-B613-44BE8C393F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8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AD684-0DED-7A4A-A656-8372B2E1A5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7901" tIns="43951" rIns="87901" bIns="43951"/>
          <a:lstStyle/>
          <a:p>
            <a:pPr eaLnBrk="1" hangingPunct="1"/>
            <a:r>
              <a:rPr lang="en-US" baseline="0" dirty="0">
                <a:latin typeface="Arial" charset="0"/>
              </a:rPr>
              <a:t>In this book we find the answer to what I believe is our greatest need—worship of God, or, as Jesus said, to love the Lord God.</a:t>
            </a:r>
          </a:p>
          <a:p>
            <a:pPr eaLnBrk="1" hangingPunct="1"/>
            <a:r>
              <a:rPr lang="en-US" baseline="0" dirty="0">
                <a:latin typeface="Arial" charset="0"/>
              </a:rPr>
              <a:t>It provides the songs of worship for the ages.</a:t>
            </a:r>
          </a:p>
          <a:p>
            <a:pPr eaLnBrk="1" hangingPunct="1"/>
            <a:r>
              <a:rPr lang="en-US" baseline="0" dirty="0">
                <a:latin typeface="Arial" charset="0"/>
              </a:rPr>
              <a:t>_____</a:t>
            </a:r>
          </a:p>
          <a:p>
            <a:pPr eaLnBrk="1" hangingPunct="1"/>
            <a:endParaRPr lang="en-US" baseline="0" dirty="0"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</a:rPr>
              <a:t>OS-19-Psalms-23, 118</a:t>
            </a: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381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A0867D-6E21-8C48-99C1-266BF97220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0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A0AC1E-A3CA-C64B-A1CF-64F8E50B12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AE54FB-F5B9-0B4E-A647-6E2FA3D2E9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4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028CD6-889A-6042-8B51-F228FB4148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6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3CFD3-C24B-604C-9F0F-F329617ACECD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02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91410-DA72-164C-B4DD-D59B5667A3E5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428727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E84E2-795F-2B47-A0E8-B6BDACF0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453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39AB-3049-F642-983C-A20CBD53E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75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DE4E-03EE-3240-B616-BA07FDA0A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379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61C83-9483-8846-A172-B043DE251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146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</p:grpSp>
      <p:sp>
        <p:nvSpPr>
          <p:cNvPr id="50215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0216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6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7C9F1-D1CE-9A44-80ED-3CD6A86AA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457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7EE4E-452A-C746-BA48-D4C26DA0E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318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7EDC1-83FF-474F-AB90-920052161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3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C6D5-7176-944F-8C72-C907599EE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758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EB9F-515F-D84A-831A-1CAFD6497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7238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53081-5662-A241-846F-45CE53B38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9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F3EB7-9AEF-9A4B-A6DF-ABF540B061D2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1876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7D3A-A992-6E47-AD19-9EB075ABD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388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55B8B-B35B-B84C-92FF-054771F89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89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84623-E268-D243-9F82-E2DB38B6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49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B9B4-FAF3-6F45-B01B-3B4A02BC0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57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8DB88-CED9-6E4A-9835-DCBF35C01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5529-CF71-8945-9AC3-2CB5A42FFB1C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8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B8BF-3D16-504B-99DD-DD7130325B6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376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79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963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659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16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5547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88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FFC96-1591-E143-BE4E-0CDE2B32C17E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5707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982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6938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9984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916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1003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3029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084891-E679-794D-ACF7-D86572DC6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5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12E8D7-7DA9-F848-8213-48FB6042F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04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5E16D-F218-6048-ADF9-0B6018DEF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0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8F19-F4A7-BC4C-ABDC-ADAD6E877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2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F4A3B-6C77-B74E-ABF4-BB7A501CC4F1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85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D2FB-DEDD-8640-BA38-2E3D7E9B3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01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B990F-5490-4245-AD4E-D22BD36B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93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3194-AC1A-3C42-981C-72BB7F18D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5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F3435-01DA-9540-BA2B-E2FEC6553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23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DD38C-6C87-BA4D-917E-65CAAD9DC7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55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44BF-9A77-CB42-AD09-DE533BDE2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5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A583-451B-DC44-B9B4-6CC0945DD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1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9B683-0C96-6C4A-845C-8C3E85C7C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51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1B676-FA8B-D74B-A11A-F51F7338C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8096D-D4E2-DD48-9232-65EA7336F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4F80-A626-4D4C-8291-05528ADAE7DC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234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255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273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00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8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31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64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727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8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99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1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0149A-FA96-304E-A179-81D7499C1C0E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595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187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28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5779C-F261-114E-8FFD-E45B42C15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55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6A63F-67B7-5348-8A50-F8ED56A3E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24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5C87C-3721-2A4F-9E38-804152AD7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3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1112-1289-684B-A22C-241C61B06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2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D8B4-F2C3-A344-8E02-346628CE3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224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ED44-FC07-0B44-B0F1-2DD444D83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57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51DB5-A16D-264B-86F4-6F3053F2C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3026-5CF6-B144-9789-235634265EA9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56580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BA214-CEBA-2548-9E72-3F304E7E9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69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A44D3-E3BB-1143-B3F6-A315091C9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063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23E71-5691-DD47-BB47-DF031D9FE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5277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4A43-47AD-0143-8EE2-07F6D2CA7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29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49198-E1BF-B242-8D13-0D4A9D5BB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09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AFC8-078C-9647-9DB7-4DA13560FBE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679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D45C6-952D-E64B-9709-0B99AB7DB9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14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725C0-B637-1F42-B755-950865FCAE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60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2877-29DF-8C41-8347-4C5D9259BDC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02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C822-5A83-034F-AB6B-C7BAD823E6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2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BAA3-0359-104F-B780-88A4390A74CB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2644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804F9-5587-3241-B9CA-428A4585A7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690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B4111-6F75-1845-8C31-69CF86C755E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86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DB1E6-6BE2-6F43-A266-1220811AD5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42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3AF32-A436-1643-8407-4701A5AF8B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7901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093F-0248-4343-B828-6897DC5D9B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816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E99C3-BEF4-5544-89E2-9F7C8ACD490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8839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661561"/>
      </p:ext>
    </p:extLst>
  </p:cSld>
  <p:clrMapOvr>
    <a:masterClrMapping/>
  </p:clrMapOvr>
  <p:transition>
    <p:wheel spokes="0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3C7D54C-A0A5-C94B-8498-9D5A53A54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756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3D30D8A-BCBE-CD4F-B540-D662E9AA4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16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AB68352C-2EDA-B44A-8F51-F0BC55D3C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DFCC1-87C7-2248-8C63-D0D76787A8DD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01619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152E47E-19B2-6146-A402-F418A194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72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0CC0469F-670B-7E4A-A79A-23B509C1C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492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60FB776-BBDB-9946-A5EB-F79CA73F5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756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0A7E0E4-720D-2544-91BF-5771E88D2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055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A802AE9-03B7-1A4E-9628-7B8F3B1AA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75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5B9997-601D-8847-931A-76ABD338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95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4853020-77E6-3843-80F7-C08FBA6C3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75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87EEE52D-0D70-244C-8E8A-1BC7E4DF9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10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54921804-78CF-6D43-92C3-B2D314DB9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882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4650E6D-50D7-C24E-9428-D82210AA6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55B1-4510-0741-B541-BF1A4733BD56}" type="slidenum">
              <a:rPr lang="en-US">
                <a:solidFill>
                  <a:srgbClr val="000000"/>
                </a:solidFill>
                <a:latin typeface="Arial"/>
                <a:ea typeface="Arial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46024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3" indent="0" algn="ctr">
              <a:buNone/>
              <a:defRPr/>
            </a:lvl2pPr>
            <a:lvl3pPr marL="914305" indent="0" algn="ctr">
              <a:buNone/>
              <a:defRPr/>
            </a:lvl3pPr>
            <a:lvl4pPr marL="1371458" indent="0" algn="ctr">
              <a:buNone/>
              <a:defRPr/>
            </a:lvl4pPr>
            <a:lvl5pPr marL="1828610" indent="0" algn="ctr">
              <a:buNone/>
              <a:defRPr/>
            </a:lvl5pPr>
            <a:lvl6pPr marL="2285763" indent="0" algn="ctr">
              <a:buNone/>
              <a:defRPr/>
            </a:lvl6pPr>
            <a:lvl7pPr marL="2742915" indent="0" algn="ctr">
              <a:buNone/>
              <a:defRPr/>
            </a:lvl7pPr>
            <a:lvl8pPr marL="3200068" indent="0" algn="ctr">
              <a:buNone/>
              <a:defRPr/>
            </a:lvl8pPr>
            <a:lvl9pPr marL="365722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92670-57E7-034C-B207-D34CCA492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779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05BD-C612-2A4C-9DC4-2BF7CEB3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006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3" indent="0">
              <a:buNone/>
              <a:defRPr sz="1800"/>
            </a:lvl2pPr>
            <a:lvl3pPr marL="914305" indent="0">
              <a:buNone/>
              <a:defRPr sz="1600"/>
            </a:lvl3pPr>
            <a:lvl4pPr marL="1371458" indent="0">
              <a:buNone/>
              <a:defRPr sz="1400"/>
            </a:lvl4pPr>
            <a:lvl5pPr marL="1828610" indent="0">
              <a:buNone/>
              <a:defRPr sz="1400"/>
            </a:lvl5pPr>
            <a:lvl6pPr marL="2285763" indent="0">
              <a:buNone/>
              <a:defRPr sz="1400"/>
            </a:lvl6pPr>
            <a:lvl7pPr marL="2742915" indent="0">
              <a:buNone/>
              <a:defRPr sz="1400"/>
            </a:lvl7pPr>
            <a:lvl8pPr marL="3200068" indent="0">
              <a:buNone/>
              <a:defRPr sz="1400"/>
            </a:lvl8pPr>
            <a:lvl9pPr marL="365722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3ABC9-6C8C-0D46-84A2-77E73C14D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5691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F3DB6-0A3A-2440-B936-71D2DB5C1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402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A5FD9-67F0-7C48-9335-6F8785ACD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68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4B2E1-CDF3-5E4E-9A66-8C5F8D296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647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BA6B-D786-B247-9E90-5957D3A56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006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FD6E-982C-E941-A9FA-97B62116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78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61B93-3F9C-374E-A559-02FDF2407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6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9B1A2-67D1-4C47-AE3F-EB0F9406F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8DA06C0-C171-FF48-AFE1-9F4272ADE0E0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69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BB66708-CD6B-234D-81D6-1E6719A9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44D8504A-10BF-C547-990D-8F52100F7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4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10" charset="-128"/>
          <a:cs typeface="ＭＳ Ｐゴシック" pitchFamily="-110" charset="-128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9155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56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57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58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59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0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1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2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3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4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5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6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7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8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69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0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1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2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3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4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5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6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7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8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79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0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1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2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3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4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5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6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7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  <p:sp>
          <p:nvSpPr>
            <p:cNvPr id="49188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Comic Sans MS" pitchFamily="-111" charset="0"/>
                <a:ea typeface="+mn-ea"/>
                <a:cs typeface="+mn-cs"/>
              </a:endParaRPr>
            </a:p>
          </p:txBody>
        </p:sp>
      </p:grpSp>
      <p:sp>
        <p:nvSpPr>
          <p:cNvPr id="49189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90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91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92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93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pPr>
              <a:defRPr/>
            </a:pPr>
            <a:fld id="{DEA67008-060C-3748-985F-E4A6C7D3E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14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0" charset="-128"/>
          <a:cs typeface="ＭＳ Ｐゴシック" pitchFamily="-110" charset="-128"/>
        </a:defRPr>
      </a:lvl5pPr>
      <a:lvl6pPr marL="457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7EDEB-7205-E142-9CEF-9E7393F5CE88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4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067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85204A0E-6243-854A-A1FE-883013AE8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38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0C72F4FA-5D4F-6B4B-A49D-933491F21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8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charset="0"/>
          <a:cs typeface="Arial" pitchFamily="-105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Arial" pitchFamily="-105" charset="0"/>
          <a:cs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eaLnBrk="0" hangingPunct="0">
              <a:defRPr/>
            </a:pPr>
            <a:fld id="{C7FCEC4A-0619-534F-AB0C-4C4D1986DF16}" type="slidenum">
              <a:rPr lang="en-US"/>
              <a:pPr eaLnBrk="0" hangingPunct="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2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0C15328-AEC2-914E-8AFC-671F987E7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07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24" charset="-128"/>
          <a:cs typeface="ＭＳ Ｐゴシック" pitchFamily="2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pitchFamily="24" charset="-128"/>
          <a:cs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pitchFamily="24" charset="-128"/>
          <a:cs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pitchFamily="24" charset="-128"/>
          <a:cs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  <a:ea typeface="ＭＳ Ｐゴシック" pitchFamily="24" charset="-128"/>
          <a:cs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1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4" charset="-128"/>
          <a:cs typeface="ＭＳ Ｐゴシック" pitchFamily="2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5A79B29-6FD6-CB49-B88B-A7D18C9242F0}" type="slidenum">
              <a: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90116" name="Group 102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90120" name="Group 102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5958" name="Freeform 103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59" name="Freeform 103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60" name="Freeform 103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126" name="Freeform 103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FFFFFF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62" name="Freeform 103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5963" name="Freeform 103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0122" name="Freeform 103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661 h 1906"/>
                <a:gd name="T4" fmla="*/ 6016 w 5740"/>
                <a:gd name="T5" fmla="*/ 661 h 1906"/>
                <a:gd name="T6" fmla="*/ 601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5965" name="Rectangle 103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66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5967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76356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5pPr>
      <a:lvl6pPr marL="45715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6pPr>
      <a:lvl7pPr marL="914305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7pPr>
      <a:lvl8pPr marL="1371458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8pPr>
      <a:lvl9pPr marL="182861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340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92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45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97" indent="-228577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843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600" b="1">
                <a:solidFill>
                  <a:srgbClr val="00DFCA"/>
                </a:solidFill>
                <a:latin typeface="Comic Sans MS" charset="0"/>
                <a:ea typeface="Arial"/>
                <a:cs typeface="Arial" charset="0"/>
              </a:endParaRPr>
            </a:p>
          </p:txBody>
        </p:sp>
        <p:grpSp>
          <p:nvGrpSpPr>
            <p:cNvPr id="1843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75469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b="1">
                  <a:solidFill>
                    <a:srgbClr val="00DFCA"/>
                  </a:solidFill>
                  <a:latin typeface="Comic Sans MS" pitchFamily="-128" charset="0"/>
                  <a:ea typeface="Arial"/>
                  <a:cs typeface="Arial"/>
                </a:endParaRPr>
              </a:p>
            </p:txBody>
          </p:sp>
          <p:sp>
            <p:nvSpPr>
              <p:cNvPr id="1844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4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4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4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4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4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5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6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6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6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6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6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  <p:sp>
            <p:nvSpPr>
              <p:cNvPr id="1846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"/>
                  <a:ea typeface="Arial"/>
                  <a:cs typeface="Arial"/>
                </a:endParaRPr>
              </a:p>
            </p:txBody>
          </p:sp>
        </p:grpSp>
        <p:grpSp>
          <p:nvGrpSpPr>
            <p:cNvPr id="1843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844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ea typeface="Arial"/>
                  <a:cs typeface="Arial" charset="0"/>
                </a:endParaRPr>
              </a:p>
            </p:txBody>
          </p:sp>
          <p:sp>
            <p:nvSpPr>
              <p:cNvPr id="18441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ea typeface="Arial"/>
                  <a:cs typeface="Arial" charset="0"/>
                </a:endParaRPr>
              </a:p>
            </p:txBody>
          </p:sp>
          <p:sp>
            <p:nvSpPr>
              <p:cNvPr id="18442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600" b="1">
                  <a:solidFill>
                    <a:srgbClr val="00DFCA"/>
                  </a:solidFill>
                  <a:latin typeface="Comic Sans MS" charset="0"/>
                  <a:ea typeface="Arial"/>
                  <a:cs typeface="Arial" charset="0"/>
                </a:endParaRPr>
              </a:p>
            </p:txBody>
          </p:sp>
        </p:grpSp>
      </p:grpSp>
      <p:sp>
        <p:nvSpPr>
          <p:cNvPr id="60419" name="Text Box 32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900" b="1">
                <a:solidFill>
                  <a:srgbClr val="FFFFFF"/>
                </a:solidFill>
                <a:ea typeface="宋体" charset="0"/>
                <a:cs typeface="宋体" charset="0"/>
              </a:rPr>
              <a:t>© </a:t>
            </a:r>
            <a:r>
              <a:rPr lang="en-US" altLang="zh-CN" sz="1000" b="1">
                <a:solidFill>
                  <a:srgbClr val="FFFFFF"/>
                </a:solidFill>
                <a:ea typeface="宋体" charset="0"/>
                <a:cs typeface="宋体" charset="0"/>
              </a:rPr>
              <a:t>2006</a:t>
            </a:r>
            <a:r>
              <a:rPr lang="en-US" altLang="zh-CN" sz="900" b="1">
                <a:solidFill>
                  <a:srgbClr val="FFFFFF"/>
                </a:solidFill>
                <a:ea typeface="宋体" charset="0"/>
                <a:cs typeface="宋体" charset="0"/>
              </a:rPr>
              <a:t> TBBMI</a:t>
            </a:r>
          </a:p>
        </p:txBody>
      </p:sp>
      <p:sp>
        <p:nvSpPr>
          <p:cNvPr id="754721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altLang="zh-CN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SimSun" charset="0"/>
                <a:cs typeface="SimSun" charset="0"/>
              </a:rPr>
              <a:t>8.0.03c.</a:t>
            </a:r>
          </a:p>
        </p:txBody>
      </p:sp>
    </p:spTree>
    <p:extLst>
      <p:ext uri="{BB962C8B-B14F-4D97-AF65-F5344CB8AC3E}">
        <p14:creationId xmlns:p14="http://schemas.microsoft.com/office/powerpoint/2010/main" val="4221599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</p:sldLayoutIdLst>
  <p:transition>
    <p:wheel spokes="0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Arial" pitchFamily="-128" charset="0"/>
          <a:cs typeface="Arial" pitchFamily="-1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Arial" pitchFamily="-128" charset="0"/>
          <a:cs typeface="Arial" pitchFamily="-1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Arial" pitchFamily="-128" charset="0"/>
          <a:cs typeface="Arial" pitchFamily="-1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12" charset="0"/>
          <a:ea typeface="Arial" pitchFamily="-128" charset="0"/>
          <a:cs typeface="Arial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file:////C/Documents%20and%20Settings/Paul%20Chua/Desktop/Mission%20Impossible%20-%20Theme%20Tune.mid" TargetMode="Externa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tags" Target="../tags/tag2.xml"/><Relationship Id="rId16" Type="http://schemas.openxmlformats.org/officeDocument/2006/relationships/image" Target="../media/image2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3.jpeg"/><Relationship Id="rId5" Type="http://schemas.openxmlformats.org/officeDocument/2006/relationships/tags" Target="../tags/tag5.xml"/><Relationship Id="rId15" Type="http://schemas.openxmlformats.org/officeDocument/2006/relationships/image" Target="../media/image27.jpeg"/><Relationship Id="rId10" Type="http://schemas.openxmlformats.org/officeDocument/2006/relationships/notesSlide" Target="../notesSlides/notesSlide18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9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81437" cy="6858000"/>
          </a:xfrm>
          <a:prstGeom prst="rect">
            <a:avLst/>
          </a:prstGeom>
        </p:spPr>
      </p:pic>
      <p:sp>
        <p:nvSpPr>
          <p:cNvPr id="72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92468" y="835560"/>
            <a:ext cx="6477000" cy="2772996"/>
          </a:xfr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sz="5400" b="1" kern="1200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  <a:cs typeface="Arial"/>
              </a:rPr>
              <a:t>قراءة الكتاب المقدس   بصبر                    وصلاة</a:t>
            </a:r>
            <a:endParaRPr lang="en-US" sz="5400" b="1" kern="1200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rial" charset="0"/>
              <a:cs typeface="Arial"/>
            </a:endParaRPr>
          </a:p>
        </p:txBody>
      </p:sp>
      <p:sp>
        <p:nvSpPr>
          <p:cNvPr id="723973" name="Text Box 4"/>
          <p:cNvSpPr txBox="1">
            <a:spLocks noChangeArrowheads="1"/>
          </p:cNvSpPr>
          <p:nvPr/>
        </p:nvSpPr>
        <p:spPr bwMode="auto">
          <a:xfrm>
            <a:off x="8507216" y="104410"/>
            <a:ext cx="5270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630238" indent="-630238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None/>
              <a:defRPr sz="2400" b="1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  <a:ea typeface="ＭＳ Ｐゴシック" charset="0"/>
                <a:cs typeface="Arial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ar-JO" dirty="0"/>
              <a:t>21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0E2E94-F9CC-5222-99DF-7BD607BB8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8840992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1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2895601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111 : 2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عظيمةَ هي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عمال الرب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مطلوبة لكل المسرورين بها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98360" y="0"/>
            <a:ext cx="6096541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صلي مزمور 111 مع اثنين </a:t>
            </a:r>
            <a:r>
              <a:rPr lang="ar-JO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آ</a:t>
            </a:r>
            <a:r>
              <a:rPr lang="ar-IQ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خرين 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94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09600" y="1871664"/>
            <a:ext cx="37503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111 : 3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جلالُ وبهاء عمله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وعدله قائمُ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إ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لى ال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بد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92749" y="0"/>
            <a:ext cx="6107762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ea typeface="+mj-ea"/>
              </a:rPr>
              <a:t>صلي مزمور 111 مع اثنين آخرين </a:t>
            </a:r>
            <a:endParaRPr lang="en-US" sz="4000" b="1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2yellowroses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3400" y="1871671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111 : 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صنع ذكر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اً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لعجائبه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  </a:t>
            </a:r>
            <a:endParaRPr kumimoji="0" lang="ar-IQ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حنانُ ورحيم هو الرب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98360" y="0"/>
            <a:ext cx="6096541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ea typeface="+mj-ea"/>
              </a:rPr>
              <a:t>صلي مزمور 111 مع اثنين </a:t>
            </a:r>
            <a:r>
              <a:rPr lang="ar-JO" sz="4000" b="1" dirty="0">
                <a:solidFill>
                  <a:schemeClr val="bg1"/>
                </a:solidFill>
                <a:ea typeface="+mj-ea"/>
              </a:rPr>
              <a:t>آ</a:t>
            </a:r>
            <a:r>
              <a:rPr lang="ar-IQ" sz="4000" b="1" dirty="0">
                <a:solidFill>
                  <a:schemeClr val="bg1"/>
                </a:solidFill>
                <a:ea typeface="+mj-ea"/>
              </a:rPr>
              <a:t>خرين </a:t>
            </a:r>
            <a:endParaRPr lang="en-US" sz="4000" b="1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lillyflrs1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3400" y="1871664"/>
            <a:ext cx="37072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111 : 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عطى خائفيه طعام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اً </a:t>
            </a:r>
            <a:endParaRPr kumimoji="0" lang="ar-IQ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يذكر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إ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لى ال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بد عهده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92749" y="0"/>
            <a:ext cx="6107762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ea typeface="+mj-ea"/>
              </a:rPr>
              <a:t>صلي مزمور 111 مع اثنين آخرين </a:t>
            </a:r>
            <a:endParaRPr lang="en-US" sz="4000" b="1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mtn&amp;moon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724400" y="914400"/>
            <a:ext cx="441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111 : 6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خبر شعبه بقوة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عماله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ليعطيهم ميراث ال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مم  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64082" y="0"/>
            <a:ext cx="5965096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صلي مزمور 111 مع اثنين آخرين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Mountain Scene 06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676401"/>
            <a:ext cx="4114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111 : 7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أعمال يديه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مانةُ وحق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كل وصاياه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مينة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92750" y="0"/>
            <a:ext cx="6107762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ea typeface="+mj-ea"/>
              </a:rPr>
              <a:t>صلي مزمور 111 مع </a:t>
            </a:r>
            <a:r>
              <a:rPr lang="ar-JO" sz="4000" b="1" dirty="0">
                <a:solidFill>
                  <a:schemeClr val="bg1"/>
                </a:solidFill>
                <a:ea typeface="+mj-ea"/>
              </a:rPr>
              <a:t>ا</a:t>
            </a:r>
            <a:r>
              <a:rPr lang="ar-IQ" sz="4000" b="1" dirty="0">
                <a:solidFill>
                  <a:schemeClr val="bg1"/>
                </a:solidFill>
                <a:ea typeface="+mj-ea"/>
              </a:rPr>
              <a:t>ثنين آخرين </a:t>
            </a:r>
            <a:endParaRPr lang="en-US" sz="4000" b="1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 descr="1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676401"/>
            <a:ext cx="483041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111 : 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IQ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ثا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تة مدى الدهر وال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بد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مصنوعة بالحق وال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إ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ستقامة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98360" y="0"/>
            <a:ext cx="6096542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ea typeface="+mj-ea"/>
              </a:rPr>
              <a:t>111 مع اثنين </a:t>
            </a:r>
            <a:r>
              <a:rPr lang="ar-JO" sz="4000" b="1" dirty="0">
                <a:solidFill>
                  <a:schemeClr val="bg1"/>
                </a:solidFill>
                <a:ea typeface="+mj-ea"/>
              </a:rPr>
              <a:t>آ</a:t>
            </a:r>
            <a:r>
              <a:rPr lang="ar-IQ" sz="4000" b="1" dirty="0">
                <a:solidFill>
                  <a:schemeClr val="bg1"/>
                </a:solidFill>
                <a:ea typeface="+mj-ea"/>
              </a:rPr>
              <a:t>خرين</a:t>
            </a:r>
            <a:r>
              <a:rPr lang="en-US" sz="4000" b="1" dirty="0">
                <a:solidFill>
                  <a:schemeClr val="bg1"/>
                </a:solidFill>
                <a:ea typeface="+mj-ea"/>
              </a:rPr>
              <a:t> </a:t>
            </a:r>
            <a:r>
              <a:rPr lang="ar-IQ" sz="4000" b="1" dirty="0">
                <a:solidFill>
                  <a:schemeClr val="bg1"/>
                </a:solidFill>
                <a:ea typeface="+mj-ea"/>
              </a:rPr>
              <a:t>صلي مزمور </a:t>
            </a:r>
            <a:endParaRPr lang="en-US" sz="4000" b="1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94040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981209"/>
            <a:ext cx="399553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111 : 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رسل فداءَ لشعبه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قام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إ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لى ال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بد عهده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قدوس ومهوب اسمه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64082" y="0"/>
            <a:ext cx="5965096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ea typeface="+mj-ea"/>
              </a:rPr>
              <a:t>صلي مزمور 111 مع اثنين آخرين</a:t>
            </a:r>
            <a:endParaRPr lang="en-US" sz="4000" b="1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9402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2514600"/>
            <a:ext cx="47509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111 : 10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رأس الحكمة مخافة الرب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فطنة جيدة لكل عامليها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تسبيحه قائم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إ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لى ال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بد 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92749" y="0"/>
            <a:ext cx="6107762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ea typeface="+mj-ea"/>
              </a:rPr>
              <a:t>صلي مزمور 111 مع اثنين آخرين </a:t>
            </a:r>
            <a:endParaRPr lang="en-US" sz="4000" b="1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1" name="AutoShape 9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048000" y="6096000"/>
            <a:ext cx="1066800" cy="7620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61122" name="Picture 7" descr="joshua_jericho_bible_hero_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7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4572000" y="1052736"/>
            <a:ext cx="4512568" cy="1328936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lIns="91430" tIns="45715" rIns="91430" bIns="45715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>
                <a:ln w="31550" cmpd="sng">
                  <a:gradFill>
                    <a:gsLst>
                      <a:gs pos="70000">
                        <a:srgbClr val="9879CB">
                          <a:shade val="50000"/>
                          <a:satMod val="190000"/>
                        </a:srgbClr>
                      </a:gs>
                      <a:gs pos="0">
                        <a:srgbClr val="9879CB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9879CB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مهمة</a:t>
            </a:r>
            <a:endParaRPr kumimoji="0" lang="en-US" sz="3600" b="1" i="0" u="none" strike="noStrike" kern="10" cap="none" spc="0" normalizeH="0" baseline="0" noProof="0" dirty="0">
              <a:ln w="31550" cmpd="sng">
                <a:gradFill>
                  <a:gsLst>
                    <a:gs pos="70000">
                      <a:srgbClr val="9879CB">
                        <a:shade val="50000"/>
                        <a:satMod val="190000"/>
                      </a:srgbClr>
                    </a:gs>
                    <a:gs pos="0">
                      <a:srgbClr val="9879CB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9879CB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 rot="277281">
            <a:off x="1981200" y="2286000"/>
            <a:ext cx="6783388" cy="3144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099963" lon="1500000" rev="0"/>
              </a:camera>
              <a:lightRig rig="legacyHarsh4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00000" scaled="1"/>
                </a:gradFill>
                <a:effectLst/>
                <a:uLnTx/>
                <a:uFillTx/>
                <a:latin typeface="Impact"/>
                <a:ea typeface="Impact"/>
                <a:cs typeface="Impact"/>
              </a:rPr>
              <a:t>مستحيلة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00000" scaled="1"/>
              </a:gradFill>
              <a:effectLst/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4800600" y="4876800"/>
            <a:ext cx="4267200" cy="1143000"/>
          </a:xfrm>
        </p:spPr>
        <p:txBody>
          <a:bodyPr/>
          <a:lstStyle/>
          <a:p>
            <a:pPr>
              <a:defRPr/>
            </a:pPr>
            <a:r>
              <a:rPr lang="ar-JO" sz="6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يشوع</a:t>
            </a:r>
            <a:endParaRPr lang="en-US" sz="66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1438" y="6265863"/>
            <a:ext cx="4500562" cy="5476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مؤسسة الدراسات اللاهوتية الأردنية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5689600"/>
            <a:ext cx="4608513" cy="547688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E5E5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الإمتلاك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5E5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29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bible_revelatio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6200"/>
            <a:ext cx="64770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FFFF"/>
                </a:solidFill>
                <a:latin typeface="Arial" charset="0"/>
              </a:rPr>
              <a:t>قم باختيار النص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74576"/>
            <a:ext cx="8915400" cy="59824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Arial" charset="0"/>
              </a:rPr>
              <a:t>1. ما هي العناصر التي تؤثر على اختيار النص؟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723973" name="Text Box 4"/>
          <p:cNvSpPr txBox="1">
            <a:spLocks noChangeArrowheads="1"/>
          </p:cNvSpPr>
          <p:nvPr/>
        </p:nvSpPr>
        <p:spPr bwMode="auto">
          <a:xfrm>
            <a:off x="8462225" y="4445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000000"/>
                </a:solidFill>
              </a:rPr>
              <a:t>21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600" y="1916832"/>
            <a:ext cx="787179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 eaLnBrk="1" hangingPunct="1">
              <a:lnSpc>
                <a:spcPct val="90000"/>
              </a:lnSpc>
              <a:buNone/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  <a:cs typeface="Arial"/>
              </a:rPr>
              <a:t>أ) عناوين الموضوع</a:t>
            </a:r>
          </a:p>
          <a:p>
            <a:pPr marL="0" indent="0" algn="r" defTabSz="914400" eaLnBrk="1" hangingPunct="1">
              <a:lnSpc>
                <a:spcPct val="90000"/>
              </a:lnSpc>
              <a:buNone/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  <a:cs typeface="Arial"/>
              </a:rPr>
              <a:t>ب) تغيير الموضوع</a:t>
            </a:r>
          </a:p>
          <a:p>
            <a:pPr marL="0" indent="0" algn="r" defTabSz="914400" eaLnBrk="1" hangingPunct="1">
              <a:lnSpc>
                <a:spcPct val="90000"/>
              </a:lnSpc>
              <a:buNone/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  <a:cs typeface="Arial"/>
              </a:rPr>
              <a:t>ت) وحدة المحتوى</a:t>
            </a:r>
          </a:p>
          <a:p>
            <a:pPr marL="0" indent="0" algn="r" defTabSz="914400" eaLnBrk="1" hangingPunct="1">
              <a:lnSpc>
                <a:spcPct val="90000"/>
              </a:lnSpc>
              <a:buNone/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  <a:cs typeface="Arial"/>
              </a:rPr>
              <a:t>ث) العلامات الهيكلية في النص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13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160777" y="-10006"/>
            <a:ext cx="6858000" cy="6858000"/>
            <a:chOff x="2615252" y="0"/>
            <a:chExt cx="6858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5252" y="0"/>
              <a:ext cx="6858000" cy="68580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2894077" y="4143846"/>
              <a:ext cx="6579175" cy="2714154"/>
            </a:xfrm>
            <a:prstGeom prst="rect">
              <a:avLst/>
            </a:prstGeom>
            <a:solidFill>
              <a:srgbClr val="000000"/>
            </a:solidFill>
            <a:ln w="1270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2941113" y="4385942"/>
            <a:ext cx="6312474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فاختاروا لأنفسكم اليوم من تعبدون ...                            وأما أنا وبيتي فنعبد الرب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</a:t>
            </a: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شوع 24: 15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3" name="Picture 22" descr="Israel Map Tribes East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78" y="0"/>
            <a:ext cx="3167956" cy="6978458"/>
          </a:xfrm>
          <a:prstGeom prst="rect">
            <a:avLst/>
          </a:prstGeom>
        </p:spPr>
      </p:pic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422166" y="3886201"/>
            <a:ext cx="1318148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دان</a:t>
            </a:r>
          </a:p>
        </p:txBody>
      </p:sp>
      <p:sp>
        <p:nvSpPr>
          <p:cNvPr id="82957" name="Text Box 13"/>
          <p:cNvSpPr txBox="1">
            <a:spLocks noChangeArrowheads="1"/>
          </p:cNvSpPr>
          <p:nvPr/>
        </p:nvSpPr>
        <p:spPr bwMode="auto">
          <a:xfrm>
            <a:off x="638190" y="4865786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يهوذا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08077" y="54864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شمعون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59" name="Text Box 15"/>
          <p:cNvSpPr txBox="1">
            <a:spLocks noChangeArrowheads="1"/>
          </p:cNvSpPr>
          <p:nvPr/>
        </p:nvSpPr>
        <p:spPr bwMode="auto">
          <a:xfrm rot="16697758">
            <a:off x="1497606" y="4320467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رأوبين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2513077" y="342900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1" name="Text Box 17"/>
          <p:cNvSpPr txBox="1">
            <a:spLocks noChangeArrowheads="1"/>
          </p:cNvSpPr>
          <p:nvPr/>
        </p:nvSpPr>
        <p:spPr bwMode="auto">
          <a:xfrm rot="17432251">
            <a:off x="1774096" y="133588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منسى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2" name="Text Box 18"/>
          <p:cNvSpPr txBox="1">
            <a:spLocks noChangeArrowheads="1"/>
          </p:cNvSpPr>
          <p:nvPr/>
        </p:nvSpPr>
        <p:spPr bwMode="auto">
          <a:xfrm>
            <a:off x="493777" y="342900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أفرايم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3" name="Text Box 19"/>
          <p:cNvSpPr txBox="1">
            <a:spLocks noChangeArrowheads="1"/>
          </p:cNvSpPr>
          <p:nvPr/>
        </p:nvSpPr>
        <p:spPr bwMode="auto">
          <a:xfrm>
            <a:off x="227077" y="278765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منسى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 rot="21079435" flipV="1">
            <a:off x="1096912" y="4396602"/>
            <a:ext cx="1066800" cy="1524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glow rad="228600">
              <a:schemeClr val="tx1"/>
            </a:glow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30" tIns="45715" rIns="91430" bIns="4571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  <a:outerShdw blurRad="635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 rot="17190594">
            <a:off x="1314960" y="251664"/>
            <a:ext cx="2667001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نفتالي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9" name="Text Box 25"/>
          <p:cNvSpPr txBox="1">
            <a:spLocks noChangeArrowheads="1"/>
          </p:cNvSpPr>
          <p:nvPr/>
        </p:nvSpPr>
        <p:spPr bwMode="auto">
          <a:xfrm rot="17358286">
            <a:off x="696184" y="245111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أشير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 rot="21079435" flipV="1">
            <a:off x="1101905" y="2462038"/>
            <a:ext cx="12573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glow rad="228600">
              <a:schemeClr val="tx1"/>
            </a:glow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30" tIns="45715" rIns="91430" bIns="4571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  <a:outerShdw blurRad="635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71" name="Line 27"/>
          <p:cNvSpPr>
            <a:spLocks noChangeShapeType="1"/>
          </p:cNvSpPr>
          <p:nvPr/>
        </p:nvSpPr>
        <p:spPr bwMode="auto">
          <a:xfrm rot="21079435">
            <a:off x="996968" y="1855950"/>
            <a:ext cx="1119188" cy="22383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glow rad="228600">
              <a:schemeClr val="tx1"/>
            </a:glow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1430" tIns="45715" rIns="91430" bIns="4571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glow rad="228600">
                  <a:srgbClr val="000000"/>
                </a:glow>
                <a:outerShdw blurRad="635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4" name="Text Box 20"/>
          <p:cNvSpPr txBox="1">
            <a:spLocks noChangeArrowheads="1"/>
          </p:cNvSpPr>
          <p:nvPr/>
        </p:nvSpPr>
        <p:spPr bwMode="auto">
          <a:xfrm>
            <a:off x="-18091" y="4375801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بنيامين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-12815" y="1583484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زبولون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110412" y="2204864"/>
            <a:ext cx="208823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يساكر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7523" name="Text Box 10"/>
          <p:cNvSpPr txBox="1">
            <a:spLocks noChangeArrowheads="1"/>
          </p:cNvSpPr>
          <p:nvPr/>
        </p:nvSpPr>
        <p:spPr bwMode="auto">
          <a:xfrm rot="-2058311">
            <a:off x="4705232" y="774043"/>
            <a:ext cx="4529137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>
            <a:defPPr>
              <a:defRPr lang="en-US"/>
            </a:defPPr>
            <a:lvl1pPr defTabSz="91440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latin typeface="Arial"/>
                <a:ea typeface="ＭＳ Ｐゴシック" charset="0"/>
                <a:cs typeface="Arial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79400">
                    <a:srgbClr val="000000">
                      <a:alpha val="92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مسؤولية الأسباط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79400">
                  <a:srgbClr val="000000">
                    <a:alpha val="92000"/>
                  </a:srgbClr>
                </a:glo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 idx="4294967295"/>
          </p:nvPr>
        </p:nvSpPr>
        <p:spPr>
          <a:xfrm>
            <a:off x="-39480" y="6140258"/>
            <a:ext cx="10040767" cy="838200"/>
          </a:xfrm>
          <a:solidFill>
            <a:schemeClr val="tx1"/>
          </a:solidFill>
        </p:spPr>
        <p:txBody>
          <a:bodyPr/>
          <a:lstStyle/>
          <a:p>
            <a:pPr>
              <a:defRPr/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الهدف والوسائل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4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75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79388" y="-12509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VERSE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55650" y="2205038"/>
            <a:ext cx="5181600" cy="224675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يبرح سفر هذه الشريعة من فمك بل تلهج فيه نهاراً وليلاً لكي تتحفظ للعمل حسب كل ما هو مكتوب فيه لأنك حينئذ تصلح طريقك وحينئذ تفلح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——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يشوع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1: 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——</a:t>
            </a:r>
          </a:p>
        </p:txBody>
      </p:sp>
      <p:pic>
        <p:nvPicPr>
          <p:cNvPr id="267267" name="Picture 7" descr="Bi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9718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68" name="WordArt 9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3581400" cy="10668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720" normalizeH="0" baseline="0" noProof="0" dirty="0">
                <a:ln>
                  <a:noFill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Arial Black"/>
                <a:cs typeface="Arial Black"/>
              </a:rPr>
              <a:t>الآية المفتاحية</a:t>
            </a:r>
            <a:endParaRPr kumimoji="0" lang="en-US" sz="3600" b="0" i="0" u="none" strike="noStrike" kern="10" cap="none" spc="720" normalizeH="0" baseline="0" noProof="0" dirty="0">
              <a:ln>
                <a:noFill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blurRad="63500" dist="46662" dir="3284183" algn="ctr" rotWithShape="0">
                  <a:srgbClr val="4D4D4D">
                    <a:alpha val="79999"/>
                  </a:srgbClr>
                </a:outerShdw>
              </a:effectLst>
              <a:uLnTx/>
              <a:uFillTx/>
              <a:latin typeface="Arial Black"/>
              <a:ea typeface="Arial Black"/>
              <a:cs typeface="Arial Black"/>
            </a:endParaRPr>
          </a:p>
        </p:txBody>
      </p:sp>
      <p:sp>
        <p:nvSpPr>
          <p:cNvPr id="267269" name="Text Box 10"/>
          <p:cNvSpPr txBox="1">
            <a:spLocks noChangeArrowheads="1"/>
          </p:cNvSpPr>
          <p:nvPr/>
        </p:nvSpPr>
        <p:spPr bwMode="auto">
          <a:xfrm>
            <a:off x="8154988" y="76200"/>
            <a:ext cx="790581" cy="5232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162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3202" name="Rectangle 2"/>
          <p:cNvSpPr>
            <a:spLocks noChangeArrowheads="1"/>
          </p:cNvSpPr>
          <p:nvPr/>
        </p:nvSpPr>
        <p:spPr bwMode="auto">
          <a:xfrm>
            <a:off x="76200" y="304800"/>
            <a:ext cx="2825750" cy="9207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DRESSING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     THE                         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  STAGE</a:t>
            </a:r>
          </a:p>
        </p:txBody>
      </p:sp>
      <p:sp>
        <p:nvSpPr>
          <p:cNvPr id="2483203" name="Rectangle 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483204" name="Line 4"/>
          <p:cNvSpPr>
            <a:spLocks noChangeShapeType="1"/>
          </p:cNvSpPr>
          <p:nvPr/>
        </p:nvSpPr>
        <p:spPr bwMode="auto">
          <a:xfrm>
            <a:off x="4600575" y="1943100"/>
            <a:ext cx="1693863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58052" name="Text Box 5"/>
          <p:cNvSpPr txBox="1">
            <a:spLocks noChangeArrowheads="1"/>
          </p:cNvSpPr>
          <p:nvPr/>
        </p:nvSpPr>
        <p:spPr bwMode="auto">
          <a:xfrm>
            <a:off x="8720138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A27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83206" name="Rectangle 6"/>
          <p:cNvSpPr>
            <a:spLocks noChangeArrowheads="1"/>
          </p:cNvSpPr>
          <p:nvPr/>
        </p:nvSpPr>
        <p:spPr bwMode="auto">
          <a:xfrm>
            <a:off x="8098485" y="6530102"/>
            <a:ext cx="32573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58054" name="Text Box 7"/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Handbook pg. 26-29</a:t>
            </a:r>
          </a:p>
        </p:txBody>
      </p:sp>
      <p:pic>
        <p:nvPicPr>
          <p:cNvPr id="2483208" name="Picture 8" descr="Red Canyon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266700"/>
            <a:ext cx="5087938" cy="381635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483209" name="Picture 9" descr="Nahal Zin from above, tb n062400 sr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4225925"/>
            <a:ext cx="2632075" cy="197485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483210" name="Picture 10" descr="Nahal Zin rugged mountains, 72-5t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268288"/>
            <a:ext cx="3208337" cy="2133600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483211" name="Picture 11" descr="Machtesh Gadol looking south, tb n12170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3178175"/>
            <a:ext cx="3970337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483229" name="Picture 29" descr="Machtesh Gadol looking southeast, tb n121701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2313" y="762000"/>
            <a:ext cx="2633662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483230" name="Picture 30" descr="Machtesh Ramon from north2, df 111001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825" y="2438400"/>
            <a:ext cx="2806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483231" name="Picture 31" descr="Solomon's Pillars, df 10110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163" y="2487613"/>
            <a:ext cx="2030412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pic>
        <p:nvPicPr>
          <p:cNvPr id="2483232" name="Picture 32" descr="Machtesh Qatan from east2, tb n112500 sr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3824288"/>
            <a:ext cx="2162175" cy="1620837"/>
          </a:xfrm>
          <a:prstGeom prst="rect">
            <a:avLst/>
          </a:prstGeom>
          <a:noFill/>
          <a:ln w="101600" cmpd="thinThick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258082" name="Text Box 36"/>
          <p:cNvSpPr txBox="1">
            <a:spLocks noChangeArrowheads="1"/>
          </p:cNvSpPr>
          <p:nvPr/>
        </p:nvSpPr>
        <p:spPr bwMode="auto">
          <a:xfrm>
            <a:off x="8661400" y="64071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3237" name="Text Box 37"/>
          <p:cNvSpPr txBox="1">
            <a:spLocks noChangeArrowheads="1"/>
          </p:cNvSpPr>
          <p:nvPr/>
        </p:nvSpPr>
        <p:spPr bwMode="auto">
          <a:xfrm>
            <a:off x="1768475" y="47625"/>
            <a:ext cx="19939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Num. 32:13</a:t>
            </a:r>
            <a:endParaRPr kumimoji="0" lang="en-US" sz="8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3238" name="Rectangle 3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375712" y="1484313"/>
            <a:ext cx="6264275" cy="3416320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ar-JO" sz="7200" b="1" dirty="0">
                <a:solidFill>
                  <a:srgbClr val="FFEA1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هل تقصد خلال الأربعين عاماً هناك ؟ </a:t>
            </a:r>
            <a:endParaRPr lang="en-US" sz="7200" b="1" dirty="0">
              <a:solidFill>
                <a:srgbClr val="FFEA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71">
            <a:extLst>
              <a:ext uri="{FF2B5EF4-FFF2-40B4-BE49-F238E27FC236}">
                <a16:creationId xmlns:a16="http://schemas.microsoft.com/office/drawing/2014/main" id="{C73FE1C0-BC95-043A-C0D5-82AEBFA3C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172">
            <a:extLst>
              <a:ext uri="{FF2B5EF4-FFF2-40B4-BE49-F238E27FC236}">
                <a16:creationId xmlns:a16="http://schemas.microsoft.com/office/drawing/2014/main" id="{D9556B40-8B0B-3D65-E4FD-0A51611A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4356100"/>
            <a:ext cx="298158" cy="2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" name="AutoShape 173">
            <a:extLst>
              <a:ext uri="{FF2B5EF4-FFF2-40B4-BE49-F238E27FC236}">
                <a16:creationId xmlns:a16="http://schemas.microsoft.com/office/drawing/2014/main" id="{B50E834D-A9E8-4A54-6B2D-59ABBA50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Rectangle 174">
            <a:extLst>
              <a:ext uri="{FF2B5EF4-FFF2-40B4-BE49-F238E27FC236}">
                <a16:creationId xmlns:a16="http://schemas.microsoft.com/office/drawing/2014/main" id="{9AA6CB74-B12D-6A97-F473-20E01AB6E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AutoShape 175">
            <a:extLst>
              <a:ext uri="{FF2B5EF4-FFF2-40B4-BE49-F238E27FC236}">
                <a16:creationId xmlns:a16="http://schemas.microsoft.com/office/drawing/2014/main" id="{56337DFD-B4E6-0ACB-045E-EF9D3CEA5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Line 176">
            <a:extLst>
              <a:ext uri="{FF2B5EF4-FFF2-40B4-BE49-F238E27FC236}">
                <a16:creationId xmlns:a16="http://schemas.microsoft.com/office/drawing/2014/main" id="{04990BED-CD94-E46F-BC5C-97AAA1F45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Line 177">
            <a:extLst>
              <a:ext uri="{FF2B5EF4-FFF2-40B4-BE49-F238E27FC236}">
                <a16:creationId xmlns:a16="http://schemas.microsoft.com/office/drawing/2014/main" id="{55BF5D22-5AC2-0D33-ED65-C4ED5BB18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Line 178">
            <a:extLst>
              <a:ext uri="{FF2B5EF4-FFF2-40B4-BE49-F238E27FC236}">
                <a16:creationId xmlns:a16="http://schemas.microsoft.com/office/drawing/2014/main" id="{498C08E6-3677-99B1-FEEA-1F5CC5FF3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Line 179">
            <a:extLst>
              <a:ext uri="{FF2B5EF4-FFF2-40B4-BE49-F238E27FC236}">
                <a16:creationId xmlns:a16="http://schemas.microsoft.com/office/drawing/2014/main" id="{7EFC23CF-0090-F736-3185-A4F97370FB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Line 180">
            <a:extLst>
              <a:ext uri="{FF2B5EF4-FFF2-40B4-BE49-F238E27FC236}">
                <a16:creationId xmlns:a16="http://schemas.microsoft.com/office/drawing/2014/main" id="{E983812C-7837-7DEA-176B-76D122251DA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Rectangle 181">
            <a:extLst>
              <a:ext uri="{FF2B5EF4-FFF2-40B4-BE49-F238E27FC236}">
                <a16:creationId xmlns:a16="http://schemas.microsoft.com/office/drawing/2014/main" id="{818F9CAA-E7AE-ED4D-F19C-F48D4C8C9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429000"/>
            <a:ext cx="59952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MOSES</a:t>
            </a:r>
          </a:p>
        </p:txBody>
      </p:sp>
      <p:sp>
        <p:nvSpPr>
          <p:cNvPr id="13" name="Rectangle 182">
            <a:extLst>
              <a:ext uri="{FF2B5EF4-FFF2-40B4-BE49-F238E27FC236}">
                <a16:creationId xmlns:a16="http://schemas.microsoft.com/office/drawing/2014/main" id="{61493AF3-B580-875C-D45D-9ED21D90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3841750"/>
            <a:ext cx="43922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Sinai</a:t>
            </a:r>
          </a:p>
        </p:txBody>
      </p:sp>
      <p:sp>
        <p:nvSpPr>
          <p:cNvPr id="14" name="Rectangle 183">
            <a:extLst>
              <a:ext uri="{FF2B5EF4-FFF2-40B4-BE49-F238E27FC236}">
                <a16:creationId xmlns:a16="http://schemas.microsoft.com/office/drawing/2014/main" id="{04E4A9F1-1556-C858-2D5D-56C4A830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4025900"/>
            <a:ext cx="65081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 - C - C</a:t>
            </a:r>
          </a:p>
        </p:txBody>
      </p:sp>
      <p:sp>
        <p:nvSpPr>
          <p:cNvPr id="15" name="Rectangle 184">
            <a:extLst>
              <a:ext uri="{FF2B5EF4-FFF2-40B4-BE49-F238E27FC236}">
                <a16:creationId xmlns:a16="http://schemas.microsoft.com/office/drawing/2014/main" id="{EB8F6051-15BB-9E80-528F-67564DF4F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0" y="4197350"/>
            <a:ext cx="977831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Kadesh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Barnea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Rectangle 185">
            <a:extLst>
              <a:ext uri="{FF2B5EF4-FFF2-40B4-BE49-F238E27FC236}">
                <a16:creationId xmlns:a16="http://schemas.microsoft.com/office/drawing/2014/main" id="{AF9C8ADD-65E1-887A-6473-5537A3FA0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381500"/>
            <a:ext cx="31098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" name="Line 186">
            <a:extLst>
              <a:ext uri="{FF2B5EF4-FFF2-40B4-BE49-F238E27FC236}">
                <a16:creationId xmlns:a16="http://schemas.microsoft.com/office/drawing/2014/main" id="{07E3E0EA-1565-7042-B7B8-61889186B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Rectangle 187">
            <a:extLst>
              <a:ext uri="{FF2B5EF4-FFF2-40B4-BE49-F238E27FC236}">
                <a16:creationId xmlns:a16="http://schemas.microsoft.com/office/drawing/2014/main" id="{B634D9BD-79B5-C470-5581-404D4FC19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670300"/>
            <a:ext cx="56746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Exodus</a:t>
            </a:r>
          </a:p>
        </p:txBody>
      </p:sp>
      <p:sp>
        <p:nvSpPr>
          <p:cNvPr id="19" name="Rectangle 49">
            <a:extLst>
              <a:ext uri="{FF2B5EF4-FFF2-40B4-BE49-F238E27FC236}">
                <a16:creationId xmlns:a16="http://schemas.microsoft.com/office/drawing/2014/main" id="{559247A2-97B1-060D-CA9B-50BC86668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2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Rectangle 50">
            <a:extLst>
              <a:ext uri="{FF2B5EF4-FFF2-40B4-BE49-F238E27FC236}">
                <a16:creationId xmlns:a16="http://schemas.microsoft.com/office/drawing/2014/main" id="{57AE0B1C-86BF-4DFA-9DCE-94E519A35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1650" y="4356100"/>
            <a:ext cx="298158" cy="21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1" name="AutoShape 51">
            <a:extLst>
              <a:ext uri="{FF2B5EF4-FFF2-40B4-BE49-F238E27FC236}">
                <a16:creationId xmlns:a16="http://schemas.microsoft.com/office/drawing/2014/main" id="{FD77F14B-2307-DF24-F248-05D345921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0200" y="3457575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Rectangle 52">
            <a:extLst>
              <a:ext uri="{FF2B5EF4-FFF2-40B4-BE49-F238E27FC236}">
                <a16:creationId xmlns:a16="http://schemas.microsoft.com/office/drawing/2014/main" id="{B1459C5D-22F2-27E3-922F-4A7288968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613" y="3616325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AutoShape 53">
            <a:extLst>
              <a:ext uri="{FF2B5EF4-FFF2-40B4-BE49-F238E27FC236}">
                <a16:creationId xmlns:a16="http://schemas.microsoft.com/office/drawing/2014/main" id="{B4EF52BD-C5C1-C5B9-BD38-4B38F307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9250" y="3486150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Line 54">
            <a:extLst>
              <a:ext uri="{FF2B5EF4-FFF2-40B4-BE49-F238E27FC236}">
                <a16:creationId xmlns:a16="http://schemas.microsoft.com/office/drawing/2014/main" id="{328BF2AB-4334-F648-7EC7-F08FF9758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38385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Line 55">
            <a:extLst>
              <a:ext uri="{FF2B5EF4-FFF2-40B4-BE49-F238E27FC236}">
                <a16:creationId xmlns:a16="http://schemas.microsoft.com/office/drawing/2014/main" id="{5B87D204-9848-0B95-03A2-F2DF88514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0163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6" name="Line 56">
            <a:extLst>
              <a:ext uri="{FF2B5EF4-FFF2-40B4-BE49-F238E27FC236}">
                <a16:creationId xmlns:a16="http://schemas.microsoft.com/office/drawing/2014/main" id="{FBA2F500-E751-6E45-9A0A-362021488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1941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7" name="Line 57">
            <a:extLst>
              <a:ext uri="{FF2B5EF4-FFF2-40B4-BE49-F238E27FC236}">
                <a16:creationId xmlns:a16="http://schemas.microsoft.com/office/drawing/2014/main" id="{55048F0C-E9A0-187E-F012-6F01F0A667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43719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" name="Line 58">
            <a:extLst>
              <a:ext uri="{FF2B5EF4-FFF2-40B4-BE49-F238E27FC236}">
                <a16:creationId xmlns:a16="http://schemas.microsoft.com/office/drawing/2014/main" id="{238C8FDB-BF98-0F28-63DD-9499B87A9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05763" y="4549775"/>
            <a:ext cx="8509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" name="Rectangle 59">
            <a:extLst>
              <a:ext uri="{FF2B5EF4-FFF2-40B4-BE49-F238E27FC236}">
                <a16:creationId xmlns:a16="http://schemas.microsoft.com/office/drawing/2014/main" id="{8F786BB0-CB84-3357-C156-BF2F91064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7350" y="3429000"/>
            <a:ext cx="49372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موسى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0" name="Rectangle 60">
            <a:extLst>
              <a:ext uri="{FF2B5EF4-FFF2-40B4-BE49-F238E27FC236}">
                <a16:creationId xmlns:a16="http://schemas.microsoft.com/office/drawing/2014/main" id="{1146A8F6-FC3F-8F6B-EB33-60D342347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575" y="3841750"/>
            <a:ext cx="408765" cy="25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سيناء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1" name="Rectangle 61">
            <a:extLst>
              <a:ext uri="{FF2B5EF4-FFF2-40B4-BE49-F238E27FC236}">
                <a16:creationId xmlns:a16="http://schemas.microsoft.com/office/drawing/2014/main" id="{C67BABB3-80C5-C443-71E3-2B57C5319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5613" y="4025900"/>
            <a:ext cx="50654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 – أ - م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2" name="Rectangle 62">
            <a:extLst>
              <a:ext uri="{FF2B5EF4-FFF2-40B4-BE49-F238E27FC236}">
                <a16:creationId xmlns:a16="http://schemas.microsoft.com/office/drawing/2014/main" id="{BE49B0F3-F2CA-B041-596D-858E3F9D7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2100" y="4197350"/>
            <a:ext cx="844782" cy="24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قادش برنبع   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" name="Rectangle 63">
            <a:extLst>
              <a:ext uri="{FF2B5EF4-FFF2-40B4-BE49-F238E27FC236}">
                <a16:creationId xmlns:a16="http://schemas.microsoft.com/office/drawing/2014/main" id="{C8AE0929-AC4F-4EBE-D331-703FBFA72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0" y="4381500"/>
            <a:ext cx="31098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4" name="Line 64">
            <a:extLst>
              <a:ext uri="{FF2B5EF4-FFF2-40B4-BE49-F238E27FC236}">
                <a16:creationId xmlns:a16="http://schemas.microsoft.com/office/drawing/2014/main" id="{6E3CC77D-2D97-D21C-F077-BA9A823DC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7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5" name="Rectangle 65">
            <a:extLst>
              <a:ext uri="{FF2B5EF4-FFF2-40B4-BE49-F238E27FC236}">
                <a16:creationId xmlns:a16="http://schemas.microsoft.com/office/drawing/2014/main" id="{E0B588BF-8912-45A1-7601-ACA550A55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3" y="3670300"/>
            <a:ext cx="527387" cy="2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الخروج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7379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8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8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8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8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8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8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48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8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3208" grpId="0" autoUpdateAnimBg="0"/>
      <p:bldP spid="2483209" grpId="0" autoUpdateAnimBg="0"/>
      <p:bldP spid="2483210" grpId="0" autoUpdateAnimBg="0"/>
      <p:bldP spid="248323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rael Map Tribes West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182"/>
            <a:ext cx="9144000" cy="6866182"/>
          </a:xfrm>
          <a:prstGeom prst="rect">
            <a:avLst/>
          </a:prstGeom>
        </p:spPr>
      </p:pic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43012"/>
            <a:ext cx="4644009" cy="2305868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 algn="l">
              <a:defRPr/>
            </a:pPr>
            <a:r>
              <a:rPr lang="ar-JO" b="1" dirty="0"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الإتفاقية مع        الأسباط الغربية</a:t>
            </a:r>
            <a:endParaRPr lang="en-US" b="1" dirty="0"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729442" y="4001780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رأوبين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687169" y="2764532"/>
            <a:ext cx="2667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جاد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453367" y="1666913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75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منسى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75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8388756" y="89445"/>
            <a:ext cx="704039" cy="46166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0" y="2564904"/>
            <a:ext cx="3582158" cy="780192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عدد 32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71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Text Box 2"/>
          <p:cNvSpPr txBox="1">
            <a:spLocks noChangeArrowheads="1"/>
          </p:cNvSpPr>
          <p:nvPr/>
        </p:nvSpPr>
        <p:spPr bwMode="auto">
          <a:xfrm>
            <a:off x="8658225" y="64039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5251" name="Rectangle 3"/>
          <p:cNvSpPr>
            <a:spLocks noChangeArrowheads="1"/>
          </p:cNvSpPr>
          <p:nvPr/>
        </p:nvSpPr>
        <p:spPr bwMode="auto">
          <a:xfrm>
            <a:off x="8098485" y="6533277"/>
            <a:ext cx="32573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60099" name="Text Box 4"/>
          <p:cNvSpPr txBox="1">
            <a:spLocks noChangeArrowheads="1"/>
          </p:cNvSpPr>
          <p:nvPr/>
        </p:nvSpPr>
        <p:spPr bwMode="auto">
          <a:xfrm>
            <a:off x="6986396" y="6283732"/>
            <a:ext cx="16482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Handbook pg. 26-29</a:t>
            </a:r>
          </a:p>
        </p:txBody>
      </p:sp>
      <p:pic>
        <p:nvPicPr>
          <p:cNvPr id="260100" name="Picture 5" descr="Jericho area aerial from northwest, tb q0107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550863"/>
            <a:ext cx="7958138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5254" name="Text Box 6"/>
          <p:cNvSpPr txBox="1">
            <a:spLocks noChangeArrowheads="1"/>
          </p:cNvSpPr>
          <p:nvPr/>
        </p:nvSpPr>
        <p:spPr bwMode="auto">
          <a:xfrm>
            <a:off x="3117850" y="4287838"/>
            <a:ext cx="368141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اريحا القديمة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485255" name="Text Box 7"/>
          <p:cNvSpPr txBox="1">
            <a:spLocks noChangeArrowheads="1"/>
          </p:cNvSpPr>
          <p:nvPr/>
        </p:nvSpPr>
        <p:spPr bwMode="auto">
          <a:xfrm>
            <a:off x="5000625" y="1074738"/>
            <a:ext cx="342106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البحر الميت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485256" name="Text Box 8"/>
          <p:cNvSpPr txBox="1">
            <a:spLocks noChangeArrowheads="1"/>
          </p:cNvSpPr>
          <p:nvPr/>
        </p:nvSpPr>
        <p:spPr bwMode="auto">
          <a:xfrm>
            <a:off x="1446213" y="1490663"/>
            <a:ext cx="342106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نهر الأردن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485257" name="Arc 9"/>
          <p:cNvSpPr>
            <a:spLocks/>
          </p:cNvSpPr>
          <p:nvPr/>
        </p:nvSpPr>
        <p:spPr bwMode="auto">
          <a:xfrm flipH="1" flipV="1">
            <a:off x="1135063" y="1693863"/>
            <a:ext cx="4230687" cy="2071687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0 w 21696"/>
              <a:gd name="T1" fmla="*/ 1 h 21600"/>
              <a:gd name="T2" fmla="*/ 21696 w 21696"/>
              <a:gd name="T3" fmla="*/ 21600 h 21600"/>
              <a:gd name="T4" fmla="*/ 96 w 216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21600" fill="none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</a:path>
              <a:path w="21696" h="21600" stroke="0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  <a:lnTo>
                  <a:pt x="96" y="21600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485258" name="Arc 10"/>
          <p:cNvSpPr>
            <a:spLocks/>
          </p:cNvSpPr>
          <p:nvPr/>
        </p:nvSpPr>
        <p:spPr bwMode="auto">
          <a:xfrm flipH="1" flipV="1">
            <a:off x="865188" y="1693863"/>
            <a:ext cx="3808412" cy="2527300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485259" name="Arc 11"/>
          <p:cNvSpPr>
            <a:spLocks/>
          </p:cNvSpPr>
          <p:nvPr/>
        </p:nvSpPr>
        <p:spPr bwMode="auto">
          <a:xfrm flipH="1" flipV="1">
            <a:off x="622300" y="1685925"/>
            <a:ext cx="2571750" cy="2841625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60107" name="Text Box 12"/>
          <p:cNvSpPr txBox="1">
            <a:spLocks noChangeArrowheads="1"/>
          </p:cNvSpPr>
          <p:nvPr/>
        </p:nvSpPr>
        <p:spPr bwMode="auto">
          <a:xfrm>
            <a:off x="7680325" y="6337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5261" name="Rectangle 13"/>
          <p:cNvSpPr>
            <a:spLocks noChangeArrowheads="1"/>
          </p:cNvSpPr>
          <p:nvPr/>
        </p:nvSpPr>
        <p:spPr bwMode="auto">
          <a:xfrm>
            <a:off x="3153717" y="5167313"/>
            <a:ext cx="289053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EA1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من أريحا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EA18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EA18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النظر شرقاً عبر نهر الأردن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EA18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485262" name="Text Box 14"/>
          <p:cNvSpPr txBox="1">
            <a:spLocks noChangeArrowheads="1"/>
          </p:cNvSpPr>
          <p:nvPr/>
        </p:nvSpPr>
        <p:spPr bwMode="auto">
          <a:xfrm>
            <a:off x="2424113" y="2979738"/>
            <a:ext cx="368141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44926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أريحا الحديثة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sp>
        <p:nvSpPr>
          <p:cNvPr id="2485274" name="Rectangle 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590800"/>
            <a:ext cx="2133600" cy="838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</a:rPr>
              <a:t>أريحا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40">
            <a:extLst>
              <a:ext uri="{FF2B5EF4-FFF2-40B4-BE49-F238E27FC236}">
                <a16:creationId xmlns:a16="http://schemas.microsoft.com/office/drawing/2014/main" id="{A8397720-3AD5-0F24-E305-9B565827BFD6}"/>
              </a:ext>
            </a:extLst>
          </p:cNvPr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angle 41">
            <a:extLst>
              <a:ext uri="{FF2B5EF4-FFF2-40B4-BE49-F238E27FC236}">
                <a16:creationId xmlns:a16="http://schemas.microsoft.com/office/drawing/2014/main" id="{F344FA5F-39AE-02C9-66FC-112491E12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Freeform 42">
            <a:extLst>
              <a:ext uri="{FF2B5EF4-FFF2-40B4-BE49-F238E27FC236}">
                <a16:creationId xmlns:a16="http://schemas.microsoft.com/office/drawing/2014/main" id="{156656D4-E2D0-39B2-4503-ECCC2EB25ACC}"/>
              </a:ext>
            </a:extLst>
          </p:cNvPr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5" name="AutoShape 43">
            <a:extLst>
              <a:ext uri="{FF2B5EF4-FFF2-40B4-BE49-F238E27FC236}">
                <a16:creationId xmlns:a16="http://schemas.microsoft.com/office/drawing/2014/main" id="{8A01AC7E-1DE0-5FCE-758B-05E224794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6" name="Rectangle 44">
            <a:extLst>
              <a:ext uri="{FF2B5EF4-FFF2-40B4-BE49-F238E27FC236}">
                <a16:creationId xmlns:a16="http://schemas.microsoft.com/office/drawing/2014/main" id="{B6804A5F-EBF2-AB05-2956-140084F98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ADDABBB1-8716-238B-C7F7-0C3B82BB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AutoShape 46">
            <a:extLst>
              <a:ext uri="{FF2B5EF4-FFF2-40B4-BE49-F238E27FC236}">
                <a16:creationId xmlns:a16="http://schemas.microsoft.com/office/drawing/2014/main" id="{50796E8F-E833-4864-376D-BEF1D1F42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9" name="Line 47">
            <a:extLst>
              <a:ext uri="{FF2B5EF4-FFF2-40B4-BE49-F238E27FC236}">
                <a16:creationId xmlns:a16="http://schemas.microsoft.com/office/drawing/2014/main" id="{3B1D4A1A-EBBD-9811-5EE9-239D79FF38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" name="Line 48">
            <a:extLst>
              <a:ext uri="{FF2B5EF4-FFF2-40B4-BE49-F238E27FC236}">
                <a16:creationId xmlns:a16="http://schemas.microsoft.com/office/drawing/2014/main" id="{AFE746B9-0284-DD1E-D013-0D7CD114D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Rectangle 49">
            <a:extLst>
              <a:ext uri="{FF2B5EF4-FFF2-40B4-BE49-F238E27FC236}">
                <a16:creationId xmlns:a16="http://schemas.microsoft.com/office/drawing/2014/main" id="{DEF65934-A0E1-12A7-0460-3A2A10988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429000"/>
            <a:ext cx="663642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JOSHUA</a:t>
            </a:r>
          </a:p>
        </p:txBody>
      </p:sp>
      <p:sp>
        <p:nvSpPr>
          <p:cNvPr id="12" name="Rectangle 50">
            <a:extLst>
              <a:ext uri="{FF2B5EF4-FFF2-40B4-BE49-F238E27FC236}">
                <a16:creationId xmlns:a16="http://schemas.microsoft.com/office/drawing/2014/main" id="{0ADA0FD8-DE50-E666-B979-09AB11570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3644900"/>
            <a:ext cx="689290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Jericho/Ai</a:t>
            </a: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27B14CB8-CDC1-AD22-3399-B4257F955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3835400"/>
            <a:ext cx="856003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Land Divided</a:t>
            </a:r>
          </a:p>
        </p:txBody>
      </p:sp>
      <p:sp>
        <p:nvSpPr>
          <p:cNvPr id="14" name="Freeform 43">
            <a:extLst>
              <a:ext uri="{FF2B5EF4-FFF2-40B4-BE49-F238E27FC236}">
                <a16:creationId xmlns:a16="http://schemas.microsoft.com/office/drawing/2014/main" id="{7808D6D8-9C1A-4360-B463-DC4B3F5B836F}"/>
              </a:ext>
            </a:extLst>
          </p:cNvPr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3D3CF601-9C11-25CE-CBC4-D82C0799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6" name="Freeform 45">
            <a:extLst>
              <a:ext uri="{FF2B5EF4-FFF2-40B4-BE49-F238E27FC236}">
                <a16:creationId xmlns:a16="http://schemas.microsoft.com/office/drawing/2014/main" id="{E39090D4-EC4F-5A16-88BB-C95D8909D9E1}"/>
              </a:ext>
            </a:extLst>
          </p:cNvPr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2147483647 w 129"/>
              <a:gd name="T1" fmla="*/ 2147483647 h 49"/>
              <a:gd name="T2" fmla="*/ 0 w 129"/>
              <a:gd name="T3" fmla="*/ 2147483647 h 49"/>
              <a:gd name="T4" fmla="*/ 0 w 129"/>
              <a:gd name="T5" fmla="*/ 0 h 49"/>
              <a:gd name="T6" fmla="*/ 2147483647 w 129"/>
              <a:gd name="T7" fmla="*/ 2147483647 h 49"/>
              <a:gd name="T8" fmla="*/ 0 60000 65536"/>
              <a:gd name="T9" fmla="*/ 0 60000 65536"/>
              <a:gd name="T10" fmla="*/ 0 60000 65536"/>
              <a:gd name="T11" fmla="*/ 0 60000 65536"/>
              <a:gd name="T12" fmla="*/ 0 w 129"/>
              <a:gd name="T13" fmla="*/ 0 h 49"/>
              <a:gd name="T14" fmla="*/ 129 w 129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AutoShape 46">
            <a:extLst>
              <a:ext uri="{FF2B5EF4-FFF2-40B4-BE49-F238E27FC236}">
                <a16:creationId xmlns:a16="http://schemas.microsoft.com/office/drawing/2014/main" id="{F5D3CCEE-1F85-8FC3-B565-D44658CE3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id="{5A30D44F-D401-17CE-4FB1-13CDFCE0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03F0D4A5-16A1-3EF6-B414-F14A0AF2D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AutoShape 49">
            <a:extLst>
              <a:ext uri="{FF2B5EF4-FFF2-40B4-BE49-F238E27FC236}">
                <a16:creationId xmlns:a16="http://schemas.microsoft.com/office/drawing/2014/main" id="{8AA9E406-006B-3A47-38A4-55C38988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Line 50">
            <a:extLst>
              <a:ext uri="{FF2B5EF4-FFF2-40B4-BE49-F238E27FC236}">
                <a16:creationId xmlns:a16="http://schemas.microsoft.com/office/drawing/2014/main" id="{6D909451-9954-47DC-3A53-569DEA2F9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Line 51">
            <a:extLst>
              <a:ext uri="{FF2B5EF4-FFF2-40B4-BE49-F238E27FC236}">
                <a16:creationId xmlns:a16="http://schemas.microsoft.com/office/drawing/2014/main" id="{B75A282D-5068-BF39-DA1B-B5B366E1B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3" name="Rectangle 52">
            <a:extLst>
              <a:ext uri="{FF2B5EF4-FFF2-40B4-BE49-F238E27FC236}">
                <a16:creationId xmlns:a16="http://schemas.microsoft.com/office/drawing/2014/main" id="{B462E7A9-4550-C076-1A9F-2C8827FC0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88" y="3429000"/>
            <a:ext cx="431207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يشوع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4" name="Rectangle 53">
            <a:extLst>
              <a:ext uri="{FF2B5EF4-FFF2-40B4-BE49-F238E27FC236}">
                <a16:creationId xmlns:a16="http://schemas.microsoft.com/office/drawing/2014/main" id="{BBEF8301-E7B4-2A36-6C91-458A06FBE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8475" y="3644900"/>
            <a:ext cx="637994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اريحا / عاي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5" name="Rectangle 54">
            <a:extLst>
              <a:ext uri="{FF2B5EF4-FFF2-40B4-BE49-F238E27FC236}">
                <a16:creationId xmlns:a16="http://schemas.microsoft.com/office/drawing/2014/main" id="{A23A5166-3558-AE82-193A-5929F7137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925" y="3835400"/>
            <a:ext cx="714938" cy="228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تقسيم الارض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40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48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48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248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576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100000">
              <a:schemeClr val="tx1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-68192"/>
            <a:ext cx="9143999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عاموس</a:t>
            </a:r>
            <a:endParaRPr kumimoji="0" lang="en-GB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476" name="Group 2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565906"/>
              </p:ext>
            </p:extLst>
          </p:nvPr>
        </p:nvGraphicFramePr>
        <p:xfrm>
          <a:off x="228600" y="609600"/>
          <a:ext cx="8686800" cy="6011614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16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الحكم على الظلم ال</a:t>
                      </a:r>
                      <a:r>
                        <a:rPr kumimoji="0" lang="ar-JO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</a:t>
                      </a:r>
                      <a:r>
                        <a:rPr kumimoji="0" lang="ar-SA" altLang="zh-CN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جتماعي</a:t>
                      </a:r>
                      <a:endParaRPr kumimoji="0" lang="en-GB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5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ثمانية </a:t>
                      </a:r>
                      <a:r>
                        <a:rPr kumimoji="0" lang="ar-JO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      أ</a:t>
                      </a: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حكام</a:t>
                      </a: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ثلاث</a:t>
                      </a:r>
                      <a:r>
                        <a:rPr kumimoji="0" lang="ar-JO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ة</a:t>
                      </a:r>
                      <a:endParaRPr kumimoji="0" lang="ar-SA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طقوس</a:t>
                      </a: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خمس </a:t>
                      </a:r>
                      <a:r>
                        <a:rPr kumimoji="0" lang="ar-JO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رؤى</a:t>
                      </a:r>
                      <a:r>
                        <a:rPr kumimoji="0" lang="en-GB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5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بال</a:t>
                      </a:r>
                      <a:r>
                        <a:rPr kumimoji="0" lang="ar-JO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إسترداد</a:t>
                      </a:r>
                      <a:endParaRPr kumimoji="0" lang="en-GB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صحاح ١-٢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إ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صحاح ٣-٦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٧: ١ – ٩: ٧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٩: ٨ - ١٥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5316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هكذا قال الرب ... </a:t>
                      </a:r>
                      <a:endParaRPr kumimoji="0" lang="ar-JO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(1: 3، 6، 9، 11، 13، 2: 1، 4)</a:t>
                      </a:r>
                      <a:endParaRPr kumimoji="0" lang="en-GB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اسمعوا هذا القول .</a:t>
                      </a:r>
                      <a:r>
                        <a:rPr kumimoji="0" lang="ar-JO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..</a:t>
                      </a:r>
                      <a:endParaRPr kumimoji="0" lang="ar-JO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(3: 1، 4: 1، 5: 1)</a:t>
                      </a:r>
                      <a:r>
                        <a:rPr kumimoji="0" lang="en-GB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GB" altLang="zh-CN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هكذا اراني السيد الرب ... </a:t>
                      </a:r>
                      <a:endParaRPr kumimoji="0" lang="ar-JO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(7: 1، 4، 7، 8: 1)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في ذلك اليوم ... 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(9: 11، 13)</a:t>
                      </a:r>
                      <a:endParaRPr kumimoji="0" lang="en-GB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6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نزاه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ة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الله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عدل الله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دينونة الله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نعمة الله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70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نطق بالحكم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دواعي الحكم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مستقبل الحكم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 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الوعود بعد الحكم 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الحكم 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التجديد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3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الرعب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الرجاء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GB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2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أمم الجوار</a:t>
                      </a:r>
                      <a:endParaRPr kumimoji="0" lang="en-GB" altLang="zh-CN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ال</a:t>
                      </a: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مملكة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الشمالية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438">
                <a:tc gridSpan="5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767-753 ق.م </a:t>
                      </a:r>
                      <a:r>
                        <a:rPr kumimoji="0" lang="ar-SA" altLang="zh-C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 قبل سقوط السامرة)</a:t>
                      </a:r>
                      <a:endParaRPr kumimoji="0" lang="en-GB" altLang="zh-C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8897" name="Rectangle 210"/>
          <p:cNvSpPr>
            <a:spLocks noChangeArrowheads="1"/>
          </p:cNvSpPr>
          <p:nvPr/>
        </p:nvSpPr>
        <p:spPr bwMode="auto">
          <a:xfrm>
            <a:off x="0" y="5324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0471" name="Text Box 231"/>
          <p:cNvSpPr txBox="1">
            <a:spLocks noChangeArrowheads="1"/>
          </p:cNvSpPr>
          <p:nvPr/>
        </p:nvSpPr>
        <p:spPr bwMode="auto">
          <a:xfrm>
            <a:off x="8305800" y="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583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899" name="Rectangle 23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891479"/>
            <a:ext cx="3275856" cy="648072"/>
          </a:xfrm>
        </p:spPr>
        <p:txBody>
          <a:bodyPr/>
          <a:lstStyle/>
          <a:p>
            <a:pPr algn="r" eaLnBrk="1" hangingPunct="1"/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Book Chart</a:t>
            </a:r>
          </a:p>
        </p:txBody>
      </p:sp>
    </p:spTree>
    <p:extLst>
      <p:ext uri="{BB962C8B-B14F-4D97-AF65-F5344CB8AC3E}">
        <p14:creationId xmlns:p14="http://schemas.microsoft.com/office/powerpoint/2010/main" val="189745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4"/>
          <p:cNvSpPr>
            <a:spLocks noChangeArrowheads="1"/>
          </p:cNvSpPr>
          <p:nvPr/>
        </p:nvSpPr>
        <p:spPr bwMode="auto">
          <a:xfrm>
            <a:off x="0" y="7731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graphicFrame>
        <p:nvGraphicFramePr>
          <p:cNvPr id="60506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2572"/>
              </p:ext>
            </p:extLst>
          </p:nvPr>
        </p:nvGraphicFramePr>
        <p:xfrm>
          <a:off x="1" y="76200"/>
          <a:ext cx="9396536" cy="6067108"/>
        </p:xfrm>
        <a:graphic>
          <a:graphicData uri="http://schemas.openxmlformats.org/drawingml/2006/table">
            <a:tbl>
              <a:tblPr/>
              <a:tblGrid>
                <a:gridCol w="1500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5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9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9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9600">
                <a:tc gridSpan="6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إعادة بناء الهيكل للمسيا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9900FF"/>
                        </a:gs>
                        <a:gs pos="50000">
                          <a:srgbClr val="470076"/>
                        </a:gs>
                        <a:gs pos="100000">
                          <a:srgbClr val="9900FF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أمانة عهد الله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الحكم المسياني المستقبلي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الإصحاحات ١-٦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الإصحاحات ٧-١٤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كانت كلمة الرب إلى زكريا (١: ١)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كلام الرب صار إلى زكريا (٧: ١)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8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رؤى العهد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رؤى المسيا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عبئين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أمر        بالتوبة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١: ١-٦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ثماني        رؤى       عهدية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١:٧-٦: ٨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تتويج       يهوشع      الرمزي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٦: ٩-١٥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أربع        رسائل      استرداد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٧-٨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مرفوض في  مجيئه الأول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٩-١١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مقبول في         مجيئه الثاني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١٢-١٤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كانت كلمة الرب إلى زكريا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ثم نظرت إلى أعلى و كان هناك أمامي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كانت إلي كلمة الرب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كانت كلمة الرب لي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عبء كلمة الرب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عبء كلمة الرب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5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صور</a:t>
                      </a: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مشاكل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توقعات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6250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نصيب إسرائيل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صوم إسرائيل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مستقبل إسرائيل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6250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خلال بناء الهيكل</a:t>
                      </a:r>
                      <a:endParaRPr kumimoji="0" lang="ar-JO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520-518 ق.م (١: ١، ٧: ١)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بعد بناء الهيكل</a:t>
                      </a:r>
                      <a:endParaRPr kumimoji="0" lang="en-US" altLang="zh-C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480-470 ق.م (٩: ١٣)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zh-CN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088"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JO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charset="0"/>
                          <a:cs typeface="Arial" panose="020B0604020202020204" pitchFamily="34" charset="0"/>
                        </a:rPr>
                        <a:t>أورشليم</a:t>
                      </a: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2167" name="Rectangle 326"/>
          <p:cNvSpPr>
            <a:spLocks noChangeArrowheads="1"/>
          </p:cNvSpPr>
          <p:nvPr/>
        </p:nvSpPr>
        <p:spPr bwMode="auto">
          <a:xfrm>
            <a:off x="0" y="5627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61513" name="Text Box 366"/>
          <p:cNvSpPr txBox="1">
            <a:spLocks noChangeArrowheads="1"/>
          </p:cNvSpPr>
          <p:nvPr/>
        </p:nvSpPr>
        <p:spPr bwMode="auto">
          <a:xfrm>
            <a:off x="8458200" y="133350"/>
            <a:ext cx="617477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649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8260" name="Rectangle 37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457200"/>
            <a:ext cx="2133600" cy="30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Book Chart</a:t>
            </a:r>
          </a:p>
        </p:txBody>
      </p:sp>
      <p:pic>
        <p:nvPicPr>
          <p:cNvPr id="132171" name="Picture 2" descr="templesolomon%20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71">
            <a:extLst>
              <a:ext uri="{FF2B5EF4-FFF2-40B4-BE49-F238E27FC236}">
                <a16:creationId xmlns:a16="http://schemas.microsoft.com/office/drawing/2014/main" id="{9F15EA5B-9915-01B1-752D-AFB891426F9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30032">
            <a:off x="424382" y="2462403"/>
            <a:ext cx="5414916" cy="86198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2787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/>
                <a:ea typeface="Impact"/>
                <a:cs typeface="Impact"/>
              </a:rPr>
              <a:t>إعادة بناء الهيكل للمسيا</a:t>
            </a:r>
            <a:endParaRPr kumimoji="0" lang="en-US" sz="3600" b="0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FFFF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66D71B-7841-FDC4-3213-3E61DA3A2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5976" y="-27384"/>
            <a:ext cx="2133600" cy="68613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زكريا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6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70" name="Picture 2" descr="bible_revelation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76200"/>
            <a:ext cx="6477000" cy="8382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ar-JO" b="1" dirty="0">
                <a:solidFill>
                  <a:srgbClr val="FFFFFF"/>
                </a:solidFill>
                <a:latin typeface="Arial" charset="0"/>
              </a:rPr>
              <a:t>قم باختيار النص</a:t>
            </a:r>
            <a:endParaRPr lang="en-US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74576"/>
            <a:ext cx="9036496" cy="598240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None/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Arial" charset="0"/>
              </a:rPr>
              <a:t>1. ما هي العناصر التي تؤثر على اختيار النص؟</a:t>
            </a:r>
            <a:endParaRPr lang="en-US" b="1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723973" name="Text Box 4"/>
          <p:cNvSpPr txBox="1">
            <a:spLocks noChangeArrowheads="1"/>
          </p:cNvSpPr>
          <p:nvPr/>
        </p:nvSpPr>
        <p:spPr bwMode="auto">
          <a:xfrm>
            <a:off x="8462225" y="4445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600" y="1916832"/>
            <a:ext cx="787179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أ) عناوين الموضوع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ب) تغيير الموضوع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ت) وحدة المحتوى</a:t>
            </a:r>
          </a:p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/>
              </a:rPr>
              <a:t>ث) العلامات الهيكلية في النص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uLnTx/>
              <a:uFillTx/>
              <a:latin typeface="Arial" charset="0"/>
              <a:ea typeface="ＭＳ Ｐゴシック" charset="0"/>
              <a:cs typeface="Arial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454EC07-D0A5-85A5-3BEE-9F1259B1A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77272"/>
            <a:ext cx="9036496" cy="59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hangingPunct="1">
              <a:lnSpc>
                <a:spcPct val="90000"/>
              </a:lnSpc>
              <a:buFontTx/>
              <a:buNone/>
              <a:defRPr/>
            </a:pPr>
            <a:r>
              <a:rPr lang="ar-JO" b="1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  <a:cs typeface="Arial"/>
              </a:rPr>
              <a:t>2. متى يجب أن تختاره؟</a:t>
            </a:r>
            <a:endParaRPr lang="en-US" b="1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6052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7" name="Picture 4" descr="HS 21b Prayer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29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 anchor="t"/>
          <a:lstStyle/>
          <a:p>
            <a:pPr marL="342900" indent="-342900"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ar-JO" sz="4800" b="1" kern="1200" dirty="0">
                <a:solidFill>
                  <a:srgbClr val="FFFFFF"/>
                </a:solidFill>
                <a:effectLst>
                  <a:glow rad="317500">
                    <a:schemeClr val="tx1">
                      <a:alpha val="91000"/>
                    </a:schemeClr>
                  </a:glow>
                </a:effectLst>
                <a:latin typeface="Arial" charset="0"/>
                <a:ea typeface="ＭＳ Ｐゴシック" charset="0"/>
                <a:cs typeface="+mn-cs"/>
              </a:rPr>
              <a:t>صلّ على النص</a:t>
            </a:r>
            <a:endParaRPr lang="en-US" sz="4800" b="1" kern="1200" dirty="0">
              <a:solidFill>
                <a:srgbClr val="FFFFFF"/>
              </a:solidFill>
              <a:effectLst>
                <a:glow rad="317500">
                  <a:schemeClr val="tx1">
                    <a:alpha val="91000"/>
                  </a:schemeClr>
                </a:glow>
              </a:effectLst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726019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21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4449"/>
            <a:ext cx="6477000" cy="34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defTabSz="4572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ar-JO" sz="5400" b="1" kern="1200" dirty="0">
                <a:solidFill>
                  <a:srgbClr val="FFFFFF"/>
                </a:solidFill>
                <a:effectLst>
                  <a:glow rad="317500">
                    <a:srgbClr val="000000">
                      <a:alpha val="91000"/>
                    </a:srgbClr>
                  </a:glow>
                </a:effectLst>
                <a:latin typeface="Arial" charset="0"/>
              </a:rPr>
              <a:t>القراءة بصبر           وصلاة</a:t>
            </a:r>
            <a:endParaRPr lang="en-US" sz="5400" b="1" kern="1200" dirty="0">
              <a:solidFill>
                <a:srgbClr val="FFFFFF"/>
              </a:solidFill>
              <a:effectLst>
                <a:glow rad="317500">
                  <a:srgbClr val="000000">
                    <a:alpha val="91000"/>
                  </a:srgbClr>
                </a:glo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0787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3" cstate="screen">
            <a:lum bright="28000" contrast="-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603"/>
            <a:ext cx="91440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1430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ar-JO" sz="8800" b="1" kern="1200" dirty="0">
                <a:solidFill>
                  <a:srgbClr val="B12143"/>
                </a:solidFill>
                <a:effectLst>
                  <a:glow rad="228600">
                    <a:schemeClr val="bg1">
                      <a:alpha val="5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المزامير</a:t>
            </a:r>
            <a:endParaRPr lang="en-US" sz="8800" b="1" kern="1200" dirty="0">
              <a:solidFill>
                <a:srgbClr val="B12143"/>
              </a:solidFill>
              <a:effectLst>
                <a:glow rad="228600">
                  <a:schemeClr val="bg1">
                    <a:alpha val="5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0" y="39624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6600" b="1" i="0" u="none" strike="noStrike" kern="1200" cap="none" spc="0" normalizeH="0" baseline="0" noProof="0" dirty="0">
                <a:ln>
                  <a:noFill/>
                </a:ln>
                <a:solidFill>
                  <a:srgbClr val="B12143"/>
                </a:solidFill>
                <a:effectLst>
                  <a:glow rad="228600">
                    <a:srgbClr val="FFFFFF">
                      <a:alpha val="59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تسابيح وعبادة لكل العصور</a:t>
            </a: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B12143"/>
              </a:solidFill>
              <a:effectLst>
                <a:glow rad="228600">
                  <a:srgbClr val="FFFFFF">
                    <a:alpha val="59000"/>
                  </a:srgbClr>
                </a:glow>
              </a:effectLst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9364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rgbClr val="993437"/>
              </a:gs>
              <a:gs pos="100000">
                <a:srgbClr val="993437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eaLnBrk="1" hangingPunct="1">
              <a:defRPr/>
            </a:pPr>
            <a:r>
              <a:rPr lang="ar-IQ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كيف نصلي سوية من خلال المزامير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9144000" cy="2133600"/>
          </a:xfrm>
        </p:spPr>
        <p:txBody>
          <a:bodyPr/>
          <a:lstStyle/>
          <a:p>
            <a:pPr eaLnBrk="1" hangingPunct="1"/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آي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ة</a:t>
            </a:r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واحدة لكل شخص </a:t>
            </a:r>
          </a:p>
          <a:p>
            <a:pPr eaLnBrk="1" hangingPunct="1"/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اشرح و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عط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ِ</a:t>
            </a:r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ان</a:t>
            </a:r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طب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</a:t>
            </a:r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اً</a:t>
            </a:r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شخصي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اً</a:t>
            </a:r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تقدم </a:t>
            </a:r>
            <a:r>
              <a:rPr lang="ar-JO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</a:t>
            </a:r>
            <a:r>
              <a:rPr lang="ar-IQ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ي طلبات 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pSp>
        <p:nvGrpSpPr>
          <p:cNvPr id="239619" name="Group 4"/>
          <p:cNvGrpSpPr>
            <a:grpSpLocks/>
          </p:cNvGrpSpPr>
          <p:nvPr/>
        </p:nvGrpSpPr>
        <p:grpSpPr bwMode="auto">
          <a:xfrm>
            <a:off x="0" y="3906839"/>
            <a:ext cx="9144000" cy="2944812"/>
            <a:chOff x="0" y="2465"/>
            <a:chExt cx="5472" cy="1855"/>
          </a:xfrm>
        </p:grpSpPr>
        <p:pic>
          <p:nvPicPr>
            <p:cNvPr id="239620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65"/>
              <a:ext cx="27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21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2465"/>
              <a:ext cx="27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Mountain Scene 0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3032133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111 : 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هللويا </a:t>
            </a: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أ</a:t>
            </a: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حمد الرب بكل قلبي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في مجلس المستقيمين وجماعتهم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03971" y="0"/>
            <a:ext cx="6085320" cy="707886"/>
          </a:xfrm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t">
            <a:spAutoFit/>
          </a:bodyPr>
          <a:lstStyle/>
          <a:p>
            <a:pPr eaLnBrk="1" hangingPunct="1">
              <a:defRPr/>
            </a:pPr>
            <a:r>
              <a:rPr lang="ar-IQ" sz="4000" b="1" dirty="0">
                <a:solidFill>
                  <a:schemeClr val="bg1"/>
                </a:solidFill>
                <a:ea typeface="+mj-ea"/>
              </a:rPr>
              <a:t>صلي مزمور 111 مع اثنين آخرين</a:t>
            </a:r>
            <a:endParaRPr lang="en-US" sz="4000" b="1" dirty="0">
              <a:solidFill>
                <a:schemeClr val="bg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23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0"/>
    </mc:Choice>
    <mc:Fallback xmlns="">
      <p:transition advTm="60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3 Judah\Red Canyon\Red Canyon sr\Red Canyon6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Todd Sites\0Adds\3 Judah adds\062600 Detroit trip\sr\Nahal Zin from above, tb n062400 sr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SR Slides\Negev\Nahal Zin rugged mountains, 72-5tb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, tb n121701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east, tb n121701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Negev\sr\Machtesh Ramon from north2, df 111001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Wilderness of Judah\sr\Solomon's Pillars, df 101101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3 Judah\Machtesh Qatan\sr\Machtesh Qatan from east2, tb n112500 sr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Aerials Judah Mitchell sr\Jericho area\Jericho area aerial from northwest, tb q010703.jpg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Arial"/>
        <a:cs typeface="Arial"/>
      </a:majorFont>
      <a:minorFont>
        <a:latin typeface="Time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rgbClr val="00DFCA"/>
            </a:solidFill>
            <a:effectLst/>
            <a:latin typeface="Comic Sans MS" pitchFamily="-128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1161</Words>
  <Application>Microsoft Macintosh PowerPoint</Application>
  <PresentationFormat>On-screen Show (4:3)</PresentationFormat>
  <Paragraphs>276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26</vt:i4>
      </vt:variant>
    </vt:vector>
  </HeadingPairs>
  <TitlesOfParts>
    <vt:vector size="50" baseType="lpstr">
      <vt:lpstr>ＭＳ Ｐゴシック</vt:lpstr>
      <vt:lpstr>Times</vt:lpstr>
      <vt:lpstr>Arial</vt:lpstr>
      <vt:lpstr>Arial Black</vt:lpstr>
      <vt:lpstr>Calibri</vt:lpstr>
      <vt:lpstr>Comic Sans MS</vt:lpstr>
      <vt:lpstr>Garamond</vt:lpstr>
      <vt:lpstr>Impact</vt:lpstr>
      <vt:lpstr>Monotype Sorts</vt:lpstr>
      <vt:lpstr>Tahoma</vt:lpstr>
      <vt:lpstr>Times New Roman</vt:lpstr>
      <vt:lpstr>Wingdings</vt:lpstr>
      <vt:lpstr>Default Design</vt:lpstr>
      <vt:lpstr>3_Default Design</vt:lpstr>
      <vt:lpstr>1_Orbit</vt:lpstr>
      <vt:lpstr>9_Default Design</vt:lpstr>
      <vt:lpstr>4_Default Design</vt:lpstr>
      <vt:lpstr>49_Blank Presentation</vt:lpstr>
      <vt:lpstr>1_Textured</vt:lpstr>
      <vt:lpstr>4_Stream</vt:lpstr>
      <vt:lpstr>6_untitled 3</vt:lpstr>
      <vt:lpstr>50_Blank Presentation</vt:lpstr>
      <vt:lpstr>1_Default Design</vt:lpstr>
      <vt:lpstr>Balance</vt:lpstr>
      <vt:lpstr>قراءة الكتاب المقدس   بصبر                    وصلاة</vt:lpstr>
      <vt:lpstr>قم باختيار النص</vt:lpstr>
      <vt:lpstr>Book Chart</vt:lpstr>
      <vt:lpstr>Book Chart</vt:lpstr>
      <vt:lpstr>قم باختيار النص</vt:lpstr>
      <vt:lpstr>صلّ على النص</vt:lpstr>
      <vt:lpstr>المزامير</vt:lpstr>
      <vt:lpstr>كيف نصلي سوية من خلال المزامير </vt:lpstr>
      <vt:lpstr>صلي مزمور 111 مع اثنين آخرين</vt:lpstr>
      <vt:lpstr>صلي مزمور 111 مع اثنين آخرين </vt:lpstr>
      <vt:lpstr>صلي مزمور 111 مع اثنين آخرين </vt:lpstr>
      <vt:lpstr>صلي مزمور 111 مع اثنين آخرين </vt:lpstr>
      <vt:lpstr>صلي مزمور 111 مع اثنين آخرين </vt:lpstr>
      <vt:lpstr>صلي مزمور 111 مع اثنين آخرين</vt:lpstr>
      <vt:lpstr>صلي مزمور 111 مع اثنين آخرين </vt:lpstr>
      <vt:lpstr>111 مع اثنين آخرين صلي مزمور </vt:lpstr>
      <vt:lpstr>صلي مزمور 111 مع اثنين آخرين</vt:lpstr>
      <vt:lpstr>صلي مزمور 111 مع اثنين آخرين </vt:lpstr>
      <vt:lpstr>يشوع</vt:lpstr>
      <vt:lpstr>الهدف والوسائل</vt:lpstr>
      <vt:lpstr>KEY VERSE</vt:lpstr>
      <vt:lpstr>هل تقصد خلال الأربعين عاماً هناك ؟ </vt:lpstr>
      <vt:lpstr>الإتفاقية مع        الأسباط الغربية</vt:lpstr>
      <vt:lpstr>أريحا</vt:lpstr>
      <vt:lpstr>PowerPoint Presentation</vt:lpstr>
      <vt:lpstr>الرابط للعرض التقديميِّ "دراسة الكتاب المقدَّس (علم التفسير)" متاحٌ على الموقع الإلكترونيّ: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the Text</dc:title>
  <dc:creator>Dr Rick Griffith</dc:creator>
  <cp:lastModifiedBy>Rick Griffith</cp:lastModifiedBy>
  <cp:revision>19</cp:revision>
  <dcterms:created xsi:type="dcterms:W3CDTF">2013-03-12T16:03:41Z</dcterms:created>
  <dcterms:modified xsi:type="dcterms:W3CDTF">2024-01-14T11:58:39Z</dcterms:modified>
</cp:coreProperties>
</file>