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3" r:id="rId2"/>
    <p:sldMasterId id="2147483693" r:id="rId3"/>
    <p:sldMasterId id="2147483705" r:id="rId4"/>
  </p:sldMasterIdLst>
  <p:notesMasterIdLst>
    <p:notesMasterId r:id="rId18"/>
  </p:notesMasterIdLst>
  <p:sldIdLst>
    <p:sldId id="268" r:id="rId5"/>
    <p:sldId id="257" r:id="rId6"/>
    <p:sldId id="278" r:id="rId7"/>
    <p:sldId id="28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488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721" autoAdjust="0"/>
    <p:restoredTop sz="94249" autoAdjust="0"/>
  </p:normalViewPr>
  <p:slideViewPr>
    <p:cSldViewPr snapToGrid="0" snapToObjects="1">
      <p:cViewPr varScale="1">
        <p:scale>
          <a:sx n="128" d="100"/>
          <a:sy n="128" d="100"/>
        </p:scale>
        <p:origin x="137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EF3A4-5CF3-5B46-A19B-AF034337B359}" type="datetimeFigureOut">
              <a:rPr lang="en-US" smtClean="0"/>
              <a:t>1/13/24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2E4F0-CEC9-304F-9A9B-5232EF72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3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BS Bible Study (Hermeneutics) in Arabic</a:t>
            </a:r>
          </a:p>
          <a:p>
            <a:r>
              <a:rPr lang="en-US" dirty="0"/>
              <a:t>______________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8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3B8BF-3D16-504B-99DD-DD7130325B6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6337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79AE2-1E79-C94D-8929-C70EC5DE1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6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6BAEA-D940-8C40-B64B-9F7534045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08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92C98-DA2F-F74B-8C60-58BAE40EC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1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1B670-020F-BE44-B12D-9B8549A51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87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BCF12-2891-C048-AE3F-63CCC6CDC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49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362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091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708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190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962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1F9D-26F1-BC4F-926B-822698B91D62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979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5772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8708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124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4684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027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0D556E-1B47-E145-B343-9708077C202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6404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3B8BF-3D16-504B-99DD-DD7130325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1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269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69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44439-B01C-974C-B590-D291E5201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42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DE890-417F-D149-8823-C5113559A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90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77AC8-1D47-A046-BCB4-E3115996F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8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26B63-7F00-6548-99DC-323FA732B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6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FBF1B-102D-D544-88B1-9CE2A08E8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5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69AED-C2FD-D84A-ACF3-B2328E74D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9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43C7C-771B-DF47-BA58-5C3D6999B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2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C7EDEB-7205-E142-9CEF-9E7393F5CE88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1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5955" name="Rectangle 10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FEEAFFD-6837-4142-B3C9-9DFFC47E1BD3}" type="slidenum">
              <a:rPr lang="en-US"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  <p:grpSp>
        <p:nvGrpSpPr>
          <p:cNvPr id="643076" name="Group 102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43080" name="Group 102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5958" name="Freeform 103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959" name="Freeform 103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960" name="Freeform 103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43086" name="Freeform 103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5962" name="Freeform 103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800">
                  <a:solidFill>
                    <a:srgbClr val="FFFFFF"/>
                  </a:solidFill>
                  <a:latin typeface="Comic Sans MS" pitchFamily="-111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25963" name="Freeform 103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>
                <a:solidFill>
                  <a:srgbClr val="FFFFFF"/>
                </a:solidFill>
                <a:latin typeface="Comic Sans MS" pitchFamily="-111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3082" name="Freeform 103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25965" name="Rectangle 1037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5966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25967" name="Rectangle 10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33130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1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58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BC7EDEB-7205-E142-9CEF-9E7393F5CE88}" type="slidenum">
              <a:rPr lang="en-US"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63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2190"/>
          </a:xfrm>
          <a:prstGeom prst="rect">
            <a:avLst/>
          </a:prstGeom>
        </p:spPr>
      </p:pic>
      <p:sp>
        <p:nvSpPr>
          <p:cNvPr id="720897" name="Title 1"/>
          <p:cNvSpPr>
            <a:spLocks noGrp="1"/>
          </p:cNvSpPr>
          <p:nvPr>
            <p:ph type="title"/>
          </p:nvPr>
        </p:nvSpPr>
        <p:spPr>
          <a:xfrm>
            <a:off x="0" y="1979484"/>
            <a:ext cx="9144000" cy="1066800"/>
          </a:xfrm>
        </p:spPr>
        <p:txBody>
          <a:bodyPr/>
          <a:lstStyle/>
          <a:p>
            <a:r>
              <a:rPr lang="ar-JO" sz="7200" b="1" dirty="0">
                <a:solidFill>
                  <a:srgbClr val="FFFFFF"/>
                </a:solidFill>
                <a:effectLst>
                  <a:glow rad="139700">
                    <a:schemeClr val="tx1"/>
                  </a:glow>
                </a:effectLst>
                <a:latin typeface="Arial" charset="0"/>
                <a:ea typeface="ＭＳ Ｐゴシック" charset="0"/>
              </a:rPr>
              <a:t>قراءة الكتاب المقدس</a:t>
            </a:r>
            <a:endParaRPr lang="en-US" sz="7200" b="1" dirty="0">
              <a:solidFill>
                <a:srgbClr val="FFFFFF"/>
              </a:solidFill>
              <a:effectLst>
                <a:glow rad="139700">
                  <a:schemeClr val="tx1"/>
                </a:glo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720900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</a:rPr>
              <a:t>18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B26EB-29B8-8B40-4292-5641C1E03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34586540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29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905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9788" cy="1844675"/>
          </a:xfrm>
          <a:solidFill>
            <a:srgbClr val="000000"/>
          </a:solidFill>
        </p:spPr>
        <p:txBody>
          <a:bodyPr/>
          <a:lstStyle/>
          <a:p>
            <a:r>
              <a:rPr lang="ar-JO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هل يمكنك رسم أربعة خطوط مستقيمة متصلة                 دون أن ترفع قلمك عن الورقة                                  وتمر بكل نقطة مرة واحدة فقط؟</a:t>
            </a:r>
            <a:endParaRPr lang="en-US" sz="32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0531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</a:rPr>
              <a:t>43</a:t>
            </a:r>
            <a:endParaRPr lang="en-US" b="1" dirty="0">
              <a:solidFill>
                <a:srgbClr val="FFFFFF"/>
              </a:solidFill>
            </a:endParaRPr>
          </a:p>
        </p:txBody>
      </p:sp>
      <p:grpSp>
        <p:nvGrpSpPr>
          <p:cNvPr id="790532" name="Group 4"/>
          <p:cNvGrpSpPr>
            <a:grpSpLocks/>
          </p:cNvGrpSpPr>
          <p:nvPr/>
        </p:nvGrpSpPr>
        <p:grpSpPr bwMode="auto">
          <a:xfrm>
            <a:off x="2771775" y="2276475"/>
            <a:ext cx="3095625" cy="3097213"/>
            <a:chOff x="2771800" y="2996952"/>
            <a:chExt cx="3096344" cy="3096344"/>
          </a:xfrm>
        </p:grpSpPr>
        <p:sp>
          <p:nvSpPr>
            <p:cNvPr id="790537" name="Oval 3"/>
            <p:cNvSpPr>
              <a:spLocks noChangeAspect="1"/>
            </p:cNvSpPr>
            <p:nvPr/>
          </p:nvSpPr>
          <p:spPr bwMode="auto">
            <a:xfrm>
              <a:off x="2771800" y="2996952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0538" name="Oval 23"/>
            <p:cNvSpPr>
              <a:spLocks noChangeAspect="1"/>
            </p:cNvSpPr>
            <p:nvPr/>
          </p:nvSpPr>
          <p:spPr bwMode="auto">
            <a:xfrm>
              <a:off x="4139952" y="2996952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0539" name="Oval 24"/>
            <p:cNvSpPr>
              <a:spLocks noChangeAspect="1"/>
            </p:cNvSpPr>
            <p:nvPr/>
          </p:nvSpPr>
          <p:spPr bwMode="auto">
            <a:xfrm>
              <a:off x="5508104" y="2996952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0540" name="Oval 25"/>
            <p:cNvSpPr>
              <a:spLocks noChangeAspect="1"/>
            </p:cNvSpPr>
            <p:nvPr/>
          </p:nvSpPr>
          <p:spPr bwMode="auto">
            <a:xfrm>
              <a:off x="2771800" y="4365104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0541" name="Oval 26"/>
            <p:cNvSpPr>
              <a:spLocks noChangeAspect="1"/>
            </p:cNvSpPr>
            <p:nvPr/>
          </p:nvSpPr>
          <p:spPr bwMode="auto">
            <a:xfrm>
              <a:off x="4139952" y="4365104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0542" name="Oval 27"/>
            <p:cNvSpPr>
              <a:spLocks noChangeAspect="1"/>
            </p:cNvSpPr>
            <p:nvPr/>
          </p:nvSpPr>
          <p:spPr bwMode="auto">
            <a:xfrm>
              <a:off x="5508104" y="4365104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0543" name="Oval 28"/>
            <p:cNvSpPr>
              <a:spLocks noChangeAspect="1"/>
            </p:cNvSpPr>
            <p:nvPr/>
          </p:nvSpPr>
          <p:spPr bwMode="auto">
            <a:xfrm>
              <a:off x="2771800" y="5733256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0544" name="Oval 29"/>
            <p:cNvSpPr>
              <a:spLocks noChangeAspect="1"/>
            </p:cNvSpPr>
            <p:nvPr/>
          </p:nvSpPr>
          <p:spPr bwMode="auto">
            <a:xfrm>
              <a:off x="4139952" y="5733256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90545" name="Oval 30"/>
            <p:cNvSpPr>
              <a:spLocks noChangeAspect="1"/>
            </p:cNvSpPr>
            <p:nvPr/>
          </p:nvSpPr>
          <p:spPr bwMode="auto">
            <a:xfrm>
              <a:off x="5508104" y="5733256"/>
              <a:ext cx="360040" cy="3600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289792" name="Straight Arrow Connector 289791"/>
          <p:cNvCxnSpPr>
            <a:cxnSpLocks noChangeShapeType="1"/>
          </p:cNvCxnSpPr>
          <p:nvPr/>
        </p:nvCxnSpPr>
        <p:spPr bwMode="auto">
          <a:xfrm>
            <a:off x="4356100" y="2420938"/>
            <a:ext cx="2736850" cy="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flipV="1">
            <a:off x="2916238" y="2420938"/>
            <a:ext cx="4176712" cy="424815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flipV="1">
            <a:off x="2916238" y="2420938"/>
            <a:ext cx="71437" cy="4248150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Arrow Connector 43"/>
          <p:cNvCxnSpPr>
            <a:cxnSpLocks noChangeShapeType="1"/>
            <a:stCxn id="790545" idx="1"/>
          </p:cNvCxnSpPr>
          <p:nvPr/>
        </p:nvCxnSpPr>
        <p:spPr bwMode="auto">
          <a:xfrm flipH="1" flipV="1">
            <a:off x="2987675" y="2492375"/>
            <a:ext cx="2573338" cy="2573338"/>
          </a:xfrm>
          <a:prstGeom prst="straightConnector1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30626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44"/>
            <a:ext cx="9144000" cy="1128790"/>
          </a:xfrm>
        </p:spPr>
        <p:txBody>
          <a:bodyPr/>
          <a:lstStyle/>
          <a:p>
            <a:pPr algn="ctr"/>
            <a:r>
              <a:rPr lang="ar-JO" sz="4800" dirty="0">
                <a:latin typeface="Arial"/>
                <a:cs typeface="Arial"/>
              </a:rPr>
              <a:t>دراسة الكتاب المقدس الإستقرائية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28823"/>
            <a:ext cx="8823966" cy="4258317"/>
          </a:xfrm>
        </p:spPr>
        <p:txBody>
          <a:bodyPr anchor="t"/>
          <a:lstStyle/>
          <a:p>
            <a:pPr algn="r"/>
            <a:r>
              <a:rPr lang="ar-JO" sz="3200" b="1" dirty="0">
                <a:solidFill>
                  <a:srgbClr val="FFC000"/>
                </a:solidFill>
                <a:latin typeface="Arial"/>
                <a:cs typeface="Arial"/>
              </a:rPr>
              <a:t>1. </a:t>
            </a:r>
            <a:r>
              <a:rPr lang="ar-JO" sz="3200" b="1" dirty="0">
                <a:latin typeface="Arial"/>
                <a:cs typeface="Arial"/>
              </a:rPr>
              <a:t>أكمل التمرينين على الصفحة 43.</a:t>
            </a:r>
          </a:p>
          <a:p>
            <a:pPr algn="r"/>
            <a:r>
              <a:rPr lang="ar-JO" sz="3200" b="1" dirty="0">
                <a:solidFill>
                  <a:srgbClr val="FFC000"/>
                </a:solidFill>
                <a:latin typeface="Arial"/>
                <a:cs typeface="Arial"/>
              </a:rPr>
              <a:t>2. </a:t>
            </a:r>
            <a:r>
              <a:rPr lang="ar-JO" sz="3200" b="1" dirty="0">
                <a:latin typeface="Arial"/>
                <a:cs typeface="Arial"/>
              </a:rPr>
              <a:t>ما الفرق بين دراسة الكتاب المقدس الإستنتاجية والإستقرائية؟</a:t>
            </a:r>
          </a:p>
          <a:p>
            <a:pPr algn="r"/>
            <a:r>
              <a:rPr lang="ar-JO" sz="3200" b="1" dirty="0">
                <a:solidFill>
                  <a:srgbClr val="FFC000"/>
                </a:solidFill>
                <a:latin typeface="Arial"/>
                <a:cs typeface="Arial"/>
              </a:rPr>
              <a:t>3. </a:t>
            </a:r>
            <a:r>
              <a:rPr lang="ar-JO" sz="3200" b="1" dirty="0">
                <a:latin typeface="Arial"/>
                <a:cs typeface="Arial"/>
              </a:rPr>
              <a:t>لماذا يجب أن ندرس الكتاب المقدس استقرائياً؟</a:t>
            </a:r>
          </a:p>
          <a:p>
            <a:pPr algn="r"/>
            <a:r>
              <a:rPr lang="ar-JO" sz="3200" b="1" dirty="0">
                <a:solidFill>
                  <a:srgbClr val="FFC000"/>
                </a:solidFill>
                <a:latin typeface="Arial"/>
                <a:cs typeface="Arial"/>
              </a:rPr>
              <a:t>4. </a:t>
            </a:r>
            <a:r>
              <a:rPr lang="ar-JO" sz="3200" b="1" dirty="0">
                <a:latin typeface="Arial"/>
                <a:cs typeface="Arial"/>
              </a:rPr>
              <a:t>ما هو هدف دراسة الكتاب المقدس؟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281528" y="133074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</a:rPr>
              <a:t>20أ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4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941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199"/>
            <a:ext cx="9144000" cy="779191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"دراسة </a:t>
            </a:r>
            <a:r>
              <a:rPr lang="ar-SA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الكتاب المقدَّس</a:t>
            </a:r>
            <a:r>
              <a:rPr lang="ar-JO" sz="22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(علم التفسير)"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450314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9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66800"/>
          </a:xfrm>
        </p:spPr>
        <p:txBody>
          <a:bodyPr/>
          <a:lstStyle/>
          <a:p>
            <a:r>
              <a:rPr lang="ar-JO" sz="7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الملاحظة</a:t>
            </a:r>
            <a:endParaRPr lang="en-US" sz="72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20898" name="Title 1"/>
          <p:cNvSpPr txBox="1">
            <a:spLocks/>
          </p:cNvSpPr>
          <p:nvPr/>
        </p:nvSpPr>
        <p:spPr bwMode="auto">
          <a:xfrm>
            <a:off x="4787900" y="1523342"/>
            <a:ext cx="3827463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4400" dirty="0">
                <a:solidFill>
                  <a:srgbClr val="FFFFFF"/>
                </a:solidFill>
                <a:cs typeface="Arial" charset="0"/>
              </a:rPr>
              <a:t>علينا أن </a:t>
            </a:r>
            <a:r>
              <a:rPr lang="ar-JO" sz="7200" dirty="0">
                <a:solidFill>
                  <a:srgbClr val="FFFFFF"/>
                </a:solidFill>
                <a:cs typeface="Arial" charset="0"/>
              </a:rPr>
              <a:t>نلاحظ  </a:t>
            </a:r>
            <a:r>
              <a:rPr lang="en-US" sz="72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ar-JO" sz="7200" dirty="0">
                <a:solidFill>
                  <a:srgbClr val="FFFFFF"/>
                </a:solidFill>
                <a:cs typeface="Arial" charset="0"/>
              </a:rPr>
              <a:t>  </a:t>
            </a:r>
            <a:r>
              <a:rPr lang="ar-JO" sz="4400" dirty="0">
                <a:solidFill>
                  <a:srgbClr val="FFFFFF"/>
                </a:solidFill>
                <a:cs typeface="Arial" charset="0"/>
              </a:rPr>
              <a:t>قبل أن نستطيع التفسير</a:t>
            </a:r>
            <a:endParaRPr lang="en-US" sz="44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208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203657"/>
            <a:ext cx="4176712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900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</a:rPr>
              <a:t>18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3717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الطريقة الإستقرائية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21923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824165"/>
          <a:ext cx="9036051" cy="320040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713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7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617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dirty="0"/>
                        <a:t>السفر</a:t>
                      </a:r>
                      <a:br>
                        <a:rPr lang="en-US" sz="2400" dirty="0"/>
                      </a:br>
                      <a:r>
                        <a:rPr lang="en-US" sz="2400" b="0" dirty="0"/>
                        <a:t>(</a:t>
                      </a:r>
                      <a:r>
                        <a:rPr lang="ar-JO" sz="2400" b="0" dirty="0"/>
                        <a:t>التأليف</a:t>
                      </a:r>
                      <a:r>
                        <a:rPr lang="en-US" sz="2400" b="0" baseline="0" dirty="0"/>
                        <a:t>)</a:t>
                      </a:r>
                      <a:endParaRPr lang="en-US" sz="2400" b="0" dirty="0"/>
                    </a:p>
                    <a:p>
                      <a:pPr algn="ctr"/>
                      <a:endParaRPr lang="en-US" sz="2400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17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dirty="0"/>
                        <a:t>الملاحظات</a:t>
                      </a:r>
                      <a:br>
                        <a:rPr lang="en-US" sz="2400" b="1" dirty="0"/>
                      </a:br>
                      <a:r>
                        <a:rPr lang="en-US" sz="2400" dirty="0"/>
                        <a:t>(</a:t>
                      </a:r>
                      <a:r>
                        <a:rPr lang="ar-JO" sz="2400" dirty="0"/>
                        <a:t>ماذا أرى؟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</a:txBody>
                  <a:tcPr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dirty="0"/>
                        <a:t>الفقرة أو التفاصيل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</a:t>
                      </a:r>
                      <a:r>
                        <a:rPr lang="ar-JO" sz="2400" dirty="0"/>
                        <a:t>تحليلي</a:t>
                      </a:r>
                      <a:r>
                        <a:rPr lang="en-US" sz="2400" baseline="0" dirty="0"/>
                        <a:t>)</a:t>
                      </a:r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/>
                        <a:t>تفسير                  الملاحظات</a:t>
                      </a:r>
                      <a:br>
                        <a:rPr lang="en-US" sz="2400" b="0" dirty="0"/>
                      </a:br>
                      <a:r>
                        <a:rPr lang="en-US" sz="2400" b="0" dirty="0"/>
                        <a:t>(</a:t>
                      </a:r>
                      <a:r>
                        <a:rPr lang="ar-JO" sz="2400" b="0" dirty="0"/>
                        <a:t>ماذا تعني؟</a:t>
                      </a:r>
                      <a:r>
                        <a:rPr lang="en-US" sz="2400" b="0" dirty="0"/>
                        <a:t>)</a:t>
                      </a:r>
                      <a:endParaRPr lang="en-US" sz="2400" b="1" dirty="0"/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7319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/>
                        <a:t>الموضوع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(</a:t>
                      </a:r>
                      <a:r>
                        <a:rPr lang="ar-JO" sz="2400" dirty="0"/>
                        <a:t>موضوعي</a:t>
                      </a:r>
                      <a:r>
                        <a:rPr lang="en-US" sz="2400" dirty="0"/>
                        <a:t>)</a:t>
                      </a: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71116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5400" y="133350"/>
            <a:ext cx="9144000" cy="6680200"/>
            <a:chOff x="-25400" y="133350"/>
            <a:chExt cx="9144000" cy="6680200"/>
          </a:xfrm>
        </p:grpSpPr>
        <p:pic>
          <p:nvPicPr>
            <p:cNvPr id="722946" name="Picture 2" descr="HS 20 3-step proces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0" y="133350"/>
              <a:ext cx="9144000" cy="668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3254476" y="6123721"/>
              <a:ext cx="1905059" cy="37871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6571798" y="6123721"/>
              <a:ext cx="2148383" cy="37871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571799" y="3980418"/>
              <a:ext cx="2254702" cy="123263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439947" y="4596737"/>
              <a:ext cx="1853552" cy="123263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421492" y="5243835"/>
              <a:ext cx="2148382" cy="69894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endParaRPr>
            </a:p>
          </p:txBody>
        </p:sp>
      </p:grpSp>
      <p:sp>
        <p:nvSpPr>
          <p:cNvPr id="149505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7560840" cy="792088"/>
          </a:xfrm>
        </p:spPr>
        <p:txBody>
          <a:bodyPr/>
          <a:lstStyle/>
          <a:p>
            <a:pPr>
              <a:defRPr/>
            </a:pPr>
            <a:r>
              <a:rPr lang="ar-JO" sz="6000" b="1" dirty="0">
                <a:solidFill>
                  <a:srgbClr val="FF0000"/>
                </a:solidFill>
                <a:effectLst>
                  <a:glow rad="241300">
                    <a:schemeClr val="bg1">
                      <a:alpha val="93000"/>
                    </a:scheme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عملية الخطوات الثلاث</a:t>
            </a:r>
            <a:endParaRPr lang="en-US" sz="6000" b="1" dirty="0">
              <a:solidFill>
                <a:srgbClr val="FF0000"/>
              </a:solidFill>
              <a:effectLst>
                <a:glow rad="241300">
                  <a:schemeClr val="bg1">
                    <a:alpha val="93000"/>
                  </a:scheme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22948" name="Text Box 5"/>
          <p:cNvSpPr txBox="1">
            <a:spLocks noChangeArrowheads="1"/>
          </p:cNvSpPr>
          <p:nvPr/>
        </p:nvSpPr>
        <p:spPr bwMode="auto">
          <a:xfrm>
            <a:off x="829945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0509" y="5137725"/>
            <a:ext cx="189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الملاحظة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7513" y="5434122"/>
            <a:ext cx="1949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ماذا أرى؟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9947" y="4596737"/>
            <a:ext cx="197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التفسير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4412" y="4893134"/>
            <a:ext cx="2018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ماذا تعني؟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3288" y="3867012"/>
            <a:ext cx="253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التطبيق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8822" y="4330690"/>
            <a:ext cx="2486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للشخص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8822" y="4582150"/>
            <a:ext cx="2413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كيف أتجاوب؟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6018" y="5015050"/>
            <a:ext cx="2486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للآخرين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8822" y="5266510"/>
            <a:ext cx="2413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كيف أعلمها؟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2737" y="6040772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الإستقراء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6018" y="6040772"/>
            <a:ext cx="2486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التطبيق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8283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344"/>
            <a:ext cx="9144000" cy="1128790"/>
          </a:xfrm>
        </p:spPr>
        <p:txBody>
          <a:bodyPr/>
          <a:lstStyle/>
          <a:p>
            <a:pPr algn="ctr"/>
            <a:r>
              <a:rPr lang="ar-JO" sz="4800" dirty="0">
                <a:latin typeface="Arial"/>
                <a:cs typeface="Arial"/>
              </a:rPr>
              <a:t>دراسة الكتاب المقدس الإستقرائية</a:t>
            </a:r>
            <a:endParaRPr lang="en-US" sz="4800" dirty="0">
              <a:latin typeface="Arial"/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388" y="1528823"/>
            <a:ext cx="8470578" cy="4258317"/>
          </a:xfrm>
        </p:spPr>
        <p:txBody>
          <a:bodyPr anchor="t"/>
          <a:lstStyle/>
          <a:p>
            <a:pPr algn="r"/>
            <a:r>
              <a:rPr lang="ar-JO" sz="3200" b="1" dirty="0">
                <a:solidFill>
                  <a:srgbClr val="FFC000"/>
                </a:solidFill>
                <a:latin typeface="Arial"/>
                <a:cs typeface="Arial"/>
              </a:rPr>
              <a:t>1. </a:t>
            </a:r>
            <a:r>
              <a:rPr lang="ar-JO" sz="3200" b="1" dirty="0">
                <a:latin typeface="Arial"/>
                <a:cs typeface="Arial"/>
              </a:rPr>
              <a:t>أكمل التمرينين على الصفحة 43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281528" y="133074"/>
            <a:ext cx="598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</a:rPr>
              <a:t>20أ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9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8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كم عدد المربعات التي تراها في الأسفل؟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0290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0291" name="Rectangle 1"/>
          <p:cNvSpPr>
            <a:spLocks noChangeAspect="1"/>
          </p:cNvSpPr>
          <p:nvPr/>
        </p:nvSpPr>
        <p:spPr bwMode="auto">
          <a:xfrm>
            <a:off x="2555875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0292" name="Rectangle 5"/>
          <p:cNvSpPr>
            <a:spLocks noChangeAspect="1"/>
          </p:cNvSpPr>
          <p:nvPr/>
        </p:nvSpPr>
        <p:spPr bwMode="auto">
          <a:xfrm>
            <a:off x="3492500" y="1989138"/>
            <a:ext cx="935038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0293" name="Rectangle 6"/>
          <p:cNvSpPr>
            <a:spLocks noChangeAspect="1"/>
          </p:cNvSpPr>
          <p:nvPr/>
        </p:nvSpPr>
        <p:spPr bwMode="auto">
          <a:xfrm>
            <a:off x="4427538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0294" name="Rectangle 7"/>
          <p:cNvSpPr>
            <a:spLocks noChangeAspect="1"/>
          </p:cNvSpPr>
          <p:nvPr/>
        </p:nvSpPr>
        <p:spPr bwMode="auto">
          <a:xfrm>
            <a:off x="5364163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0295" name="Rectangle 8"/>
          <p:cNvSpPr>
            <a:spLocks noChangeAspect="1"/>
          </p:cNvSpPr>
          <p:nvPr/>
        </p:nvSpPr>
        <p:spPr bwMode="auto">
          <a:xfrm>
            <a:off x="2555875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0296" name="Rectangle 9"/>
          <p:cNvSpPr>
            <a:spLocks noChangeAspect="1"/>
          </p:cNvSpPr>
          <p:nvPr/>
        </p:nvSpPr>
        <p:spPr bwMode="auto">
          <a:xfrm>
            <a:off x="3492500" y="2924175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0297" name="Rectangle 10"/>
          <p:cNvSpPr>
            <a:spLocks noChangeAspect="1"/>
          </p:cNvSpPr>
          <p:nvPr/>
        </p:nvSpPr>
        <p:spPr bwMode="auto">
          <a:xfrm>
            <a:off x="4427538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0298" name="Rectangle 11"/>
          <p:cNvSpPr>
            <a:spLocks noChangeAspect="1"/>
          </p:cNvSpPr>
          <p:nvPr/>
        </p:nvSpPr>
        <p:spPr bwMode="auto">
          <a:xfrm>
            <a:off x="5364163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0299" name="Rectangle 12"/>
          <p:cNvSpPr>
            <a:spLocks noChangeAspect="1"/>
          </p:cNvSpPr>
          <p:nvPr/>
        </p:nvSpPr>
        <p:spPr bwMode="auto">
          <a:xfrm>
            <a:off x="2555875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0300" name="Rectangle 13"/>
          <p:cNvSpPr>
            <a:spLocks noChangeAspect="1"/>
          </p:cNvSpPr>
          <p:nvPr/>
        </p:nvSpPr>
        <p:spPr bwMode="auto">
          <a:xfrm>
            <a:off x="3492500" y="3860800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0301" name="Rectangle 14"/>
          <p:cNvSpPr>
            <a:spLocks noChangeAspect="1"/>
          </p:cNvSpPr>
          <p:nvPr/>
        </p:nvSpPr>
        <p:spPr bwMode="auto">
          <a:xfrm>
            <a:off x="4427538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0302" name="Rectangle 15"/>
          <p:cNvSpPr>
            <a:spLocks noChangeAspect="1"/>
          </p:cNvSpPr>
          <p:nvPr/>
        </p:nvSpPr>
        <p:spPr bwMode="auto">
          <a:xfrm>
            <a:off x="5364163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0303" name="Rectangle 16"/>
          <p:cNvSpPr>
            <a:spLocks noChangeAspect="1"/>
          </p:cNvSpPr>
          <p:nvPr/>
        </p:nvSpPr>
        <p:spPr bwMode="auto">
          <a:xfrm>
            <a:off x="2555875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0304" name="Rectangle 17"/>
          <p:cNvSpPr>
            <a:spLocks noChangeAspect="1"/>
          </p:cNvSpPr>
          <p:nvPr/>
        </p:nvSpPr>
        <p:spPr bwMode="auto">
          <a:xfrm>
            <a:off x="3492500" y="4797425"/>
            <a:ext cx="935038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0305" name="Rectangle 18"/>
          <p:cNvSpPr>
            <a:spLocks noChangeAspect="1"/>
          </p:cNvSpPr>
          <p:nvPr/>
        </p:nvSpPr>
        <p:spPr bwMode="auto">
          <a:xfrm>
            <a:off x="4427538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0306" name="Rectangle 19"/>
          <p:cNvSpPr>
            <a:spLocks noChangeAspect="1"/>
          </p:cNvSpPr>
          <p:nvPr/>
        </p:nvSpPr>
        <p:spPr bwMode="auto">
          <a:xfrm>
            <a:off x="5364163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6588125" y="1557338"/>
            <a:ext cx="25558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66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كم عدد المربعات التي تراها في الأسفل؟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1314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1315" name="Rectangle 1"/>
          <p:cNvSpPr>
            <a:spLocks noChangeAspect="1"/>
          </p:cNvSpPr>
          <p:nvPr/>
        </p:nvSpPr>
        <p:spPr bwMode="auto">
          <a:xfrm>
            <a:off x="2555875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1316" name="Rectangle 6"/>
          <p:cNvSpPr>
            <a:spLocks noChangeAspect="1"/>
          </p:cNvSpPr>
          <p:nvPr/>
        </p:nvSpPr>
        <p:spPr bwMode="auto">
          <a:xfrm>
            <a:off x="4427538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1317" name="Rectangle 7"/>
          <p:cNvSpPr>
            <a:spLocks noChangeAspect="1"/>
          </p:cNvSpPr>
          <p:nvPr/>
        </p:nvSpPr>
        <p:spPr bwMode="auto">
          <a:xfrm>
            <a:off x="5364163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1318" name="Rectangle 10"/>
          <p:cNvSpPr>
            <a:spLocks noChangeAspect="1"/>
          </p:cNvSpPr>
          <p:nvPr/>
        </p:nvSpPr>
        <p:spPr bwMode="auto">
          <a:xfrm>
            <a:off x="4427538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1319" name="Rectangle 11"/>
          <p:cNvSpPr>
            <a:spLocks noChangeAspect="1"/>
          </p:cNvSpPr>
          <p:nvPr/>
        </p:nvSpPr>
        <p:spPr bwMode="auto">
          <a:xfrm>
            <a:off x="5364163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1320" name="Rectangle 12"/>
          <p:cNvSpPr>
            <a:spLocks noChangeAspect="1"/>
          </p:cNvSpPr>
          <p:nvPr/>
        </p:nvSpPr>
        <p:spPr bwMode="auto">
          <a:xfrm>
            <a:off x="2555875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1321" name="Rectangle 13"/>
          <p:cNvSpPr>
            <a:spLocks noChangeAspect="1"/>
          </p:cNvSpPr>
          <p:nvPr/>
        </p:nvSpPr>
        <p:spPr bwMode="auto">
          <a:xfrm>
            <a:off x="3492500" y="3860800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1322" name="Rectangle 14"/>
          <p:cNvSpPr>
            <a:spLocks noChangeAspect="1"/>
          </p:cNvSpPr>
          <p:nvPr/>
        </p:nvSpPr>
        <p:spPr bwMode="auto">
          <a:xfrm>
            <a:off x="4427538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1323" name="Rectangle 15"/>
          <p:cNvSpPr>
            <a:spLocks noChangeAspect="1"/>
          </p:cNvSpPr>
          <p:nvPr/>
        </p:nvSpPr>
        <p:spPr bwMode="auto">
          <a:xfrm>
            <a:off x="5364163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1324" name="Rectangle 16"/>
          <p:cNvSpPr>
            <a:spLocks noChangeAspect="1"/>
          </p:cNvSpPr>
          <p:nvPr/>
        </p:nvSpPr>
        <p:spPr bwMode="auto">
          <a:xfrm>
            <a:off x="2555875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1325" name="Rectangle 17"/>
          <p:cNvSpPr>
            <a:spLocks noChangeAspect="1"/>
          </p:cNvSpPr>
          <p:nvPr/>
        </p:nvSpPr>
        <p:spPr bwMode="auto">
          <a:xfrm>
            <a:off x="3492500" y="4797425"/>
            <a:ext cx="935038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1326" name="Rectangle 18"/>
          <p:cNvSpPr>
            <a:spLocks noChangeAspect="1"/>
          </p:cNvSpPr>
          <p:nvPr/>
        </p:nvSpPr>
        <p:spPr bwMode="auto">
          <a:xfrm>
            <a:off x="4427538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1327" name="Rectangle 19"/>
          <p:cNvSpPr>
            <a:spLocks noChangeAspect="1"/>
          </p:cNvSpPr>
          <p:nvPr/>
        </p:nvSpPr>
        <p:spPr bwMode="auto">
          <a:xfrm>
            <a:off x="5364163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1328" name="Rectangle 9"/>
          <p:cNvSpPr>
            <a:spLocks noChangeAspect="1"/>
          </p:cNvSpPr>
          <p:nvPr/>
        </p:nvSpPr>
        <p:spPr bwMode="auto">
          <a:xfrm>
            <a:off x="3492500" y="2924175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1329" name="Rectangle 5"/>
          <p:cNvSpPr>
            <a:spLocks noChangeAspect="1"/>
          </p:cNvSpPr>
          <p:nvPr/>
        </p:nvSpPr>
        <p:spPr bwMode="auto">
          <a:xfrm>
            <a:off x="3492500" y="1989138"/>
            <a:ext cx="935038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1330" name="Rectangle 8"/>
          <p:cNvSpPr>
            <a:spLocks noChangeAspect="1"/>
          </p:cNvSpPr>
          <p:nvPr/>
        </p:nvSpPr>
        <p:spPr bwMode="auto">
          <a:xfrm>
            <a:off x="2555875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81331" name="Title 1"/>
          <p:cNvSpPr txBox="1">
            <a:spLocks/>
          </p:cNvSpPr>
          <p:nvPr/>
        </p:nvSpPr>
        <p:spPr bwMode="auto">
          <a:xfrm>
            <a:off x="6588125" y="1557338"/>
            <a:ext cx="25558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= 16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= 9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806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7" name="Title 1"/>
          <p:cNvSpPr>
            <a:spLocks noGrp="1"/>
          </p:cNvSpPr>
          <p:nvPr>
            <p:ph type="title"/>
          </p:nvPr>
        </p:nvSpPr>
        <p:spPr>
          <a:xfrm>
            <a:off x="0" y="261938"/>
            <a:ext cx="9144000" cy="1143000"/>
          </a:xfrm>
        </p:spPr>
        <p:txBody>
          <a:bodyPr/>
          <a:lstStyle/>
          <a:p>
            <a:r>
              <a:rPr lang="ar-JO" sz="3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كم عدد المربعات التي تراها في الأسفل؟</a:t>
            </a:r>
            <a:endParaRPr lang="en-US" sz="36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82338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</a:rPr>
              <a:t>43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82339" name="Rectangle 1"/>
          <p:cNvSpPr>
            <a:spLocks noChangeAspect="1"/>
          </p:cNvSpPr>
          <p:nvPr/>
        </p:nvSpPr>
        <p:spPr bwMode="auto">
          <a:xfrm>
            <a:off x="2555875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40" name="Rectangle 7"/>
          <p:cNvSpPr>
            <a:spLocks noChangeAspect="1"/>
          </p:cNvSpPr>
          <p:nvPr/>
        </p:nvSpPr>
        <p:spPr bwMode="auto">
          <a:xfrm>
            <a:off x="5364163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41" name="Rectangle 11"/>
          <p:cNvSpPr>
            <a:spLocks noChangeAspect="1"/>
          </p:cNvSpPr>
          <p:nvPr/>
        </p:nvSpPr>
        <p:spPr bwMode="auto">
          <a:xfrm>
            <a:off x="5364163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42" name="Rectangle 15"/>
          <p:cNvSpPr>
            <a:spLocks noChangeAspect="1"/>
          </p:cNvSpPr>
          <p:nvPr/>
        </p:nvSpPr>
        <p:spPr bwMode="auto">
          <a:xfrm>
            <a:off x="5364163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43" name="Rectangle 16"/>
          <p:cNvSpPr>
            <a:spLocks noChangeAspect="1"/>
          </p:cNvSpPr>
          <p:nvPr/>
        </p:nvSpPr>
        <p:spPr bwMode="auto">
          <a:xfrm>
            <a:off x="2555875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44" name="Rectangle 17"/>
          <p:cNvSpPr>
            <a:spLocks noChangeAspect="1"/>
          </p:cNvSpPr>
          <p:nvPr/>
        </p:nvSpPr>
        <p:spPr bwMode="auto">
          <a:xfrm>
            <a:off x="3492500" y="4797425"/>
            <a:ext cx="935038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45" name="Rectangle 18"/>
          <p:cNvSpPr>
            <a:spLocks noChangeAspect="1"/>
          </p:cNvSpPr>
          <p:nvPr/>
        </p:nvSpPr>
        <p:spPr bwMode="auto">
          <a:xfrm>
            <a:off x="4427538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46" name="Rectangle 19"/>
          <p:cNvSpPr>
            <a:spLocks noChangeAspect="1"/>
          </p:cNvSpPr>
          <p:nvPr/>
        </p:nvSpPr>
        <p:spPr bwMode="auto">
          <a:xfrm>
            <a:off x="5364163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47" name="Rectangle 9"/>
          <p:cNvSpPr>
            <a:spLocks noChangeAspect="1"/>
          </p:cNvSpPr>
          <p:nvPr/>
        </p:nvSpPr>
        <p:spPr bwMode="auto">
          <a:xfrm>
            <a:off x="3492500" y="2924175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48" name="Rectangle 5"/>
          <p:cNvSpPr>
            <a:spLocks noChangeAspect="1"/>
          </p:cNvSpPr>
          <p:nvPr/>
        </p:nvSpPr>
        <p:spPr bwMode="auto">
          <a:xfrm>
            <a:off x="3492500" y="1989138"/>
            <a:ext cx="935038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49" name="Rectangle 8"/>
          <p:cNvSpPr>
            <a:spLocks noChangeAspect="1"/>
          </p:cNvSpPr>
          <p:nvPr/>
        </p:nvSpPr>
        <p:spPr bwMode="auto">
          <a:xfrm>
            <a:off x="2555875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50" name="Title 1"/>
          <p:cNvSpPr txBox="1">
            <a:spLocks/>
          </p:cNvSpPr>
          <p:nvPr/>
        </p:nvSpPr>
        <p:spPr bwMode="auto">
          <a:xfrm>
            <a:off x="6588125" y="1557338"/>
            <a:ext cx="25558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3600" b="1" dirty="0">
                <a:solidFill>
                  <a:srgbClr val="FFFFFF"/>
                </a:solidFill>
                <a:cs typeface="Arial" charset="0"/>
              </a:rPr>
              <a:t>1 = 16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3600" b="1" dirty="0">
                <a:solidFill>
                  <a:srgbClr val="FFFFFF"/>
                </a:solidFill>
                <a:cs typeface="Arial" charset="0"/>
              </a:rPr>
              <a:t>2 = 9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3600" b="1" dirty="0">
                <a:solidFill>
                  <a:srgbClr val="FFFFFF"/>
                </a:solidFill>
                <a:cs typeface="Arial" charset="0"/>
              </a:rPr>
              <a:t>3 = 4</a:t>
            </a:r>
            <a:endParaRPr lang="en-US" sz="3600" b="1" dirty="0">
              <a:solidFill>
                <a:srgbClr val="FFFFFF"/>
              </a:solidFill>
              <a:cs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2351" name="Rectangle 6"/>
          <p:cNvSpPr>
            <a:spLocks noChangeAspect="1"/>
          </p:cNvSpPr>
          <p:nvPr/>
        </p:nvSpPr>
        <p:spPr bwMode="auto">
          <a:xfrm>
            <a:off x="4427538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52" name="Rectangle 10"/>
          <p:cNvSpPr>
            <a:spLocks noChangeAspect="1"/>
          </p:cNvSpPr>
          <p:nvPr/>
        </p:nvSpPr>
        <p:spPr bwMode="auto">
          <a:xfrm>
            <a:off x="4427538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53" name="Rectangle 12"/>
          <p:cNvSpPr>
            <a:spLocks noChangeAspect="1"/>
          </p:cNvSpPr>
          <p:nvPr/>
        </p:nvSpPr>
        <p:spPr bwMode="auto">
          <a:xfrm>
            <a:off x="2555875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54" name="Rectangle 13"/>
          <p:cNvSpPr>
            <a:spLocks noChangeAspect="1"/>
          </p:cNvSpPr>
          <p:nvPr/>
        </p:nvSpPr>
        <p:spPr bwMode="auto">
          <a:xfrm>
            <a:off x="3492500" y="3860800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2355" name="Rectangle 14"/>
          <p:cNvSpPr>
            <a:spLocks noChangeAspect="1"/>
          </p:cNvSpPr>
          <p:nvPr/>
        </p:nvSpPr>
        <p:spPr bwMode="auto">
          <a:xfrm>
            <a:off x="4427538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8951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ar-JO" sz="36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كم عدد المربعات التي تراها في الأسفل؟</a:t>
            </a:r>
            <a:endParaRPr lang="en-US" sz="36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83362" name="Text Box 5"/>
          <p:cNvSpPr txBox="1">
            <a:spLocks noChangeArrowheads="1"/>
          </p:cNvSpPr>
          <p:nvPr/>
        </p:nvSpPr>
        <p:spPr bwMode="auto">
          <a:xfrm>
            <a:off x="8509000" y="76200"/>
            <a:ext cx="5309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b="1" dirty="0">
                <a:solidFill>
                  <a:srgbClr val="FFFFFF"/>
                </a:solidFill>
              </a:rPr>
              <a:t>43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83363" name="Rectangle 1"/>
          <p:cNvSpPr>
            <a:spLocks noChangeAspect="1"/>
          </p:cNvSpPr>
          <p:nvPr/>
        </p:nvSpPr>
        <p:spPr bwMode="auto">
          <a:xfrm>
            <a:off x="2555875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64" name="Rectangle 7"/>
          <p:cNvSpPr>
            <a:spLocks noChangeAspect="1"/>
          </p:cNvSpPr>
          <p:nvPr/>
        </p:nvSpPr>
        <p:spPr bwMode="auto">
          <a:xfrm>
            <a:off x="5364163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65" name="Rectangle 11"/>
          <p:cNvSpPr>
            <a:spLocks noChangeAspect="1"/>
          </p:cNvSpPr>
          <p:nvPr/>
        </p:nvSpPr>
        <p:spPr bwMode="auto">
          <a:xfrm>
            <a:off x="5364163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66" name="Rectangle 15"/>
          <p:cNvSpPr>
            <a:spLocks noChangeAspect="1"/>
          </p:cNvSpPr>
          <p:nvPr/>
        </p:nvSpPr>
        <p:spPr bwMode="auto">
          <a:xfrm>
            <a:off x="5364163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67" name="Rectangle 16"/>
          <p:cNvSpPr>
            <a:spLocks noChangeAspect="1"/>
          </p:cNvSpPr>
          <p:nvPr/>
        </p:nvSpPr>
        <p:spPr bwMode="auto">
          <a:xfrm>
            <a:off x="2555875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68" name="Rectangle 17"/>
          <p:cNvSpPr>
            <a:spLocks noChangeAspect="1"/>
          </p:cNvSpPr>
          <p:nvPr/>
        </p:nvSpPr>
        <p:spPr bwMode="auto">
          <a:xfrm>
            <a:off x="3492500" y="4797425"/>
            <a:ext cx="935038" cy="935038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69" name="Rectangle 18"/>
          <p:cNvSpPr>
            <a:spLocks noChangeAspect="1"/>
          </p:cNvSpPr>
          <p:nvPr/>
        </p:nvSpPr>
        <p:spPr bwMode="auto">
          <a:xfrm>
            <a:off x="4427538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70" name="Rectangle 19"/>
          <p:cNvSpPr>
            <a:spLocks noChangeAspect="1"/>
          </p:cNvSpPr>
          <p:nvPr/>
        </p:nvSpPr>
        <p:spPr bwMode="auto">
          <a:xfrm>
            <a:off x="5364163" y="4797425"/>
            <a:ext cx="936625" cy="935038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71" name="Rectangle 9"/>
          <p:cNvSpPr>
            <a:spLocks noChangeAspect="1"/>
          </p:cNvSpPr>
          <p:nvPr/>
        </p:nvSpPr>
        <p:spPr bwMode="auto">
          <a:xfrm>
            <a:off x="3492500" y="2924175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72" name="Rectangle 5"/>
          <p:cNvSpPr>
            <a:spLocks noChangeAspect="1"/>
          </p:cNvSpPr>
          <p:nvPr/>
        </p:nvSpPr>
        <p:spPr bwMode="auto">
          <a:xfrm>
            <a:off x="3492500" y="1989138"/>
            <a:ext cx="935038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73" name="Rectangle 8"/>
          <p:cNvSpPr>
            <a:spLocks noChangeAspect="1"/>
          </p:cNvSpPr>
          <p:nvPr/>
        </p:nvSpPr>
        <p:spPr bwMode="auto">
          <a:xfrm>
            <a:off x="2555875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74" name="Title 1"/>
          <p:cNvSpPr txBox="1">
            <a:spLocks/>
          </p:cNvSpPr>
          <p:nvPr/>
        </p:nvSpPr>
        <p:spPr bwMode="auto">
          <a:xfrm>
            <a:off x="6588125" y="1557338"/>
            <a:ext cx="2555875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3600" b="1" dirty="0">
                <a:solidFill>
                  <a:srgbClr val="FFFFFF"/>
                </a:solidFill>
                <a:cs typeface="Arial" charset="0"/>
              </a:rPr>
              <a:t>1 = 16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3600" b="1" dirty="0">
                <a:solidFill>
                  <a:srgbClr val="FFFFFF"/>
                </a:solidFill>
                <a:cs typeface="Arial" charset="0"/>
              </a:rPr>
              <a:t>2 = 9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3600" b="1" dirty="0">
                <a:solidFill>
                  <a:srgbClr val="FFFFFF"/>
                </a:solidFill>
                <a:cs typeface="Arial" charset="0"/>
              </a:rPr>
              <a:t>3 = 4</a:t>
            </a: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3600" b="1" dirty="0">
                <a:solidFill>
                  <a:srgbClr val="FFFFFF"/>
                </a:solidFill>
                <a:cs typeface="Arial" charset="0"/>
              </a:rPr>
              <a:t>4 = 1</a:t>
            </a:r>
            <a:endParaRPr lang="en-US" sz="3600" b="1" dirty="0">
              <a:solidFill>
                <a:srgbClr val="FFFFFF"/>
              </a:solidFill>
              <a:cs typeface="Arial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83375" name="Rectangle 6"/>
          <p:cNvSpPr>
            <a:spLocks noChangeAspect="1"/>
          </p:cNvSpPr>
          <p:nvPr/>
        </p:nvSpPr>
        <p:spPr bwMode="auto">
          <a:xfrm>
            <a:off x="4427538" y="1989138"/>
            <a:ext cx="936625" cy="935037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76" name="Rectangle 10"/>
          <p:cNvSpPr>
            <a:spLocks noChangeAspect="1"/>
          </p:cNvSpPr>
          <p:nvPr/>
        </p:nvSpPr>
        <p:spPr bwMode="auto">
          <a:xfrm>
            <a:off x="4427538" y="2924175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77" name="Rectangle 12"/>
          <p:cNvSpPr>
            <a:spLocks noChangeAspect="1"/>
          </p:cNvSpPr>
          <p:nvPr/>
        </p:nvSpPr>
        <p:spPr bwMode="auto">
          <a:xfrm>
            <a:off x="2555875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78" name="Rectangle 13"/>
          <p:cNvSpPr>
            <a:spLocks noChangeAspect="1"/>
          </p:cNvSpPr>
          <p:nvPr/>
        </p:nvSpPr>
        <p:spPr bwMode="auto">
          <a:xfrm>
            <a:off x="3492500" y="3860800"/>
            <a:ext cx="935038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3379" name="Rectangle 14"/>
          <p:cNvSpPr>
            <a:spLocks noChangeAspect="1"/>
          </p:cNvSpPr>
          <p:nvPr/>
        </p:nvSpPr>
        <p:spPr bwMode="auto">
          <a:xfrm>
            <a:off x="4427538" y="3860800"/>
            <a:ext cx="936625" cy="936625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588125" y="4005263"/>
            <a:ext cx="25558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ar-JO" sz="4800" b="1" dirty="0">
                <a:solidFill>
                  <a:srgbClr val="FFFFFF"/>
                </a:solidFill>
                <a:cs typeface="Arial" charset="0"/>
              </a:rPr>
              <a:t>المجموع  = 30</a:t>
            </a:r>
            <a:endParaRPr lang="en-US" sz="48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356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1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271</Words>
  <Application>Microsoft Macintosh PowerPoint</Application>
  <PresentationFormat>On-screen Show (4:3)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ＭＳ Ｐゴシック</vt:lpstr>
      <vt:lpstr>Arial</vt:lpstr>
      <vt:lpstr>Calibri</vt:lpstr>
      <vt:lpstr>Comic Sans MS</vt:lpstr>
      <vt:lpstr>Garamond</vt:lpstr>
      <vt:lpstr>Times New Roman</vt:lpstr>
      <vt:lpstr>Wingdings</vt:lpstr>
      <vt:lpstr>3_Default Design</vt:lpstr>
      <vt:lpstr>Stream</vt:lpstr>
      <vt:lpstr>1_Orbit</vt:lpstr>
      <vt:lpstr>5_Default Design</vt:lpstr>
      <vt:lpstr>قراءة الكتاب المقدس</vt:lpstr>
      <vt:lpstr>الملاحظة</vt:lpstr>
      <vt:lpstr>الطريقة الإستقرائية</vt:lpstr>
      <vt:lpstr>عملية الخطوات الثلاث</vt:lpstr>
      <vt:lpstr>دراسة الكتاب المقدس الإستقرائية</vt:lpstr>
      <vt:lpstr>كم عدد المربعات التي تراها في الأسفل؟</vt:lpstr>
      <vt:lpstr>كم عدد المربعات التي تراها في الأسفل؟</vt:lpstr>
      <vt:lpstr>كم عدد المربعات التي تراها في الأسفل؟</vt:lpstr>
      <vt:lpstr>كم عدد المربعات التي تراها في الأسفل؟</vt:lpstr>
      <vt:lpstr>هل يمكنك رسم أربعة خطوط مستقيمة متصلة                 دون أن ترفع قلمك عن الورقة                                  وتمر بكل نقطة مرة واحدة فقط؟</vt:lpstr>
      <vt:lpstr>دراسة الكتاب المقدس الإستقرائية</vt:lpstr>
      <vt:lpstr>PowerPoint Presentation</vt:lpstr>
      <vt:lpstr>الرابط للعرض التقديميِّ "دراسة الكتاب المقدَّس (علم التفسير)" متاحٌ على الموقع الإلكترونيّ: 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</dc:title>
  <dc:creator>Dr Rick Griffith</dc:creator>
  <cp:lastModifiedBy>Rick Griffith</cp:lastModifiedBy>
  <cp:revision>10</cp:revision>
  <dcterms:created xsi:type="dcterms:W3CDTF">2013-03-12T15:54:01Z</dcterms:created>
  <dcterms:modified xsi:type="dcterms:W3CDTF">2024-01-13T18:32:01Z</dcterms:modified>
</cp:coreProperties>
</file>