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94" r:id="rId2"/>
    <p:sldMasterId id="2147483806" r:id="rId3"/>
    <p:sldMasterId id="2147483818" r:id="rId4"/>
    <p:sldMasterId id="2147483835" r:id="rId5"/>
  </p:sldMasterIdLst>
  <p:notesMasterIdLst>
    <p:notesMasterId r:id="rId17"/>
  </p:notesMasterIdLst>
  <p:sldIdLst>
    <p:sldId id="270" r:id="rId6"/>
    <p:sldId id="297" r:id="rId7"/>
    <p:sldId id="304" r:id="rId8"/>
    <p:sldId id="278" r:id="rId9"/>
    <p:sldId id="282" r:id="rId10"/>
    <p:sldId id="280" r:id="rId11"/>
    <p:sldId id="271" r:id="rId12"/>
    <p:sldId id="272" r:id="rId13"/>
    <p:sldId id="273" r:id="rId14"/>
    <p:sldId id="328" r:id="rId15"/>
    <p:sldId id="488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34" autoAdjust="0"/>
    <p:restoredTop sz="94249" autoAdjust="0"/>
  </p:normalViewPr>
  <p:slideViewPr>
    <p:cSldViewPr snapToGrid="0" snapToObjects="1">
      <p:cViewPr>
        <p:scale>
          <a:sx n="85" d="100"/>
          <a:sy n="85" d="100"/>
        </p:scale>
        <p:origin x="1512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7D04D-F017-AF41-B887-320E69F4C0EA}" type="datetimeFigureOut">
              <a:rPr lang="en-US" smtClean="0"/>
              <a:t>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349CE-8BAC-C34A-B80F-AC3AEEF1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0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Above is a pictorial representation of our consistent approach to biblical interpretation.  We call it the Interpretative Journey.  There are 5  steps on this journey: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Their Town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Measuring the Width of the River to Cross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Crossing the Principlizing Bridge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Consult the Biblical Map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Our Town</a:t>
            </a:r>
          </a:p>
          <a:p>
            <a:pPr>
              <a:defRPr/>
            </a:pPr>
            <a:r>
              <a:rPr lang="en-US" dirty="0"/>
              <a:t>By embarking on this journey we commit to the goal of grasping the meaning of text.  We do not create meaning out of a text; rather, we seek to find the meaning that is already there.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1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B0A57D-B07A-694F-B76E-98B5F0B290F8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Above is a pictorial representation of our consistent approach to biblical interpretation.  We call it the Interpretative Journey.  There are 5  steps on this journey: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Their Town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Measuring the Width of the River to Cross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Crossing the Principlizing Bridge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Consult the Biblical Map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Our Town</a:t>
            </a:r>
          </a:p>
          <a:p>
            <a:pPr>
              <a:defRPr/>
            </a:pPr>
            <a:r>
              <a:rPr lang="en-US" dirty="0"/>
              <a:t>By embarking on this journey we commit to the goal of grasping the meaning of text.  We do not create meaning out of a text; rather, we seek to find the meaning that is already there.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1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0A57D-B07A-694F-B76E-98B5F0B29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True of Lower Picture (L to R): Shorter</a:t>
            </a:r>
            <a:r>
              <a:rPr lang="en-US" baseline="0" dirty="0"/>
              <a:t> sheet, n</a:t>
            </a:r>
            <a:r>
              <a:rPr lang="en-US" dirty="0"/>
              <a:t>o window, legs closer together, shorter cord, no faucet, no bracelet</a:t>
            </a:r>
          </a:p>
          <a:p>
            <a:r>
              <a:rPr lang="en-US" dirty="0"/>
              <a:t>Also:</a:t>
            </a:r>
            <a:r>
              <a:rPr lang="en-US" baseline="0" dirty="0"/>
              <a:t> blonde ponytail, wider apron bow, dot on eaves, grass dot on fence, elbow hair, fly flew away from window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349CE-8BAC-C34A-B80F-AC3AEEF105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36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True of Lower Picture (L to R): No bird in tree, no pail handle, boy</a:t>
            </a:r>
            <a:r>
              <a:rPr lang="en-US" baseline="0"/>
              <a:t> short sleeve, shorter club, no bag pocket, no walking man pocket</a:t>
            </a:r>
          </a:p>
          <a:p>
            <a:r>
              <a:rPr lang="en-US" baseline="0"/>
              <a:t>Also: No fly on left pail golf ball, boy left thumb not bent, bottom of four golf balls has 3 dots, club twisted, "Golf" has dot, boy's dots missing on chest, flag black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349CE-8BAC-C34A-B80F-AC3AEEF105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True of Lower Picture (L to R): Shorter measuring tape, no pencil on ear, no pocket, shorter swimsuit back</a:t>
            </a:r>
            <a:r>
              <a:rPr lang="en-US" baseline="0"/>
              <a:t> tie, </a:t>
            </a:r>
            <a:r>
              <a:rPr lang="en-US"/>
              <a:t>no blouse sleeve cuff, higher neckline</a:t>
            </a:r>
          </a:p>
          <a:p>
            <a:r>
              <a:rPr lang="en-US"/>
              <a:t>Also: Left glass pane reflection lines, worker chest line crosses completely, dot on breast, swimsuit pattern differs,</a:t>
            </a:r>
            <a:r>
              <a:rPr lang="en-US" baseline="0"/>
              <a:t> swimsuit lady right hand has only 3 fingers &amp; spine dot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349CE-8BAC-C34A-B80F-AC3AEEF105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11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BS Bible Study (Hermeneutics) in Arabic</a:t>
            </a:r>
          </a:p>
          <a:p>
            <a:r>
              <a:rPr lang="en-US" dirty="0"/>
              <a:t>______________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8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3B8BF-3D16-504B-99DD-DD7130325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3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33527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4721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63923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9E95E1B-3008-A644-B066-9F334B30565B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C9511F7-381F-B546-AE5E-3CC181709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38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2D6E20A-5993-0D47-88A1-BDCE9F865A09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BF98654-8595-1946-BBC7-3AC4A6280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41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7B401B4-853A-574B-A9B4-A0D6EA10BEAC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FAB8C4-AC52-174A-939A-3D7B5E4CE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61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668BA7-9322-EE44-A9C2-AA6F033C9F27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588D10F-7EBC-DC43-AE90-4C3AF3286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38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2FF71D2-BF75-6F46-BBBA-F11400E031C6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7B11B57-BCDE-CD4E-8569-172A0DE21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8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F40ED8-8DAB-FB4C-97A3-D108A70F989A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E1B8E0B-08DF-A14B-873E-A3E45D89C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40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6BCF827-85EF-394C-B59A-0F9FD2B2640C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EE63E1F-BB04-D34A-854E-DE422F627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6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820601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00C8B16-2238-9C43-80FC-B9862612C2C6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8060AB-A811-5847-9ECD-69D92E013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47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5E714BC-90BB-8F4E-82E8-FD2B9ACA6C3A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9FED947-EFA3-0E4C-82E7-194D08112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69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F5C162-83EA-B74C-8F7B-3238099304CD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8A88A1E-83E4-4F4A-B628-78EFB97A5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1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4F6F1EA-C976-4E47-9B76-6DCD010091F6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4BC03B-0D8A-9A43-AE6D-E8F9C9321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63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1F9D-26F1-BC4F-926B-822698B91D62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979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A39C-21B2-F04C-9A55-5D6C0EDDA4D8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547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035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3150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0087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717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42063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7982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6631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9808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7303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8856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771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4072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23749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21670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3942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661170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6841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20478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BC7EDEB-7205-E142-9CEF-9E7393F5CE88}" type="slidenum">
              <a:rPr lang="en-US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6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9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819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31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FF21663-D69F-8441-BF70-8F1427C1D685}" type="datetimeFigureOut">
              <a:rPr lang="en-US"/>
              <a:pPr>
                <a:defRPr/>
              </a:pPr>
              <a:t>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F97ABC77-FB84-FE4A-A02C-AB9A98DEA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88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2F953B0-6872-F54E-99E5-321B1BDDBC79}" type="slidenum">
              <a:rPr lang="en-US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81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983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01" name="Picture 5" descr="HG 18 Observ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3" y="0"/>
            <a:ext cx="4792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02" name="Title 1"/>
          <p:cNvSpPr>
            <a:spLocks noGrp="1"/>
          </p:cNvSpPr>
          <p:nvPr>
            <p:ph type="title"/>
          </p:nvPr>
        </p:nvSpPr>
        <p:spPr>
          <a:xfrm>
            <a:off x="2257425" y="4595813"/>
            <a:ext cx="4186238" cy="849312"/>
          </a:xfrm>
          <a:solidFill>
            <a:srgbClr val="800000"/>
          </a:solidFill>
        </p:spPr>
        <p:txBody>
          <a:bodyPr/>
          <a:lstStyle/>
          <a:p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الملاحظة</a:t>
            </a:r>
            <a:endParaRPr lang="en-US" sz="72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16803" name="Title 1"/>
          <p:cNvSpPr txBox="1">
            <a:spLocks/>
          </p:cNvSpPr>
          <p:nvPr/>
        </p:nvSpPr>
        <p:spPr bwMode="auto">
          <a:xfrm>
            <a:off x="4859338" y="188913"/>
            <a:ext cx="3827462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علينا أن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نلاحظ        </a:t>
            </a: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قبل أن نستطيع  التفسير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04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30915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09A450-CA24-26CC-259B-4FAC9919E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04422767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16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199"/>
            <a:ext cx="9144000" cy="779191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"دراسة </a:t>
            </a:r>
            <a:r>
              <a:rPr lang="ar-SA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الكتاب المقدَّس</a:t>
            </a:r>
            <a:r>
              <a:rPr lang="ar-JO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(علم التفسير)"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45031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99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5" name="Title 1"/>
          <p:cNvSpPr>
            <a:spLocks noGrp="1"/>
          </p:cNvSpPr>
          <p:nvPr>
            <p:ph type="title"/>
          </p:nvPr>
        </p:nvSpPr>
        <p:spPr>
          <a:xfrm>
            <a:off x="3779838" y="274638"/>
            <a:ext cx="4537075" cy="1143000"/>
          </a:xfrm>
        </p:spPr>
        <p:txBody>
          <a:bodyPr/>
          <a:lstStyle/>
          <a:p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الطالب، السمكة وأجاسيز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58786" name="Text Box 5"/>
          <p:cNvSpPr txBox="1">
            <a:spLocks noChangeArrowheads="1"/>
          </p:cNvSpPr>
          <p:nvPr/>
        </p:nvSpPr>
        <p:spPr bwMode="auto">
          <a:xfrm>
            <a:off x="8135938" y="44450"/>
            <a:ext cx="979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23-25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87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3810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573213"/>
            <a:ext cx="86233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98689" y="1620355"/>
            <a:ext cx="8575436" cy="125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r>
              <a:rPr lang="ar-JO" sz="4000" b="1" dirty="0">
                <a:solidFill>
                  <a:schemeClr val="tx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أرجو إخبار الشخص الذي بجانبك                   عن فكرة هذه القصة</a:t>
            </a:r>
            <a:endParaRPr lang="en-US" sz="4000" b="1" dirty="0">
              <a:solidFill>
                <a:schemeClr val="tx1"/>
              </a:solidFill>
              <a:effectLst>
                <a:glow rad="165100">
                  <a:schemeClr val="bg1">
                    <a:alpha val="86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50825" y="4545263"/>
            <a:ext cx="8623300" cy="209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r>
              <a:rPr lang="ar-JO" sz="4000" b="1" dirty="0">
                <a:solidFill>
                  <a:schemeClr val="tx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نحن جميعاً نفقد بركات كثيرة في الحياة            لأننا لا نعمل على الملاحظة البسيطة</a:t>
            </a:r>
            <a:endParaRPr lang="en-US" sz="4000" b="1" dirty="0">
              <a:solidFill>
                <a:schemeClr val="tx1"/>
              </a:solidFill>
              <a:effectLst>
                <a:glow rad="165100">
                  <a:schemeClr val="bg1">
                    <a:alpha val="86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77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35" y="1176338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endCxn id="9" idx="0"/>
          </p:cNvCxnSpPr>
          <p:nvPr/>
        </p:nvCxnSpPr>
        <p:spPr>
          <a:xfrm>
            <a:off x="2415348" y="2018560"/>
            <a:ext cx="1259133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49546" y="2018560"/>
            <a:ext cx="2005765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475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4756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JO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أساسيات الرحلة</a:t>
            </a:r>
            <a:endParaRPr lang="en-US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ar-JO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دوفال وهايز، فهم كلمة الله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8382" y="1773225"/>
            <a:ext cx="938077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قريتهم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28382" y="3268523"/>
            <a:ext cx="1476686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قياس النهر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27133" y="4393644"/>
            <a:ext cx="1694695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جسر المبادئ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12428" y="3006913"/>
            <a:ext cx="2032929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الخارطة الكتابية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72345" y="1752156"/>
            <a:ext cx="936475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قريتهم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25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الطريقة الإستقرائية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21923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824165"/>
          <a:ext cx="9036051" cy="320040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713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7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617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dirty="0"/>
                        <a:t>السفر</a:t>
                      </a:r>
                      <a:br>
                        <a:rPr lang="en-US" sz="2400" dirty="0"/>
                      </a:br>
                      <a:r>
                        <a:rPr lang="en-US" sz="2400" b="0" dirty="0"/>
                        <a:t>(</a:t>
                      </a:r>
                      <a:r>
                        <a:rPr lang="ar-JO" sz="2400" b="0" dirty="0"/>
                        <a:t>التأليف</a:t>
                      </a:r>
                      <a:r>
                        <a:rPr lang="en-US" sz="2400" b="0" baseline="0" dirty="0"/>
                        <a:t>)</a:t>
                      </a:r>
                      <a:endParaRPr lang="en-US" sz="2400" b="0" dirty="0"/>
                    </a:p>
                    <a:p>
                      <a:pPr algn="ctr"/>
                      <a:endParaRPr lang="en-US" sz="2400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17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dirty="0"/>
                        <a:t>الملاحظات</a:t>
                      </a:r>
                      <a:br>
                        <a:rPr lang="en-US" sz="2400" b="1" dirty="0"/>
                      </a:br>
                      <a:r>
                        <a:rPr lang="en-US" sz="2400" dirty="0"/>
                        <a:t>(</a:t>
                      </a:r>
                      <a:r>
                        <a:rPr lang="ar-JO" sz="2400" dirty="0"/>
                        <a:t>ماذا أرى؟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dirty="0"/>
                        <a:t>الفقرة أو التفاصيل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</a:t>
                      </a:r>
                      <a:r>
                        <a:rPr lang="ar-JO" sz="2400" dirty="0"/>
                        <a:t>تحليلي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/>
                        <a:t>تفسير                  الملاحظات</a:t>
                      </a:r>
                      <a:br>
                        <a:rPr lang="en-US" sz="2400" b="0" dirty="0"/>
                      </a:br>
                      <a:r>
                        <a:rPr lang="en-US" sz="2400" b="0" dirty="0"/>
                        <a:t>(</a:t>
                      </a:r>
                      <a:r>
                        <a:rPr lang="ar-JO" sz="2400" b="0" dirty="0"/>
                        <a:t>ماذا تعني؟</a:t>
                      </a:r>
                      <a:r>
                        <a:rPr lang="en-US" sz="2400" b="0" dirty="0"/>
                        <a:t>)</a:t>
                      </a:r>
                      <a:endParaRPr lang="en-US" sz="2400" b="1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31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/>
                        <a:t>الموضوع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</a:t>
                      </a:r>
                      <a:r>
                        <a:rPr lang="ar-JO" sz="2400" dirty="0"/>
                        <a:t>موضوعي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71116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5400" y="133350"/>
            <a:ext cx="9144000" cy="6680200"/>
            <a:chOff x="-25400" y="133350"/>
            <a:chExt cx="9144000" cy="6680200"/>
          </a:xfrm>
        </p:grpSpPr>
        <p:pic>
          <p:nvPicPr>
            <p:cNvPr id="722946" name="Picture 2" descr="HS 20 3-step proces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00" y="133350"/>
              <a:ext cx="9144000" cy="668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3254476" y="6123721"/>
              <a:ext cx="1905059" cy="37871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571798" y="6123721"/>
              <a:ext cx="2148383" cy="37871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571799" y="3980418"/>
              <a:ext cx="2254702" cy="123263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439947" y="4596737"/>
              <a:ext cx="1853552" cy="123263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421492" y="5243835"/>
              <a:ext cx="2148382" cy="69894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endParaRPr>
            </a:p>
          </p:txBody>
        </p:sp>
      </p:grpSp>
      <p:sp>
        <p:nvSpPr>
          <p:cNvPr id="149505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7560840" cy="792088"/>
          </a:xfrm>
        </p:spPr>
        <p:txBody>
          <a:bodyPr/>
          <a:lstStyle/>
          <a:p>
            <a:pPr>
              <a:defRPr/>
            </a:pPr>
            <a:r>
              <a:rPr lang="ar-JO" sz="6000" b="1" dirty="0">
                <a:solidFill>
                  <a:srgbClr val="FF0000"/>
                </a:solidFill>
                <a:effectLst>
                  <a:glow rad="241300">
                    <a:schemeClr val="bg1">
                      <a:alpha val="93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عملية الخطوات الثلاث</a:t>
            </a:r>
            <a:endParaRPr lang="en-US" sz="6000" b="1" dirty="0">
              <a:solidFill>
                <a:srgbClr val="FF0000"/>
              </a:solidFill>
              <a:effectLst>
                <a:glow rad="241300">
                  <a:schemeClr val="bg1">
                    <a:alpha val="93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22948" name="Text Box 5"/>
          <p:cNvSpPr txBox="1">
            <a:spLocks noChangeArrowheads="1"/>
          </p:cNvSpPr>
          <p:nvPr/>
        </p:nvSpPr>
        <p:spPr bwMode="auto">
          <a:xfrm>
            <a:off x="829945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0509" y="5137725"/>
            <a:ext cx="189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الملاحظة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7513" y="5434122"/>
            <a:ext cx="1949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ماذا أرى؟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9947" y="4596737"/>
            <a:ext cx="197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التفسير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4412" y="4893134"/>
            <a:ext cx="201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ماذا تعني؟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3288" y="3867012"/>
            <a:ext cx="253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التطبيق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8822" y="4330690"/>
            <a:ext cx="2486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للشخص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8822" y="4582150"/>
            <a:ext cx="2413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كيف أتجاوب؟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6018" y="5015050"/>
            <a:ext cx="2486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للآخرين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8822" y="5266510"/>
            <a:ext cx="2413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كيف أعلمها؟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2737" y="6040772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الإستقراء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6018" y="6040772"/>
            <a:ext cx="248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التطبيق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283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35" y="1176338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endCxn id="9" idx="0"/>
          </p:cNvCxnSpPr>
          <p:nvPr/>
        </p:nvCxnSpPr>
        <p:spPr>
          <a:xfrm>
            <a:off x="2415348" y="2018560"/>
            <a:ext cx="1259133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49546" y="2018560"/>
            <a:ext cx="2005765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475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4756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أساسيات الرحلة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8382" y="1773225"/>
            <a:ext cx="938077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قريتهم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28382" y="3268523"/>
            <a:ext cx="1476686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قياس النهر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27133" y="4393644"/>
            <a:ext cx="1694695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جسر المبادئ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12428" y="3006913"/>
            <a:ext cx="2032929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الخارطة الكتابية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72345" y="1752156"/>
            <a:ext cx="838691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قريتنا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51529" y="914728"/>
            <a:ext cx="4388440" cy="1761565"/>
            <a:chOff x="-351529" y="914728"/>
            <a:chExt cx="4388440" cy="1761565"/>
          </a:xfrm>
        </p:grpSpPr>
        <p:sp>
          <p:nvSpPr>
            <p:cNvPr id="2" name="Oval 1"/>
            <p:cNvSpPr/>
            <p:nvPr/>
          </p:nvSpPr>
          <p:spPr>
            <a:xfrm>
              <a:off x="-351529" y="1176338"/>
              <a:ext cx="4388440" cy="1499955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81000" y="914728"/>
              <a:ext cx="1215397" cy="523220"/>
            </a:xfrm>
            <a:prstGeom prst="rect">
              <a:avLst/>
            </a:prstGeom>
            <a:solidFill>
              <a:srgbClr val="FF0000"/>
            </a:solidFill>
            <a:ln w="57150" cmpd="sng"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الملاحظة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4080" y="2604266"/>
            <a:ext cx="7797920" cy="2589586"/>
            <a:chOff x="-351529" y="1113233"/>
            <a:chExt cx="4388440" cy="1563060"/>
          </a:xfrm>
        </p:grpSpPr>
        <p:sp>
          <p:nvSpPr>
            <p:cNvPr id="18" name="Oval 17"/>
            <p:cNvSpPr/>
            <p:nvPr/>
          </p:nvSpPr>
          <p:spPr>
            <a:xfrm>
              <a:off x="-351529" y="1176338"/>
              <a:ext cx="4388440" cy="1499955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866032" y="1113233"/>
              <a:ext cx="1478621" cy="315814"/>
            </a:xfrm>
            <a:prstGeom prst="rect">
              <a:avLst/>
            </a:prstGeom>
            <a:solidFill>
              <a:srgbClr val="FF0000"/>
            </a:solidFill>
            <a:ln w="57150" cmpd="sng"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التفسير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88980" y="1010201"/>
            <a:ext cx="4388440" cy="1761565"/>
            <a:chOff x="-351529" y="914728"/>
            <a:chExt cx="4388440" cy="1761565"/>
          </a:xfrm>
        </p:grpSpPr>
        <p:sp>
          <p:nvSpPr>
            <p:cNvPr id="21" name="Oval 20"/>
            <p:cNvSpPr/>
            <p:nvPr/>
          </p:nvSpPr>
          <p:spPr>
            <a:xfrm>
              <a:off x="-351529" y="1176338"/>
              <a:ext cx="4388440" cy="1499955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381000" y="914728"/>
              <a:ext cx="1048685" cy="523220"/>
            </a:xfrm>
            <a:prstGeom prst="rect">
              <a:avLst/>
            </a:prstGeom>
            <a:solidFill>
              <a:srgbClr val="FF0000"/>
            </a:solidFill>
            <a:ln w="57150" cmpd="sng"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التطبيق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539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5" name="Title 1"/>
          <p:cNvSpPr>
            <a:spLocks noGrp="1"/>
          </p:cNvSpPr>
          <p:nvPr>
            <p:ph type="title"/>
          </p:nvPr>
        </p:nvSpPr>
        <p:spPr>
          <a:xfrm>
            <a:off x="5137150" y="850900"/>
            <a:ext cx="3827463" cy="4881563"/>
          </a:xfrm>
        </p:spPr>
        <p:txBody>
          <a:bodyPr/>
          <a:lstStyle/>
          <a:p>
            <a:b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ar-JO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لاحظ ستة    فروقات            بين الرسمين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17826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FFFFFF"/>
                </a:solidFill>
              </a:rPr>
              <a:t>19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717827" name="Picture 1" descr="HS 19a Lad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924719" y="1219995"/>
            <a:ext cx="66008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6062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49" name="Title 1"/>
          <p:cNvSpPr>
            <a:spLocks noGrp="1"/>
          </p:cNvSpPr>
          <p:nvPr>
            <p:ph type="title"/>
          </p:nvPr>
        </p:nvSpPr>
        <p:spPr>
          <a:xfrm>
            <a:off x="5137150" y="850900"/>
            <a:ext cx="3827463" cy="4881563"/>
          </a:xfrm>
        </p:spPr>
        <p:txBody>
          <a:bodyPr/>
          <a:lstStyle/>
          <a:p>
            <a:br>
              <a:rPr lang="ar-JO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لاحظ ستة    فروقات            بين الرسمين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18850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8851" name="Picture 1" descr="HS 19b Gol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85031" y="1253332"/>
            <a:ext cx="65214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25235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3" name="Title 1"/>
          <p:cNvSpPr>
            <a:spLocks noGrp="1"/>
          </p:cNvSpPr>
          <p:nvPr>
            <p:ph type="title"/>
          </p:nvPr>
        </p:nvSpPr>
        <p:spPr>
          <a:xfrm>
            <a:off x="5137150" y="850900"/>
            <a:ext cx="3827463" cy="4881563"/>
          </a:xfrm>
        </p:spPr>
        <p:txBody>
          <a:bodyPr/>
          <a:lstStyle/>
          <a:p>
            <a:br>
              <a:rPr lang="ar-JO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ar-JO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لاحظ ستة    فروقات            بين الرسمين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19874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FFFFFF"/>
                </a:solidFill>
              </a:rPr>
              <a:t>19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719875" name="Picture 1" descr="HS 19c Swimsu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980281" y="1204119"/>
            <a:ext cx="66405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5874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yrics">
  <a:themeElements>
    <a:clrScheme name="Lyr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yric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yr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596</Words>
  <Application>Microsoft Macintosh PowerPoint</Application>
  <PresentationFormat>On-screen Show (4:3)</PresentationFormat>
  <Paragraphs>87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Calibri</vt:lpstr>
      <vt:lpstr>Times New Roman</vt:lpstr>
      <vt:lpstr>Wingdings</vt:lpstr>
      <vt:lpstr>3_Default Design</vt:lpstr>
      <vt:lpstr>Lyrics</vt:lpstr>
      <vt:lpstr>1_Office Theme</vt:lpstr>
      <vt:lpstr>4_Default Design</vt:lpstr>
      <vt:lpstr>1_Orbit</vt:lpstr>
      <vt:lpstr>الملاحظة</vt:lpstr>
      <vt:lpstr>الطالب، السمكة وأجاسيز</vt:lpstr>
      <vt:lpstr>PowerPoint Presentation</vt:lpstr>
      <vt:lpstr>الطريقة الإستقرائية</vt:lpstr>
      <vt:lpstr>عملية الخطوات الثلاث</vt:lpstr>
      <vt:lpstr>PowerPoint Presentation</vt:lpstr>
      <vt:lpstr> لاحظ ستة    فروقات            بين الرسمين</vt:lpstr>
      <vt:lpstr> لاحظ ستة    فروقات            بين الرسمين</vt:lpstr>
      <vt:lpstr> لاحظ ستة    فروقات            بين الرسمين</vt:lpstr>
      <vt:lpstr>PowerPoint Presentation</vt:lpstr>
      <vt:lpstr>الرابط للعرض التقديميِّ "دراسة الكتاب المقدَّس (علم التفسير)" متاحٌ على الموقع الإلكترونيّ: 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Rick Griffith</dc:creator>
  <cp:lastModifiedBy>Rick Griffith</cp:lastModifiedBy>
  <cp:revision>44</cp:revision>
  <dcterms:created xsi:type="dcterms:W3CDTF">2013-02-12T08:24:03Z</dcterms:created>
  <dcterms:modified xsi:type="dcterms:W3CDTF">2024-01-14T11:56:14Z</dcterms:modified>
</cp:coreProperties>
</file>