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3" r:id="rId2"/>
    <p:sldMasterId id="2147483824" r:id="rId3"/>
    <p:sldMasterId id="2147483837" r:id="rId4"/>
    <p:sldMasterId id="2147483849" r:id="rId5"/>
    <p:sldMasterId id="2147483861" r:id="rId6"/>
    <p:sldMasterId id="2147483873" r:id="rId7"/>
    <p:sldMasterId id="2147483885" r:id="rId8"/>
    <p:sldMasterId id="2147483887" r:id="rId9"/>
    <p:sldMasterId id="2147483899" r:id="rId10"/>
  </p:sldMasterIdLst>
  <p:notesMasterIdLst>
    <p:notesMasterId r:id="rId33"/>
  </p:notesMasterIdLst>
  <p:sldIdLst>
    <p:sldId id="269" r:id="rId11"/>
    <p:sldId id="475" r:id="rId12"/>
    <p:sldId id="437" r:id="rId13"/>
    <p:sldId id="438" r:id="rId14"/>
    <p:sldId id="439" r:id="rId15"/>
    <p:sldId id="440" r:id="rId16"/>
    <p:sldId id="661" r:id="rId17"/>
    <p:sldId id="5216" r:id="rId18"/>
    <p:sldId id="5212" r:id="rId19"/>
    <p:sldId id="668" r:id="rId20"/>
    <p:sldId id="5213" r:id="rId21"/>
    <p:sldId id="701" r:id="rId22"/>
    <p:sldId id="700" r:id="rId23"/>
    <p:sldId id="702" r:id="rId24"/>
    <p:sldId id="703" r:id="rId25"/>
    <p:sldId id="704" r:id="rId26"/>
    <p:sldId id="2591" r:id="rId27"/>
    <p:sldId id="5214" r:id="rId28"/>
    <p:sldId id="5215" r:id="rId29"/>
    <p:sldId id="2580" r:id="rId30"/>
    <p:sldId id="4884" r:id="rId31"/>
    <p:sldId id="270"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2633" autoAdjust="0"/>
    <p:restoredTop sz="94249" autoAdjust="0"/>
  </p:normalViewPr>
  <p:slideViewPr>
    <p:cSldViewPr snapToGrid="0" snapToObjects="1">
      <p:cViewPr varScale="1">
        <p:scale>
          <a:sx n="128" d="100"/>
          <a:sy n="128" d="100"/>
        </p:scale>
        <p:origin x="1256"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DB07AB-FE5D-6B4F-8ACE-0576E5B0851F}" type="datetimeFigureOut">
              <a:rPr lang="en-US" smtClean="0"/>
              <a:t>1/14/24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E3A347-799D-1441-8998-D749F4385F9A}" type="slidenum">
              <a:rPr lang="en-US" smtClean="0"/>
              <a:t>‹#›</a:t>
            </a:fld>
            <a:endParaRPr lang="en-US"/>
          </a:p>
        </p:txBody>
      </p:sp>
    </p:spTree>
    <p:extLst>
      <p:ext uri="{BB962C8B-B14F-4D97-AF65-F5344CB8AC3E}">
        <p14:creationId xmlns:p14="http://schemas.microsoft.com/office/powerpoint/2010/main" val="3071653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0CFECCC-DD0E-8D4E-838D-0BCEDB868692}" type="slidenum">
              <a:rPr lang="en-US" sz="1200">
                <a:solidFill>
                  <a:prstClr val="black"/>
                </a:solidFill>
              </a:rPr>
              <a:pPr eaLnBrk="1" hangingPunct="1"/>
              <a:t>2</a:t>
            </a:fld>
            <a:endParaRPr lang="en-US" sz="1200">
              <a:solidFill>
                <a:prstClr val="black"/>
              </a:solidFill>
            </a:endParaRPr>
          </a:p>
        </p:txBody>
      </p:sp>
      <p:sp>
        <p:nvSpPr>
          <p:cNvPr id="192514" name="Rectangle 2"/>
          <p:cNvSpPr>
            <a:spLocks noGrp="1" noRot="1" noChangeAspect="1" noChangeArrowheads="1" noTextEdit="1"/>
          </p:cNvSpPr>
          <p:nvPr>
            <p:ph type="sldImg"/>
          </p:nvPr>
        </p:nvSpPr>
        <p:spPr>
          <a:xfrm>
            <a:off x="1143000" y="685800"/>
            <a:ext cx="4572000" cy="3429000"/>
          </a:xfrm>
          <a:ln/>
        </p:spPr>
      </p:sp>
      <p:sp>
        <p:nvSpPr>
          <p:cNvPr id="1925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Arial" panose="020B0604020202020204" pitchFamily="34" charset="0"/>
                <a:ea typeface="ＭＳ Ｐゴシック" charset="0"/>
                <a:cs typeface="Arial" panose="020B0604020202020204" pitchFamily="34" charset="0"/>
              </a:rPr>
              <a:t>لدينا حاليًّا 42 مساقًا متاحًا باللغة الإنجليزيَّة- و33 مساقًا باللغة العربيَّة.</a:t>
            </a:r>
          </a:p>
          <a:p>
            <a:pPr eaLnBrk="1" hangingPunct="1"/>
            <a:r>
              <a:rPr lang="en-US" dirty="0">
                <a:latin typeface="Arial" panose="020B0604020202020204" pitchFamily="34" charset="0"/>
                <a:ea typeface="ＭＳ Ｐゴシック" charset="0"/>
                <a:cs typeface="Arial" panose="020B0604020202020204" pitchFamily="34" charset="0"/>
              </a:rPr>
              <a:t>At present, we have 42 English courses offered—with 33 in Arabic.</a:t>
            </a:r>
          </a:p>
          <a:p>
            <a:pPr eaLnBrk="1" hangingPunct="1"/>
            <a:r>
              <a:rPr lang="en-US" dirty="0">
                <a:latin typeface="Arial" panose="020B0604020202020204" pitchFamily="34" charset="0"/>
                <a:ea typeface="ＭＳ Ｐゴシック" charset="0"/>
                <a:cs typeface="Arial" panose="020B0604020202020204" pitchFamily="34" charset="0"/>
              </a:rPr>
              <a:t>__________</a:t>
            </a:r>
          </a:p>
          <a:p>
            <a:pPr eaLnBrk="1" hangingPunct="1"/>
            <a:r>
              <a:rPr lang="en-US" dirty="0">
                <a:latin typeface="Arial" panose="020B0604020202020204" pitchFamily="34" charset="0"/>
                <a:ea typeface="ＭＳ Ｐゴシック" charset="0"/>
                <a:cs typeface="Arial" panose="020B0604020202020204" pitchFamily="34" charset="0"/>
              </a:rPr>
              <a:t>Common-103</a:t>
            </a:r>
          </a:p>
        </p:txBody>
      </p:sp>
    </p:spTree>
    <p:extLst>
      <p:ext uri="{BB962C8B-B14F-4D97-AF65-F5344CB8AC3E}">
        <p14:creationId xmlns:p14="http://schemas.microsoft.com/office/powerpoint/2010/main" val="4135567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Arial" panose="020B0604020202020204" pitchFamily="34" charset="0"/>
                <a:ea typeface="ＭＳ Ｐゴシック" charset="0"/>
                <a:cs typeface="Arial" panose="020B0604020202020204" pitchFamily="34" charset="0"/>
              </a:rPr>
              <a:t>مثلًا، إذا نقرْتَ على مساق "مسْح العهد الجديد" الذي يظهر داخل الدائرة الحمراء في الصورة، سيأخذك ذلك إلى الموادِّ الخاصَّة بالمساق. وينطبق الأمر ذاته على جميع اللغات.</a:t>
            </a:r>
          </a:p>
          <a:p>
            <a:pPr algn="r" rtl="1" eaLnBrk="1" hangingPunct="1"/>
            <a:endParaRPr lang="ar-JO"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For example, if you click on this NT Survey course in the red circle, it will bring you to the course materials. This works in any language.</a:t>
            </a:r>
          </a:p>
          <a:p>
            <a:pPr eaLnBrk="1" hangingPunct="1"/>
            <a:r>
              <a:rPr lang="en-US" dirty="0">
                <a:latin typeface="Arial" panose="020B0604020202020204" pitchFamily="34" charset="0"/>
                <a:ea typeface="ＭＳ Ｐゴシック" charset="0"/>
                <a:cs typeface="Arial" panose="020B0604020202020204" pitchFamily="34" charset="0"/>
              </a:rPr>
              <a:t>_______</a:t>
            </a:r>
          </a:p>
          <a:p>
            <a:pPr eaLnBrk="1" hangingPunct="1"/>
            <a:r>
              <a:rPr lang="en-US" dirty="0">
                <a:latin typeface="Arial" panose="020B0604020202020204" pitchFamily="34" charset="0"/>
                <a:ea typeface="ＭＳ Ｐゴシック" charset="0"/>
                <a:cs typeface="Arial" panose="020B0604020202020204" pitchFamily="34" charset="0"/>
              </a:rPr>
              <a:t>Common-104</a:t>
            </a:r>
          </a:p>
        </p:txBody>
      </p:sp>
    </p:spTree>
    <p:extLst>
      <p:ext uri="{BB962C8B-B14F-4D97-AF65-F5344CB8AC3E}">
        <p14:creationId xmlns:p14="http://schemas.microsoft.com/office/powerpoint/2010/main" val="3120539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Arial" panose="020B0604020202020204" pitchFamily="34" charset="0"/>
                <a:ea typeface="ＭＳ Ｐゴシック" charset="0"/>
                <a:cs typeface="Arial" panose="020B0604020202020204" pitchFamily="34" charset="0"/>
              </a:rPr>
              <a:t>إذا أكملنا في المثال ذاته الذي ذكرناه في الشريحة السابقة، سنرى على الرابط الإلكترونيِّ الخاصِّ بمساق "مسْح العهد الجديد" الذي اخترناه أنَّه يوجد الكثير من العروض التقديميَّة بالبوربوينت (</a:t>
            </a:r>
            <a:r>
              <a:rPr lang="en-US" dirty="0">
                <a:latin typeface="Arial" panose="020B0604020202020204" pitchFamily="34" charset="0"/>
                <a:ea typeface="ＭＳ Ｐゴシック" charset="0"/>
                <a:cs typeface="Arial" panose="020B0604020202020204" pitchFamily="34" charset="0"/>
              </a:rPr>
              <a:t>PPT</a:t>
            </a:r>
            <a:r>
              <a:rPr lang="ar-JO" dirty="0">
                <a:latin typeface="Arial" panose="020B0604020202020204" pitchFamily="34" charset="0"/>
                <a:ea typeface="ＭＳ Ｐゴシック" charset="0"/>
                <a:cs typeface="Arial" panose="020B0604020202020204" pitchFamily="34" charset="0"/>
              </a:rPr>
              <a:t>) متاحةٌ لك لكلِّ سِفْرٍ من أسفار العهد الجديد.</a:t>
            </a:r>
          </a:p>
          <a:p>
            <a:pPr eaLnBrk="1" hangingPunct="1"/>
            <a:r>
              <a:rPr lang="en-US" dirty="0">
                <a:latin typeface="Arial" panose="020B0604020202020204" pitchFamily="34" charset="0"/>
                <a:ea typeface="ＭＳ Ｐゴシック" charset="0"/>
                <a:cs typeface="Arial" panose="020B0604020202020204" pitchFamily="34" charset="0"/>
              </a:rPr>
              <a:t>At the course link, many PPT presentations are available in every NT book.</a:t>
            </a:r>
          </a:p>
          <a:p>
            <a:pPr eaLnBrk="1" hangingPunct="1"/>
            <a:r>
              <a:rPr lang="en-US" dirty="0">
                <a:latin typeface="Arial" panose="020B0604020202020204" pitchFamily="34" charset="0"/>
                <a:ea typeface="ＭＳ Ｐゴシック" charset="0"/>
                <a:cs typeface="Arial" panose="020B0604020202020204" pitchFamily="34" charset="0"/>
              </a:rPr>
              <a:t>____________</a:t>
            </a:r>
          </a:p>
          <a:p>
            <a:pPr eaLnBrk="1" hangingPunct="1"/>
            <a:r>
              <a:rPr lang="en-US" dirty="0">
                <a:latin typeface="Arial" panose="020B0604020202020204" pitchFamily="34" charset="0"/>
                <a:ea typeface="ＭＳ Ｐゴシック" charset="0"/>
                <a:cs typeface="Arial" panose="020B0604020202020204" pitchFamily="34" charset="0"/>
              </a:rPr>
              <a:t>Common-105</a:t>
            </a:r>
          </a:p>
        </p:txBody>
      </p:sp>
    </p:spTree>
    <p:extLst>
      <p:ext uri="{BB962C8B-B14F-4D97-AF65-F5344CB8AC3E}">
        <p14:creationId xmlns:p14="http://schemas.microsoft.com/office/powerpoint/2010/main" val="124261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Arial" panose="020B0604020202020204" pitchFamily="34" charset="0"/>
                <a:ea typeface="ＭＳ Ｐゴシック" charset="0"/>
                <a:cs typeface="Arial" panose="020B0604020202020204" pitchFamily="34" charset="0"/>
              </a:rPr>
              <a:t>توجد مئات الصفحات من </a:t>
            </a:r>
            <a:r>
              <a:rPr lang="ar-JO" sz="1200" kern="1200" dirty="0">
                <a:solidFill>
                  <a:srgbClr val="000000"/>
                </a:solidFill>
                <a:latin typeface="Arial" panose="020B0604020202020204" pitchFamily="34" charset="0"/>
                <a:ea typeface="ＭＳ Ｐゴシック" charset="0"/>
                <a:cs typeface="Arial" panose="020B0604020202020204" pitchFamily="34" charset="0"/>
              </a:rPr>
              <a:t>ملاحظات </a:t>
            </a:r>
            <a:r>
              <a:rPr lang="ar-JO" sz="1200" kern="1200" noProof="0" dirty="0">
                <a:solidFill>
                  <a:srgbClr val="000000"/>
                </a:solidFill>
                <a:latin typeface="Arial" panose="020B0604020202020204" pitchFamily="34" charset="0"/>
                <a:ea typeface="ＭＳ Ｐゴシック" charset="0"/>
                <a:cs typeface="Arial" panose="020B0604020202020204" pitchFamily="34" charset="0"/>
              </a:rPr>
              <a:t>الصفِّ</a:t>
            </a:r>
            <a:r>
              <a:rPr lang="ar-JO" sz="1200" kern="1200" dirty="0">
                <a:solidFill>
                  <a:srgbClr val="000000"/>
                </a:solidFill>
                <a:latin typeface="Arial" panose="020B0604020202020204" pitchFamily="34" charset="0"/>
                <a:ea typeface="ＭＳ Ｐゴシック" charset="0"/>
                <a:cs typeface="Arial" panose="020B0604020202020204" pitchFamily="34" charset="0"/>
              </a:rPr>
              <a:t> التي تُقدِّم التعليم على مدى أسفار العهد الجديد أيضًا.</a:t>
            </a:r>
          </a:p>
          <a:p>
            <a:pPr eaLnBrk="1" hangingPunct="1"/>
            <a:r>
              <a:rPr lang="en-US" dirty="0">
                <a:latin typeface="Arial" panose="020B0604020202020204" pitchFamily="34" charset="0"/>
                <a:ea typeface="ＭＳ Ｐゴシック" charset="0"/>
                <a:cs typeface="Arial" panose="020B0604020202020204" pitchFamily="34" charset="0"/>
              </a:rPr>
              <a:t>Hundreds of pages of class notes provide teaching through the NT also.</a:t>
            </a:r>
          </a:p>
          <a:p>
            <a:pPr eaLnBrk="1" hangingPunct="1"/>
            <a:r>
              <a:rPr lang="en-US" dirty="0">
                <a:latin typeface="Arial" panose="020B0604020202020204" pitchFamily="34" charset="0"/>
                <a:ea typeface="ＭＳ Ｐゴシック" charset="0"/>
                <a:cs typeface="Arial" panose="020B0604020202020204" pitchFamily="34" charset="0"/>
              </a:rPr>
              <a:t>____________</a:t>
            </a:r>
          </a:p>
          <a:p>
            <a:pPr eaLnBrk="1" hangingPunct="1"/>
            <a:r>
              <a:rPr lang="en-US" dirty="0">
                <a:latin typeface="Arial" panose="020B0604020202020204" pitchFamily="34" charset="0"/>
                <a:ea typeface="ＭＳ Ｐゴシック" charset="0"/>
                <a:cs typeface="Arial" panose="020B0604020202020204" pitchFamily="34" charset="0"/>
              </a:rPr>
              <a:t>Common-106</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6022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Arial" panose="020B0604020202020204" pitchFamily="34" charset="0"/>
                <a:ea typeface="ＭＳ Ｐゴシック" charset="0"/>
                <a:cs typeface="Arial" panose="020B0604020202020204" pitchFamily="34" charset="0"/>
              </a:rPr>
              <a:t>نُقدِّم هنا 9 لغاتٍ متاحةٍ للمساقات.</a:t>
            </a:r>
          </a:p>
          <a:p>
            <a:pPr eaLnBrk="1" hangingPunct="1"/>
            <a:r>
              <a:rPr lang="en-US" dirty="0">
                <a:latin typeface="Arial" panose="020B0604020202020204" pitchFamily="34" charset="0"/>
                <a:ea typeface="ＭＳ Ｐゴシック" charset="0"/>
                <a:cs typeface="Arial" panose="020B0604020202020204" pitchFamily="34" charset="0"/>
              </a:rPr>
              <a:t>Here are 9 languages featured. </a:t>
            </a:r>
            <a:endParaRPr lang="ar-JO"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_____________</a:t>
            </a:r>
          </a:p>
          <a:p>
            <a:pPr eaLnBrk="1" hangingPunct="1"/>
            <a:r>
              <a:rPr lang="en-US" dirty="0">
                <a:latin typeface="Arial" panose="020B0604020202020204" pitchFamily="34" charset="0"/>
                <a:ea typeface="ＭＳ Ｐゴシック" charset="0"/>
                <a:cs typeface="Arial" panose="020B0604020202020204" pitchFamily="34" charset="0"/>
              </a:rPr>
              <a:t>Common-107</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9074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latin typeface="Arial" charset="0"/>
                <a:ea typeface="ＭＳ Ｐゴシック" charset="0"/>
                <a:cs typeface="ＭＳ Ｐゴシック" charset="0"/>
              </a:rPr>
              <a:t>في الفترة ما بين 2006-2021م، أي على مدى 15 عامًا، قمنا برعاية هذه الكنيسة في سنغافورة حتَّى جاء الوقت لتسليم الكنيسة إلى قيادةٍ جديدةٍ لكي ننتقل إلى الشرق الأوسط. </a:t>
            </a:r>
          </a:p>
          <a:p>
            <a:r>
              <a:rPr lang="en-US" dirty="0">
                <a:latin typeface="Arial" charset="0"/>
                <a:ea typeface="ＭＳ Ｐゴシック" charset="0"/>
                <a:cs typeface="ＭＳ Ｐゴシック" charset="0"/>
              </a:rPr>
              <a:t>___________</a:t>
            </a:r>
          </a:p>
          <a:p>
            <a:pPr eaLnBrk="1" hangingPunct="1"/>
            <a:r>
              <a:rPr lang="en-US" dirty="0">
                <a:latin typeface="Arial" charset="0"/>
                <a:ea typeface="ＭＳ Ｐゴシック" charset="0"/>
                <a:cs typeface="ＭＳ Ｐゴシック" charset="0"/>
              </a:rPr>
              <a:t>Common-77</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81942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rtl="1" eaLnBrk="1" hangingPunct="1"/>
            <a:r>
              <a:rPr lang="ar-JO" dirty="0">
                <a:latin typeface="Arial" charset="0"/>
                <a:ea typeface="ＭＳ Ｐゴシック" charset="0"/>
                <a:cs typeface="ＭＳ Ｐゴシック" charset="0"/>
              </a:rPr>
              <a:t>في الواقع، كان لدينا 20% تقريبًا من أعضاء كنيسة كروس رودز الدوليَّة ممَّن كانوا من خلفيَّة هنديَّة، ويعود الفضل في هذا إلى تلميذ المسيح، القديس توما، الذي تغلَّب على تردُّده المبدئي في الشهادة عن المسيح في الهند. كانت كنيستنا في شهر حزيران 2021 تضمُّ 90 شخصًا يأتون من 16 دولةً مختلفةً من كاقَّة أنحاء العالم: أستراليا (ديفيد وفيونا) والصين (جيانجي) ومصر (تمارا) وفرنسا (فالنتين) وكوريا (غريس كيم) والهند (سينثيا) وأندونيسيا (رينا)، إضافةً إلى كينيا (جاكلين نغارا) ونيبال (جوشوا ليمبو) وهولندا (تويس) وسنغافورة (ألبينا) وجنوب أفريقيا (ميلودي هيرتينبرغر) وتايوان (مابِل) وتايلند (ماي) والمملكة المتَّحدة (جيمس وغابي) والولايات المتَّحدة الأميركيَّة (جيم وجاكي).</a:t>
            </a:r>
          </a:p>
          <a:p>
            <a:pPr algn="just" rtl="1" eaLnBrk="1" hangingPunct="1"/>
            <a:r>
              <a:rPr lang="ar-JO" dirty="0">
                <a:latin typeface="Arial" charset="0"/>
                <a:ea typeface="ＭＳ Ｐゴシック" charset="0"/>
                <a:cs typeface="ＭＳ Ｐゴシック" charset="0"/>
              </a:rPr>
              <a:t>هذه القائمة لا تشمل الأشخاص الذين حضروا إلى الكنيسة في الفترة الأخيرة مرَّةً واحدةً فقط. كما أنها لا تشمل الأشخاص المُرسَلين الذين رجعوا إلى بلادهم الأصليَّة وما زالوا أعضاءً في كنيسة كروس رودز الدوليَّة وهُم: مابِل (تايوان) وبودما (منغوليا).</a:t>
            </a:r>
          </a:p>
          <a:p>
            <a:pPr algn="just" rtl="1" eaLnBrk="1" hangingPunct="1"/>
            <a:r>
              <a:rPr lang="ar-JO" dirty="0">
                <a:latin typeface="Arial" charset="0"/>
                <a:ea typeface="ＭＳ Ｐゴシック" charset="0"/>
                <a:cs typeface="ＭＳ Ｐゴシック" charset="0"/>
              </a:rPr>
              <a:t>السابقون: كندا (غلوريا لي) وإثيوبيا (ليلي) وماليزيا (آستون وناعومي) وهولندا (دايز وديسري) والفلبِّين (ميكا) وجنوب أفريقيا (ميلودي).</a:t>
            </a:r>
            <a:endParaRPr lang="en-US" dirty="0">
              <a:latin typeface="Arial" charset="0"/>
              <a:ea typeface="ＭＳ Ｐゴシック" charset="0"/>
              <a:cs typeface="ＭＳ Ｐゴシック" charset="0"/>
            </a:endParaRPr>
          </a:p>
          <a:p>
            <a:pPr algn="just" rtl="1" eaLnBrk="1" hangingPunct="1"/>
            <a:endParaRPr lang="en-US"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_____________</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Common-78</a:t>
            </a:r>
          </a:p>
          <a:p>
            <a:pPr algn="just" rtl="0" eaLnBrk="1" hangingPunct="1"/>
            <a:endParaRPr lang="ar-JO"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algn="just" eaLnBrk="1" hangingPunct="1"/>
            <a:r>
              <a:rPr lang="en-US" dirty="0">
                <a:latin typeface="Arial" charset="0"/>
                <a:ea typeface="ＭＳ Ｐゴシック" charset="0"/>
                <a:cs typeface="ＭＳ Ｐゴシック" charset="0"/>
              </a:rPr>
              <a:t>Our June 2021 church of 90 people stem from 16 different countries around the world: Australia (David &amp; Fiona), China (</a:t>
            </a:r>
            <a:r>
              <a:rPr lang="en-US" dirty="0" err="1">
                <a:latin typeface="Arial" charset="0"/>
                <a:ea typeface="ＭＳ Ｐゴシック" charset="0"/>
                <a:cs typeface="ＭＳ Ｐゴシック" charset="0"/>
              </a:rPr>
              <a:t>Jianji</a:t>
            </a:r>
            <a:r>
              <a:rPr lang="en-US" dirty="0">
                <a:latin typeface="Arial" charset="0"/>
                <a:ea typeface="ＭＳ Ｐゴシック" charset="0"/>
                <a:cs typeface="ＭＳ Ｐゴシック" charset="0"/>
              </a:rPr>
              <a:t>), Egypt (Tamara), France (Valentin), </a:t>
            </a:r>
            <a:r>
              <a:rPr lang="en-US" baseline="0" dirty="0">
                <a:latin typeface="Arial" charset="0"/>
                <a:ea typeface="ＭＳ Ｐゴシック" charset="0"/>
                <a:cs typeface="ＭＳ Ｐゴシック" charset="0"/>
              </a:rPr>
              <a:t>Korea (Grace Kim), </a:t>
            </a:r>
            <a:r>
              <a:rPr lang="en-US" dirty="0">
                <a:latin typeface="Arial" charset="0"/>
                <a:ea typeface="ＭＳ Ｐゴシック" charset="0"/>
                <a:cs typeface="ＭＳ Ｐゴシック" charset="0"/>
              </a:rPr>
              <a:t>India (Cynthia), </a:t>
            </a:r>
            <a:r>
              <a:rPr lang="en-US" baseline="0" dirty="0">
                <a:latin typeface="Arial" charset="0"/>
                <a:ea typeface="ＭＳ Ｐゴシック" charset="0"/>
                <a:cs typeface="ＭＳ Ｐゴシック" charset="0"/>
              </a:rPr>
              <a:t>Indonesia (</a:t>
            </a:r>
            <a:r>
              <a:rPr lang="en-US" dirty="0">
                <a:latin typeface="Arial" charset="0"/>
                <a:ea typeface="ＭＳ Ｐゴシック" charset="0"/>
                <a:cs typeface="ＭＳ Ｐゴシック" charset="0"/>
              </a:rPr>
              <a:t>Rena</a:t>
            </a:r>
            <a:r>
              <a:rPr lang="en-US" baseline="0" dirty="0">
                <a:latin typeface="Arial" charset="0"/>
                <a:ea typeface="ＭＳ Ｐゴシック" charset="0"/>
                <a:cs typeface="ＭＳ Ｐゴシック" charset="0"/>
              </a:rPr>
              <a:t>), Kenya (Jacqueline </a:t>
            </a:r>
            <a:r>
              <a:rPr lang="en-US" baseline="0" dirty="0" err="1">
                <a:latin typeface="Arial" charset="0"/>
                <a:ea typeface="ＭＳ Ｐゴシック" charset="0"/>
                <a:cs typeface="ＭＳ Ｐゴシック" charset="0"/>
              </a:rPr>
              <a:t>Ngare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Nepal (Joshua Limbu), Netherlands (Toes), Singapore (Albina), South Africa (Melody </a:t>
            </a:r>
            <a:r>
              <a:rPr lang="en-US" dirty="0" err="1">
                <a:latin typeface="Arial" charset="0"/>
                <a:ea typeface="ＭＳ Ｐゴシック" charset="0"/>
                <a:cs typeface="ＭＳ Ｐゴシック" charset="0"/>
              </a:rPr>
              <a:t>Hertenberger</a:t>
            </a:r>
            <a:r>
              <a:rPr lang="en-US" dirty="0">
                <a:latin typeface="Arial" charset="0"/>
                <a:ea typeface="ＭＳ Ｐゴシック" charset="0"/>
                <a:cs typeface="ＭＳ Ｐゴシック" charset="0"/>
              </a:rPr>
              <a:t>), Taiwan (Maple), Thailand (Mae), UK (James &amp; Gabi), USA (Jim &amp; Jacqui).</a:t>
            </a: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Nor does it include missionaries living back in their countries but still are members of CIC: Maple (Taiwan), </a:t>
            </a:r>
            <a:r>
              <a:rPr lang="en-US" baseline="0" dirty="0" err="1">
                <a:latin typeface="Arial" charset="0"/>
                <a:ea typeface="ＭＳ Ｐゴシック" charset="0"/>
                <a:cs typeface="ＭＳ Ｐゴシック" charset="0"/>
              </a:rPr>
              <a:t>Budmaa</a:t>
            </a:r>
            <a:r>
              <a:rPr lang="en-US" baseline="0" dirty="0">
                <a:latin typeface="Arial" charset="0"/>
                <a:ea typeface="ＭＳ Ｐゴシック" charset="0"/>
                <a:cs typeface="ＭＳ Ｐゴシック" charset="0"/>
              </a:rPr>
              <a:t>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Previous: </a:t>
            </a:r>
            <a:r>
              <a:rPr lang="en-US" dirty="0">
                <a:latin typeface="Arial" charset="0"/>
                <a:ea typeface="ＭＳ Ｐゴシック" charset="0"/>
                <a:cs typeface="ＭＳ Ｐゴシック" charset="0"/>
              </a:rPr>
              <a:t>Canada</a:t>
            </a:r>
            <a:r>
              <a:rPr lang="en-US" baseline="0" dirty="0">
                <a:latin typeface="Arial" charset="0"/>
                <a:ea typeface="ＭＳ Ｐゴシック" charset="0"/>
                <a:cs typeface="ＭＳ Ｐゴシック" charset="0"/>
              </a:rPr>
              <a:t> (Gloria Lee), Ethiopia (</a:t>
            </a:r>
            <a:r>
              <a:rPr lang="en-US" baseline="0" dirty="0" err="1">
                <a:latin typeface="Arial" charset="0"/>
                <a:ea typeface="ＭＳ Ｐゴシック" charset="0"/>
                <a:cs typeface="ＭＳ Ｐゴシック" charset="0"/>
              </a:rPr>
              <a:t>Lele</a:t>
            </a:r>
            <a:r>
              <a:rPr lang="en-US" baseline="0" dirty="0">
                <a:latin typeface="Arial" charset="0"/>
                <a:ea typeface="ＭＳ Ｐゴシック" charset="0"/>
                <a:cs typeface="ＭＳ Ｐゴシック" charset="0"/>
              </a:rPr>
              <a:t>), Malaysia (Aston, </a:t>
            </a:r>
            <a:r>
              <a:rPr lang="en-US" dirty="0">
                <a:latin typeface="Arial" charset="0"/>
                <a:ea typeface="ＭＳ Ｐゴシック" charset="0"/>
                <a:cs typeface="ＭＳ Ｐゴシック" charset="0"/>
              </a:rPr>
              <a:t>Naomi</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Netherlands (Dies &amp; Desiree)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Philippines (Micah), South Africa (Melody),</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_____________</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Common-78</a:t>
            </a:r>
          </a:p>
        </p:txBody>
      </p:sp>
    </p:spTree>
    <p:extLst>
      <p:ext uri="{BB962C8B-B14F-4D97-AF65-F5344CB8AC3E}">
        <p14:creationId xmlns:p14="http://schemas.microsoft.com/office/powerpoint/2010/main" val="3420798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Slide Image Placeholder 1"/>
          <p:cNvSpPr>
            <a:spLocks noGrp="1" noRot="1" noChangeAspect="1"/>
          </p:cNvSpPr>
          <p:nvPr>
            <p:ph type="sldImg"/>
          </p:nvPr>
        </p:nvSpPr>
        <p:spPr>
          <a:ln/>
        </p:spPr>
      </p:sp>
      <p:sp>
        <p:nvSpPr>
          <p:cNvPr id="36249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rtl="1"/>
            <a:r>
              <a:rPr lang="ar-JO" dirty="0">
                <a:latin typeface="Arial" panose="020B0604020202020204" pitchFamily="34" charset="0"/>
                <a:ea typeface="ＭＳ Ｐゴシック" charset="0"/>
                <a:cs typeface="Arial" panose="020B0604020202020204" pitchFamily="34" charset="0"/>
              </a:rPr>
              <a:t>كوني راعيًا للكنيسة أعطاني الامتياز بأن أقوم بتعليم كلمة الله وتغطية كامل الكتاب المقدَّس على مدى 66 عظة، حيث كانت كلُّ عظةٍ تُغطِّي أحد أسفار الكتاب المقدَّس. يمكنكم رؤية هذه العظات على الرابط الإلكترونيِّ التالي المختصِّ بتفسير الكتاب المقدَّس:</a:t>
            </a:r>
          </a:p>
          <a:p>
            <a:pPr algn="r" rtl="1"/>
            <a:endParaRPr lang="ar-JO"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https://biblestudydownloads.org/resource/bible-exposition/on</a:t>
            </a:r>
          </a:p>
          <a:p>
            <a:r>
              <a:rPr lang="en-US" dirty="0">
                <a:latin typeface="Arial" panose="020B0604020202020204" pitchFamily="34" charset="0"/>
                <a:ea typeface="ＭＳ Ｐゴシック" charset="0"/>
                <a:cs typeface="Arial" panose="020B0604020202020204" pitchFamily="34" charset="0"/>
              </a:rPr>
              <a:t>_______</a:t>
            </a:r>
          </a:p>
          <a:p>
            <a:r>
              <a:rPr lang="en-US" dirty="0">
                <a:latin typeface="Arial" panose="020B0604020202020204" pitchFamily="34" charset="0"/>
                <a:ea typeface="ＭＳ Ｐゴシック" charset="0"/>
                <a:cs typeface="Arial" panose="020B0604020202020204" pitchFamily="34" charset="0"/>
              </a:rPr>
              <a:t>Common-81</a:t>
            </a:r>
          </a:p>
        </p:txBody>
      </p:sp>
      <p:sp>
        <p:nvSpPr>
          <p:cNvPr id="36249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AF77CB-318B-904B-AE12-5A664B02F7F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799355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4439F-7CED-CB42-B544-350FABE6AA7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5794"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545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112288" tIns="56144" rIns="112288" bIns="56144"/>
          <a:lstStyle/>
          <a:p>
            <a:pPr marL="0" marR="0" lvl="0" indent="0" algn="r" defTabSz="449263" rtl="1" eaLnBrk="0" fontAlgn="base" latinLnBrk="0" hangingPunct="0">
              <a:lnSpc>
                <a:spcPct val="100000"/>
              </a:lnSpc>
              <a:spcBef>
                <a:spcPct val="0"/>
              </a:spcBef>
              <a:spcAft>
                <a:spcPct val="0"/>
              </a:spcAft>
              <a:buClr>
                <a:srgbClr val="000000"/>
              </a:buClr>
              <a:buSzPct val="100000"/>
              <a:buFont typeface="Times New Roman" charset="0"/>
              <a:buNone/>
              <a:tabLst/>
              <a:defRPr/>
            </a:pPr>
            <a:r>
              <a:rPr lang="ar-JO" sz="4400" dirty="0">
                <a:rtl/>
              </a:rPr>
              <a:t>لقد أتاح لنا الربُّ بأمانته فرصًا للخدمة في الكثير من المجالات. </a:t>
            </a:r>
            <a:endParaRPr lang="ar-JO" sz="2400" dirty="0">
              <a:latin typeface="Arial" charset="0"/>
              <a:ea typeface="ＭＳ Ｐゴシック" charset="0"/>
              <a:cs typeface="ＭＳ Ｐゴシック" charset="0"/>
            </a:endParaRPr>
          </a:p>
          <a:p>
            <a:pPr>
              <a:spcBef>
                <a:spcPct val="0"/>
              </a:spcBef>
            </a:pPr>
            <a:r>
              <a:rPr lang="en-US" sz="2400" dirty="0">
                <a:latin typeface="Arial" charset="0"/>
                <a:ea typeface="ＭＳ Ｐゴシック" charset="0"/>
                <a:cs typeface="ＭＳ Ｐゴシック" charset="0"/>
              </a:rPr>
              <a:t>The Lord has faithfully brought opportunities to us to serve in many capacities. </a:t>
            </a:r>
          </a:p>
          <a:p>
            <a:pPr>
              <a:spcBef>
                <a:spcPct val="0"/>
              </a:spcBef>
            </a:pPr>
            <a:r>
              <a:rPr lang="en-US" sz="2400" dirty="0">
                <a:latin typeface="Arial" charset="0"/>
                <a:ea typeface="ＭＳ Ｐゴシック" charset="0"/>
                <a:cs typeface="ＭＳ Ｐゴシック" charset="0"/>
              </a:rPr>
              <a:t>___________</a:t>
            </a:r>
          </a:p>
          <a:p>
            <a:pPr>
              <a:spcBef>
                <a:spcPct val="0"/>
              </a:spcBef>
            </a:pPr>
            <a:r>
              <a:rPr lang="en-US" sz="2400" dirty="0">
                <a:latin typeface="Arial" charset="0"/>
                <a:ea typeface="ＭＳ Ｐゴシック" charset="0"/>
                <a:cs typeface="ＭＳ Ｐゴシック" charset="0"/>
              </a:rPr>
              <a:t>Common-113</a:t>
            </a:r>
          </a:p>
          <a:p>
            <a:pPr marL="0" marR="0" lvl="0" indent="0" algn="r" defTabSz="449263" rtl="1" eaLnBrk="0" fontAlgn="base" latinLnBrk="0" hangingPunct="0">
              <a:lnSpc>
                <a:spcPct val="100000"/>
              </a:lnSpc>
              <a:spcBef>
                <a:spcPct val="0"/>
              </a:spcBef>
              <a:spcAft>
                <a:spcPct val="0"/>
              </a:spcAft>
              <a:buClr>
                <a:srgbClr val="000000"/>
              </a:buClr>
              <a:buSzPct val="100000"/>
              <a:buFont typeface="Times New Roman" charset="0"/>
              <a:buNone/>
              <a:tabLst/>
              <a:defRPr/>
            </a:pPr>
            <a:r>
              <a:rPr lang="ar-JO" sz="4400" dirty="0">
                <a:rtl/>
              </a:rPr>
              <a:t>جرى التحديث في أيَّار 2023:</a:t>
            </a:r>
            <a:endParaRPr lang="en-US" sz="2400" dirty="0">
              <a:latin typeface="Arial" charset="0"/>
              <a:ea typeface="ＭＳ Ｐゴシック" charset="0"/>
              <a:cs typeface="ＭＳ Ｐゴシック" charset="0"/>
            </a:endParaRPr>
          </a:p>
          <a:p>
            <a:pPr>
              <a:spcBef>
                <a:spcPct val="0"/>
              </a:spcBef>
            </a:pPr>
            <a:r>
              <a:rPr lang="en-US" sz="2400" dirty="0">
                <a:latin typeface="Arial" charset="0"/>
                <a:ea typeface="ＭＳ Ｐゴシック" charset="0"/>
                <a:cs typeface="ＭＳ Ｐゴシック" charset="0"/>
              </a:rPr>
              <a:t>Updated in May 2023:</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WorldVenture</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overseas worker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JETS</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Bible </a:t>
            </a:r>
            <a:r>
              <a:rPr lang="en-US" sz="2400" b="0" dirty="0">
                <a:solidFill>
                  <a:srgbClr val="FFFFFF"/>
                </a:solidFill>
                <a:effectLst>
                  <a:outerShdw blurRad="50800" dist="38100" dir="2700000" algn="tl" rotWithShape="0">
                    <a:srgbClr val="000000"/>
                  </a:outerShdw>
                </a:effectLst>
                <a:latin typeface="Arial" charset="0"/>
                <a:ea typeface="ＭＳ Ｐゴシック" charset="0"/>
                <a:cs typeface="Arial" charset="0"/>
              </a:rPr>
              <a:t>Exposition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professor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Adjunct Professor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teaching in 12 nations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The Bible…Basically</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translation director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BibleStudyDownloads.org</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web author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Amman International Church</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occasional preacher</a:t>
            </a:r>
          </a:p>
          <a:p>
            <a:pPr>
              <a:spcBef>
                <a:spcPct val="0"/>
              </a:spcBef>
            </a:pPr>
            <a:endParaRPr lang="en-US" sz="2400" dirty="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BS Bible Study (Hermeneutics) in Arabic</a:t>
            </a:r>
          </a:p>
          <a:p>
            <a:r>
              <a:rPr lang="en-US" dirty="0"/>
              <a:t>______________</a:t>
            </a:r>
          </a:p>
          <a:p>
            <a:r>
              <a:rPr lang="en-US" dirty="0"/>
              <a:t>Common-</a:t>
            </a:r>
            <a:r>
              <a:rPr lang="en-US" dirty="0">
                <a:latin typeface="Arial" charset="0"/>
                <a:ea typeface="ＭＳ Ｐゴシック" charset="0"/>
              </a:rPr>
              <a:t>14</a:t>
            </a:r>
            <a:endParaRPr lang="en-US" dirty="0"/>
          </a:p>
        </p:txBody>
      </p:sp>
    </p:spTree>
    <p:extLst>
      <p:ext uri="{BB962C8B-B14F-4D97-AF65-F5344CB8AC3E}">
        <p14:creationId xmlns:p14="http://schemas.microsoft.com/office/powerpoint/2010/main" val="876681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393" name="Rectangle 2"/>
          <p:cNvSpPr>
            <a:spLocks noGrp="1" noRot="1" noChangeAspect="1" noChangeArrowheads="1" noTextEdit="1"/>
          </p:cNvSpPr>
          <p:nvPr>
            <p:ph type="sldImg"/>
          </p:nvPr>
        </p:nvSpPr>
        <p:spPr>
          <a:xfrm>
            <a:off x="1150938" y="692150"/>
            <a:ext cx="4556125" cy="3416300"/>
          </a:xfrm>
          <a:ln/>
        </p:spPr>
      </p:sp>
      <p:sp>
        <p:nvSpPr>
          <p:cNvPr id="108339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41" name="Rectangle 2"/>
          <p:cNvSpPr>
            <a:spLocks noGrp="1" noRot="1" noChangeAspect="1" noChangeArrowheads="1" noTextEdit="1"/>
          </p:cNvSpPr>
          <p:nvPr>
            <p:ph type="sldImg"/>
          </p:nvPr>
        </p:nvSpPr>
        <p:spPr>
          <a:xfrm>
            <a:off x="1150938" y="692150"/>
            <a:ext cx="4556125" cy="3416300"/>
          </a:xfrm>
          <a:ln/>
        </p:spPr>
      </p:sp>
      <p:sp>
        <p:nvSpPr>
          <p:cNvPr id="108544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489" name="Rectangle 2"/>
          <p:cNvSpPr>
            <a:spLocks noGrp="1" noRot="1" noChangeAspect="1" noChangeArrowheads="1" noTextEdit="1"/>
          </p:cNvSpPr>
          <p:nvPr>
            <p:ph type="sldImg"/>
          </p:nvPr>
        </p:nvSpPr>
        <p:spPr>
          <a:xfrm>
            <a:off x="1150938" y="692150"/>
            <a:ext cx="4556125" cy="3416300"/>
          </a:xfrm>
          <a:ln/>
        </p:spPr>
      </p:sp>
      <p:sp>
        <p:nvSpPr>
          <p:cNvPr id="108749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537" name="Rectangle 2"/>
          <p:cNvSpPr>
            <a:spLocks noGrp="1" noRot="1" noChangeAspect="1" noChangeArrowheads="1" noTextEdit="1"/>
          </p:cNvSpPr>
          <p:nvPr>
            <p:ph type="sldImg"/>
          </p:nvPr>
        </p:nvSpPr>
        <p:spPr>
          <a:xfrm>
            <a:off x="1150938" y="692150"/>
            <a:ext cx="4556125" cy="3416300"/>
          </a:xfrm>
          <a:ln/>
        </p:spPr>
      </p:sp>
      <p:sp>
        <p:nvSpPr>
          <p:cNvPr id="108953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r" rtl="1" eaLnBrk="1" hangingPunct="1"/>
            <a:r>
              <a:rPr lang="ar-JO" noProof="1">
                <a:latin typeface="Times New Roman" charset="0"/>
                <a:ea typeface="ＭＳ Ｐゴシック" charset="0"/>
                <a:cs typeface="ＭＳ Ｐゴシック" charset="0"/>
              </a:rPr>
              <a:t>كنتُ أقوم بتعليم أولئك القادة كلَّ سِفْرٍ من الكتاب المقدَّس من المساقات التي تُقدِّم مسْحًا،  إضافةً إلى مساقات الخلفيَّات لكلٍّ من العهد القديم والعهد الجديد، ومساقاتٍ تتناول ستَّة جوانب من اللاهوت، ومساقاتٍ عن كيفيَّة الوعظ. </a:t>
            </a:r>
            <a:endParaRPr lang="en-US" noProof="1">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Common-75</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r" defTabSz="914400" rtl="1" eaLnBrk="1" fontAlgn="base" latinLnBrk="0" hangingPunct="1">
              <a:lnSpc>
                <a:spcPct val="100000"/>
              </a:lnSpc>
              <a:spcBef>
                <a:spcPct val="30000"/>
              </a:spcBef>
              <a:spcAft>
                <a:spcPct val="0"/>
              </a:spcAft>
              <a:buClrTx/>
              <a:buSzTx/>
              <a:buFontTx/>
              <a:buNone/>
              <a:tabLst/>
              <a:defRPr/>
            </a:pPr>
            <a:r>
              <a:rPr lang="ar-JO" dirty="0">
                <a:latin typeface="Arial" panose="020B0604020202020204" pitchFamily="34" charset="0"/>
                <a:ea typeface="ＭＳ Ｐゴシック" charset="0"/>
                <a:cs typeface="Arial" panose="020B0604020202020204" pitchFamily="34" charset="0"/>
              </a:rPr>
              <a:t>أدَّت الترجمة التي قام بها 800 طالب منذ عام 2003م إلى وجود موادَّ تتناول تعليم الكتاب المقدَّس ودراسته- معظمها عروض تقديميَّة بالبوربوينت </a:t>
            </a:r>
            <a:r>
              <a:rPr lang="en-US" dirty="0">
                <a:latin typeface="Arial" panose="020B0604020202020204" pitchFamily="34" charset="0"/>
                <a:ea typeface="ＭＳ Ｐゴシック" charset="0"/>
                <a:cs typeface="Arial" panose="020B0604020202020204" pitchFamily="34" charset="0"/>
              </a:rPr>
              <a:t>PPT</a:t>
            </a:r>
            <a:r>
              <a:rPr lang="ar-JO" dirty="0">
                <a:latin typeface="Arial" panose="020B0604020202020204" pitchFamily="34" charset="0"/>
                <a:ea typeface="ＭＳ Ｐゴシック" charset="0"/>
                <a:cs typeface="Arial" panose="020B0604020202020204" pitchFamily="34" charset="0"/>
              </a:rPr>
              <a:t>- متاحة في 54 لغة! كلُّ ما يحتاج أيُّ معلِّمٍ أن يفعله هو أن ينقر على الملف في الموقع الإلكترونيِّ ويقوم بتنزيله مجَّانًا ليستطيع تعليم أيِّ سِفْرٍ من أسفار الكتاب المقدَّس إضافةً إلى الكثير من المواضيع الأُخرى. </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Student translation since 2003 with 800 translators has resulted in Bible teaching and study materials—mostly PowerPoint—in 54 languages!  All a teacher needs to do</a:t>
            </a:r>
            <a:r>
              <a:rPr lang="en-US" baseline="0" dirty="0">
                <a:latin typeface="Arial" panose="020B0604020202020204" pitchFamily="34" charset="0"/>
                <a:ea typeface="ＭＳ Ｐゴシック" charset="0"/>
                <a:cs typeface="Arial" panose="020B0604020202020204" pitchFamily="34" charset="0"/>
              </a:rPr>
              <a:t> is click on a file and it downloads for free to teach any book of the Bible and many other subjects.</a:t>
            </a:r>
            <a:endParaRPr lang="en-US" sz="1200" b="0" dirty="0">
              <a:solidFill>
                <a:srgbClr val="FFFFFF"/>
              </a:solidFill>
              <a:latin typeface="Arial" panose="020B0604020202020204" pitchFamily="34" charset="0"/>
              <a:ea typeface="ＭＳ Ｐゴシック" charset="0"/>
              <a:cs typeface="Arial" panose="020B0604020202020204" pitchFamily="34" charset="0"/>
            </a:endParaRP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_____________</a:t>
            </a: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Common-100</a:t>
            </a:r>
          </a:p>
          <a:p>
            <a:pPr eaLnBrk="1" hangingPunct="1"/>
            <a:r>
              <a:rPr lang="en-US" sz="1200" b="0" dirty="0">
                <a:solidFill>
                  <a:srgbClr val="FFFFFF"/>
                </a:solidFill>
                <a:latin typeface="Arial" charset="0"/>
                <a:ea typeface="ＭＳ Ｐゴシック" charset="0"/>
              </a:rPr>
              <a:t>NT Survey (ns)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r" defTabSz="914400" rtl="1" eaLnBrk="1" fontAlgn="base" latinLnBrk="0" hangingPunct="1">
              <a:lnSpc>
                <a:spcPct val="100000"/>
              </a:lnSpc>
              <a:spcBef>
                <a:spcPct val="30000"/>
              </a:spcBef>
              <a:spcAft>
                <a:spcPct val="0"/>
              </a:spcAft>
              <a:buClrTx/>
              <a:buSzTx/>
              <a:buFontTx/>
              <a:buNone/>
              <a:tabLst/>
              <a:defRPr/>
            </a:pPr>
            <a:r>
              <a:rPr lang="ar-JO" dirty="0">
                <a:latin typeface="Arial" panose="020B0604020202020204" pitchFamily="34" charset="0"/>
                <a:ea typeface="ＭＳ Ｐゴシック" charset="0"/>
                <a:cs typeface="Arial" panose="020B0604020202020204" pitchFamily="34" charset="0"/>
              </a:rPr>
              <a:t>التعليم الذي كنتُ أقوم به منذ أن كان عمري 15 سنةً أدَّى إلى وجود موادَّ تتناول تعليم الكتاب المقدَّس ودراسته- معظمها عروض تقديميَّة بالبوربوينت </a:t>
            </a:r>
            <a:r>
              <a:rPr lang="en-US" dirty="0">
                <a:latin typeface="Arial" panose="020B0604020202020204" pitchFamily="34" charset="0"/>
                <a:ea typeface="ＭＳ Ｐゴシック" charset="0"/>
                <a:cs typeface="Arial" panose="020B0604020202020204" pitchFamily="34" charset="0"/>
              </a:rPr>
              <a:t>PPT</a:t>
            </a:r>
            <a:r>
              <a:rPr lang="ar-JO" dirty="0">
                <a:latin typeface="Arial" panose="020B0604020202020204" pitchFamily="34" charset="0"/>
                <a:ea typeface="ＭＳ Ｐゴシック" charset="0"/>
                <a:cs typeface="Arial" panose="020B0604020202020204" pitchFamily="34" charset="0"/>
              </a:rPr>
              <a:t>- متاحة في 54 لغة! توجد لكلِّ مساقٍ صورةٌ مُرفَقَةٌ به.</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My teaching since age 15 has resulted in Bible teaching and study materials—mostly PowerPoint—in 54 languages!  The courses each have a picture associated with them.</a:t>
            </a:r>
            <a:endParaRPr lang="en-US" sz="1200" b="0" dirty="0">
              <a:solidFill>
                <a:srgbClr val="FFFFFF"/>
              </a:solidFill>
              <a:latin typeface="Arial" panose="020B0604020202020204" pitchFamily="34" charset="0"/>
              <a:ea typeface="ＭＳ Ｐゴシック" charset="0"/>
              <a:cs typeface="Arial" panose="020B0604020202020204" pitchFamily="34" charset="0"/>
            </a:endParaRP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_____________</a:t>
            </a: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Common-101</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1177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r" defTabSz="914400" rtl="1" eaLnBrk="1" fontAlgn="base" latinLnBrk="0" hangingPunct="1">
              <a:lnSpc>
                <a:spcPct val="100000"/>
              </a:lnSpc>
              <a:spcBef>
                <a:spcPct val="30000"/>
              </a:spcBef>
              <a:spcAft>
                <a:spcPct val="0"/>
              </a:spcAft>
              <a:buClrTx/>
              <a:buSzTx/>
              <a:buFontTx/>
              <a:buNone/>
              <a:tabLst/>
              <a:defRPr/>
            </a:pPr>
            <a:r>
              <a:rPr lang="ar-JO" dirty="0">
                <a:latin typeface="Arial" panose="020B0604020202020204" pitchFamily="34" charset="0"/>
                <a:ea typeface="ＭＳ Ｐゴシック" charset="0"/>
                <a:cs typeface="Arial" panose="020B0604020202020204" pitchFamily="34" charset="0"/>
              </a:rPr>
              <a:t>جميع اللغات للترجمة موجودة ضمن العمود الذي على يسار الصفحة.</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All languages for translation are listed in the left column.</a:t>
            </a:r>
            <a:endParaRPr lang="en-US" sz="1200" b="0" dirty="0">
              <a:solidFill>
                <a:srgbClr val="FFFFFF"/>
              </a:solidFill>
              <a:latin typeface="Arial" panose="020B0604020202020204" pitchFamily="34" charset="0"/>
              <a:ea typeface="ＭＳ Ｐゴシック" charset="0"/>
              <a:cs typeface="Arial" panose="020B0604020202020204" pitchFamily="34" charset="0"/>
            </a:endParaRP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_____________</a:t>
            </a: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Common-102</a:t>
            </a:r>
          </a:p>
        </p:txBody>
      </p:sp>
    </p:spTree>
    <p:extLst>
      <p:ext uri="{BB962C8B-B14F-4D97-AF65-F5344CB8AC3E}">
        <p14:creationId xmlns:p14="http://schemas.microsoft.com/office/powerpoint/2010/main" val="3176582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6007FEE8-C627-0443-82A2-C751C4DBFB9F}" type="slidenum">
              <a:rPr lang="en-US"/>
              <a:pPr>
                <a:defRPr/>
              </a:pPr>
              <a:t>‹#›</a:t>
            </a:fld>
            <a:endParaRPr lang="en-US"/>
          </a:p>
        </p:txBody>
      </p:sp>
    </p:spTree>
    <p:extLst>
      <p:ext uri="{BB962C8B-B14F-4D97-AF65-F5344CB8AC3E}">
        <p14:creationId xmlns:p14="http://schemas.microsoft.com/office/powerpoint/2010/main" val="2600785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0350EE5-A848-9B46-9932-70FAA99B0C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09355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DFD0B842-3E5B-C74B-ABE4-BC80032E9176}" type="slidenum">
              <a:rPr lang="en-US"/>
              <a:pPr>
                <a:defRPr/>
              </a:pPr>
              <a:t>‹#›</a:t>
            </a:fld>
            <a:endParaRPr lang="en-US"/>
          </a:p>
        </p:txBody>
      </p:sp>
    </p:spTree>
    <p:extLst>
      <p:ext uri="{BB962C8B-B14F-4D97-AF65-F5344CB8AC3E}">
        <p14:creationId xmlns:p14="http://schemas.microsoft.com/office/powerpoint/2010/main" val="16415944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513D0586-E391-9244-92B5-F3231BB448EA}" type="slidenum">
              <a:rPr lang="en-US"/>
              <a:pPr>
                <a:defRPr/>
              </a:pPr>
              <a:t>‹#›</a:t>
            </a:fld>
            <a:endParaRPr lang="en-US"/>
          </a:p>
        </p:txBody>
      </p:sp>
    </p:spTree>
    <p:extLst>
      <p:ext uri="{BB962C8B-B14F-4D97-AF65-F5344CB8AC3E}">
        <p14:creationId xmlns:p14="http://schemas.microsoft.com/office/powerpoint/2010/main" val="6079323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6651B406-DA85-E74B-A740-3DFC0507F23F}" type="slidenum">
              <a:rPr lang="en-US"/>
              <a:pPr>
                <a:defRPr/>
              </a:pPr>
              <a:t>‹#›</a:t>
            </a:fld>
            <a:endParaRPr lang="en-US"/>
          </a:p>
        </p:txBody>
      </p:sp>
    </p:spTree>
    <p:extLst>
      <p:ext uri="{BB962C8B-B14F-4D97-AF65-F5344CB8AC3E}">
        <p14:creationId xmlns:p14="http://schemas.microsoft.com/office/powerpoint/2010/main" val="38756300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5DFD2071-DEE6-BA45-BEFD-FEBFF1C43950}" type="slidenum">
              <a:rPr lang="en-US"/>
              <a:pPr>
                <a:defRPr/>
              </a:pPr>
              <a:t>‹#›</a:t>
            </a:fld>
            <a:endParaRPr lang="en-US"/>
          </a:p>
        </p:txBody>
      </p:sp>
    </p:spTree>
    <p:extLst>
      <p:ext uri="{BB962C8B-B14F-4D97-AF65-F5344CB8AC3E}">
        <p14:creationId xmlns:p14="http://schemas.microsoft.com/office/powerpoint/2010/main" val="2505712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4D3FE6F-6FB9-A84A-8BED-55F96EE3A04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24394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623180E-0E7D-A74C-9533-2E9EB0035C3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34204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F1AA9DFE-4A42-1B48-A2EE-29C97E3BBC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4380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A64797-F9EA-FF42-AA7E-746FE049B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5988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40970E-DC3D-3348-A433-26618D549E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9191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D9855A-4357-0942-97FD-FBDEF0584C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781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7B27A5-052A-EC4F-A8E6-F8D266EF38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8945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B63C483-DD42-7345-A96C-528C0D7B4A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3241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D6EF602-0AFA-F04C-BFDC-A18C0D6FF3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1594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7D8F5EA-5310-FD49-A1DC-F6D8430436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9095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460FBE-0A75-7E4B-9F25-48C24DA8C3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7659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F6293B-9555-8E4C-A88E-4A8299C061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5791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2D69C0-1745-8F41-BB85-7749769699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2941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2784C6-A1E7-D64D-9553-AA9B2EE1B9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963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D40C8F-A1D5-FA43-BDE4-AF46D34E67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4603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29807195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36658461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14462878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11821260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1964143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6246B88-764E-2948-8BCA-F6275ED169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75440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2414562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3855414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130031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9164006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17865445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11470293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19857355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1EA06D6-6B87-4D46-B9CC-AEA74BA95A3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07720748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3C79A5-DE53-1149-A9E6-D2713884ADD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31148232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49A7EAB-011F-954C-87B8-4DAEA222CE7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0540945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51C6E23-BB24-0B4E-9A57-EBFF1746F6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806937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379D9CD-6353-C74D-9ACA-B03F751583F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17074685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4FF8B9D-39E2-1746-BB72-359D4F27549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53592836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EC525F80-B2E6-0141-AD0D-504ECA9645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76097309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4AF827A-71A9-0948-9EE8-8C2F5C09547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91641471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07F5C4-A7A7-5348-96E4-ED6A5FF2B90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3347450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46BBC65-1E49-7F4A-AD01-7128C3101DB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87698769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8C6013-CC56-1641-A880-E7061668D20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89613041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6B99D5-944C-F046-A085-66C0FD9D72E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65185382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pPr>
                <a:defRPr/>
              </a:pPr>
              <a:t>‹#›</a:t>
            </a:fld>
            <a:endParaRPr lang="en-US"/>
          </a:p>
        </p:txBody>
      </p:sp>
    </p:spTree>
    <p:extLst>
      <p:ext uri="{BB962C8B-B14F-4D97-AF65-F5344CB8AC3E}">
        <p14:creationId xmlns:p14="http://schemas.microsoft.com/office/powerpoint/2010/main" val="32237745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pPr>
                <a:defRPr/>
              </a:pPr>
              <a:t>‹#›</a:t>
            </a:fld>
            <a:endParaRPr lang="en-US"/>
          </a:p>
        </p:txBody>
      </p:sp>
    </p:spTree>
    <p:extLst>
      <p:ext uri="{BB962C8B-B14F-4D97-AF65-F5344CB8AC3E}">
        <p14:creationId xmlns:p14="http://schemas.microsoft.com/office/powerpoint/2010/main" val="269427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9BE8CD6D-2E4F-D54A-BB60-3BBB34E88C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96229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pPr>
                <a:defRPr/>
              </a:pPr>
              <a:t>‹#›</a:t>
            </a:fld>
            <a:endParaRPr lang="en-US"/>
          </a:p>
        </p:txBody>
      </p:sp>
    </p:spTree>
    <p:extLst>
      <p:ext uri="{BB962C8B-B14F-4D97-AF65-F5344CB8AC3E}">
        <p14:creationId xmlns:p14="http://schemas.microsoft.com/office/powerpoint/2010/main" val="3254311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pPr>
                <a:defRPr/>
              </a:pPr>
              <a:t>‹#›</a:t>
            </a:fld>
            <a:endParaRPr lang="en-US"/>
          </a:p>
        </p:txBody>
      </p:sp>
    </p:spTree>
    <p:extLst>
      <p:ext uri="{BB962C8B-B14F-4D97-AF65-F5344CB8AC3E}">
        <p14:creationId xmlns:p14="http://schemas.microsoft.com/office/powerpoint/2010/main" val="18891286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pPr>
                <a:defRPr/>
              </a:pPr>
              <a:t>‹#›</a:t>
            </a:fld>
            <a:endParaRPr lang="en-US"/>
          </a:p>
        </p:txBody>
      </p:sp>
    </p:spTree>
    <p:extLst>
      <p:ext uri="{BB962C8B-B14F-4D97-AF65-F5344CB8AC3E}">
        <p14:creationId xmlns:p14="http://schemas.microsoft.com/office/powerpoint/2010/main" val="30925376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pPr>
                <a:defRPr/>
              </a:pPr>
              <a:t>‹#›</a:t>
            </a:fld>
            <a:endParaRPr lang="en-US"/>
          </a:p>
        </p:txBody>
      </p:sp>
    </p:spTree>
    <p:extLst>
      <p:ext uri="{BB962C8B-B14F-4D97-AF65-F5344CB8AC3E}">
        <p14:creationId xmlns:p14="http://schemas.microsoft.com/office/powerpoint/2010/main" val="26652395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pPr>
                <a:defRPr/>
              </a:pPr>
              <a:t>‹#›</a:t>
            </a:fld>
            <a:endParaRPr lang="en-US"/>
          </a:p>
        </p:txBody>
      </p:sp>
    </p:spTree>
    <p:extLst>
      <p:ext uri="{BB962C8B-B14F-4D97-AF65-F5344CB8AC3E}">
        <p14:creationId xmlns:p14="http://schemas.microsoft.com/office/powerpoint/2010/main" val="23690673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pPr>
                <a:defRPr/>
              </a:pPr>
              <a:t>‹#›</a:t>
            </a:fld>
            <a:endParaRPr lang="en-US"/>
          </a:p>
        </p:txBody>
      </p:sp>
    </p:spTree>
    <p:extLst>
      <p:ext uri="{BB962C8B-B14F-4D97-AF65-F5344CB8AC3E}">
        <p14:creationId xmlns:p14="http://schemas.microsoft.com/office/powerpoint/2010/main" val="29153876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pPr>
                <a:defRPr/>
              </a:pPr>
              <a:t>‹#›</a:t>
            </a:fld>
            <a:endParaRPr lang="en-US"/>
          </a:p>
        </p:txBody>
      </p:sp>
    </p:spTree>
    <p:extLst>
      <p:ext uri="{BB962C8B-B14F-4D97-AF65-F5344CB8AC3E}">
        <p14:creationId xmlns:p14="http://schemas.microsoft.com/office/powerpoint/2010/main" val="37589041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pPr>
                <a:defRPr/>
              </a:pPr>
              <a:t>‹#›</a:t>
            </a:fld>
            <a:endParaRPr lang="en-US"/>
          </a:p>
        </p:txBody>
      </p:sp>
    </p:spTree>
    <p:extLst>
      <p:ext uri="{BB962C8B-B14F-4D97-AF65-F5344CB8AC3E}">
        <p14:creationId xmlns:p14="http://schemas.microsoft.com/office/powerpoint/2010/main" val="19272533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pPr>
                <a:defRPr/>
              </a:pPr>
              <a:t>‹#›</a:t>
            </a:fld>
            <a:endParaRPr lang="en-US"/>
          </a:p>
        </p:txBody>
      </p:sp>
    </p:spTree>
    <p:extLst>
      <p:ext uri="{BB962C8B-B14F-4D97-AF65-F5344CB8AC3E}">
        <p14:creationId xmlns:p14="http://schemas.microsoft.com/office/powerpoint/2010/main" val="24169516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77966388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ECCA823A-C22F-3744-92AA-86E835143B3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24496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97819000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75732790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30413832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54557889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07503977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24793998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65671973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93488784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495662021"/>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259623798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20F84515-70F5-134F-8155-BDA6B024ED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560509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6021697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92634165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78645873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41148564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8320006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5744660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96761143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32380564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91898091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3903292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B5CA8C8-AF6D-C347-A7B3-3BFBBBE7D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12720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585935918"/>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59032241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572F3A46-0821-0F47-BC2C-6694E41C2028}" type="slidenum">
              <a:rPr lang="en-US"/>
              <a:pPr>
                <a:defRPr/>
              </a:pPr>
              <a:t>‹#›</a:t>
            </a:fld>
            <a:endParaRPr lang="en-US"/>
          </a:p>
        </p:txBody>
      </p:sp>
    </p:spTree>
    <p:extLst>
      <p:ext uri="{BB962C8B-B14F-4D97-AF65-F5344CB8AC3E}">
        <p14:creationId xmlns:p14="http://schemas.microsoft.com/office/powerpoint/2010/main" val="3473797903"/>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3227E552-0C97-2C48-BCA9-205C2AF46A52}" type="slidenum">
              <a:rPr lang="en-US"/>
              <a:pPr>
                <a:defRPr/>
              </a:pPr>
              <a:t>‹#›</a:t>
            </a:fld>
            <a:endParaRPr lang="en-US"/>
          </a:p>
        </p:txBody>
      </p:sp>
    </p:spTree>
    <p:extLst>
      <p:ext uri="{BB962C8B-B14F-4D97-AF65-F5344CB8AC3E}">
        <p14:creationId xmlns:p14="http://schemas.microsoft.com/office/powerpoint/2010/main" val="2564129169"/>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4AD43375-28E5-FD47-AB88-FC7AA516821E}" type="slidenum">
              <a:rPr lang="en-US"/>
              <a:pPr>
                <a:defRPr/>
              </a:pPr>
              <a:t>‹#›</a:t>
            </a:fld>
            <a:endParaRPr lang="en-US"/>
          </a:p>
        </p:txBody>
      </p:sp>
    </p:spTree>
    <p:extLst>
      <p:ext uri="{BB962C8B-B14F-4D97-AF65-F5344CB8AC3E}">
        <p14:creationId xmlns:p14="http://schemas.microsoft.com/office/powerpoint/2010/main" val="34607587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B1356484-D6D8-AD4C-9C0E-C338B041B0FE}" type="slidenum">
              <a:rPr lang="en-US"/>
              <a:pPr>
                <a:defRPr/>
              </a:pPr>
              <a:t>‹#›</a:t>
            </a:fld>
            <a:endParaRPr lang="en-US"/>
          </a:p>
        </p:txBody>
      </p:sp>
    </p:spTree>
    <p:extLst>
      <p:ext uri="{BB962C8B-B14F-4D97-AF65-F5344CB8AC3E}">
        <p14:creationId xmlns:p14="http://schemas.microsoft.com/office/powerpoint/2010/main" val="247495248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8525BA08-4325-2A49-8F17-CB36CFEC8B1C}" type="slidenum">
              <a:rPr lang="en-US"/>
              <a:pPr>
                <a:defRPr/>
              </a:pPr>
              <a:t>‹#›</a:t>
            </a:fld>
            <a:endParaRPr lang="en-US"/>
          </a:p>
        </p:txBody>
      </p:sp>
    </p:spTree>
    <p:extLst>
      <p:ext uri="{BB962C8B-B14F-4D97-AF65-F5344CB8AC3E}">
        <p14:creationId xmlns:p14="http://schemas.microsoft.com/office/powerpoint/2010/main" val="3524124330"/>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E47E3018-3F42-414E-9577-851D4BC46275}" type="slidenum">
              <a:rPr lang="en-US"/>
              <a:pPr>
                <a:defRPr/>
              </a:pPr>
              <a:t>‹#›</a:t>
            </a:fld>
            <a:endParaRPr lang="en-US"/>
          </a:p>
        </p:txBody>
      </p:sp>
    </p:spTree>
    <p:extLst>
      <p:ext uri="{BB962C8B-B14F-4D97-AF65-F5344CB8AC3E}">
        <p14:creationId xmlns:p14="http://schemas.microsoft.com/office/powerpoint/2010/main" val="40032497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D6604D93-8A0D-824E-9490-B24562CDB1E1}" type="slidenum">
              <a:rPr lang="en-US"/>
              <a:pPr>
                <a:defRPr/>
              </a:pPr>
              <a:t>‹#›</a:t>
            </a:fld>
            <a:endParaRPr lang="en-US"/>
          </a:p>
        </p:txBody>
      </p:sp>
    </p:spTree>
    <p:extLst>
      <p:ext uri="{BB962C8B-B14F-4D97-AF65-F5344CB8AC3E}">
        <p14:creationId xmlns:p14="http://schemas.microsoft.com/office/powerpoint/2010/main" val="401615819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246AC23-37FE-EA4B-B83D-8985F7056407}" type="slidenum">
              <a:rPr lang="en-US"/>
              <a:pPr>
                <a:defRPr/>
              </a:pPr>
              <a:t>‹#›</a:t>
            </a:fld>
            <a:endParaRPr lang="en-US"/>
          </a:p>
        </p:txBody>
      </p:sp>
    </p:spTree>
    <p:extLst>
      <p:ext uri="{BB962C8B-B14F-4D97-AF65-F5344CB8AC3E}">
        <p14:creationId xmlns:p14="http://schemas.microsoft.com/office/powerpoint/2010/main" val="176985753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EAD8FB9-6CA0-854C-BFC1-6FE80DAC15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15678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C30551B5-1B83-DC4F-A4F2-A766472CC1D6}" type="slidenum">
              <a:rPr lang="en-US"/>
              <a:pPr>
                <a:defRPr/>
              </a:pPr>
              <a:t>‹#›</a:t>
            </a:fld>
            <a:endParaRPr lang="en-US"/>
          </a:p>
        </p:txBody>
      </p:sp>
    </p:spTree>
    <p:extLst>
      <p:ext uri="{BB962C8B-B14F-4D97-AF65-F5344CB8AC3E}">
        <p14:creationId xmlns:p14="http://schemas.microsoft.com/office/powerpoint/2010/main" val="3856269932"/>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DE05CC64-E897-7842-AD9F-BC6A527E0544}" type="slidenum">
              <a:rPr lang="en-US"/>
              <a:pPr>
                <a:defRPr/>
              </a:pPr>
              <a:t>‹#›</a:t>
            </a:fld>
            <a:endParaRPr lang="en-US"/>
          </a:p>
        </p:txBody>
      </p:sp>
    </p:spTree>
    <p:extLst>
      <p:ext uri="{BB962C8B-B14F-4D97-AF65-F5344CB8AC3E}">
        <p14:creationId xmlns:p14="http://schemas.microsoft.com/office/powerpoint/2010/main" val="174255312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523E45B4-9DA5-C747-9576-7158D3EDE56C}" type="slidenum">
              <a:rPr lang="en-US"/>
              <a:pPr>
                <a:defRPr/>
              </a:pPr>
              <a:t>‹#›</a:t>
            </a:fld>
            <a:endParaRPr lang="en-US"/>
          </a:p>
        </p:txBody>
      </p:sp>
    </p:spTree>
    <p:extLst>
      <p:ext uri="{BB962C8B-B14F-4D97-AF65-F5344CB8AC3E}">
        <p14:creationId xmlns:p14="http://schemas.microsoft.com/office/powerpoint/2010/main" val="3802039154"/>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51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51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6C270911-B96F-6443-B0A8-5C0B8A7A8C38}" type="slidenum">
              <a:rPr lang="en-US"/>
              <a:pPr>
                <a:defRPr/>
              </a:pPr>
              <a:t>‹#›</a:t>
            </a:fld>
            <a:endParaRPr lang="en-US"/>
          </a:p>
        </p:txBody>
      </p:sp>
    </p:spTree>
    <p:extLst>
      <p:ext uri="{BB962C8B-B14F-4D97-AF65-F5344CB8AC3E}">
        <p14:creationId xmlns:p14="http://schemas.microsoft.com/office/powerpoint/2010/main" val="10343175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DEBE1344-0F83-804F-B58B-07552DE85D40}" type="slidenum">
              <a:rPr lang="en-US"/>
              <a:pPr>
                <a:defRPr/>
              </a:pPr>
              <a:t>‹#›</a:t>
            </a:fld>
            <a:endParaRPr lang="en-US"/>
          </a:p>
        </p:txBody>
      </p:sp>
    </p:spTree>
    <p:extLst>
      <p:ext uri="{BB962C8B-B14F-4D97-AF65-F5344CB8AC3E}">
        <p14:creationId xmlns:p14="http://schemas.microsoft.com/office/powerpoint/2010/main" val="8881108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562C1661-BB1B-4443-B596-B35745233B00}" type="slidenum">
              <a:rPr lang="en-US"/>
              <a:pPr>
                <a:defRPr/>
              </a:pPr>
              <a:t>‹#›</a:t>
            </a:fld>
            <a:endParaRPr lang="en-US"/>
          </a:p>
        </p:txBody>
      </p:sp>
    </p:spTree>
    <p:extLst>
      <p:ext uri="{BB962C8B-B14F-4D97-AF65-F5344CB8AC3E}">
        <p14:creationId xmlns:p14="http://schemas.microsoft.com/office/powerpoint/2010/main" val="15491340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63B5D09C-8788-B14B-8865-582D7E15283E}" type="slidenum">
              <a:rPr lang="en-US"/>
              <a:pPr>
                <a:defRPr/>
              </a:pPr>
              <a:t>‹#›</a:t>
            </a:fld>
            <a:endParaRPr lang="en-US"/>
          </a:p>
        </p:txBody>
      </p:sp>
    </p:spTree>
    <p:extLst>
      <p:ext uri="{BB962C8B-B14F-4D97-AF65-F5344CB8AC3E}">
        <p14:creationId xmlns:p14="http://schemas.microsoft.com/office/powerpoint/2010/main" val="12073232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defTabSz="449263" eaLnBrk="1" hangingPunct="1">
              <a:defRPr/>
            </a:lvl1pPr>
          </a:lstStyle>
          <a:p>
            <a:pPr>
              <a:defRPr/>
            </a:pPr>
            <a:fld id="{9719E63B-2D07-7D43-BD15-04832C14F65C}" type="slidenum">
              <a:rPr lang="en-US"/>
              <a:pPr>
                <a:defRPr/>
              </a:pPr>
              <a:t>‹#›</a:t>
            </a:fld>
            <a:endParaRPr lang="en-US"/>
          </a:p>
        </p:txBody>
      </p:sp>
    </p:spTree>
    <p:extLst>
      <p:ext uri="{BB962C8B-B14F-4D97-AF65-F5344CB8AC3E}">
        <p14:creationId xmlns:p14="http://schemas.microsoft.com/office/powerpoint/2010/main" val="36914716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defTabSz="449263" eaLnBrk="1" hangingPunct="1">
              <a:defRPr/>
            </a:lvl1pPr>
          </a:lstStyle>
          <a:p>
            <a:pPr>
              <a:defRPr/>
            </a:pPr>
            <a:fld id="{543BC3BB-C43A-904D-94E5-9773A3BCCA22}" type="slidenum">
              <a:rPr lang="en-US"/>
              <a:pPr>
                <a:defRPr/>
              </a:pPr>
              <a:t>‹#›</a:t>
            </a:fld>
            <a:endParaRPr lang="en-US"/>
          </a:p>
        </p:txBody>
      </p:sp>
    </p:spTree>
    <p:extLst>
      <p:ext uri="{BB962C8B-B14F-4D97-AF65-F5344CB8AC3E}">
        <p14:creationId xmlns:p14="http://schemas.microsoft.com/office/powerpoint/2010/main" val="29398836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defTabSz="449263" eaLnBrk="1" hangingPunct="1">
              <a:defRPr/>
            </a:lvl1pPr>
          </a:lstStyle>
          <a:p>
            <a:pPr>
              <a:defRPr/>
            </a:pPr>
            <a:fld id="{E927876C-7F24-DA4E-A840-D9E3A333888F}" type="slidenum">
              <a:rPr lang="en-US"/>
              <a:pPr>
                <a:defRPr/>
              </a:pPr>
              <a:t>‹#›</a:t>
            </a:fld>
            <a:endParaRPr lang="en-US"/>
          </a:p>
        </p:txBody>
      </p:sp>
    </p:spTree>
    <p:extLst>
      <p:ext uri="{BB962C8B-B14F-4D97-AF65-F5344CB8AC3E}">
        <p14:creationId xmlns:p14="http://schemas.microsoft.com/office/powerpoint/2010/main" val="2037893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0.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defTabSz="914400" fontAlgn="base">
              <a:spcAft>
                <a:spcPct val="0"/>
              </a:spcAft>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defTabSz="914400" fontAlgn="base">
              <a:spcAft>
                <a:spcPct val="0"/>
              </a:spcAft>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defTabSz="914400" fontAlgn="base">
              <a:spcAft>
                <a:spcPct val="0"/>
              </a:spcAft>
              <a:defRPr/>
            </a:pPr>
            <a:fld id="{95E97C7D-9A50-5C4B-9507-1233EF22265B}" type="slidenum">
              <a:rPr lang="en-US">
                <a:solidFill>
                  <a:srgbClr val="FFFFFF"/>
                </a:solidFill>
                <a:latin typeface="Times New Roman" charset="0"/>
                <a:ea typeface="ＭＳ Ｐゴシック" charset="0"/>
                <a:cs typeface="ＭＳ Ｐゴシック" charset="0"/>
              </a:rPr>
              <a:pPr defTabSz="914400" fontAlgn="base">
                <a:spcAft>
                  <a:spcPct val="0"/>
                </a:spcAft>
                <a:defRPr/>
              </a:pPr>
              <a:t>‹#›</a:t>
            </a:fld>
            <a:endParaRPr lang="en-US">
              <a:solidFill>
                <a:srgbClr val="FFFFFF"/>
              </a:solidFill>
              <a:latin typeface="Times New Roman" charset="0"/>
              <a:ea typeface="ＭＳ Ｐゴシック" charset="0"/>
              <a:cs typeface="ＭＳ Ｐゴシック" charset="0"/>
            </a:endParaRPr>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6088143"/>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00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4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0" hangingPunct="0">
              <a:defRPr sz="1400">
                <a:solidFill>
                  <a:srgbClr val="000000"/>
                </a:solidFill>
                <a:ea typeface="Osaka"/>
                <a:cs typeface="Osaka"/>
              </a:defRPr>
            </a:lvl1pPr>
          </a:lstStyle>
          <a:p>
            <a:pPr>
              <a:defRPr/>
            </a:pPr>
            <a:endParaRPr lang="en-US"/>
          </a:p>
        </p:txBody>
      </p:sp>
      <p:sp>
        <p:nvSpPr>
          <p:cNvPr id="304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ea typeface="Osaka"/>
                <a:cs typeface="Osaka"/>
              </a:defRPr>
            </a:lvl1pPr>
          </a:lstStyle>
          <a:p>
            <a:pPr>
              <a:defRPr/>
            </a:pPr>
            <a:endParaRPr lang="en-US"/>
          </a:p>
        </p:txBody>
      </p:sp>
      <p:sp>
        <p:nvSpPr>
          <p:cNvPr id="304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000000"/>
                </a:solidFill>
                <a:ea typeface="Osaka" charset="0"/>
                <a:cs typeface="Osaka" charset="0"/>
              </a:defRPr>
            </a:lvl1pPr>
          </a:lstStyle>
          <a:p>
            <a:pPr>
              <a:defRPr/>
            </a:pPr>
            <a:fld id="{A73248D0-4F86-C24B-AFDD-562F2121987F}" type="slidenum">
              <a:rPr lang="en-US"/>
              <a:pPr>
                <a:defRPr/>
              </a:pPr>
              <a:t>‹#›</a:t>
            </a:fld>
            <a:endParaRPr lang="en-US"/>
          </a:p>
        </p:txBody>
      </p:sp>
    </p:spTree>
    <p:extLst>
      <p:ext uri="{BB962C8B-B14F-4D97-AF65-F5344CB8AC3E}">
        <p14:creationId xmlns:p14="http://schemas.microsoft.com/office/powerpoint/2010/main" val="2023996829"/>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66D0D398-FF43-1C4F-8297-9E559731ED79}"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9821009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4FB8A746-AC4E-B04B-B719-B00109B78261}" type="slidenum">
              <a:rPr lang="en-US"/>
              <a:pPr>
                <a:defRPr/>
              </a:pPr>
              <a:t>‹#›</a:t>
            </a:fld>
            <a:endParaRPr lang="en-US"/>
          </a:p>
        </p:txBody>
      </p:sp>
    </p:spTree>
    <p:extLst>
      <p:ext uri="{BB962C8B-B14F-4D97-AF65-F5344CB8AC3E}">
        <p14:creationId xmlns:p14="http://schemas.microsoft.com/office/powerpoint/2010/main" val="918889921"/>
      </p:ext>
    </p:extLst>
  </p:cSld>
  <p:clrMap bg1="dk2" tx1="lt1" bg2="dk1"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E63F0F31-D4FB-8248-B4DE-041C46298C0C}" type="slidenum">
              <a:rPr lang="en-US"/>
              <a:pPr>
                <a:defRPr/>
              </a:pPr>
              <a:t>‹#›</a:t>
            </a:fld>
            <a:endParaRPr lang="en-US"/>
          </a:p>
        </p:txBody>
      </p:sp>
    </p:spTree>
    <p:extLst>
      <p:ext uri="{BB962C8B-B14F-4D97-AF65-F5344CB8AC3E}">
        <p14:creationId xmlns:p14="http://schemas.microsoft.com/office/powerpoint/2010/main" val="788868974"/>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3C66E19-9CD0-224A-9094-37324153C567}" type="slidenum">
              <a:rPr lang="en-US"/>
              <a:pPr>
                <a:defRPr/>
              </a:pPr>
              <a:t>‹#›</a:t>
            </a:fld>
            <a:endParaRPr lang="en-US"/>
          </a:p>
        </p:txBody>
      </p:sp>
    </p:spTree>
    <p:extLst>
      <p:ext uri="{BB962C8B-B14F-4D97-AF65-F5344CB8AC3E}">
        <p14:creationId xmlns:p14="http://schemas.microsoft.com/office/powerpoint/2010/main" val="1513552588"/>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288786670"/>
      </p:ext>
    </p:extLst>
  </p:cSld>
  <p:clrMap bg1="dk2" tx1="lt1" bg2="dk1" tx2="lt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51079678"/>
      </p:ext>
    </p:extLst>
  </p:cSld>
  <p:clrMap bg1="dk2" tx1="lt1" bg2="dk1"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2680567001"/>
      </p:ext>
    </p:extLst>
  </p:cSld>
  <p:clrMap bg1="lt1" tx1="dk1" bg2="lt2" tx2="dk2" accent1="accent1" accent2="accent2" accent3="accent3" accent4="accent4" accent5="accent5" accent6="accent6" hlink="hlink" folHlink="folHlink"/>
  <p:sldLayoutIdLst>
    <p:sldLayoutId id="2147483886"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F545878A-AC4C-CD42-97F5-6ABF71E5AB85}" type="slidenum">
              <a:rPr lang="en-US"/>
              <a:pPr>
                <a:defRPr/>
              </a:pPr>
              <a:t>‹#›</a:t>
            </a:fld>
            <a:endParaRPr lang="en-US"/>
          </a:p>
        </p:txBody>
      </p:sp>
    </p:spTree>
    <p:extLst>
      <p:ext uri="{BB962C8B-B14F-4D97-AF65-F5344CB8AC3E}">
        <p14:creationId xmlns:p14="http://schemas.microsoft.com/office/powerpoint/2010/main" val="2738757582"/>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8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21.gif"/></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37.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69.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9.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3" y="-122396"/>
            <a:ext cx="9288463" cy="6980396"/>
          </a:xfrm>
          <a:prstGeom prst="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pic>
        <p:nvPicPr>
          <p:cNvPr id="2" name="Picture 1"/>
          <p:cNvPicPr>
            <a:picLocks noChangeAspect="1"/>
          </p:cNvPicPr>
          <p:nvPr/>
        </p:nvPicPr>
        <p:blipFill>
          <a:blip r:embed="rId2"/>
          <a:stretch>
            <a:fillRect/>
          </a:stretch>
        </p:blipFill>
        <p:spPr>
          <a:xfrm>
            <a:off x="1074747" y="1531357"/>
            <a:ext cx="6666433" cy="4420135"/>
          </a:xfrm>
          <a:prstGeom prst="rect">
            <a:avLst/>
          </a:prstGeom>
        </p:spPr>
      </p:pic>
      <p:sp>
        <p:nvSpPr>
          <p:cNvPr id="382977" name="Title 1"/>
          <p:cNvSpPr>
            <a:spLocks noGrp="1"/>
          </p:cNvSpPr>
          <p:nvPr>
            <p:ph type="title"/>
          </p:nvPr>
        </p:nvSpPr>
        <p:spPr>
          <a:xfrm>
            <a:off x="125660" y="466124"/>
            <a:ext cx="8564606" cy="2121212"/>
          </a:xfrm>
        </p:spPr>
        <p:txBody>
          <a:bodyPr/>
          <a:lstStyle/>
          <a:p>
            <a:pPr>
              <a:defRPr/>
            </a:pPr>
            <a:r>
              <a:rPr lang="ar-JO" sz="8000" dirty="0">
                <a:solidFill>
                  <a:schemeClr val="bg2"/>
                </a:solidFill>
                <a:effectLst/>
                <a:latin typeface="Arial" charset="0"/>
                <a:ea typeface="ＭＳ Ｐゴシック" charset="0"/>
              </a:rPr>
              <a:t>معرفة بعضنا البعض</a:t>
            </a:r>
            <a:endParaRPr lang="en-US" sz="8000" b="1" dirty="0">
              <a:solidFill>
                <a:schemeClr val="bg2"/>
              </a:solidFill>
              <a:effectLst/>
              <a:latin typeface="Arial" charset="0"/>
              <a:ea typeface="ＭＳ Ｐゴシック" charset="0"/>
            </a:endParaRPr>
          </a:p>
        </p:txBody>
      </p:sp>
      <p:sp>
        <p:nvSpPr>
          <p:cNvPr id="3" name="Rectangle 2">
            <a:extLst>
              <a:ext uri="{FF2B5EF4-FFF2-40B4-BE49-F238E27FC236}">
                <a16:creationId xmlns:a16="http://schemas.microsoft.com/office/drawing/2014/main" id="{F7809AB3-3F85-10E1-91B0-1014772D3181}"/>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a:cs typeface="Arial"/>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a:t>
            </a:r>
            <a:r>
              <a:rPr lang="ar-JO" sz="1600" b="1" kern="0" dirty="0">
                <a:solidFill>
                  <a:srgbClr val="FFFFFF"/>
                </a:solidFill>
                <a:effectLst>
                  <a:outerShdw blurRad="38100" dist="38100" dir="2700000" algn="tl">
                    <a:srgbClr val="000000"/>
                  </a:outerShdw>
                </a:effectLst>
                <a:latin typeface="Arial"/>
                <a:ea typeface="ＭＳ Ｐゴシック" charset="0"/>
                <a:cs typeface="Arial"/>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336804963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300985087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175620939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172261873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
        <p:nvSpPr>
          <p:cNvPr id="3" name="Oval 2"/>
          <p:cNvSpPr/>
          <p:nvPr/>
        </p:nvSpPr>
        <p:spPr bwMode="auto">
          <a:xfrm>
            <a:off x="1619672" y="184482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3981857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24FBF-A23E-8D4C-95F6-B36A4E1547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الإنجليزية</a:t>
            </a:r>
            <a:endParaRPr kumimoji="0" lang="en-US" sz="4800" b="1" i="0" u="none" strike="noStrike" kern="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122258380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DA536-BCB4-8E41-9A01-FB821D145F5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
        <p:nvSpPr>
          <p:cNvPr id="7" name="Rectangle 1026">
            <a:extLst>
              <a:ext uri="{FF2B5EF4-FFF2-40B4-BE49-F238E27FC236}">
                <a16:creationId xmlns:a16="http://schemas.microsoft.com/office/drawing/2014/main" id="{F9A2A1DA-FD16-574D-985B-2588A598EFE0}"/>
              </a:ext>
            </a:extLst>
          </p:cNvPr>
          <p:cNvSpPr txBox="1">
            <a:spLocks noChangeArrowheads="1"/>
          </p:cNvSpPr>
          <p:nvPr/>
        </p:nvSpPr>
        <p:spPr bwMode="auto">
          <a:xfrm>
            <a:off x="28575" y="2023120"/>
            <a:ext cx="2599209" cy="299005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uLnTx/>
                <a:uFillTx/>
                <a:latin typeface="Arial" charset="0"/>
                <a:ea typeface="ＭＳ Ｐゴシック" charset="0"/>
                <a:cs typeface="Arial"/>
              </a:rPr>
              <a:t>ملاحظات الصف لمساق مسح العهد الجديد</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363295410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uLnTx/>
                <a:uFillTx/>
                <a:latin typeface="Arial" charset="0"/>
                <a:ea typeface="ＭＳ Ｐゴシック" charset="0"/>
                <a:cs typeface="Arial"/>
              </a:rPr>
              <a:t>الترجمات </a:t>
            </a:r>
            <a:endParaRPr kumimoji="0" lang="en-US" sz="5400" b="1" i="0" u="none" strike="noStrike" kern="0" cap="none" spc="0" normalizeH="0" baseline="0" noProof="0" dirty="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167170549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a:stretch>
            <a:fillRect/>
          </a:stretch>
        </p:blipFill>
        <p:spPr>
          <a:xfrm rot="10800000">
            <a:off x="7883" y="0"/>
            <a:ext cx="9128234" cy="6858000"/>
          </a:xfrm>
          <a:prstGeom prst="rect">
            <a:avLst/>
          </a:prstGeom>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rtl="1" eaLnBrk="1" hangingPunct="1">
              <a:defRPr/>
            </a:pPr>
            <a:r>
              <a:rPr lang="en-US" sz="6600">
                <a:solidFill>
                  <a:schemeClr val="bg1"/>
                </a:solidFill>
                <a:latin typeface="Arial" panose="020B0604020202020204" pitchFamily="34" charset="0"/>
                <a:ea typeface="ＭＳ Ｐゴシック" charset="0"/>
                <a:cs typeface="Arial" panose="020B0604020202020204" pitchFamily="34" charset="0"/>
              </a:rPr>
              <a:t>Our People</a:t>
            </a:r>
            <a:endParaRPr lang="en-US" sz="6600">
              <a:latin typeface="Arial" panose="020B0604020202020204" pitchFamily="34" charset="0"/>
              <a:ea typeface="ＭＳ Ｐゴシック" charset="0"/>
              <a:cs typeface="Arial" panose="020B0604020202020204" pitchFamily="34"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3"/>
            <a:ext cx="4826496" cy="1069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90 شخصًا من 16 أمَّة</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حزيران 2021م</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p>
        </p:txBody>
      </p:sp>
    </p:spTree>
    <p:extLst>
      <p:ext uri="{BB962C8B-B14F-4D97-AF65-F5344CB8AC3E}">
        <p14:creationId xmlns:p14="http://schemas.microsoft.com/office/powerpoint/2010/main" val="3550804121"/>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1"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أميركا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rtl="1" eaLnBrk="1" hangingPunct="1">
              <a:defRPr/>
            </a:pPr>
            <a:r>
              <a:rPr lang="ar-JO" b="1" dirty="0">
                <a:solidFill>
                  <a:schemeClr val="tx1"/>
                </a:solidFill>
                <a:latin typeface="Arial" panose="020B0604020202020204" pitchFamily="34" charset="0"/>
                <a:cs typeface="Arial" panose="020B0604020202020204" pitchFamily="34" charset="0"/>
              </a:rPr>
              <a:t>شعب كنيسة كروس رودز </a:t>
            </a:r>
            <a:r>
              <a:rPr lang="en-US" b="1" dirty="0">
                <a:solidFill>
                  <a:schemeClr val="tx1"/>
                </a:solidFill>
                <a:latin typeface="Arial" panose="020B0604020202020204" pitchFamily="34" charset="0"/>
                <a:cs typeface="Arial" panose="020B0604020202020204" pitchFamily="34" charset="0"/>
              </a:rPr>
              <a:t>• </a:t>
            </a:r>
            <a:r>
              <a:rPr lang="ar-JO" b="1" dirty="0">
                <a:solidFill>
                  <a:schemeClr val="tx1"/>
                </a:solidFill>
                <a:latin typeface="Arial" panose="020B0604020202020204" pitchFamily="34" charset="0"/>
                <a:cs typeface="Arial" panose="020B0604020202020204" pitchFamily="34" charset="0"/>
              </a:rPr>
              <a:t> حزيران 2021</a:t>
            </a:r>
            <a:endParaRPr lang="en-US" b="1" dirty="0">
              <a:solidFill>
                <a:schemeClr val="tx1"/>
              </a:solidFill>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769210" y="2348880"/>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
        <p:nvSpPr>
          <p:cNvPr id="361485" name="Text Box 13"/>
          <p:cNvSpPr txBox="1">
            <a:spLocks noChangeArrowheads="1"/>
          </p:cNvSpPr>
          <p:nvPr/>
        </p:nvSpPr>
        <p:spPr bwMode="auto">
          <a:xfrm>
            <a:off x="169654" y="1214719"/>
            <a:ext cx="2087563"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فرنسا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الهند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3" name="Text Box 21"/>
          <p:cNvSpPr txBox="1">
            <a:spLocks noChangeArrowheads="1"/>
          </p:cNvSpPr>
          <p:nvPr/>
        </p:nvSpPr>
        <p:spPr bwMode="auto">
          <a:xfrm>
            <a:off x="4762819" y="3672781"/>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تايلاند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5" name="Text Box 28"/>
          <p:cNvSpPr txBox="1">
            <a:spLocks noChangeArrowheads="1"/>
          </p:cNvSpPr>
          <p:nvPr/>
        </p:nvSpPr>
        <p:spPr bwMode="auto">
          <a:xfrm>
            <a:off x="4575175" y="5410200"/>
            <a:ext cx="1652588"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الطرق المتقاطعة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سنغافورة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13"/>
          <p:cNvSpPr txBox="1">
            <a:spLocks noChangeArrowheads="1"/>
          </p:cNvSpPr>
          <p:nvPr/>
        </p:nvSpPr>
        <p:spPr bwMode="auto">
          <a:xfrm>
            <a:off x="9468544" y="4708526"/>
            <a:ext cx="1906587"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الفلبين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ألمانيا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5" name="Text Box 13"/>
          <p:cNvSpPr txBox="1">
            <a:spLocks noChangeArrowheads="1"/>
          </p:cNvSpPr>
          <p:nvPr/>
        </p:nvSpPr>
        <p:spPr bwMode="auto">
          <a:xfrm>
            <a:off x="140330" y="706720"/>
            <a:ext cx="20875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هولندا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6" name="Text Box 17"/>
          <p:cNvSpPr txBox="1">
            <a:spLocks noChangeArrowheads="1"/>
          </p:cNvSpPr>
          <p:nvPr/>
        </p:nvSpPr>
        <p:spPr bwMode="auto">
          <a:xfrm>
            <a:off x="6290302" y="12478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كوريا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هونغ كونغ</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7" name="Text Box 17"/>
          <p:cNvSpPr txBox="1">
            <a:spLocks noChangeArrowheads="1"/>
          </p:cNvSpPr>
          <p:nvPr/>
        </p:nvSpPr>
        <p:spPr bwMode="auto">
          <a:xfrm>
            <a:off x="6875623" y="2857582"/>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تايوان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9" name="Text Box 21"/>
          <p:cNvSpPr txBox="1">
            <a:spLocks noChangeArrowheads="1"/>
          </p:cNvSpPr>
          <p:nvPr/>
        </p:nvSpPr>
        <p:spPr bwMode="auto">
          <a:xfrm>
            <a:off x="6276976" y="498209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أندونيسيا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0" name="Text Box 21"/>
          <p:cNvSpPr txBox="1">
            <a:spLocks noChangeArrowheads="1"/>
          </p:cNvSpPr>
          <p:nvPr/>
        </p:nvSpPr>
        <p:spPr bwMode="auto">
          <a:xfrm>
            <a:off x="9621514" y="4067674"/>
            <a:ext cx="1655762"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ماليزيا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1" name="Text Box 21"/>
          <p:cNvSpPr txBox="1">
            <a:spLocks noChangeArrowheads="1"/>
          </p:cNvSpPr>
          <p:nvPr/>
        </p:nvSpPr>
        <p:spPr bwMode="auto">
          <a:xfrm>
            <a:off x="9544022" y="590983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نيوزيلاندا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2" name="Text Box 13"/>
          <p:cNvSpPr txBox="1">
            <a:spLocks noChangeArrowheads="1"/>
          </p:cNvSpPr>
          <p:nvPr/>
        </p:nvSpPr>
        <p:spPr bwMode="auto">
          <a:xfrm>
            <a:off x="-2340768" y="1843644"/>
            <a:ext cx="2087563"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لبنان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3" name="Text Box 13"/>
          <p:cNvSpPr txBox="1">
            <a:spLocks noChangeArrowheads="1"/>
          </p:cNvSpPr>
          <p:nvPr/>
        </p:nvSpPr>
        <p:spPr bwMode="auto">
          <a:xfrm>
            <a:off x="-2327398" y="4789253"/>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زيمبابوي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 name="Text Box 13"/>
          <p:cNvSpPr txBox="1">
            <a:spLocks noChangeArrowheads="1"/>
          </p:cNvSpPr>
          <p:nvPr/>
        </p:nvSpPr>
        <p:spPr bwMode="auto">
          <a:xfrm>
            <a:off x="-2346775" y="1183456"/>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إيطاليا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روسيا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7" name="Text Box 21"/>
          <p:cNvSpPr txBox="1">
            <a:spLocks noChangeArrowheads="1"/>
          </p:cNvSpPr>
          <p:nvPr/>
        </p:nvSpPr>
        <p:spPr bwMode="auto">
          <a:xfrm>
            <a:off x="9583209" y="305063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كندا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8" name="Text Box 13"/>
          <p:cNvSpPr txBox="1">
            <a:spLocks noChangeArrowheads="1"/>
          </p:cNvSpPr>
          <p:nvPr/>
        </p:nvSpPr>
        <p:spPr bwMode="auto">
          <a:xfrm>
            <a:off x="-2364992" y="100333"/>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9" name="Text Box 13"/>
          <p:cNvSpPr txBox="1">
            <a:spLocks noChangeArrowheads="1"/>
          </p:cNvSpPr>
          <p:nvPr/>
        </p:nvSpPr>
        <p:spPr bwMode="auto">
          <a:xfrm>
            <a:off x="168860" y="1731780"/>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مصر</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منغوليا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4" y="116632"/>
            <a:ext cx="2117270"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5" y="4185084"/>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إثيوبيا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ميانمار</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3" y="4760662"/>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جنوب أفريقيا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أستراليا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2"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اليابان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8"/>
            <a:ext cx="2240664"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الصين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1" y="6094837"/>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كينيا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7810641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610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rtl="1" eaLnBrk="1" hangingPunct="1">
              <a:defRPr/>
            </a:pPr>
            <a:r>
              <a:rPr lang="en-US" sz="6600">
                <a:solidFill>
                  <a:schemeClr val="bg1"/>
                </a:solidFill>
                <a:latin typeface="Arial" panose="020B0604020202020204" pitchFamily="34" charset="0"/>
                <a:ea typeface="ＭＳ Ｐゴシック" charset="0"/>
                <a:cs typeface="Arial" panose="020B0604020202020204" pitchFamily="34" charset="0"/>
              </a:rPr>
              <a:t>Our People</a:t>
            </a:r>
            <a:endParaRPr lang="en-US" sz="6600">
              <a:latin typeface="Arial" panose="020B0604020202020204" pitchFamily="34" charset="0"/>
              <a:ea typeface="ＭＳ Ｐゴシック" charset="0"/>
              <a:cs typeface="Arial" panose="020B0604020202020204" pitchFamily="34" charset="0"/>
            </a:endParaRPr>
          </a:p>
        </p:txBody>
      </p:sp>
      <p:pic>
        <p:nvPicPr>
          <p:cNvPr id="36147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657850"/>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الوعظ من الكتاب المقدَّس</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45457872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33338"/>
            <a:ext cx="9144000" cy="6997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266" name="Rectangle 2"/>
          <p:cNvSpPr>
            <a:spLocks noGrp="1" noChangeArrowheads="1"/>
          </p:cNvSpPr>
          <p:nvPr>
            <p:ph type="ctrTitle"/>
          </p:nvPr>
        </p:nvSpPr>
        <p:spPr>
          <a:xfrm>
            <a:off x="0" y="-100013"/>
            <a:ext cx="9144000" cy="865188"/>
          </a:xfrm>
          <a:solidFill>
            <a:schemeClr val="bg2"/>
          </a:solidFill>
        </p:spPr>
        <p:txBody>
          <a:bodyPr/>
          <a:lstStyle/>
          <a:p>
            <a:pPr eaLnBrk="1" hangingPunct="1">
              <a:defRPr/>
            </a:pPr>
            <a:r>
              <a:rPr lang="ar-JO" sz="5400" dirty="0">
                <a:solidFill>
                  <a:schemeClr val="tx1"/>
                </a:solidFill>
                <a:latin typeface="Arial" panose="020B0604020202020204" pitchFamily="34" charset="0"/>
                <a:ea typeface="ＭＳ Ｐゴシック" charset="0"/>
                <a:cs typeface="Arial" panose="020B0604020202020204" pitchFamily="34" charset="0"/>
              </a:rPr>
              <a:t>عرف عن نفسك</a:t>
            </a:r>
            <a:endParaRPr lang="en-US" sz="54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39268" name="Rectangle 4"/>
          <p:cNvSpPr>
            <a:spLocks noChangeArrowheads="1"/>
          </p:cNvSpPr>
          <p:nvPr/>
        </p:nvSpPr>
        <p:spPr bwMode="auto">
          <a:xfrm>
            <a:off x="360040" y="764704"/>
            <a:ext cx="4716016" cy="5769942"/>
          </a:xfrm>
          <a:prstGeom prst="rect">
            <a:avLst/>
          </a:prstGeom>
          <a:noFill/>
          <a:ln w="9525">
            <a:noFill/>
            <a:miter lim="800000"/>
            <a:headEnd/>
            <a:tailEnd/>
          </a:ln>
          <a:effectLst/>
        </p:spPr>
        <p:txBody>
          <a:bodyPr lIns="92075" tIns="46038" rIns="92075" bIns="46038"/>
          <a:lstStyle/>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الإسم</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البلد</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العائلة</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الكنيسة</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هدف المساق</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9153628" y="1088058"/>
            <a:ext cx="4716016" cy="5769942"/>
          </a:xfrm>
          <a:prstGeom prst="rect">
            <a:avLst/>
          </a:prstGeom>
          <a:noFill/>
          <a:ln w="9525">
            <a:noFill/>
            <a:miter lim="800000"/>
            <a:headEnd/>
            <a:tailEnd/>
          </a:ln>
          <a:effectLst/>
        </p:spPr>
        <p:txBody>
          <a:bodyPr lIns="92075" tIns="46038" rIns="92075" bIns="46038"/>
          <a:lstStyle/>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الإسم</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البلد</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البرنامج</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العائلة</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الكنيسة</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هدف الخدمة</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20$ لكل شخص بدل الملاحظات</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1156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457200" y="457200"/>
            <a:ext cx="8229600" cy="12192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ar-JO" sz="5400" b="1" dirty="0">
                <a:solidFill>
                  <a:schemeClr val="bg1"/>
                </a:solidFill>
                <a:effectLst>
                  <a:outerShdw blurRad="38100" dist="38100" dir="2700000" algn="tl">
                    <a:srgbClr val="000000"/>
                  </a:outerShdw>
                </a:effectLst>
                <a:latin typeface="Arial" charset="0"/>
                <a:ea typeface="ＭＳ Ｐゴシック" charset="0"/>
                <a:cs typeface="Arial" charset="0"/>
              </a:rPr>
              <a:t>خدماتٌ أعطانا الله إيَّاها في آسيا</a:t>
            </a:r>
            <a:endParaRPr lang="en-US" sz="5400" b="1" dirty="0">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1027" name="Rectangle 3"/>
          <p:cNvSpPr>
            <a:spLocks noChangeArrowheads="1"/>
          </p:cNvSpPr>
          <p:nvPr/>
        </p:nvSpPr>
        <p:spPr bwMode="auto">
          <a:xfrm>
            <a:off x="36513" y="2057400"/>
            <a:ext cx="9014722" cy="4648200"/>
          </a:xfrm>
          <a:prstGeom prst="rect">
            <a:avLst/>
          </a:prstGeom>
          <a:noFill/>
          <a:ln w="12700">
            <a:noFill/>
            <a:miter lim="800000"/>
            <a:headEnd/>
            <a:tailEnd/>
          </a:ln>
          <a:effectLst/>
        </p:spPr>
        <p:txBody>
          <a:bodyPr lIns="90488" tIns="44450" rIns="90488" bIns="44450"/>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err="1">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WorldVenture</a:t>
            </a:r>
            <a:r>
              <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قائد حقل سنغافورة</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JETS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أستاذ تفسير الكتاب المقدَّس</a:t>
            </a:r>
            <a:endParaRPr kumimoji="0" lang="ar-JO"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Adjunct Professor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أستاذٌ مساعدٌ للتعليم في 12 دولة</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The Bible…Basically</a:t>
            </a:r>
            <a:r>
              <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مدير الترجمة</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BibleStudyDownloads.org</a:t>
            </a:r>
            <a:r>
              <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مؤسِّس الموقع</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Amman International Church</a:t>
            </a:r>
            <a:r>
              <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واعظٌ على فتراتٍ متقطِّعة </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wipe(up)">
                                      <p:cBhvr>
                                        <p:cTn id="7" dur="500"/>
                                        <p:tgtEl>
                                          <p:spTgt spid="1027">
                                            <p:txEl>
                                              <p:pRg st="0" end="0"/>
                                            </p:txEl>
                                          </p:spTgt>
                                        </p:tgtEl>
                                      </p:cBhvr>
                                    </p:animEffect>
                                  </p:childTnLst>
                                </p:cTn>
                              </p:par>
                            </p:childTnLst>
                          </p:cTn>
                        </p:par>
                        <p:par>
                          <p:cTn id="8" fill="hold" nodeType="afterGroup">
                            <p:stCondLst>
                              <p:cond delay="2500"/>
                            </p:stCondLst>
                            <p:childTnLst>
                              <p:par>
                                <p:cTn id="9" presetID="22" presetClass="entr" presetSubtype="1" fill="hold" grpId="0" nodeType="afterEffect">
                                  <p:stCondLst>
                                    <p:cond delay="2000"/>
                                  </p:stCondLst>
                                  <p:childTnLst>
                                    <p:set>
                                      <p:cBhvr>
                                        <p:cTn id="10" dur="1" fill="hold">
                                          <p:stCondLst>
                                            <p:cond delay="0"/>
                                          </p:stCondLst>
                                        </p:cTn>
                                        <p:tgtEl>
                                          <p:spTgt spid="1027">
                                            <p:txEl>
                                              <p:pRg st="1" end="1"/>
                                            </p:txEl>
                                          </p:spTgt>
                                        </p:tgtEl>
                                        <p:attrNameLst>
                                          <p:attrName>style.visibility</p:attrName>
                                        </p:attrNameLst>
                                      </p:cBhvr>
                                      <p:to>
                                        <p:strVal val="visible"/>
                                      </p:to>
                                    </p:set>
                                    <p:animEffect transition="in" filter="wipe(up)">
                                      <p:cBhvr>
                                        <p:cTn id="11" dur="500"/>
                                        <p:tgtEl>
                                          <p:spTgt spid="1027">
                                            <p:txEl>
                                              <p:pRg st="1" end="1"/>
                                            </p:txEl>
                                          </p:spTgt>
                                        </p:tgtEl>
                                      </p:cBhvr>
                                    </p:animEffect>
                                  </p:childTnLst>
                                </p:cTn>
                              </p:par>
                            </p:childTnLst>
                          </p:cTn>
                        </p:par>
                        <p:par>
                          <p:cTn id="12" fill="hold">
                            <p:stCondLst>
                              <p:cond delay="5000"/>
                            </p:stCondLst>
                            <p:childTnLst>
                              <p:par>
                                <p:cTn id="13" presetID="22" presetClass="entr" presetSubtype="1" fill="hold" grpId="0" nodeType="afterEffect">
                                  <p:stCondLst>
                                    <p:cond delay="2000"/>
                                  </p:stCondLst>
                                  <p:childTnLst>
                                    <p:set>
                                      <p:cBhvr>
                                        <p:cTn id="14" dur="1" fill="hold">
                                          <p:stCondLst>
                                            <p:cond delay="0"/>
                                          </p:stCondLst>
                                        </p:cTn>
                                        <p:tgtEl>
                                          <p:spTgt spid="1027">
                                            <p:txEl>
                                              <p:pRg st="2" end="2"/>
                                            </p:txEl>
                                          </p:spTgt>
                                        </p:tgtEl>
                                        <p:attrNameLst>
                                          <p:attrName>style.visibility</p:attrName>
                                        </p:attrNameLst>
                                      </p:cBhvr>
                                      <p:to>
                                        <p:strVal val="visible"/>
                                      </p:to>
                                    </p:set>
                                    <p:animEffect transition="in" filter="wipe(up)">
                                      <p:cBhvr>
                                        <p:cTn id="15" dur="500"/>
                                        <p:tgtEl>
                                          <p:spTgt spid="1027">
                                            <p:txEl>
                                              <p:pRg st="2" end="2"/>
                                            </p:txEl>
                                          </p:spTgt>
                                        </p:tgtEl>
                                      </p:cBhvr>
                                    </p:animEffect>
                                  </p:childTnLst>
                                </p:cTn>
                              </p:par>
                            </p:childTnLst>
                          </p:cTn>
                        </p:par>
                        <p:par>
                          <p:cTn id="16" fill="hold" nodeType="afterGroup">
                            <p:stCondLst>
                              <p:cond delay="7500"/>
                            </p:stCondLst>
                            <p:childTnLst>
                              <p:par>
                                <p:cTn id="17" presetID="22" presetClass="entr" presetSubtype="1" fill="hold" grpId="0" nodeType="afterEffect">
                                  <p:stCondLst>
                                    <p:cond delay="2000"/>
                                  </p:stCondLst>
                                  <p:childTnLst>
                                    <p:set>
                                      <p:cBhvr>
                                        <p:cTn id="18" dur="1" fill="hold">
                                          <p:stCondLst>
                                            <p:cond delay="0"/>
                                          </p:stCondLst>
                                        </p:cTn>
                                        <p:tgtEl>
                                          <p:spTgt spid="1027">
                                            <p:txEl>
                                              <p:pRg st="3" end="3"/>
                                            </p:txEl>
                                          </p:spTgt>
                                        </p:tgtEl>
                                        <p:attrNameLst>
                                          <p:attrName>style.visibility</p:attrName>
                                        </p:attrNameLst>
                                      </p:cBhvr>
                                      <p:to>
                                        <p:strVal val="visible"/>
                                      </p:to>
                                    </p:set>
                                    <p:animEffect transition="in" filter="wipe(up)">
                                      <p:cBhvr>
                                        <p:cTn id="19" dur="500"/>
                                        <p:tgtEl>
                                          <p:spTgt spid="1027">
                                            <p:txEl>
                                              <p:pRg st="3" end="3"/>
                                            </p:txEl>
                                          </p:spTgt>
                                        </p:tgtEl>
                                      </p:cBhvr>
                                    </p:animEffect>
                                  </p:childTnLst>
                                </p:cTn>
                              </p:par>
                            </p:childTnLst>
                          </p:cTn>
                        </p:par>
                        <p:par>
                          <p:cTn id="20" fill="hold" nodeType="afterGroup">
                            <p:stCondLst>
                              <p:cond delay="10000"/>
                            </p:stCondLst>
                            <p:childTnLst>
                              <p:par>
                                <p:cTn id="21" presetID="22" presetClass="entr" presetSubtype="1" fill="hold" grpId="0" nodeType="afterEffect">
                                  <p:stCondLst>
                                    <p:cond delay="2000"/>
                                  </p:stCondLst>
                                  <p:childTnLst>
                                    <p:set>
                                      <p:cBhvr>
                                        <p:cTn id="22" dur="1" fill="hold">
                                          <p:stCondLst>
                                            <p:cond delay="0"/>
                                          </p:stCondLst>
                                        </p:cTn>
                                        <p:tgtEl>
                                          <p:spTgt spid="1027">
                                            <p:txEl>
                                              <p:pRg st="4" end="4"/>
                                            </p:txEl>
                                          </p:spTgt>
                                        </p:tgtEl>
                                        <p:attrNameLst>
                                          <p:attrName>style.visibility</p:attrName>
                                        </p:attrNameLst>
                                      </p:cBhvr>
                                      <p:to>
                                        <p:strVal val="visible"/>
                                      </p:to>
                                    </p:set>
                                    <p:animEffect transition="in" filter="wipe(up)">
                                      <p:cBhvr>
                                        <p:cTn id="23" dur="500"/>
                                        <p:tgtEl>
                                          <p:spTgt spid="1027">
                                            <p:txEl>
                                              <p:pRg st="4" end="4"/>
                                            </p:txEl>
                                          </p:spTgt>
                                        </p:tgtEl>
                                      </p:cBhvr>
                                    </p:animEffect>
                                  </p:childTnLst>
                                </p:cTn>
                              </p:par>
                            </p:childTnLst>
                          </p:cTn>
                        </p:par>
                        <p:par>
                          <p:cTn id="24" fill="hold" nodeType="afterGroup">
                            <p:stCondLst>
                              <p:cond delay="12500"/>
                            </p:stCondLst>
                            <p:childTnLst>
                              <p:par>
                                <p:cTn id="25" presetID="22" presetClass="entr" presetSubtype="1" fill="hold" grpId="0" nodeType="afterEffect">
                                  <p:stCondLst>
                                    <p:cond delay="2000"/>
                                  </p:stCondLst>
                                  <p:childTnLst>
                                    <p:set>
                                      <p:cBhvr>
                                        <p:cTn id="26" dur="1" fill="hold">
                                          <p:stCondLst>
                                            <p:cond delay="0"/>
                                          </p:stCondLst>
                                        </p:cTn>
                                        <p:tgtEl>
                                          <p:spTgt spid="1027">
                                            <p:txEl>
                                              <p:pRg st="5" end="5"/>
                                            </p:txEl>
                                          </p:spTgt>
                                        </p:tgtEl>
                                        <p:attrNameLst>
                                          <p:attrName>style.visibility</p:attrName>
                                        </p:attrNameLst>
                                      </p:cBhvr>
                                      <p:to>
                                        <p:strVal val="visible"/>
                                      </p:to>
                                    </p:set>
                                    <p:animEffect transition="in" filter="wipe(up)">
                                      <p:cBhvr>
                                        <p:cTn id="27" dur="500"/>
                                        <p:tgtEl>
                                          <p:spTgt spid="10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advAuto="200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199"/>
            <a:ext cx="9144000" cy="779191"/>
          </a:xfrm>
        </p:spPr>
        <p:txBody>
          <a:bodyPr/>
          <a:lstStyle/>
          <a:p>
            <a:pPr rtl="1" eaLnBrk="1" hangingPunct="1">
              <a:defRPr/>
            </a:pPr>
            <a:r>
              <a:rPr lang="ar-JO" sz="22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"دراسة </a:t>
            </a:r>
            <a:r>
              <a:rPr lang="ar-SA" sz="2200" b="1" dirty="0">
                <a:solidFill>
                  <a:srgbClr val="FFFFFF"/>
                </a:solidFill>
                <a:latin typeface="Arial" panose="020B0604020202020204" pitchFamily="34" charset="0"/>
                <a:ea typeface="ＭＳ Ｐゴシック" charset="0"/>
                <a:cs typeface="Arial" panose="020B0604020202020204" pitchFamily="34" charset="0"/>
              </a:rPr>
              <a:t>الكتاب المقدَّس</a:t>
            </a:r>
            <a:r>
              <a:rPr lang="ar-JO" sz="2200" b="1" dirty="0">
                <a:solidFill>
                  <a:srgbClr val="FFFFFF"/>
                </a:solidFill>
                <a:latin typeface="Arial" panose="020B0604020202020204" pitchFamily="34" charset="0"/>
                <a:ea typeface="ＭＳ Ｐゴシック" charset="0"/>
                <a:cs typeface="Arial" panose="020B0604020202020204" pitchFamily="34" charset="0"/>
              </a:rPr>
              <a:t> (علم التفسير)"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606599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4159111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82370" name="Picture 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5175"/>
            <a:ext cx="9148763"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2371" name="Title 1"/>
          <p:cNvSpPr>
            <a:spLocks noGrp="1"/>
          </p:cNvSpPr>
          <p:nvPr>
            <p:ph type="title" idx="4294967295"/>
          </p:nvPr>
        </p:nvSpPr>
        <p:spPr>
          <a:xfrm>
            <a:off x="0" y="0"/>
            <a:ext cx="9144000" cy="765175"/>
          </a:xfrm>
        </p:spPr>
        <p:txBody>
          <a:bodyPr/>
          <a:lstStyle/>
          <a:p>
            <a:pPr rtl="1"/>
            <a:r>
              <a:rPr lang="ar-SA" sz="3200" b="1" dirty="0">
                <a:solidFill>
                  <a:schemeClr val="bg1"/>
                </a:solidFill>
                <a:latin typeface="Arial" panose="020B0604020202020204" pitchFamily="34" charset="0"/>
                <a:ea typeface="Osaka" charset="0"/>
                <a:cs typeface="Arial" panose="020B0604020202020204" pitchFamily="34" charset="0"/>
              </a:rPr>
              <a:t>قوة كلمة الله (أشعياء. 55: 8-9</a:t>
            </a:r>
            <a:r>
              <a:rPr lang="ar-SA" sz="3200" b="1" dirty="0" err="1">
                <a:solidFill>
                  <a:schemeClr val="bg1"/>
                </a:solidFill>
                <a:latin typeface="Arial" panose="020B0604020202020204" pitchFamily="34" charset="0"/>
                <a:ea typeface="Osaka" charset="0"/>
                <a:cs typeface="Arial" panose="020B0604020202020204" pitchFamily="34" charset="0"/>
              </a:rPr>
              <a:t>)</a:t>
            </a:r>
            <a:endParaRPr lang="en-US" sz="3200" b="1" dirty="0">
              <a:solidFill>
                <a:schemeClr val="bg1"/>
              </a:solidFill>
              <a:latin typeface="Arial" panose="020B0604020202020204" pitchFamily="34" charset="0"/>
              <a:ea typeface="Osaka" charset="0"/>
              <a:cs typeface="Arial" panose="020B0604020202020204" pitchFamily="34" charset="0"/>
            </a:endParaRPr>
          </a:p>
        </p:txBody>
      </p:sp>
      <p:sp>
        <p:nvSpPr>
          <p:cNvPr id="11" name="Title 1"/>
          <p:cNvSpPr txBox="1">
            <a:spLocks/>
          </p:cNvSpPr>
          <p:nvPr/>
        </p:nvSpPr>
        <p:spPr bwMode="auto">
          <a:xfrm>
            <a:off x="0" y="2564904"/>
            <a:ext cx="8748464" cy="1512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marR="0" lvl="0" eaLnBrk="0" latinLnBrk="0" hangingPunct="0">
              <a:lnSpc>
                <a:spcPct val="100000"/>
              </a:lnSpc>
              <a:buClrTx/>
              <a:buSzTx/>
              <a:buFontTx/>
              <a:buNone/>
              <a:tabLst>
                <a:tab pos="1941513" algn="l"/>
                <a:tab pos="6337300" algn="l"/>
              </a:tabLst>
              <a:defRPr kumimoji="0" sz="3200" b="1" i="0" u="none" strike="noStrike" cap="none" spc="0" normalizeH="0" baseline="0">
                <a:ln>
                  <a:noFill/>
                </a:ln>
                <a:solidFill>
                  <a:srgbClr val="FFFFFF"/>
                </a:solidFill>
                <a:effectLst>
                  <a:glow rad="139700">
                    <a:srgbClr val="000000">
                      <a:satMod val="175000"/>
                    </a:srgbClr>
                  </a:glow>
                </a:effectLst>
                <a:uLnTx/>
                <a:uFillTx/>
                <a:latin typeface="Arial" panose="020B0604020202020204" pitchFamily="34" charset="0"/>
                <a:ea typeface="ＭＳ Ｐゴシック" pitchFamily="-108" charset="-128"/>
                <a:cs typeface="Arial" panose="020B0604020202020204" pitchFamily="34" charset="0"/>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49263" rtl="1" eaLnBrk="0" fontAlgn="base" latinLnBrk="0" hangingPunct="0">
              <a:lnSpc>
                <a:spcPct val="100000"/>
              </a:lnSpc>
              <a:spcBef>
                <a:spcPct val="0"/>
              </a:spcBef>
              <a:spcAft>
                <a:spcPct val="0"/>
              </a:spcAft>
              <a:buClrTx/>
              <a:buSzTx/>
              <a:buFontTx/>
              <a:buNone/>
              <a:tabLst>
                <a:tab pos="1941513" algn="l"/>
                <a:tab pos="6337300" algn="l"/>
              </a:tabLst>
              <a:defRPr/>
            </a:pPr>
            <a:r>
              <a:rPr kumimoji="0" lang="ar-SA" sz="3200" b="1" i="0" u="none" strike="noStrike" kern="1200" cap="none" spc="0" normalizeH="0" baseline="0" noProof="0" dirty="0">
                <a:ln>
                  <a:noFill/>
                </a:ln>
                <a:solidFill>
                  <a:srgbClr val="FFFFFF"/>
                </a:solidFill>
                <a:effectLst>
                  <a:glow rad="139700">
                    <a:srgbClr val="000000">
                      <a:satMod val="175000"/>
                    </a:srgbClr>
                  </a:glow>
                </a:effectLst>
                <a:uLnTx/>
                <a:uFillTx/>
              </a:rPr>
              <a:t>9 لأَنَّهُ كَمَا عَلَتِ ٱلسَّمَاوَاتُ عَنِ ٱلْأَرْضِ هكَذَا عَلَتْ طُرُقِي عَنْ طُرُقِكُمْ وَأَفْكَارِي عَنْ أَفْكَارِكُمْ.</a:t>
            </a:r>
            <a:endParaRPr kumimoji="0" lang="en-US" sz="3200" b="1" i="0" u="none" strike="noStrike" kern="1200" cap="none" spc="0" normalizeH="0" baseline="0" noProof="0" dirty="0">
              <a:ln>
                <a:noFill/>
              </a:ln>
              <a:solidFill>
                <a:srgbClr val="FFFFFF"/>
              </a:solidFill>
              <a:effectLst>
                <a:glow rad="139700">
                  <a:srgbClr val="000000">
                    <a:satMod val="175000"/>
                  </a:srgbClr>
                </a:glow>
              </a:effectLst>
              <a:uLnTx/>
              <a:uFillTx/>
            </a:endParaRPr>
          </a:p>
        </p:txBody>
      </p:sp>
      <p:sp>
        <p:nvSpPr>
          <p:cNvPr id="12" name="Title 1"/>
          <p:cNvSpPr txBox="1">
            <a:spLocks/>
          </p:cNvSpPr>
          <p:nvPr/>
        </p:nvSpPr>
        <p:spPr bwMode="auto">
          <a:xfrm>
            <a:off x="0" y="980728"/>
            <a:ext cx="8748464"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marR="0" lvl="0" eaLnBrk="0" latinLnBrk="0" hangingPunct="0">
              <a:lnSpc>
                <a:spcPct val="100000"/>
              </a:lnSpc>
              <a:buClrTx/>
              <a:buSzTx/>
              <a:buFontTx/>
              <a:buNone/>
              <a:tabLst>
                <a:tab pos="1941513" algn="l"/>
                <a:tab pos="6337300" algn="l"/>
              </a:tabLst>
              <a:defRPr kumimoji="0" sz="3200" b="1" i="0" u="none" strike="noStrike" cap="none" spc="0" normalizeH="0" baseline="0">
                <a:ln>
                  <a:noFill/>
                </a:ln>
                <a:solidFill>
                  <a:srgbClr val="FFFFFF"/>
                </a:solidFill>
                <a:effectLst>
                  <a:glow rad="139700">
                    <a:srgbClr val="000000">
                      <a:satMod val="175000"/>
                    </a:srgbClr>
                  </a:glow>
                </a:effectLst>
                <a:uLnTx/>
                <a:uFillTx/>
                <a:latin typeface="Arial" panose="020B0604020202020204" pitchFamily="34" charset="0"/>
                <a:ea typeface="ＭＳ Ｐゴシック" pitchFamily="-108" charset="-128"/>
                <a:cs typeface="Arial" panose="020B0604020202020204" pitchFamily="34" charset="0"/>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49263" rtl="1" eaLnBrk="0" fontAlgn="base" latinLnBrk="0" hangingPunct="0">
              <a:lnSpc>
                <a:spcPct val="100000"/>
              </a:lnSpc>
              <a:spcBef>
                <a:spcPct val="0"/>
              </a:spcBef>
              <a:spcAft>
                <a:spcPct val="0"/>
              </a:spcAft>
              <a:buClrTx/>
              <a:buSzTx/>
              <a:buFontTx/>
              <a:buNone/>
              <a:tabLst>
                <a:tab pos="1941513" algn="l"/>
                <a:tab pos="6337300" algn="l"/>
              </a:tabLst>
              <a:defRPr/>
            </a:pPr>
            <a:r>
              <a:rPr kumimoji="0" lang="ar-SA" sz="3200" b="1" i="0" u="none" strike="noStrike" kern="1200" cap="none" spc="0" normalizeH="0" baseline="0" noProof="0" dirty="0">
                <a:ln>
                  <a:noFill/>
                </a:ln>
                <a:solidFill>
                  <a:srgbClr val="FFFFFF"/>
                </a:solidFill>
                <a:effectLst>
                  <a:glow rad="139700">
                    <a:srgbClr val="000000">
                      <a:satMod val="175000"/>
                    </a:srgbClr>
                  </a:glow>
                </a:effectLst>
                <a:uLnTx/>
                <a:uFillTx/>
              </a:rPr>
              <a:t>8 لأَنَّ أَفْكَارِي لَيْسَتْ أَفْكَارَكُمْ وَلاَ طُرُقُكُمْ طُرُقِي، يَقُولُ ٱلرَّبُّ</a:t>
            </a:r>
          </a:p>
        </p:txBody>
      </p:sp>
    </p:spTree>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8441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33450"/>
            <a:ext cx="9144000" cy="602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4419" name="Title 1"/>
          <p:cNvSpPr>
            <a:spLocks noGrp="1"/>
          </p:cNvSpPr>
          <p:nvPr>
            <p:ph type="title" idx="4294967295"/>
          </p:nvPr>
        </p:nvSpPr>
        <p:spPr>
          <a:xfrm>
            <a:off x="0" y="0"/>
            <a:ext cx="9144000" cy="765175"/>
          </a:xfrm>
        </p:spPr>
        <p:txBody>
          <a:bodyPr/>
          <a:lstStyle/>
          <a:p>
            <a:pPr rtl="1"/>
            <a:r>
              <a:rPr lang="ar-SA" sz="3200" b="1" dirty="0">
                <a:solidFill>
                  <a:schemeClr val="bg1"/>
                </a:solidFill>
                <a:latin typeface="Arial" panose="020B0604020202020204" pitchFamily="34" charset="0"/>
                <a:ea typeface="Osaka" charset="0"/>
                <a:cs typeface="Arial" panose="020B0604020202020204" pitchFamily="34" charset="0"/>
              </a:rPr>
              <a:t>قوة كلمة الله (أشعياء. 55: 10</a:t>
            </a:r>
            <a:r>
              <a:rPr lang="ar-SA" sz="3200" b="1" dirty="0" err="1">
                <a:solidFill>
                  <a:schemeClr val="bg1"/>
                </a:solidFill>
                <a:latin typeface="Arial" panose="020B0604020202020204" pitchFamily="34" charset="0"/>
                <a:ea typeface="Osaka" charset="0"/>
                <a:cs typeface="Arial" panose="020B0604020202020204" pitchFamily="34" charset="0"/>
              </a:rPr>
              <a:t>)</a:t>
            </a:r>
            <a:endParaRPr lang="en-US" sz="3200" b="1" dirty="0">
              <a:solidFill>
                <a:schemeClr val="bg1"/>
              </a:solidFill>
              <a:latin typeface="Arial" panose="020B0604020202020204" pitchFamily="34" charset="0"/>
              <a:ea typeface="Osaka" charset="0"/>
              <a:cs typeface="Arial" panose="020B0604020202020204" pitchFamily="34" charset="0"/>
            </a:endParaRPr>
          </a:p>
        </p:txBody>
      </p:sp>
      <p:sp>
        <p:nvSpPr>
          <p:cNvPr id="12" name="Title 1"/>
          <p:cNvSpPr txBox="1">
            <a:spLocks/>
          </p:cNvSpPr>
          <p:nvPr/>
        </p:nvSpPr>
        <p:spPr bwMode="auto">
          <a:xfrm>
            <a:off x="0" y="1335922"/>
            <a:ext cx="9144000"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marR="0" lvl="0" indent="-182563" algn="r" defTabSz="914400" rtl="1" eaLnBrk="0" fontAlgn="base" latinLnBrk="0" hangingPunct="0">
              <a:lnSpc>
                <a:spcPct val="100000"/>
              </a:lnSpc>
              <a:spcBef>
                <a:spcPct val="0"/>
              </a:spcBef>
              <a:spcAft>
                <a:spcPct val="0"/>
              </a:spcAft>
              <a:buClrTx/>
              <a:buSzTx/>
              <a:buFontTx/>
              <a:buNone/>
              <a:tabLst/>
              <a:defRPr/>
            </a:pPr>
            <a:r>
              <a:rPr kumimoji="0" lang="ar-SA" sz="4000" b="0"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لأَنَّهُ كَمَا يَنْزِلُ ٱلْمَطَرُ وَٱلثَّلْجُ مِنَ ٱلسَّمَاءِ وَلاَ يَرْجِعَانِ إِلَى هُنَاكَ</a:t>
            </a:r>
            <a:endParaRPr kumimoji="0" lang="en-US" sz="4000" b="1" i="0" u="none" strike="noStrike" kern="1200" cap="none" spc="0" normalizeH="0" baseline="0" noProof="0" dirty="0">
              <a:ln>
                <a:noFill/>
              </a:ln>
              <a:solidFill>
                <a:srgbClr val="FFFFFF"/>
              </a:solidFill>
              <a:effectLst>
                <a:glow rad="152400">
                  <a:srgbClr val="000000">
                    <a:alpha val="97000"/>
                  </a:srgbClr>
                </a:glow>
              </a:effectLst>
              <a:uLnTx/>
              <a:uFillTx/>
              <a:latin typeface="Arial" panose="020B0604020202020204" pitchFamily="34" charset="0"/>
              <a:ea typeface="Osaka"/>
              <a:cs typeface="Arial" panose="020B0604020202020204" pitchFamily="34" charset="0"/>
            </a:endParaRPr>
          </a:p>
        </p:txBody>
      </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86466"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2150"/>
            <a:ext cx="9144000" cy="618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6467" name="Title 1"/>
          <p:cNvSpPr>
            <a:spLocks noGrp="1"/>
          </p:cNvSpPr>
          <p:nvPr>
            <p:ph type="title" idx="4294967295"/>
          </p:nvPr>
        </p:nvSpPr>
        <p:spPr>
          <a:xfrm>
            <a:off x="0" y="0"/>
            <a:ext cx="9144000" cy="765175"/>
          </a:xfrm>
        </p:spPr>
        <p:txBody>
          <a:bodyPr/>
          <a:lstStyle/>
          <a:p>
            <a:pPr rtl="1"/>
            <a:r>
              <a:rPr lang="ar-SA" sz="3200" b="1" dirty="0">
                <a:solidFill>
                  <a:schemeClr val="bg1"/>
                </a:solidFill>
                <a:latin typeface="Arial" panose="020B0604020202020204" pitchFamily="34" charset="0"/>
                <a:ea typeface="Osaka" charset="0"/>
                <a:cs typeface="Arial" panose="020B0604020202020204" pitchFamily="34" charset="0"/>
              </a:rPr>
              <a:t>قوة كلمة الله (أشعياء 55: 10ب)</a:t>
            </a:r>
            <a:endParaRPr lang="en-US" sz="3200" b="1" dirty="0">
              <a:solidFill>
                <a:schemeClr val="bg1"/>
              </a:solidFill>
              <a:latin typeface="Arial" panose="020B0604020202020204" pitchFamily="34" charset="0"/>
              <a:ea typeface="Osaka" charset="0"/>
              <a:cs typeface="Arial" panose="020B0604020202020204" pitchFamily="34" charset="0"/>
            </a:endParaRPr>
          </a:p>
        </p:txBody>
      </p:sp>
      <p:sp>
        <p:nvSpPr>
          <p:cNvPr id="12" name="Title 1"/>
          <p:cNvSpPr txBox="1">
            <a:spLocks/>
          </p:cNvSpPr>
          <p:nvPr/>
        </p:nvSpPr>
        <p:spPr bwMode="auto">
          <a:xfrm>
            <a:off x="0" y="1196752"/>
            <a:ext cx="860444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marR="0" lvl="0" algn="r" rtl="1" eaLnBrk="0" latinLnBrk="0" hangingPunct="0">
              <a:lnSpc>
                <a:spcPct val="100000"/>
              </a:lnSpc>
              <a:buClrTx/>
              <a:buSzTx/>
              <a:buFontTx/>
              <a:buNone/>
              <a:tabLst>
                <a:tab pos="1941513" algn="l"/>
                <a:tab pos="6337300" algn="l"/>
              </a:tabLst>
              <a:defRPr kumimoji="0" sz="3200" b="1" i="0" u="none" strike="noStrike" cap="none" spc="0" normalizeH="0" baseline="0">
                <a:ln>
                  <a:noFill/>
                </a:ln>
                <a:solidFill>
                  <a:srgbClr val="FFFFFF"/>
                </a:solidFill>
                <a:effectLst>
                  <a:glow rad="139700">
                    <a:srgbClr val="000000">
                      <a:satMod val="175000"/>
                    </a:srgbClr>
                  </a:glow>
                </a:effectLst>
                <a:uLnTx/>
                <a:uFillTx/>
                <a:latin typeface="Arial" panose="020B0604020202020204" pitchFamily="34" charset="0"/>
                <a:ea typeface="ＭＳ Ｐゴシック" pitchFamily="-108" charset="-128"/>
                <a:cs typeface="Arial" panose="020B0604020202020204" pitchFamily="34" charset="0"/>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49263" rtl="1" eaLnBrk="0" fontAlgn="base" latinLnBrk="0" hangingPunct="0">
              <a:lnSpc>
                <a:spcPct val="100000"/>
              </a:lnSpc>
              <a:spcBef>
                <a:spcPct val="0"/>
              </a:spcBef>
              <a:spcAft>
                <a:spcPct val="0"/>
              </a:spcAft>
              <a:buClrTx/>
              <a:buSzTx/>
              <a:buFontTx/>
              <a:buNone/>
              <a:tabLst>
                <a:tab pos="1941513" algn="l"/>
                <a:tab pos="6337300" algn="l"/>
              </a:tabLst>
              <a:defRPr/>
            </a:pPr>
            <a:r>
              <a:rPr kumimoji="0" lang="ar-SA" sz="3200" b="1" i="0" u="none" strike="noStrike" kern="1200" cap="none" spc="0" normalizeH="0" baseline="0" noProof="0" dirty="0">
                <a:ln>
                  <a:noFill/>
                </a:ln>
                <a:solidFill>
                  <a:srgbClr val="FFFFFF"/>
                </a:solidFill>
                <a:effectLst>
                  <a:glow rad="139700">
                    <a:srgbClr val="000000">
                      <a:satMod val="175000"/>
                    </a:srgbClr>
                  </a:glow>
                </a:effectLst>
                <a:uLnTx/>
                <a:uFillTx/>
              </a:rPr>
              <a:t>بَلْ يُرْوِيَانِ ٱلْأَرْضَ وَيَجْعَلاَنِهَا تَلِدُ وَتُنْبِتُ وَتُعْطِي زَرْعًا لِلزَّارِعِ وَخُبْزًا لِلآكِلِ</a:t>
            </a:r>
            <a:endParaRPr kumimoji="0" lang="en-US" sz="3200" b="1" i="0" u="none" strike="noStrike" kern="1200" cap="none" spc="0" normalizeH="0" baseline="0" noProof="0" dirty="0">
              <a:ln>
                <a:noFill/>
              </a:ln>
              <a:solidFill>
                <a:srgbClr val="FFFFFF"/>
              </a:solidFill>
              <a:effectLst>
                <a:glow rad="139700">
                  <a:srgbClr val="000000">
                    <a:satMod val="175000"/>
                  </a:srgbClr>
                </a:glow>
              </a:effectLst>
              <a:uLnTx/>
              <a:uFillTx/>
            </a:endParaRPr>
          </a:p>
        </p:txBody>
      </p:sp>
    </p:spTree>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88514" name="Picture 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812800"/>
            <a:ext cx="9144000" cy="590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8515" name="Title 1"/>
          <p:cNvSpPr>
            <a:spLocks noGrp="1"/>
          </p:cNvSpPr>
          <p:nvPr>
            <p:ph type="title" idx="4294967295"/>
          </p:nvPr>
        </p:nvSpPr>
        <p:spPr>
          <a:xfrm>
            <a:off x="0" y="0"/>
            <a:ext cx="9144000" cy="765175"/>
          </a:xfrm>
        </p:spPr>
        <p:txBody>
          <a:bodyPr/>
          <a:lstStyle/>
          <a:p>
            <a:pPr rtl="1"/>
            <a:r>
              <a:rPr lang="ar-SA" sz="3200" b="1" dirty="0">
                <a:solidFill>
                  <a:schemeClr val="bg1"/>
                </a:solidFill>
                <a:latin typeface="Arial" panose="020B0604020202020204" pitchFamily="34" charset="0"/>
                <a:ea typeface="Osaka" charset="0"/>
                <a:cs typeface="Arial" panose="020B0604020202020204" pitchFamily="34" charset="0"/>
              </a:rPr>
              <a:t>قوة كلمة الله (أشعياء. 55: 11</a:t>
            </a:r>
            <a:r>
              <a:rPr lang="ar-SA" sz="3200" b="1" dirty="0" err="1">
                <a:solidFill>
                  <a:schemeClr val="bg1"/>
                </a:solidFill>
                <a:latin typeface="Arial" panose="020B0604020202020204" pitchFamily="34" charset="0"/>
                <a:ea typeface="Osaka" charset="0"/>
                <a:cs typeface="Arial" panose="020B0604020202020204" pitchFamily="34" charset="0"/>
              </a:rPr>
              <a:t>)</a:t>
            </a:r>
            <a:endParaRPr lang="en-US" sz="3200" b="1" dirty="0">
              <a:solidFill>
                <a:schemeClr val="bg1"/>
              </a:solidFill>
              <a:latin typeface="Arial" panose="020B0604020202020204" pitchFamily="34" charset="0"/>
              <a:ea typeface="Osaka" charset="0"/>
              <a:cs typeface="Arial" panose="020B0604020202020204" pitchFamily="34" charset="0"/>
            </a:endParaRPr>
          </a:p>
        </p:txBody>
      </p:sp>
      <p:sp>
        <p:nvSpPr>
          <p:cNvPr id="12" name="Title 1"/>
          <p:cNvSpPr txBox="1">
            <a:spLocks/>
          </p:cNvSpPr>
          <p:nvPr/>
        </p:nvSpPr>
        <p:spPr bwMode="auto">
          <a:xfrm>
            <a:off x="0" y="1340768"/>
            <a:ext cx="8748464" cy="1512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marR="0" lvl="0" algn="r" rtl="1" eaLnBrk="0" latinLnBrk="0" hangingPunct="0">
              <a:lnSpc>
                <a:spcPct val="100000"/>
              </a:lnSpc>
              <a:buClrTx/>
              <a:buSzTx/>
              <a:buFontTx/>
              <a:buNone/>
              <a:tabLst>
                <a:tab pos="1941513" algn="l"/>
                <a:tab pos="6337300" algn="l"/>
              </a:tabLst>
              <a:defRPr kumimoji="0" sz="3200" b="1" i="0" u="none" strike="noStrike" cap="none" spc="0" normalizeH="0" baseline="0">
                <a:ln>
                  <a:noFill/>
                </a:ln>
                <a:solidFill>
                  <a:srgbClr val="FFFFFF"/>
                </a:solidFill>
                <a:effectLst>
                  <a:glow rad="139700">
                    <a:srgbClr val="000000">
                      <a:satMod val="175000"/>
                    </a:srgbClr>
                  </a:glow>
                </a:effectLst>
                <a:uLnTx/>
                <a:uFillTx/>
                <a:latin typeface="Arial" panose="020B0604020202020204" pitchFamily="34" charset="0"/>
                <a:ea typeface="ＭＳ Ｐゴシック" pitchFamily="-108" charset="-128"/>
                <a:cs typeface="Arial" panose="020B0604020202020204" pitchFamily="34" charset="0"/>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49263" rtl="1" eaLnBrk="0" fontAlgn="base" latinLnBrk="0" hangingPunct="0">
              <a:lnSpc>
                <a:spcPct val="100000"/>
              </a:lnSpc>
              <a:spcBef>
                <a:spcPct val="0"/>
              </a:spcBef>
              <a:spcAft>
                <a:spcPct val="0"/>
              </a:spcAft>
              <a:buClrTx/>
              <a:buSzTx/>
              <a:buFontTx/>
              <a:buNone/>
              <a:tabLst>
                <a:tab pos="1941513" algn="l"/>
                <a:tab pos="6337300" algn="l"/>
              </a:tabLst>
              <a:defRPr/>
            </a:pPr>
            <a:r>
              <a:rPr kumimoji="0" lang="ar-SA" sz="3200" b="1" i="0" u="none" strike="noStrike" kern="1200" cap="none" spc="0" normalizeH="0" baseline="0" noProof="0" dirty="0">
                <a:ln>
                  <a:noFill/>
                </a:ln>
                <a:solidFill>
                  <a:srgbClr val="FFFFFF"/>
                </a:solidFill>
                <a:effectLst>
                  <a:glow rad="139700">
                    <a:srgbClr val="000000">
                      <a:satMod val="175000"/>
                    </a:srgbClr>
                  </a:glow>
                </a:effectLst>
                <a:uLnTx/>
                <a:uFillTx/>
              </a:rPr>
              <a:t>هٰكَذَا تَكُونُ كَلِمَتِي ٱلَّتِي تَخْرُجُ مِنْ فَمِي. لاَ تَرْجعُ إِلَيَّ فَارِغَةً، بَلْ تَعْمَلُ مَا سُرِرْتُ بِهِ وَتَنْجَحُ فِي مَا أَرْسَلْتُهَا لَهُ.</a:t>
            </a:r>
            <a:endParaRPr kumimoji="0" lang="en-US" sz="3200" b="1" i="0" u="none" strike="noStrike" kern="1200" cap="none" spc="0" normalizeH="0" baseline="0" noProof="0" dirty="0">
              <a:ln>
                <a:noFill/>
              </a:ln>
              <a:solidFill>
                <a:srgbClr val="FFFFFF"/>
              </a:solidFill>
              <a:effectLst>
                <a:glow rad="139700">
                  <a:srgbClr val="000000">
                    <a:satMod val="175000"/>
                  </a:srgbClr>
                </a:glow>
              </a:effectLst>
              <a:uLnTx/>
              <a:uFillTx/>
            </a:endParaRPr>
          </a:p>
        </p:txBody>
      </p:sp>
      <p:pic>
        <p:nvPicPr>
          <p:cNvPr id="1088517"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850" y="4868863"/>
            <a:ext cx="2390775" cy="179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rtl="1" eaLnBrk="1" hangingPunct="1">
              <a:defRPr/>
            </a:pPr>
            <a:r>
              <a:rPr lang="ar-JO" sz="4800" dirty="0">
                <a:solidFill>
                  <a:srgbClr val="FFF9FC"/>
                </a:solidFill>
                <a:effectLst>
                  <a:glow rad="228600">
                    <a:schemeClr val="tx1">
                      <a:alpha val="96000"/>
                    </a:schemeClr>
                  </a:glow>
                </a:effectLst>
                <a:latin typeface="Arial" panose="020B0604020202020204" pitchFamily="34" charset="0"/>
                <a:ea typeface="ＭＳ Ｐゴシック" charset="0"/>
                <a:cs typeface="Arial" panose="020B0604020202020204" pitchFamily="34" charset="0"/>
              </a:rPr>
              <a:t>المساقات التي قمتُ بتدريسها منذ عام 1991م</a:t>
            </a:r>
            <a:endParaRPr lang="en-US" sz="3600" b="1" dirty="0">
              <a:solidFill>
                <a:srgbClr val="FFF9FC"/>
              </a:solidFill>
              <a:effectLst>
                <a:glow rad="228600">
                  <a:schemeClr val="tx1">
                    <a:alpha val="96000"/>
                  </a:schemeClr>
                </a:glow>
              </a:effectLst>
              <a:latin typeface="Arial" panose="020B0604020202020204" pitchFamily="34" charset="0"/>
              <a:ea typeface="ＭＳ Ｐゴシック" charset="0"/>
              <a:cs typeface="Arial" panose="020B0604020202020204" pitchFamily="34" charset="0"/>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ar-JO" sz="3600" b="1" i="0" u="sng"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المساقات التي تُقدِّم مسْحًا:</a:t>
            </a:r>
            <a:r>
              <a:rPr kumimoji="0" lang="ar-JO"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 * الكتاب المقدَّس بصورةٍ أساسيَّة</a:t>
            </a:r>
            <a:endParaRPr kumimoji="0" lang="en-US"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endParaRPr>
          </a:p>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العهد الجديد        </a:t>
            </a:r>
            <a:r>
              <a:rPr kumimoji="0" lang="en-US"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العهد القديم</a:t>
            </a:r>
            <a:r>
              <a:rPr kumimoji="0" lang="en-US"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دراسة الكتاب المقدَّس </a:t>
            </a:r>
            <a:endParaRPr kumimoji="0" lang="en-US"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endParaRP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ar-JO" sz="3600" b="1" i="0"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مساقات الخلفيَّات:</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 الأبحاث والكتابة</a:t>
            </a:r>
            <a:endPar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العهد الجديد</a:t>
            </a:r>
            <a:r>
              <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العهد القديم</a:t>
            </a:r>
            <a:r>
              <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جغرافيا الكتاب المقدَّس</a:t>
            </a:r>
            <a:endPar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i="0"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مساقات اللاهوت:</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 الخَلْق * يسوع</a:t>
            </a:r>
            <a:endPar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الكنيسة   * الروح القدس  * (علم) الخلاص  * الأخرويَّات</a:t>
            </a:r>
            <a:endPar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920583" name="Text Box 7"/>
          <p:cNvSpPr txBox="1">
            <a:spLocks noChangeArrowheads="1"/>
          </p:cNvSpPr>
          <p:nvPr/>
        </p:nvSpPr>
        <p:spPr bwMode="auto">
          <a:xfrm>
            <a:off x="-566" y="5505271"/>
            <a:ext cx="9144565" cy="1200329"/>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i="0"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مساقات الوعظ:</a:t>
            </a:r>
            <a:endPar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علم الوعظ 1</a:t>
            </a:r>
            <a:r>
              <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 علم الوعظ 2</a:t>
            </a:r>
            <a:endPar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(الإنجليزيَّة</a:t>
            </a: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 </a:t>
            </a: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الأندونيسيَّة</a:t>
            </a: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 </a:t>
            </a: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الصينيَّة)</a:t>
            </a:r>
            <a:endParaRPr kumimoji="0" lang="en-US" sz="3200" b="1"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34281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9A892-817F-2437-396F-631CEC64F15E}"/>
              </a:ext>
            </a:extLst>
          </p:cNvPr>
          <p:cNvSpPr>
            <a:spLocks noGrp="1"/>
          </p:cNvSpPr>
          <p:nvPr>
            <p:ph type="title"/>
          </p:nvPr>
        </p:nvSpPr>
        <p:spPr/>
        <p:txBody>
          <a:bodyPr/>
          <a:lstStyle/>
          <a:p>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88FCD6A-B494-5F31-2F9E-4CF460347674}"/>
              </a:ext>
            </a:extLst>
          </p:cNvPr>
          <p:cNvSpPr>
            <a:spLocks noGrp="1"/>
          </p:cNvSpPr>
          <p:nvPr>
            <p:ph idx="1"/>
          </p:nvPr>
        </p:nvSpPr>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845770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SA" sz="2400" b="1" dirty="0">
                <a:solidFill>
                  <a:srgbClr val="FFFFFF"/>
                </a:solidFill>
                <a:latin typeface="Arial" panose="020B0604020202020204" pitchFamily="34" charset="0"/>
                <a:ea typeface="ＭＳ Ｐゴシック" charset="0"/>
                <a:cs typeface="Arial" panose="020B0604020202020204" pitchFamily="34" charset="0"/>
              </a:rPr>
              <a:t>مس</a:t>
            </a:r>
            <a:r>
              <a:rPr lang="ar-JO" sz="2400" b="1" dirty="0">
                <a:solidFill>
                  <a:srgbClr val="FFFFFF"/>
                </a:solidFill>
                <a:latin typeface="Arial" panose="020B0604020202020204" pitchFamily="34" charset="0"/>
                <a:ea typeface="ＭＳ Ｐゴシック" charset="0"/>
                <a:cs typeface="Arial" panose="020B0604020202020204" pitchFamily="34" charset="0"/>
              </a:rPr>
              <a:t>ْ</a:t>
            </a:r>
            <a:r>
              <a:rPr lang="ar-SA" sz="2400" b="1" dirty="0">
                <a:solidFill>
                  <a:srgbClr val="FFFFFF"/>
                </a:solidFill>
                <a:latin typeface="Arial" panose="020B0604020202020204" pitchFamily="34" charset="0"/>
                <a:ea typeface="ＭＳ Ｐゴシック" charset="0"/>
                <a:cs typeface="Arial" panose="020B0604020202020204" pitchFamily="34" charset="0"/>
              </a:rPr>
              <a:t>ح</a:t>
            </a:r>
            <a:r>
              <a:rPr lang="ar-JO" sz="2400" b="1" dirty="0">
                <a:solidFill>
                  <a:srgbClr val="FFFFFF"/>
                </a:solidFill>
                <a:latin typeface="Arial" panose="020B0604020202020204" pitchFamily="34" charset="0"/>
                <a:ea typeface="ＭＳ Ｐゴシック" charset="0"/>
                <a:cs typeface="Arial" panose="020B0604020202020204" pitchFamily="34" charset="0"/>
              </a:rPr>
              <a:t>ُ</a:t>
            </a:r>
            <a:r>
              <a:rPr lang="ar-SA" sz="2400" b="1" dirty="0">
                <a:solidFill>
                  <a:srgbClr val="FFFFFF"/>
                </a:solidFill>
                <a:latin typeface="Arial" panose="020B0604020202020204" pitchFamily="34" charset="0"/>
                <a:ea typeface="ＭＳ Ｐゴシック" charset="0"/>
                <a:cs typeface="Arial" panose="020B0604020202020204" pitchFamily="34" charset="0"/>
              </a:rPr>
              <a:t> العهد الجديد</a:t>
            </a:r>
            <a:r>
              <a:rPr lang="ar-JO" sz="2400" b="1" dirty="0">
                <a:solidFill>
                  <a:srgbClr val="FFFFFF"/>
                </a:solidFill>
                <a:latin typeface="Arial" panose="020B0604020202020204" pitchFamily="34" charset="0"/>
                <a:ea typeface="ＭＳ Ｐゴシック" charset="0"/>
                <a:cs typeface="Arial" panose="020B0604020202020204" pitchFamily="34" charset="0"/>
              </a:rPr>
              <a:t> -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en-US" sz="2400" b="1" dirty="0">
                <a:solidFill>
                  <a:srgbClr val="FFFFFF"/>
                </a:solidFill>
                <a:latin typeface="Arial" panose="020B0604020202020204" pitchFamily="34" charset="0"/>
                <a:ea typeface="ＭＳ Ｐゴシック" charset="0"/>
                <a:cs typeface="Arial" panose="020B0604020202020204" pitchFamily="34" charset="0"/>
              </a:rPr>
              <a:t> • BibleStudyDownloads.org</a:t>
            </a: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4173" y="692696"/>
            <a:ext cx="9232347" cy="525658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23430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161</TotalTime>
  <Words>1439</Words>
  <Application>Microsoft Macintosh PowerPoint</Application>
  <PresentationFormat>On-screen Show (4:3)</PresentationFormat>
  <Paragraphs>192</Paragraphs>
  <Slides>22</Slides>
  <Notes>19</Notes>
  <HiddenSlides>0</HiddenSlides>
  <MMClips>0</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22</vt:i4>
      </vt:variant>
    </vt:vector>
  </HeadingPairs>
  <TitlesOfParts>
    <vt:vector size="40" baseType="lpstr">
      <vt:lpstr>26</vt:lpstr>
      <vt:lpstr>ＭＳ Ｐゴシック</vt:lpstr>
      <vt:lpstr>Arial</vt:lpstr>
      <vt:lpstr>Calibri</vt:lpstr>
      <vt:lpstr>Comic Sans MS</vt:lpstr>
      <vt:lpstr>Times New Roman</vt:lpstr>
      <vt:lpstr>Traditional Arabic</vt:lpstr>
      <vt:lpstr>Wingdings</vt:lpstr>
      <vt:lpstr>Blue Diagonal</vt:lpstr>
      <vt:lpstr>Default Design</vt:lpstr>
      <vt:lpstr>7_Blank Presentation</vt:lpstr>
      <vt:lpstr>8_Blank Presentation</vt:lpstr>
      <vt:lpstr>42_Default Design</vt:lpstr>
      <vt:lpstr>1_Orbit</vt:lpstr>
      <vt:lpstr>5_Orbit</vt:lpstr>
      <vt:lpstr>40_Default Design</vt:lpstr>
      <vt:lpstr>1_Clipboard</vt:lpstr>
      <vt:lpstr>2_Blank Presentation</vt:lpstr>
      <vt:lpstr>معرفة بعضنا البعض</vt:lpstr>
      <vt:lpstr>عرف عن نفسك</vt:lpstr>
      <vt:lpstr>قوة كلمة الله (أشعياء. 55: 8-9)</vt:lpstr>
      <vt:lpstr>قوة كلمة الله (أشعياء. 55: 10)</vt:lpstr>
      <vt:lpstr>قوة كلمة الله (أشعياء 55: 10ب)</vt:lpstr>
      <vt:lpstr>قوة كلمة الله (أشعياء. 55: 11)</vt:lpstr>
      <vt:lpstr>المساقات التي قمتُ بتدريسها منذ عام 1991م</vt:lpstr>
      <vt:lpstr>PowerPoint Presentation</vt:lpstr>
      <vt:lpstr>مسْحُ العهد الجديد - متاحٌ على الموقع الإلكترونيّ:  •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Our People</vt:lpstr>
      <vt:lpstr>شعب كنيسة كروس رودز •  حزيران 2021</vt:lpstr>
      <vt:lpstr>Our People</vt:lpstr>
      <vt:lpstr>خدماتٌ أعطانا الله إيَّاها في آسيا</vt:lpstr>
      <vt:lpstr>الرابط للعرض التقديميِّ "دراسة الكتاب المقدَّس (علم التفسير)" متاحٌ على الموقع الإلكترونيّ:  BibleStudyDownloads.org</vt:lpstr>
      <vt:lpstr>Black</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to Know Each Other</dc:title>
  <dc:creator>Dr Rick Griffith</dc:creator>
  <cp:lastModifiedBy>Rick Griffith</cp:lastModifiedBy>
  <cp:revision>22</cp:revision>
  <dcterms:created xsi:type="dcterms:W3CDTF">2013-03-10T10:35:00Z</dcterms:created>
  <dcterms:modified xsi:type="dcterms:W3CDTF">2024-01-14T11:54:04Z</dcterms:modified>
</cp:coreProperties>
</file>