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02" r:id="rId5"/>
  </p:sldMasterIdLst>
  <p:notesMasterIdLst>
    <p:notesMasterId r:id="rId78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329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0"/>
    <a:srgbClr val="EEEEEE"/>
    <a:srgbClr val="FFFFE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9"/>
    <p:restoredTop sz="96400"/>
  </p:normalViewPr>
  <p:slideViewPr>
    <p:cSldViewPr snapToGrid="0" snapToObjects="1">
      <p:cViewPr>
        <p:scale>
          <a:sx n="112" d="100"/>
          <a:sy n="112" d="100"/>
        </p:scale>
        <p:origin x="2784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F0FA3-B32E-5849-B310-838C0D9231D4}" type="datetimeFigureOut">
              <a:rPr lang="en-US" smtClean="0"/>
              <a:pPr/>
              <a:t>11/8/21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14DC5-C9E4-C74B-8BE9-B1EB62D30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3276EA5-1170-9F4C-8CB1-600D4EABA20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BAEB73C-EBAF-2647-86B6-6A638257A24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6038194-F640-2F41-B6A1-BD5A2B1A3C0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9536482-1E72-0F4F-A8C1-DEEE635D8FB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8DDEE30-DF29-654E-8A4D-44AD89E9051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06190E4-8196-A74F-A25B-9C87BC7F896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909159A-78EB-6D4A-9A2E-B33F27F4C01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69A281A-C03F-BE43-9B38-525FB5F9C9E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1259D4F-891C-3D44-AFE8-5B957A18F068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6487449-3510-AB4E-88D3-9B2C6D4AF38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88903EF-69F3-134B-8552-76A5C9D33A6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F753252-EC3F-DF49-B4D5-824B2FA8C12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1F00B0F-29D4-0847-A36B-1E65842E158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6C2594D-BCFC-2E4D-A7F6-5EF87E5FD4F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1186035-9477-044E-875E-D5FB4BB29F5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78DA105-6D84-CE42-8BED-E928A69E474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F38FA8D-E8EC-B74A-8DB1-DB571FBF9E2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E4D93CC-B30B-8940-B930-E74880C6C5BD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1FAE895-84CF-AB43-9E13-6F44FFC8C7E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BBC02C0-B28D-0448-9EE1-65DC9020388A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B4419AD-14E1-1844-86B6-07C89EDEC69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1E1044E-11B8-2C4E-9A23-174F6214433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1766413-866B-9749-9AF6-E53285DC43D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FEEC691-BE3D-7440-AAF0-7DCE786032FD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413D634-4AF0-0A4A-B974-16EAC8876AEB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03B7254-25F9-EE48-BB39-232A427CB80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35DACE7-6465-454D-AE59-F47C5B7B213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>
                <a:latin typeface="Times" charset="0"/>
                <a:ea typeface="ＭＳ Ｐゴシック" charset="0"/>
                <a:cs typeface="ＭＳ Ｐゴシック" charset="0"/>
              </a:rPr>
              <a:t>trans. H. Rackham, Loeb Classical Library [London: Heinemann/Cambridge, MA: Harvard Univ. Press, 1969], 5.15, 73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A98E42F-69E0-804D-A6B8-8A1F3E3B2F3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DEC69B9-C62B-4F4E-922C-814E576DB47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A17FF64-5A12-8A49-AE61-732FABB3C01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8B1C64D-E61A-1B4A-8D1B-4A26EC6492D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7098DED-C90A-1048-A2C3-B23B6AEDC11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FBCFA42-7AFF-4147-9E91-DE5D8F272E2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FCBFF39-A4BD-1840-9D8B-C497067A877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2CAC183-B1DC-D441-94B1-9964D817EC0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AB5950D-8A68-BB44-97A8-5E86C8B6E32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E2C16A1-A920-1843-B1AE-7159681E8A7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0A7E680-8706-8D47-8192-CD8A868C070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53C18A4-BA04-1E4C-A588-DC685E17B0C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1B4A015-54E3-954C-8E4D-0AE1F3C636BD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7665ECE-E413-8F44-BADB-9DDB0FE5A6C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FB5B599-E2EA-EE4C-A911-B34CF71A4BA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79B011F-13EA-4641-A53B-9A7127BFFE56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CA48BF9-BFA0-5048-BBDC-1997ED87CC3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49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7038076-6734-7340-84F9-C3AA63B020F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64A09AD-DFCC-AF4E-A87B-569DA5BB465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5C1221A-7CDB-7346-B1F2-F5FB2046F88A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5475E9B-70A6-114C-9062-115F1C49B428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29EB991-63AD-714F-BD13-11130D295CE7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43C187F-6D0E-1E4A-89D0-FE9E62C5869A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B844E1C-96BE-8148-B847-6D7FE5F68D9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55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236974F-0A56-B543-9AED-7B390F41D47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A9D09F5-1FBB-4D4F-80C4-8D1589FB811B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44A23CC-2A74-D841-A729-6B09EEE2071B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A3212A0-DD1F-2F4F-A047-FD8433A93FE9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59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4AB9D86-14E2-244C-AC9D-66CBF29A1FF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E07F54F-93FF-9A49-85D6-661F7298DE98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C0BB72C-E357-0D4C-A666-ED3641AC4EB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C6A334D-C0B2-444C-A9E0-90F8B55E5265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B43A560-7CD1-B645-AE34-F66474421C0C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63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855866A-08E6-7146-A59E-0D46A70926F7}" type="slidenum">
              <a:rPr lang="en-US" sz="1200" b="0">
                <a:solidFill>
                  <a:srgbClr val="1F497D"/>
                </a:solidFill>
                <a:latin typeface="Arial" charset="0"/>
              </a:rPr>
              <a:pPr eaLnBrk="1" hangingPunct="1"/>
              <a:t>64</a:t>
            </a:fld>
            <a:endParaRPr lang="en-US" sz="1200" b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9B229C-59D4-834E-A2B1-0305173EF25D}" type="slidenum">
              <a:rPr lang="en-US">
                <a:solidFill>
                  <a:srgbClr val="1F497D"/>
                </a:solidFill>
                <a:latin typeface="Arial" charset="0"/>
              </a:rPr>
              <a:pPr/>
              <a:t>65</a:t>
            </a:fld>
            <a:endParaRPr lang="en-US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73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029EFBF-4172-B64D-A780-AF3E712280A0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66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D4C2A44-F350-A440-9CB4-05EF9D062ABF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391B361-1172-5A4E-9659-8589AEE258DE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F709FD6-92D5-774C-B685-E30EE79267E2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69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BF7D1D9-3508-9C49-BCA4-ECA4CA7692B1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C85C67C-00AF-714F-8597-F8EC5B6C57A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70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C5F582-3C34-FF43-A2B8-20BED068F407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C5F582-3C34-FF43-A2B8-20BED068F407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36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4A1C05B-2EBC-424D-A89F-8A8BCD859044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2F9C8-7249-6741-A1E8-5FF501FBE9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7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4C9A2-AB19-C24C-A4A8-EEDA88FB5B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5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2C4C2-349C-A349-BBDE-9BA9B1465B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5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0DC6C-852A-A44A-8E30-4823828E3F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2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7D496-A184-B64E-8FE9-22C0485284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69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7C7EA-9FA8-5643-A785-24A59F9D3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90079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6C6CB-73B6-9340-B73B-FD461AF6FD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17015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247A-1B9F-3444-A5F6-04407D193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47931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3B211-C4F6-A84E-9F0A-2B23E25AC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0897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9D8F-8FCC-904E-B2E0-759953AA5B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11280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776F-276D-0E43-A665-2D3EB072B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1375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C2D33-AFE0-694E-A7A3-D65CA7A722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C732-0247-F440-A5B6-B2235B609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97928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6A542-366A-D545-A87B-280AF5AD3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3166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EF8AA-99DE-8747-AC68-0E43D1EC94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94649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5967-BF5E-F545-A013-F94E885EF5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2217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D5F2-8DDF-7B4E-A3B4-72D92CD4B4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1293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DAAC-036A-0F41-AAB4-7F462F43F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13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0392-1BB5-6D43-B3ED-F46129ECC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EE312-B8ED-2B4F-AE24-43D4AED749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55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AF0F9-83A0-5444-8702-A6D8612AD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15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BF76-E293-DD40-957F-EAE8144C6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A16C-1EA9-5F4B-8C4A-BD9C13880E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FB517-AE44-F84A-BB62-38CD74EDB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16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0BE04-3CE3-1E49-8AAF-EE98248F5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26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DE1D7-DA3F-E340-BD64-5FA22D24E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38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4F74-B1F0-B742-8C54-A28C81A61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89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F6DC-14F3-7040-9B0D-6EE5FFE9D3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46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B1837-FB75-9140-AC9F-465BD2F4E1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7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8145292F-3874-2548-8070-53032365A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9942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ED858392-A180-2E42-9539-F9A59E913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8296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FEE7-384D-DB4E-8060-22A21686F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519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64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2A3F-558F-0C42-A698-84BF1DFC83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3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5065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3629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8032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5828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851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0149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3930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481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867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899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C89ED-4133-2F44-B0B2-596AE9C3F9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03BB3-8A7A-1749-99AC-2C18392983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4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FE3D-FA31-4944-8012-5EC295F887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3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B7C7-420E-7349-AF98-E9F395A785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3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1AC3-D348-9240-9A26-25E28BFE43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3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68BFBC-2051-C045-8CB9-E21D54743C62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0739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3E3B92-7F6B-174B-8898-2A458C24850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F53C39C-C445-C44D-9C89-92FD38CF3524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2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33A5C97-87D1-8142-A30F-6E11483766D2}" type="slidenum">
              <a:rPr lang="en-US"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620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673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2895600"/>
            <a:ext cx="4800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أهم المؤلفات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الموجودة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في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تاريخ الكنيسة</a:t>
            </a:r>
            <a:endParaRPr lang="en-US" sz="4000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43200" y="228600"/>
            <a:ext cx="6781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ar-JO" sz="8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مخطوطات       البحر الميت</a:t>
            </a:r>
            <a:endParaRPr lang="en-US" sz="80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د. ريك جريفيث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مؤسسة الدراسات اللاهوتية الأردنية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3599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fontAlgn="t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9394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5486400" y="808038"/>
            <a:ext cx="3657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بحر الملح</a:t>
            </a:r>
            <a:endParaRPr lang="en-US" sz="4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106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عين جدي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coastof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5105400" y="762000"/>
            <a:ext cx="4114800" cy="685800"/>
          </a:xfrm>
          <a:blipFill dpi="0" rotWithShape="1">
            <a:blip r:embed="rId4" cstate="print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منتجعات الملح ؟</a:t>
            </a:r>
            <a:endParaRPr lang="en-US" sz="4000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5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663"/>
            <a:ext cx="9144000" cy="67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ＭＳ Ｐゴシック" charset="0"/>
              </a:rPr>
              <a:t>أكبر مخزون ملح على الأرض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638800" y="988637"/>
            <a:ext cx="3200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600" dirty="0"/>
              <a:t>6 أضعاف محتوى الملح في مياه البحر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600" dirty="0"/>
              <a:t> 27٪ مواد صلبة مع 7٪ ملح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600" dirty="0"/>
              <a:t>تطفو بسهولة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600" dirty="0"/>
              <a:t>لا منفذ</a:t>
            </a:r>
            <a:endParaRPr lang="en-US" sz="36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028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540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استمتع بذلك أيضاً</a:t>
            </a:r>
            <a:endParaRPr lang="en-US" sz="5400" dirty="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8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طين البحر الميت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6" name="Picture 4" descr="mudmen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43600"/>
            <a:ext cx="4343400" cy="685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>
                <a:latin typeface="Arial" charset="0"/>
                <a:ea typeface="ＭＳ Ｐゴシック" charset="0"/>
                <a:cs typeface="ＭＳ Ｐゴシック" charset="0"/>
              </a:rPr>
              <a:t>رائع للجلد (كما يقولون)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876800" y="59436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لا يمكنك وضع الكثير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ريك، راندال، تيم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85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ＭＳ Ｐゴシック" charset="0"/>
              </a:rPr>
              <a:t>يلدغ الجلد و لكنه شعور رائع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8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5410200"/>
            <a:ext cx="411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متعة خالصة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82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95800" y="274638"/>
            <a:ext cx="4648200" cy="17065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تاريخ مخطوطات       البحر الميت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6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435029" y="0"/>
            <a:ext cx="3708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خ ع ق413</a:t>
            </a:r>
            <a:r>
              <a:rPr lang="en-US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= </a:t>
            </a: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خ ع ج174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7830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609600"/>
            <a:ext cx="441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تم العثور على سبع مخطوطات (1947) و انتشرت بسرعة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رسائل باركوخبا (1952، 1960-61)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مئات من اللفائف و 18000 قطعة بعدها (1947-1956)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Tough Work!</a:t>
            </a:r>
          </a:p>
        </p:txBody>
      </p:sp>
      <p:pic>
        <p:nvPicPr>
          <p:cNvPr id="79874" name="Picture 6" descr="DSS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0" y="1676400"/>
            <a:ext cx="2133600" cy="5181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600" b="1" dirty="0">
                <a:latin typeface="Arial" charset="0"/>
                <a:ea typeface="ＭＳ Ｐゴシック" charset="0"/>
                <a:cs typeface="ＭＳ Ｐゴシック" charset="0"/>
              </a:rPr>
              <a:t>في الكثير من الأحيان لم يكن الحصول على اللفائف من التلال أمراً سهلاً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9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latin typeface="Arial" charset="0"/>
                <a:ea typeface="ＭＳ Ｐゴシック" charset="0"/>
              </a:rPr>
              <a:t>موقع         البحر الميت</a:t>
            </a:r>
            <a:endParaRPr lang="en-US" sz="4000" b="0" dirty="0">
              <a:latin typeface="Arial" charset="0"/>
              <a:ea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63850"/>
            <a:ext cx="315912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البحر العظيم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بحر الجليل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نهر الأردن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بحر الملح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215 كم (135 ميل)</a:t>
            </a:r>
            <a:endParaRPr lang="en-US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6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429000"/>
            <a:ext cx="3733800" cy="3429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4000" b="1" dirty="0">
                <a:latin typeface="Arial" charset="0"/>
                <a:ea typeface="ＭＳ Ｐゴシック" charset="0"/>
                <a:cs typeface="ＭＳ Ｐゴシック" charset="0"/>
              </a:rPr>
              <a:t>أحياناً كان شبه مستحيل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3" name="Picture 4" descr="DSS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00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8" descr="Young Strugn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431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4419600" cy="4495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600" b="1" dirty="0">
                <a:latin typeface="Arial" charset="0"/>
                <a:ea typeface="ＭＳ Ｐゴシック" charset="0"/>
                <a:cs typeface="ＭＳ Ｐゴシック" charset="0"/>
              </a:rPr>
              <a:t>تم تسليم القطع لجون ستروجنل و فريق العلماء الصغير التابع له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Text Box 12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514"/>
                </a:solidFill>
                <a:latin typeface="Arial" charset="0"/>
                <a:cs typeface="Arial" charset="0"/>
              </a:rPr>
              <a:t>174</a:t>
            </a:r>
          </a:p>
        </p:txBody>
      </p:sp>
      <p:sp>
        <p:nvSpPr>
          <p:cNvPr id="156685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4724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تقييم المخطوطات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71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7" descr="de Vau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775" y="1943100"/>
            <a:ext cx="51022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95800" y="152400"/>
            <a:ext cx="4648200" cy="8683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فريق ستروجنل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143000"/>
            <a:ext cx="4724400" cy="762000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وحدهم استطاعوا رؤية القطع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6020" name="Picture 9" descr="Peus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-1371600"/>
            <a:ext cx="45164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775474" y="2590800"/>
            <a:ext cx="2925801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تلمون، بوخ، جرين فيلد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5239067" y="6305550"/>
            <a:ext cx="3020379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دي فوكس، ملك، هاردنغ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6023" name="Picture 4" descr="Yad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1910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898184" y="6119813"/>
            <a:ext cx="1515159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ييجال يادين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821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Young Strugn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613" y="0"/>
            <a:ext cx="4243387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267200" cy="3048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لم تنشر المقاطع لما يقرب من 40 عاماً من قبل فريق العلماء الصغير لجون ستروجنيل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9749" name="Picture 5" descr="Strugnel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124200"/>
            <a:ext cx="2103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Strugne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7" descr="Strugne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8006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84582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514"/>
                </a:solidFill>
                <a:latin typeface="Arial" charset="0"/>
                <a:cs typeface="Arial" charset="0"/>
              </a:rPr>
              <a:t>174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76200" y="4267200"/>
            <a:ext cx="426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لم يكن اي من العلماء يهودياً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76201" y="5638800"/>
            <a:ext cx="426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في هذه الأثناء شاخ ستروجنيل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9756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7912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عمل بطيء جداً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build="p"/>
      <p:bldP spid="159754" grpId="0" build="p" bldLvl="2" autoUpdateAnimBg="0"/>
      <p:bldP spid="15975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82" name="Picture 14" descr="DSS0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428625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148E1A4C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65755210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7" descr="Shan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475" y="838200"/>
            <a:ext cx="2371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D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31857">
            <a:off x="-228600" y="533400"/>
            <a:ext cx="6129338" cy="91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686800" cy="8683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ＭＳ Ｐゴシック" charset="0"/>
              </a:rPr>
              <a:t>اشتكى هيرشل شانكس في مراجعة علم الآثار التوراتي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0773" name="Picture 5" descr="DSS0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088" y="3790950"/>
            <a:ext cx="6411912" cy="8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ure 6" descr="DSS00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816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Picture 13" descr="j0318444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1600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174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2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724400" y="274638"/>
            <a:ext cx="4419600" cy="17065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ماذا حدث لستروجنيل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8727" name="Picture 7" descr="Strugne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8" descr="T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440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174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0" y="533400"/>
            <a:ext cx="480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شجب ستروجنيل إسرائيل و تم إقالته (1990)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تم استبدال ستروجنيل بعمانوئيل توف الذي وسع فريق الترجمة إلى 70 شخص من 8 دول بينهم 13 امرأة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علماء مخطوطات البحر الميت الإنجيليين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85925"/>
            <a:ext cx="4495800" cy="1371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latin typeface="Arial" charset="0"/>
                <a:ea typeface="ＭＳ Ｐゴシック" charset="0"/>
                <a:cs typeface="ＭＳ Ｐゴシック" charset="0"/>
              </a:rPr>
              <a:t>أخرج مارتن أبيج القطة من الحقيبة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1556" name="Picture 4" descr="Eva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4701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3434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2971800"/>
            <a:ext cx="4681538" cy="3876675"/>
            <a:chOff x="2811" y="0"/>
            <a:chExt cx="2949" cy="2442"/>
          </a:xfrm>
        </p:grpSpPr>
        <p:pic>
          <p:nvPicPr>
            <p:cNvPr id="94216" name="Picture 6" descr="Abeg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0"/>
              <a:ext cx="2949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0" name="Rectangle 8"/>
            <p:cNvSpPr>
              <a:spLocks noChangeArrowheads="1"/>
            </p:cNvSpPr>
            <p:nvPr/>
          </p:nvSpPr>
          <p:spPr bwMode="auto">
            <a:xfrm>
              <a:off x="2832" y="0"/>
              <a:ext cx="1392" cy="1440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51557" name="Picture 5" descr="Fli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2667000"/>
            <a:ext cx="22098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4427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175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 descr="Qim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39000" y="274638"/>
            <a:ext cx="198120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MMT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1447800"/>
            <a:ext cx="2057400" cy="1752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الرسالة الوحيدة في قمران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438400" y="3276600"/>
            <a:ext cx="6705600" cy="3581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2438400" y="3975100"/>
            <a:ext cx="6644870" cy="224676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93688" indent="-293688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rt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JO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بعض تعاليم التوراة (قمران)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defTabSz="914400" rt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JO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بعض الأحكام الشرعية في التوراة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defTabSz="914400" rt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JO" sz="2800" dirty="0"/>
              <a:t>أعمال الناموس (تُظهر ترجمة أبيج أن هذا دليل على الإيمان الحاخامي بالخلاص بالأعمال وهو ما يجادله بولس في رسالة غلاطية)</a:t>
            </a:r>
            <a:endParaRPr 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357512" y="6400800"/>
            <a:ext cx="1705916" cy="5232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أليشع قمرون</a:t>
            </a:r>
            <a:endParaRPr lang="en-US" sz="28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874963" y="3333750"/>
            <a:ext cx="5730875" cy="584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MIQSAT MA</a:t>
            </a:r>
            <a:r>
              <a:rPr lang="fr-FR" altLang="ja-JP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'</a:t>
            </a:r>
            <a:r>
              <a: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ASE HA-TORAH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83792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175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" y="0"/>
            <a:ext cx="9083675" cy="7159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/>
              <a:t>إعادة طبع شانك المثير للجدل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8306" name="Picture 4" descr="MM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3" y="685800"/>
            <a:ext cx="4600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5" descr="MM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663" y="685800"/>
            <a:ext cx="44021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513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9" descr="scro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10" descr="Qumr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657600" y="274638"/>
            <a:ext cx="5029200" cy="715962"/>
          </a:xfrm>
          <a:blipFill dpi="0" rotWithShape="1">
            <a:blip r:embed="rId5" cstate="print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ar-JO" sz="4000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أطلال قمران</a:t>
            </a:r>
            <a:endParaRPr lang="en-US" sz="4000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100357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 Vaux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4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b="0" dirty="0">
                <a:latin typeface="Arial" charset="0"/>
                <a:ea typeface="ＭＳ Ｐゴシック" charset="0"/>
                <a:cs typeface="ＭＳ Ｐゴシック" charset="0"/>
              </a:rPr>
              <a:t>الإرتفاعات       في أقسام     الشمال و الجنوب</a:t>
            </a:r>
            <a:endParaRPr lang="en-US" sz="36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200399" y="3657600"/>
            <a:ext cx="2412609" cy="58477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fontAlgn="t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الأردن المتصدع</a:t>
            </a: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خارطة       مجتمع        قمران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02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4427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179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2407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4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5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96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اكتشافات قمران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6506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مجتمع                          قمران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179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6"/>
          <a:stretch>
            <a:fillRect/>
          </a:stretch>
        </p:blipFill>
        <p:spPr>
          <a:xfrm>
            <a:off x="4000500" y="381000"/>
            <a:ext cx="514350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من هم الأسينيون ؟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شمال عين جدي (بليني الأكبر)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180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152400" y="3094802"/>
            <a:ext cx="6096000" cy="286232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sz="1800" dirty="0"/>
              <a:t>على الجانب الغربي من البحر الميت ولكن خارج نطاق الزفير الضار للساحل توجد قبيلة الأسين المنعزلة وهو أمر رائع يتجاوز جميع القبائل الأخرى في العالم كله ، حيث لا يوجد بها نساء و نبذ كل شهوة جنسية ، وليس لهم مال ، وليس لديهم سوى النخيل من أجل الشركة. يومًا بعد يوم ، يتم تجنيد حشد اللاجئين إلى عدد متساوٍ من خلال [إضافات] عديدة من الأشخاص الذين سئموا الحياة ودفعتهم موجات الحظ إلى تبني سلوكياتهم. وهكذا عبر آلاف العصور (لا يُصدق حصرها) ، يعيش الجنس الذي لم يولد فيه أحد إلى الأبد بشكل غزير جدا لمصلحتهم هو تعب الرجال الآخرين من الحياة! كانت تقع تحتها [إسينيس] في السابق مدينة عين جدي </a:t>
            </a:r>
            <a:b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ar-JO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بليني، التاريخ الطبيعي 2</a:t>
            </a:r>
            <a:r>
              <a:rPr lang="en-US" sz="1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0500" y="762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من هم الأسينيون ؟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10599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شمال عين جدي (بليني الأكبر)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لا زواج (يوسيفوس)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0598" name="Text Box 9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2400" dirty="0">
                <a:solidFill>
                  <a:srgbClr val="000514"/>
                </a:solidFill>
                <a:latin typeface="Arial" charset="0"/>
                <a:cs typeface="Arial" charset="0"/>
              </a:rPr>
              <a:t>180</a:t>
            </a:r>
            <a:endParaRPr lang="en-US" sz="2400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5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من هم الأسينيون ؟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2644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2648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شمال عين جدي (بليني الأكبر)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لا زواج (يوسيفوس)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غرفة نسخ المخطوطات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كتابات طائفية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7" name="Text Box 12"/>
          <p:cNvSpPr txBox="1">
            <a:spLocks noChangeArrowheads="1"/>
          </p:cNvSpPr>
          <p:nvPr/>
        </p:nvSpPr>
        <p:spPr bwMode="auto">
          <a:xfrm>
            <a:off x="8530837" y="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2400" dirty="0">
                <a:solidFill>
                  <a:srgbClr val="000514"/>
                </a:solidFill>
                <a:latin typeface="Arial" charset="0"/>
                <a:cs typeface="Arial" charset="0"/>
              </a:rPr>
              <a:t>180</a:t>
            </a:r>
            <a:endParaRPr lang="en-US" sz="2400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3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2743200" cy="4876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كان رئيس الكهنة فاسداً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69342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لماذا تشكل الأسينيون ؟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4691" name="Picture 5" descr="High Pries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2590800" y="5334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altLang="zh-C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واصل رؤساء الكهنة حنان و قيافا في العهد الجديد الممارسات الفاسدة لكل من ياسون و مينيلاوس (175 ق.م)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altLang="zh-C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لذلك انسحب الأسينيون إلى الصحراء خلال حكم سمعان (143-135 ق.م)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altLang="zh-C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7913916" y="0"/>
            <a:ext cx="12330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67، 180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99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4" descr="Arr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71800" y="4724400"/>
            <a:ext cx="6172200" cy="21336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حارب بطرس ضد الكهنوت الفاسد</a:t>
            </a:r>
            <a:b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لكن الأسينيين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6437" name="Picture 5" descr="Arr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362200" cy="2667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5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2" descr="7 Judea 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921625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7" name="AutoShape 15"/>
          <p:cNvSpPr>
            <a:spLocks noChangeArrowheads="1"/>
          </p:cNvSpPr>
          <p:nvPr/>
        </p:nvSpPr>
        <p:spPr bwMode="auto">
          <a:xfrm rot="5400000">
            <a:off x="5181600" y="2362200"/>
            <a:ext cx="5410200" cy="2514600"/>
          </a:xfrm>
          <a:prstGeom prst="wedgeRectCallout">
            <a:avLst>
              <a:gd name="adj1" fmla="val 6306"/>
              <a:gd name="adj2" fmla="val 71250"/>
            </a:avLst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 rot="10800000">
            <a:off x="0" y="2971800"/>
            <a:ext cx="5105400" cy="4038600"/>
          </a:xfrm>
          <a:prstGeom prst="cloudCallout">
            <a:avLst>
              <a:gd name="adj1" fmla="val -53454"/>
              <a:gd name="adj2" fmla="val 26176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010400" cy="762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ＭＳ Ｐゴシック" charset="0"/>
              </a:rPr>
              <a:t>اختار الأسينيون الإنسحاب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6553200" y="4800600"/>
            <a:ext cx="259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الأسيني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معلم البر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7913916" y="0"/>
            <a:ext cx="12330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67، 180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82280" name="Picture 8" descr="j02758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713" y="1066800"/>
            <a:ext cx="20970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3924300" y="4953000"/>
            <a:ext cx="1485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ضد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88" name="AutoShape 16"/>
          <p:cNvSpPr>
            <a:spLocks noChangeArrowheads="1"/>
          </p:cNvSpPr>
          <p:nvPr/>
        </p:nvSpPr>
        <p:spPr bwMode="auto">
          <a:xfrm>
            <a:off x="5486400" y="3810000"/>
            <a:ext cx="838200" cy="304800"/>
          </a:xfrm>
          <a:prstGeom prst="left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6858000" y="3810000"/>
            <a:ext cx="14859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قمران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3581400" y="3810000"/>
            <a:ext cx="1790700" cy="381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أورشليم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82279" name="Picture 7" descr="j0114662[1]"/>
          <p:cNvPicPr>
            <a:picLocks noChangeAspect="1" noChangeArrowheads="1"/>
          </p:cNvPicPr>
          <p:nvPr/>
        </p:nvPicPr>
        <p:blipFill>
          <a:blip r:embed="rId5" cstate="print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346075"/>
            <a:ext cx="40862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490538" y="4683125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سمعان رئيس الكهنة في الهيكل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الكاهن الشرير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7" grpId="0" animBg="1"/>
      <p:bldP spid="182286" grpId="0" animBg="1"/>
      <p:bldP spid="182277" grpId="0"/>
      <p:bldP spid="182283" grpId="0"/>
      <p:bldP spid="1822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2667000" cy="5029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كان رئيس الكهنة فاسداً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rtl="1" eaLnBrk="1" hangingPunct="1"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كان الهيكل عبارة عن سوق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0834" name="Picture 3" descr="Market a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6858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لماذا تشكل الأسينيون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7913916" y="0"/>
            <a:ext cx="1233031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2400" dirty="0">
                <a:solidFill>
                  <a:srgbClr val="000514"/>
                </a:solidFill>
                <a:latin typeface="Arial" charset="0"/>
                <a:cs typeface="Arial" charset="0"/>
              </a:rPr>
              <a:t>67، 180</a:t>
            </a:r>
            <a:endParaRPr lang="en-US" sz="2400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3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موقع معمودية يسوع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2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5" descr="Qumr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847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7" descr="Qumran0001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-33338"/>
            <a:ext cx="62484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0969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نظرات أخرى لمن عاشوا في قمران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83792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180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24939" name="Picture 11" descr="15656361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07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3276600" y="1371600"/>
            <a:ext cx="565733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الصدوقيون ؟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الفريسيون ؟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القلعة الرومانية ؟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الغيورون ؟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المسيحيون ؟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نظرية أورشليم (عدة طوائف) ؟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ممتلكات الرجال الأثرياء ؟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 rot="20132103">
            <a:off x="-96595" y="3496318"/>
            <a:ext cx="6746388" cy="132343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الخلاصة : لا يزال الرأي الأسيني هو الأكثر منطقية</a:t>
            </a:r>
            <a:endParaRPr lang="en-US" sz="40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 build="p" autoUpdateAnimBg="0"/>
      <p:bldP spid="12493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7" descr="Not Esse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" b="22998"/>
          <a:stretch/>
        </p:blipFill>
        <p:spPr bwMode="auto">
          <a:xfrm>
            <a:off x="0" y="645745"/>
            <a:ext cx="9144000" cy="621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30163"/>
            <a:ext cx="9144000" cy="4111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2800" dirty="0">
                <a:latin typeface="Arial" charset="0"/>
                <a:ea typeface="ＭＳ Ｐゴシック" charset="0"/>
                <a:cs typeface="ＭＳ Ｐゴシック" charset="0"/>
              </a:rPr>
              <a:t>آخرون يشككون في النظرة الأسينية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337968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1400" dirty="0"/>
              <a:t>آلان كراون ، قمران : هل كانت مستوطنة إسينية ؟ شرح علم الآثار الكتابي 20 (أيلول/تشرين أول 94) : 30</a:t>
            </a:r>
            <a:endParaRPr lang="en-US" sz="1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45568" y="0"/>
            <a:ext cx="7713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184أ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005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4" descr="deadseascrolls"/>
          <p:cNvPicPr>
            <a:picLocks noChangeAspect="1" noChangeArrowheads="1"/>
          </p:cNvPicPr>
          <p:nvPr/>
        </p:nvPicPr>
        <p:blipFill rotWithShape="1">
          <a:blip r:embed="rId3" cstate="print">
            <a:lum brigh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"/>
          <a:stretch/>
        </p:blipFill>
        <p:spPr bwMode="auto">
          <a:xfrm>
            <a:off x="0" y="71438"/>
            <a:ext cx="9144000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7475" y="274638"/>
            <a:ext cx="8569325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</a:rPr>
              <a:t>ما هي المخطوطات التي وجدت ؟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كل أسفار العهد القديم باستثناء أستير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أسفار الأبو كريفا و البسوديبيغرافا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التفاسير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مجموعات من مقاطع في العهد القديم بحسب الموضوع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كتابات طائفية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990600" lvl="1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ar-JO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منهاج التأديب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990600" lvl="1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ar-JO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مخطوطة الهيكل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990600" lvl="1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ar-JO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مخطوطة الحرب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79231" y="71438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181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اللفائف النحاسية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latin typeface="Arial" charset="0"/>
                <a:ea typeface="ＭＳ Ｐゴシック" charset="0"/>
                <a:cs typeface="ＭＳ Ｐゴシック" charset="0"/>
              </a:rPr>
              <a:t>تقديم خطط مفصلة للهيكل الثالث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9027" name="Picture 4" descr="scro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eadseascrolls">
            <a:extLst>
              <a:ext uri="{FF2B5EF4-FFF2-40B4-BE49-F238E27FC236}">
                <a16:creationId xmlns:a16="http://schemas.microsoft.com/office/drawing/2014/main" id="{26D66B01-CC2B-E846-9D0A-D829CCE1A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"/>
          <a:stretch/>
        </p:blipFill>
        <p:spPr bwMode="auto">
          <a:xfrm>
            <a:off x="0" y="71438"/>
            <a:ext cx="9144000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-76200" y="1600200"/>
            <a:ext cx="923567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كل أسفار العهد القديم باستثناء أستير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أسفار الأبو كريفا و البسوديبيغرافا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التفاسير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مجموعات من مقاطع في العهد القديم بحسب الموضوع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57188" indent="-357188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كتابات طائفية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990600" lvl="1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ar-JO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منهاج التأديب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990600" lvl="1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ar-JO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مخطوطة الهيكل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990600" lvl="1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defRPr/>
            </a:pPr>
            <a:r>
              <a:rPr lang="ar-JO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مخطوطة الحرب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</a:rPr>
              <a:t>ما هي المخطوطات التي وجدت ؟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20552779">
            <a:off x="1477899" y="5138421"/>
            <a:ext cx="4256545" cy="14465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لا يوجد مخطوطات للعهد الجديد</a:t>
            </a:r>
            <a:endParaRPr lang="en-US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22" name="Picture 3" descr="DS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8839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ar-JO" dirty="0">
                <a:latin typeface="Arial" charset="0"/>
                <a:ea typeface="ＭＳ Ｐゴシック" charset="0"/>
                <a:cs typeface="Arial" charset="0"/>
              </a:rPr>
              <a:t>معظم المخطوطات تحتوي على أجزاء مفقودة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00649"/>
      </p:ext>
    </p:extLst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D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663300"/>
          </a:solidFill>
        </p:spPr>
        <p:txBody>
          <a:bodyPr/>
          <a:lstStyle/>
          <a:p>
            <a:pPr eaLnBrk="1" hangingPunct="1"/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و البعض منها يمكن قراءته بوضوح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91909"/>
      </p:ext>
    </p:extLst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-228600" y="1676400"/>
            <a:ext cx="9372600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مخطوطات الكتاب المقدس مثل أشعياء، خروج، لاويين، عدد و تثنية</a:t>
            </a:r>
            <a:endParaRPr lang="en-US" sz="3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ar-JO" sz="3200" b="1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تفاسير مثل تكوين، أيوب، أشعياء، هوشع، ميخا، حبقوق                و مزامير 37، 45 </a:t>
            </a:r>
            <a:endParaRPr lang="en-US" sz="3200" b="1" i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ar-JO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أسفار الأبوكريفا مثل رسالة إلى إرميا، طوبيا و غيرها </a:t>
            </a:r>
            <a:endParaRPr lang="en-US" sz="3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000" dirty="0">
                <a:solidFill>
                  <a:schemeClr val="bg1"/>
                </a:solidFill>
              </a:rPr>
              <a:t>قاموس الكتاب المقدس المصور الجديد لنيلسون</a:t>
            </a:r>
            <a:endParaRPr lang="en-US" sz="2000" b="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646113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ar-JO" sz="3600" b="1" u="sng" dirty="0">
                <a:solidFill>
                  <a:schemeClr val="bg1"/>
                </a:solidFill>
                <a:latin typeface="Arial"/>
                <a:ea typeface="ＭＳ Ｐゴシック" pitchFamily="-111" charset="-128"/>
                <a:cs typeface="Arial"/>
              </a:rPr>
              <a:t>محتويات المخطوطات</a:t>
            </a:r>
            <a:endParaRPr lang="en-US" sz="3600" b="1" u="sng" dirty="0">
              <a:solidFill>
                <a:schemeClr val="bg1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987701"/>
      </p:ext>
    </p:extLst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-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304800" y="1676400"/>
            <a:ext cx="8305800" cy="26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البسوديبيغرافا مثل سفر اليوبيل، سفر أخنوخ، عهد الآباء الإثني عشر (قطع)</a:t>
            </a:r>
            <a:endParaRPr lang="en-US" sz="3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ar-JO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بسوديبيغرافا غير معروفة سابقاً مثل أقوال موسى، رؤيا عمرام، مزامير يشوع، دورة دانيال ( صلاة نبونايدس)، سفر الأسرار</a:t>
            </a:r>
            <a:endParaRPr lang="en-US" sz="3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000" dirty="0">
                <a:solidFill>
                  <a:schemeClr val="bg1"/>
                </a:solidFill>
              </a:rPr>
              <a:t>قاموس الكتاب المقدس المصور الجديد لنيلسون</a:t>
            </a:r>
            <a:endParaRPr lang="en-US" sz="2000" b="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772400" cy="708025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ar-JO" sz="4000" b="1" u="sng" dirty="0">
                <a:solidFill>
                  <a:schemeClr val="bg1"/>
                </a:solidFill>
                <a:latin typeface="Arial"/>
                <a:ea typeface="ＭＳ Ｐゴシック" pitchFamily="-111" charset="-128"/>
                <a:cs typeface="Arial"/>
              </a:rPr>
              <a:t>محتويات المخطوطات</a:t>
            </a:r>
            <a:endParaRPr lang="en-US" sz="4000" b="1" u="sng" dirty="0">
              <a:solidFill>
                <a:schemeClr val="bg1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632463"/>
      </p:ext>
    </p:extLst>
  </p:cSld>
  <p:clrMapOvr>
    <a:masterClrMapping/>
  </p:clrMapOvr>
  <p:transition spd="med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304800" y="1828800"/>
            <a:ext cx="830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ar-JO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وثائق مجتمعية مثل منهاج التأديب، وثيقة دمشق، مزمور الشكر، مخطوطة الحرب</a:t>
            </a:r>
            <a:endParaRPr lang="en-US" sz="3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000" dirty="0">
                <a:solidFill>
                  <a:schemeClr val="bg1"/>
                </a:solidFill>
              </a:rPr>
              <a:t>قاموس الكتاب المقدس المصور الجديد لنيلسون</a:t>
            </a:r>
            <a:endParaRPr lang="en-US" sz="2000" b="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4269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708025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ar-JO" sz="4000" b="1" u="sng" dirty="0">
                <a:solidFill>
                  <a:schemeClr val="bg1"/>
                </a:solidFill>
                <a:latin typeface="Arial"/>
                <a:ea typeface="ＭＳ Ｐゴシック" pitchFamily="-111" charset="-128"/>
                <a:cs typeface="Arial"/>
              </a:rPr>
              <a:t>محتويات المخطوطات</a:t>
            </a:r>
            <a:endParaRPr lang="en-US" sz="4000" b="1" u="sng" dirty="0">
              <a:solidFill>
                <a:schemeClr val="bg1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745937"/>
      </p:ext>
    </p:extLst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5162365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الأردن المتصدع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b="1" dirty="0">
                <a:latin typeface="Arial" charset="0"/>
                <a:ea typeface="ＭＳ Ｐゴシック" charset="0"/>
                <a:cs typeface="ＭＳ Ｐゴシック" charset="0"/>
              </a:rPr>
              <a:t>المنحدر العميق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171700"/>
            <a:ext cx="4114800" cy="190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04800" y="2667000"/>
            <a:ext cx="2590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النظر شرقاً من برية يهوذا إلى بحر الملح في الأسفل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41576F-B65C-E14C-B984-734E5EB611DE}"/>
              </a:ext>
            </a:extLst>
          </p:cNvPr>
          <p:cNvGrpSpPr/>
          <p:nvPr/>
        </p:nvGrpSpPr>
        <p:grpSpPr>
          <a:xfrm>
            <a:off x="5921524" y="-21826"/>
            <a:ext cx="3330959" cy="3323826"/>
            <a:chOff x="5921524" y="-21826"/>
            <a:chExt cx="3330959" cy="3323826"/>
          </a:xfrm>
        </p:grpSpPr>
        <p:pic>
          <p:nvPicPr>
            <p:cNvPr id="2050" name="Picture 2" descr="Image result for dead sea elevation">
              <a:extLst>
                <a:ext uri="{FF2B5EF4-FFF2-40B4-BE49-F238E27FC236}">
                  <a16:creationId xmlns:a16="http://schemas.microsoft.com/office/drawing/2014/main" id="{DA0C72CD-C97A-2540-ACD4-CC1FCC0CC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0" y="0"/>
              <a:ext cx="3175000" cy="33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8FF99E-DA50-784E-BD70-5271D16B257B}"/>
                </a:ext>
              </a:extLst>
            </p:cNvPr>
            <p:cNvGrpSpPr/>
            <p:nvPr/>
          </p:nvGrpSpPr>
          <p:grpSpPr>
            <a:xfrm>
              <a:off x="6205392" y="46733"/>
              <a:ext cx="2886661" cy="3236698"/>
              <a:chOff x="6205392" y="46733"/>
              <a:chExt cx="2886661" cy="323669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1519DA7-9B4F-5A43-878F-B28B88B4A817}"/>
                  </a:ext>
                </a:extLst>
              </p:cNvPr>
              <p:cNvSpPr/>
              <p:nvPr/>
            </p:nvSpPr>
            <p:spPr bwMode="auto">
              <a:xfrm>
                <a:off x="8472488" y="344965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1E50C6-CCA2-4448-B925-CCFAE21AEA7D}"/>
                  </a:ext>
                </a:extLst>
              </p:cNvPr>
              <p:cNvSpPr/>
              <p:nvPr/>
            </p:nvSpPr>
            <p:spPr bwMode="auto">
              <a:xfrm>
                <a:off x="8491538" y="2373790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71AD086-5EF6-E243-AA0D-DD8E7197C4C4}"/>
                  </a:ext>
                </a:extLst>
              </p:cNvPr>
              <p:cNvSpPr/>
              <p:nvPr/>
            </p:nvSpPr>
            <p:spPr bwMode="auto">
              <a:xfrm>
                <a:off x="7081838" y="2850040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51DE4E-EAB5-F34F-AF7E-65DDC2DD135D}"/>
                  </a:ext>
                </a:extLst>
              </p:cNvPr>
              <p:cNvSpPr/>
              <p:nvPr/>
            </p:nvSpPr>
            <p:spPr bwMode="auto">
              <a:xfrm>
                <a:off x="7510464" y="1168878"/>
                <a:ext cx="366712" cy="18415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A0DB57-8C37-B244-9C85-8F1B39C3CB40}"/>
                  </a:ext>
                </a:extLst>
              </p:cNvPr>
              <p:cNvSpPr/>
              <p:nvPr/>
            </p:nvSpPr>
            <p:spPr bwMode="auto">
              <a:xfrm>
                <a:off x="7491414" y="1353028"/>
                <a:ext cx="305601" cy="15240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2C108D-2B31-F344-9FDE-5274EEB8865E}"/>
                  </a:ext>
                </a:extLst>
              </p:cNvPr>
              <p:cNvSpPr/>
              <p:nvPr/>
            </p:nvSpPr>
            <p:spPr bwMode="auto">
              <a:xfrm rot="20051462">
                <a:off x="7562854" y="1386365"/>
                <a:ext cx="305601" cy="15240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DBFFC7-8E4B-254C-98F5-A112492BD9EE}"/>
                  </a:ext>
                </a:extLst>
              </p:cNvPr>
              <p:cNvSpPr/>
              <p:nvPr/>
            </p:nvSpPr>
            <p:spPr bwMode="auto">
              <a:xfrm rot="19598422">
                <a:off x="7623452" y="189608"/>
                <a:ext cx="347123" cy="126507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8FC6414-2F42-8547-9D68-464672D174BE}"/>
                  </a:ext>
                </a:extLst>
              </p:cNvPr>
              <p:cNvSpPr/>
              <p:nvPr/>
            </p:nvSpPr>
            <p:spPr bwMode="auto">
              <a:xfrm rot="19598422">
                <a:off x="7794902" y="46733"/>
                <a:ext cx="347123" cy="126507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B92E06-833A-6E45-ADF2-1B43DCD4652F}"/>
                  </a:ext>
                </a:extLst>
              </p:cNvPr>
              <p:cNvSpPr/>
              <p:nvPr/>
            </p:nvSpPr>
            <p:spPr bwMode="auto">
              <a:xfrm rot="19598422">
                <a:off x="6205392" y="2650668"/>
                <a:ext cx="440470" cy="349250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689409-9DF1-654A-84DC-342D27C092E7}"/>
                  </a:ext>
                </a:extLst>
              </p:cNvPr>
              <p:cNvSpPr/>
              <p:nvPr/>
            </p:nvSpPr>
            <p:spPr bwMode="auto">
              <a:xfrm>
                <a:off x="8178016" y="1616075"/>
                <a:ext cx="799298" cy="393939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D045BA-C28B-F246-8436-E9C0E83D8325}"/>
                  </a:ext>
                </a:extLst>
              </p:cNvPr>
              <p:cNvSpPr/>
              <p:nvPr/>
            </p:nvSpPr>
            <p:spPr bwMode="auto">
              <a:xfrm>
                <a:off x="8067676" y="3021493"/>
                <a:ext cx="1024377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</a:endParaRPr>
              </a:p>
            </p:txBody>
          </p:sp>
        </p:grpSp>
        <p:sp>
          <p:nvSpPr>
            <p:cNvPr id="8" name="Rectangle 2" descr="Medium wood">
              <a:extLst>
                <a:ext uri="{FF2B5EF4-FFF2-40B4-BE49-F238E27FC236}">
                  <a16:creationId xmlns:a16="http://schemas.microsoft.com/office/drawing/2014/main" id="{DAD00C3A-8A62-B046-98FA-00FCE3EF470C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8150374" y="2287479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ar-JO" sz="160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الأردن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Rectangle 2" descr="Medium wood">
              <a:extLst>
                <a:ext uri="{FF2B5EF4-FFF2-40B4-BE49-F238E27FC236}">
                  <a16:creationId xmlns:a16="http://schemas.microsoft.com/office/drawing/2014/main" id="{8181970A-BAF1-DF47-9E7F-4A0151C7DD5A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6778774" y="2401779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ar-JO" sz="160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إسرائيل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Rectangle 2" descr="Medium wood">
              <a:extLst>
                <a:ext uri="{FF2B5EF4-FFF2-40B4-BE49-F238E27FC236}">
                  <a16:creationId xmlns:a16="http://schemas.microsoft.com/office/drawing/2014/main" id="{08F1B15A-7A5A-894C-A51C-49EBEA18A273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5921524" y="2644666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ar-JO" sz="160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مصر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Rectangle 2" descr="Medium wood">
              <a:extLst>
                <a:ext uri="{FF2B5EF4-FFF2-40B4-BE49-F238E27FC236}">
                  <a16:creationId xmlns:a16="http://schemas.microsoft.com/office/drawing/2014/main" id="{0CE25DD3-C373-D541-B9BD-7A706DCDE2E7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8183712" y="234841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ar-JO" sz="160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سوريا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" descr="Medium wood">
              <a:extLst>
                <a:ext uri="{FF2B5EF4-FFF2-40B4-BE49-F238E27FC236}">
                  <a16:creationId xmlns:a16="http://schemas.microsoft.com/office/drawing/2014/main" id="{0ABCCC4B-1528-F54B-9BFB-2AA1BE3BF1B8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920845" y="1593924"/>
              <a:ext cx="1331638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ar-JO" sz="1600" kern="0" dirty="0">
                  <a:solidFill>
                    <a:srgbClr val="FF01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منحدر البحر الميت</a:t>
              </a:r>
              <a:endParaRPr lang="en-US" sz="1600" kern="0" dirty="0">
                <a:solidFill>
                  <a:srgbClr val="FF01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" descr="Medium wood">
              <a:extLst>
                <a:ext uri="{FF2B5EF4-FFF2-40B4-BE49-F238E27FC236}">
                  <a16:creationId xmlns:a16="http://schemas.microsoft.com/office/drawing/2014/main" id="{C43B2249-2775-9D46-BB7F-5A11D05B6936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108428" y="1087030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ar-JO" sz="160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الضفة الغربية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" descr="Medium wood">
              <a:extLst>
                <a:ext uri="{FF2B5EF4-FFF2-40B4-BE49-F238E27FC236}">
                  <a16:creationId xmlns:a16="http://schemas.microsoft.com/office/drawing/2014/main" id="{F1EE7616-1260-5A47-8C8F-ADCF0A25FFE6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070299" y="-21826"/>
              <a:ext cx="1050538" cy="24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ar-JO" sz="160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لبنان</a:t>
              </a:r>
              <a:endParaRPr lang="en-US" sz="160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" descr="Medium wood">
              <a:extLst>
                <a:ext uri="{FF2B5EF4-FFF2-40B4-BE49-F238E27FC236}">
                  <a16:creationId xmlns:a16="http://schemas.microsoft.com/office/drawing/2014/main" id="{606C9BAD-5D72-C149-81F5-E0AB0C2216BE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772240" y="3095388"/>
              <a:ext cx="1419830" cy="19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en-US" sz="1050" kern="0" dirty="0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© </a:t>
              </a:r>
              <a:r>
                <a:rPr lang="en-US" sz="1050" kern="0" dirty="0" err="1">
                  <a:solidFill>
                    <a:schemeClr val="bg2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Geology.com</a:t>
              </a:r>
              <a:endParaRPr lang="en-US" sz="1050" kern="0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87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956602" y="2365375"/>
            <a:ext cx="464233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i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مزامير سليمان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مزامير يشوع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عهود الآباء الإثني عشر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سفر اليوبيل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عهد أيوب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حياة آدم و حواء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US" sz="1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3124200" y="643255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1800" i="1" dirty="0">
                <a:solidFill>
                  <a:srgbClr val="FFFFFF"/>
                </a:solidFill>
                <a:latin typeface="Arial" charset="0"/>
                <a:cs typeface="Arial" charset="0"/>
              </a:rPr>
              <a:t>قاموس الكتاب المقدس الحديث</a:t>
            </a: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865632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FFFFFF"/>
                </a:solidFill>
                <a:latin typeface="Arial" charset="0"/>
                <a:cs typeface="Arial" charset="0"/>
              </a:rPr>
              <a:t>1. المجموعة الفلسطينية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36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56320" cy="685800"/>
          </a:xfrm>
        </p:spPr>
        <p:txBody>
          <a:bodyPr/>
          <a:lstStyle/>
          <a:p>
            <a:pPr algn="r" eaLnBrk="1" hangingPunct="1"/>
            <a:r>
              <a:rPr lang="ar-JO" sz="3600" b="1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البسوديبيغرافا</a:t>
            </a:r>
            <a:endParaRPr lang="en-US" sz="3600" b="1" u="sng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54219"/>
      </p:ext>
    </p:extLst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585982" cy="762000"/>
          </a:xfrm>
          <a:noFill/>
        </p:spPr>
        <p:txBody>
          <a:bodyPr/>
          <a:lstStyle/>
          <a:p>
            <a:pPr algn="r" eaLnBrk="1" hangingPunct="1"/>
            <a:r>
              <a:rPr lang="ar-JO" sz="3600" b="1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البسوديبيغرافا</a:t>
            </a:r>
            <a:endParaRPr lang="en-US" sz="3600" b="1" u="sng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45410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956603" y="2365375"/>
            <a:ext cx="485335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رؤيا موسى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استشهاد أشعياء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افتقاد إرميا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سفر أخنوخ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سفر أسرار أخنوخ</a:t>
            </a: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صعود موسى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1800" b="0" i="1" dirty="0">
                <a:solidFill>
                  <a:srgbClr val="FFFFFF"/>
                </a:solidFill>
                <a:latin typeface="Arial" charset="0"/>
                <a:cs typeface="Arial" charset="0"/>
              </a:rPr>
              <a:t>قاموس الكتاب المقدس الحديث</a:t>
            </a: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304800" y="958850"/>
            <a:ext cx="858598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FFFFFF"/>
                </a:solidFill>
                <a:latin typeface="Arial" charset="0"/>
                <a:cs typeface="Arial" charset="0"/>
              </a:rPr>
              <a:t>1. المجموعة الفلسطينية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88538"/>
      </p:ext>
    </p:extLst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533400" y="2365375"/>
            <a:ext cx="5486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i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رؤيا عزرا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ar-JO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رؤيا باروخ</a:t>
            </a: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1800" b="0" i="1" dirty="0">
                <a:solidFill>
                  <a:srgbClr val="FFFFFF"/>
                </a:solidFill>
                <a:latin typeface="Arial" charset="0"/>
                <a:cs typeface="Arial" charset="0"/>
              </a:rPr>
              <a:t>قاموس الكتاب المقدس الجديد</a:t>
            </a: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04800" y="958850"/>
            <a:ext cx="858598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FFFFFF"/>
                </a:solidFill>
                <a:latin typeface="Arial" charset="0"/>
                <a:cs typeface="Arial" charset="0"/>
              </a:rPr>
              <a:t>1. المجموعة الفلسطينية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7461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509782" cy="762000"/>
          </a:xfrm>
          <a:noFill/>
        </p:spPr>
        <p:txBody>
          <a:bodyPr/>
          <a:lstStyle/>
          <a:p>
            <a:pPr algn="r" eaLnBrk="1" hangingPunct="1"/>
            <a:r>
              <a:rPr lang="ar-JO" sz="3600" b="1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البسوديبيغرافا</a:t>
            </a:r>
            <a:endParaRPr lang="en-US" sz="3600" b="1" u="sng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48126"/>
      </p:ext>
    </p:extLst>
  </p:cSld>
  <p:clrMapOvr>
    <a:masterClrMapping/>
  </p:clrMapOvr>
  <p:transition spd="med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04800" y="2606675"/>
            <a:ext cx="5715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رسالة أريستياس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نبوات سيبلين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مكابيين 3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ar-JO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مكابيين 4</a:t>
            </a:r>
          </a:p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1800" b="0" i="1" dirty="0">
                <a:solidFill>
                  <a:srgbClr val="FFFFFF"/>
                </a:solidFill>
                <a:latin typeface="Arial" charset="0"/>
                <a:cs typeface="Arial" charset="0"/>
              </a:rPr>
              <a:t>قاموس الكتاب المقدس الحديث</a:t>
            </a: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864811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914400" indent="-914400"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2. المجموعة اليهودية الهيلينية</a:t>
            </a:r>
            <a:endParaRPr lang="en-US" sz="28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950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571914" cy="762000"/>
          </a:xfrm>
        </p:spPr>
        <p:txBody>
          <a:bodyPr/>
          <a:lstStyle/>
          <a:p>
            <a:pPr algn="r" eaLnBrk="1" hangingPunct="1"/>
            <a:r>
              <a:rPr lang="ar-JO" sz="3600" b="1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البسوديبيغرافا</a:t>
            </a:r>
            <a:endParaRPr lang="en-US" sz="40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63676"/>
      </p:ext>
    </p:extLst>
  </p:cSld>
  <p:clrMapOvr>
    <a:masterClrMapping/>
  </p:clrMapOvr>
  <p:transition spd="med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533400"/>
            <a:ext cx="3810000" cy="11731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Is Jesus in the DSS?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600200"/>
            <a:ext cx="4114800" cy="762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4000" b="1" dirty="0">
                <a:latin typeface="Arial" charset="0"/>
                <a:ea typeface="ＭＳ Ｐゴシック" charset="0"/>
              </a:rPr>
              <a:t>ما هو الجواب ؟</a:t>
            </a:r>
            <a:endParaRPr lang="en-US" sz="4000" b="1" dirty="0">
              <a:latin typeface="Arial" charset="0"/>
              <a:ea typeface="ＭＳ Ｐゴシック" charset="0"/>
            </a:endParaRPr>
          </a:p>
        </p:txBody>
      </p:sp>
      <p:pic>
        <p:nvPicPr>
          <p:cNvPr id="151555" name="Picture 4" descr="DSS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91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 descr="Cave 4 Dead Sea Scrolls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0"/>
            <a:ext cx="8763000" cy="9144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</a:rPr>
              <a:t>جلب الكهف الرابع معظم المخطوطات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pic>
        <p:nvPicPr>
          <p:cNvPr id="153603" name="Picture 5" descr="Qumran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45847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/>
          <p:cNvSpPr>
            <a:spLocks noRot="1"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معتقدات و خصائص الأسينيين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334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دراسة التوراة و حياة التأمل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سيادة الله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المواضيع الأخروية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الإشتراكية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الناموسية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59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 descr="ruinsofqumran"/>
          <p:cNvPicPr>
            <a:picLocks noChangeAspect="1" noChangeArrowheads="1"/>
          </p:cNvPicPr>
          <p:nvPr/>
        </p:nvPicPr>
        <p:blipFill>
          <a:blip r:embed="rId3" cstate="print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أهمية مخطوطات البحر الميت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r" eaLnBrk="1" hangingPunct="1">
              <a:buFont typeface="Wingdings" charset="0"/>
              <a:buNone/>
              <a:defRPr/>
            </a:pPr>
            <a:r>
              <a:rPr lang="ar-JO" b="1" dirty="0">
                <a:latin typeface="Arial" charset="0"/>
                <a:ea typeface="ＭＳ Ｐゴシック" charset="0"/>
                <a:cs typeface="ＭＳ Ｐゴシック" charset="0"/>
              </a:rPr>
              <a:t>1. دراسة مجتمع قمران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4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Osaka"/>
              <a:cs typeface="Osaka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</a:rPr>
              <a:t>يسوع مقابل التقليد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158432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u="sng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قمران</a:t>
            </a:r>
            <a:endParaRPr lang="en-US" sz="320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572000" y="1584325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4000" u="sng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يسوع (مت 5)</a:t>
            </a:r>
            <a:endParaRPr lang="en-US" sz="320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2513013"/>
            <a:ext cx="4038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altLang="ja-JP" sz="28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سيدخل الله في عهد النعمة كل الذين يحبون كل أبناء النور و يكرهون كل أبناء الظلام</a:t>
            </a:r>
            <a:endParaRPr lang="en-US" sz="28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قوانين المجتمع 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(المخطوطة الأولى 1: 4، 9: 21)</a:t>
            </a:r>
            <a:endParaRPr lang="en-US" sz="28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953000" y="2513013"/>
            <a:ext cx="403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latin typeface="Arial" pitchFamily="-111" charset="0"/>
                <a:ea typeface="Osaka"/>
                <a:cs typeface="Osaka"/>
              </a:rPr>
              <a:t>سمعتم أنه قيل تحب قريبك و تبغض عدوك (5: 43)</a:t>
            </a:r>
            <a:endParaRPr lang="en-US" sz="2800" b="1" dirty="0">
              <a:solidFill>
                <a:srgbClr val="FFFFFF"/>
              </a:solidFill>
              <a:latin typeface="Arial" pitchFamily="-111" charset="0"/>
              <a:ea typeface="Osaka"/>
              <a:cs typeface="Osaka"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4953000" y="4829175"/>
            <a:ext cx="4038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latin typeface="Arial" pitchFamily="-111" charset="0"/>
                <a:ea typeface="Osaka"/>
                <a:cs typeface="Osaka"/>
              </a:rPr>
              <a:t>و أما أنا فأقول لكم أحبوا أعداءكم و صلوا لأجل الذين يسيئون إليكم و يطردونكم (5: 44)</a:t>
            </a:r>
            <a:endParaRPr lang="en-US" sz="2800" b="1" dirty="0">
              <a:solidFill>
                <a:srgbClr val="FFFFFF"/>
              </a:solidFill>
              <a:latin typeface="Arial" pitchFamily="-111" charset="0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67635976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  <p:bldP spid="2713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ruinsofqumran"/>
          <p:cNvPicPr>
            <a:picLocks noChangeAspect="1" noChangeArrowheads="1"/>
          </p:cNvPicPr>
          <p:nvPr/>
        </p:nvPicPr>
        <p:blipFill>
          <a:blip r:embed="rId3" cstate="print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أهمية مخطوطات البحر الميت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r" eaLnBrk="1" hangingPunct="1">
              <a:buFont typeface="Wingdings" charset="0"/>
              <a:buNone/>
              <a:defRPr/>
            </a:pPr>
            <a:r>
              <a:rPr lang="ar-JO" b="1" dirty="0">
                <a:latin typeface="Arial" charset="0"/>
                <a:ea typeface="ＭＳ Ｐゴシック" charset="0"/>
                <a:cs typeface="ＭＳ Ｐゴシック" charset="0"/>
              </a:rPr>
              <a:t>1. دراسة مجتمع قمران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609600" indent="-609600" algn="r" eaLnBrk="1" hangingPunct="1">
              <a:buFont typeface="Wingdings" charset="0"/>
              <a:buNone/>
              <a:defRPr/>
            </a:pPr>
            <a:r>
              <a:rPr lang="ar-JO" b="1" dirty="0">
                <a:latin typeface="Arial" charset="0"/>
                <a:ea typeface="ＭＳ Ｐゴシック" charset="0"/>
                <a:cs typeface="ＭＳ Ｐゴシック" charset="0"/>
              </a:rPr>
              <a:t>2. دراسة البسوديبيغرافا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48400"/>
            <a:ext cx="9144000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الكهف الرابع يقدم منظر للجماعة عبر الوادي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1794" name="Picture 4" descr="qumranPOVca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971800" y="2743200"/>
            <a:ext cx="35814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57200" y="16002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3. تقدم الدراسة العبرية بشكل كبير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9034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أهمية مخطوطات البحر الميت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من الأعالي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57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Qumr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50292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4. تطور دراسة النسخة الماسورية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409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أهمية مخطوطات البحر الميت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182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02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-4445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6248400"/>
            <a:ext cx="8077200" cy="533400"/>
          </a:xfrm>
        </p:spPr>
        <p:txBody>
          <a:bodyPr/>
          <a:lstStyle/>
          <a:p>
            <a:pPr eaLnBrk="1" hangingPunct="1">
              <a:defRPr/>
            </a:pPr>
            <a:r>
              <a:rPr lang="ar-JO" sz="3200" dirty="0">
                <a:latin typeface="Arial" charset="0"/>
                <a:ea typeface="ＭＳ Ｐゴシック" charset="0"/>
              </a:rPr>
              <a:t>مكان السفر</a:t>
            </a:r>
            <a:endParaRPr lang="en-US" sz="3200" dirty="0">
              <a:latin typeface="Arial" charset="0"/>
              <a:ea typeface="ＭＳ Ｐゴシック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4419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5. تأكيد التواريخ المحافظة لأسفار العهد القديم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2667000"/>
            <a:ext cx="533400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متى كتب سفر دانيال ؟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5715000" y="3276600"/>
            <a:ext cx="2057400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يقول المتحررون 164 ق.م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152400" y="3276600"/>
            <a:ext cx="2743200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يقول المحافظون      560 ق.م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6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أهمية مخطوطات البحر الميت</a:t>
            </a:r>
            <a:endParaRPr lang="en-US" sz="36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183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28600" y="5410200"/>
            <a:ext cx="8839200" cy="990600"/>
            <a:chOff x="228600" y="5410200"/>
            <a:chExt cx="8839200" cy="990600"/>
          </a:xfrm>
        </p:grpSpPr>
        <p:cxnSp>
          <p:nvCxnSpPr>
            <p:cNvPr id="165903" name="Straight Connector 14"/>
            <p:cNvCxnSpPr>
              <a:cxnSpLocks noChangeShapeType="1"/>
            </p:cNvCxnSpPr>
            <p:nvPr/>
          </p:nvCxnSpPr>
          <p:spPr bwMode="auto">
            <a:xfrm>
              <a:off x="533400" y="5791200"/>
              <a:ext cx="8001000" cy="6096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grpSp>
          <p:nvGrpSpPr>
            <p:cNvPr id="165904" name="Group 31"/>
            <p:cNvGrpSpPr>
              <a:grpSpLocks/>
            </p:cNvGrpSpPr>
            <p:nvPr/>
          </p:nvGrpSpPr>
          <p:grpSpPr bwMode="auto">
            <a:xfrm>
              <a:off x="533400" y="5943600"/>
              <a:ext cx="7848600" cy="381000"/>
              <a:chOff x="533400" y="5943600"/>
              <a:chExt cx="7848600" cy="381000"/>
            </a:xfrm>
          </p:grpSpPr>
          <p:sp>
            <p:nvSpPr>
              <p:cNvPr id="16" name="Rectangle 15"/>
              <p:cNvSpPr/>
              <p:nvPr/>
            </p:nvSpPr>
            <p:spPr bwMode="auto">
              <a:xfrm flipV="1">
                <a:off x="533400" y="6248400"/>
                <a:ext cx="7848600" cy="762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165913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64849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4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191341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5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317833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6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4325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7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570817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8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697309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" name="Rectangle 4"/>
            <p:cNvSpPr txBox="1">
              <a:spLocks noRot="1" noChangeArrowheads="1"/>
            </p:cNvSpPr>
            <p:nvPr/>
          </p:nvSpPr>
          <p:spPr bwMode="auto">
            <a:xfrm>
              <a:off x="2286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JO" sz="32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600</a:t>
              </a:r>
              <a:endPara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4" name="Rectangle 4"/>
            <p:cNvSpPr txBox="1">
              <a:spLocks noRot="1" noChangeArrowheads="1"/>
            </p:cNvSpPr>
            <p:nvPr/>
          </p:nvSpPr>
          <p:spPr bwMode="auto">
            <a:xfrm>
              <a:off x="15240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JO" sz="32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500</a:t>
              </a:r>
              <a:endPara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5" name="Rectangle 4"/>
            <p:cNvSpPr txBox="1">
              <a:spLocks noRot="1" noChangeArrowheads="1"/>
            </p:cNvSpPr>
            <p:nvPr/>
          </p:nvSpPr>
          <p:spPr bwMode="auto">
            <a:xfrm>
              <a:off x="28194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JO" sz="32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400</a:t>
              </a:r>
              <a:endPara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6" name="Rectangle 4"/>
            <p:cNvSpPr txBox="1">
              <a:spLocks noRot="1" noChangeArrowheads="1"/>
            </p:cNvSpPr>
            <p:nvPr/>
          </p:nvSpPr>
          <p:spPr bwMode="auto">
            <a:xfrm>
              <a:off x="41148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JO" sz="32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300</a:t>
              </a:r>
              <a:endPara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7" name="Rectangle 4"/>
            <p:cNvSpPr txBox="1">
              <a:spLocks noRot="1" noChangeArrowheads="1"/>
            </p:cNvSpPr>
            <p:nvPr/>
          </p:nvSpPr>
          <p:spPr bwMode="auto">
            <a:xfrm>
              <a:off x="54102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JO" sz="32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200</a:t>
              </a:r>
              <a:endPara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8" name="Rectangle 4"/>
            <p:cNvSpPr txBox="1">
              <a:spLocks noRot="1" noChangeArrowheads="1"/>
            </p:cNvSpPr>
            <p:nvPr/>
          </p:nvSpPr>
          <p:spPr bwMode="auto">
            <a:xfrm>
              <a:off x="67056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JO" sz="32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100</a:t>
              </a:r>
              <a:endPara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9" name="Rectangle 4"/>
            <p:cNvSpPr txBox="1">
              <a:spLocks noRot="1" noChangeArrowheads="1"/>
            </p:cNvSpPr>
            <p:nvPr/>
          </p:nvSpPr>
          <p:spPr bwMode="auto">
            <a:xfrm>
              <a:off x="7772400" y="5410200"/>
              <a:ext cx="1295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JO" sz="3200" dirty="0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ق.م</a:t>
              </a:r>
              <a:endParaRPr 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40" name="Down Arrow 39"/>
          <p:cNvSpPr/>
          <p:nvPr/>
        </p:nvSpPr>
        <p:spPr bwMode="auto">
          <a:xfrm>
            <a:off x="1295400" y="4114800"/>
            <a:ext cx="228600" cy="18288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6553200" y="4114800"/>
            <a:ext cx="228600" cy="18288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5638800" y="4267200"/>
            <a:ext cx="2309446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2400" dirty="0">
                <a:solidFill>
                  <a:srgbClr val="000514"/>
                </a:solidFill>
                <a:latin typeface="Arial" charset="0"/>
                <a:cs typeface="Arial" charset="0"/>
              </a:rPr>
              <a:t>دانيال في مخطوطات البحر الميت 200-100 ق.م</a:t>
            </a:r>
            <a:endParaRPr lang="en-US" sz="2400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40" grpId="0" animBg="1"/>
      <p:bldP spid="41" grpId="0" animBg="1"/>
      <p:bldP spid="1792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6400800" cy="669925"/>
          </a:xfrm>
          <a:effectLst/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</a:rPr>
              <a:t>مخطوطة أشعياء الماسورية</a:t>
            </a:r>
            <a:endParaRPr lang="en-US" sz="2800" b="1" dirty="0">
              <a:effectLst>
                <a:glow rad="228600">
                  <a:schemeClr val="bg2"/>
                </a:glo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5" descr="ishscrl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762000" y="3203575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أشعياء 1000م</a:t>
            </a:r>
            <a:endParaRPr lang="en-US" sz="3200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790575" y="4445000"/>
            <a:ext cx="2505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أشعياء 200 ق.م</a:t>
            </a:r>
            <a:endParaRPr lang="en-US" sz="2400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267200" y="3521075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1200 سنة أقدم</a:t>
            </a:r>
            <a:endParaRPr lang="en-US" sz="2800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810000" y="33686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glow rad="228600">
              <a:schemeClr val="bg2"/>
            </a:glow>
          </a:effec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srgbClr val="E5E5FF"/>
              </a:solidFill>
              <a:effectLst>
                <a:glow rad="228600">
                  <a:schemeClr val="bg2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مخطوطة أشعياء في البحر الميت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3200" b="1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6. دقة نقل الكتاب المقدس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</a:rPr>
              <a:t>أهمية مخطوطات البحر الميت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855663"/>
            <a:ext cx="2286000" cy="353943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2800" dirty="0"/>
              <a:t>تتطابق لفافة إشعياء هذه مع النص الماسوري 1000 ميلادي الذي تستند إليه جميع الترجمات الحديثة في 99٪ من الوقت</a:t>
            </a:r>
            <a:endParaRPr lang="en-US" sz="2800" b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183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9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5" grpId="0" animBg="1"/>
      <p:bldP spid="15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2514600" y="4267200"/>
            <a:ext cx="6629400" cy="2590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965700"/>
            <a:ext cx="6629400" cy="12003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ar-JO" sz="2400" dirty="0"/>
              <a:t>أعمال الناموس" (تقدم ترجمة أبيج دليلاً على الإيمان الحاخامي بالخلاص بالأعمال ، وهو ما يجادله بولس في رسالة غلاطية)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219450" y="4375150"/>
            <a:ext cx="5040313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MIQSAT MA</a:t>
            </a:r>
            <a:r>
              <a:rPr lang="fr-FR" altLang="ja-JP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'</a:t>
            </a:r>
            <a:r>
              <a:rPr lang="en-US" sz="28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ASE HA-TORAH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304800" y="8382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/>
              <a:t>7. تظهر MMT أن معارضي بولس الذين علموا الخلاص بالناموس كانوا بالفعل أناسًا حقيقيين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</a:rPr>
              <a:t>أهمية مخطوطات البحر الميت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183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60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Osaka"/>
              <a:cs typeface="Osaka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بولس مقابل الناموسيين</a:t>
            </a:r>
            <a:endParaRPr lang="en-US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u="sng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الناموسيون</a:t>
            </a:r>
            <a:endParaRPr lang="en-US" sz="240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u="sng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بولس</a:t>
            </a:r>
            <a:endParaRPr lang="en-US" sz="2400" i="1" u="sng" dirty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الشخص الذي يصنع البر يدخر لنفسه حياة مع الرب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000" i="1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مزامير سليمان</a:t>
            </a:r>
            <a:b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ar-JO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حوالي 50 ق.م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المعجزات سوف تظهر في وقتها لهؤلاء المخلصين بالأعمال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باروخ 2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(حوالي 100م)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altLang="ja-JP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و أما الآن فقد ظهر بر الله </a:t>
            </a:r>
            <a:r>
              <a:rPr lang="ar-JO" altLang="ja-JP" sz="2400" dirty="0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بدون الناموس </a:t>
            </a:r>
            <a:r>
              <a:rPr lang="ar-JO" altLang="ja-JP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مشهوداً له من الناموس و الأنبياء بر الله بالإيمان بيسوع المسيح إلى كل و على كل الذين يؤمنون لأنه لا فرق</a:t>
            </a:r>
            <a:endParaRPr lang="en-US" sz="16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ar-JO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رو 3: 21-22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)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04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ＭＳ Ｐゴシック"/>
              <a:cs typeface="ＭＳ Ｐゴシック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</a:rPr>
              <a:t>بولس مقابل الناموسيين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b="1" u="sng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الناموسيون</a:t>
            </a:r>
            <a:endParaRPr lang="en-US" sz="2400" b="1" i="1" u="sng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3200" b="1" u="sng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بولس</a:t>
            </a:r>
            <a:endParaRPr lang="en-US" sz="2400" b="1" i="1" u="sng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الشخص الذي يصنع البر يدخر لنفسه حياة مع الرب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000" i="1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مزامير سليمان</a:t>
            </a:r>
            <a:b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ar-JO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حوالي 50 ق.م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)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المعجزات سوف تظهر في وقتها لهؤلاء المخلصين بالأعمال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باروخ 2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(حوالي 100م)</a:t>
            </a:r>
            <a:endParaRPr lang="en-US" sz="240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altLang="ja-JP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أريد أن أتعلم منكم هذا فقط </a:t>
            </a:r>
            <a:r>
              <a:rPr lang="ar-JO" altLang="ja-JP" sz="2400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أبأعمال الناموس</a:t>
            </a:r>
            <a:r>
              <a:rPr lang="ar-JO" altLang="ja-JP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أخذتم الروح أم بخبر الإيمان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6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</a:t>
            </a:r>
            <a:r>
              <a:rPr lang="ar-JO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غل 3: 2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5241" name="Text Box 4"/>
          <p:cNvSpPr txBox="1">
            <a:spLocks noChangeArrowheads="1"/>
          </p:cNvSpPr>
          <p:nvPr/>
        </p:nvSpPr>
        <p:spPr bwMode="auto">
          <a:xfrm>
            <a:off x="8268754" y="95250"/>
            <a:ext cx="867843" cy="46384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154ك</a:t>
            </a:r>
            <a:endParaRPr lang="en-US" sz="2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75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latin typeface="Arial" charset="0"/>
                <a:ea typeface="ＭＳ Ｐゴシック" charset="0"/>
              </a:rPr>
              <a:t>أين ترعرع يوحنا ؟</a:t>
            </a:r>
            <a:endParaRPr lang="en-US" sz="4800" dirty="0">
              <a:latin typeface="Arial" charset="0"/>
              <a:ea typeface="ＭＳ Ｐゴシック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248400"/>
            <a:ext cx="4648200" cy="523220"/>
          </a:xfr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ar-JO" sz="2800" b="1" kern="1200" dirty="0">
                <a:solidFill>
                  <a:srgbClr val="E5E5FF"/>
                </a:solidFill>
                <a:latin typeface="Arial" charset="0"/>
                <a:ea typeface="ＭＳ Ｐゴシック" charset="0"/>
                <a:cs typeface="Arial" charset="0"/>
              </a:rPr>
              <a:t>برية صين</a:t>
            </a:r>
            <a:endParaRPr lang="en-US" sz="2800" b="1" kern="1200" dirty="0">
              <a:solidFill>
                <a:srgbClr val="E5E5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191000" y="1563688"/>
            <a:ext cx="4814888" cy="16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baseline="30000" dirty="0">
                <a:solidFill>
                  <a:srgbClr val="E5E5FF"/>
                </a:solidFill>
                <a:latin typeface="Arial" charset="0"/>
                <a:cs typeface="Arial" charset="0"/>
              </a:rPr>
              <a:t>لو 1: 80  أما الصبي فكان ينمو و يتقوى بالروح و كان في البراري إلى يوم ظهوره لإسرائيل</a:t>
            </a:r>
            <a:endParaRPr lang="en-US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latin typeface="Arial" charset="0"/>
                <a:ea typeface="ＭＳ Ｐゴシック" charset="0"/>
                <a:cs typeface="ＭＳ Ｐゴシック" charset="0"/>
              </a:rPr>
              <a:t>من أين حصل يوحنا على مفهومي المعمودية و التوبة ؟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ＭＳ Ｐゴシック" charset="0"/>
              </a:rPr>
              <a:t>يوحنا المعمدان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6131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823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crib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أحب الأسينيون كلمة الله</a:t>
            </a:r>
            <a:endParaRPr lang="en-US" sz="40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61712"/>
      </p:ext>
    </p:extLst>
  </p:cSld>
  <p:clrMapOvr>
    <a:masterClrMapping/>
  </p:clrMapOvr>
  <p:transition spd="med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3" descr="baptiz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6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10200" y="76200"/>
            <a:ext cx="3657600" cy="1173163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charset="0"/>
                <a:ea typeface="ＭＳ Ｐゴシック" charset="0"/>
                <a:cs typeface="ＭＳ Ｐゴシック" charset="0"/>
              </a:rPr>
              <a:t>يوحنا المعمدان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8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10200" y="1465263"/>
            <a:ext cx="3657600" cy="19939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400" b="1" dirty="0">
                <a:latin typeface="Arial" charset="0"/>
                <a:ea typeface="ＭＳ Ｐゴシック" charset="0"/>
                <a:cs typeface="ＭＳ Ｐゴシック" charset="0"/>
              </a:rPr>
              <a:t>من أين حصل يوحنا على مفهومي المعمودية و التوبة ؟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184</a:t>
            </a:r>
            <a:endParaRPr lang="en-US" sz="24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6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76200"/>
            <a:ext cx="3810000" cy="17827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أخفض بقعة        على الأرض           (-394م)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8" name="Picture 4" descr="N&amp;Ssectionsofdead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562600" y="2057400"/>
            <a:ext cx="358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3-4 إنشات مطر/سنة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 أقسام حالياً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انخفض 12 متر منذ 1975 – لقد كان أعلى بمسافة 20 متر في القرن الأول الميلادي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ar-J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تحصل إسرائيل على مليار دولار أمريكي في السنة من البوتاسيوم للأسمدة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6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4" descr="essenebaptistry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</a:rPr>
              <a:t>الأسينيون مقابل يوحنا و يسوع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724400" y="2179638"/>
            <a:ext cx="4267200" cy="4525962"/>
          </a:xfrm>
          <a:prstGeom prst="rect">
            <a:avLst/>
          </a:prstGeom>
          <a:gradFill rotWithShape="1">
            <a:gsLst>
              <a:gs pos="0">
                <a:schemeClr val="bg2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انتقاد قادة الهيكل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منع الطلاق و إعادة الزواج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التقدمات الروحية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النظر إلى شعب الله كهيكل روحي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5334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الأسينيون و يوحنا</a:t>
            </a:r>
            <a:endParaRPr lang="en-US" sz="36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000514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292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الأسينيون و يسوع</a:t>
            </a:r>
            <a:endParaRPr lang="en-US" sz="36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000514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82278" name="Text Box 10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2400" dirty="0">
                <a:solidFill>
                  <a:srgbClr val="000514"/>
                </a:solidFill>
                <a:latin typeface="Arial" charset="0"/>
                <a:cs typeface="Arial" charset="0"/>
              </a:rPr>
              <a:t>184</a:t>
            </a:r>
            <a:endParaRPr lang="en-US" sz="2000" dirty="0">
              <a:solidFill>
                <a:srgbClr val="000514"/>
              </a:solidFill>
              <a:latin typeface="Arial" charset="0"/>
              <a:cs typeface="Arial" charset="0"/>
            </a:endParaRP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76200" y="2179638"/>
            <a:ext cx="4495800" cy="4525962"/>
          </a:xfrm>
          <a:prstGeom prst="rect">
            <a:avLst/>
          </a:prstGeom>
          <a:gradFill rotWithShape="1">
            <a:gsLst>
              <a:gs pos="0">
                <a:schemeClr val="bg2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التركيز على أش 40: 3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الدعوة للتوبة و المعمودية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توقع ملكوت الله الوشيك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الماء، الروح و النار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حمية غذائية غريبة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533400" indent="-533400" algn="r" defTabSz="914400" rtl="1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انتقاد القادة الدينيين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animBg="1"/>
      <p:bldP spid="141320" grpId="0" animBg="1"/>
      <p:bldP spid="141321" grpId="0" animBg="1"/>
      <p:bldP spid="14132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232816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    خلفيات العهد القديم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    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أحصل على العرض التقديمي مجاناً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  <p:pic>
        <p:nvPicPr>
          <p:cNvPr id="1026" name="Picture 2" descr="Image result for dead sea elevation">
            <a:extLst>
              <a:ext uri="{FF2B5EF4-FFF2-40B4-BE49-F238E27FC236}">
                <a16:creationId xmlns:a16="http://schemas.microsoft.com/office/drawing/2014/main" id="{17EEA3F5-040B-BD49-BB99-FC5710C0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 descr="Medium wood">
            <a:extLst>
              <a:ext uri="{FF2B5EF4-FFF2-40B4-BE49-F238E27FC236}">
                <a16:creationId xmlns:a16="http://schemas.microsoft.com/office/drawing/2014/main" id="{B551B064-2225-F243-BB13-1B7F43C0FCF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524521" y="6310543"/>
            <a:ext cx="1055704" cy="45424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 eaLnBrk="1" hangingPunct="1">
              <a:defRPr/>
            </a:pPr>
            <a:r>
              <a:rPr lang="ar-JO" sz="2400" kern="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1972</a:t>
            </a:r>
            <a:endParaRPr lang="en-US" sz="2400" kern="0" dirty="0"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 descr="Medium wood">
            <a:extLst>
              <a:ext uri="{FF2B5EF4-FFF2-40B4-BE49-F238E27FC236}">
                <a16:creationId xmlns:a16="http://schemas.microsoft.com/office/drawing/2014/main" id="{9FDD7BD5-82B0-D444-92CD-F03161027F2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850470" y="6310543"/>
            <a:ext cx="1055704" cy="45424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 eaLnBrk="1" hangingPunct="1">
              <a:defRPr/>
            </a:pPr>
            <a:r>
              <a:rPr lang="ar-JO" sz="2400" kern="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1989</a:t>
            </a:r>
            <a:endParaRPr lang="en-US" sz="2400" kern="0" dirty="0"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 descr="Medium wood">
            <a:extLst>
              <a:ext uri="{FF2B5EF4-FFF2-40B4-BE49-F238E27FC236}">
                <a16:creationId xmlns:a16="http://schemas.microsoft.com/office/drawing/2014/main" id="{532A6F93-5B9E-4745-A3E4-B22D0A97DBE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5176420" y="6310543"/>
            <a:ext cx="1055704" cy="45424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 eaLnBrk="1" hangingPunct="1">
              <a:defRPr/>
            </a:pPr>
            <a:r>
              <a:rPr lang="ar-JO" sz="2400" kern="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2011</a:t>
            </a:r>
            <a:endParaRPr lang="en-US" sz="2400" kern="0" dirty="0"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62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vineyar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91200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ＭＳ Ｐゴシック" charset="0"/>
              </a:rPr>
              <a:t>المحاصيل من واحة المياه العذبة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theme/theme1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1753</Words>
  <Application>Microsoft Macintosh PowerPoint</Application>
  <PresentationFormat>On-screen Show (4:3)</PresentationFormat>
  <Paragraphs>408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Arial</vt:lpstr>
      <vt:lpstr>Calibri</vt:lpstr>
      <vt:lpstr>Garamond</vt:lpstr>
      <vt:lpstr>Impact</vt:lpstr>
      <vt:lpstr>Times</vt:lpstr>
      <vt:lpstr>Times New Roman</vt:lpstr>
      <vt:lpstr>Wingdings</vt:lpstr>
      <vt:lpstr>14 Literary 2 - Dead Sea Scrolls</vt:lpstr>
      <vt:lpstr>Default Design</vt:lpstr>
      <vt:lpstr>Blank Presentation</vt:lpstr>
      <vt:lpstr>2_Blank Presentation</vt:lpstr>
      <vt:lpstr>Orbit</vt:lpstr>
      <vt:lpstr>مخطوطات       البحر الميت</vt:lpstr>
      <vt:lpstr>موقع         البحر الميت</vt:lpstr>
      <vt:lpstr>الإرتفاعات       في أقسام     الشمال و الجنوب</vt:lpstr>
      <vt:lpstr>موقع معمودية يسوع</vt:lpstr>
      <vt:lpstr>الأردن المتصدع</vt:lpstr>
      <vt:lpstr>من الأعالي</vt:lpstr>
      <vt:lpstr>أخفض بقعة        على الأرض           (-394م)</vt:lpstr>
      <vt:lpstr>Black</vt:lpstr>
      <vt:lpstr>المحاصيل من واحة المياه العذبة</vt:lpstr>
      <vt:lpstr>عين جدي</vt:lpstr>
      <vt:lpstr>منتجعات الملح ؟</vt:lpstr>
      <vt:lpstr>أكبر مخزون ملح على الأرض</vt:lpstr>
      <vt:lpstr>استمتع بذلك أيضاً</vt:lpstr>
      <vt:lpstr>طين البحر الميت</vt:lpstr>
      <vt:lpstr>ريك، راندال، تيم</vt:lpstr>
      <vt:lpstr>يلدغ الجلد و لكنه شعور رائع</vt:lpstr>
      <vt:lpstr>متعة خالصة</vt:lpstr>
      <vt:lpstr>تاريخ مخطوطات       البحر الميت</vt:lpstr>
      <vt:lpstr>Tough Work!</vt:lpstr>
      <vt:lpstr>Near Impossible Work</vt:lpstr>
      <vt:lpstr>تقييم المخطوطات</vt:lpstr>
      <vt:lpstr>فريق ستروجنل</vt:lpstr>
      <vt:lpstr>عمل بطيء جداً</vt:lpstr>
      <vt:lpstr>اشتكى هيرشل شانكس في مراجعة علم الآثار التوراتي</vt:lpstr>
      <vt:lpstr>ماذا حدث لستروجنيل</vt:lpstr>
      <vt:lpstr>علماء مخطوطات البحر الميت الإنجيليين</vt:lpstr>
      <vt:lpstr>MMT</vt:lpstr>
      <vt:lpstr>إعادة طبع شانك المثير للجدل</vt:lpstr>
      <vt:lpstr>أطلال قمران</vt:lpstr>
      <vt:lpstr>خارطة       مجتمع        قمران</vt:lpstr>
      <vt:lpstr>اكتشافات قمران</vt:lpstr>
      <vt:lpstr>مجتمع                          قمران</vt:lpstr>
      <vt:lpstr>من هم الأسينيون ؟</vt:lpstr>
      <vt:lpstr>من هم الأسينيون ؟</vt:lpstr>
      <vt:lpstr>من هم الأسينيون ؟</vt:lpstr>
      <vt:lpstr>لماذا تشكل الأسينيون ؟</vt:lpstr>
      <vt:lpstr>حارب بطرس ضد الكهنوت الفاسد لكن الأسينيين</vt:lpstr>
      <vt:lpstr>اختار الأسينيون الإنسحاب</vt:lpstr>
      <vt:lpstr>لماذا تشكل الأسينيون</vt:lpstr>
      <vt:lpstr>نظرات أخرى لمن عاشوا في قمران</vt:lpstr>
      <vt:lpstr>آخرون يشككون في النظرة الأسينية</vt:lpstr>
      <vt:lpstr>ما هي المخطوطات التي وجدت ؟</vt:lpstr>
      <vt:lpstr>اللفائف النحاسية</vt:lpstr>
      <vt:lpstr>ما هي المخطوطات التي وجدت ؟</vt:lpstr>
      <vt:lpstr>معظم المخطوطات تحتوي على أجزاء مفقودة</vt:lpstr>
      <vt:lpstr>و البعض منها يمكن قراءته بوضوح</vt:lpstr>
      <vt:lpstr>محتويات المخطوطات</vt:lpstr>
      <vt:lpstr>محتويات المخطوطات</vt:lpstr>
      <vt:lpstr>محتويات المخطوطات</vt:lpstr>
      <vt:lpstr>البسوديبيغرافا</vt:lpstr>
      <vt:lpstr>البسوديبيغرافا</vt:lpstr>
      <vt:lpstr>البسوديبيغرافا</vt:lpstr>
      <vt:lpstr>البسوديبيغرافا</vt:lpstr>
      <vt:lpstr>Is Jesus in the DSS?</vt:lpstr>
      <vt:lpstr>جلب الكهف الرابع معظم المخطوطات</vt:lpstr>
      <vt:lpstr>أهمية مخطوطات البحر الميت</vt:lpstr>
      <vt:lpstr>يسوع مقابل التقليد</vt:lpstr>
      <vt:lpstr>أهمية مخطوطات البحر الميت</vt:lpstr>
      <vt:lpstr>أهمية مخطوطات البحر الميت</vt:lpstr>
      <vt:lpstr>أهمية مخطوطات البحر الميت</vt:lpstr>
      <vt:lpstr>مكان السفر</vt:lpstr>
      <vt:lpstr>أهمية مخطوطات البحر الميت</vt:lpstr>
      <vt:lpstr>أهمية مخطوطات البحر الميت</vt:lpstr>
      <vt:lpstr>بولس مقابل الناموسيين</vt:lpstr>
      <vt:lpstr>بولس مقابل الناموسيين</vt:lpstr>
      <vt:lpstr>أين ترعرع يوحنا ؟</vt:lpstr>
      <vt:lpstr>يوحنا المعمدان</vt:lpstr>
      <vt:lpstr>أحب الأسينيون كلمة الله</vt:lpstr>
      <vt:lpstr>يوحنا المعمدان</vt:lpstr>
      <vt:lpstr>الأسينيون مقابل يوحنا و يسوع</vt:lpstr>
      <vt:lpstr>Black</vt:lpstr>
      <vt:lpstr>      خلفيات العهد القديم•     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Dead Sea Scrolls</dc:title>
  <dc:creator>Rick Griffith</dc:creator>
  <cp:lastModifiedBy>Rick Griffith</cp:lastModifiedBy>
  <cp:revision>33</cp:revision>
  <dcterms:created xsi:type="dcterms:W3CDTF">2014-09-26T08:56:56Z</dcterms:created>
  <dcterms:modified xsi:type="dcterms:W3CDTF">2021-11-08T15:38:59Z</dcterms:modified>
</cp:coreProperties>
</file>