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1" r:id="rId3"/>
    <p:sldMasterId id="2147483887" r:id="rId4"/>
    <p:sldMasterId id="2147483899" r:id="rId5"/>
    <p:sldMasterId id="2147483911" r:id="rId6"/>
    <p:sldMasterId id="2147483925" r:id="rId7"/>
  </p:sldMasterIdLst>
  <p:notesMasterIdLst>
    <p:notesMasterId r:id="rId44"/>
  </p:notesMasterIdLst>
  <p:sldIdLst>
    <p:sldId id="309" r:id="rId8"/>
    <p:sldId id="346" r:id="rId9"/>
    <p:sldId id="347" r:id="rId10"/>
    <p:sldId id="283" r:id="rId11"/>
    <p:sldId id="349" r:id="rId12"/>
    <p:sldId id="350" r:id="rId13"/>
    <p:sldId id="351" r:id="rId14"/>
    <p:sldId id="352" r:id="rId15"/>
    <p:sldId id="353" r:id="rId16"/>
    <p:sldId id="354" r:id="rId17"/>
    <p:sldId id="355" r:id="rId18"/>
    <p:sldId id="356" r:id="rId19"/>
    <p:sldId id="357" r:id="rId20"/>
    <p:sldId id="358" r:id="rId21"/>
    <p:sldId id="359" r:id="rId22"/>
    <p:sldId id="328" r:id="rId23"/>
    <p:sldId id="5294" r:id="rId24"/>
    <p:sldId id="327" r:id="rId25"/>
    <p:sldId id="345" r:id="rId26"/>
    <p:sldId id="340" r:id="rId27"/>
    <p:sldId id="344" r:id="rId28"/>
    <p:sldId id="330" r:id="rId29"/>
    <p:sldId id="332" r:id="rId30"/>
    <p:sldId id="333" r:id="rId31"/>
    <p:sldId id="360" r:id="rId32"/>
    <p:sldId id="342" r:id="rId33"/>
    <p:sldId id="343" r:id="rId34"/>
    <p:sldId id="339" r:id="rId35"/>
    <p:sldId id="334" r:id="rId36"/>
    <p:sldId id="337" r:id="rId37"/>
    <p:sldId id="338" r:id="rId38"/>
    <p:sldId id="335" r:id="rId39"/>
    <p:sldId id="336" r:id="rId40"/>
    <p:sldId id="318" r:id="rId41"/>
    <p:sldId id="361" r:id="rId42"/>
    <p:sldId id="4883" r:id="rId43"/>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5050"/>
    <a:srgbClr val="663300"/>
    <a:srgbClr val="CCFF99"/>
    <a:srgbClr val="E9E9E9"/>
    <a:srgbClr val="FF8000"/>
    <a:srgbClr val="118012"/>
    <a:srgbClr val="0000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77" autoAdjust="0"/>
    <p:restoredTop sz="76477" autoAdjust="0"/>
  </p:normalViewPr>
  <p:slideViewPr>
    <p:cSldViewPr>
      <p:cViewPr>
        <p:scale>
          <a:sx n="91" d="100"/>
          <a:sy n="91" d="100"/>
        </p:scale>
        <p:origin x="760" y="840"/>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70" d="100"/>
        <a:sy n="70" d="100"/>
      </p:scale>
      <p:origin x="0" y="3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107" charset="0"/>
                <a:ea typeface="+mn-ea"/>
                <a:cs typeface="+mn-cs"/>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620E5BFF-BC7A-1E40-A5C7-EAC8B51F6266}" type="slidenum">
              <a:rPr lang="en-US"/>
              <a:pPr>
                <a:defRPr/>
              </a:pPr>
              <a:t>‹#›</a:t>
            </a:fld>
            <a:endParaRPr lang="en-US"/>
          </a:p>
        </p:txBody>
      </p:sp>
    </p:spTree>
    <p:extLst>
      <p:ext uri="{BB962C8B-B14F-4D97-AF65-F5344CB8AC3E}">
        <p14:creationId xmlns:p14="http://schemas.microsoft.com/office/powerpoint/2010/main" val="2216113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B4BB00-7ACB-A34F-900B-ED355D572739}" type="slidenum">
              <a:rPr lang="en-US" sz="1200">
                <a:latin typeface="Arial" charset="0"/>
              </a:rPr>
              <a:pPr/>
              <a:t>1</a:t>
            </a:fld>
            <a:endParaRPr lang="en-US" sz="1200">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99F70DC-0C39-3F4B-83E7-1AFB99D5F2A8}" type="slidenum">
              <a:rPr lang="en-US" sz="1200">
                <a:latin typeface="Arial" charset="0"/>
              </a:rPr>
              <a:pPr/>
              <a:t>10</a:t>
            </a:fld>
            <a:endParaRPr lang="en-US" sz="1200">
              <a:latin typeface="Arial" charset="0"/>
            </a:endParaRPr>
          </a:p>
        </p:txBody>
      </p:sp>
      <p:sp>
        <p:nvSpPr>
          <p:cNvPr id="70658"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D87ED2A-2042-3347-B10C-0A3FE357AC7B}" type="slidenum">
              <a:rPr lang="en-US" sz="1200">
                <a:latin typeface="Arial" charset="0"/>
              </a:rPr>
              <a:pPr/>
              <a:t>11</a:t>
            </a:fld>
            <a:endParaRPr lang="en-US" sz="1200">
              <a:latin typeface="Arial" charset="0"/>
            </a:endParaRPr>
          </a:p>
        </p:txBody>
      </p:sp>
      <p:sp>
        <p:nvSpPr>
          <p:cNvPr id="72706"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6554E56-6A26-7E4D-BC6E-57114B9D9B1F}" type="slidenum">
              <a:rPr lang="en-US" sz="1200">
                <a:latin typeface="Arial" charset="0"/>
              </a:rPr>
              <a:pPr/>
              <a:t>12</a:t>
            </a:fld>
            <a:endParaRPr lang="en-US" sz="1200">
              <a:latin typeface="Arial" charset="0"/>
            </a:endParaRPr>
          </a:p>
        </p:txBody>
      </p:sp>
      <p:sp>
        <p:nvSpPr>
          <p:cNvPr id="74754"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20617DE-D440-614A-ACF3-1AD902E589E1}" type="slidenum">
              <a:rPr lang="en-US" sz="1200">
                <a:latin typeface="Arial" charset="0"/>
              </a:rPr>
              <a:pPr/>
              <a:t>13</a:t>
            </a:fld>
            <a:endParaRPr lang="en-US" sz="1200">
              <a:latin typeface="Arial" charset="0"/>
            </a:endParaRPr>
          </a:p>
        </p:txBody>
      </p:sp>
      <p:sp>
        <p:nvSpPr>
          <p:cNvPr id="76802" name="Rectangle 1026"/>
          <p:cNvSpPr>
            <a:spLocks noGrp="1" noRot="1" noChangeAspect="1" noChangeArrowheads="1"/>
          </p:cNvSpPr>
          <p:nvPr>
            <p:ph type="sldImg"/>
          </p:nvPr>
        </p:nvSpPr>
        <p:spPr>
          <a:solidFill>
            <a:srgbClr val="FFFFFF"/>
          </a:solidFill>
          <a:ln/>
        </p:spPr>
      </p:sp>
      <p:sp>
        <p:nvSpPr>
          <p:cNvPr id="76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9F1D5CD-C49F-A24C-881F-84F7EE816BCA}" type="slidenum">
              <a:rPr lang="en-US" sz="1200">
                <a:latin typeface="Arial" charset="0"/>
              </a:rPr>
              <a:pPr/>
              <a:t>14</a:t>
            </a:fld>
            <a:endParaRPr lang="en-US" sz="1200">
              <a:latin typeface="Arial" charset="0"/>
            </a:endParaRPr>
          </a:p>
        </p:txBody>
      </p:sp>
      <p:sp>
        <p:nvSpPr>
          <p:cNvPr id="78850" name="Rectangle 1026"/>
          <p:cNvSpPr>
            <a:spLocks noGrp="1" noRot="1" noChangeAspect="1" noChangeArrowheads="1"/>
          </p:cNvSpPr>
          <p:nvPr>
            <p:ph type="sldImg"/>
          </p:nvPr>
        </p:nvSpPr>
        <p:spPr>
          <a:solidFill>
            <a:srgbClr val="FFFFFF"/>
          </a:solidFill>
          <a:ln/>
        </p:spPr>
      </p:sp>
      <p:sp>
        <p:nvSpPr>
          <p:cNvPr id="320515"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19E361B-A73B-3D47-ACCD-7079E503B816}" type="slidenum">
              <a:rPr lang="en-US" sz="1200">
                <a:latin typeface="Arial" charset="0"/>
              </a:rPr>
              <a:pPr/>
              <a:t>15</a:t>
            </a:fld>
            <a:endParaRPr lang="en-US" sz="1200">
              <a:latin typeface="Arial" charset="0"/>
            </a:endParaRPr>
          </a:p>
        </p:txBody>
      </p:sp>
      <p:sp>
        <p:nvSpPr>
          <p:cNvPr id="80898"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500DA35-2D24-4747-A8B6-5C4A35F65348}" type="slidenum">
              <a:rPr lang="en-US" sz="1200">
                <a:latin typeface="Arial" charset="0"/>
              </a:rPr>
              <a:pPr/>
              <a:t>16</a:t>
            </a:fld>
            <a:endParaRPr lang="en-US" sz="1200">
              <a:latin typeface="Arial"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903B63-B7ED-C846-8D83-2E0A03A9320B}" type="slidenum">
              <a:rPr lang="en-US" sz="1200">
                <a:latin typeface="Arial" charset="0"/>
              </a:rPr>
              <a:pPr/>
              <a:t>18</a:t>
            </a:fld>
            <a:endParaRPr lang="en-US" sz="1200">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 Last Supper (blue)</a:t>
            </a:r>
          </a:p>
          <a:p>
            <a:pPr eaLnBrk="1" hangingPunct="1"/>
            <a:r>
              <a:rPr lang="en-US" dirty="0">
                <a:latin typeface="Arial" charset="0"/>
                <a:ea typeface="ＭＳ Ｐゴシック" charset="0"/>
                <a:cs typeface="ＭＳ Ｐゴシック" charset="0"/>
              </a:rPr>
              <a:t>• Gethsemane prayer and arrest (orange)</a:t>
            </a:r>
          </a:p>
          <a:p>
            <a:pPr eaLnBrk="1" hangingPunct="1"/>
            <a:r>
              <a:rPr lang="en-US" dirty="0">
                <a:latin typeface="Arial" charset="0"/>
                <a:ea typeface="ＭＳ Ｐゴシック" charset="0"/>
                <a:cs typeface="ＭＳ Ｐゴシック" charset="0"/>
              </a:rPr>
              <a:t>• Caiaphas House imprisonment and 3 Jewish trials (red)</a:t>
            </a:r>
          </a:p>
          <a:p>
            <a:pPr eaLnBrk="1" hangingPunct="1"/>
            <a:r>
              <a:rPr lang="en-US" dirty="0">
                <a:latin typeface="Arial" charset="0"/>
                <a:ea typeface="ＭＳ Ｐゴシック" charset="0"/>
                <a:cs typeface="ＭＳ Ｐゴシック" charset="0"/>
              </a:rPr>
              <a:t>• Pavement 3 Roman trials before Pilate &amp; Annas (black)</a:t>
            </a:r>
          </a:p>
          <a:p>
            <a:pPr eaLnBrk="1" hangingPunct="1"/>
            <a:r>
              <a:rPr lang="en-US" dirty="0">
                <a:latin typeface="Arial" charset="0"/>
                <a:ea typeface="ＭＳ Ｐゴシック" charset="0"/>
                <a:cs typeface="ＭＳ Ｐゴシック" charset="0"/>
              </a:rPr>
              <a:t>• Golgotha death and Joseph's tomb resurrection (purple)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FDC7D5D-5BD0-DA40-830C-5AF601DCD88E}" type="slidenum">
              <a:rPr lang="en-US" sz="1200">
                <a:latin typeface="Arial" charset="0"/>
              </a:rPr>
              <a:pPr/>
              <a:t>19</a:t>
            </a:fld>
            <a:endParaRPr lang="en-US" sz="1200">
              <a:latin typeface="Arial"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6E9019-EB9B-ED44-B07E-20094644BC5A}" type="slidenum">
              <a:rPr lang="en-US" sz="1200">
                <a:latin typeface="Arial" charset="0"/>
              </a:rPr>
              <a:pPr/>
              <a:t>2</a:t>
            </a:fld>
            <a:endParaRPr lang="en-US" sz="1200">
              <a:latin typeface="Arial" charset="0"/>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FE9206D-4A4D-6947-A2AD-A7A23BE2027F}" type="slidenum">
              <a:rPr lang="en-US" sz="1200">
                <a:latin typeface="Arial" charset="0"/>
              </a:rPr>
              <a:pPr/>
              <a:t>20</a:t>
            </a:fld>
            <a:endParaRPr lang="en-US" sz="1200">
              <a:latin typeface="Arial" charset="0"/>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BA9CDA4-825B-7242-97DA-F929162294F8}" type="slidenum">
              <a:rPr lang="en-US" sz="1200">
                <a:latin typeface="Arial" charset="0"/>
              </a:rPr>
              <a:pPr/>
              <a:t>21</a:t>
            </a:fld>
            <a:endParaRPr lang="en-US" sz="1200">
              <a:latin typeface="Arial"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C2EB708-B633-C843-95D8-EA2EB4EF66B1}" type="slidenum">
              <a:rPr lang="en-US" sz="1200">
                <a:latin typeface="Arial" charset="0"/>
              </a:rPr>
              <a:pPr/>
              <a:t>22</a:t>
            </a:fld>
            <a:endParaRPr lang="en-US" sz="1200">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solidFill>
                  <a:schemeClr val="bg2"/>
                </a:solidFill>
                <a:latin typeface="Arial" charset="0"/>
                <a:ea typeface="ＭＳ Ｐゴシック" charset="0"/>
                <a:cs typeface="ＭＳ Ｐゴシック" charset="0"/>
              </a:rPr>
              <a:t>• The tradition of the early church preserved the site with various monuments until Constantine's mother Helena built the Church of the Holy Sepulcher in AD 320. In honor of Jesus, she had the hill cut away to build the massive structure.</a:t>
            </a:r>
          </a:p>
          <a:p>
            <a:pPr eaLnBrk="1" hangingPunct="1"/>
            <a:r>
              <a:rPr lang="en-US" dirty="0">
                <a:solidFill>
                  <a:schemeClr val="bg2"/>
                </a:solidFill>
                <a:latin typeface="Arial" charset="0"/>
                <a:ea typeface="ＭＳ Ｐゴシック" charset="0"/>
                <a:cs typeface="ＭＳ Ｐゴシック" charset="0"/>
              </a:rPr>
              <a:t>• But Charles Gordon in 1867 found another first-century tomb also outside the city that fit some of the descriptions of the gospel accounts. It is called The Garden Tomb as it preserves much of its original form.</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A9DEB72-85E4-5545-8451-A5697C3B3054}" type="slidenum">
              <a:rPr lang="en-US" sz="1200">
                <a:latin typeface="Arial" charset="0"/>
              </a:rPr>
              <a:pPr/>
              <a:t>23</a:t>
            </a:fld>
            <a:endParaRPr lang="en-US" sz="1200">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83AE96-98F4-8D4E-8365-AE661912CB3B}" type="slidenum">
              <a:rPr lang="en-US" sz="1200">
                <a:latin typeface="Arial" charset="0"/>
              </a:rPr>
              <a:pPr/>
              <a:t>24</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0A1AD9A-5420-F04B-9C15-DF554624F12A}" type="slidenum">
              <a:rPr lang="en-US" sz="1200">
                <a:latin typeface="Arial" charset="0"/>
              </a:rPr>
              <a:pPr/>
              <a:t>25</a:t>
            </a:fld>
            <a:endParaRPr lang="en-US" sz="1200">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FADCD58-4590-9841-BBCB-EAFB25369C6D}" type="slidenum">
              <a:rPr lang="en-US" sz="1200">
                <a:latin typeface="Arial" charset="0"/>
              </a:rPr>
              <a:pPr/>
              <a:t>26</a:t>
            </a:fld>
            <a:endParaRPr lang="en-US" sz="1200">
              <a:latin typeface="Arial"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36F1619-873E-6641-AFC2-78CA8108CFD3}" type="slidenum">
              <a:rPr lang="en-US" sz="1200">
                <a:latin typeface="Arial" charset="0"/>
              </a:rPr>
              <a:pPr/>
              <a:t>27</a:t>
            </a:fld>
            <a:endParaRPr lang="en-US" sz="1200">
              <a:latin typeface="Arial"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BE5BB65-99B3-A448-9F54-68CC749B3320}" type="slidenum">
              <a:rPr lang="en-US" sz="1200">
                <a:latin typeface="Arial" charset="0"/>
              </a:rPr>
              <a:pPr/>
              <a:t>28</a:t>
            </a:fld>
            <a:endParaRPr lang="en-US" sz="1200">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B6FB5D6-370E-0646-A450-0C133AFEDDD8}" type="slidenum">
              <a:rPr lang="en-US" sz="1200">
                <a:latin typeface="Arial" charset="0"/>
              </a:rPr>
              <a:pPr/>
              <a:t>29</a:t>
            </a:fld>
            <a:endParaRPr lang="en-US" sz="1200">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1B03DF-55D5-1F4A-A778-667F6510C867}" type="slidenum">
              <a:rPr lang="en-US" sz="1200">
                <a:latin typeface="Arial" charset="0"/>
              </a:rPr>
              <a:pPr/>
              <a:t>3</a:t>
            </a:fld>
            <a:endParaRPr 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charset="0"/>
                <a:ea typeface="ＭＳ Ｐゴシック" charset="0"/>
                <a:cs typeface="ＭＳ Ｐゴシック" charset="0"/>
              </a:rPr>
              <a:t>Elwood &amp; Yarbrough, </a:t>
            </a:r>
            <a:r>
              <a:rPr lang="en-US" sz="2400" i="1" dirty="0">
                <a:latin typeface="Arial" charset="0"/>
                <a:ea typeface="ＭＳ Ｐゴシック" charset="0"/>
                <a:cs typeface="ＭＳ Ｐゴシック" charset="0"/>
              </a:rPr>
              <a:t>Readings from the First Century World</a:t>
            </a:r>
            <a:r>
              <a:rPr lang="en-US" sz="2400" dirty="0">
                <a:latin typeface="Arial" charset="0"/>
                <a:ea typeface="ＭＳ Ｐゴシック" charset="0"/>
                <a:cs typeface="ＭＳ Ｐゴシック" charset="0"/>
              </a:rPr>
              <a:t>, 23</a:t>
            </a:r>
            <a:endParaRPr lang="en-US" sz="1800"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C0D8023-FF3B-D047-BFCD-3C825609F19E}" type="slidenum">
              <a:rPr lang="en-US" sz="1200">
                <a:latin typeface="Arial" charset="0"/>
              </a:rPr>
              <a:pPr/>
              <a:t>30</a:t>
            </a:fld>
            <a:endParaRPr lang="en-US" sz="1200">
              <a:latin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5284774-0389-AF48-9BF3-4EC08F1932B0}" type="slidenum">
              <a:rPr lang="en-US" sz="1200">
                <a:latin typeface="Arial" charset="0"/>
              </a:rPr>
              <a:pPr/>
              <a:t>31</a:t>
            </a:fld>
            <a:endParaRPr lang="en-US" sz="1200">
              <a:latin typeface="Arial" charset="0"/>
            </a:endParaRPr>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4852C23-EFEB-C640-8BBC-467FAF07DC9A}" type="slidenum">
              <a:rPr lang="en-US" sz="1200">
                <a:latin typeface="Arial" charset="0"/>
              </a:rPr>
              <a:pPr/>
              <a:t>32</a:t>
            </a:fld>
            <a:endParaRPr lang="en-US" sz="1200">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AC69E0-39EF-154C-984C-76F089F9468E}" type="slidenum">
              <a:rPr lang="en-US" sz="1200">
                <a:latin typeface="Arial" charset="0"/>
              </a:rPr>
              <a:pPr/>
              <a:t>33</a:t>
            </a:fld>
            <a:endParaRPr lang="en-US" sz="1200">
              <a:latin typeface="Arial"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EE7CE7-AA36-C344-8392-786D8BF61CDA}" type="slidenum">
              <a:rPr lang="en-US" sz="1200">
                <a:latin typeface="Arial" charset="0"/>
              </a:rPr>
              <a:pPr/>
              <a:t>34</a:t>
            </a:fld>
            <a:endParaRPr lang="en-US" sz="1200">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BG Bible Geography in Arabic</a:t>
            </a:r>
          </a:p>
          <a:p>
            <a:r>
              <a:rPr lang="en-US" dirty="0"/>
              <a:t>______________</a:t>
            </a:r>
          </a:p>
          <a:p>
            <a:r>
              <a:rPr lang="en-US" dirty="0"/>
              <a:t>Common-</a:t>
            </a:r>
            <a:r>
              <a:rPr lang="en-US" dirty="0">
                <a:latin typeface="Arial" charset="0"/>
                <a:ea typeface="ＭＳ Ｐゴシック" charset="0"/>
              </a:rPr>
              <a:t>13</a:t>
            </a:r>
            <a:endParaRPr lang="en-US" dirty="0"/>
          </a:p>
        </p:txBody>
      </p:sp>
    </p:spTree>
    <p:extLst>
      <p:ext uri="{BB962C8B-B14F-4D97-AF65-F5344CB8AC3E}">
        <p14:creationId xmlns:p14="http://schemas.microsoft.com/office/powerpoint/2010/main" val="229951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43A2392-88B0-A646-9B91-9EBE0F61B018}" type="slidenum">
              <a:rPr lang="en-US" sz="1200">
                <a:latin typeface="Arial" charset="0"/>
              </a:rPr>
              <a:pPr/>
              <a:t>5</a:t>
            </a:fld>
            <a:endParaRPr lang="en-US" sz="1200">
              <a:latin typeface="Arial" charset="0"/>
            </a:endParaRPr>
          </a:p>
        </p:txBody>
      </p:sp>
      <p:sp>
        <p:nvSpPr>
          <p:cNvPr id="60418" name="Rectangle 2"/>
          <p:cNvSpPr>
            <a:spLocks noGrp="1" noRot="1" noChangeAspect="1" noChangeArrowheads="1" noTextEdit="1"/>
          </p:cNvSpPr>
          <p:nvPr>
            <p:ph type="sldImg"/>
          </p:nvPr>
        </p:nvSpPr>
        <p:spPr>
          <a:solidFill>
            <a:srgbClr val="FFFFFF"/>
          </a:solidFill>
          <a:ln/>
        </p:spPr>
      </p:sp>
      <p:sp>
        <p:nvSpPr>
          <p:cNvPr id="3010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FB30ED8-1AAC-574F-B3CD-C2108E389E8B}" type="slidenum">
              <a:rPr lang="en-US" sz="1200">
                <a:latin typeface="Arial" charset="0"/>
              </a:rPr>
              <a:pPr/>
              <a:t>6</a:t>
            </a:fld>
            <a:endParaRPr lang="en-US" sz="1200">
              <a:latin typeface="Arial" charset="0"/>
            </a:endParaRPr>
          </a:p>
        </p:txBody>
      </p:sp>
      <p:sp>
        <p:nvSpPr>
          <p:cNvPr id="6246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7B0EE45-8693-F643-8E86-B7415EC5091C}" type="slidenum">
              <a:rPr lang="en-US" sz="1200">
                <a:latin typeface="Arial" charset="0"/>
              </a:rPr>
              <a:pPr/>
              <a:t>7</a:t>
            </a:fld>
            <a:endParaRPr lang="en-US" sz="1200">
              <a:latin typeface="Arial" charset="0"/>
            </a:endParaRPr>
          </a:p>
        </p:txBody>
      </p:sp>
      <p:sp>
        <p:nvSpPr>
          <p:cNvPr id="6451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1491121-7B9C-094B-A578-78337E667723}" type="slidenum">
              <a:rPr lang="en-US" sz="1200">
                <a:latin typeface="Arial" charset="0"/>
              </a:rPr>
              <a:pPr/>
              <a:t>8</a:t>
            </a:fld>
            <a:endParaRPr lang="en-US" sz="1200">
              <a:latin typeface="Arial" charset="0"/>
            </a:endParaRPr>
          </a:p>
        </p:txBody>
      </p:sp>
      <p:sp>
        <p:nvSpPr>
          <p:cNvPr id="66562"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006FEF8-1BF0-2848-9A23-EDF1FC05DB53}" type="slidenum">
              <a:rPr lang="en-US" sz="1200">
                <a:latin typeface="Arial" charset="0"/>
              </a:rPr>
              <a:pPr/>
              <a:t>9</a:t>
            </a:fld>
            <a:endParaRPr lang="en-US" sz="1200">
              <a:latin typeface="Arial" charset="0"/>
            </a:endParaRPr>
          </a:p>
        </p:txBody>
      </p:sp>
      <p:sp>
        <p:nvSpPr>
          <p:cNvPr id="68610"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7" charset="0"/>
                <a:ea typeface="+mn-ea"/>
                <a:cs typeface="+mn-cs"/>
              </a:rPr>
              <a:t>Mishnah</a:t>
            </a:r>
            <a:r>
              <a:rPr lang="en-US">
                <a:ea typeface="+mn-ea"/>
                <a:cs typeface="+mn-cs"/>
              </a:rPr>
              <a:t> Tractate Kelim 1.6-9 in Elwood &amp; Yarbrough, Readings from the First Century World, 23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0C19B8F-D446-954A-9071-E664C683ED4C}" type="slidenum">
              <a:rPr lang="en-US"/>
              <a:pPr>
                <a:defRPr/>
              </a:pPr>
              <a:t>‹#›</a:t>
            </a:fld>
            <a:endParaRPr lang="en-US"/>
          </a:p>
        </p:txBody>
      </p:sp>
    </p:spTree>
    <p:extLst>
      <p:ext uri="{BB962C8B-B14F-4D97-AF65-F5344CB8AC3E}">
        <p14:creationId xmlns:p14="http://schemas.microsoft.com/office/powerpoint/2010/main" val="325445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2B8299-966B-6545-956A-5CD1ADE859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007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493765-1A0D-9043-93C7-5FE4B5DDD9E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1025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09CAA-D1A9-7C4C-B70E-17F539F57F16}" type="slidenum">
              <a:rPr lang="en-US"/>
              <a:pPr>
                <a:defRPr/>
              </a:pPr>
              <a:t>‹#›</a:t>
            </a:fld>
            <a:endParaRPr lang="en-US"/>
          </a:p>
        </p:txBody>
      </p:sp>
    </p:spTree>
    <p:extLst>
      <p:ext uri="{BB962C8B-B14F-4D97-AF65-F5344CB8AC3E}">
        <p14:creationId xmlns:p14="http://schemas.microsoft.com/office/powerpoint/2010/main" val="113928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404EF-41D9-D245-97F8-6D499E0EFC31}" type="slidenum">
              <a:rPr lang="en-US"/>
              <a:pPr>
                <a:defRPr/>
              </a:pPr>
              <a:t>‹#›</a:t>
            </a:fld>
            <a:endParaRPr lang="en-US"/>
          </a:p>
        </p:txBody>
      </p:sp>
    </p:spTree>
    <p:extLst>
      <p:ext uri="{BB962C8B-B14F-4D97-AF65-F5344CB8AC3E}">
        <p14:creationId xmlns:p14="http://schemas.microsoft.com/office/powerpoint/2010/main" val="397348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65972-8A77-3049-A546-42D0D68D36A5}" type="slidenum">
              <a:rPr lang="en-US"/>
              <a:pPr>
                <a:defRPr/>
              </a:pPr>
              <a:t>‹#›</a:t>
            </a:fld>
            <a:endParaRPr lang="en-US"/>
          </a:p>
        </p:txBody>
      </p:sp>
    </p:spTree>
    <p:extLst>
      <p:ext uri="{BB962C8B-B14F-4D97-AF65-F5344CB8AC3E}">
        <p14:creationId xmlns:p14="http://schemas.microsoft.com/office/powerpoint/2010/main" val="678978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7F5393-99CD-644B-8C0A-7ECE1771DBBA}" type="slidenum">
              <a:rPr lang="en-US"/>
              <a:pPr>
                <a:defRPr/>
              </a:pPr>
              <a:t>‹#›</a:t>
            </a:fld>
            <a:endParaRPr lang="en-US"/>
          </a:p>
        </p:txBody>
      </p:sp>
    </p:spTree>
    <p:extLst>
      <p:ext uri="{BB962C8B-B14F-4D97-AF65-F5344CB8AC3E}">
        <p14:creationId xmlns:p14="http://schemas.microsoft.com/office/powerpoint/2010/main" val="4178150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C14685-6E31-FA45-B737-4A0AA5F75443}" type="slidenum">
              <a:rPr lang="en-US"/>
              <a:pPr>
                <a:defRPr/>
              </a:pPr>
              <a:t>‹#›</a:t>
            </a:fld>
            <a:endParaRPr lang="en-US"/>
          </a:p>
        </p:txBody>
      </p:sp>
    </p:spTree>
    <p:extLst>
      <p:ext uri="{BB962C8B-B14F-4D97-AF65-F5344CB8AC3E}">
        <p14:creationId xmlns:p14="http://schemas.microsoft.com/office/powerpoint/2010/main" val="2042572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08FE1E-7857-394B-8BA7-18D4F416EC29}" type="slidenum">
              <a:rPr lang="en-US"/>
              <a:pPr>
                <a:defRPr/>
              </a:pPr>
              <a:t>‹#›</a:t>
            </a:fld>
            <a:endParaRPr lang="en-US"/>
          </a:p>
        </p:txBody>
      </p:sp>
    </p:spTree>
    <p:extLst>
      <p:ext uri="{BB962C8B-B14F-4D97-AF65-F5344CB8AC3E}">
        <p14:creationId xmlns:p14="http://schemas.microsoft.com/office/powerpoint/2010/main" val="3067852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23F886-2FF1-9E47-B056-C7803FDC1E67}" type="slidenum">
              <a:rPr lang="en-US"/>
              <a:pPr>
                <a:defRPr/>
              </a:pPr>
              <a:t>‹#›</a:t>
            </a:fld>
            <a:endParaRPr lang="en-US"/>
          </a:p>
        </p:txBody>
      </p:sp>
    </p:spTree>
    <p:extLst>
      <p:ext uri="{BB962C8B-B14F-4D97-AF65-F5344CB8AC3E}">
        <p14:creationId xmlns:p14="http://schemas.microsoft.com/office/powerpoint/2010/main" val="181949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434C94-1DE9-1640-A75C-DB696B3E7BF1}" type="slidenum">
              <a:rPr lang="en-US"/>
              <a:pPr>
                <a:defRPr/>
              </a:pPr>
              <a:t>‹#›</a:t>
            </a:fld>
            <a:endParaRPr lang="en-US"/>
          </a:p>
        </p:txBody>
      </p:sp>
    </p:spTree>
    <p:extLst>
      <p:ext uri="{BB962C8B-B14F-4D97-AF65-F5344CB8AC3E}">
        <p14:creationId xmlns:p14="http://schemas.microsoft.com/office/powerpoint/2010/main" val="253304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B53C511-8D52-6D46-850F-8313C512C7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2501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310D0-CD3A-A449-93E7-59E0A9EC9E84}" type="slidenum">
              <a:rPr lang="en-US"/>
              <a:pPr>
                <a:defRPr/>
              </a:pPr>
              <a:t>‹#›</a:t>
            </a:fld>
            <a:endParaRPr lang="en-US"/>
          </a:p>
        </p:txBody>
      </p:sp>
    </p:spTree>
    <p:extLst>
      <p:ext uri="{BB962C8B-B14F-4D97-AF65-F5344CB8AC3E}">
        <p14:creationId xmlns:p14="http://schemas.microsoft.com/office/powerpoint/2010/main" val="534842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28164-DD77-2244-8E0B-F0D7AC0AE3CD}" type="slidenum">
              <a:rPr lang="en-US"/>
              <a:pPr>
                <a:defRPr/>
              </a:pPr>
              <a:t>‹#›</a:t>
            </a:fld>
            <a:endParaRPr lang="en-US"/>
          </a:p>
        </p:txBody>
      </p:sp>
    </p:spTree>
    <p:extLst>
      <p:ext uri="{BB962C8B-B14F-4D97-AF65-F5344CB8AC3E}">
        <p14:creationId xmlns:p14="http://schemas.microsoft.com/office/powerpoint/2010/main" val="291275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452D30-1E90-4440-B9C6-1B603468986B}" type="slidenum">
              <a:rPr lang="en-US"/>
              <a:pPr>
                <a:defRPr/>
              </a:pPr>
              <a:t>‹#›</a:t>
            </a:fld>
            <a:endParaRPr lang="en-US"/>
          </a:p>
        </p:txBody>
      </p:sp>
    </p:spTree>
    <p:extLst>
      <p:ext uri="{BB962C8B-B14F-4D97-AF65-F5344CB8AC3E}">
        <p14:creationId xmlns:p14="http://schemas.microsoft.com/office/powerpoint/2010/main" val="3903672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latin typeface="Garamond" pitchFamily="-107" charset="0"/>
                <a:ea typeface="+mn-ea"/>
                <a:cs typeface="+mn-cs"/>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grpSp>
      <p:sp>
        <p:nvSpPr>
          <p:cNvPr id="247819"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smtClean="0"/>
            </a:lvl1pPr>
          </a:lstStyle>
          <a:p>
            <a:pPr>
              <a:defRPr/>
            </a:pPr>
            <a:fld id="{F5327CAD-93FB-E049-AEA9-255DA8564547}" type="slidenum">
              <a:rPr lang="en-US"/>
              <a:pPr>
                <a:defRPr/>
              </a:pPr>
              <a:t>‹#›</a:t>
            </a:fld>
            <a:endParaRPr lang="en-US"/>
          </a:p>
        </p:txBody>
      </p:sp>
    </p:spTree>
    <p:extLst>
      <p:ext uri="{BB962C8B-B14F-4D97-AF65-F5344CB8AC3E}">
        <p14:creationId xmlns:p14="http://schemas.microsoft.com/office/powerpoint/2010/main" val="243223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29B3D0-32E0-F643-96E2-5F4B513B8868}" type="slidenum">
              <a:rPr lang="en-US"/>
              <a:pPr>
                <a:defRPr/>
              </a:pPr>
              <a:t>‹#›</a:t>
            </a:fld>
            <a:endParaRPr lang="en-US"/>
          </a:p>
        </p:txBody>
      </p:sp>
    </p:spTree>
    <p:extLst>
      <p:ext uri="{BB962C8B-B14F-4D97-AF65-F5344CB8AC3E}">
        <p14:creationId xmlns:p14="http://schemas.microsoft.com/office/powerpoint/2010/main" val="2050308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EDED2A8-F8D1-DA48-82AF-15C0318C12FF}" type="slidenum">
              <a:rPr lang="en-US"/>
              <a:pPr>
                <a:defRPr/>
              </a:pPr>
              <a:t>‹#›</a:t>
            </a:fld>
            <a:endParaRPr lang="en-US"/>
          </a:p>
        </p:txBody>
      </p:sp>
    </p:spTree>
    <p:extLst>
      <p:ext uri="{BB962C8B-B14F-4D97-AF65-F5344CB8AC3E}">
        <p14:creationId xmlns:p14="http://schemas.microsoft.com/office/powerpoint/2010/main" val="341019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117C77-E1AC-434A-9F2B-8744F5B607FE}" type="slidenum">
              <a:rPr lang="en-US"/>
              <a:pPr>
                <a:defRPr/>
              </a:pPr>
              <a:t>‹#›</a:t>
            </a:fld>
            <a:endParaRPr lang="en-US"/>
          </a:p>
        </p:txBody>
      </p:sp>
    </p:spTree>
    <p:extLst>
      <p:ext uri="{BB962C8B-B14F-4D97-AF65-F5344CB8AC3E}">
        <p14:creationId xmlns:p14="http://schemas.microsoft.com/office/powerpoint/2010/main" val="1126134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94373B1-CDC9-1343-9B22-81180643F093}" type="slidenum">
              <a:rPr lang="en-US"/>
              <a:pPr>
                <a:defRPr/>
              </a:pPr>
              <a:t>‹#›</a:t>
            </a:fld>
            <a:endParaRPr lang="en-US"/>
          </a:p>
        </p:txBody>
      </p:sp>
    </p:spTree>
    <p:extLst>
      <p:ext uri="{BB962C8B-B14F-4D97-AF65-F5344CB8AC3E}">
        <p14:creationId xmlns:p14="http://schemas.microsoft.com/office/powerpoint/2010/main" val="1286815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C00D0F2A-9077-5244-ADC5-8D2C8FEFFC74}" type="slidenum">
              <a:rPr lang="en-US"/>
              <a:pPr>
                <a:defRPr/>
              </a:pPr>
              <a:t>‹#›</a:t>
            </a:fld>
            <a:endParaRPr lang="en-US"/>
          </a:p>
        </p:txBody>
      </p:sp>
    </p:spTree>
    <p:extLst>
      <p:ext uri="{BB962C8B-B14F-4D97-AF65-F5344CB8AC3E}">
        <p14:creationId xmlns:p14="http://schemas.microsoft.com/office/powerpoint/2010/main" val="2527246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FB6AADC-4190-F54A-8898-725E35E3BB35}" type="slidenum">
              <a:rPr lang="en-US"/>
              <a:pPr>
                <a:defRPr/>
              </a:pPr>
              <a:t>‹#›</a:t>
            </a:fld>
            <a:endParaRPr lang="en-US"/>
          </a:p>
        </p:txBody>
      </p:sp>
    </p:spTree>
    <p:extLst>
      <p:ext uri="{BB962C8B-B14F-4D97-AF65-F5344CB8AC3E}">
        <p14:creationId xmlns:p14="http://schemas.microsoft.com/office/powerpoint/2010/main" val="420917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798A-BED5-4A41-BA38-46C06731AD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3102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691F4E5-D84E-BD4A-9FBD-FD9B352A6807}" type="slidenum">
              <a:rPr lang="en-US"/>
              <a:pPr>
                <a:defRPr/>
              </a:pPr>
              <a:t>‹#›</a:t>
            </a:fld>
            <a:endParaRPr lang="en-US"/>
          </a:p>
        </p:txBody>
      </p:sp>
    </p:spTree>
    <p:extLst>
      <p:ext uri="{BB962C8B-B14F-4D97-AF65-F5344CB8AC3E}">
        <p14:creationId xmlns:p14="http://schemas.microsoft.com/office/powerpoint/2010/main" val="199363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E772C7-46B5-2B44-A1E7-FA671C3F8CA4}" type="slidenum">
              <a:rPr lang="en-US"/>
              <a:pPr>
                <a:defRPr/>
              </a:pPr>
              <a:t>‹#›</a:t>
            </a:fld>
            <a:endParaRPr lang="en-US"/>
          </a:p>
        </p:txBody>
      </p:sp>
    </p:spTree>
    <p:extLst>
      <p:ext uri="{BB962C8B-B14F-4D97-AF65-F5344CB8AC3E}">
        <p14:creationId xmlns:p14="http://schemas.microsoft.com/office/powerpoint/2010/main" val="430642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F981E95-2335-7548-BC10-FCF2C8DDEE9C}" type="slidenum">
              <a:rPr lang="en-US"/>
              <a:pPr>
                <a:defRPr/>
              </a:pPr>
              <a:t>‹#›</a:t>
            </a:fld>
            <a:endParaRPr lang="en-US"/>
          </a:p>
        </p:txBody>
      </p:sp>
    </p:spTree>
    <p:extLst>
      <p:ext uri="{BB962C8B-B14F-4D97-AF65-F5344CB8AC3E}">
        <p14:creationId xmlns:p14="http://schemas.microsoft.com/office/powerpoint/2010/main" val="3189156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80C30-E678-434B-936C-0D96A2008EE9}" type="slidenum">
              <a:rPr lang="en-US"/>
              <a:pPr>
                <a:defRPr/>
              </a:pPr>
              <a:t>‹#›</a:t>
            </a:fld>
            <a:endParaRPr lang="en-US"/>
          </a:p>
        </p:txBody>
      </p:sp>
    </p:spTree>
    <p:extLst>
      <p:ext uri="{BB962C8B-B14F-4D97-AF65-F5344CB8AC3E}">
        <p14:creationId xmlns:p14="http://schemas.microsoft.com/office/powerpoint/2010/main" val="1938840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656019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819539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2324359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358735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308621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717132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488298D-5A3A-FE45-B322-6E57AF121E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1853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40278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2362937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46533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764028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4238078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8647237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0944224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402676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7636881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007646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0577D69-68DA-9E4E-9B4A-8BC86866139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6809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021111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535804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7987434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334442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31954281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157392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53982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510005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388966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9521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A56FA82-8A04-F34C-B0BD-CC99A26F5F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8995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455721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1752177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97074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952233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3339419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2032588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695919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3350971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9869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427748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D0133CC-FB89-3747-ACAD-F9EB3C7F9E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5901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3418657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1199937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2251323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546899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35439595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4092947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168017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573497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3045041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230962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15D9F6-210A-2C45-A111-C8F192D44C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868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3257894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16EE1D-8E83-5541-A701-DE636AA086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683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89B3F413-91D6-434A-A488-5804991F266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4"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306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306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smtClean="0">
                <a:effectLst/>
                <a:latin typeface="Arial" charset="0"/>
              </a:defRPr>
            </a:lvl1pPr>
          </a:lstStyle>
          <a:p>
            <a:pPr>
              <a:defRPr/>
            </a:pPr>
            <a:fld id="{B015A4D9-B0FE-FB4A-81E1-EC3CE73EE8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918325"/>
            <a:chOff x="0" y="0"/>
            <a:chExt cx="5760" cy="4358"/>
          </a:xfrm>
        </p:grpSpPr>
        <p:sp>
          <p:nvSpPr>
            <p:cNvPr id="24678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latin typeface="Garamond" pitchFamily="-107" charset="0"/>
                <a:ea typeface="+mn-ea"/>
                <a:cs typeface="+mn-cs"/>
              </a:endParaRPr>
            </a:p>
          </p:txBody>
        </p:sp>
        <p:sp>
          <p:nvSpPr>
            <p:cNvPr id="246788"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246789"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246790"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246791"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246792"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latin typeface="Garamond" pitchFamily="-107" charset="0"/>
                <a:ea typeface="+mn-ea"/>
                <a:cs typeface="+mn-cs"/>
              </a:endParaRPr>
            </a:p>
          </p:txBody>
        </p:sp>
        <p:sp>
          <p:nvSpPr>
            <p:cNvPr id="246793"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sp>
          <p:nvSpPr>
            <p:cNvPr id="246794"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latin typeface="Garamond" pitchFamily="-107" charset="0"/>
                <a:ea typeface="+mn-ea"/>
                <a:cs typeface="+mn-cs"/>
              </a:endParaRPr>
            </a:p>
          </p:txBody>
        </p:sp>
      </p:grpSp>
      <p:sp>
        <p:nvSpPr>
          <p:cNvPr id="3789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96"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fontAlgn="base" hangingPunct="1">
              <a:defRPr sz="1400">
                <a:effectLst/>
                <a:latin typeface="+mn-lt"/>
                <a:ea typeface="+mn-ea"/>
                <a:cs typeface="+mn-cs"/>
              </a:defRPr>
            </a:lvl1pPr>
          </a:lstStyle>
          <a:p>
            <a:pPr>
              <a:defRPr/>
            </a:pPr>
            <a:endParaRPr lang="en-US"/>
          </a:p>
        </p:txBody>
      </p:sp>
      <p:sp>
        <p:nvSpPr>
          <p:cNvPr id="2467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fontAlgn="base" hangingPunct="1">
              <a:defRPr sz="1400">
                <a:effectLst/>
                <a:latin typeface="+mn-lt"/>
                <a:ea typeface="+mn-ea"/>
                <a:cs typeface="+mn-cs"/>
              </a:defRPr>
            </a:lvl1pPr>
          </a:lstStyle>
          <a:p>
            <a:pPr>
              <a:defRPr/>
            </a:pPr>
            <a:endParaRPr lang="en-US"/>
          </a:p>
        </p:txBody>
      </p:sp>
      <p:sp>
        <p:nvSpPr>
          <p:cNvPr id="246798"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fontAlgn="base" hangingPunct="1">
              <a:defRPr sz="1400" smtClean="0">
                <a:effectLst/>
                <a:latin typeface="Times New Roman" charset="0"/>
              </a:defRPr>
            </a:lvl1pPr>
          </a:lstStyle>
          <a:p>
            <a:pPr>
              <a:defRPr/>
            </a:pPr>
            <a:fld id="{2FEF4F50-D72A-7443-B9F2-B12BEA4FE89C}" type="slidenum">
              <a:rPr lang="en-US"/>
              <a:pPr>
                <a:defRPr/>
              </a:pPr>
              <a:t>‹#›</a:t>
            </a:fld>
            <a:endParaRPr lang="en-US"/>
          </a:p>
        </p:txBody>
      </p:sp>
      <p:sp>
        <p:nvSpPr>
          <p:cNvPr id="37895" name="Rectangle 1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6"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220161540"/>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128274458"/>
      </p:ext>
    </p:extLst>
  </p:cSld>
  <p:clrMap bg1="dk2" tx1="lt1" bg2="dk1"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510012"/>
      </p:ext>
    </p:extLst>
  </p:cSld>
  <p:clrMap bg1="dk2" tx1="lt1" bg2="dk1"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797652654"/>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07" charset="0"/>
            </a:endParaRPr>
          </a:p>
        </p:txBody>
      </p:sp>
      <p:pic>
        <p:nvPicPr>
          <p:cNvPr id="5120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82600"/>
            <a:ext cx="9144000" cy="587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3" name="Rectangle 9"/>
          <p:cNvSpPr>
            <a:spLocks noChangeArrowheads="1"/>
          </p:cNvSpPr>
          <p:nvPr/>
        </p:nvSpPr>
        <p:spPr bwMode="auto">
          <a:xfrm>
            <a:off x="0" y="31083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b="1">
              <a:latin typeface="Arial"/>
              <a:ea typeface="+mn-ea"/>
              <a:cs typeface="Arial"/>
            </a:endParaRPr>
          </a:p>
        </p:txBody>
      </p:sp>
      <p:sp>
        <p:nvSpPr>
          <p:cNvPr id="108551" name="Rectangle 7"/>
          <p:cNvSpPr>
            <a:spLocks noGrp="1" noChangeArrowheads="1"/>
          </p:cNvSpPr>
          <p:nvPr>
            <p:ph type="ctrTitle"/>
          </p:nvPr>
        </p:nvSpPr>
        <p:spPr>
          <a:xfrm>
            <a:off x="0" y="-7537"/>
            <a:ext cx="9144000" cy="1355576"/>
          </a:xfrm>
        </p:spPr>
        <p:txBody>
          <a:bodyPr/>
          <a:lstStyle/>
          <a:p>
            <a:pPr eaLnBrk="1" hangingPunct="1">
              <a:defRPr/>
            </a:pPr>
            <a:r>
              <a:rPr lang="ar-JO" sz="8800" dirty="0">
                <a:solidFill>
                  <a:schemeClr val="tx1"/>
                </a:solidFill>
                <a:effectLst>
                  <a:glow rad="190500">
                    <a:schemeClr val="bg2">
                      <a:alpha val="99000"/>
                    </a:schemeClr>
                  </a:glow>
                </a:effectLst>
                <a:latin typeface="Arial" charset="0"/>
                <a:ea typeface="ＭＳ Ｐゴシック" charset="0"/>
                <a:cs typeface="Arial" charset="0"/>
              </a:rPr>
              <a:t>أورشليم</a:t>
            </a:r>
            <a:endParaRPr lang="en-US" sz="8800" dirty="0">
              <a:solidFill>
                <a:schemeClr val="tx1"/>
              </a:solidFill>
              <a:effectLst>
                <a:glow rad="190500">
                  <a:schemeClr val="bg2">
                    <a:alpha val="99000"/>
                  </a:schemeClr>
                </a:glow>
              </a:effectLst>
              <a:latin typeface="Arial" charset="0"/>
              <a:ea typeface="ＭＳ Ｐゴシック" charset="0"/>
              <a:cs typeface="Arial" charset="0"/>
            </a:endParaRPr>
          </a:p>
        </p:txBody>
      </p:sp>
      <p:sp>
        <p:nvSpPr>
          <p:cNvPr id="108552" name="Rectangle 8"/>
          <p:cNvSpPr>
            <a:spLocks noGrp="1" noChangeArrowheads="1"/>
          </p:cNvSpPr>
          <p:nvPr>
            <p:ph type="subTitle" idx="1"/>
          </p:nvPr>
        </p:nvSpPr>
        <p:spPr>
          <a:xfrm>
            <a:off x="0" y="1268760"/>
            <a:ext cx="9143999" cy="717745"/>
          </a:xfrm>
        </p:spPr>
        <p:txBody>
          <a:bodyPr/>
          <a:lstStyle/>
          <a:p>
            <a:pPr eaLnBrk="1" hangingPunct="1">
              <a:buFont typeface="Wingdings" charset="0"/>
              <a:buNone/>
              <a:defRPr/>
            </a:pPr>
            <a:r>
              <a:rPr lang="ar-JO" sz="4400" b="1" dirty="0">
                <a:effectLst>
                  <a:glow rad="190500">
                    <a:schemeClr val="bg2">
                      <a:alpha val="99000"/>
                    </a:schemeClr>
                  </a:glow>
                </a:effectLst>
                <a:latin typeface="Arial" charset="0"/>
                <a:ea typeface="ＭＳ Ｐゴシック" charset="0"/>
                <a:cs typeface="Arial" charset="0"/>
              </a:rPr>
              <a:t>أهمية وقبور العهد الجديد</a:t>
            </a:r>
            <a:endParaRPr lang="en-US" sz="4400" b="1" dirty="0">
              <a:effectLst>
                <a:glow rad="190500">
                  <a:schemeClr val="bg2">
                    <a:alpha val="99000"/>
                  </a:schemeClr>
                </a:glow>
              </a:effectLst>
              <a:latin typeface="Arial" charset="0"/>
              <a:ea typeface="ＭＳ Ｐゴシック" charset="0"/>
              <a:cs typeface="Arial" charset="0"/>
            </a:endParaRPr>
          </a:p>
        </p:txBody>
      </p:sp>
      <p:sp>
        <p:nvSpPr>
          <p:cNvPr id="2" name="Rectangle 1">
            <a:extLst>
              <a:ext uri="{FF2B5EF4-FFF2-40B4-BE49-F238E27FC236}">
                <a16:creationId xmlns:a16="http://schemas.microsoft.com/office/drawing/2014/main" id="{C97F8F8D-F076-A8C3-06A9-4825F387E71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الأردينة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26"/>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Israelites</a:t>
            </a:r>
          </a:p>
        </p:txBody>
      </p:sp>
      <p:pic>
        <p:nvPicPr>
          <p:cNvPr id="69634" name="Picture 1027"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371600"/>
            <a:ext cx="8382000" cy="5116513"/>
          </a:xfrm>
        </p:spPr>
      </p:pic>
      <p:sp>
        <p:nvSpPr>
          <p:cNvPr id="311300" name="Rectangle 1028"/>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ساحة بني إسرائيل</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1301" name="Text Box 1029"/>
          <p:cNvSpPr txBox="1">
            <a:spLocks noChangeArrowheads="1"/>
          </p:cNvSpPr>
          <p:nvPr/>
        </p:nvSpPr>
        <p:spPr bwMode="auto">
          <a:xfrm>
            <a:off x="0" y="2362200"/>
            <a:ext cx="3200400" cy="255454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الرجال الذين اكتملت كفارتهم يمكنهم الدخول (وإلا كانوا بحاجة إلى ذبيحة خطية)</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11302" name="Text Box 1030"/>
          <p:cNvSpPr txBox="1">
            <a:spLocks noChangeArrowheads="1"/>
          </p:cNvSpPr>
          <p:nvPr/>
        </p:nvSpPr>
        <p:spPr bwMode="auto">
          <a:xfrm>
            <a:off x="0" y="6184900"/>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رابع مكان مقدس</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1303" name="Rectangle 1031"/>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11304" name="AutoShape 1032"/>
          <p:cNvSpPr>
            <a:spLocks noChangeArrowheads="1"/>
          </p:cNvSpPr>
          <p:nvPr/>
        </p:nvSpPr>
        <p:spPr bwMode="auto">
          <a:xfrm>
            <a:off x="5105400" y="1600200"/>
            <a:ext cx="762000" cy="381000"/>
          </a:xfrm>
          <a:prstGeom prst="rightArrow">
            <a:avLst>
              <a:gd name="adj1" fmla="val 50000"/>
              <a:gd name="adj2" fmla="val 50000"/>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fade">
                                      <p:cBhvr>
                                        <p:cTn id="7" dur="500"/>
                                        <p:tgtEl>
                                          <p:spTgt spid="31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3962400" y="304800"/>
            <a:ext cx="3276600" cy="6278563"/>
          </a:xfrm>
        </p:spPr>
        <p:txBody>
          <a:bodyPr/>
          <a:lstStyle/>
          <a:p>
            <a:pPr eaLnBrk="1" hangingPunct="1"/>
            <a:r>
              <a:rPr lang="en-US">
                <a:solidFill>
                  <a:schemeClr val="bg1"/>
                </a:solidFill>
                <a:latin typeface="Arial" charset="0"/>
                <a:ea typeface="ＭＳ Ｐゴシック" charset="0"/>
                <a:cs typeface="ＭＳ Ｐゴシック" charset="0"/>
              </a:rPr>
              <a:t>The Inner Temple Court and the steps leading to the Nicanor Gate</a:t>
            </a:r>
          </a:p>
        </p:txBody>
      </p:sp>
      <p:pic>
        <p:nvPicPr>
          <p:cNvPr id="71682"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13349"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ساحة الكهنة</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3350" name="Text Box 6"/>
          <p:cNvSpPr txBox="1">
            <a:spLocks noChangeArrowheads="1"/>
          </p:cNvSpPr>
          <p:nvPr/>
        </p:nvSpPr>
        <p:spPr bwMode="auto">
          <a:xfrm>
            <a:off x="76200" y="2514600"/>
            <a:ext cx="3429000" cy="1569660"/>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للكهنة والرجال الذين يجب عليهم وضع أيدينا والذبح والتلويح</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13351" name="Text Box 7"/>
          <p:cNvSpPr txBox="1">
            <a:spLocks noChangeArrowheads="1"/>
          </p:cNvSpPr>
          <p:nvPr/>
        </p:nvSpPr>
        <p:spPr bwMode="auto">
          <a:xfrm>
            <a:off x="0" y="6184900"/>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ثالث مكان مقدس</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3350"/>
                                        </p:tgtEl>
                                        <p:attrNameLst>
                                          <p:attrName>style.visibility</p:attrName>
                                        </p:attrNameLst>
                                      </p:cBhvr>
                                      <p:to>
                                        <p:strVal val="visible"/>
                                      </p:to>
                                    </p:set>
                                    <p:animEffect transition="in" filter="fade">
                                      <p:cBhvr>
                                        <p:cTn id="7" dur="500"/>
                                        <p:tgtEl>
                                          <p:spTgt spid="313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0"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charset="0"/>
                <a:ea typeface="ＭＳ Ｐゴシック" charset="0"/>
                <a:cs typeface="ＭＳ Ｐゴシック" charset="0"/>
              </a:rPr>
              <a:t>The Great Basin in the Court of the Priests.</a:t>
            </a:r>
          </a:p>
        </p:txBody>
      </p:sp>
      <p:pic>
        <p:nvPicPr>
          <p:cNvPr id="73730"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15397"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بين الرواق والمذبح</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5398" name="Text Box 6"/>
          <p:cNvSpPr txBox="1">
            <a:spLocks noChangeArrowheads="1"/>
          </p:cNvSpPr>
          <p:nvPr/>
        </p:nvSpPr>
        <p:spPr bwMode="auto">
          <a:xfrm>
            <a:off x="0" y="2971800"/>
            <a:ext cx="38100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الكهنة الذين ليس لديهم عيوب وشعر مربوط يمكنهم الدخول إلى هنا لغسل أيديهم وأرجلهم</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15399" name="Text Box 7"/>
          <p:cNvSpPr txBox="1">
            <a:spLocks noChangeArrowheads="1"/>
          </p:cNvSpPr>
          <p:nvPr/>
        </p:nvSpPr>
        <p:spPr bwMode="auto">
          <a:xfrm>
            <a:off x="0" y="6184900"/>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ثاني مكان مقدس</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5400" name="Text Box 8"/>
          <p:cNvSpPr txBox="1">
            <a:spLocks noChangeArrowheads="1"/>
          </p:cNvSpPr>
          <p:nvPr/>
        </p:nvSpPr>
        <p:spPr bwMode="auto">
          <a:xfrm>
            <a:off x="7756525" y="3059113"/>
            <a:ext cx="1200150" cy="579437"/>
          </a:xfrm>
          <a:prstGeom prst="rect">
            <a:avLst/>
          </a:prstGeom>
          <a:noFill/>
          <a:ln w="9525">
            <a:noFill/>
            <a:miter lim="800000"/>
            <a:headEnd/>
            <a:tailEnd/>
          </a:ln>
          <a:effectLst>
            <a:outerShdw blurRad="63500" dist="38099" dir="2700000" algn="ctr" rotWithShape="0">
              <a:schemeClr val="tx1">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3200" b="1">
                <a:solidFill>
                  <a:schemeClr val="bg1"/>
                </a:solidFill>
                <a:effectLst>
                  <a:outerShdw blurRad="38100" dist="38100" dir="2700000" algn="tl">
                    <a:srgbClr val="969696"/>
                  </a:outerShdw>
                </a:effectLst>
              </a:rPr>
              <a:t>Porch</a:t>
            </a:r>
          </a:p>
        </p:txBody>
      </p:sp>
      <p:sp>
        <p:nvSpPr>
          <p:cNvPr id="315401" name="Text Box 9"/>
          <p:cNvSpPr txBox="1">
            <a:spLocks noChangeArrowheads="1"/>
          </p:cNvSpPr>
          <p:nvPr/>
        </p:nvSpPr>
        <p:spPr bwMode="auto">
          <a:xfrm>
            <a:off x="7808913" y="4724400"/>
            <a:ext cx="1017587" cy="579438"/>
          </a:xfrm>
          <a:prstGeom prst="rect">
            <a:avLst/>
          </a:prstGeom>
          <a:noFill/>
          <a:ln w="9525">
            <a:noFill/>
            <a:miter lim="800000"/>
            <a:headEnd/>
            <a:tailEnd/>
          </a:ln>
          <a:effectLst>
            <a:outerShdw blurRad="63500" dist="38099" dir="2700000" algn="ctr" rotWithShape="0">
              <a:schemeClr val="tx1">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3200" b="1">
                <a:solidFill>
                  <a:schemeClr val="bg1"/>
                </a:solidFill>
                <a:effectLst>
                  <a:outerShdw blurRad="38100" dist="38100" dir="2700000" algn="tl">
                    <a:srgbClr val="969696"/>
                  </a:outerShdw>
                </a:effectLst>
              </a:rPr>
              <a:t>Altar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5398"/>
                                        </p:tgtEl>
                                        <p:attrNameLst>
                                          <p:attrName>style.visibility</p:attrName>
                                        </p:attrNameLst>
                                      </p:cBhvr>
                                      <p:to>
                                        <p:strVal val="visible"/>
                                      </p:to>
                                    </p:set>
                                    <p:animEffect transition="in" filter="fade">
                                      <p:cBhvr>
                                        <p:cTn id="7" dur="500"/>
                                        <p:tgtEl>
                                          <p:spTgt spid="315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5257800" y="274638"/>
            <a:ext cx="3733800" cy="1401762"/>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البوابات الكبيرة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5778" name="Picture 1027"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4" name="Rectangle 1028"/>
          <p:cNvSpPr>
            <a:spLocks noChangeArrowheads="1"/>
          </p:cNvSpPr>
          <p:nvPr/>
        </p:nvSpPr>
        <p:spPr bwMode="auto">
          <a:xfrm>
            <a:off x="5334000" y="2438400"/>
            <a:ext cx="3581400" cy="2062103"/>
          </a:xfrm>
          <a:prstGeom prst="rect">
            <a:avLst/>
          </a:prstGeom>
          <a:noFill/>
          <a:ln w="9525">
            <a:noFill/>
            <a:miter lim="800000"/>
            <a:headEnd/>
            <a:tailEnd/>
          </a:ln>
          <a:effectLst>
            <a:outerShdw blurRad="63500" dist="38099" dir="2700000" algn="ctr" rotWithShape="0">
              <a:srgbClr val="000000">
                <a:alpha val="50000"/>
              </a:srgbClr>
            </a:outerShdw>
          </a:effectLst>
        </p:spPr>
        <p:txBody>
          <a:bodyPr>
            <a:spAutoFit/>
          </a:bodyPr>
          <a:lstStyle/>
          <a:p>
            <a:pPr algn="ctr">
              <a:defRPr/>
            </a:pPr>
            <a:r>
              <a:rPr lang="ar-JO" sz="3200" dirty="0">
                <a:solidFill>
                  <a:schemeClr val="bg1"/>
                </a:solidFill>
                <a:effectLst/>
                <a:latin typeface="Arial" panose="020B0604020202020204" pitchFamily="34" charset="0"/>
                <a:ea typeface="+mn-ea"/>
                <a:cs typeface="Arial" panose="020B0604020202020204" pitchFamily="34" charset="0"/>
              </a:rPr>
              <a:t>هذه تؤدي إلى قدس الهيكل فقط الكهنة الذين غسلت أيديهم وأرجلهم يمكنهم الدخول هنا.</a:t>
            </a:r>
            <a:endParaRPr lang="en-US" sz="3200" dirty="0">
              <a:solidFill>
                <a:schemeClr val="bg1"/>
              </a:solidFill>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charset="0"/>
                <a:ea typeface="ＭＳ Ｐゴシック" charset="0"/>
                <a:cs typeface="ＭＳ Ｐゴシック" charset="0"/>
              </a:rPr>
              <a:t>The Holy Place</a:t>
            </a:r>
          </a:p>
        </p:txBody>
      </p:sp>
      <p:pic>
        <p:nvPicPr>
          <p:cNvPr id="77826"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algn="ctr" eaLnBrk="1" fontAlgn="base" hangingPunct="1">
              <a:spcBef>
                <a:spcPct val="0"/>
              </a:spcBef>
            </a:pPr>
            <a:r>
              <a:rPr lang="en-US">
                <a:solidFill>
                  <a:schemeClr val="bg1"/>
                </a:solidFill>
                <a:effectLst/>
                <a:latin typeface="Arial" charset="0"/>
              </a:rPr>
              <a:t>Ten Jewish Levels of Holiness in the Land</a:t>
            </a:r>
            <a:endParaRPr lang="en-US" sz="4000">
              <a:solidFill>
                <a:schemeClr val="bg1"/>
              </a:solidFill>
              <a:effectLst/>
              <a:latin typeface="Arial" charset="0"/>
            </a:endParaRPr>
          </a:p>
        </p:txBody>
      </p:sp>
      <p:sp>
        <p:nvSpPr>
          <p:cNvPr id="319493"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19494" name="Text Box 6"/>
          <p:cNvSpPr txBox="1">
            <a:spLocks noChangeArrowheads="1"/>
          </p:cNvSpPr>
          <p:nvPr/>
        </p:nvSpPr>
        <p:spPr bwMode="auto">
          <a:xfrm>
            <a:off x="381000" y="2590800"/>
            <a:ext cx="3200400" cy="232727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solidFill>
                  <a:schemeClr val="bg1"/>
                </a:solidFill>
                <a:effectLst/>
              </a:rPr>
              <a:t>Only priests with hands and feet washed can enter here</a:t>
            </a:r>
          </a:p>
        </p:txBody>
      </p:sp>
      <p:pic>
        <p:nvPicPr>
          <p:cNvPr id="319495" name="Picture 7"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19496" name="Text Box 8"/>
          <p:cNvSpPr txBox="1">
            <a:spLocks noChangeArrowheads="1"/>
          </p:cNvSpPr>
          <p:nvPr/>
        </p:nvSpPr>
        <p:spPr bwMode="auto">
          <a:xfrm>
            <a:off x="0" y="6184900"/>
            <a:ext cx="4038600" cy="5847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أكثر مكان مقدس</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9497" name="Rectangle 9"/>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القدس</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9494"/>
                                        </p:tgtEl>
                                        <p:attrNameLst>
                                          <p:attrName>style.visibility</p:attrName>
                                        </p:attrNameLst>
                                      </p:cBhvr>
                                      <p:to>
                                        <p:strVal val="visible"/>
                                      </p:to>
                                    </p:set>
                                    <p:animEffect transition="in" filter="fade">
                                      <p:cBhvr>
                                        <p:cTn id="7" dur="500"/>
                                        <p:tgtEl>
                                          <p:spTgt spid="3194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19495"/>
                                        </p:tgtEl>
                                        <p:attrNameLst>
                                          <p:attrName>style.visibility</p:attrName>
                                        </p:attrNameLst>
                                      </p:cBhvr>
                                      <p:to>
                                        <p:strVal val="visible"/>
                                      </p:to>
                                    </p:set>
                                    <p:animEffect transition="in" filter="fade">
                                      <p:cBhvr>
                                        <p:cTn id="12" dur="500"/>
                                        <p:tgtEl>
                                          <p:spTgt spid="319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79874" name="Rectangle 3"/>
          <p:cNvSpPr>
            <a:spLocks noGrp="1" noChangeArrowheads="1"/>
          </p:cNvSpPr>
          <p:nvPr>
            <p:ph type="title"/>
          </p:nvPr>
        </p:nvSpPr>
        <p:spPr>
          <a:xfrm>
            <a:off x="1600200" y="2362200"/>
            <a:ext cx="5867400" cy="990600"/>
          </a:xfrm>
        </p:spPr>
        <p:txBody>
          <a:bodyPr/>
          <a:lstStyle/>
          <a:p>
            <a:pPr eaLnBrk="1" hangingPunct="1"/>
            <a:r>
              <a:rPr lang="en-US">
                <a:solidFill>
                  <a:schemeClr val="bg1"/>
                </a:solidFill>
                <a:latin typeface="Arial" charset="0"/>
                <a:ea typeface="ＭＳ Ｐゴシック" charset="0"/>
                <a:cs typeface="ＭＳ Ｐゴシック" charset="0"/>
              </a:rPr>
              <a:t>The Holy of Holies</a:t>
            </a:r>
          </a:p>
        </p:txBody>
      </p:sp>
      <p:pic>
        <p:nvPicPr>
          <p:cNvPr id="79875" name="Picture 4"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0"/>
            <a:ext cx="80772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41"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قدس الأقداس</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9877" name="Text Box 6"/>
          <p:cNvSpPr txBox="1">
            <a:spLocks noChangeArrowheads="1"/>
          </p:cNvSpPr>
          <p:nvPr/>
        </p:nvSpPr>
        <p:spPr bwMode="auto">
          <a:xfrm>
            <a:off x="0" y="2143125"/>
            <a:ext cx="2819400" cy="255454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رئيس الكهنة يمكنه الدخول من وراء الحجاب ومرة ​​واحدة فقط سنويًا في يوم الكفارة</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21543" name="Text Box 7"/>
          <p:cNvSpPr txBox="1">
            <a:spLocks noChangeArrowheads="1"/>
          </p:cNvSpPr>
          <p:nvPr/>
        </p:nvSpPr>
        <p:spPr bwMode="auto">
          <a:xfrm>
            <a:off x="0" y="6184900"/>
            <a:ext cx="4038600" cy="5847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المكان المقدس فوق الكل</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title"/>
          </p:nvPr>
        </p:nvSpPr>
        <p:spPr>
          <a:xfrm>
            <a:off x="0" y="5410200"/>
            <a:ext cx="2590800" cy="14478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حطام      بيت عنيا</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cs typeface="Arial" panose="020B0604020202020204" pitchFamily="34" charset="0"/>
              </a:rPr>
              <a:t>أسبوع</a:t>
            </a:r>
            <a:br>
              <a:rPr lang="ar-JO" sz="3600" b="1" dirty="0">
                <a:solidFill>
                  <a:schemeClr val="tx1"/>
                </a:solidFill>
                <a:effectLst/>
                <a:latin typeface="Arial" panose="020B0604020202020204" pitchFamily="34" charset="0"/>
                <a:cs typeface="Arial" panose="020B0604020202020204" pitchFamily="34" charset="0"/>
              </a:rPr>
            </a:br>
            <a:r>
              <a:rPr lang="ar-JO" sz="3600" b="1" dirty="0">
                <a:solidFill>
                  <a:schemeClr val="tx1"/>
                </a:solidFill>
                <a:effectLst/>
                <a:latin typeface="Arial" panose="020B0604020202020204" pitchFamily="34" charset="0"/>
                <a:cs typeface="Arial" panose="020B0604020202020204" pitchFamily="34" charset="0"/>
              </a:rPr>
              <a:t>الآلام</a:t>
            </a:r>
            <a:endParaRPr lang="en-US" sz="4000" b="1" dirty="0">
              <a:solidFill>
                <a:schemeClr val="tx1"/>
              </a:solidFill>
              <a:effectLst/>
              <a:latin typeface="Arial" panose="020B0604020202020204" pitchFamily="34"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Text Box 8"/>
          <p:cNvSpPr txBox="1">
            <a:spLocks noChangeArrowheads="1"/>
          </p:cNvSpPr>
          <p:nvPr/>
        </p:nvSpPr>
        <p:spPr bwMode="auto">
          <a:xfrm>
            <a:off x="8244408" y="0"/>
            <a:ext cx="896417" cy="46166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Times New Roman" charset="0"/>
              </a:rPr>
              <a:t>115</a:t>
            </a:r>
            <a:endParaRPr lang="en-US" sz="2400" dirty="0">
              <a:effectLst/>
              <a:latin typeface="Times New Roman" charset="0"/>
            </a:endParaRPr>
          </a:p>
        </p:txBody>
      </p:sp>
      <p:sp>
        <p:nvSpPr>
          <p:cNvPr id="136202" name="Rectangle 10"/>
          <p:cNvSpPr>
            <a:spLocks noGrp="1" noRot="1" noChangeArrowheads="1"/>
          </p:cNvSpPr>
          <p:nvPr>
            <p:ph type="title"/>
          </p:nvPr>
        </p:nvSpPr>
        <p:spPr>
          <a:xfrm>
            <a:off x="1371600" y="152400"/>
            <a:ext cx="6324600" cy="685800"/>
          </a:xfrm>
          <a:solidFill>
            <a:srgbClr val="663300"/>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الأربعة والعشرين ساعة الأخيرة</a:t>
            </a:r>
            <a:endParaRPr lang="en-US" dirty="0">
              <a:latin typeface="Arial" panose="020B0604020202020204" pitchFamily="34" charset="0"/>
              <a:ea typeface="ＭＳ Ｐゴシック" charset="0"/>
              <a:cs typeface="Arial" panose="020B0604020202020204" pitchFamily="34" charset="0"/>
            </a:endParaRPr>
          </a:p>
        </p:txBody>
      </p:sp>
      <p:sp>
        <p:nvSpPr>
          <p:cNvPr id="136204" name="Freeform 12"/>
          <p:cNvSpPr>
            <a:spLocks/>
          </p:cNvSpPr>
          <p:nvPr/>
        </p:nvSpPr>
        <p:spPr bwMode="auto">
          <a:xfrm rot="504959">
            <a:off x="2174874" y="5348205"/>
            <a:ext cx="2397125" cy="717550"/>
          </a:xfrm>
          <a:custGeom>
            <a:avLst/>
            <a:gdLst/>
            <a:ahLst/>
            <a:cxnLst>
              <a:cxn ang="0">
                <a:pos x="2677" y="1062"/>
              </a:cxn>
              <a:cxn ang="0">
                <a:pos x="2630" y="911"/>
              </a:cxn>
              <a:cxn ang="0">
                <a:pos x="2598" y="800"/>
              </a:cxn>
              <a:cxn ang="0">
                <a:pos x="2558" y="666"/>
              </a:cxn>
              <a:cxn ang="0">
                <a:pos x="2527" y="602"/>
              </a:cxn>
              <a:cxn ang="0">
                <a:pos x="2487" y="468"/>
              </a:cxn>
              <a:cxn ang="0">
                <a:pos x="2471" y="420"/>
              </a:cxn>
              <a:cxn ang="0">
                <a:pos x="2424" y="365"/>
              </a:cxn>
              <a:cxn ang="0">
                <a:pos x="2400" y="317"/>
              </a:cxn>
              <a:cxn ang="0">
                <a:pos x="2329" y="230"/>
              </a:cxn>
              <a:cxn ang="0">
                <a:pos x="2281" y="135"/>
              </a:cxn>
              <a:cxn ang="0">
                <a:pos x="2273" y="103"/>
              </a:cxn>
              <a:cxn ang="0">
                <a:pos x="2234" y="64"/>
              </a:cxn>
              <a:cxn ang="0">
                <a:pos x="2075" y="0"/>
              </a:cxn>
              <a:cxn ang="0">
                <a:pos x="1592" y="24"/>
              </a:cxn>
              <a:cxn ang="0">
                <a:pos x="1553" y="56"/>
              </a:cxn>
              <a:cxn ang="0">
                <a:pos x="1505" y="80"/>
              </a:cxn>
              <a:cxn ang="0">
                <a:pos x="1394" y="111"/>
              </a:cxn>
              <a:cxn ang="0">
                <a:pos x="1323" y="143"/>
              </a:cxn>
              <a:cxn ang="0">
                <a:pos x="935" y="214"/>
              </a:cxn>
              <a:cxn ang="0">
                <a:pos x="848" y="238"/>
              </a:cxn>
              <a:cxn ang="0">
                <a:pos x="776" y="278"/>
              </a:cxn>
              <a:cxn ang="0">
                <a:pos x="745" y="325"/>
              </a:cxn>
              <a:cxn ang="0">
                <a:pos x="673" y="396"/>
              </a:cxn>
              <a:cxn ang="0">
                <a:pos x="618" y="468"/>
              </a:cxn>
              <a:cxn ang="0">
                <a:pos x="563" y="555"/>
              </a:cxn>
              <a:cxn ang="0">
                <a:pos x="531" y="682"/>
              </a:cxn>
              <a:cxn ang="0">
                <a:pos x="444" y="792"/>
              </a:cxn>
              <a:cxn ang="0">
                <a:pos x="412" y="848"/>
              </a:cxn>
              <a:cxn ang="0">
                <a:pos x="285" y="880"/>
              </a:cxn>
              <a:cxn ang="0">
                <a:pos x="0" y="895"/>
              </a:cxn>
            </a:cxnLst>
            <a:rect l="0" t="0" r="r" b="b"/>
            <a:pathLst>
              <a:path w="2677" h="1062">
                <a:moveTo>
                  <a:pt x="2677" y="1062"/>
                </a:moveTo>
                <a:cubicBezTo>
                  <a:pt x="2664" y="1011"/>
                  <a:pt x="2646" y="960"/>
                  <a:pt x="2630" y="911"/>
                </a:cubicBezTo>
                <a:cubicBezTo>
                  <a:pt x="2613" y="782"/>
                  <a:pt x="2636" y="906"/>
                  <a:pt x="2598" y="800"/>
                </a:cubicBezTo>
                <a:cubicBezTo>
                  <a:pt x="2582" y="757"/>
                  <a:pt x="2581" y="706"/>
                  <a:pt x="2558" y="666"/>
                </a:cubicBezTo>
                <a:cubicBezTo>
                  <a:pt x="2538" y="632"/>
                  <a:pt x="2535" y="633"/>
                  <a:pt x="2527" y="602"/>
                </a:cubicBezTo>
                <a:cubicBezTo>
                  <a:pt x="2514" y="556"/>
                  <a:pt x="2502" y="512"/>
                  <a:pt x="2487" y="468"/>
                </a:cubicBezTo>
                <a:cubicBezTo>
                  <a:pt x="2481" y="452"/>
                  <a:pt x="2481" y="432"/>
                  <a:pt x="2471" y="420"/>
                </a:cubicBezTo>
                <a:cubicBezTo>
                  <a:pt x="2455" y="401"/>
                  <a:pt x="2437" y="384"/>
                  <a:pt x="2424" y="365"/>
                </a:cubicBezTo>
                <a:cubicBezTo>
                  <a:pt x="2413" y="350"/>
                  <a:pt x="2410" y="331"/>
                  <a:pt x="2400" y="317"/>
                </a:cubicBezTo>
                <a:cubicBezTo>
                  <a:pt x="2378" y="286"/>
                  <a:pt x="2345" y="263"/>
                  <a:pt x="2329" y="230"/>
                </a:cubicBezTo>
                <a:cubicBezTo>
                  <a:pt x="2313" y="198"/>
                  <a:pt x="2289" y="169"/>
                  <a:pt x="2281" y="135"/>
                </a:cubicBezTo>
                <a:cubicBezTo>
                  <a:pt x="2278" y="124"/>
                  <a:pt x="2277" y="113"/>
                  <a:pt x="2273" y="103"/>
                </a:cubicBezTo>
                <a:cubicBezTo>
                  <a:pt x="2261" y="75"/>
                  <a:pt x="2255" y="82"/>
                  <a:pt x="2234" y="64"/>
                </a:cubicBezTo>
                <a:cubicBezTo>
                  <a:pt x="2182" y="19"/>
                  <a:pt x="2143" y="9"/>
                  <a:pt x="2075" y="0"/>
                </a:cubicBezTo>
                <a:cubicBezTo>
                  <a:pt x="1913" y="6"/>
                  <a:pt x="1753" y="17"/>
                  <a:pt x="1592" y="24"/>
                </a:cubicBezTo>
                <a:cubicBezTo>
                  <a:pt x="1531" y="44"/>
                  <a:pt x="1603" y="14"/>
                  <a:pt x="1553" y="56"/>
                </a:cubicBezTo>
                <a:cubicBezTo>
                  <a:pt x="1539" y="67"/>
                  <a:pt x="1521" y="73"/>
                  <a:pt x="1505" y="80"/>
                </a:cubicBezTo>
                <a:cubicBezTo>
                  <a:pt x="1471" y="93"/>
                  <a:pt x="1428" y="99"/>
                  <a:pt x="1394" y="111"/>
                </a:cubicBezTo>
                <a:cubicBezTo>
                  <a:pt x="1370" y="118"/>
                  <a:pt x="1345" y="136"/>
                  <a:pt x="1323" y="143"/>
                </a:cubicBezTo>
                <a:cubicBezTo>
                  <a:pt x="1198" y="181"/>
                  <a:pt x="1063" y="197"/>
                  <a:pt x="935" y="214"/>
                </a:cubicBezTo>
                <a:cubicBezTo>
                  <a:pt x="907" y="223"/>
                  <a:pt x="873" y="223"/>
                  <a:pt x="848" y="238"/>
                </a:cubicBezTo>
                <a:cubicBezTo>
                  <a:pt x="768" y="282"/>
                  <a:pt x="829" y="260"/>
                  <a:pt x="776" y="278"/>
                </a:cubicBezTo>
                <a:cubicBezTo>
                  <a:pt x="765" y="293"/>
                  <a:pt x="758" y="311"/>
                  <a:pt x="745" y="325"/>
                </a:cubicBezTo>
                <a:cubicBezTo>
                  <a:pt x="721" y="348"/>
                  <a:pt x="690" y="367"/>
                  <a:pt x="673" y="396"/>
                </a:cubicBezTo>
                <a:cubicBezTo>
                  <a:pt x="653" y="426"/>
                  <a:pt x="654" y="455"/>
                  <a:pt x="618" y="468"/>
                </a:cubicBezTo>
                <a:cubicBezTo>
                  <a:pt x="605" y="502"/>
                  <a:pt x="585" y="525"/>
                  <a:pt x="563" y="555"/>
                </a:cubicBezTo>
                <a:cubicBezTo>
                  <a:pt x="554" y="587"/>
                  <a:pt x="544" y="655"/>
                  <a:pt x="531" y="682"/>
                </a:cubicBezTo>
                <a:cubicBezTo>
                  <a:pt x="508" y="726"/>
                  <a:pt x="469" y="750"/>
                  <a:pt x="444" y="792"/>
                </a:cubicBezTo>
                <a:cubicBezTo>
                  <a:pt x="440" y="797"/>
                  <a:pt x="421" y="842"/>
                  <a:pt x="412" y="848"/>
                </a:cubicBezTo>
                <a:cubicBezTo>
                  <a:pt x="378" y="869"/>
                  <a:pt x="322" y="874"/>
                  <a:pt x="285" y="880"/>
                </a:cubicBezTo>
                <a:cubicBezTo>
                  <a:pt x="182" y="911"/>
                  <a:pt x="144" y="895"/>
                  <a:pt x="0" y="895"/>
                </a:cubicBezTo>
              </a:path>
            </a:pathLst>
          </a:custGeom>
          <a:noFill/>
          <a:ln w="76200" cap="flat" cmpd="sng">
            <a:solidFill>
              <a:schemeClr val="accent1"/>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a:defRPr/>
            </a:pPr>
            <a:endParaRPr lang="en-US">
              <a:latin typeface="Garamond" pitchFamily="-107" charset="0"/>
              <a:ea typeface="+mn-ea"/>
              <a:cs typeface="+mn-cs"/>
            </a:endParaRPr>
          </a:p>
        </p:txBody>
      </p:sp>
      <p:sp>
        <p:nvSpPr>
          <p:cNvPr id="136205" name="Freeform 13"/>
          <p:cNvSpPr>
            <a:spLocks/>
          </p:cNvSpPr>
          <p:nvPr/>
        </p:nvSpPr>
        <p:spPr bwMode="auto">
          <a:xfrm>
            <a:off x="2212974" y="4232275"/>
            <a:ext cx="2647057" cy="1224000"/>
          </a:xfrm>
          <a:custGeom>
            <a:avLst/>
            <a:gdLst/>
            <a:ahLst/>
            <a:cxnLst>
              <a:cxn ang="0">
                <a:pos x="0" y="1687"/>
              </a:cxn>
              <a:cxn ang="0">
                <a:pos x="174" y="1687"/>
              </a:cxn>
              <a:cxn ang="0">
                <a:pos x="222" y="1655"/>
              </a:cxn>
              <a:cxn ang="0">
                <a:pos x="309" y="1584"/>
              </a:cxn>
              <a:cxn ang="0">
                <a:pos x="348" y="1489"/>
              </a:cxn>
              <a:cxn ang="0">
                <a:pos x="428" y="1394"/>
              </a:cxn>
              <a:cxn ang="0">
                <a:pos x="523" y="1251"/>
              </a:cxn>
              <a:cxn ang="0">
                <a:pos x="610" y="1196"/>
              </a:cxn>
              <a:cxn ang="0">
                <a:pos x="840" y="1101"/>
              </a:cxn>
              <a:cxn ang="0">
                <a:pos x="911" y="1069"/>
              </a:cxn>
              <a:cxn ang="0">
                <a:pos x="958" y="1029"/>
              </a:cxn>
              <a:cxn ang="0">
                <a:pos x="1030" y="1006"/>
              </a:cxn>
              <a:cxn ang="0">
                <a:pos x="1307" y="958"/>
              </a:cxn>
              <a:cxn ang="0">
                <a:pos x="1410" y="942"/>
              </a:cxn>
              <a:cxn ang="0">
                <a:pos x="1457" y="919"/>
              </a:cxn>
              <a:cxn ang="0">
                <a:pos x="1529" y="903"/>
              </a:cxn>
              <a:cxn ang="0">
                <a:pos x="1632" y="673"/>
              </a:cxn>
              <a:cxn ang="0">
                <a:pos x="1647" y="396"/>
              </a:cxn>
              <a:cxn ang="0">
                <a:pos x="1695" y="119"/>
              </a:cxn>
              <a:cxn ang="0">
                <a:pos x="1711" y="55"/>
              </a:cxn>
              <a:cxn ang="0">
                <a:pos x="1727" y="0"/>
              </a:cxn>
            </a:cxnLst>
            <a:rect l="0" t="0" r="r" b="b"/>
            <a:pathLst>
              <a:path w="1727" h="1710">
                <a:moveTo>
                  <a:pt x="0" y="1687"/>
                </a:moveTo>
                <a:cubicBezTo>
                  <a:pt x="64" y="1708"/>
                  <a:pt x="59" y="1710"/>
                  <a:pt x="174" y="1687"/>
                </a:cubicBezTo>
                <a:cubicBezTo>
                  <a:pt x="192" y="1683"/>
                  <a:pt x="203" y="1661"/>
                  <a:pt x="222" y="1655"/>
                </a:cubicBezTo>
                <a:cubicBezTo>
                  <a:pt x="258" y="1642"/>
                  <a:pt x="291" y="1619"/>
                  <a:pt x="309" y="1584"/>
                </a:cubicBezTo>
                <a:cubicBezTo>
                  <a:pt x="322" y="1556"/>
                  <a:pt x="330" y="1513"/>
                  <a:pt x="348" y="1489"/>
                </a:cubicBezTo>
                <a:cubicBezTo>
                  <a:pt x="371" y="1455"/>
                  <a:pt x="402" y="1426"/>
                  <a:pt x="428" y="1394"/>
                </a:cubicBezTo>
                <a:cubicBezTo>
                  <a:pt x="464" y="1347"/>
                  <a:pt x="481" y="1294"/>
                  <a:pt x="523" y="1251"/>
                </a:cubicBezTo>
                <a:cubicBezTo>
                  <a:pt x="553" y="1219"/>
                  <a:pt x="572" y="1216"/>
                  <a:pt x="610" y="1196"/>
                </a:cubicBezTo>
                <a:cubicBezTo>
                  <a:pt x="687" y="1153"/>
                  <a:pt x="750" y="1118"/>
                  <a:pt x="840" y="1101"/>
                </a:cubicBezTo>
                <a:cubicBezTo>
                  <a:pt x="863" y="1089"/>
                  <a:pt x="889" y="1083"/>
                  <a:pt x="911" y="1069"/>
                </a:cubicBezTo>
                <a:cubicBezTo>
                  <a:pt x="953" y="1040"/>
                  <a:pt x="915" y="1049"/>
                  <a:pt x="958" y="1029"/>
                </a:cubicBezTo>
                <a:cubicBezTo>
                  <a:pt x="980" y="1017"/>
                  <a:pt x="1030" y="1006"/>
                  <a:pt x="1030" y="1006"/>
                </a:cubicBezTo>
                <a:cubicBezTo>
                  <a:pt x="1113" y="947"/>
                  <a:pt x="1207" y="962"/>
                  <a:pt x="1307" y="958"/>
                </a:cubicBezTo>
                <a:cubicBezTo>
                  <a:pt x="1341" y="952"/>
                  <a:pt x="1375" y="948"/>
                  <a:pt x="1410" y="942"/>
                </a:cubicBezTo>
                <a:cubicBezTo>
                  <a:pt x="1443" y="935"/>
                  <a:pt x="1426" y="933"/>
                  <a:pt x="1457" y="919"/>
                </a:cubicBezTo>
                <a:cubicBezTo>
                  <a:pt x="1477" y="909"/>
                  <a:pt x="1509" y="906"/>
                  <a:pt x="1529" y="903"/>
                </a:cubicBezTo>
                <a:cubicBezTo>
                  <a:pt x="1616" y="872"/>
                  <a:pt x="1620" y="752"/>
                  <a:pt x="1632" y="673"/>
                </a:cubicBezTo>
                <a:cubicBezTo>
                  <a:pt x="1628" y="582"/>
                  <a:pt x="1605" y="481"/>
                  <a:pt x="1647" y="396"/>
                </a:cubicBezTo>
                <a:cubicBezTo>
                  <a:pt x="1659" y="287"/>
                  <a:pt x="1669" y="220"/>
                  <a:pt x="1695" y="119"/>
                </a:cubicBezTo>
                <a:cubicBezTo>
                  <a:pt x="1700" y="97"/>
                  <a:pt x="1705" y="76"/>
                  <a:pt x="1711" y="55"/>
                </a:cubicBezTo>
                <a:cubicBezTo>
                  <a:pt x="1715" y="36"/>
                  <a:pt x="1727" y="0"/>
                  <a:pt x="1727" y="0"/>
                </a:cubicBezTo>
              </a:path>
            </a:pathLst>
          </a:custGeom>
          <a:noFill/>
          <a:ln w="76200" cap="flat" cmpd="sng">
            <a:solidFill>
              <a:srgbClr val="FF505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a:defRPr/>
            </a:pPr>
            <a:endParaRPr lang="en-US">
              <a:latin typeface="Garamond" pitchFamily="-107" charset="0"/>
              <a:ea typeface="+mn-ea"/>
              <a:cs typeface="+mn-cs"/>
            </a:endParaRPr>
          </a:p>
        </p:txBody>
      </p:sp>
      <p:sp>
        <p:nvSpPr>
          <p:cNvPr id="136206" name="Freeform 14"/>
          <p:cNvSpPr>
            <a:spLocks/>
          </p:cNvSpPr>
          <p:nvPr/>
        </p:nvSpPr>
        <p:spPr bwMode="auto">
          <a:xfrm>
            <a:off x="2225674" y="3861048"/>
            <a:ext cx="2418334" cy="717550"/>
          </a:xfrm>
          <a:custGeom>
            <a:avLst/>
            <a:gdLst/>
            <a:ahLst/>
            <a:cxnLst>
              <a:cxn ang="0">
                <a:pos x="1616" y="0"/>
              </a:cxn>
              <a:cxn ang="0">
                <a:pos x="1600" y="79"/>
              </a:cxn>
              <a:cxn ang="0">
                <a:pos x="1592" y="103"/>
              </a:cxn>
              <a:cxn ang="0">
                <a:pos x="1576" y="167"/>
              </a:cxn>
              <a:cxn ang="0">
                <a:pos x="1568" y="293"/>
              </a:cxn>
              <a:cxn ang="0">
                <a:pos x="1552" y="420"/>
              </a:cxn>
              <a:cxn ang="0">
                <a:pos x="1528" y="705"/>
              </a:cxn>
              <a:cxn ang="0">
                <a:pos x="1521" y="824"/>
              </a:cxn>
              <a:cxn ang="0">
                <a:pos x="1513" y="848"/>
              </a:cxn>
              <a:cxn ang="0">
                <a:pos x="1370" y="887"/>
              </a:cxn>
              <a:cxn ang="0">
                <a:pos x="966" y="935"/>
              </a:cxn>
              <a:cxn ang="0">
                <a:pos x="895" y="967"/>
              </a:cxn>
              <a:cxn ang="0">
                <a:pos x="879" y="990"/>
              </a:cxn>
              <a:cxn ang="0">
                <a:pos x="847" y="998"/>
              </a:cxn>
              <a:cxn ang="0">
                <a:pos x="760" y="1030"/>
              </a:cxn>
              <a:cxn ang="0">
                <a:pos x="602" y="1078"/>
              </a:cxn>
              <a:cxn ang="0">
                <a:pos x="333" y="1220"/>
              </a:cxn>
              <a:cxn ang="0">
                <a:pos x="206" y="1276"/>
              </a:cxn>
              <a:cxn ang="0">
                <a:pos x="150" y="1355"/>
              </a:cxn>
              <a:cxn ang="0">
                <a:pos x="135" y="1402"/>
              </a:cxn>
              <a:cxn ang="0">
                <a:pos x="71" y="1481"/>
              </a:cxn>
              <a:cxn ang="0">
                <a:pos x="0" y="1561"/>
              </a:cxn>
            </a:cxnLst>
            <a:rect l="0" t="0" r="r" b="b"/>
            <a:pathLst>
              <a:path w="1616" h="1561">
                <a:moveTo>
                  <a:pt x="1616" y="0"/>
                </a:moveTo>
                <a:cubicBezTo>
                  <a:pt x="1610" y="26"/>
                  <a:pt x="1608" y="53"/>
                  <a:pt x="1600" y="79"/>
                </a:cubicBezTo>
                <a:cubicBezTo>
                  <a:pt x="1597" y="87"/>
                  <a:pt x="1594" y="94"/>
                  <a:pt x="1592" y="103"/>
                </a:cubicBezTo>
                <a:cubicBezTo>
                  <a:pt x="1586" y="124"/>
                  <a:pt x="1576" y="167"/>
                  <a:pt x="1576" y="167"/>
                </a:cubicBezTo>
                <a:cubicBezTo>
                  <a:pt x="1573" y="209"/>
                  <a:pt x="1571" y="251"/>
                  <a:pt x="1568" y="293"/>
                </a:cubicBezTo>
                <a:cubicBezTo>
                  <a:pt x="1563" y="335"/>
                  <a:pt x="1552" y="420"/>
                  <a:pt x="1552" y="420"/>
                </a:cubicBezTo>
                <a:cubicBezTo>
                  <a:pt x="1547" y="510"/>
                  <a:pt x="1551" y="615"/>
                  <a:pt x="1528" y="705"/>
                </a:cubicBezTo>
                <a:cubicBezTo>
                  <a:pt x="1525" y="744"/>
                  <a:pt x="1525" y="784"/>
                  <a:pt x="1521" y="824"/>
                </a:cubicBezTo>
                <a:cubicBezTo>
                  <a:pt x="1520" y="832"/>
                  <a:pt x="1519" y="843"/>
                  <a:pt x="1513" y="848"/>
                </a:cubicBezTo>
                <a:cubicBezTo>
                  <a:pt x="1477" y="873"/>
                  <a:pt x="1411" y="874"/>
                  <a:pt x="1370" y="887"/>
                </a:cubicBezTo>
                <a:cubicBezTo>
                  <a:pt x="1238" y="927"/>
                  <a:pt x="1104" y="927"/>
                  <a:pt x="966" y="935"/>
                </a:cubicBezTo>
                <a:cubicBezTo>
                  <a:pt x="909" y="954"/>
                  <a:pt x="932" y="941"/>
                  <a:pt x="895" y="967"/>
                </a:cubicBezTo>
                <a:cubicBezTo>
                  <a:pt x="889" y="974"/>
                  <a:pt x="886" y="984"/>
                  <a:pt x="879" y="990"/>
                </a:cubicBezTo>
                <a:cubicBezTo>
                  <a:pt x="869" y="995"/>
                  <a:pt x="857" y="994"/>
                  <a:pt x="847" y="998"/>
                </a:cubicBezTo>
                <a:cubicBezTo>
                  <a:pt x="813" y="1007"/>
                  <a:pt x="795" y="1022"/>
                  <a:pt x="760" y="1030"/>
                </a:cubicBezTo>
                <a:cubicBezTo>
                  <a:pt x="712" y="1054"/>
                  <a:pt x="654" y="1064"/>
                  <a:pt x="602" y="1078"/>
                </a:cubicBezTo>
                <a:cubicBezTo>
                  <a:pt x="516" y="1137"/>
                  <a:pt x="427" y="1176"/>
                  <a:pt x="333" y="1220"/>
                </a:cubicBezTo>
                <a:cubicBezTo>
                  <a:pt x="288" y="1240"/>
                  <a:pt x="252" y="1263"/>
                  <a:pt x="206" y="1276"/>
                </a:cubicBezTo>
                <a:cubicBezTo>
                  <a:pt x="181" y="1299"/>
                  <a:pt x="162" y="1322"/>
                  <a:pt x="150" y="1355"/>
                </a:cubicBezTo>
                <a:cubicBezTo>
                  <a:pt x="143" y="1370"/>
                  <a:pt x="146" y="1390"/>
                  <a:pt x="135" y="1402"/>
                </a:cubicBezTo>
                <a:cubicBezTo>
                  <a:pt x="110" y="1426"/>
                  <a:pt x="95" y="1457"/>
                  <a:pt x="71" y="1481"/>
                </a:cubicBezTo>
                <a:cubicBezTo>
                  <a:pt x="43" y="1508"/>
                  <a:pt x="18" y="1524"/>
                  <a:pt x="0" y="1561"/>
                </a:cubicBezTo>
              </a:path>
            </a:pathLst>
          </a:custGeom>
          <a:noFill/>
          <a:ln w="76200" cap="flat" cmpd="sng">
            <a:solidFill>
              <a:srgbClr val="FF000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a:defRPr/>
            </a:pPr>
            <a:endParaRPr lang="en-US">
              <a:latin typeface="Garamond" pitchFamily="-107" charset="0"/>
              <a:ea typeface="+mn-ea"/>
              <a:cs typeface="+mn-cs"/>
            </a:endParaRPr>
          </a:p>
        </p:txBody>
      </p:sp>
      <p:sp>
        <p:nvSpPr>
          <p:cNvPr id="136207" name="Freeform 15"/>
          <p:cNvSpPr>
            <a:spLocks/>
          </p:cNvSpPr>
          <p:nvPr/>
        </p:nvSpPr>
        <p:spPr bwMode="auto">
          <a:xfrm>
            <a:off x="2251074" y="3212976"/>
            <a:ext cx="1240805" cy="1116000"/>
          </a:xfrm>
          <a:custGeom>
            <a:avLst/>
            <a:gdLst/>
            <a:ahLst/>
            <a:cxnLst>
              <a:cxn ang="0">
                <a:pos x="0" y="1553"/>
              </a:cxn>
              <a:cxn ang="0">
                <a:pos x="23" y="1505"/>
              </a:cxn>
              <a:cxn ang="0">
                <a:pos x="206" y="1355"/>
              </a:cxn>
              <a:cxn ang="0">
                <a:pos x="348" y="1291"/>
              </a:cxn>
              <a:cxn ang="0">
                <a:pos x="562" y="1165"/>
              </a:cxn>
              <a:cxn ang="0">
                <a:pos x="752" y="1117"/>
              </a:cxn>
              <a:cxn ang="0">
                <a:pos x="847" y="990"/>
              </a:cxn>
              <a:cxn ang="0">
                <a:pos x="768" y="721"/>
              </a:cxn>
              <a:cxn ang="0">
                <a:pos x="744" y="475"/>
              </a:cxn>
              <a:cxn ang="0">
                <a:pos x="736" y="71"/>
              </a:cxn>
              <a:cxn ang="0">
                <a:pos x="744" y="0"/>
              </a:cxn>
            </a:cxnLst>
            <a:rect l="0" t="0" r="r" b="b"/>
            <a:pathLst>
              <a:path w="847" h="1553">
                <a:moveTo>
                  <a:pt x="0" y="1553"/>
                </a:moveTo>
                <a:cubicBezTo>
                  <a:pt x="9" y="1538"/>
                  <a:pt x="12" y="1519"/>
                  <a:pt x="23" y="1505"/>
                </a:cubicBezTo>
                <a:cubicBezTo>
                  <a:pt x="61" y="1454"/>
                  <a:pt x="145" y="1375"/>
                  <a:pt x="206" y="1355"/>
                </a:cubicBezTo>
                <a:cubicBezTo>
                  <a:pt x="249" y="1309"/>
                  <a:pt x="294" y="1317"/>
                  <a:pt x="348" y="1291"/>
                </a:cubicBezTo>
                <a:cubicBezTo>
                  <a:pt x="420" y="1254"/>
                  <a:pt x="486" y="1194"/>
                  <a:pt x="562" y="1165"/>
                </a:cubicBezTo>
                <a:cubicBezTo>
                  <a:pt x="623" y="1140"/>
                  <a:pt x="687" y="1130"/>
                  <a:pt x="752" y="1117"/>
                </a:cubicBezTo>
                <a:cubicBezTo>
                  <a:pt x="805" y="1081"/>
                  <a:pt x="831" y="1052"/>
                  <a:pt x="847" y="990"/>
                </a:cubicBezTo>
                <a:cubicBezTo>
                  <a:pt x="836" y="859"/>
                  <a:pt x="831" y="826"/>
                  <a:pt x="768" y="721"/>
                </a:cubicBezTo>
                <a:cubicBezTo>
                  <a:pt x="743" y="624"/>
                  <a:pt x="750" y="621"/>
                  <a:pt x="744" y="475"/>
                </a:cubicBezTo>
                <a:cubicBezTo>
                  <a:pt x="753" y="338"/>
                  <a:pt x="769" y="206"/>
                  <a:pt x="736" y="71"/>
                </a:cubicBezTo>
                <a:cubicBezTo>
                  <a:pt x="738" y="47"/>
                  <a:pt x="744" y="0"/>
                  <a:pt x="744" y="0"/>
                </a:cubicBezTo>
              </a:path>
            </a:pathLst>
          </a:custGeom>
          <a:noFill/>
          <a:ln w="76200" cap="flat" cmpd="sng">
            <a:solidFill>
              <a:schemeClr val="bg2"/>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a:defRPr/>
            </a:pPr>
            <a:endParaRPr lang="en-US">
              <a:latin typeface="Garamond" pitchFamily="-107" charset="0"/>
              <a:ea typeface="+mn-ea"/>
              <a:cs typeface="+mn-cs"/>
            </a:endParaRPr>
          </a:p>
        </p:txBody>
      </p:sp>
      <p:sp>
        <p:nvSpPr>
          <p:cNvPr id="136208" name="Line 16"/>
          <p:cNvSpPr>
            <a:spLocks noChangeShapeType="1"/>
          </p:cNvSpPr>
          <p:nvPr/>
        </p:nvSpPr>
        <p:spPr bwMode="auto">
          <a:xfrm flipH="1">
            <a:off x="2438400" y="2895600"/>
            <a:ext cx="838200" cy="5334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a:defRPr/>
            </a:pPr>
            <a:endParaRPr lang="en-US">
              <a:latin typeface="Garamond" pitchFamily="-107" charset="0"/>
              <a:ea typeface="+mn-ea"/>
              <a:cs typeface="+mn-cs"/>
            </a:endParaRPr>
          </a:p>
        </p:txBody>
      </p:sp>
      <p:sp>
        <p:nvSpPr>
          <p:cNvPr id="136209" name="Line 17"/>
          <p:cNvSpPr>
            <a:spLocks noChangeShapeType="1"/>
          </p:cNvSpPr>
          <p:nvPr/>
        </p:nvSpPr>
        <p:spPr bwMode="auto">
          <a:xfrm flipH="1" flipV="1">
            <a:off x="2819400" y="1676400"/>
            <a:ext cx="457200" cy="12192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a:defRPr/>
            </a:pPr>
            <a:endParaRPr lang="en-US">
              <a:latin typeface="Garamond" pitchFamily="-107"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36204"/>
                                        </p:tgtEl>
                                        <p:attrNameLst>
                                          <p:attrName>style.visibility</p:attrName>
                                        </p:attrNameLst>
                                      </p:cBhvr>
                                      <p:to>
                                        <p:strVal val="visible"/>
                                      </p:to>
                                    </p:set>
                                    <p:animEffect transition="in" filter="wipe(right)">
                                      <p:cBhvr>
                                        <p:cTn id="7" dur="500"/>
                                        <p:tgtEl>
                                          <p:spTgt spid="136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wipe(left)">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6206"/>
                                        </p:tgtEl>
                                        <p:attrNameLst>
                                          <p:attrName>style.visibility</p:attrName>
                                        </p:attrNameLst>
                                      </p:cBhvr>
                                      <p:to>
                                        <p:strVal val="visible"/>
                                      </p:to>
                                    </p:set>
                                    <p:animEffect transition="in" filter="wipe(right)">
                                      <p:cBhvr>
                                        <p:cTn id="17" dur="500"/>
                                        <p:tgtEl>
                                          <p:spTgt spid="136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207"/>
                                        </p:tgtEl>
                                        <p:attrNameLst>
                                          <p:attrName>style.visibility</p:attrName>
                                        </p:attrNameLst>
                                      </p:cBhvr>
                                      <p:to>
                                        <p:strVal val="visible"/>
                                      </p:to>
                                    </p:set>
                                    <p:animEffect transition="in" filter="wipe(left)">
                                      <p:cBhvr>
                                        <p:cTn id="22" dur="500"/>
                                        <p:tgtEl>
                                          <p:spTgt spid="136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6208"/>
                                        </p:tgtEl>
                                        <p:attrNameLst>
                                          <p:attrName>style.visibility</p:attrName>
                                        </p:attrNameLst>
                                      </p:cBhvr>
                                      <p:to>
                                        <p:strVal val="visible"/>
                                      </p:to>
                                    </p:set>
                                    <p:animEffect transition="in" filter="wipe(right)">
                                      <p:cBhvr>
                                        <p:cTn id="27" dur="500"/>
                                        <p:tgtEl>
                                          <p:spTgt spid="136208"/>
                                        </p:tgtEl>
                                      </p:cBhvr>
                                    </p:animEffect>
                                  </p:childTnLst>
                                </p:cTn>
                              </p:par>
                              <p:par>
                                <p:cTn id="28" presetID="22" presetClass="entr" presetSubtype="2" fill="hold" nodeType="withEffect">
                                  <p:stCondLst>
                                    <p:cond delay="0"/>
                                  </p:stCondLst>
                                  <p:childTnLst>
                                    <p:set>
                                      <p:cBhvr>
                                        <p:cTn id="29" dur="1" fill="hold">
                                          <p:stCondLst>
                                            <p:cond delay="0"/>
                                          </p:stCondLst>
                                        </p:cTn>
                                        <p:tgtEl>
                                          <p:spTgt spid="136209"/>
                                        </p:tgtEl>
                                        <p:attrNameLst>
                                          <p:attrName>style.visibility</p:attrName>
                                        </p:attrNameLst>
                                      </p:cBhvr>
                                      <p:to>
                                        <p:strVal val="visible"/>
                                      </p:to>
                                    </p:set>
                                    <p:animEffect transition="in" filter="wipe(right)">
                                      <p:cBhvr>
                                        <p:cTn id="30" dur="500"/>
                                        <p:tgtEl>
                                          <p:spTgt spid="13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Mt Olive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2"/>
          <p:cNvSpPr>
            <a:spLocks noGrp="1" noRot="1" noChangeArrowheads="1"/>
          </p:cNvSpPr>
          <p:nvPr>
            <p:ph type="title"/>
          </p:nvPr>
        </p:nvSpPr>
        <p:spPr/>
        <p:txBody>
          <a:bodyPr/>
          <a:lstStyle/>
          <a:p>
            <a:pPr eaLnBrk="1" hangingPunct="1">
              <a:defRPr/>
            </a:pPr>
            <a:r>
              <a:rPr lang="ar-JO" dirty="0">
                <a:solidFill>
                  <a:schemeClr val="bg2"/>
                </a:solidFill>
                <a:latin typeface="Arial" panose="020B0604020202020204" pitchFamily="34" charset="0"/>
                <a:ea typeface="ＭＳ Ｐゴシック" charset="0"/>
                <a:cs typeface="Arial" panose="020B0604020202020204" pitchFamily="34" charset="0"/>
              </a:rPr>
              <a:t>جبل الزيتون</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17809"/>
          <a:stretch>
            <a:fillRect/>
          </a:stretch>
        </p:blipFill>
        <p:spPr bwMode="auto">
          <a:xfrm>
            <a:off x="0" y="0"/>
            <a:ext cx="9525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3" name="Rectangle 3"/>
          <p:cNvSpPr>
            <a:spLocks noGrp="1" noRot="1" noChangeArrowheads="1"/>
          </p:cNvSpPr>
          <p:nvPr>
            <p:ph type="title" idx="4294967295"/>
          </p:nvPr>
        </p:nvSpPr>
        <p:spPr>
          <a:xfrm>
            <a:off x="0" y="228600"/>
            <a:ext cx="93726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ماذا كان موقف إسرائيل من الأمم؟</a:t>
            </a:r>
            <a:endParaRPr lang="en-US" sz="3200" dirty="0">
              <a:latin typeface="Arial" panose="020B0604020202020204" pitchFamily="34" charset="0"/>
              <a:ea typeface="ＭＳ Ｐゴシック" charset="0"/>
              <a:cs typeface="Arial" panose="020B0604020202020204" pitchFamily="34" charset="0"/>
            </a:endParaRPr>
          </a:p>
        </p:txBody>
      </p:sp>
      <p:sp>
        <p:nvSpPr>
          <p:cNvPr id="291844"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4"/>
                                        </p:tgtEl>
                                        <p:attrNameLst>
                                          <p:attrName>style.visibility</p:attrName>
                                        </p:attrNameLst>
                                      </p:cBhvr>
                                      <p:to>
                                        <p:strVal val="visible"/>
                                      </p:to>
                                    </p:set>
                                    <p:animEffect transition="in" filter="fade">
                                      <p:cBhvr>
                                        <p:cTn id="7" dur="500"/>
                                        <p:tgtEl>
                                          <p:spTgt spid="29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181600" y="3275013"/>
            <a:ext cx="3581400" cy="2973387"/>
          </a:xfrm>
        </p:spPr>
        <p:txBody>
          <a:bodyPr/>
          <a:lstStyle/>
          <a:p>
            <a:pPr algn="r" rtl="1" eaLnBrk="1" hangingPunct="1">
              <a:lnSpc>
                <a:spcPct val="90000"/>
              </a:lnSpc>
              <a:defRPr/>
            </a:pPr>
            <a:r>
              <a:rPr lang="ar-JO" dirty="0">
                <a:latin typeface="Arial" panose="020B0604020202020204" pitchFamily="34" charset="0"/>
                <a:ea typeface="ＭＳ Ｐゴシック" charset="0"/>
                <a:cs typeface="Arial" panose="020B0604020202020204" pitchFamily="34" charset="0"/>
              </a:rPr>
              <a:t>يقع هذا الكهف داخل حديقة على جبل الزيتون مقابل جبل الهيكل</a:t>
            </a:r>
            <a:endParaRPr lang="en-US" dirty="0">
              <a:latin typeface="Arial" panose="020B0604020202020204" pitchFamily="34" charset="0"/>
              <a:ea typeface="ＭＳ Ｐゴシック" charset="0"/>
              <a:cs typeface="Arial" panose="020B0604020202020204" pitchFamily="34" charset="0"/>
            </a:endParaRPr>
          </a:p>
        </p:txBody>
      </p:sp>
      <p:pic>
        <p:nvPicPr>
          <p:cNvPr id="90114"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8" name="Rectangle 4"/>
          <p:cNvSpPr>
            <a:spLocks noGrp="1" noRot="1" noChangeArrowheads="1"/>
          </p:cNvSpPr>
          <p:nvPr>
            <p:ph type="title"/>
          </p:nvPr>
        </p:nvSpPr>
        <p:spPr>
          <a:xfrm>
            <a:off x="4724400" y="1676400"/>
            <a:ext cx="4191000" cy="1017588"/>
          </a:xfrm>
          <a:solidFill>
            <a:srgbClr val="000000"/>
          </a:solidFill>
        </p:spPr>
        <p:txBody>
          <a:bodyPr/>
          <a:lstStyle/>
          <a:p>
            <a:pPr eaLnBrk="1" hangingPunct="1">
              <a:defRPr/>
            </a:pPr>
            <a:r>
              <a:rPr lang="ar-JO" dirty="0">
                <a:effectLst/>
                <a:latin typeface="Arial" panose="020B0604020202020204" pitchFamily="34" charset="0"/>
                <a:ea typeface="ＭＳ Ｐゴシック" charset="0"/>
                <a:cs typeface="Arial" panose="020B0604020202020204" pitchFamily="34" charset="0"/>
              </a:rPr>
              <a:t>جثسيماني</a:t>
            </a:r>
            <a:endParaRPr lang="en-US" dirty="0">
              <a:effectLst/>
              <a:latin typeface="Arial" panose="020B0604020202020204" pitchFamily="34" charset="0"/>
              <a:ea typeface="ＭＳ Ｐゴシック" charset="0"/>
              <a:cs typeface="Arial" panose="020B0604020202020204" pitchFamily="34" charset="0"/>
            </a:endParaRPr>
          </a:p>
        </p:txBody>
      </p:sp>
      <p:sp>
        <p:nvSpPr>
          <p:cNvPr id="267269"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7270" name="Text Box 6"/>
          <p:cNvSpPr txBox="1">
            <a:spLocks noChangeArrowheads="1"/>
          </p:cNvSpPr>
          <p:nvPr/>
        </p:nvSpPr>
        <p:spPr bwMode="auto">
          <a:xfrm>
            <a:off x="0" y="1828800"/>
            <a:ext cx="3200400" cy="3139321"/>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dirty="0">
                <a:effectLst/>
                <a:latin typeface="Arial" panose="020B0604020202020204" pitchFamily="34" charset="0"/>
                <a:cs typeface="Arial" panose="020B0604020202020204" pitchFamily="34" charset="0"/>
              </a:rPr>
              <a:t>مرقس 14: 32</a:t>
            </a:r>
          </a:p>
          <a:p>
            <a:pPr algn="r">
              <a:defRPr/>
            </a:pPr>
            <a:r>
              <a:rPr lang="ar-JO" altLang="ja-JP" dirty="0">
                <a:effectLst/>
                <a:latin typeface="Arial" panose="020B0604020202020204" pitchFamily="34" charset="0"/>
                <a:cs typeface="Arial" panose="020B0604020202020204" pitchFamily="34" charset="0"/>
              </a:rPr>
              <a:t>وجاءوا إلى ضيعة اسمها جثسيماني فقال لتلاميذه اجلسوا ههنا حتى أصلي</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0118" name="Text Box 7"/>
          <p:cNvSpPr txBox="1">
            <a:spLocks noChangeArrowheads="1"/>
          </p:cNvSpPr>
          <p:nvPr/>
        </p:nvSpPr>
        <p:spPr bwMode="auto">
          <a:xfrm>
            <a:off x="8244408" y="76200"/>
            <a:ext cx="894830" cy="1200329"/>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Arial" panose="020B0604020202020204" pitchFamily="34" charset="0"/>
                <a:cs typeface="Arial" panose="020B0604020202020204" pitchFamily="34" charset="0"/>
              </a:rPr>
              <a:t>122</a:t>
            </a:r>
            <a:endParaRPr lang="en-US" sz="2400" b="1" dirty="0">
              <a:effectLst/>
              <a:latin typeface="Arial" panose="020B0604020202020204" pitchFamily="34" charset="0"/>
              <a:cs typeface="Arial" panose="020B0604020202020204" pitchFamily="34" charset="0"/>
            </a:endParaRPr>
          </a:p>
          <a:p>
            <a:pPr eaLnBrk="1" fontAlgn="base" hangingPunct="1">
              <a:spcBef>
                <a:spcPct val="0"/>
              </a:spcBef>
            </a:pPr>
            <a:r>
              <a:rPr lang="ar-JO" sz="2400" b="1" dirty="0">
                <a:effectLst/>
                <a:latin typeface="Arial" panose="020B0604020202020204" pitchFamily="34" charset="0"/>
                <a:cs typeface="Arial" panose="020B0604020202020204" pitchFamily="34" charset="0"/>
              </a:rPr>
              <a:t>149-151</a:t>
            </a:r>
            <a:endParaRPr lang="en-US" sz="24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dissolve">
                                      <p:cBhvr>
                                        <p:cTn id="7"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ethsemane Grotto">
            <a:extLst>
              <a:ext uri="{FF2B5EF4-FFF2-40B4-BE49-F238E27FC236}">
                <a16:creationId xmlns:a16="http://schemas.microsoft.com/office/drawing/2014/main" id="{A431E216-46A9-262F-C51F-1FE860639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ctrTitle"/>
          </p:nvPr>
        </p:nvSpPr>
        <p:spPr>
          <a:xfrm>
            <a:off x="685800" y="152400"/>
            <a:ext cx="77724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مغارة جثسيماني</a:t>
            </a:r>
            <a:endParaRPr lang="en-US" dirty="0">
              <a:latin typeface="Arial" panose="020B0604020202020204" pitchFamily="34" charset="0"/>
              <a:ea typeface="ＭＳ Ｐゴシック" charset="0"/>
              <a:cs typeface="Arial" panose="020B0604020202020204" pitchFamily="34" charset="0"/>
            </a:endParaRPr>
          </a:p>
        </p:txBody>
      </p:sp>
      <p:sp>
        <p:nvSpPr>
          <p:cNvPr id="92164" name="Text Box 5"/>
          <p:cNvSpPr txBox="1">
            <a:spLocks noChangeArrowheads="1"/>
          </p:cNvSpPr>
          <p:nvPr/>
        </p:nvSpPr>
        <p:spPr bwMode="auto">
          <a:xfrm>
            <a:off x="8244408" y="76200"/>
            <a:ext cx="89483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Times New Roman" charset="0"/>
              </a:rPr>
              <a:t>122  149-151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7620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2"/>
          <p:cNvSpPr>
            <a:spLocks noGrp="1" noChangeArrowheads="1"/>
          </p:cNvSpPr>
          <p:nvPr>
            <p:ph type="ctrTitle"/>
          </p:nvPr>
        </p:nvSpPr>
        <p:spPr>
          <a:xfrm>
            <a:off x="457200" y="4479925"/>
            <a:ext cx="7772400" cy="1920875"/>
          </a:xfrm>
          <a:solidFill>
            <a:srgbClr val="663300"/>
          </a:solidFill>
        </p:spPr>
        <p:txBody>
          <a:bodyPr/>
          <a:lstStyle/>
          <a:p>
            <a:pPr eaLnBrk="1" hangingPunct="1">
              <a:defRPr/>
            </a:pPr>
            <a:r>
              <a:rPr lang="ar-JO" sz="5400" dirty="0">
                <a:solidFill>
                  <a:schemeClr val="tx1"/>
                </a:solidFill>
                <a:latin typeface="Arial" panose="020B0604020202020204" pitchFamily="34" charset="0"/>
                <a:ea typeface="ＭＳ Ｐゴシック" charset="0"/>
                <a:cs typeface="Arial" panose="020B0604020202020204" pitchFamily="34" charset="0"/>
              </a:rPr>
              <a:t>أين حدث موت وقيامة المسيح؟</a:t>
            </a:r>
            <a:endParaRPr lang="en-US" sz="5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4985" name="Text Box 9"/>
          <p:cNvSpPr txBox="1">
            <a:spLocks noChangeArrowheads="1"/>
          </p:cNvSpPr>
          <p:nvPr/>
        </p:nvSpPr>
        <p:spPr bwMode="auto">
          <a:xfrm>
            <a:off x="228600" y="228600"/>
            <a:ext cx="2701381"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موقعين مقترحين:</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4986" name="Text Box 10"/>
          <p:cNvSpPr txBox="1">
            <a:spLocks noChangeArrowheads="1"/>
          </p:cNvSpPr>
          <p:nvPr/>
        </p:nvSpPr>
        <p:spPr bwMode="auto">
          <a:xfrm>
            <a:off x="609600" y="1447800"/>
            <a:ext cx="3925614"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قبر البستان (1867)</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4215" name="Text Box 11"/>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Times New Roman" charset="0"/>
              </a:rPr>
              <a:t>114</a:t>
            </a:r>
            <a:endParaRPr lang="en-US" sz="2400" dirty="0">
              <a:effectLst/>
              <a:latin typeface="Times New Roman" charset="0"/>
            </a:endParaRPr>
          </a:p>
        </p:txBody>
      </p:sp>
      <p:sp>
        <p:nvSpPr>
          <p:cNvPr id="254989" name="Text Box 13"/>
          <p:cNvSpPr txBox="1">
            <a:spLocks noChangeArrowheads="1"/>
          </p:cNvSpPr>
          <p:nvPr/>
        </p:nvSpPr>
        <p:spPr bwMode="auto">
          <a:xfrm>
            <a:off x="609600" y="3048000"/>
            <a:ext cx="3874122" cy="646331"/>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القبر المقدس (400)</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Line 7">
            <a:extLst>
              <a:ext uri="{FF2B5EF4-FFF2-40B4-BE49-F238E27FC236}">
                <a16:creationId xmlns:a16="http://schemas.microsoft.com/office/drawing/2014/main" id="{912769D1-5655-4E9F-FEB5-F193D23CAD2C}"/>
              </a:ext>
            </a:extLst>
          </p:cNvPr>
          <p:cNvSpPr>
            <a:spLocks noChangeShapeType="1"/>
          </p:cNvSpPr>
          <p:nvPr/>
        </p:nvSpPr>
        <p:spPr bwMode="auto">
          <a:xfrm flipV="1">
            <a:off x="4573314" y="3352800"/>
            <a:ext cx="985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a:defRPr/>
            </a:pPr>
            <a:endParaRPr lang="en-US">
              <a:latin typeface="Arial" panose="020B0604020202020204" pitchFamily="34" charset="0"/>
              <a:ea typeface="+mn-ea"/>
              <a:cs typeface="Arial" panose="020B0604020202020204" pitchFamily="34" charset="0"/>
            </a:endParaRPr>
          </a:p>
        </p:txBody>
      </p:sp>
      <p:sp>
        <p:nvSpPr>
          <p:cNvPr id="3" name="Line 8">
            <a:extLst>
              <a:ext uri="{FF2B5EF4-FFF2-40B4-BE49-F238E27FC236}">
                <a16:creationId xmlns:a16="http://schemas.microsoft.com/office/drawing/2014/main" id="{F012D2C2-741A-03BF-6DDA-78ECFCF28E64}"/>
              </a:ext>
            </a:extLst>
          </p:cNvPr>
          <p:cNvSpPr>
            <a:spLocks noChangeShapeType="1"/>
          </p:cNvSpPr>
          <p:nvPr/>
        </p:nvSpPr>
        <p:spPr bwMode="auto">
          <a:xfrm flipV="1">
            <a:off x="4573314" y="1752600"/>
            <a:ext cx="1366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85"/>
                                        </p:tgtEl>
                                        <p:attrNameLst>
                                          <p:attrName>style.visibility</p:attrName>
                                        </p:attrNameLst>
                                      </p:cBhvr>
                                      <p:to>
                                        <p:strVal val="visible"/>
                                      </p:to>
                                    </p:set>
                                    <p:animEffect transition="in" filter="wipe(left)">
                                      <p:cBhvr>
                                        <p:cTn id="7" dur="500"/>
                                        <p:tgtEl>
                                          <p:spTgt spid="254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89"/>
                                        </p:tgtEl>
                                        <p:attrNameLst>
                                          <p:attrName>style.visibility</p:attrName>
                                        </p:attrNameLst>
                                      </p:cBhvr>
                                      <p:to>
                                        <p:strVal val="visible"/>
                                      </p:to>
                                    </p:set>
                                    <p:animEffect transition="in" filter="wipe(left)">
                                      <p:cBhvr>
                                        <p:cTn id="12" dur="500"/>
                                        <p:tgtEl>
                                          <p:spTgt spid="2549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986"/>
                                        </p:tgtEl>
                                        <p:attrNameLst>
                                          <p:attrName>style.visibility</p:attrName>
                                        </p:attrNameLst>
                                      </p:cBhvr>
                                      <p:to>
                                        <p:strVal val="visible"/>
                                      </p:to>
                                    </p:set>
                                    <p:animEffect transition="in" filter="wipe(left)">
                                      <p:cBhvr>
                                        <p:cTn id="17" dur="500"/>
                                        <p:tgtEl>
                                          <p:spTgt spid="254986"/>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Holy Sepulchre painting 1862 Werne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3975" y="0"/>
            <a:ext cx="48895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61" name="Picture 13" descr="ladder at Holy Sepulchre2"/>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675188" y="0"/>
            <a:ext cx="4545012"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0" name="Rectangle 2"/>
          <p:cNvSpPr>
            <a:spLocks noGrp="1" noChangeArrowheads="1"/>
          </p:cNvSpPr>
          <p:nvPr>
            <p:ph type="ctrTitle"/>
          </p:nvPr>
        </p:nvSpPr>
        <p:spPr>
          <a:xfrm>
            <a:off x="323528" y="116632"/>
            <a:ext cx="8077200" cy="1112168"/>
          </a:xfrm>
        </p:spPr>
        <p:txBody>
          <a:bodyPr/>
          <a:lstStyle/>
          <a:p>
            <a:pPr eaLnBrk="1" hangingPunct="1">
              <a:defRPr/>
            </a:pPr>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وكنيسة القبر المقدس</a:t>
            </a:r>
            <a:endParaRPr lang="en-US"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58051" name="Rectangle 3"/>
          <p:cNvSpPr>
            <a:spLocks noGrp="1" noChangeArrowheads="1"/>
          </p:cNvSpPr>
          <p:nvPr>
            <p:ph type="subTitle" idx="1"/>
          </p:nvPr>
        </p:nvSpPr>
        <p:spPr>
          <a:xfrm>
            <a:off x="-76200" y="6248400"/>
            <a:ext cx="4724400" cy="609600"/>
          </a:xfrm>
        </p:spPr>
        <p:txBody>
          <a:bodyPr/>
          <a:lstStyle/>
          <a:p>
            <a:pPr eaLnBrk="1" hangingPunct="1">
              <a:buFont typeface="Wingdings" charset="0"/>
              <a:buNone/>
              <a:defRPr/>
            </a:pPr>
            <a:r>
              <a:rPr lang="ar-JO" b="1" dirty="0">
                <a:latin typeface="Arial" panose="020B0604020202020204" pitchFamily="34" charset="0"/>
                <a:ea typeface="ＭＳ Ｐゴシック" charset="0"/>
                <a:cs typeface="Arial" panose="020B0604020202020204" pitchFamily="34" charset="0"/>
              </a:rPr>
              <a:t>رسم ويرنر، 1862</a:t>
            </a:r>
            <a:endParaRPr lang="en-US" b="1" dirty="0">
              <a:latin typeface="Arial" panose="020B0604020202020204" pitchFamily="34" charset="0"/>
              <a:ea typeface="ＭＳ Ｐゴシック" charset="0"/>
              <a:cs typeface="Arial" panose="020B0604020202020204" pitchFamily="34" charset="0"/>
            </a:endParaRPr>
          </a:p>
        </p:txBody>
      </p:sp>
      <p:sp>
        <p:nvSpPr>
          <p:cNvPr id="96261" name="Text Box 14"/>
          <p:cNvSpPr txBox="1">
            <a:spLocks noChangeArrowheads="1"/>
          </p:cNvSpPr>
          <p:nvPr/>
        </p:nvSpPr>
        <p:spPr bwMode="auto">
          <a:xfrm>
            <a:off x="8316416" y="0"/>
            <a:ext cx="827584"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Times New Roman" charset="0"/>
              </a:rPr>
              <a:t>125</a:t>
            </a:r>
            <a:endParaRPr lang="en-US" sz="2400" dirty="0">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ssolve">
                                      <p:cBhvr>
                                        <p:cTn id="7" dur="2000"/>
                                        <p:tgtEl>
                                          <p:spTgt spid="258050"/>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58051">
                                            <p:txEl>
                                              <p:pRg st="0" end="0"/>
                                            </p:txEl>
                                          </p:spTgt>
                                        </p:tgtEl>
                                        <p:attrNameLst>
                                          <p:attrName>style.visibility</p:attrName>
                                        </p:attrNameLst>
                                      </p:cBhvr>
                                      <p:to>
                                        <p:strVal val="visible"/>
                                      </p:to>
                                    </p:set>
                                    <p:animEffect transition="in" filter="dissolve">
                                      <p:cBhvr>
                                        <p:cTn id="11" dur="2000"/>
                                        <p:tgtEl>
                                          <p:spTgt spid="258051">
                                            <p:txEl>
                                              <p:pRg st="0" end="0"/>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dissolve">
                                      <p:cBhvr>
                                        <p:cTn id="15" dur="2000"/>
                                        <p:tgtEl>
                                          <p:spTgt spid="258054"/>
                                        </p:tgtEl>
                                      </p:cBhvr>
                                    </p:animEffect>
                                  </p:childTnLst>
                                </p:cTn>
                              </p:par>
                            </p:childTnLst>
                          </p:cTn>
                        </p:par>
                        <p:par>
                          <p:cTn id="16" fill="hold" nodeType="afterGroup">
                            <p:stCondLst>
                              <p:cond delay="6000"/>
                            </p:stCondLst>
                            <p:childTnLst>
                              <p:par>
                                <p:cTn id="17" presetID="9" presetClass="entr" presetSubtype="0" fill="hold" nodeType="afterEffect">
                                  <p:stCondLst>
                                    <p:cond delay="0"/>
                                  </p:stCondLst>
                                  <p:childTnLst>
                                    <p:set>
                                      <p:cBhvr>
                                        <p:cTn id="18" dur="1" fill="hold">
                                          <p:stCondLst>
                                            <p:cond delay="0"/>
                                          </p:stCondLst>
                                        </p:cTn>
                                        <p:tgtEl>
                                          <p:spTgt spid="258061"/>
                                        </p:tgtEl>
                                        <p:attrNameLst>
                                          <p:attrName>style.visibility</p:attrName>
                                        </p:attrNameLst>
                                      </p:cBhvr>
                                      <p:to>
                                        <p:strVal val="visible"/>
                                      </p:to>
                                    </p:set>
                                    <p:animEffect transition="in" filter="dissolve">
                                      <p:cBhvr>
                                        <p:cTn id="19" dur="2000"/>
                                        <p:tgtEl>
                                          <p:spTgt spid="25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5715000" y="4495800"/>
            <a:ext cx="3352800" cy="23622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نظرة على الداخل</a:t>
            </a:r>
            <a:endParaRPr lang="en-US" sz="5400" dirty="0">
              <a:latin typeface="Arial" panose="020B0604020202020204" pitchFamily="34" charset="0"/>
              <a:ea typeface="ＭＳ Ｐゴシック" charset="0"/>
              <a:cs typeface="Arial" panose="020B0604020202020204" pitchFamily="34" charset="0"/>
            </a:endParaRPr>
          </a:p>
        </p:txBody>
      </p:sp>
      <p:pic>
        <p:nvPicPr>
          <p:cNvPr id="98306" name="Picture 4" descr="Holy Sepulchre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4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8" descr="Holy Sepulch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838200"/>
            <a:ext cx="4572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11"/>
          <p:cNvSpPr txBox="1">
            <a:spLocks noChangeArrowheads="1"/>
          </p:cNvSpPr>
          <p:nvPr/>
        </p:nvSpPr>
        <p:spPr bwMode="auto">
          <a:xfrm>
            <a:off x="8382271" y="7203"/>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Arial" panose="020B0604020202020204" pitchFamily="34" charset="0"/>
                <a:cs typeface="Arial" panose="020B0604020202020204" pitchFamily="34" charset="0"/>
              </a:rPr>
              <a:t>126</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6248400" y="274638"/>
            <a:ext cx="2438400" cy="3382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المسيح</a:t>
            </a:r>
            <a:endParaRPr lang="en-US" dirty="0">
              <a:latin typeface="Arial" panose="020B0604020202020204" pitchFamily="34" charset="0"/>
              <a:ea typeface="ＭＳ Ｐゴシック" charset="0"/>
              <a:cs typeface="Arial" panose="020B0604020202020204" pitchFamily="34" charset="0"/>
            </a:endParaRPr>
          </a:p>
        </p:txBody>
      </p:sp>
      <p:pic>
        <p:nvPicPr>
          <p:cNvPr id="100354" name="Picture 4" descr="sepul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0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oly Sepulcher Calv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38" y="0"/>
            <a:ext cx="9266238"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5257800" y="1219200"/>
            <a:ext cx="4419600" cy="1616075"/>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a:t>
            </a:r>
            <a:endParaRPr lang="en-US" sz="54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jesus%20sl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3929"/>
            <a:ext cx="9220200" cy="611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ctrTitle"/>
          </p:nvPr>
        </p:nvSpPr>
        <p:spPr>
          <a:xfrm>
            <a:off x="539552" y="0"/>
            <a:ext cx="8147248" cy="762000"/>
          </a:xfrm>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بلاطة يسوع</a:t>
            </a:r>
            <a:endParaRPr lang="en-US" sz="54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228600" y="-76200"/>
            <a:ext cx="4953000" cy="8382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جلجثة غوردون</a:t>
            </a:r>
            <a:endParaRPr lang="en-US" dirty="0">
              <a:latin typeface="Arial" panose="020B0604020202020204" pitchFamily="34" charset="0"/>
              <a:ea typeface="ＭＳ Ｐゴシック" charset="0"/>
              <a:cs typeface="Arial" panose="020B0604020202020204" pitchFamily="34" charset="0"/>
            </a:endParaRPr>
          </a:p>
        </p:txBody>
      </p:sp>
      <p:pic>
        <p:nvPicPr>
          <p:cNvPr id="106498" name="Picture 6" descr="skull-c-hl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5410200" y="274638"/>
            <a:ext cx="3276600" cy="20113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1123"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latin typeface="Arial" panose="020B0604020202020204" pitchFamily="34" charset="0"/>
              <a:ea typeface="+mn-ea"/>
              <a:cs typeface="Arial" panose="020B0604020202020204" pitchFamily="34" charset="0"/>
            </a:endParaRPr>
          </a:p>
        </p:txBody>
      </p:sp>
      <p:pic>
        <p:nvPicPr>
          <p:cNvPr id="108547" name="Picture 11" descr="Gordons Garden 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2213" y="2438400"/>
            <a:ext cx="6681787"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4" descr="Garden Tomb exteri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35588"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33" name="Text Box 13"/>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Arial" panose="020B0604020202020204" pitchFamily="34" charset="0"/>
                <a:cs typeface="Arial" panose="020B0604020202020204" pitchFamily="34" charset="0"/>
              </a:rPr>
              <a:t>154</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17809"/>
          <a:stretch>
            <a:fillRect/>
          </a:stretch>
        </p:blipFill>
        <p:spPr bwMode="auto">
          <a:xfrm>
            <a:off x="0" y="0"/>
            <a:ext cx="920742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عشرة مستويات يهودية من القداسة في الأرض</a:t>
            </a:r>
            <a:endParaRPr lang="en-US" sz="3200" dirty="0">
              <a:latin typeface="Arial" panose="020B0604020202020204" pitchFamily="34" charset="0"/>
              <a:ea typeface="ＭＳ Ｐゴシック" charset="0"/>
              <a:cs typeface="Arial" panose="020B0604020202020204" pitchFamily="34" charset="0"/>
            </a:endParaRPr>
          </a:p>
        </p:txBody>
      </p:sp>
      <p:sp>
        <p:nvSpPr>
          <p:cNvPr id="2938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293893" name="Text Box 5"/>
          <p:cNvSpPr txBox="1">
            <a:spLocks noChangeArrowheads="1"/>
          </p:cNvSpPr>
          <p:nvPr/>
        </p:nvSpPr>
        <p:spPr bwMode="auto">
          <a:xfrm>
            <a:off x="5867400" y="1295400"/>
            <a:ext cx="3276600" cy="3046988"/>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altLang="ja-JP" sz="3200" b="1" dirty="0">
                <a:effectLst/>
                <a:latin typeface="Arial" panose="020B0604020202020204" pitchFamily="34" charset="0"/>
                <a:cs typeface="Arial" panose="020B0604020202020204" pitchFamily="34" charset="0"/>
              </a:rPr>
              <a:t>هناك عشر درجات للقداسة. أرض إسرائيل أقدس من أي أرض أخرى... حيث يخرجون منها الباكورة والرغيفين...</a:t>
            </a:r>
            <a:endParaRPr lang="en-US" sz="3200" b="1" dirty="0">
              <a:effectLst/>
              <a:latin typeface="Arial" panose="020B0604020202020204" pitchFamily="34" charset="0"/>
              <a:cs typeface="Arial" panose="020B0604020202020204" pitchFamily="34" charset="0"/>
            </a:endParaRPr>
          </a:p>
        </p:txBody>
      </p:sp>
      <p:sp>
        <p:nvSpPr>
          <p:cNvPr id="293894" name="Rectangle 6"/>
          <p:cNvSpPr>
            <a:spLocks noRot="1" noChangeArrowheads="1"/>
          </p:cNvSpPr>
          <p:nvPr/>
        </p:nvSpPr>
        <p:spPr bwMode="auto">
          <a:xfrm>
            <a:off x="304800" y="1600200"/>
            <a:ext cx="3733800" cy="16002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إسرائيل مقابل       الأمم الأخرى</a:t>
            </a:r>
            <a:endParaRPr lang="en-US"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93895" name="Text Box 7"/>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defRPr/>
            </a:pPr>
            <a:r>
              <a:rPr lang="ar-JO"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عاشر مكان مقدس</a:t>
            </a:r>
            <a:endParaRPr lang="en-US"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893"/>
                                        </p:tgtEl>
                                        <p:attrNameLst>
                                          <p:attrName>style.visibility</p:attrName>
                                        </p:attrNameLst>
                                      </p:cBhvr>
                                      <p:to>
                                        <p:strVal val="visible"/>
                                      </p:to>
                                    </p:set>
                                    <p:animEffect transition="in" filter="fade">
                                      <p:cBhvr>
                                        <p:cTn id="7" dur="500"/>
                                        <p:tgtEl>
                                          <p:spTgt spid="293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3892"/>
                                        </p:tgtEl>
                                        <p:attrNameLst>
                                          <p:attrName>style.visibility</p:attrName>
                                        </p:attrNameLst>
                                      </p:cBhvr>
                                      <p:to>
                                        <p:strVal val="visible"/>
                                      </p:to>
                                    </p:set>
                                    <p:animEffect transition="in" filter="fade">
                                      <p:cBhvr>
                                        <p:cTn id="12" dur="500"/>
                                        <p:tgtEl>
                                          <p:spTgt spid="29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0" animBg="1" autoUpdateAnimBg="0"/>
      <p:bldP spid="29389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716915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Rot="1" noChangeArrowheads="1"/>
          </p:cNvSpPr>
          <p:nvPr>
            <p:ph type="title"/>
          </p:nvPr>
        </p:nvSpPr>
        <p:spPr>
          <a:xfrm>
            <a:off x="6934200" y="274638"/>
            <a:ext cx="2209800" cy="2620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مدخل صغير</a:t>
            </a:r>
            <a:endParaRPr lang="en-US" dirty="0">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90E176D-73D8-B62F-73A4-21645E2603A4}"/>
              </a:ext>
            </a:extLst>
          </p:cNvPr>
          <p:cNvSpPr txBox="1">
            <a:spLocks noRot="1" noChangeArrowheads="1"/>
          </p:cNvSpPr>
          <p:nvPr/>
        </p:nvSpPr>
        <p:spPr bwMode="auto">
          <a:xfrm>
            <a:off x="-297448" y="6356555"/>
            <a:ext cx="7101696" cy="532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a:lstStyle>
          <a:p>
            <a:pPr eaLnBrk="1" hangingPunct="1">
              <a:defRPr/>
            </a:pPr>
            <a:r>
              <a:rPr lang="ar-JO" kern="0">
                <a:solidFill>
                  <a:schemeClr val="tx1"/>
                </a:solidFill>
                <a:effectLst>
                  <a:glow rad="228600">
                    <a:schemeClr val="bg2">
                      <a:alpha val="82447"/>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مدخل صغير</a:t>
            </a:r>
            <a:endParaRPr lang="en-US" kern="0" dirty="0">
              <a:solidFill>
                <a:schemeClr val="tx1"/>
              </a:solidFill>
              <a:effectLst>
                <a:glow rad="228600">
                  <a:schemeClr val="bg2">
                    <a:alpha val="82447"/>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5867400" y="274638"/>
            <a:ext cx="2819400" cy="20875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نظرة خاطفة إلى الداخل ....</a:t>
            </a:r>
            <a:endParaRPr lang="en-US" dirty="0">
              <a:latin typeface="Arial" panose="020B0604020202020204" pitchFamily="34" charset="0"/>
              <a:ea typeface="ＭＳ Ｐゴシック" charset="0"/>
              <a:cs typeface="Arial" panose="020B0604020202020204" pitchFamily="34" charset="0"/>
            </a:endParaRPr>
          </a:p>
        </p:txBody>
      </p:sp>
      <p:sp>
        <p:nvSpPr>
          <p:cNvPr id="265219"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12643" name="Picture 4" descr="Garden Tomb interi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913" y="2438400"/>
            <a:ext cx="616108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4" name="Picture 6" descr="Garden To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84788"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34"/>
            <a:ext cx="9144000" cy="6866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6" name="Rectangle 2"/>
          <p:cNvSpPr>
            <a:spLocks noGrp="1" noRot="1" noChangeArrowheads="1"/>
          </p:cNvSpPr>
          <p:nvPr>
            <p:ph type="title"/>
          </p:nvPr>
        </p:nvSpPr>
        <p:spPr>
          <a:xfrm>
            <a:off x="304800" y="2057400"/>
            <a:ext cx="4876800" cy="65563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محيط قبر البستان</a:t>
            </a:r>
            <a:endParaRPr lang="en-US" dirty="0">
              <a:latin typeface="Arial" panose="020B0604020202020204" pitchFamily="34" charset="0"/>
              <a:ea typeface="ＭＳ Ｐゴシック" charset="0"/>
              <a:cs typeface="Arial" panose="020B0604020202020204" pitchFamily="34" charset="0"/>
            </a:endParaRPr>
          </a:p>
        </p:txBody>
      </p:sp>
      <p:sp>
        <p:nvSpPr>
          <p:cNvPr id="262149" name="Text Box 5"/>
          <p:cNvSpPr txBox="1">
            <a:spLocks noChangeArrowheads="1"/>
          </p:cNvSpPr>
          <p:nvPr/>
        </p:nvSpPr>
        <p:spPr bwMode="auto">
          <a:xfrm>
            <a:off x="5927725" y="-9525"/>
            <a:ext cx="1080745"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القبور</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2151" name="Text Box 7"/>
          <p:cNvSpPr txBox="1">
            <a:spLocks noChangeArrowheads="1"/>
          </p:cNvSpPr>
          <p:nvPr/>
        </p:nvSpPr>
        <p:spPr bwMode="auto">
          <a:xfrm>
            <a:off x="5638800" y="5715000"/>
            <a:ext cx="2510624" cy="646331"/>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معصرة الزيتون</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AutoShape 6">
            <a:extLst>
              <a:ext uri="{FF2B5EF4-FFF2-40B4-BE49-F238E27FC236}">
                <a16:creationId xmlns:a16="http://schemas.microsoft.com/office/drawing/2014/main" id="{C7C974C4-C0BF-3580-BDF4-57AEBF9DC5AE}"/>
              </a:ext>
            </a:extLst>
          </p:cNvPr>
          <p:cNvSpPr>
            <a:spLocks noChangeArrowheads="1"/>
          </p:cNvSpPr>
          <p:nvPr/>
        </p:nvSpPr>
        <p:spPr bwMode="auto">
          <a:xfrm rot="1249859">
            <a:off x="7467600" y="381000"/>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 name="AutoShape 8">
            <a:extLst>
              <a:ext uri="{FF2B5EF4-FFF2-40B4-BE49-F238E27FC236}">
                <a16:creationId xmlns:a16="http://schemas.microsoft.com/office/drawing/2014/main" id="{77C8890D-448A-A3DB-C85F-FFF3A57236AF}"/>
              </a:ext>
            </a:extLst>
          </p:cNvPr>
          <p:cNvSpPr>
            <a:spLocks noChangeArrowheads="1"/>
          </p:cNvSpPr>
          <p:nvPr/>
        </p:nvSpPr>
        <p:spPr bwMode="auto">
          <a:xfrm rot="1249859">
            <a:off x="7924800" y="6105525"/>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a:xfrm>
            <a:off x="4876800" y="609600"/>
            <a:ext cx="4267200" cy="2209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دعم قبر الحديقة باعتباره قبر المسيح </a:t>
            </a:r>
            <a:endParaRPr lang="en-US" dirty="0">
              <a:latin typeface="Arial" panose="020B0604020202020204" pitchFamily="34" charset="0"/>
              <a:ea typeface="ＭＳ Ｐゴシック" charset="0"/>
              <a:cs typeface="Arial" panose="020B0604020202020204" pitchFamily="34" charset="0"/>
            </a:endParaRPr>
          </a:p>
        </p:txBody>
      </p:sp>
      <p:pic>
        <p:nvPicPr>
          <p:cNvPr id="116739" name="Picture 5" descr="thegarden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4" name="Text Box 6"/>
          <p:cNvSpPr txBox="1">
            <a:spLocks noChangeArrowheads="1"/>
          </p:cNvSpPr>
          <p:nvPr/>
        </p:nvSpPr>
        <p:spPr bwMode="auto">
          <a:xfrm>
            <a:off x="8305800" y="76200"/>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155</a:t>
            </a:r>
            <a:endParaRPr lang="en-US" sz="2400" dirty="0">
              <a:effectLst>
                <a:outerShdw blurRad="38100" dist="38100" dir="2700000" algn="tl">
                  <a:srgbClr val="000000"/>
                </a:outerShdw>
              </a:effectLst>
              <a:latin typeface="Charco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a:latin typeface="Garamond" charset="0"/>
                <a:ea typeface="ＭＳ Ｐゴシック" charset="0"/>
                <a:cs typeface="ＭＳ Ｐゴシック" charset="0"/>
              </a:rPr>
              <a:t>Significance to Christians</a:t>
            </a:r>
          </a:p>
        </p:txBody>
      </p:sp>
      <p:pic>
        <p:nvPicPr>
          <p:cNvPr id="118786"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Text Box 3"/>
          <p:cNvSpPr txBox="1">
            <a:spLocks noChangeArrowheads="1"/>
          </p:cNvSpPr>
          <p:nvPr/>
        </p:nvSpPr>
        <p:spPr bwMode="auto">
          <a:xfrm>
            <a:off x="152400" y="228600"/>
            <a:ext cx="3124200" cy="1200329"/>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algn="ctr">
              <a:defRPr/>
            </a:pPr>
            <a:r>
              <a:rPr lang="ar-JO" b="1" dirty="0">
                <a:effectLst/>
                <a:latin typeface="Arial" panose="020B0604020202020204" pitchFamily="34" charset="0"/>
                <a:ea typeface="+mn-ea"/>
                <a:cs typeface="Arial" panose="020B0604020202020204" pitchFamily="34" charset="0"/>
              </a:rPr>
              <a:t>أهمية أورشليم بالنسبة للمسيحيين</a:t>
            </a:r>
            <a:endParaRPr lang="en-US" b="1" dirty="0">
              <a:effectLst/>
              <a:latin typeface="Arial" panose="020B0604020202020204" pitchFamily="34" charset="0"/>
              <a:ea typeface="+mn-ea"/>
              <a:cs typeface="Arial" panose="020B0604020202020204" pitchFamily="34" charset="0"/>
            </a:endParaRPr>
          </a:p>
        </p:txBody>
      </p:sp>
      <p:sp>
        <p:nvSpPr>
          <p:cNvPr id="124938" name="Text Box 10"/>
          <p:cNvSpPr txBox="1">
            <a:spLocks noChangeArrowheads="1"/>
          </p:cNvSpPr>
          <p:nvPr/>
        </p:nvSpPr>
        <p:spPr bwMode="auto">
          <a:xfrm>
            <a:off x="152400" y="2362200"/>
            <a:ext cx="2979440"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a:buFontTx/>
              <a:buChar char="•"/>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موت المسيح</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القيامة</a:t>
            </a:r>
          </a:p>
          <a:p>
            <a:pPr algn="r" rtl="1">
              <a:buFontTx/>
              <a:buChar char="•"/>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ولادة الكنيسة</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الكنيسة الأم</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dirty="0">
                <a:effectLst>
                  <a:outerShdw blurRad="38100" dist="38100" dir="2700000" algn="tl">
                    <a:srgbClr val="000000"/>
                  </a:outerShdw>
                </a:effectLst>
                <a:latin typeface="Arial" panose="020B0604020202020204" pitchFamily="34" charset="0"/>
                <a:cs typeface="Arial" panose="020B0604020202020204" pitchFamily="34" charset="0"/>
              </a:rPr>
              <a:t>عودة المسيح</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4939" name="AutoShape 11"/>
          <p:cNvSpPr>
            <a:spLocks/>
          </p:cNvSpPr>
          <p:nvPr/>
        </p:nvSpPr>
        <p:spPr bwMode="auto">
          <a:xfrm>
            <a:off x="3352800" y="2362200"/>
            <a:ext cx="381000" cy="15240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118794" name="Text Box 17"/>
          <p:cNvSpPr txBox="1">
            <a:spLocks noChangeArrowheads="1"/>
          </p:cNvSpPr>
          <p:nvPr/>
        </p:nvSpPr>
        <p:spPr bwMode="auto">
          <a:xfrm>
            <a:off x="8244408" y="152400"/>
            <a:ext cx="894830" cy="461665"/>
          </a:xfrm>
          <a:prstGeom prst="rect">
            <a:avLst/>
          </a:prstGeom>
          <a:solidFill>
            <a:srgbClr val="6633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ar-JO" sz="2400" b="1" dirty="0">
                <a:effectLst/>
                <a:latin typeface="Times New Roman" charset="0"/>
              </a:rPr>
              <a:t>114</a:t>
            </a:r>
            <a:endParaRPr lang="en-US" sz="2400" dirty="0">
              <a:effectLst/>
              <a:latin typeface="Times New Roman" charset="0"/>
            </a:endParaRPr>
          </a:p>
        </p:txBody>
      </p:sp>
      <p:sp>
        <p:nvSpPr>
          <p:cNvPr id="2" name="Line 12">
            <a:extLst>
              <a:ext uri="{FF2B5EF4-FFF2-40B4-BE49-F238E27FC236}">
                <a16:creationId xmlns:a16="http://schemas.microsoft.com/office/drawing/2014/main" id="{A2DB6663-517F-07C1-D9C4-4B31D99B3574}"/>
              </a:ext>
            </a:extLst>
          </p:cNvPr>
          <p:cNvSpPr>
            <a:spLocks noChangeShapeType="1"/>
          </p:cNvSpPr>
          <p:nvPr/>
        </p:nvSpPr>
        <p:spPr bwMode="auto">
          <a:xfrm>
            <a:off x="3810000" y="3124200"/>
            <a:ext cx="1828800" cy="228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a:defRPr/>
            </a:pPr>
            <a:endParaRPr lang="en-US" sz="3200" b="1">
              <a:latin typeface="Arial" panose="020B0604020202020204" pitchFamily="34" charset="0"/>
              <a:ea typeface="+mn-ea"/>
              <a:cs typeface="Arial" panose="020B0604020202020204" pitchFamily="34" charset="0"/>
            </a:endParaRPr>
          </a:p>
        </p:txBody>
      </p:sp>
      <p:sp>
        <p:nvSpPr>
          <p:cNvPr id="3" name="Line 13">
            <a:extLst>
              <a:ext uri="{FF2B5EF4-FFF2-40B4-BE49-F238E27FC236}">
                <a16:creationId xmlns:a16="http://schemas.microsoft.com/office/drawing/2014/main" id="{674C96C5-319A-1723-DAD9-AB44F39A6A7F}"/>
              </a:ext>
            </a:extLst>
          </p:cNvPr>
          <p:cNvSpPr>
            <a:spLocks noChangeShapeType="1"/>
          </p:cNvSpPr>
          <p:nvPr/>
        </p:nvSpPr>
        <p:spPr bwMode="auto">
          <a:xfrm flipV="1">
            <a:off x="3810000" y="1752600"/>
            <a:ext cx="2209800" cy="1371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a:defRPr/>
            </a:pPr>
            <a:endParaRPr lang="en-US" sz="3200" b="1">
              <a:latin typeface="Arial" panose="020B0604020202020204" pitchFamily="34" charset="0"/>
              <a:ea typeface="+mn-ea"/>
              <a:cs typeface="Arial" panose="020B0604020202020204" pitchFamily="34" charset="0"/>
            </a:endParaRPr>
          </a:p>
        </p:txBody>
      </p:sp>
      <p:sp>
        <p:nvSpPr>
          <p:cNvPr id="4" name="Line 14">
            <a:extLst>
              <a:ext uri="{FF2B5EF4-FFF2-40B4-BE49-F238E27FC236}">
                <a16:creationId xmlns:a16="http://schemas.microsoft.com/office/drawing/2014/main" id="{C7E7D7B4-71F9-25D5-517F-CA83552EA8BB}"/>
              </a:ext>
            </a:extLst>
          </p:cNvPr>
          <p:cNvSpPr>
            <a:spLocks noChangeShapeType="1"/>
          </p:cNvSpPr>
          <p:nvPr/>
        </p:nvSpPr>
        <p:spPr bwMode="auto">
          <a:xfrm>
            <a:off x="3429000" y="4293096"/>
            <a:ext cx="2590800" cy="381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a:defRPr/>
            </a:pPr>
            <a:endParaRPr lang="en-US" sz="3200" b="1">
              <a:latin typeface="Arial" panose="020B0604020202020204" pitchFamily="34" charset="0"/>
              <a:ea typeface="+mn-ea"/>
              <a:cs typeface="Arial" panose="020B0604020202020204" pitchFamily="34" charset="0"/>
            </a:endParaRPr>
          </a:p>
        </p:txBody>
      </p:sp>
      <p:sp>
        <p:nvSpPr>
          <p:cNvPr id="5" name="Line 15">
            <a:extLst>
              <a:ext uri="{FF2B5EF4-FFF2-40B4-BE49-F238E27FC236}">
                <a16:creationId xmlns:a16="http://schemas.microsoft.com/office/drawing/2014/main" id="{B04C7777-F99C-05DF-9944-68EA3A320F7A}"/>
              </a:ext>
            </a:extLst>
          </p:cNvPr>
          <p:cNvSpPr>
            <a:spLocks noChangeShapeType="1"/>
          </p:cNvSpPr>
          <p:nvPr/>
        </p:nvSpPr>
        <p:spPr bwMode="auto">
          <a:xfrm flipV="1">
            <a:off x="3657600" y="3657600"/>
            <a:ext cx="5486400" cy="2286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a:defRPr/>
            </a:pPr>
            <a:endParaRPr lang="en-US" sz="3200" b="1">
              <a:latin typeface="Arial" panose="020B0604020202020204" pitchFamily="34" charset="0"/>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952713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37422"/>
            <a:ext cx="9144000" cy="81997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"جغرافيا </a:t>
            </a:r>
            <a:r>
              <a:rPr lang="ar-SA" sz="24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400" b="1" dirty="0">
                <a:solidFill>
                  <a:srgbClr val="FFFFFF"/>
                </a:solidFill>
                <a:latin typeface="Arial" panose="020B0604020202020204" pitchFamily="34" charset="0"/>
                <a:ea typeface="ＭＳ Ｐゴシック" charset="0"/>
                <a:cs typeface="Arial" panose="020B0604020202020204" pitchFamily="34" charset="0"/>
              </a:rPr>
              <a:t>"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58416"/>
            <a:ext cx="9232347" cy="548459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144347" cy="689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2990405"/>
          </a:xfrm>
          <a:solidFill>
            <a:srgbClr val="060400"/>
          </a:solidFill>
        </p:spPr>
        <p:txBody>
          <a:bodyPr/>
          <a:lstStyle/>
          <a:p>
            <a:pPr eaLnBrk="1" hangingPunct="1">
              <a:defRPr/>
            </a:pPr>
            <a:r>
              <a:rPr lang="ar-JO" dirty="0">
                <a:effectLst/>
                <a:latin typeface="Arial" panose="020B0604020202020204" pitchFamily="34" charset="0"/>
                <a:ea typeface="+mj-ea"/>
                <a:cs typeface="Arial" panose="020B0604020202020204" pitchFamily="34" charset="0"/>
              </a:rPr>
              <a:t>الباكورة : </a:t>
            </a:r>
            <a:br>
              <a:rPr lang="ar-JO" dirty="0">
                <a:effectLst/>
                <a:latin typeface="Arial" panose="020B0604020202020204" pitchFamily="34" charset="0"/>
                <a:ea typeface="+mj-ea"/>
                <a:cs typeface="Arial" panose="020B0604020202020204" pitchFamily="34" charset="0"/>
              </a:rPr>
            </a:br>
            <a:r>
              <a:rPr lang="ar-JO" dirty="0">
                <a:effectLst/>
                <a:latin typeface="Arial" panose="020B0604020202020204" pitchFamily="34" charset="0"/>
                <a:ea typeface="+mj-ea"/>
                <a:cs typeface="Arial" panose="020B0604020202020204" pitchFamily="34" charset="0"/>
              </a:rPr>
              <a:t>تقدمات الحزم</a:t>
            </a:r>
            <a:endParaRPr lang="en-US" dirty="0">
              <a:effectLst/>
              <a:latin typeface="Arial" panose="020B0604020202020204" pitchFamily="34" charset="0"/>
              <a:ea typeface="+mj-ea"/>
              <a:cs typeface="Arial" panose="020B0604020202020204" pitchFamily="34" charset="0"/>
            </a:endParaRPr>
          </a:p>
        </p:txBody>
      </p:sp>
      <p:sp>
        <p:nvSpPr>
          <p:cNvPr id="58375" name="Rectangle 7"/>
          <p:cNvSpPr>
            <a:spLocks noGrp="1" noChangeArrowheads="1"/>
          </p:cNvSpPr>
          <p:nvPr>
            <p:ph type="body" sz="half" idx="2"/>
          </p:nvPr>
        </p:nvSpPr>
        <p:spPr>
          <a:xfrm>
            <a:off x="5105400" y="1219200"/>
            <a:ext cx="4038600" cy="2297224"/>
          </a:xfrm>
        </p:spPr>
        <p:txBody>
          <a:bodyPr/>
          <a:lstStyle/>
          <a:p>
            <a:pPr algn="r" rtl="1" eaLnBrk="1" hangingPunct="1"/>
            <a:r>
              <a:rPr lang="ar-JO" altLang="en-US" sz="3200" dirty="0">
                <a:latin typeface="Arial" panose="020B0604020202020204" pitchFamily="34" charset="0"/>
                <a:cs typeface="Arial" panose="020B0604020202020204" pitchFamily="34" charset="0"/>
              </a:rPr>
              <a:t>حصدت في أقصى شمال إسرائيل</a:t>
            </a:r>
            <a:endParaRPr lang="en-US" altLang="en-US" sz="3200" dirty="0">
              <a:latin typeface="Arial" panose="020B0604020202020204" pitchFamily="34" charset="0"/>
              <a:cs typeface="Arial" panose="020B0604020202020204" pitchFamily="34" charset="0"/>
            </a:endParaRPr>
          </a:p>
          <a:p>
            <a:pPr algn="r" rtl="1" eaLnBrk="1" hangingPunct="1"/>
            <a:r>
              <a:rPr lang="ar-JO" altLang="en-US" sz="3200" dirty="0">
                <a:latin typeface="Arial" panose="020B0604020202020204" pitchFamily="34" charset="0"/>
                <a:cs typeface="Arial" panose="020B0604020202020204" pitchFamily="34" charset="0"/>
              </a:rPr>
              <a:t>أحضرت إلى أورشليم</a:t>
            </a:r>
            <a:endParaRPr lang="en-US" altLang="en-US" sz="3200" dirty="0">
              <a:latin typeface="Arial" panose="020B0604020202020204" pitchFamily="34" charset="0"/>
              <a:cs typeface="Arial" panose="020B0604020202020204" pitchFamily="34" charset="0"/>
            </a:endParaRPr>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213" y="8382"/>
            <a:ext cx="4975225" cy="689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89522" y="306037"/>
            <a:ext cx="609600" cy="4816760"/>
          </a:xfrm>
          <a:prstGeom prst="curvedLeftArrow">
            <a:avLst>
              <a:gd name="adj1" fmla="val 162500"/>
              <a:gd name="adj2" fmla="val 325000"/>
              <a:gd name="adj3" fmla="val 33333"/>
            </a:avLst>
          </a:prstGeom>
          <a:solidFill>
            <a:schemeClr val="tx1"/>
          </a:solidFill>
          <a:ln w="9525">
            <a:solidFill>
              <a:srgbClr val="FF0000"/>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964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4465" r="2815" b="13393"/>
          <a:stretch>
            <a:fillRect/>
          </a:stretch>
        </p:blipFill>
        <p:spPr>
          <a:xfrm>
            <a:off x="3883025" y="0"/>
            <a:ext cx="5260975" cy="7010400"/>
          </a:xfrm>
        </p:spPr>
      </p:pic>
      <p:sp>
        <p:nvSpPr>
          <p:cNvPr id="30003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Garamond" charset="0"/>
                <a:ea typeface="ＭＳ Ｐゴシック" charset="0"/>
                <a:cs typeface="Arial" panose="020B0604020202020204" pitchFamily="34" charset="0"/>
              </a:rPr>
              <a:t>المناطق الحضرية مقابل المناطق الريفية</a:t>
            </a:r>
            <a:endParaRPr lang="en-US" sz="3600" dirty="0">
              <a:latin typeface="Garamond" charset="0"/>
              <a:ea typeface="ＭＳ Ｐゴシック" charset="0"/>
              <a:cs typeface="Arial" panose="020B0604020202020204" pitchFamily="34" charset="0"/>
            </a:endParaRPr>
          </a:p>
        </p:txBody>
      </p:sp>
      <p:sp>
        <p:nvSpPr>
          <p:cNvPr id="300036" name="Text Box 4"/>
          <p:cNvSpPr txBox="1">
            <a:spLocks noChangeArrowheads="1"/>
          </p:cNvSpPr>
          <p:nvPr/>
        </p:nvSpPr>
        <p:spPr bwMode="auto">
          <a:xfrm>
            <a:off x="0" y="2971800"/>
            <a:ext cx="3962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panose="020B0604020202020204" pitchFamily="34" charset="0"/>
                <a:cs typeface="Arial" panose="020B0604020202020204" pitchFamily="34" charset="0"/>
              </a:rPr>
              <a:t>لا تزال المدن المسورة أكثر قدسية حيث يجب عليها أن تخرج البرص والجثث من وسطها</a:t>
            </a:r>
            <a:endParaRPr lang="en-US" sz="3200" dirty="0">
              <a:effectLst/>
              <a:latin typeface="Arial" panose="020B0604020202020204" pitchFamily="34" charset="0"/>
              <a:cs typeface="Arial" panose="020B0604020202020204" pitchFamily="34" charset="0"/>
            </a:endParaRPr>
          </a:p>
        </p:txBody>
      </p:sp>
      <p:sp>
        <p:nvSpPr>
          <p:cNvPr id="300037" name="Oval 5"/>
          <p:cNvSpPr>
            <a:spLocks noChangeArrowheads="1"/>
          </p:cNvSpPr>
          <p:nvPr/>
        </p:nvSpPr>
        <p:spPr bwMode="auto">
          <a:xfrm>
            <a:off x="7086600" y="1447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38" name="Oval 6"/>
          <p:cNvSpPr>
            <a:spLocks noChangeArrowheads="1"/>
          </p:cNvSpPr>
          <p:nvPr/>
        </p:nvSpPr>
        <p:spPr bwMode="auto">
          <a:xfrm>
            <a:off x="6248400" y="2438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39" name="Oval 7"/>
          <p:cNvSpPr>
            <a:spLocks noChangeArrowheads="1"/>
          </p:cNvSpPr>
          <p:nvPr/>
        </p:nvSpPr>
        <p:spPr bwMode="auto">
          <a:xfrm>
            <a:off x="6629400" y="2590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0" name="Oval 8"/>
          <p:cNvSpPr>
            <a:spLocks noChangeArrowheads="1"/>
          </p:cNvSpPr>
          <p:nvPr/>
        </p:nvSpPr>
        <p:spPr bwMode="auto">
          <a:xfrm>
            <a:off x="7010400" y="2819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1" name="Oval 9"/>
          <p:cNvSpPr>
            <a:spLocks noChangeArrowheads="1"/>
          </p:cNvSpPr>
          <p:nvPr/>
        </p:nvSpPr>
        <p:spPr bwMode="auto">
          <a:xfrm>
            <a:off x="6324600" y="3352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2" name="Oval 10"/>
          <p:cNvSpPr>
            <a:spLocks noChangeArrowheads="1"/>
          </p:cNvSpPr>
          <p:nvPr/>
        </p:nvSpPr>
        <p:spPr bwMode="auto">
          <a:xfrm>
            <a:off x="5638800" y="3733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3" name="Oval 11"/>
          <p:cNvSpPr>
            <a:spLocks noChangeArrowheads="1"/>
          </p:cNvSpPr>
          <p:nvPr/>
        </p:nvSpPr>
        <p:spPr bwMode="auto">
          <a:xfrm>
            <a:off x="6553200" y="3581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4" name="Oval 12"/>
          <p:cNvSpPr>
            <a:spLocks noChangeArrowheads="1"/>
          </p:cNvSpPr>
          <p:nvPr/>
        </p:nvSpPr>
        <p:spPr bwMode="auto">
          <a:xfrm>
            <a:off x="5334000" y="3886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5" name="Oval 13"/>
          <p:cNvSpPr>
            <a:spLocks noChangeArrowheads="1"/>
          </p:cNvSpPr>
          <p:nvPr/>
        </p:nvSpPr>
        <p:spPr bwMode="auto">
          <a:xfrm>
            <a:off x="5105400" y="4648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6" name="Oval 14"/>
          <p:cNvSpPr>
            <a:spLocks noChangeArrowheads="1"/>
          </p:cNvSpPr>
          <p:nvPr/>
        </p:nvSpPr>
        <p:spPr bwMode="auto">
          <a:xfrm>
            <a:off x="5410200" y="4876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7" name="Oval 15"/>
          <p:cNvSpPr>
            <a:spLocks noChangeArrowheads="1"/>
          </p:cNvSpPr>
          <p:nvPr/>
        </p:nvSpPr>
        <p:spPr bwMode="auto">
          <a:xfrm>
            <a:off x="4876800" y="49530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8" name="Oval 16"/>
          <p:cNvSpPr>
            <a:spLocks noChangeArrowheads="1"/>
          </p:cNvSpPr>
          <p:nvPr/>
        </p:nvSpPr>
        <p:spPr bwMode="auto">
          <a:xfrm>
            <a:off x="4572000" y="5410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49" name="Oval 17"/>
          <p:cNvSpPr>
            <a:spLocks noChangeArrowheads="1"/>
          </p:cNvSpPr>
          <p:nvPr/>
        </p:nvSpPr>
        <p:spPr bwMode="auto">
          <a:xfrm>
            <a:off x="5410200" y="5105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0" name="Oval 18"/>
          <p:cNvSpPr>
            <a:spLocks noChangeArrowheads="1"/>
          </p:cNvSpPr>
          <p:nvPr/>
        </p:nvSpPr>
        <p:spPr bwMode="auto">
          <a:xfrm>
            <a:off x="6172200" y="51816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1" name="Oval 19"/>
          <p:cNvSpPr>
            <a:spLocks noChangeArrowheads="1"/>
          </p:cNvSpPr>
          <p:nvPr/>
        </p:nvSpPr>
        <p:spPr bwMode="auto">
          <a:xfrm>
            <a:off x="5867400" y="4724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2" name="Oval 20"/>
          <p:cNvSpPr>
            <a:spLocks noChangeArrowheads="1"/>
          </p:cNvSpPr>
          <p:nvPr/>
        </p:nvSpPr>
        <p:spPr bwMode="auto">
          <a:xfrm>
            <a:off x="6172200" y="45720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3" name="Oval 21"/>
          <p:cNvSpPr>
            <a:spLocks noChangeArrowheads="1"/>
          </p:cNvSpPr>
          <p:nvPr/>
        </p:nvSpPr>
        <p:spPr bwMode="auto">
          <a:xfrm>
            <a:off x="6248400" y="4343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4" name="Oval 22"/>
          <p:cNvSpPr>
            <a:spLocks noChangeArrowheads="1"/>
          </p:cNvSpPr>
          <p:nvPr/>
        </p:nvSpPr>
        <p:spPr bwMode="auto">
          <a:xfrm>
            <a:off x="6934200" y="4343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5" name="Oval 23"/>
          <p:cNvSpPr>
            <a:spLocks noChangeArrowheads="1"/>
          </p:cNvSpPr>
          <p:nvPr/>
        </p:nvSpPr>
        <p:spPr bwMode="auto">
          <a:xfrm>
            <a:off x="6934200" y="4495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6" name="Oval 24"/>
          <p:cNvSpPr>
            <a:spLocks noChangeArrowheads="1"/>
          </p:cNvSpPr>
          <p:nvPr/>
        </p:nvSpPr>
        <p:spPr bwMode="auto">
          <a:xfrm>
            <a:off x="6324600" y="41910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7" name="Oval 25"/>
          <p:cNvSpPr>
            <a:spLocks noChangeArrowheads="1"/>
          </p:cNvSpPr>
          <p:nvPr/>
        </p:nvSpPr>
        <p:spPr bwMode="auto">
          <a:xfrm>
            <a:off x="7620000" y="40386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8" name="Oval 26"/>
          <p:cNvSpPr>
            <a:spLocks noChangeArrowheads="1"/>
          </p:cNvSpPr>
          <p:nvPr/>
        </p:nvSpPr>
        <p:spPr bwMode="auto">
          <a:xfrm>
            <a:off x="7086600" y="3505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59" name="Oval 27"/>
          <p:cNvSpPr>
            <a:spLocks noChangeArrowheads="1"/>
          </p:cNvSpPr>
          <p:nvPr/>
        </p:nvSpPr>
        <p:spPr bwMode="auto">
          <a:xfrm>
            <a:off x="7848600" y="3505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0" name="Oval 28"/>
          <p:cNvSpPr>
            <a:spLocks noChangeArrowheads="1"/>
          </p:cNvSpPr>
          <p:nvPr/>
        </p:nvSpPr>
        <p:spPr bwMode="auto">
          <a:xfrm>
            <a:off x="7924800" y="4114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1" name="Oval 29"/>
          <p:cNvSpPr>
            <a:spLocks noChangeArrowheads="1"/>
          </p:cNvSpPr>
          <p:nvPr/>
        </p:nvSpPr>
        <p:spPr bwMode="auto">
          <a:xfrm>
            <a:off x="8229600" y="2743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2" name="Oval 30"/>
          <p:cNvSpPr>
            <a:spLocks noChangeArrowheads="1"/>
          </p:cNvSpPr>
          <p:nvPr/>
        </p:nvSpPr>
        <p:spPr bwMode="auto">
          <a:xfrm>
            <a:off x="7848600" y="2057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3" name="Oval 31"/>
          <p:cNvSpPr>
            <a:spLocks noChangeArrowheads="1"/>
          </p:cNvSpPr>
          <p:nvPr/>
        </p:nvSpPr>
        <p:spPr bwMode="auto">
          <a:xfrm>
            <a:off x="8077200" y="2057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4" name="Oval 32"/>
          <p:cNvSpPr>
            <a:spLocks noChangeArrowheads="1"/>
          </p:cNvSpPr>
          <p:nvPr/>
        </p:nvSpPr>
        <p:spPr bwMode="auto">
          <a:xfrm>
            <a:off x="7010400" y="1219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5" name="Oval 33"/>
          <p:cNvSpPr>
            <a:spLocks noChangeArrowheads="1"/>
          </p:cNvSpPr>
          <p:nvPr/>
        </p:nvSpPr>
        <p:spPr bwMode="auto">
          <a:xfrm>
            <a:off x="7239000" y="838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6" name="Oval 34"/>
          <p:cNvSpPr>
            <a:spLocks noChangeArrowheads="1"/>
          </p:cNvSpPr>
          <p:nvPr/>
        </p:nvSpPr>
        <p:spPr bwMode="auto">
          <a:xfrm>
            <a:off x="6324600" y="17526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7" name="Oval 35"/>
          <p:cNvSpPr>
            <a:spLocks noChangeArrowheads="1"/>
          </p:cNvSpPr>
          <p:nvPr/>
        </p:nvSpPr>
        <p:spPr bwMode="auto">
          <a:xfrm>
            <a:off x="6019800" y="16764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8" name="Oval 36"/>
          <p:cNvSpPr>
            <a:spLocks noChangeArrowheads="1"/>
          </p:cNvSpPr>
          <p:nvPr/>
        </p:nvSpPr>
        <p:spPr bwMode="auto">
          <a:xfrm>
            <a:off x="6553200" y="19812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69" name="Oval 37"/>
          <p:cNvSpPr>
            <a:spLocks noChangeArrowheads="1"/>
          </p:cNvSpPr>
          <p:nvPr/>
        </p:nvSpPr>
        <p:spPr bwMode="auto">
          <a:xfrm>
            <a:off x="6248400" y="4876800"/>
            <a:ext cx="152400" cy="152400"/>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0070" name="Rectangle 3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endParaRPr lang="en-US"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0071" name="Text Box 39"/>
          <p:cNvSpPr txBox="1">
            <a:spLocks noChangeArrowheads="1"/>
          </p:cNvSpPr>
          <p:nvPr/>
        </p:nvSpPr>
        <p:spPr bwMode="auto">
          <a:xfrm>
            <a:off x="0" y="6278563"/>
            <a:ext cx="38100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defRPr/>
            </a:pPr>
            <a:r>
              <a:rPr lang="ar-JO"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تاسع مكان مقدس</a:t>
            </a:r>
            <a:endParaRPr lang="en-US"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Effect transition="in" filter="fade">
                                      <p:cBhvr>
                                        <p:cTn id="7" dur="500"/>
                                        <p:tgtEl>
                                          <p:spTgt spid="300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4465" r="2815" b="13393"/>
          <a:stretch>
            <a:fillRect/>
          </a:stretch>
        </p:blipFill>
        <p:spPr>
          <a:xfrm>
            <a:off x="4035425" y="0"/>
            <a:ext cx="5260975" cy="7010400"/>
          </a:xfrm>
        </p:spPr>
      </p:pic>
      <p:sp>
        <p:nvSpPr>
          <p:cNvPr id="302083" name="Rectangle 3"/>
          <p:cNvSpPr>
            <a:spLocks noGrp="1" noRot="1" noChangeArrowheads="1"/>
          </p:cNvSpPr>
          <p:nvPr>
            <p:ph type="title"/>
          </p:nvPr>
        </p:nvSpPr>
        <p:spPr>
          <a:xfrm>
            <a:off x="304800" y="1219200"/>
            <a:ext cx="3505200" cy="16764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أورشليم مقابل    المدن الأخرى</a:t>
            </a:r>
            <a:endParaRPr lang="en-US" sz="3200" dirty="0">
              <a:latin typeface="Arial" panose="020B0604020202020204" pitchFamily="34" charset="0"/>
              <a:ea typeface="ＭＳ Ｐゴシック" charset="0"/>
              <a:cs typeface="Arial" panose="020B0604020202020204" pitchFamily="34" charset="0"/>
            </a:endParaRPr>
          </a:p>
        </p:txBody>
      </p:sp>
      <p:sp>
        <p:nvSpPr>
          <p:cNvPr id="302084" name="Text Box 4"/>
          <p:cNvSpPr txBox="1">
            <a:spLocks noChangeArrowheads="1"/>
          </p:cNvSpPr>
          <p:nvPr/>
        </p:nvSpPr>
        <p:spPr bwMode="auto">
          <a:xfrm>
            <a:off x="228600" y="3200400"/>
            <a:ext cx="3581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panose="020B0604020202020204" pitchFamily="34" charset="0"/>
                <a:cs typeface="Arial" panose="020B0604020202020204" pitchFamily="34" charset="0"/>
              </a:rPr>
              <a:t>سور أورشليم لا يزال أكثر قدسية، لأنهم هناك فقط يأكلون الطعام المقدس</a:t>
            </a:r>
            <a:endParaRPr lang="en-US" sz="3200" dirty="0">
              <a:effectLst/>
              <a:latin typeface="Arial" panose="020B0604020202020204" pitchFamily="34" charset="0"/>
              <a:cs typeface="Arial" panose="020B0604020202020204" pitchFamily="34" charset="0"/>
            </a:endParaRPr>
          </a:p>
        </p:txBody>
      </p:sp>
      <p:sp>
        <p:nvSpPr>
          <p:cNvPr id="61445"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panose="020B0604020202020204" pitchFamily="34" charset="0"/>
                <a:cs typeface="Arial" panose="020B0604020202020204" pitchFamily="34" charset="0"/>
              </a:rPr>
              <a:t>أورشليم</a:t>
            </a:r>
            <a:endParaRPr lang="en-US" sz="2400" b="1" dirty="0">
              <a:effectLst/>
              <a:latin typeface="Arial" panose="020B0604020202020204" pitchFamily="34" charset="0"/>
              <a:cs typeface="Arial" panose="020B0604020202020204" pitchFamily="34" charset="0"/>
            </a:endParaRPr>
          </a:p>
        </p:txBody>
      </p:sp>
      <p:sp>
        <p:nvSpPr>
          <p:cNvPr id="302086"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Garamond" pitchFamily="-107" charset="0"/>
              <a:ea typeface="+mn-ea"/>
              <a:cs typeface="+mn-cs"/>
            </a:endParaRPr>
          </a:p>
        </p:txBody>
      </p:sp>
      <p:grpSp>
        <p:nvGrpSpPr>
          <p:cNvPr id="2" name="Group 7"/>
          <p:cNvGrpSpPr>
            <a:grpSpLocks/>
          </p:cNvGrpSpPr>
          <p:nvPr/>
        </p:nvGrpSpPr>
        <p:grpSpPr bwMode="auto">
          <a:xfrm>
            <a:off x="4572000" y="838200"/>
            <a:ext cx="3810000" cy="4724400"/>
            <a:chOff x="2880" y="528"/>
            <a:chExt cx="2400" cy="2976"/>
          </a:xfrm>
        </p:grpSpPr>
        <p:sp>
          <p:nvSpPr>
            <p:cNvPr id="302088" name="Oval 8"/>
            <p:cNvSpPr>
              <a:spLocks noChangeArrowheads="1"/>
            </p:cNvSpPr>
            <p:nvPr/>
          </p:nvSpPr>
          <p:spPr bwMode="auto">
            <a:xfrm>
              <a:off x="4464" y="91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89" name="Oval 9"/>
            <p:cNvSpPr>
              <a:spLocks noChangeArrowheads="1"/>
            </p:cNvSpPr>
            <p:nvPr/>
          </p:nvSpPr>
          <p:spPr bwMode="auto">
            <a:xfrm>
              <a:off x="3936" y="153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0" name="Oval 10"/>
            <p:cNvSpPr>
              <a:spLocks noChangeArrowheads="1"/>
            </p:cNvSpPr>
            <p:nvPr/>
          </p:nvSpPr>
          <p:spPr bwMode="auto">
            <a:xfrm>
              <a:off x="4176" y="163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1" name="Oval 11"/>
            <p:cNvSpPr>
              <a:spLocks noChangeArrowheads="1"/>
            </p:cNvSpPr>
            <p:nvPr/>
          </p:nvSpPr>
          <p:spPr bwMode="auto">
            <a:xfrm>
              <a:off x="4416" y="177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2" name="Oval 12"/>
            <p:cNvSpPr>
              <a:spLocks noChangeArrowheads="1"/>
            </p:cNvSpPr>
            <p:nvPr/>
          </p:nvSpPr>
          <p:spPr bwMode="auto">
            <a:xfrm>
              <a:off x="3984" y="211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3" name="Oval 13"/>
            <p:cNvSpPr>
              <a:spLocks noChangeArrowheads="1"/>
            </p:cNvSpPr>
            <p:nvPr/>
          </p:nvSpPr>
          <p:spPr bwMode="auto">
            <a:xfrm>
              <a:off x="3552" y="235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4" name="Oval 14"/>
            <p:cNvSpPr>
              <a:spLocks noChangeArrowheads="1"/>
            </p:cNvSpPr>
            <p:nvPr/>
          </p:nvSpPr>
          <p:spPr bwMode="auto">
            <a:xfrm>
              <a:off x="4128" y="225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5" name="Oval 15"/>
            <p:cNvSpPr>
              <a:spLocks noChangeArrowheads="1"/>
            </p:cNvSpPr>
            <p:nvPr/>
          </p:nvSpPr>
          <p:spPr bwMode="auto">
            <a:xfrm>
              <a:off x="3360" y="244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6" name="Oval 16"/>
            <p:cNvSpPr>
              <a:spLocks noChangeArrowheads="1"/>
            </p:cNvSpPr>
            <p:nvPr/>
          </p:nvSpPr>
          <p:spPr bwMode="auto">
            <a:xfrm>
              <a:off x="3216" y="292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7" name="Oval 17"/>
            <p:cNvSpPr>
              <a:spLocks noChangeArrowheads="1"/>
            </p:cNvSpPr>
            <p:nvPr/>
          </p:nvSpPr>
          <p:spPr bwMode="auto">
            <a:xfrm>
              <a:off x="3408" y="307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8" name="Oval 18"/>
            <p:cNvSpPr>
              <a:spLocks noChangeArrowheads="1"/>
            </p:cNvSpPr>
            <p:nvPr/>
          </p:nvSpPr>
          <p:spPr bwMode="auto">
            <a:xfrm>
              <a:off x="3072" y="3120"/>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099" name="Oval 19"/>
            <p:cNvSpPr>
              <a:spLocks noChangeArrowheads="1"/>
            </p:cNvSpPr>
            <p:nvPr/>
          </p:nvSpPr>
          <p:spPr bwMode="auto">
            <a:xfrm>
              <a:off x="2880" y="340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0" name="Oval 20"/>
            <p:cNvSpPr>
              <a:spLocks noChangeArrowheads="1"/>
            </p:cNvSpPr>
            <p:nvPr/>
          </p:nvSpPr>
          <p:spPr bwMode="auto">
            <a:xfrm>
              <a:off x="3408" y="321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1" name="Oval 21"/>
            <p:cNvSpPr>
              <a:spLocks noChangeArrowheads="1"/>
            </p:cNvSpPr>
            <p:nvPr/>
          </p:nvSpPr>
          <p:spPr bwMode="auto">
            <a:xfrm>
              <a:off x="3888" y="3264"/>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2" name="Oval 22"/>
            <p:cNvSpPr>
              <a:spLocks noChangeArrowheads="1"/>
            </p:cNvSpPr>
            <p:nvPr/>
          </p:nvSpPr>
          <p:spPr bwMode="auto">
            <a:xfrm>
              <a:off x="3696" y="297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3" name="Oval 23"/>
            <p:cNvSpPr>
              <a:spLocks noChangeArrowheads="1"/>
            </p:cNvSpPr>
            <p:nvPr/>
          </p:nvSpPr>
          <p:spPr bwMode="auto">
            <a:xfrm>
              <a:off x="3888" y="2880"/>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4" name="Oval 24"/>
            <p:cNvSpPr>
              <a:spLocks noChangeArrowheads="1"/>
            </p:cNvSpPr>
            <p:nvPr/>
          </p:nvSpPr>
          <p:spPr bwMode="auto">
            <a:xfrm>
              <a:off x="3936" y="273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5" name="Oval 25"/>
            <p:cNvSpPr>
              <a:spLocks noChangeArrowheads="1"/>
            </p:cNvSpPr>
            <p:nvPr/>
          </p:nvSpPr>
          <p:spPr bwMode="auto">
            <a:xfrm>
              <a:off x="4368" y="273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6" name="Oval 26"/>
            <p:cNvSpPr>
              <a:spLocks noChangeArrowheads="1"/>
            </p:cNvSpPr>
            <p:nvPr/>
          </p:nvSpPr>
          <p:spPr bwMode="auto">
            <a:xfrm>
              <a:off x="4368" y="283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7" name="Oval 27"/>
            <p:cNvSpPr>
              <a:spLocks noChangeArrowheads="1"/>
            </p:cNvSpPr>
            <p:nvPr/>
          </p:nvSpPr>
          <p:spPr bwMode="auto">
            <a:xfrm>
              <a:off x="3984" y="2640"/>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8" name="Oval 28"/>
            <p:cNvSpPr>
              <a:spLocks noChangeArrowheads="1"/>
            </p:cNvSpPr>
            <p:nvPr/>
          </p:nvSpPr>
          <p:spPr bwMode="auto">
            <a:xfrm>
              <a:off x="4800" y="2544"/>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09" name="Oval 29"/>
            <p:cNvSpPr>
              <a:spLocks noChangeArrowheads="1"/>
            </p:cNvSpPr>
            <p:nvPr/>
          </p:nvSpPr>
          <p:spPr bwMode="auto">
            <a:xfrm>
              <a:off x="4464" y="220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0" name="Oval 30"/>
            <p:cNvSpPr>
              <a:spLocks noChangeArrowheads="1"/>
            </p:cNvSpPr>
            <p:nvPr/>
          </p:nvSpPr>
          <p:spPr bwMode="auto">
            <a:xfrm>
              <a:off x="4944" y="220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1" name="Oval 31"/>
            <p:cNvSpPr>
              <a:spLocks noChangeArrowheads="1"/>
            </p:cNvSpPr>
            <p:nvPr/>
          </p:nvSpPr>
          <p:spPr bwMode="auto">
            <a:xfrm>
              <a:off x="4992" y="2592"/>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2" name="Oval 32"/>
            <p:cNvSpPr>
              <a:spLocks noChangeArrowheads="1"/>
            </p:cNvSpPr>
            <p:nvPr/>
          </p:nvSpPr>
          <p:spPr bwMode="auto">
            <a:xfrm>
              <a:off x="5184" y="172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3" name="Oval 33"/>
            <p:cNvSpPr>
              <a:spLocks noChangeArrowheads="1"/>
            </p:cNvSpPr>
            <p:nvPr/>
          </p:nvSpPr>
          <p:spPr bwMode="auto">
            <a:xfrm>
              <a:off x="4944" y="129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4" name="Oval 34"/>
            <p:cNvSpPr>
              <a:spLocks noChangeArrowheads="1"/>
            </p:cNvSpPr>
            <p:nvPr/>
          </p:nvSpPr>
          <p:spPr bwMode="auto">
            <a:xfrm>
              <a:off x="5088" y="129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5" name="Oval 35"/>
            <p:cNvSpPr>
              <a:spLocks noChangeArrowheads="1"/>
            </p:cNvSpPr>
            <p:nvPr/>
          </p:nvSpPr>
          <p:spPr bwMode="auto">
            <a:xfrm>
              <a:off x="4416" y="76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6" name="Oval 36"/>
            <p:cNvSpPr>
              <a:spLocks noChangeArrowheads="1"/>
            </p:cNvSpPr>
            <p:nvPr/>
          </p:nvSpPr>
          <p:spPr bwMode="auto">
            <a:xfrm>
              <a:off x="4560" y="52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7" name="Oval 37"/>
            <p:cNvSpPr>
              <a:spLocks noChangeArrowheads="1"/>
            </p:cNvSpPr>
            <p:nvPr/>
          </p:nvSpPr>
          <p:spPr bwMode="auto">
            <a:xfrm>
              <a:off x="3984" y="1104"/>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8" name="Oval 38"/>
            <p:cNvSpPr>
              <a:spLocks noChangeArrowheads="1"/>
            </p:cNvSpPr>
            <p:nvPr/>
          </p:nvSpPr>
          <p:spPr bwMode="auto">
            <a:xfrm>
              <a:off x="3792" y="1056"/>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sp>
          <p:nvSpPr>
            <p:cNvPr id="302119" name="Oval 39"/>
            <p:cNvSpPr>
              <a:spLocks noChangeArrowheads="1"/>
            </p:cNvSpPr>
            <p:nvPr/>
          </p:nvSpPr>
          <p:spPr bwMode="auto">
            <a:xfrm>
              <a:off x="4128" y="1248"/>
              <a:ext cx="96" cy="96"/>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07" charset="0"/>
                <a:ea typeface="+mn-ea"/>
                <a:cs typeface="+mn-cs"/>
              </a:endParaRPr>
            </a:p>
          </p:txBody>
        </p:sp>
      </p:grpSp>
      <p:sp>
        <p:nvSpPr>
          <p:cNvPr id="302120" name="Rectangle 40"/>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02121" name="Text Box 41"/>
          <p:cNvSpPr txBox="1">
            <a:spLocks noChangeArrowheads="1"/>
          </p:cNvSpPr>
          <p:nvPr/>
        </p:nvSpPr>
        <p:spPr bwMode="auto">
          <a:xfrm>
            <a:off x="0" y="6338888"/>
            <a:ext cx="41148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defRPr/>
            </a:pPr>
            <a:r>
              <a:rPr lang="ar-JO"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ثامن مكان مقدس</a:t>
            </a:r>
            <a:endParaRPr lang="en-US"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2084"/>
                                        </p:tgtEl>
                                        <p:attrNameLst>
                                          <p:attrName>style.visibility</p:attrName>
                                        </p:attrNameLst>
                                      </p:cBhvr>
                                      <p:to>
                                        <p:strVal val="visible"/>
                                      </p:to>
                                    </p:set>
                                    <p:animEffect transition="in" filter="fade">
                                      <p:cBhvr>
                                        <p:cTn id="12" dur="500"/>
                                        <p:tgtEl>
                                          <p:spTgt spid="30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63491"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195763" y="-76200"/>
            <a:ext cx="4948237" cy="6934200"/>
          </a:xfrm>
        </p:spPr>
      </p:pic>
      <p:sp>
        <p:nvSpPr>
          <p:cNvPr id="304132" name="Rectangle 4"/>
          <p:cNvSpPr>
            <a:spLocks noRot="1" noChangeArrowheads="1"/>
          </p:cNvSpPr>
          <p:nvPr/>
        </p:nvSpPr>
        <p:spPr bwMode="auto">
          <a:xfrm>
            <a:off x="251520" y="1295400"/>
            <a:ext cx="454908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جبل الهيكل                 مقابل الأجزاء الأخرى</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4133" name="Text Box 5"/>
          <p:cNvSpPr txBox="1">
            <a:spLocks noChangeArrowheads="1"/>
          </p:cNvSpPr>
          <p:nvPr/>
        </p:nvSpPr>
        <p:spPr bwMode="auto">
          <a:xfrm>
            <a:off x="0" y="3200400"/>
            <a:ext cx="4038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panose="020B0604020202020204" pitchFamily="34" charset="0"/>
                <a:cs typeface="Arial" panose="020B0604020202020204" pitchFamily="34" charset="0"/>
              </a:rPr>
              <a:t>لا يجوز لرجل أو امرأة أن يدخل فيها ذو سيل، ولا حائض، ولا امرأة بعد الولادة</a:t>
            </a:r>
            <a:endParaRPr lang="en-US" sz="3200" dirty="0">
              <a:effectLst/>
              <a:latin typeface="Arial" panose="020B0604020202020204" pitchFamily="34" charset="0"/>
              <a:cs typeface="Arial" panose="020B0604020202020204" pitchFamily="34" charset="0"/>
            </a:endParaRPr>
          </a:p>
        </p:txBody>
      </p:sp>
      <p:sp>
        <p:nvSpPr>
          <p:cNvPr id="304134" name="Rectangle 6"/>
          <p:cNvSpPr>
            <a:spLocks noChangeArrowheads="1"/>
          </p:cNvSpPr>
          <p:nvPr/>
        </p:nvSpPr>
        <p:spPr bwMode="auto">
          <a:xfrm rot="-554897">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latin typeface="Garamond" pitchFamily="-107" charset="0"/>
              <a:ea typeface="+mn-ea"/>
              <a:cs typeface="+mn-cs"/>
            </a:endParaRPr>
          </a:p>
        </p:txBody>
      </p:sp>
      <p:sp>
        <p:nvSpPr>
          <p:cNvPr id="304135" name="Text Box 7"/>
          <p:cNvSpPr txBox="1">
            <a:spLocks noChangeArrowheads="1"/>
          </p:cNvSpPr>
          <p:nvPr/>
        </p:nvSpPr>
        <p:spPr bwMode="auto">
          <a:xfrm>
            <a:off x="0" y="6278563"/>
            <a:ext cx="41910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سابع مكان مقدس</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41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4133"/>
                                        </p:tgtEl>
                                        <p:attrNameLst>
                                          <p:attrName>style.visibility</p:attrName>
                                        </p:attrNameLst>
                                      </p:cBhvr>
                                      <p:to>
                                        <p:strVal val="visible"/>
                                      </p:to>
                                    </p:set>
                                    <p:animEffect transition="in" filter="fade">
                                      <p:cBhvr>
                                        <p:cTn id="7" dur="500"/>
                                        <p:tgtEl>
                                          <p:spTgt spid="304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65538" name="Picture 3"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3" y="381000"/>
            <a:ext cx="4764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السور مقابل       باقي جبل الهيكل</a:t>
            </a:r>
            <a:endParaRPr lang="en-US" sz="4400" dirty="0">
              <a:solidFill>
                <a:schemeClr val="bg1"/>
              </a:solidFill>
              <a:effectLst/>
              <a:latin typeface="Arial" panose="020B0604020202020204" pitchFamily="34" charset="0"/>
              <a:cs typeface="Arial" panose="020B0604020202020204" pitchFamily="34" charset="0"/>
            </a:endParaRPr>
          </a:p>
        </p:txBody>
      </p:sp>
      <p:sp>
        <p:nvSpPr>
          <p:cNvPr id="307205" name="Text Box 5"/>
          <p:cNvSpPr txBox="1">
            <a:spLocks noChangeArrowheads="1"/>
          </p:cNvSpPr>
          <p:nvPr/>
        </p:nvSpPr>
        <p:spPr bwMode="auto">
          <a:xfrm>
            <a:off x="0" y="3271838"/>
            <a:ext cx="4267200" cy="1077218"/>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solidFill>
                  <a:schemeClr val="bg1"/>
                </a:solidFill>
                <a:effectLst/>
                <a:latin typeface="Arial" panose="020B0604020202020204" pitchFamily="34" charset="0"/>
                <a:cs typeface="Arial" panose="020B0604020202020204" pitchFamily="34" charset="0"/>
              </a:rPr>
              <a:t>لا يجوز دخول الأمم           ولا الذي به نجاسة من جثة</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07206"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65542" name="Text Box 7"/>
          <p:cNvSpPr txBox="1">
            <a:spLocks noChangeArrowheads="1"/>
          </p:cNvSpPr>
          <p:nvPr/>
        </p:nvSpPr>
        <p:spPr bwMode="auto">
          <a:xfrm>
            <a:off x="0" y="6216650"/>
            <a:ext cx="4038600" cy="584775"/>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سادس مكان مقدس</a:t>
            </a:r>
            <a:endParaRPr lang="en-US" sz="32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Women</a:t>
            </a:r>
          </a:p>
        </p:txBody>
      </p:sp>
      <p:pic>
        <p:nvPicPr>
          <p:cNvPr id="67586" name="Picture 3"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ساحة النساء</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9253" name="Text Box 5"/>
          <p:cNvSpPr txBox="1">
            <a:spLocks noChangeArrowheads="1"/>
          </p:cNvSpPr>
          <p:nvPr/>
        </p:nvSpPr>
        <p:spPr bwMode="auto">
          <a:xfrm>
            <a:off x="0" y="2209800"/>
            <a:ext cx="32766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هذا المكان الأقرب للنساء يستبعد أيضًا الرجال الذين غسلوا أنفسهم في نفس اليوم</a:t>
            </a:r>
            <a:endParaRPr lang="en-US" sz="3200" dirty="0">
              <a:solidFill>
                <a:schemeClr val="bg1"/>
              </a:solidFill>
              <a:effectLst/>
              <a:latin typeface="Arial" panose="020B0604020202020204" pitchFamily="34" charset="0"/>
              <a:cs typeface="Arial" panose="020B0604020202020204" pitchFamily="34" charset="0"/>
            </a:endParaRPr>
          </a:p>
        </p:txBody>
      </p:sp>
      <p:sp>
        <p:nvSpPr>
          <p:cNvPr id="309254" name="Text Box 6"/>
          <p:cNvSpPr txBox="1">
            <a:spLocks noChangeArrowheads="1"/>
          </p:cNvSpPr>
          <p:nvPr/>
        </p:nvSpPr>
        <p:spPr bwMode="auto">
          <a:xfrm>
            <a:off x="0" y="6184900"/>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خامس مكان مقدس</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09255" name="Rectangle 7"/>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309256" name="Text Box 8"/>
          <p:cNvSpPr txBox="1">
            <a:spLocks noChangeArrowheads="1"/>
          </p:cNvSpPr>
          <p:nvPr/>
        </p:nvSpPr>
        <p:spPr bwMode="auto">
          <a:xfrm>
            <a:off x="3962400" y="4191000"/>
            <a:ext cx="2111375" cy="11906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b="1">
                <a:effectLst>
                  <a:outerShdw blurRad="38100" dist="38100" dir="2700000" algn="tl">
                    <a:srgbClr val="FFFFFF"/>
                  </a:outerShdw>
                </a:effectLst>
              </a:rPr>
              <a:t>Women</a:t>
            </a:r>
            <a:br>
              <a:rPr lang="en-US" b="1">
                <a:effectLst>
                  <a:outerShdw blurRad="38100" dist="38100" dir="2700000" algn="tl">
                    <a:srgbClr val="FFFFFF"/>
                  </a:outerShdw>
                </a:effectLst>
              </a:rPr>
            </a:br>
            <a:r>
              <a:rPr lang="en-US" b="1">
                <a:effectLst>
                  <a:outerShdw blurRad="38100" dist="38100" dir="2700000" algn="tl">
                    <a:srgbClr val="FFFFFF"/>
                  </a:outerShdw>
                </a:effectLst>
              </a:rPr>
              <a:t>(Prayer)</a:t>
            </a:r>
            <a:endParaRPr lang="en-US">
              <a:effectLst>
                <a:outerShdw blurRad="38100" dist="38100" dir="2700000" algn="tl">
                  <a:srgbClr val="FFFFFF"/>
                </a:outerShdw>
              </a:effectLst>
            </a:endParaRPr>
          </a:p>
        </p:txBody>
      </p:sp>
      <p:sp>
        <p:nvSpPr>
          <p:cNvPr id="309258" name="Text Box 10"/>
          <p:cNvSpPr txBox="1">
            <a:spLocks noChangeArrowheads="1"/>
          </p:cNvSpPr>
          <p:nvPr/>
        </p:nvSpPr>
        <p:spPr bwMode="auto">
          <a:xfrm rot="4130650">
            <a:off x="5765006" y="3539332"/>
            <a:ext cx="4135437"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b="1">
                <a:effectLst>
                  <a:outerShdw blurRad="38100" dist="38100" dir="2700000" algn="tl">
                    <a:srgbClr val="FFFFFF"/>
                  </a:outerShdw>
                </a:effectLst>
              </a:rPr>
              <a:t>Gentiles</a:t>
            </a:r>
            <a:endParaRPr lang="en-US">
              <a:effectLst>
                <a:outerShdw blurRad="38100" dist="38100" dir="2700000" algn="tl">
                  <a:srgbClr val="FFFFFF"/>
                </a:outerShdw>
              </a:effectLst>
            </a:endParaRPr>
          </a:p>
        </p:txBody>
      </p:sp>
      <p:sp>
        <p:nvSpPr>
          <p:cNvPr id="309259" name="Text Box 11"/>
          <p:cNvSpPr txBox="1">
            <a:spLocks noChangeArrowheads="1"/>
          </p:cNvSpPr>
          <p:nvPr/>
        </p:nvSpPr>
        <p:spPr bwMode="auto">
          <a:xfrm>
            <a:off x="4038600" y="2895600"/>
            <a:ext cx="2111375"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b="1">
                <a:effectLst>
                  <a:outerShdw blurRad="38100" dist="38100" dir="2700000" algn="tl">
                    <a:srgbClr val="FFFFFF"/>
                  </a:outerShdw>
                </a:effectLst>
              </a:rPr>
              <a:t>Priests</a:t>
            </a:r>
            <a:endParaRPr lang="en-US">
              <a:effectLst>
                <a:outerShdw blurRad="38100" dist="38100" dir="2700000" algn="tl">
                  <a:srgbClr val="FFFFFF"/>
                </a:outerShdw>
              </a:effectLst>
            </a:endParaRPr>
          </a:p>
        </p:txBody>
      </p:sp>
      <p:sp>
        <p:nvSpPr>
          <p:cNvPr id="309260" name="Line 12"/>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latin typeface="Garamond" pitchFamily="-107" charset="0"/>
              <a:ea typeface="+mn-ea"/>
              <a:cs typeface="+mn-cs"/>
            </a:endParaRPr>
          </a:p>
        </p:txBody>
      </p:sp>
      <p:sp>
        <p:nvSpPr>
          <p:cNvPr id="309261" name="Text Box 13"/>
          <p:cNvSpPr txBox="1">
            <a:spLocks noChangeArrowheads="1"/>
          </p:cNvSpPr>
          <p:nvPr/>
        </p:nvSpPr>
        <p:spPr bwMode="auto">
          <a:xfrm rot="5400000">
            <a:off x="2998787" y="2335213"/>
            <a:ext cx="2111375"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b="1">
                <a:effectLst>
                  <a:outerShdw blurRad="38100" dist="38100" dir="2700000" algn="tl">
                    <a:srgbClr val="FFFFFF"/>
                  </a:outerShdw>
                </a:effectLst>
              </a:rPr>
              <a:t>Israel</a:t>
            </a:r>
            <a:endParaRPr lang="en-US">
              <a:effectLst>
                <a:outerShdw blurRad="38100" dist="38100" dir="2700000" algn="tl">
                  <a:srgbClr val="FFFFFF"/>
                </a:outerShdw>
              </a:effectLst>
            </a:endParaRPr>
          </a:p>
        </p:txBody>
      </p:sp>
      <p:sp>
        <p:nvSpPr>
          <p:cNvPr id="309262" name="Text Box 14"/>
          <p:cNvSpPr txBox="1">
            <a:spLocks noChangeArrowheads="1"/>
          </p:cNvSpPr>
          <p:nvPr/>
        </p:nvSpPr>
        <p:spPr bwMode="auto">
          <a:xfrm rot="5400000">
            <a:off x="4979987" y="2411413"/>
            <a:ext cx="2111375"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b="1">
                <a:effectLst>
                  <a:outerShdw blurRad="38100" dist="38100" dir="2700000" algn="tl">
                    <a:srgbClr val="FFFFFF"/>
                  </a:outerShdw>
                </a:effectLst>
              </a:rPr>
              <a:t>Israel</a:t>
            </a:r>
            <a:endParaRPr lang="en-US">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fade">
                                      <p:cBhvr>
                                        <p:cTn id="7" dur="500"/>
                                        <p:tgtEl>
                                          <p:spTgt spid="309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9258"/>
                                        </p:tgtEl>
                                        <p:attrNameLst>
                                          <p:attrName>style.visibility</p:attrName>
                                        </p:attrNameLst>
                                      </p:cBhvr>
                                      <p:to>
                                        <p:strVal val="visible"/>
                                      </p:to>
                                    </p:set>
                                    <p:animEffect transition="in" filter="fade">
                                      <p:cBhvr>
                                        <p:cTn id="12" dur="500"/>
                                        <p:tgtEl>
                                          <p:spTgt spid="3092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9260"/>
                                        </p:tgtEl>
                                        <p:attrNameLst>
                                          <p:attrName>style.visibility</p:attrName>
                                        </p:attrNameLst>
                                      </p:cBhvr>
                                      <p:to>
                                        <p:strVal val="visible"/>
                                      </p:to>
                                    </p:set>
                                    <p:animEffect transition="in" filter="fade">
                                      <p:cBhvr>
                                        <p:cTn id="17" dur="500"/>
                                        <p:tgtEl>
                                          <p:spTgt spid="3092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256"/>
                                        </p:tgtEl>
                                        <p:attrNameLst>
                                          <p:attrName>style.visibility</p:attrName>
                                        </p:attrNameLst>
                                      </p:cBhvr>
                                      <p:to>
                                        <p:strVal val="visible"/>
                                      </p:to>
                                    </p:set>
                                    <p:animEffect transition="in" filter="fade">
                                      <p:cBhvr>
                                        <p:cTn id="22" dur="500"/>
                                        <p:tgtEl>
                                          <p:spTgt spid="3092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9259"/>
                                        </p:tgtEl>
                                        <p:attrNameLst>
                                          <p:attrName>style.visibility</p:attrName>
                                        </p:attrNameLst>
                                      </p:cBhvr>
                                      <p:to>
                                        <p:strVal val="visible"/>
                                      </p:to>
                                    </p:set>
                                    <p:animEffect transition="in" filter="fade">
                                      <p:cBhvr>
                                        <p:cTn id="27" dur="500"/>
                                        <p:tgtEl>
                                          <p:spTgt spid="3092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9261"/>
                                        </p:tgtEl>
                                        <p:attrNameLst>
                                          <p:attrName>style.visibility</p:attrName>
                                        </p:attrNameLst>
                                      </p:cBhvr>
                                      <p:to>
                                        <p:strVal val="visible"/>
                                      </p:to>
                                    </p:set>
                                    <p:animEffect transition="in" filter="fade">
                                      <p:cBhvr>
                                        <p:cTn id="32" dur="500"/>
                                        <p:tgtEl>
                                          <p:spTgt spid="3092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9262"/>
                                        </p:tgtEl>
                                        <p:attrNameLst>
                                          <p:attrName>style.visibility</p:attrName>
                                        </p:attrNameLst>
                                      </p:cBhvr>
                                      <p:to>
                                        <p:strVal val="visible"/>
                                      </p:to>
                                    </p:set>
                                    <p:animEffect transition="in" filter="fade">
                                      <p:cBhvr>
                                        <p:cTn id="37" dur="500"/>
                                        <p:tgtEl>
                                          <p:spTgt spid="309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autoUpdateAnimBg="0"/>
      <p:bldP spid="309256" grpId="0" autoUpdateAnimBg="0"/>
      <p:bldP spid="309258" grpId="0" autoUpdateAnimBg="0"/>
      <p:bldP spid="309259" grpId="0" autoUpdateAnimBg="0"/>
      <p:bldP spid="309261" grpId="0" autoUpdateAnimBg="0"/>
      <p:bldP spid="309262" grpId="0" autoUpdateAnimBg="0"/>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12559</TotalTime>
  <Words>1001</Words>
  <Application>Microsoft Macintosh PowerPoint</Application>
  <PresentationFormat>On-screen Show (4:3)</PresentationFormat>
  <Paragraphs>195</Paragraphs>
  <Slides>36</Slides>
  <Notes>35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36</vt:i4>
      </vt:variant>
    </vt:vector>
  </HeadingPairs>
  <TitlesOfParts>
    <vt:vector size="49" baseType="lpstr">
      <vt:lpstr>Charcoal</vt:lpstr>
      <vt:lpstr>Arial</vt:lpstr>
      <vt:lpstr>Garamond</vt:lpstr>
      <vt:lpstr>Tahoma</vt:lpstr>
      <vt:lpstr>Times New Roman</vt:lpstr>
      <vt:lpstr>Wingdings</vt:lpstr>
      <vt:lpstr>Stream</vt:lpstr>
      <vt:lpstr>Default Design</vt:lpstr>
      <vt:lpstr>Ribbons</vt:lpstr>
      <vt:lpstr>Orbit</vt:lpstr>
      <vt:lpstr>1_Orbit</vt:lpstr>
      <vt:lpstr>1_Ribbons</vt:lpstr>
      <vt:lpstr>1_Balance</vt:lpstr>
      <vt:lpstr>أورشليم</vt:lpstr>
      <vt:lpstr>ماذا كان موقف إسرائيل من الأمم؟</vt:lpstr>
      <vt:lpstr>عشرة مستويات يهودية من القداسة في الأرض</vt:lpstr>
      <vt:lpstr>الباكورة :  تقدمات الحزم</vt:lpstr>
      <vt:lpstr>المناطق الحضرية مقابل المناطق الريفية</vt:lpstr>
      <vt:lpstr>أورشليم مقابل    المدن الأخرى</vt:lpstr>
      <vt:lpstr>Temple Mount</vt:lpstr>
      <vt:lpstr>The Rampart</vt:lpstr>
      <vt:lpstr>Court of Women</vt:lpstr>
      <vt:lpstr>Court of Israelites</vt:lpstr>
      <vt:lpstr>The Inner Temple Court and the steps leading to the Nicanor Gate</vt:lpstr>
      <vt:lpstr>The Great Basin in the Court of the Priests.</vt:lpstr>
      <vt:lpstr>البوابات الكبيرة</vt:lpstr>
      <vt:lpstr>The Holy Place</vt:lpstr>
      <vt:lpstr>The Holy of Holies</vt:lpstr>
      <vt:lpstr>حطام      بيت عنيا</vt:lpstr>
      <vt:lpstr>أسبوع الآلام</vt:lpstr>
      <vt:lpstr>الأربعة والعشرين ساعة الأخيرة</vt:lpstr>
      <vt:lpstr>جبل الزيتون</vt:lpstr>
      <vt:lpstr>جثسيماني</vt:lpstr>
      <vt:lpstr>مغارة جثسيماني</vt:lpstr>
      <vt:lpstr>أين حدث موت وقيامة المسيح؟</vt:lpstr>
      <vt:lpstr>الجلجثة وكنيسة القبر المقدس</vt:lpstr>
      <vt:lpstr>نظرة على الداخل</vt:lpstr>
      <vt:lpstr>قبر   المسيح</vt:lpstr>
      <vt:lpstr>الجلجثة</vt:lpstr>
      <vt:lpstr>بلاطة يسوع</vt:lpstr>
      <vt:lpstr>جلجثة غوردون</vt:lpstr>
      <vt:lpstr>قبر البستان</vt:lpstr>
      <vt:lpstr>مدخل صغير</vt:lpstr>
      <vt:lpstr>نظرة خاطفة إلى الداخل ....</vt:lpstr>
      <vt:lpstr>محيط قبر البستان</vt:lpstr>
      <vt:lpstr>دعم قبر الحديقة باعتباره قبر المسيح </vt:lpstr>
      <vt:lpstr>Significance to Christians</vt:lpstr>
      <vt:lpstr>Black</vt:lpstr>
      <vt:lpstr>الرابط للعرض التقديميِّ "جغرافيا الكتاب المقدَّس" متاحٌ على الموقع الإلكترونيّ:  BibleStudyDownloads.org</vt:lpstr>
    </vt:vector>
  </TitlesOfParts>
  <Manager/>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Rick Griffith</cp:lastModifiedBy>
  <cp:revision>476</cp:revision>
  <dcterms:created xsi:type="dcterms:W3CDTF">2002-07-30T01:35:17Z</dcterms:created>
  <dcterms:modified xsi:type="dcterms:W3CDTF">2023-12-12T16:18:53Z</dcterms:modified>
  <cp:category/>
</cp:coreProperties>
</file>