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5" r:id="rId2"/>
    <p:sldMasterId id="2147483653" r:id="rId3"/>
    <p:sldMasterId id="2147483651" r:id="rId4"/>
    <p:sldMasterId id="2147483894" r:id="rId5"/>
    <p:sldMasterId id="2147483909" r:id="rId6"/>
    <p:sldMasterId id="2147483921" r:id="rId7"/>
    <p:sldMasterId id="2147483933" r:id="rId8"/>
    <p:sldMasterId id="2147483945" r:id="rId9"/>
    <p:sldMasterId id="2147483957" r:id="rId10"/>
    <p:sldMasterId id="2147483971" r:id="rId11"/>
    <p:sldMasterId id="2147483983" r:id="rId12"/>
    <p:sldMasterId id="2147483987" r:id="rId13"/>
  </p:sldMasterIdLst>
  <p:notesMasterIdLst>
    <p:notesMasterId r:id="rId98"/>
  </p:notesMasterIdLst>
  <p:sldIdLst>
    <p:sldId id="309" r:id="rId14"/>
    <p:sldId id="393" r:id="rId15"/>
    <p:sldId id="402" r:id="rId16"/>
    <p:sldId id="332" r:id="rId17"/>
    <p:sldId id="403" r:id="rId18"/>
    <p:sldId id="404" r:id="rId19"/>
    <p:sldId id="405" r:id="rId20"/>
    <p:sldId id="408" r:id="rId21"/>
    <p:sldId id="410" r:id="rId22"/>
    <p:sldId id="413" r:id="rId23"/>
    <p:sldId id="456" r:id="rId24"/>
    <p:sldId id="457" r:id="rId25"/>
    <p:sldId id="458" r:id="rId26"/>
    <p:sldId id="459" r:id="rId27"/>
    <p:sldId id="460" r:id="rId28"/>
    <p:sldId id="461" r:id="rId29"/>
    <p:sldId id="392" r:id="rId30"/>
    <p:sldId id="462" r:id="rId31"/>
    <p:sldId id="463" r:id="rId32"/>
    <p:sldId id="464" r:id="rId33"/>
    <p:sldId id="469" r:id="rId34"/>
    <p:sldId id="465" r:id="rId35"/>
    <p:sldId id="466" r:id="rId36"/>
    <p:sldId id="467" r:id="rId37"/>
    <p:sldId id="468" r:id="rId38"/>
    <p:sldId id="391" r:id="rId39"/>
    <p:sldId id="470" r:id="rId40"/>
    <p:sldId id="471" r:id="rId41"/>
    <p:sldId id="472" r:id="rId42"/>
    <p:sldId id="389" r:id="rId43"/>
    <p:sldId id="387" r:id="rId44"/>
    <p:sldId id="388" r:id="rId45"/>
    <p:sldId id="381" r:id="rId46"/>
    <p:sldId id="333" r:id="rId47"/>
    <p:sldId id="334" r:id="rId48"/>
    <p:sldId id="384" r:id="rId49"/>
    <p:sldId id="335" r:id="rId50"/>
    <p:sldId id="382" r:id="rId51"/>
    <p:sldId id="383" r:id="rId52"/>
    <p:sldId id="385" r:id="rId53"/>
    <p:sldId id="386" r:id="rId54"/>
    <p:sldId id="257" r:id="rId55"/>
    <p:sldId id="258" r:id="rId56"/>
    <p:sldId id="259" r:id="rId57"/>
    <p:sldId id="260" r:id="rId58"/>
    <p:sldId id="261" r:id="rId59"/>
    <p:sldId id="262" r:id="rId60"/>
    <p:sldId id="263" r:id="rId61"/>
    <p:sldId id="264" r:id="rId62"/>
    <p:sldId id="265" r:id="rId63"/>
    <p:sldId id="266" r:id="rId64"/>
    <p:sldId id="267" r:id="rId65"/>
    <p:sldId id="268" r:id="rId66"/>
    <p:sldId id="269" r:id="rId67"/>
    <p:sldId id="270" r:id="rId68"/>
    <p:sldId id="271" r:id="rId69"/>
    <p:sldId id="272" r:id="rId70"/>
    <p:sldId id="416" r:id="rId71"/>
    <p:sldId id="274" r:id="rId72"/>
    <p:sldId id="275" r:id="rId73"/>
    <p:sldId id="276" r:id="rId74"/>
    <p:sldId id="285" r:id="rId75"/>
    <p:sldId id="286" r:id="rId76"/>
    <p:sldId id="287" r:id="rId77"/>
    <p:sldId id="288" r:id="rId78"/>
    <p:sldId id="289" r:id="rId79"/>
    <p:sldId id="290" r:id="rId80"/>
    <p:sldId id="291" r:id="rId81"/>
    <p:sldId id="292" r:id="rId82"/>
    <p:sldId id="298" r:id="rId83"/>
    <p:sldId id="299" r:id="rId84"/>
    <p:sldId id="300" r:id="rId85"/>
    <p:sldId id="317" r:id="rId86"/>
    <p:sldId id="318" r:id="rId87"/>
    <p:sldId id="473" r:id="rId88"/>
    <p:sldId id="320" r:id="rId89"/>
    <p:sldId id="321" r:id="rId90"/>
    <p:sldId id="322" r:id="rId91"/>
    <p:sldId id="323" r:id="rId92"/>
    <p:sldId id="324" r:id="rId93"/>
    <p:sldId id="325" r:id="rId94"/>
    <p:sldId id="326" r:id="rId95"/>
    <p:sldId id="412" r:id="rId96"/>
    <p:sldId id="455" r:id="rId97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3" autoAdjust="0"/>
    <p:restoredTop sz="94249" autoAdjust="0"/>
  </p:normalViewPr>
  <p:slideViewPr>
    <p:cSldViewPr>
      <p:cViewPr>
        <p:scale>
          <a:sx n="85" d="100"/>
          <a:sy n="85" d="100"/>
        </p:scale>
        <p:origin x="2416" y="1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54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03FA1E-5AE3-444F-BD24-375153033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7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8116AF-4A3A-5E45-8A51-A3A2DB491C5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2B1CC4-6E85-4649-B6E4-2F31AD5F69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A2737-B884-6041-BA41-803E84ED7B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2B1CC4-6E85-4649-B6E4-2F31AD5F69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F8693-A190-2A4C-AD19-1F5A90BE5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3BB37-3CFE-C748-84CB-D399F01B11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BC2DF-B448-6749-95E3-E4F6F0A929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05E03-1FFC-7545-9194-D19C9DEA5E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FE3F08-1940-894C-A5E9-DDC92C06DF6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26CD4-3544-294E-8FB7-C0230FE52C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978572-18B4-DD4A-BA61-6349520D5A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42809C-2FBE-4945-BF5C-B2EBC419788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75B7D-FB2F-2A46-956D-5B1DA9BD7F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E201F-82C9-864F-BD83-E77DB5C0C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3D1591-69CA-B146-BCC1-EC0A5E26C2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F1B7C-FC45-D146-9119-823662EBE9F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80205-FBFB-3C40-9F75-88BB8679FE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8AD93F-0308-4E48-9517-C91BC38D669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41B0F-3678-9B4F-A879-0672A912E0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C00A71-CE5D-B14F-A2A2-E7E32633D2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062B0-19AD-AB43-9103-AF893B8E52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CDC957-D919-9C47-9069-FA9AF58701B6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AAFE-DA30-5F48-B6CD-1F49CEDBFB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EAB48-821A-954F-A92A-A89AF974136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ED116-F434-EC42-95C6-5095DBCC4FD6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F5A628-D9C5-AD49-9A06-7ADB4DCC772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95A9D-6C85-EA4E-96C4-066E6557E551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19ADF8-346A-A241-92E1-AC393321AD3C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BEDCF7-1BAC-CF4C-BD75-8118EE45EEB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32C963-63EF-F649-BA0D-B9FC36708E7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20540-E348-CA43-8EEA-7734987C0A9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62B40-31B3-524D-A71C-7328F02EE7F5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49BCA-0E2A-D44E-865C-F81383D9B409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6E641-F2B5-244B-AE70-710BF6EC853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D9D1A8-2859-644F-956D-F8CACE295DF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76EA5-1170-9F4C-8CB1-600D4EABA2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53252-EC3F-DF49-B4D5-824B2FA8C1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66413-866B-9749-9AF6-E53285DC43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FF39-A4BD-1840-9D8B-C497067A87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8076-6734-7340-84F9-C3AA63B020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B9D86-14E2-244C-AC9D-66CBF29A1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D1D9-3508-9C49-BCA4-ECA4CA7692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1C05B-2EBC-424D-A89F-8A8BCD8590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EB73C-EBAF-2647-86B6-6A638257A2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2C42AD-2958-814D-A231-9AACECCB88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38194-F640-2F41-B6A1-BD5A2B1A3C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36482-1E72-0F4F-A8C1-DEEE635D8F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EE30-DF29-654E-8A4D-44AD89E905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190E4-8196-A74F-A25B-9C87BC7F89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9159A-78EB-6D4A-9A2E-B33F27F4C0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A281A-C03F-BE43-9B38-525FB5F9C9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59D4F-891C-3D44-AFE8-5B957A18F0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C757074-2F13-C74B-AB89-76181DA1C2D9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58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87449-3510-AB4E-88D3-9B2C6D4AF3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03EF-69F3-134B-8552-76A5C9D33A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8C66CA-D5C7-FB48-8D5B-6277968F12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00B0F-29D4-0847-A36B-1E65842E15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044E-11B8-2C4E-9A23-174F621443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EC691-BE3D-7440-AAF0-7DCE786032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3D634-4AF0-0A4A-B974-16EAC8876A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B7254-25F9-EE48-BB39-232A427CB8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DACE7-6465-454D-AE59-F47C5B7B21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latin typeface="Times" charset="0"/>
                <a:ea typeface="ＭＳ Ｐゴシック" charset="0"/>
                <a:cs typeface="ＭＳ Ｐゴシック" charset="0"/>
              </a:rPr>
              <a:t>trans. H. Rackham, Loeb Classical Library [London: Heinemann/Cambridge, MA: Harvard Univ. Press, 1969], 5.15, 73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8E42F-69E0-804D-A6B8-8A1F3E3B2F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C69B9-C62B-4F4E-922C-814E576DB4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7FF64-5A12-8A49-AE61-732FABB3C0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C16A1-A920-1843-B1AE-7159681E8A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F09E57-1315-4B47-819B-6273CDB0F1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7E680-8706-8D47-8192-CD8A868C07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C18A4-BA04-1E4C-A588-DC685E17B0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BB72C-E357-0D4C-A666-ED3641AC4E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A334D-C0B2-444C-A9E0-90F8B55E52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A560-7CD1-B645-AE34-F66474421C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5866A-08E6-7146-A59E-0D46A70926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B229C-59D4-834E-A2B1-0305173EF2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9EFBF-4172-B64D-A780-AF3E712280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C2A44-F350-A440-9CB4-05EF9D062A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91B361-1172-5A4E-9659-8589AEE258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FF9C4-7C01-BD46-AC4A-26F1F1FAB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9FD6-92D5-774C-B685-E30EE79267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5C67C-00AF-714F-8597-F8EC5B6C57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5A4A8-4F9D-9F42-A738-28F407E744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C0F467-0610-4A44-B3E8-674CD79B4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490D-A2B5-4544-9745-68FB60E60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99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76B41-83BA-D045-8369-89A22B03A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42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40AF4-EBAF-6844-AB37-646A227769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187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3718F-FA68-9247-9252-337464DFF2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4C5A-3CA3-394E-AF32-536536B66F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709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BAEE0-F3CD-A44B-993B-CE52E563E9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74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6B31B-200E-4945-BCE0-B835FB57D1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178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B8D5-9172-594B-A6FE-3E2A6C94BF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88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F9C8-7249-6741-A1E8-5FF501FBE9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876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C2D33-AFE0-694E-A7A3-D65CA7A722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4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A16C-1EA9-5F4B-8C4A-BD9C13880E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207FF-8FBE-5843-8FF3-303525BF9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6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2A3F-558F-0C42-A698-84BF1DFC83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149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89ED-4133-2F44-B0B2-596AE9C3F9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6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3BB3-8A7A-1749-99AC-2C18392983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94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FE3D-FA31-4944-8012-5EC295F88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775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B7C7-420E-7349-AF98-E9F395A785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182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F1AC3-D348-9240-9A26-25E28BFE43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776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4C9A2-AB19-C24C-A4A8-EEDA88FB5B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36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2C4C2-349C-A349-BBDE-9BA9B1465B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682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0DC6C-852A-A44A-8E30-4823828E3F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89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7D496-A184-B64E-8FE9-22C0485284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1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C50E-D10D-BD4D-81D3-B34E90589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97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DAAC-036A-0F41-AAB4-7F462F43F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271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0392-1BB5-6D43-B3ED-F46129ECC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839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E312-B8ED-2B4F-AE24-43D4AED749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466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AF0F9-83A0-5444-8702-A6D8612AD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825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BF76-E293-DD40-957F-EAE8144C6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567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B517-AE44-F84A-BB62-38CD74EDB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330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BE04-3CE3-1E49-8AAF-EE98248F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790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E1D7-DA3F-E340-BD64-5FA22D24E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781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4F74-B1F0-B742-8C54-A28C81A61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133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F6DC-14F3-7040-9B0D-6EE5FFE9D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2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D807-3946-F849-92C6-393BBC1D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26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1837-FB75-9140-AC9F-465BD2F4E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534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8145292F-3874-2548-8070-53032365A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6903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ED858392-A180-2E42-9539-F9A59E91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5956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FEE7-384D-DB4E-8060-22A21686F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0835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7C7EA-9FA8-5643-A785-24A59F9D3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30477"/>
      </p:ext>
    </p:extLst>
  </p:cSld>
  <p:clrMapOvr>
    <a:masterClrMapping/>
  </p:clrMapOvr>
  <p:transition spd="med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6C6CB-73B6-9340-B73B-FD461AF6FD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07360"/>
      </p:ext>
    </p:extLst>
  </p:cSld>
  <p:clrMapOvr>
    <a:masterClrMapping/>
  </p:clrMapOvr>
  <p:transition spd="med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247A-1B9F-3444-A5F6-04407D193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55765"/>
      </p:ext>
    </p:extLst>
  </p:cSld>
  <p:clrMapOvr>
    <a:masterClrMapping/>
  </p:clrMapOvr>
  <p:transition spd="med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B211-C4F6-A84E-9F0A-2B23E25AC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40399"/>
      </p:ext>
    </p:extLst>
  </p:cSld>
  <p:clrMapOvr>
    <a:masterClrMapping/>
  </p:clrMapOvr>
  <p:transition spd="med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9D8F-8FCC-904E-B2E0-759953AA5B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54193"/>
      </p:ext>
    </p:extLst>
  </p:cSld>
  <p:clrMapOvr>
    <a:masterClrMapping/>
  </p:clrMapOvr>
  <p:transition spd="med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776F-276D-0E43-A665-2D3EB072B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3763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18471-E089-8049-AAC5-4E9863B94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0490"/>
      </p:ext>
    </p:extLst>
  </p:cSld>
  <p:clrMapOvr>
    <a:masterClrMapping/>
  </p:clrMapOvr>
  <p:transition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C732-0247-F440-A5B6-B2235B609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58995"/>
      </p:ext>
    </p:extLst>
  </p:cSld>
  <p:clrMapOvr>
    <a:masterClrMapping/>
  </p:clrMapOvr>
  <p:transition spd="med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A542-366A-D545-A87B-280AF5AD3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21929"/>
      </p:ext>
    </p:extLst>
  </p:cSld>
  <p:clrMapOvr>
    <a:masterClrMapping/>
  </p:clrMapOvr>
  <p:transition spd="med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F8AA-99DE-8747-AC68-0E43D1EC94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30169"/>
      </p:ext>
    </p:extLst>
  </p:cSld>
  <p:clrMapOvr>
    <a:masterClrMapping/>
  </p:clrMapOvr>
  <p:transition spd="med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5967-BF5E-F545-A013-F94E885EF5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38418"/>
      </p:ext>
    </p:extLst>
  </p:cSld>
  <p:clrMapOvr>
    <a:masterClrMapping/>
  </p:clrMapOvr>
  <p:transition spd="med"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D5F2-8DDF-7B4E-A3B4-72D92CD4B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1425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364A-F4CA-824A-AD3A-8F55DA31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4209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6B69-F60B-A94E-8666-5A2F00F07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843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1E3D-39D9-734C-813F-FAA4902B7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3524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E34D0-7442-4F48-AC01-DFE708450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8465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1C219-22E4-C34F-8F07-D54E78BE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45049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62AE4-05F3-EB4F-92EF-48EBC7844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49A9F-DE20-424D-8384-340CA5A31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6649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4179E-8806-4B46-9821-29DD23BA3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3667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1D10A-8387-A847-9A78-59526E2B8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80606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6F64-5716-9E43-8DAC-A53B63A0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85120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D44E-B55F-C444-90B1-8DBD7AD4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79399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96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D5044-3AC9-A146-864B-2EF48C02C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0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164B7-C6AF-0E45-9A1D-ADFC5F283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2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6A32-1A6D-1F4B-A069-BC4EDA6A7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51E6-50E6-064C-8F54-64E63161C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6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B0C1-C5CC-6847-AEEF-3BE4754A2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1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63FE8-C792-7C40-AD6E-51D2AB3AC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15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579C0-1B3A-7346-9A1F-120908060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7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A1EC-6206-874B-8147-1910339CD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2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3193-ED04-6F48-B861-129A93710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9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8778-74D0-2949-867F-5B7DEE466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77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C8D29-8549-964B-961C-1CE464F8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79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163D-3B35-F04F-998E-72A719D26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71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7669-2077-0C42-ADC9-089C3E57B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2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D3473-B5E4-1E44-AD47-9B07156F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0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915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15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A3C866-98F9-BA46-80B0-C9FE095F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7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9D9EE-2433-254B-8434-7F94E7B14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6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F7A7B-7E81-5842-9BB7-641BADE4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08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5770-3596-4849-9CD0-D864BFEE6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3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2FF2-264B-2247-B55C-AEA377D4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74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CED4-F9D2-774B-9C1C-75047F223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9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94BC-B506-684F-AA3F-1A0A4AC0E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2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C2DB-3B74-AB40-AFC0-ECE10F7E2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23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EADD-0E47-3341-B142-119CF6729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3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8C665-974C-9545-B162-7D7BCF592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1C307-843C-B74B-B979-C17C23013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4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E3ED-EEBE-3843-ABF5-FCA16896C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6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15B76-B59C-C947-BECC-A6FA8026E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51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79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45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7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81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07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7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694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62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17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97A3-611B-FF41-AF94-CA326FB9D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89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6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33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31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599F-824A-4BCD-AAB4-66DCAA488A4B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FCE6A0-5AED-448C-9A1D-3B6D7A9D1C5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32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516D-6173-4571-8598-7468761D9FC9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4BE964-9F78-436B-B795-A411EF266AE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197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3B496-B8F1-49AA-A3BD-E2EB9ACB4A32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C11DB7-EC2C-4E39-9DDF-1037A9512EB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464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5B14-AAB2-41B2-BBD7-0C5CBA70D708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EF9780-FA63-40A3-B536-CA4D73FBDDE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026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F62-8689-4A9C-96C5-9FE6363D98CD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ED45A12-25F3-430A-BE5C-B557D2A5341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77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9B32-1666-4566-BE43-1616C0376EF8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FCC939-4F80-43A5-B1B2-3A59DDEEDD8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190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C66-F954-44D3-A8C5-E5D406749816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AC1279-0FF9-46B4-95BB-D1ADE994E9B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28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7622-75FA-AE47-8F64-BA8A5D201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1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7190F-A369-413C-8456-74643C8146B5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B065E9-34C5-4F16-A161-E1D4590B191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011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1A52-1635-4748-AF1E-11B9EA6B7268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F4ABB9-9E8C-4BD7-AF64-7171ABE4CB1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981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9DD0A-E52E-468A-A972-A7E800C29CBB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722004-5836-4A23-AEF6-9C17148725D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81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90A2-04F2-4C22-B444-813A5B795675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A90C11-A3B1-4CBE-AA84-12057CD2051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576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D901-5E59-7B43-A9F7-14F4D9550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49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5161-CB35-E84A-B92A-197DD9289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78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CEDEB-C91F-354E-8017-B25149523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DF7EE-4D50-794D-B8F5-91188891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71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76B41-83BA-D045-8369-89A22B03A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13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40AF4-EBAF-6844-AB37-646A22776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8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79B0F-4F55-734C-978E-3ED54EF6C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84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3718F-FA68-9247-9252-337464DFF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56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4C5A-3CA3-394E-AF32-536536B66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60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BAEE0-F3CD-A44B-993B-CE52E563E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968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6B31B-200E-4945-BCE0-B835FB57D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25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B8D5-9172-594B-A6FE-3E2A6C94B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2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E98D-E418-FC40-87E4-C700292D6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7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9E857-5F65-9449-A89C-16A354B30C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09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0F7E3-1C96-D04B-AFB4-E16C182F5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1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3B25-8F55-9E42-9462-376B0D78EF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91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CDA77-21FC-E54E-8FE4-D25A10EE89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1DEE7-9933-9C40-BEEC-B37B2CC9A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53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CA2E-68D6-6044-B1A9-F964EB8A9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206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0B0A-A598-E144-BFC6-4DD88534D8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79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490A-90B2-154A-AAED-2DE142F09B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86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869A-0581-5A4C-BF79-B33D347EE2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402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109B7-25B2-D341-AC62-69771AABFD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393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FB1A4-B7E0-C443-97F9-EB199BB41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766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D901-5E59-7B43-A9F7-14F4D95506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53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5161-CB35-E84A-B92A-197DD9289C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70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CEDEB-C91F-354E-8017-B25149523F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671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DF7EE-4D50-794D-B8F5-911888915F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390B203-40C2-A743-A6B5-9955D5312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68BFBC-2051-C045-8CB9-E21D54743C6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4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024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53C39C-C445-C44D-9C89-92FD38CF3524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33A5C97-87D1-8142-A30F-6E11483766D2}" type="slidenum">
              <a:rPr lang="en-US"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29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93E3B92-7F6B-174B-8898-2A458C24850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4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2CFF257-B3E2-3845-BB49-17CF061C2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7790F49-D51F-CB47-AA74-0951E5CF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955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9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55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955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559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955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55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904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7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8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4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05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905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05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905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5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05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5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E9071F85-BE33-714E-80DF-352FF51BB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2516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alpha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7B8087-B748-4970-9A5F-91C0A782F11B}" type="datetimeFigureOut">
              <a:rPr lang="en-US">
                <a:solidFill>
                  <a:prstClr val="white">
                    <a:alpha val="50000"/>
                  </a:prstClr>
                </a:solidFill>
                <a:latin typeface="Arial"/>
                <a:ea typeface="+mn-ea"/>
              </a:rPr>
              <a:pPr>
                <a:defRPr/>
              </a:pPr>
              <a:t>12/12/23</a:t>
            </a:fld>
            <a:endParaRPr lang="en-US">
              <a:solidFill>
                <a:prstClr val="white">
                  <a:alpha val="50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43CE3E-47D4-4ABF-BD48-04BDF9B0A0FE}" type="slidenum">
              <a:rPr lang="en-US" altLang="en-US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3867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B4E3F15A-0697-8C46-924F-7C6829061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7510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4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3F3817FD-58C2-8743-813B-60C1622552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7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B4E3F15A-0697-8C46-924F-7C68290613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1588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1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5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06.jpeg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56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851275" cy="2132856"/>
          </a:xfrm>
          <a:gradFill flip="none" rotWithShape="1">
            <a:gsLst>
              <a:gs pos="0">
                <a:schemeClr val="bg2"/>
              </a:gs>
              <a:gs pos="100000">
                <a:srgbClr val="0432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ar-JO" sz="6600" dirty="0">
                <a:latin typeface="Arial"/>
                <a:cs typeface="Arial"/>
              </a:rPr>
              <a:t>إسرائيل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-1" y="2132856"/>
            <a:ext cx="3851275" cy="195845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0432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6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9pPr>
          </a:lstStyle>
          <a:p>
            <a:pPr marL="528638" indent="-287338" algn="r" rtl="1">
              <a:buFont typeface="Arial" panose="020B0604020202020204" pitchFamily="34" charset="0"/>
              <a:buChar char="•"/>
            </a:pPr>
            <a:r>
              <a:rPr lang="ar-JO" sz="3200" dirty="0"/>
              <a:t>المناطق الطولية</a:t>
            </a:r>
            <a:endParaRPr lang="en-US" sz="3200" dirty="0"/>
          </a:p>
          <a:p>
            <a:pPr marL="528638" indent="-287338" algn="r" rtl="1">
              <a:buFont typeface="Arial" panose="020B0604020202020204" pitchFamily="34" charset="0"/>
              <a:buChar char="•"/>
            </a:pPr>
            <a:r>
              <a:rPr lang="ar-JO" sz="3200" dirty="0"/>
              <a:t>المدن الجنوبية</a:t>
            </a:r>
            <a:endParaRPr lang="en-US" sz="3200" dirty="0"/>
          </a:p>
          <a:p>
            <a:pPr marL="528638" indent="-287338" algn="r" rtl="1">
              <a:buFont typeface="Arial" panose="020B0604020202020204" pitchFamily="34" charset="0"/>
              <a:buChar char="•"/>
            </a:pPr>
            <a:r>
              <a:rPr lang="ar-JO" sz="3200" dirty="0"/>
              <a:t>مخطوطات البحر الميت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6FE7B3-16F4-3465-853E-52CD34A74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سلسلة    الجبال  الوسطى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3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شفيلا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أرض زراعية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53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سلسلة    الجبال  الوسطى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5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تلال اليهودية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46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441391" y="1003437"/>
            <a:ext cx="3101590" cy="1077218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9026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وادي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يزرعيل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312418" y="1912988"/>
            <a:ext cx="3230563" cy="1171104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تسمى أيضاً : سهول مجدو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9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جبل تابور         في               وادي يزرعيل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1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سلسلة           الجبال          الوسطى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5024"/>
            <a:ext cx="4211638" cy="2448271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تؤدي التلال إلى تدفق المياه شرقًا أو غربًا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تقع الإرتفاعات العليا في الجنوب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144310"/>
            <a:ext cx="39624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91200" y="274638"/>
            <a:ext cx="2895600" cy="44497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اتبع إبراهيم الجبال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5" descr="10 Abraha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41813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برية يهوذا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143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في أقسام الشمال والجنوب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88268"/>
            <a:ext cx="292576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الأردن المتصدع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0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9" name="Rectangle 7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>
                <a:cs typeface="+mj-cs"/>
              </a:rPr>
              <a:t>Quiz #2</a:t>
            </a:r>
          </a:p>
        </p:txBody>
      </p:sp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D6D6D"/>
              </a:clrFrom>
              <a:clrTo>
                <a:srgbClr val="6D6D6D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465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8599980" y="76200"/>
            <a:ext cx="357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2400" b="1" dirty="0">
                <a:latin typeface="Times New Roman" charset="0"/>
                <a:cs typeface="+mn-cs"/>
              </a:rPr>
              <a:t>2</a:t>
            </a:r>
            <a:endParaRPr lang="en-US" sz="2400" b="1" dirty="0">
              <a:latin typeface="Times New Roman" charset="0"/>
              <a:cs typeface="+mn-cs"/>
            </a:endParaRPr>
          </a:p>
        </p:txBody>
      </p:sp>
      <p:sp>
        <p:nvSpPr>
          <p:cNvPr id="340998" name="Line 6"/>
          <p:cNvSpPr>
            <a:spLocks noChangeShapeType="1"/>
          </p:cNvSpPr>
          <p:nvPr/>
        </p:nvSpPr>
        <p:spPr bwMode="auto">
          <a:xfrm>
            <a:off x="5181600" y="4191000"/>
            <a:ext cx="396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5181600" y="4953000"/>
            <a:ext cx="3968750" cy="138499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altLang="zh-CN" sz="2800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الاختبار رقم 2: </a:t>
            </a: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altLang="zh-CN" sz="2800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كل موقع جغرافي </a:t>
            </a:r>
          </a:p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altLang="zh-CN" sz="2800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في الأناجيل</a:t>
            </a:r>
            <a:endParaRPr lang="en-US" sz="2800" dirty="0"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انحدار عميق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000935"/>
            <a:ext cx="38100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برية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اليهودية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باتجاه الشرق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إلى بحر الملح أدناه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89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00" y="4953000"/>
            <a:ext cx="88900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solidFill>
                  <a:prstClr val="white"/>
                </a:solidFill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تل السلطان - رسم تخطيطي للمقطع العرضي لنظام التحصين في أريحا بناءً على خندق كينيون الغربي.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099" name="Picture 2" descr="Cross-section of Jericho's w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6019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93919" y="3429000"/>
            <a:ext cx="2214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ارتفاع 3-4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32300" y="2514600"/>
            <a:ext cx="1627188" cy="0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effectLst>
            <a:glow rad="228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97413" y="3702050"/>
            <a:ext cx="1474787" cy="0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effectLst>
            <a:glow rad="228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35200" y="762000"/>
            <a:ext cx="3937000" cy="0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effectLst>
            <a:glow rad="228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93919" y="609600"/>
            <a:ext cx="2922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سور الطوب الثاني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93919" y="2222500"/>
            <a:ext cx="22140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عرض 2 م،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ارتفاع 5-6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066800" y="1447800"/>
            <a:ext cx="76200" cy="2273300"/>
          </a:xfrm>
          <a:prstGeom prst="straightConnector1">
            <a:avLst/>
          </a:prstGeom>
          <a:ln w="38100">
            <a:solidFill>
              <a:srgbClr val="FFFFFF"/>
            </a:solidFill>
            <a:headEnd type="arrow"/>
            <a:tailEnd type="arrow"/>
          </a:ln>
          <a:effectLst>
            <a:glow rad="2286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87463" y="2292350"/>
            <a:ext cx="998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15 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هضبة               شرق الأردن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ea typeface="ＭＳ Ｐゴシック" charset="0"/>
              </a:rPr>
              <a:t>هضبة شرق الأردن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2776"/>
            <a:ext cx="3267075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جبل نبو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581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3465959" cy="2192288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النقب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323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Sina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847407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8925" y="548680"/>
            <a:ext cx="4067051" cy="875184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شبه جزيرة سيناء</a:t>
            </a:r>
            <a:endParaRPr lang="en-US" sz="3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8529638" y="60325"/>
            <a:ext cx="5084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sz="2400" dirty="0">
                <a:solidFill>
                  <a:schemeClr val="bg1"/>
                </a:solidFill>
                <a:latin typeface="Charcoal" charset="0"/>
                <a:cs typeface="+mn-cs"/>
              </a:rPr>
              <a:t>54</a:t>
            </a:r>
            <a:endParaRPr lang="en-US" sz="2400" dirty="0">
              <a:solidFill>
                <a:schemeClr val="bg2"/>
              </a:solidFill>
              <a:latin typeface="Charcoal" charset="0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152400"/>
            <a:ext cx="7315200" cy="7620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التجارة من مصر إلى بلاد ما بين النهرين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275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3" name="Freeform 5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 descr="ExodusMapBeitzel3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20"/>
          <a:stretch/>
        </p:blipFill>
        <p:spPr bwMode="auto">
          <a:xfrm>
            <a:off x="0" y="0"/>
            <a:ext cx="808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64288" y="2852936"/>
            <a:ext cx="1951712" cy="2328664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ar-JO" sz="3200" b="1" dirty="0">
                <a:latin typeface="Arial" panose="020B0604020202020204" pitchFamily="34" charset="0"/>
                <a:cs typeface="Arial" panose="020B0604020202020204" pitchFamily="34" charset="0"/>
              </a:rPr>
              <a:t>طريق الملوك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45" name="Freeform 5"/>
          <p:cNvSpPr>
            <a:spLocks/>
          </p:cNvSpPr>
          <p:nvPr/>
        </p:nvSpPr>
        <p:spPr bwMode="auto">
          <a:xfrm>
            <a:off x="0" y="-84138"/>
            <a:ext cx="6716713" cy="6462713"/>
          </a:xfrm>
          <a:custGeom>
            <a:avLst/>
            <a:gdLst/>
            <a:ahLst/>
            <a:cxnLst>
              <a:cxn ang="0">
                <a:pos x="0" y="3360"/>
              </a:cxn>
              <a:cxn ang="0">
                <a:pos x="267" y="3315"/>
              </a:cxn>
              <a:cxn ang="0">
                <a:pos x="444" y="3324"/>
              </a:cxn>
              <a:cxn ang="0">
                <a:pos x="702" y="3315"/>
              </a:cxn>
              <a:cxn ang="0">
                <a:pos x="889" y="3377"/>
              </a:cxn>
              <a:cxn ang="0">
                <a:pos x="1013" y="3413"/>
              </a:cxn>
              <a:cxn ang="0">
                <a:pos x="1227" y="3484"/>
              </a:cxn>
              <a:cxn ang="0">
                <a:pos x="1316" y="3511"/>
              </a:cxn>
              <a:cxn ang="0">
                <a:pos x="1636" y="3573"/>
              </a:cxn>
              <a:cxn ang="0">
                <a:pos x="1716" y="3617"/>
              </a:cxn>
              <a:cxn ang="0">
                <a:pos x="1876" y="3724"/>
              </a:cxn>
              <a:cxn ang="0">
                <a:pos x="2053" y="3760"/>
              </a:cxn>
              <a:cxn ang="0">
                <a:pos x="2187" y="3786"/>
              </a:cxn>
              <a:cxn ang="0">
                <a:pos x="2293" y="3813"/>
              </a:cxn>
              <a:cxn ang="0">
                <a:pos x="2373" y="3857"/>
              </a:cxn>
              <a:cxn ang="0">
                <a:pos x="2400" y="3866"/>
              </a:cxn>
              <a:cxn ang="0">
                <a:pos x="2516" y="3955"/>
              </a:cxn>
              <a:cxn ang="0">
                <a:pos x="2596" y="3991"/>
              </a:cxn>
              <a:cxn ang="0">
                <a:pos x="2782" y="4071"/>
              </a:cxn>
              <a:cxn ang="0">
                <a:pos x="3093" y="4044"/>
              </a:cxn>
              <a:cxn ang="0">
                <a:pos x="3200" y="3973"/>
              </a:cxn>
              <a:cxn ang="0">
                <a:pos x="3253" y="3937"/>
              </a:cxn>
              <a:cxn ang="0">
                <a:pos x="3333" y="3840"/>
              </a:cxn>
              <a:cxn ang="0">
                <a:pos x="3396" y="3769"/>
              </a:cxn>
              <a:cxn ang="0">
                <a:pos x="3458" y="3653"/>
              </a:cxn>
              <a:cxn ang="0">
                <a:pos x="3502" y="3493"/>
              </a:cxn>
              <a:cxn ang="0">
                <a:pos x="3600" y="3351"/>
              </a:cxn>
              <a:cxn ang="0">
                <a:pos x="3653" y="3226"/>
              </a:cxn>
              <a:cxn ang="0">
                <a:pos x="3707" y="3022"/>
              </a:cxn>
              <a:cxn ang="0">
                <a:pos x="3724" y="2969"/>
              </a:cxn>
              <a:cxn ang="0">
                <a:pos x="3689" y="2764"/>
              </a:cxn>
              <a:cxn ang="0">
                <a:pos x="3707" y="2657"/>
              </a:cxn>
              <a:cxn ang="0">
                <a:pos x="3716" y="2426"/>
              </a:cxn>
              <a:cxn ang="0">
                <a:pos x="3769" y="2417"/>
              </a:cxn>
              <a:cxn ang="0">
                <a:pos x="3849" y="2391"/>
              </a:cxn>
              <a:cxn ang="0">
                <a:pos x="3884" y="2337"/>
              </a:cxn>
              <a:cxn ang="0">
                <a:pos x="3902" y="2284"/>
              </a:cxn>
              <a:cxn ang="0">
                <a:pos x="3884" y="2257"/>
              </a:cxn>
              <a:cxn ang="0">
                <a:pos x="3893" y="2231"/>
              </a:cxn>
              <a:cxn ang="0">
                <a:pos x="3884" y="2097"/>
              </a:cxn>
              <a:cxn ang="0">
                <a:pos x="3902" y="1893"/>
              </a:cxn>
              <a:cxn ang="0">
                <a:pos x="3911" y="1866"/>
              </a:cxn>
              <a:cxn ang="0">
                <a:pos x="3920" y="1751"/>
              </a:cxn>
              <a:cxn ang="0">
                <a:pos x="4009" y="1724"/>
              </a:cxn>
              <a:cxn ang="0">
                <a:pos x="4036" y="1457"/>
              </a:cxn>
              <a:cxn ang="0">
                <a:pos x="4053" y="1155"/>
              </a:cxn>
              <a:cxn ang="0">
                <a:pos x="4116" y="995"/>
              </a:cxn>
              <a:cxn ang="0">
                <a:pos x="4160" y="773"/>
              </a:cxn>
              <a:cxn ang="0">
                <a:pos x="4169" y="613"/>
              </a:cxn>
              <a:cxn ang="0">
                <a:pos x="4178" y="320"/>
              </a:cxn>
              <a:cxn ang="0">
                <a:pos x="4187" y="266"/>
              </a:cxn>
              <a:cxn ang="0">
                <a:pos x="4222" y="62"/>
              </a:cxn>
              <a:cxn ang="0">
                <a:pos x="4231" y="0"/>
              </a:cxn>
            </a:cxnLst>
            <a:rect l="0" t="0" r="r" b="b"/>
            <a:pathLst>
              <a:path w="4231" h="4071">
                <a:moveTo>
                  <a:pt x="0" y="3360"/>
                </a:moveTo>
                <a:cubicBezTo>
                  <a:pt x="89" y="3329"/>
                  <a:pt x="172" y="3328"/>
                  <a:pt x="267" y="3315"/>
                </a:cubicBezTo>
                <a:cubicBezTo>
                  <a:pt x="311" y="3299"/>
                  <a:pt x="412" y="3321"/>
                  <a:pt x="444" y="3324"/>
                </a:cubicBezTo>
                <a:cubicBezTo>
                  <a:pt x="532" y="3318"/>
                  <a:pt x="615" y="3302"/>
                  <a:pt x="702" y="3315"/>
                </a:cubicBezTo>
                <a:cubicBezTo>
                  <a:pt x="764" y="3335"/>
                  <a:pt x="826" y="3356"/>
                  <a:pt x="889" y="3377"/>
                </a:cubicBezTo>
                <a:cubicBezTo>
                  <a:pt x="927" y="3389"/>
                  <a:pt x="978" y="3389"/>
                  <a:pt x="1013" y="3413"/>
                </a:cubicBezTo>
                <a:cubicBezTo>
                  <a:pt x="1073" y="3453"/>
                  <a:pt x="1156" y="3468"/>
                  <a:pt x="1227" y="3484"/>
                </a:cubicBezTo>
                <a:cubicBezTo>
                  <a:pt x="1257" y="3490"/>
                  <a:pt x="1285" y="3507"/>
                  <a:pt x="1316" y="3511"/>
                </a:cubicBezTo>
                <a:cubicBezTo>
                  <a:pt x="1417" y="3521"/>
                  <a:pt x="1537" y="3540"/>
                  <a:pt x="1636" y="3573"/>
                </a:cubicBezTo>
                <a:cubicBezTo>
                  <a:pt x="1696" y="3614"/>
                  <a:pt x="1668" y="3602"/>
                  <a:pt x="1716" y="3617"/>
                </a:cubicBezTo>
                <a:cubicBezTo>
                  <a:pt x="1758" y="3661"/>
                  <a:pt x="1816" y="3704"/>
                  <a:pt x="1876" y="3724"/>
                </a:cubicBezTo>
                <a:cubicBezTo>
                  <a:pt x="1931" y="3762"/>
                  <a:pt x="1981" y="3754"/>
                  <a:pt x="2053" y="3760"/>
                </a:cubicBezTo>
                <a:cubicBezTo>
                  <a:pt x="2097" y="3768"/>
                  <a:pt x="2141" y="3778"/>
                  <a:pt x="2187" y="3786"/>
                </a:cubicBezTo>
                <a:cubicBezTo>
                  <a:pt x="2221" y="3797"/>
                  <a:pt x="2257" y="3803"/>
                  <a:pt x="2293" y="3813"/>
                </a:cubicBezTo>
                <a:cubicBezTo>
                  <a:pt x="2333" y="3853"/>
                  <a:pt x="2307" y="3835"/>
                  <a:pt x="2373" y="3857"/>
                </a:cubicBezTo>
                <a:cubicBezTo>
                  <a:pt x="2382" y="3859"/>
                  <a:pt x="2400" y="3866"/>
                  <a:pt x="2400" y="3866"/>
                </a:cubicBezTo>
                <a:cubicBezTo>
                  <a:pt x="2426" y="3892"/>
                  <a:pt x="2481" y="3943"/>
                  <a:pt x="2516" y="3955"/>
                </a:cubicBezTo>
                <a:cubicBezTo>
                  <a:pt x="2579" y="3976"/>
                  <a:pt x="2553" y="3962"/>
                  <a:pt x="2596" y="3991"/>
                </a:cubicBezTo>
                <a:cubicBezTo>
                  <a:pt x="2643" y="4063"/>
                  <a:pt x="2701" y="4062"/>
                  <a:pt x="2782" y="4071"/>
                </a:cubicBezTo>
                <a:cubicBezTo>
                  <a:pt x="2838" y="4067"/>
                  <a:pt x="3042" y="4071"/>
                  <a:pt x="3093" y="4044"/>
                </a:cubicBezTo>
                <a:cubicBezTo>
                  <a:pt x="3129" y="4023"/>
                  <a:pt x="3164" y="3996"/>
                  <a:pt x="3200" y="3973"/>
                </a:cubicBezTo>
                <a:cubicBezTo>
                  <a:pt x="3217" y="3961"/>
                  <a:pt x="3253" y="3937"/>
                  <a:pt x="3253" y="3937"/>
                </a:cubicBezTo>
                <a:cubicBezTo>
                  <a:pt x="3280" y="3896"/>
                  <a:pt x="3293" y="3865"/>
                  <a:pt x="3333" y="3840"/>
                </a:cubicBezTo>
                <a:cubicBezTo>
                  <a:pt x="3345" y="3803"/>
                  <a:pt x="3363" y="3789"/>
                  <a:pt x="3396" y="3769"/>
                </a:cubicBezTo>
                <a:cubicBezTo>
                  <a:pt x="3409" y="3723"/>
                  <a:pt x="3445" y="3691"/>
                  <a:pt x="3458" y="3653"/>
                </a:cubicBezTo>
                <a:cubicBezTo>
                  <a:pt x="3469" y="3617"/>
                  <a:pt x="3487" y="3515"/>
                  <a:pt x="3502" y="3493"/>
                </a:cubicBezTo>
                <a:cubicBezTo>
                  <a:pt x="3536" y="3440"/>
                  <a:pt x="3574" y="3417"/>
                  <a:pt x="3600" y="3351"/>
                </a:cubicBezTo>
                <a:cubicBezTo>
                  <a:pt x="3617" y="3304"/>
                  <a:pt x="3632" y="3268"/>
                  <a:pt x="3653" y="3226"/>
                </a:cubicBezTo>
                <a:cubicBezTo>
                  <a:pt x="3682" y="3165"/>
                  <a:pt x="3686" y="3086"/>
                  <a:pt x="3707" y="3022"/>
                </a:cubicBezTo>
                <a:cubicBezTo>
                  <a:pt x="3712" y="3004"/>
                  <a:pt x="3724" y="2969"/>
                  <a:pt x="3724" y="2969"/>
                </a:cubicBezTo>
                <a:cubicBezTo>
                  <a:pt x="3718" y="2864"/>
                  <a:pt x="3735" y="2833"/>
                  <a:pt x="3689" y="2764"/>
                </a:cubicBezTo>
                <a:cubicBezTo>
                  <a:pt x="3693" y="2728"/>
                  <a:pt x="3704" y="2693"/>
                  <a:pt x="3707" y="2657"/>
                </a:cubicBezTo>
                <a:cubicBezTo>
                  <a:pt x="3712" y="2580"/>
                  <a:pt x="3696" y="2500"/>
                  <a:pt x="3716" y="2426"/>
                </a:cubicBezTo>
                <a:cubicBezTo>
                  <a:pt x="3720" y="2408"/>
                  <a:pt x="3751" y="2420"/>
                  <a:pt x="3769" y="2417"/>
                </a:cubicBezTo>
                <a:cubicBezTo>
                  <a:pt x="3796" y="2411"/>
                  <a:pt x="3849" y="2391"/>
                  <a:pt x="3849" y="2391"/>
                </a:cubicBezTo>
                <a:cubicBezTo>
                  <a:pt x="3860" y="2373"/>
                  <a:pt x="3877" y="2357"/>
                  <a:pt x="3884" y="2337"/>
                </a:cubicBezTo>
                <a:cubicBezTo>
                  <a:pt x="3890" y="2319"/>
                  <a:pt x="3902" y="2284"/>
                  <a:pt x="3902" y="2284"/>
                </a:cubicBezTo>
                <a:cubicBezTo>
                  <a:pt x="3896" y="2275"/>
                  <a:pt x="3885" y="2267"/>
                  <a:pt x="3884" y="2257"/>
                </a:cubicBezTo>
                <a:cubicBezTo>
                  <a:pt x="3882" y="2247"/>
                  <a:pt x="3893" y="2240"/>
                  <a:pt x="3893" y="2231"/>
                </a:cubicBezTo>
                <a:cubicBezTo>
                  <a:pt x="3893" y="2186"/>
                  <a:pt x="3887" y="2141"/>
                  <a:pt x="3884" y="2097"/>
                </a:cubicBezTo>
                <a:cubicBezTo>
                  <a:pt x="3890" y="2029"/>
                  <a:pt x="3894" y="1960"/>
                  <a:pt x="3902" y="1893"/>
                </a:cubicBezTo>
                <a:cubicBezTo>
                  <a:pt x="3903" y="1883"/>
                  <a:pt x="3909" y="1875"/>
                  <a:pt x="3911" y="1866"/>
                </a:cubicBezTo>
                <a:cubicBezTo>
                  <a:pt x="3915" y="1827"/>
                  <a:pt x="3909" y="1787"/>
                  <a:pt x="3920" y="1751"/>
                </a:cubicBezTo>
                <a:cubicBezTo>
                  <a:pt x="3920" y="1749"/>
                  <a:pt x="3999" y="1727"/>
                  <a:pt x="4009" y="1724"/>
                </a:cubicBezTo>
                <a:cubicBezTo>
                  <a:pt x="4071" y="1629"/>
                  <a:pt x="4023" y="1712"/>
                  <a:pt x="4036" y="1457"/>
                </a:cubicBezTo>
                <a:cubicBezTo>
                  <a:pt x="4040" y="1356"/>
                  <a:pt x="4041" y="1255"/>
                  <a:pt x="4053" y="1155"/>
                </a:cubicBezTo>
                <a:cubicBezTo>
                  <a:pt x="4059" y="1096"/>
                  <a:pt x="4098" y="1048"/>
                  <a:pt x="4116" y="995"/>
                </a:cubicBezTo>
                <a:cubicBezTo>
                  <a:pt x="4124" y="919"/>
                  <a:pt x="4104" y="828"/>
                  <a:pt x="4160" y="773"/>
                </a:cubicBezTo>
                <a:cubicBezTo>
                  <a:pt x="4165" y="718"/>
                  <a:pt x="4182" y="665"/>
                  <a:pt x="4169" y="613"/>
                </a:cubicBezTo>
                <a:cubicBezTo>
                  <a:pt x="4172" y="515"/>
                  <a:pt x="4172" y="417"/>
                  <a:pt x="4178" y="320"/>
                </a:cubicBezTo>
                <a:cubicBezTo>
                  <a:pt x="4178" y="301"/>
                  <a:pt x="4185" y="284"/>
                  <a:pt x="4187" y="266"/>
                </a:cubicBezTo>
                <a:cubicBezTo>
                  <a:pt x="4195" y="165"/>
                  <a:pt x="4176" y="130"/>
                  <a:pt x="4222" y="62"/>
                </a:cubicBezTo>
                <a:cubicBezTo>
                  <a:pt x="4231" y="7"/>
                  <a:pt x="4231" y="27"/>
                  <a:pt x="4231" y="0"/>
                </a:cubicBezTo>
              </a:path>
            </a:pathLst>
          </a:custGeom>
          <a:noFill/>
          <a:ln w="57150" cap="flat" cmpd="sng">
            <a:solidFill>
              <a:srgbClr val="CC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71046" name="Oval 6"/>
          <p:cNvSpPr>
            <a:spLocks noChangeArrowheads="1"/>
          </p:cNvSpPr>
          <p:nvPr/>
        </p:nvSpPr>
        <p:spPr bwMode="auto">
          <a:xfrm>
            <a:off x="9372600" y="457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26" name="Text Box 7"/>
          <p:cNvSpPr txBox="1">
            <a:spLocks noChangeArrowheads="1"/>
          </p:cNvSpPr>
          <p:nvPr/>
        </p:nvSpPr>
        <p:spPr bwMode="auto">
          <a:xfrm>
            <a:off x="4251325" y="3481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27" name="Rectangle 8"/>
          <p:cNvSpPr>
            <a:spLocks noChangeArrowheads="1"/>
          </p:cNvSpPr>
          <p:nvPr/>
        </p:nvSpPr>
        <p:spPr bwMode="auto">
          <a:xfrm>
            <a:off x="5562600" y="6096000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باري بيتزل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أطلس مودي لأراضي الكتاب المقدس، 87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84328" name="Group 9"/>
          <p:cNvGrpSpPr>
            <a:grpSpLocks/>
          </p:cNvGrpSpPr>
          <p:nvPr/>
        </p:nvGrpSpPr>
        <p:grpSpPr bwMode="auto">
          <a:xfrm>
            <a:off x="3733800" y="3352800"/>
            <a:ext cx="2057400" cy="914400"/>
            <a:chOff x="2352" y="2112"/>
            <a:chExt cx="1296" cy="576"/>
          </a:xfrm>
        </p:grpSpPr>
        <p:sp>
          <p:nvSpPr>
            <p:cNvPr id="184329" name="Rectangle 10"/>
            <p:cNvSpPr>
              <a:spLocks noChangeArrowheads="1"/>
            </p:cNvSpPr>
            <p:nvPr/>
          </p:nvSpPr>
          <p:spPr bwMode="auto">
            <a:xfrm>
              <a:off x="2352" y="2112"/>
              <a:ext cx="1027" cy="4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البتراء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471051" name="Oval 11"/>
            <p:cNvSpPr>
              <a:spLocks noChangeArrowheads="1"/>
            </p:cNvSpPr>
            <p:nvPr/>
          </p:nvSpPr>
          <p:spPr bwMode="auto">
            <a:xfrm>
              <a:off x="3456" y="2496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6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80008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تجارة التوابل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371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9" name="Freeform 5"/>
          <p:cNvSpPr>
            <a:spLocks/>
          </p:cNvSpPr>
          <p:nvPr/>
        </p:nvSpPr>
        <p:spPr bwMode="auto">
          <a:xfrm>
            <a:off x="84138" y="1533525"/>
            <a:ext cx="4953000" cy="4378325"/>
          </a:xfrm>
          <a:custGeom>
            <a:avLst/>
            <a:gdLst/>
            <a:ahLst/>
            <a:cxnLst>
              <a:cxn ang="0">
                <a:pos x="3120" y="2758"/>
              </a:cxn>
              <a:cxn ang="0">
                <a:pos x="3049" y="2678"/>
              </a:cxn>
              <a:cxn ang="0">
                <a:pos x="2907" y="2332"/>
              </a:cxn>
              <a:cxn ang="0">
                <a:pos x="2836" y="2163"/>
              </a:cxn>
              <a:cxn ang="0">
                <a:pos x="2729" y="2065"/>
              </a:cxn>
              <a:cxn ang="0">
                <a:pos x="2551" y="1816"/>
              </a:cxn>
              <a:cxn ang="0">
                <a:pos x="2516" y="1781"/>
              </a:cxn>
              <a:cxn ang="0">
                <a:pos x="2480" y="1727"/>
              </a:cxn>
              <a:cxn ang="0">
                <a:pos x="2445" y="1674"/>
              </a:cxn>
              <a:cxn ang="0">
                <a:pos x="2365" y="1603"/>
              </a:cxn>
              <a:cxn ang="0">
                <a:pos x="2223" y="1496"/>
              </a:cxn>
              <a:cxn ang="0">
                <a:pos x="2054" y="1443"/>
              </a:cxn>
              <a:cxn ang="0">
                <a:pos x="1983" y="1345"/>
              </a:cxn>
              <a:cxn ang="0">
                <a:pos x="1974" y="1318"/>
              </a:cxn>
              <a:cxn ang="0">
                <a:pos x="1751" y="1150"/>
              </a:cxn>
              <a:cxn ang="0">
                <a:pos x="1725" y="1123"/>
              </a:cxn>
              <a:cxn ang="0">
                <a:pos x="1698" y="1105"/>
              </a:cxn>
              <a:cxn ang="0">
                <a:pos x="1663" y="1061"/>
              </a:cxn>
              <a:cxn ang="0">
                <a:pos x="1645" y="1025"/>
              </a:cxn>
              <a:cxn ang="0">
                <a:pos x="1618" y="1007"/>
              </a:cxn>
              <a:cxn ang="0">
                <a:pos x="1574" y="954"/>
              </a:cxn>
              <a:cxn ang="0">
                <a:pos x="1503" y="732"/>
              </a:cxn>
              <a:cxn ang="0">
                <a:pos x="1378" y="714"/>
              </a:cxn>
              <a:cxn ang="0">
                <a:pos x="1049" y="652"/>
              </a:cxn>
              <a:cxn ang="0">
                <a:pos x="925" y="590"/>
              </a:cxn>
              <a:cxn ang="0">
                <a:pos x="889" y="563"/>
              </a:cxn>
              <a:cxn ang="0">
                <a:pos x="863" y="554"/>
              </a:cxn>
              <a:cxn ang="0">
                <a:pos x="747" y="465"/>
              </a:cxn>
              <a:cxn ang="0">
                <a:pos x="534" y="394"/>
              </a:cxn>
              <a:cxn ang="0">
                <a:pos x="463" y="350"/>
              </a:cxn>
              <a:cxn ang="0">
                <a:pos x="383" y="323"/>
              </a:cxn>
              <a:cxn ang="0">
                <a:pos x="249" y="243"/>
              </a:cxn>
              <a:cxn ang="0">
                <a:pos x="178" y="198"/>
              </a:cxn>
              <a:cxn ang="0">
                <a:pos x="107" y="118"/>
              </a:cxn>
              <a:cxn ang="0">
                <a:pos x="80" y="65"/>
              </a:cxn>
              <a:cxn ang="0">
                <a:pos x="27" y="30"/>
              </a:cxn>
              <a:cxn ang="0">
                <a:pos x="0" y="3"/>
              </a:cxn>
            </a:cxnLst>
            <a:rect l="0" t="0" r="r" b="b"/>
            <a:pathLst>
              <a:path w="3120" h="2758">
                <a:moveTo>
                  <a:pt x="3120" y="2758"/>
                </a:moveTo>
                <a:cubicBezTo>
                  <a:pt x="3087" y="2725"/>
                  <a:pt x="3068" y="2713"/>
                  <a:pt x="3049" y="2678"/>
                </a:cubicBezTo>
                <a:cubicBezTo>
                  <a:pt x="2988" y="2568"/>
                  <a:pt x="2963" y="2442"/>
                  <a:pt x="2907" y="2332"/>
                </a:cubicBezTo>
                <a:cubicBezTo>
                  <a:pt x="2900" y="2298"/>
                  <a:pt x="2858" y="2190"/>
                  <a:pt x="2836" y="2163"/>
                </a:cubicBezTo>
                <a:cubicBezTo>
                  <a:pt x="2802" y="2121"/>
                  <a:pt x="2761" y="2103"/>
                  <a:pt x="2729" y="2065"/>
                </a:cubicBezTo>
                <a:cubicBezTo>
                  <a:pt x="2663" y="1986"/>
                  <a:pt x="2613" y="1896"/>
                  <a:pt x="2551" y="1816"/>
                </a:cubicBezTo>
                <a:cubicBezTo>
                  <a:pt x="2540" y="1802"/>
                  <a:pt x="2526" y="1793"/>
                  <a:pt x="2516" y="1781"/>
                </a:cubicBezTo>
                <a:cubicBezTo>
                  <a:pt x="2502" y="1764"/>
                  <a:pt x="2491" y="1745"/>
                  <a:pt x="2480" y="1727"/>
                </a:cubicBezTo>
                <a:cubicBezTo>
                  <a:pt x="2479" y="1725"/>
                  <a:pt x="2445" y="1674"/>
                  <a:pt x="2445" y="1674"/>
                </a:cubicBezTo>
                <a:cubicBezTo>
                  <a:pt x="2415" y="1654"/>
                  <a:pt x="2365" y="1603"/>
                  <a:pt x="2365" y="1603"/>
                </a:cubicBezTo>
                <a:cubicBezTo>
                  <a:pt x="2340" y="1528"/>
                  <a:pt x="2286" y="1527"/>
                  <a:pt x="2223" y="1496"/>
                </a:cubicBezTo>
                <a:cubicBezTo>
                  <a:pt x="2170" y="1469"/>
                  <a:pt x="2111" y="1454"/>
                  <a:pt x="2054" y="1443"/>
                </a:cubicBezTo>
                <a:cubicBezTo>
                  <a:pt x="2007" y="1407"/>
                  <a:pt x="2006" y="1415"/>
                  <a:pt x="1983" y="1345"/>
                </a:cubicBezTo>
                <a:cubicBezTo>
                  <a:pt x="1980" y="1336"/>
                  <a:pt x="1979" y="1325"/>
                  <a:pt x="1974" y="1318"/>
                </a:cubicBezTo>
                <a:cubicBezTo>
                  <a:pt x="1910" y="1240"/>
                  <a:pt x="1829" y="1208"/>
                  <a:pt x="1751" y="1150"/>
                </a:cubicBezTo>
                <a:cubicBezTo>
                  <a:pt x="1740" y="1142"/>
                  <a:pt x="1734" y="1131"/>
                  <a:pt x="1725" y="1123"/>
                </a:cubicBezTo>
                <a:cubicBezTo>
                  <a:pt x="1716" y="1115"/>
                  <a:pt x="1707" y="1111"/>
                  <a:pt x="1698" y="1105"/>
                </a:cubicBezTo>
                <a:cubicBezTo>
                  <a:pt x="1676" y="1039"/>
                  <a:pt x="1707" y="1114"/>
                  <a:pt x="1663" y="1061"/>
                </a:cubicBezTo>
                <a:cubicBezTo>
                  <a:pt x="1654" y="1050"/>
                  <a:pt x="1653" y="1035"/>
                  <a:pt x="1645" y="1025"/>
                </a:cubicBezTo>
                <a:cubicBezTo>
                  <a:pt x="1638" y="1016"/>
                  <a:pt x="1626" y="1013"/>
                  <a:pt x="1618" y="1007"/>
                </a:cubicBezTo>
                <a:cubicBezTo>
                  <a:pt x="1589" y="984"/>
                  <a:pt x="1592" y="982"/>
                  <a:pt x="1574" y="954"/>
                </a:cubicBezTo>
                <a:cubicBezTo>
                  <a:pt x="1562" y="908"/>
                  <a:pt x="1558" y="753"/>
                  <a:pt x="1503" y="732"/>
                </a:cubicBezTo>
                <a:cubicBezTo>
                  <a:pt x="1479" y="723"/>
                  <a:pt x="1388" y="715"/>
                  <a:pt x="1378" y="714"/>
                </a:cubicBezTo>
                <a:cubicBezTo>
                  <a:pt x="1270" y="686"/>
                  <a:pt x="1153" y="686"/>
                  <a:pt x="1049" y="652"/>
                </a:cubicBezTo>
                <a:cubicBezTo>
                  <a:pt x="956" y="589"/>
                  <a:pt x="1000" y="603"/>
                  <a:pt x="925" y="590"/>
                </a:cubicBezTo>
                <a:cubicBezTo>
                  <a:pt x="913" y="581"/>
                  <a:pt x="901" y="570"/>
                  <a:pt x="889" y="563"/>
                </a:cubicBezTo>
                <a:cubicBezTo>
                  <a:pt x="881" y="558"/>
                  <a:pt x="870" y="559"/>
                  <a:pt x="863" y="554"/>
                </a:cubicBezTo>
                <a:cubicBezTo>
                  <a:pt x="797" y="504"/>
                  <a:pt x="836" y="501"/>
                  <a:pt x="747" y="465"/>
                </a:cubicBezTo>
                <a:cubicBezTo>
                  <a:pt x="672" y="434"/>
                  <a:pt x="610" y="413"/>
                  <a:pt x="534" y="394"/>
                </a:cubicBezTo>
                <a:cubicBezTo>
                  <a:pt x="502" y="370"/>
                  <a:pt x="498" y="364"/>
                  <a:pt x="463" y="350"/>
                </a:cubicBezTo>
                <a:cubicBezTo>
                  <a:pt x="436" y="339"/>
                  <a:pt x="406" y="338"/>
                  <a:pt x="383" y="323"/>
                </a:cubicBezTo>
                <a:cubicBezTo>
                  <a:pt x="339" y="294"/>
                  <a:pt x="293" y="270"/>
                  <a:pt x="249" y="243"/>
                </a:cubicBezTo>
                <a:cubicBezTo>
                  <a:pt x="225" y="228"/>
                  <a:pt x="197" y="217"/>
                  <a:pt x="178" y="198"/>
                </a:cubicBezTo>
                <a:cubicBezTo>
                  <a:pt x="152" y="172"/>
                  <a:pt x="123" y="150"/>
                  <a:pt x="107" y="118"/>
                </a:cubicBezTo>
                <a:cubicBezTo>
                  <a:pt x="95" y="94"/>
                  <a:pt x="102" y="84"/>
                  <a:pt x="80" y="65"/>
                </a:cubicBezTo>
                <a:cubicBezTo>
                  <a:pt x="64" y="51"/>
                  <a:pt x="27" y="30"/>
                  <a:pt x="27" y="30"/>
                </a:cubicBezTo>
                <a:cubicBezTo>
                  <a:pt x="7" y="0"/>
                  <a:pt x="19" y="3"/>
                  <a:pt x="0" y="3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72070" name="Freeform 6"/>
          <p:cNvSpPr>
            <a:spLocks/>
          </p:cNvSpPr>
          <p:nvPr/>
        </p:nvSpPr>
        <p:spPr bwMode="auto">
          <a:xfrm>
            <a:off x="1820863" y="2482850"/>
            <a:ext cx="2954337" cy="706438"/>
          </a:xfrm>
          <a:custGeom>
            <a:avLst/>
            <a:gdLst/>
            <a:ahLst/>
            <a:cxnLst>
              <a:cxn ang="0">
                <a:pos x="0" y="445"/>
              </a:cxn>
              <a:cxn ang="0">
                <a:pos x="53" y="418"/>
              </a:cxn>
              <a:cxn ang="0">
                <a:pos x="71" y="392"/>
              </a:cxn>
              <a:cxn ang="0">
                <a:pos x="169" y="374"/>
              </a:cxn>
              <a:cxn ang="0">
                <a:pos x="373" y="409"/>
              </a:cxn>
              <a:cxn ang="0">
                <a:pos x="480" y="400"/>
              </a:cxn>
              <a:cxn ang="0">
                <a:pos x="542" y="329"/>
              </a:cxn>
              <a:cxn ang="0">
                <a:pos x="577" y="187"/>
              </a:cxn>
              <a:cxn ang="0">
                <a:pos x="604" y="107"/>
              </a:cxn>
              <a:cxn ang="0">
                <a:pos x="906" y="0"/>
              </a:cxn>
              <a:cxn ang="0">
                <a:pos x="1662" y="27"/>
              </a:cxn>
              <a:cxn ang="0">
                <a:pos x="1786" y="45"/>
              </a:cxn>
              <a:cxn ang="0">
                <a:pos x="1831" y="54"/>
              </a:cxn>
            </a:cxnLst>
            <a:rect l="0" t="0" r="r" b="b"/>
            <a:pathLst>
              <a:path w="1861" h="445">
                <a:moveTo>
                  <a:pt x="0" y="445"/>
                </a:moveTo>
                <a:cubicBezTo>
                  <a:pt x="21" y="437"/>
                  <a:pt x="35" y="435"/>
                  <a:pt x="53" y="418"/>
                </a:cubicBezTo>
                <a:cubicBezTo>
                  <a:pt x="60" y="410"/>
                  <a:pt x="62" y="398"/>
                  <a:pt x="71" y="392"/>
                </a:cubicBezTo>
                <a:cubicBezTo>
                  <a:pt x="96" y="371"/>
                  <a:pt x="136" y="378"/>
                  <a:pt x="169" y="374"/>
                </a:cubicBezTo>
                <a:cubicBezTo>
                  <a:pt x="237" y="383"/>
                  <a:pt x="304" y="397"/>
                  <a:pt x="373" y="409"/>
                </a:cubicBezTo>
                <a:cubicBezTo>
                  <a:pt x="408" y="406"/>
                  <a:pt x="444" y="406"/>
                  <a:pt x="480" y="400"/>
                </a:cubicBezTo>
                <a:cubicBezTo>
                  <a:pt x="506" y="394"/>
                  <a:pt x="537" y="342"/>
                  <a:pt x="542" y="329"/>
                </a:cubicBezTo>
                <a:cubicBezTo>
                  <a:pt x="557" y="282"/>
                  <a:pt x="566" y="234"/>
                  <a:pt x="577" y="187"/>
                </a:cubicBezTo>
                <a:cubicBezTo>
                  <a:pt x="583" y="156"/>
                  <a:pt x="578" y="129"/>
                  <a:pt x="604" y="107"/>
                </a:cubicBezTo>
                <a:cubicBezTo>
                  <a:pt x="670" y="48"/>
                  <a:pt x="819" y="22"/>
                  <a:pt x="906" y="0"/>
                </a:cubicBezTo>
                <a:cubicBezTo>
                  <a:pt x="1164" y="5"/>
                  <a:pt x="1406" y="15"/>
                  <a:pt x="1662" y="27"/>
                </a:cubicBezTo>
                <a:cubicBezTo>
                  <a:pt x="1728" y="49"/>
                  <a:pt x="1649" y="25"/>
                  <a:pt x="1786" y="45"/>
                </a:cubicBezTo>
                <a:cubicBezTo>
                  <a:pt x="1861" y="55"/>
                  <a:pt x="1776" y="54"/>
                  <a:pt x="1831" y="5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43808" y="2708920"/>
            <a:ext cx="1630363" cy="652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البتراء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26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المرتفعات</a:t>
            </a:r>
            <a:endParaRPr lang="en-US" dirty="0">
              <a:ea typeface="ＭＳ Ｐゴシック" charset="0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956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0"/>
            <a:ext cx="4495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ar-JO" sz="5400" dirty="0">
                <a:latin typeface="Arial" panose="020B0604020202020204" pitchFamily="34" charset="0"/>
                <a:cs typeface="Arial" panose="020B0604020202020204" pitchFamily="34" charset="0"/>
              </a:rPr>
              <a:t>طريق          تجارة التوابل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1" name="Picture 8" descr="5 Roa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46799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Neg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54102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8529638" y="60325"/>
            <a:ext cx="5084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39" name="Freeform 11"/>
          <p:cNvSpPr>
            <a:spLocks/>
          </p:cNvSpPr>
          <p:nvPr/>
        </p:nvSpPr>
        <p:spPr bwMode="auto">
          <a:xfrm>
            <a:off x="995363" y="5562491"/>
            <a:ext cx="184731" cy="646331"/>
          </a:xfrm>
          <a:custGeom>
            <a:avLst/>
            <a:gdLst>
              <a:gd name="T0" fmla="*/ 1542 w 1542"/>
              <a:gd name="T1" fmla="*/ 1477 h 1477"/>
              <a:gd name="T2" fmla="*/ 1468 w 1542"/>
              <a:gd name="T3" fmla="*/ 1361 h 1477"/>
              <a:gd name="T4" fmla="*/ 1361 w 1542"/>
              <a:gd name="T5" fmla="*/ 1279 h 1477"/>
              <a:gd name="T6" fmla="*/ 1336 w 1542"/>
              <a:gd name="T7" fmla="*/ 1262 h 1477"/>
              <a:gd name="T8" fmla="*/ 1286 w 1542"/>
              <a:gd name="T9" fmla="*/ 1246 h 1477"/>
              <a:gd name="T10" fmla="*/ 1155 w 1542"/>
              <a:gd name="T11" fmla="*/ 1188 h 1477"/>
              <a:gd name="T12" fmla="*/ 1130 w 1542"/>
              <a:gd name="T13" fmla="*/ 1130 h 1477"/>
              <a:gd name="T14" fmla="*/ 1047 w 1542"/>
              <a:gd name="T15" fmla="*/ 1048 h 1477"/>
              <a:gd name="T16" fmla="*/ 899 w 1542"/>
              <a:gd name="T17" fmla="*/ 924 h 1477"/>
              <a:gd name="T18" fmla="*/ 816 w 1542"/>
              <a:gd name="T19" fmla="*/ 949 h 1477"/>
              <a:gd name="T20" fmla="*/ 750 w 1542"/>
              <a:gd name="T21" fmla="*/ 941 h 1477"/>
              <a:gd name="T22" fmla="*/ 734 w 1542"/>
              <a:gd name="T23" fmla="*/ 916 h 1477"/>
              <a:gd name="T24" fmla="*/ 693 w 1542"/>
              <a:gd name="T25" fmla="*/ 883 h 1477"/>
              <a:gd name="T26" fmla="*/ 602 w 1542"/>
              <a:gd name="T27" fmla="*/ 908 h 1477"/>
              <a:gd name="T28" fmla="*/ 561 w 1542"/>
              <a:gd name="T29" fmla="*/ 899 h 1477"/>
              <a:gd name="T30" fmla="*/ 503 w 1542"/>
              <a:gd name="T31" fmla="*/ 776 h 1477"/>
              <a:gd name="T32" fmla="*/ 486 w 1542"/>
              <a:gd name="T33" fmla="*/ 734 h 1477"/>
              <a:gd name="T34" fmla="*/ 429 w 1542"/>
              <a:gd name="T35" fmla="*/ 718 h 1477"/>
              <a:gd name="T36" fmla="*/ 371 w 1542"/>
              <a:gd name="T37" fmla="*/ 660 h 1477"/>
              <a:gd name="T38" fmla="*/ 346 w 1542"/>
              <a:gd name="T39" fmla="*/ 644 h 1477"/>
              <a:gd name="T40" fmla="*/ 247 w 1542"/>
              <a:gd name="T41" fmla="*/ 545 h 1477"/>
              <a:gd name="T42" fmla="*/ 223 w 1542"/>
              <a:gd name="T43" fmla="*/ 471 h 1477"/>
              <a:gd name="T44" fmla="*/ 214 w 1542"/>
              <a:gd name="T45" fmla="*/ 446 h 1477"/>
              <a:gd name="T46" fmla="*/ 173 w 1542"/>
              <a:gd name="T47" fmla="*/ 306 h 1477"/>
              <a:gd name="T48" fmla="*/ 124 w 1542"/>
              <a:gd name="T49" fmla="*/ 157 h 1477"/>
              <a:gd name="T50" fmla="*/ 107 w 1542"/>
              <a:gd name="T51" fmla="*/ 141 h 1477"/>
              <a:gd name="T52" fmla="*/ 58 w 1542"/>
              <a:gd name="T53" fmla="*/ 66 h 1477"/>
              <a:gd name="T54" fmla="*/ 0 w 1542"/>
              <a:gd name="T55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42" h="1477">
                <a:moveTo>
                  <a:pt x="1542" y="1477"/>
                </a:moveTo>
                <a:cubicBezTo>
                  <a:pt x="1479" y="1457"/>
                  <a:pt x="1508" y="1403"/>
                  <a:pt x="1468" y="1361"/>
                </a:cubicBezTo>
                <a:cubicBezTo>
                  <a:pt x="1448" y="1302"/>
                  <a:pt x="1413" y="1291"/>
                  <a:pt x="1361" y="1279"/>
                </a:cubicBezTo>
                <a:cubicBezTo>
                  <a:pt x="1352" y="1273"/>
                  <a:pt x="1345" y="1266"/>
                  <a:pt x="1336" y="1262"/>
                </a:cubicBezTo>
                <a:cubicBezTo>
                  <a:pt x="1319" y="1254"/>
                  <a:pt x="1286" y="1246"/>
                  <a:pt x="1286" y="1246"/>
                </a:cubicBezTo>
                <a:cubicBezTo>
                  <a:pt x="1247" y="1204"/>
                  <a:pt x="1209" y="1196"/>
                  <a:pt x="1155" y="1188"/>
                </a:cubicBezTo>
                <a:cubicBezTo>
                  <a:pt x="1110" y="1122"/>
                  <a:pt x="1164" y="1207"/>
                  <a:pt x="1130" y="1130"/>
                </a:cubicBezTo>
                <a:cubicBezTo>
                  <a:pt x="1113" y="1093"/>
                  <a:pt x="1068" y="1081"/>
                  <a:pt x="1047" y="1048"/>
                </a:cubicBezTo>
                <a:cubicBezTo>
                  <a:pt x="1008" y="989"/>
                  <a:pt x="967" y="945"/>
                  <a:pt x="899" y="924"/>
                </a:cubicBezTo>
                <a:cubicBezTo>
                  <a:pt x="870" y="930"/>
                  <a:pt x="843" y="940"/>
                  <a:pt x="816" y="949"/>
                </a:cubicBezTo>
                <a:cubicBezTo>
                  <a:pt x="794" y="946"/>
                  <a:pt x="770" y="949"/>
                  <a:pt x="750" y="941"/>
                </a:cubicBezTo>
                <a:cubicBezTo>
                  <a:pt x="740" y="937"/>
                  <a:pt x="740" y="923"/>
                  <a:pt x="734" y="916"/>
                </a:cubicBezTo>
                <a:cubicBezTo>
                  <a:pt x="720" y="899"/>
                  <a:pt x="710" y="894"/>
                  <a:pt x="693" y="883"/>
                </a:cubicBezTo>
                <a:cubicBezTo>
                  <a:pt x="662" y="890"/>
                  <a:pt x="632" y="899"/>
                  <a:pt x="602" y="908"/>
                </a:cubicBezTo>
                <a:cubicBezTo>
                  <a:pt x="588" y="905"/>
                  <a:pt x="573" y="905"/>
                  <a:pt x="561" y="899"/>
                </a:cubicBezTo>
                <a:cubicBezTo>
                  <a:pt x="549" y="892"/>
                  <a:pt x="514" y="798"/>
                  <a:pt x="503" y="776"/>
                </a:cubicBezTo>
                <a:cubicBezTo>
                  <a:pt x="496" y="762"/>
                  <a:pt x="497" y="743"/>
                  <a:pt x="486" y="734"/>
                </a:cubicBezTo>
                <a:cubicBezTo>
                  <a:pt x="470" y="721"/>
                  <a:pt x="448" y="723"/>
                  <a:pt x="429" y="718"/>
                </a:cubicBezTo>
                <a:cubicBezTo>
                  <a:pt x="397" y="696"/>
                  <a:pt x="395" y="684"/>
                  <a:pt x="371" y="660"/>
                </a:cubicBezTo>
                <a:cubicBezTo>
                  <a:pt x="364" y="653"/>
                  <a:pt x="353" y="650"/>
                  <a:pt x="346" y="644"/>
                </a:cubicBezTo>
                <a:cubicBezTo>
                  <a:pt x="310" y="615"/>
                  <a:pt x="280" y="576"/>
                  <a:pt x="247" y="545"/>
                </a:cubicBezTo>
                <a:cubicBezTo>
                  <a:pt x="242" y="529"/>
                  <a:pt x="229" y="491"/>
                  <a:pt x="223" y="471"/>
                </a:cubicBezTo>
                <a:cubicBezTo>
                  <a:pt x="220" y="462"/>
                  <a:pt x="214" y="446"/>
                  <a:pt x="214" y="446"/>
                </a:cubicBezTo>
                <a:cubicBezTo>
                  <a:pt x="208" y="395"/>
                  <a:pt x="211" y="342"/>
                  <a:pt x="173" y="306"/>
                </a:cubicBezTo>
                <a:cubicBezTo>
                  <a:pt x="157" y="257"/>
                  <a:pt x="152" y="199"/>
                  <a:pt x="124" y="157"/>
                </a:cubicBezTo>
                <a:cubicBezTo>
                  <a:pt x="119" y="150"/>
                  <a:pt x="111" y="147"/>
                  <a:pt x="107" y="141"/>
                </a:cubicBezTo>
                <a:cubicBezTo>
                  <a:pt x="88" y="117"/>
                  <a:pt x="79" y="86"/>
                  <a:pt x="58" y="66"/>
                </a:cubicBezTo>
                <a:cubicBezTo>
                  <a:pt x="36" y="45"/>
                  <a:pt x="12" y="26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9" descr="Sheep in the Ne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0896600" cy="691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النقب مقفر ولكن الأغنام </a:t>
            </a:r>
            <a:br>
              <a:rPr lang="ar-JO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موجودة الآن هناك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304800"/>
            <a:ext cx="3962400" cy="32766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النقب</a:t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يزهر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657600"/>
            <a:ext cx="4114800" cy="2971800"/>
          </a:xfrm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تبذل إسرائيل جهودًا هائلة لسقي النقب من أجل زراعة المحاصيل وإعادة توزيع السكان.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07" name="Picture 5" descr="NegevBloom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74756" name="Picture 3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7" name="Picture 4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97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581400" cy="24384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كيف ستغزو     هذه القلعة؟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8529638" y="60325"/>
            <a:ext cx="53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Charcoal" charset="0"/>
                <a:cs typeface="+mn-cs"/>
              </a:rPr>
              <a:t>68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76804" name="Picture 3" descr="Masada T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4" descr="Masada T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251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مسادة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8620125" y="0"/>
            <a:ext cx="530915" cy="46166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ar-JO" sz="2400" b="1" dirty="0">
                <a:latin typeface="Arial" charset="0"/>
                <a:cs typeface="+mn-cs"/>
              </a:rPr>
              <a:t>68</a:t>
            </a:r>
            <a:endParaRPr lang="en-US" sz="2400" b="1" dirty="0">
              <a:latin typeface="Arial" charset="0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410200" cy="1143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قصور مسادة              الشمالية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3539" name="Picture 3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5181600" y="1600200"/>
            <a:ext cx="1681871" cy="4616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ar-JO" sz="2400" b="1" dirty="0">
                <a:latin typeface="Arial" panose="020B0604020202020204" pitchFamily="34" charset="0"/>
                <a:cs typeface="Arial" panose="020B0604020202020204" pitchFamily="34" charset="0"/>
              </a:rPr>
              <a:t>بيوت الحمامات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93542" name="Group 6"/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193543" name="Picture 7" descr="Masada Palce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544" name="Rectangle 8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3545" name="Rectangle 9"/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8620125" y="0"/>
            <a:ext cx="530915" cy="46166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ar-JO" sz="2400" b="1" dirty="0">
                <a:latin typeface="Arial" charset="0"/>
                <a:cs typeface="+mn-cs"/>
              </a:rPr>
              <a:t>67</a:t>
            </a:r>
            <a:endParaRPr lang="en-US" sz="2400" b="1" dirty="0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قصر هيرودس الشمالي مسادة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898" name="Picture 3" descr="Remains of Herods Pa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4" descr="NPala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587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5" descr="herodspalac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8163" y="3148013"/>
            <a:ext cx="35258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8529638" y="60325"/>
            <a:ext cx="527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sz="2400" b="1" dirty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3581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ar-JO" sz="4400" dirty="0">
                <a:latin typeface="Arial" panose="020B0604020202020204" pitchFamily="34" charset="0"/>
                <a:cs typeface="Arial" panose="020B0604020202020204" pitchFamily="34" charset="0"/>
              </a:rPr>
              <a:t>بيوت حمامات مسادة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90800"/>
            <a:ext cx="2743200" cy="2590800"/>
          </a:xfrm>
        </p:spPr>
        <p:txBody>
          <a:bodyPr/>
          <a:lstStyle/>
          <a:p>
            <a:pPr eaLnBrk="1" hangingPunct="1">
              <a:defRPr/>
            </a:pPr>
            <a:r>
              <a:rPr lang="ar-JO" i="1" dirty="0">
                <a:latin typeface="Arial" panose="020B0604020202020204" pitchFamily="34" charset="0"/>
                <a:cs typeface="Arial" panose="020B0604020202020204" pitchFamily="34" charset="0"/>
              </a:rPr>
              <a:t>حياة رفاهية بينما تحارب جيوشك من أجلك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7" name="Picture 4" descr="Masada Bath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8620125" y="0"/>
            <a:ext cx="530915" cy="461665"/>
          </a:xfrm>
          <a:prstGeom prst="rect">
            <a:avLst/>
          </a:prstGeom>
          <a:solidFill>
            <a:srgbClr val="00009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ar-JO" sz="2400" b="1" dirty="0">
                <a:latin typeface="Arial" charset="0"/>
                <a:cs typeface="+mn-cs"/>
              </a:rPr>
              <a:t>69</a:t>
            </a:r>
            <a:endParaRPr lang="en-US" sz="2400" b="1" dirty="0">
              <a:latin typeface="Arial" charset="0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495800"/>
            <a:ext cx="3048000" cy="20113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منحدر المنحدرات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4" name="Picture 3" descr="Masa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4" descr="Masa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676400"/>
            <a:ext cx="4227512" cy="51816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Masa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215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The Fall of Masada (</a:t>
            </a:r>
            <a:r>
              <a:rPr lang="en-US" sz="28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AD</a:t>
            </a:r>
            <a:r>
              <a:rPr lang="en-US" sz="3200">
                <a:solidFill>
                  <a:schemeClr val="bg1"/>
                </a:solidFill>
                <a:effectLst/>
                <a:latin typeface="Arial" charset="0"/>
                <a:cs typeface="+mj-cs"/>
              </a:rPr>
              <a:t> 73)</a:t>
            </a:r>
            <a:endParaRPr lang="en-US">
              <a:cs typeface="+mj-cs"/>
            </a:endParaRPr>
          </a:p>
        </p:txBody>
      </p:sp>
      <p:pic>
        <p:nvPicPr>
          <p:cNvPr id="87042" name="Picture 3" descr="Masada Sie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0838"/>
            <a:ext cx="105267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Masada Sie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0675"/>
            <a:ext cx="327660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0" y="-533400"/>
            <a:ext cx="12649200" cy="4114800"/>
            <a:chOff x="-384" y="-336"/>
            <a:chExt cx="7968" cy="2592"/>
          </a:xfrm>
        </p:grpSpPr>
        <p:sp>
          <p:nvSpPr>
            <p:cNvPr id="293894" name="AutoShape 6"/>
            <p:cNvSpPr>
              <a:spLocks noChangeArrowheads="1"/>
            </p:cNvSpPr>
            <p:nvPr/>
          </p:nvSpPr>
          <p:spPr bwMode="auto">
            <a:xfrm flipV="1">
              <a:off x="-384" y="-240"/>
              <a:ext cx="2352" cy="2496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5" name="AutoShape 7"/>
            <p:cNvSpPr>
              <a:spLocks noChangeArrowheads="1"/>
            </p:cNvSpPr>
            <p:nvPr/>
          </p:nvSpPr>
          <p:spPr bwMode="auto">
            <a:xfrm>
              <a:off x="768" y="-336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6" name="AutoShape 8"/>
            <p:cNvSpPr>
              <a:spLocks noChangeArrowheads="1"/>
            </p:cNvSpPr>
            <p:nvPr/>
          </p:nvSpPr>
          <p:spPr bwMode="auto">
            <a:xfrm>
              <a:off x="4512" y="-240"/>
              <a:ext cx="307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0" y="-152400"/>
            <a:ext cx="7543800" cy="1143000"/>
            <a:chOff x="0" y="-384"/>
            <a:chExt cx="4752" cy="720"/>
          </a:xfrm>
        </p:grpSpPr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0" y="-384"/>
              <a:ext cx="4752" cy="72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0000">
                    <a:gamma/>
                    <a:shade val="11373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3899" name="Text Box 11"/>
            <p:cNvSpPr txBox="1">
              <a:spLocks noChangeArrowheads="1"/>
            </p:cNvSpPr>
            <p:nvPr/>
          </p:nvSpPr>
          <p:spPr bwMode="auto">
            <a:xfrm>
              <a:off x="336" y="-192"/>
              <a:ext cx="4080" cy="3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fontAlgn="base" hangingPunct="1">
                <a:spcBef>
                  <a:spcPct val="0"/>
                </a:spcBef>
                <a:defRPr/>
              </a:pPr>
              <a:r>
                <a:rPr lang="ar-JO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سقوط مسادة (73 م)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المرتفعات الشرقية والغربية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Cross Section Isra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8529638" y="60325"/>
            <a:ext cx="508473" cy="46166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274638"/>
            <a:ext cx="37338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كان لروما      جيش شرس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0" name="Picture 3" descr="Ba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22300"/>
            <a:ext cx="49561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4876800" cy="1173163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ar-JO" altLang="ja-JP" dirty="0">
                <a:latin typeface="Arial" panose="020B0604020202020204" pitchFamily="34" charset="0"/>
                <a:cs typeface="Arial" panose="020B0604020202020204" pitchFamily="34" charset="0"/>
              </a:rPr>
              <a:t>ليس ثانية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0035" name="Picture 3" descr="Luke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52451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6" name="Picture 4" descr="Arm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5" descr="Luke0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656138"/>
            <a:ext cx="33528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8" name="Picture 6" descr="Arm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9" name="Picture 7" descr="Luke000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6225"/>
            <a:ext cx="2286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2895600"/>
            <a:ext cx="4800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أهم المؤلفات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الموجودة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في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تاريخ الكنيسة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ar-JO" sz="8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مخطوطات       البحر الميت</a:t>
            </a:r>
            <a:endParaRPr lang="en-US" sz="80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مؤسسة الدراسات اللاهوتية الأردنية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3599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charset="0"/>
                <a:ea typeface="ＭＳ Ｐゴシック" charset="0"/>
              </a:rPr>
              <a:t>موقع         البحر الميت</a:t>
            </a:r>
            <a:endParaRPr lang="en-US" sz="4000" b="0" dirty="0">
              <a:latin typeface="Arial" charset="0"/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63850"/>
            <a:ext cx="315912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البحر العظيم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بحر الجليل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نهر الأردن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بحر الملح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215 كم (135 ميل)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      في أقسام     الشمال والجنوب</a:t>
            </a:r>
            <a:endParaRPr lang="en-US" sz="36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200399" y="3657600"/>
            <a:ext cx="2412609" cy="58477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الأردن المتصدع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موقع معمودية يسوع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2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16236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algn="ct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المنحدر العميق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76198" y="2287479"/>
            <a:ext cx="4038601" cy="36419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04800" y="2667000"/>
            <a:ext cx="259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النظر شرقاً من برية يهوذا إلى بحر الملح في الأسفل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41576F-B65C-E14C-B984-734E5EB611DE}"/>
              </a:ext>
            </a:extLst>
          </p:cNvPr>
          <p:cNvGrpSpPr/>
          <p:nvPr/>
        </p:nvGrpSpPr>
        <p:grpSpPr>
          <a:xfrm>
            <a:off x="5921524" y="-21826"/>
            <a:ext cx="3330959" cy="3323826"/>
            <a:chOff x="5921524" y="-21826"/>
            <a:chExt cx="3330959" cy="3323826"/>
          </a:xfrm>
        </p:grpSpPr>
        <p:pic>
          <p:nvPicPr>
            <p:cNvPr id="2050" name="Picture 2" descr="Image result for dead sea elevation">
              <a:extLst>
                <a:ext uri="{FF2B5EF4-FFF2-40B4-BE49-F238E27FC236}">
                  <a16:creationId xmlns:a16="http://schemas.microsoft.com/office/drawing/2014/main" id="{DA0C72CD-C97A-2540-ACD4-CC1FCC0CC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0" y="0"/>
              <a:ext cx="3175000" cy="330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8FF99E-DA50-784E-BD70-5271D16B257B}"/>
                </a:ext>
              </a:extLst>
            </p:cNvPr>
            <p:cNvGrpSpPr/>
            <p:nvPr/>
          </p:nvGrpSpPr>
          <p:grpSpPr>
            <a:xfrm>
              <a:off x="6205392" y="46733"/>
              <a:ext cx="2886661" cy="3236698"/>
              <a:chOff x="6205392" y="46733"/>
              <a:chExt cx="2886661" cy="323669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1519DA7-9B4F-5A43-878F-B28B88B4A817}"/>
                  </a:ext>
                </a:extLst>
              </p:cNvPr>
              <p:cNvSpPr/>
              <p:nvPr/>
            </p:nvSpPr>
            <p:spPr bwMode="auto">
              <a:xfrm>
                <a:off x="8472488" y="344965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1E50C6-CCA2-4448-B925-CCFAE21AEA7D}"/>
                  </a:ext>
                </a:extLst>
              </p:cNvPr>
              <p:cNvSpPr/>
              <p:nvPr/>
            </p:nvSpPr>
            <p:spPr bwMode="auto">
              <a:xfrm>
                <a:off x="8491538" y="237379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1AD086-5EF6-E243-AA0D-DD8E7197C4C4}"/>
                  </a:ext>
                </a:extLst>
              </p:cNvPr>
              <p:cNvSpPr/>
              <p:nvPr/>
            </p:nvSpPr>
            <p:spPr bwMode="auto">
              <a:xfrm>
                <a:off x="7081838" y="2850040"/>
                <a:ext cx="485775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51DE4E-EAB5-F34F-AF7E-65DDC2DD135D}"/>
                  </a:ext>
                </a:extLst>
              </p:cNvPr>
              <p:cNvSpPr/>
              <p:nvPr/>
            </p:nvSpPr>
            <p:spPr bwMode="auto">
              <a:xfrm>
                <a:off x="7510464" y="1168878"/>
                <a:ext cx="366712" cy="18415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0DB57-8C37-B244-9C85-8F1B39C3CB40}"/>
                  </a:ext>
                </a:extLst>
              </p:cNvPr>
              <p:cNvSpPr/>
              <p:nvPr/>
            </p:nvSpPr>
            <p:spPr bwMode="auto">
              <a:xfrm>
                <a:off x="7491414" y="1353028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2C108D-2B31-F344-9FDE-5274EEB8865E}"/>
                  </a:ext>
                </a:extLst>
              </p:cNvPr>
              <p:cNvSpPr/>
              <p:nvPr/>
            </p:nvSpPr>
            <p:spPr bwMode="auto">
              <a:xfrm rot="20051462">
                <a:off x="7562854" y="1386365"/>
                <a:ext cx="305601" cy="152400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DBFFC7-8E4B-254C-98F5-A112492BD9EE}"/>
                  </a:ext>
                </a:extLst>
              </p:cNvPr>
              <p:cNvSpPr/>
              <p:nvPr/>
            </p:nvSpPr>
            <p:spPr bwMode="auto">
              <a:xfrm rot="19598422">
                <a:off x="7623452" y="189608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8FC6414-2F42-8547-9D68-464672D174BE}"/>
                  </a:ext>
                </a:extLst>
              </p:cNvPr>
              <p:cNvSpPr/>
              <p:nvPr/>
            </p:nvSpPr>
            <p:spPr bwMode="auto">
              <a:xfrm rot="19598422">
                <a:off x="7794902" y="46733"/>
                <a:ext cx="347123" cy="126507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B92E06-833A-6E45-ADF2-1B43DCD4652F}"/>
                  </a:ext>
                </a:extLst>
              </p:cNvPr>
              <p:cNvSpPr/>
              <p:nvPr/>
            </p:nvSpPr>
            <p:spPr bwMode="auto">
              <a:xfrm rot="19598422">
                <a:off x="6205392" y="2650668"/>
                <a:ext cx="440470" cy="349250"/>
              </a:xfrm>
              <a:prstGeom prst="rect">
                <a:avLst/>
              </a:prstGeom>
              <a:solidFill>
                <a:srgbClr val="EEEE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689409-9DF1-654A-84DC-342D27C092E7}"/>
                  </a:ext>
                </a:extLst>
              </p:cNvPr>
              <p:cNvSpPr/>
              <p:nvPr/>
            </p:nvSpPr>
            <p:spPr bwMode="auto">
              <a:xfrm>
                <a:off x="8178016" y="1616075"/>
                <a:ext cx="799298" cy="393939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D045BA-C28B-F246-8436-E9C0E83D8325}"/>
                  </a:ext>
                </a:extLst>
              </p:cNvPr>
              <p:cNvSpPr/>
              <p:nvPr/>
            </p:nvSpPr>
            <p:spPr bwMode="auto">
              <a:xfrm>
                <a:off x="8067676" y="3021493"/>
                <a:ext cx="1024377" cy="261938"/>
              </a:xfrm>
              <a:prstGeom prst="rect">
                <a:avLst/>
              </a:prstGeom>
              <a:solidFill>
                <a:srgbClr val="FFFFE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Rectangle 2" descr="Medium wood">
              <a:extLst>
                <a:ext uri="{FF2B5EF4-FFF2-40B4-BE49-F238E27FC236}">
                  <a16:creationId xmlns:a16="http://schemas.microsoft.com/office/drawing/2014/main" id="{DAD00C3A-8A62-B046-98FA-00FCE3EF470C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8150374" y="2287479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الأردن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" descr="Medium wood">
              <a:extLst>
                <a:ext uri="{FF2B5EF4-FFF2-40B4-BE49-F238E27FC236}">
                  <a16:creationId xmlns:a16="http://schemas.microsoft.com/office/drawing/2014/main" id="{8181970A-BAF1-DF47-9E7F-4A0151C7DD5A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6778774" y="2401779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إسرائيل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" descr="Medium wood">
              <a:extLst>
                <a:ext uri="{FF2B5EF4-FFF2-40B4-BE49-F238E27FC236}">
                  <a16:creationId xmlns:a16="http://schemas.microsoft.com/office/drawing/2014/main" id="{08F1B15A-7A5A-894C-A51C-49EBEA18A273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5921524" y="2644666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مصر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" descr="Medium wood">
              <a:extLst>
                <a:ext uri="{FF2B5EF4-FFF2-40B4-BE49-F238E27FC236}">
                  <a16:creationId xmlns:a16="http://schemas.microsoft.com/office/drawing/2014/main" id="{0CE25DD3-C373-D541-B9BD-7A706DCDE2E7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8183712" y="234841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سوريا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" descr="Medium wood">
              <a:extLst>
                <a:ext uri="{FF2B5EF4-FFF2-40B4-BE49-F238E27FC236}">
                  <a16:creationId xmlns:a16="http://schemas.microsoft.com/office/drawing/2014/main" id="{0ABCCC4B-1528-F54B-9BFB-2AA1BE3BF1B8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920845" y="1593924"/>
              <a:ext cx="1331638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1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منحدر البحر الميت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1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" descr="Medium wood">
              <a:extLst>
                <a:ext uri="{FF2B5EF4-FFF2-40B4-BE49-F238E27FC236}">
                  <a16:creationId xmlns:a16="http://schemas.microsoft.com/office/drawing/2014/main" id="{C43B2249-2775-9D46-BB7F-5A11D05B693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108428" y="1087030"/>
              <a:ext cx="1055704" cy="45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الضفة الغربية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" descr="Medium wood">
              <a:extLst>
                <a:ext uri="{FF2B5EF4-FFF2-40B4-BE49-F238E27FC236}">
                  <a16:creationId xmlns:a16="http://schemas.microsoft.com/office/drawing/2014/main" id="{F1EE7616-1260-5A47-8C8F-ADCF0A25FFE6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070299" y="-21826"/>
              <a:ext cx="1050538" cy="24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لبنان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" descr="Medium wood">
              <a:extLst>
                <a:ext uri="{FF2B5EF4-FFF2-40B4-BE49-F238E27FC236}">
                  <a16:creationId xmlns:a16="http://schemas.microsoft.com/office/drawing/2014/main" id="{606C9BAD-5D72-C149-81F5-E0AB0C2216BE}"/>
                </a:ext>
              </a:extLst>
            </p:cNvPr>
            <p:cNvSpPr txBox="1">
              <a:spLocks noRot="1" noChangeArrowheads="1"/>
            </p:cNvSpPr>
            <p:nvPr/>
          </p:nvSpPr>
          <p:spPr bwMode="auto">
            <a:xfrm>
              <a:off x="7772240" y="3095388"/>
              <a:ext cx="1419830" cy="19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ＭＳ Ｐゴシック" pitchFamily="-112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2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© </a:t>
              </a: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514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Geology.com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8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الأعالي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7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76200"/>
            <a:ext cx="3810000" cy="17827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أخفض بقعة        على الأرض           (-394م)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5298" name="Picture 4" descr="N&amp;Ssectionsofdead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562600" y="2057400"/>
            <a:ext cx="358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3-4 إنشات مطر/سنة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أقسام حالياً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انخفض 12 متر منذ 1975 – لقد كان أعلى بمسافة 20 متر في القرن الأول الميلادي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تحصل إسرائيل على مليار دولار أمريكي في السنة من البوتاسيوم للأسمدة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vineyar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91200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المحاصيل من واحة المياه العذبة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أقسام الشمال والجنوب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السهل     الساحلي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-1251520"/>
            <a:ext cx="871195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588738" y="11651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66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657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بحر الملح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106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عين جدي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coastof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5105400" y="762000"/>
            <a:ext cx="4114800" cy="685800"/>
          </a:xfrm>
          <a:blipFill dpi="0" rotWithShape="1">
            <a:blip r:embed="rId4" cstate="print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منتجعات الملح ؟</a:t>
            </a:r>
            <a:endParaRPr lang="en-US" sz="400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51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أكبر مخزون ملح على الأرض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638800" y="988637"/>
            <a:ext cx="3200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أضعاف محتوى الملح في مياه البحر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27٪ مواد صلبة مع 7٪ ملح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تطفو بسهولة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منفذ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28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استمتع بذلك أيضاً</a:t>
            </a:r>
            <a:endParaRPr lang="en-US" sz="5400" dirty="0">
              <a:solidFill>
                <a:schemeClr val="bg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88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طين البحر الميت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7586" name="Picture 4" descr="mudmen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3600"/>
            <a:ext cx="4343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رائع للجلد (كما يقولون)</a:t>
            </a:r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876800" y="59436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يمكنك وضع الكثير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ريك، راندال، تيم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85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يلدغ الجلد ولكنه شعور رائع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81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54102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متعة خالصة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82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4419600" cy="62484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سبع مخطوطات وجدت (1947) ونشرت بسرعة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5800" y="274638"/>
            <a:ext cx="46482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تاريخ مخطوطات       البحر الميت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ar-JO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71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95800" y="274638"/>
            <a:ext cx="46482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تاريخ مخطوطات       البحر الميت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7826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435029" y="0"/>
            <a:ext cx="370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خ ع ق413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خ ع ج174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7830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609600"/>
            <a:ext cx="441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تم العثور على سبع مخطوطات (1947) ونشرت بسرعة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رسائل باركوخبا (1952، 1960-61)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مئات من اللفائف و18000 قطعة بعدها (1947-1956)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3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نتوءات كوركار (الحجر الرملي) في المقدمة بينما تنظر شرقًا إلى سفوح التلال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822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Tough Work!</a:t>
            </a:r>
          </a:p>
        </p:txBody>
      </p:sp>
      <p:pic>
        <p:nvPicPr>
          <p:cNvPr id="79874" name="Picture 6" descr="DSS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0" y="1676400"/>
            <a:ext cx="2133600" cy="5181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الكثير من الأحيان لم يكن الحصول على اللفائف من التلال أمراً سهلاً</a:t>
            </a:r>
            <a:endParaRPr lang="en-US" sz="36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95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3733800" cy="3429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40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أحياناً كان شبه مستحيل</a:t>
            </a:r>
            <a:endParaRPr lang="en-US" sz="40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1923" name="Picture 4" descr="DSS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0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9" descr="scro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10" descr="Qumr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274638"/>
            <a:ext cx="5029200" cy="715962"/>
          </a:xfrm>
          <a:blipFill dpi="0" rotWithShape="1">
            <a:blip r:embed="rId5" cstate="print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ar-JO" sz="400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أطلال قمران</a:t>
            </a:r>
            <a:endParaRPr lang="en-US" sz="400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100357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44" y="4052"/>
              <a:ext cx="7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 Vaux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4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خارطة       مجتمع        قمران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02402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4427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7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4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5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966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اكتشافات قمران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6506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مجتمع                          قمران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6"/>
          <a:stretch>
            <a:fillRect/>
          </a:stretch>
        </p:blipFill>
        <p:spPr>
          <a:xfrm>
            <a:off x="4000500" y="381000"/>
            <a:ext cx="51435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هم الأسينيون ؟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شمال عين جدي (بليني الأكبر)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152400" y="3094802"/>
            <a:ext cx="6096000" cy="286232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على الجانب الغربي من البحر الميت ولكن خارج نطاق الزفير الضار للساحل توجد قبيلة الأسين المنعزلة وهو أمر رائع يتجاوز جميع القبائل الأخرى في العالم كله ، حيث لا يوجد بها نساء و نبذ كل شهوة جنسية ، وليس لهم مال ، وليس لديهم سوى النخيل من أجل الشركة. يومًا بعد يوم ، يتم تجنيد حشد اللاجئين إلى عدد متساوٍ من خلال [إضافات] عديدة من الأشخاص الذين سئموا الحياة ودفعتهم موجات الحظ إلى تبني سلوكياتهم. وهكذا عبر آلاف العصور (لا يُصدق حصرها) ، يعيش الجنس الذي لم يولد فيه أحد إلى الأبد بشكل غزير جدا لمصلحتهم هو تعب الرجال الآخرين من الحياة! كانت تقع تحتها [إسينيس] في السابق مدينة عين جدي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بليني، التاريخ الطبيعي 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0500" y="762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هم الأسينيون ؟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10599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شمال عين جدي (بليني الأكبر)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زواج (يوسيفوس)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8" name="Text Box 9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هم الأسينيون ؟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4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2648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شمال عين جدي (بليني الأكبر)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زواج (يوسيفوس)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غرفة نسخ المخطوطات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كتابات طائفية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 Box 12"/>
          <p:cNvSpPr txBox="1">
            <a:spLocks noChangeArrowheads="1"/>
          </p:cNvSpPr>
          <p:nvPr/>
        </p:nvSpPr>
        <p:spPr bwMode="auto">
          <a:xfrm>
            <a:off x="8530837" y="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3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2743200" cy="4876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كان رئيس الكهنة فاسداً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" y="0"/>
            <a:ext cx="69342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لماذا تشكل الأسينيون ؟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4691" name="Picture 5" descr="High Pries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2590800" y="5334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واصل رؤساء الكهنة حنان وقيافا في العهد الجديد الممارسات الفاسدة لكل من ياسون ومينيلاوس (175 ق.م)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لذلك انسحب الأسينيون إلى الصحراء خلال حكم سمعان (143-135 ق.م)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7913916" y="0"/>
            <a:ext cx="1233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67، 180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9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447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صور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2604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4" descr="deadseascrolls"/>
          <p:cNvPicPr>
            <a:picLocks noChangeAspect="1" noChangeArrowheads="1"/>
          </p:cNvPicPr>
          <p:nvPr/>
        </p:nvPicPr>
        <p:blipFill rotWithShape="1">
          <a:blip r:embed="rId3" cstate="print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"/>
          <a:stretch/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7475" y="274638"/>
            <a:ext cx="8569325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ما هي المخطوطات التي وجدت ؟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كل أسفار العهد القديم باستثناء أستير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أسفار الأبوكريفا والبسوديبيغرافا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التفاسير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مجموعات من مقاطع في العهد القديم بحسب الموضوع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كتابات طائفية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منهاج التأديب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مخطوطة الهيكل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مخطوطة الحرب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379231" y="71438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اللفائف النحاسية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تقديم خطط مفصلة للهيكل الثالث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9027" name="Picture 4" descr="scro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eadseascrolls">
            <a:extLst>
              <a:ext uri="{FF2B5EF4-FFF2-40B4-BE49-F238E27FC236}">
                <a16:creationId xmlns:a16="http://schemas.microsoft.com/office/drawing/2014/main" id="{26D66B01-CC2B-E846-9D0A-D829CCE1A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"/>
          <a:stretch/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-76200" y="1600200"/>
            <a:ext cx="923567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كل أسفار العهد القديم باستثناء أستير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أسفار الأبوكريفا والبسوديبيغرافا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التفاسير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مجموعات من مقاطع في العهد القديم بحسب الموضوع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كتابات طائفية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منهاج التأديب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مخطوطة الهيكل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مخطوطة الحرب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ما هي المخطوطات التي وجدت ؟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20552779">
            <a:off x="1477899" y="5138421"/>
            <a:ext cx="4256545" cy="144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لا يوجد مخطوطات للعهد الجديد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-4445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6248400"/>
            <a:ext cx="8077200" cy="533400"/>
          </a:xfrm>
        </p:spPr>
        <p:txBody>
          <a:bodyPr/>
          <a:lstStyle/>
          <a:p>
            <a:pPr eaLnBrk="1" hangingPunct="1">
              <a:defRPr/>
            </a:pPr>
            <a:r>
              <a:rPr lang="ar-J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مكان السفر</a:t>
            </a:r>
            <a:endParaRPr lang="en-US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4419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تأكيد التواريخ المحافظة لأسفار العهد القديم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2667000"/>
            <a:ext cx="533400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كتب سفر دانيال 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715000" y="3276600"/>
            <a:ext cx="20574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يقول المتحررون 164 ق.م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152400" y="3276600"/>
            <a:ext cx="27432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يقول المحافظون      560 ق.م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أهمية مخطوطات البحر الميت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28600" y="5410200"/>
            <a:ext cx="8839200" cy="990600"/>
            <a:chOff x="228600" y="5410200"/>
            <a:chExt cx="8839200" cy="990600"/>
          </a:xfrm>
        </p:grpSpPr>
        <p:cxnSp>
          <p:nvCxnSpPr>
            <p:cNvPr id="165903" name="Straight Connector 14"/>
            <p:cNvCxnSpPr>
              <a:cxnSpLocks noChangeShapeType="1"/>
            </p:cNvCxnSpPr>
            <p:nvPr/>
          </p:nvCxnSpPr>
          <p:spPr bwMode="auto">
            <a:xfrm>
              <a:off x="533400" y="5791200"/>
              <a:ext cx="8001000" cy="6096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grpSp>
          <p:nvGrpSpPr>
            <p:cNvPr id="165904" name="Group 31"/>
            <p:cNvGrpSpPr>
              <a:grpSpLocks/>
            </p:cNvGrpSpPr>
            <p:nvPr/>
          </p:nvGrpSpPr>
          <p:grpSpPr bwMode="auto">
            <a:xfrm>
              <a:off x="533400" y="5943600"/>
              <a:ext cx="7848600" cy="381000"/>
              <a:chOff x="533400" y="5943600"/>
              <a:chExt cx="7848600" cy="381000"/>
            </a:xfrm>
          </p:grpSpPr>
          <p:sp>
            <p:nvSpPr>
              <p:cNvPr id="16" name="Rectangle 15"/>
              <p:cNvSpPr/>
              <p:nvPr/>
            </p:nvSpPr>
            <p:spPr bwMode="auto">
              <a:xfrm flipV="1">
                <a:off x="533400" y="6248400"/>
                <a:ext cx="7848600" cy="762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5913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6484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4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191341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5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317833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6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4325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7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570817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5918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6973094" y="6133306"/>
                <a:ext cx="381000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Rectangle 4"/>
            <p:cNvSpPr txBox="1">
              <a:spLocks noRot="1" noChangeArrowheads="1"/>
            </p:cNvSpPr>
            <p:nvPr/>
          </p:nvSpPr>
          <p:spPr bwMode="auto">
            <a:xfrm>
              <a:off x="228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4"/>
            <p:cNvSpPr txBox="1">
              <a:spLocks noRot="1" noChangeArrowheads="1"/>
            </p:cNvSpPr>
            <p:nvPr/>
          </p:nvSpPr>
          <p:spPr bwMode="auto">
            <a:xfrm>
              <a:off x="15240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4"/>
            <p:cNvSpPr txBox="1">
              <a:spLocks noRot="1" noChangeArrowheads="1"/>
            </p:cNvSpPr>
            <p:nvPr/>
          </p:nvSpPr>
          <p:spPr bwMode="auto">
            <a:xfrm>
              <a:off x="28194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4"/>
            <p:cNvSpPr txBox="1">
              <a:spLocks noRot="1" noChangeArrowheads="1"/>
            </p:cNvSpPr>
            <p:nvPr/>
          </p:nvSpPr>
          <p:spPr bwMode="auto">
            <a:xfrm>
              <a:off x="41148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4"/>
            <p:cNvSpPr txBox="1">
              <a:spLocks noRot="1" noChangeArrowheads="1"/>
            </p:cNvSpPr>
            <p:nvPr/>
          </p:nvSpPr>
          <p:spPr bwMode="auto">
            <a:xfrm>
              <a:off x="54102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4"/>
            <p:cNvSpPr txBox="1">
              <a:spLocks noRot="1" noChangeArrowheads="1"/>
            </p:cNvSpPr>
            <p:nvPr/>
          </p:nvSpPr>
          <p:spPr bwMode="auto">
            <a:xfrm>
              <a:off x="6705600" y="5410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4"/>
            <p:cNvSpPr txBox="1">
              <a:spLocks noRot="1" noChangeArrowheads="1"/>
            </p:cNvSpPr>
            <p:nvPr/>
          </p:nvSpPr>
          <p:spPr bwMode="auto">
            <a:xfrm>
              <a:off x="7772400" y="5410200"/>
              <a:ext cx="1295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ق.م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Down Arrow 39"/>
          <p:cNvSpPr/>
          <p:nvPr/>
        </p:nvSpPr>
        <p:spPr bwMode="auto">
          <a:xfrm>
            <a:off x="12954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6553200" y="4114800"/>
            <a:ext cx="228600" cy="18288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638800" y="4267200"/>
            <a:ext cx="2309446" cy="12003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دانيال في مخطوطات البحر الميت 200-100 ق.م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40" grpId="0" animBg="1"/>
      <p:bldP spid="41" grpId="0" animBg="1"/>
      <p:bldP spid="1792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6400800" cy="669925"/>
          </a:xfrm>
          <a:effectLst/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effectLst>
                  <a:glow rad="228600">
                    <a:schemeClr val="bg2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مخطوطة أشعياء الماسورية</a:t>
            </a:r>
            <a:endParaRPr lang="en-US" sz="2800" b="1" dirty="0">
              <a:effectLst>
                <a:glow rad="228600">
                  <a:schemeClr val="bg2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5" descr="ishscrl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62000" y="3203575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أشعياء 1000م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790575" y="4445000"/>
            <a:ext cx="2505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أشعياء 200 ق.م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67200" y="3521075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1200 سنة أقدم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مخطوطة أشعياء في البحر الميت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 دقة نقل الكتاب المقدس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أهمية مخطوطات البحر الميت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855663"/>
            <a:ext cx="2286000" cy="353943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تتطابق لفافة إشعياء هذه مع النص الماسوري 1000 ميلادي الذي تستند إليه جميع الترجمات الحديثة في 99٪ من الوقت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5" grpId="0" animBg="1"/>
      <p:bldP spid="15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2514600" y="4267200"/>
            <a:ext cx="6629400" cy="2590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965700"/>
            <a:ext cx="6629400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293688" marR="0" lvl="0" indent="-29368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أعمال الناموس" (تقدم ترجمة أبيج دليلاً على الإيمان الحاخامي بالخلاص بالأعمال ، وهو ما يجادله بولس في رسالة غلاطية)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219450" y="4375150"/>
            <a:ext cx="5040313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MIQSAT MA</a:t>
            </a:r>
            <a:r>
              <a:rPr kumimoji="0" lang="fr-FR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304800" y="8382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تظهر MMT أن معارضي بولس الذين علموا الخلاص بالناموس كانوا بالفعل أناسًا حقيقيين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أهمية مخطوطات البحر الميت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60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Osaka"/>
              <a:cs typeface="Arial" panose="020B0604020202020204" pitchFamily="34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بولس مقابل الناموسيين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الناموسيون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بولس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الشخص الذي يصنع البر يدخر لنفسه حياة مع الرب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مزامير سليمان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حوالي 50 ق.م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المعجزات سوف تظهر في وقتها لهؤلاء المخلصين بالأعمال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باروخ 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(حوالي 100م)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وأما الآن فقد ظهر بر الله </a:t>
            </a: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بدون الناموس </a:t>
            </a: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مشهوداً له من الناموس والأنبياء بر الله بالإيمان بيسوع المسيح إلى كل وعلى كل الذين يؤمنون لأنه لا فرق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</a:t>
            </a: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رو 3: 21-22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04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بولس مقابل الناموسيين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الناموسيون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بولس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الشخص الذي يصنع البر يدخر لنفسه حياة مع الرب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مزامير سليمان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حوالي 50 ق.م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المعجزات سوف تظهر في وقتها لهؤلاء المخلصين بالأعمال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باروخ 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(حوالي 100م)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أريد أن أتعلم منكم هذا فقط </a:t>
            </a: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أبأعمال الناموس</a:t>
            </a:r>
            <a:r>
              <a:rPr kumimoji="0" lang="ar-JO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أخذتم الروح أم بخبر الإيمان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</a:t>
            </a:r>
            <a:r>
              <a:rPr kumimoji="0" lang="ar-J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غل 3: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735241" name="Text Box 4"/>
          <p:cNvSpPr txBox="1">
            <a:spLocks noChangeArrowheads="1"/>
          </p:cNvSpPr>
          <p:nvPr/>
        </p:nvSpPr>
        <p:spPr bwMode="auto">
          <a:xfrm>
            <a:off x="8268754" y="95250"/>
            <a:ext cx="867843" cy="463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154ك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75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latin typeface="Arial" charset="0"/>
                <a:ea typeface="ＭＳ Ｐゴシック" charset="0"/>
              </a:rPr>
              <a:t>أين ترعرع يوحنا ؟</a:t>
            </a:r>
            <a:endParaRPr lang="en-US" sz="4800" dirty="0">
              <a:latin typeface="Arial" charset="0"/>
              <a:ea typeface="ＭＳ Ｐゴシック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248400"/>
            <a:ext cx="4648200" cy="523220"/>
          </a:xfr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ar-JO" sz="2800" b="1" kern="1200" dirty="0">
                <a:solidFill>
                  <a:srgbClr val="E5E5FF"/>
                </a:solidFill>
                <a:latin typeface="Arial" charset="0"/>
                <a:ea typeface="ＭＳ Ｐゴシック" charset="0"/>
                <a:cs typeface="Arial" charset="0"/>
              </a:rPr>
              <a:t>برية صين</a:t>
            </a:r>
            <a:endParaRPr lang="en-US" sz="2800" b="1" kern="1200" dirty="0">
              <a:solidFill>
                <a:srgbClr val="E5E5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191000" y="1563688"/>
            <a:ext cx="4814888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30000" noProof="0" dirty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لو 1: 80  أما الصبي فكان ينمو ويتقوى بالروح وكان في البراري    إلى يوم ظهوره لإسرائيل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أين حصل يوحنا </a:t>
            </a:r>
          </a:p>
          <a:p>
            <a:pPr marL="0" indent="0" algn="r" rtl="1" eaLnBrk="1" hangingPunct="1">
              <a:buNone/>
              <a:defRPr/>
            </a:pPr>
            <a:r>
              <a:rPr lang="ar-JO" sz="28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على مفهومي المعمودية والتوبة ؟</a:t>
            </a:r>
            <a:endParaRPr lang="en-US" sz="2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يوحنا المعمدان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76131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8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1522512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dirty="0">
                <a:ea typeface="ＭＳ Ｐゴシック" charset="0"/>
              </a:rPr>
              <a:t>قيصرية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Scrib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ar-JO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أحب الأسينيون كلمة الله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1712"/>
      </p:ext>
    </p:extLst>
  </p:cSld>
  <p:clrMapOvr>
    <a:masterClrMapping/>
  </p:clrMapOvr>
  <p:transition spd="med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3" descr="baptiz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6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10200" y="7620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يوحنا المعمدان</a:t>
            </a:r>
            <a:endParaRPr lang="en-US" sz="3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80228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10200" y="1465263"/>
            <a:ext cx="3657600" cy="19939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4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أين حصل يوحنا على مفهومي المعمودية والتوبة ؟</a:t>
            </a:r>
            <a:endParaRPr lang="en-US" sz="24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613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essenebaptistry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الأسينيون مقابل يوحنا و يسوع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724400" y="2179638"/>
            <a:ext cx="4267200" cy="4525962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انتقاد قادة الهيكل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منع الطلاق وإعادة الزواج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التقدمات الروحية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النظر إلى شعب الله كهيكل روحي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5334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الأسينيون و يوحنا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29200" y="1295400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الأسينيون و يسوع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000514">
                    <a:alpha val="79999"/>
                  </a:srgbClr>
                </a:outerShdw>
              </a:effectLst>
              <a:uLnTx/>
              <a:uFillTx/>
              <a:latin typeface="Impact"/>
              <a:ea typeface="Impact"/>
              <a:cs typeface="Impact"/>
            </a:endParaRPr>
          </a:p>
        </p:txBody>
      </p:sp>
      <p:sp>
        <p:nvSpPr>
          <p:cNvPr id="182278" name="Text Box 10"/>
          <p:cNvSpPr txBox="1">
            <a:spLocks noChangeArrowheads="1"/>
          </p:cNvSpPr>
          <p:nvPr/>
        </p:nvSpPr>
        <p:spPr bwMode="auto">
          <a:xfrm>
            <a:off x="8455431" y="0"/>
            <a:ext cx="704039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76200" y="2179638"/>
            <a:ext cx="4495800" cy="4525962"/>
          </a:xfrm>
          <a:prstGeom prst="rect">
            <a:avLst/>
          </a:prstGeom>
          <a:gradFill rotWithShape="1">
            <a:gsLst>
              <a:gs pos="0">
                <a:schemeClr val="bg2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التركيز على أش 40: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الدعوة للتوبة والمعمودية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توقع ملكوت الله الوشيك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الماء، الروح والنار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حمية غذائية غريبة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marR="0" lvl="0" indent="-5334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انتقاد القادة الدينيين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animBg="1"/>
      <p:bldP spid="141320" grpId="0" animBg="1"/>
      <p:bldP spid="141321" grpId="0" animBg="1"/>
      <p:bldP spid="141323" grpId="0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000055079"/>
      </p:ext>
    </p:extLst>
  </p:cSld>
  <p:clrMapOvr>
    <a:masterClrMapping/>
  </p:clrMapOvr>
  <p:transition spd="med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جغرافيا الكتاب المقدس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at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على العرض التقديمي مجاناً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06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غزة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341440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5355</TotalTime>
  <Words>1441</Words>
  <Application>Microsoft Macintosh PowerPoint</Application>
  <PresentationFormat>On-screen Show (4:3)</PresentationFormat>
  <Paragraphs>389</Paragraphs>
  <Slides>84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84</vt:i4>
      </vt:variant>
    </vt:vector>
  </HeadingPairs>
  <TitlesOfParts>
    <vt:vector size="104" baseType="lpstr">
      <vt:lpstr>Charcoal</vt:lpstr>
      <vt:lpstr>Times</vt:lpstr>
      <vt:lpstr>Arial</vt:lpstr>
      <vt:lpstr>Garamond</vt:lpstr>
      <vt:lpstr>Impact</vt:lpstr>
      <vt:lpstr>Times New Roman</vt:lpstr>
      <vt:lpstr>Wingdings</vt:lpstr>
      <vt:lpstr>Stream</vt:lpstr>
      <vt:lpstr>Default Design</vt:lpstr>
      <vt:lpstr>14 Literary 2 - Dead Sea Scrolls</vt:lpstr>
      <vt:lpstr>Beam</vt:lpstr>
      <vt:lpstr>1_Stream</vt:lpstr>
      <vt:lpstr>Perspective</vt:lpstr>
      <vt:lpstr>2_Stream</vt:lpstr>
      <vt:lpstr>3_Default Design</vt:lpstr>
      <vt:lpstr>3_Stream</vt:lpstr>
      <vt:lpstr>8_14 Literary 2 - Dead Sea Scrolls</vt:lpstr>
      <vt:lpstr>Blank Presentation</vt:lpstr>
      <vt:lpstr>2_Blank Presentation</vt:lpstr>
      <vt:lpstr>1_Default Design</vt:lpstr>
      <vt:lpstr>إسرائيل</vt:lpstr>
      <vt:lpstr>Quiz #2</vt:lpstr>
      <vt:lpstr>المرتفعات</vt:lpstr>
      <vt:lpstr>المرتفعات الشرقية والغربية</vt:lpstr>
      <vt:lpstr>الإرتفاعات في أقسام الشمال والجنوب</vt:lpstr>
      <vt:lpstr>السهل الساحلي</vt:lpstr>
      <vt:lpstr>السهل الساحلي</vt:lpstr>
      <vt:lpstr>السهل الساحلي</vt:lpstr>
      <vt:lpstr>السهل الساحلي</vt:lpstr>
      <vt:lpstr>الإرتفاعات في أقسام الشمال والجنوب</vt:lpstr>
      <vt:lpstr>شفيلا</vt:lpstr>
      <vt:lpstr>الإرتفاعات في أقسام الشمال والجنوب</vt:lpstr>
      <vt:lpstr>تلال اليهودية</vt:lpstr>
      <vt:lpstr>الإرتفاعات في أقسام الشمال والجنوب</vt:lpstr>
      <vt:lpstr>جبل تابور         في               وادي يزرعيل</vt:lpstr>
      <vt:lpstr>سلسلة           الجبال          الوسطى</vt:lpstr>
      <vt:lpstr>اتبع إبراهيم الجبال الوسطى</vt:lpstr>
      <vt:lpstr>برية يهوذا</vt:lpstr>
      <vt:lpstr>الإرتفاعات في أقسام الشمال والجنوب</vt:lpstr>
      <vt:lpstr>الأردن المتصدع</vt:lpstr>
      <vt:lpstr>PowerPoint Presentation</vt:lpstr>
      <vt:lpstr>الإرتفاعات في أقسام الشمال والجنوب</vt:lpstr>
      <vt:lpstr>هضبة شرق الأردن</vt:lpstr>
      <vt:lpstr>الإرتفاعات في أقسام الشمال والجنوب</vt:lpstr>
      <vt:lpstr>النقب</vt:lpstr>
      <vt:lpstr>شبه جزيرة سيناء</vt:lpstr>
      <vt:lpstr>التجارة من مصر إلى بلاد ما بين النهرين</vt:lpstr>
      <vt:lpstr>طريق الملوك</vt:lpstr>
      <vt:lpstr>تجارة التوابل</vt:lpstr>
      <vt:lpstr>طريق          تجارة التوابل</vt:lpstr>
      <vt:lpstr>النقب مقفر ولكن الأغنام  موجودة الآن هناك</vt:lpstr>
      <vt:lpstr>النقب يزهر</vt:lpstr>
      <vt:lpstr>كيف ستغزو     هذه القلعة؟</vt:lpstr>
      <vt:lpstr>مسادة</vt:lpstr>
      <vt:lpstr>قصور مسادة              الشمالية</vt:lpstr>
      <vt:lpstr>قصر هيرودس الشمالي مسادة</vt:lpstr>
      <vt:lpstr>بيوت حمامات مسادة</vt:lpstr>
      <vt:lpstr>منحدر المنحدرات</vt:lpstr>
      <vt:lpstr>The Fall of Masada (AD 73)</vt:lpstr>
      <vt:lpstr>كان لروما      جيش شرس</vt:lpstr>
      <vt:lpstr>“ليس ثانية”</vt:lpstr>
      <vt:lpstr>مخطوطات       البحر الميت</vt:lpstr>
      <vt:lpstr>موقع         البحر الميت</vt:lpstr>
      <vt:lpstr>الإرتفاعات       في أقسام     الشمال والجنوب</vt:lpstr>
      <vt:lpstr>موقع معمودية يسوع</vt:lpstr>
      <vt:lpstr>الأردن المتصدع</vt:lpstr>
      <vt:lpstr>من الأعالي</vt:lpstr>
      <vt:lpstr>أخفض بقعة        على الأرض           (-394م)</vt:lpstr>
      <vt:lpstr>المحاصيل من واحة المياه العذبة</vt:lpstr>
      <vt:lpstr>عين جدي</vt:lpstr>
      <vt:lpstr>منتجعات الملح ؟</vt:lpstr>
      <vt:lpstr>أكبر مخزون ملح على الأرض</vt:lpstr>
      <vt:lpstr>استمتع بذلك أيضاً</vt:lpstr>
      <vt:lpstr>طين البحر الميت</vt:lpstr>
      <vt:lpstr>ريك، راندال، تيم</vt:lpstr>
      <vt:lpstr>يلدغ الجلد ولكنه شعور رائع</vt:lpstr>
      <vt:lpstr>متعة خالصة</vt:lpstr>
      <vt:lpstr>تاريخ مخطوطات       البحر الميت</vt:lpstr>
      <vt:lpstr>تاريخ مخطوطات       البحر الميت</vt:lpstr>
      <vt:lpstr>Tough Work!</vt:lpstr>
      <vt:lpstr>Near Impossible Work</vt:lpstr>
      <vt:lpstr>أطلال قمران</vt:lpstr>
      <vt:lpstr>خارطة       مجتمع        قمران</vt:lpstr>
      <vt:lpstr>اكتشافات قمران</vt:lpstr>
      <vt:lpstr>مجتمع                          قمران</vt:lpstr>
      <vt:lpstr>من هم الأسينيون ؟</vt:lpstr>
      <vt:lpstr>من هم الأسينيون ؟</vt:lpstr>
      <vt:lpstr>من هم الأسينيون ؟</vt:lpstr>
      <vt:lpstr>لماذا تشكل الأسينيون ؟</vt:lpstr>
      <vt:lpstr>ما هي المخطوطات التي وجدت ؟</vt:lpstr>
      <vt:lpstr>اللفائف النحاسية</vt:lpstr>
      <vt:lpstr>ما هي المخطوطات التي وجدت ؟</vt:lpstr>
      <vt:lpstr>مكان السفر</vt:lpstr>
      <vt:lpstr>أهمية مخطوطات البحر الميت</vt:lpstr>
      <vt:lpstr>أهمية مخطوطات البحر الميت</vt:lpstr>
      <vt:lpstr>بولس مقابل الناموسيين</vt:lpstr>
      <vt:lpstr>بولس مقابل الناموسيين</vt:lpstr>
      <vt:lpstr>أين ترعرع يوحنا ؟</vt:lpstr>
      <vt:lpstr>يوحنا المعمدان</vt:lpstr>
      <vt:lpstr>أحب الأسينيون كلمة الله</vt:lpstr>
      <vt:lpstr>يوحنا المعمدان</vt:lpstr>
      <vt:lpstr>الأسينيون مقابل يوحنا و يسوع</vt:lpstr>
      <vt:lpstr>Black</vt:lpstr>
      <vt:lpstr>جغرافيا الكتاب المقدس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273</cp:revision>
  <dcterms:created xsi:type="dcterms:W3CDTF">2002-07-30T01:35:17Z</dcterms:created>
  <dcterms:modified xsi:type="dcterms:W3CDTF">2023-12-12T06:39:34Z</dcterms:modified>
</cp:coreProperties>
</file>