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8" r:id="rId1"/>
    <p:sldMasterId id="2147483726" r:id="rId2"/>
    <p:sldMasterId id="2147483741" r:id="rId3"/>
    <p:sldMasterId id="2147483753" r:id="rId4"/>
    <p:sldMasterId id="2147483768" r:id="rId5"/>
    <p:sldMasterId id="2147483780" r:id="rId6"/>
  </p:sldMasterIdLst>
  <p:notesMasterIdLst>
    <p:notesMasterId r:id="rId55"/>
  </p:notesMasterIdLst>
  <p:sldIdLst>
    <p:sldId id="436" r:id="rId7"/>
    <p:sldId id="5248" r:id="rId8"/>
    <p:sldId id="392" r:id="rId9"/>
    <p:sldId id="5249" r:id="rId10"/>
    <p:sldId id="394" r:id="rId11"/>
    <p:sldId id="395" r:id="rId12"/>
    <p:sldId id="396" r:id="rId13"/>
    <p:sldId id="397" r:id="rId14"/>
    <p:sldId id="398" r:id="rId15"/>
    <p:sldId id="399" r:id="rId16"/>
    <p:sldId id="400" r:id="rId17"/>
    <p:sldId id="401" r:id="rId18"/>
    <p:sldId id="402" r:id="rId19"/>
    <p:sldId id="403" r:id="rId20"/>
    <p:sldId id="404" r:id="rId21"/>
    <p:sldId id="405" r:id="rId22"/>
    <p:sldId id="406" r:id="rId23"/>
    <p:sldId id="407" r:id="rId24"/>
    <p:sldId id="408" r:id="rId25"/>
    <p:sldId id="409" r:id="rId26"/>
    <p:sldId id="410" r:id="rId27"/>
    <p:sldId id="411" r:id="rId28"/>
    <p:sldId id="412" r:id="rId29"/>
    <p:sldId id="413" r:id="rId30"/>
    <p:sldId id="414" r:id="rId31"/>
    <p:sldId id="415" r:id="rId32"/>
    <p:sldId id="416" r:id="rId33"/>
    <p:sldId id="417" r:id="rId34"/>
    <p:sldId id="418" r:id="rId35"/>
    <p:sldId id="419" r:id="rId36"/>
    <p:sldId id="420" r:id="rId37"/>
    <p:sldId id="421" r:id="rId38"/>
    <p:sldId id="422" r:id="rId39"/>
    <p:sldId id="423" r:id="rId40"/>
    <p:sldId id="424" r:id="rId41"/>
    <p:sldId id="425" r:id="rId42"/>
    <p:sldId id="426" r:id="rId43"/>
    <p:sldId id="427" r:id="rId44"/>
    <p:sldId id="428" r:id="rId45"/>
    <p:sldId id="429" r:id="rId46"/>
    <p:sldId id="430" r:id="rId47"/>
    <p:sldId id="431" r:id="rId48"/>
    <p:sldId id="432" r:id="rId49"/>
    <p:sldId id="433" r:id="rId50"/>
    <p:sldId id="434" r:id="rId51"/>
    <p:sldId id="5247" r:id="rId52"/>
    <p:sldId id="350" r:id="rId53"/>
    <p:sldId id="4883" r:id="rId54"/>
  </p:sldIdLst>
  <p:sldSz cx="9144000" cy="6858000" type="screen4x3"/>
  <p:notesSz cx="6858000" cy="9144000"/>
  <p:defaultTextStyle>
    <a:defPPr>
      <a:defRPr lang="en-US"/>
    </a:defPPr>
    <a:lvl1pPr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1pPr>
    <a:lvl2pPr marL="4572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2pPr>
    <a:lvl3pPr marL="9144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3pPr>
    <a:lvl4pPr marL="13716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4pPr>
    <a:lvl5pPr marL="18288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FF5050"/>
    <a:srgbClr val="663300"/>
    <a:srgbClr val="CCFF99"/>
    <a:srgbClr val="66FF66"/>
    <a:srgbClr val="008000"/>
    <a:srgbClr val="0033CC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11" autoAdjust="0"/>
    <p:restoredTop sz="92950" autoAdjust="0"/>
  </p:normalViewPr>
  <p:slideViewPr>
    <p:cSldViewPr>
      <p:cViewPr>
        <p:scale>
          <a:sx n="140" d="100"/>
          <a:sy n="140" d="100"/>
        </p:scale>
        <p:origin x="232" y="5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52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viewProps" Target="viewProp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481E0DF-8117-E34A-B8D8-4D7F51E2C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8973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1F8C2749-DF9D-7E4E-B03F-FB90A75BFBA9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1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6B2AAFE-DA30-5F48-B6CD-1F49CEDBFBAF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13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582C42AD-2958-814D-A231-9AACECCB8811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14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628C66CA-D5C7-FB48-8D5B-6277968F12C7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15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These ridges provide a natural barrier from water running westward to the Great Sea.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ADF09E57-1315-4B47-819B-6273CDB0F115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16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54FF9C4-7C01-BD46-AC4A-26F1F1FABCA4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19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6C85A4A8-4F9D-9F42-A738-28F407E74467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21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945431C-FE80-384B-950C-853A903E2DFD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22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A3A2737-B884-6041-BA41-803E84ED7B57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23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B2B1CC4-6E85-4649-B6E4-2F31AD5F695B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24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4A3F8693-A190-2A4C-AD19-1F5A90BE54B0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25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39FCE44-1784-9C44-A438-E97CAB7CD8C7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2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4A53BB37-3CFE-C748-84CB-D399F01B1174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26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536BC2DF-B448-6749-95E3-E4F6F0A929EB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27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6F05E03-1FFC-7545-9194-D19C9DEA5E74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28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DD26CD4-3544-294E-8FB7-C0230FE52CDE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29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63978572-18B4-DD4A-BA61-6349520D5A2E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30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B775B7D-FB2F-2A46-956D-5B1DA9BD7F4A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31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F0E201F-82C9-864F-BD83-E77DB5C0CF8E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32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503D1591-69CA-B146-BCC1-EC0A5E26C259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33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81F1B7C-FC45-D146-9119-823662EBE9F5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34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6780205-FBFB-3C40-9F75-88BB8679FE45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35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BC3B5573-45FC-524F-B0E5-6B5ECA6770DE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3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BF0377F5-38DD-534B-961B-5DCCFC2659B1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37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77E35B0-AAF8-8C44-9FF3-DE6B99276525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38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0B560CD0-8DF8-584F-95FA-E08C75395650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39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B0CDFEF0-814E-F641-AA70-361BA06C8BF2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40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8AEC4763-A0C4-1942-ADCB-57064C6392C5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41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24FC67A-8899-4E40-BA80-22311E70173D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42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6D8023CE-5EBA-DF41-8A11-0DA908035E31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43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226DB04-B890-0C43-93A6-1A71C17CF08D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44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B2E2BAE-8514-EE45-8838-6C4A77B48DF4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45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59D81E-545B-0144-B415-CB6834F4BBA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05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5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God claims to have given Israel every opportunity to serve him—even the best piece of real estate in the known world.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___________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BE-26-Ezekiel-slide 28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OS-26-Ezek1-39-slide 114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19BC69-BDDB-E64F-BE56-8DD7FFCC895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______________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BG-02-Eden&amp; ANE-37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BG-05-Israel NT Regions-4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BG Bible Geography in Arabic</a:t>
            </a:r>
          </a:p>
          <a:p>
            <a:r>
              <a:rPr lang="en-US" dirty="0"/>
              <a:t>______________</a:t>
            </a:r>
          </a:p>
          <a:p>
            <a:r>
              <a:rPr lang="en-US" dirty="0"/>
              <a:t>Common-</a:t>
            </a:r>
            <a:r>
              <a:rPr lang="en-US" dirty="0">
                <a:latin typeface="Arial" charset="0"/>
                <a:ea typeface="ＭＳ Ｐゴシック" charset="0"/>
              </a:rPr>
              <a:t>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514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CB20FEE-EFAA-A94E-A6EF-FA1A4AED8938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5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7E696A34-1670-BD4E-922F-877D0F125F27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7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5F40ED2C-9662-D341-83C1-9F397086A62F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8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B8E8DEA4-BB5F-6841-A056-749ED2F43B5D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11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8688ACC1-6FE4-BA45-9068-7A1A0E066FA8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12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41983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0103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29D91-2022-504A-AEC4-F7C21A27F45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49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7C39F-D337-CA43-8875-AD9F177CAB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255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4FF77-BFA8-8040-93EF-BBC93C8A3B1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6684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812A4-2031-EB4E-9AB0-A65ED7BAE1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4829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0A9B9-505A-AC45-B85F-ED33EEB463B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976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3A2A1-35FE-ED4A-889D-5EF811D71E8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9954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D5110-0400-5E40-865F-CBAA5C6B99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8680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D64F5-6C71-CF4E-9DFA-4FBB0786091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779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B9F7D-31E3-D144-AEB0-D58976D71E2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86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7292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3DA91-5BDE-7D4E-9A67-04F0A3A1FD2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26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9CF16-89A3-B940-937E-1F36F6D7E2C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1404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2F703-F375-0F4B-B364-63535C6EB14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6346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DC33E-DEA9-0B41-9063-40DA067285A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0037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C51FA-16C7-AF4F-97F0-C257928B9D9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9130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8D38E2-432D-884F-9F67-A37E84BE80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311313"/>
      </p:ext>
    </p:extLst>
  </p:cSld>
  <p:clrMapOvr>
    <a:masterClrMapping/>
  </p:clrMapOvr>
  <p:transition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66ACAD-118F-314B-8D61-46A54797CC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796675"/>
      </p:ext>
    </p:extLst>
  </p:cSld>
  <p:clrMapOvr>
    <a:masterClrMapping/>
  </p:clrMapOvr>
  <p:transition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C5954D-9814-CB49-99BB-D609FAC641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465525"/>
      </p:ext>
    </p:extLst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EF447-DE8B-DB45-8E03-D6A244B1D9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012741"/>
      </p:ext>
    </p:extLst>
  </p:cSld>
  <p:clrMapOvr>
    <a:masterClrMapping/>
  </p:clrMapOvr>
  <p:transition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DDC821-B5C2-434C-8402-FCDEA2740E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200993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70763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1CAA09-7688-2B40-90A6-E61A333A09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482751"/>
      </p:ext>
    </p:extLst>
  </p:cSld>
  <p:clrMapOvr>
    <a:masterClrMapping/>
  </p:clrMapOvr>
  <p:transition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29EC6B-67A5-1143-81A1-613F42D04B4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30276"/>
      </p:ext>
    </p:extLst>
  </p:cSld>
  <p:clrMapOvr>
    <a:masterClrMapping/>
  </p:clrMapOvr>
  <p:transition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6C043B-6A36-324E-A083-578B22C4A4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665405"/>
      </p:ext>
    </p:extLst>
  </p:cSld>
  <p:clrMapOvr>
    <a:masterClrMapping/>
  </p:clrMapOvr>
  <p:transition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06FDBB-F292-1647-AF74-DFD389C0FE4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953699"/>
      </p:ext>
    </p:extLst>
  </p:cSld>
  <p:clrMapOvr>
    <a:masterClrMapping/>
  </p:clrMapOvr>
  <p:transition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5E0DE9-A9B9-5C47-9C86-FE52C692C3B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574238"/>
      </p:ext>
    </p:extLst>
  </p:cSld>
  <p:clrMapOvr>
    <a:masterClrMapping/>
  </p:clrMapOvr>
  <p:transition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746F3-52CA-144D-A059-4A4A45D9C0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897249"/>
      </p:ext>
    </p:extLst>
  </p:cSld>
  <p:clrMapOvr>
    <a:masterClrMapping/>
  </p:clrMapOvr>
  <p:transition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29D91-2022-504A-AEC4-F7C21A27F45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7569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7C39F-D337-CA43-8875-AD9F177CAB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9979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4FF77-BFA8-8040-93EF-BBC93C8A3B1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7907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812A4-2031-EB4E-9AB0-A65ED7BAE1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648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31759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0A9B9-505A-AC45-B85F-ED33EEB463B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9604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3A2A1-35FE-ED4A-889D-5EF811D71E8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6088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D5110-0400-5E40-865F-CBAA5C6B99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675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D64F5-6C71-CF4E-9DFA-4FBB0786091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7109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B9F7D-31E3-D144-AEB0-D58976D71E2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4241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3DA91-5BDE-7D4E-9A67-04F0A3A1FD2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4091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9CF16-89A3-B940-937E-1F36F6D7E2C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8089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2F703-F375-0F4B-B364-63535C6EB14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4960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DC33E-DEA9-0B41-9063-40DA067285A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4941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C51FA-16C7-AF4F-97F0-C257928B9D9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45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116445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336955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0" indent="0">
              <a:buNone/>
              <a:defRPr sz="1800"/>
            </a:lvl2pPr>
            <a:lvl3pPr marL="914300" indent="0">
              <a:buNone/>
              <a:defRPr sz="1600"/>
            </a:lvl3pPr>
            <a:lvl4pPr marL="1371450" indent="0">
              <a:buNone/>
              <a:defRPr sz="1400"/>
            </a:lvl4pPr>
            <a:lvl5pPr marL="1828600" indent="0">
              <a:buNone/>
              <a:defRPr sz="1400"/>
            </a:lvl5pPr>
            <a:lvl6pPr marL="2285750" indent="0">
              <a:buNone/>
              <a:defRPr sz="1400"/>
            </a:lvl6pPr>
            <a:lvl7pPr marL="2742899" indent="0">
              <a:buNone/>
              <a:defRPr sz="1400"/>
            </a:lvl7pPr>
            <a:lvl8pPr marL="3200047" indent="0">
              <a:buNone/>
              <a:defRPr sz="1400"/>
            </a:lvl8pPr>
            <a:lvl9pPr marL="365719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22090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335668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344618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41109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62431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65923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0" indent="0">
              <a:buNone/>
              <a:defRPr sz="2800"/>
            </a:lvl2pPr>
            <a:lvl3pPr marL="914300" indent="0">
              <a:buNone/>
              <a:defRPr sz="2400"/>
            </a:lvl3pPr>
            <a:lvl4pPr marL="1371450" indent="0">
              <a:buNone/>
              <a:defRPr sz="2000"/>
            </a:lvl4pPr>
            <a:lvl5pPr marL="1828600" indent="0">
              <a:buNone/>
              <a:defRPr sz="2000"/>
            </a:lvl5pPr>
            <a:lvl6pPr marL="2285750" indent="0">
              <a:buNone/>
              <a:defRPr sz="2000"/>
            </a:lvl6pPr>
            <a:lvl7pPr marL="2742899" indent="0">
              <a:buNone/>
              <a:defRPr sz="2000"/>
            </a:lvl7pPr>
            <a:lvl8pPr marL="3200047" indent="0">
              <a:buNone/>
              <a:defRPr sz="2000"/>
            </a:lvl8pPr>
            <a:lvl9pPr marL="365719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893662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1633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84002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209407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0" indent="0" algn="ctr">
              <a:buNone/>
              <a:defRPr/>
            </a:lvl2pPr>
            <a:lvl3pPr marL="914300" indent="0" algn="ctr">
              <a:buNone/>
              <a:defRPr/>
            </a:lvl3pPr>
            <a:lvl4pPr marL="1371450" indent="0" algn="ctr">
              <a:buNone/>
              <a:defRPr/>
            </a:lvl4pPr>
            <a:lvl5pPr marL="1828600" indent="0" algn="ctr">
              <a:buNone/>
              <a:defRPr/>
            </a:lvl5pPr>
            <a:lvl6pPr marL="2285750" indent="0" algn="ctr">
              <a:buNone/>
              <a:defRPr/>
            </a:lvl6pPr>
            <a:lvl7pPr marL="2742899" indent="0" algn="ctr">
              <a:buNone/>
              <a:defRPr/>
            </a:lvl7pPr>
            <a:lvl8pPr marL="3200047" indent="0" algn="ctr">
              <a:buNone/>
              <a:defRPr/>
            </a:lvl8pPr>
            <a:lvl9pPr marL="365719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marL="0" marR="0" lvl="0" indent="0" algn="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0D556E-1B47-E145-B343-9708077C202E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258738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t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t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t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t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t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t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t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8DC0A-4C64-DF42-80D3-3C8959F842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122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A1E04-EB18-1841-99E0-D73C9979C7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2893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BB44E-0A9E-9347-9973-33E8383A8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1400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101080-69F7-0241-AAA1-24E08DD4FB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282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C60B6-53D9-FD46-AFA1-F1B8030EA9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3430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BEB2D-6886-A941-BD38-9A0019895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740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F159F-5AEC-2F44-B497-6700452BA7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3463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729B7-CEEF-0E42-9873-D801FF7BC7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4387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612C8-6736-A449-AF63-524AFD6234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028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865974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D9D51-579A-1448-A423-A0B70A68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6321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20F2B-D59A-D64A-91FC-B4E5AE0882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744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AEB15-D12B-514D-A619-5B005C1646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4877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3D95F-AB5F-9540-808E-763E01C0D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041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1B389-FBF6-BA43-9AFF-BF57AF0904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10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1699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0460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fld id="{61F442D0-A11F-2640-8129-5D1BEF7A3C1E}" type="slidenum">
              <a:rPr lang="en-US"/>
              <a:pPr eaLnBrk="1" fontAlgn="base" hangingPunct="1">
                <a:spcBef>
                  <a:spcPct val="0"/>
                </a:spcBef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61057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charset="0"/>
                <a:cs typeface="Geneva" charset="0"/>
              </a:defRPr>
            </a:lvl1pPr>
          </a:lstStyle>
          <a:p>
            <a:pPr>
              <a:defRPr/>
            </a:pPr>
            <a:fld id="{8FA74DDF-3DBF-B84B-BC1F-DFD239E487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798663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  <a:endParaRPr lang="en-US"/>
          </a:p>
          <a:p>
            <a:pPr lvl="1"/>
            <a:r>
              <a:rPr lang="he-IL"/>
              <a:t>רמה שנייה</a:t>
            </a:r>
            <a:endParaRPr lang="en-US"/>
          </a:p>
          <a:p>
            <a:pPr lvl="2"/>
            <a:r>
              <a:rPr lang="he-IL"/>
              <a:t>רמה שלישית</a:t>
            </a:r>
            <a:endParaRPr lang="en-US"/>
          </a:p>
          <a:p>
            <a:pPr lvl="3"/>
            <a:r>
              <a:rPr lang="he-IL"/>
              <a:t>רמה רביעית</a:t>
            </a:r>
            <a:endParaRPr lang="en-US"/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r" rtl="1" eaLnBrk="1" fontAlgn="base" hangingPunct="1">
              <a:spcBef>
                <a:spcPct val="0"/>
              </a:spcBef>
            </a:pPr>
            <a:endParaRPr lang="he-IL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1" eaLnBrk="1" fontAlgn="base" hangingPunct="1">
              <a:spcBef>
                <a:spcPct val="0"/>
              </a:spcBef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rtl="1" eaLnBrk="1" fontAlgn="base" hangingPunct="1">
              <a:spcBef>
                <a:spcPct val="0"/>
              </a:spcBef>
            </a:pPr>
            <a:fld id="{DB50C6C1-9CE7-744F-8D60-C83F0E4E6A91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rtl="1" eaLnBrk="1" fontAlgn="base" hangingPunct="1">
                <a:spcBef>
                  <a:spcPct val="0"/>
                </a:spcBef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609600" y="381000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rtl="1" eaLnBrk="1" fontAlgn="base" hangingPunct="1">
              <a:spcBef>
                <a:spcPct val="0"/>
              </a:spcBef>
            </a:pPr>
            <a:r>
              <a:rPr lang="en-US" sz="4400">
                <a:solidFill>
                  <a:srgbClr val="BBE0E3"/>
                </a:solidFill>
                <a:latin typeface="Batik Regular" charset="0"/>
                <a:cs typeface="Times New Roman (Hebrew)" charset="0"/>
              </a:rPr>
              <a:t>Israel</a:t>
            </a: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7010400" y="61722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rtl="1" eaLnBrk="1" fontAlgn="base" hangingPunct="1">
              <a:spcBef>
                <a:spcPct val="0"/>
              </a:spcBef>
            </a:pPr>
            <a:r>
              <a:rPr lang="en-US" sz="2400" b="1">
                <a:solidFill>
                  <a:srgbClr val="FF0066"/>
                </a:solidFill>
                <a:latin typeface="Arial" charset="0"/>
                <a:cs typeface="Arial" charset="0"/>
              </a:rPr>
              <a:t>Don’t Click</a:t>
            </a:r>
            <a:endParaRPr lang="fr-FR" sz="2400" b="1">
              <a:solidFill>
                <a:srgbClr val="FF0066"/>
              </a:solidFill>
              <a:latin typeface="Arial" charset="0"/>
              <a:cs typeface="Arial" charset="0"/>
            </a:endParaRPr>
          </a:p>
        </p:txBody>
      </p:sp>
      <p:pic>
        <p:nvPicPr>
          <p:cNvPr id="1033" name="Picture 9" descr="C:\AZV2-DATA (F)\GRAPHS\Israel\topimage2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0" name="Group 26"/>
          <p:cNvGrpSpPr>
            <a:grpSpLocks/>
          </p:cNvGrpSpPr>
          <p:nvPr userDrawn="1"/>
        </p:nvGrpSpPr>
        <p:grpSpPr bwMode="auto">
          <a:xfrm>
            <a:off x="0" y="6172200"/>
            <a:ext cx="9144000" cy="685800"/>
            <a:chOff x="0" y="3888"/>
            <a:chExt cx="5760" cy="432"/>
          </a:xfrm>
        </p:grpSpPr>
        <p:pic>
          <p:nvPicPr>
            <p:cNvPr id="1034" name="Picture 10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5" name="Picture 11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7" name="Picture 13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9" name="Picture 15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1" name="Picture 17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3" name="Picture 19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2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5" name="Rectangle 21"/>
            <p:cNvSpPr>
              <a:spLocks noChangeArrowheads="1"/>
            </p:cNvSpPr>
            <p:nvPr userDrawn="1"/>
          </p:nvSpPr>
          <p:spPr bwMode="auto">
            <a:xfrm>
              <a:off x="0" y="3888"/>
              <a:ext cx="5760" cy="96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50000">
                  <a:schemeClr val="bg1"/>
                </a:gs>
                <a:gs pos="100000">
                  <a:srgbClr val="0066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 eaLnBrk="1" fontAlgn="base" hangingPunct="1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pic>
        <p:nvPicPr>
          <p:cNvPr id="1046" name="Picture 22" descr="C:\AZV2-DATA (F)\GRAPHS\Israel\Jerusalem_emblem_crop.png"/>
          <p:cNvPicPr>
            <a:picLocks noChangeAspect="1" noChangeArrowheads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388" y="152400"/>
            <a:ext cx="85725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47" name="Rectangle 23"/>
          <p:cNvSpPr>
            <a:spLocks noChangeArrowheads="1"/>
          </p:cNvSpPr>
          <p:nvPr userDrawn="1"/>
        </p:nvSpPr>
        <p:spPr bwMode="auto">
          <a:xfrm>
            <a:off x="0" y="0"/>
            <a:ext cx="9144000" cy="152400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 eaLnBrk="1" fontAlgn="base" hangingPunct="1">
              <a:spcBef>
                <a:spcPct val="0"/>
              </a:spcBef>
            </a:pPr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8" name="Rectangle 24"/>
          <p:cNvSpPr>
            <a:spLocks noChangeArrowheads="1"/>
          </p:cNvSpPr>
          <p:nvPr userDrawn="1"/>
        </p:nvSpPr>
        <p:spPr bwMode="auto">
          <a:xfrm>
            <a:off x="0" y="1447800"/>
            <a:ext cx="9144000" cy="152400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 eaLnBrk="1" fontAlgn="base" hangingPunct="1">
              <a:spcBef>
                <a:spcPct val="0"/>
              </a:spcBef>
            </a:pPr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9" name="WordArt 25"/>
          <p:cNvSpPr>
            <a:spLocks noChangeArrowheads="1" noChangeShapeType="1" noTextEdit="1"/>
          </p:cNvSpPr>
          <p:nvPr userDrawn="1"/>
        </p:nvSpPr>
        <p:spPr bwMode="auto">
          <a:xfrm>
            <a:off x="1905000" y="2590800"/>
            <a:ext cx="51816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fontAlgn="base" hangingPunct="1">
              <a:spcBef>
                <a:spcPct val="0"/>
              </a:spcBef>
            </a:pPr>
            <a:r>
              <a:rPr lang="en-US" kern="1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BBE0E3"/>
                </a:solidFill>
                <a:effectLst>
                  <a:outerShdw blurRad="63500" dist="46662" dir="2115817" algn="ctr" rotWithShape="0">
                    <a:srgbClr val="9999FF">
                      <a:alpha val="74998"/>
                    </a:srgbClr>
                  </a:outerShdw>
                </a:effectLst>
                <a:latin typeface="Kristen ITC"/>
                <a:ea typeface="Kristen ITC"/>
                <a:cs typeface="Kristen ITC"/>
              </a:rPr>
              <a:t>Forever</a:t>
            </a:r>
          </a:p>
        </p:txBody>
      </p:sp>
      <p:sp>
        <p:nvSpPr>
          <p:cNvPr id="1051" name="Text Box 27"/>
          <p:cNvSpPr txBox="1">
            <a:spLocks noChangeArrowheads="1"/>
          </p:cNvSpPr>
          <p:nvPr userDrawn="1"/>
        </p:nvSpPr>
        <p:spPr bwMode="auto">
          <a:xfrm>
            <a:off x="0" y="5867400"/>
            <a:ext cx="3200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rtl="1" eaLnBrk="1" fontAlgn="base" hangingPunct="1"/>
            <a:r>
              <a:rPr lang="en-US" sz="1200" b="1">
                <a:solidFill>
                  <a:srgbClr val="FFFFFF"/>
                </a:solidFill>
                <a:latin typeface="Arial" charset="0"/>
                <a:cs typeface="Arial" charset="0"/>
              </a:rPr>
              <a:t>PPS Designed &amp; Edited by: AZV2</a:t>
            </a:r>
          </a:p>
        </p:txBody>
      </p:sp>
    </p:spTree>
    <p:extLst>
      <p:ext uri="{BB962C8B-B14F-4D97-AF65-F5344CB8AC3E}">
        <p14:creationId xmlns:p14="http://schemas.microsoft.com/office/powerpoint/2010/main" val="4026649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ransition>
    <p:fade thruBlk="1"/>
  </p:transition>
  <p:txStyles>
    <p:titleStyle>
      <a:lvl1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+mj-lt"/>
          <a:ea typeface="+mj-ea"/>
          <a:cs typeface="+mj-cs"/>
        </a:defRPr>
      </a:lvl1pPr>
      <a:lvl2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2pPr>
      <a:lvl3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3pPr>
      <a:lvl4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4pPr>
      <a:lvl5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9pPr>
    </p:titleStyle>
    <p:bodyStyle>
      <a:lvl1pPr marL="342900" indent="-342900" algn="r" rtl="1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Arial" charset="0"/>
        </a:defRPr>
      </a:lvl2pPr>
      <a:lvl3pPr marL="1143000" indent="-228600" algn="r" rtl="1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Arial" charset="0"/>
        </a:defRPr>
      </a:lvl3pPr>
      <a:lvl4pPr marL="1600200" indent="-228600" algn="r" rtl="1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4pPr>
      <a:lvl5pPr marL="20574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charset="0"/>
                <a:cs typeface="Geneva" charset="0"/>
              </a:defRPr>
            </a:lvl1pPr>
          </a:lstStyle>
          <a:p>
            <a:pPr>
              <a:defRPr/>
            </a:pPr>
            <a:fld id="{8FA74DDF-3DBF-B84B-BC1F-DFD239E487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342040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80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8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/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48996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1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3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4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62" indent="-34286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869" indent="-28572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2875" indent="-2285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025" indent="-2285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175" indent="-228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325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474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623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772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7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defTabSz="914400">
              <a:spcAft>
                <a:spcPct val="0"/>
              </a:spcAft>
              <a:defRPr/>
            </a:pPr>
            <a:fld id="{E59BBBE2-B38A-3E49-80E1-1D5EE3C3CA80}" type="slidenum">
              <a:rPr lang="en-US">
                <a:ea typeface="ＭＳ Ｐゴシック" charset="0"/>
                <a:cs typeface="ＭＳ Ｐゴシック" charset="0"/>
              </a:rPr>
              <a:pPr defTabSz="914400"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grpSp>
        <p:nvGrpSpPr>
          <p:cNvPr id="408580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408584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t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t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t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t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t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t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t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475041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hyperlink" Target="http://www.usda.gov/oc/photo/97c2185.jpg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emf"/><Relationship Id="rId2" Type="http://schemas.openxmlformats.org/officeDocument/2006/relationships/audio" Target="file:///C:\Program%20Files\Microsoft%20Office\Media\CntCD1\Sounds\DEDICA01.mid" TargetMode="External"/><Relationship Id="rId1" Type="http://schemas.microsoft.com/office/2007/relationships/media" Target="file:///C:\Program%20Files\Microsoft%20Office\Media\CntCD1\Sounds\DEDICA01.mid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1.png"/><Relationship Id="rId5" Type="http://schemas.openxmlformats.org/officeDocument/2006/relationships/hyperlink" Target="http://www.jahitchcock.com/cyberstalked/easy.gif" TargetMode="External"/><Relationship Id="rId4" Type="http://schemas.openxmlformats.org/officeDocument/2006/relationships/image" Target="../media/image5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202738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0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2971800" cy="3505200"/>
          </a:xfrm>
          <a:gradFill rotWithShape="1">
            <a:gsLst>
              <a:gs pos="0">
                <a:srgbClr val="FF5050"/>
              </a:gs>
              <a:gs pos="100000">
                <a:srgbClr val="FF505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eaLnBrk="1" hangingPunct="1">
              <a:defRPr/>
            </a:pPr>
            <a:r>
              <a:rPr lang="ar-JO" sz="4000" dirty="0"/>
              <a:t>جغرافيا    مناطق    وتنقلات  إسرائيل</a:t>
            </a:r>
            <a:endParaRPr lang="en-US" sz="4000" dirty="0">
              <a:ea typeface="ＭＳ Ｐゴシック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F80E54-7FE4-1188-9C77-4D90E1F1D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5034"/>
            <a:ext cx="9144000" cy="468339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4571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Tx/>
              <a:buNone/>
              <a:tabLst/>
              <a:defRPr/>
            </a:pPr>
            <a:r>
              <a:rPr lang="ar-JO" sz="1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Arial"/>
              </a:rPr>
              <a:t>د. ريك جريفيث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• </a:t>
            </a:r>
            <a:r>
              <a:rPr lang="ar-JO" sz="1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مؤسسة الدراسات اللاهوتية الأردنية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• 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986751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384"/>
            <a:ext cx="9144000" cy="6248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826"/>
            <a:ext cx="3131840" cy="654514"/>
          </a:xfrm>
          <a:solidFill>
            <a:schemeClr val="tx1"/>
          </a:solidFill>
        </p:spPr>
        <p:txBody>
          <a:bodyPr/>
          <a:lstStyle/>
          <a:p>
            <a:r>
              <a:rPr lang="ar-JO" sz="2800" b="1" dirty="0">
                <a:solidFill>
                  <a:srgbClr val="FFFFFF"/>
                </a:solidFill>
                <a:latin typeface="Arial"/>
                <a:cs typeface="Arial"/>
              </a:rPr>
              <a:t>جبل حرمون</a:t>
            </a:r>
            <a:endParaRPr lang="en-US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954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3123" name="Text Box 3"/>
          <p:cNvSpPr txBox="1">
            <a:spLocks noChangeArrowheads="1"/>
          </p:cNvSpPr>
          <p:nvPr/>
        </p:nvSpPr>
        <p:spPr bwMode="auto">
          <a:xfrm>
            <a:off x="5634038" y="2482850"/>
            <a:ext cx="78181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rgbClr val="000514"/>
                </a:solidFill>
                <a:latin typeface="Arial" charset="0"/>
                <a:cs typeface="Arial" charset="0"/>
              </a:rPr>
              <a:t>G</a:t>
            </a:r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5634038" y="3763433"/>
            <a:ext cx="86278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rgbClr val="000514"/>
                </a:solidFill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6501580" y="2422525"/>
            <a:ext cx="19256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ar-JO" b="1" dirty="0">
                <a:solidFill>
                  <a:srgbClr val="000514"/>
                </a:solidFill>
                <a:latin typeface="Arial" charset="0"/>
                <a:cs typeface="Arial" charset="0"/>
              </a:rPr>
              <a:t>جلعاد</a:t>
            </a:r>
            <a:endParaRPr lang="en-US" b="1" dirty="0">
              <a:solidFill>
                <a:srgbClr val="000514"/>
              </a:solidFill>
              <a:latin typeface="Arial" charset="0"/>
              <a:cs typeface="Arial" charset="0"/>
            </a:endParaRPr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6501580" y="3723217"/>
            <a:ext cx="181483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ar-JO" b="1" dirty="0">
                <a:solidFill>
                  <a:srgbClr val="000514"/>
                </a:solidFill>
                <a:latin typeface="Arial" charset="0"/>
                <a:cs typeface="Arial" charset="0"/>
              </a:rPr>
              <a:t>عمون</a:t>
            </a:r>
            <a:endParaRPr lang="en-US" b="1" dirty="0">
              <a:solidFill>
                <a:srgbClr val="000514"/>
              </a:solidFill>
              <a:latin typeface="Arial" charset="0"/>
              <a:cs typeface="Arial" charset="0"/>
            </a:endParaRPr>
          </a:p>
        </p:txBody>
      </p:sp>
      <p:sp>
        <p:nvSpPr>
          <p:cNvPr id="133127" name="Rectangle 7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3048000" cy="2048272"/>
          </a:xfrm>
          <a:solidFill>
            <a:srgbClr val="008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solidFill>
                  <a:srgbClr val="FFFFFF"/>
                </a:solidFill>
                <a:ea typeface="ＭＳ Ｐゴシック" charset="0"/>
              </a:rPr>
              <a:t>مناطق </a:t>
            </a:r>
            <a:br>
              <a:rPr lang="ar-JO" sz="4000" dirty="0">
                <a:solidFill>
                  <a:srgbClr val="FFFFFF"/>
                </a:solidFill>
                <a:ea typeface="ＭＳ Ｐゴシック" charset="0"/>
              </a:rPr>
            </a:br>
            <a:r>
              <a:rPr lang="ar-JO" sz="4000" dirty="0">
                <a:solidFill>
                  <a:srgbClr val="FFFFFF"/>
                </a:solidFill>
                <a:ea typeface="ＭＳ Ｐゴシック" charset="0"/>
              </a:rPr>
              <a:t>إسرائيل </a:t>
            </a:r>
            <a:br>
              <a:rPr lang="ar-JO" sz="4000" dirty="0">
                <a:solidFill>
                  <a:srgbClr val="FFFFFF"/>
                </a:solidFill>
                <a:ea typeface="ＭＳ Ｐゴシック" charset="0"/>
              </a:rPr>
            </a:br>
            <a:r>
              <a:rPr lang="ar-JO" sz="4000" dirty="0">
                <a:solidFill>
                  <a:srgbClr val="FFFFFF"/>
                </a:solidFill>
                <a:ea typeface="ＭＳ Ｐゴシック" charset="0"/>
              </a:rPr>
              <a:t>(ع ق)</a:t>
            </a:r>
            <a:endParaRPr lang="en-US" sz="4000" dirty="0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133128" name="Text Box 8"/>
          <p:cNvSpPr txBox="1">
            <a:spLocks noChangeArrowheads="1"/>
          </p:cNvSpPr>
          <p:nvPr/>
        </p:nvSpPr>
        <p:spPr bwMode="auto">
          <a:xfrm>
            <a:off x="3255963" y="4419600"/>
            <a:ext cx="19256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b="1" dirty="0">
                <a:solidFill>
                  <a:srgbClr val="000514"/>
                </a:solidFill>
                <a:latin typeface="Arial" charset="0"/>
                <a:cs typeface="Arial" charset="0"/>
              </a:rPr>
              <a:t>يهوذا</a:t>
            </a:r>
            <a:endParaRPr lang="en-US" b="1" dirty="0">
              <a:solidFill>
                <a:srgbClr val="000514"/>
              </a:solidFill>
              <a:latin typeface="Arial" charset="0"/>
              <a:cs typeface="Arial" charset="0"/>
            </a:endParaRPr>
          </a:p>
        </p:txBody>
      </p:sp>
      <p:sp>
        <p:nvSpPr>
          <p:cNvPr id="133129" name="Text Box 9"/>
          <p:cNvSpPr txBox="1">
            <a:spLocks noChangeArrowheads="1"/>
          </p:cNvSpPr>
          <p:nvPr/>
        </p:nvSpPr>
        <p:spPr bwMode="auto">
          <a:xfrm>
            <a:off x="3941763" y="2362200"/>
            <a:ext cx="19256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b="1" dirty="0">
                <a:solidFill>
                  <a:srgbClr val="000514"/>
                </a:solidFill>
                <a:latin typeface="Arial" charset="0"/>
                <a:cs typeface="Arial" charset="0"/>
              </a:rPr>
              <a:t>اليهودية</a:t>
            </a:r>
            <a:endParaRPr lang="en-US" b="1" dirty="0">
              <a:solidFill>
                <a:srgbClr val="000514"/>
              </a:solidFill>
              <a:latin typeface="Arial" charset="0"/>
              <a:cs typeface="Arial" charset="0"/>
            </a:endParaRPr>
          </a:p>
        </p:txBody>
      </p:sp>
      <p:sp>
        <p:nvSpPr>
          <p:cNvPr id="133130" name="Text Box 10"/>
          <p:cNvSpPr txBox="1">
            <a:spLocks noChangeArrowheads="1"/>
          </p:cNvSpPr>
          <p:nvPr/>
        </p:nvSpPr>
        <p:spPr bwMode="auto">
          <a:xfrm>
            <a:off x="4246563" y="1066800"/>
            <a:ext cx="19256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b="1" dirty="0">
                <a:solidFill>
                  <a:srgbClr val="000514"/>
                </a:solidFill>
                <a:latin typeface="Arial" charset="0"/>
                <a:cs typeface="Arial" charset="0"/>
              </a:rPr>
              <a:t>الجليل</a:t>
            </a:r>
            <a:endParaRPr lang="en-US" b="1" dirty="0">
              <a:solidFill>
                <a:srgbClr val="000514"/>
              </a:solidFill>
              <a:latin typeface="Arial" charset="0"/>
              <a:cs typeface="Arial" charset="0"/>
            </a:endParaRPr>
          </a:p>
        </p:txBody>
      </p:sp>
      <p:sp>
        <p:nvSpPr>
          <p:cNvPr id="133131" name="Text Box 11"/>
          <p:cNvSpPr txBox="1">
            <a:spLocks noChangeArrowheads="1"/>
          </p:cNvSpPr>
          <p:nvPr/>
        </p:nvSpPr>
        <p:spPr bwMode="auto">
          <a:xfrm>
            <a:off x="6075363" y="533400"/>
            <a:ext cx="19256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b="1" dirty="0">
                <a:solidFill>
                  <a:srgbClr val="000514"/>
                </a:solidFill>
                <a:latin typeface="Arial" charset="0"/>
                <a:cs typeface="Arial" charset="0"/>
              </a:rPr>
              <a:t>باشان</a:t>
            </a:r>
            <a:endParaRPr lang="en-US" b="1" dirty="0">
              <a:solidFill>
                <a:srgbClr val="000514"/>
              </a:solidFill>
              <a:latin typeface="Arial" charset="0"/>
              <a:cs typeface="Arial" charset="0"/>
            </a:endParaRPr>
          </a:p>
        </p:txBody>
      </p:sp>
      <p:sp>
        <p:nvSpPr>
          <p:cNvPr id="133132" name="Text Box 12"/>
          <p:cNvSpPr txBox="1">
            <a:spLocks noChangeArrowheads="1"/>
          </p:cNvSpPr>
          <p:nvPr/>
        </p:nvSpPr>
        <p:spPr bwMode="auto">
          <a:xfrm>
            <a:off x="6501580" y="5023909"/>
            <a:ext cx="21748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ar-SA" b="1" dirty="0">
                <a:solidFill>
                  <a:srgbClr val="000514"/>
                </a:solidFill>
                <a:latin typeface="Arial" charset="0"/>
                <a:cs typeface="Arial" charset="0"/>
              </a:rPr>
              <a:t>موآب</a:t>
            </a:r>
            <a:endParaRPr lang="en-US" b="1" dirty="0">
              <a:solidFill>
                <a:srgbClr val="000514"/>
              </a:solidFill>
              <a:latin typeface="Arial" charset="0"/>
              <a:cs typeface="Arial" charset="0"/>
            </a:endParaRPr>
          </a:p>
        </p:txBody>
      </p:sp>
      <p:sp>
        <p:nvSpPr>
          <p:cNvPr id="133133" name="Text Box 13"/>
          <p:cNvSpPr txBox="1">
            <a:spLocks noChangeArrowheads="1"/>
          </p:cNvSpPr>
          <p:nvPr/>
        </p:nvSpPr>
        <p:spPr bwMode="auto">
          <a:xfrm>
            <a:off x="6501580" y="6324600"/>
            <a:ext cx="21748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ar-SA" b="1" dirty="0">
                <a:solidFill>
                  <a:srgbClr val="000514"/>
                </a:solidFill>
                <a:latin typeface="Arial" charset="0"/>
                <a:cs typeface="Arial" charset="0"/>
              </a:rPr>
              <a:t>أدوم</a:t>
            </a:r>
            <a:endParaRPr lang="en-US" b="1" dirty="0">
              <a:solidFill>
                <a:srgbClr val="000514"/>
              </a:solidFill>
              <a:latin typeface="Arial" charset="0"/>
              <a:cs typeface="Arial" charset="0"/>
            </a:endParaRPr>
          </a:p>
        </p:txBody>
      </p:sp>
      <p:sp>
        <p:nvSpPr>
          <p:cNvPr id="133134" name="Text Box 14"/>
          <p:cNvSpPr txBox="1">
            <a:spLocks noChangeArrowheads="1"/>
          </p:cNvSpPr>
          <p:nvPr/>
        </p:nvSpPr>
        <p:spPr bwMode="auto">
          <a:xfrm>
            <a:off x="5634038" y="5044016"/>
            <a:ext cx="666154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514"/>
                </a:solidFill>
                <a:latin typeface="Arial" charset="0"/>
                <a:cs typeface="Arial" charset="0"/>
              </a:rPr>
              <a:t>M</a:t>
            </a:r>
          </a:p>
        </p:txBody>
      </p:sp>
      <p:sp>
        <p:nvSpPr>
          <p:cNvPr id="133135" name="Text Box 15"/>
          <p:cNvSpPr txBox="1">
            <a:spLocks noChangeArrowheads="1"/>
          </p:cNvSpPr>
          <p:nvPr/>
        </p:nvSpPr>
        <p:spPr bwMode="auto">
          <a:xfrm>
            <a:off x="5634038" y="6324600"/>
            <a:ext cx="53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514"/>
                </a:solidFill>
                <a:latin typeface="Arial" charset="0"/>
                <a:cs typeface="Arial" charset="0"/>
              </a:rPr>
              <a:t>E</a:t>
            </a:r>
          </a:p>
        </p:txBody>
      </p:sp>
      <p:sp>
        <p:nvSpPr>
          <p:cNvPr id="17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46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3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3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3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3" grpId="0"/>
      <p:bldP spid="133124" grpId="0"/>
      <p:bldP spid="133125" grpId="0"/>
      <p:bldP spid="133126" grpId="0"/>
      <p:bldP spid="133127" grpId="0" animBg="1"/>
      <p:bldP spid="133128" grpId="0"/>
      <p:bldP spid="133129" grpId="0"/>
      <p:bldP spid="133130" grpId="0"/>
      <p:bldP spid="133131" grpId="0"/>
      <p:bldP spid="133132" grpId="0"/>
      <p:bldP spid="133133" grpId="0"/>
      <p:bldP spid="133134" grpId="0"/>
      <p:bldP spid="1331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6988"/>
            <a:ext cx="9296400" cy="6858000"/>
          </a:xfrm>
          <a:solidFill>
            <a:srgbClr val="000000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4147" name="Text Box 3"/>
          <p:cNvSpPr txBox="1">
            <a:spLocks noChangeArrowheads="1"/>
          </p:cNvSpPr>
          <p:nvPr/>
        </p:nvSpPr>
        <p:spPr bwMode="auto">
          <a:xfrm>
            <a:off x="5586413" y="2635250"/>
            <a:ext cx="30003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ar-JO" b="1" dirty="0">
                <a:solidFill>
                  <a:srgbClr val="000514"/>
                </a:solidFill>
                <a:latin typeface="Arial" charset="0"/>
                <a:cs typeface="Arial" charset="0"/>
              </a:rPr>
              <a:t>المدن العشر</a:t>
            </a:r>
            <a:endParaRPr lang="en-US" b="1" dirty="0">
              <a:solidFill>
                <a:srgbClr val="000514"/>
              </a:solidFill>
              <a:latin typeface="Arial" charset="0"/>
              <a:cs typeface="Arial" charset="0"/>
            </a:endParaRPr>
          </a:p>
        </p:txBody>
      </p:sp>
      <p:sp>
        <p:nvSpPr>
          <p:cNvPr id="134148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3352800" cy="1752600"/>
          </a:xfrm>
          <a:solidFill>
            <a:schemeClr val="bg1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ea typeface="ＭＳ Ｐゴシック" charset="0"/>
              </a:rPr>
              <a:t>مناطق        إسرائيل           (ع ج)</a:t>
            </a:r>
            <a:endParaRPr lang="en-US" sz="4000" dirty="0">
              <a:ea typeface="ＭＳ Ｐゴシック" charset="0"/>
            </a:endParaRPr>
          </a:p>
        </p:txBody>
      </p:sp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3132138" y="4419600"/>
            <a:ext cx="21177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b="1" dirty="0">
                <a:solidFill>
                  <a:srgbClr val="000514"/>
                </a:solidFill>
                <a:latin typeface="Arial" charset="0"/>
                <a:cs typeface="Arial" charset="0"/>
              </a:rPr>
              <a:t>اليهودية</a:t>
            </a:r>
            <a:endParaRPr lang="en-US" b="1" dirty="0">
              <a:solidFill>
                <a:srgbClr val="000514"/>
              </a:solidFill>
              <a:latin typeface="Arial" charset="0"/>
              <a:cs typeface="Arial" charset="0"/>
            </a:endParaRPr>
          </a:p>
        </p:txBody>
      </p:sp>
      <p:sp>
        <p:nvSpPr>
          <p:cNvPr id="134150" name="Text Box 6"/>
          <p:cNvSpPr txBox="1">
            <a:spLocks noChangeArrowheads="1"/>
          </p:cNvSpPr>
          <p:nvPr/>
        </p:nvSpPr>
        <p:spPr bwMode="auto">
          <a:xfrm>
            <a:off x="3589338" y="2997379"/>
            <a:ext cx="16605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b="1" dirty="0">
                <a:solidFill>
                  <a:srgbClr val="000514"/>
                </a:solidFill>
                <a:latin typeface="Arial" charset="0"/>
                <a:cs typeface="Arial" charset="0"/>
              </a:rPr>
              <a:t>بعض المناطق</a:t>
            </a:r>
            <a:endParaRPr lang="en-US" b="1" dirty="0">
              <a:solidFill>
                <a:srgbClr val="000514"/>
              </a:solidFill>
              <a:latin typeface="Arial" charset="0"/>
              <a:cs typeface="Arial" charset="0"/>
            </a:endParaRPr>
          </a:p>
        </p:txBody>
      </p:sp>
      <p:sp>
        <p:nvSpPr>
          <p:cNvPr id="134151" name="Text Box 7"/>
          <p:cNvSpPr txBox="1">
            <a:spLocks noChangeArrowheads="1"/>
          </p:cNvSpPr>
          <p:nvPr/>
        </p:nvSpPr>
        <p:spPr bwMode="auto">
          <a:xfrm>
            <a:off x="4122738" y="1066800"/>
            <a:ext cx="21177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b="1" dirty="0">
                <a:solidFill>
                  <a:srgbClr val="000514"/>
                </a:solidFill>
                <a:latin typeface="Arial" charset="0"/>
                <a:cs typeface="Arial" charset="0"/>
              </a:rPr>
              <a:t>الجليل</a:t>
            </a:r>
            <a:endParaRPr lang="en-US" b="1" dirty="0">
              <a:solidFill>
                <a:srgbClr val="000514"/>
              </a:solidFill>
              <a:latin typeface="Arial" charset="0"/>
              <a:cs typeface="Arial" charset="0"/>
            </a:endParaRPr>
          </a:p>
        </p:txBody>
      </p:sp>
      <p:sp>
        <p:nvSpPr>
          <p:cNvPr id="134152" name="Text Box 8"/>
          <p:cNvSpPr txBox="1">
            <a:spLocks noChangeArrowheads="1"/>
          </p:cNvSpPr>
          <p:nvPr/>
        </p:nvSpPr>
        <p:spPr bwMode="auto">
          <a:xfrm>
            <a:off x="5951538" y="806450"/>
            <a:ext cx="21177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b="1" dirty="0">
                <a:solidFill>
                  <a:srgbClr val="000514"/>
                </a:solidFill>
                <a:latin typeface="Arial" charset="0"/>
                <a:cs typeface="Arial" charset="0"/>
              </a:rPr>
              <a:t>بطانيا</a:t>
            </a:r>
            <a:endParaRPr lang="en-US" b="1" dirty="0">
              <a:solidFill>
                <a:srgbClr val="000514"/>
              </a:solidFill>
              <a:latin typeface="Arial" charset="0"/>
              <a:cs typeface="Arial" charset="0"/>
            </a:endParaRPr>
          </a:p>
        </p:txBody>
      </p:sp>
      <p:sp>
        <p:nvSpPr>
          <p:cNvPr id="134153" name="Text Box 9"/>
          <p:cNvSpPr txBox="1">
            <a:spLocks noChangeArrowheads="1"/>
          </p:cNvSpPr>
          <p:nvPr/>
        </p:nvSpPr>
        <p:spPr bwMode="auto">
          <a:xfrm>
            <a:off x="5600700" y="3657600"/>
            <a:ext cx="1676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ar-JO" b="1" dirty="0">
                <a:solidFill>
                  <a:srgbClr val="000514"/>
                </a:solidFill>
                <a:latin typeface="Arial" charset="0"/>
                <a:cs typeface="Arial" charset="0"/>
              </a:rPr>
              <a:t>بيرية</a:t>
            </a:r>
            <a:endParaRPr lang="en-US" b="1" dirty="0">
              <a:solidFill>
                <a:srgbClr val="000514"/>
              </a:solidFill>
              <a:latin typeface="Arial" charset="0"/>
              <a:cs typeface="Arial" charset="0"/>
            </a:endParaRPr>
          </a:p>
        </p:txBody>
      </p:sp>
      <p:sp>
        <p:nvSpPr>
          <p:cNvPr id="134154" name="Text Box 10"/>
          <p:cNvSpPr txBox="1">
            <a:spLocks noChangeArrowheads="1"/>
          </p:cNvSpPr>
          <p:nvPr/>
        </p:nvSpPr>
        <p:spPr bwMode="auto">
          <a:xfrm>
            <a:off x="5529263" y="6292850"/>
            <a:ext cx="27336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ar-JO" b="1" dirty="0">
                <a:solidFill>
                  <a:srgbClr val="000514"/>
                </a:solidFill>
                <a:latin typeface="Arial" charset="0"/>
                <a:cs typeface="Arial" charset="0"/>
              </a:rPr>
              <a:t>العربية</a:t>
            </a:r>
            <a:endParaRPr lang="en-US" b="1" dirty="0">
              <a:solidFill>
                <a:srgbClr val="000514"/>
              </a:solidFill>
              <a:latin typeface="Arial" charset="0"/>
              <a:cs typeface="Arial" charset="0"/>
            </a:endParaRPr>
          </a:p>
        </p:txBody>
      </p:sp>
      <p:sp>
        <p:nvSpPr>
          <p:cNvPr id="134155" name="Text Box 11"/>
          <p:cNvSpPr txBox="1">
            <a:spLocks noChangeArrowheads="1"/>
          </p:cNvSpPr>
          <p:nvPr/>
        </p:nvSpPr>
        <p:spPr bwMode="auto">
          <a:xfrm>
            <a:off x="3817938" y="2406650"/>
            <a:ext cx="21177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b="1" dirty="0">
                <a:solidFill>
                  <a:srgbClr val="000514"/>
                </a:solidFill>
                <a:latin typeface="Arial" charset="0"/>
                <a:cs typeface="Arial" charset="0"/>
              </a:rPr>
              <a:t>السامرة</a:t>
            </a:r>
            <a:endParaRPr lang="en-US" b="1" dirty="0">
              <a:solidFill>
                <a:srgbClr val="000514"/>
              </a:solidFill>
              <a:latin typeface="Arial" charset="0"/>
              <a:cs typeface="Arial" charset="0"/>
            </a:endParaRPr>
          </a:p>
        </p:txBody>
      </p:sp>
      <p:sp>
        <p:nvSpPr>
          <p:cNvPr id="134156" name="Text Box 12"/>
          <p:cNvSpPr txBox="1">
            <a:spLocks noChangeArrowheads="1"/>
          </p:cNvSpPr>
          <p:nvPr/>
        </p:nvSpPr>
        <p:spPr bwMode="auto">
          <a:xfrm>
            <a:off x="2024063" y="6096000"/>
            <a:ext cx="27336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b="1" dirty="0">
                <a:solidFill>
                  <a:srgbClr val="000514"/>
                </a:solidFill>
                <a:latin typeface="Arial" charset="0"/>
                <a:cs typeface="Arial" charset="0"/>
              </a:rPr>
              <a:t>أدومية</a:t>
            </a:r>
            <a:endParaRPr lang="en-US" b="1" dirty="0">
              <a:solidFill>
                <a:srgbClr val="000514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99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3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70" decel="100000"/>
                                        <p:tgtEl>
                                          <p:spTgt spid="134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70" decel="100000"/>
                                        <p:tgtEl>
                                          <p:spTgt spid="13415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6" dur="2000"/>
                                        <p:tgtEl>
                                          <p:spTgt spid="134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134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34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7" grpId="0"/>
      <p:bldP spid="134148" grpId="0" animBg="1"/>
      <p:bldP spid="134149" grpId="0"/>
      <p:bldP spid="134150" grpId="0"/>
      <p:bldP spid="134150" grpId="1"/>
      <p:bldP spid="134151" grpId="0"/>
      <p:bldP spid="134152" grpId="0"/>
      <p:bldP spid="134153" grpId="0"/>
      <p:bldP spid="134154" grpId="0"/>
      <p:bldP spid="134155" grpId="0"/>
      <p:bldP spid="13415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533400"/>
            <a:ext cx="7772400" cy="1158875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ea typeface="ＭＳ Ｐゴシック" charset="0"/>
              </a:rPr>
              <a:t>المرتفعات</a:t>
            </a:r>
            <a:endParaRPr lang="en-US" dirty="0">
              <a:ea typeface="ＭＳ Ｐゴシック" charset="0"/>
            </a:endParaRP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" pitchFamily="-105" charset="2"/>
              <a:buNone/>
              <a:defRPr/>
            </a:pPr>
            <a:endParaRPr lang="en-US"/>
          </a:p>
        </p:txBody>
      </p:sp>
      <p:pic>
        <p:nvPicPr>
          <p:cNvPr id="52227" name="Picture 5" descr="IsraelElevation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9144000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956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3200400" cy="17526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b="0" dirty="0">
                <a:ea typeface="ＭＳ Ｐゴシック" charset="0"/>
              </a:rPr>
              <a:t>الإرتفاعات في أقسام الشمال والجنوب</a:t>
            </a:r>
            <a:endParaRPr lang="en-US" sz="4000" b="0" dirty="0">
              <a:ea typeface="ＭＳ Ｐゴシック" charset="0"/>
            </a:endParaRPr>
          </a:p>
        </p:txBody>
      </p:sp>
      <p:sp>
        <p:nvSpPr>
          <p:cNvPr id="6161" name="Oval 17"/>
          <p:cNvSpPr>
            <a:spLocks noChangeArrowheads="1"/>
          </p:cNvSpPr>
          <p:nvPr/>
        </p:nvSpPr>
        <p:spPr bwMode="auto">
          <a:xfrm rot="784604">
            <a:off x="3367088" y="1905000"/>
            <a:ext cx="685800" cy="4800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167" name="Text Box 23"/>
          <p:cNvSpPr txBox="1">
            <a:spLocks noChangeArrowheads="1"/>
          </p:cNvSpPr>
          <p:nvPr/>
        </p:nvSpPr>
        <p:spPr bwMode="auto">
          <a:xfrm>
            <a:off x="1219200" y="4419600"/>
            <a:ext cx="2590800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السهل     الساحلي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69" name="Picture 25" descr="Chari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-1251520"/>
            <a:ext cx="8711952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5"/>
          <p:cNvSpPr txBox="1">
            <a:spLocks noChangeAspect="1" noChangeArrowheads="1"/>
          </p:cNvSpPr>
          <p:nvPr/>
        </p:nvSpPr>
        <p:spPr bwMode="auto">
          <a:xfrm>
            <a:off x="8588738" y="11651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3666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  <p:bldP spid="616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ea typeface="ＭＳ Ｐゴシック" charset="0"/>
              </a:rPr>
              <a:t>السهل الساحلي</a:t>
            </a:r>
            <a:endParaRPr lang="en-US" dirty="0">
              <a:ea typeface="ＭＳ Ｐゴシック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3101975" cy="4525963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b="1" dirty="0">
                <a:ea typeface="ＭＳ Ｐゴシック" charset="0"/>
              </a:rPr>
              <a:t>نتوءات كوركار (الحجر الرملي) في المقدمة بينما تنظر شرقًا إلى سفوح التلال</a:t>
            </a:r>
            <a:endParaRPr lang="en-US" b="1" dirty="0">
              <a:ea typeface="ＭＳ Ｐゴシック" charset="0"/>
            </a:endParaRPr>
          </a:p>
        </p:txBody>
      </p:sp>
      <p:pic>
        <p:nvPicPr>
          <p:cNvPr id="56323" name="Picture 4" descr="Caesare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05200" y="1219200"/>
            <a:ext cx="5322888" cy="5410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0" y="1812925"/>
            <a:ext cx="184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822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ea typeface="ＭＳ Ｐゴシック" charset="0"/>
              </a:rPr>
              <a:t>السهل الساحلي</a:t>
            </a:r>
            <a:endParaRPr lang="en-US" dirty="0">
              <a:ea typeface="ＭＳ Ｐゴシック" charset="0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1447800" cy="6096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b="1" dirty="0">
                <a:ea typeface="ＭＳ Ｐゴシック" charset="0"/>
              </a:rPr>
              <a:t>صور</a:t>
            </a:r>
            <a:endParaRPr lang="en-US" b="1" dirty="0">
              <a:ea typeface="ＭＳ Ｐゴシック" charset="0"/>
            </a:endParaRPr>
          </a:p>
        </p:txBody>
      </p:sp>
      <p:pic>
        <p:nvPicPr>
          <p:cNvPr id="58371" name="Picture 5" descr="Tyr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5000" y="1219200"/>
            <a:ext cx="6934200" cy="53959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0" y="1889125"/>
            <a:ext cx="184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260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a_kav_hof0009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30163"/>
            <a:ext cx="9324976" cy="698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826"/>
            <a:ext cx="2627784" cy="654514"/>
          </a:xfrm>
          <a:solidFill>
            <a:schemeClr val="tx1"/>
          </a:solidFill>
        </p:spPr>
        <p:txBody>
          <a:bodyPr/>
          <a:lstStyle/>
          <a:p>
            <a:r>
              <a:rPr lang="ar-JO" sz="2800" b="1" dirty="0">
                <a:solidFill>
                  <a:srgbClr val="FFFFFF"/>
                </a:solidFill>
                <a:latin typeface="Arial"/>
                <a:cs typeface="Arial"/>
              </a:rPr>
              <a:t>تل أبيب</a:t>
            </a:r>
            <a:endParaRPr lang="en-US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1758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a_center03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80513" cy="688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826"/>
            <a:ext cx="2627784" cy="654514"/>
          </a:xfrm>
          <a:solidFill>
            <a:schemeClr val="tx1"/>
          </a:solidFill>
        </p:spPr>
        <p:txBody>
          <a:bodyPr/>
          <a:lstStyle/>
          <a:p>
            <a:r>
              <a:rPr lang="ar-JO" sz="2800" b="1" dirty="0">
                <a:solidFill>
                  <a:srgbClr val="FFFFFF"/>
                </a:solidFill>
                <a:latin typeface="Arial"/>
                <a:cs typeface="Arial"/>
              </a:rPr>
              <a:t>تل أبيب</a:t>
            </a:r>
            <a:endParaRPr lang="en-US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0226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ar-JO" dirty="0">
                <a:ea typeface="ＭＳ Ｐゴシック" charset="0"/>
              </a:rPr>
              <a:t>السهل الساحلي</a:t>
            </a:r>
            <a:endParaRPr lang="en-US" dirty="0">
              <a:ea typeface="ＭＳ Ｐゴシック" charset="0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1522512" cy="4572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sz="2800" b="1" dirty="0">
                <a:ea typeface="ＭＳ Ｐゴシック" charset="0"/>
              </a:rPr>
              <a:t>قيصرية</a:t>
            </a:r>
            <a:endParaRPr lang="en-US" sz="2800" b="1" dirty="0">
              <a:ea typeface="ＭＳ Ｐゴシック" charset="0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0" y="1279525"/>
            <a:ext cx="184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grpSp>
        <p:nvGrpSpPr>
          <p:cNvPr id="60420" name="Group 11"/>
          <p:cNvGrpSpPr>
            <a:grpSpLocks/>
          </p:cNvGrpSpPr>
          <p:nvPr/>
        </p:nvGrpSpPr>
        <p:grpSpPr bwMode="auto">
          <a:xfrm>
            <a:off x="1295400" y="1752600"/>
            <a:ext cx="7848600" cy="3890963"/>
            <a:chOff x="192" y="1680"/>
            <a:chExt cx="4944" cy="2451"/>
          </a:xfrm>
        </p:grpSpPr>
        <p:pic>
          <p:nvPicPr>
            <p:cNvPr id="60423" name="Picture 7" descr="CaesareaDock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680"/>
              <a:ext cx="4944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4" name="Picture 10" descr="CaesareaDock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680"/>
              <a:ext cx="3408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6088" name="Picture 8" descr="CaesareaDockPresen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562350"/>
            <a:ext cx="4114800" cy="32956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53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9144000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Freeform 9"/>
          <p:cNvSpPr>
            <a:spLocks/>
          </p:cNvSpPr>
          <p:nvPr/>
        </p:nvSpPr>
        <p:spPr bwMode="auto">
          <a:xfrm>
            <a:off x="-130175" y="1214438"/>
            <a:ext cx="3322638" cy="2960687"/>
          </a:xfrm>
          <a:custGeom>
            <a:avLst/>
            <a:gdLst/>
            <a:ahLst/>
            <a:cxnLst>
              <a:cxn ang="0">
                <a:pos x="2093" y="1856"/>
              </a:cxn>
              <a:cxn ang="0">
                <a:pos x="2050" y="1841"/>
              </a:cxn>
              <a:cxn ang="0">
                <a:pos x="1964" y="1827"/>
              </a:cxn>
              <a:cxn ang="0">
                <a:pos x="1757" y="1774"/>
              </a:cxn>
              <a:cxn ang="0">
                <a:pos x="1724" y="1712"/>
              </a:cxn>
              <a:cxn ang="0">
                <a:pos x="1637" y="1669"/>
              </a:cxn>
              <a:cxn ang="0">
                <a:pos x="1560" y="1621"/>
              </a:cxn>
              <a:cxn ang="0">
                <a:pos x="1498" y="1467"/>
              </a:cxn>
              <a:cxn ang="0">
                <a:pos x="1407" y="1400"/>
              </a:cxn>
              <a:cxn ang="0">
                <a:pos x="1349" y="1352"/>
              </a:cxn>
              <a:cxn ang="0">
                <a:pos x="1392" y="1328"/>
              </a:cxn>
              <a:cxn ang="0">
                <a:pos x="1364" y="1261"/>
              </a:cxn>
              <a:cxn ang="0">
                <a:pos x="1349" y="1241"/>
              </a:cxn>
              <a:cxn ang="0">
                <a:pos x="1320" y="1174"/>
              </a:cxn>
              <a:cxn ang="0">
                <a:pos x="1277" y="1150"/>
              </a:cxn>
              <a:cxn ang="0">
                <a:pos x="1181" y="1112"/>
              </a:cxn>
              <a:cxn ang="0">
                <a:pos x="1138" y="1069"/>
              </a:cxn>
              <a:cxn ang="0">
                <a:pos x="1100" y="1035"/>
              </a:cxn>
              <a:cxn ang="0">
                <a:pos x="1066" y="992"/>
              </a:cxn>
              <a:cxn ang="0">
                <a:pos x="946" y="896"/>
              </a:cxn>
              <a:cxn ang="0">
                <a:pos x="768" y="901"/>
              </a:cxn>
              <a:cxn ang="0">
                <a:pos x="730" y="877"/>
              </a:cxn>
              <a:cxn ang="0">
                <a:pos x="605" y="790"/>
              </a:cxn>
              <a:cxn ang="0">
                <a:pos x="586" y="747"/>
              </a:cxn>
              <a:cxn ang="0">
                <a:pos x="552" y="675"/>
              </a:cxn>
              <a:cxn ang="0">
                <a:pos x="524" y="641"/>
              </a:cxn>
              <a:cxn ang="0">
                <a:pos x="495" y="589"/>
              </a:cxn>
              <a:cxn ang="0">
                <a:pos x="360" y="550"/>
              </a:cxn>
              <a:cxn ang="0">
                <a:pos x="264" y="493"/>
              </a:cxn>
              <a:cxn ang="0">
                <a:pos x="173" y="454"/>
              </a:cxn>
              <a:cxn ang="0">
                <a:pos x="130" y="478"/>
              </a:cxn>
              <a:cxn ang="0">
                <a:pos x="120" y="344"/>
              </a:cxn>
              <a:cxn ang="0">
                <a:pos x="92" y="301"/>
              </a:cxn>
              <a:cxn ang="0">
                <a:pos x="0" y="181"/>
              </a:cxn>
              <a:cxn ang="0">
                <a:pos x="10" y="161"/>
              </a:cxn>
              <a:cxn ang="0">
                <a:pos x="44" y="152"/>
              </a:cxn>
              <a:cxn ang="0">
                <a:pos x="197" y="137"/>
              </a:cxn>
              <a:cxn ang="0">
                <a:pos x="144" y="51"/>
              </a:cxn>
              <a:cxn ang="0">
                <a:pos x="125" y="41"/>
              </a:cxn>
              <a:cxn ang="0">
                <a:pos x="154" y="51"/>
              </a:cxn>
              <a:cxn ang="0">
                <a:pos x="284" y="46"/>
              </a:cxn>
              <a:cxn ang="0">
                <a:pos x="288" y="3"/>
              </a:cxn>
              <a:cxn ang="0">
                <a:pos x="298" y="3"/>
              </a:cxn>
            </a:cxnLst>
            <a:rect l="0" t="0" r="r" b="b"/>
            <a:pathLst>
              <a:path w="2093" h="1865">
                <a:moveTo>
                  <a:pt x="2093" y="1856"/>
                </a:moveTo>
                <a:cubicBezTo>
                  <a:pt x="2067" y="1865"/>
                  <a:pt x="2070" y="1854"/>
                  <a:pt x="2050" y="1841"/>
                </a:cubicBezTo>
                <a:cubicBezTo>
                  <a:pt x="2031" y="1828"/>
                  <a:pt x="1976" y="1828"/>
                  <a:pt x="1964" y="1827"/>
                </a:cubicBezTo>
                <a:cubicBezTo>
                  <a:pt x="1920" y="1765"/>
                  <a:pt x="1825" y="1783"/>
                  <a:pt x="1757" y="1774"/>
                </a:cubicBezTo>
                <a:cubicBezTo>
                  <a:pt x="1770" y="1736"/>
                  <a:pt x="1775" y="1723"/>
                  <a:pt x="1724" y="1712"/>
                </a:cubicBezTo>
                <a:cubicBezTo>
                  <a:pt x="1691" y="1685"/>
                  <a:pt x="1672" y="1683"/>
                  <a:pt x="1637" y="1669"/>
                </a:cubicBezTo>
                <a:cubicBezTo>
                  <a:pt x="1609" y="1658"/>
                  <a:pt x="1585" y="1636"/>
                  <a:pt x="1560" y="1621"/>
                </a:cubicBezTo>
                <a:cubicBezTo>
                  <a:pt x="1550" y="1585"/>
                  <a:pt x="1524" y="1503"/>
                  <a:pt x="1498" y="1467"/>
                </a:cubicBezTo>
                <a:cubicBezTo>
                  <a:pt x="1477" y="1438"/>
                  <a:pt x="1437" y="1418"/>
                  <a:pt x="1407" y="1400"/>
                </a:cubicBezTo>
                <a:cubicBezTo>
                  <a:pt x="1378" y="1366"/>
                  <a:pt x="1379" y="1370"/>
                  <a:pt x="1349" y="1352"/>
                </a:cubicBezTo>
                <a:cubicBezTo>
                  <a:pt x="1340" y="1324"/>
                  <a:pt x="1365" y="1332"/>
                  <a:pt x="1392" y="1328"/>
                </a:cubicBezTo>
                <a:cubicBezTo>
                  <a:pt x="1386" y="1281"/>
                  <a:pt x="1395" y="1303"/>
                  <a:pt x="1364" y="1261"/>
                </a:cubicBezTo>
                <a:cubicBezTo>
                  <a:pt x="1359" y="1254"/>
                  <a:pt x="1349" y="1241"/>
                  <a:pt x="1349" y="1241"/>
                </a:cubicBezTo>
                <a:cubicBezTo>
                  <a:pt x="1342" y="1220"/>
                  <a:pt x="1333" y="1192"/>
                  <a:pt x="1320" y="1174"/>
                </a:cubicBezTo>
                <a:cubicBezTo>
                  <a:pt x="1306" y="1155"/>
                  <a:pt x="1300" y="1158"/>
                  <a:pt x="1277" y="1150"/>
                </a:cubicBezTo>
                <a:cubicBezTo>
                  <a:pt x="1242" y="1138"/>
                  <a:pt x="1217" y="1120"/>
                  <a:pt x="1181" y="1112"/>
                </a:cubicBezTo>
                <a:cubicBezTo>
                  <a:pt x="1173" y="1087"/>
                  <a:pt x="1163" y="1076"/>
                  <a:pt x="1138" y="1069"/>
                </a:cubicBezTo>
                <a:cubicBezTo>
                  <a:pt x="1127" y="1052"/>
                  <a:pt x="1116" y="1046"/>
                  <a:pt x="1100" y="1035"/>
                </a:cubicBezTo>
                <a:cubicBezTo>
                  <a:pt x="1093" y="1015"/>
                  <a:pt x="1084" y="1003"/>
                  <a:pt x="1066" y="992"/>
                </a:cubicBezTo>
                <a:cubicBezTo>
                  <a:pt x="1048" y="938"/>
                  <a:pt x="995" y="914"/>
                  <a:pt x="946" y="896"/>
                </a:cubicBezTo>
                <a:cubicBezTo>
                  <a:pt x="887" y="898"/>
                  <a:pt x="827" y="902"/>
                  <a:pt x="768" y="901"/>
                </a:cubicBezTo>
                <a:cubicBezTo>
                  <a:pt x="748" y="900"/>
                  <a:pt x="743" y="888"/>
                  <a:pt x="730" y="877"/>
                </a:cubicBezTo>
                <a:cubicBezTo>
                  <a:pt x="693" y="845"/>
                  <a:pt x="653" y="803"/>
                  <a:pt x="605" y="790"/>
                </a:cubicBezTo>
                <a:cubicBezTo>
                  <a:pt x="584" y="777"/>
                  <a:pt x="579" y="772"/>
                  <a:pt x="586" y="747"/>
                </a:cubicBezTo>
                <a:cubicBezTo>
                  <a:pt x="582" y="711"/>
                  <a:pt x="588" y="687"/>
                  <a:pt x="552" y="675"/>
                </a:cubicBezTo>
                <a:cubicBezTo>
                  <a:pt x="541" y="658"/>
                  <a:pt x="543" y="648"/>
                  <a:pt x="524" y="641"/>
                </a:cubicBezTo>
                <a:cubicBezTo>
                  <a:pt x="513" y="625"/>
                  <a:pt x="509" y="602"/>
                  <a:pt x="495" y="589"/>
                </a:cubicBezTo>
                <a:cubicBezTo>
                  <a:pt x="457" y="555"/>
                  <a:pt x="408" y="557"/>
                  <a:pt x="360" y="550"/>
                </a:cubicBezTo>
                <a:cubicBezTo>
                  <a:pt x="328" y="530"/>
                  <a:pt x="302" y="503"/>
                  <a:pt x="264" y="493"/>
                </a:cubicBezTo>
                <a:cubicBezTo>
                  <a:pt x="233" y="476"/>
                  <a:pt x="206" y="465"/>
                  <a:pt x="173" y="454"/>
                </a:cubicBezTo>
                <a:cubicBezTo>
                  <a:pt x="151" y="460"/>
                  <a:pt x="150" y="471"/>
                  <a:pt x="130" y="478"/>
                </a:cubicBezTo>
                <a:cubicBezTo>
                  <a:pt x="110" y="423"/>
                  <a:pt x="136" y="500"/>
                  <a:pt x="120" y="344"/>
                </a:cubicBezTo>
                <a:cubicBezTo>
                  <a:pt x="119" y="332"/>
                  <a:pt x="99" y="311"/>
                  <a:pt x="92" y="301"/>
                </a:cubicBezTo>
                <a:cubicBezTo>
                  <a:pt x="79" y="251"/>
                  <a:pt x="18" y="231"/>
                  <a:pt x="0" y="181"/>
                </a:cubicBezTo>
                <a:cubicBezTo>
                  <a:pt x="3" y="174"/>
                  <a:pt x="4" y="166"/>
                  <a:pt x="10" y="161"/>
                </a:cubicBezTo>
                <a:cubicBezTo>
                  <a:pt x="19" y="154"/>
                  <a:pt x="32" y="154"/>
                  <a:pt x="44" y="152"/>
                </a:cubicBezTo>
                <a:cubicBezTo>
                  <a:pt x="114" y="139"/>
                  <a:pt x="121" y="141"/>
                  <a:pt x="197" y="137"/>
                </a:cubicBezTo>
                <a:cubicBezTo>
                  <a:pt x="251" y="123"/>
                  <a:pt x="179" y="60"/>
                  <a:pt x="144" y="51"/>
                </a:cubicBezTo>
                <a:cubicBezTo>
                  <a:pt x="138" y="48"/>
                  <a:pt x="118" y="41"/>
                  <a:pt x="125" y="41"/>
                </a:cubicBezTo>
                <a:cubicBezTo>
                  <a:pt x="135" y="41"/>
                  <a:pt x="154" y="51"/>
                  <a:pt x="154" y="51"/>
                </a:cubicBezTo>
                <a:cubicBezTo>
                  <a:pt x="197" y="49"/>
                  <a:pt x="243" y="61"/>
                  <a:pt x="284" y="46"/>
                </a:cubicBezTo>
                <a:cubicBezTo>
                  <a:pt x="298" y="41"/>
                  <a:pt x="284" y="17"/>
                  <a:pt x="288" y="3"/>
                </a:cubicBezTo>
                <a:cubicBezTo>
                  <a:pt x="289" y="0"/>
                  <a:pt x="295" y="3"/>
                  <a:pt x="298" y="3"/>
                </a:cubicBezTo>
              </a:path>
            </a:pathLst>
          </a:custGeom>
          <a:noFill/>
          <a:ln w="57150" cmpd="sng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7" name="Freeform 11"/>
          <p:cNvSpPr>
            <a:spLocks/>
          </p:cNvSpPr>
          <p:nvPr/>
        </p:nvSpPr>
        <p:spPr bwMode="auto">
          <a:xfrm>
            <a:off x="701675" y="1089025"/>
            <a:ext cx="2193925" cy="2957513"/>
          </a:xfrm>
          <a:custGeom>
            <a:avLst/>
            <a:gdLst/>
            <a:ahLst/>
            <a:cxnLst>
              <a:cxn ang="0">
                <a:pos x="1382" y="1863"/>
              </a:cxn>
              <a:cxn ang="0">
                <a:pos x="1334" y="1757"/>
              </a:cxn>
              <a:cxn ang="0">
                <a:pos x="1291" y="1685"/>
              </a:cxn>
              <a:cxn ang="0">
                <a:pos x="1320" y="1599"/>
              </a:cxn>
              <a:cxn ang="0">
                <a:pos x="1257" y="1488"/>
              </a:cxn>
              <a:cxn ang="0">
                <a:pos x="1195" y="1412"/>
              </a:cxn>
              <a:cxn ang="0">
                <a:pos x="1108" y="1383"/>
              </a:cxn>
              <a:cxn ang="0">
                <a:pos x="1089" y="1364"/>
              </a:cxn>
              <a:cxn ang="0">
                <a:pos x="1046" y="1349"/>
              </a:cxn>
              <a:cxn ang="0">
                <a:pos x="1022" y="1320"/>
              </a:cxn>
              <a:cxn ang="0">
                <a:pos x="974" y="1301"/>
              </a:cxn>
              <a:cxn ang="0">
                <a:pos x="950" y="1263"/>
              </a:cxn>
              <a:cxn ang="0">
                <a:pos x="916" y="1167"/>
              </a:cxn>
              <a:cxn ang="0">
                <a:pos x="873" y="1143"/>
              </a:cxn>
              <a:cxn ang="0">
                <a:pos x="849" y="1066"/>
              </a:cxn>
              <a:cxn ang="0">
                <a:pos x="825" y="951"/>
              </a:cxn>
              <a:cxn ang="0">
                <a:pos x="801" y="908"/>
              </a:cxn>
              <a:cxn ang="0">
                <a:pos x="777" y="879"/>
              </a:cxn>
              <a:cxn ang="0">
                <a:pos x="739" y="869"/>
              </a:cxn>
              <a:cxn ang="0">
                <a:pos x="724" y="764"/>
              </a:cxn>
              <a:cxn ang="0">
                <a:pos x="710" y="716"/>
              </a:cxn>
              <a:cxn ang="0">
                <a:pos x="724" y="668"/>
              </a:cxn>
              <a:cxn ang="0">
                <a:pos x="720" y="629"/>
              </a:cxn>
              <a:cxn ang="0">
                <a:pos x="739" y="600"/>
              </a:cxn>
              <a:cxn ang="0">
                <a:pos x="667" y="528"/>
              </a:cxn>
              <a:cxn ang="0">
                <a:pos x="710" y="533"/>
              </a:cxn>
              <a:cxn ang="0">
                <a:pos x="729" y="528"/>
              </a:cxn>
              <a:cxn ang="0">
                <a:pos x="715" y="524"/>
              </a:cxn>
              <a:cxn ang="0">
                <a:pos x="672" y="509"/>
              </a:cxn>
              <a:cxn ang="0">
                <a:pos x="657" y="504"/>
              </a:cxn>
              <a:cxn ang="0">
                <a:pos x="648" y="514"/>
              </a:cxn>
              <a:cxn ang="0">
                <a:pos x="643" y="500"/>
              </a:cxn>
              <a:cxn ang="0">
                <a:pos x="624" y="452"/>
              </a:cxn>
              <a:cxn ang="0">
                <a:pos x="604" y="408"/>
              </a:cxn>
              <a:cxn ang="0">
                <a:pos x="552" y="346"/>
              </a:cxn>
              <a:cxn ang="0">
                <a:pos x="480" y="188"/>
              </a:cxn>
              <a:cxn ang="0">
                <a:pos x="441" y="197"/>
              </a:cxn>
              <a:cxn ang="0">
                <a:pos x="427" y="188"/>
              </a:cxn>
              <a:cxn ang="0">
                <a:pos x="350" y="164"/>
              </a:cxn>
              <a:cxn ang="0">
                <a:pos x="326" y="159"/>
              </a:cxn>
              <a:cxn ang="0">
                <a:pos x="259" y="149"/>
              </a:cxn>
              <a:cxn ang="0">
                <a:pos x="129" y="125"/>
              </a:cxn>
              <a:cxn ang="0">
                <a:pos x="67" y="58"/>
              </a:cxn>
              <a:cxn ang="0">
                <a:pos x="48" y="0"/>
              </a:cxn>
              <a:cxn ang="0">
                <a:pos x="19" y="15"/>
              </a:cxn>
              <a:cxn ang="0">
                <a:pos x="0" y="68"/>
              </a:cxn>
            </a:cxnLst>
            <a:rect l="0" t="0" r="r" b="b"/>
            <a:pathLst>
              <a:path w="1382" h="1863">
                <a:moveTo>
                  <a:pt x="1382" y="1863"/>
                </a:moveTo>
                <a:cubicBezTo>
                  <a:pt x="1360" y="1830"/>
                  <a:pt x="1358" y="1790"/>
                  <a:pt x="1334" y="1757"/>
                </a:cubicBezTo>
                <a:cubicBezTo>
                  <a:pt x="1324" y="1729"/>
                  <a:pt x="1301" y="1714"/>
                  <a:pt x="1291" y="1685"/>
                </a:cubicBezTo>
                <a:cubicBezTo>
                  <a:pt x="1301" y="1644"/>
                  <a:pt x="1308" y="1632"/>
                  <a:pt x="1320" y="1599"/>
                </a:cubicBezTo>
                <a:cubicBezTo>
                  <a:pt x="1313" y="1528"/>
                  <a:pt x="1310" y="1523"/>
                  <a:pt x="1257" y="1488"/>
                </a:cubicBezTo>
                <a:cubicBezTo>
                  <a:pt x="1240" y="1442"/>
                  <a:pt x="1250" y="1428"/>
                  <a:pt x="1195" y="1412"/>
                </a:cubicBezTo>
                <a:cubicBezTo>
                  <a:pt x="1168" y="1394"/>
                  <a:pt x="1140" y="1388"/>
                  <a:pt x="1108" y="1383"/>
                </a:cubicBezTo>
                <a:cubicBezTo>
                  <a:pt x="1059" y="1365"/>
                  <a:pt x="1126" y="1394"/>
                  <a:pt x="1089" y="1364"/>
                </a:cubicBezTo>
                <a:cubicBezTo>
                  <a:pt x="1077" y="1355"/>
                  <a:pt x="1060" y="1355"/>
                  <a:pt x="1046" y="1349"/>
                </a:cubicBezTo>
                <a:cubicBezTo>
                  <a:pt x="1037" y="1340"/>
                  <a:pt x="1032" y="1328"/>
                  <a:pt x="1022" y="1320"/>
                </a:cubicBezTo>
                <a:cubicBezTo>
                  <a:pt x="1011" y="1311"/>
                  <a:pt x="988" y="1306"/>
                  <a:pt x="974" y="1301"/>
                </a:cubicBezTo>
                <a:cubicBezTo>
                  <a:pt x="968" y="1283"/>
                  <a:pt x="956" y="1281"/>
                  <a:pt x="950" y="1263"/>
                </a:cubicBezTo>
                <a:cubicBezTo>
                  <a:pt x="962" y="1227"/>
                  <a:pt x="928" y="1199"/>
                  <a:pt x="916" y="1167"/>
                </a:cubicBezTo>
                <a:cubicBezTo>
                  <a:pt x="927" y="1133"/>
                  <a:pt x="899" y="1152"/>
                  <a:pt x="873" y="1143"/>
                </a:cubicBezTo>
                <a:cubicBezTo>
                  <a:pt x="864" y="1117"/>
                  <a:pt x="860" y="1091"/>
                  <a:pt x="849" y="1066"/>
                </a:cubicBezTo>
                <a:cubicBezTo>
                  <a:pt x="855" y="1018"/>
                  <a:pt x="853" y="990"/>
                  <a:pt x="825" y="951"/>
                </a:cubicBezTo>
                <a:cubicBezTo>
                  <a:pt x="818" y="930"/>
                  <a:pt x="821" y="920"/>
                  <a:pt x="801" y="908"/>
                </a:cubicBezTo>
                <a:cubicBezTo>
                  <a:pt x="795" y="898"/>
                  <a:pt x="789" y="884"/>
                  <a:pt x="777" y="879"/>
                </a:cubicBezTo>
                <a:cubicBezTo>
                  <a:pt x="765" y="874"/>
                  <a:pt x="739" y="869"/>
                  <a:pt x="739" y="869"/>
                </a:cubicBezTo>
                <a:cubicBezTo>
                  <a:pt x="702" y="847"/>
                  <a:pt x="722" y="808"/>
                  <a:pt x="724" y="764"/>
                </a:cubicBezTo>
                <a:cubicBezTo>
                  <a:pt x="721" y="748"/>
                  <a:pt x="712" y="733"/>
                  <a:pt x="710" y="716"/>
                </a:cubicBezTo>
                <a:cubicBezTo>
                  <a:pt x="709" y="703"/>
                  <a:pt x="720" y="681"/>
                  <a:pt x="724" y="668"/>
                </a:cubicBezTo>
                <a:cubicBezTo>
                  <a:pt x="723" y="655"/>
                  <a:pt x="717" y="642"/>
                  <a:pt x="720" y="629"/>
                </a:cubicBezTo>
                <a:cubicBezTo>
                  <a:pt x="722" y="618"/>
                  <a:pt x="739" y="600"/>
                  <a:pt x="739" y="600"/>
                </a:cubicBezTo>
                <a:cubicBezTo>
                  <a:pt x="720" y="576"/>
                  <a:pt x="693" y="546"/>
                  <a:pt x="667" y="528"/>
                </a:cubicBezTo>
                <a:cubicBezTo>
                  <a:pt x="687" y="515"/>
                  <a:pt x="689" y="526"/>
                  <a:pt x="710" y="533"/>
                </a:cubicBezTo>
                <a:cubicBezTo>
                  <a:pt x="716" y="531"/>
                  <a:pt x="726" y="534"/>
                  <a:pt x="729" y="528"/>
                </a:cubicBezTo>
                <a:cubicBezTo>
                  <a:pt x="731" y="524"/>
                  <a:pt x="720" y="526"/>
                  <a:pt x="715" y="524"/>
                </a:cubicBezTo>
                <a:cubicBezTo>
                  <a:pt x="684" y="514"/>
                  <a:pt x="694" y="517"/>
                  <a:pt x="672" y="509"/>
                </a:cubicBezTo>
                <a:cubicBezTo>
                  <a:pt x="667" y="507"/>
                  <a:pt x="657" y="504"/>
                  <a:pt x="657" y="504"/>
                </a:cubicBezTo>
                <a:cubicBezTo>
                  <a:pt x="632" y="479"/>
                  <a:pt x="648" y="490"/>
                  <a:pt x="648" y="514"/>
                </a:cubicBezTo>
                <a:cubicBezTo>
                  <a:pt x="648" y="519"/>
                  <a:pt x="645" y="505"/>
                  <a:pt x="643" y="500"/>
                </a:cubicBezTo>
                <a:cubicBezTo>
                  <a:pt x="637" y="484"/>
                  <a:pt x="632" y="467"/>
                  <a:pt x="624" y="452"/>
                </a:cubicBezTo>
                <a:cubicBezTo>
                  <a:pt x="617" y="438"/>
                  <a:pt x="615" y="419"/>
                  <a:pt x="604" y="408"/>
                </a:cubicBezTo>
                <a:cubicBezTo>
                  <a:pt x="583" y="387"/>
                  <a:pt x="568" y="371"/>
                  <a:pt x="552" y="346"/>
                </a:cubicBezTo>
                <a:cubicBezTo>
                  <a:pt x="536" y="287"/>
                  <a:pt x="531" y="229"/>
                  <a:pt x="480" y="188"/>
                </a:cubicBezTo>
                <a:cubicBezTo>
                  <a:pt x="473" y="190"/>
                  <a:pt x="446" y="197"/>
                  <a:pt x="441" y="197"/>
                </a:cubicBezTo>
                <a:cubicBezTo>
                  <a:pt x="435" y="196"/>
                  <a:pt x="432" y="190"/>
                  <a:pt x="427" y="188"/>
                </a:cubicBezTo>
                <a:cubicBezTo>
                  <a:pt x="403" y="178"/>
                  <a:pt x="375" y="171"/>
                  <a:pt x="350" y="164"/>
                </a:cubicBezTo>
                <a:cubicBezTo>
                  <a:pt x="317" y="141"/>
                  <a:pt x="317" y="133"/>
                  <a:pt x="326" y="159"/>
                </a:cubicBezTo>
                <a:cubicBezTo>
                  <a:pt x="312" y="199"/>
                  <a:pt x="280" y="156"/>
                  <a:pt x="259" y="149"/>
                </a:cubicBezTo>
                <a:cubicBezTo>
                  <a:pt x="243" y="105"/>
                  <a:pt x="156" y="126"/>
                  <a:pt x="129" y="125"/>
                </a:cubicBezTo>
                <a:cubicBezTo>
                  <a:pt x="96" y="68"/>
                  <a:pt x="126" y="67"/>
                  <a:pt x="67" y="58"/>
                </a:cubicBezTo>
                <a:cubicBezTo>
                  <a:pt x="52" y="38"/>
                  <a:pt x="52" y="26"/>
                  <a:pt x="48" y="0"/>
                </a:cubicBezTo>
                <a:cubicBezTo>
                  <a:pt x="39" y="3"/>
                  <a:pt x="24" y="6"/>
                  <a:pt x="19" y="15"/>
                </a:cubicBezTo>
                <a:cubicBezTo>
                  <a:pt x="15" y="21"/>
                  <a:pt x="0" y="59"/>
                  <a:pt x="0" y="68"/>
                </a:cubicBezTo>
              </a:path>
            </a:pathLst>
          </a:custGeom>
          <a:noFill/>
          <a:ln w="57150" cmpd="sng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165100" y="2162175"/>
            <a:ext cx="1968500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defRPr/>
            </a:pPr>
            <a:r>
              <a:rPr lang="ar-JO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الفرات</a:t>
            </a:r>
            <a:endParaRPr lang="en-US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838200" y="1004888"/>
            <a:ext cx="196850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defRPr/>
            </a:pPr>
            <a:r>
              <a:rPr lang="ar-JO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دجلة</a:t>
            </a:r>
            <a:endParaRPr lang="en-US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3200400" y="5195888"/>
            <a:ext cx="2438400" cy="519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defRPr/>
            </a:pPr>
            <a:r>
              <a:rPr lang="ar-JO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خليج فارس</a:t>
            </a:r>
            <a:endParaRPr lang="en-US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20" name="Line 24"/>
          <p:cNvSpPr>
            <a:spLocks noChangeShapeType="1"/>
          </p:cNvSpPr>
          <p:nvPr/>
        </p:nvSpPr>
        <p:spPr bwMode="auto">
          <a:xfrm flipH="1">
            <a:off x="1447800" y="838200"/>
            <a:ext cx="2971800" cy="1447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4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295400" y="76200"/>
            <a:ext cx="5715000" cy="762000"/>
          </a:xfrm>
          <a:solidFill>
            <a:schemeClr val="tx1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بلاد ما بين النهرين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5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" name="Text Box 21">
            <a:extLst>
              <a:ext uri="{FF2B5EF4-FFF2-40B4-BE49-F238E27FC236}">
                <a16:creationId xmlns:a16="http://schemas.microsoft.com/office/drawing/2014/main" id="{172B94C1-A28D-10F3-3FA4-13C740FA4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917" y="2745045"/>
            <a:ext cx="1968500" cy="5191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defRPr/>
            </a:pPr>
            <a:r>
              <a:rPr lang="ar-JO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بابل</a:t>
            </a:r>
            <a:endParaRPr lang="en-US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2">
            <a:extLst>
              <a:ext uri="{FF2B5EF4-FFF2-40B4-BE49-F238E27FC236}">
                <a16:creationId xmlns:a16="http://schemas.microsoft.com/office/drawing/2014/main" id="{F64C2FEB-27E1-F048-E4B7-6F385D247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830" y="1526381"/>
            <a:ext cx="1968500" cy="5191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defRPr/>
            </a:pPr>
            <a:r>
              <a:rPr lang="ar-JO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أشور</a:t>
            </a:r>
            <a:endParaRPr lang="en-US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23">
            <a:extLst>
              <a:ext uri="{FF2B5EF4-FFF2-40B4-BE49-F238E27FC236}">
                <a16:creationId xmlns:a16="http://schemas.microsoft.com/office/drawing/2014/main" id="{99ECCFE2-01EC-D31E-2EE7-C8E38E46D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8075" y="3723203"/>
            <a:ext cx="2438400" cy="5191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defRPr/>
            </a:pPr>
            <a:r>
              <a:rPr lang="ar-JO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الكلدانيين</a:t>
            </a:r>
            <a:endParaRPr lang="en-US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23">
            <a:extLst>
              <a:ext uri="{FF2B5EF4-FFF2-40B4-BE49-F238E27FC236}">
                <a16:creationId xmlns:a16="http://schemas.microsoft.com/office/drawing/2014/main" id="{23AC35B3-E950-EA42-23D3-06B729836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1254" y="2854490"/>
            <a:ext cx="2438400" cy="5191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defRPr/>
            </a:pPr>
            <a:r>
              <a:rPr lang="ar-JO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فارس</a:t>
            </a:r>
            <a:endParaRPr lang="en-US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7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7" grpId="0" animBg="1"/>
      <p:bldP spid="4118" grpId="0" animBg="1"/>
      <p:bldP spid="4119" grpId="0" animBg="1"/>
      <p:bldP spid="2" grpId="0" animBg="1"/>
      <p:bldP spid="3" grpId="0" animBg="1"/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easeria00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432926" cy="689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826"/>
            <a:ext cx="2627784" cy="654514"/>
          </a:xfrm>
          <a:solidFill>
            <a:schemeClr val="tx1"/>
          </a:solidFill>
        </p:spPr>
        <p:txBody>
          <a:bodyPr/>
          <a:lstStyle/>
          <a:p>
            <a:r>
              <a:rPr lang="ar-JO" sz="2800" b="1" dirty="0">
                <a:solidFill>
                  <a:srgbClr val="FFFFFF"/>
                </a:solidFill>
                <a:latin typeface="Arial"/>
                <a:cs typeface="Arial"/>
              </a:rPr>
              <a:t>قيصرية</a:t>
            </a:r>
            <a:endParaRPr lang="en-US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0261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ar-JO" dirty="0">
                <a:ea typeface="ＭＳ Ｐゴシック" charset="0"/>
              </a:rPr>
              <a:t>السهل الساحلي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62466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0" y="1770063"/>
            <a:ext cx="7620000" cy="508793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5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1066800" cy="6096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b="1" dirty="0">
                <a:ea typeface="ＭＳ Ｐゴシック" charset="0"/>
              </a:rPr>
              <a:t>غزة</a:t>
            </a:r>
            <a:endParaRPr lang="en-US" b="1" dirty="0">
              <a:ea typeface="ＭＳ Ｐゴシック" charset="0"/>
            </a:endParaRP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0" y="1889125"/>
            <a:ext cx="184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341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228600"/>
            <a:ext cx="9144000" cy="73025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429000" cy="1935162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b="0" dirty="0">
                <a:ea typeface="ＭＳ Ｐゴシック" charset="0"/>
              </a:rPr>
              <a:t>الإرتفاعات في أقسام الشمال والجنوب</a:t>
            </a:r>
            <a:endParaRPr lang="en-US" sz="4000" b="0" dirty="0">
              <a:ea typeface="ＭＳ Ｐゴシック" charset="0"/>
            </a:endParaRPr>
          </a:p>
        </p:txBody>
      </p:sp>
      <p:pic>
        <p:nvPicPr>
          <p:cNvPr id="38926" name="Picture 14" descr="Shephelah Landscape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35550" y="-228600"/>
            <a:ext cx="4108450" cy="7315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917" name="Oval 5"/>
          <p:cNvSpPr>
            <a:spLocks noChangeArrowheads="1"/>
          </p:cNvSpPr>
          <p:nvPr/>
        </p:nvSpPr>
        <p:spPr bwMode="auto">
          <a:xfrm rot="789104">
            <a:off x="4330700" y="23813"/>
            <a:ext cx="609600" cy="6553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2843213" y="3657600"/>
            <a:ext cx="2498725" cy="584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شفيلا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32" name="Rectangle 20"/>
          <p:cNvSpPr>
            <a:spLocks noChangeArrowheads="1"/>
          </p:cNvSpPr>
          <p:nvPr/>
        </p:nvSpPr>
        <p:spPr bwMode="auto">
          <a:xfrm>
            <a:off x="5570538" y="4419600"/>
            <a:ext cx="34655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rtl="1" eaLnBrk="1" fontAlgn="base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الوديان والتلال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38933" name="Rectangle 21"/>
          <p:cNvSpPr>
            <a:spLocks noChangeArrowheads="1"/>
          </p:cNvSpPr>
          <p:nvPr/>
        </p:nvSpPr>
        <p:spPr bwMode="auto">
          <a:xfrm>
            <a:off x="5722938" y="4632325"/>
            <a:ext cx="184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9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04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8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8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 animBg="1"/>
      <p:bldP spid="38921" grpId="0" animBg="1"/>
      <p:bldP spid="38932" grpId="0"/>
      <p:bldP spid="389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ar-JO" dirty="0">
                <a:ea typeface="ＭＳ Ｐゴシック" charset="0"/>
              </a:rPr>
              <a:t>شفيلا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2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132"/>
          <a:stretch>
            <a:fillRect/>
          </a:stretch>
        </p:blipFill>
        <p:spPr>
          <a:xfrm>
            <a:off x="1066800" y="2335213"/>
            <a:ext cx="8077200" cy="452278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656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686800" cy="6096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b="1" dirty="0">
                <a:ea typeface="ＭＳ Ｐゴシック" charset="0"/>
              </a:rPr>
              <a:t>أرض زراعية</a:t>
            </a:r>
            <a:endParaRPr lang="en-US" b="1" dirty="0">
              <a:ea typeface="ＭＳ Ｐゴシック" charset="0"/>
            </a:endParaRP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0" y="1889125"/>
            <a:ext cx="184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5348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9155" name="Rectangle 3"/>
          <p:cNvSpPr>
            <a:spLocks noGrp="1" noChangeArrowheads="1"/>
          </p:cNvSpPr>
          <p:nvPr>
            <p:ph type="title"/>
          </p:nvPr>
        </p:nvSpPr>
        <p:spPr>
          <a:xfrm>
            <a:off x="107950" y="228600"/>
            <a:ext cx="3527425" cy="17526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3600" dirty="0">
                <a:ea typeface="ＭＳ Ｐゴシック" charset="0"/>
              </a:rPr>
              <a:t>الإرتفاعات في أقسام الشمال والجنوب</a:t>
            </a:r>
            <a:endParaRPr lang="en-US" sz="4000" b="0" dirty="0">
              <a:ea typeface="ＭＳ Ｐゴシック" charset="0"/>
            </a:endParaRPr>
          </a:p>
        </p:txBody>
      </p:sp>
      <p:sp>
        <p:nvSpPr>
          <p:cNvPr id="49158" name="Oval 6"/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2667000" y="3657600"/>
            <a:ext cx="2209800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سلسلة    الجبال  الوسطى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30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animBg="1"/>
      <p:bldP spid="49158" grpId="0" animBg="1"/>
      <p:bldP spid="4916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Hills of Jude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5562600" y="2667000"/>
            <a:ext cx="3581400" cy="715963"/>
          </a:xfrm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ea typeface="ＭＳ Ｐゴシック" charset="0"/>
              </a:rPr>
              <a:t>تلال اليهودية</a:t>
            </a:r>
            <a:endParaRPr lang="en-US" sz="4000" dirty="0">
              <a:ea typeface="ＭＳ Ｐゴシック" charset="0"/>
            </a:endParaRPr>
          </a:p>
        </p:txBody>
      </p:sp>
      <p:sp>
        <p:nvSpPr>
          <p:cNvPr id="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4638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8787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228600"/>
            <a:ext cx="3394075" cy="17526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3600" dirty="0">
                <a:ea typeface="ＭＳ Ｐゴシック" charset="0"/>
              </a:rPr>
              <a:t>الإرتفاعات في أقسام الشمال والجنوب</a:t>
            </a:r>
            <a:endParaRPr lang="en-US" sz="4000" b="0" dirty="0">
              <a:ea typeface="ＭＳ Ｐゴシック" charset="0"/>
            </a:endParaRPr>
          </a:p>
        </p:txBody>
      </p:sp>
      <p:sp>
        <p:nvSpPr>
          <p:cNvPr id="118788" name="Oval 4"/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2667000" y="3657600"/>
            <a:ext cx="2209800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سلسلة    الجبال  الوسطى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790" name="AutoShape 6"/>
          <p:cNvSpPr>
            <a:spLocks noChangeArrowheads="1"/>
          </p:cNvSpPr>
          <p:nvPr/>
        </p:nvSpPr>
        <p:spPr bwMode="auto">
          <a:xfrm rot="19061027">
            <a:off x="4748213" y="1346200"/>
            <a:ext cx="717550" cy="1101725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9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  <p:sp>
        <p:nvSpPr>
          <p:cNvPr id="118791" name="AutoShape 7"/>
          <p:cNvSpPr>
            <a:spLocks noChangeArrowheads="1"/>
          </p:cNvSpPr>
          <p:nvPr/>
        </p:nvSpPr>
        <p:spPr bwMode="auto">
          <a:xfrm>
            <a:off x="5441391" y="1003437"/>
            <a:ext cx="3101590" cy="1077218"/>
          </a:xfrm>
          <a:prstGeom prst="leftArrowCallout">
            <a:avLst>
              <a:gd name="adj1" fmla="val 25000"/>
              <a:gd name="adj2" fmla="val 25000"/>
              <a:gd name="adj3" fmla="val 20160"/>
              <a:gd name="adj4" fmla="val 69026"/>
            </a:avLst>
          </a:prstGeom>
          <a:solidFill>
            <a:srgbClr val="663300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</a:pPr>
            <a:r>
              <a:rPr lang="ar-SA" sz="32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rPr>
              <a:t>وادي </a:t>
            </a:r>
            <a:r>
              <a:rPr lang="ar-SA" sz="3200" b="1" dirty="0" err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rPr>
              <a:t>يزرعيل</a:t>
            </a:r>
            <a:endParaRPr lang="en-US" sz="32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</a:endParaRPr>
          </a:p>
        </p:txBody>
      </p:sp>
      <p:sp>
        <p:nvSpPr>
          <p:cNvPr id="118792" name="AutoShape 8"/>
          <p:cNvSpPr>
            <a:spLocks noChangeArrowheads="1"/>
          </p:cNvSpPr>
          <p:nvPr/>
        </p:nvSpPr>
        <p:spPr bwMode="auto">
          <a:xfrm>
            <a:off x="5312418" y="1912988"/>
            <a:ext cx="3230563" cy="1171104"/>
          </a:xfrm>
          <a:prstGeom prst="leftArrowCallout">
            <a:avLst>
              <a:gd name="adj1" fmla="val 25000"/>
              <a:gd name="adj2" fmla="val 25000"/>
              <a:gd name="adj3" fmla="val 18318"/>
              <a:gd name="adj4" fmla="val 66667"/>
            </a:avLst>
          </a:prstGeom>
          <a:solidFill>
            <a:srgbClr val="663300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algn="ctr" fontAlgn="base">
              <a:spcBef>
                <a:spcPct val="0"/>
              </a:spcBef>
            </a:pPr>
            <a:r>
              <a:rPr lang="ar-JO" sz="32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تسمى أيضاً : سهول مجدو</a:t>
            </a:r>
            <a:endParaRPr lang="en-US" sz="32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98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1187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8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91" grpId="0" animBg="1"/>
      <p:bldP spid="118791" grpId="1" animBg="1"/>
      <p:bldP spid="11879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4" descr="Tabo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49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64088" y="260648"/>
            <a:ext cx="3779912" cy="3384376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ea typeface="ＭＳ Ｐゴシック" charset="0"/>
              </a:rPr>
              <a:t>جبل تابور         في               وادي يزرعيل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74755" name="Picture 5" descr="Mount Tabo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3605213"/>
            <a:ext cx="5257800" cy="325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102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74638"/>
            <a:ext cx="4139952" cy="3306762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سلسلة           الجبال          الوسطى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3645024"/>
            <a:ext cx="4211638" cy="2448271"/>
          </a:xfrm>
        </p:spPr>
        <p:txBody>
          <a:bodyPr/>
          <a:lstStyle/>
          <a:p>
            <a:pPr algn="r" rtl="1" eaLnBrk="1" hangingPunct="1">
              <a:lnSpc>
                <a:spcPct val="80000"/>
              </a:lnSpc>
              <a:defRPr/>
            </a:pPr>
            <a:r>
              <a:rPr lang="ar-JO" sz="28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تؤدي التلال إلى تدفق المياه شرقًا أو غربًا</a:t>
            </a:r>
            <a:endParaRPr lang="en-US" sz="2800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r" rtl="1" eaLnBrk="1" hangingPunct="1">
              <a:lnSpc>
                <a:spcPct val="80000"/>
              </a:lnSpc>
              <a:defRPr/>
            </a:pPr>
            <a:r>
              <a:rPr lang="ar-JO" sz="28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تقع الإرتفاعات العليا في الجنوب</a:t>
            </a:r>
            <a:endParaRPr lang="en-US" sz="2800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6144310"/>
            <a:ext cx="3962400" cy="646331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804" name="Picture 7" descr="Map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84650" y="-30163"/>
            <a:ext cx="4959350" cy="7040563"/>
          </a:xfrm>
          <a:solidFill>
            <a:srgbClr val="000000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1343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3"/>
          <p:cNvPicPr>
            <a:picLocks noChangeAspect="1" noChangeArrowheads="1"/>
          </p:cNvPicPr>
          <p:nvPr/>
        </p:nvPicPr>
        <p:blipFill>
          <a:blip r:embed="rId3" cstate="screen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33" r="4536" b="6139"/>
          <a:stretch>
            <a:fillRect/>
          </a:stretch>
        </p:blipFill>
        <p:spPr bwMode="auto">
          <a:xfrm>
            <a:off x="0" y="-152400"/>
            <a:ext cx="9185275" cy="1272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539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ea typeface="ＭＳ Ｐゴシック" charset="0"/>
              </a:rPr>
              <a:t>برية يهوذا</a:t>
            </a:r>
            <a:endParaRPr lang="en-US" dirty="0">
              <a:ea typeface="ＭＳ Ｐゴシック" charset="0"/>
            </a:endParaRPr>
          </a:p>
        </p:txBody>
      </p:sp>
      <p:sp>
        <p:nvSpPr>
          <p:cNvPr id="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143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828800"/>
            <a:ext cx="9144000" cy="5029200"/>
          </a:xfrm>
        </p:spPr>
      </p:pic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371600" y="381000"/>
            <a:ext cx="6400800" cy="838200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dirty="0">
                <a:solidFill>
                  <a:schemeClr val="bg1"/>
                </a:solidFill>
                <a:ea typeface="ＭＳ Ｐゴシック" charset="0"/>
              </a:rPr>
              <a:t>الشرق الأدنى القديم</a:t>
            </a:r>
            <a:endParaRPr lang="en-US" dirty="0">
              <a:solidFill>
                <a:schemeClr val="bg1"/>
              </a:solidFill>
              <a:ea typeface="ＭＳ Ｐゴシック" charset="0"/>
            </a:endParaRP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8740775" y="76200"/>
            <a:ext cx="327025" cy="4572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9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1DC288-9002-F154-2900-71D59EB0DD35}"/>
              </a:ext>
            </a:extLst>
          </p:cNvPr>
          <p:cNvSpPr txBox="1"/>
          <p:nvPr/>
        </p:nvSpPr>
        <p:spPr>
          <a:xfrm>
            <a:off x="3131840" y="3429000"/>
            <a:ext cx="29177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sz="4400" b="1" dirty="0">
                <a:effectLst>
                  <a:glow rad="228600">
                    <a:schemeClr val="bg2">
                      <a:alpha val="88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الهلال الخصيب</a:t>
            </a:r>
            <a:endParaRPr lang="en-US" sz="4400" b="1" dirty="0">
              <a:effectLst>
                <a:glow rad="228600">
                  <a:schemeClr val="bg2">
                    <a:alpha val="88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8522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228600"/>
            <a:ext cx="3540125" cy="17526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3600" dirty="0">
                <a:ea typeface="ＭＳ Ｐゴシック" charset="0"/>
              </a:rPr>
              <a:t>الإرتفاعات في أقسام الشمال والجنوب</a:t>
            </a:r>
            <a:endParaRPr lang="en-US" sz="4000" b="0" dirty="0">
              <a:ea typeface="ＭＳ Ｐゴシック" charset="0"/>
            </a:endParaRPr>
          </a:p>
        </p:txBody>
      </p:sp>
      <p:sp>
        <p:nvSpPr>
          <p:cNvPr id="51207" name="Oval 7"/>
          <p:cNvSpPr>
            <a:spLocks noChangeArrowheads="1"/>
          </p:cNvSpPr>
          <p:nvPr/>
        </p:nvSpPr>
        <p:spPr bwMode="auto">
          <a:xfrm rot="368868">
            <a:off x="5332413" y="1527175"/>
            <a:ext cx="685800" cy="5867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2484438" y="3688268"/>
            <a:ext cx="2925762" cy="584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الأردن المتصدع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01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animBg="1"/>
      <p:bldP spid="51207" grpId="0" animBg="1"/>
      <p:bldP spid="512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الأردن المتصدع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686800" cy="6096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انحدار عميق</a:t>
            </a:r>
            <a:endParaRPr lang="en-US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2000935"/>
            <a:ext cx="3810000" cy="646331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948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19400" y="2514600"/>
            <a:ext cx="6096000" cy="408146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381000" y="2667000"/>
            <a:ext cx="22098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fontAlgn="base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من برية </a:t>
            </a:r>
          </a:p>
          <a:p>
            <a:pPr algn="ctr" eaLnBrk="1" fontAlgn="base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اليهودية </a:t>
            </a:r>
          </a:p>
          <a:p>
            <a:pPr algn="ctr" eaLnBrk="1" fontAlgn="base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باتجاه الشرق </a:t>
            </a:r>
          </a:p>
          <a:p>
            <a:pPr algn="ctr" eaLnBrk="1" fontAlgn="base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إلى بحر الملح أدناه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7899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3251" name="Rectangle 3"/>
          <p:cNvSpPr>
            <a:spLocks noGrp="1" noChangeArrowheads="1"/>
          </p:cNvSpPr>
          <p:nvPr>
            <p:ph type="title"/>
          </p:nvPr>
        </p:nvSpPr>
        <p:spPr>
          <a:xfrm>
            <a:off x="57150" y="228600"/>
            <a:ext cx="3640138" cy="17526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36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الإرتفاعات في أقسام الشمال والجنوب</a:t>
            </a:r>
            <a:endParaRPr lang="en-US" sz="4000" b="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3256" name="Oval 8"/>
          <p:cNvSpPr>
            <a:spLocks noChangeArrowheads="1"/>
          </p:cNvSpPr>
          <p:nvPr/>
        </p:nvSpPr>
        <p:spPr bwMode="auto">
          <a:xfrm>
            <a:off x="6096000" y="0"/>
            <a:ext cx="762000" cy="7315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3259138" y="3276600"/>
            <a:ext cx="3257550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هضبة               شرق الأردن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51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  <p:bldP spid="53256" grpId="0" animBg="1"/>
      <p:bldP spid="5325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ar-JO" dirty="0">
                <a:solidFill>
                  <a:schemeClr val="tx1"/>
                </a:solidFill>
                <a:ea typeface="ＭＳ Ｐゴシック" charset="0"/>
              </a:rPr>
              <a:t>هضبة شرق الأردن</a:t>
            </a:r>
            <a:endParaRPr lang="en-US" dirty="0">
              <a:solidFill>
                <a:schemeClr val="tx1"/>
              </a:solidFill>
              <a:ea typeface="ＭＳ Ｐゴシック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412776"/>
            <a:ext cx="3267075" cy="4572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b="1" dirty="0">
                <a:ea typeface="ＭＳ Ｐゴシック" charset="0"/>
              </a:rPr>
              <a:t>جبل نبو</a:t>
            </a:r>
            <a:endParaRPr lang="en-US" b="1" dirty="0">
              <a:ea typeface="ＭＳ Ｐゴシック" charset="0"/>
            </a:endParaRP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2057400"/>
            <a:ext cx="3276600" cy="1524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</a:endParaRPr>
          </a:p>
        </p:txBody>
      </p:sp>
      <p:pic>
        <p:nvPicPr>
          <p:cNvPr id="87044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94"/>
          <a:stretch>
            <a:fillRect/>
          </a:stretch>
        </p:blipFill>
        <p:spPr>
          <a:xfrm>
            <a:off x="3448050" y="1295400"/>
            <a:ext cx="5372100" cy="5562600"/>
          </a:xfrm>
        </p:spPr>
      </p:pic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8134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solidFill>
            <a:srgbClr val="000000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987" name="Rectangle 3"/>
          <p:cNvSpPr>
            <a:spLocks noGrp="1" noChangeArrowheads="1"/>
          </p:cNvSpPr>
          <p:nvPr>
            <p:ph type="title"/>
          </p:nvPr>
        </p:nvSpPr>
        <p:spPr>
          <a:xfrm>
            <a:off x="107504" y="228600"/>
            <a:ext cx="3465959" cy="2192288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36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الإرتفاعات في أقسام الشمال والجنوب</a:t>
            </a:r>
            <a:endParaRPr lang="en-US" sz="4000" b="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1988" name="Oval 4"/>
          <p:cNvSpPr>
            <a:spLocks noChangeArrowheads="1"/>
          </p:cNvSpPr>
          <p:nvPr/>
        </p:nvSpPr>
        <p:spPr bwMode="auto">
          <a:xfrm rot="784604">
            <a:off x="3367088" y="1905000"/>
            <a:ext cx="685800" cy="4800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89" name="Oval 5"/>
          <p:cNvSpPr>
            <a:spLocks noChangeArrowheads="1"/>
          </p:cNvSpPr>
          <p:nvPr/>
        </p:nvSpPr>
        <p:spPr bwMode="auto">
          <a:xfrm rot="789104">
            <a:off x="4330700" y="23813"/>
            <a:ext cx="609600" cy="6553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90" name="Oval 6"/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91" name="Oval 7"/>
          <p:cNvSpPr>
            <a:spLocks noChangeArrowheads="1"/>
          </p:cNvSpPr>
          <p:nvPr/>
        </p:nvSpPr>
        <p:spPr bwMode="auto">
          <a:xfrm rot="368868">
            <a:off x="5332413" y="1527175"/>
            <a:ext cx="685800" cy="5867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92" name="Oval 8"/>
          <p:cNvSpPr>
            <a:spLocks noChangeArrowheads="1"/>
          </p:cNvSpPr>
          <p:nvPr/>
        </p:nvSpPr>
        <p:spPr bwMode="auto">
          <a:xfrm>
            <a:off x="6096000" y="0"/>
            <a:ext cx="762000" cy="7315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94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animBg="1"/>
      <p:bldP spid="41988" grpId="0" animBg="1"/>
      <p:bldP spid="41989" grpId="0" animBg="1"/>
      <p:bldP spid="41990" grpId="0" animBg="1"/>
      <p:bldP spid="41991" grpId="0" animBg="1"/>
      <p:bldP spid="4199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862513" y="274638"/>
            <a:ext cx="3886200" cy="868362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ea typeface="ＭＳ Ｐゴシック" charset="0"/>
              </a:rPr>
              <a:t>النقب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91138" name="Picture 4" descr="Negev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5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3231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negev066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37" b="124"/>
          <a:stretch/>
        </p:blipFill>
        <p:spPr bwMode="auto">
          <a:xfrm>
            <a:off x="-17463" y="-26988"/>
            <a:ext cx="9161463" cy="699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826"/>
            <a:ext cx="2627784" cy="870538"/>
          </a:xfrm>
          <a:solidFill>
            <a:schemeClr val="tx1"/>
          </a:solidFill>
        </p:spPr>
        <p:txBody>
          <a:bodyPr/>
          <a:lstStyle/>
          <a:p>
            <a:r>
              <a:rPr lang="ar-JO" sz="2800" b="1" dirty="0">
                <a:solidFill>
                  <a:srgbClr val="FFFFFF"/>
                </a:solidFill>
                <a:latin typeface="Arial"/>
                <a:cs typeface="Arial"/>
              </a:rPr>
              <a:t>النقب</a:t>
            </a:r>
            <a:endParaRPr lang="en-US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6751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solidFill>
            <a:schemeClr val="bg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8621" name="Freeform 13"/>
          <p:cNvSpPr>
            <a:spLocks/>
          </p:cNvSpPr>
          <p:nvPr/>
        </p:nvSpPr>
        <p:spPr bwMode="auto">
          <a:xfrm>
            <a:off x="1752600" y="-711200"/>
            <a:ext cx="7747000" cy="646331"/>
          </a:xfrm>
          <a:custGeom>
            <a:avLst/>
            <a:gdLst/>
            <a:ahLst/>
            <a:cxnLst>
              <a:cxn ang="0">
                <a:pos x="227" y="4806"/>
              </a:cxn>
              <a:cxn ang="0">
                <a:pos x="292" y="4763"/>
              </a:cxn>
              <a:cxn ang="0">
                <a:pos x="640" y="4665"/>
              </a:cxn>
              <a:cxn ang="0">
                <a:pos x="847" y="4578"/>
              </a:cxn>
              <a:cxn ang="0">
                <a:pos x="977" y="4534"/>
              </a:cxn>
              <a:cxn ang="0">
                <a:pos x="1086" y="4437"/>
              </a:cxn>
              <a:cxn ang="0">
                <a:pos x="1140" y="4339"/>
              </a:cxn>
              <a:cxn ang="0">
                <a:pos x="1173" y="4274"/>
              </a:cxn>
              <a:cxn ang="0">
                <a:pos x="1281" y="4067"/>
              </a:cxn>
              <a:cxn ang="0">
                <a:pos x="1368" y="3806"/>
              </a:cxn>
              <a:cxn ang="0">
                <a:pos x="1455" y="3600"/>
              </a:cxn>
              <a:cxn ang="0">
                <a:pos x="1542" y="2969"/>
              </a:cxn>
              <a:cxn ang="0">
                <a:pos x="1520" y="2991"/>
              </a:cxn>
              <a:cxn ang="0">
                <a:pos x="1640" y="2459"/>
              </a:cxn>
              <a:cxn ang="0">
                <a:pos x="1705" y="2241"/>
              </a:cxn>
              <a:cxn ang="0">
                <a:pos x="1814" y="2154"/>
              </a:cxn>
              <a:cxn ang="0">
                <a:pos x="1868" y="2111"/>
              </a:cxn>
              <a:cxn ang="0">
                <a:pos x="1966" y="2067"/>
              </a:cxn>
              <a:cxn ang="0">
                <a:pos x="2107" y="2100"/>
              </a:cxn>
              <a:cxn ang="0">
                <a:pos x="2422" y="2122"/>
              </a:cxn>
              <a:cxn ang="0">
                <a:pos x="2488" y="2024"/>
              </a:cxn>
              <a:cxn ang="0">
                <a:pos x="2585" y="1252"/>
              </a:cxn>
              <a:cxn ang="0">
                <a:pos x="2553" y="1046"/>
              </a:cxn>
              <a:cxn ang="0">
                <a:pos x="2542" y="676"/>
              </a:cxn>
              <a:cxn ang="0">
                <a:pos x="2640" y="328"/>
              </a:cxn>
              <a:cxn ang="0">
                <a:pos x="2955" y="307"/>
              </a:cxn>
              <a:cxn ang="0">
                <a:pos x="3303" y="198"/>
              </a:cxn>
              <a:cxn ang="0">
                <a:pos x="3248" y="220"/>
              </a:cxn>
              <a:cxn ang="0">
                <a:pos x="3270" y="198"/>
              </a:cxn>
              <a:cxn ang="0">
                <a:pos x="3357" y="122"/>
              </a:cxn>
              <a:cxn ang="0">
                <a:pos x="3531" y="89"/>
              </a:cxn>
              <a:cxn ang="0">
                <a:pos x="3542" y="46"/>
              </a:cxn>
              <a:cxn ang="0">
                <a:pos x="3509" y="100"/>
              </a:cxn>
              <a:cxn ang="0">
                <a:pos x="3596" y="46"/>
              </a:cxn>
              <a:cxn ang="0">
                <a:pos x="4205" y="46"/>
              </a:cxn>
              <a:cxn ang="0">
                <a:pos x="4270" y="24"/>
              </a:cxn>
              <a:cxn ang="0">
                <a:pos x="4639" y="122"/>
              </a:cxn>
              <a:cxn ang="0">
                <a:pos x="4748" y="220"/>
              </a:cxn>
              <a:cxn ang="0">
                <a:pos x="4802" y="318"/>
              </a:cxn>
              <a:cxn ang="0">
                <a:pos x="4770" y="676"/>
              </a:cxn>
              <a:cxn ang="0">
                <a:pos x="4824" y="1448"/>
              </a:cxn>
              <a:cxn ang="0">
                <a:pos x="4824" y="2752"/>
              </a:cxn>
              <a:cxn ang="0">
                <a:pos x="4802" y="4208"/>
              </a:cxn>
              <a:cxn ang="0">
                <a:pos x="4694" y="4871"/>
              </a:cxn>
              <a:cxn ang="0">
                <a:pos x="4053" y="5078"/>
              </a:cxn>
              <a:cxn ang="0">
                <a:pos x="2607" y="5067"/>
              </a:cxn>
              <a:cxn ang="0">
                <a:pos x="1151" y="4991"/>
              </a:cxn>
              <a:cxn ang="0">
                <a:pos x="629" y="4926"/>
              </a:cxn>
              <a:cxn ang="0">
                <a:pos x="140" y="4936"/>
              </a:cxn>
              <a:cxn ang="0">
                <a:pos x="31" y="4871"/>
              </a:cxn>
              <a:cxn ang="0">
                <a:pos x="184" y="4893"/>
              </a:cxn>
            </a:cxnLst>
            <a:rect l="0" t="0" r="r" b="b"/>
            <a:pathLst>
              <a:path w="4880" h="5111">
                <a:moveTo>
                  <a:pt x="97" y="4882"/>
                </a:moveTo>
                <a:cubicBezTo>
                  <a:pt x="146" y="4865"/>
                  <a:pt x="185" y="4834"/>
                  <a:pt x="227" y="4806"/>
                </a:cubicBezTo>
                <a:cubicBezTo>
                  <a:pt x="238" y="4799"/>
                  <a:pt x="249" y="4791"/>
                  <a:pt x="260" y="4784"/>
                </a:cubicBezTo>
                <a:cubicBezTo>
                  <a:pt x="271" y="4777"/>
                  <a:pt x="292" y="4763"/>
                  <a:pt x="292" y="4763"/>
                </a:cubicBezTo>
                <a:cubicBezTo>
                  <a:pt x="358" y="4664"/>
                  <a:pt x="457" y="4693"/>
                  <a:pt x="575" y="4686"/>
                </a:cubicBezTo>
                <a:cubicBezTo>
                  <a:pt x="597" y="4679"/>
                  <a:pt x="621" y="4678"/>
                  <a:pt x="640" y="4665"/>
                </a:cubicBezTo>
                <a:cubicBezTo>
                  <a:pt x="662" y="4650"/>
                  <a:pt x="680" y="4629"/>
                  <a:pt x="705" y="4621"/>
                </a:cubicBezTo>
                <a:cubicBezTo>
                  <a:pt x="752" y="4605"/>
                  <a:pt x="800" y="4594"/>
                  <a:pt x="847" y="4578"/>
                </a:cubicBezTo>
                <a:cubicBezTo>
                  <a:pt x="879" y="4567"/>
                  <a:pt x="912" y="4556"/>
                  <a:pt x="944" y="4545"/>
                </a:cubicBezTo>
                <a:cubicBezTo>
                  <a:pt x="955" y="4541"/>
                  <a:pt x="966" y="4538"/>
                  <a:pt x="977" y="4534"/>
                </a:cubicBezTo>
                <a:cubicBezTo>
                  <a:pt x="988" y="4530"/>
                  <a:pt x="1010" y="4523"/>
                  <a:pt x="1010" y="4523"/>
                </a:cubicBezTo>
                <a:cubicBezTo>
                  <a:pt x="1060" y="4447"/>
                  <a:pt x="1031" y="4472"/>
                  <a:pt x="1086" y="4437"/>
                </a:cubicBezTo>
                <a:cubicBezTo>
                  <a:pt x="1090" y="4426"/>
                  <a:pt x="1091" y="4414"/>
                  <a:pt x="1097" y="4404"/>
                </a:cubicBezTo>
                <a:cubicBezTo>
                  <a:pt x="1110" y="4381"/>
                  <a:pt x="1140" y="4339"/>
                  <a:pt x="1140" y="4339"/>
                </a:cubicBezTo>
                <a:cubicBezTo>
                  <a:pt x="1144" y="4328"/>
                  <a:pt x="1146" y="4316"/>
                  <a:pt x="1151" y="4306"/>
                </a:cubicBezTo>
                <a:cubicBezTo>
                  <a:pt x="1157" y="4294"/>
                  <a:pt x="1168" y="4286"/>
                  <a:pt x="1173" y="4274"/>
                </a:cubicBezTo>
                <a:cubicBezTo>
                  <a:pt x="1187" y="4242"/>
                  <a:pt x="1178" y="4226"/>
                  <a:pt x="1194" y="4197"/>
                </a:cubicBezTo>
                <a:cubicBezTo>
                  <a:pt x="1219" y="4152"/>
                  <a:pt x="1253" y="4110"/>
                  <a:pt x="1281" y="4067"/>
                </a:cubicBezTo>
                <a:cubicBezTo>
                  <a:pt x="1293" y="4048"/>
                  <a:pt x="1296" y="4024"/>
                  <a:pt x="1303" y="4002"/>
                </a:cubicBezTo>
                <a:cubicBezTo>
                  <a:pt x="1325" y="3937"/>
                  <a:pt x="1346" y="3871"/>
                  <a:pt x="1368" y="3806"/>
                </a:cubicBezTo>
                <a:cubicBezTo>
                  <a:pt x="1389" y="3744"/>
                  <a:pt x="1407" y="3685"/>
                  <a:pt x="1423" y="3621"/>
                </a:cubicBezTo>
                <a:cubicBezTo>
                  <a:pt x="1426" y="3609"/>
                  <a:pt x="1444" y="3607"/>
                  <a:pt x="1455" y="3600"/>
                </a:cubicBezTo>
                <a:cubicBezTo>
                  <a:pt x="1548" y="3461"/>
                  <a:pt x="1489" y="3321"/>
                  <a:pt x="1499" y="3132"/>
                </a:cubicBezTo>
                <a:cubicBezTo>
                  <a:pt x="1502" y="3080"/>
                  <a:pt x="1529" y="3020"/>
                  <a:pt x="1542" y="2969"/>
                </a:cubicBezTo>
                <a:cubicBezTo>
                  <a:pt x="1536" y="3069"/>
                  <a:pt x="1566" y="3240"/>
                  <a:pt x="1477" y="3111"/>
                </a:cubicBezTo>
                <a:cubicBezTo>
                  <a:pt x="1488" y="3058"/>
                  <a:pt x="1500" y="3037"/>
                  <a:pt x="1520" y="2991"/>
                </a:cubicBezTo>
                <a:cubicBezTo>
                  <a:pt x="1546" y="2931"/>
                  <a:pt x="1554" y="2868"/>
                  <a:pt x="1575" y="2806"/>
                </a:cubicBezTo>
                <a:cubicBezTo>
                  <a:pt x="1584" y="2679"/>
                  <a:pt x="1599" y="2578"/>
                  <a:pt x="1640" y="2459"/>
                </a:cubicBezTo>
                <a:cubicBezTo>
                  <a:pt x="1648" y="2403"/>
                  <a:pt x="1657" y="2327"/>
                  <a:pt x="1683" y="2274"/>
                </a:cubicBezTo>
                <a:cubicBezTo>
                  <a:pt x="1689" y="2262"/>
                  <a:pt x="1695" y="2250"/>
                  <a:pt x="1705" y="2241"/>
                </a:cubicBezTo>
                <a:cubicBezTo>
                  <a:pt x="1725" y="2224"/>
                  <a:pt x="1770" y="2198"/>
                  <a:pt x="1770" y="2198"/>
                </a:cubicBezTo>
                <a:cubicBezTo>
                  <a:pt x="1794" y="2127"/>
                  <a:pt x="1761" y="2195"/>
                  <a:pt x="1814" y="2154"/>
                </a:cubicBezTo>
                <a:cubicBezTo>
                  <a:pt x="1824" y="2146"/>
                  <a:pt x="1826" y="2130"/>
                  <a:pt x="1836" y="2122"/>
                </a:cubicBezTo>
                <a:cubicBezTo>
                  <a:pt x="1845" y="2115"/>
                  <a:pt x="1858" y="2116"/>
                  <a:pt x="1868" y="2111"/>
                </a:cubicBezTo>
                <a:cubicBezTo>
                  <a:pt x="1880" y="2105"/>
                  <a:pt x="1889" y="2094"/>
                  <a:pt x="1901" y="2089"/>
                </a:cubicBezTo>
                <a:cubicBezTo>
                  <a:pt x="1922" y="2080"/>
                  <a:pt x="1944" y="2074"/>
                  <a:pt x="1966" y="2067"/>
                </a:cubicBezTo>
                <a:cubicBezTo>
                  <a:pt x="1977" y="2063"/>
                  <a:pt x="1999" y="2056"/>
                  <a:pt x="1999" y="2056"/>
                </a:cubicBezTo>
                <a:cubicBezTo>
                  <a:pt x="2038" y="2070"/>
                  <a:pt x="2065" y="2093"/>
                  <a:pt x="2107" y="2100"/>
                </a:cubicBezTo>
                <a:cubicBezTo>
                  <a:pt x="2170" y="2111"/>
                  <a:pt x="2231" y="2113"/>
                  <a:pt x="2292" y="2133"/>
                </a:cubicBezTo>
                <a:cubicBezTo>
                  <a:pt x="2335" y="2129"/>
                  <a:pt x="2382" y="2140"/>
                  <a:pt x="2422" y="2122"/>
                </a:cubicBezTo>
                <a:cubicBezTo>
                  <a:pt x="2446" y="2111"/>
                  <a:pt x="2451" y="2078"/>
                  <a:pt x="2466" y="2056"/>
                </a:cubicBezTo>
                <a:cubicBezTo>
                  <a:pt x="2473" y="2045"/>
                  <a:pt x="2488" y="2024"/>
                  <a:pt x="2488" y="2024"/>
                </a:cubicBezTo>
                <a:cubicBezTo>
                  <a:pt x="2524" y="1905"/>
                  <a:pt x="2505" y="1777"/>
                  <a:pt x="2542" y="1665"/>
                </a:cubicBezTo>
                <a:cubicBezTo>
                  <a:pt x="2549" y="1512"/>
                  <a:pt x="2553" y="1394"/>
                  <a:pt x="2585" y="1252"/>
                </a:cubicBezTo>
                <a:cubicBezTo>
                  <a:pt x="2582" y="1194"/>
                  <a:pt x="2584" y="1135"/>
                  <a:pt x="2575" y="1078"/>
                </a:cubicBezTo>
                <a:cubicBezTo>
                  <a:pt x="2573" y="1065"/>
                  <a:pt x="2553" y="1059"/>
                  <a:pt x="2553" y="1046"/>
                </a:cubicBezTo>
                <a:cubicBezTo>
                  <a:pt x="2553" y="1033"/>
                  <a:pt x="2568" y="1024"/>
                  <a:pt x="2575" y="1013"/>
                </a:cubicBezTo>
                <a:cubicBezTo>
                  <a:pt x="2538" y="904"/>
                  <a:pt x="2578" y="785"/>
                  <a:pt x="2542" y="676"/>
                </a:cubicBezTo>
                <a:cubicBezTo>
                  <a:pt x="2549" y="575"/>
                  <a:pt x="2547" y="522"/>
                  <a:pt x="2575" y="437"/>
                </a:cubicBezTo>
                <a:cubicBezTo>
                  <a:pt x="2584" y="376"/>
                  <a:pt x="2581" y="348"/>
                  <a:pt x="2640" y="328"/>
                </a:cubicBezTo>
                <a:cubicBezTo>
                  <a:pt x="2760" y="343"/>
                  <a:pt x="2768" y="350"/>
                  <a:pt x="2922" y="328"/>
                </a:cubicBezTo>
                <a:cubicBezTo>
                  <a:pt x="2935" y="326"/>
                  <a:pt x="2942" y="308"/>
                  <a:pt x="2955" y="307"/>
                </a:cubicBezTo>
                <a:cubicBezTo>
                  <a:pt x="3081" y="297"/>
                  <a:pt x="3208" y="300"/>
                  <a:pt x="3335" y="296"/>
                </a:cubicBezTo>
                <a:cubicBezTo>
                  <a:pt x="3286" y="221"/>
                  <a:pt x="3284" y="256"/>
                  <a:pt x="3303" y="198"/>
                </a:cubicBezTo>
                <a:cubicBezTo>
                  <a:pt x="3288" y="191"/>
                  <a:pt x="3274" y="170"/>
                  <a:pt x="3259" y="176"/>
                </a:cubicBezTo>
                <a:cubicBezTo>
                  <a:pt x="3245" y="182"/>
                  <a:pt x="3248" y="205"/>
                  <a:pt x="3248" y="220"/>
                </a:cubicBezTo>
                <a:cubicBezTo>
                  <a:pt x="3248" y="232"/>
                  <a:pt x="3255" y="198"/>
                  <a:pt x="3259" y="187"/>
                </a:cubicBezTo>
                <a:cubicBezTo>
                  <a:pt x="3314" y="296"/>
                  <a:pt x="3267" y="208"/>
                  <a:pt x="3270" y="198"/>
                </a:cubicBezTo>
                <a:cubicBezTo>
                  <a:pt x="3278" y="173"/>
                  <a:pt x="3299" y="155"/>
                  <a:pt x="3314" y="133"/>
                </a:cubicBezTo>
                <a:cubicBezTo>
                  <a:pt x="3322" y="121"/>
                  <a:pt x="3343" y="126"/>
                  <a:pt x="3357" y="122"/>
                </a:cubicBezTo>
                <a:cubicBezTo>
                  <a:pt x="3407" y="108"/>
                  <a:pt x="3454" y="97"/>
                  <a:pt x="3498" y="68"/>
                </a:cubicBezTo>
                <a:cubicBezTo>
                  <a:pt x="3509" y="75"/>
                  <a:pt x="3518" y="87"/>
                  <a:pt x="3531" y="89"/>
                </a:cubicBezTo>
                <a:cubicBezTo>
                  <a:pt x="3567" y="94"/>
                  <a:pt x="3596" y="45"/>
                  <a:pt x="3574" y="13"/>
                </a:cubicBezTo>
                <a:cubicBezTo>
                  <a:pt x="3565" y="0"/>
                  <a:pt x="3553" y="35"/>
                  <a:pt x="3542" y="46"/>
                </a:cubicBezTo>
                <a:cubicBezTo>
                  <a:pt x="3515" y="126"/>
                  <a:pt x="3536" y="95"/>
                  <a:pt x="3487" y="144"/>
                </a:cubicBezTo>
                <a:cubicBezTo>
                  <a:pt x="3469" y="84"/>
                  <a:pt x="3471" y="130"/>
                  <a:pt x="3509" y="100"/>
                </a:cubicBezTo>
                <a:cubicBezTo>
                  <a:pt x="3519" y="92"/>
                  <a:pt x="3520" y="75"/>
                  <a:pt x="3531" y="68"/>
                </a:cubicBezTo>
                <a:cubicBezTo>
                  <a:pt x="3550" y="56"/>
                  <a:pt x="3596" y="46"/>
                  <a:pt x="3596" y="46"/>
                </a:cubicBezTo>
                <a:cubicBezTo>
                  <a:pt x="3879" y="57"/>
                  <a:pt x="3847" y="51"/>
                  <a:pt x="4042" y="100"/>
                </a:cubicBezTo>
                <a:cubicBezTo>
                  <a:pt x="4106" y="89"/>
                  <a:pt x="4143" y="67"/>
                  <a:pt x="4205" y="46"/>
                </a:cubicBezTo>
                <a:cubicBezTo>
                  <a:pt x="4216" y="42"/>
                  <a:pt x="4226" y="39"/>
                  <a:pt x="4237" y="35"/>
                </a:cubicBezTo>
                <a:cubicBezTo>
                  <a:pt x="4248" y="31"/>
                  <a:pt x="4270" y="24"/>
                  <a:pt x="4270" y="24"/>
                </a:cubicBezTo>
                <a:cubicBezTo>
                  <a:pt x="4370" y="32"/>
                  <a:pt x="4470" y="49"/>
                  <a:pt x="4563" y="89"/>
                </a:cubicBezTo>
                <a:cubicBezTo>
                  <a:pt x="4588" y="100"/>
                  <a:pt x="4615" y="109"/>
                  <a:pt x="4639" y="122"/>
                </a:cubicBezTo>
                <a:cubicBezTo>
                  <a:pt x="4662" y="135"/>
                  <a:pt x="4705" y="165"/>
                  <a:pt x="4705" y="165"/>
                </a:cubicBezTo>
                <a:cubicBezTo>
                  <a:pt x="4729" y="238"/>
                  <a:pt x="4696" y="161"/>
                  <a:pt x="4748" y="220"/>
                </a:cubicBezTo>
                <a:cubicBezTo>
                  <a:pt x="4765" y="240"/>
                  <a:pt x="4792" y="285"/>
                  <a:pt x="4792" y="285"/>
                </a:cubicBezTo>
                <a:cubicBezTo>
                  <a:pt x="4795" y="296"/>
                  <a:pt x="4798" y="307"/>
                  <a:pt x="4802" y="318"/>
                </a:cubicBezTo>
                <a:cubicBezTo>
                  <a:pt x="4809" y="340"/>
                  <a:pt x="4824" y="383"/>
                  <a:pt x="4824" y="383"/>
                </a:cubicBezTo>
                <a:cubicBezTo>
                  <a:pt x="4816" y="488"/>
                  <a:pt x="4804" y="577"/>
                  <a:pt x="4770" y="676"/>
                </a:cubicBezTo>
                <a:cubicBezTo>
                  <a:pt x="4778" y="945"/>
                  <a:pt x="4788" y="1003"/>
                  <a:pt x="4802" y="1209"/>
                </a:cubicBezTo>
                <a:cubicBezTo>
                  <a:pt x="4817" y="1437"/>
                  <a:pt x="4791" y="1348"/>
                  <a:pt x="4824" y="1448"/>
                </a:cubicBezTo>
                <a:cubicBezTo>
                  <a:pt x="4832" y="1615"/>
                  <a:pt x="4848" y="1770"/>
                  <a:pt x="4857" y="1937"/>
                </a:cubicBezTo>
                <a:cubicBezTo>
                  <a:pt x="4855" y="2068"/>
                  <a:pt x="4880" y="2534"/>
                  <a:pt x="4824" y="2752"/>
                </a:cubicBezTo>
                <a:cubicBezTo>
                  <a:pt x="4815" y="2862"/>
                  <a:pt x="4808" y="2971"/>
                  <a:pt x="4781" y="3078"/>
                </a:cubicBezTo>
                <a:cubicBezTo>
                  <a:pt x="4755" y="3439"/>
                  <a:pt x="4737" y="3855"/>
                  <a:pt x="4802" y="4208"/>
                </a:cubicBezTo>
                <a:cubicBezTo>
                  <a:pt x="4795" y="4392"/>
                  <a:pt x="4809" y="4565"/>
                  <a:pt x="4726" y="4730"/>
                </a:cubicBezTo>
                <a:cubicBezTo>
                  <a:pt x="4718" y="4780"/>
                  <a:pt x="4706" y="4822"/>
                  <a:pt x="4694" y="4871"/>
                </a:cubicBezTo>
                <a:cubicBezTo>
                  <a:pt x="4679" y="5064"/>
                  <a:pt x="4710" y="5018"/>
                  <a:pt x="4520" y="5034"/>
                </a:cubicBezTo>
                <a:cubicBezTo>
                  <a:pt x="4404" y="5073"/>
                  <a:pt x="4170" y="5072"/>
                  <a:pt x="4053" y="5078"/>
                </a:cubicBezTo>
                <a:cubicBezTo>
                  <a:pt x="3955" y="5090"/>
                  <a:pt x="3857" y="5098"/>
                  <a:pt x="3759" y="5110"/>
                </a:cubicBezTo>
                <a:cubicBezTo>
                  <a:pt x="3331" y="5105"/>
                  <a:pt x="3002" y="5111"/>
                  <a:pt x="2607" y="5067"/>
                </a:cubicBezTo>
                <a:cubicBezTo>
                  <a:pt x="2506" y="5032"/>
                  <a:pt x="2386" y="5032"/>
                  <a:pt x="2281" y="5023"/>
                </a:cubicBezTo>
                <a:cubicBezTo>
                  <a:pt x="1914" y="4938"/>
                  <a:pt x="1510" y="4995"/>
                  <a:pt x="1151" y="4991"/>
                </a:cubicBezTo>
                <a:cubicBezTo>
                  <a:pt x="1085" y="4987"/>
                  <a:pt x="964" y="4981"/>
                  <a:pt x="890" y="4969"/>
                </a:cubicBezTo>
                <a:cubicBezTo>
                  <a:pt x="797" y="4954"/>
                  <a:pt x="724" y="4935"/>
                  <a:pt x="629" y="4926"/>
                </a:cubicBezTo>
                <a:cubicBezTo>
                  <a:pt x="549" y="4910"/>
                  <a:pt x="469" y="4913"/>
                  <a:pt x="390" y="4893"/>
                </a:cubicBezTo>
                <a:cubicBezTo>
                  <a:pt x="276" y="4901"/>
                  <a:pt x="235" y="4907"/>
                  <a:pt x="140" y="4936"/>
                </a:cubicBezTo>
                <a:cubicBezTo>
                  <a:pt x="122" y="4882"/>
                  <a:pt x="140" y="4907"/>
                  <a:pt x="64" y="4882"/>
                </a:cubicBezTo>
                <a:cubicBezTo>
                  <a:pt x="53" y="4878"/>
                  <a:pt x="31" y="4871"/>
                  <a:pt x="31" y="4871"/>
                </a:cubicBezTo>
                <a:cubicBezTo>
                  <a:pt x="127" y="4839"/>
                  <a:pt x="0" y="4869"/>
                  <a:pt x="86" y="4893"/>
                </a:cubicBezTo>
                <a:cubicBezTo>
                  <a:pt x="117" y="4902"/>
                  <a:pt x="151" y="4893"/>
                  <a:pt x="184" y="4893"/>
                </a:cubicBezTo>
              </a:path>
            </a:pathLst>
          </a:custGeom>
          <a:solidFill>
            <a:srgbClr val="0099CC">
              <a:alpha val="39999"/>
            </a:srgbClr>
          </a:solidFill>
          <a:ln w="9525" cap="flat" cmpd="sng">
            <a:noFill/>
            <a:prstDash val="solid"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4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228600"/>
            <a:ext cx="2895600" cy="10668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المرحلة اليسرى</a:t>
            </a:r>
            <a:endParaRPr lang="en-US" sz="40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ar-JO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المرحلة اليمنى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5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6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193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07721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ar-JO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السفر في     إسرائيل القديمة</a:t>
            </a:r>
            <a:endParaRPr lang="en-US" sz="3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7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22" name="Text Box 14"/>
          <p:cNvSpPr txBox="1">
            <a:spLocks noChangeArrowheads="1"/>
          </p:cNvSpPr>
          <p:nvPr/>
        </p:nvSpPr>
        <p:spPr bwMode="auto">
          <a:xfrm>
            <a:off x="323528" y="1484784"/>
            <a:ext cx="2776121" cy="584776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غرباً وشمالاً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23" name="Text Box 15"/>
          <p:cNvSpPr txBox="1">
            <a:spLocks noChangeArrowheads="1"/>
          </p:cNvSpPr>
          <p:nvPr/>
        </p:nvSpPr>
        <p:spPr bwMode="auto">
          <a:xfrm>
            <a:off x="6027037" y="1484784"/>
            <a:ext cx="273825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شرقاً وجنوباً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eeform 9">
            <a:extLst>
              <a:ext uri="{FF2B5EF4-FFF2-40B4-BE49-F238E27FC236}">
                <a16:creationId xmlns:a16="http://schemas.microsoft.com/office/drawing/2014/main" id="{3F03656F-B7E2-6119-4AE6-EEA1482859EF}"/>
              </a:ext>
            </a:extLst>
          </p:cNvPr>
          <p:cNvSpPr>
            <a:spLocks/>
          </p:cNvSpPr>
          <p:nvPr/>
        </p:nvSpPr>
        <p:spPr bwMode="auto">
          <a:xfrm>
            <a:off x="-180975" y="1081088"/>
            <a:ext cx="6118225" cy="6130925"/>
          </a:xfrm>
          <a:custGeom>
            <a:avLst/>
            <a:gdLst/>
            <a:ahLst/>
            <a:cxnLst>
              <a:cxn ang="0">
                <a:pos x="375" y="3525"/>
              </a:cxn>
              <a:cxn ang="0">
                <a:pos x="733" y="3492"/>
              </a:cxn>
              <a:cxn ang="0">
                <a:pos x="1049" y="3427"/>
              </a:cxn>
              <a:cxn ang="0">
                <a:pos x="1212" y="3340"/>
              </a:cxn>
              <a:cxn ang="0">
                <a:pos x="1559" y="3123"/>
              </a:cxn>
              <a:cxn ang="0">
                <a:pos x="1733" y="2938"/>
              </a:cxn>
              <a:cxn ang="0">
                <a:pos x="1875" y="2721"/>
              </a:cxn>
              <a:cxn ang="0">
                <a:pos x="2092" y="2405"/>
              </a:cxn>
              <a:cxn ang="0">
                <a:pos x="2103" y="2373"/>
              </a:cxn>
              <a:cxn ang="0">
                <a:pos x="2222" y="2156"/>
              </a:cxn>
              <a:cxn ang="0">
                <a:pos x="2364" y="1938"/>
              </a:cxn>
              <a:cxn ang="0">
                <a:pos x="2483" y="1493"/>
              </a:cxn>
              <a:cxn ang="0">
                <a:pos x="2635" y="949"/>
              </a:cxn>
              <a:cxn ang="0">
                <a:pos x="2864" y="330"/>
              </a:cxn>
              <a:cxn ang="0">
                <a:pos x="2951" y="91"/>
              </a:cxn>
              <a:cxn ang="0">
                <a:pos x="3146" y="58"/>
              </a:cxn>
              <a:cxn ang="0">
                <a:pos x="3787" y="265"/>
              </a:cxn>
              <a:cxn ang="0">
                <a:pos x="3733" y="906"/>
              </a:cxn>
              <a:cxn ang="0">
                <a:pos x="3418" y="982"/>
              </a:cxn>
              <a:cxn ang="0">
                <a:pos x="3385" y="917"/>
              </a:cxn>
              <a:cxn ang="0">
                <a:pos x="3092" y="1004"/>
              </a:cxn>
              <a:cxn ang="0">
                <a:pos x="2994" y="1080"/>
              </a:cxn>
              <a:cxn ang="0">
                <a:pos x="2961" y="1145"/>
              </a:cxn>
              <a:cxn ang="0">
                <a:pos x="2798" y="1710"/>
              </a:cxn>
              <a:cxn ang="0">
                <a:pos x="2668" y="2503"/>
              </a:cxn>
              <a:cxn ang="0">
                <a:pos x="2527" y="3025"/>
              </a:cxn>
              <a:cxn ang="0">
                <a:pos x="2472" y="3123"/>
              </a:cxn>
              <a:cxn ang="0">
                <a:pos x="2331" y="3318"/>
              </a:cxn>
              <a:cxn ang="0">
                <a:pos x="2005" y="3460"/>
              </a:cxn>
              <a:cxn ang="0">
                <a:pos x="1538" y="3590"/>
              </a:cxn>
              <a:cxn ang="0">
                <a:pos x="1407" y="3699"/>
              </a:cxn>
              <a:cxn ang="0">
                <a:pos x="1331" y="3775"/>
              </a:cxn>
              <a:cxn ang="0">
                <a:pos x="1016" y="3862"/>
              </a:cxn>
              <a:cxn ang="0">
                <a:pos x="5" y="3775"/>
              </a:cxn>
              <a:cxn ang="0">
                <a:pos x="125" y="3612"/>
              </a:cxn>
              <a:cxn ang="0">
                <a:pos x="179" y="3568"/>
              </a:cxn>
            </a:cxnLst>
            <a:rect l="0" t="0" r="r" b="b"/>
            <a:pathLst>
              <a:path w="3854" h="3862">
                <a:moveTo>
                  <a:pt x="81" y="3579"/>
                </a:moveTo>
                <a:cubicBezTo>
                  <a:pt x="201" y="3571"/>
                  <a:pt x="270" y="3561"/>
                  <a:pt x="375" y="3525"/>
                </a:cubicBezTo>
                <a:cubicBezTo>
                  <a:pt x="447" y="3501"/>
                  <a:pt x="527" y="3518"/>
                  <a:pt x="603" y="3514"/>
                </a:cubicBezTo>
                <a:cubicBezTo>
                  <a:pt x="671" y="3491"/>
                  <a:pt x="613" y="3508"/>
                  <a:pt x="733" y="3492"/>
                </a:cubicBezTo>
                <a:cubicBezTo>
                  <a:pt x="794" y="3484"/>
                  <a:pt x="848" y="3460"/>
                  <a:pt x="907" y="3449"/>
                </a:cubicBezTo>
                <a:cubicBezTo>
                  <a:pt x="972" y="3437"/>
                  <a:pt x="991" y="3443"/>
                  <a:pt x="1049" y="3427"/>
                </a:cubicBezTo>
                <a:cubicBezTo>
                  <a:pt x="1124" y="3406"/>
                  <a:pt x="1112" y="3406"/>
                  <a:pt x="1179" y="3362"/>
                </a:cubicBezTo>
                <a:cubicBezTo>
                  <a:pt x="1190" y="3355"/>
                  <a:pt x="1212" y="3340"/>
                  <a:pt x="1212" y="3340"/>
                </a:cubicBezTo>
                <a:cubicBezTo>
                  <a:pt x="1240" y="3297"/>
                  <a:pt x="1286" y="3283"/>
                  <a:pt x="1331" y="3253"/>
                </a:cubicBezTo>
                <a:cubicBezTo>
                  <a:pt x="1404" y="3204"/>
                  <a:pt x="1476" y="3152"/>
                  <a:pt x="1559" y="3123"/>
                </a:cubicBezTo>
                <a:cubicBezTo>
                  <a:pt x="1606" y="3053"/>
                  <a:pt x="1640" y="3033"/>
                  <a:pt x="1701" y="2971"/>
                </a:cubicBezTo>
                <a:cubicBezTo>
                  <a:pt x="1712" y="2960"/>
                  <a:pt x="1724" y="2951"/>
                  <a:pt x="1733" y="2938"/>
                </a:cubicBezTo>
                <a:cubicBezTo>
                  <a:pt x="1748" y="2916"/>
                  <a:pt x="1777" y="2873"/>
                  <a:pt x="1777" y="2873"/>
                </a:cubicBezTo>
                <a:cubicBezTo>
                  <a:pt x="1799" y="2809"/>
                  <a:pt x="1816" y="2758"/>
                  <a:pt x="1875" y="2721"/>
                </a:cubicBezTo>
                <a:cubicBezTo>
                  <a:pt x="1921" y="2650"/>
                  <a:pt x="1966" y="2551"/>
                  <a:pt x="2038" y="2503"/>
                </a:cubicBezTo>
                <a:lnTo>
                  <a:pt x="2092" y="2405"/>
                </a:lnTo>
                <a:cubicBezTo>
                  <a:pt x="2092" y="2405"/>
                  <a:pt x="2092" y="2405"/>
                  <a:pt x="2092" y="2405"/>
                </a:cubicBezTo>
                <a:cubicBezTo>
                  <a:pt x="2096" y="2394"/>
                  <a:pt x="2096" y="2382"/>
                  <a:pt x="2103" y="2373"/>
                </a:cubicBezTo>
                <a:cubicBezTo>
                  <a:pt x="2111" y="2363"/>
                  <a:pt x="2124" y="2358"/>
                  <a:pt x="2135" y="2351"/>
                </a:cubicBezTo>
                <a:cubicBezTo>
                  <a:pt x="2158" y="2282"/>
                  <a:pt x="2193" y="2222"/>
                  <a:pt x="2222" y="2156"/>
                </a:cubicBezTo>
                <a:cubicBezTo>
                  <a:pt x="2250" y="2093"/>
                  <a:pt x="2260" y="2044"/>
                  <a:pt x="2320" y="2003"/>
                </a:cubicBezTo>
                <a:cubicBezTo>
                  <a:pt x="2335" y="1981"/>
                  <a:pt x="2355" y="1963"/>
                  <a:pt x="2364" y="1938"/>
                </a:cubicBezTo>
                <a:cubicBezTo>
                  <a:pt x="2382" y="1887"/>
                  <a:pt x="2399" y="1831"/>
                  <a:pt x="2429" y="1786"/>
                </a:cubicBezTo>
                <a:cubicBezTo>
                  <a:pt x="2449" y="1688"/>
                  <a:pt x="2463" y="1591"/>
                  <a:pt x="2483" y="1493"/>
                </a:cubicBezTo>
                <a:cubicBezTo>
                  <a:pt x="2498" y="1419"/>
                  <a:pt x="2528" y="1347"/>
                  <a:pt x="2548" y="1275"/>
                </a:cubicBezTo>
                <a:cubicBezTo>
                  <a:pt x="2578" y="1167"/>
                  <a:pt x="2599" y="1056"/>
                  <a:pt x="2635" y="949"/>
                </a:cubicBezTo>
                <a:cubicBezTo>
                  <a:pt x="2627" y="783"/>
                  <a:pt x="2599" y="566"/>
                  <a:pt x="2701" y="417"/>
                </a:cubicBezTo>
                <a:cubicBezTo>
                  <a:pt x="2728" y="328"/>
                  <a:pt x="2773" y="340"/>
                  <a:pt x="2864" y="330"/>
                </a:cubicBezTo>
                <a:cubicBezTo>
                  <a:pt x="2907" y="301"/>
                  <a:pt x="2900" y="284"/>
                  <a:pt x="2929" y="243"/>
                </a:cubicBezTo>
                <a:cubicBezTo>
                  <a:pt x="2938" y="193"/>
                  <a:pt x="2930" y="138"/>
                  <a:pt x="2951" y="91"/>
                </a:cubicBezTo>
                <a:cubicBezTo>
                  <a:pt x="2963" y="64"/>
                  <a:pt x="3008" y="73"/>
                  <a:pt x="3037" y="69"/>
                </a:cubicBezTo>
                <a:cubicBezTo>
                  <a:pt x="3073" y="64"/>
                  <a:pt x="3110" y="59"/>
                  <a:pt x="3146" y="58"/>
                </a:cubicBezTo>
                <a:cubicBezTo>
                  <a:pt x="3298" y="52"/>
                  <a:pt x="3451" y="51"/>
                  <a:pt x="3603" y="47"/>
                </a:cubicBezTo>
                <a:cubicBezTo>
                  <a:pt x="3854" y="63"/>
                  <a:pt x="3763" y="0"/>
                  <a:pt x="3787" y="265"/>
                </a:cubicBezTo>
                <a:cubicBezTo>
                  <a:pt x="3788" y="276"/>
                  <a:pt x="3794" y="286"/>
                  <a:pt x="3798" y="297"/>
                </a:cubicBezTo>
                <a:cubicBezTo>
                  <a:pt x="3790" y="497"/>
                  <a:pt x="3798" y="714"/>
                  <a:pt x="3733" y="906"/>
                </a:cubicBezTo>
                <a:cubicBezTo>
                  <a:pt x="3720" y="943"/>
                  <a:pt x="3668" y="949"/>
                  <a:pt x="3635" y="971"/>
                </a:cubicBezTo>
                <a:cubicBezTo>
                  <a:pt x="3575" y="1011"/>
                  <a:pt x="3490" y="978"/>
                  <a:pt x="3418" y="982"/>
                </a:cubicBezTo>
                <a:cubicBezTo>
                  <a:pt x="3400" y="978"/>
                  <a:pt x="3364" y="989"/>
                  <a:pt x="3364" y="971"/>
                </a:cubicBezTo>
                <a:cubicBezTo>
                  <a:pt x="3364" y="901"/>
                  <a:pt x="3471" y="943"/>
                  <a:pt x="3385" y="917"/>
                </a:cubicBezTo>
                <a:cubicBezTo>
                  <a:pt x="3291" y="946"/>
                  <a:pt x="3454" y="898"/>
                  <a:pt x="3255" y="938"/>
                </a:cubicBezTo>
                <a:cubicBezTo>
                  <a:pt x="3192" y="951"/>
                  <a:pt x="3150" y="984"/>
                  <a:pt x="3092" y="1004"/>
                </a:cubicBezTo>
                <a:cubicBezTo>
                  <a:pt x="3081" y="1015"/>
                  <a:pt x="3071" y="1027"/>
                  <a:pt x="3059" y="1036"/>
                </a:cubicBezTo>
                <a:cubicBezTo>
                  <a:pt x="3038" y="1052"/>
                  <a:pt x="2994" y="1080"/>
                  <a:pt x="2994" y="1080"/>
                </a:cubicBezTo>
                <a:cubicBezTo>
                  <a:pt x="2990" y="1091"/>
                  <a:pt x="2988" y="1102"/>
                  <a:pt x="2983" y="1112"/>
                </a:cubicBezTo>
                <a:cubicBezTo>
                  <a:pt x="2977" y="1124"/>
                  <a:pt x="2966" y="1133"/>
                  <a:pt x="2961" y="1145"/>
                </a:cubicBezTo>
                <a:cubicBezTo>
                  <a:pt x="2940" y="1193"/>
                  <a:pt x="2920" y="1256"/>
                  <a:pt x="2907" y="1308"/>
                </a:cubicBezTo>
                <a:cubicBezTo>
                  <a:pt x="2872" y="1443"/>
                  <a:pt x="2842" y="1578"/>
                  <a:pt x="2798" y="1710"/>
                </a:cubicBezTo>
                <a:cubicBezTo>
                  <a:pt x="2780" y="1763"/>
                  <a:pt x="2773" y="1820"/>
                  <a:pt x="2755" y="1873"/>
                </a:cubicBezTo>
                <a:cubicBezTo>
                  <a:pt x="2738" y="2075"/>
                  <a:pt x="2790" y="2325"/>
                  <a:pt x="2668" y="2503"/>
                </a:cubicBezTo>
                <a:cubicBezTo>
                  <a:pt x="2635" y="2634"/>
                  <a:pt x="2597" y="2762"/>
                  <a:pt x="2570" y="2895"/>
                </a:cubicBezTo>
                <a:cubicBezTo>
                  <a:pt x="2566" y="2916"/>
                  <a:pt x="2543" y="3001"/>
                  <a:pt x="2527" y="3025"/>
                </a:cubicBezTo>
                <a:cubicBezTo>
                  <a:pt x="2512" y="3047"/>
                  <a:pt x="2483" y="3090"/>
                  <a:pt x="2483" y="3090"/>
                </a:cubicBezTo>
                <a:cubicBezTo>
                  <a:pt x="2479" y="3101"/>
                  <a:pt x="2479" y="3114"/>
                  <a:pt x="2472" y="3123"/>
                </a:cubicBezTo>
                <a:cubicBezTo>
                  <a:pt x="2453" y="3147"/>
                  <a:pt x="2407" y="3188"/>
                  <a:pt x="2407" y="3188"/>
                </a:cubicBezTo>
                <a:cubicBezTo>
                  <a:pt x="2386" y="3250"/>
                  <a:pt x="2378" y="3272"/>
                  <a:pt x="2331" y="3318"/>
                </a:cubicBezTo>
                <a:cubicBezTo>
                  <a:pt x="2304" y="3398"/>
                  <a:pt x="2207" y="3396"/>
                  <a:pt x="2135" y="3405"/>
                </a:cubicBezTo>
                <a:cubicBezTo>
                  <a:pt x="2089" y="3421"/>
                  <a:pt x="2053" y="3444"/>
                  <a:pt x="2005" y="3460"/>
                </a:cubicBezTo>
                <a:cubicBezTo>
                  <a:pt x="1949" y="3479"/>
                  <a:pt x="1887" y="3484"/>
                  <a:pt x="1831" y="3503"/>
                </a:cubicBezTo>
                <a:cubicBezTo>
                  <a:pt x="1734" y="3536"/>
                  <a:pt x="1634" y="3557"/>
                  <a:pt x="1538" y="3590"/>
                </a:cubicBezTo>
                <a:cubicBezTo>
                  <a:pt x="1516" y="3612"/>
                  <a:pt x="1498" y="3638"/>
                  <a:pt x="1472" y="3655"/>
                </a:cubicBezTo>
                <a:cubicBezTo>
                  <a:pt x="1450" y="3670"/>
                  <a:pt x="1407" y="3699"/>
                  <a:pt x="1407" y="3699"/>
                </a:cubicBezTo>
                <a:cubicBezTo>
                  <a:pt x="1348" y="3789"/>
                  <a:pt x="1427" y="3683"/>
                  <a:pt x="1353" y="3742"/>
                </a:cubicBezTo>
                <a:cubicBezTo>
                  <a:pt x="1343" y="3750"/>
                  <a:pt x="1341" y="3767"/>
                  <a:pt x="1331" y="3775"/>
                </a:cubicBezTo>
                <a:cubicBezTo>
                  <a:pt x="1323" y="3781"/>
                  <a:pt x="1258" y="3796"/>
                  <a:pt x="1255" y="3797"/>
                </a:cubicBezTo>
                <a:cubicBezTo>
                  <a:pt x="1175" y="3819"/>
                  <a:pt x="1097" y="3842"/>
                  <a:pt x="1016" y="3862"/>
                </a:cubicBezTo>
                <a:cubicBezTo>
                  <a:pt x="703" y="3855"/>
                  <a:pt x="525" y="3841"/>
                  <a:pt x="234" y="3829"/>
                </a:cubicBezTo>
                <a:cubicBezTo>
                  <a:pt x="154" y="3809"/>
                  <a:pt x="87" y="3785"/>
                  <a:pt x="5" y="3775"/>
                </a:cubicBezTo>
                <a:cubicBezTo>
                  <a:pt x="11" y="3728"/>
                  <a:pt x="0" y="3673"/>
                  <a:pt x="27" y="3634"/>
                </a:cubicBezTo>
                <a:cubicBezTo>
                  <a:pt x="33" y="3625"/>
                  <a:pt x="115" y="3614"/>
                  <a:pt x="125" y="3612"/>
                </a:cubicBezTo>
                <a:cubicBezTo>
                  <a:pt x="132" y="3601"/>
                  <a:pt x="137" y="3587"/>
                  <a:pt x="147" y="3579"/>
                </a:cubicBezTo>
                <a:cubicBezTo>
                  <a:pt x="156" y="3572"/>
                  <a:pt x="179" y="3568"/>
                  <a:pt x="179" y="3568"/>
                </a:cubicBezTo>
              </a:path>
            </a:pathLst>
          </a:custGeom>
          <a:solidFill>
            <a:srgbClr val="FF5050">
              <a:alpha val="47000"/>
            </a:srgbClr>
          </a:solidFill>
          <a:ln w="9525" cap="flat" cmpd="sng">
            <a:noFill/>
            <a:prstDash val="solid"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58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8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8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8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22" grpId="0"/>
      <p:bldP spid="6862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9650" name="Picture 18" descr="L to R Steve Corniffee, Bill Perry and Wainsworth Brown inspect bee hives in the Finger Lakes National Forest, NY.">
            <a:hlinkClick r:id="rId4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048000"/>
            <a:ext cx="2532063" cy="3810000"/>
          </a:xfrm>
        </p:spPr>
      </p:pic>
      <p:sp>
        <p:nvSpPr>
          <p:cNvPr id="95235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07721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ar-JO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الحياة في     إسرائيل القديمة</a:t>
            </a:r>
            <a:endParaRPr lang="en-US" sz="32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69638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9639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9640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9641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9642" name="Text Box 10"/>
          <p:cNvSpPr txBox="1">
            <a:spLocks noChangeArrowheads="1"/>
          </p:cNvSpPr>
          <p:nvPr/>
        </p:nvSpPr>
        <p:spPr bwMode="auto">
          <a:xfrm>
            <a:off x="565546" y="1410742"/>
            <a:ext cx="303440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مزارعون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أرض العسل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643" name="Text Box 11"/>
          <p:cNvSpPr txBox="1">
            <a:spLocks noChangeArrowheads="1"/>
          </p:cNvSpPr>
          <p:nvPr/>
        </p:nvSpPr>
        <p:spPr bwMode="auto">
          <a:xfrm>
            <a:off x="5867400" y="1410742"/>
            <a:ext cx="3276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رعاة غنم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أرض اللبن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653" name="Picture 21" descr="1SMgotmilk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45188" y="2743200"/>
            <a:ext cx="3198812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1" y="274638"/>
            <a:ext cx="2895599" cy="1020762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ea typeface="ＭＳ Ｐゴシック" charset="0"/>
              </a:rPr>
              <a:t>المرحلة اليسرى</a:t>
            </a:r>
            <a:endParaRPr lang="en-US" sz="4000" dirty="0">
              <a:ea typeface="ＭＳ Ｐゴシック" charset="0"/>
            </a:endParaRP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ar-JO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المرحلة اليمنى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8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10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9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9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9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2" grpId="0"/>
      <p:bldP spid="6964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>
          <a:xfrm>
            <a:off x="107505" y="228600"/>
            <a:ext cx="2864296" cy="10668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ea typeface="ＭＳ Ｐゴシック" charset="0"/>
              </a:rPr>
              <a:t>المرحلة اليسرى</a:t>
            </a:r>
            <a:endParaRPr lang="en-US" sz="4000" dirty="0">
              <a:ea typeface="ＭＳ Ｐゴシック" charset="0"/>
            </a:endParaRPr>
          </a:p>
        </p:txBody>
      </p:sp>
      <p:pic>
        <p:nvPicPr>
          <p:cNvPr id="74765" name="Picture 13" descr="photo of Kiltimagh in County Mayo, Irland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8200" y="3773488"/>
            <a:ext cx="4495800" cy="30083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ar-JO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المرحلة اليمنى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07721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ar-JO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الحياة في     إسرائيل القديمة</a:t>
            </a:r>
            <a:endParaRPr lang="en-US" sz="32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74758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4759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4760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4761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4762" name="Text Box 10"/>
          <p:cNvSpPr txBox="1">
            <a:spLocks noChangeArrowheads="1"/>
          </p:cNvSpPr>
          <p:nvPr/>
        </p:nvSpPr>
        <p:spPr bwMode="auto">
          <a:xfrm>
            <a:off x="107504" y="1508125"/>
            <a:ext cx="303847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40 مدينة كبيرة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763" name="Text Box 11"/>
          <p:cNvSpPr txBox="1">
            <a:spLocks noChangeArrowheads="1"/>
          </p:cNvSpPr>
          <p:nvPr/>
        </p:nvSpPr>
        <p:spPr bwMode="auto">
          <a:xfrm>
            <a:off x="5596310" y="1508125"/>
            <a:ext cx="316706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310 قرى صغيرة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4768" name="Picture 16" descr="wpe2.jpg (20410 bytes)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870325"/>
            <a:ext cx="4648200" cy="33686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0" y="2743200"/>
            <a:ext cx="5181600" cy="1909763"/>
            <a:chOff x="192" y="1680"/>
            <a:chExt cx="4944" cy="2451"/>
          </a:xfrm>
        </p:grpSpPr>
        <p:pic>
          <p:nvPicPr>
            <p:cNvPr id="97295" name="Picture 19" descr="CaesareaDock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680"/>
              <a:ext cx="4944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296" name="Picture 20" descr="CaesareaDock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680"/>
              <a:ext cx="3408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11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47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476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4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4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4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62" grpId="0"/>
      <p:bldP spid="7476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DEDICA01.mid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00200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5729312" y="745549"/>
            <a:ext cx="3387371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بحر جنيسارت (ع ق)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5868988" y="3536950"/>
            <a:ext cx="2436812" cy="132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anchor="ctr"/>
          <a:lstStyle>
            <a:defPPr>
              <a:defRPr lang="en-US"/>
            </a:defPPr>
            <a:lvl1pPr eaLnBrk="1" hangingPunct="1">
              <a:defRPr sz="4000" b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0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نهر الأردن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5943600" y="4921250"/>
            <a:ext cx="2514600" cy="7080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anchor="ctr"/>
          <a:lstStyle>
            <a:defPPr>
              <a:defRPr lang="en-US"/>
            </a:defPPr>
            <a:lvl1pPr eaLnBrk="1" hangingPunct="1">
              <a:defRPr sz="4000" b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0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بحر الملح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1079" name="Freeform 7"/>
          <p:cNvSpPr>
            <a:spLocks/>
          </p:cNvSpPr>
          <p:nvPr/>
        </p:nvSpPr>
        <p:spPr bwMode="auto">
          <a:xfrm>
            <a:off x="5538788" y="1925638"/>
            <a:ext cx="152400" cy="2819400"/>
          </a:xfrm>
          <a:custGeom>
            <a:avLst/>
            <a:gdLst/>
            <a:ahLst/>
            <a:cxnLst>
              <a:cxn ang="0">
                <a:pos x="66" y="0"/>
              </a:cxn>
              <a:cxn ang="0">
                <a:pos x="59" y="294"/>
              </a:cxn>
              <a:cxn ang="0">
                <a:pos x="53" y="505"/>
              </a:cxn>
              <a:cxn ang="0">
                <a:pos x="27" y="563"/>
              </a:cxn>
              <a:cxn ang="0">
                <a:pos x="59" y="780"/>
              </a:cxn>
              <a:cxn ang="0">
                <a:pos x="53" y="985"/>
              </a:cxn>
              <a:cxn ang="0">
                <a:pos x="2" y="1158"/>
              </a:cxn>
              <a:cxn ang="0">
                <a:pos x="8" y="1267"/>
              </a:cxn>
              <a:cxn ang="0">
                <a:pos x="34" y="1305"/>
              </a:cxn>
              <a:cxn ang="0">
                <a:pos x="47" y="1324"/>
              </a:cxn>
              <a:cxn ang="0">
                <a:pos x="34" y="1478"/>
              </a:cxn>
              <a:cxn ang="0">
                <a:pos x="40" y="1529"/>
              </a:cxn>
              <a:cxn ang="0">
                <a:pos x="53" y="1548"/>
              </a:cxn>
              <a:cxn ang="0">
                <a:pos x="59" y="1702"/>
              </a:cxn>
            </a:cxnLst>
            <a:rect l="0" t="0" r="r" b="b"/>
            <a:pathLst>
              <a:path w="94" h="1702">
                <a:moveTo>
                  <a:pt x="66" y="0"/>
                </a:moveTo>
                <a:cubicBezTo>
                  <a:pt x="78" y="98"/>
                  <a:pt x="94" y="198"/>
                  <a:pt x="59" y="294"/>
                </a:cubicBezTo>
                <a:cubicBezTo>
                  <a:pt x="68" y="359"/>
                  <a:pt x="93" y="446"/>
                  <a:pt x="53" y="505"/>
                </a:cubicBezTo>
                <a:cubicBezTo>
                  <a:pt x="38" y="551"/>
                  <a:pt x="48" y="533"/>
                  <a:pt x="27" y="563"/>
                </a:cubicBezTo>
                <a:cubicBezTo>
                  <a:pt x="3" y="639"/>
                  <a:pt x="45" y="707"/>
                  <a:pt x="59" y="780"/>
                </a:cubicBezTo>
                <a:cubicBezTo>
                  <a:pt x="57" y="848"/>
                  <a:pt x="57" y="917"/>
                  <a:pt x="53" y="985"/>
                </a:cubicBezTo>
                <a:cubicBezTo>
                  <a:pt x="50" y="1042"/>
                  <a:pt x="19" y="1104"/>
                  <a:pt x="2" y="1158"/>
                </a:cubicBezTo>
                <a:cubicBezTo>
                  <a:pt x="4" y="1194"/>
                  <a:pt x="0" y="1231"/>
                  <a:pt x="8" y="1267"/>
                </a:cubicBezTo>
                <a:cubicBezTo>
                  <a:pt x="11" y="1282"/>
                  <a:pt x="25" y="1292"/>
                  <a:pt x="34" y="1305"/>
                </a:cubicBezTo>
                <a:cubicBezTo>
                  <a:pt x="38" y="1311"/>
                  <a:pt x="47" y="1324"/>
                  <a:pt x="47" y="1324"/>
                </a:cubicBezTo>
                <a:cubicBezTo>
                  <a:pt x="63" y="1377"/>
                  <a:pt x="50" y="1428"/>
                  <a:pt x="34" y="1478"/>
                </a:cubicBezTo>
                <a:cubicBezTo>
                  <a:pt x="36" y="1495"/>
                  <a:pt x="36" y="1512"/>
                  <a:pt x="40" y="1529"/>
                </a:cubicBezTo>
                <a:cubicBezTo>
                  <a:pt x="42" y="1536"/>
                  <a:pt x="52" y="1540"/>
                  <a:pt x="53" y="1548"/>
                </a:cubicBezTo>
                <a:cubicBezTo>
                  <a:pt x="59" y="1599"/>
                  <a:pt x="59" y="1702"/>
                  <a:pt x="59" y="1702"/>
                </a:cubicBezTo>
              </a:path>
            </a:pathLst>
          </a:custGeom>
          <a:noFill/>
          <a:ln w="57150" cmpd="sng">
            <a:solidFill>
              <a:schemeClr val="accent1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1081" name="Freeform 9"/>
          <p:cNvSpPr>
            <a:spLocks/>
          </p:cNvSpPr>
          <p:nvPr/>
        </p:nvSpPr>
        <p:spPr bwMode="auto">
          <a:xfrm>
            <a:off x="5076825" y="4702175"/>
            <a:ext cx="652463" cy="2097088"/>
          </a:xfrm>
          <a:custGeom>
            <a:avLst/>
            <a:gdLst/>
            <a:ahLst/>
            <a:cxnLst>
              <a:cxn ang="0">
                <a:pos x="253" y="5"/>
              </a:cxn>
              <a:cxn ang="0">
                <a:pos x="201" y="59"/>
              </a:cxn>
              <a:cxn ang="0">
                <a:pos x="189" y="75"/>
              </a:cxn>
              <a:cxn ang="0">
                <a:pos x="153" y="126"/>
              </a:cxn>
              <a:cxn ang="0">
                <a:pos x="121" y="225"/>
              </a:cxn>
              <a:cxn ang="0">
                <a:pos x="77" y="302"/>
              </a:cxn>
              <a:cxn ang="0">
                <a:pos x="73" y="421"/>
              </a:cxn>
              <a:cxn ang="0">
                <a:pos x="48" y="625"/>
              </a:cxn>
              <a:cxn ang="0">
                <a:pos x="61" y="715"/>
              </a:cxn>
              <a:cxn ang="0">
                <a:pos x="25" y="971"/>
              </a:cxn>
              <a:cxn ang="0">
                <a:pos x="35" y="1109"/>
              </a:cxn>
              <a:cxn ang="0">
                <a:pos x="64" y="1166"/>
              </a:cxn>
              <a:cxn ang="0">
                <a:pos x="93" y="1281"/>
              </a:cxn>
              <a:cxn ang="0">
                <a:pos x="243" y="1317"/>
              </a:cxn>
              <a:cxn ang="0">
                <a:pos x="272" y="1256"/>
              </a:cxn>
              <a:cxn ang="0">
                <a:pos x="288" y="1208"/>
              </a:cxn>
              <a:cxn ang="0">
                <a:pos x="259" y="1185"/>
              </a:cxn>
              <a:cxn ang="0">
                <a:pos x="281" y="1160"/>
              </a:cxn>
              <a:cxn ang="0">
                <a:pos x="297" y="1093"/>
              </a:cxn>
              <a:cxn ang="0">
                <a:pos x="272" y="1077"/>
              </a:cxn>
              <a:cxn ang="0">
                <a:pos x="214" y="1038"/>
              </a:cxn>
              <a:cxn ang="0">
                <a:pos x="160" y="997"/>
              </a:cxn>
              <a:cxn ang="0">
                <a:pos x="131" y="977"/>
              </a:cxn>
              <a:cxn ang="0">
                <a:pos x="185" y="894"/>
              </a:cxn>
              <a:cxn ang="0">
                <a:pos x="227" y="830"/>
              </a:cxn>
              <a:cxn ang="0">
                <a:pos x="253" y="789"/>
              </a:cxn>
              <a:cxn ang="0">
                <a:pos x="249" y="840"/>
              </a:cxn>
              <a:cxn ang="0">
                <a:pos x="275" y="885"/>
              </a:cxn>
              <a:cxn ang="0">
                <a:pos x="320" y="747"/>
              </a:cxn>
              <a:cxn ang="0">
                <a:pos x="371" y="561"/>
              </a:cxn>
              <a:cxn ang="0">
                <a:pos x="326" y="475"/>
              </a:cxn>
              <a:cxn ang="0">
                <a:pos x="361" y="193"/>
              </a:cxn>
              <a:cxn ang="0">
                <a:pos x="393" y="149"/>
              </a:cxn>
              <a:cxn ang="0">
                <a:pos x="342" y="27"/>
              </a:cxn>
              <a:cxn ang="0">
                <a:pos x="317" y="14"/>
              </a:cxn>
            </a:cxnLst>
            <a:rect l="0" t="0" r="r" b="b"/>
            <a:pathLst>
              <a:path w="411" h="1321">
                <a:moveTo>
                  <a:pt x="333" y="8"/>
                </a:moveTo>
                <a:cubicBezTo>
                  <a:pt x="302" y="6"/>
                  <a:pt x="281" y="0"/>
                  <a:pt x="253" y="5"/>
                </a:cubicBezTo>
                <a:cubicBezTo>
                  <a:pt x="238" y="14"/>
                  <a:pt x="228" y="31"/>
                  <a:pt x="214" y="43"/>
                </a:cubicBezTo>
                <a:cubicBezTo>
                  <a:pt x="206" y="76"/>
                  <a:pt x="218" y="42"/>
                  <a:pt x="201" y="59"/>
                </a:cubicBezTo>
                <a:cubicBezTo>
                  <a:pt x="199" y="61"/>
                  <a:pt x="200" y="66"/>
                  <a:pt x="198" y="69"/>
                </a:cubicBezTo>
                <a:cubicBezTo>
                  <a:pt x="196" y="72"/>
                  <a:pt x="192" y="73"/>
                  <a:pt x="189" y="75"/>
                </a:cubicBezTo>
                <a:cubicBezTo>
                  <a:pt x="184" y="87"/>
                  <a:pt x="178" y="89"/>
                  <a:pt x="169" y="97"/>
                </a:cubicBezTo>
                <a:cubicBezTo>
                  <a:pt x="165" y="109"/>
                  <a:pt x="158" y="115"/>
                  <a:pt x="153" y="126"/>
                </a:cubicBezTo>
                <a:cubicBezTo>
                  <a:pt x="152" y="153"/>
                  <a:pt x="160" y="183"/>
                  <a:pt x="147" y="206"/>
                </a:cubicBezTo>
                <a:cubicBezTo>
                  <a:pt x="142" y="215"/>
                  <a:pt x="121" y="225"/>
                  <a:pt x="121" y="225"/>
                </a:cubicBezTo>
                <a:cubicBezTo>
                  <a:pt x="107" y="248"/>
                  <a:pt x="115" y="240"/>
                  <a:pt x="102" y="251"/>
                </a:cubicBezTo>
                <a:cubicBezTo>
                  <a:pt x="98" y="270"/>
                  <a:pt x="83" y="283"/>
                  <a:pt x="77" y="302"/>
                </a:cubicBezTo>
                <a:cubicBezTo>
                  <a:pt x="86" y="348"/>
                  <a:pt x="90" y="302"/>
                  <a:pt x="83" y="389"/>
                </a:cubicBezTo>
                <a:cubicBezTo>
                  <a:pt x="82" y="400"/>
                  <a:pt x="73" y="421"/>
                  <a:pt x="73" y="421"/>
                </a:cubicBezTo>
                <a:cubicBezTo>
                  <a:pt x="71" y="468"/>
                  <a:pt x="71" y="475"/>
                  <a:pt x="64" y="510"/>
                </a:cubicBezTo>
                <a:cubicBezTo>
                  <a:pt x="63" y="542"/>
                  <a:pt x="69" y="594"/>
                  <a:pt x="48" y="625"/>
                </a:cubicBezTo>
                <a:cubicBezTo>
                  <a:pt x="45" y="636"/>
                  <a:pt x="41" y="646"/>
                  <a:pt x="38" y="657"/>
                </a:cubicBezTo>
                <a:cubicBezTo>
                  <a:pt x="41" y="688"/>
                  <a:pt x="40" y="697"/>
                  <a:pt x="61" y="715"/>
                </a:cubicBezTo>
                <a:cubicBezTo>
                  <a:pt x="60" y="779"/>
                  <a:pt x="59" y="843"/>
                  <a:pt x="57" y="907"/>
                </a:cubicBezTo>
                <a:cubicBezTo>
                  <a:pt x="56" y="925"/>
                  <a:pt x="39" y="962"/>
                  <a:pt x="25" y="971"/>
                </a:cubicBezTo>
                <a:cubicBezTo>
                  <a:pt x="22" y="982"/>
                  <a:pt x="16" y="989"/>
                  <a:pt x="13" y="1000"/>
                </a:cubicBezTo>
                <a:cubicBezTo>
                  <a:pt x="16" y="1103"/>
                  <a:pt x="0" y="1068"/>
                  <a:pt x="35" y="1109"/>
                </a:cubicBezTo>
                <a:cubicBezTo>
                  <a:pt x="39" y="1120"/>
                  <a:pt x="39" y="1129"/>
                  <a:pt x="48" y="1137"/>
                </a:cubicBezTo>
                <a:cubicBezTo>
                  <a:pt x="52" y="1149"/>
                  <a:pt x="57" y="1156"/>
                  <a:pt x="64" y="1166"/>
                </a:cubicBezTo>
                <a:cubicBezTo>
                  <a:pt x="69" y="1183"/>
                  <a:pt x="76" y="1200"/>
                  <a:pt x="80" y="1217"/>
                </a:cubicBezTo>
                <a:cubicBezTo>
                  <a:pt x="81" y="1240"/>
                  <a:pt x="75" y="1266"/>
                  <a:pt x="93" y="1281"/>
                </a:cubicBezTo>
                <a:cubicBezTo>
                  <a:pt x="98" y="1299"/>
                  <a:pt x="101" y="1313"/>
                  <a:pt x="121" y="1320"/>
                </a:cubicBezTo>
                <a:cubicBezTo>
                  <a:pt x="162" y="1319"/>
                  <a:pt x="203" y="1321"/>
                  <a:pt x="243" y="1317"/>
                </a:cubicBezTo>
                <a:cubicBezTo>
                  <a:pt x="248" y="1317"/>
                  <a:pt x="245" y="1301"/>
                  <a:pt x="249" y="1275"/>
                </a:cubicBezTo>
                <a:cubicBezTo>
                  <a:pt x="251" y="1262"/>
                  <a:pt x="262" y="1262"/>
                  <a:pt x="272" y="1256"/>
                </a:cubicBezTo>
                <a:cubicBezTo>
                  <a:pt x="280" y="1243"/>
                  <a:pt x="287" y="1247"/>
                  <a:pt x="291" y="1233"/>
                </a:cubicBezTo>
                <a:cubicBezTo>
                  <a:pt x="290" y="1225"/>
                  <a:pt x="294" y="1214"/>
                  <a:pt x="288" y="1208"/>
                </a:cubicBezTo>
                <a:cubicBezTo>
                  <a:pt x="283" y="1202"/>
                  <a:pt x="271" y="1210"/>
                  <a:pt x="265" y="1205"/>
                </a:cubicBezTo>
                <a:cubicBezTo>
                  <a:pt x="260" y="1201"/>
                  <a:pt x="259" y="1185"/>
                  <a:pt x="259" y="1185"/>
                </a:cubicBezTo>
                <a:cubicBezTo>
                  <a:pt x="267" y="1161"/>
                  <a:pt x="253" y="1194"/>
                  <a:pt x="278" y="1173"/>
                </a:cubicBezTo>
                <a:cubicBezTo>
                  <a:pt x="281" y="1170"/>
                  <a:pt x="280" y="1164"/>
                  <a:pt x="281" y="1160"/>
                </a:cubicBezTo>
                <a:cubicBezTo>
                  <a:pt x="285" y="1147"/>
                  <a:pt x="290" y="1141"/>
                  <a:pt x="301" y="1134"/>
                </a:cubicBezTo>
                <a:cubicBezTo>
                  <a:pt x="300" y="1120"/>
                  <a:pt x="302" y="1106"/>
                  <a:pt x="297" y="1093"/>
                </a:cubicBezTo>
                <a:cubicBezTo>
                  <a:pt x="296" y="1089"/>
                  <a:pt x="288" y="1092"/>
                  <a:pt x="285" y="1089"/>
                </a:cubicBezTo>
                <a:cubicBezTo>
                  <a:pt x="264" y="1072"/>
                  <a:pt x="299" y="1086"/>
                  <a:pt x="272" y="1077"/>
                </a:cubicBezTo>
                <a:cubicBezTo>
                  <a:pt x="258" y="1063"/>
                  <a:pt x="254" y="1064"/>
                  <a:pt x="233" y="1061"/>
                </a:cubicBezTo>
                <a:cubicBezTo>
                  <a:pt x="229" y="1049"/>
                  <a:pt x="223" y="1047"/>
                  <a:pt x="214" y="1038"/>
                </a:cubicBezTo>
                <a:cubicBezTo>
                  <a:pt x="208" y="1019"/>
                  <a:pt x="196" y="1016"/>
                  <a:pt x="179" y="1009"/>
                </a:cubicBezTo>
                <a:cubicBezTo>
                  <a:pt x="173" y="1004"/>
                  <a:pt x="164" y="1003"/>
                  <a:pt x="160" y="997"/>
                </a:cubicBezTo>
                <a:cubicBezTo>
                  <a:pt x="157" y="993"/>
                  <a:pt x="160" y="987"/>
                  <a:pt x="157" y="984"/>
                </a:cubicBezTo>
                <a:cubicBezTo>
                  <a:pt x="151" y="977"/>
                  <a:pt x="140" y="979"/>
                  <a:pt x="131" y="977"/>
                </a:cubicBezTo>
                <a:cubicBezTo>
                  <a:pt x="128" y="974"/>
                  <a:pt x="122" y="972"/>
                  <a:pt x="121" y="968"/>
                </a:cubicBezTo>
                <a:cubicBezTo>
                  <a:pt x="115" y="942"/>
                  <a:pt x="164" y="901"/>
                  <a:pt x="185" y="894"/>
                </a:cubicBezTo>
                <a:cubicBezTo>
                  <a:pt x="204" y="877"/>
                  <a:pt x="199" y="858"/>
                  <a:pt x="211" y="843"/>
                </a:cubicBezTo>
                <a:cubicBezTo>
                  <a:pt x="215" y="838"/>
                  <a:pt x="223" y="835"/>
                  <a:pt x="227" y="830"/>
                </a:cubicBezTo>
                <a:cubicBezTo>
                  <a:pt x="231" y="817"/>
                  <a:pt x="237" y="802"/>
                  <a:pt x="249" y="798"/>
                </a:cubicBezTo>
                <a:cubicBezTo>
                  <a:pt x="250" y="795"/>
                  <a:pt x="250" y="790"/>
                  <a:pt x="253" y="789"/>
                </a:cubicBezTo>
                <a:cubicBezTo>
                  <a:pt x="256" y="788"/>
                  <a:pt x="261" y="789"/>
                  <a:pt x="262" y="792"/>
                </a:cubicBezTo>
                <a:cubicBezTo>
                  <a:pt x="265" y="810"/>
                  <a:pt x="261" y="828"/>
                  <a:pt x="249" y="840"/>
                </a:cubicBezTo>
                <a:cubicBezTo>
                  <a:pt x="244" y="854"/>
                  <a:pt x="239" y="865"/>
                  <a:pt x="233" y="878"/>
                </a:cubicBezTo>
                <a:cubicBezTo>
                  <a:pt x="247" y="892"/>
                  <a:pt x="253" y="888"/>
                  <a:pt x="275" y="885"/>
                </a:cubicBezTo>
                <a:cubicBezTo>
                  <a:pt x="277" y="870"/>
                  <a:pt x="276" y="853"/>
                  <a:pt x="288" y="843"/>
                </a:cubicBezTo>
                <a:cubicBezTo>
                  <a:pt x="298" y="811"/>
                  <a:pt x="310" y="779"/>
                  <a:pt x="320" y="747"/>
                </a:cubicBezTo>
                <a:cubicBezTo>
                  <a:pt x="324" y="695"/>
                  <a:pt x="330" y="635"/>
                  <a:pt x="352" y="587"/>
                </a:cubicBezTo>
                <a:cubicBezTo>
                  <a:pt x="357" y="577"/>
                  <a:pt x="365" y="571"/>
                  <a:pt x="371" y="561"/>
                </a:cubicBezTo>
                <a:cubicBezTo>
                  <a:pt x="367" y="526"/>
                  <a:pt x="365" y="533"/>
                  <a:pt x="345" y="513"/>
                </a:cubicBezTo>
                <a:cubicBezTo>
                  <a:pt x="341" y="497"/>
                  <a:pt x="339" y="486"/>
                  <a:pt x="326" y="475"/>
                </a:cubicBezTo>
                <a:cubicBezTo>
                  <a:pt x="312" y="427"/>
                  <a:pt x="295" y="313"/>
                  <a:pt x="355" y="289"/>
                </a:cubicBezTo>
                <a:cubicBezTo>
                  <a:pt x="368" y="251"/>
                  <a:pt x="353" y="296"/>
                  <a:pt x="361" y="193"/>
                </a:cubicBezTo>
                <a:cubicBezTo>
                  <a:pt x="362" y="179"/>
                  <a:pt x="375" y="167"/>
                  <a:pt x="384" y="158"/>
                </a:cubicBezTo>
                <a:cubicBezTo>
                  <a:pt x="387" y="155"/>
                  <a:pt x="393" y="149"/>
                  <a:pt x="393" y="149"/>
                </a:cubicBezTo>
                <a:cubicBezTo>
                  <a:pt x="398" y="136"/>
                  <a:pt x="394" y="133"/>
                  <a:pt x="390" y="120"/>
                </a:cubicBezTo>
                <a:cubicBezTo>
                  <a:pt x="387" y="23"/>
                  <a:pt x="411" y="33"/>
                  <a:pt x="342" y="27"/>
                </a:cubicBezTo>
                <a:cubicBezTo>
                  <a:pt x="318" y="19"/>
                  <a:pt x="347" y="30"/>
                  <a:pt x="326" y="17"/>
                </a:cubicBezTo>
                <a:cubicBezTo>
                  <a:pt x="323" y="15"/>
                  <a:pt x="315" y="16"/>
                  <a:pt x="317" y="14"/>
                </a:cubicBezTo>
                <a:cubicBezTo>
                  <a:pt x="320" y="10"/>
                  <a:pt x="328" y="10"/>
                  <a:pt x="333" y="8"/>
                </a:cubicBezTo>
                <a:close/>
              </a:path>
            </a:pathLst>
          </a:custGeom>
          <a:solidFill>
            <a:schemeClr val="accent1"/>
          </a:solidFill>
          <a:ln w="28575" cmpd="sng">
            <a:solidFill>
              <a:schemeClr val="bg2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1082" name="AutoShape 10"/>
          <p:cNvSpPr>
            <a:spLocks noChangeArrowheads="1"/>
          </p:cNvSpPr>
          <p:nvPr/>
        </p:nvSpPr>
        <p:spPr bwMode="auto">
          <a:xfrm flipH="1">
            <a:off x="2895600" y="2743200"/>
            <a:ext cx="2209800" cy="1828800"/>
          </a:xfrm>
          <a:prstGeom prst="wedgeRoundRectCallout">
            <a:avLst>
              <a:gd name="adj1" fmla="val -76583"/>
              <a:gd name="adj2" fmla="val 39407"/>
              <a:gd name="adj3" fmla="val 16667"/>
            </a:avLst>
          </a:prstGeom>
          <a:solidFill>
            <a:srgbClr val="CCFF99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1083" name="Freeform 11"/>
          <p:cNvSpPr>
            <a:spLocks/>
          </p:cNvSpPr>
          <p:nvPr/>
        </p:nvSpPr>
        <p:spPr bwMode="auto">
          <a:xfrm>
            <a:off x="3733800" y="2819400"/>
            <a:ext cx="608013" cy="1778000"/>
          </a:xfrm>
          <a:custGeom>
            <a:avLst/>
            <a:gdLst/>
            <a:ahLst/>
            <a:cxnLst>
              <a:cxn ang="0">
                <a:pos x="180" y="25"/>
              </a:cxn>
              <a:cxn ang="0">
                <a:pos x="263" y="25"/>
              </a:cxn>
              <a:cxn ang="0">
                <a:pos x="202" y="99"/>
              </a:cxn>
              <a:cxn ang="0">
                <a:pos x="116" y="86"/>
              </a:cxn>
              <a:cxn ang="0">
                <a:pos x="74" y="60"/>
              </a:cxn>
              <a:cxn ang="0">
                <a:pos x="10" y="48"/>
              </a:cxn>
              <a:cxn ang="0">
                <a:pos x="45" y="163"/>
              </a:cxn>
              <a:cxn ang="0">
                <a:pos x="122" y="137"/>
              </a:cxn>
              <a:cxn ang="0">
                <a:pos x="285" y="195"/>
              </a:cxn>
              <a:cxn ang="0">
                <a:pos x="304" y="227"/>
              </a:cxn>
              <a:cxn ang="0">
                <a:pos x="221" y="243"/>
              </a:cxn>
              <a:cxn ang="0">
                <a:pos x="116" y="224"/>
              </a:cxn>
              <a:cxn ang="0">
                <a:pos x="48" y="291"/>
              </a:cxn>
              <a:cxn ang="0">
                <a:pos x="68" y="374"/>
              </a:cxn>
              <a:cxn ang="0">
                <a:pos x="122" y="320"/>
              </a:cxn>
              <a:cxn ang="0">
                <a:pos x="151" y="288"/>
              </a:cxn>
              <a:cxn ang="0">
                <a:pos x="202" y="329"/>
              </a:cxn>
              <a:cxn ang="0">
                <a:pos x="272" y="425"/>
              </a:cxn>
              <a:cxn ang="0">
                <a:pos x="317" y="355"/>
              </a:cxn>
              <a:cxn ang="0">
                <a:pos x="343" y="473"/>
              </a:cxn>
              <a:cxn ang="0">
                <a:pos x="250" y="492"/>
              </a:cxn>
              <a:cxn ang="0">
                <a:pos x="176" y="425"/>
              </a:cxn>
              <a:cxn ang="0">
                <a:pos x="109" y="438"/>
              </a:cxn>
              <a:cxn ang="0">
                <a:pos x="58" y="496"/>
              </a:cxn>
              <a:cxn ang="0">
                <a:pos x="84" y="550"/>
              </a:cxn>
              <a:cxn ang="0">
                <a:pos x="234" y="544"/>
              </a:cxn>
              <a:cxn ang="0">
                <a:pos x="295" y="611"/>
              </a:cxn>
              <a:cxn ang="0">
                <a:pos x="279" y="668"/>
              </a:cxn>
              <a:cxn ang="0">
                <a:pos x="116" y="608"/>
              </a:cxn>
              <a:cxn ang="0">
                <a:pos x="61" y="630"/>
              </a:cxn>
              <a:cxn ang="0">
                <a:pos x="52" y="704"/>
              </a:cxn>
              <a:cxn ang="0">
                <a:pos x="320" y="739"/>
              </a:cxn>
              <a:cxn ang="0">
                <a:pos x="282" y="857"/>
              </a:cxn>
              <a:cxn ang="0">
                <a:pos x="151" y="854"/>
              </a:cxn>
              <a:cxn ang="0">
                <a:pos x="80" y="806"/>
              </a:cxn>
              <a:cxn ang="0">
                <a:pos x="42" y="860"/>
              </a:cxn>
              <a:cxn ang="0">
                <a:pos x="327" y="931"/>
              </a:cxn>
              <a:cxn ang="0">
                <a:pos x="362" y="963"/>
              </a:cxn>
              <a:cxn ang="0">
                <a:pos x="173" y="995"/>
              </a:cxn>
              <a:cxn ang="0">
                <a:pos x="231" y="1030"/>
              </a:cxn>
              <a:cxn ang="0">
                <a:pos x="144" y="1043"/>
              </a:cxn>
              <a:cxn ang="0">
                <a:pos x="87" y="976"/>
              </a:cxn>
              <a:cxn ang="0">
                <a:pos x="52" y="1004"/>
              </a:cxn>
              <a:cxn ang="0">
                <a:pos x="100" y="1091"/>
              </a:cxn>
              <a:cxn ang="0">
                <a:pos x="116" y="1104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1084" name="Freeform 12"/>
          <p:cNvSpPr>
            <a:spLocks/>
          </p:cNvSpPr>
          <p:nvPr/>
        </p:nvSpPr>
        <p:spPr bwMode="auto">
          <a:xfrm>
            <a:off x="3733800" y="2794000"/>
            <a:ext cx="608013" cy="1778000"/>
          </a:xfrm>
          <a:custGeom>
            <a:avLst/>
            <a:gdLst/>
            <a:ahLst/>
            <a:cxnLst>
              <a:cxn ang="0">
                <a:pos x="180" y="25"/>
              </a:cxn>
              <a:cxn ang="0">
                <a:pos x="263" y="25"/>
              </a:cxn>
              <a:cxn ang="0">
                <a:pos x="202" y="99"/>
              </a:cxn>
              <a:cxn ang="0">
                <a:pos x="116" y="86"/>
              </a:cxn>
              <a:cxn ang="0">
                <a:pos x="74" y="60"/>
              </a:cxn>
              <a:cxn ang="0">
                <a:pos x="10" y="48"/>
              </a:cxn>
              <a:cxn ang="0">
                <a:pos x="45" y="163"/>
              </a:cxn>
              <a:cxn ang="0">
                <a:pos x="122" y="137"/>
              </a:cxn>
              <a:cxn ang="0">
                <a:pos x="285" y="195"/>
              </a:cxn>
              <a:cxn ang="0">
                <a:pos x="304" y="227"/>
              </a:cxn>
              <a:cxn ang="0">
                <a:pos x="221" y="243"/>
              </a:cxn>
              <a:cxn ang="0">
                <a:pos x="116" y="224"/>
              </a:cxn>
              <a:cxn ang="0">
                <a:pos x="48" y="291"/>
              </a:cxn>
              <a:cxn ang="0">
                <a:pos x="68" y="374"/>
              </a:cxn>
              <a:cxn ang="0">
                <a:pos x="122" y="320"/>
              </a:cxn>
              <a:cxn ang="0">
                <a:pos x="151" y="288"/>
              </a:cxn>
              <a:cxn ang="0">
                <a:pos x="202" y="329"/>
              </a:cxn>
              <a:cxn ang="0">
                <a:pos x="272" y="425"/>
              </a:cxn>
              <a:cxn ang="0">
                <a:pos x="317" y="355"/>
              </a:cxn>
              <a:cxn ang="0">
                <a:pos x="343" y="473"/>
              </a:cxn>
              <a:cxn ang="0">
                <a:pos x="250" y="492"/>
              </a:cxn>
              <a:cxn ang="0">
                <a:pos x="176" y="425"/>
              </a:cxn>
              <a:cxn ang="0">
                <a:pos x="109" y="438"/>
              </a:cxn>
              <a:cxn ang="0">
                <a:pos x="58" y="496"/>
              </a:cxn>
              <a:cxn ang="0">
                <a:pos x="84" y="550"/>
              </a:cxn>
              <a:cxn ang="0">
                <a:pos x="234" y="544"/>
              </a:cxn>
              <a:cxn ang="0">
                <a:pos x="295" y="611"/>
              </a:cxn>
              <a:cxn ang="0">
                <a:pos x="279" y="668"/>
              </a:cxn>
              <a:cxn ang="0">
                <a:pos x="116" y="608"/>
              </a:cxn>
              <a:cxn ang="0">
                <a:pos x="61" y="630"/>
              </a:cxn>
              <a:cxn ang="0">
                <a:pos x="52" y="704"/>
              </a:cxn>
              <a:cxn ang="0">
                <a:pos x="320" y="739"/>
              </a:cxn>
              <a:cxn ang="0">
                <a:pos x="282" y="857"/>
              </a:cxn>
              <a:cxn ang="0">
                <a:pos x="151" y="854"/>
              </a:cxn>
              <a:cxn ang="0">
                <a:pos x="80" y="806"/>
              </a:cxn>
              <a:cxn ang="0">
                <a:pos x="42" y="860"/>
              </a:cxn>
              <a:cxn ang="0">
                <a:pos x="327" y="931"/>
              </a:cxn>
              <a:cxn ang="0">
                <a:pos x="362" y="963"/>
              </a:cxn>
              <a:cxn ang="0">
                <a:pos x="173" y="995"/>
              </a:cxn>
              <a:cxn ang="0">
                <a:pos x="231" y="1030"/>
              </a:cxn>
              <a:cxn ang="0">
                <a:pos x="144" y="1043"/>
              </a:cxn>
              <a:cxn ang="0">
                <a:pos x="87" y="976"/>
              </a:cxn>
              <a:cxn ang="0">
                <a:pos x="52" y="1004"/>
              </a:cxn>
              <a:cxn ang="0">
                <a:pos x="100" y="1091"/>
              </a:cxn>
              <a:cxn ang="0">
                <a:pos x="116" y="1104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76200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1085" name="Freeform 13"/>
          <p:cNvSpPr>
            <a:spLocks/>
          </p:cNvSpPr>
          <p:nvPr/>
        </p:nvSpPr>
        <p:spPr bwMode="auto">
          <a:xfrm>
            <a:off x="3659188" y="2743200"/>
            <a:ext cx="608012" cy="1778000"/>
          </a:xfrm>
          <a:custGeom>
            <a:avLst/>
            <a:gdLst/>
            <a:ahLst/>
            <a:cxnLst>
              <a:cxn ang="0">
                <a:pos x="180" y="25"/>
              </a:cxn>
              <a:cxn ang="0">
                <a:pos x="263" y="25"/>
              </a:cxn>
              <a:cxn ang="0">
                <a:pos x="202" y="99"/>
              </a:cxn>
              <a:cxn ang="0">
                <a:pos x="116" y="86"/>
              </a:cxn>
              <a:cxn ang="0">
                <a:pos x="74" y="60"/>
              </a:cxn>
              <a:cxn ang="0">
                <a:pos x="10" y="48"/>
              </a:cxn>
              <a:cxn ang="0">
                <a:pos x="45" y="163"/>
              </a:cxn>
              <a:cxn ang="0">
                <a:pos x="122" y="137"/>
              </a:cxn>
              <a:cxn ang="0">
                <a:pos x="285" y="195"/>
              </a:cxn>
              <a:cxn ang="0">
                <a:pos x="304" y="227"/>
              </a:cxn>
              <a:cxn ang="0">
                <a:pos x="221" y="243"/>
              </a:cxn>
              <a:cxn ang="0">
                <a:pos x="116" y="224"/>
              </a:cxn>
              <a:cxn ang="0">
                <a:pos x="48" y="291"/>
              </a:cxn>
              <a:cxn ang="0">
                <a:pos x="68" y="374"/>
              </a:cxn>
              <a:cxn ang="0">
                <a:pos x="122" y="320"/>
              </a:cxn>
              <a:cxn ang="0">
                <a:pos x="151" y="288"/>
              </a:cxn>
              <a:cxn ang="0">
                <a:pos x="202" y="329"/>
              </a:cxn>
              <a:cxn ang="0">
                <a:pos x="272" y="425"/>
              </a:cxn>
              <a:cxn ang="0">
                <a:pos x="317" y="355"/>
              </a:cxn>
              <a:cxn ang="0">
                <a:pos x="343" y="473"/>
              </a:cxn>
              <a:cxn ang="0">
                <a:pos x="250" y="492"/>
              </a:cxn>
              <a:cxn ang="0">
                <a:pos x="176" y="425"/>
              </a:cxn>
              <a:cxn ang="0">
                <a:pos x="109" y="438"/>
              </a:cxn>
              <a:cxn ang="0">
                <a:pos x="58" y="496"/>
              </a:cxn>
              <a:cxn ang="0">
                <a:pos x="84" y="550"/>
              </a:cxn>
              <a:cxn ang="0">
                <a:pos x="234" y="544"/>
              </a:cxn>
              <a:cxn ang="0">
                <a:pos x="295" y="611"/>
              </a:cxn>
              <a:cxn ang="0">
                <a:pos x="279" y="668"/>
              </a:cxn>
              <a:cxn ang="0">
                <a:pos x="116" y="608"/>
              </a:cxn>
              <a:cxn ang="0">
                <a:pos x="61" y="630"/>
              </a:cxn>
              <a:cxn ang="0">
                <a:pos x="52" y="704"/>
              </a:cxn>
              <a:cxn ang="0">
                <a:pos x="320" y="739"/>
              </a:cxn>
              <a:cxn ang="0">
                <a:pos x="282" y="857"/>
              </a:cxn>
              <a:cxn ang="0">
                <a:pos x="151" y="854"/>
              </a:cxn>
              <a:cxn ang="0">
                <a:pos x="80" y="806"/>
              </a:cxn>
              <a:cxn ang="0">
                <a:pos x="42" y="860"/>
              </a:cxn>
              <a:cxn ang="0">
                <a:pos x="327" y="931"/>
              </a:cxn>
              <a:cxn ang="0">
                <a:pos x="362" y="963"/>
              </a:cxn>
              <a:cxn ang="0">
                <a:pos x="173" y="995"/>
              </a:cxn>
              <a:cxn ang="0">
                <a:pos x="231" y="1030"/>
              </a:cxn>
              <a:cxn ang="0">
                <a:pos x="144" y="1043"/>
              </a:cxn>
              <a:cxn ang="0">
                <a:pos x="87" y="976"/>
              </a:cxn>
              <a:cxn ang="0">
                <a:pos x="52" y="1004"/>
              </a:cxn>
              <a:cxn ang="0">
                <a:pos x="100" y="1091"/>
              </a:cxn>
              <a:cxn ang="0">
                <a:pos x="116" y="1104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152400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1086" name="Line 14"/>
          <p:cNvSpPr>
            <a:spLocks noChangeShapeType="1"/>
          </p:cNvSpPr>
          <p:nvPr/>
        </p:nvSpPr>
        <p:spPr bwMode="auto">
          <a:xfrm>
            <a:off x="5562600" y="1981200"/>
            <a:ext cx="0" cy="2819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1087" name="Text Box 15"/>
          <p:cNvSpPr txBox="1">
            <a:spLocks noChangeArrowheads="1"/>
          </p:cNvSpPr>
          <p:nvPr/>
        </p:nvSpPr>
        <p:spPr bwMode="auto">
          <a:xfrm>
            <a:off x="5562600" y="2374900"/>
            <a:ext cx="2971800" cy="51911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105 كم (65 ميل)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1088" name="Freeform 16"/>
          <p:cNvSpPr>
            <a:spLocks/>
          </p:cNvSpPr>
          <p:nvPr/>
        </p:nvSpPr>
        <p:spPr bwMode="auto">
          <a:xfrm>
            <a:off x="3733800" y="2870200"/>
            <a:ext cx="608013" cy="1778000"/>
          </a:xfrm>
          <a:custGeom>
            <a:avLst/>
            <a:gdLst/>
            <a:ahLst/>
            <a:cxnLst>
              <a:cxn ang="0">
                <a:pos x="180" y="25"/>
              </a:cxn>
              <a:cxn ang="0">
                <a:pos x="263" y="25"/>
              </a:cxn>
              <a:cxn ang="0">
                <a:pos x="202" y="99"/>
              </a:cxn>
              <a:cxn ang="0">
                <a:pos x="116" y="86"/>
              </a:cxn>
              <a:cxn ang="0">
                <a:pos x="74" y="60"/>
              </a:cxn>
              <a:cxn ang="0">
                <a:pos x="10" y="48"/>
              </a:cxn>
              <a:cxn ang="0">
                <a:pos x="45" y="163"/>
              </a:cxn>
              <a:cxn ang="0">
                <a:pos x="122" y="137"/>
              </a:cxn>
              <a:cxn ang="0">
                <a:pos x="285" y="195"/>
              </a:cxn>
              <a:cxn ang="0">
                <a:pos x="304" y="227"/>
              </a:cxn>
              <a:cxn ang="0">
                <a:pos x="221" y="243"/>
              </a:cxn>
              <a:cxn ang="0">
                <a:pos x="116" y="224"/>
              </a:cxn>
              <a:cxn ang="0">
                <a:pos x="48" y="291"/>
              </a:cxn>
              <a:cxn ang="0">
                <a:pos x="68" y="374"/>
              </a:cxn>
              <a:cxn ang="0">
                <a:pos x="122" y="320"/>
              </a:cxn>
              <a:cxn ang="0">
                <a:pos x="151" y="288"/>
              </a:cxn>
              <a:cxn ang="0">
                <a:pos x="202" y="329"/>
              </a:cxn>
              <a:cxn ang="0">
                <a:pos x="272" y="425"/>
              </a:cxn>
              <a:cxn ang="0">
                <a:pos x="317" y="355"/>
              </a:cxn>
              <a:cxn ang="0">
                <a:pos x="343" y="473"/>
              </a:cxn>
              <a:cxn ang="0">
                <a:pos x="250" y="492"/>
              </a:cxn>
              <a:cxn ang="0">
                <a:pos x="176" y="425"/>
              </a:cxn>
              <a:cxn ang="0">
                <a:pos x="109" y="438"/>
              </a:cxn>
              <a:cxn ang="0">
                <a:pos x="58" y="496"/>
              </a:cxn>
              <a:cxn ang="0">
                <a:pos x="84" y="550"/>
              </a:cxn>
              <a:cxn ang="0">
                <a:pos x="234" y="544"/>
              </a:cxn>
              <a:cxn ang="0">
                <a:pos x="295" y="611"/>
              </a:cxn>
              <a:cxn ang="0">
                <a:pos x="279" y="668"/>
              </a:cxn>
              <a:cxn ang="0">
                <a:pos x="116" y="608"/>
              </a:cxn>
              <a:cxn ang="0">
                <a:pos x="61" y="630"/>
              </a:cxn>
              <a:cxn ang="0">
                <a:pos x="52" y="704"/>
              </a:cxn>
              <a:cxn ang="0">
                <a:pos x="320" y="739"/>
              </a:cxn>
              <a:cxn ang="0">
                <a:pos x="282" y="857"/>
              </a:cxn>
              <a:cxn ang="0">
                <a:pos x="151" y="854"/>
              </a:cxn>
              <a:cxn ang="0">
                <a:pos x="80" y="806"/>
              </a:cxn>
              <a:cxn ang="0">
                <a:pos x="42" y="860"/>
              </a:cxn>
              <a:cxn ang="0">
                <a:pos x="327" y="931"/>
              </a:cxn>
              <a:cxn ang="0">
                <a:pos x="362" y="963"/>
              </a:cxn>
              <a:cxn ang="0">
                <a:pos x="173" y="995"/>
              </a:cxn>
              <a:cxn ang="0">
                <a:pos x="231" y="1030"/>
              </a:cxn>
              <a:cxn ang="0">
                <a:pos x="144" y="1043"/>
              </a:cxn>
              <a:cxn ang="0">
                <a:pos x="87" y="976"/>
              </a:cxn>
              <a:cxn ang="0">
                <a:pos x="52" y="1004"/>
              </a:cxn>
              <a:cxn ang="0">
                <a:pos x="100" y="1091"/>
              </a:cxn>
              <a:cxn ang="0">
                <a:pos x="116" y="1104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114300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1089" name="Text Box 17"/>
          <p:cNvSpPr txBox="1">
            <a:spLocks noChangeArrowheads="1"/>
          </p:cNvSpPr>
          <p:nvPr/>
        </p:nvSpPr>
        <p:spPr bwMode="auto">
          <a:xfrm>
            <a:off x="5562600" y="2955925"/>
            <a:ext cx="3048000" cy="52322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215 كم (135 ميل)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1091" name="Text Box 19"/>
          <p:cNvSpPr txBox="1">
            <a:spLocks noChangeArrowheads="1"/>
          </p:cNvSpPr>
          <p:nvPr/>
        </p:nvSpPr>
        <p:spPr bwMode="auto">
          <a:xfrm>
            <a:off x="3717925" y="228600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1093" name="Text Box 21"/>
          <p:cNvSpPr txBox="1">
            <a:spLocks noChangeArrowheads="1"/>
          </p:cNvSpPr>
          <p:nvPr/>
        </p:nvSpPr>
        <p:spPr bwMode="auto">
          <a:xfrm>
            <a:off x="5749596" y="1470213"/>
            <a:ext cx="3394404" cy="708631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anchor="ctr"/>
          <a:lstStyle>
            <a:defPPr>
              <a:defRPr lang="en-US"/>
            </a:defPPr>
            <a:lvl1pPr algn="ctr" eaLnBrk="1" hangingPunct="1">
              <a:defRPr sz="4000" b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0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ع ج : بحر الجليل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131094" name="Picture 22" descr="j021287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2650" y="1219200"/>
            <a:ext cx="8699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95" name="Rectangle 23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2895600" cy="1752600"/>
          </a:xfrm>
          <a:solidFill>
            <a:schemeClr val="bg1"/>
          </a:solidFill>
          <a:ln>
            <a:solidFill>
              <a:schemeClr val="bg2"/>
            </a:solidFill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sz="4000" b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الأجسام المائية في إسرائيل</a:t>
            </a:r>
            <a:endParaRPr lang="en-US" sz="4000" b="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1096" name="Text Box 24"/>
          <p:cNvSpPr txBox="1">
            <a:spLocks noChangeArrowheads="1"/>
          </p:cNvSpPr>
          <p:nvPr/>
        </p:nvSpPr>
        <p:spPr bwMode="auto">
          <a:xfrm>
            <a:off x="0" y="2863850"/>
            <a:ext cx="2895600" cy="1323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anchor="ctr"/>
          <a:lstStyle>
            <a:lvl1pPr algn="ctr" eaLnBrk="1" hangingPunct="1">
              <a:defRPr sz="4000" b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0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البحر الكبير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1100" name="Text Box 28"/>
          <p:cNvSpPr txBox="1">
            <a:spLocks noChangeArrowheads="1"/>
          </p:cNvSpPr>
          <p:nvPr/>
        </p:nvSpPr>
        <p:spPr bwMode="auto">
          <a:xfrm>
            <a:off x="8610600" y="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18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1080" name="Freeform 8"/>
          <p:cNvSpPr>
            <a:spLocks/>
          </p:cNvSpPr>
          <p:nvPr/>
        </p:nvSpPr>
        <p:spPr bwMode="auto">
          <a:xfrm>
            <a:off x="5437188" y="1447800"/>
            <a:ext cx="331787" cy="534988"/>
          </a:xfrm>
          <a:custGeom>
            <a:avLst/>
            <a:gdLst/>
            <a:ahLst/>
            <a:cxnLst>
              <a:cxn ang="0">
                <a:pos x="110" y="332"/>
              </a:cxn>
              <a:cxn ang="0">
                <a:pos x="126" y="335"/>
              </a:cxn>
              <a:cxn ang="0">
                <a:pos x="140" y="324"/>
              </a:cxn>
              <a:cxn ang="0">
                <a:pos x="165" y="303"/>
              </a:cxn>
              <a:cxn ang="0">
                <a:pos x="174" y="294"/>
              </a:cxn>
              <a:cxn ang="0">
                <a:pos x="182" y="281"/>
              </a:cxn>
              <a:cxn ang="0">
                <a:pos x="184" y="275"/>
              </a:cxn>
              <a:cxn ang="0">
                <a:pos x="197" y="218"/>
              </a:cxn>
              <a:cxn ang="0">
                <a:pos x="194" y="182"/>
              </a:cxn>
              <a:cxn ang="0">
                <a:pos x="201" y="149"/>
              </a:cxn>
              <a:cxn ang="0">
                <a:pos x="209" y="84"/>
              </a:cxn>
              <a:cxn ang="0">
                <a:pos x="202" y="60"/>
              </a:cxn>
              <a:cxn ang="0">
                <a:pos x="194" y="42"/>
              </a:cxn>
              <a:cxn ang="0">
                <a:pos x="186" y="30"/>
              </a:cxn>
              <a:cxn ang="0">
                <a:pos x="180" y="23"/>
              </a:cxn>
              <a:cxn ang="0">
                <a:pos x="146" y="0"/>
              </a:cxn>
              <a:cxn ang="0">
                <a:pos x="105" y="13"/>
              </a:cxn>
              <a:cxn ang="0">
                <a:pos x="95" y="17"/>
              </a:cxn>
              <a:cxn ang="0">
                <a:pos x="86" y="38"/>
              </a:cxn>
              <a:cxn ang="0">
                <a:pos x="75" y="45"/>
              </a:cxn>
              <a:cxn ang="0">
                <a:pos x="32" y="56"/>
              </a:cxn>
              <a:cxn ang="0">
                <a:pos x="23" y="67"/>
              </a:cxn>
              <a:cxn ang="0">
                <a:pos x="11" y="81"/>
              </a:cxn>
              <a:cxn ang="0">
                <a:pos x="6" y="87"/>
              </a:cxn>
              <a:cxn ang="0">
                <a:pos x="0" y="104"/>
              </a:cxn>
              <a:cxn ang="0">
                <a:pos x="8" y="133"/>
              </a:cxn>
              <a:cxn ang="0">
                <a:pos x="17" y="164"/>
              </a:cxn>
              <a:cxn ang="0">
                <a:pos x="26" y="176"/>
              </a:cxn>
              <a:cxn ang="0">
                <a:pos x="35" y="188"/>
              </a:cxn>
              <a:cxn ang="0">
                <a:pos x="51" y="213"/>
              </a:cxn>
              <a:cxn ang="0">
                <a:pos x="62" y="224"/>
              </a:cxn>
              <a:cxn ang="0">
                <a:pos x="69" y="231"/>
              </a:cxn>
              <a:cxn ang="0">
                <a:pos x="75" y="248"/>
              </a:cxn>
              <a:cxn ang="0">
                <a:pos x="80" y="258"/>
              </a:cxn>
              <a:cxn ang="0">
                <a:pos x="86" y="272"/>
              </a:cxn>
              <a:cxn ang="0">
                <a:pos x="94" y="294"/>
              </a:cxn>
              <a:cxn ang="0">
                <a:pos x="100" y="306"/>
              </a:cxn>
              <a:cxn ang="0">
                <a:pos x="106" y="321"/>
              </a:cxn>
              <a:cxn ang="0">
                <a:pos x="110" y="332"/>
              </a:cxn>
            </a:cxnLst>
            <a:rect l="0" t="0" r="r" b="b"/>
            <a:pathLst>
              <a:path w="209" h="337">
                <a:moveTo>
                  <a:pt x="110" y="332"/>
                </a:moveTo>
                <a:cubicBezTo>
                  <a:pt x="121" y="336"/>
                  <a:pt x="102" y="337"/>
                  <a:pt x="126" y="335"/>
                </a:cubicBezTo>
                <a:cubicBezTo>
                  <a:pt x="142" y="330"/>
                  <a:pt x="130" y="331"/>
                  <a:pt x="140" y="324"/>
                </a:cubicBezTo>
                <a:cubicBezTo>
                  <a:pt x="144" y="313"/>
                  <a:pt x="156" y="309"/>
                  <a:pt x="165" y="303"/>
                </a:cubicBezTo>
                <a:cubicBezTo>
                  <a:pt x="167" y="300"/>
                  <a:pt x="171" y="296"/>
                  <a:pt x="174" y="294"/>
                </a:cubicBezTo>
                <a:cubicBezTo>
                  <a:pt x="177" y="290"/>
                  <a:pt x="180" y="286"/>
                  <a:pt x="182" y="281"/>
                </a:cubicBezTo>
                <a:cubicBezTo>
                  <a:pt x="183" y="279"/>
                  <a:pt x="184" y="275"/>
                  <a:pt x="184" y="275"/>
                </a:cubicBezTo>
                <a:cubicBezTo>
                  <a:pt x="185" y="244"/>
                  <a:pt x="189" y="242"/>
                  <a:pt x="197" y="218"/>
                </a:cubicBezTo>
                <a:cubicBezTo>
                  <a:pt x="196" y="201"/>
                  <a:pt x="196" y="195"/>
                  <a:pt x="194" y="182"/>
                </a:cubicBezTo>
                <a:cubicBezTo>
                  <a:pt x="195" y="160"/>
                  <a:pt x="196" y="164"/>
                  <a:pt x="201" y="149"/>
                </a:cubicBezTo>
                <a:cubicBezTo>
                  <a:pt x="202" y="122"/>
                  <a:pt x="204" y="108"/>
                  <a:pt x="209" y="84"/>
                </a:cubicBezTo>
                <a:cubicBezTo>
                  <a:pt x="208" y="75"/>
                  <a:pt x="207" y="67"/>
                  <a:pt x="202" y="60"/>
                </a:cubicBezTo>
                <a:cubicBezTo>
                  <a:pt x="201" y="53"/>
                  <a:pt x="200" y="46"/>
                  <a:pt x="194" y="42"/>
                </a:cubicBezTo>
                <a:cubicBezTo>
                  <a:pt x="191" y="38"/>
                  <a:pt x="189" y="33"/>
                  <a:pt x="186" y="30"/>
                </a:cubicBezTo>
                <a:cubicBezTo>
                  <a:pt x="185" y="26"/>
                  <a:pt x="184" y="24"/>
                  <a:pt x="180" y="23"/>
                </a:cubicBezTo>
                <a:cubicBezTo>
                  <a:pt x="173" y="13"/>
                  <a:pt x="159" y="3"/>
                  <a:pt x="146" y="0"/>
                </a:cubicBezTo>
                <a:cubicBezTo>
                  <a:pt x="129" y="1"/>
                  <a:pt x="122" y="11"/>
                  <a:pt x="105" y="13"/>
                </a:cubicBezTo>
                <a:cubicBezTo>
                  <a:pt x="101" y="14"/>
                  <a:pt x="98" y="15"/>
                  <a:pt x="95" y="17"/>
                </a:cubicBezTo>
                <a:cubicBezTo>
                  <a:pt x="90" y="24"/>
                  <a:pt x="90" y="31"/>
                  <a:pt x="86" y="38"/>
                </a:cubicBezTo>
                <a:cubicBezTo>
                  <a:pt x="84" y="42"/>
                  <a:pt x="75" y="45"/>
                  <a:pt x="75" y="45"/>
                </a:cubicBezTo>
                <a:cubicBezTo>
                  <a:pt x="65" y="55"/>
                  <a:pt x="45" y="54"/>
                  <a:pt x="32" y="56"/>
                </a:cubicBezTo>
                <a:cubicBezTo>
                  <a:pt x="30" y="61"/>
                  <a:pt x="28" y="65"/>
                  <a:pt x="23" y="67"/>
                </a:cubicBezTo>
                <a:cubicBezTo>
                  <a:pt x="20" y="71"/>
                  <a:pt x="16" y="79"/>
                  <a:pt x="11" y="81"/>
                </a:cubicBezTo>
                <a:cubicBezTo>
                  <a:pt x="8" y="90"/>
                  <a:pt x="13" y="76"/>
                  <a:pt x="6" y="87"/>
                </a:cubicBezTo>
                <a:cubicBezTo>
                  <a:pt x="3" y="92"/>
                  <a:pt x="3" y="99"/>
                  <a:pt x="0" y="104"/>
                </a:cubicBezTo>
                <a:cubicBezTo>
                  <a:pt x="1" y="112"/>
                  <a:pt x="0" y="127"/>
                  <a:pt x="8" y="133"/>
                </a:cubicBezTo>
                <a:cubicBezTo>
                  <a:pt x="9" y="145"/>
                  <a:pt x="8" y="155"/>
                  <a:pt x="17" y="164"/>
                </a:cubicBezTo>
                <a:cubicBezTo>
                  <a:pt x="18" y="168"/>
                  <a:pt x="23" y="173"/>
                  <a:pt x="26" y="176"/>
                </a:cubicBezTo>
                <a:cubicBezTo>
                  <a:pt x="28" y="183"/>
                  <a:pt x="28" y="186"/>
                  <a:pt x="35" y="188"/>
                </a:cubicBezTo>
                <a:cubicBezTo>
                  <a:pt x="36" y="191"/>
                  <a:pt x="47" y="212"/>
                  <a:pt x="51" y="213"/>
                </a:cubicBezTo>
                <a:cubicBezTo>
                  <a:pt x="54" y="217"/>
                  <a:pt x="58" y="221"/>
                  <a:pt x="62" y="224"/>
                </a:cubicBezTo>
                <a:cubicBezTo>
                  <a:pt x="63" y="227"/>
                  <a:pt x="69" y="231"/>
                  <a:pt x="69" y="231"/>
                </a:cubicBezTo>
                <a:cubicBezTo>
                  <a:pt x="71" y="237"/>
                  <a:pt x="73" y="242"/>
                  <a:pt x="75" y="248"/>
                </a:cubicBezTo>
                <a:cubicBezTo>
                  <a:pt x="76" y="252"/>
                  <a:pt x="80" y="258"/>
                  <a:pt x="80" y="258"/>
                </a:cubicBezTo>
                <a:cubicBezTo>
                  <a:pt x="81" y="264"/>
                  <a:pt x="82" y="268"/>
                  <a:pt x="86" y="272"/>
                </a:cubicBezTo>
                <a:cubicBezTo>
                  <a:pt x="89" y="280"/>
                  <a:pt x="92" y="287"/>
                  <a:pt x="94" y="294"/>
                </a:cubicBezTo>
                <a:cubicBezTo>
                  <a:pt x="95" y="298"/>
                  <a:pt x="100" y="306"/>
                  <a:pt x="100" y="306"/>
                </a:cubicBezTo>
                <a:cubicBezTo>
                  <a:pt x="101" y="314"/>
                  <a:pt x="98" y="319"/>
                  <a:pt x="106" y="321"/>
                </a:cubicBezTo>
                <a:cubicBezTo>
                  <a:pt x="107" y="323"/>
                  <a:pt x="110" y="329"/>
                  <a:pt x="110" y="33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ACB2125-8A6F-C8C7-D7E3-EDC61A22C039}"/>
              </a:ext>
            </a:extLst>
          </p:cNvPr>
          <p:cNvGrpSpPr/>
          <p:nvPr/>
        </p:nvGrpSpPr>
        <p:grpSpPr>
          <a:xfrm>
            <a:off x="3492500" y="0"/>
            <a:ext cx="5651500" cy="432048"/>
            <a:chOff x="2555776" y="692696"/>
            <a:chExt cx="5651500" cy="432048"/>
          </a:xfrm>
        </p:grpSpPr>
        <p:sp>
          <p:nvSpPr>
            <p:cNvPr id="3" name="Text Box 19">
              <a:extLst>
                <a:ext uri="{FF2B5EF4-FFF2-40B4-BE49-F238E27FC236}">
                  <a16:creationId xmlns:a16="http://schemas.microsoft.com/office/drawing/2014/main" id="{9ABD204E-9C03-8F42-A9B7-75822457EA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5776" y="692696"/>
              <a:ext cx="5651500" cy="400110"/>
            </a:xfrm>
            <a:prstGeom prst="rect">
              <a:avLst/>
            </a:prstGeom>
            <a:solidFill>
              <a:srgbClr val="663300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Geneva" charset="0"/>
                </a:defRPr>
              </a:lvl1pPr>
              <a:lvl2pPr marL="37931725" indent="-37474525"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2pPr>
              <a:lvl3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3pPr>
              <a:lvl4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4pPr>
              <a:lvl5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5pPr>
              <a:lvl6pPr marL="4572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6pPr>
              <a:lvl7pPr marL="9144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7pPr>
              <a:lvl8pPr marL="1371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8pPr>
              <a:lvl9pPr marL="18288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9pPr>
            </a:lstStyle>
            <a:p>
              <a:pPr marL="0" marR="0" lvl="0" indent="0" algn="ctr" defTabSz="914400" rtl="1" eaLnBrk="0" fontAlgn="t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قيثارة، آلة وترية تستخدم في الموسيقى الشعبية والمقدسة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(B4604)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pic>
          <p:nvPicPr>
            <p:cNvPr id="4" name="Picture 3" descr="Screen Shot 2017-09-01 at 3.29.18 PM.png">
              <a:extLst>
                <a:ext uri="{FF2B5EF4-FFF2-40B4-BE49-F238E27FC236}">
                  <a16:creationId xmlns:a16="http://schemas.microsoft.com/office/drawing/2014/main" id="{54B0CD45-A181-A66F-643A-5A9359ED8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0652" y="720080"/>
              <a:ext cx="734235" cy="404664"/>
            </a:xfrm>
            <a:prstGeom prst="rect">
              <a:avLst/>
            </a:prstGeom>
          </p:spPr>
        </p:pic>
      </p:grpSp>
      <p:grpSp>
        <p:nvGrpSpPr>
          <p:cNvPr id="5" name="Group 27">
            <a:extLst>
              <a:ext uri="{FF2B5EF4-FFF2-40B4-BE49-F238E27FC236}">
                <a16:creationId xmlns:a16="http://schemas.microsoft.com/office/drawing/2014/main" id="{DB4AE22A-E652-D031-8194-679C1845A226}"/>
              </a:ext>
            </a:extLst>
          </p:cNvPr>
          <p:cNvGrpSpPr>
            <a:grpSpLocks/>
          </p:cNvGrpSpPr>
          <p:nvPr/>
        </p:nvGrpSpPr>
        <p:grpSpPr bwMode="auto">
          <a:xfrm>
            <a:off x="6048376" y="2345263"/>
            <a:ext cx="3068308" cy="4495800"/>
            <a:chOff x="3696" y="1488"/>
            <a:chExt cx="2121" cy="2832"/>
          </a:xfrm>
        </p:grpSpPr>
        <p:pic>
          <p:nvPicPr>
            <p:cNvPr id="6" name="Picture 25" descr="Nahal Senir">
              <a:extLst>
                <a:ext uri="{FF2B5EF4-FFF2-40B4-BE49-F238E27FC236}">
                  <a16:creationId xmlns:a16="http://schemas.microsoft.com/office/drawing/2014/main" id="{EA8E6BF1-9CF2-7387-8915-3032A95754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1488"/>
              <a:ext cx="2121" cy="2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26">
              <a:extLst>
                <a:ext uri="{FF2B5EF4-FFF2-40B4-BE49-F238E27FC236}">
                  <a16:creationId xmlns:a16="http://schemas.microsoft.com/office/drawing/2014/main" id="{B8BF76A8-1BD8-A5BC-1370-191D3060A9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2" y="3748"/>
              <a:ext cx="207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Geneva" charset="0"/>
                </a:defRPr>
              </a:lvl1pPr>
              <a:lvl2pPr marL="37931725" indent="-37474525"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2pPr>
              <a:lvl3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3pPr>
              <a:lvl4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4pPr>
              <a:lvl5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5pPr>
              <a:lvl6pPr marL="4572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6pPr>
              <a:lvl7pPr marL="9144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7pPr>
              <a:lvl8pPr marL="1371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8pPr>
              <a:lvl9pPr marL="18288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9pPr>
            </a:lstStyle>
            <a:p>
              <a:pPr marL="0" marR="0" lvl="0" indent="0" algn="ctr" defTabSz="914400" rtl="0" eaLnBrk="0" fontAlgn="t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/>
                  <a:ea typeface="ＭＳ Ｐゴシック" charset="0"/>
                  <a:cs typeface="Arial"/>
                </a:rPr>
                <a:t>نحال سنير أحد منابع نهر الأردن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</p:grpSp>
      <p:pic>
        <p:nvPicPr>
          <p:cNvPr id="8" name="Picture 7" descr="Screen Shot 2017-09-01 at 3.28.30 PM.png">
            <a:extLst>
              <a:ext uri="{FF2B5EF4-FFF2-40B4-BE49-F238E27FC236}">
                <a16:creationId xmlns:a16="http://schemas.microsoft.com/office/drawing/2014/main" id="{E8EA51A7-1660-C3B0-49D4-456EC861B33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4" y="1052736"/>
            <a:ext cx="1008112" cy="53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396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31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3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3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3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1074"/>
                </p:tgtEl>
              </p:cMediaNode>
            </p:audio>
          </p:childTnLst>
        </p:cTn>
      </p:par>
    </p:tnLst>
    <p:bldLst>
      <p:bldP spid="131076" grpId="0" animBg="1" autoUpdateAnimBg="0"/>
      <p:bldP spid="131077" grpId="0" animBg="1" autoUpdateAnimBg="0"/>
      <p:bldP spid="131078" grpId="0" animBg="1" autoUpdateAnimBg="0"/>
      <p:bldP spid="131082" grpId="0" animBg="1" autoUpdateAnimBg="0"/>
      <p:bldP spid="131087" grpId="0" animBg="1" autoUpdateAnimBg="0"/>
      <p:bldP spid="131089" grpId="0" animBg="1" autoUpdateAnimBg="0"/>
      <p:bldP spid="131093" grpId="0" animBg="1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5779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1" y="274638"/>
            <a:ext cx="2895599" cy="1020762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ea typeface="ＭＳ Ｐゴシック" charset="0"/>
              </a:rPr>
              <a:t>المرحلة اليسرى</a:t>
            </a:r>
            <a:endParaRPr lang="en-US" sz="4000" dirty="0">
              <a:ea typeface="ＭＳ Ｐゴシック" charset="0"/>
            </a:endParaRPr>
          </a:p>
        </p:txBody>
      </p:sp>
      <p:pic>
        <p:nvPicPr>
          <p:cNvPr id="75789" name="Picture 13" descr="exhaus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4738" y="3810000"/>
            <a:ext cx="2989262" cy="304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ar-JO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المرحلة اليمنى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07721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ar-JO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الحياة في     إسرائيل القديمة</a:t>
            </a:r>
            <a:endParaRPr lang="en-US" sz="32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75782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5783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5784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5785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5786" name="Text Box 10"/>
          <p:cNvSpPr txBox="1">
            <a:spLocks noChangeArrowheads="1"/>
          </p:cNvSpPr>
          <p:nvPr/>
        </p:nvSpPr>
        <p:spPr bwMode="auto">
          <a:xfrm>
            <a:off x="519170" y="1581150"/>
            <a:ext cx="239701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سهلة        يمكن توقعها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787" name="Text Box 11"/>
          <p:cNvSpPr txBox="1">
            <a:spLocks noChangeArrowheads="1"/>
          </p:cNvSpPr>
          <p:nvPr/>
        </p:nvSpPr>
        <p:spPr bwMode="auto">
          <a:xfrm>
            <a:off x="6038060" y="1581150"/>
            <a:ext cx="292099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مرهقة                لا يمكن توقعها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5792" name="Picture 16" descr="easy">
            <a:hlinkClick r:id="rId5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743200"/>
            <a:ext cx="2819400" cy="2633663"/>
          </a:xfrm>
        </p:spPr>
      </p:pic>
      <p:sp>
        <p:nvSpPr>
          <p:cNvPr id="1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31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5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5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5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6" grpId="0"/>
      <p:bldP spid="7578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6803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274638"/>
            <a:ext cx="2895600" cy="1020762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المرحلة اليسرى</a:t>
            </a:r>
            <a:endParaRPr lang="en-US" sz="40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76813" name="Picture 13" descr="oregon-plains-5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68888" y="3614738"/>
            <a:ext cx="4075112" cy="278606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ar-JO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المرحلة اليمنى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07721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ar-JO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الحياة في     إسرائيل القديمة</a:t>
            </a:r>
            <a:endParaRPr lang="en-US" sz="3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806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807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808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809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810" name="Text Box 10"/>
          <p:cNvSpPr txBox="1">
            <a:spLocks noChangeArrowheads="1"/>
          </p:cNvSpPr>
          <p:nvPr/>
        </p:nvSpPr>
        <p:spPr bwMode="auto">
          <a:xfrm>
            <a:off x="381000" y="1295400"/>
            <a:ext cx="3470275" cy="11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تجارة، إزعاج،        دولية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811" name="Text Box 11"/>
          <p:cNvSpPr txBox="1">
            <a:spLocks noChangeArrowheads="1"/>
          </p:cNvSpPr>
          <p:nvPr/>
        </p:nvSpPr>
        <p:spPr bwMode="auto">
          <a:xfrm>
            <a:off x="5700553" y="1295400"/>
            <a:ext cx="3262632" cy="11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انعزال، هدوء،    وطنية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816" name="Picture 16" descr="HK-Ph26a-very-busy-stree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743200"/>
            <a:ext cx="4267200" cy="3200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5"/>
          <p:cNvSpPr txBox="1">
            <a:spLocks noChangeAspect="1" noChangeArrowheads="1"/>
          </p:cNvSpPr>
          <p:nvPr/>
        </p:nvSpPr>
        <p:spPr bwMode="auto">
          <a:xfrm>
            <a:off x="8604250" y="115888"/>
            <a:ext cx="539750" cy="461962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99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6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6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6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0" grpId="0"/>
      <p:bldP spid="768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7827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1" y="274638"/>
            <a:ext cx="2895600" cy="1020762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ea typeface="ＭＳ Ｐゴシック" charset="0"/>
              </a:rPr>
              <a:t>المرحلة اليسرى</a:t>
            </a:r>
            <a:endParaRPr lang="en-US" sz="4000" dirty="0">
              <a:ea typeface="ＭＳ Ｐゴシック" charset="0"/>
            </a:endParaRP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ar-JO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المرحلة اليمنى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03428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07721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ar-JO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الحياة في     إسرائيل القديمة</a:t>
            </a:r>
            <a:endParaRPr lang="en-US" sz="32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77830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7831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7832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7833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7834" name="Text Box 10"/>
          <p:cNvSpPr txBox="1">
            <a:spLocks noChangeArrowheads="1"/>
          </p:cNvSpPr>
          <p:nvPr/>
        </p:nvSpPr>
        <p:spPr bwMode="auto">
          <a:xfrm>
            <a:off x="539750" y="1382713"/>
            <a:ext cx="330517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التوفيق بين المعتقدات,</a:t>
            </a:r>
          </a:p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الوثنية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835" name="Text Box 11"/>
          <p:cNvSpPr txBox="1">
            <a:spLocks noChangeArrowheads="1"/>
          </p:cNvSpPr>
          <p:nvPr/>
        </p:nvSpPr>
        <p:spPr bwMode="auto">
          <a:xfrm>
            <a:off x="5515975" y="1401763"/>
            <a:ext cx="339207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الطهارة الدينية،</a:t>
            </a:r>
          </a:p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التوحيد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7839" name="Picture 15" descr="t22blow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3048000"/>
            <a:ext cx="2579688" cy="3429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7836" name="Picture 12" descr="God of Ligh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575050"/>
            <a:ext cx="3733800" cy="32829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65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7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7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4" grpId="0"/>
      <p:bldP spid="7783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107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228600"/>
            <a:ext cx="2895600" cy="10668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ea typeface="ＭＳ Ｐゴシック" charset="0"/>
              </a:rPr>
              <a:t>المرحلة اليسرى</a:t>
            </a:r>
            <a:endParaRPr lang="en-US" sz="4000" dirty="0">
              <a:ea typeface="ＭＳ Ｐゴシック" charset="0"/>
            </a:endParaRPr>
          </a:p>
        </p:txBody>
      </p:sp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ar-JO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المرحلة اليمنى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05476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07721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ar-JO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الحياة في     إسرائيل القديمة</a:t>
            </a:r>
            <a:endParaRPr lang="en-US" sz="32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31078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31079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31080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31081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31082" name="Text Box 10"/>
          <p:cNvSpPr txBox="1">
            <a:spLocks noChangeArrowheads="1"/>
          </p:cNvSpPr>
          <p:nvPr/>
        </p:nvSpPr>
        <p:spPr bwMode="auto">
          <a:xfrm>
            <a:off x="553774" y="1219200"/>
            <a:ext cx="2853265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خاضع لسيطرة إسرائيل فقط</a:t>
            </a:r>
          </a:p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150 سنة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482" name="Text Box 11"/>
          <p:cNvSpPr txBox="1">
            <a:spLocks noChangeArrowheads="1"/>
          </p:cNvSpPr>
          <p:nvPr/>
        </p:nvSpPr>
        <p:spPr bwMode="auto">
          <a:xfrm>
            <a:off x="6074675" y="1219200"/>
            <a:ext cx="2284199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خاضع لسيطرة إسرائيل 1650 سنة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483" name="Picture 12" descr="Sheep &amp; Goat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2163" y="3429000"/>
            <a:ext cx="4694237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85" name="Picture 13" descr="manonchario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29000"/>
            <a:ext cx="44958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55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8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987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457200"/>
            <a:ext cx="2895600" cy="10668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المرحلة اليسرى</a:t>
            </a:r>
            <a:endParaRPr lang="en-US" sz="40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5867400" y="4572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ar-JO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المرحلة اليمنى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524" name="Text Box 5"/>
          <p:cNvSpPr txBox="1">
            <a:spLocks noChangeArrowheads="1"/>
          </p:cNvSpPr>
          <p:nvPr/>
        </p:nvSpPr>
        <p:spPr bwMode="auto">
          <a:xfrm>
            <a:off x="2971800" y="457200"/>
            <a:ext cx="2895600" cy="107721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ar-JO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الحياة في     إسرائيل القديمة</a:t>
            </a:r>
            <a:endParaRPr lang="en-US" sz="3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78" name="Freeform 6"/>
          <p:cNvSpPr>
            <a:spLocks/>
          </p:cNvSpPr>
          <p:nvPr/>
        </p:nvSpPr>
        <p:spPr bwMode="auto">
          <a:xfrm>
            <a:off x="-100013" y="2193925"/>
            <a:ext cx="54371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79" name="Freeform 7"/>
          <p:cNvSpPr>
            <a:spLocks/>
          </p:cNvSpPr>
          <p:nvPr/>
        </p:nvSpPr>
        <p:spPr bwMode="auto">
          <a:xfrm>
            <a:off x="4838700" y="1430338"/>
            <a:ext cx="1025525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80" name="Freeform 8"/>
          <p:cNvSpPr>
            <a:spLocks/>
          </p:cNvSpPr>
          <p:nvPr/>
        </p:nvSpPr>
        <p:spPr bwMode="auto">
          <a:xfrm>
            <a:off x="4854575" y="1420813"/>
            <a:ext cx="747713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81" name="Freeform 9"/>
          <p:cNvSpPr>
            <a:spLocks/>
          </p:cNvSpPr>
          <p:nvPr/>
        </p:nvSpPr>
        <p:spPr bwMode="auto">
          <a:xfrm>
            <a:off x="5619750" y="-282575"/>
            <a:ext cx="674688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82" name="Text Box 10"/>
          <p:cNvSpPr txBox="1">
            <a:spLocks noChangeArrowheads="1"/>
          </p:cNvSpPr>
          <p:nvPr/>
        </p:nvSpPr>
        <p:spPr bwMode="auto">
          <a:xfrm>
            <a:off x="0" y="1775718"/>
            <a:ext cx="44926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شعوب البحر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83" name="Text Box 11"/>
          <p:cNvSpPr txBox="1">
            <a:spLocks noChangeArrowheads="1"/>
          </p:cNvSpPr>
          <p:nvPr/>
        </p:nvSpPr>
        <p:spPr bwMode="auto">
          <a:xfrm>
            <a:off x="5435600" y="1775718"/>
            <a:ext cx="391477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ctr"/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شعوب الصحراء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92" name="Text Box 20"/>
          <p:cNvSpPr txBox="1">
            <a:spLocks noChangeArrowheads="1"/>
          </p:cNvSpPr>
          <p:nvPr/>
        </p:nvSpPr>
        <p:spPr bwMode="auto">
          <a:xfrm>
            <a:off x="0" y="6167438"/>
            <a:ext cx="250825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ctr"/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المصريون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93" name="Text Box 21"/>
          <p:cNvSpPr txBox="1">
            <a:spLocks noChangeArrowheads="1"/>
          </p:cNvSpPr>
          <p:nvPr/>
        </p:nvSpPr>
        <p:spPr bwMode="auto">
          <a:xfrm>
            <a:off x="827088" y="5159375"/>
            <a:ext cx="250825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ctr"/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الفلسطينيون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94" name="Text Box 22"/>
          <p:cNvSpPr txBox="1">
            <a:spLocks noChangeArrowheads="1"/>
          </p:cNvSpPr>
          <p:nvPr/>
        </p:nvSpPr>
        <p:spPr bwMode="auto">
          <a:xfrm>
            <a:off x="2895600" y="-99392"/>
            <a:ext cx="30099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ctr"/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الفينيقيين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97" name="Text Box 25"/>
          <p:cNvSpPr txBox="1">
            <a:spLocks noChangeArrowheads="1"/>
          </p:cNvSpPr>
          <p:nvPr/>
        </p:nvSpPr>
        <p:spPr bwMode="auto">
          <a:xfrm>
            <a:off x="6400800" y="-99392"/>
            <a:ext cx="1922463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ctr"/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السريانيين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98" name="Text Box 26"/>
          <p:cNvSpPr txBox="1">
            <a:spLocks noChangeArrowheads="1"/>
          </p:cNvSpPr>
          <p:nvPr/>
        </p:nvSpPr>
        <p:spPr bwMode="auto">
          <a:xfrm>
            <a:off x="3000375" y="1556792"/>
            <a:ext cx="250825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ctr"/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الرومان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99" name="Text Box 27"/>
          <p:cNvSpPr txBox="1">
            <a:spLocks noChangeArrowheads="1"/>
          </p:cNvSpPr>
          <p:nvPr/>
        </p:nvSpPr>
        <p:spPr bwMode="auto">
          <a:xfrm>
            <a:off x="1187450" y="4151313"/>
            <a:ext cx="2754313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ctr"/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الأشوريون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900" name="Text Box 28"/>
          <p:cNvSpPr txBox="1">
            <a:spLocks noChangeArrowheads="1"/>
          </p:cNvSpPr>
          <p:nvPr/>
        </p:nvSpPr>
        <p:spPr bwMode="auto">
          <a:xfrm>
            <a:off x="1371600" y="3143250"/>
            <a:ext cx="30099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ctr"/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البابليون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901" name="Text Box 29"/>
          <p:cNvSpPr txBox="1">
            <a:spLocks noChangeArrowheads="1"/>
          </p:cNvSpPr>
          <p:nvPr/>
        </p:nvSpPr>
        <p:spPr bwMode="auto">
          <a:xfrm>
            <a:off x="3886200" y="4038600"/>
            <a:ext cx="2257425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ctr"/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الإسرائيليون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902" name="Text Box 30"/>
          <p:cNvSpPr txBox="1">
            <a:spLocks noChangeArrowheads="1"/>
          </p:cNvSpPr>
          <p:nvPr/>
        </p:nvSpPr>
        <p:spPr bwMode="auto">
          <a:xfrm>
            <a:off x="6300192" y="2996952"/>
            <a:ext cx="267493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ctr"/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العمونيون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903" name="Text Box 31"/>
          <p:cNvSpPr txBox="1">
            <a:spLocks noChangeArrowheads="1"/>
          </p:cNvSpPr>
          <p:nvPr/>
        </p:nvSpPr>
        <p:spPr bwMode="auto">
          <a:xfrm>
            <a:off x="6084888" y="5135275"/>
            <a:ext cx="2268537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ctr"/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المؤابيون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904" name="Text Box 32"/>
          <p:cNvSpPr txBox="1">
            <a:spLocks noChangeArrowheads="1"/>
          </p:cNvSpPr>
          <p:nvPr/>
        </p:nvSpPr>
        <p:spPr bwMode="auto">
          <a:xfrm>
            <a:off x="5796136" y="5880174"/>
            <a:ext cx="250825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ctr"/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الأدوميون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63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9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9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9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9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9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9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9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9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7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9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9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9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9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9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9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9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9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2" grpId="0"/>
      <p:bldP spid="79883" grpId="0"/>
      <p:bldP spid="79892" grpId="0"/>
      <p:bldP spid="79893" grpId="0"/>
      <p:bldP spid="79894" grpId="0"/>
      <p:bldP spid="79897" grpId="0"/>
      <p:bldP spid="79898" grpId="0"/>
      <p:bldP spid="79899" grpId="0"/>
      <p:bldP spid="79900" grpId="0"/>
      <p:bldP spid="79901" grpId="0"/>
      <p:bldP spid="79902" grpId="0"/>
      <p:bldP spid="79903" grpId="0"/>
      <p:bldP spid="7990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4931" name="Freeform 3"/>
          <p:cNvSpPr>
            <a:spLocks/>
          </p:cNvSpPr>
          <p:nvPr/>
        </p:nvSpPr>
        <p:spPr bwMode="auto">
          <a:xfrm>
            <a:off x="1752600" y="-711200"/>
            <a:ext cx="7747000" cy="8113713"/>
          </a:xfrm>
          <a:custGeom>
            <a:avLst/>
            <a:gdLst/>
            <a:ahLst/>
            <a:cxnLst>
              <a:cxn ang="0">
                <a:pos x="227" y="4806"/>
              </a:cxn>
              <a:cxn ang="0">
                <a:pos x="292" y="4763"/>
              </a:cxn>
              <a:cxn ang="0">
                <a:pos x="640" y="4665"/>
              </a:cxn>
              <a:cxn ang="0">
                <a:pos x="847" y="4578"/>
              </a:cxn>
              <a:cxn ang="0">
                <a:pos x="977" y="4534"/>
              </a:cxn>
              <a:cxn ang="0">
                <a:pos x="1086" y="4437"/>
              </a:cxn>
              <a:cxn ang="0">
                <a:pos x="1140" y="4339"/>
              </a:cxn>
              <a:cxn ang="0">
                <a:pos x="1173" y="4274"/>
              </a:cxn>
              <a:cxn ang="0">
                <a:pos x="1281" y="4067"/>
              </a:cxn>
              <a:cxn ang="0">
                <a:pos x="1368" y="3806"/>
              </a:cxn>
              <a:cxn ang="0">
                <a:pos x="1455" y="3600"/>
              </a:cxn>
              <a:cxn ang="0">
                <a:pos x="1542" y="2969"/>
              </a:cxn>
              <a:cxn ang="0">
                <a:pos x="1520" y="2991"/>
              </a:cxn>
              <a:cxn ang="0">
                <a:pos x="1640" y="2459"/>
              </a:cxn>
              <a:cxn ang="0">
                <a:pos x="1705" y="2241"/>
              </a:cxn>
              <a:cxn ang="0">
                <a:pos x="1814" y="2154"/>
              </a:cxn>
              <a:cxn ang="0">
                <a:pos x="1868" y="2111"/>
              </a:cxn>
              <a:cxn ang="0">
                <a:pos x="1966" y="2067"/>
              </a:cxn>
              <a:cxn ang="0">
                <a:pos x="2107" y="2100"/>
              </a:cxn>
              <a:cxn ang="0">
                <a:pos x="2422" y="2122"/>
              </a:cxn>
              <a:cxn ang="0">
                <a:pos x="2488" y="2024"/>
              </a:cxn>
              <a:cxn ang="0">
                <a:pos x="2585" y="1252"/>
              </a:cxn>
              <a:cxn ang="0">
                <a:pos x="2553" y="1046"/>
              </a:cxn>
              <a:cxn ang="0">
                <a:pos x="2542" y="676"/>
              </a:cxn>
              <a:cxn ang="0">
                <a:pos x="2640" y="328"/>
              </a:cxn>
              <a:cxn ang="0">
                <a:pos x="2955" y="307"/>
              </a:cxn>
              <a:cxn ang="0">
                <a:pos x="3303" y="198"/>
              </a:cxn>
              <a:cxn ang="0">
                <a:pos x="3248" y="220"/>
              </a:cxn>
              <a:cxn ang="0">
                <a:pos x="3270" y="198"/>
              </a:cxn>
              <a:cxn ang="0">
                <a:pos x="3357" y="122"/>
              </a:cxn>
              <a:cxn ang="0">
                <a:pos x="3531" y="89"/>
              </a:cxn>
              <a:cxn ang="0">
                <a:pos x="3542" y="46"/>
              </a:cxn>
              <a:cxn ang="0">
                <a:pos x="3509" y="100"/>
              </a:cxn>
              <a:cxn ang="0">
                <a:pos x="3596" y="46"/>
              </a:cxn>
              <a:cxn ang="0">
                <a:pos x="4205" y="46"/>
              </a:cxn>
              <a:cxn ang="0">
                <a:pos x="4270" y="24"/>
              </a:cxn>
              <a:cxn ang="0">
                <a:pos x="4639" y="122"/>
              </a:cxn>
              <a:cxn ang="0">
                <a:pos x="4748" y="220"/>
              </a:cxn>
              <a:cxn ang="0">
                <a:pos x="4802" y="318"/>
              </a:cxn>
              <a:cxn ang="0">
                <a:pos x="4770" y="676"/>
              </a:cxn>
              <a:cxn ang="0">
                <a:pos x="4824" y="1448"/>
              </a:cxn>
              <a:cxn ang="0">
                <a:pos x="4824" y="2752"/>
              </a:cxn>
              <a:cxn ang="0">
                <a:pos x="4802" y="4208"/>
              </a:cxn>
              <a:cxn ang="0">
                <a:pos x="4694" y="4871"/>
              </a:cxn>
              <a:cxn ang="0">
                <a:pos x="4053" y="5078"/>
              </a:cxn>
              <a:cxn ang="0">
                <a:pos x="2607" y="5067"/>
              </a:cxn>
              <a:cxn ang="0">
                <a:pos x="1151" y="4991"/>
              </a:cxn>
              <a:cxn ang="0">
                <a:pos x="629" y="4926"/>
              </a:cxn>
              <a:cxn ang="0">
                <a:pos x="140" y="4936"/>
              </a:cxn>
              <a:cxn ang="0">
                <a:pos x="31" y="4871"/>
              </a:cxn>
              <a:cxn ang="0">
                <a:pos x="184" y="4893"/>
              </a:cxn>
            </a:cxnLst>
            <a:rect l="0" t="0" r="r" b="b"/>
            <a:pathLst>
              <a:path w="4880" h="5111">
                <a:moveTo>
                  <a:pt x="97" y="4882"/>
                </a:moveTo>
                <a:cubicBezTo>
                  <a:pt x="146" y="4865"/>
                  <a:pt x="185" y="4834"/>
                  <a:pt x="227" y="4806"/>
                </a:cubicBezTo>
                <a:cubicBezTo>
                  <a:pt x="238" y="4799"/>
                  <a:pt x="249" y="4791"/>
                  <a:pt x="260" y="4784"/>
                </a:cubicBezTo>
                <a:cubicBezTo>
                  <a:pt x="271" y="4777"/>
                  <a:pt x="292" y="4763"/>
                  <a:pt x="292" y="4763"/>
                </a:cubicBezTo>
                <a:cubicBezTo>
                  <a:pt x="358" y="4664"/>
                  <a:pt x="457" y="4693"/>
                  <a:pt x="575" y="4686"/>
                </a:cubicBezTo>
                <a:cubicBezTo>
                  <a:pt x="597" y="4679"/>
                  <a:pt x="621" y="4678"/>
                  <a:pt x="640" y="4665"/>
                </a:cubicBezTo>
                <a:cubicBezTo>
                  <a:pt x="662" y="4650"/>
                  <a:pt x="680" y="4629"/>
                  <a:pt x="705" y="4621"/>
                </a:cubicBezTo>
                <a:cubicBezTo>
                  <a:pt x="752" y="4605"/>
                  <a:pt x="800" y="4594"/>
                  <a:pt x="847" y="4578"/>
                </a:cubicBezTo>
                <a:cubicBezTo>
                  <a:pt x="879" y="4567"/>
                  <a:pt x="912" y="4556"/>
                  <a:pt x="944" y="4545"/>
                </a:cubicBezTo>
                <a:cubicBezTo>
                  <a:pt x="955" y="4541"/>
                  <a:pt x="966" y="4538"/>
                  <a:pt x="977" y="4534"/>
                </a:cubicBezTo>
                <a:cubicBezTo>
                  <a:pt x="988" y="4530"/>
                  <a:pt x="1010" y="4523"/>
                  <a:pt x="1010" y="4523"/>
                </a:cubicBezTo>
                <a:cubicBezTo>
                  <a:pt x="1060" y="4447"/>
                  <a:pt x="1031" y="4472"/>
                  <a:pt x="1086" y="4437"/>
                </a:cubicBezTo>
                <a:cubicBezTo>
                  <a:pt x="1090" y="4426"/>
                  <a:pt x="1091" y="4414"/>
                  <a:pt x="1097" y="4404"/>
                </a:cubicBezTo>
                <a:cubicBezTo>
                  <a:pt x="1110" y="4381"/>
                  <a:pt x="1140" y="4339"/>
                  <a:pt x="1140" y="4339"/>
                </a:cubicBezTo>
                <a:cubicBezTo>
                  <a:pt x="1144" y="4328"/>
                  <a:pt x="1146" y="4316"/>
                  <a:pt x="1151" y="4306"/>
                </a:cubicBezTo>
                <a:cubicBezTo>
                  <a:pt x="1157" y="4294"/>
                  <a:pt x="1168" y="4286"/>
                  <a:pt x="1173" y="4274"/>
                </a:cubicBezTo>
                <a:cubicBezTo>
                  <a:pt x="1187" y="4242"/>
                  <a:pt x="1178" y="4226"/>
                  <a:pt x="1194" y="4197"/>
                </a:cubicBezTo>
                <a:cubicBezTo>
                  <a:pt x="1219" y="4152"/>
                  <a:pt x="1253" y="4110"/>
                  <a:pt x="1281" y="4067"/>
                </a:cubicBezTo>
                <a:cubicBezTo>
                  <a:pt x="1293" y="4048"/>
                  <a:pt x="1296" y="4024"/>
                  <a:pt x="1303" y="4002"/>
                </a:cubicBezTo>
                <a:cubicBezTo>
                  <a:pt x="1325" y="3937"/>
                  <a:pt x="1346" y="3871"/>
                  <a:pt x="1368" y="3806"/>
                </a:cubicBezTo>
                <a:cubicBezTo>
                  <a:pt x="1389" y="3744"/>
                  <a:pt x="1407" y="3685"/>
                  <a:pt x="1423" y="3621"/>
                </a:cubicBezTo>
                <a:cubicBezTo>
                  <a:pt x="1426" y="3609"/>
                  <a:pt x="1444" y="3607"/>
                  <a:pt x="1455" y="3600"/>
                </a:cubicBezTo>
                <a:cubicBezTo>
                  <a:pt x="1548" y="3461"/>
                  <a:pt x="1489" y="3321"/>
                  <a:pt x="1499" y="3132"/>
                </a:cubicBezTo>
                <a:cubicBezTo>
                  <a:pt x="1502" y="3080"/>
                  <a:pt x="1529" y="3020"/>
                  <a:pt x="1542" y="2969"/>
                </a:cubicBezTo>
                <a:cubicBezTo>
                  <a:pt x="1536" y="3069"/>
                  <a:pt x="1566" y="3240"/>
                  <a:pt x="1477" y="3111"/>
                </a:cubicBezTo>
                <a:cubicBezTo>
                  <a:pt x="1488" y="3058"/>
                  <a:pt x="1500" y="3037"/>
                  <a:pt x="1520" y="2991"/>
                </a:cubicBezTo>
                <a:cubicBezTo>
                  <a:pt x="1546" y="2931"/>
                  <a:pt x="1554" y="2868"/>
                  <a:pt x="1575" y="2806"/>
                </a:cubicBezTo>
                <a:cubicBezTo>
                  <a:pt x="1584" y="2679"/>
                  <a:pt x="1599" y="2578"/>
                  <a:pt x="1640" y="2459"/>
                </a:cubicBezTo>
                <a:cubicBezTo>
                  <a:pt x="1648" y="2403"/>
                  <a:pt x="1657" y="2327"/>
                  <a:pt x="1683" y="2274"/>
                </a:cubicBezTo>
                <a:cubicBezTo>
                  <a:pt x="1689" y="2262"/>
                  <a:pt x="1695" y="2250"/>
                  <a:pt x="1705" y="2241"/>
                </a:cubicBezTo>
                <a:cubicBezTo>
                  <a:pt x="1725" y="2224"/>
                  <a:pt x="1770" y="2198"/>
                  <a:pt x="1770" y="2198"/>
                </a:cubicBezTo>
                <a:cubicBezTo>
                  <a:pt x="1794" y="2127"/>
                  <a:pt x="1761" y="2195"/>
                  <a:pt x="1814" y="2154"/>
                </a:cubicBezTo>
                <a:cubicBezTo>
                  <a:pt x="1824" y="2146"/>
                  <a:pt x="1826" y="2130"/>
                  <a:pt x="1836" y="2122"/>
                </a:cubicBezTo>
                <a:cubicBezTo>
                  <a:pt x="1845" y="2115"/>
                  <a:pt x="1858" y="2116"/>
                  <a:pt x="1868" y="2111"/>
                </a:cubicBezTo>
                <a:cubicBezTo>
                  <a:pt x="1880" y="2105"/>
                  <a:pt x="1889" y="2094"/>
                  <a:pt x="1901" y="2089"/>
                </a:cubicBezTo>
                <a:cubicBezTo>
                  <a:pt x="1922" y="2080"/>
                  <a:pt x="1944" y="2074"/>
                  <a:pt x="1966" y="2067"/>
                </a:cubicBezTo>
                <a:cubicBezTo>
                  <a:pt x="1977" y="2063"/>
                  <a:pt x="1999" y="2056"/>
                  <a:pt x="1999" y="2056"/>
                </a:cubicBezTo>
                <a:cubicBezTo>
                  <a:pt x="2038" y="2070"/>
                  <a:pt x="2065" y="2093"/>
                  <a:pt x="2107" y="2100"/>
                </a:cubicBezTo>
                <a:cubicBezTo>
                  <a:pt x="2170" y="2111"/>
                  <a:pt x="2231" y="2113"/>
                  <a:pt x="2292" y="2133"/>
                </a:cubicBezTo>
                <a:cubicBezTo>
                  <a:pt x="2335" y="2129"/>
                  <a:pt x="2382" y="2140"/>
                  <a:pt x="2422" y="2122"/>
                </a:cubicBezTo>
                <a:cubicBezTo>
                  <a:pt x="2446" y="2111"/>
                  <a:pt x="2451" y="2078"/>
                  <a:pt x="2466" y="2056"/>
                </a:cubicBezTo>
                <a:cubicBezTo>
                  <a:pt x="2473" y="2045"/>
                  <a:pt x="2488" y="2024"/>
                  <a:pt x="2488" y="2024"/>
                </a:cubicBezTo>
                <a:cubicBezTo>
                  <a:pt x="2524" y="1905"/>
                  <a:pt x="2505" y="1777"/>
                  <a:pt x="2542" y="1665"/>
                </a:cubicBezTo>
                <a:cubicBezTo>
                  <a:pt x="2549" y="1512"/>
                  <a:pt x="2553" y="1394"/>
                  <a:pt x="2585" y="1252"/>
                </a:cubicBezTo>
                <a:cubicBezTo>
                  <a:pt x="2582" y="1194"/>
                  <a:pt x="2584" y="1135"/>
                  <a:pt x="2575" y="1078"/>
                </a:cubicBezTo>
                <a:cubicBezTo>
                  <a:pt x="2573" y="1065"/>
                  <a:pt x="2553" y="1059"/>
                  <a:pt x="2553" y="1046"/>
                </a:cubicBezTo>
                <a:cubicBezTo>
                  <a:pt x="2553" y="1033"/>
                  <a:pt x="2568" y="1024"/>
                  <a:pt x="2575" y="1013"/>
                </a:cubicBezTo>
                <a:cubicBezTo>
                  <a:pt x="2538" y="904"/>
                  <a:pt x="2578" y="785"/>
                  <a:pt x="2542" y="676"/>
                </a:cubicBezTo>
                <a:cubicBezTo>
                  <a:pt x="2549" y="575"/>
                  <a:pt x="2547" y="522"/>
                  <a:pt x="2575" y="437"/>
                </a:cubicBezTo>
                <a:cubicBezTo>
                  <a:pt x="2584" y="376"/>
                  <a:pt x="2581" y="348"/>
                  <a:pt x="2640" y="328"/>
                </a:cubicBezTo>
                <a:cubicBezTo>
                  <a:pt x="2760" y="343"/>
                  <a:pt x="2768" y="350"/>
                  <a:pt x="2922" y="328"/>
                </a:cubicBezTo>
                <a:cubicBezTo>
                  <a:pt x="2935" y="326"/>
                  <a:pt x="2942" y="308"/>
                  <a:pt x="2955" y="307"/>
                </a:cubicBezTo>
                <a:cubicBezTo>
                  <a:pt x="3081" y="297"/>
                  <a:pt x="3208" y="300"/>
                  <a:pt x="3335" y="296"/>
                </a:cubicBezTo>
                <a:cubicBezTo>
                  <a:pt x="3286" y="221"/>
                  <a:pt x="3284" y="256"/>
                  <a:pt x="3303" y="198"/>
                </a:cubicBezTo>
                <a:cubicBezTo>
                  <a:pt x="3288" y="191"/>
                  <a:pt x="3274" y="170"/>
                  <a:pt x="3259" y="176"/>
                </a:cubicBezTo>
                <a:cubicBezTo>
                  <a:pt x="3245" y="182"/>
                  <a:pt x="3248" y="205"/>
                  <a:pt x="3248" y="220"/>
                </a:cubicBezTo>
                <a:cubicBezTo>
                  <a:pt x="3248" y="232"/>
                  <a:pt x="3255" y="198"/>
                  <a:pt x="3259" y="187"/>
                </a:cubicBezTo>
                <a:cubicBezTo>
                  <a:pt x="3314" y="296"/>
                  <a:pt x="3267" y="208"/>
                  <a:pt x="3270" y="198"/>
                </a:cubicBezTo>
                <a:cubicBezTo>
                  <a:pt x="3278" y="173"/>
                  <a:pt x="3299" y="155"/>
                  <a:pt x="3314" y="133"/>
                </a:cubicBezTo>
                <a:cubicBezTo>
                  <a:pt x="3322" y="121"/>
                  <a:pt x="3343" y="126"/>
                  <a:pt x="3357" y="122"/>
                </a:cubicBezTo>
                <a:cubicBezTo>
                  <a:pt x="3407" y="108"/>
                  <a:pt x="3454" y="97"/>
                  <a:pt x="3498" y="68"/>
                </a:cubicBezTo>
                <a:cubicBezTo>
                  <a:pt x="3509" y="75"/>
                  <a:pt x="3518" y="87"/>
                  <a:pt x="3531" y="89"/>
                </a:cubicBezTo>
                <a:cubicBezTo>
                  <a:pt x="3567" y="94"/>
                  <a:pt x="3596" y="45"/>
                  <a:pt x="3574" y="13"/>
                </a:cubicBezTo>
                <a:cubicBezTo>
                  <a:pt x="3565" y="0"/>
                  <a:pt x="3553" y="35"/>
                  <a:pt x="3542" y="46"/>
                </a:cubicBezTo>
                <a:cubicBezTo>
                  <a:pt x="3515" y="126"/>
                  <a:pt x="3536" y="95"/>
                  <a:pt x="3487" y="144"/>
                </a:cubicBezTo>
                <a:cubicBezTo>
                  <a:pt x="3469" y="84"/>
                  <a:pt x="3471" y="130"/>
                  <a:pt x="3509" y="100"/>
                </a:cubicBezTo>
                <a:cubicBezTo>
                  <a:pt x="3519" y="92"/>
                  <a:pt x="3520" y="75"/>
                  <a:pt x="3531" y="68"/>
                </a:cubicBezTo>
                <a:cubicBezTo>
                  <a:pt x="3550" y="56"/>
                  <a:pt x="3596" y="46"/>
                  <a:pt x="3596" y="46"/>
                </a:cubicBezTo>
                <a:cubicBezTo>
                  <a:pt x="3879" y="57"/>
                  <a:pt x="3847" y="51"/>
                  <a:pt x="4042" y="100"/>
                </a:cubicBezTo>
                <a:cubicBezTo>
                  <a:pt x="4106" y="89"/>
                  <a:pt x="4143" y="67"/>
                  <a:pt x="4205" y="46"/>
                </a:cubicBezTo>
                <a:cubicBezTo>
                  <a:pt x="4216" y="42"/>
                  <a:pt x="4226" y="39"/>
                  <a:pt x="4237" y="35"/>
                </a:cubicBezTo>
                <a:cubicBezTo>
                  <a:pt x="4248" y="31"/>
                  <a:pt x="4270" y="24"/>
                  <a:pt x="4270" y="24"/>
                </a:cubicBezTo>
                <a:cubicBezTo>
                  <a:pt x="4370" y="32"/>
                  <a:pt x="4470" y="49"/>
                  <a:pt x="4563" y="89"/>
                </a:cubicBezTo>
                <a:cubicBezTo>
                  <a:pt x="4588" y="100"/>
                  <a:pt x="4615" y="109"/>
                  <a:pt x="4639" y="122"/>
                </a:cubicBezTo>
                <a:cubicBezTo>
                  <a:pt x="4662" y="135"/>
                  <a:pt x="4705" y="165"/>
                  <a:pt x="4705" y="165"/>
                </a:cubicBezTo>
                <a:cubicBezTo>
                  <a:pt x="4729" y="238"/>
                  <a:pt x="4696" y="161"/>
                  <a:pt x="4748" y="220"/>
                </a:cubicBezTo>
                <a:cubicBezTo>
                  <a:pt x="4765" y="240"/>
                  <a:pt x="4792" y="285"/>
                  <a:pt x="4792" y="285"/>
                </a:cubicBezTo>
                <a:cubicBezTo>
                  <a:pt x="4795" y="296"/>
                  <a:pt x="4798" y="307"/>
                  <a:pt x="4802" y="318"/>
                </a:cubicBezTo>
                <a:cubicBezTo>
                  <a:pt x="4809" y="340"/>
                  <a:pt x="4824" y="383"/>
                  <a:pt x="4824" y="383"/>
                </a:cubicBezTo>
                <a:cubicBezTo>
                  <a:pt x="4816" y="488"/>
                  <a:pt x="4804" y="577"/>
                  <a:pt x="4770" y="676"/>
                </a:cubicBezTo>
                <a:cubicBezTo>
                  <a:pt x="4778" y="945"/>
                  <a:pt x="4788" y="1003"/>
                  <a:pt x="4802" y="1209"/>
                </a:cubicBezTo>
                <a:cubicBezTo>
                  <a:pt x="4817" y="1437"/>
                  <a:pt x="4791" y="1348"/>
                  <a:pt x="4824" y="1448"/>
                </a:cubicBezTo>
                <a:cubicBezTo>
                  <a:pt x="4832" y="1615"/>
                  <a:pt x="4848" y="1770"/>
                  <a:pt x="4857" y="1937"/>
                </a:cubicBezTo>
                <a:cubicBezTo>
                  <a:pt x="4855" y="2068"/>
                  <a:pt x="4880" y="2534"/>
                  <a:pt x="4824" y="2752"/>
                </a:cubicBezTo>
                <a:cubicBezTo>
                  <a:pt x="4815" y="2862"/>
                  <a:pt x="4808" y="2971"/>
                  <a:pt x="4781" y="3078"/>
                </a:cubicBezTo>
                <a:cubicBezTo>
                  <a:pt x="4755" y="3439"/>
                  <a:pt x="4737" y="3855"/>
                  <a:pt x="4802" y="4208"/>
                </a:cubicBezTo>
                <a:cubicBezTo>
                  <a:pt x="4795" y="4392"/>
                  <a:pt x="4809" y="4565"/>
                  <a:pt x="4726" y="4730"/>
                </a:cubicBezTo>
                <a:cubicBezTo>
                  <a:pt x="4718" y="4780"/>
                  <a:pt x="4706" y="4822"/>
                  <a:pt x="4694" y="4871"/>
                </a:cubicBezTo>
                <a:cubicBezTo>
                  <a:pt x="4679" y="5064"/>
                  <a:pt x="4710" y="5018"/>
                  <a:pt x="4520" y="5034"/>
                </a:cubicBezTo>
                <a:cubicBezTo>
                  <a:pt x="4404" y="5073"/>
                  <a:pt x="4170" y="5072"/>
                  <a:pt x="4053" y="5078"/>
                </a:cubicBezTo>
                <a:cubicBezTo>
                  <a:pt x="3955" y="5090"/>
                  <a:pt x="3857" y="5098"/>
                  <a:pt x="3759" y="5110"/>
                </a:cubicBezTo>
                <a:cubicBezTo>
                  <a:pt x="3331" y="5105"/>
                  <a:pt x="3002" y="5111"/>
                  <a:pt x="2607" y="5067"/>
                </a:cubicBezTo>
                <a:cubicBezTo>
                  <a:pt x="2506" y="5032"/>
                  <a:pt x="2386" y="5032"/>
                  <a:pt x="2281" y="5023"/>
                </a:cubicBezTo>
                <a:cubicBezTo>
                  <a:pt x="1914" y="4938"/>
                  <a:pt x="1510" y="4995"/>
                  <a:pt x="1151" y="4991"/>
                </a:cubicBezTo>
                <a:cubicBezTo>
                  <a:pt x="1085" y="4987"/>
                  <a:pt x="964" y="4981"/>
                  <a:pt x="890" y="4969"/>
                </a:cubicBezTo>
                <a:cubicBezTo>
                  <a:pt x="797" y="4954"/>
                  <a:pt x="724" y="4935"/>
                  <a:pt x="629" y="4926"/>
                </a:cubicBezTo>
                <a:cubicBezTo>
                  <a:pt x="549" y="4910"/>
                  <a:pt x="469" y="4913"/>
                  <a:pt x="390" y="4893"/>
                </a:cubicBezTo>
                <a:cubicBezTo>
                  <a:pt x="276" y="4901"/>
                  <a:pt x="235" y="4907"/>
                  <a:pt x="140" y="4936"/>
                </a:cubicBezTo>
                <a:cubicBezTo>
                  <a:pt x="122" y="4882"/>
                  <a:pt x="140" y="4907"/>
                  <a:pt x="64" y="4882"/>
                </a:cubicBezTo>
                <a:cubicBezTo>
                  <a:pt x="53" y="4878"/>
                  <a:pt x="31" y="4871"/>
                  <a:pt x="31" y="4871"/>
                </a:cubicBezTo>
                <a:cubicBezTo>
                  <a:pt x="127" y="4839"/>
                  <a:pt x="0" y="4869"/>
                  <a:pt x="86" y="4893"/>
                </a:cubicBezTo>
                <a:cubicBezTo>
                  <a:pt x="117" y="4902"/>
                  <a:pt x="151" y="4893"/>
                  <a:pt x="184" y="4893"/>
                </a:cubicBezTo>
              </a:path>
            </a:pathLst>
          </a:custGeom>
          <a:solidFill>
            <a:srgbClr val="0099CC">
              <a:alpha val="39999"/>
            </a:srgbClr>
          </a:solidFill>
          <a:ln w="9525" cap="flat" cmpd="sng">
            <a:noFill/>
            <a:prstDash val="solid"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</a:endParaRPr>
          </a:p>
        </p:txBody>
      </p:sp>
      <p:sp>
        <p:nvSpPr>
          <p:cNvPr id="124932" name="Freeform 4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</a:endParaRPr>
          </a:p>
        </p:txBody>
      </p:sp>
      <p:sp>
        <p:nvSpPr>
          <p:cNvPr id="124933" name="Rectangle 5"/>
          <p:cNvSpPr>
            <a:spLocks noGrp="1" noChangeArrowheads="1"/>
          </p:cNvSpPr>
          <p:nvPr>
            <p:ph type="title"/>
          </p:nvPr>
        </p:nvSpPr>
        <p:spPr>
          <a:xfrm>
            <a:off x="107504" y="228600"/>
            <a:ext cx="2864296" cy="10668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ea typeface="ＭＳ Ｐゴシック" charset="0"/>
              </a:rPr>
              <a:t>المرحلة اليسرى</a:t>
            </a:r>
            <a:endParaRPr lang="en-US" sz="4000" dirty="0">
              <a:ea typeface="ＭＳ Ｐゴシック" charset="0"/>
            </a:endParaRPr>
          </a:p>
        </p:txBody>
      </p:sp>
      <p:sp>
        <p:nvSpPr>
          <p:cNvPr id="124934" name="Rectangle 6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ar-JO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المرحلة اليمنى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24935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</a:endParaRPr>
          </a:p>
        </p:txBody>
      </p:sp>
      <p:sp>
        <p:nvSpPr>
          <p:cNvPr id="124936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</a:endParaRPr>
          </a:p>
        </p:txBody>
      </p:sp>
      <p:sp>
        <p:nvSpPr>
          <p:cNvPr id="124937" name="Freeform 9"/>
          <p:cNvSpPr>
            <a:spLocks/>
          </p:cNvSpPr>
          <p:nvPr/>
        </p:nvSpPr>
        <p:spPr bwMode="auto">
          <a:xfrm>
            <a:off x="-180975" y="1081088"/>
            <a:ext cx="6118225" cy="6130925"/>
          </a:xfrm>
          <a:custGeom>
            <a:avLst/>
            <a:gdLst/>
            <a:ahLst/>
            <a:cxnLst>
              <a:cxn ang="0">
                <a:pos x="375" y="3525"/>
              </a:cxn>
              <a:cxn ang="0">
                <a:pos x="733" y="3492"/>
              </a:cxn>
              <a:cxn ang="0">
                <a:pos x="1049" y="3427"/>
              </a:cxn>
              <a:cxn ang="0">
                <a:pos x="1212" y="3340"/>
              </a:cxn>
              <a:cxn ang="0">
                <a:pos x="1559" y="3123"/>
              </a:cxn>
              <a:cxn ang="0">
                <a:pos x="1733" y="2938"/>
              </a:cxn>
              <a:cxn ang="0">
                <a:pos x="1875" y="2721"/>
              </a:cxn>
              <a:cxn ang="0">
                <a:pos x="2092" y="2405"/>
              </a:cxn>
              <a:cxn ang="0">
                <a:pos x="2103" y="2373"/>
              </a:cxn>
              <a:cxn ang="0">
                <a:pos x="2222" y="2156"/>
              </a:cxn>
              <a:cxn ang="0">
                <a:pos x="2364" y="1938"/>
              </a:cxn>
              <a:cxn ang="0">
                <a:pos x="2483" y="1493"/>
              </a:cxn>
              <a:cxn ang="0">
                <a:pos x="2635" y="949"/>
              </a:cxn>
              <a:cxn ang="0">
                <a:pos x="2864" y="330"/>
              </a:cxn>
              <a:cxn ang="0">
                <a:pos x="2951" y="91"/>
              </a:cxn>
              <a:cxn ang="0">
                <a:pos x="3146" y="58"/>
              </a:cxn>
              <a:cxn ang="0">
                <a:pos x="3787" y="265"/>
              </a:cxn>
              <a:cxn ang="0">
                <a:pos x="3733" y="906"/>
              </a:cxn>
              <a:cxn ang="0">
                <a:pos x="3418" y="982"/>
              </a:cxn>
              <a:cxn ang="0">
                <a:pos x="3385" y="917"/>
              </a:cxn>
              <a:cxn ang="0">
                <a:pos x="3092" y="1004"/>
              </a:cxn>
              <a:cxn ang="0">
                <a:pos x="2994" y="1080"/>
              </a:cxn>
              <a:cxn ang="0">
                <a:pos x="2961" y="1145"/>
              </a:cxn>
              <a:cxn ang="0">
                <a:pos x="2798" y="1710"/>
              </a:cxn>
              <a:cxn ang="0">
                <a:pos x="2668" y="2503"/>
              </a:cxn>
              <a:cxn ang="0">
                <a:pos x="2527" y="3025"/>
              </a:cxn>
              <a:cxn ang="0">
                <a:pos x="2472" y="3123"/>
              </a:cxn>
              <a:cxn ang="0">
                <a:pos x="2331" y="3318"/>
              </a:cxn>
              <a:cxn ang="0">
                <a:pos x="2005" y="3460"/>
              </a:cxn>
              <a:cxn ang="0">
                <a:pos x="1538" y="3590"/>
              </a:cxn>
              <a:cxn ang="0">
                <a:pos x="1407" y="3699"/>
              </a:cxn>
              <a:cxn ang="0">
                <a:pos x="1331" y="3775"/>
              </a:cxn>
              <a:cxn ang="0">
                <a:pos x="1016" y="3862"/>
              </a:cxn>
              <a:cxn ang="0">
                <a:pos x="5" y="3775"/>
              </a:cxn>
              <a:cxn ang="0">
                <a:pos x="125" y="3612"/>
              </a:cxn>
              <a:cxn ang="0">
                <a:pos x="179" y="3568"/>
              </a:cxn>
            </a:cxnLst>
            <a:rect l="0" t="0" r="r" b="b"/>
            <a:pathLst>
              <a:path w="3854" h="3862">
                <a:moveTo>
                  <a:pt x="81" y="3579"/>
                </a:moveTo>
                <a:cubicBezTo>
                  <a:pt x="201" y="3571"/>
                  <a:pt x="270" y="3561"/>
                  <a:pt x="375" y="3525"/>
                </a:cubicBezTo>
                <a:cubicBezTo>
                  <a:pt x="447" y="3501"/>
                  <a:pt x="527" y="3518"/>
                  <a:pt x="603" y="3514"/>
                </a:cubicBezTo>
                <a:cubicBezTo>
                  <a:pt x="671" y="3491"/>
                  <a:pt x="613" y="3508"/>
                  <a:pt x="733" y="3492"/>
                </a:cubicBezTo>
                <a:cubicBezTo>
                  <a:pt x="794" y="3484"/>
                  <a:pt x="848" y="3460"/>
                  <a:pt x="907" y="3449"/>
                </a:cubicBezTo>
                <a:cubicBezTo>
                  <a:pt x="972" y="3437"/>
                  <a:pt x="991" y="3443"/>
                  <a:pt x="1049" y="3427"/>
                </a:cubicBezTo>
                <a:cubicBezTo>
                  <a:pt x="1124" y="3406"/>
                  <a:pt x="1112" y="3406"/>
                  <a:pt x="1179" y="3362"/>
                </a:cubicBezTo>
                <a:cubicBezTo>
                  <a:pt x="1190" y="3355"/>
                  <a:pt x="1212" y="3340"/>
                  <a:pt x="1212" y="3340"/>
                </a:cubicBezTo>
                <a:cubicBezTo>
                  <a:pt x="1240" y="3297"/>
                  <a:pt x="1286" y="3283"/>
                  <a:pt x="1331" y="3253"/>
                </a:cubicBezTo>
                <a:cubicBezTo>
                  <a:pt x="1404" y="3204"/>
                  <a:pt x="1476" y="3152"/>
                  <a:pt x="1559" y="3123"/>
                </a:cubicBezTo>
                <a:cubicBezTo>
                  <a:pt x="1606" y="3053"/>
                  <a:pt x="1640" y="3033"/>
                  <a:pt x="1701" y="2971"/>
                </a:cubicBezTo>
                <a:cubicBezTo>
                  <a:pt x="1712" y="2960"/>
                  <a:pt x="1724" y="2951"/>
                  <a:pt x="1733" y="2938"/>
                </a:cubicBezTo>
                <a:cubicBezTo>
                  <a:pt x="1748" y="2916"/>
                  <a:pt x="1777" y="2873"/>
                  <a:pt x="1777" y="2873"/>
                </a:cubicBezTo>
                <a:cubicBezTo>
                  <a:pt x="1799" y="2809"/>
                  <a:pt x="1816" y="2758"/>
                  <a:pt x="1875" y="2721"/>
                </a:cubicBezTo>
                <a:cubicBezTo>
                  <a:pt x="1921" y="2650"/>
                  <a:pt x="1966" y="2551"/>
                  <a:pt x="2038" y="2503"/>
                </a:cubicBezTo>
                <a:lnTo>
                  <a:pt x="2092" y="2405"/>
                </a:lnTo>
                <a:cubicBezTo>
                  <a:pt x="2092" y="2405"/>
                  <a:pt x="2092" y="2405"/>
                  <a:pt x="2092" y="2405"/>
                </a:cubicBezTo>
                <a:cubicBezTo>
                  <a:pt x="2096" y="2394"/>
                  <a:pt x="2096" y="2382"/>
                  <a:pt x="2103" y="2373"/>
                </a:cubicBezTo>
                <a:cubicBezTo>
                  <a:pt x="2111" y="2363"/>
                  <a:pt x="2124" y="2358"/>
                  <a:pt x="2135" y="2351"/>
                </a:cubicBezTo>
                <a:cubicBezTo>
                  <a:pt x="2158" y="2282"/>
                  <a:pt x="2193" y="2222"/>
                  <a:pt x="2222" y="2156"/>
                </a:cubicBezTo>
                <a:cubicBezTo>
                  <a:pt x="2250" y="2093"/>
                  <a:pt x="2260" y="2044"/>
                  <a:pt x="2320" y="2003"/>
                </a:cubicBezTo>
                <a:cubicBezTo>
                  <a:pt x="2335" y="1981"/>
                  <a:pt x="2355" y="1963"/>
                  <a:pt x="2364" y="1938"/>
                </a:cubicBezTo>
                <a:cubicBezTo>
                  <a:pt x="2382" y="1887"/>
                  <a:pt x="2399" y="1831"/>
                  <a:pt x="2429" y="1786"/>
                </a:cubicBezTo>
                <a:cubicBezTo>
                  <a:pt x="2449" y="1688"/>
                  <a:pt x="2463" y="1591"/>
                  <a:pt x="2483" y="1493"/>
                </a:cubicBezTo>
                <a:cubicBezTo>
                  <a:pt x="2498" y="1419"/>
                  <a:pt x="2528" y="1347"/>
                  <a:pt x="2548" y="1275"/>
                </a:cubicBezTo>
                <a:cubicBezTo>
                  <a:pt x="2578" y="1167"/>
                  <a:pt x="2599" y="1056"/>
                  <a:pt x="2635" y="949"/>
                </a:cubicBezTo>
                <a:cubicBezTo>
                  <a:pt x="2627" y="783"/>
                  <a:pt x="2599" y="566"/>
                  <a:pt x="2701" y="417"/>
                </a:cubicBezTo>
                <a:cubicBezTo>
                  <a:pt x="2728" y="328"/>
                  <a:pt x="2773" y="340"/>
                  <a:pt x="2864" y="330"/>
                </a:cubicBezTo>
                <a:cubicBezTo>
                  <a:pt x="2907" y="301"/>
                  <a:pt x="2900" y="284"/>
                  <a:pt x="2929" y="243"/>
                </a:cubicBezTo>
                <a:cubicBezTo>
                  <a:pt x="2938" y="193"/>
                  <a:pt x="2930" y="138"/>
                  <a:pt x="2951" y="91"/>
                </a:cubicBezTo>
                <a:cubicBezTo>
                  <a:pt x="2963" y="64"/>
                  <a:pt x="3008" y="73"/>
                  <a:pt x="3037" y="69"/>
                </a:cubicBezTo>
                <a:cubicBezTo>
                  <a:pt x="3073" y="64"/>
                  <a:pt x="3110" y="59"/>
                  <a:pt x="3146" y="58"/>
                </a:cubicBezTo>
                <a:cubicBezTo>
                  <a:pt x="3298" y="52"/>
                  <a:pt x="3451" y="51"/>
                  <a:pt x="3603" y="47"/>
                </a:cubicBezTo>
                <a:cubicBezTo>
                  <a:pt x="3854" y="63"/>
                  <a:pt x="3763" y="0"/>
                  <a:pt x="3787" y="265"/>
                </a:cubicBezTo>
                <a:cubicBezTo>
                  <a:pt x="3788" y="276"/>
                  <a:pt x="3794" y="286"/>
                  <a:pt x="3798" y="297"/>
                </a:cubicBezTo>
                <a:cubicBezTo>
                  <a:pt x="3790" y="497"/>
                  <a:pt x="3798" y="714"/>
                  <a:pt x="3733" y="906"/>
                </a:cubicBezTo>
                <a:cubicBezTo>
                  <a:pt x="3720" y="943"/>
                  <a:pt x="3668" y="949"/>
                  <a:pt x="3635" y="971"/>
                </a:cubicBezTo>
                <a:cubicBezTo>
                  <a:pt x="3575" y="1011"/>
                  <a:pt x="3490" y="978"/>
                  <a:pt x="3418" y="982"/>
                </a:cubicBezTo>
                <a:cubicBezTo>
                  <a:pt x="3400" y="978"/>
                  <a:pt x="3364" y="989"/>
                  <a:pt x="3364" y="971"/>
                </a:cubicBezTo>
                <a:cubicBezTo>
                  <a:pt x="3364" y="901"/>
                  <a:pt x="3471" y="943"/>
                  <a:pt x="3385" y="917"/>
                </a:cubicBezTo>
                <a:cubicBezTo>
                  <a:pt x="3291" y="946"/>
                  <a:pt x="3454" y="898"/>
                  <a:pt x="3255" y="938"/>
                </a:cubicBezTo>
                <a:cubicBezTo>
                  <a:pt x="3192" y="951"/>
                  <a:pt x="3150" y="984"/>
                  <a:pt x="3092" y="1004"/>
                </a:cubicBezTo>
                <a:cubicBezTo>
                  <a:pt x="3081" y="1015"/>
                  <a:pt x="3071" y="1027"/>
                  <a:pt x="3059" y="1036"/>
                </a:cubicBezTo>
                <a:cubicBezTo>
                  <a:pt x="3038" y="1052"/>
                  <a:pt x="2994" y="1080"/>
                  <a:pt x="2994" y="1080"/>
                </a:cubicBezTo>
                <a:cubicBezTo>
                  <a:pt x="2990" y="1091"/>
                  <a:pt x="2988" y="1102"/>
                  <a:pt x="2983" y="1112"/>
                </a:cubicBezTo>
                <a:cubicBezTo>
                  <a:pt x="2977" y="1124"/>
                  <a:pt x="2966" y="1133"/>
                  <a:pt x="2961" y="1145"/>
                </a:cubicBezTo>
                <a:cubicBezTo>
                  <a:pt x="2940" y="1193"/>
                  <a:pt x="2920" y="1256"/>
                  <a:pt x="2907" y="1308"/>
                </a:cubicBezTo>
                <a:cubicBezTo>
                  <a:pt x="2872" y="1443"/>
                  <a:pt x="2842" y="1578"/>
                  <a:pt x="2798" y="1710"/>
                </a:cubicBezTo>
                <a:cubicBezTo>
                  <a:pt x="2780" y="1763"/>
                  <a:pt x="2773" y="1820"/>
                  <a:pt x="2755" y="1873"/>
                </a:cubicBezTo>
                <a:cubicBezTo>
                  <a:pt x="2738" y="2075"/>
                  <a:pt x="2790" y="2325"/>
                  <a:pt x="2668" y="2503"/>
                </a:cubicBezTo>
                <a:cubicBezTo>
                  <a:pt x="2635" y="2634"/>
                  <a:pt x="2597" y="2762"/>
                  <a:pt x="2570" y="2895"/>
                </a:cubicBezTo>
                <a:cubicBezTo>
                  <a:pt x="2566" y="2916"/>
                  <a:pt x="2543" y="3001"/>
                  <a:pt x="2527" y="3025"/>
                </a:cubicBezTo>
                <a:cubicBezTo>
                  <a:pt x="2512" y="3047"/>
                  <a:pt x="2483" y="3090"/>
                  <a:pt x="2483" y="3090"/>
                </a:cubicBezTo>
                <a:cubicBezTo>
                  <a:pt x="2479" y="3101"/>
                  <a:pt x="2479" y="3114"/>
                  <a:pt x="2472" y="3123"/>
                </a:cubicBezTo>
                <a:cubicBezTo>
                  <a:pt x="2453" y="3147"/>
                  <a:pt x="2407" y="3188"/>
                  <a:pt x="2407" y="3188"/>
                </a:cubicBezTo>
                <a:cubicBezTo>
                  <a:pt x="2386" y="3250"/>
                  <a:pt x="2378" y="3272"/>
                  <a:pt x="2331" y="3318"/>
                </a:cubicBezTo>
                <a:cubicBezTo>
                  <a:pt x="2304" y="3398"/>
                  <a:pt x="2207" y="3396"/>
                  <a:pt x="2135" y="3405"/>
                </a:cubicBezTo>
                <a:cubicBezTo>
                  <a:pt x="2089" y="3421"/>
                  <a:pt x="2053" y="3444"/>
                  <a:pt x="2005" y="3460"/>
                </a:cubicBezTo>
                <a:cubicBezTo>
                  <a:pt x="1949" y="3479"/>
                  <a:pt x="1887" y="3484"/>
                  <a:pt x="1831" y="3503"/>
                </a:cubicBezTo>
                <a:cubicBezTo>
                  <a:pt x="1734" y="3536"/>
                  <a:pt x="1634" y="3557"/>
                  <a:pt x="1538" y="3590"/>
                </a:cubicBezTo>
                <a:cubicBezTo>
                  <a:pt x="1516" y="3612"/>
                  <a:pt x="1498" y="3638"/>
                  <a:pt x="1472" y="3655"/>
                </a:cubicBezTo>
                <a:cubicBezTo>
                  <a:pt x="1450" y="3670"/>
                  <a:pt x="1407" y="3699"/>
                  <a:pt x="1407" y="3699"/>
                </a:cubicBezTo>
                <a:cubicBezTo>
                  <a:pt x="1348" y="3789"/>
                  <a:pt x="1427" y="3683"/>
                  <a:pt x="1353" y="3742"/>
                </a:cubicBezTo>
                <a:cubicBezTo>
                  <a:pt x="1343" y="3750"/>
                  <a:pt x="1341" y="3767"/>
                  <a:pt x="1331" y="3775"/>
                </a:cubicBezTo>
                <a:cubicBezTo>
                  <a:pt x="1323" y="3781"/>
                  <a:pt x="1258" y="3796"/>
                  <a:pt x="1255" y="3797"/>
                </a:cubicBezTo>
                <a:cubicBezTo>
                  <a:pt x="1175" y="3819"/>
                  <a:pt x="1097" y="3842"/>
                  <a:pt x="1016" y="3862"/>
                </a:cubicBezTo>
                <a:cubicBezTo>
                  <a:pt x="703" y="3855"/>
                  <a:pt x="525" y="3841"/>
                  <a:pt x="234" y="3829"/>
                </a:cubicBezTo>
                <a:cubicBezTo>
                  <a:pt x="154" y="3809"/>
                  <a:pt x="87" y="3785"/>
                  <a:pt x="5" y="3775"/>
                </a:cubicBezTo>
                <a:cubicBezTo>
                  <a:pt x="11" y="3728"/>
                  <a:pt x="0" y="3673"/>
                  <a:pt x="27" y="3634"/>
                </a:cubicBezTo>
                <a:cubicBezTo>
                  <a:pt x="33" y="3625"/>
                  <a:pt x="115" y="3614"/>
                  <a:pt x="125" y="3612"/>
                </a:cubicBezTo>
                <a:cubicBezTo>
                  <a:pt x="132" y="3601"/>
                  <a:pt x="137" y="3587"/>
                  <a:pt x="147" y="3579"/>
                </a:cubicBezTo>
                <a:cubicBezTo>
                  <a:pt x="156" y="3572"/>
                  <a:pt x="179" y="3568"/>
                  <a:pt x="179" y="3568"/>
                </a:cubicBezTo>
              </a:path>
            </a:pathLst>
          </a:custGeom>
          <a:solidFill>
            <a:srgbClr val="FF5050">
              <a:alpha val="47000"/>
            </a:srgbClr>
          </a:solidFill>
          <a:ln w="9525" cap="flat" cmpd="sng">
            <a:noFill/>
            <a:prstDash val="solid"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</a:endParaRPr>
          </a:p>
        </p:txBody>
      </p:sp>
      <p:sp>
        <p:nvSpPr>
          <p:cNvPr id="109577" name="Text Box 10"/>
          <p:cNvSpPr txBox="1">
            <a:spLocks noChangeArrowheads="1"/>
          </p:cNvSpPr>
          <p:nvPr/>
        </p:nvSpPr>
        <p:spPr bwMode="auto">
          <a:xfrm>
            <a:off x="2971800" y="228600"/>
            <a:ext cx="2895600" cy="107721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ar-JO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السفر في     إسرائيل القديمة</a:t>
            </a:r>
            <a:endParaRPr lang="en-US" sz="32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24939" name="Freeform 11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</a:endParaRPr>
          </a:p>
        </p:txBody>
      </p:sp>
      <p:sp>
        <p:nvSpPr>
          <p:cNvPr id="124940" name="Text Box 12"/>
          <p:cNvSpPr txBox="1">
            <a:spLocks noChangeArrowheads="1"/>
          </p:cNvSpPr>
          <p:nvPr/>
        </p:nvSpPr>
        <p:spPr bwMode="auto">
          <a:xfrm>
            <a:off x="381000" y="1600200"/>
            <a:ext cx="2776121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ctr"/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غرباً وشمالاً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941" name="Text Box 13"/>
          <p:cNvSpPr txBox="1">
            <a:spLocks noChangeArrowheads="1"/>
          </p:cNvSpPr>
          <p:nvPr/>
        </p:nvSpPr>
        <p:spPr bwMode="auto">
          <a:xfrm>
            <a:off x="5867400" y="1600200"/>
            <a:ext cx="273825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ctr"/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شرقاً وجنوباً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59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4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4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24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40" grpId="0"/>
      <p:bldP spid="12494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61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1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143000" y="228600"/>
            <a:ext cx="7162800" cy="7620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موقع إسرائيل الإستراتيجي</a:t>
            </a:r>
            <a:endParaRPr lang="en-US" sz="40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04163" name="Oval 4"/>
          <p:cNvSpPr>
            <a:spLocks noChangeArrowheads="1"/>
          </p:cNvSpPr>
          <p:nvPr/>
        </p:nvSpPr>
        <p:spPr bwMode="auto">
          <a:xfrm>
            <a:off x="5702491" y="3352800"/>
            <a:ext cx="1066800" cy="1905000"/>
          </a:xfrm>
          <a:prstGeom prst="ellips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1493" name="AutoShape 5"/>
          <p:cNvSpPr>
            <a:spLocks noChangeArrowheads="1"/>
          </p:cNvSpPr>
          <p:nvPr/>
        </p:nvSpPr>
        <p:spPr bwMode="auto">
          <a:xfrm rot="6298269">
            <a:off x="5174442" y="1570038"/>
            <a:ext cx="2286000" cy="17526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1495" name="AutoShape 7"/>
          <p:cNvSpPr>
            <a:spLocks noChangeArrowheads="1"/>
          </p:cNvSpPr>
          <p:nvPr/>
        </p:nvSpPr>
        <p:spPr bwMode="auto">
          <a:xfrm rot="17525952" flipV="1">
            <a:off x="4237817" y="4376737"/>
            <a:ext cx="2038350" cy="16668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1496" name="Rectangle 8"/>
          <p:cNvSpPr>
            <a:spLocks noChangeArrowheads="1"/>
          </p:cNvSpPr>
          <p:nvPr/>
        </p:nvSpPr>
        <p:spPr bwMode="auto">
          <a:xfrm>
            <a:off x="0" y="2362200"/>
            <a:ext cx="3352800" cy="304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9863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endParaRPr kumimoji="0" lang="ar-JO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863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endParaRPr kumimoji="0" lang="ar-JO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863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endParaRPr kumimoji="0" lang="ar-JO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863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ar-JO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كيف وضعك الله           في مكان استراتيجي لتحقيق مقاصده؟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1497" name="WordArt 9"/>
          <p:cNvSpPr>
            <a:spLocks noChangeArrowheads="1" noChangeShapeType="1" noTextEdit="1"/>
          </p:cNvSpPr>
          <p:nvPr/>
        </p:nvSpPr>
        <p:spPr bwMode="auto">
          <a:xfrm>
            <a:off x="-22225" y="1905000"/>
            <a:ext cx="3375025" cy="1676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61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/>
                <a:ea typeface="Impact"/>
                <a:cs typeface="Impact"/>
              </a:rPr>
              <a:t>سؤال للتفكير</a:t>
            </a:r>
            <a:endParaRPr kumimoji="0" lang="en-US" sz="3600" b="0" i="0" u="none" strike="noStrike" kern="10" cap="none" spc="0" normalizeH="0" baseline="0" noProof="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Impact"/>
              <a:ea typeface="Impact"/>
              <a:cs typeface="Impact"/>
            </a:endParaRPr>
          </a:p>
        </p:txBody>
      </p:sp>
      <p:sp>
        <p:nvSpPr>
          <p:cNvPr id="191498" name="Rectangle 10"/>
          <p:cNvSpPr>
            <a:spLocks noChangeArrowheads="1"/>
          </p:cNvSpPr>
          <p:nvPr/>
        </p:nvSpPr>
        <p:spPr bwMode="auto">
          <a:xfrm>
            <a:off x="-22224" y="5588000"/>
            <a:ext cx="9166224" cy="1270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169863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ar-JO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هكذا قال السيد الرب هذه أورشليم في وسط الشعوب قد أقمتها وحواليها الأراضي</a:t>
            </a:r>
          </a:p>
          <a:p>
            <a:pPr marL="169863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(حز 5: 5)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91494" name="AutoShape 6"/>
          <p:cNvSpPr>
            <a:spLocks noChangeArrowheads="1"/>
          </p:cNvSpPr>
          <p:nvPr/>
        </p:nvSpPr>
        <p:spPr bwMode="auto">
          <a:xfrm rot="7220944" flipV="1">
            <a:off x="6579379" y="1905000"/>
            <a:ext cx="2286000" cy="18288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1499" name="Text Box 11"/>
          <p:cNvSpPr txBox="1">
            <a:spLocks noChangeArrowheads="1"/>
          </p:cNvSpPr>
          <p:nvPr/>
        </p:nvSpPr>
        <p:spPr bwMode="auto">
          <a:xfrm>
            <a:off x="9291638" y="0"/>
            <a:ext cx="60960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26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61554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1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1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1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96" grpId="0" animBg="1"/>
      <p:bldP spid="191497" grpId="0" animBg="1"/>
      <p:bldP spid="19149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3182131097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37422"/>
            <a:ext cx="9144000" cy="819970"/>
          </a:xfrm>
        </p:spPr>
        <p:txBody>
          <a:bodyPr/>
          <a:lstStyle/>
          <a:p>
            <a:pPr rtl="1" eaLnBrk="1" hangingPunct="1">
              <a:defRPr/>
            </a:pPr>
            <a:r>
              <a:rPr lang="ar-JO" sz="24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الرابط للعرض التقديميِّ "جغرافيا </a:t>
            </a:r>
            <a:r>
              <a:rPr lang="ar-SA" sz="24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الكتاب المقدَّس</a:t>
            </a:r>
            <a:r>
              <a:rPr lang="ar-JO" sz="24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" متاحٌ على الموقع الإلكترونيّ:</a:t>
            </a:r>
            <a:br>
              <a:rPr lang="ar-JO" sz="24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24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BibleStudyDownloads.org</a:t>
            </a: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-27384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3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JO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</a:t>
            </a: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حصل على هذا العرض التقديمي مجانًا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58416"/>
            <a:ext cx="9232347" cy="5484594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8385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ineret02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269413" cy="695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28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071768" y="0"/>
            <a:ext cx="3720230" cy="1446550"/>
          </a:xfrm>
          <a:noFill/>
        </p:spPr>
        <p:txBody>
          <a:bodyPr wrap="square" rtlCol="0">
            <a:spAutoFit/>
          </a:bodyPr>
          <a:lstStyle/>
          <a:p>
            <a:pPr fontAlgn="t">
              <a:spcBef>
                <a:spcPct val="50000"/>
              </a:spcBef>
            </a:pPr>
            <a:r>
              <a:rPr lang="ar-JO" kern="1200" dirty="0">
                <a:solidFill>
                  <a:schemeClr val="tx1"/>
                </a:solidFill>
                <a:effectLst>
                  <a:glow rad="228600">
                    <a:schemeClr val="bg2">
                      <a:alpha val="88000"/>
                    </a:schemeClr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بحر</a:t>
            </a:r>
            <a:br>
              <a:rPr lang="ar-JO" kern="1200" dirty="0">
                <a:solidFill>
                  <a:schemeClr val="tx1"/>
                </a:solidFill>
                <a:effectLst>
                  <a:glow rad="228600">
                    <a:schemeClr val="bg2">
                      <a:alpha val="88000"/>
                    </a:schemeClr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kern="1200" dirty="0">
                <a:solidFill>
                  <a:schemeClr val="tx1"/>
                </a:solidFill>
                <a:effectLst>
                  <a:glow rad="228600">
                    <a:schemeClr val="bg2">
                      <a:alpha val="88000"/>
                    </a:schemeClr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الجليل</a:t>
            </a:r>
            <a:endParaRPr lang="en-US" kern="1200" dirty="0">
              <a:solidFill>
                <a:schemeClr val="tx1"/>
              </a:solidFill>
              <a:effectLst>
                <a:glow rad="228600">
                  <a:schemeClr val="bg2">
                    <a:alpha val="88000"/>
                  </a:schemeClr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22884" name="Rectangle 4"/>
          <p:cNvSpPr>
            <a:spLocks noRot="1" noChangeArrowheads="1"/>
          </p:cNvSpPr>
          <p:nvPr/>
        </p:nvSpPr>
        <p:spPr bwMode="auto">
          <a:xfrm>
            <a:off x="5492697" y="2708920"/>
            <a:ext cx="3299301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ar-JO" sz="4400" b="1" dirty="0">
                <a:effectLst>
                  <a:glow rad="228600">
                    <a:schemeClr val="bg2">
                      <a:alpha val="88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(الشاطئ الشمالي</a:t>
            </a:r>
          </a:p>
          <a:p>
            <a:pPr algn="ctr"/>
            <a:r>
              <a:rPr lang="ar-JO" sz="4400" b="1" dirty="0">
                <a:effectLst>
                  <a:glow rad="228600">
                    <a:schemeClr val="bg2">
                      <a:alpha val="88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باتجاه الشرق)</a:t>
            </a:r>
            <a:endParaRPr lang="en-US" sz="4400" b="1" dirty="0">
              <a:effectLst>
                <a:glow rad="228600">
                  <a:schemeClr val="bg2">
                    <a:alpha val="88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-33826"/>
            <a:ext cx="2627784" cy="654514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9pPr>
          </a:lstStyle>
          <a:p>
            <a:pPr eaLnBrk="1" hangingPunct="1">
              <a:defRPr/>
            </a:pPr>
            <a:r>
              <a:rPr lang="ar-JO" sz="2800" b="1" kern="0" dirty="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أربيل</a:t>
            </a:r>
            <a:endParaRPr lang="en-US" sz="2800" b="1" kern="0" dirty="0">
              <a:solidFill>
                <a:srgbClr val="FFFFFF"/>
              </a:solidFill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9738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ineret00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688" y="-26988"/>
            <a:ext cx="9291638" cy="696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826"/>
            <a:ext cx="2627784" cy="654514"/>
          </a:xfrm>
          <a:solidFill>
            <a:schemeClr val="tx1"/>
          </a:solidFill>
        </p:spPr>
        <p:txBody>
          <a:bodyPr/>
          <a:lstStyle/>
          <a:p>
            <a:r>
              <a:rPr lang="ar-JO" sz="2800" b="1" dirty="0">
                <a:solidFill>
                  <a:srgbClr val="FFFFFF"/>
                </a:solidFill>
                <a:latin typeface="Arial"/>
                <a:cs typeface="Arial"/>
              </a:rPr>
              <a:t>بحر الجليل</a:t>
            </a:r>
            <a:endParaRPr lang="en-US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318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0" y="274638"/>
            <a:ext cx="2590800" cy="1249362"/>
          </a:xfrm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ea typeface="ＭＳ Ｐゴシック" charset="0"/>
              </a:rPr>
              <a:t>بحر      الجليل</a:t>
            </a:r>
            <a:endParaRPr lang="en-US" sz="4000" dirty="0">
              <a:ea typeface="ＭＳ Ｐゴシック" charset="0"/>
            </a:endParaRPr>
          </a:p>
        </p:txBody>
      </p:sp>
      <p:pic>
        <p:nvPicPr>
          <p:cNvPr id="44034" name="Picture 4" descr="Sea of Galilee00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22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3" name="Rectangle 5"/>
          <p:cNvSpPr>
            <a:spLocks noRot="1" noChangeArrowheads="1"/>
          </p:cNvSpPr>
          <p:nvPr/>
        </p:nvSpPr>
        <p:spPr bwMode="auto">
          <a:xfrm>
            <a:off x="5943600" y="1752600"/>
            <a:ext cx="30924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ar-JO" sz="3200" b="1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(الشاطئ الشمالي</a:t>
            </a:r>
          </a:p>
          <a:p>
            <a:pPr algn="ctr" eaLnBrk="1" fontAlgn="base" hangingPunct="1">
              <a:spcBef>
                <a:spcPct val="0"/>
              </a:spcBef>
              <a:defRPr/>
            </a:pPr>
            <a:r>
              <a:rPr lang="ar-JO" sz="3200" b="1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باتجاه الشرق)</a:t>
            </a:r>
            <a:endParaRPr lang="en-US" sz="3200" b="1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3629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76200" y="0"/>
            <a:ext cx="9296400" cy="6934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679" name="Rectangle 7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3276600" cy="1752600"/>
          </a:xfrm>
          <a:solidFill>
            <a:srgbClr val="663300"/>
          </a:solidFill>
          <a:ln>
            <a:solidFill>
              <a:schemeClr val="bg2"/>
            </a:solidFill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sz="4000" b="0" dirty="0">
                <a:ea typeface="ＭＳ Ｐゴシック" charset="0"/>
              </a:rPr>
              <a:t>الجبال في</a:t>
            </a:r>
            <a:br>
              <a:rPr lang="ar-JO" sz="4000" b="0" dirty="0">
                <a:ea typeface="ＭＳ Ｐゴシック" charset="0"/>
              </a:rPr>
            </a:br>
            <a:r>
              <a:rPr lang="ar-JO" sz="4000" b="0" dirty="0">
                <a:ea typeface="ＭＳ Ｐゴシック" charset="0"/>
              </a:rPr>
              <a:t>إسرائيل</a:t>
            </a:r>
            <a:endParaRPr lang="en-US" sz="4000" b="0" dirty="0">
              <a:ea typeface="ＭＳ Ｐゴシック" charset="0"/>
            </a:endParaRPr>
          </a:p>
        </p:txBody>
      </p:sp>
      <p:grpSp>
        <p:nvGrpSpPr>
          <p:cNvPr id="46083" name="Group 58"/>
          <p:cNvGrpSpPr>
            <a:grpSpLocks/>
          </p:cNvGrpSpPr>
          <p:nvPr/>
        </p:nvGrpSpPr>
        <p:grpSpPr bwMode="auto">
          <a:xfrm>
            <a:off x="3581400" y="4616450"/>
            <a:ext cx="1724025" cy="889000"/>
            <a:chOff x="2880" y="2208"/>
            <a:chExt cx="960" cy="560"/>
          </a:xfrm>
        </p:grpSpPr>
        <p:sp>
          <p:nvSpPr>
            <p:cNvPr id="28720" name="Text Box 48"/>
            <p:cNvSpPr txBox="1">
              <a:spLocks noChangeArrowheads="1"/>
            </p:cNvSpPr>
            <p:nvPr/>
          </p:nvSpPr>
          <p:spPr bwMode="auto">
            <a:xfrm>
              <a:off x="2880" y="2400"/>
              <a:ext cx="864" cy="368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35921" dir="2700000" algn="ctr" rotWithShape="0">
                <a:schemeClr val="bg2">
                  <a:alpha val="74998"/>
                </a:scheme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ctr" eaLnBrk="1" fontAlgn="base" hangingPunct="1">
                <a:spcBef>
                  <a:spcPct val="0"/>
                </a:spcBef>
                <a:defRPr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defRPr>
              </a:lvl1pPr>
              <a:lvl2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2pPr>
              <a:lvl3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3pPr>
              <a:lvl4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4pPr>
              <a:lvl5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9pPr>
            </a:lstStyle>
            <a:p>
              <a:r>
                <a:rPr lang="ar-JO" dirty="0"/>
                <a:t>الزيتون</a:t>
              </a:r>
              <a:endParaRPr lang="en-US" dirty="0"/>
            </a:p>
          </p:txBody>
        </p:sp>
        <p:sp>
          <p:nvSpPr>
            <p:cNvPr id="28726" name="Line 54"/>
            <p:cNvSpPr>
              <a:spLocks noChangeShapeType="1"/>
            </p:cNvSpPr>
            <p:nvPr/>
          </p:nvSpPr>
          <p:spPr bwMode="auto">
            <a:xfrm flipV="1">
              <a:off x="3696" y="2208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endParaRPr>
            </a:p>
          </p:txBody>
        </p:sp>
      </p:grpSp>
      <p:sp>
        <p:nvSpPr>
          <p:cNvPr id="28733" name="Line 61"/>
          <p:cNvSpPr>
            <a:spLocks noChangeShapeType="1"/>
          </p:cNvSpPr>
          <p:nvPr/>
        </p:nvSpPr>
        <p:spPr bwMode="auto">
          <a:xfrm rot="16200000" flipV="1">
            <a:off x="6324578" y="76222"/>
            <a:ext cx="228600" cy="380956"/>
          </a:xfrm>
          <a:prstGeom prst="line">
            <a:avLst/>
          </a:prstGeom>
          <a:noFill/>
          <a:ln w="57150">
            <a:solidFill>
              <a:srgbClr val="6633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8732" name="Text Box 60"/>
          <p:cNvSpPr txBox="1">
            <a:spLocks noChangeArrowheads="1"/>
          </p:cNvSpPr>
          <p:nvPr/>
        </p:nvSpPr>
        <p:spPr bwMode="auto">
          <a:xfrm>
            <a:off x="6580838" y="332656"/>
            <a:ext cx="1996425" cy="707886"/>
          </a:xfrm>
          <a:prstGeom prst="rect">
            <a:avLst/>
          </a:prstGeom>
          <a:solidFill>
            <a:srgbClr val="663300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4000" b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r>
              <a:rPr lang="ar-JO" sz="3200" b="1" dirty="0">
                <a:solidFill>
                  <a:srgbClr val="FFFFFF"/>
                </a:solidFill>
              </a:rPr>
              <a:t>حرمون</a:t>
            </a:r>
            <a:endParaRPr lang="en-US" b="1" dirty="0">
              <a:solidFill>
                <a:srgbClr val="FFFFFF"/>
              </a:solidFill>
            </a:endParaRPr>
          </a:p>
        </p:txBody>
      </p:sp>
      <p:grpSp>
        <p:nvGrpSpPr>
          <p:cNvPr id="46085" name="Group 63"/>
          <p:cNvGrpSpPr>
            <a:grpSpLocks/>
          </p:cNvGrpSpPr>
          <p:nvPr/>
        </p:nvGrpSpPr>
        <p:grpSpPr bwMode="auto">
          <a:xfrm>
            <a:off x="5334000" y="1987550"/>
            <a:ext cx="2112963" cy="774700"/>
            <a:chOff x="3360" y="1252"/>
            <a:chExt cx="1176" cy="488"/>
          </a:xfrm>
        </p:grpSpPr>
        <p:sp>
          <p:nvSpPr>
            <p:cNvPr id="28727" name="Line 55"/>
            <p:cNvSpPr>
              <a:spLocks noChangeShapeType="1"/>
            </p:cNvSpPr>
            <p:nvPr/>
          </p:nvSpPr>
          <p:spPr bwMode="auto">
            <a:xfrm rot="16200000" flipV="1">
              <a:off x="3384" y="1228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28719" name="Text Box 47"/>
            <p:cNvSpPr txBox="1">
              <a:spLocks noChangeArrowheads="1"/>
            </p:cNvSpPr>
            <p:nvPr/>
          </p:nvSpPr>
          <p:spPr bwMode="auto">
            <a:xfrm>
              <a:off x="3528" y="1372"/>
              <a:ext cx="1008" cy="368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35921" dir="2700000" algn="ctr" rotWithShape="0">
                <a:schemeClr val="bg2">
                  <a:alpha val="74998"/>
                </a:scheme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ctr" eaLnBrk="1" fontAlgn="base" hangingPunct="1">
                <a:spcBef>
                  <a:spcPct val="0"/>
                </a:spcBef>
                <a:defRPr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defRPr>
              </a:lvl1pPr>
              <a:lvl2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2pPr>
              <a:lvl3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3pPr>
              <a:lvl4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4pPr>
              <a:lvl5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9pPr>
            </a:lstStyle>
            <a:p>
              <a:r>
                <a:rPr lang="ar-JO" dirty="0"/>
                <a:t>تابور</a:t>
              </a:r>
              <a:endParaRPr lang="en-US" dirty="0"/>
            </a:p>
          </p:txBody>
        </p:sp>
      </p:grpSp>
      <p:sp>
        <p:nvSpPr>
          <p:cNvPr id="28737" name="Line 65"/>
          <p:cNvSpPr>
            <a:spLocks noChangeShapeType="1"/>
          </p:cNvSpPr>
          <p:nvPr/>
        </p:nvSpPr>
        <p:spPr bwMode="auto">
          <a:xfrm rot="16200000" flipV="1">
            <a:off x="6230144" y="4672806"/>
            <a:ext cx="228600" cy="344488"/>
          </a:xfrm>
          <a:prstGeom prst="line">
            <a:avLst/>
          </a:prstGeom>
          <a:noFill/>
          <a:ln w="57150">
            <a:solidFill>
              <a:srgbClr val="6633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8738" name="Text Box 66"/>
          <p:cNvSpPr txBox="1">
            <a:spLocks noChangeArrowheads="1"/>
          </p:cNvSpPr>
          <p:nvPr/>
        </p:nvSpPr>
        <p:spPr bwMode="auto">
          <a:xfrm>
            <a:off x="6438900" y="4921250"/>
            <a:ext cx="1811338" cy="584776"/>
          </a:xfrm>
          <a:prstGeom prst="rect">
            <a:avLst/>
          </a:prstGeom>
          <a:solidFill>
            <a:srgbClr val="663300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eaLnBrk="1" fontAlgn="base" hangingPunct="1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r>
              <a:rPr lang="ar-JO" dirty="0"/>
              <a:t>نبو</a:t>
            </a:r>
            <a:endParaRPr lang="en-US" dirty="0"/>
          </a:p>
        </p:txBody>
      </p:sp>
      <p:grpSp>
        <p:nvGrpSpPr>
          <p:cNvPr id="46088" name="Group 67"/>
          <p:cNvGrpSpPr>
            <a:grpSpLocks/>
          </p:cNvGrpSpPr>
          <p:nvPr/>
        </p:nvGrpSpPr>
        <p:grpSpPr bwMode="auto">
          <a:xfrm>
            <a:off x="3581400" y="2514600"/>
            <a:ext cx="1811338" cy="857250"/>
            <a:chOff x="2256" y="1584"/>
            <a:chExt cx="1008" cy="540"/>
          </a:xfrm>
        </p:grpSpPr>
        <p:sp>
          <p:nvSpPr>
            <p:cNvPr id="28723" name="Line 51"/>
            <p:cNvSpPr>
              <a:spLocks noChangeShapeType="1"/>
            </p:cNvSpPr>
            <p:nvPr/>
          </p:nvSpPr>
          <p:spPr bwMode="auto">
            <a:xfrm flipV="1">
              <a:off x="3120" y="1584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28716" name="Text Box 44"/>
            <p:cNvSpPr txBox="1">
              <a:spLocks noChangeArrowheads="1"/>
            </p:cNvSpPr>
            <p:nvPr/>
          </p:nvSpPr>
          <p:spPr bwMode="auto">
            <a:xfrm>
              <a:off x="2256" y="1756"/>
              <a:ext cx="912" cy="368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35921" dir="2700000" algn="ctr" rotWithShape="0">
                <a:schemeClr val="bg2">
                  <a:alpha val="74998"/>
                </a:scheme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ctr" eaLnBrk="1" fontAlgn="base" hangingPunct="1">
                <a:spcBef>
                  <a:spcPct val="0"/>
                </a:spcBef>
                <a:defRPr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defRPr>
              </a:lvl1pPr>
              <a:lvl2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2pPr>
              <a:lvl3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3pPr>
              <a:lvl4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4pPr>
              <a:lvl5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9pPr>
            </a:lstStyle>
            <a:p>
              <a:r>
                <a:rPr lang="ar-JO" dirty="0"/>
                <a:t>جلبوع</a:t>
              </a:r>
              <a:endParaRPr lang="en-US" dirty="0"/>
            </a:p>
          </p:txBody>
        </p:sp>
      </p:grpSp>
      <p:grpSp>
        <p:nvGrpSpPr>
          <p:cNvPr id="46089" name="Group 68"/>
          <p:cNvGrpSpPr>
            <a:grpSpLocks/>
          </p:cNvGrpSpPr>
          <p:nvPr/>
        </p:nvGrpSpPr>
        <p:grpSpPr bwMode="auto">
          <a:xfrm>
            <a:off x="2362200" y="1676400"/>
            <a:ext cx="1982788" cy="857250"/>
            <a:chOff x="1488" y="1056"/>
            <a:chExt cx="1104" cy="540"/>
          </a:xfrm>
        </p:grpSpPr>
        <p:sp>
          <p:nvSpPr>
            <p:cNvPr id="28721" name="Line 49"/>
            <p:cNvSpPr>
              <a:spLocks noChangeShapeType="1"/>
            </p:cNvSpPr>
            <p:nvPr/>
          </p:nvSpPr>
          <p:spPr bwMode="auto">
            <a:xfrm flipV="1">
              <a:off x="2448" y="1056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28717" name="Text Box 45"/>
            <p:cNvSpPr txBox="1">
              <a:spLocks noChangeArrowheads="1"/>
            </p:cNvSpPr>
            <p:nvPr/>
          </p:nvSpPr>
          <p:spPr bwMode="auto">
            <a:xfrm>
              <a:off x="1488" y="1228"/>
              <a:ext cx="1008" cy="368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35921" dir="2700000" algn="ctr" rotWithShape="0">
                <a:schemeClr val="bg2">
                  <a:alpha val="74998"/>
                </a:scheme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ctr" eaLnBrk="1" fontAlgn="base" hangingPunct="1">
                <a:spcBef>
                  <a:spcPct val="0"/>
                </a:spcBef>
                <a:defRPr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defRPr>
              </a:lvl1pPr>
              <a:lvl2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2pPr>
              <a:lvl3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3pPr>
              <a:lvl4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4pPr>
              <a:lvl5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9pPr>
            </a:lstStyle>
            <a:p>
              <a:r>
                <a:rPr lang="ar-JO" dirty="0"/>
                <a:t>الكرمل</a:t>
              </a:r>
              <a:endParaRPr lang="en-US" dirty="0"/>
            </a:p>
          </p:txBody>
        </p:sp>
      </p:grpSp>
      <p:grpSp>
        <p:nvGrpSpPr>
          <p:cNvPr id="46090" name="Group 70"/>
          <p:cNvGrpSpPr>
            <a:grpSpLocks/>
          </p:cNvGrpSpPr>
          <p:nvPr/>
        </p:nvGrpSpPr>
        <p:grpSpPr bwMode="auto">
          <a:xfrm>
            <a:off x="5867400" y="5943600"/>
            <a:ext cx="1379538" cy="762000"/>
            <a:chOff x="3696" y="3744"/>
            <a:chExt cx="768" cy="480"/>
          </a:xfrm>
        </p:grpSpPr>
        <p:sp>
          <p:nvSpPr>
            <p:cNvPr id="28741" name="Line 69"/>
            <p:cNvSpPr>
              <a:spLocks noChangeShapeType="1"/>
            </p:cNvSpPr>
            <p:nvPr/>
          </p:nvSpPr>
          <p:spPr bwMode="auto">
            <a:xfrm rot="-5400000" flipH="1" flipV="1">
              <a:off x="3720" y="4056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28715" name="Text Box 43"/>
            <p:cNvSpPr txBox="1">
              <a:spLocks noChangeArrowheads="1"/>
            </p:cNvSpPr>
            <p:nvPr/>
          </p:nvSpPr>
          <p:spPr bwMode="auto">
            <a:xfrm>
              <a:off x="3840" y="3744"/>
              <a:ext cx="624" cy="368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35921" dir="2700000" algn="ctr" rotWithShape="0">
                <a:schemeClr val="bg2">
                  <a:alpha val="74998"/>
                </a:scheme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ctr" eaLnBrk="1" fontAlgn="base" hangingPunct="1">
                <a:spcBef>
                  <a:spcPct val="0"/>
                </a:spcBef>
                <a:defRPr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defRPr>
              </a:lvl1pPr>
              <a:lvl2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2pPr>
              <a:lvl3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3pPr>
              <a:lvl4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4pPr>
              <a:lvl5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9pPr>
            </a:lstStyle>
            <a:p>
              <a:r>
                <a:rPr lang="ar-JO" dirty="0"/>
                <a:t>هور</a:t>
              </a:r>
              <a:endParaRPr lang="en-US" dirty="0"/>
            </a:p>
          </p:txBody>
        </p:sp>
      </p:grpSp>
      <p:sp>
        <p:nvSpPr>
          <p:cNvPr id="2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  <p:grpSp>
        <p:nvGrpSpPr>
          <p:cNvPr id="25" name="Group 58"/>
          <p:cNvGrpSpPr>
            <a:grpSpLocks/>
          </p:cNvGrpSpPr>
          <p:nvPr/>
        </p:nvGrpSpPr>
        <p:grpSpPr bwMode="auto">
          <a:xfrm>
            <a:off x="3131841" y="4155309"/>
            <a:ext cx="1727617" cy="584200"/>
            <a:chOff x="2880" y="2348"/>
            <a:chExt cx="962" cy="368"/>
          </a:xfrm>
        </p:grpSpPr>
        <p:sp>
          <p:nvSpPr>
            <p:cNvPr id="26" name="Text Box 48"/>
            <p:cNvSpPr txBox="1">
              <a:spLocks noChangeArrowheads="1"/>
            </p:cNvSpPr>
            <p:nvPr/>
          </p:nvSpPr>
          <p:spPr bwMode="auto">
            <a:xfrm>
              <a:off x="2880" y="2348"/>
              <a:ext cx="864" cy="368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35921" dir="2700000" algn="ctr" rotWithShape="0">
                <a:schemeClr val="bg2">
                  <a:alpha val="74998"/>
                </a:scheme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ctr" eaLnBrk="1" fontAlgn="base" hangingPunct="1">
                <a:spcBef>
                  <a:spcPct val="0"/>
                </a:spcBef>
                <a:defRPr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defRPr>
              </a:lvl1pPr>
              <a:lvl2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2pPr>
              <a:lvl3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3pPr>
              <a:lvl4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4pPr>
              <a:lvl5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9pPr>
            </a:lstStyle>
            <a:p>
              <a:r>
                <a:rPr lang="ar-JO" dirty="0"/>
                <a:t>صهيون</a:t>
              </a:r>
              <a:endParaRPr lang="en-US" dirty="0"/>
            </a:p>
          </p:txBody>
        </p:sp>
        <p:sp>
          <p:nvSpPr>
            <p:cNvPr id="27" name="Line 54"/>
            <p:cNvSpPr>
              <a:spLocks noChangeShapeType="1"/>
            </p:cNvSpPr>
            <p:nvPr/>
          </p:nvSpPr>
          <p:spPr bwMode="auto">
            <a:xfrm>
              <a:off x="3696" y="2445"/>
              <a:ext cx="146" cy="262"/>
            </a:xfrm>
            <a:prstGeom prst="line">
              <a:avLst/>
            </a:prstGeom>
            <a:solidFill>
              <a:srgbClr val="6633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35921" dir="2700000" algn="ctr" rotWithShape="0">
                <a:schemeClr val="bg2">
                  <a:alpha val="74998"/>
                </a:scheme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eaLnBrk="1" fontAlgn="base" hangingPunct="1">
                <a:spcBef>
                  <a:spcPct val="0"/>
                </a:spcBef>
              </a:pPr>
              <a:endParaRPr 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0029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826"/>
            <a:ext cx="3131840" cy="654514"/>
          </a:xfrm>
          <a:solidFill>
            <a:schemeClr val="tx1"/>
          </a:solidFill>
        </p:spPr>
        <p:txBody>
          <a:bodyPr/>
          <a:lstStyle/>
          <a:p>
            <a:r>
              <a:rPr lang="ar-JO" sz="2800" b="1" dirty="0">
                <a:solidFill>
                  <a:srgbClr val="FFFFFF"/>
                </a:solidFill>
                <a:latin typeface="Arial"/>
                <a:cs typeface="Arial"/>
              </a:rPr>
              <a:t>جبل حرمون</a:t>
            </a:r>
            <a:endParaRPr lang="en-US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3113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theme/theme1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עיצוב ברירת מחדל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Batik Regular"/>
        <a:ea typeface="ＭＳ Ｐゴシック"/>
        <a:cs typeface="Times New Roman (Hebrew)"/>
      </a:majorFont>
      <a:minorFont>
        <a:latin typeface="Arial"/>
        <a:ea typeface="ＭＳ Ｐゴシック"/>
        <a:cs typeface="Times New Roman (Hebrew)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עיצוב ברירת מחד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4132</TotalTime>
  <Words>633</Words>
  <Application>Microsoft Macintosh PowerPoint</Application>
  <PresentationFormat>On-screen Show (4:3)</PresentationFormat>
  <Paragraphs>269</Paragraphs>
  <Slides>48</Slides>
  <Notes>40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48</vt:i4>
      </vt:variant>
    </vt:vector>
  </HeadingPairs>
  <TitlesOfParts>
    <vt:vector size="61" baseType="lpstr">
      <vt:lpstr>Batik Regular</vt:lpstr>
      <vt:lpstr>Arial</vt:lpstr>
      <vt:lpstr>Garamond</vt:lpstr>
      <vt:lpstr>Impact</vt:lpstr>
      <vt:lpstr>Kristen ITC</vt:lpstr>
      <vt:lpstr>Times New Roman</vt:lpstr>
      <vt:lpstr>Wingdings</vt:lpstr>
      <vt:lpstr>Orbit</vt:lpstr>
      <vt:lpstr>1_Stream</vt:lpstr>
      <vt:lpstr>4_עיצוב ברירת מחדל</vt:lpstr>
      <vt:lpstr>2_Stream</vt:lpstr>
      <vt:lpstr>1_Orbit</vt:lpstr>
      <vt:lpstr>3_Stream</vt:lpstr>
      <vt:lpstr>جغرافيا    مناطق    وتنقلات  إسرائيل</vt:lpstr>
      <vt:lpstr>بلاد ما بين النهرين</vt:lpstr>
      <vt:lpstr>الشرق الأدنى القديم</vt:lpstr>
      <vt:lpstr>الأجسام المائية في إسرائيل</vt:lpstr>
      <vt:lpstr>بحر الجليل</vt:lpstr>
      <vt:lpstr>بحر الجليل</vt:lpstr>
      <vt:lpstr>بحر      الجليل</vt:lpstr>
      <vt:lpstr>الجبال في إسرائيل</vt:lpstr>
      <vt:lpstr>جبل حرمون</vt:lpstr>
      <vt:lpstr>جبل حرمون</vt:lpstr>
      <vt:lpstr>مناطق  إسرائيل  (ع ق)</vt:lpstr>
      <vt:lpstr>مناطق        إسرائيل           (ع ج)</vt:lpstr>
      <vt:lpstr>المرتفعات</vt:lpstr>
      <vt:lpstr>الإرتفاعات في أقسام الشمال والجنوب</vt:lpstr>
      <vt:lpstr>السهل الساحلي</vt:lpstr>
      <vt:lpstr>السهل الساحلي</vt:lpstr>
      <vt:lpstr>تل أبيب</vt:lpstr>
      <vt:lpstr>تل أبيب</vt:lpstr>
      <vt:lpstr>السهل الساحلي</vt:lpstr>
      <vt:lpstr>قيصرية</vt:lpstr>
      <vt:lpstr>السهل الساحلي</vt:lpstr>
      <vt:lpstr>الإرتفاعات في أقسام الشمال والجنوب</vt:lpstr>
      <vt:lpstr>شفيلا</vt:lpstr>
      <vt:lpstr>الإرتفاعات في أقسام الشمال والجنوب</vt:lpstr>
      <vt:lpstr>تلال اليهودية</vt:lpstr>
      <vt:lpstr>الإرتفاعات في أقسام الشمال والجنوب</vt:lpstr>
      <vt:lpstr>جبل تابور         في               وادي يزرعيل</vt:lpstr>
      <vt:lpstr>سلسلة           الجبال          الوسطى</vt:lpstr>
      <vt:lpstr>برية يهوذا</vt:lpstr>
      <vt:lpstr>الإرتفاعات في أقسام الشمال والجنوب</vt:lpstr>
      <vt:lpstr>الأردن المتصدع</vt:lpstr>
      <vt:lpstr>الإرتفاعات في أقسام الشمال والجنوب</vt:lpstr>
      <vt:lpstr>هضبة شرق الأردن</vt:lpstr>
      <vt:lpstr>الإرتفاعات في أقسام الشمال والجنوب</vt:lpstr>
      <vt:lpstr>النقب</vt:lpstr>
      <vt:lpstr>النقب</vt:lpstr>
      <vt:lpstr>المرحلة اليسرى</vt:lpstr>
      <vt:lpstr>المرحلة اليسرى</vt:lpstr>
      <vt:lpstr>المرحلة اليسرى</vt:lpstr>
      <vt:lpstr>المرحلة اليسرى</vt:lpstr>
      <vt:lpstr>المرحلة اليسرى</vt:lpstr>
      <vt:lpstr>المرحلة اليسرى</vt:lpstr>
      <vt:lpstr>المرحلة اليسرى</vt:lpstr>
      <vt:lpstr>المرحلة اليسرى</vt:lpstr>
      <vt:lpstr>المرحلة اليسرى</vt:lpstr>
      <vt:lpstr>موقع إسرائيل الإستراتيجي</vt:lpstr>
      <vt:lpstr>Black</vt:lpstr>
      <vt:lpstr>الرابط للعرض التقديميِّ "جغرافيا الكتاب المقدَّس" متاحٌ على الموقع الإلكترونيّ:  BibleStudyDownloads.org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Israel’s Strategic Location</dc:title>
  <dc:creator> Rick Griffith</dc:creator>
  <cp:lastModifiedBy>Rick Griffith</cp:lastModifiedBy>
  <cp:revision>237</cp:revision>
  <dcterms:created xsi:type="dcterms:W3CDTF">2002-07-30T01:35:17Z</dcterms:created>
  <dcterms:modified xsi:type="dcterms:W3CDTF">2023-12-09T19:04:50Z</dcterms:modified>
</cp:coreProperties>
</file>