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652" r:id="rId2"/>
    <p:sldMasterId id="2147483649" r:id="rId3"/>
    <p:sldMasterId id="2147483798" r:id="rId4"/>
    <p:sldMasterId id="2147483893" r:id="rId5"/>
    <p:sldMasterId id="2147483905" r:id="rId6"/>
    <p:sldMasterId id="2147483918" r:id="rId7"/>
    <p:sldMasterId id="2147483931" r:id="rId8"/>
    <p:sldMasterId id="2147483944" r:id="rId9"/>
  </p:sldMasterIdLst>
  <p:notesMasterIdLst>
    <p:notesMasterId r:id="rId38"/>
  </p:notesMasterIdLst>
  <p:sldIdLst>
    <p:sldId id="259" r:id="rId10"/>
    <p:sldId id="5285" r:id="rId11"/>
    <p:sldId id="266" r:id="rId12"/>
    <p:sldId id="267" r:id="rId13"/>
    <p:sldId id="268" r:id="rId14"/>
    <p:sldId id="269" r:id="rId15"/>
    <p:sldId id="422" r:id="rId16"/>
    <p:sldId id="424" r:id="rId17"/>
    <p:sldId id="5289" r:id="rId18"/>
    <p:sldId id="5287" r:id="rId19"/>
    <p:sldId id="274" r:id="rId20"/>
    <p:sldId id="275" r:id="rId21"/>
    <p:sldId id="277" r:id="rId22"/>
    <p:sldId id="279" r:id="rId23"/>
    <p:sldId id="280" r:id="rId24"/>
    <p:sldId id="281" r:id="rId25"/>
    <p:sldId id="282" r:id="rId26"/>
    <p:sldId id="283" r:id="rId27"/>
    <p:sldId id="497" r:id="rId28"/>
    <p:sldId id="4676" r:id="rId29"/>
    <p:sldId id="5408" r:id="rId30"/>
    <p:sldId id="288" r:id="rId31"/>
    <p:sldId id="305" r:id="rId32"/>
    <p:sldId id="278" r:id="rId33"/>
    <p:sldId id="258" r:id="rId34"/>
    <p:sldId id="5290" r:id="rId35"/>
    <p:sldId id="292" r:id="rId36"/>
    <p:sldId id="4883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2" autoAdjust="0"/>
    <p:restoredTop sz="74749" autoAdjust="0"/>
  </p:normalViewPr>
  <p:slideViewPr>
    <p:cSldViewPr>
      <p:cViewPr varScale="1">
        <p:scale>
          <a:sx n="94" d="100"/>
          <a:sy n="94" d="100"/>
        </p:scale>
        <p:origin x="192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75EA95-403A-A842-A4EA-2D0EB09B2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CCD16C-7749-D249-8BDF-33C20CCD613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01D7A-5C26-6943-89A0-774D6FC702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God amazingly predicted Greek history 300 years in advance.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D6E207-07D7-B444-A497-98B821D41D15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8CD56D-3EF4-3D4C-AA00-14ECBA30EE1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086BA-B54F-D14E-A684-1557B610A5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The Greeks conquered to the east—while the Romans conquered in all four directions. Put the two together, and you have the known world at that time. </a:t>
            </a:r>
          </a:p>
          <a:p>
            <a:pPr algn="l" rtl="0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______________</a:t>
            </a:r>
          </a:p>
          <a:p>
            <a:pPr algn="l" rtl="0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OS-12-2 Kings-243</a:t>
            </a:r>
          </a:p>
          <a:p>
            <a:pPr algn="l" rtl="0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NB-05 Politics 2 Ptolemies to 63 BC (Pompey)-6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2121D-1F9B-7B46-90A3-9F83BB1965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The realm that Herod ruled extended to that of the size of David nearly 1000 years earlier!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___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NB-07 Politics 4-Herodians &amp; Rome-18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NS-00-NT Backgrounds-14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7B555F-52E5-7147-B012-D7BAB44CA1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Leadership over the land of Israel changed repeatedly during the first century.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_____________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BG-04-Intertestamental Geography-21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NB-07-Politics 4-Herodians &amp; Rome-21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NS-03-Luke1-12—slide 168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34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811C16-0DE4-AF46-AEC5-A25A5361A2E6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32534-54F0-2A4C-A746-E554725D4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Bible Geography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Arabic</a:t>
            </a:r>
          </a:p>
        </p:txBody>
      </p:sp>
    </p:spTree>
    <p:extLst>
      <p:ext uri="{BB962C8B-B14F-4D97-AF65-F5344CB8AC3E}">
        <p14:creationId xmlns:p14="http://schemas.microsoft.com/office/powerpoint/2010/main" val="22995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BC087-6F34-8E42-BF95-AEE5A2C904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2F898C-5326-4A4E-9A90-E40B311217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6DD945-1E61-D942-90B4-659C4AB1212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352D91-5CCE-AD4D-9EB8-6513A57C0F1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BDE324-A31B-BD41-AB6D-CAA1CD9A6C4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9769-4964-6F43-A302-9E2E2222A9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5B179-CDCA-A94B-AF39-2F5C0D44F5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1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goat (Alexander the Great) over the ram (Medo-Persia) will lead to the Seleucid Antiochus IV desecrating the temple like Antichrist (8:15-26; cf. 9:27)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3EBD4-DB60-274B-BDA7-CD5593D0B1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0FF7-7A07-C547-A4F6-DD1BE1E9A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5EE7-F30F-D746-A8FC-BB188D76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4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0D3E4-7CDF-9B47-B889-6DB27110A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53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8E8E-77D9-8E46-85BC-C5B89CAA0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38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DDE76-9789-8140-A3AF-CF80A3E6D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009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DAB55-3304-5142-95BA-979577346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95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680D-D9DD-5B41-83A4-9D98E9B13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2CB3-50BB-9A49-8BE2-9EBC150A7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64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1D5B-DEBC-9044-B7FB-48860D9AF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74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BCAA3-CBA2-D647-BB9C-4CFF999D1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6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91F7-A427-764D-9BCE-F52C22C12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AA65-AB87-8540-8199-3CCBA2ADA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0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0F6F-0C96-2647-84E4-56132D4F2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4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B6175-EC31-054F-A833-9E46144F4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9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2BC4B-7417-5941-958B-2690ADDB1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5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213FC-4C42-C846-9626-78D1A4D1F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9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96FF8-F413-3F4A-B969-749DDD15E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71FE-A929-C148-8B9F-6E43A5AF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73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4C29-3808-904F-B164-174F96C1C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5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33F9C-DA24-FB4F-94FE-DB93DED71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1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E2B856-8AAC-5042-A3A8-0DF84FC48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7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7EC9E-6867-E547-9203-1068FA24B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56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377E-0DC8-DE47-8265-60321BCFC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5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A6E5-516E-724C-9822-6D3C585A8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5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9031-B0A8-8B47-AE53-A25E48493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65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864D3-765D-5E46-9AE2-68FD90227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99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5FE9E-07E5-C147-A59E-A69663541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3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8B126-3EBE-A240-8A0E-3930B57C8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82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D1C58-C95C-3B45-B79E-A93A0CEFA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5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2C68D-F0CE-3441-951B-49C986E12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9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1633-5304-B24C-ACBD-739A4CE74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0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08D5-34BE-1741-84D8-6D529BF1E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22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055E8-3687-7840-BE13-D308C28A0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AD5F2-4DE1-044B-9EA4-8BF0763FD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89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3D0D8-CAC4-B54E-9835-9D329CBFA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30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C73526-B599-3949-9096-B7A8E885C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544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292132-16D3-3242-BF8C-DF640B0E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930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CB5D74-4A6E-A54B-BA64-1D96B2C4C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372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83E5-1375-EB47-B6F3-F0D9A505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0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601D57-F094-654E-9AED-9F6BC985A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8021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8C9981-2E28-DB44-AD91-3D22C4C65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94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1AB93F-C5CA-4B44-A32C-E69362D4E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840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FAEF67-FD6E-DF41-8BD8-BF0BFC3A3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6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F14E30-64F0-F844-8B45-B355AE1EB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026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E99350-4F7E-F04B-B64D-0D607F859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48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1423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005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78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334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CFAE-A800-2746-A74D-B53E03838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4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6324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1334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628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175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5515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704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7855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4C04F-37D4-F341-AB57-CDC6AEF400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1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94E21-F7DC-3445-A444-4FE4569407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51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2DA02-6C22-6E40-AC1F-F109B3A726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0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A26C1-F10C-F14E-95A4-77FB825E2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70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6DAD0-2D05-4F4A-A232-C73787674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59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03717-A357-124E-9CB6-9B69A27C94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36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984AB-E1BC-9841-9920-40F304C18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75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3D035-C011-7A4C-960F-66E83D8EC7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29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E6AFB-ACC2-DB42-AC62-77C8498872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27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5CCF5-DAEC-2946-842A-FD1028B6C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70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284A-B531-3C49-93BA-E14875E25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45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EF67E-EA36-1247-B3B2-5866F5A0E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10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874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" name="Group 1028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1029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1030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1031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1032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1033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1034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1035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1036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1037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1038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1039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1040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1041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1042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1043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1044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1045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1046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1047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1048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1049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1050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1051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1052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1053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1054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1055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1056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1057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57378" name="Rectangle 1058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79" name="Rectangle 10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106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106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106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4DC406-EAB6-0A42-8836-DD7A0C1AB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1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43DB5-CC7E-C94F-B252-D57BFF564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551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35354-BCEB-1248-813A-9449CD0398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50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04330-C7F7-B641-AF46-6C0110185B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3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728D-7B4C-C149-A1E6-961038BFEC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55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47504-8F9E-5040-AEEF-845B0CCAF1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5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DDADC-2D0C-994E-A2D8-415D3EE023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03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6C985-4EDB-F247-9742-BE9423FFE0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75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6721A-BA22-C845-A2D6-671A1D9DF9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805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D8926-6EF1-4E40-ACAC-B683CFEE8A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71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3382A-5310-6346-B500-736E4758A5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71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04B15-01AB-664B-ADA2-BC811D4E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6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990E8-94A7-914A-B5E6-BAD3C139B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9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B3ED7-DCA7-6B47-BECF-289C6796F6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51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0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D4E77C-DEFC-BB4C-8BF2-A3F51AA0A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76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5145-CABB-6140-AC68-A53BB0F78E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403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008AB-7782-8A4E-A7EF-DF2E84C6C8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64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B2C1-F1D3-3F41-B6B8-173594AB0E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05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B9E2-1098-014B-AEAD-78F7F8B182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09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905B-6D74-9B4F-8222-865C1FBCB0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390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DEA-96CB-5148-B955-1159BA1AD1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202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FDC2-7954-B141-AA99-14FDACA152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16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3F020-1CA2-FD44-8A4F-74FF78C906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5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5C35D-75F4-5A48-AEBF-ED3C244D0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9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0A343-8F7A-2E45-BD6B-F4F771070F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65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8CA4-7D6F-1B46-90DD-741A7AC7FB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447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9099-8817-D440-9ADD-7D59FEEC5C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094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61 h 1906"/>
                <a:gd name="T4" fmla="*/ 5978 w 5740"/>
                <a:gd name="T5" fmla="*/ 761 h 1906"/>
                <a:gd name="T6" fmla="*/ 597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40592-126E-FA4F-BA19-B89996D9F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84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6423C-560D-844B-B815-F0D101089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86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8157C-FFD4-C341-A2FE-EBB65B533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1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168C-BBCE-9141-A608-085C3CCEA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61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762AF-978C-6D49-84D8-2E4A6C7C2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9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6142-07AC-6F42-AB89-462340595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605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1AC69-6219-254A-9423-8B0C5E1CA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215EBB8-BA67-1144-9B7C-2925C9328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7163E07-41ED-E447-BA8D-9491165F7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541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41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41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2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1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541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4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54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5609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6FB9350-515E-2649-90DC-DD4F9B3F6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16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16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16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C0A7DE4-8D71-794C-A7E5-1B97AF560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662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5403DA-82AB-A446-987D-E2F9DEBD579B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0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5609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5610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1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2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4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5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6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7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8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9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0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1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2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3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4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5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6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7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8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9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0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1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2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3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4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5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6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7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38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603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55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56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35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FFA282-31FA-FB43-8FBA-80C14E1F1143}" type="slidenum">
              <a: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5598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0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F2E0E5-980C-5B4E-BF7F-DCE178AA98FA}" type="slidenum">
              <a:rPr lang="en-US">
                <a:solidFill>
                  <a:srgbClr val="FFFFFF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411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401F34-B18C-0941-955E-AA565BCD9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61 h 1906"/>
                <a:gd name="T4" fmla="*/ 5978 w 5740"/>
                <a:gd name="T5" fmla="*/ 761 h 1906"/>
                <a:gd name="T6" fmla="*/ 597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44450"/>
            <a:ext cx="9180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956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8686800" y="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solidFill>
                  <a:schemeClr val="bg2"/>
                </a:solidFill>
                <a:latin typeface="Times New Roman" charset="0"/>
              </a:rPr>
              <a:t>8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609600"/>
            <a:ext cx="5635625" cy="44196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SA" sz="5400" b="1" dirty="0">
                <a:solidFill>
                  <a:schemeClr val="tx1"/>
                </a:solidFill>
                <a:latin typeface="Arial"/>
                <a:cs typeface="Arial"/>
              </a:rPr>
              <a:t>جغرافيا ما بين العهدين</a:t>
            </a:r>
            <a:endParaRPr lang="en-US" sz="5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3252" name="Picture 5" descr="Trojan Hor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260350"/>
            <a:ext cx="336073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2B5A54-4814-E44E-88B9-5771B2D0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6381328"/>
            <a:ext cx="9180512" cy="47667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 </a:t>
            </a:r>
            <a:r>
              <a:rPr kumimoji="0" lang="ar-JO" sz="1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بعد الإسكندر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21922" name="Oval 7"/>
          <p:cNvSpPr>
            <a:spLocks noChangeArrowheads="1"/>
          </p:cNvSpPr>
          <p:nvPr/>
        </p:nvSpPr>
        <p:spPr bwMode="auto">
          <a:xfrm>
            <a:off x="2133600" y="35052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1923" name="Group 12"/>
          <p:cNvGrpSpPr>
            <a:grpSpLocks/>
          </p:cNvGrpSpPr>
          <p:nvPr/>
        </p:nvGrpSpPr>
        <p:grpSpPr bwMode="auto">
          <a:xfrm>
            <a:off x="0" y="1295400"/>
            <a:ext cx="9144000" cy="4495800"/>
            <a:chOff x="0" y="1152"/>
            <a:chExt cx="5580" cy="2743"/>
          </a:xfrm>
        </p:grpSpPr>
        <p:pic>
          <p:nvPicPr>
            <p:cNvPr id="721933" name="Picture 4" descr="33 Gree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34" name="Picture 11" descr="33 Gree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5546725" y="3754438"/>
            <a:ext cx="1210588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104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سلوقس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4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066800" y="3886200"/>
            <a:ext cx="1444626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4C13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بطليموس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C13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304800" y="1524000"/>
            <a:ext cx="1205779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BA12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كاساندر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A123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990600" y="2362200"/>
            <a:ext cx="1723549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ليسيماكوس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04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1898070" y="5248855"/>
            <a:ext cx="7225145" cy="1323439"/>
          </a:xfrm>
          <a:prstGeom prst="rect">
            <a:avLst/>
          </a:prstGeom>
          <a:gradFill rotWithShape="0">
            <a:gsLst>
              <a:gs pos="0">
                <a:srgbClr val="3B003B"/>
              </a:gs>
              <a:gs pos="100000">
                <a:srgbClr val="80008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والتيس العافي ملك اليونان والقرن العظيم الذي بين عينيه هو الملك الأول وإذ انكسر وقام أربعة عوضاً عنه فستقوم أربع ممالك من الأمة ولكن ليس في قوته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(دانيال 8: 21-22)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3986" name="Oval 18"/>
          <p:cNvSpPr>
            <a:spLocks noChangeArrowheads="1"/>
          </p:cNvSpPr>
          <p:nvPr/>
        </p:nvSpPr>
        <p:spPr bwMode="auto">
          <a:xfrm>
            <a:off x="2209800" y="3200400"/>
            <a:ext cx="533400" cy="838200"/>
          </a:xfrm>
          <a:prstGeom prst="ellips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1930" name="Picture 20" descr="goa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88" y="666750"/>
            <a:ext cx="26146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31" name="Text Box 13"/>
          <p:cNvSpPr txBox="1">
            <a:spLocks noChangeArrowheads="1"/>
          </p:cNvSpPr>
          <p:nvPr/>
        </p:nvSpPr>
        <p:spPr bwMode="auto">
          <a:xfrm>
            <a:off x="8305800" y="76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932" name="Text Box 16"/>
          <p:cNvSpPr txBox="1">
            <a:spLocks noChangeArrowheads="1"/>
          </p:cNvSpPr>
          <p:nvPr/>
        </p:nvSpPr>
        <p:spPr bwMode="auto">
          <a:xfrm>
            <a:off x="2362200" y="1168400"/>
            <a:ext cx="3962400" cy="584200"/>
          </a:xfrm>
          <a:prstGeom prst="rect">
            <a:avLst/>
          </a:prstGeom>
          <a:solidFill>
            <a:srgbClr val="2D19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الإمبراطورية اليونانية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 animBg="1" autoUpdateAnimBg="0"/>
      <p:bldP spid="83982" grpId="0" animBg="1" autoUpdateAnimBg="0"/>
      <p:bldP spid="83983" grpId="0" animBg="1" autoUpdateAnimBg="0"/>
      <p:bldP spid="83984" grpId="0" animBg="1" autoUpdateAnimBg="0"/>
      <p:bldP spid="83985" grpId="0" animBg="1" autoUpdateAnimBg="0"/>
      <p:bldP spid="839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eras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81000"/>
            <a:ext cx="9296400" cy="723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553200" y="-76200"/>
            <a:ext cx="2286000" cy="19812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جرش   إحدى    المدن العشر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Jerash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60095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57150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جرش في أيام مجدها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4048" y="609600"/>
            <a:ext cx="413995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المدن اليونانية           في فلسطين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3" descr="Hasmonean Jokes0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180" y="0"/>
            <a:ext cx="539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224531" y="76200"/>
            <a:ext cx="8118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3962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الغزو الهشموني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3" descr="Hasmonean Ma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 descr="Weiner Dog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Line 5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3524250" y="2819400"/>
            <a:ext cx="404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BA1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685800" y="2833688"/>
            <a:ext cx="404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BA1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600" name="AutoShape 1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1" name="AutoShape 1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838200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أهمية الحقبة اليونانية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الحرية الدينية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ظهور السنهدريم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الهيلينية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الهجرة إلى الإسكندرية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الترجمة السبعينية اليونانية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0009" y="1066800"/>
            <a:ext cx="424619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البطالمة (301-198)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595812" y="1066800"/>
            <a:ext cx="4319587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السلوقيين (198-143)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الكهنوت العالي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ظهور الحسيديم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تدنيس الهيكل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الثورة المكابية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 rtl="1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ظهور الصدوقيين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8244408" y="76200"/>
            <a:ext cx="823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  <p:bldP spid="68612" grpId="0"/>
      <p:bldP spid="686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asmonean Jok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-381000"/>
            <a:ext cx="7219950" cy="79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43600"/>
            <a:ext cx="9144000" cy="990600"/>
          </a:xfrm>
          <a:solidFill>
            <a:srgbClr val="660066"/>
          </a:solidFill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ar-JO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"يا هذا! أعتقد أنك قد ضربت شيئا هناك! ملابس الغنم . . . </a:t>
            </a:r>
          </a:p>
          <a:p>
            <a:pPr eaLnBrk="1" hangingPunct="1"/>
            <a:r>
              <a:rPr lang="ar-JO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دعنا نخرج من بدلات الغوريلا هذه!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Hasmonean Jok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2" t="23824" r="22112" b="42918"/>
          <a:stretch>
            <a:fillRect/>
          </a:stretch>
        </p:blipFill>
        <p:spPr bwMode="auto">
          <a:xfrm>
            <a:off x="0" y="-514350"/>
            <a:ext cx="91440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99584"/>
            <a:ext cx="9144000" cy="685800"/>
          </a:xfrm>
          <a:solidFill>
            <a:srgbClr val="660066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انتظر دقيقة … ألا يوجد أي خروف حقيقي هنا؟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الأهمية الهشمونية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95400"/>
            <a:ext cx="7620000" cy="4572000"/>
          </a:xfrm>
        </p:spPr>
        <p:txBody>
          <a:bodyPr/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الإستقلال الديني (الفريسيين)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الحانوكاه (عيد الأنوار)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الإستقلال السياسي (يهوذا، الصدوقيين)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كاهن وملك في شخص واحد (يوناثان)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ظهور الأسينيين (سمعان)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توسع الحدود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الإتحاد مع روما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</a:rPr>
              <a:t>اليهودية القسرية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8316416" y="76200"/>
            <a:ext cx="8275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7" name="AutoShape 7"/>
          <p:cNvSpPr>
            <a:spLocks/>
          </p:cNvSpPr>
          <p:nvPr/>
        </p:nvSpPr>
        <p:spPr bwMode="auto">
          <a:xfrm>
            <a:off x="5334000" y="4114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1979712" y="4495800"/>
            <a:ext cx="30733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ar-JO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هركانوس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 animBg="1"/>
      <p:bldP spid="716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8153400" cy="838200"/>
          </a:xfrm>
        </p:spPr>
        <p:txBody>
          <a:bodyPr/>
          <a:lstStyle/>
          <a:p>
            <a:pPr eaLnBrk="1" hangingPunct="1"/>
            <a:r>
              <a:rPr lang="ar-JO" sz="4000" dirty="0">
                <a:latin typeface="Arial" charset="0"/>
                <a:ea typeface="ＭＳ Ｐゴシック" charset="0"/>
              </a:rPr>
              <a:t>خريطة إمبراطوريات ما بين العهدين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9324528" y="383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03433" name="Picture 9" descr="60 Assyri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pic>
          <p:nvPicPr>
            <p:cNvPr id="52235" name="Picture 12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6" name="Picture 13" descr="32 Persian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9" name="Picture 15" descr="31 Babyloni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05200" y="2209800"/>
            <a:ext cx="6477000" cy="3657600"/>
            <a:chOff x="0" y="1152"/>
            <a:chExt cx="5580" cy="2743"/>
          </a:xfrm>
        </p:grpSpPr>
        <p:pic>
          <p:nvPicPr>
            <p:cNvPr id="52233" name="Picture 6" descr="33 Gree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4" name="Picture 7" descr="33 Greek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2" name="Picture 8" descr="34 Roman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696436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413266"/>
            <a:ext cx="889248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بيتزيل, أطلس مودي للأراضي الكتابية, الطبعة الأولى, 152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1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3" name="Picture 6" descr="Daniel 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19"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44450"/>
            <a:ext cx="4752975" cy="1143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إمبراطوريات العالم </a:t>
            </a:r>
            <a:br>
              <a:rPr lang="ar-JO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في سفر دانيال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251825" y="76200"/>
            <a:ext cx="89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545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648200" y="6477000"/>
            <a:ext cx="4495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كتاب الموارد المرئية للكتاب المقدس، ١٣٣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01446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55587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88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559470" y="152400"/>
            <a:ext cx="527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pic>
        <p:nvPicPr>
          <p:cNvPr id="89090" name="Picture 4" descr="Herod's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9925" cy="90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003800" y="4652963"/>
            <a:ext cx="4114800" cy="2008187"/>
          </a:xfrm>
          <a:solidFill>
            <a:srgbClr val="800000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إسرائيل تحت حكم</a:t>
            </a:r>
            <a:br>
              <a:rPr lang="ar-JO" sz="4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ar-JO" sz="4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هيرودس الكبير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3" descr="Herod">
            <a:extLst>
              <a:ext uri="{FF2B5EF4-FFF2-40B4-BE49-F238E27FC236}">
                <a16:creationId xmlns:a16="http://schemas.microsoft.com/office/drawing/2014/main" id="{EB0CF027-D830-8317-9B07-D2CEE3AE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844" y="1"/>
            <a:ext cx="3008155" cy="37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2678557-4DF0-A24B-90E6-FC6B45F42502}"/>
              </a:ext>
            </a:extLst>
          </p:cNvPr>
          <p:cNvGraphicFramePr>
            <a:graphicFrameLocks noGrp="1"/>
          </p:cNvGraphicFramePr>
          <p:nvPr/>
        </p:nvGraphicFramePr>
        <p:xfrm>
          <a:off x="3702870" y="98468"/>
          <a:ext cx="5405634" cy="664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878">
                  <a:extLst>
                    <a:ext uri="{9D8B030D-6E8A-4147-A177-3AD203B41FA5}">
                      <a16:colId xmlns:a16="http://schemas.microsoft.com/office/drawing/2014/main" val="2580539758"/>
                    </a:ext>
                  </a:extLst>
                </a:gridCol>
                <a:gridCol w="1801878">
                  <a:extLst>
                    <a:ext uri="{9D8B030D-6E8A-4147-A177-3AD203B41FA5}">
                      <a16:colId xmlns:a16="http://schemas.microsoft.com/office/drawing/2014/main" val="3652142513"/>
                    </a:ext>
                  </a:extLst>
                </a:gridCol>
                <a:gridCol w="1801878">
                  <a:extLst>
                    <a:ext uri="{9D8B030D-6E8A-4147-A177-3AD203B41FA5}">
                      <a16:colId xmlns:a16="http://schemas.microsoft.com/office/drawing/2014/main" val="1582157318"/>
                    </a:ext>
                  </a:extLst>
                </a:gridCol>
              </a:tblGrid>
              <a:tr h="623455">
                <a:tc gridSpan="3"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هيرودس الكبير</a:t>
                      </a:r>
                      <a:br>
                        <a:rPr lang="en-US" sz="1600" b="1" dirty="0"/>
                      </a:br>
                      <a:r>
                        <a:rPr lang="ar-JO" sz="1400" b="1" dirty="0"/>
                        <a:t>ملك على كل إسرائيل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94755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أرخيلاوس</a:t>
                      </a:r>
                      <a:br>
                        <a:rPr lang="en-US" b="1" dirty="0"/>
                      </a:br>
                      <a:r>
                        <a:rPr lang="ar-JO" sz="1400" b="1" dirty="0"/>
                        <a:t>والي على</a:t>
                      </a:r>
                      <a:endParaRPr lang="en-US" sz="1400" b="1" dirty="0"/>
                    </a:p>
                    <a:p>
                      <a:pPr algn="ctr"/>
                      <a:r>
                        <a:rPr lang="ar-JO" sz="1400" b="1" dirty="0"/>
                        <a:t>اليهودية، السامرة و أدومية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فيلبس</a:t>
                      </a:r>
                      <a:br>
                        <a:rPr lang="en-US" b="1" dirty="0"/>
                      </a:br>
                      <a:r>
                        <a:rPr lang="ar-JO" sz="1400" b="1" dirty="0"/>
                        <a:t>رئيس ربع</a:t>
                      </a:r>
                    </a:p>
                    <a:p>
                      <a:pPr algn="ctr"/>
                      <a:r>
                        <a:rPr lang="ar-JO" sz="1400" b="1" dirty="0"/>
                        <a:t>إيطورية،</a:t>
                      </a:r>
                      <a:r>
                        <a:rPr lang="ar-JO" sz="1400" b="1" baseline="0" dirty="0"/>
                        <a:t> غوالانيتس، تراخونيتس، بيثينية، أورانيتس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أنتيباس</a:t>
                      </a:r>
                      <a:br>
                        <a:rPr lang="en-US" b="1" dirty="0"/>
                      </a:br>
                      <a:r>
                        <a:rPr lang="ar-JO" sz="1400" b="1" dirty="0"/>
                        <a:t>رئيس ربع</a:t>
                      </a:r>
                      <a:br>
                        <a:rPr lang="en-US" sz="1400" b="1" dirty="0"/>
                      </a:br>
                      <a:r>
                        <a:rPr lang="ar-JO" sz="1400" b="1" dirty="0"/>
                        <a:t>الجليل و بيرية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320875"/>
                  </a:ext>
                </a:extLst>
              </a:tr>
              <a:tr h="623455">
                <a:tc rowSpan="4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الحكام الرومان    (ولاة أو وكلاء)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58181"/>
                  </a:ext>
                </a:extLst>
              </a:tr>
              <a:tr h="62345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412180"/>
                  </a:ext>
                </a:extLst>
              </a:tr>
              <a:tr h="623455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24341"/>
                  </a:ext>
                </a:extLst>
              </a:tr>
              <a:tr h="4307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800" b="1" dirty="0"/>
                        <a:t>أغريباس</a:t>
                      </a:r>
                      <a:r>
                        <a:rPr lang="ar-JO" sz="1800" b="1" baseline="0" dirty="0"/>
                        <a:t> الأول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86437"/>
                  </a:ext>
                </a:extLst>
              </a:tr>
              <a:tr h="432048">
                <a:tc gridSpan="3">
                  <a:txBody>
                    <a:bodyPr/>
                    <a:lstStyle/>
                    <a:p>
                      <a:pPr algn="ctr"/>
                      <a:r>
                        <a:rPr lang="ar-JO" sz="1400" b="1" dirty="0"/>
                        <a:t>ملك في النهاية على كل إسرائيل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Agrippa I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23390"/>
                  </a:ext>
                </a:extLst>
              </a:tr>
              <a:tr h="623455">
                <a:tc gridSpan="3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الرومان</a:t>
                      </a:r>
                      <a:br>
                        <a:rPr lang="en-US" b="1" dirty="0"/>
                      </a:br>
                      <a:r>
                        <a:rPr lang="ar-JO" sz="1400" b="1" dirty="0"/>
                        <a:t>حكام (مراقبين أو وكلاء)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8711204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أغريباس الثاني</a:t>
                      </a:r>
                      <a:br>
                        <a:rPr lang="en-US" b="1" dirty="0"/>
                      </a:br>
                      <a:r>
                        <a:rPr lang="ar-JO" sz="1400" b="1" dirty="0"/>
                        <a:t>ملك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931802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1400" b="1" dirty="0"/>
                        <a:t>جزئياً</a:t>
                      </a:r>
                      <a:r>
                        <a:rPr lang="ar-JO" sz="1400" b="1" baseline="0" dirty="0"/>
                        <a:t> تحت حكم هيرودس أغريباس الثاني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74287"/>
                  </a:ext>
                </a:extLst>
              </a:tr>
              <a:tr h="623455">
                <a:tc gridSpan="3">
                  <a:txBody>
                    <a:bodyPr/>
                    <a:lstStyle/>
                    <a:p>
                      <a:pPr algn="ctr"/>
                      <a:r>
                        <a:rPr lang="ar-JO" b="1" dirty="0"/>
                        <a:t>الثورة اليهودية ضد روما</a:t>
                      </a:r>
                      <a:endParaRPr lang="ar-JO" sz="1400" b="1" dirty="0"/>
                    </a:p>
                    <a:p>
                      <a:pPr algn="ctr"/>
                      <a:r>
                        <a:rPr lang="ar-JO" sz="1400" b="1" dirty="0"/>
                        <a:t>دمر</a:t>
                      </a:r>
                      <a:r>
                        <a:rPr lang="ar-JO" sz="1400" b="1" baseline="0" dirty="0"/>
                        <a:t> تيطس أورشليم و الهيكل في 5 آب 70 م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140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E28C7F-EC9F-E146-9EA1-1B703F85E205}"/>
              </a:ext>
            </a:extLst>
          </p:cNvPr>
          <p:cNvSpPr txBox="1"/>
          <p:nvPr/>
        </p:nvSpPr>
        <p:spPr>
          <a:xfrm>
            <a:off x="2910891" y="-1580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37 ق.م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4A949-CAFE-CA47-951A-41BA0D8A8CB4}"/>
              </a:ext>
            </a:extLst>
          </p:cNvPr>
          <p:cNvSpPr txBox="1"/>
          <p:nvPr/>
        </p:nvSpPr>
        <p:spPr>
          <a:xfrm>
            <a:off x="3040734" y="53938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 ق.م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9A6B67-21CA-DA41-9A1D-7DC80F88B331}"/>
              </a:ext>
            </a:extLst>
          </p:cNvPr>
          <p:cNvSpPr txBox="1"/>
          <p:nvPr/>
        </p:nvSpPr>
        <p:spPr>
          <a:xfrm>
            <a:off x="3308436" y="133147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AE72A2-5E00-A44B-8D8A-11A15431B4C7}"/>
              </a:ext>
            </a:extLst>
          </p:cNvPr>
          <p:cNvSpPr txBox="1"/>
          <p:nvPr/>
        </p:nvSpPr>
        <p:spPr>
          <a:xfrm>
            <a:off x="3207446" y="190754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34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5A5D4-5D3B-CC44-99D9-633240F059D8}"/>
              </a:ext>
            </a:extLst>
          </p:cNvPr>
          <p:cNvSpPr txBox="1"/>
          <p:nvPr/>
        </p:nvSpPr>
        <p:spPr>
          <a:xfrm>
            <a:off x="3207446" y="262762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37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C2395-3107-1343-B921-E6ACF234441B}"/>
              </a:ext>
            </a:extLst>
          </p:cNvPr>
          <p:cNvSpPr txBox="1"/>
          <p:nvPr/>
        </p:nvSpPr>
        <p:spPr>
          <a:xfrm>
            <a:off x="3207446" y="3185833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39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51762-70DA-8240-B7BE-E1B8AC91E0FB}"/>
              </a:ext>
            </a:extLst>
          </p:cNvPr>
          <p:cNvSpPr txBox="1"/>
          <p:nvPr/>
        </p:nvSpPr>
        <p:spPr>
          <a:xfrm>
            <a:off x="3207446" y="3635732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41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ACC610-9ABA-4E49-A4AF-253807265EEE}"/>
              </a:ext>
            </a:extLst>
          </p:cNvPr>
          <p:cNvSpPr txBox="1"/>
          <p:nvPr/>
        </p:nvSpPr>
        <p:spPr>
          <a:xfrm>
            <a:off x="3207446" y="4077072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44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A04783-F8A5-A148-9DB1-A311A76FC85B}"/>
              </a:ext>
            </a:extLst>
          </p:cNvPr>
          <p:cNvSpPr txBox="1"/>
          <p:nvPr/>
        </p:nvSpPr>
        <p:spPr>
          <a:xfrm>
            <a:off x="3207446" y="4725144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53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824029-831B-574D-92F6-ACDDEE68A86F}"/>
              </a:ext>
            </a:extLst>
          </p:cNvPr>
          <p:cNvSpPr txBox="1"/>
          <p:nvPr/>
        </p:nvSpPr>
        <p:spPr>
          <a:xfrm>
            <a:off x="3207446" y="5301208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56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40267-6598-C748-8B7E-E87B2733B688}"/>
              </a:ext>
            </a:extLst>
          </p:cNvPr>
          <p:cNvSpPr txBox="1"/>
          <p:nvPr/>
        </p:nvSpPr>
        <p:spPr>
          <a:xfrm>
            <a:off x="3207446" y="594928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66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D233D5-7B5E-FE4F-8BED-8A74A95558A2}"/>
              </a:ext>
            </a:extLst>
          </p:cNvPr>
          <p:cNvSpPr txBox="1"/>
          <p:nvPr/>
        </p:nvSpPr>
        <p:spPr>
          <a:xfrm>
            <a:off x="3207446" y="6498395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70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530837" y="87015"/>
            <a:ext cx="5309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5867400"/>
            <a:ext cx="2362200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مقتبس من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يوحنا غراسميك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كلية دالاس اللاهوتية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5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771800" cy="4221163"/>
          </a:xfrm>
        </p:spPr>
        <p:txBody>
          <a:bodyPr/>
          <a:lstStyle/>
          <a:p>
            <a:pPr eaLnBrk="1" hangingPunct="1">
              <a:defRPr/>
            </a:pPr>
            <a:r>
              <a:rPr lang="ar-JO" altLang="zh-CN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التسلسل  الزمني   لسلالة  هيرودس</a:t>
            </a:r>
            <a:br>
              <a:rPr lang="en-US" altLang="zh-CN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(</a:t>
            </a:r>
            <a:r>
              <a:rPr lang="ar-JO" altLang="zh-C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itchFamily="34" charset="0"/>
              </a:rPr>
              <a:t>37 ق.م – 70 م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itchFamily="34" charset="0"/>
              </a:rPr>
              <a:t>)</a:t>
            </a:r>
            <a:endParaRPr lang="en-US" sz="2800" dirty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AF15B01-C958-9846-B946-02B69A8E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2520" y="-15809"/>
            <a:ext cx="489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45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6477000" y="6216650"/>
            <a:ext cx="266700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ar-JO" altLang="zh-CN" sz="1800" i="1" dirty="0"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الكتاب المقدس كتاب الموارد البصرية، 181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8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867400" y="274638"/>
            <a:ext cx="2819400" cy="3459162"/>
          </a:xfrm>
        </p:spPr>
        <p:txBody>
          <a:bodyPr/>
          <a:lstStyle/>
          <a:p>
            <a:pPr eaLnBrk="1" hangingPunct="1">
              <a:defRPr/>
            </a:pPr>
            <a:r>
              <a:rPr lang="ar-JO" altLang="zh-CN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جغرافيا     بيت    هيرودس</a:t>
            </a:r>
            <a:endParaRPr lang="en-US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8476069" y="0"/>
            <a:ext cx="704039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erod's Map">
            <a:extLst>
              <a:ext uri="{FF2B5EF4-FFF2-40B4-BE49-F238E27FC236}">
                <a16:creationId xmlns:a16="http://schemas.microsoft.com/office/drawing/2014/main" id="{E393F82A-9ED5-23A4-E7BF-9FCEBC4B6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890"/>
          <a:stretch/>
        </p:blipFill>
        <p:spPr bwMode="auto">
          <a:xfrm>
            <a:off x="0" y="0"/>
            <a:ext cx="7019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1026"/>
          <p:cNvSpPr txBox="1">
            <a:spLocks noChangeArrowheads="1"/>
          </p:cNvSpPr>
          <p:nvPr/>
        </p:nvSpPr>
        <p:spPr bwMode="auto">
          <a:xfrm>
            <a:off x="5334000" y="6550223"/>
            <a:ext cx="3810000" cy="307777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  <a:defRPr/>
            </a:pPr>
            <a:r>
              <a:rPr kumimoji="0" lang="ar-J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宋体" charset="0"/>
                <a:cs typeface="Arial"/>
              </a:rPr>
              <a:t>بيتزل، أطلس مودي لأراضي الكتاب المقدس، الطبعة الأولى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0901" name="Rectangle 102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08175" y="-26988"/>
            <a:ext cx="6192838" cy="7921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altLang="zh-CN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宋体" charset="0"/>
                <a:cs typeface="Arial"/>
              </a:rPr>
              <a:t>أبناء هيرودس الثلاثة الحكام</a:t>
            </a:r>
            <a:endParaRPr lang="en-US" sz="3200" dirty="0">
              <a:solidFill>
                <a:schemeClr val="tx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+mj-ea"/>
              <a:cs typeface="Arial"/>
            </a:endParaRPr>
          </a:p>
        </p:txBody>
      </p:sp>
      <p:sp>
        <p:nvSpPr>
          <p:cNvPr id="80904" name="Rectangle 1032"/>
          <p:cNvSpPr>
            <a:spLocks noRot="1" noChangeArrowheads="1"/>
          </p:cNvSpPr>
          <p:nvPr/>
        </p:nvSpPr>
        <p:spPr bwMode="auto">
          <a:xfrm>
            <a:off x="7041161" y="1868480"/>
            <a:ext cx="22411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فيلبس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أنتيباس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宋体" charset="0"/>
                <a:cs typeface="Arial"/>
              </a:rPr>
            </a:b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宋体" charset="0"/>
                <a:cs typeface="Arial"/>
              </a:rPr>
              <a:t>أرخيلاوس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80912" name="Line 1040"/>
          <p:cNvSpPr>
            <a:spLocks noChangeShapeType="1"/>
          </p:cNvSpPr>
          <p:nvPr/>
        </p:nvSpPr>
        <p:spPr bwMode="auto">
          <a:xfrm flipH="1">
            <a:off x="3219138" y="4495800"/>
            <a:ext cx="3886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0914" name="Line 1042"/>
          <p:cNvSpPr>
            <a:spLocks noChangeShapeType="1"/>
          </p:cNvSpPr>
          <p:nvPr/>
        </p:nvSpPr>
        <p:spPr bwMode="auto">
          <a:xfrm flipH="1" flipV="1">
            <a:off x="5943600" y="1905000"/>
            <a:ext cx="1161738" cy="225438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102407" name="Group 1044"/>
          <p:cNvGrpSpPr>
            <a:grpSpLocks/>
          </p:cNvGrpSpPr>
          <p:nvPr/>
        </p:nvGrpSpPr>
        <p:grpSpPr bwMode="auto">
          <a:xfrm>
            <a:off x="3505200" y="2764305"/>
            <a:ext cx="3535363" cy="1603375"/>
            <a:chOff x="1200" y="2032"/>
            <a:chExt cx="2227" cy="1010"/>
          </a:xfrm>
        </p:grpSpPr>
        <p:sp>
          <p:nvSpPr>
            <p:cNvPr id="80913" name="Line 1041"/>
            <p:cNvSpPr>
              <a:spLocks noChangeShapeType="1"/>
            </p:cNvSpPr>
            <p:nvPr/>
          </p:nvSpPr>
          <p:spPr bwMode="auto">
            <a:xfrm flipH="1" flipV="1">
              <a:off x="1200" y="2032"/>
              <a:ext cx="2227" cy="353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80915" name="Line 1043"/>
            <p:cNvSpPr>
              <a:spLocks noChangeShapeType="1"/>
            </p:cNvSpPr>
            <p:nvPr/>
          </p:nvSpPr>
          <p:spPr bwMode="auto">
            <a:xfrm flipH="1">
              <a:off x="1692" y="2385"/>
              <a:ext cx="1735" cy="65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80899" name="Text Box 1027"/>
          <p:cNvSpPr txBox="1">
            <a:spLocks noChangeArrowheads="1"/>
          </p:cNvSpPr>
          <p:nvPr/>
        </p:nvSpPr>
        <p:spPr bwMode="auto">
          <a:xfrm>
            <a:off x="7914800" y="152400"/>
            <a:ext cx="1050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80 و89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609600"/>
            <a:ext cx="2819400" cy="27432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حدود   إسرائيل      في         العهد الجديد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186" name="Picture 3" descr="19 NT Politic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476069" y="0"/>
            <a:ext cx="704039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WordArt 2" descr="Paper bag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8286750" cy="264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9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THANK YOU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667000" y="51054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latin typeface="Copperplate Gothic Bold" charset="0"/>
              </a:rPr>
              <a:t>By Samuel and Michael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085308" y="153794"/>
            <a:ext cx="6973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altLang="zh-CN" sz="3200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جميع المناطق الجغرافية في أعمال الرسل / الرسائل</a:t>
            </a:r>
            <a:endParaRPr lang="en-US" sz="3200" b="1" dirty="0"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8540091" y="762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جغرافي</a:t>
            </a: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 الكتاب المقدس</a:t>
            </a:r>
            <a:r>
              <a:rPr lang="ar-EG" sz="3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أ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حصل عل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ى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هذا العرض مجانا</a:t>
            </a:r>
            <a:r>
              <a:rPr lang="ar-JO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8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2514600" cy="27432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حكم    اليونان   على فلسطين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43200"/>
            <a:ext cx="2667000" cy="3006725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الإسكندر الأكبر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الصراع على السيطرة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تطورات الإمبراطورية الهيلينية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Readings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43"/>
          <a:stretch>
            <a:fillRect/>
          </a:stretch>
        </p:blipFill>
        <p:spPr>
          <a:xfrm>
            <a:off x="3767138" y="0"/>
            <a:ext cx="5529262" cy="6858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3048000"/>
            <a:ext cx="3581400" cy="2895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الإستعمار (الهلينة)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الغزو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التوحد (اللغة اليونانية)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0" y="1066800"/>
            <a:ext cx="5562600" cy="6172200"/>
            <a:chOff x="144" y="624"/>
            <a:chExt cx="3504" cy="3888"/>
          </a:xfrm>
        </p:grpSpPr>
        <p:sp>
          <p:nvSpPr>
            <p:cNvPr id="27652" name="Oval 4"/>
            <p:cNvSpPr>
              <a:spLocks noChangeArrowheads="1"/>
            </p:cNvSpPr>
            <p:nvPr/>
          </p:nvSpPr>
          <p:spPr bwMode="auto">
            <a:xfrm>
              <a:off x="1152" y="1776"/>
              <a:ext cx="2496" cy="2736"/>
            </a:xfrm>
            <a:prstGeom prst="ellipse">
              <a:avLst/>
            </a:prstGeom>
            <a:solidFill>
              <a:schemeClr val="tx1"/>
            </a:solidFill>
            <a:ln w="381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399" name="Group 5"/>
            <p:cNvGrpSpPr>
              <a:grpSpLocks/>
            </p:cNvGrpSpPr>
            <p:nvPr/>
          </p:nvGrpSpPr>
          <p:grpSpPr bwMode="auto">
            <a:xfrm>
              <a:off x="144" y="624"/>
              <a:ext cx="3005" cy="3696"/>
              <a:chOff x="1152" y="432"/>
              <a:chExt cx="3005" cy="3696"/>
            </a:xfrm>
          </p:grpSpPr>
          <p:grpSp>
            <p:nvGrpSpPr>
              <p:cNvPr id="59401" name="Group 6"/>
              <p:cNvGrpSpPr>
                <a:grpSpLocks/>
              </p:cNvGrpSpPr>
              <p:nvPr/>
            </p:nvGrpSpPr>
            <p:grpSpPr bwMode="auto">
              <a:xfrm>
                <a:off x="1152" y="432"/>
                <a:ext cx="3005" cy="3696"/>
                <a:chOff x="1152" y="432"/>
                <a:chExt cx="3005" cy="3696"/>
              </a:xfrm>
            </p:grpSpPr>
            <p:grpSp>
              <p:nvGrpSpPr>
                <p:cNvPr id="59403" name="Group 7"/>
                <p:cNvGrpSpPr>
                  <a:grpSpLocks/>
                </p:cNvGrpSpPr>
                <p:nvPr/>
              </p:nvGrpSpPr>
              <p:grpSpPr bwMode="auto">
                <a:xfrm>
                  <a:off x="1152" y="432"/>
                  <a:ext cx="3005" cy="3674"/>
                  <a:chOff x="2611" y="454"/>
                  <a:chExt cx="3005" cy="3674"/>
                </a:xfrm>
              </p:grpSpPr>
              <p:grpSp>
                <p:nvGrpSpPr>
                  <p:cNvPr id="5940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2611" y="454"/>
                    <a:ext cx="3005" cy="3674"/>
                    <a:chOff x="2611" y="454"/>
                    <a:chExt cx="3005" cy="3674"/>
                  </a:xfrm>
                </p:grpSpPr>
                <p:pic>
                  <p:nvPicPr>
                    <p:cNvPr id="27657" name="Picture 9" descr="Readings0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11" y="454"/>
                      <a:ext cx="3005" cy="36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80808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  <a:ext uri="{FAA26D3D-D897-4be2-8F04-BA451C77F1D7}">
                        <ma14:placeholderFlag xmlns="" xmlns:ma14="http://schemas.microsoft.com/office/mac/drawingml/2011/main" val="1"/>
                      </a:ext>
                    </a:extLst>
                  </p:spPr>
                </p:pic>
                <p:sp>
                  <p:nvSpPr>
                    <p:cNvPr id="27658" name="Rectangle 10"/>
                    <p:cNvSpPr>
                      <a:spLocks noChangeArrowheads="1"/>
                    </p:cNvSpPr>
                    <p:nvPr/>
                  </p:nvSpPr>
                  <p:spPr bwMode="auto">
                    <a:xfrm rot="2100702">
                      <a:off x="3857" y="1337"/>
                      <a:ext cx="432" cy="105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659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3936"/>
                      <a:ext cx="1584" cy="19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660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2448"/>
                      <a:ext cx="624" cy="384"/>
                    </a:xfrm>
                    <a:custGeom>
                      <a:avLst/>
                      <a:gdLst>
                        <a:gd name="G0" fmla="+- 5400 0 0"/>
                        <a:gd name="G1" fmla="+- 21600 0 5400"/>
                        <a:gd name="G2" fmla="*/ 5400 1 2"/>
                        <a:gd name="G3" fmla="+- 21600 0 G2"/>
                        <a:gd name="G4" fmla="+/ 5400 21600 2"/>
                        <a:gd name="G5" fmla="+/ G1 0 2"/>
                        <a:gd name="G6" fmla="*/ 21600 21600 5400"/>
                        <a:gd name="G7" fmla="*/ G6 1 2"/>
                        <a:gd name="G8" fmla="+- 21600 0 G7"/>
                        <a:gd name="G9" fmla="*/ 21600 1 2"/>
                        <a:gd name="G10" fmla="+- 5400 0 G9"/>
                        <a:gd name="G11" fmla="?: G10 G8 0"/>
                        <a:gd name="G12" fmla="?: G10 G7 21600"/>
                        <a:gd name="T0" fmla="*/ 18900 w 21600"/>
                        <a:gd name="T1" fmla="*/ 10800 h 21600"/>
                        <a:gd name="T2" fmla="*/ 10800 w 21600"/>
                        <a:gd name="T3" fmla="*/ 21600 h 21600"/>
                        <a:gd name="T4" fmla="*/ 2700 w 21600"/>
                        <a:gd name="T5" fmla="*/ 10800 h 21600"/>
                        <a:gd name="T6" fmla="*/ 10800 w 21600"/>
                        <a:gd name="T7" fmla="*/ 0 h 21600"/>
                        <a:gd name="T8" fmla="*/ 4500 w 21600"/>
                        <a:gd name="T9" fmla="*/ 4500 h 21600"/>
                        <a:gd name="T10" fmla="*/ 17100 w 21600"/>
                        <a:gd name="T11" fmla="*/ 171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T8" t="T9" r="T10" b="T11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661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3792"/>
                      <a:ext cx="960" cy="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766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480"/>
                    <a:ext cx="1104" cy="1440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663" name="AutoShape 15"/>
                <p:cNvSpPr>
                  <a:spLocks noChangeArrowheads="1"/>
                </p:cNvSpPr>
                <p:nvPr/>
              </p:nvSpPr>
              <p:spPr bwMode="auto">
                <a:xfrm flipV="1">
                  <a:off x="2880" y="3648"/>
                  <a:ext cx="624" cy="48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64" name="AutoShape 16"/>
                <p:cNvSpPr>
                  <a:spLocks noChangeArrowheads="1"/>
                </p:cNvSpPr>
                <p:nvPr/>
              </p:nvSpPr>
              <p:spPr bwMode="auto">
                <a:xfrm>
                  <a:off x="2592" y="1392"/>
                  <a:ext cx="1392" cy="672"/>
                </a:xfrm>
                <a:prstGeom prst="flowChartInputOutput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665" name="Oval 17"/>
              <p:cNvSpPr>
                <a:spLocks noChangeArrowheads="1"/>
              </p:cNvSpPr>
              <p:nvPr/>
            </p:nvSpPr>
            <p:spPr bwMode="auto">
              <a:xfrm>
                <a:off x="2640" y="2016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666" name="Oval 18"/>
            <p:cNvSpPr>
              <a:spLocks noChangeArrowheads="1"/>
            </p:cNvSpPr>
            <p:nvPr/>
          </p:nvSpPr>
          <p:spPr bwMode="auto">
            <a:xfrm>
              <a:off x="1152" y="1776"/>
              <a:ext cx="2496" cy="2736"/>
            </a:xfrm>
            <a:prstGeom prst="ellipse">
              <a:avLst/>
            </a:prstGeom>
            <a:noFill/>
            <a:ln w="38100" cap="sq">
              <a:solidFill>
                <a:srgbClr val="BA123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pic>
        <p:nvPicPr>
          <p:cNvPr id="276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-76200"/>
            <a:ext cx="5943600" cy="28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9" name="Rectangle 21"/>
          <p:cNvSpPr>
            <a:spLocks noGrp="1" noChangeArrowheads="1"/>
          </p:cNvSpPr>
          <p:nvPr>
            <p:ph type="title"/>
          </p:nvPr>
        </p:nvSpPr>
        <p:spPr>
          <a:xfrm>
            <a:off x="2286000" y="1447800"/>
            <a:ext cx="6858000" cy="914400"/>
          </a:xfrm>
          <a:solidFill>
            <a:srgbClr val="4C132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الأمر العظيم بخصوص الإسكندر الأكبر؟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tiochus IV00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-66675"/>
            <a:ext cx="8077200" cy="692626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6106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adings000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26961">
            <a:off x="2133600" y="457200"/>
            <a:ext cx="6618288" cy="667861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67000" cy="40386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الإسكندر وحصانه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3276600"/>
          </a:xfrm>
        </p:spPr>
        <p:txBody>
          <a:bodyPr/>
          <a:lstStyle/>
          <a:p>
            <a:pPr eaLnBrk="1" hangingPunct="1"/>
            <a:r>
              <a:rPr lang="ar-JO" dirty="0">
                <a:latin typeface="Arial" charset="0"/>
                <a:ea typeface="ＭＳ Ｐゴシック" charset="0"/>
                <a:cs typeface="Arial" charset="0"/>
              </a:rPr>
              <a:t>وضع الإسكندر العناوين الرئيسية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13730" name="Picture 3" descr="Ntiochus IV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49813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3731" name="Text Box 4"/>
          <p:cNvSpPr txBox="1">
            <a:spLocks noChangeArrowheads="1"/>
          </p:cNvSpPr>
          <p:nvPr/>
        </p:nvSpPr>
        <p:spPr bwMode="auto">
          <a:xfrm>
            <a:off x="8305800" y="76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539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2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5" name="Picture 2" descr="Alexanders Empi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44600"/>
            <a:ext cx="9144000" cy="5156200"/>
          </a:xfrm>
        </p:spPr>
      </p:pic>
      <p:sp>
        <p:nvSpPr>
          <p:cNvPr id="717826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غزوات الإسكندر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30404" name="Picture 4" descr="Ty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48200"/>
            <a:ext cx="2547938" cy="1981200"/>
          </a:xfrm>
        </p:spPr>
      </p:pic>
      <p:sp>
        <p:nvSpPr>
          <p:cNvPr id="230406" name="AutoShape 6"/>
          <p:cNvSpPr>
            <a:spLocks noChangeArrowheads="1"/>
          </p:cNvSpPr>
          <p:nvPr/>
        </p:nvSpPr>
        <p:spPr bwMode="auto">
          <a:xfrm rot="-664593">
            <a:off x="3048000" y="2819400"/>
            <a:ext cx="4343400" cy="609600"/>
          </a:xfrm>
          <a:prstGeom prst="rightArrow">
            <a:avLst>
              <a:gd name="adj1" fmla="val 50000"/>
              <a:gd name="adj2" fmla="val 17812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408" name="AutoShape 8"/>
          <p:cNvSpPr>
            <a:spLocks noChangeArrowheads="1"/>
          </p:cNvSpPr>
          <p:nvPr/>
        </p:nvSpPr>
        <p:spPr bwMode="auto">
          <a:xfrm rot="1147359" flipH="1">
            <a:off x="4038600" y="4114800"/>
            <a:ext cx="3810000" cy="609600"/>
          </a:xfrm>
          <a:prstGeom prst="rightArrow">
            <a:avLst>
              <a:gd name="adj1" fmla="val 50000"/>
              <a:gd name="adj2" fmla="val 1562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409" name="AutoShape 9"/>
          <p:cNvSpPr>
            <a:spLocks noChangeArrowheads="1"/>
          </p:cNvSpPr>
          <p:nvPr/>
        </p:nvSpPr>
        <p:spPr bwMode="auto">
          <a:xfrm>
            <a:off x="7924800" y="4572000"/>
            <a:ext cx="9906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410" name="Picture 10" descr="j02165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18288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Rectangle 11"/>
          <p:cNvSpPr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4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0" y="1693863"/>
            <a:ext cx="303371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4" name="Text Box 13"/>
          <p:cNvSpPr txBox="1">
            <a:spLocks noChangeArrowheads="1"/>
          </p:cNvSpPr>
          <p:nvPr/>
        </p:nvSpPr>
        <p:spPr bwMode="auto">
          <a:xfrm>
            <a:off x="8305800" y="76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animBg="1"/>
      <p:bldP spid="230408" grpId="0" animBg="1"/>
      <p:bldP spid="2304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576" y="-27384"/>
            <a:ext cx="5080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9035"/>
            <a:ext cx="9144000" cy="384048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604" y="3573016"/>
            <a:ext cx="4370388" cy="309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بسبب الكبرياء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الرغبة بالعبادة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الخمر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النساء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الأغاني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-27384"/>
            <a:ext cx="5486400" cy="3416300"/>
          </a:xfrm>
          <a:prstGeom prst="rect">
            <a:avLst/>
          </a:prstGeom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920" y="2564904"/>
            <a:ext cx="4450904" cy="990600"/>
          </a:xfrm>
          <a:solidFill>
            <a:srgbClr val="800000"/>
          </a:solidFill>
          <a:effectLst/>
        </p:spPr>
        <p:txBody>
          <a:bodyPr/>
          <a:lstStyle/>
          <a:p>
            <a:pPr algn="ctr" eaLnBrk="1" hangingPunct="1">
              <a:defRPr/>
            </a:pPr>
            <a:r>
              <a:rPr lang="ar-JO" b="1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سقوطه</a:t>
            </a:r>
            <a:endParaRPr lang="en-US" b="1" dirty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642</Words>
  <Application>Microsoft Macintosh PowerPoint</Application>
  <PresentationFormat>On-screen Show (4:3)</PresentationFormat>
  <Paragraphs>158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Arial Black</vt:lpstr>
      <vt:lpstr>Copperplate Gothic Bold</vt:lpstr>
      <vt:lpstr>Garamond</vt:lpstr>
      <vt:lpstr>Times New Roman</vt:lpstr>
      <vt:lpstr>Wingdings</vt:lpstr>
      <vt:lpstr>Default Design</vt:lpstr>
      <vt:lpstr>Stream</vt:lpstr>
      <vt:lpstr>Azure</vt:lpstr>
      <vt:lpstr>Orbit</vt:lpstr>
      <vt:lpstr>1_Orbit</vt:lpstr>
      <vt:lpstr>22_Default Design</vt:lpstr>
      <vt:lpstr>4_Azure</vt:lpstr>
      <vt:lpstr>2_Azure</vt:lpstr>
      <vt:lpstr>1_Stream</vt:lpstr>
      <vt:lpstr>جغرافيا ما بين العهدين</vt:lpstr>
      <vt:lpstr>إمبراطوريات العالم  في سفر دانيال</vt:lpstr>
      <vt:lpstr>حكم    اليونان   على فلسطين</vt:lpstr>
      <vt:lpstr>ما هو الأمر العظيم بخصوص الإسكندر الأكبر؟</vt:lpstr>
      <vt:lpstr>PowerPoint Presentation</vt:lpstr>
      <vt:lpstr>الإسكندر وحصانه</vt:lpstr>
      <vt:lpstr>وضع الإسكندر العناوين الرئيسية</vt:lpstr>
      <vt:lpstr>غزوات الإسكندر</vt:lpstr>
      <vt:lpstr>سقوطه</vt:lpstr>
      <vt:lpstr>بعد الإسكندر</vt:lpstr>
      <vt:lpstr>جرش   إحدى    المدن العشر</vt:lpstr>
      <vt:lpstr>جرش في أيام مجدها</vt:lpstr>
      <vt:lpstr>المدن اليونانية           في فلسطين</vt:lpstr>
      <vt:lpstr>الغزو الهشموني</vt:lpstr>
      <vt:lpstr>أهمية الحقبة اليونانية</vt:lpstr>
      <vt:lpstr>PowerPoint Presentation</vt:lpstr>
      <vt:lpstr>PowerPoint Presentation</vt:lpstr>
      <vt:lpstr>الأهمية الهشمونية</vt:lpstr>
      <vt:lpstr>خريطة إمبراطوريات ما بين العهدين</vt:lpstr>
      <vt:lpstr>إسرائيل تحت حكم هيرودس الكبير</vt:lpstr>
      <vt:lpstr>التسلسل  الزمني   لسلالة  هيرودس (37 ق.م – 70 م)</vt:lpstr>
      <vt:lpstr>جغرافيا     بيت    هيرودس</vt:lpstr>
      <vt:lpstr>أبناء هيرودس الثلاثة الحكام</vt:lpstr>
      <vt:lpstr>حدود   إسرائيل      في         العهد الجديد</vt:lpstr>
      <vt:lpstr>PowerPoint Presentation</vt:lpstr>
      <vt:lpstr>PowerPoint Presentation</vt:lpstr>
      <vt:lpstr>Black</vt:lpstr>
      <vt:lpstr>جغرافيا الكتاب المقدس   •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Intertestamental Empires</dc:title>
  <dc:creator>Rick Griffith</dc:creator>
  <cp:lastModifiedBy>Rick Griffith</cp:lastModifiedBy>
  <cp:revision>34</cp:revision>
  <dcterms:created xsi:type="dcterms:W3CDTF">2005-01-24T11:22:52Z</dcterms:created>
  <dcterms:modified xsi:type="dcterms:W3CDTF">2023-12-13T07:25:10Z</dcterms:modified>
</cp:coreProperties>
</file>