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8.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9.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2.xml" ContentType="application/vnd.openxmlformats-officedocument.themeOverride+xml"/>
  <Override PartName="/ppt/notesSlides/notesSlide70.xml" ContentType="application/vnd.openxmlformats-officedocument.presentationml.notesSlide+xml"/>
  <Override PartName="/ppt/theme/themeOverride1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9" r:id="rId2"/>
    <p:sldMasterId id="2147483801" r:id="rId3"/>
    <p:sldMasterId id="2147484013" r:id="rId4"/>
    <p:sldMasterId id="2147484027" r:id="rId5"/>
    <p:sldMasterId id="2147484251" r:id="rId6"/>
    <p:sldMasterId id="2147484901" r:id="rId7"/>
    <p:sldMasterId id="2147485018" r:id="rId8"/>
    <p:sldMasterId id="2147485037" r:id="rId9"/>
    <p:sldMasterId id="2147485085" r:id="rId10"/>
    <p:sldMasterId id="2147485099" r:id="rId11"/>
    <p:sldMasterId id="2147485157" r:id="rId12"/>
    <p:sldMasterId id="2147485169" r:id="rId13"/>
    <p:sldMasterId id="2147485325" r:id="rId14"/>
    <p:sldMasterId id="2147485339" r:id="rId15"/>
    <p:sldMasterId id="2147485351" r:id="rId16"/>
  </p:sldMasterIdLst>
  <p:notesMasterIdLst>
    <p:notesMasterId r:id="rId107"/>
  </p:notesMasterIdLst>
  <p:sldIdLst>
    <p:sldId id="4744" r:id="rId17"/>
    <p:sldId id="3783" r:id="rId18"/>
    <p:sldId id="3768" r:id="rId19"/>
    <p:sldId id="3769" r:id="rId20"/>
    <p:sldId id="3778" r:id="rId21"/>
    <p:sldId id="3776" r:id="rId22"/>
    <p:sldId id="3777" r:id="rId23"/>
    <p:sldId id="3775" r:id="rId24"/>
    <p:sldId id="3774" r:id="rId25"/>
    <p:sldId id="3781" r:id="rId26"/>
    <p:sldId id="3779" r:id="rId27"/>
    <p:sldId id="3780" r:id="rId28"/>
    <p:sldId id="3782" r:id="rId29"/>
    <p:sldId id="4746" r:id="rId30"/>
    <p:sldId id="4745" r:id="rId31"/>
    <p:sldId id="4749" r:id="rId32"/>
    <p:sldId id="4818" r:id="rId33"/>
    <p:sldId id="3786" r:id="rId34"/>
    <p:sldId id="4747" r:id="rId35"/>
    <p:sldId id="4726" r:id="rId36"/>
    <p:sldId id="4727" r:id="rId37"/>
    <p:sldId id="4135" r:id="rId38"/>
    <p:sldId id="263" r:id="rId39"/>
    <p:sldId id="409" r:id="rId40"/>
    <p:sldId id="279" r:id="rId41"/>
    <p:sldId id="411" r:id="rId42"/>
    <p:sldId id="412" r:id="rId43"/>
    <p:sldId id="413" r:id="rId44"/>
    <p:sldId id="4748" r:id="rId45"/>
    <p:sldId id="4820" r:id="rId46"/>
    <p:sldId id="276" r:id="rId47"/>
    <p:sldId id="388" r:id="rId48"/>
    <p:sldId id="381" r:id="rId49"/>
    <p:sldId id="408" r:id="rId50"/>
    <p:sldId id="298" r:id="rId51"/>
    <p:sldId id="300" r:id="rId52"/>
    <p:sldId id="302" r:id="rId53"/>
    <p:sldId id="303" r:id="rId54"/>
    <p:sldId id="304" r:id="rId55"/>
    <p:sldId id="306" r:id="rId56"/>
    <p:sldId id="307" r:id="rId57"/>
    <p:sldId id="308" r:id="rId58"/>
    <p:sldId id="417" r:id="rId59"/>
    <p:sldId id="310" r:id="rId60"/>
    <p:sldId id="312" r:id="rId61"/>
    <p:sldId id="313" r:id="rId62"/>
    <p:sldId id="4823" r:id="rId63"/>
    <p:sldId id="4741" r:id="rId64"/>
    <p:sldId id="4824" r:id="rId65"/>
    <p:sldId id="389" r:id="rId66"/>
    <p:sldId id="391" r:id="rId67"/>
    <p:sldId id="3799" r:id="rId68"/>
    <p:sldId id="271" r:id="rId69"/>
    <p:sldId id="3800" r:id="rId70"/>
    <p:sldId id="285" r:id="rId71"/>
    <p:sldId id="284" r:id="rId72"/>
    <p:sldId id="283" r:id="rId73"/>
    <p:sldId id="280" r:id="rId74"/>
    <p:sldId id="281" r:id="rId75"/>
    <p:sldId id="1158" r:id="rId76"/>
    <p:sldId id="1159" r:id="rId77"/>
    <p:sldId id="4825" r:id="rId78"/>
    <p:sldId id="387" r:id="rId79"/>
    <p:sldId id="4826" r:id="rId80"/>
    <p:sldId id="4827" r:id="rId81"/>
    <p:sldId id="269" r:id="rId82"/>
    <p:sldId id="4830" r:id="rId83"/>
    <p:sldId id="333" r:id="rId84"/>
    <p:sldId id="3812" r:id="rId85"/>
    <p:sldId id="3813" r:id="rId86"/>
    <p:sldId id="420" r:id="rId87"/>
    <p:sldId id="321" r:id="rId88"/>
    <p:sldId id="322" r:id="rId89"/>
    <p:sldId id="324" r:id="rId90"/>
    <p:sldId id="326" r:id="rId91"/>
    <p:sldId id="328" r:id="rId92"/>
    <p:sldId id="330" r:id="rId93"/>
    <p:sldId id="4833" r:id="rId94"/>
    <p:sldId id="4832" r:id="rId95"/>
    <p:sldId id="270" r:id="rId96"/>
    <p:sldId id="292" r:id="rId97"/>
    <p:sldId id="293" r:id="rId98"/>
    <p:sldId id="294" r:id="rId99"/>
    <p:sldId id="295" r:id="rId100"/>
    <p:sldId id="296" r:id="rId101"/>
    <p:sldId id="297" r:id="rId102"/>
    <p:sldId id="4831" r:id="rId103"/>
    <p:sldId id="272" r:id="rId104"/>
    <p:sldId id="449" r:id="rId105"/>
    <p:sldId id="4046" r:id="rId10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17BCE3B9-0815-9241-A2B2-196DBBB2D470}">
          <p14:sldIdLst>
            <p14:sldId id="4744"/>
            <p14:sldId id="3783"/>
            <p14:sldId id="3768"/>
            <p14:sldId id="3769"/>
            <p14:sldId id="3778"/>
            <p14:sldId id="3776"/>
            <p14:sldId id="3777"/>
            <p14:sldId id="3775"/>
            <p14:sldId id="3774"/>
            <p14:sldId id="3781"/>
            <p14:sldId id="3779"/>
            <p14:sldId id="3780"/>
            <p14:sldId id="3782"/>
            <p14:sldId id="4746"/>
            <p14:sldId id="4745"/>
            <p14:sldId id="4749"/>
            <p14:sldId id="4818"/>
            <p14:sldId id="3786"/>
            <p14:sldId id="4747"/>
            <p14:sldId id="4726"/>
            <p14:sldId id="4727"/>
            <p14:sldId id="4135"/>
            <p14:sldId id="263"/>
            <p14:sldId id="409"/>
            <p14:sldId id="279"/>
            <p14:sldId id="411"/>
            <p14:sldId id="412"/>
            <p14:sldId id="413"/>
            <p14:sldId id="4748"/>
          </p14:sldIdLst>
        </p14:section>
        <p14:section name="Verses" id="{F00E1594-5C82-0040-BE77-EBCEB29C54B0}">
          <p14:sldIdLst>
            <p14:sldId id="4820"/>
            <p14:sldId id="276"/>
            <p14:sldId id="388"/>
            <p14:sldId id="381"/>
            <p14:sldId id="408"/>
            <p14:sldId id="298"/>
            <p14:sldId id="300"/>
            <p14:sldId id="302"/>
            <p14:sldId id="303"/>
            <p14:sldId id="304"/>
            <p14:sldId id="306"/>
            <p14:sldId id="307"/>
            <p14:sldId id="308"/>
            <p14:sldId id="417"/>
            <p14:sldId id="310"/>
            <p14:sldId id="312"/>
            <p14:sldId id="313"/>
            <p14:sldId id="4823"/>
            <p14:sldId id="4741"/>
            <p14:sldId id="4824"/>
            <p14:sldId id="389"/>
            <p14:sldId id="391"/>
            <p14:sldId id="3799"/>
            <p14:sldId id="271"/>
            <p14:sldId id="3800"/>
            <p14:sldId id="285"/>
            <p14:sldId id="284"/>
            <p14:sldId id="283"/>
            <p14:sldId id="280"/>
            <p14:sldId id="281"/>
            <p14:sldId id="1158"/>
            <p14:sldId id="1159"/>
            <p14:sldId id="4825"/>
            <p14:sldId id="387"/>
            <p14:sldId id="4826"/>
            <p14:sldId id="4827"/>
            <p14:sldId id="269"/>
            <p14:sldId id="4830"/>
            <p14:sldId id="333"/>
            <p14:sldId id="3812"/>
            <p14:sldId id="3813"/>
            <p14:sldId id="420"/>
            <p14:sldId id="321"/>
            <p14:sldId id="322"/>
            <p14:sldId id="324"/>
            <p14:sldId id="326"/>
            <p14:sldId id="328"/>
            <p14:sldId id="330"/>
            <p14:sldId id="4833"/>
            <p14:sldId id="4832"/>
          </p14:sldIdLst>
        </p14:section>
        <p14:section name="Conclusion" id="{05D06B35-AD8D-FE4A-AC20-5D0896C9EE11}">
          <p14:sldIdLst>
            <p14:sldId id="270"/>
            <p14:sldId id="292"/>
            <p14:sldId id="293"/>
            <p14:sldId id="294"/>
            <p14:sldId id="295"/>
            <p14:sldId id="296"/>
            <p14:sldId id="297"/>
            <p14:sldId id="4831"/>
            <p14:sldId id="272"/>
            <p14:sldId id="449"/>
            <p14:sldId id="4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6EA"/>
    <a:srgbClr val="FE2700"/>
    <a:srgbClr val="000000"/>
    <a:srgbClr val="CC0000"/>
    <a:srgbClr val="800080"/>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7" autoAdjust="0"/>
    <p:restoredTop sz="76641" autoAdjust="0"/>
  </p:normalViewPr>
  <p:slideViewPr>
    <p:cSldViewPr>
      <p:cViewPr varScale="1">
        <p:scale>
          <a:sx n="63" d="100"/>
          <a:sy n="63" d="100"/>
        </p:scale>
        <p:origin x="1930" y="58"/>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1" d="1"/>
        <a:sy n="1" d="1"/>
      </p:scale>
      <p:origin x="0" y="-41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presProps" Target="presProps.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viewProps" Target="view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2419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العديد من الأمثلة الصينية تم الاستشهاد بها  من قبل مؤلفين أمثال سي. أتش. كانج</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11</a:t>
            </a:fld>
            <a:endParaRPr lang="en-US"/>
          </a:p>
        </p:txBody>
      </p:sp>
    </p:spTree>
    <p:extLst>
      <p:ext uri="{BB962C8B-B14F-4D97-AF65-F5344CB8AC3E}">
        <p14:creationId xmlns:p14="http://schemas.microsoft.com/office/powerpoint/2010/main" val="64294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إذن ما هو الموضوع؟ هذه الكلمات الصينية أساسية في اللغة قبل آلاف السنين من ترجمة الكتاب المقدس إلى اللغة الصينية! نجدها حتى قبل 1000 سنة من كتابة سفر التكوين، مما يؤكد دقتها.</a:t>
            </a:r>
          </a:p>
          <a:p>
            <a:pPr algn="r" rtl="1"/>
            <a:r>
              <a:rPr lang="ar-SA"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في الواقع، كان الصينيون يعبدون إلهًا واحدًا، المسمى شانغ دي، لآلاف السنين قبل أن يعيش بوذا.</a:t>
            </a:r>
          </a:p>
          <a:p>
            <a:pPr algn="r" rtl="1"/>
            <a:r>
              <a:rPr lang="ar-SA" dirty="0">
                <a:latin typeface="Arial" panose="020B0604020202020204" pitchFamily="34" charset="0"/>
                <a:cs typeface="Arial" panose="020B0604020202020204" pitchFamily="34" charset="0"/>
              </a:rPr>
              <a:t>لكن التعليم الحقيقي عن الله دائمًا ما يتعرض للهجوم.</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12</a:t>
            </a:fld>
            <a:endParaRPr lang="en-US"/>
          </a:p>
        </p:txBody>
      </p:sp>
    </p:spTree>
    <p:extLst>
      <p:ext uri="{BB962C8B-B14F-4D97-AF65-F5344CB8AC3E}">
        <p14:creationId xmlns:p14="http://schemas.microsoft.com/office/powerpoint/2010/main" val="397515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أظهرتُ هذا الرمز لكلمة "البركة" باللغة الصينية لصديقي الصيني غير المسيحي جيفري. نظر إليه على الفور وقال، "آه، محظوظ!" وتنحصر بركات الله في الحظ في مواجهة هجوم الشيطان المتواصل على الحق.</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13</a:t>
            </a:fld>
            <a:endParaRPr lang="en-US"/>
          </a:p>
        </p:txBody>
      </p:sp>
    </p:spTree>
    <p:extLst>
      <p:ext uri="{BB962C8B-B14F-4D97-AF65-F5344CB8AC3E}">
        <p14:creationId xmlns:p14="http://schemas.microsoft.com/office/powerpoint/2010/main" val="94758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110134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510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من المفترض أن يغيّر الإنجيل حياتنا، موضحًا لنا كيفية الاستجابة في المواقف الصعبة كالتعامل مع التعاليم الكاذبة.</a:t>
            </a:r>
          </a:p>
          <a:p>
            <a:pPr algn="r" rtl="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في مثل هذه الحالة، كيف يخبرنا الإنجيل أن نستجيب؟</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61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a:latin typeface="Arial" panose="020B0604020202020204" pitchFamily="34" charset="0"/>
                <a:cs typeface="Arial" panose="020B0604020202020204" pitchFamily="34" charset="0"/>
              </a:rPr>
              <a:t>NS-18-Philemon-39</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الأسبوع الماضي تعرفنا على الكلمة الصينية المدهشة التي تعني "البركة."</a:t>
            </a:r>
          </a:p>
          <a:p>
            <a:pPr algn="r" rtl="1"/>
            <a:r>
              <a:rPr lang="ar-SA" dirty="0">
                <a:latin typeface="Arial" panose="020B0604020202020204" pitchFamily="34" charset="0"/>
                <a:cs typeface="Arial" panose="020B0604020202020204" pitchFamily="34" charset="0"/>
              </a:rPr>
              <a:t>حرفيًا تعني فمًا واحدًا (أو رجلاً) في الجنة في حضرة الله!</a:t>
            </a:r>
          </a:p>
          <a:p>
            <a:pPr algn="r" rtl="1"/>
            <a:r>
              <a:rPr lang="ar-SA" dirty="0">
                <a:latin typeface="Arial" panose="020B0604020202020204" pitchFamily="34" charset="0"/>
                <a:cs typeface="Arial" panose="020B0604020202020204" pitchFamily="34" charset="0"/>
              </a:rPr>
              <a:t>جديًا! يا لها من إشارة إلى وجود آدم في جنة عدن مع بركة الله!</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3</a:t>
            </a:fld>
            <a:endParaRPr lang="en-US"/>
          </a:p>
        </p:txBody>
      </p:sp>
    </p:spTree>
    <p:extLst>
      <p:ext uri="{BB962C8B-B14F-4D97-AF65-F5344CB8AC3E}">
        <p14:creationId xmlns:p14="http://schemas.microsoft.com/office/powerpoint/2010/main" val="249527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24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Arial" charset="0"/>
                <a:ea typeface="ＭＳ Ｐゴシック" charset="0"/>
                <a:cs typeface="ＭＳ Ｐゴシック" charset="0"/>
              </a:rPr>
              <a:t>أنكرالعديد من الغنوصيين أن يسوع كان إنسانًا حقيقيًا. وقام آخرون بتعظيم الروح حتى أن أنكروا ألوهيته.</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كتب يوحنا إلى امرأة لمساعدتها على معرفة كيفية العيش حسب الإنجيل في هذا السياق الصعب.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26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45401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أدعت أغنية البيتلز القديمة، أن "كل ما تحتاجه هو الحب!" هل هذا صحيح؟</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ينظر إلى المحبة أنها أكثر أهمية من الحقيقة.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بالطبع، يذهب آخرون نحو الطرف الآخر قائلين أننا نحتاج فقط إلى الحقيقة لأن المحبة ليست مهمة.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المحبة بلا حقيقة هي عاطفة متطرفة.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الحقيقة بدون المحبة هي القسوة.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مشيئة الله لنا أن نعيش في توازن بين المحبة والحق. لاحظ كيف أن كلاهما مقترنان عند قراءة أول 6 آيات من هذه الرسالة.</a:t>
            </a:r>
          </a:p>
        </p:txBody>
      </p:sp>
    </p:spTree>
    <p:extLst>
      <p:ext uri="{BB962C8B-B14F-4D97-AF65-F5344CB8AC3E}">
        <p14:creationId xmlns:p14="http://schemas.microsoft.com/office/powerpoint/2010/main" val="156904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لاحظ الكثيرون أن قصة سفر التكوين موجودة فعلاً ضمن الحروف الصينية التقليدية.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a:t>
            </a:fld>
            <a:endParaRPr lang="en-US"/>
          </a:p>
        </p:txBody>
      </p:sp>
    </p:spTree>
    <p:extLst>
      <p:ext uri="{BB962C8B-B14F-4D97-AF65-F5344CB8AC3E}">
        <p14:creationId xmlns:p14="http://schemas.microsoft.com/office/powerpoint/2010/main" val="814760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40</a:t>
            </a:fld>
            <a:endParaRPr lang="en-US"/>
          </a:p>
        </p:txBody>
      </p:sp>
    </p:spTree>
    <p:extLst>
      <p:ext uri="{BB962C8B-B14F-4D97-AF65-F5344CB8AC3E}">
        <p14:creationId xmlns:p14="http://schemas.microsoft.com/office/powerpoint/2010/main" val="3898758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41</a:t>
            </a:fld>
            <a:endParaRPr lang="en-US"/>
          </a:p>
        </p:txBody>
      </p:sp>
    </p:spTree>
    <p:extLst>
      <p:ext uri="{BB962C8B-B14F-4D97-AF65-F5344CB8AC3E}">
        <p14:creationId xmlns:p14="http://schemas.microsoft.com/office/powerpoint/2010/main" val="2316946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42</a:t>
            </a:fld>
            <a:endParaRPr lang="en-US"/>
          </a:p>
        </p:txBody>
      </p:sp>
    </p:spTree>
    <p:extLst>
      <p:ext uri="{BB962C8B-B14F-4D97-AF65-F5344CB8AC3E}">
        <p14:creationId xmlns:p14="http://schemas.microsoft.com/office/powerpoint/2010/main" val="4252315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43</a:t>
            </a:fld>
            <a:endParaRPr lang="en-US"/>
          </a:p>
        </p:txBody>
      </p:sp>
    </p:spTree>
    <p:extLst>
      <p:ext uri="{BB962C8B-B14F-4D97-AF65-F5344CB8AC3E}">
        <p14:creationId xmlns:p14="http://schemas.microsoft.com/office/powerpoint/2010/main" val="36962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44</a:t>
            </a:fld>
            <a:endParaRPr lang="en-US"/>
          </a:p>
        </p:txBody>
      </p:sp>
    </p:spTree>
    <p:extLst>
      <p:ext uri="{BB962C8B-B14F-4D97-AF65-F5344CB8AC3E}">
        <p14:creationId xmlns:p14="http://schemas.microsoft.com/office/powerpoint/2010/main" val="60699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45</a:t>
            </a:fld>
            <a:endParaRPr lang="en-US"/>
          </a:p>
        </p:txBody>
      </p:sp>
    </p:spTree>
    <p:extLst>
      <p:ext uri="{BB962C8B-B14F-4D97-AF65-F5344CB8AC3E}">
        <p14:creationId xmlns:p14="http://schemas.microsoft.com/office/powerpoint/2010/main" val="4100545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46</a:t>
            </a:fld>
            <a:endParaRPr lang="en-US"/>
          </a:p>
        </p:txBody>
      </p:sp>
    </p:spTree>
    <p:extLst>
      <p:ext uri="{BB962C8B-B14F-4D97-AF65-F5344CB8AC3E}">
        <p14:creationId xmlns:p14="http://schemas.microsoft.com/office/powerpoint/2010/main" val="140270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على سبيل المثال، الرمز الصيني لكلمة "يخلق" هو من أربعة مكونات: التراب، والحياة، والرجل والمشي.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a:t>
            </a:fld>
            <a:endParaRPr lang="en-US"/>
          </a:p>
        </p:txBody>
      </p:sp>
    </p:spTree>
    <p:extLst>
      <p:ext uri="{BB962C8B-B14F-4D97-AF65-F5344CB8AC3E}">
        <p14:creationId xmlns:p14="http://schemas.microsoft.com/office/powerpoint/2010/main" val="3564287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53</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55</a:t>
            </a:fld>
            <a:endParaRPr lang="en-US"/>
          </a:p>
        </p:txBody>
      </p:sp>
    </p:spTree>
    <p:extLst>
      <p:ext uri="{BB962C8B-B14F-4D97-AF65-F5344CB8AC3E}">
        <p14:creationId xmlns:p14="http://schemas.microsoft.com/office/powerpoint/2010/main" val="3725101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56</a:t>
            </a:fld>
            <a:endParaRPr lang="en-US"/>
          </a:p>
        </p:txBody>
      </p:sp>
    </p:spTree>
    <p:extLst>
      <p:ext uri="{BB962C8B-B14F-4D97-AF65-F5344CB8AC3E}">
        <p14:creationId xmlns:p14="http://schemas.microsoft.com/office/powerpoint/2010/main" val="299074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أيضًا للصينيين رمز متميّز لكلمة "الشيطان" الذي يظهر "سرًا" (أو هامسًا) لـ "الحياة" متحدثًا إلى "الإنسان" في "حديقة/جنّة." </a:t>
            </a:r>
          </a:p>
          <a:p>
            <a:pPr algn="r" rtl="1"/>
            <a:r>
              <a:rPr lang="ar-SA" dirty="0">
                <a:latin typeface="Arial" panose="020B0604020202020204" pitchFamily="34" charset="0"/>
                <a:cs typeface="Arial" panose="020B0604020202020204" pitchFamily="34" charset="0"/>
              </a:rPr>
              <a:t>يشكل رمز "الشيطان" الأساس لكلمة "المجرب،" التي تضاف إلى الكلمات الشيطانية التي تعني "مختبئ" بين "شجرتين." </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a:t>
            </a:fld>
            <a:endParaRPr lang="en-US"/>
          </a:p>
        </p:txBody>
      </p:sp>
    </p:spTree>
    <p:extLst>
      <p:ext uri="{BB962C8B-B14F-4D97-AF65-F5344CB8AC3E}">
        <p14:creationId xmlns:p14="http://schemas.microsoft.com/office/powerpoint/2010/main" val="1621545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57</a:t>
            </a:fld>
            <a:endParaRPr lang="en-US"/>
          </a:p>
        </p:txBody>
      </p:sp>
    </p:spTree>
    <p:extLst>
      <p:ext uri="{BB962C8B-B14F-4D97-AF65-F5344CB8AC3E}">
        <p14:creationId xmlns:p14="http://schemas.microsoft.com/office/powerpoint/2010/main" val="1217475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58</a:t>
            </a:fld>
            <a:endParaRPr lang="en-US"/>
          </a:p>
        </p:txBody>
      </p:sp>
    </p:spTree>
    <p:extLst>
      <p:ext uri="{BB962C8B-B14F-4D97-AF65-F5344CB8AC3E}">
        <p14:creationId xmlns:p14="http://schemas.microsoft.com/office/powerpoint/2010/main" val="1662386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59</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تراجعت منظمة الرؤية العالمية عن قرار استخدام المسيحيين في الزواج من نفس الجنس.</a:t>
            </a:r>
          </a:p>
          <a:p>
            <a:pPr algn="r" rtl="1"/>
            <a:r>
              <a:rPr lang="ar-SA" b="0" dirty="0">
                <a:latin typeface="Arial" panose="020B0604020202020204" pitchFamily="34" charset="0"/>
                <a:ea typeface="ＭＳ Ｐゴシック" charset="0"/>
                <a:cs typeface="Arial" panose="020B0604020202020204" pitchFamily="34" charset="0"/>
              </a:rPr>
              <a:t>(تحديث) الرئيس التنفيذي ريتشارد ستيرنز: "بعض المعتقدات هي جوهر إيماننا الثالوثي بحيث يتوجب علينا أن نتخذ موقفًا قويًا بشأن هذه المعتقدات."</a:t>
            </a:r>
          </a:p>
          <a:p>
            <a:pPr algn="r" rtl="1"/>
            <a:r>
              <a:rPr lang="ar-SA" b="0" dirty="0">
                <a:latin typeface="Arial" panose="020B0604020202020204" pitchFamily="34" charset="0"/>
                <a:ea typeface="ＭＳ Ｐゴシック" charset="0"/>
                <a:cs typeface="Arial" panose="020B0604020202020204" pitchFamily="34" charset="0"/>
              </a:rPr>
              <a:t>سيليست غريسي وجيرمي ويبر، 26 آذار 2014</a:t>
            </a:r>
          </a:p>
          <a:p>
            <a:pPr algn="r" rtl="1"/>
            <a:r>
              <a:rPr lang="ar-SA" b="0" dirty="0">
                <a:latin typeface="Arial" panose="020B0604020202020204" pitchFamily="34" charset="0"/>
                <a:ea typeface="ＭＳ Ｐゴシック" charset="0"/>
                <a:cs typeface="Arial" panose="020B0604020202020204" pitchFamily="34" charset="0"/>
              </a:rPr>
              <a:t>بعد يومين من إعلانها عن استخدام مسيحيين في زواج من نفس الجنس، تراجعت منظمة الرؤية في الولايات المتحدة الأمريكية عن قرارها الرائد بعد تعرضها لانتقادات شديدة من القادة الإنجيليين. </a:t>
            </a:r>
          </a:p>
          <a:p>
            <a:pPr algn="r" rtl="1"/>
            <a:r>
              <a:rPr lang="ar-SA" b="0" dirty="0">
                <a:latin typeface="Arial" panose="020B0604020202020204" pitchFamily="34" charset="0"/>
                <a:ea typeface="ＭＳ Ｐゴシック" charset="0"/>
                <a:cs typeface="Arial" panose="020B0604020202020204" pitchFamily="34" charset="0"/>
              </a:rPr>
              <a:t>صرح الرئيس ريتشارد ستيرنز للصحفيين هذا المساء، "كان اليومان الأخيران مؤلمين." "نشعر بالألم وقلب مكسور بسبب الارتباك الذي سببناه للعديد من الأصدقاء الذين رأوا في هذا التغيير في السياسة بمثابة انعكاس قوي لإلتزام منظمة الرؤية بالسلطة الكتابية، وهو ما لم يكن مقصودًا منه أن يكون."</a:t>
            </a:r>
          </a:p>
          <a:p>
            <a:pPr algn="r" rtl="1"/>
            <a:r>
              <a:rPr lang="ar-SA" b="0" dirty="0">
                <a:latin typeface="Arial" panose="020B0604020202020204" pitchFamily="34" charset="0"/>
                <a:ea typeface="ＭＳ Ｐゴシック" charset="0"/>
                <a:cs typeface="Arial" panose="020B0604020202020204" pitchFamily="34" charset="0"/>
              </a:rPr>
              <a:t>وأضاف ستبرنز، "بدلاً من خلق المزيد من الوحدة (بين المسيحيين)، فقد خلقنا المزيد من الانقسام، ولم يكن ذلك هو المقصود." </a:t>
            </a:r>
          </a:p>
          <a:p>
            <a:pPr algn="r" rtl="1"/>
            <a:r>
              <a:rPr lang="ar-SA" b="0" dirty="0">
                <a:latin typeface="Arial" panose="020B0604020202020204" pitchFamily="34" charset="0"/>
                <a:ea typeface="ＭＳ Ｐゴシック" charset="0"/>
                <a:cs typeface="Arial" panose="020B0604020202020204" pitchFamily="34" charset="0"/>
              </a:rPr>
              <a:t>"لقد أقر مجلسنا أن التغيير الذي قمنا به في السياسة كان خطأ... ونعتقد أن (مؤيدي منظمة الرؤية) قد ساعدونا على رؤية ذلك بشكل أوضح... ونحن نطلب منك أن تسامحونا على هذا الخطأ." </a:t>
            </a:r>
          </a:p>
          <a:p>
            <a:pPr algn="r" rtl="1"/>
            <a:r>
              <a:rPr lang="ar-SA" b="0"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ea typeface="ＭＳ Ｐゴシック" charset="0"/>
                <a:cs typeface="Arial" panose="020B0604020202020204" pitchFamily="34" charset="0"/>
              </a:rPr>
              <a:t>http://www.christianitytoday.com/ct/2014/march-web-only/world-vision-reverses-decision-gay-same-sex-marriage.html</a:t>
            </a:r>
          </a:p>
          <a:p>
            <a:pPr algn="r" rtl="1"/>
            <a:endParaRPr lang="en-US" b="0" dirty="0">
              <a:latin typeface="Arial" panose="020B0604020202020204" pitchFamily="34" charset="0"/>
              <a:ea typeface="ＭＳ Ｐゴシック" charset="0"/>
              <a:cs typeface="Arial" panose="020B0604020202020204" pitchFamily="34" charset="0"/>
            </a:endParaRPr>
          </a:p>
          <a:p>
            <a:pPr algn="r" rtl="1"/>
            <a:r>
              <a:rPr lang="ar-SA" b="0" dirty="0">
                <a:latin typeface="Arial" panose="020B0604020202020204" pitchFamily="34" charset="0"/>
                <a:ea typeface="ＭＳ Ｐゴシック" charset="0"/>
                <a:cs typeface="Arial" panose="020B0604020202020204" pitchFamily="34" charset="0"/>
              </a:rPr>
              <a:t>تم الوصول إليه بتاريخ 8 نيسان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عضو مجلس إدارة منظمة الرؤية يستقيل بسبب حظر استخدام زواج المثليين.</a:t>
            </a:r>
          </a:p>
          <a:p>
            <a:pPr algn="r" rtl="1"/>
            <a:r>
              <a:rPr lang="ar-SA" b="0" dirty="0">
                <a:latin typeface="Arial" panose="020B0604020202020204" pitchFamily="34" charset="0"/>
                <a:ea typeface="ＭＳ Ｐゴシック" charset="0"/>
                <a:cs typeface="Arial" panose="020B0604020202020204" pitchFamily="34" charset="0"/>
              </a:rPr>
              <a:t>رئيسة شركة جوجل جاكلين فولر تترك مجلس إدارة المؤسسة الخيرية المسيحية بعد تراجعها عن قرار استخدام مثليين متزوجين  </a:t>
            </a:r>
          </a:p>
          <a:p>
            <a:pPr algn="r" rtl="1"/>
            <a:r>
              <a:rPr lang="ar-SA" b="0" dirty="0">
                <a:latin typeface="Arial" panose="020B0604020202020204" pitchFamily="34" charset="0"/>
                <a:ea typeface="ＭＳ Ｐゴシック" charset="0"/>
                <a:cs typeface="Arial" panose="020B0604020202020204" pitchFamily="34" charset="0"/>
              </a:rPr>
              <a:t>وكالة أسوشيتد بريس في سياتل</a:t>
            </a:r>
          </a:p>
          <a:p>
            <a:pPr algn="r" rtl="1"/>
            <a:r>
              <a:rPr lang="en-US" b="0" dirty="0">
                <a:latin typeface="Arial" panose="020B0604020202020204" pitchFamily="34" charset="0"/>
                <a:ea typeface="ＭＳ Ｐゴシック" charset="0"/>
                <a:cs typeface="Arial" panose="020B0604020202020204" pitchFamily="34" charset="0"/>
              </a:rPr>
              <a:t>theguardian.com</a:t>
            </a:r>
          </a:p>
          <a:p>
            <a:pPr algn="r" rtl="1"/>
            <a:r>
              <a:rPr lang="ar-SA" b="0" dirty="0">
                <a:latin typeface="Arial" panose="020B0604020202020204" pitchFamily="34" charset="0"/>
                <a:ea typeface="ＭＳ Ｐゴシック" charset="0"/>
                <a:cs typeface="Arial" panose="020B0604020202020204" pitchFamily="34" charset="0"/>
              </a:rPr>
              <a:t>الخميس 3 نيسان 2014 الساعة 1:31 توقيت غرينتش</a:t>
            </a:r>
          </a:p>
          <a:p>
            <a:pPr algn="r" rtl="1"/>
            <a:r>
              <a:rPr lang="ar-SA" b="0" dirty="0">
                <a:latin typeface="Arial" panose="020B0604020202020204" pitchFamily="34" charset="0"/>
                <a:ea typeface="ＭＳ Ｐゴシック" charset="0"/>
                <a:cs typeface="Arial" panose="020B0604020202020204" pitchFamily="34" charset="0"/>
              </a:rPr>
              <a:t>أستقال أحد أعضاء مجلس إدارة منظمة الرؤية احتجاجًا على تراجع المؤسسة الخيرية المسيحية سريعًا عن قرارها باستخدام موظفين متزوجين من نفس الجنس.</a:t>
            </a:r>
          </a:p>
          <a:p>
            <a:pPr algn="r" rtl="1"/>
            <a:r>
              <a:rPr lang="ar-SA" b="0" dirty="0">
                <a:latin typeface="Arial" panose="020B0604020202020204" pitchFamily="34" charset="0"/>
                <a:ea typeface="ＭＳ Ｐゴシック" charset="0"/>
                <a:cs typeface="Arial" panose="020B0604020202020204" pitchFamily="34" charset="0"/>
              </a:rPr>
              <a:t>قالت جاكلين فولر، مديرة مؤسسة العطاء في جوجل، في رسالة بالبريد الألكتروني إلى وكالة أسوشيتد بريس يوم الأربعاء، أنها بقيت "معجبة كبيرة" بعمل المجموعة نيابة عن الفقراء، لكنها استقالت يوم الجمعة لأنني "لم اتفق مع قرار استبعاد الموظفين المثليين الذين يتزوجون."</a:t>
            </a:r>
          </a:p>
          <a:p>
            <a:pPr algn="r" rtl="1"/>
            <a:r>
              <a:rPr lang="ar-SA" b="0" dirty="0">
                <a:latin typeface="Arial" panose="020B0604020202020204" pitchFamily="34" charset="0"/>
                <a:ea typeface="ＭＳ Ｐゴシック" charset="0"/>
                <a:cs typeface="Arial" panose="020B0604020202020204" pitchFamily="34" charset="0"/>
              </a:rPr>
              <a:t>ورفضت الإدلاء بمزيد من التفاصيل</a:t>
            </a:r>
          </a:p>
          <a:p>
            <a:pPr algn="r" rtl="1"/>
            <a:endParaRPr lang="ar-SA" b="0" dirty="0">
              <a:latin typeface="Arial" panose="020B0604020202020204" pitchFamily="34" charset="0"/>
              <a:ea typeface="ＭＳ Ｐゴシック" charset="0"/>
              <a:cs typeface="Arial" panose="020B0604020202020204" pitchFamily="34" charset="0"/>
            </a:endParaRPr>
          </a:p>
          <a:p>
            <a:pPr algn="r" rtl="1"/>
            <a:r>
              <a:rPr lang="en-US" b="0" dirty="0">
                <a:latin typeface="Arial" panose="020B0604020202020204" pitchFamily="34" charset="0"/>
                <a:ea typeface="ＭＳ Ｐゴシック" charset="0"/>
                <a:cs typeface="Arial" panose="020B0604020202020204" pitchFamily="34" charset="0"/>
              </a:rPr>
              <a:t>http://www.theguardian.com/society/2014/apr/03/world-vision-board-member-quits-gay-marriage-hiring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73716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يريد يوحنا أن يوضح تعليمه عن تمييز المحبة بواسطة زيارة شخصية أفضل من رسالة، ويكون فرحًا كاملاً وليس متشددًا (12).</a:t>
            </a:r>
          </a:p>
          <a:p>
            <a:pPr algn="r" rtl="1"/>
            <a:r>
              <a:rPr lang="ar-SA" dirty="0">
                <a:latin typeface="Arial" panose="020B0604020202020204" pitchFamily="34" charset="0"/>
                <a:cs typeface="Arial" panose="020B0604020202020204" pitchFamily="34" charset="0"/>
              </a:rPr>
              <a:t>هناك حاجة للمزيد من التعليم حول الموضوع الحساس في الرد على المعلمين الكذبة، ولكن ليس من خلال الراسلة (12 أ).</a:t>
            </a:r>
          </a:p>
          <a:p>
            <a:pPr algn="r" rtl="1"/>
            <a:r>
              <a:rPr lang="ar-SA" dirty="0">
                <a:latin typeface="Arial" panose="020B0604020202020204" pitchFamily="34" charset="0"/>
                <a:cs typeface="Arial" panose="020B0604020202020204" pitchFamily="34" charset="0"/>
              </a:rPr>
              <a:t>من شأن الزيارة الشخصية وجهًا لوجه، أن توضح نتائج تعاليم يوحنا بوقت فرح بدلاً من قائمة مملؤة بتعليمات متشددة (12 ب).</a:t>
            </a:r>
          </a:p>
          <a:p>
            <a:pPr algn="r" rtl="1"/>
            <a:r>
              <a:rPr lang="ar-SA" dirty="0">
                <a:latin typeface="Arial" panose="020B0604020202020204" pitchFamily="34" charset="0"/>
                <a:cs typeface="Arial" panose="020B0604020202020204" pitchFamily="34" charset="0"/>
              </a:rPr>
              <a:t>يرسل يوحنا تحيات من أبناء وبنات أخوتها لينتهي الموضوع بطريقة محببة (13).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t>
            </a:r>
            <a:r>
              <a:rPr lang="ar-SA" dirty="0">
                <a:latin typeface="Arial" panose="020B0604020202020204" pitchFamily="34" charset="0"/>
                <a:cs typeface="Arial" panose="020B0604020202020204" pitchFamily="34" charset="0"/>
              </a:rPr>
              <a:t>2 يوحنا</a:t>
            </a:r>
            <a:r>
              <a:rPr lang="en-US"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يتم تشكيل كلمة "قارب" من الكلمات التي تعني "سفينة" و "ثمانية أشخاص." ألا يبدو هذا مثل نوح، وزوجته، وأبنائه الثلاثة وزوجاتهم؟ في الواقع، هناك أكثر من 270 قصة عن فيضانات عالمية، لكن القصة الصينية تحدد عدد الذين نجوا بـ 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7</a:t>
            </a:fld>
            <a:endParaRPr lang="en-US"/>
          </a:p>
        </p:txBody>
      </p:sp>
    </p:spTree>
    <p:extLst>
      <p:ext uri="{BB962C8B-B14F-4D97-AF65-F5344CB8AC3E}">
        <p14:creationId xmlns:p14="http://schemas.microsoft.com/office/powerpoint/2010/main" val="236903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68</a:t>
            </a:fld>
            <a:endParaRPr lang="en-US"/>
          </a:p>
        </p:txBody>
      </p:sp>
    </p:spTree>
    <p:extLst>
      <p:ext uri="{BB962C8B-B14F-4D97-AF65-F5344CB8AC3E}">
        <p14:creationId xmlns:p14="http://schemas.microsoft.com/office/powerpoint/2010/main" val="2706482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69</a:t>
            </a:fld>
            <a:endParaRPr lang="en-US"/>
          </a:p>
        </p:txBody>
      </p:sp>
    </p:spTree>
    <p:extLst>
      <p:ext uri="{BB962C8B-B14F-4D97-AF65-F5344CB8AC3E}">
        <p14:creationId xmlns:p14="http://schemas.microsoft.com/office/powerpoint/2010/main" val="2124613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1663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80</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81</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82</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ea typeface="ＭＳ Ｐゴシック" charset="0"/>
                <a:cs typeface="ＭＳ Ｐゴシック" charset="0"/>
              </a:rPr>
              <a:t>"رسل كرو يهاجم نقاد فيلم ‘نوح‘: يقترب من الغباء المطلق." صحيفة الواشنطن تايمز 27 آذار2014. مقتبس في ويكيبيديا، "نوح (فيلم)."</a:t>
            </a:r>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84</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كما في معظم اللغات، فالكلمة التي تعني "أنا" شائعة جدًا. لكن الصينيين يضعون رمز "الحَمَل" فوق "أنا" لتفيد بمعنى "البر." لقد أصبحنا أبرارًا في نظر الله عندما يلقي حمل الله بظلهِ علينا!</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8</a:t>
            </a:fld>
            <a:endParaRPr lang="en-US"/>
          </a:p>
        </p:txBody>
      </p:sp>
    </p:spTree>
    <p:extLst>
      <p:ext uri="{BB962C8B-B14F-4D97-AF65-F5344CB8AC3E}">
        <p14:creationId xmlns:p14="http://schemas.microsoft.com/office/powerpoint/2010/main" val="589271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85</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http://www.refiningtruth.com/noah-genesis-6-facts/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86</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88</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كلمة مثيرة للاهتمام جدًا تعني "الغرب." بطبيعة الحال، فإن جنة عدن هي في غرب الصين.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9</a:t>
            </a:fld>
            <a:endParaRPr lang="en-US"/>
          </a:p>
        </p:txBody>
      </p:sp>
    </p:spTree>
    <p:extLst>
      <p:ext uri="{BB962C8B-B14F-4D97-AF65-F5344CB8AC3E}">
        <p14:creationId xmlns:p14="http://schemas.microsoft.com/office/powerpoint/2010/main" val="41936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كلمة "الغرب" تعني حرفيًا "شخص واحد في الحديقة" التي وجدت مكانها في غرب الصين في الشرق الأوسط التي تصور جنة عدن حيث وضع الله إنسانًا واحدًا في الجنة.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10</a:t>
            </a:fld>
            <a:endParaRPr lang="en-US"/>
          </a:p>
        </p:txBody>
      </p:sp>
    </p:spTree>
    <p:extLst>
      <p:ext uri="{BB962C8B-B14F-4D97-AF65-F5344CB8AC3E}">
        <p14:creationId xmlns:p14="http://schemas.microsoft.com/office/powerpoint/2010/main" val="28224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5/28/2025</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5/28/2025</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5/28/2025</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4288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4127466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481027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810202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17450471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27642113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544558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294228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253009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13013297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179495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1215966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972188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33514201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4749699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18573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807176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5/28/2025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5/28/2025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5/28/2025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624288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046316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2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8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340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715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757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60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4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182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89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120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1767815950"/>
      </p:ext>
    </p:extLst>
  </p:cSld>
  <p:clrMap bg1="lt1" tx1="dk1" bg2="lt2" tx2="dk2" accent1="accent1" accent2="accent2" accent3="accent3" accent4="accent4" accent5="accent5" accent6="accent6" hlink="hlink" folHlink="folHlink"/>
  <p:sldLayoutIdLst>
    <p:sldLayoutId id="2147485170" r:id="rId1"/>
    <p:sldLayoutId id="214748517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134515133"/>
      </p:ext>
    </p:extLst>
  </p:cSld>
  <p:clrMap bg1="lt1" tx1="dk1" bg2="lt2" tx2="dk2" accent1="accent1" accent2="accent2" accent3="accent3" accent4="accent4" accent5="accent5" accent6="accent6" hlink="hlink" folHlink="folHlink"/>
  <p:sldLayoutIdLst>
    <p:sldLayoutId id="21474853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2153948471"/>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519226458"/>
      </p:ext>
    </p:extLst>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24679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4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0.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9.xml"/><Relationship Id="rId1" Type="http://schemas.openxmlformats.org/officeDocument/2006/relationships/themeOverride" Target="../theme/themeOverride4.xml"/><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9.xml"/><Relationship Id="rId1" Type="http://schemas.openxmlformats.org/officeDocument/2006/relationships/themeOverride" Target="../theme/themeOverride5.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24.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2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66.jpe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8.xml"/><Relationship Id="rId1" Type="http://schemas.openxmlformats.org/officeDocument/2006/relationships/themeOverride" Target="../theme/themeOverride1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8.xml"/><Relationship Id="rId1" Type="http://schemas.openxmlformats.org/officeDocument/2006/relationships/themeOverride" Target="../theme/themeOverride13.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94.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ar-SA"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b="1" dirty="0">
                <a:solidFill>
                  <a:schemeClr val="tx1"/>
                </a:solidFill>
                <a:latin typeface="Arial" panose="020B0604020202020204" pitchFamily="34" charset="0"/>
                <a:ea typeface="ＭＳ Ｐゴシック" charset="0"/>
                <a:cs typeface="Arial" panose="020B0604020202020204" pitchFamily="34" charset="0"/>
              </a:rPr>
              <a:t>كن مميزا </a:t>
            </a:r>
            <a:endParaRPr lang="en-US" sz="8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62894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ar-JO" b="1" dirty="0">
                <a:solidFill>
                  <a:schemeClr val="bg2"/>
                </a:solidFill>
              </a:rPr>
              <a:t>إنسان واحد في الحديقة (الجنّة) = الغرب</a:t>
            </a:r>
            <a:endParaRPr lang="en-US" b="1" dirty="0">
              <a:solidFill>
                <a:schemeClr val="bg2"/>
              </a:solidFill>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الغرب</a:t>
            </a:r>
            <a:endParaRPr lang="en-US" sz="6000" b="1" dirty="0">
              <a:solidFill>
                <a:schemeClr val="bg2"/>
              </a:solidFill>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متضمّن،</a:t>
            </a:r>
          </a:p>
          <a:p>
            <a:r>
              <a:rPr lang="ar-JO" sz="4000" b="1" dirty="0">
                <a:solidFill>
                  <a:schemeClr val="bg2"/>
                </a:solidFill>
              </a:rPr>
              <a:t>الحديقة</a:t>
            </a:r>
            <a:endParaRPr lang="en-US" sz="6000" b="1" dirty="0">
              <a:solidFill>
                <a:schemeClr val="bg2"/>
              </a:solidFill>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شخص</a:t>
            </a:r>
            <a:endParaRPr lang="en-US" sz="6000" b="1" dirty="0">
              <a:solidFill>
                <a:schemeClr val="bg2"/>
              </a:solidFill>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واحد</a:t>
            </a:r>
            <a:endParaRPr lang="en-US" sz="6000" b="1" dirty="0">
              <a:solidFill>
                <a:schemeClr val="bg2"/>
              </a:solidFill>
            </a:endParaRPr>
          </a:p>
        </p:txBody>
      </p:sp>
    </p:spTree>
    <p:extLst>
      <p:ext uri="{BB962C8B-B14F-4D97-AF65-F5344CB8AC3E}">
        <p14:creationId xmlns:p14="http://schemas.microsoft.com/office/powerpoint/2010/main" val="28220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67633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solidFill>
                  <a:schemeClr val="bg2"/>
                </a:solidFill>
              </a:rPr>
              <a:t>AD</a:t>
            </a:r>
            <a:endParaRPr lang="en-US" sz="5400" b="1" dirty="0">
              <a:solidFill>
                <a:schemeClr val="bg2"/>
              </a:solidFill>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en-US" sz="3600" b="1" dirty="0">
                <a:solidFill>
                  <a:schemeClr val="bg2"/>
                </a:solidFill>
              </a:rPr>
              <a:t>BC</a:t>
            </a:r>
            <a:endParaRPr lang="en-US" sz="5400" b="1" dirty="0">
              <a:solidFill>
                <a:schemeClr val="bg2"/>
              </a:solidFill>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2500</a:t>
            </a:r>
            <a:endParaRPr lang="en-US" sz="5400" b="1" dirty="0">
              <a:solidFill>
                <a:schemeClr val="bg2"/>
              </a:solidFill>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1500</a:t>
            </a:r>
            <a:endParaRPr lang="en-US" sz="5400" b="1" dirty="0">
              <a:solidFill>
                <a:srgbClr val="FFFF00"/>
              </a:solidFill>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400</a:t>
            </a:r>
            <a:endParaRPr lang="en-US" sz="5400" b="1" dirty="0">
              <a:solidFill>
                <a:schemeClr val="bg2"/>
              </a:solidFill>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33</a:t>
            </a:r>
            <a:endParaRPr lang="en-US" sz="5400" b="1" dirty="0">
              <a:solidFill>
                <a:srgbClr val="FFFF00"/>
              </a:solidFill>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2000</a:t>
            </a:r>
            <a:endParaRPr lang="en-US" sz="5400" b="1" dirty="0">
              <a:solidFill>
                <a:schemeClr val="bg2"/>
              </a:solidFill>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rgbClr val="FFFF00"/>
                </a:solidFill>
              </a:rPr>
              <a:t>موت</a:t>
            </a:r>
          </a:p>
          <a:p>
            <a:r>
              <a:rPr lang="ar-JO" sz="3200" b="1" dirty="0">
                <a:solidFill>
                  <a:srgbClr val="FFFF00"/>
                </a:solidFill>
              </a:rPr>
              <a:t>المسيح</a:t>
            </a:r>
            <a:endParaRPr lang="en-US" sz="4800" b="1" dirty="0">
              <a:solidFill>
                <a:srgbClr val="FFFF00"/>
              </a:solidFill>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chemeClr val="bg2"/>
                </a:solidFill>
              </a:rPr>
              <a:t>ب</a:t>
            </a:r>
            <a:br>
              <a:rPr lang="en-US" sz="3200" b="1" dirty="0">
                <a:solidFill>
                  <a:schemeClr val="bg2"/>
                </a:solidFill>
              </a:rPr>
            </a:br>
            <a:r>
              <a:rPr lang="ar-JO" sz="3200" b="1" dirty="0">
                <a:solidFill>
                  <a:schemeClr val="bg2"/>
                </a:solidFill>
              </a:rPr>
              <a:t>و</a:t>
            </a:r>
            <a:br>
              <a:rPr lang="en-US" sz="3200" b="1" dirty="0">
                <a:solidFill>
                  <a:schemeClr val="bg2"/>
                </a:solidFill>
              </a:rPr>
            </a:br>
            <a:r>
              <a:rPr lang="ar-JO" sz="3200" b="1" dirty="0">
                <a:solidFill>
                  <a:schemeClr val="bg2"/>
                </a:solidFill>
              </a:rPr>
              <a:t>ذ</a:t>
            </a:r>
            <a:br>
              <a:rPr lang="en-US" sz="3200" b="1" dirty="0">
                <a:solidFill>
                  <a:schemeClr val="bg2"/>
                </a:solidFill>
              </a:rPr>
            </a:br>
            <a:r>
              <a:rPr lang="ar-JO" sz="3200" b="1" dirty="0">
                <a:solidFill>
                  <a:schemeClr val="bg2"/>
                </a:solidFill>
              </a:rPr>
              <a:t>ا</a:t>
            </a:r>
            <a:br>
              <a:rPr lang="en-US" sz="3200" b="1" dirty="0">
                <a:solidFill>
                  <a:schemeClr val="bg2"/>
                </a:solidFill>
              </a:rPr>
            </a:br>
            <a:endParaRPr lang="en-US" sz="4800" b="1" dirty="0">
              <a:solidFill>
                <a:schemeClr val="bg2"/>
              </a:solidFill>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rgbClr val="FFFF00"/>
                </a:solidFill>
              </a:rPr>
              <a:t>كتابة أول</a:t>
            </a:r>
          </a:p>
          <a:p>
            <a:r>
              <a:rPr lang="ar-JO" sz="3200" b="1" dirty="0">
                <a:solidFill>
                  <a:srgbClr val="FFFF00"/>
                </a:solidFill>
              </a:rPr>
              <a:t>5 كتب</a:t>
            </a:r>
          </a:p>
          <a:p>
            <a:r>
              <a:rPr lang="ar-JO" sz="3200" b="1" dirty="0">
                <a:solidFill>
                  <a:srgbClr val="FFFF00"/>
                </a:solidFill>
              </a:rPr>
              <a:t>من الكتاب</a:t>
            </a:r>
          </a:p>
          <a:p>
            <a:r>
              <a:rPr lang="ar-JO" sz="3200" b="1" dirty="0">
                <a:solidFill>
                  <a:srgbClr val="FFFF00"/>
                </a:solidFill>
              </a:rPr>
              <a:t>المقدس</a:t>
            </a:r>
            <a:endParaRPr lang="en-US" sz="3200" b="1" dirty="0">
              <a:solidFill>
                <a:srgbClr val="FFFF00"/>
              </a:solidFill>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chemeClr val="bg2"/>
                </a:solidFill>
                <a:latin typeface="Arial" panose="020B0604020202020204" pitchFamily="34" charset="0"/>
                <a:cs typeface="Arial" panose="020B0604020202020204" pitchFamily="34" charset="0"/>
              </a:rPr>
              <a:t>اللغة </a:t>
            </a:r>
          </a:p>
          <a:p>
            <a:r>
              <a:rPr lang="ar-JO" sz="3200" b="1" dirty="0">
                <a:solidFill>
                  <a:schemeClr val="bg2"/>
                </a:solidFill>
                <a:latin typeface="Arial" panose="020B0604020202020204" pitchFamily="34" charset="0"/>
                <a:cs typeface="Arial" panose="020B0604020202020204" pitchFamily="34" charset="0"/>
              </a:rPr>
              <a:t>الصينية</a:t>
            </a:r>
          </a:p>
          <a:p>
            <a:r>
              <a:rPr lang="ar-JO" sz="3200" b="1" dirty="0">
                <a:solidFill>
                  <a:schemeClr val="bg2"/>
                </a:solidFill>
                <a:latin typeface="Arial" panose="020B0604020202020204" pitchFamily="34" charset="0"/>
                <a:cs typeface="Arial" panose="020B0604020202020204" pitchFamily="34" charset="0"/>
              </a:rPr>
              <a:t>المكتوبة</a:t>
            </a:r>
          </a:p>
          <a:p>
            <a:r>
              <a:rPr lang="ar-JO" sz="3200" b="1" dirty="0">
                <a:solidFill>
                  <a:schemeClr val="bg2"/>
                </a:solidFill>
                <a:latin typeface="Arial" panose="020B0604020202020204" pitchFamily="34" charset="0"/>
                <a:cs typeface="Arial" panose="020B0604020202020204" pitchFamily="34" charset="0"/>
              </a:rPr>
              <a:t>لأول مرة</a:t>
            </a:r>
            <a:endParaRPr lang="en-US"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ar-JO" sz="6000" b="1" dirty="0">
                <a:latin typeface="Arial" panose="020B0604020202020204" pitchFamily="34" charset="0"/>
                <a:cs typeface="Arial" panose="020B0604020202020204" pitchFamily="34" charset="0"/>
              </a:rPr>
              <a:t>"محظوظ"؟</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800" b="1" dirty="0"/>
              <a:t>"البركات"؟</a:t>
            </a:r>
            <a:endParaRPr lang="en-US" sz="4800" b="1" dirty="0"/>
          </a:p>
        </p:txBody>
      </p:sp>
    </p:spTree>
    <p:extLst>
      <p:ext uri="{BB962C8B-B14F-4D97-AF65-F5344CB8AC3E}">
        <p14:creationId xmlns:p14="http://schemas.microsoft.com/office/powerpoint/2010/main" val="769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charset="0"/>
                <a:ea typeface="ＭＳ Ｐゴシック" charset="0"/>
                <a:cs typeface="Arial" charset="0"/>
              </a:rPr>
              <a:t>دراسة حالة ....</a:t>
            </a:r>
            <a:endParaRPr lang="en-US" b="1" dirty="0">
              <a:latin typeface="Arial" charset="0"/>
              <a:ea typeface="ＭＳ Ｐゴシック" charset="0"/>
              <a:cs typeface="Arial"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b="1" dirty="0">
                <a:latin typeface="Arial" charset="0"/>
                <a:ea typeface="ＭＳ Ｐゴシック" charset="0"/>
                <a:cs typeface="Arial" charset="0"/>
              </a:rPr>
              <a:t>افترض ان اثنين من شهود يهوة جاءوا عند عتبة باب بيتك . هل تستقبلهم الى بيتك ؟ لماذا </a:t>
            </a:r>
            <a:endParaRPr lang="en-US" altLang="ja-JP" sz="2800" b="1" dirty="0">
              <a:latin typeface="Arial" charset="0"/>
              <a:ea typeface="ＭＳ Ｐゴシック" charset="0"/>
              <a:cs typeface="Arial" charset="0"/>
            </a:endParaRPr>
          </a:p>
          <a:p>
            <a:pPr algn="r" rtl="1" eaLnBrk="1" hangingPunct="1"/>
            <a:r>
              <a:rPr lang="ar-SA" sz="2800" b="1" dirty="0">
                <a:latin typeface="Arial" charset="0"/>
                <a:ea typeface="ＭＳ Ｐゴシック" charset="0"/>
                <a:cs typeface="Arial" charset="0"/>
              </a:rPr>
              <a:t>الرجاء كن في المجموعة الصح ....</a:t>
            </a:r>
            <a:endParaRPr lang="en-US" sz="2800" b="1" dirty="0">
              <a:latin typeface="Arial" charset="0"/>
              <a:ea typeface="ＭＳ Ｐゴシック" charset="0"/>
              <a:cs typeface="Arial"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ابقهم بالخارج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السماح لهم بالخول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ارضية المنصة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هذا يعتمد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075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ألاية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تَعَدَّى وَلَمْ يَثْبُتْ فِي تَعْلِيمِ الْمَسِيحِ فَلَيْسَ لَهُ اللهُ. وَمَنْ يَثْبُتْ فِي تَعْلِيمِ الْمَسِيحِ فَهَذَا لَهُ الآبُ وَالابْنُ جَمِيعاً. إِنْ كَانَ أَحَدٌ يَأْتِيكُمْ وَلاَ يَجِيءُ بِهَذَا التَّعْلِيمِ، فَلاَ تَقْبَلُوهُ فِي الْبَيْتِ، وَلاَ تَقُولُوا لَهُ سَلاَمٌ.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297</a:t>
            </a:r>
          </a:p>
        </p:txBody>
      </p:sp>
    </p:spTree>
    <p:extLst>
      <p:ext uri="{BB962C8B-B14F-4D97-AF65-F5344CB8AC3E}">
        <p14:creationId xmlns:p14="http://schemas.microsoft.com/office/powerpoint/2010/main" val="3724582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latin typeface="Abadi MT Condensed Extra Bold" charset="0"/>
                <a:ea typeface="ヒラギノ角ゴ Pro W3" charset="0"/>
                <a:cs typeface="Abadi MT Condensed Extra Bold" charset="0"/>
              </a:rPr>
              <a:t>ما هو الإنجيل ؟</a:t>
            </a:r>
            <a:endParaRPr lang="en-US" sz="5400" dirty="0">
              <a:solidFill>
                <a:srgbClr val="FFFFFF"/>
              </a:solidFill>
              <a:effectLst>
                <a:outerShdw blurRad="38100" dist="38100" dir="2700000" algn="tl">
                  <a:srgbClr val="DDDDDD"/>
                </a:outerShdw>
              </a:effectLst>
              <a:latin typeface="Abadi MT Condensed Extra Bold" charset="0"/>
              <a:ea typeface="ヒラギノ角ゴ Pro W3" charset="0"/>
              <a:cs typeface="Abadi MT Condensed Extra Bold"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rotWithShape="1">
          <a:blip r:embed="rId3" cstate="screen">
            <a:extLst>
              <a:ext uri="{28A0092B-C50C-407E-A947-70E740481C1C}">
                <a14:useLocalDpi xmlns:a14="http://schemas.microsoft.com/office/drawing/2010/main"/>
              </a:ext>
            </a:extLst>
          </a:blip>
          <a:srcRect r="19425"/>
          <a:stretch/>
        </p:blipFill>
        <p:spPr bwMode="auto">
          <a:xfrm>
            <a:off x="6477001" y="3200401"/>
            <a:ext cx="2666999"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b="1" dirty="0">
                <a:solidFill>
                  <a:srgbClr val="FFFFFF"/>
                </a:solidFill>
                <a:latin typeface="Arial" charset="0"/>
                <a:ea typeface="ヒラギノ角ゴ Pro W3" charset="0"/>
                <a:cs typeface="ヒラギノ角ゴ Pro W3" charset="0"/>
              </a:rPr>
              <a:t>الإنجيل </a:t>
            </a:r>
            <a:r>
              <a:rPr lang="ar-JO" b="1" dirty="0">
                <a:solidFill>
                  <a:srgbClr val="FFFF00"/>
                </a:solidFill>
                <a:latin typeface="Arial" charset="0"/>
                <a:ea typeface="ヒラギノ角ゴ Pro W3" charset="0"/>
                <a:cs typeface="ヒラギノ角ゴ Pro W3" charset="0"/>
              </a:rPr>
              <a:t>الكامل</a:t>
            </a:r>
            <a:endParaRPr lang="en-US" b="1" dirty="0">
              <a:solidFill>
                <a:srgbClr val="FFFF00"/>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المسيح مات من أجل خطايانا</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دفن</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قام في اليوم الثالث</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كو 15: 3-4</a:t>
            </a:r>
            <a:endPar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ما قبلته أنا أيضاً</a:t>
            </a:r>
            <a:endPar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الإنجيل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يغيّر</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حياتنا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حقًا؟</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7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17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39488"/>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39" grpId="0" animBg="1"/>
      <p:bldP spid="40" grpId="0" animBg="1"/>
      <p:bldP spid="41" grpId="0" animBg="1"/>
      <p:bldP spid="42" grpId="0" animBg="1"/>
      <p:bldP spid="43" grpId="0" animBg="1"/>
      <p:bldP spid="44" grpId="0" animBg="1"/>
      <p:bldP spid="45"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6984408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إصحاحات العهد الجديد</a:t>
            </a:r>
            <a:endParaRPr lang="en-US"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562429580"/>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ar-JO"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rPr>
              <a:t>تاريخ كتابته</a:t>
            </a:r>
            <a:endParaRPr lang="en-US"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endParaRP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يعتقد معظم علماء الكتاب المقدس أن يوحنا</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سجل هذه الرسالة حوالي عام 90 م، </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رغم أنه لا يوجد فيها ما يستبعد تاريخًا أقدم.</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إذن، تم كتابتها في حوالي 85- 95 م. </a:t>
            </a: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r>
              <a:rPr lang="en-US" sz="2400" dirty="0"/>
              <a:t>298</a:t>
            </a:r>
            <a:endParaRPr lang="en-US" dirty="0"/>
          </a:p>
        </p:txBody>
      </p:sp>
    </p:spTree>
    <p:extLst>
      <p:ext uri="{BB962C8B-B14F-4D97-AF65-F5344CB8AC3E}">
        <p14:creationId xmlns:p14="http://schemas.microsoft.com/office/powerpoint/2010/main" val="30857355"/>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SA"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أثنان منها معنونان في رسائل يوحنا 1- 3</a:t>
            </a:r>
            <a:endParaRPr lang="en-US"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139952" cy="3962400"/>
          </a:xfrm>
          <a:prstGeom prst="rect">
            <a:avLst/>
          </a:prstGeom>
          <a:noFill/>
          <a:ln w="9525">
            <a:noFill/>
            <a:miter lim="800000"/>
            <a:headEnd/>
            <a:tailEnd/>
          </a:ln>
          <a:effectLst/>
        </p:spPr>
        <p:txBody>
          <a:bodyPr/>
          <a:lstStyle/>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الغنوصيّة الدوسيتيّة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dokeo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يبدو"</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(بدا المسيح وكأنه إنسان فقط)</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شرّ</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المادية المستهلكة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إنسانية المسيح</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لمس يسوع (1: 1)</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الزهد</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الفجور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211960" y="2895600"/>
            <a:ext cx="4824536" cy="3962400"/>
          </a:xfrm>
          <a:prstGeom prst="rect">
            <a:avLst/>
          </a:prstGeom>
          <a:solidFill>
            <a:srgbClr val="C70045"/>
          </a:solidFill>
          <a:ln w="9525">
            <a:noFill/>
            <a:miter lim="800000"/>
            <a:headEnd/>
            <a:tailEnd/>
          </a:ln>
          <a:effectLst/>
        </p:spPr>
        <p:txBody>
          <a:bodyPr/>
          <a:lstStyle/>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والغنوصيّة السيرنثيّة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Cerinthus،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مؤسسها في آسيا (بدا المسيح وكأنه الله فقط)</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خير</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المعرفة السامية (المعرفة الروحية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(gnosis</a:t>
            </a:r>
          </a:p>
          <a:p>
            <a:pPr marL="342900" indent="-342900" algn="r" rtl="1">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أنكرت ألوهية المسيح </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الماء والدم (5: 6)</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التباهي</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التعليم</a:t>
            </a:r>
          </a:p>
        </p:txBody>
      </p:sp>
    </p:spTree>
    <p:extLst>
      <p:ext uri="{BB962C8B-B14F-4D97-AF65-F5344CB8AC3E}">
        <p14:creationId xmlns:p14="http://schemas.microsoft.com/office/powerpoint/2010/main" val="423469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لاودوكيا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ثياتيرا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994488" y="2205038"/>
            <a:ext cx="3206326"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SA" altLang="ja-JP" sz="3200" b="1" dirty="0">
                <a:solidFill>
                  <a:srgbClr val="FFFFFF"/>
                </a:solidFill>
                <a:latin typeface="Arial" panose="020B0604020202020204" pitchFamily="34" charset="0"/>
                <a:cs typeface="Arial" panose="020B0604020202020204" pitchFamily="34" charset="0"/>
              </a:rPr>
              <a:t>"إِلَى كِيرِيَّةَ ٱلْمُخْتَارَةِ،</a:t>
            </a:r>
            <a:endParaRPr lang="ar-JO" altLang="ja-JP" sz="3200" b="1" dirty="0">
              <a:solidFill>
                <a:srgbClr val="FFFFFF"/>
              </a:solidFill>
              <a:latin typeface="Arial" panose="020B0604020202020204" pitchFamily="34" charset="0"/>
              <a:cs typeface="Arial" panose="020B0604020202020204" pitchFamily="34" charset="0"/>
            </a:endParaRPr>
          </a:p>
          <a:p>
            <a:pPr lvl="0" algn="ctr" eaLnBrk="1" hangingPunct="1">
              <a:defRPr/>
            </a:pPr>
            <a:r>
              <a:rPr lang="ar-SA" altLang="ja-JP" sz="3200" b="1" dirty="0">
                <a:solidFill>
                  <a:srgbClr val="FFFFFF"/>
                </a:solidFill>
                <a:latin typeface="Arial" panose="020B0604020202020204" pitchFamily="34" charset="0"/>
                <a:cs typeface="Arial" panose="020B0604020202020204" pitchFamily="34" charset="0"/>
              </a:rPr>
              <a:t> وَإِلَى أَوْلَادِهَا"</a:t>
            </a:r>
            <a:r>
              <a:rPr lang="ar-JO" altLang="ja-JP" sz="3200" b="1" dirty="0">
                <a:solidFill>
                  <a:srgbClr val="FFFFFF"/>
                </a:solidFill>
                <a:latin typeface="Arial" panose="020B0604020202020204" pitchFamily="34" charset="0"/>
                <a:cs typeface="Arial" panose="020B0604020202020204" pitchFamily="34" charset="0"/>
              </a:rPr>
              <a:t> </a:t>
            </a:r>
            <a:r>
              <a:rPr lang="ar-JO" altLang="ja-JP" sz="2800" b="1" dirty="0">
                <a:solidFill>
                  <a:srgbClr val="FFFFFF"/>
                </a:solidFill>
                <a:latin typeface="Arial" panose="020B0604020202020204" pitchFamily="34" charset="0"/>
                <a:cs typeface="Arial" panose="020B0604020202020204" pitchFamily="34" charset="0"/>
              </a:rPr>
              <a:t>(عدد 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outerShdw blurRad="38100" dist="38100" dir="2700000" algn="tl">
                    <a:srgbClr val="000000">
                      <a:alpha val="43137"/>
                    </a:srgbClr>
                  </a:outerShdw>
                </a:effectLst>
                <a:latin typeface="Arial"/>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365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 هي "السيدة المختارة</a:t>
            </a:r>
            <a:br>
              <a:rPr lang="ar-JO" sz="2800" b="1" dirty="0">
                <a:solidFill>
                  <a:srgbClr val="FFFFFF"/>
                </a:solidFill>
                <a:latin typeface="Arial" panose="020B0604020202020204" pitchFamily="34" charset="0"/>
                <a:ea typeface="ＭＳ Ｐゴシック" charset="0"/>
                <a:cs typeface="Arial" panose="020B0604020202020204" pitchFamily="34" charset="0"/>
              </a:rPr>
            </a:br>
            <a:r>
              <a:rPr lang="ar-JO" sz="2800" b="1" dirty="0">
                <a:solidFill>
                  <a:srgbClr val="FFFFFF"/>
                </a:solidFill>
                <a:latin typeface="Arial" panose="020B0604020202020204" pitchFamily="34" charset="0"/>
                <a:ea typeface="ＭＳ Ｐゴシック" charset="0"/>
                <a:cs typeface="Arial" panose="020B0604020202020204" pitchFamily="34" charset="0"/>
              </a:rPr>
              <a:t> وأولادها"؟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3539430"/>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شخصية من </a:t>
            </a:r>
            <a:r>
              <a:rPr lang="ar-JO" altLang="zh-CN" sz="32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الكنيسة</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المحلية؟</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السيدة </a:t>
            </a:r>
            <a:r>
              <a:rPr lang="ar-JO"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مريم العذراء</a:t>
            </a:r>
            <a:r>
              <a:rPr lang="ar-JO"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algn="r" rtl="1"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algn="r" rtl="1" eaLnBrk="1" hangingPunct="1">
              <a:buFont typeface="Wingdings" charset="0"/>
              <a:buChar char="Ø"/>
              <a:defRPr/>
            </a:pPr>
            <a:r>
              <a:rPr lang="ar-SA" altLang="zh-CN" sz="32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امرأة</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مجهولة الهوية وأطفالها</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فتحوا منزلهم لخدمات الكنيسة</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وإضافة الوعاظ </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المتجولين </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4070549"/>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161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391">
                                            <p:txEl>
                                              <p:pRg st="1" end="1"/>
                                            </p:txEl>
                                          </p:spTgt>
                                        </p:tgtEl>
                                        <p:attrNameLst>
                                          <p:attrName>style.visibility</p:attrName>
                                        </p:attrNameLst>
                                      </p:cBhvr>
                                      <p:to>
                                        <p:strVal val="visible"/>
                                      </p:to>
                                    </p:set>
                                    <p:anim calcmode="lin" valueType="num">
                                      <p:cBhvr additive="base">
                                        <p:cTn id="13" dur="500" fill="hold"/>
                                        <p:tgtEl>
                                          <p:spTgt spid="163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391">
                                            <p:txEl>
                                              <p:pRg st="3" end="3"/>
                                            </p:txEl>
                                          </p:spTgt>
                                        </p:tgtEl>
                                        <p:attrNameLst>
                                          <p:attrName>style.visibility</p:attrName>
                                        </p:attrNameLst>
                                      </p:cBhvr>
                                      <p:to>
                                        <p:strVal val="visible"/>
                                      </p:to>
                                    </p:set>
                                    <p:anim calcmode="lin" valueType="num">
                                      <p:cBhvr additive="base">
                                        <p:cTn id="19" dur="500" fill="hold"/>
                                        <p:tgtEl>
                                          <p:spTgt spid="1639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91">
                                            <p:txEl>
                                              <p:pRg st="4" end="4"/>
                                            </p:txEl>
                                          </p:spTgt>
                                        </p:tgtEl>
                                        <p:attrNameLst>
                                          <p:attrName>style.visibility</p:attrName>
                                        </p:attrNameLst>
                                      </p:cBhvr>
                                      <p:to>
                                        <p:strVal val="visible"/>
                                      </p:to>
                                    </p:set>
                                    <p:anim calcmode="lin" valueType="num">
                                      <p:cBhvr additive="base">
                                        <p:cTn id="23"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39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6391">
                                            <p:txEl>
                                              <p:pRg st="5" end="5"/>
                                            </p:txEl>
                                          </p:spTgt>
                                        </p:tgtEl>
                                        <p:attrNameLst>
                                          <p:attrName>style.visibility</p:attrName>
                                        </p:attrNameLst>
                                      </p:cBhvr>
                                      <p:to>
                                        <p:strVal val="visible"/>
                                      </p:to>
                                    </p:set>
                                    <p:anim calcmode="lin" valueType="num">
                                      <p:cBhvr additive="base">
                                        <p:cTn id="27" dur="500" fill="hold"/>
                                        <p:tgtEl>
                                          <p:spTgt spid="16391">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6391">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6391">
                                            <p:txEl>
                                              <p:pRg st="6" end="6"/>
                                            </p:txEl>
                                          </p:spTgt>
                                        </p:tgtEl>
                                        <p:attrNameLst>
                                          <p:attrName>style.visibility</p:attrName>
                                        </p:attrNameLst>
                                      </p:cBhvr>
                                      <p:to>
                                        <p:strVal val="visible"/>
                                      </p:to>
                                    </p:set>
                                    <p:anim calcmode="lin" valueType="num">
                                      <p:cBhvr additive="base">
                                        <p:cTn id="31" dur="500" fill="hold"/>
                                        <p:tgtEl>
                                          <p:spTgt spid="16391">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3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قبل أن يكتمل العهد الجديد</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وينتشر بين المؤمنين الأوائل،</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اعتمدت الكنيسة على الوعاظ</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والمعلمين المتجولين</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من أجل الحق. </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ولأن النُزل كانت قليلة وغير آمنة،</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فقد بقي هؤلاء المعلمون مع المسيحيين. </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61256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320">
                                            <p:txEl>
                                              <p:pRg st="1" end="1"/>
                                            </p:txEl>
                                          </p:spTgt>
                                        </p:tgtEl>
                                        <p:attrNameLst>
                                          <p:attrName>style.visibility</p:attrName>
                                        </p:attrNameLst>
                                      </p:cBhvr>
                                      <p:to>
                                        <p:strVal val="visible"/>
                                      </p:to>
                                    </p:set>
                                    <p:anim calcmode="lin" valueType="num">
                                      <p:cBhvr additive="base">
                                        <p:cTn id="11"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20">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320">
                                            <p:txEl>
                                              <p:pRg st="2" end="2"/>
                                            </p:txEl>
                                          </p:spTgt>
                                        </p:tgtEl>
                                        <p:attrNameLst>
                                          <p:attrName>style.visibility</p:attrName>
                                        </p:attrNameLst>
                                      </p:cBhvr>
                                      <p:to>
                                        <p:strVal val="visible"/>
                                      </p:to>
                                    </p:set>
                                    <p:anim calcmode="lin" valueType="num">
                                      <p:cBhvr additive="base">
                                        <p:cTn id="15" dur="500" fill="hold"/>
                                        <p:tgtEl>
                                          <p:spTgt spid="133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20">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320">
                                            <p:txEl>
                                              <p:pRg st="3" end="3"/>
                                            </p:txEl>
                                          </p:spTgt>
                                        </p:tgtEl>
                                        <p:attrNameLst>
                                          <p:attrName>style.visibility</p:attrName>
                                        </p:attrNameLst>
                                      </p:cBhvr>
                                      <p:to>
                                        <p:strVal val="visible"/>
                                      </p:to>
                                    </p:set>
                                    <p:anim calcmode="lin" valueType="num">
                                      <p:cBhvr additive="base">
                                        <p:cTn id="19" dur="500" fill="hold"/>
                                        <p:tgtEl>
                                          <p:spTgt spid="133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20">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320">
                                            <p:txEl>
                                              <p:pRg st="4" end="4"/>
                                            </p:txEl>
                                          </p:spTgt>
                                        </p:tgtEl>
                                        <p:attrNameLst>
                                          <p:attrName>style.visibility</p:attrName>
                                        </p:attrNameLst>
                                      </p:cBhvr>
                                      <p:to>
                                        <p:strVal val="visible"/>
                                      </p:to>
                                    </p:set>
                                    <p:anim calcmode="lin" valueType="num">
                                      <p:cBhvr additive="base">
                                        <p:cTn id="23" dur="500" fill="hold"/>
                                        <p:tgtEl>
                                          <p:spTgt spid="1332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2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uiExpand="1" build="p" autoUpdateAnimBg="0"/>
      <p:bldP spid="7"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تساءل العديد من المضيفين، "</a:t>
            </a:r>
            <a:r>
              <a:rPr lang="ar-SA" altLang="zh-CN" sz="3600" b="1" i="1" dirty="0">
                <a:solidFill>
                  <a:srgbClr val="00172E"/>
                </a:solidFill>
                <a:latin typeface="Arial" panose="020B0604020202020204" pitchFamily="34" charset="0"/>
                <a:ea typeface="宋体" charset="0"/>
                <a:cs typeface="Arial" panose="020B0604020202020204" pitchFamily="34" charset="0"/>
              </a:rPr>
              <a:t>أي</a:t>
            </a:r>
            <a:r>
              <a:rPr lang="ar-SA" altLang="zh-CN" sz="3600" b="1" dirty="0">
                <a:solidFill>
                  <a:srgbClr val="00172E"/>
                </a:solidFill>
                <a:latin typeface="Arial" panose="020B0604020202020204" pitchFamily="34" charset="0"/>
                <a:ea typeface="宋体" charset="0"/>
                <a:cs typeface="Arial" panose="020B0604020202020204" pitchFamily="34" charset="0"/>
              </a:rPr>
              <a:t> المعلمين يجب أن</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أرحب بهم في  منزلي؟"</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a:t>
            </a:r>
            <a:r>
              <a:rPr lang="ar-SA" altLang="zh-CN" sz="3600" b="1" dirty="0">
                <a:solidFill>
                  <a:srgbClr val="00172E"/>
                </a:solidFill>
                <a:latin typeface="Arial" panose="020B0604020202020204" pitchFamily="34" charset="0"/>
                <a:ea typeface="宋体" charset="0"/>
                <a:cs typeface="Arial" panose="020B0604020202020204" pitchFamily="34" charset="0"/>
              </a:rPr>
              <a:t>يأمر يوحنا المرأة المضيفة</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أن "تضع حدودًا لمحبتها"</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برفض إيواء المعلمين الكذبة أو تشجيعهم</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بأي شكل من الأشكال.</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5215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3320">
                                            <p:txEl>
                                              <p:pRg st="1" end="1"/>
                                            </p:txEl>
                                          </p:spTgt>
                                        </p:tgtEl>
                                        <p:attrNameLst>
                                          <p:attrName>style.visibility</p:attrName>
                                        </p:attrNameLst>
                                      </p:cBhvr>
                                      <p:to>
                                        <p:strVal val="visible"/>
                                      </p:to>
                                    </p:set>
                                    <p:anim calcmode="lin" valueType="num">
                                      <p:cBhvr additive="base">
                                        <p:cTn id="12"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3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0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"البركة"</a:t>
            </a:r>
            <a:endParaRPr lang="en-US" sz="6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4788024" y="1782138"/>
            <a:ext cx="3960440" cy="4740582"/>
            <a:chOff x="5580112" y="1772816"/>
            <a:chExt cx="3960440" cy="4740582"/>
          </a:xfrm>
          <a:noFill/>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2448272"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latin typeface="Arial" panose="020B0604020202020204" pitchFamily="34" charset="0"/>
                  <a:cs typeface="Arial" panose="020B0604020202020204" pitchFamily="34" charset="0"/>
                </a:rPr>
                <a:t>واحد</a:t>
              </a:r>
              <a:endParaRPr lang="en-US" sz="60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فم (= رجل)</a:t>
              </a:r>
              <a:endParaRPr lang="en-US" sz="6000" b="1" dirty="0"/>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حديقة/ حقل</a:t>
              </a:r>
              <a:endParaRPr lang="en-US" sz="6000" b="1" dirty="0"/>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976664" y="550535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البادئة الإلهية</a:t>
              </a:r>
              <a:endParaRPr lang="en-US" sz="6000" b="1" dirty="0"/>
            </a:p>
          </p:txBody>
        </p:sp>
      </p:grpSp>
    </p:spTree>
    <p:extLst>
      <p:ext uri="{BB962C8B-B14F-4D97-AF65-F5344CB8AC3E}">
        <p14:creationId xmlns:p14="http://schemas.microsoft.com/office/powerpoint/2010/main" val="18627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.I </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مساندة المعلمين </a:t>
            </a:r>
            <a:r>
              <a:rPr lang="ar-SA"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الحقيقيون</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موازنة المحبة والحق</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p:txBody>
      </p:sp>
      <p:sp>
        <p:nvSpPr>
          <p:cNvPr id="29704" name="Text Box 8"/>
          <p:cNvSpPr txBox="1">
            <a:spLocks noChangeArrowheads="1"/>
          </p:cNvSpPr>
          <p:nvPr/>
        </p:nvSpPr>
        <p:spPr bwMode="auto">
          <a:xfrm>
            <a:off x="2195725" y="1201929"/>
            <a:ext cx="525336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lang="en-US" altLang="ja-JP" sz="2800" b="1" dirty="0">
                <a:solidFill>
                  <a:srgbClr val="00172E"/>
                </a:solidFill>
                <a:latin typeface="Arial" charset="0"/>
                <a:cs typeface="Arial" charset="0"/>
              </a:rPr>
              <a:t>…</a:t>
            </a:r>
            <a:r>
              <a:rPr kumimoji="0" lang="ar-JO"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كل ما تحتاجه هو الحب</a:t>
            </a: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a:t>
            </a:r>
            <a:r>
              <a:rPr kumimoji="0" lang="ar-JO"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فريق</a:t>
            </a:r>
            <a:r>
              <a:rPr kumimoji="0" lang="ar-JO" altLang="ja-JP" sz="2800" b="1" i="0" u="none" strike="noStrike" kern="1200" cap="none" spc="0" normalizeH="0" noProof="0" dirty="0">
                <a:ln>
                  <a:noFill/>
                </a:ln>
                <a:solidFill>
                  <a:srgbClr val="00172E"/>
                </a:solidFill>
                <a:effectLst/>
                <a:uLnTx/>
                <a:uFillTx/>
                <a:latin typeface="Arial" charset="0"/>
                <a:ea typeface="ＭＳ Ｐゴシック" charset="0"/>
                <a:cs typeface="Arial" charset="0"/>
              </a:rPr>
              <a:t> البيتلز</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b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br>
            <a:r>
              <a:rPr kumimoji="0" lang="ar-JO" altLang="ja-JP"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rPr>
              <a:t>هل توافق؟     </a:t>
            </a:r>
            <a:r>
              <a:rPr lang="ar-JO" altLang="ja-JP" sz="2800" b="1" i="1" dirty="0">
                <a:solidFill>
                  <a:srgbClr val="00172E"/>
                </a:solidFill>
                <a:latin typeface="Arial" charset="0"/>
                <a:cs typeface="Arial" charset="0"/>
              </a:rPr>
              <a:t>لماذا ولماذا لا؟</a:t>
            </a:r>
            <a:endParaRPr kumimoji="0" lang="en-US"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sp>
        <p:nvSpPr>
          <p:cNvPr id="29731" name="Text Box 35"/>
          <p:cNvSpPr txBox="1">
            <a:spLocks noChangeArrowheads="1"/>
          </p:cNvSpPr>
          <p:nvPr/>
        </p:nvSpPr>
        <p:spPr bwMode="auto">
          <a:xfrm rot="20693385">
            <a:off x="288423" y="4438332"/>
            <a:ext cx="26981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العاطفة المتطرفة</a:t>
            </a:r>
            <a:endPar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29732" name="Text Box 36"/>
          <p:cNvSpPr txBox="1">
            <a:spLocks noChangeArrowheads="1"/>
          </p:cNvSpPr>
          <p:nvPr/>
        </p:nvSpPr>
        <p:spPr bwMode="auto">
          <a:xfrm rot="854386">
            <a:off x="7120231" y="4428424"/>
            <a:ext cx="11897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القسوة</a:t>
            </a:r>
            <a:endPar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rPr>
              <a:t>الميزان</a:t>
            </a:r>
            <a:endParaRPr kumimoji="0" lang="en-US"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endParaRP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المحبة</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الحق</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المحبة</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الحق</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grpSp>
    </p:spTree>
    <p:extLst>
      <p:ext uri="{BB962C8B-B14F-4D97-AF65-F5344CB8AC3E}">
        <p14:creationId xmlns:p14="http://schemas.microsoft.com/office/powerpoint/2010/main" val="1357429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١-٢</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١ اَلشَّيْخُ، إِلَى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كِيرِيَّةَ</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الْمُخْتَارَةِ، وَإِلَى أَوْلاَدِهَا الَّذِينَ أَنَا أُحِبُّهُمْ بِالْحَقِّ، وَلَسْتُ أَنَا فَقَطْ، بَلْ أَيْضاً جَمِيعُ الَّذِينَ قَدْ عَرَفُوا الْحَقَّ. ٢ مِنْ أَجْلِ الْحَقِّ الَّذِي يَثْبُتُ فِينَا وَسَيَكُونُ مَعَنَا إِلَى الأَبَدِ</a:t>
            </a:r>
          </a:p>
        </p:txBody>
      </p:sp>
    </p:spTree>
    <p:extLst>
      <p:ext uri="{BB962C8B-B14F-4D97-AF65-F5344CB8AC3E}">
        <p14:creationId xmlns:p14="http://schemas.microsoft.com/office/powerpoint/2010/main" val="104115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٣-٤</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٣ تَكُونُ مَعَكُمْ نِعْمَةٌ وَرَحْمَةٌ وَسَلاَمٌ مِنَ اللَّهِ الآبِ وَمِنَ الرَّبِّ يَسُوعَ الْمَسِيحِ، ابْنِ الآبِ بِالْحَقِّ وَالْمَحَبَّةِ. ٤ فَرِحْتُ جِدّاً لأَنِّي وَجَدْتُ مِنْ أَوْلاَدِكِ بَعْضاً سَالِكِينَ فِي الْحَقِّ، كَمَا أَخَذْنَا وَصِيَّةً مِنَ الآبِ. </a:t>
            </a:r>
          </a:p>
        </p:txBody>
      </p:sp>
    </p:spTree>
    <p:extLst>
      <p:ext uri="{BB962C8B-B14F-4D97-AF65-F5344CB8AC3E}">
        <p14:creationId xmlns:p14="http://schemas.microsoft.com/office/powerpoint/2010/main" val="2666749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b="1" dirty="0"/>
              <a:t>٢ يوحنا ١ : ٥-٦</a:t>
            </a:r>
            <a:br>
              <a:rPr lang="en-US" sz="4000" b="1" dirty="0"/>
            </a:br>
            <a:br>
              <a:rPr lang="ar-SA" sz="4000" b="1" dirty="0"/>
            </a:br>
            <a:r>
              <a:rPr lang="ar-SA" sz="4000" b="1" dirty="0"/>
              <a:t>٥ وَالآنَ أَطْلُبُ مِنْكِ يَا </a:t>
            </a:r>
            <a:r>
              <a:rPr lang="ar-SA" sz="4000" b="1" dirty="0" err="1"/>
              <a:t>كِيرِيَّةُ</a:t>
            </a:r>
            <a:r>
              <a:rPr lang="ar-SA" sz="4000" b="1" dirty="0"/>
              <a:t>، لاَ كَأَنِّي أَكْتُبُ إِلَيْكِ وَصِيَّةً جَدِيدَةً، بَلِ الَّتِي كَانَتْ عِنْدَنَا مِنَ الْبَدْءِ: أَنْ يُحِبَّ بَعْضُنَا بَعْضاً. ٦ وَهَذِهِ هِيَ الْمَحَبَّةُ، أَنْ نَسْلُكَ بِحَسَبِ وَصَايَاهُ. هَذِهِ هِيَ الْوَصِيَّةُ، كَمَا سَمِعْتُمْ مِنَ الْبَدْءِ أَنْ تَسْلُكُوا فِيهَا. </a:t>
            </a:r>
          </a:p>
        </p:txBody>
      </p:sp>
    </p:spTree>
    <p:extLst>
      <p:ext uri="{BB962C8B-B14F-4D97-AF65-F5344CB8AC3E}">
        <p14:creationId xmlns:p14="http://schemas.microsoft.com/office/powerpoint/2010/main" val="82298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ar-SA" sz="4000" b="1" dirty="0">
                <a:solidFill>
                  <a:srgbClr val="FFFFFF"/>
                </a:solidFill>
                <a:effectLst>
                  <a:glow rad="101600">
                    <a:schemeClr val="tx1">
                      <a:alpha val="75000"/>
                    </a:schemeClr>
                  </a:glow>
                </a:effectLst>
                <a:latin typeface="Arial"/>
                <a:cs typeface="Arial"/>
              </a:rPr>
              <a:t>رومية ١٢ : ١٣</a:t>
            </a:r>
          </a:p>
          <a:p>
            <a:pPr algn="r">
              <a:spcBef>
                <a:spcPct val="50000"/>
              </a:spcBef>
              <a:defRPr/>
            </a:pPr>
            <a:r>
              <a:rPr lang="ar-SA" sz="4000" b="1" dirty="0">
                <a:solidFill>
                  <a:srgbClr val="FFFFFF"/>
                </a:solidFill>
                <a:effectLst>
                  <a:glow rad="101600">
                    <a:schemeClr val="tx1">
                      <a:alpha val="75000"/>
                    </a:schemeClr>
                  </a:glow>
                </a:effectLst>
                <a:latin typeface="Arial"/>
                <a:cs typeface="Arial"/>
              </a:rPr>
              <a:t>مُشْتَرِكِينَ فِي احْتِيَاجَاتِ الْقِدِّيسِينَ عَاكِفِينَ عَلَى إِضَافَةِ الْغُرَبَاءِ. </a:t>
            </a:r>
          </a:p>
        </p:txBody>
      </p:sp>
      <p:sp>
        <p:nvSpPr>
          <p:cNvPr id="627716" name="Text Box 4"/>
          <p:cNvSpPr txBox="1">
            <a:spLocks noChangeArrowheads="1"/>
          </p:cNvSpPr>
          <p:nvPr/>
        </p:nvSpPr>
        <p:spPr bwMode="auto">
          <a:xfrm>
            <a:off x="685800" y="5334000"/>
            <a:ext cx="79248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ar-SA" sz="3600" b="1" dirty="0">
                <a:solidFill>
                  <a:srgbClr val="FFFFFF"/>
                </a:solidFill>
                <a:effectLst>
                  <a:glow rad="101600">
                    <a:schemeClr val="tx1">
                      <a:alpha val="75000"/>
                    </a:schemeClr>
                  </a:glow>
                </a:effectLst>
                <a:latin typeface="Arial"/>
                <a:cs typeface="Arial"/>
              </a:rPr>
              <a:t>١بطرس ٤ : ٩</a:t>
            </a:r>
          </a:p>
          <a:p>
            <a:pPr algn="r">
              <a:spcBef>
                <a:spcPct val="50000"/>
              </a:spcBef>
              <a:defRPr/>
            </a:pPr>
            <a:r>
              <a:rPr lang="ar-SA" sz="3600" b="1" dirty="0">
                <a:solidFill>
                  <a:srgbClr val="FFFFFF"/>
                </a:solidFill>
                <a:effectLst>
                  <a:glow rad="101600">
                    <a:schemeClr val="tx1">
                      <a:alpha val="75000"/>
                    </a:schemeClr>
                  </a:glow>
                </a:effectLst>
                <a:latin typeface="Arial"/>
                <a:cs typeface="Arial"/>
              </a:rPr>
              <a:t>كُونُوا مُضِيفِينَ بَعْضُكُمْ بَعْضاً بِلاَ دَمْدَمَةٍ. </a:t>
            </a:r>
          </a:p>
        </p:txBody>
      </p:sp>
      <p:sp>
        <p:nvSpPr>
          <p:cNvPr id="627717" name="Text Box 5"/>
          <p:cNvSpPr txBox="1">
            <a:spLocks noChangeArrowheads="1"/>
          </p:cNvSpPr>
          <p:nvPr/>
        </p:nvSpPr>
        <p:spPr bwMode="auto">
          <a:xfrm>
            <a:off x="1043608" y="3048000"/>
            <a:ext cx="8104584" cy="2031325"/>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a:cs typeface="Arial"/>
              </a:rPr>
              <a:t>١ تيموثاوس ٣ : ٢</a:t>
            </a:r>
          </a:p>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a:cs typeface="Arial"/>
              </a:rPr>
              <a:t>فَيَجِبُ أَنْ يَكُونَ الأُسْقُفُ بِلاَ لَوْمٍ، بَعْلَ امْرَأَةٍ وَاحِدَةٍ، صَاحِياً، عَاقِلاً، مُحْتَشِماً، مُضِيفاً لِلْغُرَبَاءِ، صَالِحاً لِلتَّعْلِيمِ</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91680" y="4221088"/>
            <a:ext cx="7144072"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SA" sz="4000" b="1" dirty="0">
                <a:solidFill>
                  <a:srgbClr val="FFFFFF"/>
                </a:solidFill>
                <a:effectLst>
                  <a:glow rad="228600">
                    <a:schemeClr val="tx1"/>
                  </a:glow>
                </a:effectLst>
                <a:latin typeface="Arial"/>
                <a:cs typeface="Arial"/>
              </a:rPr>
              <a:t>عبرانيين ١٣ : ٢</a:t>
            </a:r>
          </a:p>
          <a:p>
            <a:pPr algn="r">
              <a:spcBef>
                <a:spcPct val="50000"/>
              </a:spcBef>
              <a:defRPr/>
            </a:pPr>
            <a:r>
              <a:rPr lang="ar-SA" sz="4000" b="1" dirty="0">
                <a:solidFill>
                  <a:srgbClr val="FFFFFF"/>
                </a:solidFill>
                <a:effectLst>
                  <a:glow rad="228600">
                    <a:schemeClr val="tx1"/>
                  </a:glow>
                </a:effectLst>
                <a:latin typeface="Arial"/>
                <a:cs typeface="Arial"/>
              </a:rPr>
              <a:t>لاَ تَنْسُوا إِضَافَةَ الْغُرَبَاءِ، لأَنْ بِهَا أَضَافَ أُنَاسٌ مَلاَئِكَةً وَهُمْ لاَ يَدْرُونَ.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4093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rtl="1"/>
            <a:r>
              <a:rPr lang="ar-SA" sz="4000" dirty="0"/>
              <a:t>رومية ١٥ : ٢٤</a:t>
            </a:r>
          </a:p>
          <a:p>
            <a:pPr algn="r" rtl="1"/>
            <a:r>
              <a:rPr lang="ar-SA" sz="4000" dirty="0"/>
              <a:t>فَعِنْدَمَا أَذْهَبُ إِلَى اسْبَانِيَا آتِي إِلَيْكُمْ. لأَنِّي أَرْجُو أَنْ أَرَاكُمْ فِي مُرُورِي وَتُشَيِّعُونِي إِلَى هُنَاكَ إِنْ تَمَلَّأْتُ أَوَّلاً مِنْكُمْ جُزْئِيّاً. </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5076056" y="228600"/>
            <a:ext cx="3923928"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SA" sz="4000" dirty="0"/>
              <a:t>١ كورنثوس ١٦ : ٦</a:t>
            </a:r>
          </a:p>
          <a:p>
            <a:pPr algn="r" rtl="1"/>
            <a:r>
              <a:rPr lang="ar-SA" sz="4000" dirty="0"/>
              <a:t>وَرُبَّمَا أَمْكُثُ عِنْدَكُمْ أَوْ أُشَتِّي أَيْضاً لِكَيْ تُشَيِّعُونِي إِلَى حَيْثُمَا أَذْهَبُ. </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a:r>
              <a:rPr lang="ar-SA" sz="4000" dirty="0"/>
              <a:t>تيطس ٣ : ١٣</a:t>
            </a:r>
          </a:p>
          <a:p>
            <a:pPr algn="r"/>
            <a:r>
              <a:rPr lang="ar-SA" sz="4000" dirty="0"/>
              <a:t>جَهِّزْ </a:t>
            </a:r>
            <a:r>
              <a:rPr lang="ar-SA" sz="4000" dirty="0" err="1"/>
              <a:t>زِينَاسَ</a:t>
            </a:r>
            <a:r>
              <a:rPr lang="ar-SA" sz="4000" dirty="0"/>
              <a:t> </a:t>
            </a:r>
            <a:r>
              <a:rPr lang="ar-SA" sz="4000" dirty="0" err="1"/>
              <a:t>النَّامُوسِيَّ</a:t>
            </a:r>
            <a:r>
              <a:rPr lang="ar-SA" sz="4000" dirty="0"/>
              <a:t> </a:t>
            </a:r>
            <a:r>
              <a:rPr lang="ar-SA" sz="4000" dirty="0" err="1"/>
              <a:t>وَأَبُلُّوسَ</a:t>
            </a:r>
            <a:r>
              <a:rPr lang="ar-SA" sz="4000" dirty="0"/>
              <a:t> بِاجْتِهَادٍ لِلسَّفَرِ حَتَّى لاَ يُعْوِزَهُمَا شَيْءٌ. </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1400" b="1" kern="0" dirty="0">
                <a:latin typeface="Arial" panose="020B0604020202020204" pitchFamily="34" charset="0"/>
                <a:cs typeface="Arial" panose="020B0604020202020204" pitchFamily="34" charset="0"/>
              </a:rPr>
              <a:t>أنظر ديف ستيوارت، "قصة التكوين في الحروف الصينية،" شارك العرض التقديمي،</a:t>
            </a:r>
            <a:endParaRPr lang="ar-JO" sz="1400" b="1" kern="0" dirty="0">
              <a:latin typeface="Arial" panose="020B0604020202020204" pitchFamily="34" charset="0"/>
              <a:cs typeface="Arial" panose="020B0604020202020204" pitchFamily="34" charset="0"/>
            </a:endParaRPr>
          </a:p>
          <a:p>
            <a:r>
              <a:rPr lang="en-SG" sz="1400" b="1" dirty="0">
                <a:hlinkClick r:id="rId4"/>
              </a:rPr>
              <a:t>https://www.slideshare.net/DaveSinNM/the-story-of-genesis-in-the-chinese-characters?qid=e6e52686-6545-4def-8537-2444d576b004&amp;v=&amp;b=&amp;from_search=1</a:t>
            </a:r>
            <a:r>
              <a:rPr lang="en-SG" sz="1400" b="1" dirty="0"/>
              <a:t>, </a:t>
            </a:r>
            <a:r>
              <a:rPr lang="ar-JO" sz="1400" b="1" dirty="0">
                <a:latin typeface="Arial" panose="020B0604020202020204" pitchFamily="34" charset="0"/>
                <a:cs typeface="Arial" panose="020B0604020202020204" pitchFamily="34" charset="0"/>
              </a:rPr>
              <a:t>تم الدخول إليه في 20 كانون الثاني 2020</a:t>
            </a:r>
            <a:endParaRPr lang="en-SG" sz="14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C026C04-B71A-DE09-4DE2-13B04A3FB7CE}"/>
              </a:ext>
            </a:extLst>
          </p:cNvPr>
          <p:cNvSpPr txBox="1">
            <a:spLocks/>
          </p:cNvSpPr>
          <p:nvPr/>
        </p:nvSpPr>
        <p:spPr bwMode="auto">
          <a:xfrm>
            <a:off x="165224" y="404664"/>
            <a:ext cx="368669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5400" b="1" kern="0" dirty="0">
                <a:effectLst>
                  <a:glow rad="228600">
                    <a:schemeClr val="accent4">
                      <a:satMod val="175000"/>
                      <a:alpha val="79947"/>
                    </a:schemeClr>
                  </a:glow>
                </a:effectLst>
                <a:latin typeface="Arial" panose="020B0604020202020204" pitchFamily="34" charset="0"/>
                <a:cs typeface="Arial" panose="020B0604020202020204" pitchFamily="34" charset="0"/>
              </a:rPr>
              <a:t> "قصة التكوين في الحروف الصينية"</a:t>
            </a:r>
            <a:endParaRPr lang="ar-JO" sz="5400" b="1" kern="0" dirty="0">
              <a:effectLst>
                <a:glow rad="228600">
                  <a:schemeClr val="accent4">
                    <a:satMod val="175000"/>
                    <a:alpha val="79947"/>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658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7922840"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JO" sz="3200" i="1" dirty="0">
                <a:latin typeface="Arial" panose="020B0604020202020204" pitchFamily="34" charset="0"/>
                <a:cs typeface="Arial" panose="020B0604020202020204" pitchFamily="34" charset="0"/>
              </a:rPr>
              <a:t>الديداخي 11: 4 </a:t>
            </a:r>
            <a:r>
              <a:rPr lang="ar-JO" sz="3200" dirty="0">
                <a:latin typeface="Arial" panose="020B0604020202020204" pitchFamily="34" charset="0"/>
                <a:cs typeface="Arial" panose="020B0604020202020204" pitchFamily="34" charset="0"/>
              </a:rPr>
              <a:t>"كل رسول</a:t>
            </a:r>
          </a:p>
          <a:p>
            <a:pPr algn="r" rtl="1"/>
            <a:r>
              <a:rPr lang="ar-JO" sz="3200" dirty="0">
                <a:latin typeface="Arial" panose="020B0604020202020204" pitchFamily="34" charset="0"/>
                <a:cs typeface="Arial" panose="020B0604020202020204" pitchFamily="34" charset="0"/>
              </a:rPr>
              <a:t> يأتي إليكم،</a:t>
            </a:r>
          </a:p>
          <a:p>
            <a:pPr algn="r" rtl="1"/>
            <a:r>
              <a:rPr lang="ar-JO" sz="3200" dirty="0">
                <a:latin typeface="Arial" panose="020B0604020202020204" pitchFamily="34" charset="0"/>
                <a:cs typeface="Arial" panose="020B0604020202020204" pitchFamily="34" charset="0"/>
              </a:rPr>
              <a:t>أقبلوه كرب."</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352928"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latin typeface="Arial" panose="020B0604020202020204" pitchFamily="34" charset="0"/>
                <a:cs typeface="Arial" panose="020B0604020202020204" pitchFamily="34" charset="0"/>
              </a:rPr>
              <a:t>الديداخي 11: 5 </a:t>
            </a:r>
            <a:r>
              <a:rPr lang="ar-JO" i="0" dirty="0">
                <a:latin typeface="Arial" panose="020B0604020202020204" pitchFamily="34" charset="0"/>
                <a:cs typeface="Arial" panose="020B0604020202020204" pitchFamily="34" charset="0"/>
              </a:rPr>
              <a:t>"لا يبقى عندكم سوى يومٍ واحدٍ</a:t>
            </a:r>
          </a:p>
          <a:p>
            <a:pPr algn="r" rtl="1"/>
            <a:r>
              <a:rPr lang="ar-JO" i="0" dirty="0">
                <a:latin typeface="Arial" panose="020B0604020202020204" pitchFamily="34" charset="0"/>
                <a:cs typeface="Arial" panose="020B0604020202020204" pitchFamily="34" charset="0"/>
              </a:rPr>
              <a:t> أو يومٍ آخر عند الضرورة،</a:t>
            </a:r>
          </a:p>
          <a:p>
            <a:pPr algn="r" rtl="1"/>
            <a:r>
              <a:rPr lang="ar-JO" i="0" dirty="0">
                <a:latin typeface="Arial" panose="020B0604020202020204" pitchFamily="34" charset="0"/>
                <a:cs typeface="Arial" panose="020B0604020202020204" pitchFamily="34" charset="0"/>
              </a:rPr>
              <a:t> فإن مكث ثلاثة أيام، فهو نبي كاذب."</a:t>
            </a:r>
            <a:endParaRPr lang="en-US" i="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64096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t>الديداخي 11: 6</a:t>
            </a:r>
            <a:r>
              <a:rPr lang="ar-JO" i="0" dirty="0"/>
              <a:t> "عندما يمضي الرسول،</a:t>
            </a:r>
          </a:p>
          <a:p>
            <a:pPr algn="r" rtl="1"/>
            <a:r>
              <a:rPr lang="ar-JO" i="0" dirty="0"/>
              <a:t> فلا يأخذ شيئًا سوى خبزٍ، إلى أن يدرك مبيتًا،</a:t>
            </a:r>
          </a:p>
          <a:p>
            <a:pPr algn="r" rtl="1"/>
            <a:r>
              <a:rPr lang="ar-JO" i="0" dirty="0"/>
              <a:t> أما إذا طلب دراهم فهو نبي كاذب."</a:t>
            </a:r>
            <a:endParaRPr lang="en-US" i="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latin typeface="Arial" panose="020B0604020202020204" pitchFamily="34" charset="0"/>
                <a:cs typeface="Arial" panose="020B0604020202020204" pitchFamily="34" charset="0"/>
              </a:rPr>
              <a:t>الديداخي 12: 1 </a:t>
            </a:r>
            <a:r>
              <a:rPr lang="ar-JO" i="0" dirty="0">
                <a:latin typeface="Arial" panose="020B0604020202020204" pitchFamily="34" charset="0"/>
                <a:cs typeface="Arial" panose="020B0604020202020204" pitchFamily="34" charset="0"/>
              </a:rPr>
              <a:t>"كل من يأتي باسم الرب، </a:t>
            </a:r>
          </a:p>
          <a:p>
            <a:pPr algn="r" rtl="1"/>
            <a:r>
              <a:rPr lang="ar-JO" i="0" dirty="0">
                <a:latin typeface="Arial" panose="020B0604020202020204" pitchFamily="34" charset="0"/>
                <a:cs typeface="Arial" panose="020B0604020202020204" pitchFamily="34" charset="0"/>
              </a:rPr>
              <a:t>أقبلوه، </a:t>
            </a:r>
          </a:p>
          <a:p>
            <a:pPr algn="r" rtl="1"/>
            <a:r>
              <a:rPr lang="ar-JO" i="0" dirty="0">
                <a:latin typeface="Arial" panose="020B0604020202020204" pitchFamily="34" charset="0"/>
                <a:cs typeface="Arial" panose="020B0604020202020204" pitchFamily="34" charset="0"/>
              </a:rPr>
              <a:t>بعد اختبارهِ تعرفونه."</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602916"/>
      </p:ext>
    </p:extLst>
  </p:cSld>
  <p:clrMapOvr>
    <a:masterClrMapping/>
  </p:clrMapOvr>
  <p:transition>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a:r>
              <a:rPr lang="ar-JO" dirty="0">
                <a:latin typeface="Arial" panose="020B0604020202020204" pitchFamily="34" charset="0"/>
                <a:cs typeface="Arial" panose="020B0604020202020204" pitchFamily="34" charset="0"/>
              </a:rPr>
              <a:t>الديداخي 12: 2 </a:t>
            </a:r>
            <a:r>
              <a:rPr lang="ar-JO" i="0" dirty="0">
                <a:latin typeface="Arial" panose="020B0604020202020204" pitchFamily="34" charset="0"/>
                <a:cs typeface="Arial" panose="020B0604020202020204" pitchFamily="34" charset="0"/>
              </a:rPr>
              <a:t>"أما إذا كان الآتي عابر سبيل، فساعدوه بقدر ما تستطيعون،</a:t>
            </a:r>
          </a:p>
          <a:p>
            <a:pPr algn="r"/>
            <a:r>
              <a:rPr lang="ar-JO" i="0" dirty="0">
                <a:latin typeface="Arial" panose="020B0604020202020204" pitchFamily="34" charset="0"/>
                <a:cs typeface="Arial" panose="020B0604020202020204" pitchFamily="34" charset="0"/>
              </a:rPr>
              <a:t> ولا يبق عندكم إلا يومين أو ثلاثة</a:t>
            </a:r>
          </a:p>
          <a:p>
            <a:pPr algn="r"/>
            <a:r>
              <a:rPr lang="ar-JO" i="0" dirty="0">
                <a:latin typeface="Arial" panose="020B0604020202020204" pitchFamily="34" charset="0"/>
                <a:cs typeface="Arial" panose="020B0604020202020204" pitchFamily="34" charset="0"/>
              </a:rPr>
              <a:t> إذا اقتضى الأمر."</a:t>
            </a:r>
            <a:endParaRPr lang="en-US" i="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6588224"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a:r>
              <a:rPr lang="ar-SA" i="0" dirty="0">
                <a:solidFill>
                  <a:schemeClr val="bg1"/>
                </a:solidFill>
              </a:rPr>
              <a:t>" مَجَّانًا أَخَذْتُمْ، مَجَّانًا أَعْطُوا."</a:t>
            </a:r>
            <a:endParaRPr lang="ar-JO" i="0" dirty="0">
              <a:solidFill>
                <a:schemeClr val="bg1"/>
              </a:solidFill>
            </a:endParaRPr>
          </a:p>
          <a:p>
            <a:pPr algn="r"/>
            <a:r>
              <a:rPr lang="ar-JO" i="0" dirty="0">
                <a:solidFill>
                  <a:schemeClr val="bg1"/>
                </a:solidFill>
              </a:rPr>
              <a:t>(متى 10: 8).</a:t>
            </a:r>
            <a:endParaRPr lang="en-US" i="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pPr algn="r" rtl="1"/>
            <a:r>
              <a:rPr lang="ar-SA" dirty="0"/>
              <a:t>"بِهَذَا قَدْ عَرَفْنَا ٱلْمَحَبَّةَ:</a:t>
            </a:r>
            <a:endParaRPr lang="ar-JO" dirty="0"/>
          </a:p>
          <a:p>
            <a:pPr algn="r" rtl="1"/>
            <a:r>
              <a:rPr lang="ar-SA" dirty="0"/>
              <a:t> أَنَّ ذَاكَ وَضَعَ نَفْسَهُ لِأَجْلِنَا، </a:t>
            </a:r>
            <a:endParaRPr lang="ar-JO" dirty="0"/>
          </a:p>
          <a:p>
            <a:pPr algn="r" rtl="1"/>
            <a:r>
              <a:rPr lang="ar-SA" dirty="0"/>
              <a:t>فَنَحْنُ يَنْبَغِي لَنَا أَنْ نَضَعَ</a:t>
            </a:r>
            <a:endParaRPr lang="ar-JO" dirty="0"/>
          </a:p>
          <a:p>
            <a:pPr algn="r" rtl="1"/>
            <a:r>
              <a:rPr lang="ar-SA" dirty="0"/>
              <a:t> نُفُوسَنَا لِأَجْلِ ٱلْإِخْوَةِ."</a:t>
            </a:r>
            <a:r>
              <a:rPr lang="ar-JO" dirty="0"/>
              <a:t>         (1 يوحنا 3: 16).</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69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.I </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مساندة المعلمين </a:t>
            </a:r>
            <a:r>
              <a:rPr lang="ar-SA"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الحقيقيون</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68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.II</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تجنب المعلمين </a:t>
            </a:r>
            <a:r>
              <a:rPr lang="ar-SA"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الكذبة</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.(13-7)</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03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"يخلق"</a:t>
            </a:r>
            <a:endParaRPr lang="en-US" sz="60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6000" b="1" dirty="0"/>
              <a:t>لنخلق</a:t>
            </a:r>
            <a:endParaRPr lang="en-US" sz="6000" b="1" dirty="0"/>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SA" sz="3600" b="1" dirty="0">
                <a:latin typeface="Arial" panose="020B0604020202020204" pitchFamily="34" charset="0"/>
                <a:cs typeface="Arial" panose="020B0604020202020204" pitchFamily="34" charset="0"/>
              </a:rPr>
              <a:t>كلمة يخلق تعني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أن يتكلم إلى التراب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لتعطي للإنسان حياة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حتى يستطيع المشي </a:t>
            </a:r>
            <a:endParaRPr lang="en-US" sz="36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ar-JO" sz="3600" b="1" dirty="0"/>
              <a:t>الكلام</a:t>
            </a:r>
            <a:r>
              <a:rPr lang="en-US" sz="3600" b="1" dirty="0"/>
              <a:t> = </a:t>
            </a:r>
            <a:r>
              <a:rPr lang="ar-JO" sz="3600" b="1" dirty="0"/>
              <a:t>التراب</a:t>
            </a:r>
            <a:r>
              <a:rPr lang="en-US" sz="3600" b="1" dirty="0"/>
              <a:t>, </a:t>
            </a:r>
            <a:r>
              <a:rPr lang="ar-JO" sz="3600" b="1" dirty="0"/>
              <a:t>الحياة</a:t>
            </a:r>
            <a:r>
              <a:rPr lang="en-US" sz="3600" b="1" dirty="0"/>
              <a:t>, </a:t>
            </a:r>
            <a:r>
              <a:rPr lang="ar-JO" sz="3600" b="1" dirty="0"/>
              <a:t>الرجل</a:t>
            </a:r>
            <a:r>
              <a:rPr lang="en-US" sz="3600" b="1" dirty="0"/>
              <a:t>  +  </a:t>
            </a:r>
            <a:r>
              <a:rPr lang="ar-JO" sz="3600" b="1" dirty="0"/>
              <a:t>المشي</a:t>
            </a:r>
            <a:r>
              <a:rPr lang="en-US" sz="3600" b="1" dirty="0"/>
              <a:t>/</a:t>
            </a:r>
            <a:r>
              <a:rPr lang="ar-JO" sz="3600" b="1" dirty="0"/>
              <a:t>الطين</a:t>
            </a:r>
            <a:endParaRPr lang="en-US" sz="3600" b="1" dirty="0"/>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943141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8820472" cy="3183507"/>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٧</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قَدْ دَخَلَ إِلَى الْعَالَمِ مُضِلُّونَ كَثِيرُونَ، لاَ يَعْتَرِفُونَ بِيَسُوعَ الْمَسِيحِ آتِياً فِي الْجَسَدِ. هَذَا هُوَ الْمُضِلُّ، وَالضِّدُّ لِلْمَسِيحِ. </a:t>
            </a:r>
          </a:p>
        </p:txBody>
      </p:sp>
      <p:pic>
        <p:nvPicPr>
          <p:cNvPr id="4" name="Picture 3"/>
          <p:cNvPicPr>
            <a:picLocks noChangeAspect="1"/>
          </p:cNvPicPr>
          <p:nvPr/>
        </p:nvPicPr>
        <p:blipFill>
          <a:blip r:embed="rId3"/>
          <a:stretch>
            <a:fillRect/>
          </a:stretch>
        </p:blipFill>
        <p:spPr>
          <a:xfrm>
            <a:off x="2216933" y="3163124"/>
            <a:ext cx="4803339" cy="3694876"/>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rtl="1"/>
            <a:r>
              <a:rPr lang="ar-SA" sz="4000" b="1" dirty="0"/>
              <a:t>٢ يوحنا ١ : ٨-٩</a:t>
            </a:r>
            <a:br>
              <a:rPr lang="en-US" sz="4000" b="1" dirty="0"/>
            </a:br>
            <a:br>
              <a:rPr lang="ar-SA" sz="4000" b="1" dirty="0"/>
            </a:br>
            <a:r>
              <a:rPr lang="ar-SA" sz="4000" b="1" dirty="0"/>
              <a:t>٨ اُنْظُرُوا إِلَى أَنْفُسِكُمْ لِئَلاَّ نُضَيِّعَ مَا عَمِلْنَاهُ، بَلْ نَنَالُ أَجْراً تَامّاً. ٩ كُلُّ مَنْ تَعَدَّى وَلَمْ يَثْبُتْ فِي تَعْلِيمِ الْمَسِيحِ فَلَيْسَ لَهُ اللهُ. وَمَنْ يَثْبُتْ فِي تَعْلِيمِ الْمَسِيحِ فَهَذَا لَهُ الآبُ وَالابْنُ جَمِيعاً. </a:t>
            </a:r>
          </a:p>
        </p:txBody>
      </p:sp>
    </p:spTree>
    <p:extLst>
      <p:ext uri="{BB962C8B-B14F-4D97-AF65-F5344CB8AC3E}">
        <p14:creationId xmlns:p14="http://schemas.microsoft.com/office/powerpoint/2010/main" val="316801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b="1" dirty="0"/>
              <a:t>٢ يوحنا ١ : ١٠-١١</a:t>
            </a:r>
            <a:br>
              <a:rPr lang="en-US" sz="4000" b="1" dirty="0"/>
            </a:br>
            <a:br>
              <a:rPr lang="ar-SA" sz="4000" b="1" dirty="0"/>
            </a:br>
            <a:r>
              <a:rPr lang="ar-SA" sz="4000" b="1" dirty="0"/>
              <a:t>١٠ إِنْ كَانَ أَحَدٌ يَأْتِيكُمْ وَلاَ يَجِيءُ بِهَذَا التَّعْلِيمِ، فَلاَ تَقْبَلُوهُ فِي الْبَيْتِ، وَلاَ تَقُولُوا لَهُ سَلاَمٌ. ١١ لأَنَّ مَنْ يُسَلِّمُ عَلَيْهِ يَشْتَرِكُ فِي أَعْمَالِهِ الشِّرِّيرَةِ. </a:t>
            </a:r>
          </a:p>
        </p:txBody>
      </p:sp>
    </p:spTree>
    <p:extLst>
      <p:ext uri="{BB962C8B-B14F-4D97-AF65-F5344CB8AC3E}">
        <p14:creationId xmlns:p14="http://schemas.microsoft.com/office/powerpoint/2010/main" val="2228865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معنى رسالة 2 يوحنا 10</a:t>
            </a:r>
            <a:br>
              <a:rPr lang="en-US" sz="3200" b="1" dirty="0">
                <a:solidFill>
                  <a:srgbClr val="FFFFFF"/>
                </a:solidFill>
                <a:latin typeface="Arial" charset="0"/>
                <a:ea typeface="ＭＳ Ｐゴシック" charset="0"/>
                <a:cs typeface="ＭＳ Ｐゴシック"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ملخص وجهات النظر المختلفة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800" b="1" dirty="0">
                <a:solidFill>
                  <a:schemeClr val="bg1"/>
                </a:solidFill>
                <a:latin typeface="Arial Narrow" charset="0"/>
                <a:ea typeface="宋体" charset="0"/>
                <a:cs typeface="宋体" charset="0"/>
              </a:rPr>
              <a:t>هل يمكن للمعلمين الكذبة...</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ar-JO" altLang="zh-CN" sz="2000" b="1" u="sng" dirty="0">
                <a:solidFill>
                  <a:schemeClr val="bg1"/>
                </a:solidFill>
                <a:latin typeface="Arial Narrow" charset="0"/>
                <a:ea typeface="宋体" charset="0"/>
                <a:cs typeface="宋体" charset="0"/>
              </a:rPr>
              <a:t>النظرة</a:t>
            </a:r>
            <a:r>
              <a:rPr lang="en-US" altLang="zh-CN" sz="2000" b="1" dirty="0">
                <a:solidFill>
                  <a:schemeClr val="bg1"/>
                </a:solidFill>
                <a:latin typeface="Arial Narrow" charset="0"/>
                <a:ea typeface="宋体" charset="0"/>
                <a:cs typeface="宋体" charset="0"/>
              </a:rPr>
              <a:t>	</a:t>
            </a:r>
            <a:r>
              <a:rPr lang="ar-JO" altLang="zh-CN" sz="2000" b="1" i="1" u="sng" dirty="0">
                <a:solidFill>
                  <a:schemeClr val="bg1"/>
                </a:solidFill>
                <a:latin typeface="Arial" panose="020B0604020202020204" pitchFamily="34" charset="0"/>
                <a:ea typeface="宋体" charset="0"/>
                <a:cs typeface="Arial" panose="020B0604020202020204" pitchFamily="34" charset="0"/>
              </a:rPr>
              <a:t>الإقامة</a:t>
            </a:r>
            <a:r>
              <a:rPr lang="ar-JO" altLang="zh-CN" sz="2000" b="1" u="sng" dirty="0">
                <a:solidFill>
                  <a:schemeClr val="bg1"/>
                </a:solidFill>
                <a:latin typeface="Arial" panose="020B0604020202020204" pitchFamily="34" charset="0"/>
                <a:ea typeface="宋体" charset="0"/>
                <a:cs typeface="Arial" panose="020B0604020202020204" pitchFamily="34" charset="0"/>
              </a:rPr>
              <a:t> في بيوت المؤمنين؟</a:t>
            </a:r>
            <a:r>
              <a:rPr lang="en-US" altLang="zh-CN" sz="2000" b="1" dirty="0">
                <a:solidFill>
                  <a:schemeClr val="bg1"/>
                </a:solidFill>
                <a:latin typeface="Arial Narrow" charset="0"/>
                <a:ea typeface="宋体" charset="0"/>
                <a:cs typeface="宋体" charset="0"/>
              </a:rPr>
              <a:t>	</a:t>
            </a:r>
            <a:r>
              <a:rPr lang="ar-JO" altLang="zh-CN" sz="2000" b="1" i="1" u="sng" dirty="0">
                <a:solidFill>
                  <a:schemeClr val="bg1"/>
                </a:solidFill>
                <a:latin typeface="Arial" panose="020B0604020202020204" pitchFamily="34" charset="0"/>
                <a:ea typeface="宋体" charset="0"/>
                <a:cs typeface="Arial" panose="020B0604020202020204" pitchFamily="34" charset="0"/>
              </a:rPr>
              <a:t>أدخلوا</a:t>
            </a:r>
            <a:r>
              <a:rPr lang="ar-JO" altLang="zh-CN" sz="2000" b="1" u="sng" dirty="0">
                <a:solidFill>
                  <a:schemeClr val="bg1"/>
                </a:solidFill>
                <a:latin typeface="Arial" panose="020B0604020202020204" pitchFamily="34" charset="0"/>
                <a:ea typeface="宋体" charset="0"/>
                <a:cs typeface="Arial" panose="020B0604020202020204" pitchFamily="34" charset="0"/>
              </a:rPr>
              <a:t> بيوت المؤمنين؟</a:t>
            </a:r>
            <a:r>
              <a:rPr lang="en-US" altLang="zh-CN" sz="2000" b="1" dirty="0">
                <a:solidFill>
                  <a:schemeClr val="bg1"/>
                </a:solidFill>
                <a:latin typeface="Arial Narrow" charset="0"/>
                <a:ea typeface="宋体" charset="0"/>
                <a:cs typeface="宋体" charset="0"/>
              </a:rPr>
              <a:t>	</a:t>
            </a:r>
            <a:r>
              <a:rPr lang="ar-JO" altLang="zh-CN" sz="2000" b="1" u="sng" dirty="0">
                <a:solidFill>
                  <a:schemeClr val="bg1"/>
                </a:solidFill>
                <a:latin typeface="Arial Narrow" charset="0"/>
                <a:ea typeface="宋体" charset="0"/>
                <a:cs typeface="宋体" charset="0"/>
              </a:rPr>
              <a:t>المؤيدين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جون ر. ستوت</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ف. ف. بروس</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ستانلي توسان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آي. هوارد مارشال</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ب. أف. وستكوت</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روبرت ويلدون ويلسون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ريك غريفيث</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a:solidFill>
                  <a:srgbClr val="FFFFFF"/>
                </a:solidFill>
                <a:latin typeface="Arial" panose="020B0604020202020204" pitchFamily="34" charset="0"/>
                <a:ea typeface="宋体" charset="0"/>
                <a:cs typeface="Arial" panose="020B0604020202020204" pitchFamily="34" charset="0"/>
              </a:rPr>
              <a:t>الكلمة المفتاحية </a:t>
            </a:r>
            <a:br>
              <a:rPr lang="en-US" altLang="zh-CN" sz="3200" b="1" u="sng" dirty="0">
                <a:solidFill>
                  <a:srgbClr val="FFFFFF"/>
                </a:solidFill>
                <a:latin typeface="Arial" panose="020B0604020202020204" pitchFamily="34" charset="0"/>
                <a:ea typeface="宋体" charset="0"/>
                <a:cs typeface="Arial" panose="020B0604020202020204" pitchFamily="34" charset="0"/>
              </a:rPr>
            </a:br>
            <a:r>
              <a:rPr lang="ar-SA" altLang="zh-CN" sz="3200" b="1" dirty="0">
                <a:solidFill>
                  <a:srgbClr val="FFFFFF"/>
                </a:solidFill>
                <a:latin typeface="Arial" panose="020B0604020202020204" pitchFamily="34" charset="0"/>
                <a:ea typeface="宋体" charset="0"/>
                <a:cs typeface="Arial" panose="020B0604020202020204" pitchFamily="34" charset="0"/>
              </a:rPr>
              <a:t>الحدود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err="1">
                <a:solidFill>
                  <a:srgbClr val="FFFFFF"/>
                </a:solidFill>
                <a:latin typeface="Arial" panose="020B0604020202020204" pitchFamily="34" charset="0"/>
                <a:ea typeface="宋体" charset="0"/>
                <a:cs typeface="Arial" panose="020B0604020202020204" pitchFamily="34" charset="0"/>
              </a:rPr>
              <a:t>ألاية</a:t>
            </a:r>
            <a:r>
              <a:rPr lang="ar-SA" altLang="zh-CN" sz="3200" b="1" u="sng" dirty="0">
                <a:solidFill>
                  <a:srgbClr val="FFFFFF"/>
                </a:solidFill>
                <a:latin typeface="Arial" panose="020B0604020202020204" pitchFamily="34" charset="0"/>
                <a:ea typeface="宋体" charset="0"/>
                <a:cs typeface="Arial" panose="020B0604020202020204" pitchFamily="34" charset="0"/>
              </a:rPr>
              <a:t> المفتاحية </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٩ كُلُّ مَنْ تَعَدَّى وَلَمْ يَثْبُتْ فِي تَعْلِيمِ الْمَسِيحِ فَلَيْسَ لَهُ اللهُ. وَمَنْ يَثْبُتْ فِي تَعْلِيمِ الْمَسِيحِ فَهَذَا لَهُ الآبُ وَالابْنُ جَمِيعاً. ١٠ 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04248" y="0"/>
            <a:ext cx="2376264" cy="6858000"/>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من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الجيّد</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أن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يكون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علم</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اللاهوت</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صحيحًا</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جويس ماير في طائرتها البالغ</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قيمتها 2 مليون دولار، الخ..</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أوبرا وينفري</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ar-JO" dirty="0"/>
              <a:t>جويل أوستين</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r" rtl="1">
              <a:lnSpc>
                <a:spcPct val="80000"/>
              </a:lnSpc>
              <a:buFont typeface="Arial"/>
              <a:buChar char="•"/>
              <a:defRPr/>
            </a:pPr>
            <a:r>
              <a:rPr lang="ar-JO" sz="4000" dirty="0"/>
              <a:t>لا وعظ عن</a:t>
            </a:r>
          </a:p>
          <a:p>
            <a:pPr algn="r" rtl="1">
              <a:lnSpc>
                <a:spcPct val="80000"/>
              </a:lnSpc>
              <a:defRPr/>
            </a:pPr>
            <a:r>
              <a:rPr lang="ar-JO" sz="4000" dirty="0"/>
              <a:t>   الخطيّة</a:t>
            </a:r>
            <a:endParaRPr lang="en-US" sz="4000" dirty="0"/>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r" rtl="1">
              <a:lnSpc>
                <a:spcPct val="80000"/>
              </a:lnSpc>
              <a:buFont typeface="Arial"/>
              <a:buChar char="•"/>
              <a:defRPr/>
            </a:pPr>
            <a:r>
              <a:rPr lang="ar-JO" sz="4000" dirty="0"/>
              <a:t>أداء الصلاة في زفاف</a:t>
            </a:r>
          </a:p>
          <a:p>
            <a:pPr algn="r" rtl="1">
              <a:lnSpc>
                <a:spcPct val="80000"/>
              </a:lnSpc>
              <a:defRPr/>
            </a:pPr>
            <a:r>
              <a:rPr lang="ar-JO" sz="4000" dirty="0"/>
              <a:t>   "مثليّ الجنس."</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SA" sz="3200" dirty="0">
                <a:latin typeface="Arial" panose="020B0604020202020204" pitchFamily="34" charset="0"/>
                <a:cs typeface="Arial" panose="020B0604020202020204" pitchFamily="34" charset="0"/>
              </a:rPr>
              <a:t>صلوات سحرية، رسائل تشعرك أنك جيد،</a:t>
            </a:r>
            <a:endParaRPr lang="ar-JO" sz="3200" dirty="0">
              <a:latin typeface="Arial" panose="020B0604020202020204" pitchFamily="34" charset="0"/>
              <a:cs typeface="Arial" panose="020B0604020202020204" pitchFamily="34" charset="0"/>
            </a:endParaRPr>
          </a:p>
          <a:p>
            <a:pPr>
              <a:defRPr/>
            </a:pPr>
            <a:r>
              <a:rPr lang="ar-SA" sz="3200" dirty="0">
                <a:latin typeface="Arial" panose="020B0604020202020204" pitchFamily="34" charset="0"/>
                <a:cs typeface="Arial" panose="020B0604020202020204" pitchFamily="34" charset="0"/>
              </a:rPr>
              <a:t> لاهوت على طريق</a:t>
            </a:r>
            <a:r>
              <a:rPr lang="ar-JO" sz="3200" dirty="0">
                <a:latin typeface="Arial" panose="020B0604020202020204" pitchFamily="34" charset="0"/>
                <a:cs typeface="Arial" panose="020B0604020202020204" pitchFamily="34" charset="0"/>
              </a:rPr>
              <a:t>ت</a:t>
            </a:r>
            <a:r>
              <a:rPr lang="ar-SA" sz="3200" dirty="0">
                <a:latin typeface="Arial" panose="020B0604020202020204" pitchFamily="34" charset="0"/>
                <a:cs typeface="Arial" panose="020B0604020202020204" pitchFamily="34" charset="0"/>
              </a:rPr>
              <a:t>ك؛ حقًا هذا أمر أروع مما </a:t>
            </a:r>
            <a:endParaRPr lang="ar-JO" sz="3200" dirty="0">
              <a:latin typeface="Arial" panose="020B0604020202020204" pitchFamily="34" charset="0"/>
              <a:cs typeface="Arial" panose="020B0604020202020204" pitchFamily="34" charset="0"/>
            </a:endParaRPr>
          </a:p>
          <a:p>
            <a:pPr>
              <a:defRPr/>
            </a:pPr>
            <a:r>
              <a:rPr lang="ar-SA" sz="3200" dirty="0">
                <a:latin typeface="Arial" panose="020B0604020202020204" pitchFamily="34" charset="0"/>
                <a:cs typeface="Arial" panose="020B0604020202020204" pitchFamily="34" charset="0"/>
              </a:rPr>
              <a:t>حذر منه بولس</a:t>
            </a:r>
            <a:endParaRPr lang="en-US" sz="32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ar-JO" dirty="0">
                <a:latin typeface="Times New Roman"/>
                <a:cs typeface="Times New Roman"/>
              </a:rPr>
              <a:t>التحدث التحفيزي</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ar-JO" sz="6000" b="1" dirty="0"/>
              <a:t>"الشيطان والمجرّب"</a:t>
            </a:r>
            <a:endParaRPr lang="en-US" sz="6000" b="1" dirty="0"/>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latin typeface="Arial" panose="020B0604020202020204" pitchFamily="34" charset="0"/>
                  <a:cs typeface="Arial" panose="020B0604020202020204" pitchFamily="34" charset="0"/>
                </a:rPr>
                <a:t>الشيطان</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سرًّا</a:t>
              </a:r>
              <a:endParaRPr lang="en-US" sz="6000" b="1" dirty="0"/>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الحياة</a:t>
              </a:r>
              <a:endParaRPr lang="en-US" sz="6000" b="1" dirty="0"/>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الإنسان</a:t>
              </a:r>
              <a:endParaRPr lang="en-US" sz="6000" b="1" dirty="0"/>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الحديقة</a:t>
              </a:r>
              <a:endParaRPr lang="en-US" sz="6000" b="1" dirty="0"/>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المجرّب</a:t>
              </a:r>
              <a:endParaRPr lang="en-US" sz="6000" b="1" dirty="0"/>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الشيطان</a:t>
              </a:r>
              <a:endParaRPr lang="en-US" sz="6000" b="1" dirty="0"/>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المختبئ</a:t>
              </a:r>
              <a:endParaRPr lang="en-US" sz="6000" b="1" dirty="0"/>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الغابة</a:t>
              </a:r>
              <a:r>
                <a:rPr lang="en-US" sz="4000" b="1" dirty="0"/>
                <a:t>/</a:t>
              </a:r>
              <a:br>
                <a:rPr lang="en-US" sz="4000" b="1" dirty="0"/>
              </a:br>
              <a:r>
                <a:rPr lang="ar-JO" sz="4000" b="1" dirty="0"/>
                <a:t>شجرتان</a:t>
              </a:r>
              <a:endParaRPr lang="en-US" sz="6000" b="1" dirty="0"/>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t>جدل الرؤية العالمية</a:t>
            </a:r>
            <a:endParaRPr lang="en-US" dirty="0"/>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131840" y="476250"/>
            <a:ext cx="5988348"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الرئيس التنفيذي ريتشارد ستيرنز</a:t>
            </a:r>
            <a:endPar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Tree>
    <p:extLst>
      <p:ext uri="{BB962C8B-B14F-4D97-AF65-F5344CB8AC3E}">
        <p14:creationId xmlns:p14="http://schemas.microsoft.com/office/powerpoint/2010/main" val="9535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منظمة الرؤية</a:t>
            </a:r>
            <a:endParaRPr lang="en-US" dirty="0">
              <a:latin typeface="Arial" panose="020B0604020202020204" pitchFamily="34" charset="0"/>
              <a:cs typeface="Arial" panose="020B0604020202020204" pitchFamily="34"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جاكلين فولر</a:t>
            </a:r>
            <a:endPar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panose="020B0604020202020204" pitchFamily="34" charset="0"/>
                <a:ea typeface="ＭＳ Ｐゴシック" charset="0"/>
                <a:cs typeface="Arial" panose="020B0604020202020204" pitchFamily="34" charset="0"/>
              </a:rPr>
              <a:t>2 يوحنا</a:t>
            </a:r>
            <a:r>
              <a:rPr lang="en-US" sz="3600" b="1" dirty="0">
                <a:solidFill>
                  <a:srgbClr val="FFFFFF"/>
                </a:solidFill>
                <a:latin typeface="Arial" panose="020B0604020202020204" pitchFamily="34" charset="0"/>
                <a:ea typeface="ＭＳ Ｐゴシック" charset="0"/>
                <a:cs typeface="Arial" panose="020B0604020202020204" pitchFamily="34" charset="0"/>
              </a:rPr>
              <a:t> – </a:t>
            </a:r>
            <a:r>
              <a:rPr lang="ar-SA" sz="3600" b="1" dirty="0">
                <a:solidFill>
                  <a:srgbClr val="FFFFFF"/>
                </a:solidFill>
                <a:latin typeface="Arial" panose="020B0604020202020204" pitchFamily="34" charset="0"/>
                <a:ea typeface="ＭＳ Ｐゴシック" charset="0"/>
                <a:cs typeface="Arial" panose="020B0604020202020204" pitchFamily="34" charset="0"/>
              </a:rPr>
              <a:t>مخطط ملخص </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حدود المحبة </a:t>
                </a:r>
                <a:endParaRPr kumimoji="0" lang="en-US" altLang="zh-CN" sz="32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مساعدة المعلمين الحقيقيون</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ابتعد عن المعلمين الكذبة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الايات من 1-6</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الايات من 7 -13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السير في الوصايا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احترس من المزيفون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إيجابي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سلبي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يظهر الحق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يدافع عن الحق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تحيات بالحق والمحبة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(1-3)</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امتدح</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الطاعة</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(4)</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حض على المحبة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(5-6)</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حظر مساعدة</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لمعلمين الكذبة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(7-11)</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زيارة متوقعة &amp; وتحيات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(12-13)</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افسس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ب.م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85-95</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spTree>
    <p:extLst>
      <p:ext uri="{BB962C8B-B14F-4D97-AF65-F5344CB8AC3E}">
        <p14:creationId xmlns:p14="http://schemas.microsoft.com/office/powerpoint/2010/main" val="35409073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المتابعة العلائقية (12- 13)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600" b="1" dirty="0"/>
              <a:t>٢ يوحنا ١ : ١٢-١٣</a:t>
            </a:r>
            <a:endParaRPr lang="en-US" sz="3600" b="1" dirty="0"/>
          </a:p>
          <a:p>
            <a:pPr rtl="1"/>
            <a:endParaRPr lang="ar-SA" sz="3600" b="1" dirty="0"/>
          </a:p>
          <a:p>
            <a:pPr rtl="1"/>
            <a:r>
              <a:rPr lang="ar-SA" sz="3600" b="1" dirty="0"/>
              <a:t>١٢ إِذْ كَانَ لِي كَثِيرٌ لأَكْتُبَ إِلَيْكُمْ، لَمْ أُرِدْ أَنْ يَكُونَ بِوَرَقٍ وَحِبْرٍ، لأَنِّي أَرْجُو أَنْ آتِيَ إِلَيْكُمْ وَأَتَكَلَّمَ فَماً لِفَمٍ، لِكَيْ يَكُونَ فَرَحُنَا كَامِلاً. ١٣ يُسَلِّمُ عَلَيْكِ أَوْلاَدُ أُخْتِكِ الْمُخْتَارَةِ. آمِينَ. </a:t>
            </a:r>
          </a:p>
        </p:txBody>
      </p:sp>
    </p:spTree>
    <p:extLst>
      <p:ext uri="{BB962C8B-B14F-4D97-AF65-F5344CB8AC3E}">
        <p14:creationId xmlns:p14="http://schemas.microsoft.com/office/powerpoint/2010/main" val="449451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35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عيش الانجيل من خلال عدم مساندة من يحجبوا الانجيل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0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الخطوط العريضة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rtl="1"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1. </a:t>
            </a:r>
            <a:r>
              <a:rPr lang="ar-JO" altLang="zh-CN" sz="28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يشجع</a:t>
            </a: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يوحنا المرأة في كل من الحق والمحبة</a:t>
            </a:r>
          </a:p>
          <a:p>
            <a:pPr lvl="0" algn="ctr" rtl="1"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ليعدها لتوبيخه اللاحق (1- 6).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20489" name="Text Box 9"/>
          <p:cNvSpPr txBox="1">
            <a:spLocks noChangeArrowheads="1"/>
          </p:cNvSpPr>
          <p:nvPr/>
        </p:nvSpPr>
        <p:spPr bwMode="auto">
          <a:xfrm>
            <a:off x="381000" y="4073525"/>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lvl="0" indent="-452438" algn="ctr"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2. </a:t>
            </a:r>
            <a:r>
              <a:rPr lang="ar-SA" altLang="zh-CN" sz="28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يحذر</a:t>
            </a: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يوحنا المرأة من مساعدة المعلمين الكذبة ليساعدوها على رؤية حدود المحبة (7- 13).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2431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.I </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مساندة المعلمين </a:t>
            </a:r>
            <a:r>
              <a:rPr lang="ar-SA"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الحقيقيون</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2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4"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ar-JO" b="1" dirty="0">
                <a:latin typeface="Arial" panose="020B0604020202020204" pitchFamily="34" charset="0"/>
                <a:cs typeface="Arial" panose="020B0604020202020204" pitchFamily="34" charset="0"/>
              </a:rPr>
              <a:t>حسنًا يا تشارلز،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عندما أقوم بتعميدك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97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ar-JO" b="1" kern="1200" dirty="0">
                <a:latin typeface="Arial"/>
                <a:cs typeface="Arial"/>
              </a:rPr>
              <a:t>فإن كل ما يجري</a:t>
            </a:r>
            <a:br>
              <a:rPr lang="ar-JO" b="1" kern="1200" dirty="0">
                <a:latin typeface="Arial"/>
                <a:cs typeface="Arial"/>
              </a:rPr>
            </a:br>
            <a:r>
              <a:rPr lang="ar-JO" b="1" kern="1200" dirty="0">
                <a:latin typeface="Arial"/>
                <a:cs typeface="Arial"/>
              </a:rPr>
              <a:t>هو لله.</a:t>
            </a:r>
            <a:endParaRPr lang="en-US" b="1" kern="1200" dirty="0">
              <a:latin typeface="Arial"/>
              <a:cs typeface="Arial"/>
            </a:endParaRPr>
          </a:p>
        </p:txBody>
      </p:sp>
    </p:spTree>
    <p:extLst>
      <p:ext uri="{BB962C8B-B14F-4D97-AF65-F5344CB8AC3E}">
        <p14:creationId xmlns:p14="http://schemas.microsoft.com/office/powerpoint/2010/main" val="2962574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"القارب"</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القارب كان</a:t>
            </a:r>
          </a:p>
          <a:p>
            <a:r>
              <a:rPr lang="ar-JO" sz="4000" b="1" dirty="0"/>
              <a:t>سفينة</a:t>
            </a:r>
          </a:p>
          <a:p>
            <a:r>
              <a:rPr lang="ar-JO" sz="4000" b="1" dirty="0"/>
              <a:t>لثمانية أشخاص</a:t>
            </a:r>
            <a:endParaRPr lang="en-US" sz="6000" b="1" dirty="0"/>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6000" b="1" dirty="0"/>
              <a:t>القارب</a:t>
            </a:r>
            <a:endParaRPr lang="en-US" sz="6000" b="1" dirty="0"/>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600" b="1" dirty="0"/>
              <a:t>سفينة</a:t>
            </a:r>
            <a:r>
              <a:rPr lang="en-US" sz="3600" b="1" dirty="0"/>
              <a:t> + </a:t>
            </a:r>
            <a:r>
              <a:rPr lang="ar-JO" sz="3600" b="1" dirty="0"/>
              <a:t>ثمانية</a:t>
            </a:r>
            <a:r>
              <a:rPr lang="en-US" sz="3600" b="1" dirty="0"/>
              <a:t> + </a:t>
            </a:r>
            <a:r>
              <a:rPr lang="ar-JO" sz="3600" b="1" dirty="0"/>
              <a:t>أشخاص</a:t>
            </a:r>
            <a:endParaRPr lang="en-US" sz="3600" b="1" dirty="0"/>
          </a:p>
        </p:txBody>
      </p:sp>
    </p:spTree>
    <p:extLst>
      <p:ext uri="{BB962C8B-B14F-4D97-AF65-F5344CB8AC3E}">
        <p14:creationId xmlns:p14="http://schemas.microsoft.com/office/powerpoint/2010/main" val="1748914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5"/>
            <a:ext cx="8424936" cy="187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t>متى ١٠ : ٤٠</a:t>
            </a:r>
          </a:p>
          <a:p>
            <a:pPr rtl="1"/>
            <a:r>
              <a:rPr lang="ar-SA" dirty="0"/>
              <a:t>مَنْ يَقْبَلُكُمْ يَقْبَلُنِي وَمَنْ يَقْبَلُنِي يَقْبَلُ الَّذِي أَرْسَلَنِي. </a:t>
            </a:r>
          </a:p>
        </p:txBody>
      </p:sp>
      <p:sp>
        <p:nvSpPr>
          <p:cNvPr id="582660" name="Text Box 4"/>
          <p:cNvSpPr txBox="1">
            <a:spLocks noChangeArrowheads="1"/>
          </p:cNvSpPr>
          <p:nvPr/>
        </p:nvSpPr>
        <p:spPr bwMode="auto">
          <a:xfrm>
            <a:off x="251520" y="4348079"/>
            <a:ext cx="87107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t>متى ١٠ : ٤٢</a:t>
            </a:r>
          </a:p>
          <a:p>
            <a:pPr rtl="1"/>
            <a:r>
              <a:rPr lang="ar-SA" dirty="0"/>
              <a:t>وَمَنْ سَقَى أَحَدَ هَؤُلاَءِ الصِّغَارِ كَأْسَ مَاءٍ بَارِدٍ فَقَطْ بِاسْمِ تِلْمِيذٍ فَالْحَقَّ أَقُولُ لَكُمْ إِنَّهُ لاَ يُضِيعُ أَجْرَهُ». </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12050"/>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8197" y="260648"/>
            <a:ext cx="3382703" cy="60793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algn="r" defTabSz="457200" eaLnBrk="0" hangingPunct="0"/>
            <a:r>
              <a:rPr lang="ar-SA" sz="3600" b="1" dirty="0">
                <a:solidFill>
                  <a:srgbClr val="FFFFFF"/>
                </a:solidFill>
                <a:effectLst>
                  <a:glow rad="152400">
                    <a:srgbClr val="000000"/>
                  </a:glow>
                </a:effectLst>
                <a:latin typeface="Arial"/>
                <a:ea typeface="ＭＳ Ｐゴシック" pitchFamily="-108" charset="-128"/>
                <a:cs typeface="Arial"/>
              </a:rPr>
              <a:t>١ كورنثوس ٩ : ١٤</a:t>
            </a:r>
            <a:endParaRPr lang="en-US" sz="36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endParaRPr lang="ar-SA"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هَكَذَا أَيْضاً أَمَرَ الرَّبُّ: أَنَّ الَّذِينَ يُنَادُونَ بِالإِنْجِيلِ مِنَ الإِنْجِيلِ يَعِيشُونَ.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3162300" cy="5040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غلاطية ٦ : ٦</a:t>
            </a:r>
            <a:endParaRPr lang="en-US"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endParaRPr lang="ar-SA"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وَلَكِنْ لِيُشَارِكِ الَّذِي يَتَعَلَّمُ الْكَلِمَةَ الْمُعَلِّمَ فِي جَمِيعِ الْخَيْرَاتِ.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76200" y="76200"/>
            <a:ext cx="3559696" cy="6521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t>١ تسالونيكي ٢ : ٩</a:t>
            </a:r>
            <a:endParaRPr lang="en-US" dirty="0"/>
          </a:p>
          <a:p>
            <a:pPr rtl="1"/>
            <a:endParaRPr lang="ar-SA" dirty="0"/>
          </a:p>
          <a:p>
            <a:pPr rtl="1"/>
            <a:r>
              <a:rPr lang="ar-SA" dirty="0"/>
              <a:t>فَإِنَّكُمْ تَذْكُرُونَ أَيُّهَا الإِخْوَةُ تَعَبَنَا وَكَدَّنَا، إِذْ كُنَّا نَكْرِزُ لَكُمْ بِإِنْجِيلِ اللهِ، وَنَحْنُ عَامِلُونَ لَيْلاً وَنَهَاراً كَيْ لاَ نُثَقِّلَ عَلَى أَحَدٍ مِنْكُمْ.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t>١ صموئيل ٣٠ : ٢٤</a:t>
            </a:r>
            <a:endParaRPr lang="en-US" dirty="0"/>
          </a:p>
          <a:p>
            <a:pPr rtl="1"/>
            <a:endParaRPr lang="ar-SA" dirty="0"/>
          </a:p>
          <a:p>
            <a:pPr rtl="1"/>
            <a:r>
              <a:rPr lang="ar-SA" dirty="0"/>
              <a:t>وَمَنْ يَسْمَعُ لَكُمْ فِي هَذَا الأَمْرِ؟ لأَنَّهُ كَنَصِيبِ النَّازِلِ إِلَى الْحَرْبِ نَصِيبُ الَّذِي يُقِيمُ عِنْدَ الأَمْتِعَةِ, فَإِنَّهُمْ يَقْتَسِمُونَ بِالسَّوِيَّةِ».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t>فيلبي ٤ : ١٧</a:t>
            </a:r>
            <a:endParaRPr lang="en-US" dirty="0"/>
          </a:p>
          <a:p>
            <a:pPr algn="r" rtl="1"/>
            <a:endParaRPr lang="ar-SA" dirty="0"/>
          </a:p>
          <a:p>
            <a:pPr algn="r" rtl="1"/>
            <a:r>
              <a:rPr lang="ar-SA" dirty="0"/>
              <a:t>لَيْسَ أَنِّي أَطْلُبُ الْعَطِيَّةَ، بَلْ أَطْلُبُ الثَّمَرَ الْمُتَكَاثِرَ لِحِسَابِكُمْ.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t>لأَنَّ اللهَ لَيْسَ بِظَالِمٍ حَتَّى يَنْسَى عَمَلَكُمْ وَتَعَبَ الْمَحَبَّةِ الَّتِي أَظْهَرْتُمُوهَا نَحْوَ اسْمِهِ، إِذْ قَدْ خَدَمْتُمُ الْقِدِّيسِينَ وَتَخْدِمُونَهُمْ.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sz="3600" dirty="0"/>
              <a:t>عبرانيين ٦ : ١٠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.II</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تجنب المعلمين </a:t>
            </a:r>
            <a:r>
              <a:rPr lang="ar-SA"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الكذبة</a:t>
            </a: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.(13-7)</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17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الكلمة المفتاحية </a:t>
            </a:r>
            <a:br>
              <a:rPr kumimoji="0" lang="en-US"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الحدود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sng" strike="noStrike" kern="1200" cap="none" spc="0" normalizeH="0" baseline="0" noProof="0" dirty="0" err="1">
                <a:ln>
                  <a:noFill/>
                </a:ln>
                <a:solidFill>
                  <a:srgbClr val="FFFFFF"/>
                </a:solidFill>
                <a:effectLst/>
                <a:uLnTx/>
                <a:uFillTx/>
                <a:latin typeface="Arial" panose="020B0604020202020204" pitchFamily="34" charset="0"/>
                <a:ea typeface="宋体" charset="0"/>
                <a:cs typeface="Arial" panose="020B0604020202020204" pitchFamily="34" charset="0"/>
              </a:rPr>
              <a:t>ألاية</a:t>
            </a:r>
            <a:r>
              <a:rPr kumimoji="0" lang="ar-SA"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المفتاحية </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٩ كُلُّ مَنْ تَعَدَّى وَلَمْ يَثْبُتْ فِي تَعْلِيمِ الْمَسِيحِ فَلَيْسَ لَهُ اللهُ. وَمَنْ يَثْبُتْ فِي تَعْلِيمِ الْمَسِيحِ فَهَذَا لَهُ الآبُ وَالابْنُ جَمِيعاً. ١٠ إِنْ كَانَ أَحَدٌ يَأْتِيكُمْ وَلاَ يَجِيءُ بِهَذَا التَّعْلِيمِ، فَلاَ تَقْبَلُوهُ فِي الْبَيْتِ، وَلاَ تَقُولُوا لَهُ سَلاَمٌ.</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8229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ar-JO" sz="6000" b="1" dirty="0"/>
              <a:t>"البرّ"</a:t>
            </a:r>
            <a:endParaRPr lang="en-US" sz="6000" b="1" dirty="0"/>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الحَمَل</a:t>
            </a:r>
            <a:endParaRPr lang="en-US" sz="6000" b="1" dirty="0"/>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أنــا</a:t>
            </a:r>
            <a:endParaRPr lang="en-US" sz="6000" b="1" dirty="0"/>
          </a:p>
        </p:txBody>
      </p:sp>
    </p:spTree>
    <p:extLst>
      <p:ext uri="{BB962C8B-B14F-4D97-AF65-F5344CB8AC3E}">
        <p14:creationId xmlns:p14="http://schemas.microsoft.com/office/powerpoint/2010/main" val="1189422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a:cs typeface="Arial"/>
              </a:rPr>
              <a:t>البيان الموجز</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30469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SA" altLang="zh-CN" sz="3200" b="1" dirty="0">
                <a:solidFill>
                  <a:srgbClr val="FFFFFF"/>
                </a:solidFill>
                <a:latin typeface="Arial" charset="0"/>
                <a:ea typeface="宋体" charset="0"/>
                <a:cs typeface="宋体" charset="0"/>
              </a:rPr>
              <a:t>يحث يوحنا </a:t>
            </a:r>
            <a:r>
              <a:rPr lang="ar-SA" altLang="zh-CN" sz="3200" b="1" dirty="0">
                <a:solidFill>
                  <a:srgbClr val="FFFF00"/>
                </a:solidFill>
                <a:latin typeface="Arial" charset="0"/>
                <a:ea typeface="宋体" charset="0"/>
                <a:cs typeface="宋体" charset="0"/>
              </a:rPr>
              <a:t>بتحفظ</a:t>
            </a:r>
            <a:r>
              <a:rPr lang="ar-SA" altLang="zh-CN" sz="3200" b="1" dirty="0">
                <a:solidFill>
                  <a:srgbClr val="FFFFFF"/>
                </a:solidFill>
                <a:latin typeface="Arial" charset="0"/>
                <a:ea typeface="宋体" charset="0"/>
                <a:cs typeface="宋体"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SA" altLang="zh-CN" sz="3200" b="1" dirty="0">
                <a:solidFill>
                  <a:srgbClr val="FFFF00"/>
                </a:solidFill>
                <a:latin typeface="Arial" charset="0"/>
                <a:ea typeface="宋体" charset="0"/>
                <a:cs typeface="宋体" charset="0"/>
              </a:rPr>
              <a:t>المساعدة في انتشار البدع المدمرة.</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الأطروحة: يجب أن تُدمّر الأرض</a:t>
            </a:r>
            <a:endParaRPr lang="ar-JO" sz="3600" b="1" dirty="0">
              <a:solidFill>
                <a:srgbClr val="FFFFFF"/>
              </a:solidFill>
              <a:effectLst>
                <a:glow rad="152400">
                  <a:srgbClr val="000000"/>
                </a:glow>
              </a:effectLst>
              <a:latin typeface="Arial" panose="020B0604020202020204" pitchFamily="34" charset="0"/>
              <a:cs typeface="Arial" panose="020B0604020202020204" pitchFamily="34" charset="0"/>
            </a:endParaRPr>
          </a:p>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بسبب عدم اهتمام الإنسان</a:t>
            </a:r>
            <a:endParaRPr lang="ar-JO" sz="3600" b="1" dirty="0">
              <a:solidFill>
                <a:srgbClr val="FFFFFF"/>
              </a:solidFill>
              <a:effectLst>
                <a:glow rad="152400">
                  <a:srgbClr val="000000"/>
                </a:glow>
              </a:effectLst>
              <a:latin typeface="Arial" panose="020B0604020202020204" pitchFamily="34" charset="0"/>
              <a:cs typeface="Arial" panose="020B0604020202020204" pitchFamily="34" charset="0"/>
            </a:endParaRPr>
          </a:p>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بالبيئة! </a:t>
            </a:r>
            <a:endPar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b="1" kern="1200" dirty="0">
                <a:effectLst>
                  <a:glow rad="152400">
                    <a:schemeClr val="tx1"/>
                  </a:glow>
                </a:effectLst>
                <a:latin typeface="Arial" panose="020B0604020202020204" pitchFamily="34" charset="0"/>
                <a:cs typeface="Arial" panose="020B0604020202020204" pitchFamily="34" charset="0"/>
              </a:rPr>
              <a:t>المنتج الملحد دارين أرنوفسكي</a:t>
            </a:r>
            <a:endParaRPr lang="en-US" sz="4000" b="1" kern="1200" dirty="0">
              <a:effectLst>
                <a:glow rad="152400">
                  <a:schemeClr val="tx1"/>
                </a:glow>
              </a:effectLst>
              <a:latin typeface="Arial" panose="020B0604020202020204" pitchFamily="34" charset="0"/>
              <a:cs typeface="Arial" panose="020B0604020202020204" pitchFamily="34" charset="0"/>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000" b="1" dirty="0">
                <a:solidFill>
                  <a:srgbClr val="FFFFFF"/>
                </a:solidFill>
                <a:effectLst>
                  <a:glow rad="152400">
                    <a:srgbClr val="000000"/>
                  </a:glow>
                </a:effectLst>
                <a:latin typeface="Arial" panose="020B0604020202020204" pitchFamily="34" charset="0"/>
                <a:cs typeface="Arial" panose="020B0604020202020204" pitchFamily="34" charset="0"/>
              </a:rPr>
              <a:t>"أصغر فيلم كتابي من الكتاب المقدس تم إنتاجه على الإطلاق."</a:t>
            </a:r>
            <a:endParaRPr lang="en-US" sz="40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52400">
                    <a:srgbClr val="000000"/>
                  </a:glow>
                </a:effectLst>
                <a:latin typeface="Arial" panose="020B0604020202020204" pitchFamily="34" charset="0"/>
                <a:cs typeface="Arial" panose="020B0604020202020204" pitchFamily="34" charset="0"/>
              </a:rPr>
              <a:t>هل يجب على</a:t>
            </a:r>
          </a:p>
          <a:p>
            <a:pPr defTabSz="457200">
              <a:defRPr/>
            </a:pPr>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المسيحيين</a:t>
            </a:r>
          </a:p>
          <a:p>
            <a:pPr defTabSz="457200">
              <a:defRPr/>
            </a:pPr>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مشاهدته؟</a:t>
            </a:r>
            <a:endParaRPr lang="en-US"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مدح 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01001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صرح جِم دالي رئيس تحرير </a:t>
            </a:r>
            <a:r>
              <a:rPr lang="ar-SA" sz="2800" b="1" dirty="0">
                <a:solidFill>
                  <a:srgbClr val="FFFF00"/>
                </a:solidFill>
                <a:latin typeface="Arial" charset="0"/>
                <a:cs typeface="Times New Roman" charset="0"/>
              </a:rPr>
              <a:t>مجلة التركيز على الأسرة</a:t>
            </a:r>
            <a:r>
              <a:rPr lang="ar-SA" sz="2800" b="1" dirty="0">
                <a:solidFill>
                  <a:srgbClr val="FFFFFF"/>
                </a:solidFill>
                <a:latin typeface="Arial" charset="0"/>
                <a:cs typeface="Times New Roman" charset="0"/>
              </a:rPr>
              <a:t>:</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"أن فيلم (نوح) هو تفسير إبداعي للقصة الكتابية التي تسمح لنا </a:t>
            </a:r>
            <a:r>
              <a:rPr lang="ar-SA" sz="2800" b="1" dirty="0">
                <a:solidFill>
                  <a:srgbClr val="FFFF00"/>
                </a:solidFill>
                <a:latin typeface="Arial" charset="0"/>
                <a:cs typeface="Times New Roman" charset="0"/>
              </a:rPr>
              <a:t>بتخيل الصراعات العميقة التي ربما تصارع معها نوح عندما استجاب لدعوة الله في حياته</a:t>
            </a:r>
            <a:r>
              <a:rPr lang="ar-SA" sz="2800" b="1" dirty="0">
                <a:solidFill>
                  <a:srgbClr val="FFFFFF"/>
                </a:solidFill>
                <a:latin typeface="Arial" charset="0"/>
                <a:cs typeface="Times New Roman" charset="0"/>
              </a:rPr>
              <a:t>.</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a:t>
            </a:r>
            <a:r>
              <a:rPr lang="ar-SA" sz="2800" b="1" dirty="0">
                <a:solidFill>
                  <a:srgbClr val="FFFF00"/>
                </a:solidFill>
                <a:latin typeface="Arial" charset="0"/>
                <a:cs typeface="Times New Roman" charset="0"/>
              </a:rPr>
              <a:t>تمنح هذه الرؤية السينمائية لفيلم نوح</a:t>
            </a:r>
            <a:endParaRPr lang="ar-JO" sz="2800" b="1" dirty="0">
              <a:solidFill>
                <a:srgbClr val="FFFF00"/>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00"/>
                </a:solidFill>
                <a:latin typeface="Arial" charset="0"/>
                <a:cs typeface="Times New Roman" charset="0"/>
              </a:rPr>
              <a:t> فرصة عظيمة للمسيحيين لإشراك ثقافتنا</a:t>
            </a:r>
            <a:endParaRPr lang="ar-JO" sz="2800" b="1" dirty="0">
              <a:solidFill>
                <a:srgbClr val="FFFF00"/>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00"/>
                </a:solidFill>
                <a:latin typeface="Arial" charset="0"/>
                <a:cs typeface="Times New Roman" charset="0"/>
              </a:rPr>
              <a:t> مع نوح الكتابي</a:t>
            </a:r>
            <a:r>
              <a:rPr lang="ar-SA" sz="2800" b="1" dirty="0">
                <a:solidFill>
                  <a:srgbClr val="FFFFFF"/>
                </a:solidFill>
                <a:latin typeface="Arial" charset="0"/>
                <a:cs typeface="Times New Roman" charset="0"/>
              </a:rPr>
              <a:t>، وإجراء محادثات مع</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الأصدقاء والعائلة</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حول المسائل ذات المدلول الأبدي."</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انتقادات لفيلم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69065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كين هام (الإجابات في سفر التكوين):</a:t>
            </a: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"أيضًا، بينما تم تصوير شرّ الإنسان</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المستفحل، كانت الخطية الحقيقية</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التي ظهرت في الفيلم هي</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تدمير الناس للأرض. يغيب عن الرسالة</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البيئية المتطرفة للفيلم أن</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الخطايا الفعلية لأناس </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ما قبل الطوفان كانت التمرد على الله</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وهمجية الإنسان ضد الإنسان."</a:t>
            </a: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charset="0"/>
                <a:ea typeface="ＭＳ Ｐゴシック" charset="0"/>
                <a:cs typeface="Arial" charset="0"/>
              </a:rPr>
              <a:t>كيف يساعد المسيحيون الهرطقة؟ </a:t>
            </a:r>
            <a:endParaRPr lang="en-US" b="1"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992188" y="2482850"/>
            <a:ext cx="8188325" cy="4114800"/>
          </a:xfrm>
        </p:spPr>
        <p:txBody>
          <a:bodyPr/>
          <a:lstStyle/>
          <a:p>
            <a:pPr algn="r" rtl="1" eaLnBrk="1" hangingPunct="1"/>
            <a:r>
              <a:rPr lang="ar-SA" b="1" dirty="0">
                <a:latin typeface="Arial" charset="0"/>
                <a:ea typeface="ＭＳ Ｐゴシック" charset="0"/>
                <a:cs typeface="Arial" charset="0"/>
              </a:rPr>
              <a:t>التشجيع المتكرر للمهرطقين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اعطاء اموال للطوائف او العبدات  ( وعاظ ومبشرين اليوتيوب )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شراء كتب  المهرطقين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حضور افلام تنتهك الكتاب المقدس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قبول كتب من مبشرين كذبة </a:t>
            </a:r>
            <a:endParaRPr lang="en-US" b="1" dirty="0">
              <a:latin typeface="Arial" charset="0"/>
              <a:ea typeface="ＭＳ Ｐゴシック" charset="0"/>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488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ماذا يعني كل هذا؟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أنتَ برج المراقبة!</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ar-SA" altLang="zh-CN" sz="3200" b="1" dirty="0">
                <a:solidFill>
                  <a:srgbClr val="FFFFFF"/>
                </a:solidFill>
                <a:latin typeface="Arial" panose="020B0604020202020204" pitchFamily="34" charset="0"/>
                <a:ea typeface="宋体" charset="0"/>
                <a:cs typeface="Arial" panose="020B0604020202020204" pitchFamily="34" charset="0"/>
              </a:rPr>
              <a:t>لا تشارك أو تشجع بأي شكل من الأشكال البوذية، أو الإسلام، أو الهندوسية، أو المورمونية، أو شهود يهوه أو أي ديانة كاذبة أخرى. </a:t>
            </a:r>
            <a:endParaRPr lang="en-US" sz="3200" dirty="0">
              <a:solidFill>
                <a:srgbClr val="FFFFFF"/>
              </a:solidFill>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ar-JO" b="1" dirty="0">
                <a:solidFill>
                  <a:srgbClr val="FE2700"/>
                </a:solidFill>
                <a:latin typeface="Arial" panose="020B0604020202020204" pitchFamily="34" charset="0"/>
                <a:cs typeface="Arial" panose="020B0604020202020204" pitchFamily="34" charset="0"/>
              </a:rPr>
              <a:t>جنّة</a:t>
            </a:r>
            <a:br>
              <a:rPr lang="ar-JO" b="1" dirty="0">
                <a:solidFill>
                  <a:srgbClr val="FE2700"/>
                </a:solidFill>
                <a:latin typeface="Arial" panose="020B0604020202020204" pitchFamily="34" charset="0"/>
                <a:cs typeface="Arial" panose="020B0604020202020204" pitchFamily="34" charset="0"/>
              </a:rPr>
            </a:br>
            <a:r>
              <a:rPr lang="ar-JO" b="1" dirty="0">
                <a:solidFill>
                  <a:srgbClr val="FE2700"/>
                </a:solidFill>
                <a:latin typeface="Arial" panose="020B0604020202020204" pitchFamily="34" charset="0"/>
                <a:cs typeface="Arial" panose="020B0604020202020204" pitchFamily="34" charset="0"/>
              </a:rPr>
              <a:t>عدن</a:t>
            </a:r>
            <a:endParaRPr lang="en-US" b="1" dirty="0">
              <a:solidFill>
                <a:srgbClr val="FE27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الغرب</a:t>
            </a:r>
            <a:endParaRPr lang="en-US" sz="6000" b="1" dirty="0"/>
          </a:p>
        </p:txBody>
      </p:sp>
    </p:spTree>
    <p:extLst>
      <p:ext uri="{BB962C8B-B14F-4D97-AF65-F5344CB8AC3E}">
        <p14:creationId xmlns:p14="http://schemas.microsoft.com/office/powerpoint/2010/main" val="2674021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علي هذا العرض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11739</TotalTime>
  <Words>4299</Words>
  <Application>Microsoft Office PowerPoint</Application>
  <PresentationFormat>On-screen Show (4:3)</PresentationFormat>
  <Paragraphs>668</Paragraphs>
  <Slides>90</Slides>
  <Notes>74</Notes>
  <HiddenSlides>0</HiddenSlides>
  <MMClips>1</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90</vt:i4>
      </vt:variant>
    </vt:vector>
  </HeadingPairs>
  <TitlesOfParts>
    <vt:vector size="118" baseType="lpstr">
      <vt:lpstr>ＭＳ Ｐゴシック</vt:lpstr>
      <vt:lpstr>Abadi MT Condensed Extra Bold</vt:lpstr>
      <vt:lpstr>Arial</vt:lpstr>
      <vt:lpstr>Arial Black</vt:lpstr>
      <vt:lpstr>Arial Narrow</vt:lpstr>
      <vt:lpstr>Aril</vt:lpstr>
      <vt:lpstr>Calibri</vt:lpstr>
      <vt:lpstr>Comic Sans MS</vt:lpstr>
      <vt:lpstr>Tahoma</vt:lpstr>
      <vt:lpstr>Times New Roman</vt:lpstr>
      <vt:lpstr>Verdana</vt:lpstr>
      <vt:lpstr>Wingdings</vt:lpstr>
      <vt:lpstr>Dad`s Tie</vt:lpstr>
      <vt:lpstr>Compass</vt:lpstr>
      <vt:lpstr>4_Office Theme</vt:lpstr>
      <vt:lpstr>10_Blank Presentation</vt:lpstr>
      <vt:lpstr>Columns</vt:lpstr>
      <vt:lpstr>1_Default Design</vt:lpstr>
      <vt:lpstr>49_Blank Presentation</vt:lpstr>
      <vt:lpstr>1_Dad`s Tie</vt:lpstr>
      <vt:lpstr>2_Dad`s Tie</vt:lpstr>
      <vt:lpstr>50_Blank Presentation</vt:lpstr>
      <vt:lpstr>2_Office Theme</vt:lpstr>
      <vt:lpstr>8_Default Design</vt:lpstr>
      <vt:lpstr>9_Default Design</vt:lpstr>
      <vt:lpstr>4_Default Design</vt:lpstr>
      <vt:lpstr>6_Blank Presentation</vt:lpstr>
      <vt:lpstr>14_Blank Presentation</vt:lpstr>
      <vt:lpstr>كن مميزا </vt:lpstr>
      <vt:lpstr>Lunar New Year Blessing</vt:lpstr>
      <vt:lpstr>"البركة"</vt:lpstr>
      <vt:lpstr>Genesis in Chinese Characters</vt:lpstr>
      <vt:lpstr>"يخلق"</vt:lpstr>
      <vt:lpstr>"الشيطان والمجرّب"</vt:lpstr>
      <vt:lpstr>"القارب"</vt:lpstr>
      <vt:lpstr>"البرّ"</vt:lpstr>
      <vt:lpstr>جنّة عدن</vt:lpstr>
      <vt:lpstr>إنسان واحد في الحديقة (الجنّة) = الغرب</vt:lpstr>
      <vt:lpstr>Title</vt:lpstr>
      <vt:lpstr>Timeline</vt:lpstr>
      <vt:lpstr>"محظوظ"؟</vt:lpstr>
      <vt:lpstr>دراسة حالة ....</vt:lpstr>
      <vt:lpstr>ألاية المفتاحية </vt:lpstr>
      <vt:lpstr>ما هو الإنجيل ؟</vt:lpstr>
      <vt:lpstr>الإنجيل الكامل</vt:lpstr>
      <vt:lpstr>الإنجيل</vt:lpstr>
      <vt:lpstr>كيف  لنا ان نعيش الانجيل ؟ </vt:lpstr>
      <vt:lpstr>  نظرة عامة على العهد الجديد  (الرسائل العامة و الكلمات المفتاحية)</vt:lpstr>
      <vt:lpstr>إصحاحات العهد الجديد</vt:lpstr>
      <vt:lpstr>أعداد أسفار الإصحاح الواحد في العهد الجديد</vt:lpstr>
      <vt:lpstr>تاريخ كتابته</vt:lpstr>
      <vt:lpstr>الأفكار الغنوصيّة "المعرفة السريّة"</vt:lpstr>
      <vt:lpstr>الوجهة الأصلية</vt:lpstr>
      <vt:lpstr>من هي "السيدة المختارة  وأولادها"؟</vt:lpstr>
      <vt:lpstr>مناسبة</vt:lpstr>
      <vt:lpstr>مناسبة</vt:lpstr>
      <vt:lpstr>كيف  لنا ان نعيش الانجيل ؟ </vt:lpstr>
      <vt:lpstr> .I مساندة المعلمين الحقيقيون .(6-1) </vt:lpstr>
      <vt:lpstr>موازنة المحبة والحق</vt:lpstr>
      <vt:lpstr>٢ يوحنا ١ : ١-٢  ١ اَلشَّيْخُ، إِلَى كِيرِيَّةَ الْمُخْتَارَةِ، وَإِلَى أَوْلاَدِهَا الَّذِينَ أَنَا أُحِبُّهُمْ بِالْحَقِّ، وَلَسْتُ أَنَا فَقَطْ، بَلْ أَيْضاً جَمِيعُ الَّذِينَ قَدْ عَرَفُوا الْحَقَّ. ٢ مِنْ أَجْلِ الْحَقِّ الَّذِي يَثْبُتُ فِينَا وَسَيَكُونُ مَعَنَا إِلَى الأَبَدِ</vt:lpstr>
      <vt:lpstr>٢ يوحنا ١ : ٣-٤  ٣ تَكُونُ مَعَكُمْ نِعْمَةٌ وَرَحْمَةٌ وَسَلاَمٌ مِنَ اللَّهِ الآبِ وَمِنَ الرَّبِّ يَسُوعَ الْمَسِيحِ، ابْنِ الآبِ بِالْحَقِّ وَالْمَحَبَّةِ. ٤ فَرِحْتُ جِدّاً لأَنِّي وَجَدْتُ مِنْ أَوْلاَدِكِ بَعْضاً سَالِكِينَ فِي الْحَقِّ، كَمَا أَخَذْنَا وَصِيَّةً مِنَ الآبِ. </vt:lpstr>
      <vt:lpstr>٢ يوحنا ١ : ٥-٦  ٥ وَالآنَ أَطْلُبُ مِنْكِ يَا كِيرِيَّةُ، لاَ كَأَنِّي أَكْتُبُ إِلَيْكِ وَصِيَّةً جَدِيدَةً، بَلِ الَّتِي كَانَتْ عِنْدَنَا مِنَ الْبَدْءِ: أَنْ يُحِبَّ بَعْضُنَا بَعْضاً. ٦ وَهَذِهِ هِيَ الْمَحَبَّةُ، أَنْ نَسْلُكَ بِحَسَبِ وَصَايَاهُ. هَذِهِ هِيَ الْوَصِيَّةُ، كَمَا سَمِعْتُمْ مِنَ الْبَدْءِ أَنْ تَسْلُكُوا فِيهَا.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لنا ان نعيش الانجيل ؟ </vt:lpstr>
      <vt:lpstr> .I مساندة المعلمين الحقيقيون .(6-1) </vt:lpstr>
      <vt:lpstr> .IIتجنب المعلمين الكذبة .(13-7)</vt:lpstr>
      <vt:lpstr>٢ يوحنا ١ : ٧  لأَنَّهُ قَدْ دَخَلَ إِلَى الْعَالَمِ مُضِلُّونَ كَثِيرُونَ، لاَ يَعْتَرِفُونَ بِيَسُوعَ الْمَسِيحِ آتِياً فِي الْجَسَدِ. هَذَا هُوَ الْمُضِلُّ، وَالضِّدُّ لِلْمَسِيحِ. </vt:lpstr>
      <vt:lpstr>٢ يوحنا ١ : ٨-٩  ٨ اُنْظُرُوا إِلَى أَنْفُسِكُمْ لِئَلاَّ نُضَيِّعَ مَا عَمِلْنَاهُ، بَلْ نَنَالُ أَجْراً تَامّاً. ٩ كُلُّ مَنْ تَعَدَّى وَلَمْ يَثْبُتْ فِي تَعْلِيمِ الْمَسِيحِ فَلَيْسَ لَهُ اللهُ. وَمَنْ يَثْبُتْ فِي تَعْلِيمِ الْمَسِيحِ فَهَذَا لَهُ الآبُ وَالابْنُ جَمِيعاً. </vt:lpstr>
      <vt:lpstr>٢ يوحنا ١ : ١٠-١١  ١٠ إِنْ كَانَ أَحَدٌ يَأْتِيكُمْ وَلاَ يَجِيءُ بِهَذَا التَّعْلِيمِ، فَلاَ تَقْبَلُوهُ فِي الْبَيْتِ، وَلاَ تَقُولُوا لَهُ سَلاَمٌ. ١١ لأَنَّ مَنْ يُسَلِّمُ عَلَيْهِ يَشْتَرِكُ فِي أَعْمَالِهِ الشِّرِّيرَةِ. </vt:lpstr>
      <vt:lpstr>معنى رسالة 2 يوحنا 10 ملخص وجهات النظر المختلفة</vt:lpstr>
      <vt:lpstr>Keys</vt:lpstr>
      <vt:lpstr>من الجيّد أن يكون علم اللاهوت صحيحًا</vt:lpstr>
      <vt:lpstr>جويس ماير في طائرتها البالغ قيمتها 2 مليون دولار، الخ..</vt:lpstr>
      <vt:lpstr>أوبرا وينفري</vt:lpstr>
      <vt:lpstr>جويل أوستين</vt:lpstr>
      <vt:lpstr>التحدث التحفيزي</vt:lpstr>
      <vt:lpstr>جدل الرؤية العالمية</vt:lpstr>
      <vt:lpstr>جدل منظمة الرؤية</vt:lpstr>
      <vt:lpstr>2 يوحنا – مخطط ملخص </vt:lpstr>
      <vt:lpstr>المتابعة العلائقية (12- 13)</vt:lpstr>
      <vt:lpstr>كيف  لنا ان نعيش الانجيل ؟ </vt:lpstr>
      <vt:lpstr>الفكرة الرئيسية </vt:lpstr>
      <vt:lpstr>الخطوط العريضة</vt:lpstr>
      <vt:lpstr> .I مساندة المعلمين الحقيقيون .(6-1) </vt:lpstr>
      <vt:lpstr>حسنًا يا تشارلز،  عندما أقوم بتعميدك ...</vt:lpstr>
      <vt:lpstr>فإن كل ما يجري هو 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.IIتجنب المعلمين الكذبة .(13-7)</vt:lpstr>
      <vt:lpstr>Keys</vt:lpstr>
      <vt:lpstr>البيان الموجز</vt:lpstr>
      <vt:lpstr>Noah</vt:lpstr>
      <vt:lpstr>Noah</vt:lpstr>
      <vt:lpstr>المنتج الملحد دارين أرنوفسكي</vt:lpstr>
      <vt:lpstr>Noah</vt:lpstr>
      <vt:lpstr>مدح فيلم "نوح"</vt:lpstr>
      <vt:lpstr>انتقادات لفيلم "نوح"</vt:lpstr>
      <vt:lpstr>كيف يساعد المسيحيون الهرطقة؟ </vt:lpstr>
      <vt:lpstr>ماذا يعني كل هذا؟</vt:lpstr>
      <vt:lpstr>Black</vt:lpstr>
      <vt:lpstr>وعظ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350</cp:revision>
  <dcterms:created xsi:type="dcterms:W3CDTF">2003-04-21T14:11:52Z</dcterms:created>
  <dcterms:modified xsi:type="dcterms:W3CDTF">2025-05-28T08:17:58Z</dcterms:modified>
</cp:coreProperties>
</file>