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6" r:id="rId2"/>
    <p:sldMasterId id="2147483662" r:id="rId3"/>
    <p:sldMasterId id="2147483653" r:id="rId4"/>
    <p:sldMasterId id="2147483674" r:id="rId5"/>
    <p:sldMasterId id="2147486643" r:id="rId6"/>
    <p:sldMasterId id="2147488418" r:id="rId7"/>
    <p:sldMasterId id="2147488430" r:id="rId8"/>
    <p:sldMasterId id="2147488454" r:id="rId9"/>
    <p:sldMasterId id="2147488466" r:id="rId10"/>
    <p:sldMasterId id="2147488490" r:id="rId11"/>
    <p:sldMasterId id="2147488528" r:id="rId12"/>
    <p:sldMasterId id="2147488542" r:id="rId13"/>
    <p:sldMasterId id="2147488610" r:id="rId14"/>
    <p:sldMasterId id="2147488622" r:id="rId15"/>
    <p:sldMasterId id="2147488671" r:id="rId16"/>
    <p:sldMasterId id="2147488683" r:id="rId17"/>
    <p:sldMasterId id="2147488695" r:id="rId18"/>
  </p:sldMasterIdLst>
  <p:notesMasterIdLst>
    <p:notesMasterId r:id="rId118"/>
  </p:notesMasterIdLst>
  <p:sldIdLst>
    <p:sldId id="4969" r:id="rId19"/>
    <p:sldId id="4936" r:id="rId20"/>
    <p:sldId id="412" r:id="rId21"/>
    <p:sldId id="1210" r:id="rId22"/>
    <p:sldId id="1211" r:id="rId23"/>
    <p:sldId id="1179" r:id="rId24"/>
    <p:sldId id="3691" r:id="rId25"/>
    <p:sldId id="4937" r:id="rId26"/>
    <p:sldId id="4938" r:id="rId27"/>
    <p:sldId id="1196" r:id="rId28"/>
    <p:sldId id="1197" r:id="rId29"/>
    <p:sldId id="1195" r:id="rId30"/>
    <p:sldId id="4955" r:id="rId31"/>
    <p:sldId id="433" r:id="rId32"/>
    <p:sldId id="4949" r:id="rId33"/>
    <p:sldId id="434" r:id="rId34"/>
    <p:sldId id="1782" r:id="rId35"/>
    <p:sldId id="423" r:id="rId36"/>
    <p:sldId id="1204" r:id="rId37"/>
    <p:sldId id="1203" r:id="rId38"/>
    <p:sldId id="1200" r:id="rId39"/>
    <p:sldId id="1238" r:id="rId40"/>
    <p:sldId id="335" r:id="rId41"/>
    <p:sldId id="1249" r:id="rId42"/>
    <p:sldId id="1250" r:id="rId43"/>
    <p:sldId id="1251" r:id="rId44"/>
    <p:sldId id="1252" r:id="rId45"/>
    <p:sldId id="1253" r:id="rId46"/>
    <p:sldId id="1254" r:id="rId47"/>
    <p:sldId id="1201" r:id="rId48"/>
    <p:sldId id="4956" r:id="rId49"/>
    <p:sldId id="4957" r:id="rId50"/>
    <p:sldId id="4950" r:id="rId51"/>
    <p:sldId id="4931" r:id="rId52"/>
    <p:sldId id="526" r:id="rId53"/>
    <p:sldId id="531" r:id="rId54"/>
    <p:sldId id="533" r:id="rId55"/>
    <p:sldId id="535" r:id="rId56"/>
    <p:sldId id="537" r:id="rId57"/>
    <p:sldId id="540" r:id="rId58"/>
    <p:sldId id="541" r:id="rId59"/>
    <p:sldId id="544" r:id="rId60"/>
    <p:sldId id="545" r:id="rId61"/>
    <p:sldId id="546" r:id="rId62"/>
    <p:sldId id="547" r:id="rId63"/>
    <p:sldId id="548" r:id="rId64"/>
    <p:sldId id="549" r:id="rId65"/>
    <p:sldId id="550" r:id="rId66"/>
    <p:sldId id="551" r:id="rId67"/>
    <p:sldId id="554" r:id="rId68"/>
    <p:sldId id="555" r:id="rId69"/>
    <p:sldId id="556" r:id="rId70"/>
    <p:sldId id="558" r:id="rId71"/>
    <p:sldId id="365" r:id="rId72"/>
    <p:sldId id="367" r:id="rId73"/>
    <p:sldId id="1255" r:id="rId74"/>
    <p:sldId id="1259" r:id="rId75"/>
    <p:sldId id="1260" r:id="rId76"/>
    <p:sldId id="1262" r:id="rId77"/>
    <p:sldId id="1261" r:id="rId78"/>
    <p:sldId id="1236" r:id="rId79"/>
    <p:sldId id="3676" r:id="rId80"/>
    <p:sldId id="3677" r:id="rId81"/>
    <p:sldId id="4960" r:id="rId82"/>
    <p:sldId id="4961" r:id="rId83"/>
    <p:sldId id="4959" r:id="rId84"/>
    <p:sldId id="4958" r:id="rId85"/>
    <p:sldId id="465" r:id="rId86"/>
    <p:sldId id="562" r:id="rId87"/>
    <p:sldId id="375" r:id="rId88"/>
    <p:sldId id="313" r:id="rId89"/>
    <p:sldId id="4816" r:id="rId90"/>
    <p:sldId id="4818" r:id="rId91"/>
    <p:sldId id="4826" r:id="rId92"/>
    <p:sldId id="402" r:id="rId93"/>
    <p:sldId id="4964" r:id="rId94"/>
    <p:sldId id="4965" r:id="rId95"/>
    <p:sldId id="4963" r:id="rId96"/>
    <p:sldId id="4962" r:id="rId97"/>
    <p:sldId id="565" r:id="rId98"/>
    <p:sldId id="566" r:id="rId99"/>
    <p:sldId id="567" r:id="rId100"/>
    <p:sldId id="568" r:id="rId101"/>
    <p:sldId id="498" r:id="rId102"/>
    <p:sldId id="1264" r:id="rId103"/>
    <p:sldId id="500" r:id="rId104"/>
    <p:sldId id="501" r:id="rId105"/>
    <p:sldId id="502" r:id="rId106"/>
    <p:sldId id="4966" r:id="rId107"/>
    <p:sldId id="4967" r:id="rId108"/>
    <p:sldId id="4951" r:id="rId109"/>
    <p:sldId id="4968" r:id="rId110"/>
    <p:sldId id="1237" r:id="rId111"/>
    <p:sldId id="4952" r:id="rId112"/>
    <p:sldId id="4953" r:id="rId113"/>
    <p:sldId id="1241" r:id="rId114"/>
    <p:sldId id="1192" r:id="rId115"/>
    <p:sldId id="1190" r:id="rId116"/>
    <p:sldId id="4033" r:id="rId11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7A0B9503-3C4A-6640-B706-B46064BE4EB5}">
          <p14:sldIdLst>
            <p14:sldId id="4969"/>
            <p14:sldId id="4936"/>
            <p14:sldId id="412"/>
            <p14:sldId id="1210"/>
            <p14:sldId id="1211"/>
            <p14:sldId id="1179"/>
            <p14:sldId id="3691"/>
            <p14:sldId id="4937"/>
            <p14:sldId id="4938"/>
            <p14:sldId id="1196"/>
            <p14:sldId id="1197"/>
            <p14:sldId id="1195"/>
            <p14:sldId id="4955"/>
            <p14:sldId id="433"/>
            <p14:sldId id="4949"/>
            <p14:sldId id="434"/>
            <p14:sldId id="1782"/>
            <p14:sldId id="423"/>
            <p14:sldId id="1204"/>
            <p14:sldId id="1203"/>
            <p14:sldId id="1200"/>
            <p14:sldId id="1238"/>
            <p14:sldId id="335"/>
            <p14:sldId id="1249"/>
            <p14:sldId id="1250"/>
            <p14:sldId id="1251"/>
            <p14:sldId id="1252"/>
            <p14:sldId id="1253"/>
            <p14:sldId id="1254"/>
            <p14:sldId id="1201"/>
            <p14:sldId id="4956"/>
            <p14:sldId id="4957"/>
            <p14:sldId id="4950"/>
          </p14:sldIdLst>
        </p14:section>
        <p14:section name="Chapters" id="{628F1A05-563A-F541-9240-11603715A18B}">
          <p14:sldIdLst>
            <p14:sldId id="4931"/>
            <p14:sldId id="526"/>
            <p14:sldId id="531"/>
            <p14:sldId id="533"/>
            <p14:sldId id="535"/>
            <p14:sldId id="537"/>
            <p14:sldId id="540"/>
            <p14:sldId id="541"/>
            <p14:sldId id="544"/>
            <p14:sldId id="545"/>
            <p14:sldId id="546"/>
            <p14:sldId id="547"/>
            <p14:sldId id="548"/>
            <p14:sldId id="549"/>
            <p14:sldId id="550"/>
            <p14:sldId id="551"/>
            <p14:sldId id="554"/>
            <p14:sldId id="555"/>
            <p14:sldId id="556"/>
            <p14:sldId id="558"/>
            <p14:sldId id="365"/>
            <p14:sldId id="367"/>
            <p14:sldId id="1255"/>
            <p14:sldId id="1259"/>
            <p14:sldId id="1260"/>
            <p14:sldId id="1262"/>
            <p14:sldId id="1261"/>
            <p14:sldId id="1236"/>
            <p14:sldId id="3676"/>
            <p14:sldId id="3677"/>
            <p14:sldId id="4960"/>
            <p14:sldId id="4961"/>
            <p14:sldId id="4959"/>
            <p14:sldId id="4958"/>
            <p14:sldId id="465"/>
            <p14:sldId id="562"/>
            <p14:sldId id="375"/>
            <p14:sldId id="313"/>
            <p14:sldId id="4816"/>
            <p14:sldId id="4818"/>
            <p14:sldId id="4826"/>
            <p14:sldId id="402"/>
            <p14:sldId id="4964"/>
            <p14:sldId id="4965"/>
            <p14:sldId id="4963"/>
            <p14:sldId id="4962"/>
            <p14:sldId id="565"/>
            <p14:sldId id="566"/>
            <p14:sldId id="567"/>
            <p14:sldId id="568"/>
            <p14:sldId id="498"/>
            <p14:sldId id="1264"/>
            <p14:sldId id="500"/>
            <p14:sldId id="501"/>
            <p14:sldId id="502"/>
            <p14:sldId id="4966"/>
          </p14:sldIdLst>
        </p14:section>
        <p14:section name="Conclusion" id="{E8F96801-1B1C-1A40-A887-6D6691120487}">
          <p14:sldIdLst>
            <p14:sldId id="4967"/>
            <p14:sldId id="4951"/>
            <p14:sldId id="4968"/>
            <p14:sldId id="1237"/>
            <p14:sldId id="4952"/>
            <p14:sldId id="4953"/>
            <p14:sldId id="1241"/>
            <p14:sldId id="1192"/>
            <p14:sldId id="1190"/>
            <p14:sldId id="403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EFE"/>
    <a:srgbClr val="FFFFFF"/>
    <a:srgbClr val="BF9DAC"/>
    <a:srgbClr val="256102"/>
    <a:srgbClr val="133704"/>
    <a:srgbClr val="1B932A"/>
    <a:srgbClr val="567B42"/>
    <a:srgbClr val="62A100"/>
    <a:srgbClr val="DF0025"/>
    <a:srgbClr val="F0FF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7"/>
    <p:restoredTop sz="75251"/>
  </p:normalViewPr>
  <p:slideViewPr>
    <p:cSldViewPr>
      <p:cViewPr>
        <p:scale>
          <a:sx n="68" d="100"/>
          <a:sy n="68" d="100"/>
        </p:scale>
        <p:origin x="1546" y="-192"/>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1" d="1"/>
        <a:sy n="1" d="1"/>
      </p:scale>
      <p:origin x="0" y="-21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102" Type="http://schemas.openxmlformats.org/officeDocument/2006/relationships/slide" Target="slides/slide84.xml"/><Relationship Id="rId5" Type="http://schemas.openxmlformats.org/officeDocument/2006/relationships/slideMaster" Target="slideMasters/slideMaster5.xml"/><Relationship Id="rId90" Type="http://schemas.openxmlformats.org/officeDocument/2006/relationships/slide" Target="slides/slide72.xml"/><Relationship Id="rId95" Type="http://schemas.openxmlformats.org/officeDocument/2006/relationships/slide" Target="slides/slide77.xml"/><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slide" Target="slides/slide46.xml"/><Relationship Id="rId69" Type="http://schemas.openxmlformats.org/officeDocument/2006/relationships/slide" Target="slides/slide51.xml"/><Relationship Id="rId113" Type="http://schemas.openxmlformats.org/officeDocument/2006/relationships/slide" Target="slides/slide95.xml"/><Relationship Id="rId118" Type="http://schemas.openxmlformats.org/officeDocument/2006/relationships/notesMaster" Target="notesMasters/notesMaster1.xml"/><Relationship Id="rId80" Type="http://schemas.openxmlformats.org/officeDocument/2006/relationships/slide" Target="slides/slide62.xml"/><Relationship Id="rId85" Type="http://schemas.openxmlformats.org/officeDocument/2006/relationships/slide" Target="slides/slide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08" Type="http://schemas.openxmlformats.org/officeDocument/2006/relationships/slide" Target="slides/slide90.xml"/><Relationship Id="rId54" Type="http://schemas.openxmlformats.org/officeDocument/2006/relationships/slide" Target="slides/slide36.xml"/><Relationship Id="rId70" Type="http://schemas.openxmlformats.org/officeDocument/2006/relationships/slide" Target="slides/slide52.xml"/><Relationship Id="rId75" Type="http://schemas.openxmlformats.org/officeDocument/2006/relationships/slide" Target="slides/slide57.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5.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119" Type="http://schemas.openxmlformats.org/officeDocument/2006/relationships/presProps" Target="presProps.xml"/><Relationship Id="rId44" Type="http://schemas.openxmlformats.org/officeDocument/2006/relationships/slide" Target="slides/slide26.xml"/><Relationship Id="rId60" Type="http://schemas.openxmlformats.org/officeDocument/2006/relationships/slide" Target="slides/slide42.xml"/><Relationship Id="rId65" Type="http://schemas.openxmlformats.org/officeDocument/2006/relationships/slide" Target="slides/slide47.xml"/><Relationship Id="rId81" Type="http://schemas.openxmlformats.org/officeDocument/2006/relationships/slide" Target="slides/slide63.xml"/><Relationship Id="rId86" Type="http://schemas.openxmlformats.org/officeDocument/2006/relationships/slide" Target="slides/slide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61" Type="http://schemas.openxmlformats.org/officeDocument/2006/relationships/slide" Target="slides/slide43.xml"/><Relationship Id="rId82" Type="http://schemas.openxmlformats.org/officeDocument/2006/relationships/slide" Target="slides/slide64.xml"/><Relationship Id="rId19" Type="http://schemas.openxmlformats.org/officeDocument/2006/relationships/slide" Target="slides/slide1.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riendlyatheist.patheos.com/author/sarahbeth/"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Special:BookSources/0-310-27502-4" TargetMode="External"/><Relationship Id="rId13" Type="http://schemas.openxmlformats.org/officeDocument/2006/relationships/hyperlink" Target="https://en.wikipedia.org/wiki/Special:BookSources/978-0007591329" TargetMode="External"/><Relationship Id="rId3" Type="http://schemas.openxmlformats.org/officeDocument/2006/relationships/hyperlink" Target="https://en.wikipedia.org/wiki/International_Standard_Book_Number" TargetMode="External"/><Relationship Id="rId7" Type="http://schemas.openxmlformats.org/officeDocument/2006/relationships/hyperlink" Target="https://en.wikipedia.org/wiki/Special:BookSources/0-310-29074-0" TargetMode="External"/><Relationship Id="rId12" Type="http://schemas.openxmlformats.org/officeDocument/2006/relationships/hyperlink" Target="https://en.wikipedia.org/wiki/Special:BookSources/978-0062194244"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en.wikipedia.org/wiki/Special:BookSources/0-310-28556-9" TargetMode="External"/><Relationship Id="rId11" Type="http://schemas.openxmlformats.org/officeDocument/2006/relationships/hyperlink" Target="https://en.wikipedia.org/wiki/Special:BookSources/978-0062049667" TargetMode="External"/><Relationship Id="rId5" Type="http://schemas.openxmlformats.org/officeDocument/2006/relationships/hyperlink" Target="https://en.wikipedia.org/wiki/Special:BookSources/0-310-26346-8" TargetMode="External"/><Relationship Id="rId15" Type="http://schemas.openxmlformats.org/officeDocument/2006/relationships/hyperlink" Target="https://en.wikipedia.org/wiki/Special:BookSources/978-0062194268" TargetMode="External"/><Relationship Id="rId10" Type="http://schemas.openxmlformats.org/officeDocument/2006/relationships/hyperlink" Target="https://en.wikipedia.org/wiki/Special:BookSources/978-0-06-204964-3" TargetMode="External"/><Relationship Id="rId4" Type="http://schemas.openxmlformats.org/officeDocument/2006/relationships/hyperlink" Target="https://en.wikipedia.org/wiki/Special:BookSources/0-310-26345-X" TargetMode="External"/><Relationship Id="rId9" Type="http://schemas.openxmlformats.org/officeDocument/2006/relationships/hyperlink" Target="https://en.wikipedia.org/wiki/Special:BookSources/0-310-32704-0" TargetMode="External"/><Relationship Id="rId14" Type="http://schemas.openxmlformats.org/officeDocument/2006/relationships/hyperlink" Target="https://en.wikipedia.org/wiki/NOOMA"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91996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a:p>
            <a:r>
              <a:rPr lang="en-US" dirty="0"/>
              <a:t>______</a:t>
            </a:r>
          </a:p>
          <a:p>
            <a:endParaRPr lang="en-US" dirty="0"/>
          </a:p>
          <a:p>
            <a:r>
              <a:rPr lang="en-US" dirty="0"/>
              <a:t>To translate this slide, delete the picture and translate the text underneath it.</a:t>
            </a:r>
          </a:p>
        </p:txBody>
      </p:sp>
    </p:spTree>
    <p:extLst>
      <p:ext uri="{BB962C8B-B14F-4D97-AF65-F5344CB8AC3E}">
        <p14:creationId xmlns:p14="http://schemas.microsoft.com/office/powerpoint/2010/main" val="79822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SA" dirty="0"/>
              <a:t>علاوة على ذلك، يقول بطرس أن رسالته تخبرنا أن ننمو في نعمة ومعرفة الرب يسوع المسيح. أكتب ذلك بكلماتك الخاصة لجارك الذي يجلس بجانبك. </a:t>
            </a:r>
            <a:endParaRPr lang="en-US" dirty="0"/>
          </a:p>
        </p:txBody>
      </p:sp>
    </p:spTree>
    <p:extLst>
      <p:ext uri="{BB962C8B-B14F-4D97-AF65-F5344CB8AC3E}">
        <p14:creationId xmlns:p14="http://schemas.microsoft.com/office/powerpoint/2010/main" val="2757125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38980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cs typeface="ＭＳ Ｐゴシック" charset="0"/>
              </a:rPr>
              <a:t>لإجابة هذا السؤال، دعونا نرى السياق الذي كتب فيه بطرس... </a:t>
            </a:r>
            <a:endParaRPr lang="en-US" dirty="0">
              <a:cs typeface="ＭＳ Ｐゴシック" charset="0"/>
            </a:endParaRPr>
          </a:p>
        </p:txBody>
      </p:sp>
    </p:spTree>
    <p:extLst>
      <p:ext uri="{BB962C8B-B14F-4D97-AF65-F5344CB8AC3E}">
        <p14:creationId xmlns:p14="http://schemas.microsoft.com/office/powerpoint/2010/main" val="1892769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 I have taught through the Bible 37 times but never preached through it until 2017-2020. After I finished 12 messages on the Minor Prophets, I preached the other 54 books. 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"في 19 تموز 64 أندلع حريق في روما. وعندما تم إخماد الحريق بعد ستة أيام، كان أكثر من 70% من المدينة في حالة دمار."</a:t>
            </a:r>
            <a:r>
              <a:rPr lang="en-SG" b="1" dirty="0">
                <a:latin typeface="Arial" panose="020B0604020202020204" pitchFamily="34" charset="0"/>
                <a:cs typeface="Arial" panose="020B0604020202020204" pitchFamily="34" charset="0"/>
              </a:rPr>
              <a:t>____________</a:t>
            </a: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a:p>
            <a:endParaRPr lang="en-SG"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"بعد ستة أيام تمت السيطرة على الحريق، وقبل أن يتم قياس الأضرار، اندلعت النار من جديد واحترقت لمدة ثلاثة أيام أخرى. وفي أعقاب الحريق، كان ثلثي روما قد دمّر."</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صورى حريق روما الكبير:</a:t>
            </a:r>
            <a:endParaRPr lang="en-SG"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Great_Fire_of_Rome</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أندلع الحريق في ملعب سيرك ماكسيموس العظيم، في روما، عاصمة إيطاليا الآن. بعد أن تم إخماد الحريق أخيرًا بعد ستة أيام، احترقت 10 من مقاطعات روما الـ 14. </a:t>
            </a:r>
            <a:r>
              <a:rPr lang="ar-JO" b="1" dirty="0">
                <a:latin typeface="Arial" panose="020B0604020202020204" pitchFamily="34" charset="0"/>
                <a:cs typeface="Arial" panose="020B0604020202020204" pitchFamily="34" charset="0"/>
              </a:rPr>
              <a:t>"ألقى المؤرخون القدماء باللوم بسبب الحريق، على نيرون، إمبراطور روما سيء السمعة. قال أحد المرخين أن نيرون كان يعزف على الكمان عندما نشبت النيران في مدينته ]رغم أن الكمان لم يخترع إلا بعد  1000 عام أخرى![. ويقول مؤرخ آخر أن نيرون أراد هدم المدينة ليتمكن من بناء قصر جديد." تم التخطيط ليحتل هذا القصر العظيم مساحة 30% من روما.</a:t>
            </a:r>
          </a:p>
          <a:p>
            <a:pPr algn="r" rtl="1"/>
            <a:endParaRPr lang="ar-JO" b="1" dirty="0">
              <a:latin typeface="Arial" panose="020B0604020202020204" pitchFamily="34" charset="0"/>
              <a:cs typeface="Arial" panose="020B0604020202020204" pitchFamily="34" charset="0"/>
            </a:endParaRPr>
          </a:p>
          <a:p>
            <a:pPr algn="r" rtl="1"/>
            <a:r>
              <a:rPr lang="ar-JO" b="1" dirty="0">
                <a:latin typeface="Arial" panose="020B0604020202020204" pitchFamily="34" charset="0"/>
                <a:cs typeface="Arial" panose="020B0604020202020204" pitchFamily="34" charset="0"/>
              </a:rPr>
              <a:t>حريق روما الكبير، 19 تموز 64 ب. م</a:t>
            </a:r>
            <a:endParaRPr lang="en-US"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ألقى نيرون بنفسهِ باللوم على ]ما اعتبره[ الجماعة الجديدة المتمردة – أي المسيحيين</a:t>
            </a:r>
            <a:r>
              <a:rPr lang="en-SG"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"معظم المؤرخين المعاصرين لا يلومون نيرون على حريق روما الكبير. كانت روما القديمة مدينة يقطنها أكثر من مليوني نسمة، والآلاف منهم يعيشون في أحياء فقيرة. كانت هذه الأحياء مليئة بالمباني السكنية الخشبية سيئة البناء. والحريق في مبنى واحد منها يمكن أن يجتاح بسرعة مجمعًا سكنيًا بأكمله."</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على أي حال، جعل الحريق من الصعب جدًا أن يعيش الإنسان كمسيحي – خاصة في روما. وسرعان ما تم إطعام المسيحيين للأسود والكلاب حتى أنه تم استخدامهم لإضاءة حدائق نيرون في المساء. </a:t>
            </a:r>
            <a:r>
              <a:rPr lang="en-SG" b="1" dirty="0">
                <a:latin typeface="Arial" panose="020B0604020202020204" pitchFamily="34" charset="0"/>
                <a:cs typeface="Arial" panose="020B0604020202020204" pitchFamily="34" charset="0"/>
              </a:rPr>
              <a:t>.</a:t>
            </a:r>
          </a:p>
          <a:p>
            <a:pPr algn="r" rtl="1"/>
            <a:r>
              <a:rPr lang="en-US" b="1" dirty="0">
                <a:latin typeface="Arial" panose="020B0604020202020204" pitchFamily="34" charset="0"/>
                <a:cs typeface="Arial" panose="020B0604020202020204" pitchFamily="34" charset="0"/>
              </a:rPr>
              <a:t>_________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حريق روما الكبير، 19 تموز 64 ب. م</a:t>
            </a:r>
          </a:p>
          <a:p>
            <a:pPr marL="0" marR="0" lvl="0" indent="0" algn="r" defTabSz="914400" rtl="1" eaLnBrk="0" fontAlgn="base" latinLnBrk="0" hangingPunct="0">
              <a:lnSpc>
                <a:spcPct val="100000"/>
              </a:lnSpc>
              <a:spcBef>
                <a:spcPct val="30000"/>
              </a:spcBef>
              <a:spcAft>
                <a:spcPct val="0"/>
              </a:spcAft>
              <a:buClrTx/>
              <a:buSzTx/>
              <a:buFontTx/>
              <a:buNone/>
              <a:tabLst/>
              <a:defRPr/>
            </a:pPr>
            <a:endParaRPr lang="en-US"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وصل بطرس إلى روما حوالي العام 62 ب. م وتوفي هناك بعد سنتين في عام 64 ب. 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22</a:t>
            </a:fld>
            <a:endParaRPr lang="en-US"/>
          </a:p>
        </p:txBody>
      </p:sp>
    </p:spTree>
    <p:extLst>
      <p:ext uri="{BB962C8B-B14F-4D97-AF65-F5344CB8AC3E}">
        <p14:creationId xmlns:p14="http://schemas.microsoft.com/office/powerpoint/2010/main" val="957222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pPr eaLnBrk="1" hangingPunct="1"/>
              <a:t>23</a:t>
            </a:fld>
            <a:endParaRPr lang="en-US" sz="1200"/>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في 64 ب. م، لم يكن المؤمنون يرتدّون بسبب الاضطهاد، بل بسبب  قلة المعرفة.</a:t>
            </a:r>
          </a:p>
          <a:p>
            <a:pPr algn="r" rtl="1" eaLnBrk="1" hangingPunct="1"/>
            <a:r>
              <a:rPr lang="ar-SA" b="1" dirty="0">
                <a:latin typeface="Arial" panose="020B0604020202020204" pitchFamily="34" charset="0"/>
                <a:ea typeface="ＭＳ Ｐゴシック" charset="0"/>
                <a:cs typeface="Arial" panose="020B0604020202020204" pitchFamily="34" charset="0"/>
              </a:rPr>
              <a:t>من المحتمل أن بولس أرسل رسالته الأولى إلى القراء قبل أشهر فقط.</a:t>
            </a:r>
          </a:p>
          <a:p>
            <a:pPr algn="r" rtl="1" eaLnBrk="1" hangingPunct="1"/>
            <a:r>
              <a:rPr lang="ar-SA" b="1" dirty="0">
                <a:latin typeface="Arial" panose="020B0604020202020204" pitchFamily="34" charset="0"/>
                <a:ea typeface="ＭＳ Ｐゴシック" charset="0"/>
                <a:cs typeface="Arial" panose="020B0604020202020204" pitchFamily="34" charset="0"/>
              </a:rPr>
              <a:t>في الواقع، المزيد من رسائل العهد الجديد كتبت في الستينيات أكثر من أي عقد آخر. لماذا؟ لسببين:</a:t>
            </a:r>
          </a:p>
          <a:p>
            <a:pPr algn="r" rtl="1" eaLnBrk="1" hangingPunct="1"/>
            <a:r>
              <a:rPr lang="ar-SA" b="1" dirty="0">
                <a:latin typeface="Arial" panose="020B0604020202020204" pitchFamily="34" charset="0"/>
                <a:ea typeface="ＭＳ Ｐゴシック" charset="0"/>
                <a:cs typeface="Arial" panose="020B0604020202020204" pitchFamily="34" charset="0"/>
              </a:rPr>
              <a:t>في رسالة بطرس الأولى، نصح بطرس المؤمنين أن يقفوا بثبات في نعمة الله أثناء المعاناة الجائرة – فقد كانت هذه أول موجة كبيرة من المعاناة تضرب الكنيسة.</a:t>
            </a:r>
          </a:p>
          <a:p>
            <a:pPr algn="r" rtl="1" eaLnBrk="1" hangingPunct="1"/>
            <a:r>
              <a:rPr lang="ar-SA" b="1" dirty="0">
                <a:latin typeface="Arial" panose="020B0604020202020204" pitchFamily="34" charset="0"/>
                <a:ea typeface="ＭＳ Ｐゴシック" charset="0"/>
                <a:cs typeface="Arial" panose="020B0604020202020204" pitchFamily="34" charset="0"/>
              </a:rPr>
              <a:t>أكثر من ذلك، كان انتشار المعلمين الكذبة في الستينات.</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ربما سمعتم عن جوشوا هاريس. في عام 1997عندما كان في عمر 21 عامًا، كتب كتابًا مهمًا بعنوان </a:t>
            </a:r>
            <a:r>
              <a:rPr lang="en-US"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كان ضربة ناجحة واستخدمه الله بقوة لدعم حركة العفة. أنتظر هو نفسه حتى الزواج لممارسة الجنس وكتب بعد ذلك </a:t>
            </a:r>
            <a:r>
              <a:rPr lang="en-US" b="1" dirty="0">
                <a:latin typeface="Arial" panose="020B0604020202020204" pitchFamily="34" charset="0"/>
                <a:cs typeface="Arial" panose="020B0604020202020204" pitchFamily="34" charset="0"/>
              </a:rPr>
              <a:t>Boy Meets Girl.</a:t>
            </a:r>
          </a:p>
        </p:txBody>
      </p:sp>
    </p:spTree>
    <p:extLst>
      <p:ext uri="{BB962C8B-B14F-4D97-AF65-F5344CB8AC3E}">
        <p14:creationId xmlns:p14="http://schemas.microsoft.com/office/powerpoint/2010/main" val="42580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b="1" dirty="0">
                <a:latin typeface="Arial" panose="020B0604020202020204" pitchFamily="34" charset="0"/>
                <a:cs typeface="Arial" panose="020B0604020202020204" pitchFamily="34" charset="0"/>
              </a:rPr>
              <a:t>لقد حدث ذلك في حياته عندما منحه الله زوجته شانون وثلاثة أطفال رائعين.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45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cs typeface="ＭＳ Ｐゴシック" charset="0"/>
              </a:rPr>
              <a:t>لكن في تموز 2019، أعلن هاريس انحلال زواجه. </a:t>
            </a:r>
            <a:endParaRPr lang="en-US" dirty="0">
              <a:cs typeface="ＭＳ Ｐゴシック" charset="0"/>
            </a:endParaRPr>
          </a:p>
        </p:txBody>
      </p:sp>
    </p:spTree>
    <p:extLst>
      <p:ext uri="{BB962C8B-B14F-4D97-AF65-F5344CB8AC3E}">
        <p14:creationId xmlns:p14="http://schemas.microsoft.com/office/powerpoint/2010/main" val="3996215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1" dirty="0">
                <a:latin typeface="Arial" panose="020B0604020202020204" pitchFamily="34" charset="0"/>
                <a:cs typeface="Arial" panose="020B0604020202020204" pitchFamily="34" charset="0"/>
              </a:rPr>
              <a:t>هو أيضًا أدعى أنه تخلى عن إيمانه (اقرأ الفقرة الثانية أعلاه).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19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ابتدأ الآن التلويح بعلم قوس قزح أيضًا. والأحزن من ذلك...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007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يذكر موقع “</a:t>
            </a:r>
            <a:r>
              <a:rPr lang="en-SG" b="1" dirty="0">
                <a:latin typeface="Arial" panose="020B0604020202020204" pitchFamily="34" charset="0"/>
                <a:cs typeface="Arial" panose="020B0604020202020204" pitchFamily="34" charset="0"/>
              </a:rPr>
              <a:t>Friendly Atheist” </a:t>
            </a:r>
            <a:r>
              <a:rPr lang="ar-SA" b="1" dirty="0">
                <a:latin typeface="Arial" panose="020B0604020202020204" pitchFamily="34" charset="0"/>
                <a:cs typeface="Arial" panose="020B0604020202020204" pitchFamily="34" charset="0"/>
              </a:rPr>
              <a:t>إلى "أن الرجل الذي كان يحث المسيحيين على اعتناق "العفة" إذا أرادوا زواجًا سعيدًا، قد أنهى زواجه الآن."</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a:t>
            </a:r>
          </a:p>
          <a:p>
            <a:pPr algn="r" rtl="1"/>
            <a:r>
              <a:rPr lang="ar-SA" b="1" dirty="0">
                <a:latin typeface="Arial" panose="020B0604020202020204" pitchFamily="34" charset="0"/>
                <a:cs typeface="Arial" panose="020B0604020202020204" pitchFamily="34" charset="0"/>
              </a:rPr>
              <a:t>في الأخبار التي تؤكد نهاية حقبة، أعلن جوشوا هاريس أنه هو وزوجته شانون قد أنفصلا. </a:t>
            </a:r>
          </a:p>
          <a:p>
            <a:pPr algn="r" rtl="1"/>
            <a:r>
              <a:rPr lang="ar-SA" b="1" dirty="0">
                <a:latin typeface="Arial" panose="020B0604020202020204" pitchFamily="34" charset="0"/>
                <a:cs typeface="Arial" panose="020B0604020202020204" pitchFamily="34" charset="0"/>
              </a:rPr>
              <a:t>لماذا هذا يستحق الملاحظة؟ لأن هاريس هو المؤلف سئ السمعة لكتاب </a:t>
            </a:r>
            <a:r>
              <a:rPr lang="en-SG"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الصادر عام 1997 الذي أطلق حركة "ثقافة النقاء" بين المسيحيين الإنجيليين. تزوج من شانون بعد سنوات قليلة من إصدار كتابه وكتب عن العلاقة في كتابه: </a:t>
            </a:r>
            <a:r>
              <a:rPr lang="en-SG" b="1" dirty="0">
                <a:latin typeface="Arial" panose="020B0604020202020204" pitchFamily="34" charset="0"/>
                <a:cs typeface="Arial" panose="020B0604020202020204" pitchFamily="34" charset="0"/>
              </a:rPr>
              <a:t>Boy Meets Girl, Say Hello to Courtship,  </a:t>
            </a:r>
            <a:r>
              <a:rPr lang="ar-SA" b="1" dirty="0">
                <a:latin typeface="Arial" panose="020B0604020202020204" pitchFamily="34" charset="0"/>
                <a:cs typeface="Arial" panose="020B0604020202020204" pitchFamily="34" charset="0"/>
              </a:rPr>
              <a:t>الذي صدر عام 2000.</a:t>
            </a:r>
          </a:p>
          <a:p>
            <a:pPr algn="r" rtl="1"/>
            <a:r>
              <a:rPr lang="ar-SA" b="1" dirty="0">
                <a:latin typeface="Arial" panose="020B0604020202020204" pitchFamily="34" charset="0"/>
                <a:cs typeface="Arial" panose="020B0604020202020204" pitchFamily="34" charset="0"/>
              </a:rPr>
              <a:t>الرجل الذي كان يحث المسيحيين على اعتناق "العفة" إذا أرادوا زواجًا سعيدًا، قد أنهى زواجه الآن. </a:t>
            </a:r>
          </a:p>
          <a:p>
            <a:pPr algn="r" rtl="1"/>
            <a:r>
              <a:rPr lang="ar-SA" b="1" dirty="0">
                <a:latin typeface="Arial" panose="020B0604020202020204" pitchFamily="34" charset="0"/>
                <a:cs typeface="Arial" panose="020B0604020202020204" pitchFamily="34" charset="0"/>
              </a:rPr>
              <a:t>لا نقول هذا بأي نوع من الابتهاج والشماتة، فلدى الزوجين ثلاثة أطفال سيتأثرون بهذا، وما يمرون به هو بينهم بكل معنى الكلمة. لا نعرف لماذا انفصلا، وبصراحة هذا الأمر لا يعنينا.</a:t>
            </a:r>
          </a:p>
          <a:p>
            <a:pPr algn="r" rtl="1"/>
            <a:r>
              <a:rPr lang="ar-SA" b="1" dirty="0">
                <a:latin typeface="Arial" panose="020B0604020202020204" pitchFamily="34" charset="0"/>
                <a:cs typeface="Arial" panose="020B0604020202020204" pitchFamily="34" charset="0"/>
              </a:rPr>
              <a:t>لكنه لا يزال جديرًا بالذكر لأن هاريس معروف جيدًا بإخبار الآخرين كيف يديرون علاقاتهم.</a:t>
            </a:r>
          </a:p>
          <a:p>
            <a:pPr algn="r" rtl="1"/>
            <a:r>
              <a:rPr lang="ar-SA" b="1" dirty="0">
                <a:latin typeface="Arial" panose="020B0604020202020204" pitchFamily="34" charset="0"/>
                <a:cs typeface="Arial" panose="020B0604020202020204" pitchFamily="34" charset="0"/>
              </a:rPr>
              <a:t>إن كتابه الذي صدر عندما كان بعمر 21 عامًا، نصح جيلاً كاملاً من المسيحيين لممارسة "التودد" بدلاً من المواعدة، ففي الآخر رأي فيها "مسارًا سريعًا" يقود إلى الطلاق. كذلك نصح هاريس بعدم "الخيانة العاطفية،" أي الوقوع في حب شخص لن تتزوجه في الآخر.</a:t>
            </a:r>
          </a:p>
          <a:p>
            <a:pPr algn="r" rtl="1"/>
            <a:r>
              <a:rPr lang="ar-SA" b="1" dirty="0">
                <a:latin typeface="Arial" panose="020B0604020202020204" pitchFamily="34" charset="0"/>
                <a:cs typeface="Arial" panose="020B0604020202020204" pitchFamily="34" charset="0"/>
              </a:rPr>
              <a:t>لقد تبنى كلماته أعدادًا لا حصر لها من الآباء، والخدام الشباب، وغيرهم من الشخصيات التي لديها سلطة كنسية. نتيجة ذلك، أعتبر العديد من الناس كلماته كأنها إنجيل، وانتهى بهم الأمر بالزواج من أي شخص أعجبوا به، وفي سن مبكر للغاية، وبدون أي خبرة سابقة في العلاقات.</a:t>
            </a:r>
          </a:p>
          <a:p>
            <a:pPr algn="r" rtl="1"/>
            <a:r>
              <a:rPr lang="ar-SA" b="1" dirty="0">
                <a:latin typeface="Arial" panose="020B0604020202020204" pitchFamily="34" charset="0"/>
                <a:cs typeface="Arial" panose="020B0604020202020204" pitchFamily="34" charset="0"/>
              </a:rPr>
              <a:t>سنوات قليلة مضت، انخرط هاريس في جولة اعتذار وتوضيحات، قائلاً أنه يأسف لتدمير حياة العديد من الناس. لكن العديد من معجبيه السابقين، وجدوا أن اعتذاراته فارغة وزائفة. بينما قال أن الكتاب سوف لن يطبع بعد الآن (أو يعاد طباعته)، إلا أن هاريس لم يعترف أنه كان مخطئًا من حيث المبدأ. ولا يزال يرفض علاقات </a:t>
            </a:r>
            <a:r>
              <a:rPr lang="en-SG" b="1" dirty="0">
                <a:latin typeface="Arial" panose="020B0604020202020204" pitchFamily="34" charset="0"/>
                <a:cs typeface="Arial" panose="020B0604020202020204" pitchFamily="34" charset="0"/>
              </a:rPr>
              <a:t>LGBTQ. </a:t>
            </a:r>
            <a:r>
              <a:rPr lang="ar-SA" b="1" dirty="0">
                <a:latin typeface="Arial" panose="020B0604020202020204" pitchFamily="34" charset="0"/>
                <a:cs typeface="Arial" panose="020B0604020202020204" pitchFamily="34" charset="0"/>
              </a:rPr>
              <a:t>في الوقت الذي يقول فيه أن المواعدة قد يكون لها فوائدها حتى لو لم تقد إلى الزواج، فهو يلوم الناس في كيفية اتباعهم لنصيحته، وليس جوهر النصيحة ذاتها. </a:t>
            </a:r>
          </a:p>
          <a:p>
            <a:pPr algn="r" rtl="1"/>
            <a:r>
              <a:rPr lang="ar-SA" b="1" dirty="0">
                <a:latin typeface="Arial" panose="020B0604020202020204" pitchFamily="34" charset="0"/>
                <a:cs typeface="Arial" panose="020B0604020202020204" pitchFamily="34" charset="0"/>
              </a:rPr>
              <a:t>والان فإن الرجل الذي أقنع عددًا لا يحصى من المسيحيين ليقرروا الزواج بشكل مفاجئ قبل أن يعرفوا أنفسهم حقًا سيكون عازبًا مرة أخرى.</a:t>
            </a:r>
          </a:p>
          <a:p>
            <a:pPr algn="r" rtl="1"/>
            <a:r>
              <a:rPr lang="ar-SA" b="1" dirty="0">
                <a:latin typeface="Arial" panose="020B0604020202020204" pitchFamily="34" charset="0"/>
                <a:cs typeface="Arial" panose="020B0604020202020204" pitchFamily="34" charset="0"/>
              </a:rPr>
              <a:t>قد يكون من المغري الشماته بهذه الأخبار، ضع في أعتبارك، أن هاريس كان متلقنًا ايضًا. ففي حين أنه مسؤول مسؤولية كاملة كشخص بالغ عن إدامة مسؤوليات مسمومة، فقد نشأ في نفس ثقافة النقاء المسمومة التي شجّع قرا</a:t>
            </a:r>
            <a:r>
              <a:rPr lang="ar-JO" b="1" dirty="0">
                <a:latin typeface="Arial" panose="020B0604020202020204" pitchFamily="34" charset="0"/>
                <a:cs typeface="Arial" panose="020B0604020202020204" pitchFamily="34" charset="0"/>
              </a:rPr>
              <a:t>ئ</a:t>
            </a:r>
            <a:r>
              <a:rPr lang="ar-SA" b="1" dirty="0">
                <a:latin typeface="Arial" panose="020B0604020202020204" pitchFamily="34" charset="0"/>
                <a:cs typeface="Arial" panose="020B0604020202020204" pitchFamily="34" charset="0"/>
              </a:rPr>
              <a:t>ه عليها. من المحتمل أنه لم يكن يعرف أي شئ على نحو أفضل عندما أصبح بغير قصد والد الحركة.</a:t>
            </a:r>
          </a:p>
          <a:p>
            <a:pPr algn="r" rtl="1"/>
            <a:r>
              <a:rPr lang="ar-SA" b="1" dirty="0">
                <a:latin typeface="Arial" panose="020B0604020202020204" pitchFamily="34" charset="0"/>
                <a:cs typeface="Arial" panose="020B0604020202020204" pitchFamily="34" charset="0"/>
              </a:rPr>
              <a:t>إن أخبار انفصاله تؤكد بشكل أساسي ما كنا نعرفه بالفعل: أن ثقافة النقاء تقدم وعودًا غير عادية لا يمكن في النهاية الوفاء بها.</a:t>
            </a:r>
          </a:p>
          <a:p>
            <a:pPr algn="r" rtl="1"/>
            <a:r>
              <a:rPr lang="ar-SA" b="1" dirty="0">
                <a:latin typeface="Arial" panose="020B0604020202020204" pitchFamily="34" charset="0"/>
                <a:cs typeface="Arial" panose="020B0604020202020204" pitchFamily="34" charset="0"/>
              </a:rPr>
              <a:t>كانت الرسالة المتداولة في كتاب </a:t>
            </a:r>
            <a:r>
              <a:rPr lang="en-SG"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هي: أتبع هذه القواعد، وسيكون زواجك في أمان. ستكون علاقتك أكثر نجاحًا وسعادة من علاقات أقرانك الذين تواعدوا قبل أن يستقروا.</a:t>
            </a:r>
          </a:p>
          <a:p>
            <a:pPr algn="r" rtl="1"/>
            <a:r>
              <a:rPr lang="ar-SA" b="1" dirty="0">
                <a:latin typeface="Arial" panose="020B0604020202020204" pitchFamily="34" charset="0"/>
                <a:cs typeface="Arial" panose="020B0604020202020204" pitchFamily="34" charset="0"/>
              </a:rPr>
              <a:t>وكما أتضح لنا، فإن العلاقات معقدة كما في الأشخاص أنفسهم. فالتعفف عن العلاقات الجنسية لا يغيّر ذلك. والمواعدة من حولك لا تغيّر ذلك. على أي حال، لا يوجد أي "قواعد" مضمونة. </a:t>
            </a:r>
          </a:p>
          <a:p>
            <a:pPr algn="r" rtl="1"/>
            <a:r>
              <a:rPr lang="ar-SA" b="1" dirty="0">
                <a:latin typeface="Arial" panose="020B0604020202020204" pitchFamily="34" charset="0"/>
                <a:cs typeface="Arial" panose="020B0604020202020204" pitchFamily="34" charset="0"/>
              </a:rPr>
              <a:t>مضى وقت طويل على المدافعين عن "النقاء" لتحديث كتيباتهم الإرشادية.</a:t>
            </a:r>
          </a:p>
          <a:p>
            <a:pPr algn="r" rtl="1"/>
            <a:r>
              <a:rPr lang="ar-SA" b="1" dirty="0">
                <a:latin typeface="Arial" panose="020B0604020202020204" pitchFamily="34" charset="0"/>
                <a:cs typeface="Arial" panose="020B0604020202020204" pitchFamily="34" charset="0"/>
              </a:rPr>
              <a:t>المدافع عن "ثقافة النقاء" جوشوا هاريس يعلن انفصاله عن زوجته</a:t>
            </a:r>
          </a:p>
          <a:p>
            <a:pPr algn="r" rtl="1"/>
            <a:r>
              <a:rPr lang="ar-SA" b="1" dirty="0">
                <a:latin typeface="Arial" panose="020B0604020202020204" pitchFamily="34" charset="0"/>
                <a:cs typeface="Arial" panose="020B0604020202020204" pitchFamily="34" charset="0"/>
              </a:rPr>
              <a:t>بقلم سارهابيث كابلن</a:t>
            </a:r>
          </a:p>
          <a:p>
            <a:pPr algn="r" rtl="1"/>
            <a:r>
              <a:rPr lang="ar-SA" b="1" dirty="0">
                <a:latin typeface="Arial" panose="020B0604020202020204" pitchFamily="34" charset="0"/>
                <a:cs typeface="Arial" panose="020B0604020202020204" pitchFamily="34" charset="0"/>
              </a:rPr>
              <a:t>18 تموز 2019</a:t>
            </a:r>
          </a:p>
          <a:p>
            <a:endParaRPr lang="en-SG"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b="1" dirty="0">
                <a:latin typeface="Arial" panose="020B0604020202020204" pitchFamily="34" charset="0"/>
                <a:cs typeface="Arial" panose="020B0604020202020204" pitchFamily="34" charset="0"/>
                <a:hlinkClick r:id="rId3"/>
              </a:rPr>
              <a:t>By Sarahbeth Caplin</a:t>
            </a:r>
            <a:r>
              <a:rPr lang="en-SG" b="1"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July 18, 2019 </a:t>
            </a:r>
          </a:p>
          <a:p>
            <a:r>
              <a:rPr lang="en-SG" b="1" dirty="0">
                <a:latin typeface="Arial" panose="020B0604020202020204" pitchFamily="34" charset="0"/>
                <a:cs typeface="Arial" panose="020B0604020202020204" pitchFamily="34" charset="0"/>
              </a:rPr>
              <a:t>https://</a:t>
            </a:r>
            <a:r>
              <a:rPr lang="en-SG" b="1" dirty="0" err="1">
                <a:latin typeface="Arial" panose="020B0604020202020204" pitchFamily="34" charset="0"/>
                <a:cs typeface="Arial" panose="020B0604020202020204" pitchFamily="34" charset="0"/>
              </a:rPr>
              <a:t>friendlyatheist.patheos.com</a:t>
            </a:r>
            <a:r>
              <a:rPr lang="en-SG" b="1" dirty="0">
                <a:latin typeface="Arial" panose="020B0604020202020204" pitchFamily="34" charset="0"/>
                <a:cs typeface="Arial" panose="020B0604020202020204" pitchFamily="34" charset="0"/>
              </a:rPr>
              <a:t>/2019/07/18/purity-culture-advocate-joshua-harris-announces-separation-from-spouse/</a:t>
            </a:r>
          </a:p>
          <a:p>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925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سنرى اليوم ثلاثة أشياء نحتاج معرفتها لننمو في النعمة بدلاً من الوقوع في فخ التعاليم الكاذبة. </a:t>
            </a:r>
            <a:endParaRPr lang="en-SG"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عندما تتفكر في عدد الأشياء التي تريد معرفتها، قد يكون الأمر شاقًا. أنتم طلاب كلية اللاهوت، قد جئتم إلى الهيئة الإنجيلية الثقافية – الأردن لتحصلوا على إجابات لأسئلتكم، لكم الان فإن قائمة اسئلتكم قد كبرت! إذن ما هي الأمور الأساسية التي نحتاج حقًا إلى معرفتها؟</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لقد جئتم إلى المكان الصحيح، لأن بطرس لديه إجابات لكم في درس اليوم.</a:t>
            </a:r>
          </a:p>
        </p:txBody>
      </p:sp>
    </p:spTree>
    <p:extLst>
      <p:ext uri="{BB962C8B-B14F-4D97-AF65-F5344CB8AC3E}">
        <p14:creationId xmlns:p14="http://schemas.microsoft.com/office/powerpoint/2010/main" val="1752408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 كل ما تحتاجه في معرفتك وإيمانك بيسوع كالله.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يشير بطرس إلى قرا</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ئه</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كان لديهم الإيمان الذي هو مساويًا "لإيماننا" (1 أ). </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هناك شعور كبير بالتواضع حيث يضع الرسول العظيم نفسه على نفس مستوى قرا</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ئه</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الودعاء.</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هذا العالم ما قبل الغنوصي، كان المعلمون يتفاخرون بأنفسهم، بالامتيازات التي لديهم المسماة "المعرفة السرية."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أيضًا يقول بطرس أن البر المقدم من يسوع المسيح يمنحنا جميعًا "نفس الإيمان"! واو!</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إن عبارة "إلهنا والمخلص" تعلمنا أيضًا عن ألوهية المسيح (1 ب).</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"القواعد النحوية هنا تشير بوضح إلى أن "إلهنا والمخلص" هما شخص واحد، وليس أثنان (أي، توجد مقالة يونانية واحدة بموضوعين. ويُصنف هذا المقطع مع المقاطع الكريستولوجية العظيمة في العهد الجديد التي تعلم بوضوح أن يسوع المسيح مساوٍ في الطبيعة لله الاب"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Gangel</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BKC, 2:863-64).</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نحتاج أن نفهم أن إيماننا في يسوع كالله، وليس مجرد معلم للمعرفة.</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902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يُظهر لنا الله شخص المسيح للنعمة والسلام (2).</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إن كلمة "بمعرفة" هنا تفترض علاقة شخصية حميمية.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علينا أن نعرف أن النعمة هي في المسيح (2 أ).</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علينا أن نعرف أن المسيح وحده يمنحنا السلام (2 ب).</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215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 قوة المسيح لكي تعيش حياة التقوى (3).</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أحيان كثيرة نعتقد أننا نضيّع سرًا عظيمًا للتقوى.</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يقول بطرس أنه لدينا بالفعل كل ما نحتاجه!</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لو كان لدينا بالفعل كل ما نحتاج إليه لحياة التقوي (3)، إذن لماذا يتمنى بطرس لقرائه المزيد من النعمة والسلام (2)؟</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بكل وضوح نحن لا نطبق أو نصل إلى كل ما يخبئه لنا الله!</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1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 مواعيد </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المسيح لتعيش حياة التقوى (4).</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ما هي ال</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مواعي</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د المحددة التي يقدمها لنا الله لتساعدنا أن نكون مثل المسيح (4)؟</a:t>
            </a:r>
          </a:p>
        </p:txBody>
      </p:sp>
    </p:spTree>
    <p:extLst>
      <p:ext uri="{BB962C8B-B14F-4D97-AF65-F5344CB8AC3E}">
        <p14:creationId xmlns:p14="http://schemas.microsoft.com/office/powerpoint/2010/main" val="2863289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43414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4117750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610747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الإيمان بالمسيح يبررنا ويبدأ نموّنا في الشخصية (5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الخير (الفضيلة) تنتج عن مغفرة الخطايا (5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تساعدنا المعرفة على التوسع (5 ت). الصبر يأتي من معرفة الصبر لدى المسيح (6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والصبر هو ضبط النفس على المدى الطويل (6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وتنتج التقوى من الصبر على المدى الطويل (6 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التقوى علاقة فهي تنتج المودة الأخوية (7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والمحبة هي الذروة باعتبارها أرفع سمة شخصية (7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تشرح لنا هذه السمات كيف يجب أن تظهر الطبيعة الإلهية في الآية 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46</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بعض المؤمنين يستمرون في النمو ليكونوا أكثر فعالية (8).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742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بعضهم يتوقف نموهم شخصيتهم بنسيانهم أنه قد غفر لهم (9).</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الواقع، أن أغلب العهد الجديد يخاطب المؤمنين الذين ليسوا على مستوى معايير الله. ولهذا السبب دفع الله كتّابًا أمثال بطرس وبولس و يعقوب وآخرين للكتابة. </a:t>
            </a:r>
          </a:p>
        </p:txBody>
      </p:sp>
    </p:spTree>
    <p:extLst>
      <p:ext uri="{BB962C8B-B14F-4D97-AF65-F5344CB8AC3E}">
        <p14:creationId xmlns:p14="http://schemas.microsoft.com/office/powerpoint/2010/main" val="4030903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عندما نعمل باجتهاد لنظهر أننا مخلّصون، فإننا لن نسقط (10).</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تعني "أن تجعلوا دعوتكم وأختياركم ثابتين" أنه يمكننا أن نضيف أي شئ إلى عمل المسيح لكي نخلص؟ كلا، بل يعني أنه يجب أن نعيش باتساق مع هذا الخلاص.</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تلخص الترجمة الإنجليزية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NLT </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للكتاب المقدس هذه الفكرة جيدًا: "أعملوا جاهدين لتثبتوا حقًا أنكم من بين أولئك الذين دعاهم الله واختارهم." عندما تسعى لأن تكون مثل المسيح فلن تتراجع. بدلاً من ذلك...</a:t>
            </a:r>
          </a:p>
        </p:txBody>
      </p:sp>
    </p:spTree>
    <p:extLst>
      <p:ext uri="{BB962C8B-B14F-4D97-AF65-F5344CB8AC3E}">
        <p14:creationId xmlns:p14="http://schemas.microsoft.com/office/powerpoint/2010/main" val="365733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سيكافئنا الله عندما نعيش باتساق مع دعوتنا (11).</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الحصول على "سعة دخول إلى ملكوت ربنا..." تشير إلى خلاص الإنسان؟ (11).</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كلا، هذا يشير إلى الحصول على المكافأة الكاملة كالشخص المذكور في العدد 8 الذي يستمر في النمو في الشخصية.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هذا يعني أنكم لن "تزلوا" (10 ب) مثل الشخص في العدد 9 الذي نسي غفرانه.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308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أجعل معرفتك بالمسيح تقودك لأن تكون مثل المسيح.</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154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54</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55</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في الأخبار، قس شهير آخر في السنوات الأخيرة، هو القس روب بيل. حتى عام 2011، كان يرعى كنيسة مارس هيل في ميشيغان، واحدة من أسرع الكنائس نموًا في الولايات المتحدة الأمريكية. في عام 2011 قامت مجلة تايم بتسمية روب بيل ضمن قائمتها لأكثر 100 شخصية تأثيرًا في العالم. في نفس ذلك العام كتب كتاب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المحبة يفوز): كتاب عن الجنة والجحيم ومصير كل إنسان عاش على الإطلاق. ماذا يقول عن هذه الأشياء؟</a:t>
            </a:r>
          </a:p>
          <a:p>
            <a:pPr algn="r" rtl="1"/>
            <a:r>
              <a:rPr lang="ar-SA" b="1" dirty="0">
                <a:latin typeface="Arial" panose="020B0604020202020204" pitchFamily="34" charset="0"/>
                <a:cs typeface="Arial" panose="020B0604020202020204" pitchFamily="34" charset="0"/>
              </a:rPr>
              <a:t>______ </a:t>
            </a:r>
          </a:p>
          <a:p>
            <a:pPr algn="r" rtl="1"/>
            <a:r>
              <a:rPr lang="ar-SA" b="1" dirty="0">
                <a:latin typeface="Arial" panose="020B0604020202020204" pitchFamily="34" charset="0"/>
                <a:cs typeface="Arial" panose="020B0604020202020204" pitchFamily="34" charset="0"/>
              </a:rPr>
              <a:t>"روب بيل</a:t>
            </a:r>
          </a:p>
          <a:p>
            <a:pPr algn="r" rtl="1"/>
            <a:r>
              <a:rPr lang="ar-SA" b="1" dirty="0">
                <a:latin typeface="Arial" panose="020B0604020202020204" pitchFamily="34" charset="0"/>
                <a:cs typeface="Arial" panose="020B0604020202020204" pitchFamily="34" charset="0"/>
              </a:rPr>
              <a:t>من ويكيبيديا، الموسوعة الحرة</a:t>
            </a:r>
          </a:p>
          <a:p>
            <a:pPr algn="r" rtl="1"/>
            <a:r>
              <a:rPr lang="en-US" b="1" dirty="0">
                <a:latin typeface="Arial" panose="020B0604020202020204" pitchFamily="34" charset="0"/>
                <a:cs typeface="Arial" panose="020B0604020202020204" pitchFamily="34" charset="0"/>
              </a:rPr>
              <a:t>https://en.wikipedia.org/wiki/Rob_Bell</a:t>
            </a:r>
          </a:p>
          <a:p>
            <a:pPr algn="r" rtl="1"/>
            <a:r>
              <a:rPr lang="ar-SA" b="1" dirty="0">
                <a:latin typeface="Arial" panose="020B0604020202020204" pitchFamily="34" charset="0"/>
                <a:cs typeface="Arial" panose="020B0604020202020204" pitchFamily="34" charset="0"/>
              </a:rPr>
              <a:t>بيل في حفل تايم 100، لعام 2011</a:t>
            </a:r>
          </a:p>
          <a:p>
            <a:pPr algn="r" rtl="1"/>
            <a:r>
              <a:rPr lang="ar-SA" b="1" dirty="0">
                <a:latin typeface="Arial" panose="020B0604020202020204" pitchFamily="34" charset="0"/>
                <a:cs typeface="Arial" panose="020B0604020202020204" pitchFamily="34" charset="0"/>
              </a:rPr>
              <a:t>روبرت هولمز "بوب" بيل جونيور (مواليد 23 آب، 1970) مؤلف، ومتحدث، وقس أمريكي سابق. كلن بيل مؤسس كنيسة مارس هيل للكتاب المقدس الواقعة في جراندفيل، ميشيغان، والتي رعاها حتى عام 2012. كانت مارس هيل تحت قيادته واحدة من أسرع الكنائس نموًا في أمريكا. وهو أيضًا مؤلف الكتاب الأكثر مبيعًا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حسب قائمة نيويرك تايمز والراوي لسلسلة من الأفلام الروحية القصيرة المسماة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في العام 2011 قامت مجلة تايم بتسمية بيل في قائمتها لأكثر 100 شخصية مؤثرة في العالم. منذ ذلك الحين أصبح كاتبًا مستقلاً ومتحدثًا في العديد من البرامج الحوارية والجولات الوطنية الناطقة حول موضوعات تتعلق بالروحانيات والقيادة. كما أنه يستضيف بودكاست مشهورًا يدعى </a:t>
            </a:r>
            <a:r>
              <a:rPr lang="en-US" b="1" dirty="0">
                <a:latin typeface="Arial" panose="020B0604020202020204" pitchFamily="34" charset="0"/>
                <a:cs typeface="Arial" panose="020B0604020202020204" pitchFamily="34" charset="0"/>
              </a:rPr>
              <a:t>The Robcast”. </a:t>
            </a:r>
            <a:r>
              <a:rPr lang="ar-SA" b="1" dirty="0">
                <a:latin typeface="Arial" panose="020B0604020202020204" pitchFamily="34" charset="0"/>
                <a:cs typeface="Arial" panose="020B0604020202020204" pitchFamily="34" charset="0"/>
              </a:rPr>
              <a:t>في عام 2018، تم إصدار فيلم وثائقي عن بيل بعنوان </a:t>
            </a:r>
            <a:r>
              <a:rPr lang="en-US" b="1" dirty="0">
                <a:latin typeface="Arial" panose="020B0604020202020204" pitchFamily="34" charset="0"/>
                <a:cs typeface="Arial" panose="020B0604020202020204" pitchFamily="34" charset="0"/>
              </a:rPr>
              <a:t>The Heretic (</a:t>
            </a:r>
            <a:r>
              <a:rPr lang="ar-SA" b="1" dirty="0">
                <a:latin typeface="Arial" panose="020B0604020202020204" pitchFamily="34" charset="0"/>
                <a:cs typeface="Arial" panose="020B0604020202020204" pitchFamily="34" charset="0"/>
              </a:rPr>
              <a:t>الهرطوقي). </a:t>
            </a:r>
          </a:p>
          <a:p>
            <a:pPr algn="r" rtl="1"/>
            <a:r>
              <a:rPr lang="ar-SA" b="1" dirty="0">
                <a:latin typeface="Arial" panose="020B0604020202020204" pitchFamily="34" charset="0"/>
                <a:cs typeface="Arial" panose="020B0604020202020204" pitchFamily="34" charset="0"/>
              </a:rPr>
              <a:t>المحتويات</a:t>
            </a:r>
          </a:p>
          <a:p>
            <a:pPr algn="r" rtl="1"/>
            <a:r>
              <a:rPr lang="ar-SA" b="1" dirty="0">
                <a:latin typeface="Arial" panose="020B0604020202020204" pitchFamily="34" charset="0"/>
                <a:cs typeface="Arial" panose="020B0604020202020204" pitchFamily="34" charset="0"/>
              </a:rPr>
              <a:t>1.	السيرة الذاتية</a:t>
            </a:r>
          </a:p>
          <a:p>
            <a:pPr algn="r" rtl="1"/>
            <a:r>
              <a:rPr lang="ar-SA" b="1" dirty="0">
                <a:latin typeface="Arial" panose="020B0604020202020204" pitchFamily="34" charset="0"/>
                <a:cs typeface="Arial" panose="020B0604020202020204" pitchFamily="34" charset="0"/>
              </a:rPr>
              <a:t>1.1	التعليم والخدمة</a:t>
            </a:r>
          </a:p>
          <a:p>
            <a:pPr algn="r" rtl="1"/>
            <a:r>
              <a:rPr lang="ar-SA" b="1" dirty="0">
                <a:latin typeface="Arial" panose="020B0604020202020204" pitchFamily="34" charset="0"/>
                <a:cs typeface="Arial" panose="020B0604020202020204" pitchFamily="34" charset="0"/>
              </a:rPr>
              <a:t>1.2	كنيسة مارس هيل للكتاب المقدس</a:t>
            </a:r>
          </a:p>
          <a:p>
            <a:pPr algn="r" rtl="1"/>
            <a:r>
              <a:rPr lang="ar-SA" b="1" dirty="0">
                <a:latin typeface="Arial" panose="020B0604020202020204" pitchFamily="34" charset="0"/>
                <a:cs typeface="Arial" panose="020B0604020202020204" pitchFamily="34" charset="0"/>
              </a:rPr>
              <a:t>1.3	مشاريع أخرى</a:t>
            </a:r>
          </a:p>
          <a:p>
            <a:pPr algn="r" rtl="1"/>
            <a:r>
              <a:rPr lang="ar-SA" b="1" dirty="0">
                <a:latin typeface="Arial" panose="020B0604020202020204" pitchFamily="34" charset="0"/>
                <a:cs typeface="Arial" panose="020B0604020202020204" pitchFamily="34" charset="0"/>
              </a:rPr>
              <a:t>1.4	التلفزيون</a:t>
            </a:r>
          </a:p>
          <a:p>
            <a:pPr algn="r" rtl="1"/>
            <a:r>
              <a:rPr lang="ar-SA" b="1" dirty="0">
                <a:latin typeface="Arial" panose="020B0604020202020204" pitchFamily="34" charset="0"/>
                <a:cs typeface="Arial" panose="020B0604020202020204" pitchFamily="34" charset="0"/>
              </a:rPr>
              <a:t>2.	المعتقدات</a:t>
            </a:r>
          </a:p>
          <a:p>
            <a:pPr algn="r" rtl="1"/>
            <a:r>
              <a:rPr lang="ar-SA" b="1" dirty="0">
                <a:latin typeface="Arial" panose="020B0604020202020204" pitchFamily="34" charset="0"/>
                <a:cs typeface="Arial" panose="020B0604020202020204" pitchFamily="34" charset="0"/>
              </a:rPr>
              <a:t>3.	المنشورات</a:t>
            </a:r>
          </a:p>
          <a:p>
            <a:pPr algn="r" rtl="1"/>
            <a:r>
              <a:rPr lang="ar-SA" b="1" dirty="0">
                <a:latin typeface="Arial" panose="020B0604020202020204" pitchFamily="34" charset="0"/>
                <a:cs typeface="Arial" panose="020B0604020202020204" pitchFamily="34" charset="0"/>
              </a:rPr>
              <a:t>4.	المراجع</a:t>
            </a:r>
          </a:p>
          <a:p>
            <a:pPr algn="r" rtl="1"/>
            <a:r>
              <a:rPr lang="ar-SA" b="1" dirty="0">
                <a:latin typeface="Arial" panose="020B0604020202020204" pitchFamily="34" charset="0"/>
                <a:cs typeface="Arial" panose="020B0604020202020204" pitchFamily="34" charset="0"/>
              </a:rPr>
              <a:t>5.	روابط أخرى</a:t>
            </a:r>
          </a:p>
          <a:p>
            <a:pPr algn="r" rtl="1"/>
            <a:r>
              <a:rPr lang="ar-SA" b="1" dirty="0">
                <a:latin typeface="Arial" panose="020B0604020202020204" pitchFamily="34" charset="0"/>
                <a:cs typeface="Arial" panose="020B0604020202020204" pitchFamily="34" charset="0"/>
              </a:rPr>
              <a:t>السيرة الشخصية</a:t>
            </a:r>
          </a:p>
          <a:p>
            <a:pPr algn="r" rtl="1"/>
            <a:r>
              <a:rPr lang="ar-SA" b="1" dirty="0">
                <a:latin typeface="Arial" panose="020B0604020202020204" pitchFamily="34" charset="0"/>
                <a:cs typeface="Arial" panose="020B0604020202020204" pitchFamily="34" charset="0"/>
              </a:rPr>
              <a:t>التعليم والخدمة</a:t>
            </a:r>
          </a:p>
          <a:p>
            <a:pPr algn="r" rtl="1"/>
            <a:r>
              <a:rPr lang="ar-SA" b="1" dirty="0">
                <a:latin typeface="Arial" panose="020B0604020202020204" pitchFamily="34" charset="0"/>
                <a:cs typeface="Arial" panose="020B0604020202020204" pitchFamily="34" charset="0"/>
              </a:rPr>
              <a:t>بيل هو ابن قاضي المقاطعة الأمريكية روبرت هولمز بيل، الذي تم تعيينه في المحكمة الفيدرالية من قبل رونالد ريغان.</a:t>
            </a:r>
          </a:p>
          <a:p>
            <a:pPr algn="r" rtl="1"/>
            <a:r>
              <a:rPr lang="ar-SA" b="1" dirty="0">
                <a:latin typeface="Arial" panose="020B0604020202020204" pitchFamily="34" charset="0"/>
                <a:cs typeface="Arial" panose="020B0604020202020204" pitchFamily="34" charset="0"/>
              </a:rPr>
              <a:t>بعد تخرجه من المدرسة الثانوية، التحق بيل بكلية ويتون في إلينوي. خلال وجوده في ويتون، تساكن بيل مع إيان إيسكلين من فريق أول ستار يونايتد. قام بالاشتراك مع أصدقائه ديف هوك و وبريان إريكسون و ستيف هوبر و كريس فول بتشكيل فرقة روك مستقلة باسم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التي ذكرتنا بفرق مثل </a:t>
            </a:r>
            <a:r>
              <a:rPr lang="en-US" b="1" dirty="0">
                <a:latin typeface="Arial" panose="020B0604020202020204" pitchFamily="34" charset="0"/>
                <a:cs typeface="Arial" panose="020B0604020202020204" pitchFamily="34" charset="0"/>
              </a:rPr>
              <a:t>R. E. M. </a:t>
            </a:r>
            <a:r>
              <a:rPr lang="ar-SA" b="1" dirty="0">
                <a:latin typeface="Arial" panose="020B0604020202020204" pitchFamily="34" charset="0"/>
                <a:cs typeface="Arial" panose="020B0604020202020204" pitchFamily="34" charset="0"/>
              </a:rPr>
              <a:t>و </a:t>
            </a:r>
            <a:r>
              <a:rPr lang="en-US" b="1" dirty="0">
                <a:latin typeface="Arial" panose="020B0604020202020204" pitchFamily="34" charset="0"/>
                <a:cs typeface="Arial" panose="020B0604020202020204" pitchFamily="34" charset="0"/>
              </a:rPr>
              <a:t>Talking Heads. </a:t>
            </a:r>
            <a:r>
              <a:rPr lang="ar-SA" b="1" dirty="0">
                <a:latin typeface="Arial" panose="020B0604020202020204" pitchFamily="34" charset="0"/>
                <a:cs typeface="Arial" panose="020B0604020202020204" pitchFamily="34" charset="0"/>
              </a:rPr>
              <a:t>خلال هذا الوقت كتب لـ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أغنية “</a:t>
            </a:r>
            <a:r>
              <a:rPr lang="en-US" b="1" dirty="0">
                <a:latin typeface="Arial" panose="020B0604020202020204" pitchFamily="34" charset="0"/>
                <a:cs typeface="Arial" panose="020B0604020202020204" pitchFamily="34" charset="0"/>
              </a:rPr>
              <a:t>Velvet Elvis” </a:t>
            </a:r>
            <a:r>
              <a:rPr lang="ar-SA" b="1" dirty="0">
                <a:latin typeface="Arial" panose="020B0604020202020204" pitchFamily="34" charset="0"/>
                <a:cs typeface="Arial" panose="020B0604020202020204" pitchFamily="34" charset="0"/>
              </a:rPr>
              <a:t>استنادًا إلى لوحة باسم </a:t>
            </a:r>
            <a:r>
              <a:rPr lang="en-US" b="1" dirty="0">
                <a:latin typeface="Arial" panose="020B0604020202020204" pitchFamily="34" charset="0"/>
                <a:cs typeface="Arial" panose="020B0604020202020204" pitchFamily="34" charset="0"/>
              </a:rPr>
              <a:t>Velvet Elvis  </a:t>
            </a:r>
            <a:r>
              <a:rPr lang="ar-SA" b="1" dirty="0">
                <a:latin typeface="Arial" panose="020B0604020202020204" pitchFamily="34" charset="0"/>
                <a:cs typeface="Arial" panose="020B0604020202020204" pitchFamily="34" charset="0"/>
              </a:rPr>
              <a:t>استخدمها في كتابه الأول </a:t>
            </a:r>
            <a:r>
              <a:rPr lang="en-US" b="1" dirty="0">
                <a:latin typeface="Arial" panose="020B0604020202020204" pitchFamily="34" charset="0"/>
                <a:cs typeface="Arial" panose="020B0604020202020204" pitchFamily="34" charset="0"/>
              </a:rPr>
              <a:t>Velvet Elvis, Repainting the Christian Faith. </a:t>
            </a:r>
            <a:r>
              <a:rPr lang="ar-SA" b="1" dirty="0">
                <a:latin typeface="Arial" panose="020B0604020202020204" pitchFamily="34" charset="0"/>
                <a:cs typeface="Arial" panose="020B0604020202020204" pitchFamily="34" charset="0"/>
              </a:rPr>
              <a:t>كانت كلية ويتون المكان الذي التقى فيه بيل بزوجته كريستين. بدأت فرقة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تكتسب بعض الشهرة المحلية، كما طُلب منها تقديم عروضها في المناسبات الكبيرة، لكن عندما أصيب بيل بالتهاب السحايا الفيروسي فشلت هذه الخطط.</a:t>
            </a:r>
          </a:p>
          <a:p>
            <a:pPr algn="r" rtl="1"/>
            <a:r>
              <a:rPr lang="ar-SA" b="1" dirty="0">
                <a:latin typeface="Arial" panose="020B0604020202020204" pitchFamily="34" charset="0"/>
                <a:cs typeface="Arial" panose="020B0604020202020204" pitchFamily="34" charset="0"/>
              </a:rPr>
              <a:t>حصل بيل على درجة البكالوريوس عام 1992 من كلية ويتون، وقام بتدريس التزلج المائي في فصول الصيف في معسكر هاني روك التابع للكلية، ويحصل على حوالي ثلاثون دولارًا أسبوعيًا. خلال هذا الوقت عرض أن يعلّم رسالة مسيحية لمستشاري المعسكر بسبب عدم العثور على قس. قام بتدريس رسالة حول الراحة، وسرعان ما اتصل به العديد من الأشخاص، وأخبره كل منهم أنه يجب عليه متابعة التدريس كمهنة.</a:t>
            </a:r>
          </a:p>
          <a:p>
            <a:pPr algn="r" rtl="1"/>
            <a:r>
              <a:rPr lang="ar-SA" b="1" dirty="0">
                <a:latin typeface="Arial" panose="020B0604020202020204" pitchFamily="34" charset="0"/>
                <a:cs typeface="Arial" panose="020B0604020202020204" pitchFamily="34" charset="0"/>
              </a:rPr>
              <a:t>أنتقل بيل إلى باسادينا، في كاليفورنيا لمتابعة هذه الدعوة للتدريس وحصل على درجة الماجستير في اللاهوت من مدرسة فولر اللاهوتية. ووفقًا لبيل، لم يحصل على علامات جيدة في دروس الوعظ لأنه جرب دائمًا طرقًا مبتكرة لتوصيل أفكاره. خلال فترة وجوده في فولر كان مدربًا مقيمًا للشباب في كنيسة ليك أفنيو. ومع ذلك، كان يحضر أحيانًا اجتماعات الجماعة المسيحية في إيجيل روك، كاليفورنيا، إذ دفعه ذلك وزوجته لطرح أسئلة حول ظهور النمط الجديد للكنيسة. </a:t>
            </a:r>
          </a:p>
          <a:p>
            <a:pPr algn="r" rtl="1"/>
            <a:r>
              <a:rPr lang="ar-SA" b="1" dirty="0">
                <a:latin typeface="Arial" panose="020B0604020202020204" pitchFamily="34" charset="0"/>
                <a:cs typeface="Arial" panose="020B0604020202020204" pitchFamily="34" charset="0"/>
              </a:rPr>
              <a:t>بين العامين 1995 و 1997 شكل بيل فرقة باسم </a:t>
            </a:r>
            <a:r>
              <a:rPr lang="en-US" b="1" dirty="0">
                <a:latin typeface="Arial" panose="020B0604020202020204" pitchFamily="34" charset="0"/>
                <a:cs typeface="Arial" panose="020B0604020202020204" pitchFamily="34" charset="0"/>
              </a:rPr>
              <a:t>Big Fil </a:t>
            </a:r>
            <a:r>
              <a:rPr lang="ar-SA" b="1" dirty="0">
                <a:latin typeface="Arial" panose="020B0604020202020204" pitchFamily="34" charset="0"/>
                <a:cs typeface="Arial" panose="020B0604020202020204" pitchFamily="34" charset="0"/>
              </a:rPr>
              <a:t>التي أصدرت قرصين مضغوطين؛ كان الأول يحمل عنوانًا ذاتيًا والثاني بعنوان </a:t>
            </a:r>
            <a:r>
              <a:rPr lang="en-US" b="1" dirty="0">
                <a:latin typeface="Arial" panose="020B0604020202020204" pitchFamily="34" charset="0"/>
                <a:cs typeface="Arial" panose="020B0604020202020204" pitchFamily="34" charset="0"/>
              </a:rPr>
              <a:t>Via De La Shekel. </a:t>
            </a:r>
            <a:r>
              <a:rPr lang="ar-SA" b="1" dirty="0">
                <a:latin typeface="Arial" panose="020B0604020202020204" pitchFamily="34" charset="0"/>
                <a:cs typeface="Arial" panose="020B0604020202020204" pitchFamily="34" charset="0"/>
              </a:rPr>
              <a:t>عندما سئل عن نمط الموسيقى الذي يستخدمه، رد عليهم بيل بأغنية “</a:t>
            </a:r>
            <a:r>
              <a:rPr lang="en-US" b="1" dirty="0">
                <a:latin typeface="Arial" panose="020B0604020202020204" pitchFamily="34" charset="0"/>
                <a:cs typeface="Arial" panose="020B0604020202020204" pitchFamily="34" charset="0"/>
              </a:rPr>
              <a:t>Northern Gospel!”، </a:t>
            </a:r>
            <a:r>
              <a:rPr lang="ar-SA" b="1" dirty="0">
                <a:latin typeface="Arial" panose="020B0604020202020204" pitchFamily="34" charset="0"/>
                <a:cs typeface="Arial" panose="020B0604020202020204" pitchFamily="34" charset="0"/>
              </a:rPr>
              <a:t>التي أصبحت فيما بعد اسم أغنية في الألبوم الثاني. حتى بعد توقف </a:t>
            </a:r>
            <a:r>
              <a:rPr lang="en-US" b="1" dirty="0">
                <a:latin typeface="Arial" panose="020B0604020202020204" pitchFamily="34" charset="0"/>
                <a:cs typeface="Arial" panose="020B0604020202020204" pitchFamily="34" charset="0"/>
              </a:rPr>
              <a:t>Big Fil </a:t>
            </a:r>
            <a:r>
              <a:rPr lang="ar-SA" b="1" dirty="0">
                <a:latin typeface="Arial" panose="020B0604020202020204" pitchFamily="34" charset="0"/>
                <a:cs typeface="Arial" panose="020B0604020202020204" pitchFamily="34" charset="0"/>
              </a:rPr>
              <a:t>عن الأداء، واصل بيل مشروعين آخرين باسم </a:t>
            </a:r>
            <a:r>
              <a:rPr lang="en-US" b="1" dirty="0">
                <a:latin typeface="Arial" panose="020B0604020202020204" pitchFamily="34" charset="0"/>
                <a:cs typeface="Arial" panose="020B0604020202020204" pitchFamily="34" charset="0"/>
              </a:rPr>
              <a:t>Uno Dos Tres Communications، </a:t>
            </a:r>
            <a:r>
              <a:rPr lang="ar-SA" b="1" dirty="0">
                <a:latin typeface="Arial" panose="020B0604020202020204" pitchFamily="34" charset="0"/>
                <a:cs typeface="Arial" panose="020B0604020202020204" pitchFamily="34" charset="0"/>
              </a:rPr>
              <a:t>الجزء الأول والثاني، كلاهما يحملان صوتًا موسيقيًا مشابهًا لـ </a:t>
            </a:r>
            <a:r>
              <a:rPr lang="en-US" b="1" dirty="0">
                <a:latin typeface="Arial" panose="020B0604020202020204" pitchFamily="34" charset="0"/>
                <a:cs typeface="Arial" panose="020B0604020202020204" pitchFamily="34" charset="0"/>
              </a:rPr>
              <a:t>Big Fil. </a:t>
            </a:r>
          </a:p>
          <a:p>
            <a:pPr algn="r" rtl="1"/>
            <a:r>
              <a:rPr lang="ar-SA" b="1" dirty="0">
                <a:latin typeface="Arial" panose="020B0604020202020204" pitchFamily="34" charset="0"/>
                <a:cs typeface="Arial" panose="020B0604020202020204" pitchFamily="34" charset="0"/>
              </a:rPr>
              <a:t>كنيسة مارس هيل للكتاب المقدس</a:t>
            </a:r>
          </a:p>
          <a:p>
            <a:pPr algn="r" rtl="1"/>
            <a:r>
              <a:rPr lang="ar-SA" b="1" dirty="0">
                <a:latin typeface="Arial" panose="020B0604020202020204" pitchFamily="34" charset="0"/>
                <a:cs typeface="Arial" panose="020B0604020202020204" pitchFamily="34" charset="0"/>
              </a:rPr>
              <a:t>أنتقل بيل وزوجته من كاليفورنيا إلى غراند رابيدز ليكونا قريبين من العائلة وبناء على دعوة للدراسة من القس إد دوبسون. قام بتولي العديد من خدمات الوعظ لخدمة </a:t>
            </a:r>
            <a:r>
              <a:rPr lang="en-US" b="1" dirty="0">
                <a:latin typeface="Arial" panose="020B0604020202020204" pitchFamily="34" charset="0"/>
                <a:cs typeface="Arial" panose="020B0604020202020204" pitchFamily="34" charset="0"/>
              </a:rPr>
              <a:t>Saturday Night </a:t>
            </a:r>
            <a:r>
              <a:rPr lang="ar-SA" b="1" dirty="0">
                <a:latin typeface="Arial" panose="020B0604020202020204" pitchFamily="34" charset="0"/>
                <a:cs typeface="Arial" panose="020B0604020202020204" pitchFamily="34" charset="0"/>
              </a:rPr>
              <a:t>في كنيسة الجلجثة. أعلن بيل أنه سيتفرغ لنوع جديد من المجموعات وسيطلق عليها اسم “</a:t>
            </a:r>
            <a:r>
              <a:rPr lang="en-US" b="1" dirty="0">
                <a:latin typeface="Arial" panose="020B0604020202020204" pitchFamily="34" charset="0"/>
                <a:cs typeface="Arial" panose="020B0604020202020204" pitchFamily="34" charset="0"/>
              </a:rPr>
              <a:t>Mars Hill” </a:t>
            </a:r>
            <a:r>
              <a:rPr lang="ar-SA" b="1" dirty="0">
                <a:latin typeface="Arial" panose="020B0604020202020204" pitchFamily="34" charset="0"/>
                <a:cs typeface="Arial" panose="020B0604020202020204" pitchFamily="34" charset="0"/>
              </a:rPr>
              <a:t>نسبة إلى موقع في اليونان قال فيه بولس الرسول لمجموعة من الرجال: "لأنني بينما كنت أجتاز وأنظر إلى معبوداتكم وجدت أيضًا مذبحًا مكتوبًا عليه: لإله مجهول. فالذي تتقونه وأنتم تجهلونه هذا أنا أنادي لكم به."</a:t>
            </a:r>
          </a:p>
          <a:p>
            <a:pPr algn="r" rtl="1"/>
            <a:r>
              <a:rPr lang="ar-SA" b="1" dirty="0">
                <a:latin typeface="Arial" panose="020B0604020202020204" pitchFamily="34" charset="0"/>
                <a:cs typeface="Arial" panose="020B0604020202020204" pitchFamily="34" charset="0"/>
              </a:rPr>
              <a:t>في شباط 1999، أسس بيل كنيسة مارس هيل للكتاب المقدس، وكانت الكنيسة تجتمع في الأصل في قاعة العاب رياضية لمدرسة في وايومنغ، ميشيغان. خلال سنة مُنحت الكنيسة مركزًا للتسوق في غراندفيل، ميشيغان، واشترت الأرض المجاورة. في تموز 2000، أفتتح مرفق "الكرسي الرمادي" أبوابه الذي يتسع لـ 3500 شخص. بدءًا من عام 2005، حضر ما يقرب من 11000 شخص "التجمعين" في أيام الأحد في الساعة 9 و 11 صباحًا. أعتبارًا من آذار 2011، بلغ عدد الحضور يوم الأحد ما بين 8000 و 10000 شخص. ألهمته تعاليمه في مارس هيل الملصق الشهير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وقام المصلون بتوزيع هذا الملصق مجانًا بعد الخدمات.</a:t>
            </a:r>
          </a:p>
          <a:p>
            <a:pPr algn="r" rtl="1"/>
            <a:r>
              <a:rPr lang="ar-SA" b="1" dirty="0">
                <a:latin typeface="Arial" panose="020B0604020202020204" pitchFamily="34" charset="0"/>
                <a:cs typeface="Arial" panose="020B0604020202020204" pitchFamily="34" charset="0"/>
              </a:rPr>
              <a:t>من أجل المحافظة على التوازن في حياته، جعل بيل يوم الجمعة يوم راحة شخصيًا، حيث لم يسمح بالتواصل معه بالوسائل الألكترونية، وتم نقل جميع الواجبات الرعوية إلى قساوسة مارس هيل الآخرين. </a:t>
            </a:r>
          </a:p>
          <a:p>
            <a:pPr algn="r" rtl="1"/>
            <a:r>
              <a:rPr lang="ar-SA" b="1" dirty="0">
                <a:latin typeface="Arial" panose="020B0604020202020204" pitchFamily="34" charset="0"/>
                <a:cs typeface="Arial" panose="020B0604020202020204" pitchFamily="34" charset="0"/>
              </a:rPr>
              <a:t>في عدد كانون الثاني 2007 من مجلة </a:t>
            </a:r>
            <a:r>
              <a:rPr lang="en-US" b="1" dirty="0">
                <a:latin typeface="Arial" panose="020B0604020202020204" pitchFamily="34" charset="0"/>
                <a:cs typeface="Arial" panose="020B0604020202020204" pitchFamily="34" charset="0"/>
              </a:rPr>
              <a:t>TheChurchReport.com، </a:t>
            </a:r>
            <a:r>
              <a:rPr lang="ar-SA" b="1" dirty="0">
                <a:latin typeface="Arial" panose="020B0604020202020204" pitchFamily="34" charset="0"/>
                <a:cs typeface="Arial" panose="020B0604020202020204" pitchFamily="34" charset="0"/>
              </a:rPr>
              <a:t>تم أختيار بيل في المرتبة العاشرة في قائمتها "الـ 50 مسيحيًا الأكثر تأثيرًا في أمريكا" حسب أختيار قرائها وزوارها عبر الانترنت. </a:t>
            </a:r>
          </a:p>
          <a:p>
            <a:pPr algn="r" rtl="1"/>
            <a:r>
              <a:rPr lang="ar-SA" b="1" dirty="0">
                <a:latin typeface="Arial" panose="020B0604020202020204" pitchFamily="34" charset="0"/>
                <a:cs typeface="Arial" panose="020B0604020202020204" pitchFamily="34" charset="0"/>
              </a:rPr>
              <a:t>في حزيران 2011، تم أختيار بيل كواحد من بين 100 في قائمة تايم لسنة 2011، وهي القائمة السنوية للمجلة التي تضم أكثر 100 شخص مؤثرًا في العالم. </a:t>
            </a:r>
          </a:p>
          <a:p>
            <a:pPr algn="r" rtl="1"/>
            <a:r>
              <a:rPr lang="ar-SA" b="1" dirty="0">
                <a:latin typeface="Arial" panose="020B0604020202020204" pitchFamily="34" charset="0"/>
                <a:cs typeface="Arial" panose="020B0604020202020204" pitchFamily="34" charset="0"/>
              </a:rPr>
              <a:t>تنحى بيل عن الكنيسة التي أسسها في 22 أيلول 2011، لمتابعة مجالات أخرى والوصول إلى جمهور أوسع. قال لاحقًا أن كتابه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أدى إلى خلاف مع المصلين وأحبره على "البحث عن إيمان أكثر تسامحًا." </a:t>
            </a:r>
          </a:p>
          <a:p>
            <a:pPr algn="r" rtl="1"/>
            <a:r>
              <a:rPr lang="ar-SA" b="1" dirty="0">
                <a:latin typeface="Arial" panose="020B0604020202020204" pitchFamily="34" charset="0"/>
                <a:cs typeface="Arial" panose="020B0604020202020204" pitchFamily="34" charset="0"/>
              </a:rPr>
              <a:t>في تموز 2012، عقد بيل أول نشاط كبير له منذ مغادرته مارس هيل، متحدثًا في النادي الليلي الشهير </a:t>
            </a:r>
            <a:r>
              <a:rPr lang="en-US" b="1" dirty="0">
                <a:latin typeface="Arial" panose="020B0604020202020204" pitchFamily="34" charset="0"/>
                <a:cs typeface="Arial" panose="020B0604020202020204" pitchFamily="34" charset="0"/>
              </a:rPr>
              <a:t>Viper Room  </a:t>
            </a:r>
            <a:r>
              <a:rPr lang="ar-SA" b="1" dirty="0">
                <a:latin typeface="Arial" panose="020B0604020202020204" pitchFamily="34" charset="0"/>
                <a:cs typeface="Arial" panose="020B0604020202020204" pitchFamily="34" charset="0"/>
              </a:rPr>
              <a:t>في لوس أنجلوس. أستضاف بيل مؤتمرات وورش عمل في لاجونا بيتش "للقادة، والمعلمين، والوعاظ، ورجال الأعمال، والفنانين، والقسس – وأي شخص يتضمن عمله تكوين شئ ما ثم إطلاقه في العالم."</a:t>
            </a:r>
          </a:p>
          <a:p>
            <a:pPr algn="r" rtl="1"/>
            <a:r>
              <a:rPr lang="ar-SA" b="1" dirty="0">
                <a:latin typeface="Arial" panose="020B0604020202020204" pitchFamily="34" charset="0"/>
                <a:cs typeface="Arial" panose="020B0604020202020204" pitchFamily="34" charset="0"/>
              </a:rPr>
              <a:t>مشاريع أخرى</a:t>
            </a:r>
          </a:p>
          <a:p>
            <a:pPr algn="r" rtl="1"/>
            <a:r>
              <a:rPr lang="ar-SA" b="1" dirty="0">
                <a:latin typeface="Arial" panose="020B0604020202020204" pitchFamily="34" charset="0"/>
                <a:cs typeface="Arial" panose="020B0604020202020204" pitchFamily="34" charset="0"/>
              </a:rPr>
              <a:t>بيل هو المتحدث المتميز في سلسلة الأفلام القصيرة –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عنوان سلسلة أفلام الفيديو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في اللغة الإنجليزية هو تشكيل من الكلمة اليونانية </a:t>
            </a:r>
            <a:r>
              <a:rPr lang="en-US" b="1" dirty="0">
                <a:latin typeface="Arial" panose="020B0604020202020204" pitchFamily="34" charset="0"/>
                <a:cs typeface="Arial" panose="020B0604020202020204" pitchFamily="34" charset="0"/>
              </a:rPr>
              <a:t>pneuma </a:t>
            </a:r>
            <a:r>
              <a:rPr lang="ar-SA" b="1" dirty="0">
                <a:latin typeface="Arial" panose="020B0604020202020204" pitchFamily="34" charset="0"/>
                <a:cs typeface="Arial" panose="020B0604020202020204" pitchFamily="34" charset="0"/>
              </a:rPr>
              <a:t>التي تعني التنفس أالروح. تحتوي جميع مقاطع الفيديو على تعاليم لبيل مصحوبة بموسيقى كتبها وأداها فنانون محليون مستقلون باستثناء موسيقى الألبوم </a:t>
            </a:r>
            <a:r>
              <a:rPr lang="en-US" b="1" dirty="0">
                <a:latin typeface="Arial" panose="020B0604020202020204" pitchFamily="34" charset="0"/>
                <a:cs typeface="Arial" panose="020B0604020202020204" pitchFamily="34" charset="0"/>
              </a:rPr>
              <a:t>The Album Leaf's music </a:t>
            </a:r>
            <a:r>
              <a:rPr lang="ar-SA" b="1" dirty="0">
                <a:latin typeface="Arial" panose="020B0604020202020204" pitchFamily="34" charset="0"/>
                <a:cs typeface="Arial" panose="020B0604020202020204" pitchFamily="34" charset="0"/>
              </a:rPr>
              <a:t>المرخصة لـ </a:t>
            </a:r>
            <a:r>
              <a:rPr lang="en-US" b="1" dirty="0">
                <a:latin typeface="Arial" panose="020B0604020202020204" pitchFamily="34" charset="0"/>
                <a:cs typeface="Arial" panose="020B0604020202020204" pitchFamily="34" charset="0"/>
              </a:rPr>
              <a:t>NOOMA DVD Lump.</a:t>
            </a:r>
          </a:p>
          <a:p>
            <a:pPr algn="r" rtl="1"/>
            <a:r>
              <a:rPr lang="ar-SA" b="1" dirty="0">
                <a:latin typeface="Arial" panose="020B0604020202020204" pitchFamily="34" charset="0"/>
                <a:cs typeface="Arial" panose="020B0604020202020204" pitchFamily="34" charset="0"/>
              </a:rPr>
              <a:t>في آب 2005 نشرت دار زوندرفان للنشر الكتاب الأول لبيل، </a:t>
            </a:r>
            <a:r>
              <a:rPr lang="en-US" b="1" dirty="0">
                <a:latin typeface="Arial" panose="020B0604020202020204" pitchFamily="34" charset="0"/>
                <a:cs typeface="Arial" panose="020B0604020202020204" pitchFamily="34" charset="0"/>
              </a:rPr>
              <a:t>Velvet Elvis: Repainting the Christian Faith. </a:t>
            </a:r>
            <a:r>
              <a:rPr lang="ar-SA" b="1" dirty="0">
                <a:latin typeface="Arial" panose="020B0604020202020204" pitchFamily="34" charset="0"/>
                <a:cs typeface="Arial" panose="020B0604020202020204" pitchFamily="34" charset="0"/>
              </a:rPr>
              <a:t>هذا الكتاب وفقًا للملخص الرسمي عبر الانترنت هو، "لملايين الأشخاص المفتونون بيسوع، لكنهم لا يستطيعون القيام بالبرامج المسيحية القياسية. في كتابه الأول، يستكشف بيل إدراكًا جديدًا للإيمان المسيحي.</a:t>
            </a:r>
          </a:p>
          <a:p>
            <a:pPr algn="r" rtl="1"/>
            <a:r>
              <a:rPr lang="ar-SA" b="1" dirty="0">
                <a:latin typeface="Arial" panose="020B0604020202020204" pitchFamily="34" charset="0"/>
                <a:cs typeface="Arial" panose="020B0604020202020204" pitchFamily="34" charset="0"/>
              </a:rPr>
              <a:t>في 30 حزيران 2006 تم إطلاق الدورة الوطنية الناطقة </a:t>
            </a:r>
            <a:r>
              <a:rPr lang="en-US" b="1" dirty="0">
                <a:latin typeface="Arial" panose="020B0604020202020204" pitchFamily="34" charset="0"/>
                <a:cs typeface="Arial" panose="020B0604020202020204" pitchFamily="34" charset="0"/>
              </a:rPr>
              <a:t>Everything is Spiritual </a:t>
            </a:r>
            <a:r>
              <a:rPr lang="ar-SA" b="1" dirty="0">
                <a:latin typeface="Arial" panose="020B0604020202020204" pitchFamily="34" charset="0"/>
                <a:cs typeface="Arial" panose="020B0604020202020204" pitchFamily="34" charset="0"/>
              </a:rPr>
              <a:t>في شيكاغو، اجتذبت حشودًا نفدت تذاكرها عبر مدن شمال أمريكا. استخدمت عائدات مبيعات التذاكر لدعم </a:t>
            </a:r>
            <a:r>
              <a:rPr lang="en-US" b="1" dirty="0">
                <a:latin typeface="Arial" panose="020B0604020202020204" pitchFamily="34" charset="0"/>
                <a:cs typeface="Arial" panose="020B0604020202020204" pitchFamily="34" charset="0"/>
              </a:rPr>
              <a:t>WaterAid </a:t>
            </a:r>
            <a:r>
              <a:rPr lang="ar-SA" b="1" dirty="0">
                <a:latin typeface="Arial" panose="020B0604020202020204" pitchFamily="34" charset="0"/>
                <a:cs typeface="Arial" panose="020B0604020202020204" pitchFamily="34" charset="0"/>
              </a:rPr>
              <a:t>وهي منظمة دولية غير ربحية مكرسة لمساعدة الناس للتخلص من الفقر والمرض الناجم من العيش بدون مياه آمنة وصرف صحي.</a:t>
            </a:r>
          </a:p>
          <a:p>
            <a:pPr algn="r" rtl="1"/>
            <a:r>
              <a:rPr lang="ar-SA" b="1" dirty="0">
                <a:latin typeface="Arial" panose="020B0604020202020204" pitchFamily="34" charset="0"/>
                <a:cs typeface="Arial" panose="020B0604020202020204" pitchFamily="34" charset="0"/>
              </a:rPr>
              <a:t>في آذار 2007، صدر الكتاب الثاني لبيل بعنوان إله الجنس: استكشاف الروابط اللانهائية بين الحياة الجنسية والروحية </a:t>
            </a:r>
            <a:r>
              <a:rPr lang="en-US" b="1" dirty="0">
                <a:latin typeface="Arial" panose="020B0604020202020204" pitchFamily="34" charset="0"/>
                <a:cs typeface="Arial" panose="020B0604020202020204" pitchFamily="34" charset="0"/>
              </a:rPr>
              <a:t>Sex God: Exploring the Endless Connections between Sexuality and Spirituality. </a:t>
            </a:r>
          </a:p>
          <a:p>
            <a:pPr algn="r" rtl="1"/>
            <a:r>
              <a:rPr lang="ar-SA" b="1" dirty="0">
                <a:latin typeface="Arial" panose="020B0604020202020204" pitchFamily="34" charset="0"/>
                <a:cs typeface="Arial" panose="020B0604020202020204" pitchFamily="34" charset="0"/>
              </a:rPr>
              <a:t>في آذار 2007 استضاف بيل جولة لكتابه “</a:t>
            </a:r>
            <a:r>
              <a:rPr lang="en-US" b="1" dirty="0">
                <a:latin typeface="Arial" panose="020B0604020202020204" pitchFamily="34" charset="0"/>
                <a:cs typeface="Arial" panose="020B0604020202020204" pitchFamily="34" charset="0"/>
              </a:rPr>
              <a:t>Sex God” </a:t>
            </a:r>
            <a:r>
              <a:rPr lang="ar-SA" b="1" dirty="0">
                <a:latin typeface="Arial" panose="020B0604020202020204" pitchFamily="34" charset="0"/>
                <a:cs typeface="Arial" panose="020B0604020202020204" pitchFamily="34" charset="0"/>
              </a:rPr>
              <a:t>في ستة جامعات للترويج لكتابه. هدفت الدورة لتكون بمثابة وقتًا لطرح الأسئلة والحوار. تراوحت الأسئلة بين رموز العهد القديم في المثلية الجنسية إلى ما يجب أن يفعله المسيحيون مع كلمة "إنجيلي." كانت كل ليلة تنتهي بعرض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رقم 15 بعنوان "أنت."</a:t>
            </a:r>
          </a:p>
          <a:p>
            <a:pPr algn="r" rtl="1"/>
            <a:r>
              <a:rPr lang="ar-SA" b="1" dirty="0">
                <a:latin typeface="Arial" panose="020B0604020202020204" pitchFamily="34" charset="0"/>
                <a:cs typeface="Arial" panose="020B0604020202020204" pitchFamily="34" charset="0"/>
              </a:rPr>
              <a:t>في حزيران 2007 قام بيل بجولة في المملكة المتحدة وإيرلندا وعمل سلسلة بعنوان "نداء إلى جميع صانعي السلام."</a:t>
            </a:r>
          </a:p>
          <a:p>
            <a:pPr algn="r" rtl="1"/>
            <a:r>
              <a:rPr lang="ar-SA" b="1" dirty="0">
                <a:latin typeface="Arial" panose="020B0604020202020204" pitchFamily="34" charset="0"/>
                <a:cs typeface="Arial" panose="020B0604020202020204" pitchFamily="34" charset="0"/>
              </a:rPr>
              <a:t>في 5 تشرين الثاني 2007، أطلق بيل جولة أخرى من المحاضرات في شيكاغو، بعنوان "الآلهة ليست غاضبة" مرة أخرى بيعت جميع التذاكر في المدن عبر أمريكا الشمالية. كان الموضوع دفاع سردي عن التبرير بالإيمان وليس بالأعمال (الذبيحة). ذهبت عائدات هذه الجولة لدعم برنامج تورام لتمويل المشاريع الصغيرة لدعم الفقراء في بوروندي، وهي مهمة تدعمها كنيسة بيل.</a:t>
            </a:r>
          </a:p>
          <a:p>
            <a:pPr algn="r" rtl="1"/>
            <a:r>
              <a:rPr lang="ar-SA" b="1" dirty="0">
                <a:latin typeface="Arial" panose="020B0604020202020204" pitchFamily="34" charset="0"/>
                <a:cs typeface="Arial" panose="020B0604020202020204" pitchFamily="34" charset="0"/>
              </a:rPr>
              <a:t>مشروع بيل “</a:t>
            </a:r>
            <a:r>
              <a:rPr lang="en-US" b="1" dirty="0">
                <a:latin typeface="Arial" panose="020B0604020202020204" pitchFamily="34" charset="0"/>
                <a:cs typeface="Arial" panose="020B0604020202020204" pitchFamily="34" charset="0"/>
              </a:rPr>
              <a:t>Drops Like Stars” "</a:t>
            </a:r>
            <a:r>
              <a:rPr lang="ar-SA" b="1" dirty="0">
                <a:latin typeface="Arial" panose="020B0604020202020204" pitchFamily="34" charset="0"/>
                <a:cs typeface="Arial" panose="020B0604020202020204" pitchFamily="34" charset="0"/>
              </a:rPr>
              <a:t>قطرات مثل النجوم،" يستكشف الروابط بين الإبداع والمعاناة. وهو عبارة عن جولة دولية وكتاب، كتبه بيل مبدئيًا بخط يده، مع صور فوتوغرافية. جاء عنوان المشروع من رؤية طفل صغير لقطرات المطر على النافذة في الليل. بدلاً من السماح على اللغز في سماح الله كلي القدرة بالمعاناة، بدلاً من ذلك ينظر بيل إلى الإبداع، والتعاطف، والعلاقات الجديدة، والنمو التي يمكن أن تنبع من المعاناة. عندما سُئل في إحدى المقابلات عن كيفية اهتمامه بالمعاناة، أجاب بيل بأنه كقس قد منح مقعدًا في الصف الأمامي في أكثر اللحظات المؤثرة في حياة الناس. وفي الوقت نفسه الذي كان يلقي فيه محاضرات عن الإبداع، أدرك: "كان هناك أتصال بين هذا النصفين من حياتي – كل هذه الروابط بين المعاناة وصناعة الفن.</a:t>
            </a:r>
          </a:p>
          <a:p>
            <a:pPr algn="r" rtl="1"/>
            <a:r>
              <a:rPr lang="ar-SA" b="1" dirty="0">
                <a:latin typeface="Arial" panose="020B0604020202020204" pitchFamily="34" charset="0"/>
                <a:cs typeface="Arial" panose="020B0604020202020204" pitchFamily="34" charset="0"/>
              </a:rPr>
              <a:t>في أيلول 2013، أجرت أوبرا مقابلة مع بيل في برنامجها التلفزيوني </a:t>
            </a:r>
            <a:r>
              <a:rPr lang="en-US" b="1" dirty="0">
                <a:latin typeface="Arial" panose="020B0604020202020204" pitchFamily="34" charset="0"/>
                <a:cs typeface="Arial" panose="020B0604020202020204" pitchFamily="34" charset="0"/>
              </a:rPr>
              <a:t>Super Soul Sunday. </a:t>
            </a:r>
            <a:r>
              <a:rPr lang="ar-SA" b="1" dirty="0">
                <a:latin typeface="Arial" panose="020B0604020202020204" pitchFamily="34" charset="0"/>
                <a:cs typeface="Arial" panose="020B0604020202020204" pitchFamily="34" charset="0"/>
              </a:rPr>
              <a:t>كما أن كتاب بيل (ما نتحدث عنه عندما نتحدث عن الله، </a:t>
            </a:r>
            <a:r>
              <a:rPr lang="en-US" b="1" dirty="0">
                <a:latin typeface="Arial" panose="020B0604020202020204" pitchFamily="34" charset="0"/>
                <a:cs typeface="Arial" panose="020B0604020202020204" pitchFamily="34" charset="0"/>
              </a:rPr>
              <a:t>What We Talk About When We Talk About God)، </a:t>
            </a:r>
            <a:r>
              <a:rPr lang="ar-SA" b="1" dirty="0">
                <a:latin typeface="Arial" panose="020B0604020202020204" pitchFamily="34" charset="0"/>
                <a:cs typeface="Arial" panose="020B0604020202020204" pitchFamily="34" charset="0"/>
              </a:rPr>
              <a:t>أدرج أيضًا كأول كتب الشهر الموضى بها من قبل "نادي كتاب الشهر" لأوبرا.</a:t>
            </a:r>
          </a:p>
          <a:p>
            <a:pPr algn="r" rtl="1"/>
            <a:r>
              <a:rPr lang="ar-SA" b="1" dirty="0">
                <a:latin typeface="Arial" panose="020B0604020202020204" pitchFamily="34" charset="0"/>
                <a:cs typeface="Arial" panose="020B0604020202020204" pitchFamily="34" charset="0"/>
              </a:rPr>
              <a:t>التلفزيون</a:t>
            </a:r>
          </a:p>
          <a:p>
            <a:pPr algn="r" rtl="1"/>
            <a:r>
              <a:rPr lang="ar-SA" b="1" dirty="0">
                <a:latin typeface="Arial" panose="020B0604020202020204" pitchFamily="34" charset="0"/>
                <a:cs typeface="Arial" panose="020B0604020202020204" pitchFamily="34" charset="0"/>
              </a:rPr>
              <a:t>أعلن تلفزيون </a:t>
            </a:r>
            <a:r>
              <a:rPr lang="en-US" b="1" dirty="0">
                <a:latin typeface="Arial" panose="020B0604020202020204" pitchFamily="34" charset="0"/>
                <a:cs typeface="Arial" panose="020B0604020202020204" pitchFamily="34" charset="0"/>
              </a:rPr>
              <a:t>ABC </a:t>
            </a:r>
            <a:r>
              <a:rPr lang="ar-SA" b="1" dirty="0">
                <a:latin typeface="Arial" panose="020B0604020202020204" pitchFamily="34" charset="0"/>
                <a:cs typeface="Arial" panose="020B0604020202020204" pitchFamily="34" charset="0"/>
              </a:rPr>
              <a:t>عن انتاج دراما تلفزيونية جديدة بعنوان (</a:t>
            </a:r>
            <a:r>
              <a:rPr lang="en-US" b="1" dirty="0">
                <a:latin typeface="Arial" panose="020B0604020202020204" pitchFamily="34" charset="0"/>
                <a:cs typeface="Arial" panose="020B0604020202020204" pitchFamily="34" charset="0"/>
              </a:rPr>
              <a:t>Stronger)، </a:t>
            </a:r>
            <a:r>
              <a:rPr lang="ar-SA" b="1" dirty="0">
                <a:latin typeface="Arial" panose="020B0604020202020204" pitchFamily="34" charset="0"/>
                <a:cs typeface="Arial" panose="020B0604020202020204" pitchFamily="34" charset="0"/>
              </a:rPr>
              <a:t>شارك في كتابتها بيل و كارلتون كيوز، المنتج التنفيذي للمسلسل التلفزيوني (</a:t>
            </a:r>
            <a:r>
              <a:rPr lang="en-US" b="1" dirty="0">
                <a:latin typeface="Arial" panose="020B0604020202020204" pitchFamily="34" charset="0"/>
                <a:cs typeface="Arial" panose="020B0604020202020204" pitchFamily="34" charset="0"/>
              </a:rPr>
              <a:t>Lost). </a:t>
            </a:r>
            <a:r>
              <a:rPr lang="ar-SA" b="1" dirty="0">
                <a:latin typeface="Arial" panose="020B0604020202020204" pitchFamily="34" charset="0"/>
                <a:cs typeface="Arial" panose="020B0604020202020204" pitchFamily="34" charset="0"/>
              </a:rPr>
              <a:t>العرض المبني بشكل موسع على حياة بيل وروايته غير المنشورة وهي برنامج نصي تجريبي، يتتبع حياة الموسيقار توم سترونجر في رحلة روحية. في النهاية، لم يتمكن بيل وكيوز من الحصول على موافقة لإطلاق الرصاص على الطيار في </a:t>
            </a:r>
            <a:r>
              <a:rPr lang="en-US" b="1" dirty="0">
                <a:latin typeface="Arial" panose="020B0604020202020204" pitchFamily="34" charset="0"/>
                <a:cs typeface="Arial" panose="020B0604020202020204" pitchFamily="34" charset="0"/>
              </a:rPr>
              <a:t>Stronger. </a:t>
            </a:r>
          </a:p>
          <a:p>
            <a:pPr algn="r" rtl="1"/>
            <a:r>
              <a:rPr lang="ar-SA" b="1" dirty="0">
                <a:latin typeface="Arial" panose="020B0604020202020204" pitchFamily="34" charset="0"/>
                <a:cs typeface="Arial" panose="020B0604020202020204" pitchFamily="34" charset="0"/>
              </a:rPr>
              <a:t>انتقل بيل وكيوز إلى مشروع آخر وهو (برنامج حواري عن الإيمان الملتوي </a:t>
            </a:r>
            <a:r>
              <a:rPr lang="en-US" b="1" dirty="0">
                <a:latin typeface="Arial" panose="020B0604020202020204" pitchFamily="34" charset="0"/>
                <a:cs typeface="Arial" panose="020B0604020202020204" pitchFamily="34" charset="0"/>
              </a:rPr>
              <a:t>faith-inflected talk show) </a:t>
            </a:r>
            <a:r>
              <a:rPr lang="ar-SA" b="1" dirty="0">
                <a:latin typeface="Arial" panose="020B0604020202020204" pitchFamily="34" charset="0"/>
                <a:cs typeface="Arial" panose="020B0604020202020204" pitchFamily="34" charset="0"/>
              </a:rPr>
              <a:t>قدمه بيل. تم عمل تسجيلين للعرض المقترح في أيلول 2012 في أحد المستودعات في منطقة لوس أنجلوس للفنون من أجل تجميع مقطع للمديرين التنفيذيين للشركة. ذلك الوقت، تم الإشارة إليهم إما باسم "هذا العرض الذي كان يعمل عليه روب بيل وكارلتون كيوز،" أو "عروض أيلول المختصرة." وأنتج مقطع دعائي باسم </a:t>
            </a:r>
            <a:r>
              <a:rPr lang="en-US" b="1" dirty="0">
                <a:latin typeface="Arial" panose="020B0604020202020204" pitchFamily="34" charset="0"/>
                <a:cs typeface="Arial" panose="020B0604020202020204" pitchFamily="34" charset="0"/>
              </a:rPr>
              <a:t>The Rob Bell Show </a:t>
            </a:r>
            <a:r>
              <a:rPr lang="ar-SA" b="1" dirty="0">
                <a:latin typeface="Arial" panose="020B0604020202020204" pitchFamily="34" charset="0"/>
                <a:cs typeface="Arial" panose="020B0604020202020204" pitchFamily="34" charset="0"/>
              </a:rPr>
              <a:t>في بطاقة التعريف. وكان ضيفاه الأول والثاني هما كاثلين فالساني و جيمس "جيم -أو" برمبرام، وهو محارب بيئي.</a:t>
            </a:r>
          </a:p>
          <a:p>
            <a:pPr algn="r" rtl="1"/>
            <a:r>
              <a:rPr lang="ar-SA" b="1" dirty="0">
                <a:latin typeface="Arial" panose="020B0604020202020204" pitchFamily="34" charset="0"/>
                <a:cs typeface="Arial" panose="020B0604020202020204" pitchFamily="34" charset="0"/>
              </a:rPr>
              <a:t>المعتقدات </a:t>
            </a:r>
          </a:p>
          <a:p>
            <a:pPr algn="r" rtl="1"/>
            <a:r>
              <a:rPr lang="ar-SA" b="1" dirty="0">
                <a:latin typeface="Arial" panose="020B0604020202020204" pitchFamily="34" charset="0"/>
                <a:cs typeface="Arial" panose="020B0604020202020204" pitchFamily="34" charset="0"/>
              </a:rPr>
              <a:t>يقول بيل في كتاباته، "أنا أقر الحقيقة في مكان وفي أي نظام ديني، وفي أي نظرة عالمية. فإن كانت صحيحة، فهي تعود إلى الله." </a:t>
            </a:r>
          </a:p>
          <a:p>
            <a:pPr algn="r" rtl="1"/>
            <a:r>
              <a:rPr lang="ar-SA" b="1" dirty="0">
                <a:latin typeface="Arial" panose="020B0604020202020204" pitchFamily="34" charset="0"/>
                <a:cs typeface="Arial" panose="020B0604020202020204" pitchFamily="34" charset="0"/>
              </a:rPr>
              <a:t>يقول بيل، هذه ليست مجرد الرسالة القديمة بأساليب جديدة. نحن نعيد اكتشاف المسيحية كديانة شرقية، وكأسلوب للحياة. فالاستعارات القانونية للأيمان لا تقدم اسلوبًا للحياة. لقد نشأنا في كنائس حيث عرف الناس الآيات التسع لماذا لا نتكلم بالألسنة، لكنهم لم يختبروا حضور الله الغامر.</a:t>
            </a:r>
          </a:p>
          <a:p>
            <a:pPr algn="r" rtl="1"/>
            <a:r>
              <a:rPr lang="ar-SA" b="1" dirty="0">
                <a:latin typeface="Arial" panose="020B0604020202020204" pitchFamily="34" charset="0"/>
                <a:cs typeface="Arial" panose="020B0604020202020204" pitchFamily="34" charset="0"/>
              </a:rPr>
              <a:t>تسبب كتاب بيل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بجدل كبير داخل المجتمع الإنجيلي. كان هذا الجدل موضوعًا لقصة غلاف مجلة تايم ومقالة مميزة في صحيفة نيويورك تايمز. في هذا الكتاب، يذكر بيل "لقد تم إبلاغ الكثيرين بوضوح أن هذا الاعتقاد (باعتباره عذابًا أبديًا واعيًا في الجحيم) هو حقيقة جوهرية في الإيمان المسيحي، وإن رفضها، في جوهره هو رفض ليسوع. هذا أمر مضلل وسام ويفسد في النهاية الانتشار المعدي لرسالة يسوع عن المحبة، والسلام، والغفران، والفرح التي يحتاج عالمنا بشدة إلى سماعها. يوجز بيل في هذا الكتاب، عددًا من وجهات النظر حول الجحيم، بما في ذلك المصالحة العالمية. رغم أنه لم يختر أي وجهة نظر كوجهة نظر خاصة به، إلا أنه يقول: "مهما كانت الاعتراضات التي قد تكون لدى الشخص (النظرة العالمية)، وهي كثيرة، يجب على المرء أن يعترف أنه من المناسب والصحيح، ومسيحيًا، أن نتوق إليها." </a:t>
            </a:r>
          </a:p>
          <a:p>
            <a:pPr algn="r" rtl="1"/>
            <a:r>
              <a:rPr lang="ar-SA" b="1" dirty="0">
                <a:latin typeface="Arial" panose="020B0604020202020204" pitchFamily="34" charset="0"/>
                <a:cs typeface="Arial" panose="020B0604020202020204" pitchFamily="34" charset="0"/>
              </a:rPr>
              <a:t>أنتُقِد الكتاب من قبل العديد من الشخصيات الإنجيلية المحافظة (وبشكل خاص بعض قادة الكنيسة الإصلاحيين)، أمثال ألبرت موهلر، وجون بايبر، وديفيد بلات، مع تصريح موهلر أن الكتاب كان "كارثي لاهوتيًا" لعدم رفضه العالمية. بينما دافع إنجيليون آخرون، مثل بريان ماكلارين، وجريج بويد، و يوجين بيترسون عن آراء بيل. ينكر بيل أنه عالمي ويقول أنه لا يتبنى أي وجهة نظر معينة لكنه يحاجج أن على المسيحيين أن يفسحوا مجالاً لعدم اليقين بخصوص هذه المسألة. وكما صرح جون ميتشام، فإن كتاب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يقدم حجة بيل للعيش مع الغموض بدلاً من المطالبة باليقين." جادل بعض الإنجيليين أن "عدم اليقين" هذا لا يتوافق مع الكتاب المقدس، بينما يقول آخرون أن الكتاب يروج بسهولة لمحادثة طال انتظارها حول بعض التفسيرات التقليدية للكتاب المقدس. في نفس الكتاب، يتساءل بيل أيضًا عن "لاهوت الإخلاء" الذي جعل المسيحيين يركزون على الوصول إلى السماء، بدلاً من التركيز على تجديد وتحويل الله لهذا العالم. يجادل بيل أن يسوع (والتقليد اليهودي الأوسع الذي كان جزءًا منه) ركز على استعادة الله المستمرة لهذا العالم، وليس على دخول الناس إلى السماء.</a:t>
            </a:r>
          </a:p>
          <a:p>
            <a:pPr algn="r" rtl="1"/>
            <a:r>
              <a:rPr lang="ar-SA" b="1" dirty="0">
                <a:latin typeface="Arial" panose="020B0604020202020204" pitchFamily="34" charset="0"/>
                <a:cs typeface="Arial" panose="020B0604020202020204" pitchFamily="34" charset="0"/>
              </a:rPr>
              <a:t>في تموز 2012 ظهر بيل في </a:t>
            </a:r>
            <a:r>
              <a:rPr lang="en-US" b="1" dirty="0">
                <a:latin typeface="Arial" panose="020B0604020202020204" pitchFamily="34" charset="0"/>
                <a:cs typeface="Arial" panose="020B0604020202020204" pitchFamily="34" charset="0"/>
              </a:rPr>
              <a:t>Viper Room، </a:t>
            </a:r>
            <a:r>
              <a:rPr lang="ar-SA" b="1" dirty="0">
                <a:latin typeface="Arial" panose="020B0604020202020204" pitchFamily="34" charset="0"/>
                <a:cs typeface="Arial" panose="020B0604020202020204" pitchFamily="34" charset="0"/>
              </a:rPr>
              <a:t>وتلقى سؤالاً من أحد الحضور الذي كان مهتمًا بشأن قبول الكنيسة للأعضاء المثليين. قال بيل: "بعض الناس مثليون، وأنتم أخواننا وأخواتنا، ونحن نحبكم. نحن نحبكم... ] الأشخاص المثليون [ هم تلاميذ متحمسون ليسوع تمامًا مثلما أحاول أن أكون، لذلك دعونا نجتمع معًا ونحاول أن نفعل شيئًا حيال المشاكل الكبيرة حقًا في عالمنا." </a:t>
            </a:r>
          </a:p>
          <a:p>
            <a:pPr algn="r" rtl="1"/>
            <a:r>
              <a:rPr lang="ar-SA" b="1">
                <a:latin typeface="Arial" panose="020B0604020202020204" pitchFamily="34" charset="0"/>
                <a:cs typeface="Arial" panose="020B0604020202020204" pitchFamily="34" charset="0"/>
              </a:rPr>
              <a:t>في آذار 2013، أعلن بيل أحباطة من الحالة الإنجيلية المحافظة، واصفًا إياها بأنها "ثقافة إنجيلية ضيّقة جدًا، ومتشابكة سياسيًا ومعزولة ثقافيًا." يقول أن الإنجيليين "أبعدوا الكثير من الناس عن الكنيسة" وذلك من خلال الحديث عن الله بطرق "لا تجعل الناس في الواقع أكثر محبة ورأفة،" مضيفًا أن الإنجيليين "دعموا سياسات وطرق رؤية العالم أنها في الواقع مدمرة، وقد فعلنا ذلك باسم الله، وعلينا أن نتوب."</a:t>
            </a:r>
          </a:p>
          <a:p>
            <a:r>
              <a:rPr lang="en-SG" b="1">
                <a:latin typeface="Arial" panose="020B0604020202020204" pitchFamily="34" charset="0"/>
                <a:cs typeface="Arial" panose="020B0604020202020204" pitchFamily="34" charset="0"/>
              </a:rPr>
              <a:t>Publications</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Velvet Elvis: Repainting the Christian Faith (Zondervan, 2005)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4" tooltip="Special:BookSources/0-310-26345-X"/>
              </a:rPr>
              <a:t>0-310-26345-X</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Sex God: Exploring the Endless Connections between Sexuality and Spirituality (Zondervan, 2007)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5" tooltip="Special:BookSources/0-310-26346-8"/>
              </a:rPr>
              <a:t>0-310-26346-8</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Everything is Spiritual (DVD) (Zondervan, 2007)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6" tooltip="Special:BookSources/0-310-28556-9"/>
              </a:rPr>
              <a:t>0-310-28556-9</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The Gods Aren't Angry (DVD) (Flannel, 2008)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7" tooltip="Special:BookSources/0-310-29074-0"/>
              </a:rPr>
              <a:t>0-310-29074-0</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Jesus Wants to Save Christians: A Manifesto for the Church in Exile (Zondervan, 2008)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8" tooltip="Special:BookSources/0-310-27502-4"/>
              </a:rPr>
              <a:t>0-310-27502-4</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Drops Like Stars: A Few Thoughts on Creativity and Suffering (Zondervan, 2009)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9" tooltip="Special:BookSources/0-310-32704-0"/>
              </a:rPr>
              <a:t>0-310-32704-0</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Love Wins (Harper One, 2011)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0" tooltip="Special:BookSources/978-0-06-204964-3"/>
              </a:rPr>
              <a:t>978-0-06-204964-3</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What We Talk About When We Talk About God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2013)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1" tooltip="Special:BookSources/978-0062049667"/>
              </a:rPr>
              <a:t>978-0062049667</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The Zimzum of Love: A New Way of Understanding Marriage co-written with Kristen Bell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2014)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2" tooltip="Special:BookSources/978-0062194244"/>
              </a:rPr>
              <a:t>978-0062194244</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How to be Here (Harper Collins 2016)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3" tooltip="Special:BookSources/978-0007591329"/>
              </a:rPr>
              <a:t>978-0007591329</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hlinkClick r:id="rId14" tooltip="NOOMA"/>
              </a:rPr>
              <a:t>NOOMA Videos</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What Is the Bible?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5" tooltip="Special:BookSources/978-0062194268"/>
              </a:rPr>
              <a:t>978-0062194268</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He says that he is not a universalist, but he writes…</a:t>
            </a:r>
          </a:p>
          <a:p>
            <a:r>
              <a:rPr lang="en-US" b="1" dirty="0">
                <a:latin typeface="Arial" panose="020B0604020202020204" pitchFamily="34" charset="0"/>
                <a:cs typeface="Arial" panose="020B0604020202020204" pitchFamily="34" charset="0"/>
              </a:rPr>
              <a:t>__________</a:t>
            </a:r>
          </a:p>
          <a:p>
            <a:endParaRPr lang="en-US"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b="1" dirty="0">
                <a:latin typeface="Arial" panose="020B0604020202020204" pitchFamily="34" charset="0"/>
                <a:cs typeface="Arial" panose="020B0604020202020204" pitchFamily="34" charset="0"/>
                <a:hlinkClick r:id="rId3" tooltip="Universal reconciliation"/>
              </a:rPr>
              <a:t>universal reconciliation</a:t>
            </a:r>
            <a:r>
              <a:rPr lang="en-SG" b="1"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b="1" dirty="0">
                <a:latin typeface="Arial" panose="020B0604020202020204" pitchFamily="34" charset="0"/>
                <a:cs typeface="Arial" panose="020B0604020202020204" pitchFamily="34" charset="0"/>
              </a:rPr>
              <a:t>_______</a:t>
            </a:r>
          </a:p>
          <a:p>
            <a:r>
              <a:rPr lang="en-SG" b="1" dirty="0">
                <a:latin typeface="Arial" panose="020B0604020202020204" pitchFamily="34" charset="0"/>
                <a:cs typeface="Arial" panose="020B0604020202020204" pitchFamily="34" charset="0"/>
              </a:rPr>
              <a:t>From Wikipedia, the free </a:t>
            </a:r>
            <a:r>
              <a:rPr lang="en-SG" b="1" dirty="0" err="1">
                <a:latin typeface="Arial" panose="020B0604020202020204" pitchFamily="34" charset="0"/>
                <a:cs typeface="Arial" panose="020B0604020202020204" pitchFamily="34" charset="0"/>
              </a:rPr>
              <a:t>encyclopedia</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https://</a:t>
            </a:r>
            <a:r>
              <a:rPr lang="en-SG" b="1" dirty="0" err="1">
                <a:latin typeface="Arial" panose="020B0604020202020204" pitchFamily="34" charset="0"/>
                <a:cs typeface="Arial" panose="020B0604020202020204" pitchFamily="34" charset="0"/>
              </a:rPr>
              <a:t>en.wikipedia.org</a:t>
            </a:r>
            <a:r>
              <a:rPr lang="en-SG" b="1" dirty="0">
                <a:latin typeface="Arial" panose="020B0604020202020204" pitchFamily="34" charset="0"/>
                <a:cs typeface="Arial" panose="020B0604020202020204" pitchFamily="34" charset="0"/>
              </a:rPr>
              <a:t>/wiki/</a:t>
            </a:r>
            <a:r>
              <a:rPr lang="en-SG" b="1" dirty="0" err="1">
                <a:latin typeface="Arial" panose="020B0604020202020204" pitchFamily="34" charset="0"/>
                <a:cs typeface="Arial" panose="020B0604020202020204" pitchFamily="34" charset="0"/>
              </a:rPr>
              <a:t>Rob_Bell</a:t>
            </a:r>
            <a:r>
              <a:rPr lang="en-SG" b="1"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9723114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إلى جانب هذا، يبدو اليوم أن هناك أعتذارًا لما يقوله الله عن المثلية الجنسية.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5060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بالطبع، لدى بيل منتقدوه الذين يحاججون من الكتاب المقدس بأنه تخلى عن الإيمان. لقد ترك كنيسته في عام 2011 ولكن لديه أصدقاء جدد مثل أوبرا وينفري ومرتدين آخرين أمثال جويل أوستين.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744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3394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36531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EADFF-0B1F-134C-8AC9-EE3407D105AC}"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63</a:t>
            </a:fld>
            <a:endParaRPr lang="en-US"/>
          </a:p>
        </p:txBody>
      </p:sp>
    </p:spTree>
    <p:extLst>
      <p:ext uri="{BB962C8B-B14F-4D97-AF65-F5344CB8AC3E}">
        <p14:creationId xmlns:p14="http://schemas.microsoft.com/office/powerpoint/2010/main" val="3272927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68</a:t>
            </a:fld>
            <a:endParaRPr lang="en-US"/>
          </a:p>
        </p:txBody>
      </p:sp>
    </p:spTree>
    <p:extLst>
      <p:ext uri="{BB962C8B-B14F-4D97-AF65-F5344CB8AC3E}">
        <p14:creationId xmlns:p14="http://schemas.microsoft.com/office/powerpoint/2010/main" val="12451925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4AD5C7-B7A1-7542-8095-9C4EC2FCB3F6}" type="slidenum">
              <a:rPr lang="en-US" sz="1200"/>
              <a:pPr eaLnBrk="1" hangingPunct="1"/>
              <a:t>70</a:t>
            </a:fld>
            <a:endParaRPr lang="en-US" sz="1200"/>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069EF4-3C3E-F344-B321-258C51D6D708}" type="slidenum">
              <a:rPr lang="en-US" sz="1200"/>
              <a:pPr eaLnBrk="1" hangingPunct="1"/>
              <a:t>71</a:t>
            </a:fld>
            <a:endParaRPr lang="en-US" sz="1200"/>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r" eaLnBrk="1" hangingPunct="1">
              <a:spcBef>
                <a:spcPct val="0"/>
              </a:spcBef>
            </a:pPr>
            <a:r>
              <a:rPr lang="ar-JO" b="1" dirty="0">
                <a:latin typeface="Arial" panose="020B0604020202020204" pitchFamily="34" charset="0"/>
                <a:cs typeface="Arial" panose="020B0604020202020204" pitchFamily="34" charset="0"/>
              </a:rPr>
              <a:t>22: 20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panose="020B0604020202020204" pitchFamily="34" charset="0"/>
                <a:cs typeface="Arial" panose="020B0604020202020204" pitchFamily="34" charset="0"/>
              </a:rPr>
              <a:t>22: 21- 27 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panose="020B0604020202020204" pitchFamily="34" charset="0"/>
                <a:cs typeface="Arial" panose="020B0604020202020204" pitchFamily="34" charset="0"/>
              </a:rPr>
              <a:t>22: 28 عِنْدَئِذٍ أَنْطَقَ الرَّبُّ الأَتَانَ، فَقَالَتْ لِبَلْعَامَ: «مَاذَا جَنَيْتُ حَتَّى ضَرَبْتَنِي الْآنَ ثَلاثَ دَفْعَاتٍ؟»</a:t>
            </a:r>
          </a:p>
          <a:p>
            <a:pPr algn="r" eaLnBrk="1" hangingPunct="1">
              <a:spcBef>
                <a:spcPct val="0"/>
              </a:spcBef>
            </a:pPr>
            <a:r>
              <a:rPr lang="ar-JO" b="1" dirty="0">
                <a:latin typeface="Arial" panose="020B0604020202020204" pitchFamily="34" charset="0"/>
                <a:cs typeface="Arial" panose="020B0604020202020204" pitchFamily="34" charset="0"/>
              </a:rPr>
              <a:t>22: 29 فَقَالَ بَلْعَامُ: «لأَنَّكِ سَخَرْتِ مِنِّي. لَوْ كَانَ فِي يَدِي سَيْفٌ لَكُنْتُ قَدْ قَتَلْتُكِ».</a:t>
            </a:r>
          </a:p>
          <a:p>
            <a:pPr algn="r" eaLnBrk="1" hangingPunct="1">
              <a:spcBef>
                <a:spcPct val="0"/>
              </a:spcBef>
            </a:pPr>
            <a:r>
              <a:rPr lang="ar-JO" b="1" dirty="0">
                <a:latin typeface="Arial" panose="020B0604020202020204" pitchFamily="34" charset="0"/>
                <a:cs typeface="Arial" panose="020B0604020202020204" pitchFamily="34" charset="0"/>
              </a:rPr>
              <a:t>22: 30 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panose="020B0604020202020204" pitchFamily="34" charset="0"/>
                <a:cs typeface="Arial" panose="020B0604020202020204" pitchFamily="34" charset="0"/>
              </a:rPr>
              <a:t>22: 31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panose="020B0604020202020204" pitchFamily="34" charset="0"/>
                <a:cs typeface="Arial" panose="020B0604020202020204" pitchFamily="34" charset="0"/>
              </a:rPr>
              <a:t>22: 32- 33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panose="020B0604020202020204" pitchFamily="34" charset="0"/>
                <a:cs typeface="Arial" panose="020B0604020202020204" pitchFamily="34" charset="0"/>
              </a:rPr>
              <a:t>22: 34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panose="020B0604020202020204" pitchFamily="34" charset="0"/>
                <a:cs typeface="Arial" panose="020B0604020202020204" pitchFamily="34" charset="0"/>
              </a:rPr>
              <a:t>22: 35 فَقَالَ مَلاكُ الرَّبِّ لِبَلْعَامَ: «امْضِ مَعَ الرِّجَالِ، وَلَكِنْ عَلَيْكَ أَنْ تَنْطِقَ بِمَا آمُرُكَ بِهِ فَقَطْ». فَانْطَلَقَ بَلْعَامُ مَعَ رُؤَسَاءِ بَالاقَ.</a:t>
            </a:r>
          </a:p>
          <a:p>
            <a:pPr algn="r" eaLnBrk="1" hangingPunct="1">
              <a:spcBef>
                <a:spcPct val="0"/>
              </a:spcBef>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219063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52FB2D-6305-BA48-9D9F-880B8ABE286D}"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798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DEA3C1-4041-6748-A565-6425CA96D4AF}"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75</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80</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81</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82</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7D31C4-9994-3546-9E82-029DF39EC6BF}" type="slidenum">
              <a:rPr lang="en-US" sz="1200">
                <a:solidFill>
                  <a:prstClr val="black"/>
                </a:solidFill>
              </a:rPr>
              <a:pPr eaLnBrk="1" hangingPunct="1"/>
              <a:t>83</a:t>
            </a:fld>
            <a:endParaRPr lang="en-US" sz="1200">
              <a:solidFill>
                <a:prstClr val="black"/>
              </a:solidFill>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037374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b="1" dirty="0">
                <a:latin typeface="Arial" panose="020B0604020202020204" pitchFamily="34" charset="0"/>
                <a:cs typeface="Arial" panose="020B0604020202020204" pitchFamily="34" charset="0"/>
              </a:rPr>
              <a:t>الانفجار العظيم: الموت الحراري (الكون البارد، المظلم) أم الانسحاق العظيم (الكون المنهار)؟ أو...</a:t>
            </a:r>
          </a:p>
          <a:p>
            <a:pPr algn="r" rtl="1">
              <a:defRPr/>
            </a:pPr>
            <a:r>
              <a:rPr lang="ar-SA" b="1" dirty="0">
                <a:latin typeface="Arial" panose="020B0604020202020204" pitchFamily="34" charset="0"/>
                <a:cs typeface="Arial" panose="020B0604020202020204" pitchFamily="34" charset="0"/>
              </a:rPr>
              <a:t>الكتاب المقدس: الموت الحراري حرفيًا ثم سموات جديدة وأرضًا جديدة؟ </a:t>
            </a:r>
          </a:p>
        </p:txBody>
      </p:sp>
      <p:sp>
        <p:nvSpPr>
          <p:cNvPr id="4" name="Slide Number Placeholder 3"/>
          <p:cNvSpPr>
            <a:spLocks noGrp="1"/>
          </p:cNvSpPr>
          <p:nvPr>
            <p:ph type="sldNum" sz="quarter" idx="5"/>
          </p:nvPr>
        </p:nvSpPr>
        <p:spPr/>
        <p:txBody>
          <a:bodyPr/>
          <a:lstStyle/>
          <a:p>
            <a:pPr>
              <a:defRPr/>
            </a:pPr>
            <a:fld id="{9877CCF3-8485-8047-B6F6-BC6878A86CA4}" type="slidenum">
              <a:rPr lang="en-US" smtClean="0">
                <a:solidFill>
                  <a:prstClr val="black"/>
                </a:solidFill>
              </a:rPr>
              <a:pPr>
                <a:defRPr/>
              </a:pPr>
              <a:t>84</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79811" name="Rectangle 3"/>
          <p:cNvSpPr>
            <a:spLocks noGrp="1" noChangeArrowheads="1"/>
          </p:cNvSpPr>
          <p:nvPr>
            <p:ph type="body" idx="1"/>
          </p:nvPr>
        </p:nvSpPr>
        <p:spPr/>
        <p:txBody>
          <a:bodyPr/>
          <a:lstStyle/>
          <a:p>
            <a:pPr algn="r" rtl="1" eaLnBrk="1" hangingPunct="1">
              <a:defRPr/>
            </a:pPr>
            <a:r>
              <a:rPr lang="ar-SA" b="1" dirty="0">
                <a:latin typeface="Arial" panose="020B0604020202020204" pitchFamily="34" charset="0"/>
                <a:cs typeface="Arial" panose="020B0604020202020204" pitchFamily="34" charset="0"/>
              </a:rPr>
              <a:t>ترى وجهة النظر العلمانية للعالم أن العالم يبدأ بالحرارة ثم يبرد في خمول الحرارة الذي يستغرق مليارات السنين.</a:t>
            </a:r>
          </a:p>
          <a:p>
            <a:pPr algn="r" rtl="1" eaLnBrk="1" hangingPunct="1">
              <a:defRPr/>
            </a:pPr>
            <a:r>
              <a:rPr lang="ar-SA" b="1" dirty="0">
                <a:latin typeface="Arial" panose="020B0604020202020204" pitchFamily="34" charset="0"/>
                <a:cs typeface="Arial" panose="020B0604020202020204" pitchFamily="34" charset="0"/>
              </a:rPr>
              <a:t>يُظهر التعليم الكتابي حقيقة الله – أن العالم بدأ بمناخ معتدل لكنه سينتهي بحرارة شديدة (2 بطرس 3: 10) قبل أن يجدده الرب ليدوم إلى الأبد. </a:t>
            </a:r>
          </a:p>
        </p:txBody>
      </p:sp>
    </p:spTree>
    <p:extLst>
      <p:ext uri="{BB962C8B-B14F-4D97-AF65-F5344CB8AC3E}">
        <p14:creationId xmlns:p14="http://schemas.microsoft.com/office/powerpoint/2010/main" val="13775011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88</a:t>
            </a:fld>
            <a:endParaRPr lang="en-US"/>
          </a:p>
        </p:txBody>
      </p:sp>
    </p:spTree>
    <p:extLst>
      <p:ext uri="{BB962C8B-B14F-4D97-AF65-F5344CB8AC3E}">
        <p14:creationId xmlns:p14="http://schemas.microsoft.com/office/powerpoint/2010/main" val="652130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2215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915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6941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3040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26" charset="2"/>
              <a:buNone/>
              <a:defRPr b="1" i="0">
                <a:solidFill>
                  <a:schemeClr val="tx2"/>
                </a:solidFill>
                <a:latin typeface="Arial" panose="020B0604020202020204" pitchFamily="34" charset="0"/>
              </a:defRPr>
            </a:lvl1pPr>
          </a:lstStyle>
          <a:p>
            <a:r>
              <a:rPr lang="en-US"/>
              <a:t>Click to edit Master subtitle style</a:t>
            </a:r>
          </a:p>
        </p:txBody>
      </p:sp>
      <p:sp>
        <p:nvSpPr>
          <p:cNvPr id="230411" name="Rectangle 11"/>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a:p>
        </p:txBody>
      </p:sp>
      <p:sp>
        <p:nvSpPr>
          <p:cNvPr id="11" name="Rectangle 10"/>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4F7599F3-3545-204F-B3B9-103B71590489}" type="slidenum">
              <a:rPr lang="en-US"/>
              <a:pPr>
                <a:defRPr/>
              </a:pPr>
              <a:t>‹#›</a:t>
            </a:fld>
            <a:endParaRPr lang="en-US"/>
          </a:p>
        </p:txBody>
      </p:sp>
    </p:spTree>
    <p:extLst>
      <p:ext uri="{BB962C8B-B14F-4D97-AF65-F5344CB8AC3E}">
        <p14:creationId xmlns:p14="http://schemas.microsoft.com/office/powerpoint/2010/main" val="34062444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F8C9A-C227-2C49-B032-3B0678DAC127}" type="slidenum">
              <a:rPr lang="en-US"/>
              <a:pPr>
                <a:defRPr/>
              </a:pPr>
              <a:t>‹#›</a:t>
            </a:fld>
            <a:endParaRPr lang="en-US"/>
          </a:p>
        </p:txBody>
      </p:sp>
    </p:spTree>
    <p:extLst>
      <p:ext uri="{BB962C8B-B14F-4D97-AF65-F5344CB8AC3E}">
        <p14:creationId xmlns:p14="http://schemas.microsoft.com/office/powerpoint/2010/main" val="4066982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58B5B1-73BA-5E4E-8BE9-53930CA8D26D}" type="slidenum">
              <a:rPr lang="en-US"/>
              <a:pPr>
                <a:defRPr/>
              </a:pPr>
              <a:t>‹#›</a:t>
            </a:fld>
            <a:endParaRPr lang="en-US"/>
          </a:p>
        </p:txBody>
      </p:sp>
    </p:spTree>
    <p:extLst>
      <p:ext uri="{BB962C8B-B14F-4D97-AF65-F5344CB8AC3E}">
        <p14:creationId xmlns:p14="http://schemas.microsoft.com/office/powerpoint/2010/main" val="14005845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9037579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2589607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2319968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063070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DBA233-AB15-9E4E-8F0B-40A4981B6506}" type="slidenum">
              <a:rPr lang="en-US"/>
              <a:pPr>
                <a:defRPr/>
              </a:pPr>
              <a:t>‹#›</a:t>
            </a:fld>
            <a:endParaRPr lang="en-US"/>
          </a:p>
        </p:txBody>
      </p:sp>
    </p:spTree>
    <p:extLst>
      <p:ext uri="{BB962C8B-B14F-4D97-AF65-F5344CB8AC3E}">
        <p14:creationId xmlns:p14="http://schemas.microsoft.com/office/powerpoint/2010/main" val="34054433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5425064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6956914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491400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639047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1214664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5048116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39506952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pPr>
                <a:defRPr/>
              </a:pPr>
              <a:t>‹#›</a:t>
            </a:fld>
            <a:endParaRPr lang="en-US" dirty="0"/>
          </a:p>
        </p:txBody>
      </p:sp>
    </p:spTree>
    <p:extLst>
      <p:ext uri="{BB962C8B-B14F-4D97-AF65-F5344CB8AC3E}">
        <p14:creationId xmlns:p14="http://schemas.microsoft.com/office/powerpoint/2010/main" val="6558436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pPr>
                <a:defRPr/>
              </a:pPr>
              <a:t>‹#›</a:t>
            </a:fld>
            <a:endParaRPr lang="en-US" dirty="0"/>
          </a:p>
        </p:txBody>
      </p:sp>
    </p:spTree>
    <p:extLst>
      <p:ext uri="{BB962C8B-B14F-4D97-AF65-F5344CB8AC3E}">
        <p14:creationId xmlns:p14="http://schemas.microsoft.com/office/powerpoint/2010/main" val="32972050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pPr>
                <a:defRPr/>
              </a:pPr>
              <a:t>‹#›</a:t>
            </a:fld>
            <a:endParaRPr lang="en-US" dirty="0"/>
          </a:p>
        </p:txBody>
      </p:sp>
    </p:spTree>
    <p:extLst>
      <p:ext uri="{BB962C8B-B14F-4D97-AF65-F5344CB8AC3E}">
        <p14:creationId xmlns:p14="http://schemas.microsoft.com/office/powerpoint/2010/main" val="1477786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8C33C5-3D56-E342-82EA-64781C37D551}" type="slidenum">
              <a:rPr lang="en-US"/>
              <a:pPr>
                <a:defRPr/>
              </a:pPr>
              <a:t>‹#›</a:t>
            </a:fld>
            <a:endParaRPr lang="en-US"/>
          </a:p>
        </p:txBody>
      </p:sp>
    </p:spTree>
    <p:extLst>
      <p:ext uri="{BB962C8B-B14F-4D97-AF65-F5344CB8AC3E}">
        <p14:creationId xmlns:p14="http://schemas.microsoft.com/office/powerpoint/2010/main" val="4101067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pPr>
                <a:defRPr/>
              </a:pPr>
              <a:t>‹#›</a:t>
            </a:fld>
            <a:endParaRPr lang="en-US" dirty="0"/>
          </a:p>
        </p:txBody>
      </p:sp>
    </p:spTree>
    <p:extLst>
      <p:ext uri="{BB962C8B-B14F-4D97-AF65-F5344CB8AC3E}">
        <p14:creationId xmlns:p14="http://schemas.microsoft.com/office/powerpoint/2010/main" val="20166169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pPr>
                <a:defRPr/>
              </a:pPr>
              <a:t>‹#›</a:t>
            </a:fld>
            <a:endParaRPr lang="en-US" dirty="0"/>
          </a:p>
        </p:txBody>
      </p:sp>
    </p:spTree>
    <p:extLst>
      <p:ext uri="{BB962C8B-B14F-4D97-AF65-F5344CB8AC3E}">
        <p14:creationId xmlns:p14="http://schemas.microsoft.com/office/powerpoint/2010/main" val="41612010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pPr>
                <a:defRPr/>
              </a:pPr>
              <a:t>‹#›</a:t>
            </a:fld>
            <a:endParaRPr lang="en-US" dirty="0"/>
          </a:p>
        </p:txBody>
      </p:sp>
    </p:spTree>
    <p:extLst>
      <p:ext uri="{BB962C8B-B14F-4D97-AF65-F5344CB8AC3E}">
        <p14:creationId xmlns:p14="http://schemas.microsoft.com/office/powerpoint/2010/main" val="186317663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pPr>
                <a:defRPr/>
              </a:pPr>
              <a:t>‹#›</a:t>
            </a:fld>
            <a:endParaRPr lang="en-US" dirty="0"/>
          </a:p>
        </p:txBody>
      </p:sp>
    </p:spTree>
    <p:extLst>
      <p:ext uri="{BB962C8B-B14F-4D97-AF65-F5344CB8AC3E}">
        <p14:creationId xmlns:p14="http://schemas.microsoft.com/office/powerpoint/2010/main" val="29167093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pPr>
                <a:defRPr/>
              </a:pPr>
              <a:t>‹#›</a:t>
            </a:fld>
            <a:endParaRPr lang="en-US" dirty="0"/>
          </a:p>
        </p:txBody>
      </p:sp>
    </p:spTree>
    <p:extLst>
      <p:ext uri="{BB962C8B-B14F-4D97-AF65-F5344CB8AC3E}">
        <p14:creationId xmlns:p14="http://schemas.microsoft.com/office/powerpoint/2010/main" val="30110766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pPr>
                <a:defRPr/>
              </a:pPr>
              <a:t>‹#›</a:t>
            </a:fld>
            <a:endParaRPr lang="en-US" dirty="0"/>
          </a:p>
        </p:txBody>
      </p:sp>
    </p:spTree>
    <p:extLst>
      <p:ext uri="{BB962C8B-B14F-4D97-AF65-F5344CB8AC3E}">
        <p14:creationId xmlns:p14="http://schemas.microsoft.com/office/powerpoint/2010/main" val="36830420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pPr>
                <a:defRPr/>
              </a:pPr>
              <a:t>‹#›</a:t>
            </a:fld>
            <a:endParaRPr lang="en-US" dirty="0"/>
          </a:p>
        </p:txBody>
      </p:sp>
    </p:spTree>
    <p:extLst>
      <p:ext uri="{BB962C8B-B14F-4D97-AF65-F5344CB8AC3E}">
        <p14:creationId xmlns:p14="http://schemas.microsoft.com/office/powerpoint/2010/main" val="18104396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pPr>
                <a:defRPr/>
              </a:pPr>
              <a:t>‹#›</a:t>
            </a:fld>
            <a:endParaRPr lang="en-US" dirty="0"/>
          </a:p>
        </p:txBody>
      </p:sp>
    </p:spTree>
    <p:extLst>
      <p:ext uri="{BB962C8B-B14F-4D97-AF65-F5344CB8AC3E}">
        <p14:creationId xmlns:p14="http://schemas.microsoft.com/office/powerpoint/2010/main" val="40913567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26250838"/>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06392239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0D348F-3DE6-2249-92A8-A09C547E3FEA}" type="slidenum">
              <a:rPr lang="en-US"/>
              <a:pPr>
                <a:defRPr/>
              </a:pPr>
              <a:t>‹#›</a:t>
            </a:fld>
            <a:endParaRPr lang="en-US"/>
          </a:p>
        </p:txBody>
      </p:sp>
    </p:spTree>
    <p:extLst>
      <p:ext uri="{BB962C8B-B14F-4D97-AF65-F5344CB8AC3E}">
        <p14:creationId xmlns:p14="http://schemas.microsoft.com/office/powerpoint/2010/main" val="29427680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358858384"/>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554039664"/>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73908543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16371650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61048226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065662120"/>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277674734"/>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72853868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207877055"/>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785484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C17065-3A10-1940-BA2E-A17307DA7AFA}" type="slidenum">
              <a:rPr lang="en-US"/>
              <a:pPr>
                <a:defRPr/>
              </a:pPr>
              <a:t>‹#›</a:t>
            </a:fld>
            <a:endParaRPr lang="en-US"/>
          </a:p>
        </p:txBody>
      </p:sp>
    </p:spTree>
    <p:extLst>
      <p:ext uri="{BB962C8B-B14F-4D97-AF65-F5344CB8AC3E}">
        <p14:creationId xmlns:p14="http://schemas.microsoft.com/office/powerpoint/2010/main" val="378976605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8966388"/>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1462150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865443363"/>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2598058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98739902"/>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5216590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0940496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03727139"/>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8842882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a:pPr defTabSz="457150" fontAlgn="auto">
                <a:spcBef>
                  <a:spcPts val="0"/>
                </a:spcBef>
                <a:spcAft>
                  <a:spcPts val="0"/>
                </a:spcAft>
                <a:defRPr/>
              </a:pPr>
              <a:t>‹#›</a:t>
            </a:fld>
            <a:endParaRPr lang="en-US"/>
          </a:p>
        </p:txBody>
      </p:sp>
    </p:spTree>
    <p:extLst>
      <p:ext uri="{BB962C8B-B14F-4D97-AF65-F5344CB8AC3E}">
        <p14:creationId xmlns:p14="http://schemas.microsoft.com/office/powerpoint/2010/main" val="354423293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B3940A-8B39-D444-8294-11DA67913749}" type="slidenum">
              <a:rPr lang="en-US"/>
              <a:pPr>
                <a:defRPr/>
              </a:pPr>
              <a:t>‹#›</a:t>
            </a:fld>
            <a:endParaRPr lang="en-US"/>
          </a:p>
        </p:txBody>
      </p:sp>
    </p:spTree>
    <p:extLst>
      <p:ext uri="{BB962C8B-B14F-4D97-AF65-F5344CB8AC3E}">
        <p14:creationId xmlns:p14="http://schemas.microsoft.com/office/powerpoint/2010/main" val="17716950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5440081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2351692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982163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850584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455926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102377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750747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226009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548945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098468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07D211-F257-DA40-B89B-19EF4F72C8C7}" type="slidenum">
              <a:rPr lang="en-US"/>
              <a:pPr>
                <a:defRPr/>
              </a:pPr>
              <a:t>‹#›</a:t>
            </a:fld>
            <a:endParaRPr lang="en-US"/>
          </a:p>
        </p:txBody>
      </p:sp>
    </p:spTree>
    <p:extLst>
      <p:ext uri="{BB962C8B-B14F-4D97-AF65-F5344CB8AC3E}">
        <p14:creationId xmlns:p14="http://schemas.microsoft.com/office/powerpoint/2010/main" val="36153267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43318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5958108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05593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C0B019-546D-B84F-9152-0431DEF24D8C}" type="slidenum">
              <a:rPr lang="en-US"/>
              <a:pPr>
                <a:defRPr/>
              </a:pPr>
              <a:t>‹#›</a:t>
            </a:fld>
            <a:endParaRPr lang="en-US"/>
          </a:p>
        </p:txBody>
      </p:sp>
    </p:spTree>
    <p:extLst>
      <p:ext uri="{BB962C8B-B14F-4D97-AF65-F5344CB8AC3E}">
        <p14:creationId xmlns:p14="http://schemas.microsoft.com/office/powerpoint/2010/main" val="1740010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77AFC6-2CF2-A04D-A6A6-48F0697C6D7D}" type="slidenum">
              <a:rPr lang="en-US"/>
              <a:pPr>
                <a:defRPr/>
              </a:pPr>
              <a:t>‹#›</a:t>
            </a:fld>
            <a:endParaRPr lang="en-US"/>
          </a:p>
        </p:txBody>
      </p:sp>
    </p:spTree>
    <p:extLst>
      <p:ext uri="{BB962C8B-B14F-4D97-AF65-F5344CB8AC3E}">
        <p14:creationId xmlns:p14="http://schemas.microsoft.com/office/powerpoint/2010/main" val="4175471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334DE5-D228-604B-A028-0297F64D38A4}" type="slidenum">
              <a:rPr lang="en-US"/>
              <a:pPr>
                <a:defRPr/>
              </a:pPr>
              <a:t>‹#›</a:t>
            </a:fld>
            <a:endParaRPr lang="en-US"/>
          </a:p>
        </p:txBody>
      </p:sp>
    </p:spTree>
    <p:extLst>
      <p:ext uri="{BB962C8B-B14F-4D97-AF65-F5344CB8AC3E}">
        <p14:creationId xmlns:p14="http://schemas.microsoft.com/office/powerpoint/2010/main" val="142317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9DA85B-F4D0-934F-83BE-D0A898C603B7}" type="slidenum">
              <a:rPr lang="en-US"/>
              <a:pPr>
                <a:defRPr/>
              </a:pPr>
              <a:t>‹#›</a:t>
            </a:fld>
            <a:endParaRPr lang="en-US"/>
          </a:p>
        </p:txBody>
      </p:sp>
    </p:spTree>
    <p:extLst>
      <p:ext uri="{BB962C8B-B14F-4D97-AF65-F5344CB8AC3E}">
        <p14:creationId xmlns:p14="http://schemas.microsoft.com/office/powerpoint/2010/main" val="3339162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B61A7-D4B0-3043-AD4E-009DEBB20AC1}" type="slidenum">
              <a:rPr lang="en-US"/>
              <a:pPr>
                <a:defRPr/>
              </a:pPr>
              <a:t>‹#›</a:t>
            </a:fld>
            <a:endParaRPr lang="en-US"/>
          </a:p>
        </p:txBody>
      </p:sp>
    </p:spTree>
    <p:extLst>
      <p:ext uri="{BB962C8B-B14F-4D97-AF65-F5344CB8AC3E}">
        <p14:creationId xmlns:p14="http://schemas.microsoft.com/office/powerpoint/2010/main" val="316977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255AE5-9284-E445-B696-2698959C16BF}" type="slidenum">
              <a:rPr lang="en-US"/>
              <a:pPr>
                <a:defRPr/>
              </a:pPr>
              <a:t>‹#›</a:t>
            </a:fld>
            <a:endParaRPr lang="en-US"/>
          </a:p>
        </p:txBody>
      </p:sp>
    </p:spTree>
    <p:extLst>
      <p:ext uri="{BB962C8B-B14F-4D97-AF65-F5344CB8AC3E}">
        <p14:creationId xmlns:p14="http://schemas.microsoft.com/office/powerpoint/2010/main" val="201157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7D3E41-9D8B-CD47-80BD-3E77729A5376}" type="slidenum">
              <a:rPr lang="en-US"/>
              <a:pPr>
                <a:defRPr/>
              </a:pPr>
              <a:t>‹#›</a:t>
            </a:fld>
            <a:endParaRPr lang="en-US"/>
          </a:p>
        </p:txBody>
      </p:sp>
    </p:spTree>
    <p:extLst>
      <p:ext uri="{BB962C8B-B14F-4D97-AF65-F5344CB8AC3E}">
        <p14:creationId xmlns:p14="http://schemas.microsoft.com/office/powerpoint/2010/main" val="1209431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4C6C8-8022-B244-B5B8-4704037D262F}" type="slidenum">
              <a:rPr lang="en-US"/>
              <a:pPr>
                <a:defRPr/>
              </a:pPr>
              <a:t>‹#›</a:t>
            </a:fld>
            <a:endParaRPr lang="en-US"/>
          </a:p>
        </p:txBody>
      </p:sp>
    </p:spTree>
    <p:extLst>
      <p:ext uri="{BB962C8B-B14F-4D97-AF65-F5344CB8AC3E}">
        <p14:creationId xmlns:p14="http://schemas.microsoft.com/office/powerpoint/2010/main" val="1226489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1CE23-7F37-7E4F-AE07-9F2DA40249B5}" type="slidenum">
              <a:rPr lang="en-US"/>
              <a:pPr>
                <a:defRPr/>
              </a:pPr>
              <a:t>‹#›</a:t>
            </a:fld>
            <a:endParaRPr lang="en-US"/>
          </a:p>
        </p:txBody>
      </p:sp>
    </p:spTree>
    <p:extLst>
      <p:ext uri="{BB962C8B-B14F-4D97-AF65-F5344CB8AC3E}">
        <p14:creationId xmlns:p14="http://schemas.microsoft.com/office/powerpoint/2010/main" val="79959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798D7-563A-9B4A-8CB5-33E303D7E276}" type="slidenum">
              <a:rPr lang="en-US"/>
              <a:pPr>
                <a:defRPr/>
              </a:pPr>
              <a:t>‹#›</a:t>
            </a:fld>
            <a:endParaRPr lang="en-US"/>
          </a:p>
        </p:txBody>
      </p:sp>
    </p:spTree>
    <p:extLst>
      <p:ext uri="{BB962C8B-B14F-4D97-AF65-F5344CB8AC3E}">
        <p14:creationId xmlns:p14="http://schemas.microsoft.com/office/powerpoint/2010/main" val="4032243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755FE3-8EDF-CC45-823C-489F29364014}" type="slidenum">
              <a:rPr lang="en-US"/>
              <a:pPr>
                <a:defRPr/>
              </a:pPr>
              <a:t>‹#›</a:t>
            </a:fld>
            <a:endParaRPr lang="en-US"/>
          </a:p>
        </p:txBody>
      </p:sp>
    </p:spTree>
    <p:extLst>
      <p:ext uri="{BB962C8B-B14F-4D97-AF65-F5344CB8AC3E}">
        <p14:creationId xmlns:p14="http://schemas.microsoft.com/office/powerpoint/2010/main" val="253537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651F43-79FA-604C-9702-E8722C9A8F07}" type="slidenum">
              <a:rPr lang="en-US"/>
              <a:pPr>
                <a:defRPr/>
              </a:pPr>
              <a:t>‹#›</a:t>
            </a:fld>
            <a:endParaRPr lang="en-US"/>
          </a:p>
        </p:txBody>
      </p:sp>
    </p:spTree>
    <p:extLst>
      <p:ext uri="{BB962C8B-B14F-4D97-AF65-F5344CB8AC3E}">
        <p14:creationId xmlns:p14="http://schemas.microsoft.com/office/powerpoint/2010/main" val="1981888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9A2235-4AAA-FE4C-BE81-C55C376431DC}" type="slidenum">
              <a:rPr lang="en-US"/>
              <a:pPr>
                <a:defRPr/>
              </a:pPr>
              <a:t>‹#›</a:t>
            </a:fld>
            <a:endParaRPr lang="en-US"/>
          </a:p>
        </p:txBody>
      </p:sp>
    </p:spTree>
    <p:extLst>
      <p:ext uri="{BB962C8B-B14F-4D97-AF65-F5344CB8AC3E}">
        <p14:creationId xmlns:p14="http://schemas.microsoft.com/office/powerpoint/2010/main" val="2495956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4056200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62275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26924491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4073037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35741082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3846217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23843260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131786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3300635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3847762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3055826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990635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25742220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4098568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37588123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28C69F-1260-304A-B6B1-EA51CD69B7A1}" type="slidenum">
              <a:rPr lang="en-US"/>
              <a:pPr>
                <a:defRPr/>
              </a:pPr>
              <a:t>‹#›</a:t>
            </a:fld>
            <a:endParaRPr lang="en-US"/>
          </a:p>
        </p:txBody>
      </p:sp>
    </p:spTree>
    <p:extLst>
      <p:ext uri="{BB962C8B-B14F-4D97-AF65-F5344CB8AC3E}">
        <p14:creationId xmlns:p14="http://schemas.microsoft.com/office/powerpoint/2010/main" val="33571093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634BC8-9712-464C-A581-534340FFAEF2}" type="slidenum">
              <a:rPr lang="en-US"/>
              <a:pPr>
                <a:defRPr/>
              </a:pPr>
              <a:t>‹#›</a:t>
            </a:fld>
            <a:endParaRPr lang="en-US"/>
          </a:p>
        </p:txBody>
      </p:sp>
    </p:spTree>
    <p:extLst>
      <p:ext uri="{BB962C8B-B14F-4D97-AF65-F5344CB8AC3E}">
        <p14:creationId xmlns:p14="http://schemas.microsoft.com/office/powerpoint/2010/main" val="1020719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359818-3128-2F42-8087-0DD1E07B2581}" type="slidenum">
              <a:rPr lang="en-US"/>
              <a:pPr>
                <a:defRPr/>
              </a:pPr>
              <a:t>‹#›</a:t>
            </a:fld>
            <a:endParaRPr lang="en-US"/>
          </a:p>
        </p:txBody>
      </p:sp>
    </p:spTree>
    <p:extLst>
      <p:ext uri="{BB962C8B-B14F-4D97-AF65-F5344CB8AC3E}">
        <p14:creationId xmlns:p14="http://schemas.microsoft.com/office/powerpoint/2010/main" val="1843506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B689B-F15E-744A-B9D3-D71544618447}" type="slidenum">
              <a:rPr lang="en-US"/>
              <a:pPr>
                <a:defRPr/>
              </a:pPr>
              <a:t>‹#›</a:t>
            </a:fld>
            <a:endParaRPr lang="en-US"/>
          </a:p>
        </p:txBody>
      </p:sp>
    </p:spTree>
    <p:extLst>
      <p:ext uri="{BB962C8B-B14F-4D97-AF65-F5344CB8AC3E}">
        <p14:creationId xmlns:p14="http://schemas.microsoft.com/office/powerpoint/2010/main" val="21503895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F66196-142F-B346-A1D2-B410EC2BC8A1}" type="slidenum">
              <a:rPr lang="en-US"/>
              <a:pPr>
                <a:defRPr/>
              </a:pPr>
              <a:t>‹#›</a:t>
            </a:fld>
            <a:endParaRPr lang="en-US"/>
          </a:p>
        </p:txBody>
      </p:sp>
    </p:spTree>
    <p:extLst>
      <p:ext uri="{BB962C8B-B14F-4D97-AF65-F5344CB8AC3E}">
        <p14:creationId xmlns:p14="http://schemas.microsoft.com/office/powerpoint/2010/main" val="3670825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F76564-A09D-AA40-BF92-8CB68575123B}" type="slidenum">
              <a:rPr lang="en-US"/>
              <a:pPr>
                <a:defRPr/>
              </a:pPr>
              <a:t>‹#›</a:t>
            </a:fld>
            <a:endParaRPr lang="en-US"/>
          </a:p>
        </p:txBody>
      </p:sp>
    </p:spTree>
    <p:extLst>
      <p:ext uri="{BB962C8B-B14F-4D97-AF65-F5344CB8AC3E}">
        <p14:creationId xmlns:p14="http://schemas.microsoft.com/office/powerpoint/2010/main" val="20988912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DF745F-3350-EC4C-B83E-F76588B9438E}" type="slidenum">
              <a:rPr lang="en-US"/>
              <a:pPr>
                <a:defRPr/>
              </a:pPr>
              <a:t>‹#›</a:t>
            </a:fld>
            <a:endParaRPr lang="en-US"/>
          </a:p>
        </p:txBody>
      </p:sp>
    </p:spTree>
    <p:extLst>
      <p:ext uri="{BB962C8B-B14F-4D97-AF65-F5344CB8AC3E}">
        <p14:creationId xmlns:p14="http://schemas.microsoft.com/office/powerpoint/2010/main" val="12417515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8D100E-45F0-054B-94B6-7A7E83647ADD}" type="slidenum">
              <a:rPr lang="en-US"/>
              <a:pPr>
                <a:defRPr/>
              </a:pPr>
              <a:t>‹#›</a:t>
            </a:fld>
            <a:endParaRPr lang="en-US"/>
          </a:p>
        </p:txBody>
      </p:sp>
    </p:spTree>
    <p:extLst>
      <p:ext uri="{BB962C8B-B14F-4D97-AF65-F5344CB8AC3E}">
        <p14:creationId xmlns:p14="http://schemas.microsoft.com/office/powerpoint/2010/main" val="370810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EACB60-E0E3-B14B-9187-2F7B228ECDED}" type="slidenum">
              <a:rPr lang="en-US"/>
              <a:pPr>
                <a:defRPr/>
              </a:pPr>
              <a:t>‹#›</a:t>
            </a:fld>
            <a:endParaRPr lang="en-US"/>
          </a:p>
        </p:txBody>
      </p:sp>
    </p:spTree>
    <p:extLst>
      <p:ext uri="{BB962C8B-B14F-4D97-AF65-F5344CB8AC3E}">
        <p14:creationId xmlns:p14="http://schemas.microsoft.com/office/powerpoint/2010/main" val="30300850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48F7BB-65D6-0F4C-85A1-529484B414DB}" type="slidenum">
              <a:rPr lang="en-US"/>
              <a:pPr>
                <a:defRPr/>
              </a:pPr>
              <a:t>‹#›</a:t>
            </a:fld>
            <a:endParaRPr lang="en-US"/>
          </a:p>
        </p:txBody>
      </p:sp>
    </p:spTree>
    <p:extLst>
      <p:ext uri="{BB962C8B-B14F-4D97-AF65-F5344CB8AC3E}">
        <p14:creationId xmlns:p14="http://schemas.microsoft.com/office/powerpoint/2010/main" val="2942946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6370D-7B5B-8A42-AA0F-5B158A11463E}" type="slidenum">
              <a:rPr lang="en-US"/>
              <a:pPr>
                <a:defRPr/>
              </a:pPr>
              <a:t>‹#›</a:t>
            </a:fld>
            <a:endParaRPr lang="en-US"/>
          </a:p>
        </p:txBody>
      </p:sp>
    </p:spTree>
    <p:extLst>
      <p:ext uri="{BB962C8B-B14F-4D97-AF65-F5344CB8AC3E}">
        <p14:creationId xmlns:p14="http://schemas.microsoft.com/office/powerpoint/2010/main" val="10055842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5354B7-141A-D941-9203-8C31893F2617}" type="slidenum">
              <a:rPr lang="en-US"/>
              <a:pPr>
                <a:defRPr/>
              </a:pPr>
              <a:t>‹#›</a:t>
            </a:fld>
            <a:endParaRPr lang="en-US"/>
          </a:p>
        </p:txBody>
      </p:sp>
    </p:spTree>
    <p:extLst>
      <p:ext uri="{BB962C8B-B14F-4D97-AF65-F5344CB8AC3E}">
        <p14:creationId xmlns:p14="http://schemas.microsoft.com/office/powerpoint/2010/main" val="21785861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3B89DC-3B9D-1644-80FA-D6E30CEB8097}" type="slidenum">
              <a:rPr lang="en-US"/>
              <a:pPr>
                <a:defRPr/>
              </a:pPr>
              <a:t>‹#›</a:t>
            </a:fld>
            <a:endParaRPr lang="en-US"/>
          </a:p>
        </p:txBody>
      </p:sp>
    </p:spTree>
    <p:extLst>
      <p:ext uri="{BB962C8B-B14F-4D97-AF65-F5344CB8AC3E}">
        <p14:creationId xmlns:p14="http://schemas.microsoft.com/office/powerpoint/2010/main" val="29006094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B15D9E-1AAE-C14C-8EF0-05296192A0CB}" type="slidenum">
              <a:rPr lang="en-US"/>
              <a:pPr>
                <a:defRPr/>
              </a:pPr>
              <a:t>‹#›</a:t>
            </a:fld>
            <a:endParaRPr lang="en-US"/>
          </a:p>
        </p:txBody>
      </p:sp>
    </p:spTree>
    <p:extLst>
      <p:ext uri="{BB962C8B-B14F-4D97-AF65-F5344CB8AC3E}">
        <p14:creationId xmlns:p14="http://schemas.microsoft.com/office/powerpoint/2010/main" val="13824297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C6A7EA-9D05-DD4A-9F5C-D0F30384E0FE}" type="slidenum">
              <a:rPr lang="en-US"/>
              <a:pPr>
                <a:defRPr/>
              </a:pPr>
              <a:t>‹#›</a:t>
            </a:fld>
            <a:endParaRPr lang="en-US"/>
          </a:p>
        </p:txBody>
      </p:sp>
    </p:spTree>
    <p:extLst>
      <p:ext uri="{BB962C8B-B14F-4D97-AF65-F5344CB8AC3E}">
        <p14:creationId xmlns:p14="http://schemas.microsoft.com/office/powerpoint/2010/main" val="611970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15BC4-D013-A545-800E-98C5CB3B8D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1E33C1-DAE5-734B-8C61-BD952A448D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181262-3BAF-8248-A826-423EAB53F8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DDF3FC-01ED-6F47-8CDD-BF27169620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D3FADB-CC7D-1A48-8D94-4BA7F24EC9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8C1340-F5A4-3C4A-A4EA-FEFD22649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B45AF4-B369-6A44-BF5C-E9C3ADA3C7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6861F7-9588-C549-8C04-BDE5427F4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124457-E6D6-EB4C-AD49-DB998C4C19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9B6C-0705-5C40-9222-BD10D6B124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D28CE5-35BA-F94E-8278-D2291259A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5BC53BF-E25E-DC40-8723-AAA436F663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2B9B46B-229E-F445-8EC9-F5BF6FB37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26D80BF-6D77-C34B-9C9D-B6215D6A50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13578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B992560-F8D6-8D46-9D3E-67A3906E61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83B755D-37F7-F749-B7A1-0BA5DF1BE1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1253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B5E156A-0A84-A745-9F75-5730ADA394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84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076984-A7D7-2144-89DB-7F157250B2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C3A2C8-2209-6749-8A70-ECCB7D368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F6F69D3-3175-9F4F-9469-49C23AFAE4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CA5D419-3063-C744-84FD-5B3DF8ED7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AD218C-0FA7-1947-95A1-E090F16A96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222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13.xml"/><Relationship Id="rId1"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979669014"/>
      </p:ext>
    </p:extLst>
  </p:cSld>
  <p:clrMap bg1="lt1" tx1="dk1" bg2="lt2" tx2="dk2" accent1="accent1" accent2="accent2" accent3="accent3" accent4="accent4" accent5="accent5" accent6="accent6" hlink="hlink" folHlink="folHlink"/>
  <p:sldLayoutIdLst>
    <p:sldLayoutId id="2147488611" r:id="rId1"/>
    <p:sldLayoutId id="2147488612" r:id="rId2"/>
    <p:sldLayoutId id="2147488613" r:id="rId3"/>
    <p:sldLayoutId id="2147488614" r:id="rId4"/>
    <p:sldLayoutId id="2147488615" r:id="rId5"/>
    <p:sldLayoutId id="2147488616" r:id="rId6"/>
    <p:sldLayoutId id="2147488617" r:id="rId7"/>
    <p:sldLayoutId id="2147488618" r:id="rId8"/>
    <p:sldLayoutId id="2147488619" r:id="rId9"/>
    <p:sldLayoutId id="2147488620" r:id="rId10"/>
    <p:sldLayoutId id="21474886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chemeClr val="tx1"/>
                </a:solidFill>
                <a:latin typeface="Arial" panose="020B0604020202020204" pitchFamily="34" charset="0"/>
                <a:ea typeface="+mn-ea"/>
                <a:cs typeface="+mn-cs"/>
              </a:defRPr>
            </a:lvl1pPr>
          </a:lstStyle>
          <a:p>
            <a:pPr>
              <a:defRPr/>
            </a:pPr>
            <a:endParaRPr lang="en-US" dirty="0"/>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chemeClr val="tx1"/>
                </a:solidFill>
                <a:latin typeface="Arial" panose="020B0604020202020204" pitchFamily="34" charset="0"/>
                <a:ea typeface="+mn-ea"/>
                <a:cs typeface="+mn-cs"/>
              </a:defRPr>
            </a:lvl1pPr>
          </a:lstStyle>
          <a:p>
            <a:pPr>
              <a:defRPr/>
            </a:pPr>
            <a:endParaRPr lang="en-US" dirty="0"/>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a:defRPr/>
            </a:pPr>
            <a:fld id="{9A5F5C15-D590-5447-BDB4-880693D3692F}" type="slidenum">
              <a:rPr lang="en-US"/>
              <a:pPr>
                <a:defRPr/>
              </a:pPr>
              <a:t>‹#›</a:t>
            </a:fld>
            <a:endParaRPr lang="en-US" dirty="0"/>
          </a:p>
        </p:txBody>
      </p:sp>
    </p:spTree>
    <p:extLst>
      <p:ext uri="{BB962C8B-B14F-4D97-AF65-F5344CB8AC3E}">
        <p14:creationId xmlns:p14="http://schemas.microsoft.com/office/powerpoint/2010/main" val="1043067230"/>
      </p:ext>
    </p:extLst>
  </p:cSld>
  <p:clrMap bg1="lt1" tx1="dk1" bg2="lt2" tx2="dk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20899415"/>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a:pPr defTabSz="914300">
                <a:defRPr/>
              </a:pPr>
              <a:t>‹#›</a:t>
            </a:fld>
            <a:endParaRPr lang="en-US"/>
          </a:p>
        </p:txBody>
      </p:sp>
    </p:spTree>
    <p:extLst>
      <p:ext uri="{BB962C8B-B14F-4D97-AF65-F5344CB8AC3E}">
        <p14:creationId xmlns:p14="http://schemas.microsoft.com/office/powerpoint/2010/main" val="2314256243"/>
      </p:ext>
    </p:extLst>
  </p:cSld>
  <p:clrMap bg1="dk2" tx1="lt1" bg2="dk1" tx2="lt2" accent1="accent1" accent2="accent2" accent3="accent3" accent4="accent4" accent5="accent5" accent6="accent6" hlink="hlink" folHlink="folHlink"/>
  <p:sldLayoutIdLst>
    <p:sldLayoutId id="2147488684" r:id="rId1"/>
    <p:sldLayoutId id="2147488685" r:id="rId2"/>
    <p:sldLayoutId id="2147488686" r:id="rId3"/>
    <p:sldLayoutId id="2147488687" r:id="rId4"/>
    <p:sldLayoutId id="2147488688" r:id="rId5"/>
    <p:sldLayoutId id="2147488689" r:id="rId6"/>
    <p:sldLayoutId id="2147488690" r:id="rId7"/>
    <p:sldLayoutId id="2147488691" r:id="rId8"/>
    <p:sldLayoutId id="2147488692" r:id="rId9"/>
    <p:sldLayoutId id="2147488693" r:id="rId10"/>
    <p:sldLayoutId id="214748869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15052363"/>
      </p:ext>
    </p:extLst>
  </p:cSld>
  <p:clrMap bg1="lt1" tx1="dk1" bg2="lt2" tx2="dk2" accent1="accent1" accent2="accent2" accent3="accent3" accent4="accent4" accent5="accent5" accent6="accent6" hlink="hlink" folHlink="folHlink"/>
  <p:sldLayoutIdLst>
    <p:sldLayoutId id="2147488696" r:id="rId1"/>
    <p:sldLayoutId id="2147488697" r:id="rId2"/>
    <p:sldLayoutId id="2147488698" r:id="rId3"/>
    <p:sldLayoutId id="2147488699" r:id="rId4"/>
    <p:sldLayoutId id="2147488700" r:id="rId5"/>
    <p:sldLayoutId id="2147488701" r:id="rId6"/>
    <p:sldLayoutId id="2147488702" r:id="rId7"/>
    <p:sldLayoutId id="2147488703" r:id="rId8"/>
    <p:sldLayoutId id="2147488704" r:id="rId9"/>
    <p:sldLayoutId id="2147488705" r:id="rId10"/>
    <p:sldLayoutId id="2147488706" r:id="rId11"/>
    <p:sldLayoutId id="2147488707" r:id="rId12"/>
    <p:sldLayoutId id="214748870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3200400" cy="6858000"/>
            <a:chOff x="0" y="0"/>
            <a:chExt cx="2016" cy="4320"/>
          </a:xfrm>
        </p:grpSpPr>
        <p:sp>
          <p:nvSpPr>
            <p:cNvPr id="50188"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189"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50179"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kumimoji="1" lang="en-US"/>
          </a:p>
        </p:txBody>
      </p:sp>
      <p:sp>
        <p:nvSpPr>
          <p:cNvPr id="50180"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938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b="1" i="0">
                <a:latin typeface="Arial" panose="020B0604020202020204" pitchFamily="34" charset="0"/>
                <a:ea typeface="+mn-ea"/>
                <a:cs typeface="+mn-cs"/>
              </a:defRPr>
            </a:lvl1pPr>
          </a:lstStyle>
          <a:p>
            <a:pPr>
              <a:defRPr/>
            </a:pPr>
            <a:endParaRPr lang="en-US"/>
          </a:p>
        </p:txBody>
      </p:sp>
      <p:sp>
        <p:nvSpPr>
          <p:cNvPr id="22938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b="1" i="0">
                <a:latin typeface="Arial" panose="020B0604020202020204" pitchFamily="34" charset="0"/>
                <a:ea typeface="+mn-ea"/>
                <a:cs typeface="+mn-cs"/>
              </a:defRPr>
            </a:lvl1pPr>
          </a:lstStyle>
          <a:p>
            <a:pPr>
              <a:defRPr/>
            </a:pPr>
            <a:endParaRPr lang="en-US"/>
          </a:p>
        </p:txBody>
      </p:sp>
      <p:sp>
        <p:nvSpPr>
          <p:cNvPr id="229386" name="Rectangle 10"/>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i="0">
                <a:solidFill>
                  <a:schemeClr val="bg1"/>
                </a:solidFill>
                <a:latin typeface="Arial" panose="020B0604020202020204" pitchFamily="34" charset="0"/>
              </a:defRPr>
            </a:lvl1pPr>
          </a:lstStyle>
          <a:p>
            <a:pPr>
              <a:defRPr/>
            </a:pPr>
            <a:fld id="{87E0CA54-247E-964F-9859-E1A2C71357E0}" type="slidenum">
              <a:rPr lang="en-US"/>
              <a:pPr>
                <a:defRPr/>
              </a:pPr>
              <a:t>‹#›</a:t>
            </a:fld>
            <a:endParaRPr lang="en-US"/>
          </a:p>
        </p:txBody>
      </p:sp>
      <p:grpSp>
        <p:nvGrpSpPr>
          <p:cNvPr id="50185" name="Group 11"/>
          <p:cNvGrpSpPr>
            <a:grpSpLocks/>
          </p:cNvGrpSpPr>
          <p:nvPr/>
        </p:nvGrpSpPr>
        <p:grpSpPr bwMode="auto">
          <a:xfrm>
            <a:off x="228600" y="1981200"/>
            <a:ext cx="7391400" cy="319088"/>
            <a:chOff x="144" y="1248"/>
            <a:chExt cx="4656" cy="201"/>
          </a:xfrm>
        </p:grpSpPr>
        <p:sp>
          <p:nvSpPr>
            <p:cNvPr id="50186"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7"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8357" r:id="rId1"/>
    <p:sldLayoutId id="2147488203" r:id="rId2"/>
    <p:sldLayoutId id="2147488204" r:id="rId3"/>
    <p:sldLayoutId id="2147488205" r:id="rId4"/>
    <p:sldLayoutId id="2147488206" r:id="rId5"/>
    <p:sldLayoutId id="2147488207" r:id="rId6"/>
    <p:sldLayoutId id="2147488208" r:id="rId7"/>
    <p:sldLayoutId id="2147488209" r:id="rId8"/>
    <p:sldLayoutId id="2147488210" r:id="rId9"/>
    <p:sldLayoutId id="2147488211" r:id="rId10"/>
    <p:sldLayoutId id="2147488212"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26"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26" charset="0"/>
        </a:defRPr>
      </a:lvl6pPr>
      <a:lvl7pPr marL="914400" algn="l" rtl="0" fontAlgn="base">
        <a:lnSpc>
          <a:spcPct val="90000"/>
        </a:lnSpc>
        <a:spcBef>
          <a:spcPct val="0"/>
        </a:spcBef>
        <a:spcAft>
          <a:spcPct val="0"/>
        </a:spcAft>
        <a:defRPr sz="3600" b="1">
          <a:solidFill>
            <a:schemeClr val="tx2"/>
          </a:solidFill>
          <a:latin typeface="Arial" pitchFamily="26" charset="0"/>
        </a:defRPr>
      </a:lvl7pPr>
      <a:lvl8pPr marL="1371600" algn="l" rtl="0" fontAlgn="base">
        <a:lnSpc>
          <a:spcPct val="90000"/>
        </a:lnSpc>
        <a:spcBef>
          <a:spcPct val="0"/>
        </a:spcBef>
        <a:spcAft>
          <a:spcPct val="0"/>
        </a:spcAft>
        <a:defRPr sz="3600" b="1">
          <a:solidFill>
            <a:schemeClr val="tx2"/>
          </a:solidFill>
          <a:latin typeface="Arial" pitchFamily="26" charset="0"/>
        </a:defRPr>
      </a:lvl8pPr>
      <a:lvl9pPr marL="1828800" algn="l" rtl="0" fontAlgn="base">
        <a:lnSpc>
          <a:spcPct val="90000"/>
        </a:lnSpc>
        <a:spcBef>
          <a:spcPct val="0"/>
        </a:spcBef>
        <a:spcAft>
          <a:spcPct val="0"/>
        </a:spcAft>
        <a:defRPr sz="3600" b="1">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6pPr>
      <a:lvl7pPr marL="29718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7pPr>
      <a:lvl8pPr marL="34290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8pPr>
      <a:lvl9pPr marL="3886200" indent="-228600" algn="l" rtl="0" fontAlgn="base">
        <a:spcBef>
          <a:spcPct val="20000"/>
        </a:spcBef>
        <a:spcAft>
          <a:spcPct val="0"/>
        </a:spcAft>
        <a:buClr>
          <a:schemeClr val="tx1"/>
        </a:buClr>
        <a:buSzPct val="65000"/>
        <a:buFont typeface="Wingdings" pitchFamily="26" charset="2"/>
        <a:buChar char="l"/>
        <a:defRPr>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a:defRPr/>
            </a:pPr>
            <a:fld id="{B9F49838-CAC2-104E-BBD9-85F5994868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85E33E51-04C2-BB4A-A1F1-B0BFF9AB857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mn-cs"/>
              </a:defRPr>
            </a:lvl1pPr>
          </a:lstStyle>
          <a:p>
            <a:pPr>
              <a:defRPr/>
            </a:pPr>
            <a:fld id="{4A4212FB-3906-B544-BD69-39E7388E7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a:solidFill>
                <a:srgbClr val="000000"/>
              </a:solidFil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96856A60-F8A0-E942-A849-6B7B7AB465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3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3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3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3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8.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132.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119.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19.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1.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2.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35.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5.xml"/><Relationship Id="rId1" Type="http://schemas.openxmlformats.org/officeDocument/2006/relationships/slideLayout" Target="../slideLayouts/slideLayout132.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13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32.xml"/></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9.xml"/><Relationship Id="rId1" Type="http://schemas.openxmlformats.org/officeDocument/2006/relationships/slideLayout" Target="../slideLayouts/slideLayout45.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15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57.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2.xml"/><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1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90.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56.emf"/></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174.xml"/><Relationship Id="rId4" Type="http://schemas.openxmlformats.org/officeDocument/2006/relationships/image" Target="../media/image59.jpeg"/></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0.xml"/><Relationship Id="rId1" Type="http://schemas.openxmlformats.org/officeDocument/2006/relationships/slideLayout" Target="../slideLayouts/slideLayout169.xml"/></Relationships>
</file>

<file path=ppt/slides/_rels/slide7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3.xml"/><Relationship Id="rId1" Type="http://schemas.openxmlformats.org/officeDocument/2006/relationships/slideLayout" Target="../slideLayouts/slideLayout132.xml"/></Relationships>
</file>

<file path=ppt/slides/_rels/slide7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4.xml"/><Relationship Id="rId1" Type="http://schemas.openxmlformats.org/officeDocument/2006/relationships/slideLayout" Target="../slideLayouts/slideLayout13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2.xml"/><Relationship Id="rId1" Type="http://schemas.openxmlformats.org/officeDocument/2006/relationships/themeOverride" Target="../theme/themeOverride1.xml"/></Relationships>
</file>

<file path=ppt/slides/_rels/slide8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0.xml"/><Relationship Id="rId1" Type="http://schemas.openxmlformats.org/officeDocument/2006/relationships/slideLayout" Target="../slideLayouts/slideLayout80.xml"/><Relationship Id="rId5" Type="http://schemas.openxmlformats.org/officeDocument/2006/relationships/image" Target="../media/image64.png"/><Relationship Id="rId4"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86.xml"/></Relationships>
</file>

<file path=ppt/slides/_rels/slide8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0.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8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9.xml"/></Relationships>
</file>

<file path=ppt/slides/_rels/slide9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4.xml"/><Relationship Id="rId1" Type="http://schemas.openxmlformats.org/officeDocument/2006/relationships/slideLayout" Target="../slideLayouts/slideLayout132.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132.xml"/></Relationships>
</file>

<file path=ppt/slides/_rels/slide9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6.xml"/><Relationship Id="rId1" Type="http://schemas.openxmlformats.org/officeDocument/2006/relationships/slideLayout" Target="../slideLayouts/slideLayout132.xml"/></Relationships>
</file>

<file path=ppt/slides/_rels/slide9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70.emf"/><Relationship Id="rId4" Type="http://schemas.openxmlformats.org/officeDocument/2006/relationships/image" Target="../media/image69.gif"/></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132.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0.xml"/><Relationship Id="rId1" Type="http://schemas.openxmlformats.org/officeDocument/2006/relationships/slideLayout" Target="../slideLayouts/slideLayout13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9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189.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05986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ar-JO" sz="6600" dirty="0">
                <a:solidFill>
                  <a:schemeClr val="tx1"/>
                </a:solidFill>
                <a:ea typeface="ＭＳ Ｐゴシック" charset="0"/>
              </a:rPr>
              <a:t>كُن عارِفًا</a:t>
            </a:r>
            <a:endParaRPr lang="en-US" sz="66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د. ريك جريفيث</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96290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48188" y="310275"/>
            <a:ext cx="9168368" cy="6547725"/>
            <a:chOff x="-48188" y="310275"/>
            <a:chExt cx="9168368" cy="6547725"/>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179512"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48188" y="310275"/>
              <a:ext cx="7140468" cy="211061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44117" y="476672"/>
            <a:ext cx="6804247" cy="2592288"/>
          </a:xfrm>
          <a:noFill/>
          <a:effectLst/>
        </p:spPr>
        <p:txBody>
          <a:bodyPr/>
          <a:lstStyle/>
          <a:p>
            <a:pPr algn="r">
              <a:defRPr/>
            </a:pPr>
            <a:r>
              <a:rPr lang="ar-JO" sz="9600" dirty="0">
                <a:solidFill>
                  <a:srgbClr val="62A100"/>
                </a:solidFill>
                <a:effectLst>
                  <a:glow rad="127000">
                    <a:schemeClr val="bg1"/>
                  </a:glow>
                </a:effectLst>
                <a:ea typeface="ＭＳ Ｐゴシック" charset="0"/>
                <a:cs typeface="ＭＳ Ｐゴシック" charset="0"/>
              </a:rPr>
              <a:t>ال</a:t>
            </a:r>
            <a:r>
              <a:rPr lang="ar-JO" sz="9600" dirty="0">
                <a:solidFill>
                  <a:srgbClr val="62A100"/>
                </a:solidFill>
                <a:effectLst>
                  <a:glow rad="127000">
                    <a:schemeClr val="bg1"/>
                  </a:glow>
                </a:effectLst>
                <a:ea typeface="ＭＳ Ｐゴシック" charset="0"/>
              </a:rPr>
              <a:t>النموّ</a:t>
            </a:r>
            <a:br>
              <a:rPr lang="en-US" sz="9600" dirty="0">
                <a:solidFill>
                  <a:srgbClr val="62A100"/>
                </a:solidFill>
                <a:effectLst>
                  <a:glow rad="127000">
                    <a:schemeClr val="bg1"/>
                  </a:glow>
                </a:effectLst>
                <a:ea typeface="ＭＳ Ｐゴシック" charset="0"/>
                <a:cs typeface="ＭＳ Ｐゴシック" charset="0"/>
              </a:rPr>
            </a:br>
            <a:r>
              <a:rPr lang="en-US" sz="5400" dirty="0">
                <a:solidFill>
                  <a:srgbClr val="62A100"/>
                </a:solidFill>
                <a:effectLst>
                  <a:glow rad="127000">
                    <a:schemeClr val="bg1"/>
                  </a:glow>
                </a:effectLst>
                <a:ea typeface="ＭＳ Ｐゴシック" charset="0"/>
                <a:cs typeface="ＭＳ Ｐゴシック" charset="0"/>
              </a:rPr>
              <a:t> </a:t>
            </a:r>
            <a:r>
              <a:rPr lang="ar-JO" sz="5400" dirty="0">
                <a:solidFill>
                  <a:srgbClr val="62A100"/>
                </a:solidFill>
                <a:effectLst>
                  <a:glow rad="127000">
                    <a:schemeClr val="bg1"/>
                  </a:glow>
                </a:effectLst>
                <a:ea typeface="ＭＳ Ｐゴシック" charset="0"/>
              </a:rPr>
              <a:t>في الإيمان</a:t>
            </a:r>
            <a:endParaRPr lang="en-US" sz="5400" dirty="0">
              <a:solidFill>
                <a:srgbClr val="62A100"/>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7737807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3563889" y="2696247"/>
            <a:ext cx="5580112" cy="2592288"/>
          </a:xfrm>
          <a:noFill/>
          <a:effectLst/>
        </p:spPr>
        <p:txBody>
          <a:bodyPr/>
          <a:lstStyle/>
          <a:p>
            <a:pPr>
              <a:defRPr/>
            </a:pPr>
            <a:r>
              <a:rPr lang="ar-SA" sz="8000" dirty="0">
                <a:solidFill>
                  <a:srgbClr val="567B42"/>
                </a:solidFill>
                <a:effectLst>
                  <a:glow rad="127000">
                    <a:schemeClr val="bg1"/>
                  </a:glow>
                </a:effectLst>
                <a:ea typeface="ＭＳ Ｐゴシック" charset="0"/>
              </a:rPr>
              <a:t>ٱنْمُوا فِي</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ar-SA"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ٱلنِّعْمَةِ</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211235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260648"/>
            <a:ext cx="5724127" cy="3600400"/>
          </a:xfrm>
          <a:solidFill>
            <a:schemeClr val="bg1"/>
          </a:solidFill>
          <a:effectLst/>
        </p:spPr>
        <p:txBody>
          <a:bodyPr/>
          <a:lstStyle/>
          <a:p>
            <a:pPr>
              <a:defRPr/>
            </a:pPr>
            <a:r>
              <a:rPr lang="ar-SA" dirty="0">
                <a:solidFill>
                  <a:srgbClr val="1B932A"/>
                </a:solidFill>
                <a:effectLst>
                  <a:glow rad="127000">
                    <a:schemeClr val="bg1"/>
                  </a:glow>
                </a:effectLst>
                <a:ea typeface="ＭＳ Ｐゴシック" charset="0"/>
              </a:rPr>
              <a:t> ٱنْمُوا فِي ٱلنِّعْمَةِ</a:t>
            </a:r>
            <a:br>
              <a:rPr lang="ar-JO" dirty="0">
                <a:solidFill>
                  <a:srgbClr val="1B932A"/>
                </a:solidFill>
                <a:effectLst>
                  <a:glow rad="127000">
                    <a:schemeClr val="bg1"/>
                  </a:glow>
                </a:effectLst>
                <a:ea typeface="ＭＳ Ｐゴシック" charset="0"/>
              </a:rPr>
            </a:br>
            <a:r>
              <a:rPr lang="ar-SA" dirty="0">
                <a:solidFill>
                  <a:srgbClr val="1B932A"/>
                </a:solidFill>
                <a:effectLst>
                  <a:glow rad="127000">
                    <a:schemeClr val="bg1"/>
                  </a:glow>
                </a:effectLst>
                <a:ea typeface="ＭＳ Ｐゴシック" charset="0"/>
              </a:rPr>
              <a:t> وَفِي مَعْرِفَةِ رَبِّنَا</a:t>
            </a:r>
            <a:br>
              <a:rPr lang="ar-JO" dirty="0">
                <a:solidFill>
                  <a:srgbClr val="1B932A"/>
                </a:solidFill>
                <a:effectLst>
                  <a:glow rad="127000">
                    <a:schemeClr val="bg1"/>
                  </a:glow>
                </a:effectLst>
                <a:ea typeface="ＭＳ Ｐゴシック" charset="0"/>
              </a:rPr>
            </a:br>
            <a:r>
              <a:rPr lang="ar-SA" dirty="0">
                <a:solidFill>
                  <a:srgbClr val="1B932A"/>
                </a:solidFill>
                <a:effectLst>
                  <a:glow rad="127000">
                    <a:schemeClr val="bg1"/>
                  </a:glow>
                </a:effectLst>
                <a:ea typeface="ＭＳ Ｐゴシック" charset="0"/>
              </a:rPr>
              <a:t> وَمُخَلِّصِنَا</a:t>
            </a:r>
            <a:br>
              <a:rPr lang="ar-JO" dirty="0">
                <a:solidFill>
                  <a:srgbClr val="1B932A"/>
                </a:solidFill>
                <a:effectLst>
                  <a:glow rad="127000">
                    <a:schemeClr val="bg1"/>
                  </a:glow>
                </a:effectLst>
                <a:ea typeface="ＭＳ Ｐゴシック" charset="0"/>
              </a:rPr>
            </a:br>
            <a:r>
              <a:rPr lang="ar-SA" dirty="0">
                <a:solidFill>
                  <a:srgbClr val="1B932A"/>
                </a:solidFill>
                <a:effectLst>
                  <a:glow rad="127000">
                    <a:schemeClr val="bg1"/>
                  </a:glow>
                </a:effectLst>
                <a:ea typeface="ＭＳ Ｐゴシック" charset="0"/>
              </a:rPr>
              <a:t> يَسُوعَ ٱلْمَسِيحِ</a:t>
            </a:r>
            <a:endParaRPr lang="en-US" dirty="0">
              <a:solidFill>
                <a:srgbClr val="1B932A"/>
              </a:solidFill>
              <a:effectLst>
                <a:glow rad="127000">
                  <a:schemeClr val="bg1"/>
                </a:glow>
              </a:effectLst>
              <a:ea typeface="ＭＳ Ｐゴシック" charset="0"/>
            </a:endParaRPr>
          </a:p>
        </p:txBody>
      </p:sp>
    </p:spTree>
    <p:extLst>
      <p:ext uri="{BB962C8B-B14F-4D97-AF65-F5344CB8AC3E}">
        <p14:creationId xmlns:p14="http://schemas.microsoft.com/office/powerpoint/2010/main" val="260573229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"فَأَنْتُمْ أَيُّهَا ٱلْأَحِبَّاءُ، إِذْ قَدْ سَبَقْتُمْ فَعَرَفْتُمُ،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ٱحْتَرِسُوا مِنْ أَنْ تَنْقَادُوا بِضَلَالِ ٱلْأَرْدِيَاءِ،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وَلَكِنِ ٱنْمُوا فِي ٱلنِّعْمَةِ وَفِي 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رَبِّنَا وَمُخَلِّصِنَا يَسُوعَ ٱلْمَسِيحِ. لَهُ ٱلْمَجْدُ ٱلْآنَ وَإِلَى يَوْمِ ٱلدَّهْرِ.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(3: 17- 18).</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8270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lvl="0" algn="r">
              <a:defRPr/>
            </a:pPr>
            <a:r>
              <a:rPr lang="ar-JO" sz="3600" dirty="0">
                <a:solidFill>
                  <a:srgbClr val="FFFFFF"/>
                </a:solidFill>
                <a:effectLst>
                  <a:glow rad="127000">
                    <a:srgbClr val="000000"/>
                  </a:glow>
                </a:effectLst>
                <a:ea typeface="ＭＳ Ｐゴシック" charset="0"/>
              </a:rPr>
              <a:t>ما يجب عليك معرفته لتنمو ...</a:t>
            </a:r>
            <a:endParaRPr lang="en-US" sz="3600" dirty="0">
              <a:solidFill>
                <a:srgbClr val="FFFFFF"/>
              </a:solidFill>
              <a:effectLst>
                <a:glow rad="127000">
                  <a:srgbClr val="000000"/>
                </a:glow>
              </a:effectLst>
              <a:ea typeface="ＭＳ Ｐゴシック" charset="0"/>
            </a:endParaRPr>
          </a:p>
        </p:txBody>
      </p:sp>
    </p:spTree>
    <p:extLst>
      <p:ext uri="{BB962C8B-B14F-4D97-AF65-F5344CB8AC3E}">
        <p14:creationId xmlns:p14="http://schemas.microsoft.com/office/powerpoint/2010/main" val="249511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703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 لرسالة بطرس الثانية</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48254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70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رؤ</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Chronological</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تموز 64 ب. 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256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743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296EACFA-3B7C-F389-D0C9-1BB7389EFB62}"/>
              </a:ext>
            </a:extLst>
          </p:cNvPr>
          <p:cNvSpPr txBox="1">
            <a:spLocks noChangeArrowheads="1"/>
          </p:cNvSpPr>
          <p:nvPr/>
        </p:nvSpPr>
        <p:spPr bwMode="auto">
          <a:xfrm>
            <a:off x="0" y="607038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تموز 64 ب. 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7892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0" y="585664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تموز 64 ب. 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2">
            <a:extLst>
              <a:ext uri="{FF2B5EF4-FFF2-40B4-BE49-F238E27FC236}">
                <a16:creationId xmlns:a16="http://schemas.microsoft.com/office/drawing/2014/main" id="{F9D292E3-68AC-714B-BB76-47E8B5A7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1193800"/>
            <a:ext cx="68961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5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4" name="Rectangle 5"/>
          <p:cNvSpPr>
            <a:spLocks noGrp="1" noChangeArrowheads="1"/>
          </p:cNvSpPr>
          <p:nvPr>
            <p:ph type="ctrTitle"/>
          </p:nvPr>
        </p:nvSpPr>
        <p:spPr>
          <a:xfrm>
            <a:off x="1475656" y="5867400"/>
            <a:ext cx="6192688" cy="762000"/>
          </a:xfrm>
          <a:noFill/>
        </p:spPr>
        <p:txBody>
          <a:bodyPr/>
          <a:lstStyle/>
          <a:p>
            <a:pPr algn="r" rtl="1" eaLnBrk="1" hangingPunct="1"/>
            <a:r>
              <a:rPr lang="ar-JO" sz="3600" dirty="0">
                <a:ea typeface="ＭＳ Ｐゴシック" charset="0"/>
              </a:rPr>
              <a:t>رسالة دورية من بطرس إلى تركيا...</a:t>
            </a:r>
            <a:endParaRPr lang="en-US" sz="3600" dirty="0">
              <a:ea typeface="ＭＳ Ｐゴシック" charset="0"/>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03777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p:txBody>
          <a:bodyPr/>
          <a:lstStyle/>
          <a:p>
            <a:pPr eaLnBrk="1" hangingPunct="1"/>
            <a:r>
              <a:rPr lang="en-US" sz="4800" b="1">
                <a:latin typeface="Times New Roman" charset="0"/>
                <a:ea typeface="ＭＳ Ｐゴシック" charset="0"/>
                <a:cs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altLang="zh-CN" sz="2800" b="1">
                <a:solidFill>
                  <a:schemeClr val="bg1"/>
                </a:solidFill>
                <a:latin typeface="Times" charset="0"/>
                <a:ea typeface="SimSun" charset="0"/>
                <a:cs typeface="SimSun" charset="0"/>
              </a:rPr>
              <a:t> </a:t>
            </a:r>
          </a:p>
        </p:txBody>
      </p:sp>
      <p:sp>
        <p:nvSpPr>
          <p:cNvPr id="258051" name="Text Box 4"/>
          <p:cNvSpPr txBox="1">
            <a:spLocks noChangeArrowheads="1"/>
          </p:cNvSpPr>
          <p:nvPr/>
        </p:nvSpPr>
        <p:spPr bwMode="auto">
          <a:xfrm>
            <a:off x="8448310" y="0"/>
            <a:ext cx="6992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287</a:t>
            </a:r>
            <a:endParaRPr lang="en-US" b="1" dirty="0">
              <a:solidFill>
                <a:srgbClr val="000000"/>
              </a:solidFill>
              <a:latin typeface="Arial" panose="020B0604020202020204" pitchFamily="34" charset="0"/>
              <a:cs typeface="Arial" panose="020B0604020202020204" pitchFamily="34" charset="0"/>
            </a:endParaRPr>
          </a:p>
        </p:txBody>
      </p:sp>
      <p:sp>
        <p:nvSpPr>
          <p:cNvPr id="270340" name="Text Box 5"/>
          <p:cNvSpPr txBox="1">
            <a:spLocks noChangeArrowheads="1"/>
          </p:cNvSpPr>
          <p:nvPr/>
        </p:nvSpPr>
        <p:spPr bwMode="auto">
          <a:xfrm>
            <a:off x="2466914" y="663575"/>
            <a:ext cx="4084773" cy="646331"/>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altLang="zh-CN" sz="3600" b="1" dirty="0">
                <a:solidFill>
                  <a:srgbClr val="000000"/>
                </a:solidFill>
                <a:latin typeface="Arial" panose="020B0604020202020204" pitchFamily="34" charset="0"/>
                <a:ea typeface="SimSun" charset="0"/>
                <a:cs typeface="Arial" panose="020B0604020202020204" pitchFamily="34" charset="0"/>
              </a:rPr>
              <a:t>التباين بين رسالتي بطرس</a:t>
            </a:r>
            <a:endParaRPr lang="en-US" sz="3600" b="1" dirty="0">
              <a:solidFill>
                <a:srgbClr val="000000"/>
              </a:solidFill>
              <a:latin typeface="Arial" panose="020B0604020202020204" pitchFamily="34" charset="0"/>
              <a:ea typeface="SimSun" charset="0"/>
              <a:cs typeface="Arial" panose="020B0604020202020204" pitchFamily="34"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rgbClr val="FFFF00"/>
                  </a:solidFill>
                  <a:latin typeface="Arial" panose="020B0604020202020204" pitchFamily="34" charset="0"/>
                  <a:ea typeface="SimSun" charset="0"/>
                  <a:cs typeface="Arial" panose="020B0604020202020204" pitchFamily="34" charset="0"/>
                </a:rPr>
                <a:t>طبيعة المشكلة</a:t>
              </a:r>
              <a:endParaRPr lang="en-US" altLang="zh-CN" sz="2800" b="1" dirty="0">
                <a:solidFill>
                  <a:srgbClr val="FFFF00"/>
                </a:solidFill>
                <a:latin typeface="Arial" panose="020B0604020202020204" pitchFamily="34" charset="0"/>
                <a:ea typeface="SimSun" charset="0"/>
                <a:cs typeface="Arial" panose="020B0604020202020204" pitchFamily="34" charset="0"/>
              </a:endParaRP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Arial" panose="020B0604020202020204" pitchFamily="34" charset="0"/>
                </a:rPr>
                <a:t>الاضطهاد</a:t>
              </a:r>
            </a:p>
            <a:p>
              <a:pPr algn="ctr"/>
              <a:r>
                <a:rPr lang="ar-JO" altLang="zh-CN" sz="2800" b="1" dirty="0">
                  <a:solidFill>
                    <a:schemeClr val="bg1"/>
                  </a:solidFill>
                  <a:latin typeface="Arial" panose="020B0604020202020204" pitchFamily="34" charset="0"/>
                  <a:ea typeface="SimSun" charset="0"/>
                  <a:cs typeface="SimSun" charset="0"/>
                </a:rPr>
                <a:t>(العداء)</a:t>
              </a:r>
              <a:endParaRPr lang="en-US" altLang="zh-CN" sz="2800" b="1" dirty="0">
                <a:solidFill>
                  <a:schemeClr val="bg1"/>
                </a:solidFill>
                <a:latin typeface="Arial" panose="020B0604020202020204" pitchFamily="34" charset="0"/>
                <a:ea typeface="SimSun" charset="0"/>
                <a:cs typeface="SimSun" charset="0"/>
              </a:endParaRP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SimSun" charset="0"/>
                </a:rPr>
                <a:t>التعاليم الكاذبة</a:t>
              </a:r>
            </a:p>
            <a:p>
              <a:pPr algn="ctr"/>
              <a:r>
                <a:rPr lang="ar-JO" altLang="zh-CN" sz="2800" b="1" dirty="0">
                  <a:solidFill>
                    <a:schemeClr val="bg1"/>
                  </a:solidFill>
                  <a:latin typeface="Arial" panose="020B0604020202020204" pitchFamily="34" charset="0"/>
                  <a:ea typeface="SimSun" charset="0"/>
                  <a:cs typeface="SimSun" charset="0"/>
                </a:rPr>
                <a:t>(الهرطقات)</a:t>
              </a:r>
              <a:endParaRPr lang="en-US" altLang="zh-CN" sz="2800" b="1" dirty="0">
                <a:solidFill>
                  <a:schemeClr val="bg1"/>
                </a:solidFill>
                <a:latin typeface="Arial" panose="020B0604020202020204" pitchFamily="34" charset="0"/>
                <a:ea typeface="SimSun" charset="0"/>
                <a:cs typeface="SimSun" charset="0"/>
              </a:endParaRP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rgbClr val="FFFF00"/>
                  </a:solidFill>
                  <a:latin typeface="Arial" panose="020B0604020202020204" pitchFamily="34" charset="0"/>
                  <a:ea typeface="SimSun" charset="0"/>
                  <a:cs typeface="Arial" panose="020B0604020202020204" pitchFamily="34" charset="0"/>
                </a:rPr>
                <a:t>أصل</a:t>
              </a:r>
            </a:p>
            <a:p>
              <a:pPr algn="ctr"/>
              <a:r>
                <a:rPr lang="ar-JO" altLang="zh-CN" sz="2800" b="1" dirty="0">
                  <a:solidFill>
                    <a:srgbClr val="FFFF00"/>
                  </a:solidFill>
                  <a:latin typeface="Arial" panose="020B0604020202020204" pitchFamily="34" charset="0"/>
                  <a:ea typeface="SimSun" charset="0"/>
                  <a:cs typeface="Arial" panose="020B0604020202020204" pitchFamily="34" charset="0"/>
                </a:rPr>
                <a:t>المشكلة</a:t>
              </a:r>
              <a:endParaRPr lang="en-US" altLang="zh-CN" sz="2800" b="1" dirty="0">
                <a:solidFill>
                  <a:srgbClr val="FFFF00"/>
                </a:solidFill>
                <a:latin typeface="Arial" panose="020B0604020202020204" pitchFamily="34" charset="0"/>
                <a:ea typeface="SimSun" charset="0"/>
                <a:cs typeface="Arial" panose="020B0604020202020204" pitchFamily="34" charset="0"/>
              </a:endParaRP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panose="020B0604020202020204" pitchFamily="34" charset="0"/>
                  <a:ea typeface="SimSun" charset="0"/>
                  <a:cs typeface="SimSun" charset="0"/>
                </a:rPr>
                <a:t> </a:t>
              </a:r>
              <a:r>
                <a:rPr lang="ar-JO" altLang="zh-CN" sz="2800" b="1" dirty="0">
                  <a:solidFill>
                    <a:schemeClr val="bg1"/>
                  </a:solidFill>
                  <a:latin typeface="Arial" panose="020B0604020202020204" pitchFamily="34" charset="0"/>
                  <a:ea typeface="SimSun" charset="0"/>
                  <a:cs typeface="SimSun" charset="0"/>
                </a:rPr>
                <a:t>خارجي</a:t>
              </a:r>
              <a:endParaRPr lang="en-US" altLang="zh-CN" sz="2800" b="1" dirty="0">
                <a:solidFill>
                  <a:schemeClr val="bg1"/>
                </a:solidFill>
                <a:latin typeface="Arial" panose="020B0604020202020204" pitchFamily="34" charset="0"/>
                <a:ea typeface="SimSun" charset="0"/>
                <a:cs typeface="SimSun" charset="0"/>
              </a:endParaRP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SimSun" charset="0"/>
                </a:rPr>
                <a:t>داخلي</a:t>
              </a:r>
              <a:endParaRPr lang="en-US" altLang="zh-CN" sz="2800" b="1" dirty="0">
                <a:solidFill>
                  <a:schemeClr val="bg1"/>
                </a:solidFill>
                <a:latin typeface="Arial" panose="020B0604020202020204" pitchFamily="34" charset="0"/>
                <a:ea typeface="SimSun" charset="0"/>
                <a:cs typeface="SimSun" charset="0"/>
              </a:endParaRP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rgbClr val="FFFF00"/>
                  </a:solidFill>
                  <a:latin typeface="Arial" panose="020B0604020202020204" pitchFamily="34" charset="0"/>
                  <a:ea typeface="SimSun" charset="0"/>
                  <a:cs typeface="Arial" panose="020B0604020202020204" pitchFamily="34" charset="0"/>
                </a:rPr>
                <a:t>الموضوع</a:t>
              </a:r>
              <a:endParaRPr lang="en-US" altLang="zh-CN" sz="2800" b="1" dirty="0">
                <a:solidFill>
                  <a:srgbClr val="FFFF00"/>
                </a:solidFill>
                <a:latin typeface="Arial" panose="020B0604020202020204" pitchFamily="34" charset="0"/>
                <a:ea typeface="SimSun" charset="0"/>
                <a:cs typeface="Arial" panose="020B0604020202020204" pitchFamily="34" charset="0"/>
              </a:endParaRP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SimSun" charset="0"/>
                </a:rPr>
                <a:t>الرجاء</a:t>
              </a:r>
              <a:endParaRPr lang="en-US" altLang="zh-CN" sz="2800" b="1" dirty="0">
                <a:solidFill>
                  <a:schemeClr val="bg1"/>
                </a:solidFill>
                <a:latin typeface="Arial" panose="020B0604020202020204" pitchFamily="34" charset="0"/>
                <a:ea typeface="SimSun" charset="0"/>
                <a:cs typeface="SimSun" charset="0"/>
              </a:endParaRP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panose="020B0604020202020204" pitchFamily="34" charset="0"/>
                  <a:ea typeface="SimSun" charset="0"/>
                  <a:cs typeface="SimSun" charset="0"/>
                </a:rPr>
                <a:t> </a:t>
              </a:r>
              <a:r>
                <a:rPr lang="ar-JO" altLang="zh-CN" sz="2800" b="1" dirty="0">
                  <a:solidFill>
                    <a:schemeClr val="bg1"/>
                  </a:solidFill>
                  <a:latin typeface="Arial" panose="020B0604020202020204" pitchFamily="34" charset="0"/>
                  <a:ea typeface="SimSun" charset="0"/>
                  <a:cs typeface="SimSun" charset="0"/>
                </a:rPr>
                <a:t>المعرفة</a:t>
              </a:r>
              <a:endParaRPr lang="en-US" altLang="zh-CN" sz="2800" b="1" dirty="0">
                <a:solidFill>
                  <a:schemeClr val="bg1"/>
                </a:solidFill>
                <a:latin typeface="Arial" panose="020B0604020202020204" pitchFamily="34" charset="0"/>
                <a:ea typeface="SimSun" charset="0"/>
                <a:cs typeface="SimSun"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rgbClr val="FFFF00"/>
                  </a:solidFill>
                  <a:latin typeface="Arial" panose="020B0604020202020204" pitchFamily="34" charset="0"/>
                  <a:ea typeface="SimSun" charset="0"/>
                  <a:cs typeface="Arial" panose="020B0604020202020204" pitchFamily="34" charset="0"/>
                </a:rPr>
                <a:t>الكلمة المفتاحية</a:t>
              </a:r>
              <a:endParaRPr lang="en-US" altLang="zh-CN" sz="2800" b="1" dirty="0">
                <a:solidFill>
                  <a:srgbClr val="FFFF00"/>
                </a:solidFill>
                <a:latin typeface="Arial" panose="020B0604020202020204" pitchFamily="34" charset="0"/>
                <a:ea typeface="SimSun" charset="0"/>
                <a:cs typeface="Arial" panose="020B0604020202020204" pitchFamily="34" charset="0"/>
              </a:endParaRPr>
            </a:p>
            <a:p>
              <a:pPr algn="ctr"/>
              <a:r>
                <a:rPr lang="ar-JO" altLang="zh-CN" sz="2800" b="1" dirty="0">
                  <a:solidFill>
                    <a:srgbClr val="FFFF00"/>
                  </a:solidFill>
                  <a:latin typeface="Arial" panose="020B0604020202020204" pitchFamily="34" charset="0"/>
                  <a:ea typeface="SimSun" charset="0"/>
                  <a:cs typeface="SimSun" charset="0"/>
                </a:rPr>
                <a:t>(جميع الأشكال)</a:t>
              </a:r>
              <a:endParaRPr lang="en-US" altLang="zh-CN" sz="2800" b="1" dirty="0">
                <a:solidFill>
                  <a:srgbClr val="FFFF00"/>
                </a:solidFill>
                <a:latin typeface="Arial" panose="020B0604020202020204" pitchFamily="34" charset="0"/>
                <a:ea typeface="SimSun" charset="0"/>
                <a:cs typeface="SimSun" charset="0"/>
              </a:endParaRP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panose="020B0604020202020204" pitchFamily="34" charset="0"/>
                  <a:ea typeface="SimSun" charset="0"/>
                  <a:cs typeface="SimSun" charset="0"/>
                </a:rPr>
                <a:t> </a:t>
              </a:r>
              <a:r>
                <a:rPr lang="ar-JO" altLang="zh-CN" sz="2800" b="1" dirty="0">
                  <a:solidFill>
                    <a:schemeClr val="bg1"/>
                  </a:solidFill>
                  <a:latin typeface="Arial" panose="020B0604020202020204" pitchFamily="34" charset="0"/>
                  <a:ea typeface="SimSun" charset="0"/>
                  <a:cs typeface="SimSun" charset="0"/>
                </a:rPr>
                <a:t>"المعاناة"</a:t>
              </a:r>
              <a:endParaRPr lang="en-US" altLang="zh-CN" sz="2800" b="1" dirty="0">
                <a:solidFill>
                  <a:schemeClr val="bg1"/>
                </a:solidFill>
                <a:latin typeface="Arial" panose="020B0604020202020204" pitchFamily="34" charset="0"/>
                <a:ea typeface="SimSun" charset="0"/>
                <a:cs typeface="SimSun" charset="0"/>
              </a:endParaRPr>
            </a:p>
            <a:p>
              <a:pPr algn="ctr"/>
              <a:r>
                <a:rPr lang="ar-JO" altLang="zh-CN" sz="2800" b="1" dirty="0">
                  <a:solidFill>
                    <a:schemeClr val="bg1"/>
                  </a:solidFill>
                  <a:latin typeface="Arial" panose="020B0604020202020204" pitchFamily="34" charset="0"/>
                  <a:ea typeface="SimSun" charset="0"/>
                  <a:cs typeface="SimSun" charset="0"/>
                </a:rPr>
                <a:t>(16 مرة)</a:t>
              </a:r>
              <a:endParaRPr lang="en-US" altLang="zh-CN" sz="2800" b="1" dirty="0">
                <a:solidFill>
                  <a:schemeClr val="bg1"/>
                </a:solidFill>
                <a:latin typeface="Arial" panose="020B0604020202020204" pitchFamily="34" charset="0"/>
                <a:ea typeface="SimSun" charset="0"/>
                <a:cs typeface="SimSun" charset="0"/>
              </a:endParaRP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SimSun" charset="0"/>
                </a:rPr>
                <a:t>"المعرفة"</a:t>
              </a:r>
              <a:endParaRPr lang="en-US" altLang="zh-CN" sz="2800" b="1" dirty="0">
                <a:solidFill>
                  <a:schemeClr val="bg1"/>
                </a:solidFill>
                <a:latin typeface="Arial" panose="020B0604020202020204" pitchFamily="34" charset="0"/>
                <a:ea typeface="SimSun" charset="0"/>
                <a:cs typeface="SimSun" charset="0"/>
              </a:endParaRPr>
            </a:p>
            <a:p>
              <a:pPr algn="ctr"/>
              <a:r>
                <a:rPr lang="ar-JO" altLang="zh-CN" sz="2800" b="1" dirty="0">
                  <a:solidFill>
                    <a:schemeClr val="bg1"/>
                  </a:solidFill>
                  <a:latin typeface="Arial" panose="020B0604020202020204" pitchFamily="34" charset="0"/>
                  <a:ea typeface="SimSun" charset="0"/>
                  <a:cs typeface="SimSun" charset="0"/>
                </a:rPr>
                <a:t>(16 مرة)</a:t>
              </a:r>
              <a:endParaRPr lang="en-US" altLang="zh-CN" sz="2800" b="1" dirty="0">
                <a:solidFill>
                  <a:schemeClr val="bg1"/>
                </a:solidFill>
                <a:latin typeface="Arial" panose="020B0604020202020204" pitchFamily="34" charset="0"/>
                <a:ea typeface="SimSun" charset="0"/>
                <a:cs typeface="SimSun" charset="0"/>
              </a:endParaRP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rgbClr val="FFFF00"/>
                  </a:solidFill>
                  <a:latin typeface="Arial" panose="020B0604020202020204" pitchFamily="34" charset="0"/>
                  <a:ea typeface="SimSun" charset="0"/>
                  <a:cs typeface="SimSun" charset="0"/>
                </a:rPr>
                <a:t>التاريخ</a:t>
              </a:r>
              <a:endParaRPr lang="en-US" altLang="zh-CN" sz="2800" b="1" dirty="0">
                <a:solidFill>
                  <a:srgbClr val="FFFF00"/>
                </a:solidFill>
                <a:latin typeface="Arial" panose="020B0604020202020204" pitchFamily="34" charset="0"/>
                <a:ea typeface="SimSun" charset="0"/>
                <a:cs typeface="SimSun" charset="0"/>
              </a:endParaRP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2800" b="1" dirty="0">
                  <a:solidFill>
                    <a:schemeClr val="bg1"/>
                  </a:solidFill>
                  <a:latin typeface="Arial" panose="020B0604020202020204" pitchFamily="34" charset="0"/>
                  <a:ea typeface="SimSun" charset="0"/>
                  <a:cs typeface="SimSun" charset="0"/>
                </a:rPr>
                <a:t>أوائل</a:t>
              </a:r>
              <a:br>
                <a:rPr lang="en-US" altLang="zh-CN" sz="2800" b="1" dirty="0">
                  <a:solidFill>
                    <a:schemeClr val="bg1"/>
                  </a:solidFill>
                  <a:latin typeface="Arial" panose="020B0604020202020204" pitchFamily="34" charset="0"/>
                  <a:ea typeface="SimSun" charset="0"/>
                  <a:cs typeface="SimSun" charset="0"/>
                </a:rPr>
              </a:br>
              <a:r>
                <a:rPr lang="ar-JO" altLang="zh-CN" sz="2800" b="1" dirty="0">
                  <a:solidFill>
                    <a:schemeClr val="bg1"/>
                  </a:solidFill>
                  <a:latin typeface="Arial" panose="020B0604020202020204" pitchFamily="34" charset="0"/>
                  <a:ea typeface="SimSun" charset="0"/>
                  <a:cs typeface="SimSun" charset="0"/>
                </a:rPr>
                <a:t>64 ب. م</a:t>
              </a:r>
              <a:endParaRPr lang="en-US" altLang="zh-CN" sz="2800" b="1" dirty="0">
                <a:solidFill>
                  <a:schemeClr val="bg1"/>
                </a:solidFill>
                <a:latin typeface="Arial" panose="020B0604020202020204" pitchFamily="34" charset="0"/>
                <a:ea typeface="SimSun" charset="0"/>
                <a:cs typeface="SimSun" charset="0"/>
              </a:endParaRP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dirty="0">
                  <a:solidFill>
                    <a:schemeClr val="bg1"/>
                  </a:solidFill>
                  <a:latin typeface="Arial" panose="020B0604020202020204" pitchFamily="34" charset="0"/>
                  <a:ea typeface="SimSun" charset="0"/>
                  <a:cs typeface="SimSun" charset="0"/>
                </a:rPr>
                <a:t> </a:t>
              </a:r>
              <a:r>
                <a:rPr lang="ar-JO" altLang="zh-CN" sz="2800" b="1" dirty="0">
                  <a:solidFill>
                    <a:schemeClr val="bg1"/>
                  </a:solidFill>
                  <a:latin typeface="Arial" panose="020B0604020202020204" pitchFamily="34" charset="0"/>
                  <a:ea typeface="SimSun" charset="0"/>
                  <a:cs typeface="SimSun" charset="0"/>
                </a:rPr>
                <a:t>أوائل ربيع</a:t>
              </a:r>
              <a:br>
                <a:rPr lang="en-US" altLang="zh-CN" sz="2800" b="1" dirty="0">
                  <a:solidFill>
                    <a:schemeClr val="bg1"/>
                  </a:solidFill>
                  <a:latin typeface="Arial" panose="020B0604020202020204" pitchFamily="34" charset="0"/>
                  <a:ea typeface="SimSun" charset="0"/>
                  <a:cs typeface="SimSun" charset="0"/>
                </a:rPr>
              </a:br>
              <a:r>
                <a:rPr lang="ar-JO" altLang="zh-CN" sz="2800" b="1" dirty="0">
                  <a:solidFill>
                    <a:schemeClr val="bg1"/>
                  </a:solidFill>
                  <a:latin typeface="Arial" panose="020B0604020202020204" pitchFamily="34" charset="0"/>
                  <a:ea typeface="SimSun" charset="0"/>
                  <a:cs typeface="SimSun" charset="0"/>
                </a:rPr>
                <a:t>64 ب. م</a:t>
              </a:r>
              <a:endParaRPr lang="en-US" altLang="zh-CN" sz="2800" b="1" dirty="0">
                <a:solidFill>
                  <a:schemeClr val="bg1"/>
                </a:solidFill>
                <a:latin typeface="Arial" panose="020B0604020202020204" pitchFamily="34" charset="0"/>
                <a:ea typeface="SimSun" charset="0"/>
                <a:cs typeface="SimSun"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chemeClr val="bg1"/>
                    </a:solidFill>
                    <a:latin typeface="Arial" panose="020B0604020202020204" pitchFamily="34" charset="0"/>
                    <a:ea typeface="SimSun" charset="0"/>
                    <a:cs typeface="SimSun" charset="0"/>
                  </a:rPr>
                  <a:t> </a:t>
                </a:r>
              </a:p>
              <a:p>
                <a:pPr algn="ctr" eaLnBrk="0" hangingPunct="0"/>
                <a:endParaRPr lang="en-US" altLang="zh-CN" sz="2800" b="1">
                  <a:solidFill>
                    <a:schemeClr val="bg1"/>
                  </a:solidFill>
                  <a:latin typeface="Arial" panose="020B0604020202020204" pitchFamily="34"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3200" b="1" u="sng" dirty="0">
                    <a:solidFill>
                      <a:srgbClr val="FFFFFF"/>
                    </a:solidFill>
                    <a:latin typeface="Arial" panose="020B0604020202020204" pitchFamily="34" charset="0"/>
                    <a:ea typeface="SimSun" charset="0"/>
                    <a:cs typeface="Arial" panose="020B0604020202020204" pitchFamily="34" charset="0"/>
                  </a:rPr>
                  <a:t>بطرس الأولى</a:t>
                </a:r>
                <a:endParaRPr lang="en-US" altLang="zh-CN" sz="3200" b="1" u="sng" dirty="0">
                  <a:solidFill>
                    <a:srgbClr val="FFFFFF"/>
                  </a:solidFill>
                  <a:latin typeface="Arial" panose="020B0604020202020204" pitchFamily="34" charset="0"/>
                  <a:ea typeface="SimSun" charset="0"/>
                  <a:cs typeface="Arial" panose="020B0604020202020204" pitchFamily="34" charset="0"/>
                </a:endParaRP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a:r>
                  <a:rPr lang="ar-JO" altLang="zh-CN" sz="3200" b="1" u="sng" dirty="0">
                    <a:solidFill>
                      <a:srgbClr val="FFFFFF"/>
                    </a:solidFill>
                    <a:latin typeface="Arial" panose="020B0604020202020204" pitchFamily="34" charset="0"/>
                    <a:ea typeface="SimSun" charset="0"/>
                    <a:cs typeface="SimSun" charset="0"/>
                  </a:rPr>
                  <a:t>بطرس الثانية</a:t>
                </a:r>
                <a:endParaRPr lang="en-US" altLang="zh-CN" sz="3200" b="1" u="sng" dirty="0">
                  <a:solidFill>
                    <a:srgbClr val="FFFFFF"/>
                  </a:solidFill>
                  <a:latin typeface="Arial" panose="020B0604020202020204" pitchFamily="34" charset="0"/>
                  <a:ea typeface="SimSun" charset="0"/>
                  <a:cs typeface="SimSun" charset="0"/>
                </a:endParaRP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endParaRPr lang="en-US"/>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2 بطرس</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هاريس</a:t>
            </a:r>
            <a:endParaRPr lang="en-US" sz="5400" dirty="0">
              <a:effectLst>
                <a:glow rad="127000">
                  <a:schemeClr val="tx1"/>
                </a:glow>
              </a:effectLst>
              <a:ea typeface="ＭＳ Ｐゴシック"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1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وشانون هاريس</a:t>
            </a:r>
            <a:endParaRPr lang="en-US" sz="5400" dirty="0">
              <a:effectLst>
                <a:glow rad="127000">
                  <a:schemeClr val="tx1"/>
                </a:glow>
              </a:effectLst>
              <a:ea typeface="ＭＳ Ｐゴシック"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1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8BE91CF-7B3A-BA4B-939D-CEFFA4B48C4B}"/>
              </a:ext>
            </a:extLst>
          </p:cNvPr>
          <p:cNvSpPr txBox="1">
            <a:spLocks noChangeArrowheads="1"/>
          </p:cNvSpPr>
          <p:nvPr/>
        </p:nvSpPr>
        <p:spPr bwMode="auto">
          <a:xfrm>
            <a:off x="4355976" y="0"/>
            <a:ext cx="4778934" cy="515190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جوشوا هاريس</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مؤلف كتاب</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"قلت للمواعدة وداعًا"، ترك زوجته وأطفاله في</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عام 2019</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بعد 20 سنة</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ليبتعد عن الإيمان المسيحي.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7574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9AF619-623F-834C-87C3-EE2FE7272520}"/>
              </a:ext>
            </a:extLst>
          </p:cNvPr>
          <p:cNvSpPr txBox="1">
            <a:spLocks noChangeArrowheads="1"/>
          </p:cNvSpPr>
          <p:nvPr/>
        </p:nvSpPr>
        <p:spPr bwMode="auto">
          <a:xfrm>
            <a:off x="2483768" y="1531870"/>
            <a:ext cx="6660232" cy="5301208"/>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المعلومات التي تم استبعادها من تصريحنا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هو أنني مررت بتحول هائل</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فيما يتعل</a:t>
            </a:r>
            <a:r>
              <a:rPr lang="ar-JO" sz="2800" b="1" dirty="0">
                <a:solidFill>
                  <a:srgbClr val="000000"/>
                </a:solidFill>
                <a:latin typeface="Arial" panose="020B0604020202020204" pitchFamily="34" charset="0"/>
                <a:ea typeface="ＭＳ Ｐゴシック" charset="0"/>
                <a:cs typeface="Arial" panose="020B0604020202020204" pitchFamily="34" charset="0"/>
              </a:rPr>
              <a:t>ق</a:t>
            </a:r>
            <a:r>
              <a:rPr lang="ar-SA" sz="2800" b="1" dirty="0">
                <a:solidFill>
                  <a:srgbClr val="000000"/>
                </a:solidFill>
                <a:latin typeface="Arial" panose="020B0604020202020204" pitchFamily="34" charset="0"/>
                <a:ea typeface="ＭＳ Ｐゴシック" charset="0"/>
                <a:cs typeface="Arial" panose="020B0604020202020204" pitchFamily="34" charset="0"/>
              </a:rPr>
              <a:t> بإيماني بيسوع.</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والعبارة الشائعة لهذا الموضوع هي "التفكيك،" والعبارة الكتابية التي تقابلها هي "السقوط."</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من خلال كل المقاييس التي استخدمها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لتعريف المسيحي، فأنا لست مسيحيًا.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يخبرني العديد من الناس أن هناك </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طريقًا مختلفًا لممارسة الإيمان</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وأريد أن أبقى منفتحًا على هذا،</a:t>
            </a:r>
            <a:endParaRPr lang="ar-JO" sz="2800" b="1" dirty="0">
              <a:solidFill>
                <a:srgbClr val="000000"/>
              </a:solidFill>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SA" sz="2800" b="1" dirty="0">
                <a:solidFill>
                  <a:srgbClr val="000000"/>
                </a:solidFill>
                <a:latin typeface="Arial" panose="020B0604020202020204" pitchFamily="34" charset="0"/>
                <a:ea typeface="ＭＳ Ｐゴシック" charset="0"/>
                <a:cs typeface="Arial" panose="020B0604020202020204" pitchFamily="34" charset="0"/>
              </a:rPr>
              <a:t> لكنني لست هناك الآن.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6534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جوشوا هاريس</a:t>
            </a:r>
            <a:endParaRPr lang="en-US" sz="5400" dirty="0">
              <a:effectLst>
                <a:glow rad="127000">
                  <a:schemeClr val="tx1"/>
                </a:glow>
              </a:effectLst>
              <a:ea typeface="ＭＳ Ｐゴシック"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986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جوشوا هاريس</a:t>
            </a:r>
            <a:endParaRPr lang="en-US" sz="5400" dirty="0">
              <a:effectLst>
                <a:glow rad="127000">
                  <a:schemeClr val="tx1"/>
                </a:glow>
              </a:effectLst>
              <a:ea typeface="ＭＳ Ｐゴシック"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"الرجل الذي كان يحث المسيحيين</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اعتناق "العفة" إذا أرادوا زواجًا سعيدًا، قد أنهى زواجه الآن." </a:t>
            </a:r>
            <a:endParaRPr lang="en-US"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موقع الملحد الصديق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41333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3670665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cs typeface="ＭＳ Ｐゴシック" charset="0"/>
              </a:rPr>
              <a:t>ث</a:t>
            </a:r>
            <a:r>
              <a:rPr lang="ar-JO" sz="4800" dirty="0">
                <a:effectLst>
                  <a:glow rad="127000">
                    <a:schemeClr val="tx1"/>
                  </a:glow>
                </a:effectLst>
                <a:ea typeface="ＭＳ Ｐゴシック" charset="0"/>
              </a:rPr>
              <a:t>ثلاث حقائق يجب أن تعرفها...</a:t>
            </a:r>
            <a:endParaRPr lang="en-US" sz="4800" dirty="0">
              <a:effectLst>
                <a:glow rad="127000">
                  <a:schemeClr val="tx1"/>
                </a:glow>
              </a:effectLst>
              <a:ea typeface="ＭＳ Ｐゴシック" charset="0"/>
              <a:cs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158567"/>
            <a:ext cx="9144000" cy="5462124"/>
          </a:xfrm>
          <a:prstGeom prst="rect">
            <a:avLst/>
          </a:prstGeom>
        </p:spPr>
      </p:pic>
      <p:sp>
        <p:nvSpPr>
          <p:cNvPr id="4" name="Rectangle 2">
            <a:extLst>
              <a:ext uri="{FF2B5EF4-FFF2-40B4-BE49-F238E27FC236}">
                <a16:creationId xmlns:a16="http://schemas.microsoft.com/office/drawing/2014/main" id="{3DEEA6BC-6850-1749-99BF-F25C180B7E82}"/>
              </a:ext>
            </a:extLst>
          </p:cNvPr>
          <p:cNvSpPr txBox="1">
            <a:spLocks noChangeArrowheads="1"/>
          </p:cNvSpPr>
          <p:nvPr/>
        </p:nvSpPr>
        <p:spPr bwMode="auto">
          <a:xfrm>
            <a:off x="323528" y="984607"/>
            <a:ext cx="3816424" cy="546212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2 بطرس</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4000" b="1" kern="0" dirty="0">
              <a:effectLst>
                <a:glow rad="127000">
                  <a:schemeClr val="tx1"/>
                </a:glow>
              </a:effectLst>
              <a:latin typeface="Arial" panose="020B0604020202020204" pitchFamily="34" charset="0"/>
              <a:ea typeface="ＭＳ Ｐゴシック" charset="0"/>
              <a:cs typeface="ＭＳ Ｐゴシック" charset="0"/>
            </a:endParaRP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وَلَكِنِ ٱنْمُوا فِي ٱلنِّعْمَةِ وَفِي مَعْرِفَةِ رَبِّنَا وَمُخَلِّصِنَا يَسُوعَ ٱلْمَسِيحِ</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63613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الارتداد مستقبلاً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52316" y="0"/>
            <a:ext cx="665567"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284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754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68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أعلم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(اصحاح 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180242120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en-US" sz="8800" dirty="0">
                <a:solidFill>
                  <a:schemeClr val="bg1"/>
                </a:solidFill>
                <a:ea typeface="Osaka" charset="0"/>
                <a:cs typeface="Arial" panose="020B0604020202020204" pitchFamily="34" charset="0"/>
              </a:rPr>
              <a:t>1 </a:t>
            </a:r>
          </a:p>
        </p:txBody>
      </p:sp>
    </p:spTree>
    <p:extLst>
      <p:ext uri="{BB962C8B-B14F-4D97-AF65-F5344CB8AC3E}">
        <p14:creationId xmlns:p14="http://schemas.microsoft.com/office/powerpoint/2010/main" val="1465472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ما الذي تحتاج</a:t>
            </a:r>
            <a:br>
              <a:rPr lang="ar-JO" sz="5400" dirty="0">
                <a:effectLst>
                  <a:glow rad="127000">
                    <a:schemeClr val="tx1"/>
                  </a:glow>
                </a:effectLst>
                <a:ea typeface="ＭＳ Ｐゴシック" charset="0"/>
              </a:rPr>
            </a:br>
            <a:r>
              <a:rPr lang="ar-SA" sz="5400" dirty="0">
                <a:effectLst>
                  <a:glow rad="127000">
                    <a:schemeClr val="tx1"/>
                  </a:glow>
                </a:effectLst>
                <a:ea typeface="ＭＳ Ｐゴシック" charset="0"/>
              </a:rPr>
              <a:t> حقًا إلى</a:t>
            </a:r>
            <a:br>
              <a:rPr lang="ar-JO" sz="5400" dirty="0">
                <a:effectLst>
                  <a:glow rad="127000">
                    <a:schemeClr val="tx1"/>
                  </a:glow>
                </a:effectLst>
                <a:ea typeface="ＭＳ Ｐゴシック" charset="0"/>
              </a:rPr>
            </a:br>
            <a:r>
              <a:rPr lang="ar-SA" sz="5400" dirty="0">
                <a:effectLst>
                  <a:glow rad="127000">
                    <a:schemeClr val="tx1"/>
                  </a:glow>
                </a:effectLst>
                <a:ea typeface="ＭＳ Ｐゴシック" charset="0"/>
              </a:rPr>
              <a:t> معرفته؟</a:t>
            </a:r>
            <a:endParaRPr lang="en-US" sz="5400" dirty="0">
              <a:effectLst>
                <a:glow rad="127000">
                  <a:schemeClr val="tx1"/>
                </a:glow>
              </a:effectLst>
              <a:ea typeface="ＭＳ Ｐゴシック"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1327095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49784"/>
            <a:ext cx="4392488" cy="3379216"/>
          </a:xfrm>
          <a:effectLst>
            <a:outerShdw blurRad="63500" dist="35921" dir="2700000" algn="ctr" rotWithShape="0">
              <a:schemeClr val="tx2">
                <a:alpha val="74998"/>
              </a:schemeClr>
            </a:outerShdw>
          </a:effectLst>
        </p:spPr>
        <p:txBody>
          <a:bodyPr anchor="t"/>
          <a:lstStyle/>
          <a:p>
            <a:pPr algn="r" rtl="1">
              <a:defRPr/>
            </a:pPr>
            <a:r>
              <a:rPr lang="ar-JO" sz="4800" dirty="0">
                <a:effectLst>
                  <a:glow rad="127000">
                    <a:schemeClr val="tx1"/>
                  </a:glow>
                </a:effectLst>
                <a:ea typeface="ＭＳ Ｐゴシック" charset="0"/>
                <a:cs typeface="ＭＳ Ｐゴシック" charset="0"/>
              </a:rPr>
              <a:t>1. </a:t>
            </a:r>
            <a:r>
              <a:rPr lang="ar-JO" sz="4800" dirty="0">
                <a:effectLst>
                  <a:glow rad="127000">
                    <a:schemeClr val="tx1"/>
                  </a:glow>
                </a:effectLst>
                <a:ea typeface="ＭＳ Ｐゴシック" charset="0"/>
              </a:rPr>
              <a:t>أنت كامل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في المسيح</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كالله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1- 4).</a:t>
            </a:r>
            <a:endParaRPr lang="en-US" sz="48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28051471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3708772"/>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"سِمْعَانُ بُطْرُسُ عَبْدُ يَسُوعَ ٱلْمَسِيحِ وَرَسُولُهُ،</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إِلَى ٱلَّذِينَ نَالُوا مَعَنَا إِيمَانًا ثَمِينًا</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a:t>
            </a:r>
            <a:r>
              <a:rPr lang="ar-SA" sz="3600" dirty="0">
                <a:solidFill>
                  <a:srgbClr val="FFFF00"/>
                </a:solidFill>
                <a:effectLst>
                  <a:glow rad="127000">
                    <a:schemeClr val="tx1"/>
                  </a:glow>
                </a:effectLst>
                <a:ea typeface="ＭＳ Ｐゴシック" charset="0"/>
              </a:rPr>
              <a:t>مُسَاوِيًا لَنَا</a:t>
            </a:r>
            <a:r>
              <a:rPr lang="ar-SA" sz="3600" dirty="0">
                <a:effectLst>
                  <a:glow rad="127000">
                    <a:schemeClr val="tx1"/>
                  </a:glow>
                </a:effectLst>
                <a:ea typeface="ＭＳ Ｐゴシック" charset="0"/>
              </a:rPr>
              <a:t>،</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بِبِرِّ إِلَهِنَا وَٱلْمُخَلِّصِ</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يَسُوعَ ٱلْمَسِيحِ."</a:t>
            </a: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60453876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36724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 لِتَكْثُرْ لَكُمُ ٱلنِّعْمَةُ</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وَٱلسَّلَامُ بِمَعْرِفَةِ ٱللهِ</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وَ</a:t>
            </a:r>
            <a:r>
              <a:rPr lang="ar-SA" sz="3600" dirty="0">
                <a:solidFill>
                  <a:srgbClr val="FFFF00"/>
                </a:solidFill>
                <a:effectLst>
                  <a:glow rad="127000">
                    <a:schemeClr val="tx1"/>
                  </a:glow>
                </a:effectLst>
                <a:ea typeface="ＭＳ Ｐゴシック" charset="0"/>
              </a:rPr>
              <a:t>يَسُوعَ</a:t>
            </a:r>
            <a:r>
              <a:rPr lang="ar-SA" sz="3600" dirty="0">
                <a:effectLst>
                  <a:glow rad="127000">
                    <a:schemeClr val="tx1"/>
                  </a:glow>
                </a:effectLst>
                <a:ea typeface="ＭＳ Ｐゴシック" charset="0"/>
              </a:rPr>
              <a:t> رَبِّنَا."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2).</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450388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3744416"/>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 كَمَا أَنَّ </a:t>
            </a:r>
            <a:r>
              <a:rPr lang="ar-SA" sz="3600" dirty="0">
                <a:solidFill>
                  <a:srgbClr val="FFFF00"/>
                </a:solidFill>
                <a:effectLst>
                  <a:glow rad="127000">
                    <a:schemeClr val="tx1"/>
                  </a:glow>
                </a:effectLst>
                <a:ea typeface="ＭＳ Ｐゴシック" charset="0"/>
              </a:rPr>
              <a:t>قُدْرَتَه</a:t>
            </a:r>
            <a:r>
              <a:rPr lang="ar-SA" sz="3600" dirty="0">
                <a:effectLst>
                  <a:glow rad="127000">
                    <a:schemeClr val="tx1"/>
                  </a:glow>
                </a:effectLst>
                <a:ea typeface="ＭＳ Ｐゴシック" charset="0"/>
              </a:rPr>
              <a:t>ُ ٱلْإِلَهِيَّةَ</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قَدْ وَهَبَتْ لَنَا</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كُلَّ مَا هُوَ لِلْحَيَاةِ وَٱلتَّقْوَى،</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بِمَعْرِفَةِ ٱلَّذِي دَعَانَا</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بِٱلْمَجْدِ وَٱلْفَضِيلَةِ."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3)</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7942564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349319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3564756"/>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ٱللَّذَيْنِ بِهِمَا قَدْ وَهَبَ لَنَا </a:t>
            </a:r>
            <a:r>
              <a:rPr lang="ar-SA" sz="3600" dirty="0">
                <a:solidFill>
                  <a:srgbClr val="FFFF00"/>
                </a:solidFill>
                <a:effectLst>
                  <a:glow rad="127000">
                    <a:schemeClr val="tx1"/>
                  </a:glow>
                </a:effectLst>
                <a:ea typeface="ＭＳ Ｐゴシック" charset="0"/>
              </a:rPr>
              <a:t>ٱلْمَوَاعِيد</a:t>
            </a:r>
            <a:r>
              <a:rPr lang="ar-SA" sz="3600" dirty="0">
                <a:effectLst>
                  <a:glow rad="127000">
                    <a:schemeClr val="tx1"/>
                  </a:glow>
                </a:effectLst>
                <a:ea typeface="ＭＳ Ｐゴシック" charset="0"/>
              </a:rPr>
              <a:t>َ ٱلْعُظْمَى وَٱلثَّمِينَةَ، لِكَيْ تَصِيرُوا بِهَا شُرَكَاءَ ٱلطَّبِيعَةِ ٱلْإِلَهِيَّةِ، هَارِبِينَ مِنَ ٱلْفَسَادِ ٱلَّذِي فِي ٱلْعَالَمِ بِٱلشَّهْوَةِ.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4).</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05427638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خمسة مواعيد</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لدينا كل ما نحتاجه لنعيش حياة التقوى (3).</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نحن نشترك في "طبيعته الإلهية" حيث سنكون في النهاية                مثل المسيح   (4 ب).</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يمكننا أن نهرب من أي خطية (4 ت).</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نحن مختارون وموعودون بالخلاص (10).</a:t>
            </a:r>
          </a:p>
          <a:p>
            <a:pPr marL="495300" lvl="3" indent="-493713" algn="r" rtl="1">
              <a:buFont typeface="+mj-lt"/>
              <a:buAutoNum type="arabicPeriod"/>
            </a:pPr>
            <a:r>
              <a:rPr lang="ar-JO" sz="2800" b="1" dirty="0">
                <a:solidFill>
                  <a:srgbClr val="FFFFFF"/>
                </a:solidFill>
                <a:effectLst>
                  <a:glow rad="127000">
                    <a:srgbClr val="000000"/>
                  </a:glow>
                </a:effectLst>
                <a:latin typeface="Arial" panose="020B0604020202020204" pitchFamily="34" charset="0"/>
                <a:cs typeface="Arial" panose="020B0604020202020204" pitchFamily="34" charset="0"/>
              </a:rPr>
              <a:t>إذا كنا ثابتين في الشخصية (5-9)، فسوف نُكافأ بسخاء (10-11).</a:t>
            </a:r>
            <a:endParaRPr lang="en-US" sz="28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ar-SA" dirty="0">
                <a:solidFill>
                  <a:schemeClr val="tx2"/>
                </a:solidFill>
                <a:effectLst>
                  <a:glow rad="127000">
                    <a:schemeClr val="bg1"/>
                  </a:glow>
                </a:effectLst>
                <a:ea typeface="ＭＳ Ｐゴシック" charset="0"/>
              </a:rPr>
              <a:t>النمو خطوة بخطوة للتشبّه بالمسيح</a:t>
            </a:r>
            <a:br>
              <a:rPr lang="ar-JO" dirty="0">
                <a:solidFill>
                  <a:schemeClr val="tx2"/>
                </a:solidFill>
                <a:effectLst>
                  <a:glow rad="127000">
                    <a:schemeClr val="bg1"/>
                  </a:glow>
                </a:effectLst>
                <a:ea typeface="ＭＳ Ｐゴシック" charset="0"/>
              </a:rPr>
            </a:br>
            <a:r>
              <a:rPr lang="ar-SA" dirty="0">
                <a:solidFill>
                  <a:schemeClr val="tx2"/>
                </a:solidFill>
                <a:effectLst>
                  <a:glow rad="127000">
                    <a:schemeClr val="bg1"/>
                  </a:glow>
                </a:effectLst>
                <a:ea typeface="ＭＳ Ｐゴシック" charset="0"/>
              </a:rPr>
              <a:t> (1: 5- 7)</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426808590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36724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 وَلِهَذَا عَيْنِهِ - وَأَنْتُمْ بَاذِلُونَ</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كُلَّ ٱجْتِهَادٍ – قَدِّمُوا</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فِي إِيمَانِكُمْ فَضِيلَةً، </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وَفِي ٱلْفَضِيلَةِ مَعْرِفَةً."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5).</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20253584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3744416"/>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cs typeface="ＭＳ Ｐゴシック" charset="0"/>
              </a:rPr>
              <a:t>"</a:t>
            </a:r>
            <a:r>
              <a:rPr lang="ar-SA" sz="3600" dirty="0">
                <a:effectLst>
                  <a:glow rad="127000">
                    <a:schemeClr val="tx1"/>
                  </a:glow>
                </a:effectLst>
                <a:ea typeface="ＭＳ Ｐゴシック" charset="0"/>
              </a:rPr>
              <a:t>وَفِي ٱلْمَعْرِفَةِ تَعَفُّفًا،</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وَفِي ٱلتَّعَفُّفِ صَبْرًا،</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وَفِي ٱلصَّبْرِ تَقْوَى</a:t>
            </a:r>
            <a:r>
              <a:rPr lang="ar-SA" sz="3600" dirty="0">
                <a:effectLst>
                  <a:glow rad="127000">
                    <a:schemeClr val="tx1"/>
                  </a:glow>
                </a:effectLst>
                <a:ea typeface="ＭＳ Ｐゴシック" charset="0"/>
                <a:cs typeface="ＭＳ Ｐゴシック" charset="0"/>
              </a:rPr>
              <a:t>."</a:t>
            </a:r>
            <a:br>
              <a:rPr lang="ar-JO" sz="3600" dirty="0">
                <a:effectLst>
                  <a:glow rad="127000">
                    <a:schemeClr val="tx1"/>
                  </a:glow>
                </a:effectLst>
                <a:ea typeface="ＭＳ Ｐゴシック" charset="0"/>
                <a:cs typeface="ＭＳ Ｐゴシック" charset="0"/>
              </a:rPr>
            </a:br>
            <a:r>
              <a:rPr lang="ar-JO" sz="3600" dirty="0">
                <a:effectLst>
                  <a:glow rad="127000">
                    <a:schemeClr val="tx1"/>
                  </a:glow>
                </a:effectLst>
                <a:ea typeface="ＭＳ Ｐゴシック" charset="0"/>
              </a:rPr>
              <a:t>(2 بطرس 1: 6).</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65108902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3672408"/>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"وَفِي ٱلتَّقْوَى</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مَوَدَّةً أَخَوِيَّةً،</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وَفِي ٱلْمَوَدَّةِ ٱلْأَخَوِيَّةِ مَحَبَّةً."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7).</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39883392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ar-SA" sz="2000" dirty="0">
                <a:solidFill>
                  <a:srgbClr val="800000"/>
                </a:solidFill>
                <a:ea typeface="ＭＳ Ｐゴシック" charset="0"/>
                <a:cs typeface="ＭＳ Ｐゴシック" charset="0"/>
              </a:rPr>
              <a:t>بطرس 2</a:t>
            </a:r>
            <a:r>
              <a:rPr lang="en-US" sz="2000" dirty="0">
                <a:solidFill>
                  <a:srgbClr val="800000"/>
                </a:solidFill>
                <a:ea typeface="ＭＳ Ｐゴシック" charset="0"/>
                <a:cs typeface="ＭＳ Ｐゴシック" charset="0"/>
              </a:rPr>
              <a:t>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ar-JO" sz="3600" dirty="0">
                <a:solidFill>
                  <a:schemeClr val="bg1"/>
                </a:solidFill>
                <a:effectLst>
                  <a:glow rad="228600">
                    <a:schemeClr val="tx1"/>
                  </a:glow>
                </a:effectLst>
                <a:ea typeface="ＭＳ Ｐゴシック" charset="0"/>
                <a:cs typeface="Arial" panose="020B0604020202020204" pitchFamily="34" charset="0"/>
              </a:rPr>
              <a:t>الحياة المسيحية الفعّالة</a:t>
            </a:r>
          </a:p>
          <a:p>
            <a:pPr marL="0" indent="0" algn="ctr" eaLnBrk="1" hangingPunct="1">
              <a:lnSpc>
                <a:spcPct val="80000"/>
              </a:lnSpc>
              <a:buNone/>
              <a:defRPr/>
            </a:pPr>
            <a:r>
              <a:rPr lang="ar-JO" sz="3600" dirty="0">
                <a:solidFill>
                  <a:schemeClr val="bg1"/>
                </a:solidFill>
                <a:effectLst>
                  <a:glow rad="228600">
                    <a:schemeClr val="tx1"/>
                  </a:glow>
                </a:effectLst>
                <a:ea typeface="ＭＳ Ｐゴシック" charset="0"/>
                <a:cs typeface="Arial" panose="020B0604020202020204" pitchFamily="34" charset="0"/>
              </a:rPr>
              <a:t>والمثمرة (1: 5-7).</a:t>
            </a:r>
            <a:endParaRPr lang="en-US" sz="2000" dirty="0">
              <a:solidFill>
                <a:schemeClr val="bg1"/>
              </a:solidFill>
              <a:effectLst>
                <a:glow rad="228600">
                  <a:schemeClr val="tx1"/>
                </a:glow>
              </a:effectLst>
              <a:ea typeface="ＭＳ Ｐゴシック" charset="0"/>
              <a:cs typeface="Arial" panose="020B0604020202020204" pitchFamily="34" charset="0"/>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المعرفة</a:t>
            </a:r>
            <a:endParaRPr lang="en-US" sz="3200" b="1" dirty="0">
              <a:solidFill>
                <a:srgbClr val="800000"/>
              </a:solidFill>
              <a:latin typeface="Arial" panose="020B0604020202020204" pitchFamily="34" charset="0"/>
              <a:cs typeface="Arial" panose="020B0604020202020204" pitchFamily="34" charset="0"/>
            </a:endParaRP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التعفف</a:t>
            </a:r>
            <a:endParaRPr lang="en-US" sz="3200" b="1" dirty="0">
              <a:solidFill>
                <a:srgbClr val="800000"/>
              </a:solidFill>
              <a:latin typeface="Arial" panose="020B0604020202020204" pitchFamily="34" charset="0"/>
              <a:cs typeface="Arial" panose="020B0604020202020204" pitchFamily="34" charset="0"/>
            </a:endParaRP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الصبر</a:t>
            </a:r>
            <a:endParaRPr lang="en-US" sz="3200" b="1" dirty="0">
              <a:solidFill>
                <a:srgbClr val="800000"/>
              </a:solidFill>
              <a:latin typeface="Arial" panose="020B0604020202020204" pitchFamily="34" charset="0"/>
              <a:cs typeface="Arial" panose="020B0604020202020204" pitchFamily="34" charset="0"/>
            </a:endParaRP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التقوى</a:t>
            </a:r>
            <a:endParaRPr lang="en-US" sz="3200" b="1" dirty="0">
              <a:solidFill>
                <a:srgbClr val="800000"/>
              </a:solidFill>
              <a:latin typeface="Arial" panose="020B0604020202020204" pitchFamily="34" charset="0"/>
              <a:cs typeface="Arial" panose="020B0604020202020204" pitchFamily="34" charset="0"/>
            </a:endParaRP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المودة الأخويّة</a:t>
            </a:r>
            <a:endParaRPr lang="zh-TW" altLang="en-US" sz="3200" b="1" dirty="0">
              <a:solidFill>
                <a:srgbClr val="800000"/>
              </a:solidFill>
              <a:latin typeface="Arial" panose="020B0604020202020204" pitchFamily="34" charset="0"/>
              <a:cs typeface="Arial" panose="020B0604020202020204" pitchFamily="34" charset="0"/>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المحبة</a:t>
            </a:r>
            <a:endParaRPr lang="zh-TW" altLang="en-US" sz="3200" b="1" dirty="0">
              <a:solidFill>
                <a:srgbClr val="800000"/>
              </a:solidFill>
              <a:latin typeface="Arial" panose="020B0604020202020204" pitchFamily="34" charset="0"/>
              <a:cs typeface="Arial" panose="020B0604020202020204" pitchFamily="34" charset="0"/>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zh-TW" altLang="en-US" sz="3200" b="1" dirty="0">
              <a:solidFill>
                <a:srgbClr val="800000"/>
              </a:solidFill>
              <a:latin typeface="Arial" panose="020B0604020202020204" pitchFamily="34"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ar-JO" sz="3200" b="1" dirty="0">
                <a:solidFill>
                  <a:srgbClr val="800000"/>
                </a:solidFill>
                <a:latin typeface="Arial" panose="020B0604020202020204" pitchFamily="34" charset="0"/>
                <a:cs typeface="Arial" panose="020B0604020202020204" pitchFamily="34" charset="0"/>
              </a:rPr>
              <a:t>الإيمان</a:t>
            </a:r>
            <a:endParaRPr lang="zh-TW" altLang="en-US" sz="3200" b="1" dirty="0">
              <a:solidFill>
                <a:srgbClr val="800000"/>
              </a:solidFill>
              <a:latin typeface="Arial" panose="020B0604020202020204" pitchFamily="34" charset="0"/>
              <a:cs typeface="Arial" panose="020B0604020202020204" pitchFamily="34" charset="0"/>
            </a:endParaRPr>
          </a:p>
        </p:txBody>
      </p:sp>
      <p:sp>
        <p:nvSpPr>
          <p:cNvPr id="73743" name="Text Box 15"/>
          <p:cNvSpPr txBox="1">
            <a:spLocks noChangeArrowheads="1"/>
          </p:cNvSpPr>
          <p:nvPr/>
        </p:nvSpPr>
        <p:spPr bwMode="auto">
          <a:xfrm>
            <a:off x="5638800" y="476672"/>
            <a:ext cx="3352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طاهرون وشبه المسيح</a:t>
            </a:r>
          </a:p>
          <a:p>
            <a:pPr algn="ctr" eaLnBrk="1" hangingPunct="1"/>
            <a:r>
              <a:rPr lang="ar-JO" b="1" dirty="0">
                <a:solidFill>
                  <a:srgbClr val="000000"/>
                </a:solidFill>
                <a:latin typeface="Arial" panose="020B0604020202020204" pitchFamily="34" charset="0"/>
                <a:cs typeface="Arial" panose="020B0604020202020204" pitchFamily="34" charset="0"/>
              </a:rPr>
              <a:t>("شُرَكَاءَ ٱلطَّبِيعَةِ ٱلْإِلَهِيَّةِ،"</a:t>
            </a:r>
          </a:p>
          <a:p>
            <a:pPr algn="ctr" eaLnBrk="1" hangingPunct="1"/>
            <a:r>
              <a:rPr lang="ar-JO" b="1" dirty="0">
                <a:solidFill>
                  <a:srgbClr val="000000"/>
                </a:solidFill>
                <a:latin typeface="Arial" panose="020B0604020202020204" pitchFamily="34" charset="0"/>
                <a:cs typeface="Arial" panose="020B0604020202020204" pitchFamily="34" charset="0"/>
              </a:rPr>
              <a:t> عدد 4)</a:t>
            </a:r>
            <a:endParaRPr lang="en-US" b="1" dirty="0">
              <a:solidFill>
                <a:srgbClr val="000000"/>
              </a:solidFill>
              <a:latin typeface="Arial" panose="020B0604020202020204" pitchFamily="34" charset="0"/>
              <a:cs typeface="Arial" panose="020B0604020202020204" pitchFamily="34" charset="0"/>
            </a:endParaRPr>
          </a:p>
        </p:txBody>
      </p:sp>
      <p:sp>
        <p:nvSpPr>
          <p:cNvPr id="283663" name="Text Box 17"/>
          <p:cNvSpPr txBox="1">
            <a:spLocks noChangeArrowheads="1"/>
          </p:cNvSpPr>
          <p:nvPr/>
        </p:nvSpPr>
        <p:spPr bwMode="auto">
          <a:xfrm>
            <a:off x="8443548"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800000"/>
                </a:solidFill>
                <a:latin typeface="Arial" panose="020B0604020202020204" pitchFamily="34" charset="0"/>
                <a:cs typeface="Arial" panose="020B0604020202020204" pitchFamily="34" charset="0"/>
              </a:rPr>
              <a:t>289</a:t>
            </a:r>
            <a:endParaRPr lang="en-US" b="1" dirty="0">
              <a:solidFill>
                <a:srgbClr val="8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8682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nodePh="1">
                                  <p:stCondLst>
                                    <p:cond delay="0"/>
                                  </p:stCondLst>
                                  <p:endCondLst>
                                    <p:cond evt="begin" delay="0">
                                      <p:tn val="5"/>
                                    </p:cond>
                                  </p:end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نحن لا ننمو دائمًا في شبه المسيح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 8-9).</a:t>
            </a:r>
            <a:endParaRPr lang="en-US"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2464452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88640"/>
            <a:ext cx="9144000" cy="3744416"/>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 لِأَنَّ هَذِهِ إِذَا كَانَتْ فِيكُمْ وَكَثُرَتْ،</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تُصَيِّرُكُمْ لَا مُتَكَاسِلِينَ وَلَا غَيْرَ مُثْمِرِينَ</a:t>
            </a:r>
            <a:br>
              <a:rPr lang="ar-JO" sz="3600" dirty="0">
                <a:effectLst>
                  <a:glow rad="127000">
                    <a:schemeClr val="tx1"/>
                  </a:glow>
                </a:effectLst>
                <a:ea typeface="ＭＳ Ｐゴシック" charset="0"/>
              </a:rPr>
            </a:br>
            <a:r>
              <a:rPr lang="ar-SA" sz="3600" dirty="0">
                <a:effectLst>
                  <a:glow rad="127000">
                    <a:schemeClr val="tx1"/>
                  </a:glow>
                </a:effectLst>
                <a:ea typeface="ＭＳ Ｐゴシック" charset="0"/>
              </a:rPr>
              <a:t> لِمَعْرِفَةِ رَبِّنَا يَسُوعَ ٱلْمَسِيحِ."</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8).</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167448586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 لِأَنَّ ٱلَّذِي لَيْسَ عِنْدَهُ هَذِهِ،</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هُوَ أَعْمَى قَصِيرُ ٱلْبَصَرِ،</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قَدْ نَسِيَ تَطْهِيرَ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خَطَايَاهُ ٱلسَّالِفَةِ."</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بطرس 1: 9).</a:t>
            </a:r>
            <a:br>
              <a:rPr lang="ar-JO" sz="3600" dirty="0">
                <a:effectLst>
                  <a:glow rad="127000">
                    <a:schemeClr val="tx1"/>
                  </a:glow>
                </a:effectLst>
                <a:ea typeface="ＭＳ Ｐゴシック" charset="0"/>
              </a:rPr>
            </a:b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58955445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9354192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عندما نعمل باجتهاد،</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سنكافأ بدلاً</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من السقوط</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(1: 1- 11).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8759540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3564756"/>
          </a:xfrm>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sz="3600" dirty="0">
                <a:effectLst/>
                <a:latin typeface="Calibri" panose="020F0502020204030204" pitchFamily="34" charset="0"/>
                <a:ea typeface="Calibri" panose="020F0502020204030204" pitchFamily="34" charset="0"/>
              </a:rPr>
              <a:t>" لِذَلِكَ بِٱلْأَكْثَرِ ٱجْتَهِدُوا </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أَيُّهَا ٱلْإِخْوَةُ أَنْ تَجْعَلُوا دَعْوَتَكُمْ </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وَٱخْتِيَارَكُمْ ثَابِتَيْنِ. </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لِأَنَّكُمْ إِذَا فَعَلْتُمْ ذَلِكَ،</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 لَنْ تَزِلُّوا أَبَدًا."</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(2 بطرس 1: 10).</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14582482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3816424"/>
          </a:xfrm>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sz="3600" dirty="0">
                <a:effectLst/>
                <a:latin typeface="Calibri" panose="020F0502020204030204" pitchFamily="34" charset="0"/>
                <a:ea typeface="Calibri" panose="020F0502020204030204" pitchFamily="34" charset="0"/>
              </a:rPr>
              <a:t>" لِأَنَّهُ هَكَذَا يُقَدَّمُ لَكُمْ بِسِعَةٍ</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 دُخُولٌ إِلَى مَلَكُوتِ رَبِّنَا </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وَمُخَلِّصِنَا يَسُوعَ ٱلْمَسِيحِ ٱلْأَبَدِيِّ." </a:t>
            </a:r>
            <a:br>
              <a:rPr lang="ar-JO" sz="3600" dirty="0">
                <a:effectLst/>
                <a:latin typeface="Calibri" panose="020F0502020204030204" pitchFamily="34" charset="0"/>
                <a:ea typeface="Calibri" panose="020F0502020204030204" pitchFamily="34" charset="0"/>
              </a:rPr>
            </a:br>
            <a:r>
              <a:rPr lang="ar-JO" sz="3600" dirty="0">
                <a:effectLst/>
                <a:latin typeface="Calibri" panose="020F0502020204030204" pitchFamily="34" charset="0"/>
                <a:ea typeface="Calibri" panose="020F0502020204030204" pitchFamily="34" charset="0"/>
              </a:rPr>
              <a:t>(2 بطرس 1: 11).</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6710365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2 بطرس 1: 1- 11</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أعلم أنك كامل</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المسيح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لتكون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مثل</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المسيح</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88959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b="1">
                <a:solidFill>
                  <a:srgbClr val="808080"/>
                </a:solidFill>
                <a:latin typeface="Arial" panose="020B0604020202020204" pitchFamily="34" charset="0"/>
              </a:rPr>
              <a:pPr defTabSz="814388" eaLnBrk="0" hangingPunct="0"/>
              <a:t>54</a:t>
            </a:fld>
            <a:endParaRPr lang="en-US" sz="900" b="1">
              <a:solidFill>
                <a:srgbClr val="808080"/>
              </a:solidFill>
              <a:latin typeface="Arial" panose="020B0604020202020204" pitchFamily="34" charset="0"/>
            </a:endParaRPr>
          </a:p>
        </p:txBody>
      </p:sp>
      <p:sp>
        <p:nvSpPr>
          <p:cNvPr id="290818" name="Rectangle 1027"/>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b="1">
                <a:solidFill>
                  <a:srgbClr val="808080"/>
                </a:solidFill>
                <a:latin typeface="Arial" panose="020B0604020202020204" pitchFamily="34" charset="0"/>
              </a:rPr>
              <a:pPr defTabSz="814388" eaLnBrk="0" hangingPunct="0"/>
              <a:t>54</a:t>
            </a:fld>
            <a:endParaRPr lang="en-US" sz="900" b="1">
              <a:solidFill>
                <a:srgbClr val="808080"/>
              </a:solidFill>
              <a:latin typeface="Arial" panose="020B0604020202020204" pitchFamily="34" charset="0"/>
            </a:endParaRPr>
          </a:p>
        </p:txBody>
      </p:sp>
      <p:sp>
        <p:nvSpPr>
          <p:cNvPr id="290819" name="Rectangle 1028"/>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b="1">
                <a:solidFill>
                  <a:srgbClr val="808080"/>
                </a:solidFill>
                <a:latin typeface="Arial" panose="020B0604020202020204" pitchFamily="34" charset="0"/>
              </a:rPr>
              <a:pPr defTabSz="814388" eaLnBrk="0" hangingPunct="0"/>
              <a:t>54</a:t>
            </a:fld>
            <a:endParaRPr lang="en-US" sz="900" b="1">
              <a:solidFill>
                <a:srgbClr val="808080"/>
              </a:solidFill>
              <a:latin typeface="Arial" panose="020B0604020202020204" pitchFamily="34" charset="0"/>
            </a:endParaRPr>
          </a:p>
        </p:txBody>
      </p:sp>
      <p:sp>
        <p:nvSpPr>
          <p:cNvPr id="290820"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a:solidFill>
                  <a:srgbClr val="808080"/>
                </a:solidFill>
                <a:latin typeface="Arial" panose="020B0604020202020204" pitchFamily="34" charset="0"/>
              </a:rPr>
              <a:t>© 2003 Cisco Systems, Inc. All rights reserved.</a:t>
            </a:r>
          </a:p>
        </p:txBody>
      </p:sp>
      <p:sp>
        <p:nvSpPr>
          <p:cNvPr id="290821"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a:solidFill>
                <a:srgbClr val="808080"/>
              </a:solidFill>
              <a:latin typeface="Arial" panose="020B0604020202020204" pitchFamily="34" charset="0"/>
            </a:endParaRPr>
          </a:p>
          <a:p>
            <a:pPr defTabSz="814388" eaLnBrk="0" hangingPunct="0"/>
            <a:r>
              <a:rPr lang="en-US" sz="900" b="1">
                <a:solidFill>
                  <a:srgbClr val="808080"/>
                </a:solidFill>
                <a:latin typeface="Arial" panose="020B0604020202020204" pitchFamily="34" charset="0"/>
              </a:rPr>
              <a:t>Presentation_ID</a:t>
            </a: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ea typeface="SimSun" charset="0"/>
                <a:cs typeface="SimSun" charset="0"/>
              </a:rPr>
              <a:t>الهجمات ضد الكتاب المقدس</a:t>
            </a:r>
            <a:br>
              <a:rPr lang="ar-JO" altLang="zh-CN" sz="4800" dirty="0">
                <a:solidFill>
                  <a:schemeClr val="bg1"/>
                </a:solidFill>
                <a:ea typeface="SimSun" charset="0"/>
                <a:cs typeface="SimSun" charset="0"/>
              </a:rPr>
            </a:br>
            <a:r>
              <a:rPr lang="ar-SA" altLang="zh-CN" sz="4800" dirty="0">
                <a:solidFill>
                  <a:schemeClr val="bg1"/>
                </a:solidFill>
                <a:ea typeface="SimSun" charset="0"/>
                <a:cs typeface="SimSun" charset="0"/>
              </a:rPr>
              <a:t> اليوم</a:t>
            </a:r>
            <a:endParaRPr lang="en-US" altLang="zh-CN" dirty="0">
              <a:ea typeface="SimSun" charset="0"/>
              <a:cs typeface="SimSun"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chemeClr val="bg1"/>
                </a:solidFill>
                <a:latin typeface="Arial" panose="020B0604020202020204" pitchFamily="34" charset="0"/>
                <a:cs typeface="Arial" panose="020B0604020202020204" pitchFamily="34" charset="0"/>
              </a:rPr>
              <a:t>ما هو التعليم الذي نسمعه اليوم الذي يسعى</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SA" sz="3200" b="1" dirty="0">
                <a:solidFill>
                  <a:schemeClr val="bg1"/>
                </a:solidFill>
                <a:latin typeface="Arial" panose="020B0604020202020204" pitchFamily="34" charset="0"/>
                <a:cs typeface="Arial" panose="020B0604020202020204" pitchFamily="34" charset="0"/>
              </a:rPr>
              <a:t> إلى تقويض صحة إيماننا؟</a:t>
            </a:r>
            <a:endParaRPr lang="en-US" sz="3200" b="1" dirty="0">
              <a:solidFill>
                <a:schemeClr val="bg1"/>
              </a:solidFill>
              <a:latin typeface="Arial" panose="020B0604020202020204" pitchFamily="34" charset="0"/>
              <a:cs typeface="Arial" panose="020B0604020202020204" pitchFamily="34"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228600" y="260648"/>
            <a:ext cx="4800600" cy="10668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المعرفة</a:t>
            </a:r>
            <a:b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b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لمكافحة التعليم الباطل</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pic>
        <p:nvPicPr>
          <p:cNvPr id="231428" name="Picture 102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4" t="1552" r="2072" b="3631"/>
          <a:stretch/>
        </p:blipFill>
        <p:spPr bwMode="auto">
          <a:xfrm>
            <a:off x="0" y="-171400"/>
            <a:ext cx="4806950" cy="7303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6000" dirty="0">
                <a:solidFill>
                  <a:schemeClr val="bg1"/>
                </a:solidFill>
                <a:effectLst>
                  <a:glow rad="228600">
                    <a:schemeClr val="accent4">
                      <a:satMod val="175000"/>
                      <a:alpha val="78000"/>
                    </a:schemeClr>
                  </a:glow>
                </a:effectLst>
                <a:ea typeface="+mn-ea"/>
                <a:cs typeface="Arial" panose="020B0604020202020204" pitchFamily="34" charset="0"/>
              </a:rPr>
              <a:t>إنجيل براون</a:t>
            </a:r>
            <a:endParaRPr lang="en-US" sz="6000" dirty="0">
              <a:solidFill>
                <a:schemeClr val="bg1"/>
              </a:solidFill>
              <a:effectLst>
                <a:glow rad="228600">
                  <a:schemeClr val="accent4">
                    <a:satMod val="175000"/>
                    <a:alpha val="78000"/>
                  </a:schemeClr>
                </a:glow>
              </a:effectLst>
              <a:ea typeface="+mn-ea"/>
              <a:cs typeface="Arial" panose="020B0604020202020204" pitchFamily="34" charset="0"/>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algn="r" rtl="1" eaLnBrk="1" hangingPunct="1">
              <a:defRPr/>
            </a:pPr>
            <a:r>
              <a:rPr lang="ar-JO" sz="3600" dirty="0">
                <a:solidFill>
                  <a:schemeClr val="bg1"/>
                </a:solidFill>
                <a:effectLst>
                  <a:glow rad="228600">
                    <a:schemeClr val="accent4">
                      <a:satMod val="175000"/>
                      <a:alpha val="78000"/>
                    </a:schemeClr>
                  </a:glow>
                </a:effectLst>
              </a:rPr>
              <a:t>تزوّج يسوع من مريم المجدليّة</a:t>
            </a:r>
            <a:endParaRPr lang="en-US" sz="3600" dirty="0">
              <a:solidFill>
                <a:schemeClr val="bg1"/>
              </a:solidFill>
              <a:effectLst>
                <a:glow rad="228600">
                  <a:schemeClr val="accent4">
                    <a:satMod val="175000"/>
                    <a:alpha val="78000"/>
                  </a:schemeClr>
                </a:glow>
              </a:effectLst>
            </a:endParaRPr>
          </a:p>
          <a:p>
            <a:pPr algn="r" rtl="1" eaLnBrk="1" hangingPunct="1">
              <a:defRPr/>
            </a:pPr>
            <a:r>
              <a:rPr lang="ar-JO" sz="3600" dirty="0">
                <a:solidFill>
                  <a:schemeClr val="bg1"/>
                </a:solidFill>
                <a:effectLst>
                  <a:glow rad="228600">
                    <a:schemeClr val="accent4">
                      <a:satMod val="175000"/>
                      <a:alpha val="78000"/>
                    </a:schemeClr>
                  </a:glow>
                </a:effectLst>
              </a:rPr>
              <a:t>نشأت ابنتهما في فرنسا</a:t>
            </a:r>
            <a:endParaRPr lang="en-US" sz="3600" dirty="0">
              <a:solidFill>
                <a:schemeClr val="bg1"/>
              </a:solidFill>
              <a:effectLst>
                <a:glow rad="228600">
                  <a:schemeClr val="accent4">
                    <a:satMod val="175000"/>
                    <a:alpha val="78000"/>
                  </a:schemeClr>
                </a:glow>
              </a:effectLst>
            </a:endParaRPr>
          </a:p>
          <a:p>
            <a:pPr algn="r" rtl="1" eaLnBrk="1" hangingPunct="1">
              <a:defRPr/>
            </a:pPr>
            <a:r>
              <a:rPr lang="ar-JO" sz="3600" dirty="0">
                <a:solidFill>
                  <a:schemeClr val="bg1"/>
                </a:solidFill>
                <a:effectLst>
                  <a:glow rad="228600">
                    <a:schemeClr val="accent4">
                      <a:satMod val="175000"/>
                      <a:alpha val="78000"/>
                    </a:schemeClr>
                  </a:glow>
                </a:effectLst>
              </a:rPr>
              <a:t>تمّ ابتداع ألوهيته سنة 325 ب. م</a:t>
            </a:r>
            <a:endParaRPr lang="en-US" sz="3600" dirty="0">
              <a:solidFill>
                <a:schemeClr val="bg1"/>
              </a:solidFill>
              <a:effectLst>
                <a:glow rad="228600">
                  <a:schemeClr val="accent4">
                    <a:satMod val="175000"/>
                    <a:alpha val="78000"/>
                  </a:schemeClr>
                </a:glow>
              </a:effectLst>
            </a:endParaRPr>
          </a:p>
          <a:p>
            <a:pPr algn="r" rtl="1" eaLnBrk="1" hangingPunct="1">
              <a:defRPr/>
            </a:pPr>
            <a:r>
              <a:rPr lang="ar-JO" sz="3600" dirty="0">
                <a:solidFill>
                  <a:schemeClr val="bg1"/>
                </a:solidFill>
                <a:effectLst>
                  <a:glow rad="228600">
                    <a:schemeClr val="accent4">
                      <a:satMod val="175000"/>
                      <a:alpha val="78000"/>
                    </a:schemeClr>
                  </a:glow>
                </a:effectLst>
              </a:rPr>
              <a:t>لدينا أناجيل العهد الجديد الخاطئة</a:t>
            </a:r>
            <a:endParaRPr lang="en-US" sz="3600" dirty="0">
              <a:solidFill>
                <a:schemeClr val="bg1"/>
              </a:solidFill>
              <a:effectLst>
                <a:glow rad="228600">
                  <a:schemeClr val="accent4">
                    <a:satMod val="175000"/>
                    <a:alpha val="78000"/>
                  </a:schemeClr>
                </a:glow>
              </a:effectLst>
            </a:endParaRPr>
          </a:p>
          <a:p>
            <a:pPr algn="r" rtl="1" eaLnBrk="1" hangingPunct="1">
              <a:defRPr/>
            </a:pPr>
            <a:r>
              <a:rPr lang="ar-JO" sz="3600" dirty="0">
                <a:solidFill>
                  <a:schemeClr val="bg1"/>
                </a:solidFill>
                <a:effectLst>
                  <a:glow rad="228600">
                    <a:schemeClr val="accent4">
                      <a:satMod val="175000"/>
                      <a:alpha val="78000"/>
                    </a:schemeClr>
                  </a:glow>
                </a:effectLst>
              </a:rPr>
              <a:t>المسيحية = الأنوثة الإلهية</a:t>
            </a:r>
            <a:endParaRPr lang="en-US" sz="3600" dirty="0">
              <a:solidFill>
                <a:schemeClr val="bg1"/>
              </a:solidFill>
              <a:effectLst>
                <a:glow rad="228600">
                  <a:schemeClr val="accent4">
                    <a:satMod val="175000"/>
                    <a:alpha val="78000"/>
                  </a:schemeClr>
                </a:glow>
              </a:effectLst>
            </a:endParaRPr>
          </a:p>
          <a:p>
            <a:pPr algn="r" rtl="1" eaLnBrk="1" hangingPunct="1">
              <a:defRPr/>
            </a:pPr>
            <a:r>
              <a:rPr lang="ar-JO" sz="3600" dirty="0">
                <a:solidFill>
                  <a:schemeClr val="bg1"/>
                </a:solidFill>
                <a:effectLst>
                  <a:glow rad="228600">
                    <a:schemeClr val="accent4">
                      <a:satMod val="175000"/>
                      <a:alpha val="78000"/>
                    </a:schemeClr>
                  </a:glow>
                </a:effectLst>
              </a:rPr>
              <a:t>المسيحيون يتسترون على هذه المؤامرة</a:t>
            </a:r>
            <a:endParaRPr lang="en-US" sz="3600" dirty="0">
              <a:solidFill>
                <a:schemeClr val="bg1"/>
              </a:solidFill>
              <a:effectLst>
                <a:glow rad="228600">
                  <a:schemeClr val="accent4">
                    <a:satMod val="175000"/>
                    <a:alpha val="78000"/>
                  </a:schemeClr>
                </a:glow>
              </a:effectLst>
            </a:endParaRPr>
          </a:p>
        </p:txBody>
      </p:sp>
    </p:spTree>
    <p:extLst>
      <p:ext uri="{BB962C8B-B14F-4D97-AF65-F5344CB8AC3E}">
        <p14:creationId xmlns:p14="http://schemas.microsoft.com/office/powerpoint/2010/main" val="420440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روب بيل</a:t>
            </a:r>
            <a:endParaRPr lang="en-US" sz="5400" dirty="0">
              <a:effectLst>
                <a:glow rad="127000">
                  <a:schemeClr val="tx1"/>
                </a:glow>
              </a:effectLst>
              <a:ea typeface="ＭＳ Ｐゴシック"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74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عالمية روب بيل</a:t>
            </a:r>
            <a:endParaRPr lang="en-US" sz="5400" dirty="0">
              <a:effectLst>
                <a:glow rad="127000">
                  <a:schemeClr val="tx1"/>
                </a:glow>
              </a:effectLst>
              <a:ea typeface="ＭＳ Ｐゴシック"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2800" b="1" kern="0" dirty="0">
                <a:effectLst/>
                <a:latin typeface="Arial" panose="020B0604020202020204" pitchFamily="34" charset="0"/>
                <a:ea typeface="ＭＳ Ｐゴシック" charset="0"/>
                <a:cs typeface="Arial" panose="020B0604020202020204" pitchFamily="34" charset="0"/>
              </a:rPr>
              <a:t>في قلب التقليد المسيحي</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منذ أيام الكنيسة الأولى كان هناك</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عدد من الذين يصرّون على أن التاريخ</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ليس مأساويًا، والجحيم ليس إلى الأبد،</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وفي النهاية، فالمحبة</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تنتصر وسيتصالح</a:t>
            </a:r>
            <a:endParaRPr lang="ar-JO" sz="2800" b="1" kern="0" dirty="0">
              <a:effectLst/>
              <a:latin typeface="Arial" panose="020B0604020202020204" pitchFamily="34" charset="0"/>
              <a:ea typeface="ＭＳ Ｐゴシック" charset="0"/>
              <a:cs typeface="Arial" panose="020B0604020202020204" pitchFamily="34" charset="0"/>
            </a:endParaRPr>
          </a:p>
          <a:p>
            <a:pPr>
              <a:defRPr/>
            </a:pPr>
            <a:r>
              <a:rPr lang="ar-SA" sz="2800" b="1" kern="0" dirty="0">
                <a:effectLst/>
                <a:latin typeface="Arial" panose="020B0604020202020204" pitchFamily="34" charset="0"/>
                <a:ea typeface="ＭＳ Ｐゴシック" charset="0"/>
                <a:cs typeface="Arial" panose="020B0604020202020204" pitchFamily="34" charset="0"/>
              </a:rPr>
              <a:t> الجميع مع الله.</a:t>
            </a:r>
            <a:endParaRPr lang="en-US" sz="2800" b="1" kern="0" dirty="0">
              <a:effectLst/>
              <a:latin typeface="Arial" panose="020B0604020202020204" pitchFamily="34" charset="0"/>
              <a:ea typeface="ＭＳ Ｐゴシック" charset="0"/>
              <a:cs typeface="ＭＳ Ｐゴシック" charset="0"/>
            </a:endParaRPr>
          </a:p>
          <a:p>
            <a:pPr>
              <a:defRPr/>
            </a:pPr>
            <a:r>
              <a:rPr lang="ar-JO" sz="2400" b="1" kern="0" dirty="0">
                <a:effectLst/>
                <a:latin typeface="Arial" panose="020B0604020202020204" pitchFamily="34" charset="0"/>
                <a:ea typeface="ＭＳ Ｐゴシック" charset="0"/>
                <a:cs typeface="Arial" panose="020B0604020202020204" pitchFamily="34" charset="0"/>
              </a:rPr>
              <a:t>- روب بيل -</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9299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0" y="1396628"/>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2800" b="1" kern="0" dirty="0">
                <a:effectLst/>
                <a:latin typeface="Arial" panose="020B0604020202020204" pitchFamily="34" charset="0"/>
                <a:ea typeface="ＭＳ Ｐゴシック" charset="0"/>
                <a:cs typeface="Arial" panose="020B0604020202020204" pitchFamily="34" charset="0"/>
              </a:rPr>
              <a:t>"أنا مع الزواج... أنا مع الإخلاص. أنا مع الحب،</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سواء كان بين رجل وامرأة، </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أو بين امرأة وامرأة،</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أو رجل ورجل. </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أعتقد أن السفينة قد أبحرت وأعتقد...</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أننا بحاجة لتأكيد الناس أينما كانوا."</a:t>
            </a:r>
            <a:endParaRPr lang="en-US" sz="2400" b="1" kern="0" dirty="0">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أرتداد روب بيل</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2800" b="1" kern="0">
                <a:effectLst/>
                <a:latin typeface="Arial" panose="020B0604020202020204" pitchFamily="34" charset="0"/>
                <a:ea typeface="ＭＳ Ｐゴシック" charset="0"/>
                <a:cs typeface="Arial" panose="020B0604020202020204" pitchFamily="34" charset="0"/>
              </a:rPr>
              <a:t>و</a:t>
            </a:r>
            <a:r>
              <a:rPr lang="ar-SA" sz="2800" b="1" kern="0">
                <a:effectLst/>
                <a:latin typeface="Arial" panose="020B0604020202020204" pitchFamily="34" charset="0"/>
                <a:ea typeface="ＭＳ Ｐゴシック" charset="0"/>
                <a:cs typeface="Arial" panose="020B0604020202020204" pitchFamily="34" charset="0"/>
              </a:rPr>
              <a:t>فيما </a:t>
            </a:r>
            <a:r>
              <a:rPr lang="ar-SA" sz="2800" b="1" kern="0" dirty="0">
                <a:effectLst/>
                <a:latin typeface="Arial" panose="020B0604020202020204" pitchFamily="34" charset="0"/>
                <a:ea typeface="ＭＳ Ｐゴシック" charset="0"/>
                <a:cs typeface="Arial" panose="020B0604020202020204" pitchFamily="34" charset="0"/>
              </a:rPr>
              <a:t>يتعلق بزواج المثليين: "نحن على بعد لحظات.</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وأعتقد أن الثقافة موجودة هنا بالفعل.</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وستبقى الكنيسة غير ذات أهمية</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عندما تستشهد برسائل تعود إلى</a:t>
            </a:r>
            <a:endParaRPr lang="ar-JO" sz="2800" b="1" kern="0" dirty="0">
              <a:effectLst/>
              <a:latin typeface="Arial" panose="020B0604020202020204" pitchFamily="34" charset="0"/>
              <a:ea typeface="ＭＳ Ｐゴシック" charset="0"/>
              <a:cs typeface="Arial" panose="020B0604020202020204" pitchFamily="34" charset="0"/>
            </a:endParaRPr>
          </a:p>
          <a:p>
            <a:pPr rtl="1">
              <a:defRPr/>
            </a:pPr>
            <a:r>
              <a:rPr lang="ar-SA" sz="2800" b="1" kern="0" dirty="0">
                <a:effectLst/>
                <a:latin typeface="Arial" panose="020B0604020202020204" pitchFamily="34" charset="0"/>
                <a:ea typeface="ＭＳ Ｐゴシック" charset="0"/>
                <a:cs typeface="Arial" panose="020B0604020202020204" pitchFamily="34" charset="0"/>
              </a:rPr>
              <a:t> 2000 عام مضت كأفضل دفاع عنها."</a:t>
            </a:r>
            <a:endParaRPr lang="en-US" sz="2400" b="1" kern="0"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9063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كل الأشياء الخاطئة...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يبدو أننا</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 نعرف عن...</a:t>
            </a:r>
            <a:br>
              <a:rPr lang="ar-JO" sz="6600" dirty="0">
                <a:effectLst>
                  <a:glow rad="127000">
                    <a:schemeClr val="tx1"/>
                  </a:glow>
                </a:effectLst>
                <a:ea typeface="ＭＳ Ｐゴシック" charset="0"/>
              </a:rPr>
            </a:b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30842870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21A313-9FF6-974A-A2C2-00DF048A882B}"/>
              </a:ext>
            </a:extLst>
          </p:cNvPr>
          <p:cNvSpPr/>
          <p:nvPr/>
        </p:nvSpPr>
        <p:spPr bwMode="auto">
          <a:xfrm rot="21350388">
            <a:off x="5436096" y="4437112"/>
            <a:ext cx="1152128" cy="216024"/>
          </a:xfrm>
          <a:prstGeom prst="rect">
            <a:avLst/>
          </a:prstGeom>
          <a:solidFill>
            <a:srgbClr val="BF9DA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C8C396C-A983-024C-A204-E07041187549}"/>
              </a:ext>
            </a:extLst>
          </p:cNvPr>
          <p:cNvSpPr/>
          <p:nvPr/>
        </p:nvSpPr>
        <p:spPr bwMode="auto">
          <a:xfrm>
            <a:off x="7452320" y="2906892"/>
            <a:ext cx="1152128" cy="2160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TextBox 5">
            <a:extLst>
              <a:ext uri="{FF2B5EF4-FFF2-40B4-BE49-F238E27FC236}">
                <a16:creationId xmlns:a16="http://schemas.microsoft.com/office/drawing/2014/main" id="{651E7E24-3739-0F4A-86A7-A9BAA41A687E}"/>
              </a:ext>
            </a:extLst>
          </p:cNvPr>
          <p:cNvSpPr txBox="1"/>
          <p:nvPr/>
        </p:nvSpPr>
        <p:spPr>
          <a:xfrm rot="21360922">
            <a:off x="5658260" y="4401261"/>
            <a:ext cx="105028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LOVE WINS</a:t>
            </a:r>
          </a:p>
        </p:txBody>
      </p:sp>
      <p:sp>
        <p:nvSpPr>
          <p:cNvPr id="7" name="TextBox 6">
            <a:extLst>
              <a:ext uri="{FF2B5EF4-FFF2-40B4-BE49-F238E27FC236}">
                <a16:creationId xmlns:a16="http://schemas.microsoft.com/office/drawing/2014/main" id="{078B8D7A-A883-7F42-B4DE-BDE765D5F468}"/>
              </a:ext>
            </a:extLst>
          </p:cNvPr>
          <p:cNvSpPr txBox="1"/>
          <p:nvPr/>
        </p:nvSpPr>
        <p:spPr>
          <a:xfrm>
            <a:off x="7164288" y="2863969"/>
            <a:ext cx="1176925"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ORTHODOXY</a:t>
            </a:r>
          </a:p>
        </p:txBody>
      </p:sp>
      <p:sp>
        <p:nvSpPr>
          <p:cNvPr id="4" name="Alternate Process 3">
            <a:extLst>
              <a:ext uri="{FF2B5EF4-FFF2-40B4-BE49-F238E27FC236}">
                <a16:creationId xmlns:a16="http://schemas.microsoft.com/office/drawing/2014/main" id="{07B74715-B6A8-0C46-9434-F9BB3BFBA623}"/>
              </a:ext>
            </a:extLst>
          </p:cNvPr>
          <p:cNvSpPr/>
          <p:nvPr/>
        </p:nvSpPr>
        <p:spPr bwMode="auto">
          <a:xfrm>
            <a:off x="4716016" y="476672"/>
            <a:ext cx="4281849" cy="1080120"/>
          </a:xfrm>
          <a:prstGeom prst="flowChartAlternateProcess">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 name="TextBox 1">
            <a:extLst>
              <a:ext uri="{FF2B5EF4-FFF2-40B4-BE49-F238E27FC236}">
                <a16:creationId xmlns:a16="http://schemas.microsoft.com/office/drawing/2014/main" id="{D83931BF-9ADC-FE4F-87DD-6CFE58AAB4AF}"/>
              </a:ext>
            </a:extLst>
          </p:cNvPr>
          <p:cNvSpPr txBox="1"/>
          <p:nvPr/>
        </p:nvSpPr>
        <p:spPr>
          <a:xfrm>
            <a:off x="4832270" y="559613"/>
            <a:ext cx="3508943" cy="892552"/>
          </a:xfrm>
          <a:prstGeom prst="rect">
            <a:avLst/>
          </a:prstGeom>
          <a:noFill/>
        </p:spPr>
        <p:txBody>
          <a:bodyPr wrap="square" rtlCol="0">
            <a:spAutoFit/>
          </a:bodyPr>
          <a:lstStyle/>
          <a:p>
            <a:pPr algn="r"/>
            <a:r>
              <a:rPr lang="ar-JO" sz="3200" b="1" dirty="0">
                <a:solidFill>
                  <a:srgbClr val="FEFEFE"/>
                </a:solidFill>
                <a:latin typeface="Arial" panose="020B0604020202020204" pitchFamily="34" charset="0"/>
                <a:cs typeface="Arial" panose="020B0604020202020204" pitchFamily="34" charset="0"/>
              </a:rPr>
              <a:t>"وداعًا، روب بيل":</a:t>
            </a:r>
            <a:endParaRPr lang="en-US" sz="3200" b="1" dirty="0">
              <a:solidFill>
                <a:srgbClr val="FEFEFE"/>
              </a:solidFill>
              <a:latin typeface="Arial" panose="020B0604020202020204" pitchFamily="34" charset="0"/>
              <a:cs typeface="Arial" panose="020B0604020202020204" pitchFamily="34" charset="0"/>
            </a:endParaRPr>
          </a:p>
          <a:p>
            <a:pPr algn="r"/>
            <a:r>
              <a:rPr lang="ar-JO" sz="2000" b="1" dirty="0">
                <a:solidFill>
                  <a:srgbClr val="FEFEFE"/>
                </a:solidFill>
                <a:latin typeface="Arial" panose="020B0604020202020204" pitchFamily="34" charset="0"/>
                <a:cs typeface="Arial" panose="020B0604020202020204" pitchFamily="34" charset="0"/>
              </a:rPr>
              <a:t>الرد الكتابي على </a:t>
            </a:r>
            <a:endParaRPr lang="en-US" sz="2000" b="1" dirty="0">
              <a:solidFill>
                <a:srgbClr val="FEFEF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B7F4304-A4FA-194C-8624-8AE94C98E248}"/>
              </a:ext>
            </a:extLst>
          </p:cNvPr>
          <p:cNvSpPr txBox="1"/>
          <p:nvPr/>
        </p:nvSpPr>
        <p:spPr>
          <a:xfrm>
            <a:off x="5076055" y="1033141"/>
            <a:ext cx="3921809" cy="369332"/>
          </a:xfrm>
          <a:prstGeom prst="rect">
            <a:avLst/>
          </a:prstGeom>
          <a:noFill/>
        </p:spPr>
        <p:txBody>
          <a:bodyPr wrap="square" rtlCol="0">
            <a:spAutoFit/>
          </a:bodyPr>
          <a:lstStyle/>
          <a:p>
            <a:r>
              <a:rPr lang="ar-JO" sz="1800" b="1" dirty="0">
                <a:solidFill>
                  <a:srgbClr val="FEFEFE"/>
                </a:solidFill>
                <a:latin typeface="Arial" panose="020B0604020202020204" pitchFamily="34" charset="0"/>
                <a:cs typeface="Arial" panose="020B0604020202020204" pitchFamily="34" charset="0"/>
              </a:rPr>
              <a:t>       </a:t>
            </a:r>
            <a:r>
              <a:rPr lang="en-US" sz="1800" b="1" dirty="0">
                <a:solidFill>
                  <a:srgbClr val="FEFEFE"/>
                </a:solidFill>
                <a:latin typeface="Arial" panose="020B0604020202020204" pitchFamily="34" charset="0"/>
                <a:cs typeface="Arial" panose="020B0604020202020204" pitchFamily="34" charset="0"/>
              </a:rPr>
              <a:t>Love Wins</a:t>
            </a:r>
            <a:r>
              <a:rPr lang="ar-JO" sz="1800" b="1" dirty="0">
                <a:solidFill>
                  <a:srgbClr val="FEFEFE"/>
                </a:solidFill>
                <a:latin typeface="Arial" panose="020B0604020202020204" pitchFamily="34" charset="0"/>
                <a:cs typeface="Arial" panose="020B0604020202020204" pitchFamily="34" charset="0"/>
              </a:rPr>
              <a:t>    </a:t>
            </a:r>
            <a:endParaRPr lang="en-US" sz="1800" b="1" dirty="0">
              <a:solidFill>
                <a:srgbClr val="FEFEF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629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1"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1" u="none" strike="noStrike" kern="1200" cap="none" spc="0" normalizeH="0" baseline="0" noProof="0">
              <a:ln>
                <a:noFill/>
              </a:ln>
              <a:solidFill>
                <a:srgbClr val="808080"/>
              </a:solidFill>
              <a:effectLst/>
              <a:uLnTx/>
              <a:uFillTx/>
              <a:latin typeface="Arial" panose="020B0604020202020204" pitchFamily="34" charset="0"/>
              <a:ea typeface="ＭＳ Ｐゴシック" charset="0"/>
            </a:endParaRPr>
          </a:p>
        </p:txBody>
      </p:sp>
      <p:sp>
        <p:nvSpPr>
          <p:cNvPr id="265220"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1"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1" u="none" strike="noStrike" kern="1200" cap="none" spc="0" normalizeH="0" baseline="0" noProof="0">
              <a:ln>
                <a:noFill/>
              </a:ln>
              <a:solidFill>
                <a:srgbClr val="808080"/>
              </a:solidFill>
              <a:effectLst/>
              <a:uLnTx/>
              <a:uFillTx/>
              <a:latin typeface="Arial" panose="020B0604020202020204" pitchFamily="34" charset="0"/>
              <a:ea typeface="ＭＳ Ｐゴシック" charset="0"/>
            </a:endParaRPr>
          </a:p>
        </p:txBody>
      </p:sp>
      <p:sp>
        <p:nvSpPr>
          <p:cNvPr id="265221"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1"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61</a:t>
            </a:fld>
            <a:endParaRPr kumimoji="0" lang="en-US" sz="900" b="1" u="none" strike="noStrike" kern="1200" cap="none" spc="0" normalizeH="0" baseline="0" noProof="0">
              <a:ln>
                <a:noFill/>
              </a:ln>
              <a:solidFill>
                <a:srgbClr val="808080"/>
              </a:solidFill>
              <a:effectLst/>
              <a:uLnTx/>
              <a:uFillTx/>
              <a:latin typeface="Arial" panose="020B0604020202020204" pitchFamily="34" charset="0"/>
              <a:ea typeface="ＭＳ Ｐゴシック" charset="0"/>
            </a:endParaRPr>
          </a:p>
        </p:txBody>
      </p:sp>
      <p:sp>
        <p:nvSpPr>
          <p:cNvPr id="262151" name="Rectangle 8"/>
          <p:cNvSpPr>
            <a:spLocks noGrp="1" noChangeArrowheads="1"/>
          </p:cNvSpPr>
          <p:nvPr>
            <p:ph type="title" idx="4294967295"/>
          </p:nvPr>
        </p:nvSpPr>
        <p:spPr>
          <a:xfrm>
            <a:off x="1907704" y="116631"/>
            <a:ext cx="6931496" cy="2088233"/>
          </a:xfrm>
        </p:spPr>
        <p:txBody>
          <a:bodyPr lIns="82124" tIns="41061" rIns="82124" bIns="41061"/>
          <a:lstStyle/>
          <a:p>
            <a:pPr eaLnBrk="1" hangingPunct="1">
              <a:defRPr/>
            </a:pPr>
            <a:r>
              <a:rPr lang="ar-SA" sz="2800" dirty="0">
                <a:solidFill>
                  <a:srgbClr val="FFFFFF"/>
                </a:solidFill>
                <a:effectLst>
                  <a:glow rad="101600">
                    <a:schemeClr val="tx1"/>
                  </a:glow>
                </a:effectLst>
                <a:ea typeface="ＭＳ Ｐゴシック" charset="0"/>
                <a:cs typeface="Arial" panose="020B0604020202020204" pitchFamily="34" charset="0"/>
              </a:rPr>
              <a:t>" وأنا أعرِفُ أنّي سأُفارِقُ هذا المَسكِنَ عمّا قريبٍ،</a:t>
            </a:r>
            <a:br>
              <a:rPr lang="ar-JO" sz="2800" dirty="0">
                <a:solidFill>
                  <a:srgbClr val="FFFFFF"/>
                </a:solidFill>
                <a:effectLst>
                  <a:glow rad="101600">
                    <a:schemeClr val="tx1"/>
                  </a:glow>
                </a:effectLst>
                <a:ea typeface="ＭＳ Ｐゴシック" charset="0"/>
                <a:cs typeface="Arial" panose="020B0604020202020204" pitchFamily="34" charset="0"/>
              </a:rPr>
            </a:br>
            <a:r>
              <a:rPr lang="ar-SA" sz="2800" dirty="0">
                <a:solidFill>
                  <a:srgbClr val="FFFFFF"/>
                </a:solidFill>
                <a:effectLst>
                  <a:glow rad="101600">
                    <a:schemeClr val="tx1"/>
                  </a:glow>
                </a:effectLst>
                <a:ea typeface="ＭＳ Ｐゴシック" charset="0"/>
                <a:cs typeface="Arial" panose="020B0604020202020204" pitchFamily="34" charset="0"/>
              </a:rPr>
              <a:t> كما أظهَرَ لي رَبّنا يَسوعُ المَسيحُ.</a:t>
            </a:r>
            <a:br>
              <a:rPr lang="ar-JO" sz="2800" dirty="0">
                <a:solidFill>
                  <a:srgbClr val="FFFFFF"/>
                </a:solidFill>
                <a:effectLst>
                  <a:glow rad="101600">
                    <a:schemeClr val="tx1"/>
                  </a:glow>
                </a:effectLst>
                <a:ea typeface="ＭＳ Ｐゴシック" charset="0"/>
                <a:cs typeface="Arial" panose="020B0604020202020204" pitchFamily="34" charset="0"/>
              </a:rPr>
            </a:br>
            <a:r>
              <a:rPr lang="ar-SA" sz="2800" dirty="0">
                <a:solidFill>
                  <a:srgbClr val="FFFFFF"/>
                </a:solidFill>
                <a:effectLst>
                  <a:glow rad="101600">
                    <a:schemeClr val="tx1"/>
                  </a:glow>
                </a:effectLst>
                <a:ea typeface="ＭＳ Ｐゴシック" charset="0"/>
                <a:cs typeface="Arial" panose="020B0604020202020204" pitchFamily="34" charset="0"/>
              </a:rPr>
              <a:t> </a:t>
            </a:r>
            <a:r>
              <a:rPr lang="ar-SA" sz="2400" dirty="0">
                <a:solidFill>
                  <a:srgbClr val="FFFFFF"/>
                </a:solidFill>
                <a:effectLst>
                  <a:glow rad="101600">
                    <a:schemeClr val="tx1"/>
                  </a:glow>
                </a:effectLst>
                <a:ea typeface="ＭＳ Ｐゴシック" charset="0"/>
                <a:cs typeface="Arial" panose="020B0604020202020204" pitchFamily="34" charset="0"/>
              </a:rPr>
              <a:t>15</a:t>
            </a:r>
            <a:r>
              <a:rPr lang="ar-SA" sz="2800" dirty="0">
                <a:solidFill>
                  <a:srgbClr val="FFFFFF"/>
                </a:solidFill>
                <a:effectLst>
                  <a:glow rad="101600">
                    <a:schemeClr val="tx1"/>
                  </a:glow>
                </a:effectLst>
                <a:ea typeface="ＭＳ Ｐゴシック" charset="0"/>
                <a:cs typeface="Arial" panose="020B0604020202020204" pitchFamily="34" charset="0"/>
              </a:rPr>
              <a:t>. فسأبذُلُ جَهدي لتَتَذَكّروا </a:t>
            </a:r>
            <a:br>
              <a:rPr lang="ar-JO" sz="2800" dirty="0">
                <a:solidFill>
                  <a:srgbClr val="FFFFFF"/>
                </a:solidFill>
                <a:effectLst>
                  <a:glow rad="101600">
                    <a:schemeClr val="tx1"/>
                  </a:glow>
                </a:effectLst>
                <a:ea typeface="ＭＳ Ｐゴシック" charset="0"/>
                <a:cs typeface="Arial" panose="020B0604020202020204" pitchFamily="34" charset="0"/>
              </a:rPr>
            </a:br>
            <a:r>
              <a:rPr lang="ar-SA" sz="2800" dirty="0">
                <a:solidFill>
                  <a:srgbClr val="FFFFFF"/>
                </a:solidFill>
                <a:effectLst>
                  <a:glow rad="101600">
                    <a:schemeClr val="tx1"/>
                  </a:glow>
                </a:effectLst>
                <a:ea typeface="ＭＳ Ｐゴシック" charset="0"/>
                <a:cs typeface="Arial" panose="020B0604020202020204" pitchFamily="34" charset="0"/>
              </a:rPr>
              <a:t>هذِهِ الأمورَ كُلّ حينٍ بَعدَ رَحيلي." </a:t>
            </a:r>
            <a:br>
              <a:rPr lang="ar-JO" sz="2800" dirty="0">
                <a:solidFill>
                  <a:srgbClr val="FFFFFF"/>
                </a:solidFill>
                <a:effectLst>
                  <a:glow rad="101600">
                    <a:schemeClr val="tx1"/>
                  </a:glow>
                </a:effectLst>
                <a:ea typeface="ＭＳ Ｐゴシック" charset="0"/>
                <a:cs typeface="Arial" panose="020B0604020202020204" pitchFamily="34" charset="0"/>
              </a:rPr>
            </a:br>
            <a:r>
              <a:rPr lang="ar-SA" sz="2800" dirty="0">
                <a:solidFill>
                  <a:srgbClr val="FFFFFF"/>
                </a:solidFill>
                <a:effectLst>
                  <a:glow rad="101600">
                    <a:schemeClr val="tx1"/>
                  </a:glow>
                </a:effectLst>
                <a:ea typeface="ＭＳ Ｐゴシック" charset="0"/>
                <a:cs typeface="Arial" panose="020B0604020202020204" pitchFamily="34" charset="0"/>
              </a:rPr>
              <a:t>(2 بطرس 1: 14- 15 الترجمة العربية المشتركة).</a:t>
            </a:r>
            <a:endParaRPr lang="en-US" sz="2800" dirty="0">
              <a:solidFill>
                <a:srgbClr val="FFFFFF"/>
              </a:solidFill>
              <a:effectLst>
                <a:glow rad="101600">
                  <a:schemeClr val="tx1"/>
                </a:glow>
              </a:effectLst>
              <a:ea typeface="ＭＳ Ｐゴシック" charset="0"/>
              <a:cs typeface="Arial" panose="020B0604020202020204" pitchFamily="34" charset="0"/>
            </a:endParaRP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يقول تقليد الكنيسة أن بطرس طلب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أن يُصلب رأسًا على عقب</a:t>
            </a:r>
            <a:endParaRPr kumimoji="0" lang="en-US" sz="280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85604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5" name="Text Box 1027"/>
          <p:cNvSpPr txBox="1">
            <a:spLocks noChangeArrowheads="1"/>
          </p:cNvSpPr>
          <p:nvPr/>
        </p:nvSpPr>
        <p:spPr bwMode="auto">
          <a:xfrm>
            <a:off x="571500" y="1554163"/>
            <a:ext cx="8001000" cy="43396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1" eaLnBrk="1" fontAlgn="base" latinLnBrk="0" hangingPunct="1">
              <a:lnSpc>
                <a:spcPct val="150000"/>
              </a:lnSpc>
              <a:spcBef>
                <a:spcPct val="50000"/>
              </a:spcBef>
              <a:spcAft>
                <a:spcPct val="0"/>
              </a:spcAft>
              <a:buClrTx/>
              <a:buSzTx/>
              <a:buFontTx/>
              <a:buNone/>
              <a:tabLst/>
              <a:defRPr/>
            </a:pPr>
            <a:r>
              <a:rPr kumimoji="0" lang="ar-JO" altLang="ja-JP"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عَالِمِينَ هذَا أَوَّلًا: أَنَّ كُلَّ نُبُوَّةِ الْكِتَابِ لَيْسَتْ مِنْ تَفْسِيرٍ خَاصٍّ. </a:t>
            </a:r>
            <a:r>
              <a:rPr kumimoji="0" lang="ar-JO" sz="4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لأَنَّهُ لَمْ تَأْتِ نُبُوَّةٌ قَطُّ بِمَشِيئَةِ إِنْسَانٍ، بَلْ تَكَلَّمَ أُنَاسُ اللهِ الْقِدِّيسُونَ مَسُوقِينَ مِنَ الرُّوحِ الْقُدُسِ.</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3476" name="Text Box 1028"/>
          <p:cNvSpPr txBox="1">
            <a:spLocks noChangeArrowheads="1"/>
          </p:cNvSpPr>
          <p:nvPr/>
        </p:nvSpPr>
        <p:spPr bwMode="auto">
          <a:xfrm>
            <a:off x="1403648" y="6068776"/>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بطرس 1: 20-21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ما هي النبوة؟</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7153" name="Picture 2" descr="grud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350"/>
            <a:ext cx="9982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4" name="AutoShape 3"/>
          <p:cNvSpPr>
            <a:spLocks noChangeArrowheads="1"/>
          </p:cNvSpPr>
          <p:nvPr/>
        </p:nvSpPr>
        <p:spPr bwMode="auto">
          <a:xfrm rot="10800000">
            <a:off x="-304800" y="1600200"/>
            <a:ext cx="4800600" cy="2819400"/>
          </a:xfrm>
          <a:prstGeom prst="wedgeEllipseCallout">
            <a:avLst>
              <a:gd name="adj1" fmla="val -69644"/>
              <a:gd name="adj2" fmla="val 7880"/>
            </a:avLst>
          </a:prstGeom>
          <a:solidFill>
            <a:schemeClr val="accent2"/>
          </a:soli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2" name="Rectangle 4"/>
          <p:cNvSpPr>
            <a:spLocks noGrp="1" noChangeArrowheads="1"/>
          </p:cNvSpPr>
          <p:nvPr>
            <p:ph type="ctrTitle"/>
          </p:nvPr>
        </p:nvSpPr>
        <p:spPr>
          <a:xfrm>
            <a:off x="685800" y="152400"/>
            <a:ext cx="7772400" cy="1143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rPr>
              <a:t>تعريف واين جرودم للنبوة</a:t>
            </a:r>
            <a:endParaRPr lang="en-US" dirty="0">
              <a:solidFill>
                <a:schemeClr val="bg1"/>
              </a:solidFill>
            </a:endParaRPr>
          </a:p>
        </p:txBody>
      </p:sp>
      <p:sp>
        <p:nvSpPr>
          <p:cNvPr id="177156" name="Rectangle 5"/>
          <p:cNvSpPr>
            <a:spLocks noChangeArrowheads="1"/>
          </p:cNvSpPr>
          <p:nvPr/>
        </p:nvSpPr>
        <p:spPr bwMode="auto">
          <a:xfrm>
            <a:off x="1524000" y="51054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Osaka" charset="0"/>
            </a:endParaRPr>
          </a:p>
        </p:txBody>
      </p:sp>
      <p:sp>
        <p:nvSpPr>
          <p:cNvPr id="370694" name="Text Box 6"/>
          <p:cNvSpPr txBox="1">
            <a:spLocks noChangeArrowheads="1"/>
          </p:cNvSpPr>
          <p:nvPr/>
        </p:nvSpPr>
        <p:spPr bwMode="auto">
          <a:xfrm>
            <a:off x="0" y="2219380"/>
            <a:ext cx="41148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”أن تخبر شيءٌ ما، قام الله بوضعه في الذهن الإنساني بشكلٍ عفوي "</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70695" name="Text Box 7"/>
          <p:cNvSpPr txBox="1">
            <a:spLocks noChangeArrowheads="1"/>
          </p:cNvSpPr>
          <p:nvPr/>
        </p:nvSpPr>
        <p:spPr bwMode="auto">
          <a:xfrm>
            <a:off x="990600" y="5835650"/>
            <a:ext cx="7543800" cy="946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t>"لماذا لا يزال بإمكان المسيحيين التنبؤ"</a:t>
            </a:r>
            <a:br>
              <a:rPr kumimoji="0" lang="ar-JO"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br>
            <a:r>
              <a:rPr kumimoji="0" lang="en-US" sz="2800" b="0" i="1"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t>Christianity Today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itchFamily="-111" charset="-128"/>
                <a:cs typeface="Times New Roman" panose="02020603050405020304" pitchFamily="18" charset="0"/>
              </a:rPr>
              <a:t> (16 Sept 1988), 29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739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أعلم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أعرف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523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الارتداد مستقبلاً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52316" y="0"/>
            <a:ext cx="665567"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284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6531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en-US" sz="8800" dirty="0">
                <a:solidFill>
                  <a:schemeClr val="bg1"/>
                </a:solidFill>
                <a:ea typeface="Osaka" charset="0"/>
                <a:cs typeface="Arial" panose="020B0604020202020204" pitchFamily="34" charset="0"/>
              </a:rPr>
              <a:t>2 </a:t>
            </a:r>
          </a:p>
        </p:txBody>
      </p:sp>
    </p:spTree>
    <p:extLst>
      <p:ext uri="{BB962C8B-B14F-4D97-AF65-F5344CB8AC3E}">
        <p14:creationId xmlns:p14="http://schemas.microsoft.com/office/powerpoint/2010/main" val="6516462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FFFFFF"/>
              </a:solidFill>
              <a:effectLst>
                <a:outerShdw blurRad="38100" dist="101600" dir="2700000" algn="tl" rotWithShape="0">
                  <a:srgbClr val="000000"/>
                </a:outerShdw>
              </a:effectLst>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defRPr/>
            </a:pPr>
            <a:endParaRPr lang="en-US">
              <a:solidFill>
                <a:srgbClr val="000000"/>
              </a:solidFill>
              <a:effectLst>
                <a:outerShdw blurRad="38100" dist="101600" dir="2700000" algn="tl" rotWithShape="0">
                  <a:srgbClr val="000000"/>
                </a:outerShdw>
              </a:effectLst>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JO"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panose="020B0604020202020204" pitchFamily="34" charset="0"/>
                <a:ea typeface="Arial"/>
                <a:cs typeface="Arial" panose="020B0604020202020204" pitchFamily="34" charset="0"/>
              </a:rPr>
              <a:t>2 بطرس</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 xmlns:a14="http://schemas.microsoft.com/office/drawing/2010/main">
                <a:noFill/>
              </a14:hiddenFill>
            </a:ext>
          </a:extLst>
        </p:spPr>
        <p:txBody>
          <a:bodyPr/>
          <a:lstStyle/>
          <a:p>
            <a:pPr>
              <a:defRPr/>
            </a:pPr>
            <a:endParaRPr lang="en-US">
              <a:solidFill>
                <a:srgbClr val="000000"/>
              </a:solidFill>
              <a:effectLst>
                <a:outerShdw blurRad="38100" dist="101600" dir="2700000" algn="tl" rotWithShape="0">
                  <a:srgbClr val="000000"/>
                </a:outerShdw>
              </a:effectLst>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288</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dirty="0">
                <a:effectLst/>
                <a:latin typeface="Calibri" panose="020F0502020204030204" pitchFamily="34" charset="0"/>
                <a:ea typeface="Calibri" panose="020F0502020204030204" pitchFamily="34" charset="0"/>
              </a:rPr>
              <a:t>"وَلَكِنْ، كَانَ أَيْضًا فِي ٱلشَّعْبِ أَنْبِيَاءُ كَذَبَةٌ، كَمَا سَيَكُونُ فِيكُمْ أَيْضًا </a:t>
            </a:r>
            <a:r>
              <a:rPr lang="ar-JO" dirty="0">
                <a:solidFill>
                  <a:srgbClr val="FFFF00"/>
                </a:solidFill>
                <a:effectLst/>
                <a:latin typeface="Calibri" panose="020F0502020204030204" pitchFamily="34" charset="0"/>
                <a:ea typeface="Calibri" panose="020F0502020204030204" pitchFamily="34" charset="0"/>
              </a:rPr>
              <a:t>مُعَلِّمُونَ كَذَبَةٌ</a:t>
            </a:r>
            <a:r>
              <a:rPr lang="ar-JO" dirty="0">
                <a:effectLst/>
                <a:latin typeface="Calibri" panose="020F0502020204030204" pitchFamily="34" charset="0"/>
                <a:ea typeface="Calibri" panose="020F0502020204030204" pitchFamily="34" charset="0"/>
              </a:rPr>
              <a:t>، ٱلَّذِينَ يَدُسُّونَ بِدَعَ هَلَاكٍ. وَإِذْ هُمْ </a:t>
            </a:r>
            <a:r>
              <a:rPr lang="ar-JO" dirty="0">
                <a:solidFill>
                  <a:srgbClr val="FFFF00"/>
                </a:solidFill>
                <a:effectLst/>
                <a:latin typeface="Calibri" panose="020F0502020204030204" pitchFamily="34" charset="0"/>
                <a:ea typeface="Calibri" panose="020F0502020204030204" pitchFamily="34" charset="0"/>
              </a:rPr>
              <a:t>يُنْكِرُونَ ٱلرَّبَّ ٱلَّذِي ٱشْتَرَاهُمْ</a:t>
            </a:r>
            <a:r>
              <a:rPr lang="ar-JO" dirty="0">
                <a:effectLst/>
                <a:latin typeface="Calibri" panose="020F0502020204030204" pitchFamily="34" charset="0"/>
                <a:ea typeface="Calibri" panose="020F0502020204030204" pitchFamily="34" charset="0"/>
              </a:rPr>
              <a:t>، يَجْلِبُونَ عَلَى أَنْفُسِهِمْ هَلَاكًا سَرِيعًا."</a:t>
            </a:r>
            <a:br>
              <a:rPr lang="ar-JO" dirty="0">
                <a:effectLst/>
                <a:latin typeface="Calibri" panose="020F0502020204030204" pitchFamily="34" charset="0"/>
                <a:ea typeface="Calibri" panose="020F0502020204030204" pitchFamily="34" charset="0"/>
              </a:rPr>
            </a:br>
            <a:r>
              <a:rPr lang="ar-JO" sz="4000" dirty="0">
                <a:effectLst/>
                <a:latin typeface="Calibri" panose="020F0502020204030204" pitchFamily="34" charset="0"/>
                <a:ea typeface="Calibri" panose="020F0502020204030204" pitchFamily="34" charset="0"/>
              </a:rPr>
              <a:t>(2 بطرس 2: 1).</a:t>
            </a:r>
            <a:endParaRPr lang="en-US" sz="4000" dirty="0">
              <a:effectLst/>
              <a:latin typeface="Calibri" panose="020F0502020204030204" pitchFamily="34" charset="0"/>
              <a:ea typeface="Calibri" panose="020F0502020204030204" pitchFamily="34" charset="0"/>
            </a:endParaRP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fontAlgn="auto">
              <a:spcBef>
                <a:spcPts val="0"/>
              </a:spcBef>
              <a:spcAft>
                <a:spcPts val="0"/>
              </a:spcAft>
              <a:defRPr/>
            </a:pPr>
            <a:r>
              <a:rPr lang="en-US" altLang="zh-CN" b="1" kern="0" dirty="0">
                <a:solidFill>
                  <a:srgbClr val="FFFFFF"/>
                </a:solidFill>
                <a:latin typeface="Arial" panose="020B0604020202020204" pitchFamily="34" charset="0"/>
              </a:rPr>
              <a:t>57</a:t>
            </a:r>
          </a:p>
        </p:txBody>
      </p:sp>
    </p:spTree>
    <p:extLst>
      <p:ext uri="{BB962C8B-B14F-4D97-AF65-F5344CB8AC3E}">
        <p14:creationId xmlns:p14="http://schemas.microsoft.com/office/powerpoint/2010/main" val="36800424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7B25C-EBF0-0D7C-CEBB-66035A6314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513" y="458787"/>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ماذا نعرف عن...</a:t>
            </a:r>
            <a:endParaRPr lang="en-US" sz="4800" dirty="0">
              <a:effectLst>
                <a:glow rad="127000">
                  <a:schemeClr val="tx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228FB94D-B827-8C50-686F-E7F4E1FF1D6E}"/>
              </a:ext>
            </a:extLst>
          </p:cNvPr>
          <p:cNvSpPr txBox="1">
            <a:spLocks noChangeArrowheads="1"/>
          </p:cNvSpPr>
          <p:nvPr/>
        </p:nvSpPr>
        <p:spPr bwMode="auto">
          <a:xfrm>
            <a:off x="0" y="1228136"/>
            <a:ext cx="9144000" cy="57292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6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1985:  أول سنة كان فيها عدد مقاطع الفيديو التي تم سحبها من مكتبات الولايات المتحدة الأمريكية أكبر من عدد الكتب</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2015: المراهقون الذين تتراوح أعمارهم بين 13 و18 عاماً يقضون 9 ساعات يومياً في استخدام الوسائط الترفيهية (</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أكتوبر 2015)</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متوسط ​​عمر اللاعبين: 30 عامًا (بوسطن جلوب، 2005)</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457200" marR="0" lvl="0" indent="-4572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يقضي البالغون الأمريكيون في المتوسط ​​17 ضعف الوقت الذي يقضونه في مشاهدة التلفاز مقارنة بجميع أنواع القراءة (الكتب والمجلات والصحف وما إلى ذلك) (جوردون، لماذا لا يستطيع جوني الوعظ، 35)</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نلمس هواتفنا المحمولة (الضغط والسحب والنقر) 2617 مرة في اليوم (عالم الشبكة</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7 </a:t>
            </a: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يوليو 2016)</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37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3600" b="1">
              <a:latin typeface="Arial" panose="020B0604020202020204" pitchFamily="34"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ar-JO" sz="3200" dirty="0">
                <a:solidFill>
                  <a:srgbClr val="FFFF00"/>
                </a:solidFill>
                <a:ea typeface="ＭＳ Ｐゴシック" charset="0"/>
                <a:cs typeface="Arial" panose="020B0604020202020204" pitchFamily="34" charset="0"/>
              </a:rPr>
              <a:t>أ. (2: 1- 3 أ)</a:t>
            </a:r>
            <a:br>
              <a:rPr lang="ar-JO" sz="3200" dirty="0">
                <a:solidFill>
                  <a:srgbClr val="FFFF00"/>
                </a:solidFill>
                <a:ea typeface="ＭＳ Ｐゴシック" charset="0"/>
                <a:cs typeface="Arial" panose="020B0604020202020204" pitchFamily="34" charset="0"/>
              </a:rPr>
            </a:br>
            <a:r>
              <a:rPr lang="ar-JO" sz="3200" dirty="0">
                <a:solidFill>
                  <a:srgbClr val="FFFFFF"/>
                </a:solidFill>
                <a:ea typeface="ＭＳ Ｐゴシック" charset="0"/>
                <a:cs typeface="Arial" panose="020B0604020202020204" pitchFamily="34" charset="0"/>
              </a:rPr>
              <a:t>ما هي سمات</a:t>
            </a:r>
            <a:br>
              <a:rPr lang="ar-JO" sz="3200" dirty="0">
                <a:solidFill>
                  <a:srgbClr val="FFFFFF"/>
                </a:solidFill>
                <a:ea typeface="ＭＳ Ｐゴシック" charset="0"/>
                <a:cs typeface="Arial" panose="020B0604020202020204" pitchFamily="34" charset="0"/>
              </a:rPr>
            </a:br>
            <a:r>
              <a:rPr lang="ar-JO" sz="3200" dirty="0">
                <a:solidFill>
                  <a:srgbClr val="FFFFFF"/>
                </a:solidFill>
                <a:ea typeface="ＭＳ Ｐゴシック" charset="0"/>
                <a:cs typeface="Arial" panose="020B0604020202020204" pitchFamily="34" charset="0"/>
              </a:rPr>
              <a:t>المعلمين الكذبة؟</a:t>
            </a:r>
            <a:endParaRPr lang="en-US" sz="2800" dirty="0">
              <a:solidFill>
                <a:srgbClr val="FFFFFF"/>
              </a:solidFill>
              <a:ea typeface="ＭＳ Ｐゴシック" charset="0"/>
              <a:cs typeface="Arial" panose="020B0604020202020204" pitchFamily="34"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b="1" dirty="0">
                <a:solidFill>
                  <a:srgbClr val="CC0000"/>
                </a:solidFill>
                <a:latin typeface="Arial" panose="020B0604020202020204" pitchFamily="34" charset="0"/>
                <a:cs typeface="Arial" panose="020B0604020202020204" pitchFamily="34" charset="0"/>
              </a:rPr>
              <a:t>بطرس 2</a:t>
            </a:r>
            <a:r>
              <a:rPr lang="en-US" b="1" dirty="0">
                <a:solidFill>
                  <a:srgbClr val="CC0000"/>
                </a:solidFill>
                <a:latin typeface="Arial" panose="020B0604020202020204" pitchFamily="34" charset="0"/>
                <a:cs typeface="Arial" panose="020B0604020202020204" pitchFamily="34" charset="0"/>
              </a:rPr>
              <a:t> 2</a:t>
            </a:r>
            <a:br>
              <a:rPr lang="en-US" sz="3200" b="1" dirty="0">
                <a:solidFill>
                  <a:srgbClr val="000066"/>
                </a:solidFill>
                <a:latin typeface="Arial" panose="020B0604020202020204" pitchFamily="34" charset="0"/>
                <a:cs typeface="Arial" panose="020B0604020202020204" pitchFamily="34" charset="0"/>
              </a:rPr>
            </a:br>
            <a:endParaRPr lang="en-US" sz="3200" b="1" dirty="0">
              <a:solidFill>
                <a:srgbClr val="000066"/>
              </a:solidFill>
              <a:latin typeface="Arial" panose="020B0604020202020204" pitchFamily="34" charset="0"/>
              <a:cs typeface="Arial" panose="020B0604020202020204" pitchFamily="34"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التسلل/ السريّة (1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بدع هلاك (1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إنكار المسيح كرب (1 ت)</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التدمير الذاتي (1 ث)</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أتباع كثيرون (2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طرق مخزية (2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تشويه سمعة المسيحيّة (2 ت)</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الطمع (3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استغلالي (3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مدان (3 ت)</a:t>
            </a:r>
            <a:endParaRPr lang="en-US" sz="28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ar-JO" sz="3200" dirty="0">
                <a:solidFill>
                  <a:srgbClr val="FFFF00"/>
                </a:solidFill>
                <a:ea typeface="ＭＳ Ｐゴシック" charset="0"/>
                <a:cs typeface="Arial" panose="020B0604020202020204" pitchFamily="34" charset="0"/>
              </a:rPr>
              <a:t>ب. (2: 3 ب – 10 أ)</a:t>
            </a:r>
            <a:br>
              <a:rPr lang="en-US" sz="3200" dirty="0">
                <a:solidFill>
                  <a:srgbClr val="FFFF00"/>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الجحيم للمرتدّين</a:t>
            </a:r>
            <a:br>
              <a:rPr lang="en-US" sz="36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حماية للأبرار</a:t>
            </a:r>
            <a:endParaRPr lang="en-US" sz="3200" dirty="0">
              <a:solidFill>
                <a:srgbClr val="FFFFFF"/>
              </a:solidFill>
              <a:effectLst>
                <a:outerShdw blurRad="38100" dist="38100" dir="2700000" algn="tl">
                  <a:srgbClr val="FFFFFF"/>
                </a:outerShdw>
              </a:effectLst>
              <a:ea typeface="ＭＳ Ｐゴシック" charset="0"/>
              <a:cs typeface="Arial" panose="020B0604020202020204" pitchFamily="34" charset="0"/>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ar-SA" sz="3600" dirty="0">
                <a:solidFill>
                  <a:srgbClr val="CC3300"/>
                </a:solidFill>
                <a:ea typeface="ＭＳ Ｐゴシック" charset="0"/>
                <a:cs typeface="Arial" panose="020B0604020202020204" pitchFamily="34" charset="0"/>
              </a:rPr>
              <a:t>يُظهر مصير </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جميع المرتدين</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في الجحيم </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أن المؤمنين سينالون حماية</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بقدر ما سيتم</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إدانة المرتدين</a:t>
            </a:r>
            <a:endParaRPr lang="en-US" sz="3600" dirty="0">
              <a:solidFill>
                <a:srgbClr val="CC3300"/>
              </a:solidFill>
              <a:ea typeface="ＭＳ Ｐゴシック" charset="0"/>
              <a:cs typeface="Arial" panose="020B0604020202020204" pitchFamily="34" charset="0"/>
            </a:endParaRP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b="1">
              <a:latin typeface="Arial" panose="020B0604020202020204" pitchFamily="34" charset="0"/>
              <a:cs typeface="Arial" panose="020B0604020202020204" pitchFamily="34"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b="1" dirty="0">
                <a:solidFill>
                  <a:srgbClr val="CC0000"/>
                </a:solidFill>
                <a:latin typeface="Arial" panose="020B0604020202020204" pitchFamily="34" charset="0"/>
                <a:cs typeface="Arial" panose="020B0604020202020204" pitchFamily="34" charset="0"/>
              </a:rPr>
              <a:t>بطرس 2</a:t>
            </a:r>
            <a:r>
              <a:rPr lang="en-US" b="1" dirty="0">
                <a:solidFill>
                  <a:srgbClr val="CC0000"/>
                </a:solidFill>
                <a:latin typeface="Arial" panose="020B0604020202020204" pitchFamily="34" charset="0"/>
                <a:cs typeface="Arial" panose="020B0604020202020204" pitchFamily="34" charset="0"/>
              </a:rPr>
              <a:t> 2</a:t>
            </a:r>
            <a:br>
              <a:rPr lang="en-US" b="1" dirty="0">
                <a:solidFill>
                  <a:srgbClr val="000066"/>
                </a:solidFill>
                <a:latin typeface="Arial" panose="020B0604020202020204" pitchFamily="34" charset="0"/>
                <a:cs typeface="Arial" panose="020B0604020202020204" pitchFamily="34" charset="0"/>
              </a:rPr>
            </a:br>
            <a:endParaRPr lang="en-US" b="1"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78851">
                                            <p:txEl>
                                              <p:pRg st="0" end="0"/>
                                            </p:txEl>
                                          </p:spTgt>
                                        </p:tgtEl>
                                        <p:attrNameLst>
                                          <p:attrName>style.visibility</p:attrName>
                                        </p:attrNameLst>
                                      </p:cBhvr>
                                      <p:to>
                                        <p:strVal val="visible"/>
                                      </p:to>
                                    </p:set>
                                    <p:anim calcmode="lin" valueType="num">
                                      <p:cBhvr>
                                        <p:cTn id="20"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78851">
                                            <p:txEl>
                                              <p:pRg st="1" end="1"/>
                                            </p:txEl>
                                          </p:spTgt>
                                        </p:tgtEl>
                                        <p:attrNameLst>
                                          <p:attrName>style.visibility</p:attrName>
                                        </p:attrNameLst>
                                      </p:cBhvr>
                                      <p:to>
                                        <p:strVal val="visible"/>
                                      </p:to>
                                    </p:set>
                                    <p:anim calcmode="lin" valueType="num">
                                      <p:cBhvr>
                                        <p:cTn id="28" dur="10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78851">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788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88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78851">
                                            <p:txEl>
                                              <p:pRg st="2" end="2"/>
                                            </p:txEl>
                                          </p:spTgt>
                                        </p:tgtEl>
                                        <p:attrNameLst>
                                          <p:attrName>style.visibility</p:attrName>
                                        </p:attrNameLst>
                                      </p:cBhvr>
                                      <p:to>
                                        <p:strVal val="visible"/>
                                      </p:to>
                                    </p:set>
                                    <p:anim calcmode="lin" valueType="num">
                                      <p:cBhvr>
                                        <p:cTn id="36" dur="10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78851">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788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88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78851">
                                            <p:txEl>
                                              <p:pRg st="3" end="3"/>
                                            </p:txEl>
                                          </p:spTgt>
                                        </p:tgtEl>
                                        <p:attrNameLst>
                                          <p:attrName>style.visibility</p:attrName>
                                        </p:attrNameLst>
                                      </p:cBhvr>
                                      <p:to>
                                        <p:strVal val="visible"/>
                                      </p:to>
                                    </p:set>
                                    <p:anim calcmode="lin" valueType="num">
                                      <p:cBhvr>
                                        <p:cTn id="44" dur="1000" fill="hold"/>
                                        <p:tgtEl>
                                          <p:spTgt spid="78851">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78851">
                                            <p:txEl>
                                              <p:pRg st="3" end="3"/>
                                            </p:txEl>
                                          </p:spTgt>
                                        </p:tgtEl>
                                        <p:attrNameLst>
                                          <p:attrName>ppt_h</p:attrName>
                                        </p:attrNameLst>
                                      </p:cBhvr>
                                      <p:tavLst>
                                        <p:tav tm="0">
                                          <p:val>
                                            <p:fltVal val="0"/>
                                          </p:val>
                                        </p:tav>
                                        <p:tav tm="100000">
                                          <p:val>
                                            <p:strVal val="#ppt_h"/>
                                          </p:val>
                                        </p:tav>
                                      </p:tavLst>
                                    </p:anim>
                                    <p:anim calcmode="lin" valueType="num">
                                      <p:cBhvr>
                                        <p:cTn id="46" dur="1000" fill="hold"/>
                                        <p:tgtEl>
                                          <p:spTgt spid="788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7885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78851">
                                            <p:txEl>
                                              <p:pRg st="4" end="4"/>
                                            </p:txEl>
                                          </p:spTgt>
                                        </p:tgtEl>
                                        <p:attrNameLst>
                                          <p:attrName>style.visibility</p:attrName>
                                        </p:attrNameLst>
                                      </p:cBhvr>
                                      <p:to>
                                        <p:strVal val="visible"/>
                                      </p:to>
                                    </p:set>
                                    <p:anim calcmode="lin" valueType="num">
                                      <p:cBhvr>
                                        <p:cTn id="52" dur="1000" fill="hold"/>
                                        <p:tgtEl>
                                          <p:spTgt spid="78851">
                                            <p:txEl>
                                              <p:pRg st="4" end="4"/>
                                            </p:txEl>
                                          </p:spTgt>
                                        </p:tgtEl>
                                        <p:attrNameLst>
                                          <p:attrName>ppt_w</p:attrName>
                                        </p:attrNameLst>
                                      </p:cBhvr>
                                      <p:tavLst>
                                        <p:tav tm="0">
                                          <p:val>
                                            <p:fltVal val="0"/>
                                          </p:val>
                                        </p:tav>
                                        <p:tav tm="100000">
                                          <p:val>
                                            <p:strVal val="#ppt_w"/>
                                          </p:val>
                                        </p:tav>
                                      </p:tavLst>
                                    </p:anim>
                                    <p:anim calcmode="lin" valueType="num">
                                      <p:cBhvr>
                                        <p:cTn id="53" dur="1000" fill="hold"/>
                                        <p:tgtEl>
                                          <p:spTgt spid="78851">
                                            <p:txEl>
                                              <p:pRg st="4" end="4"/>
                                            </p:txEl>
                                          </p:spTgt>
                                        </p:tgtEl>
                                        <p:attrNameLst>
                                          <p:attrName>ppt_h</p:attrName>
                                        </p:attrNameLst>
                                      </p:cBhvr>
                                      <p:tavLst>
                                        <p:tav tm="0">
                                          <p:val>
                                            <p:fltVal val="0"/>
                                          </p:val>
                                        </p:tav>
                                        <p:tav tm="100000">
                                          <p:val>
                                            <p:strVal val="#ppt_h"/>
                                          </p:val>
                                        </p:tav>
                                      </p:tavLst>
                                    </p:anim>
                                    <p:anim calcmode="lin" valueType="num">
                                      <p:cBhvr>
                                        <p:cTn id="54" dur="1000" fill="hold"/>
                                        <p:tgtEl>
                                          <p:spTgt spid="788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7885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78851">
                                            <p:txEl>
                                              <p:pRg st="5" end="5"/>
                                            </p:txEl>
                                          </p:spTgt>
                                        </p:tgtEl>
                                        <p:attrNameLst>
                                          <p:attrName>style.visibility</p:attrName>
                                        </p:attrNameLst>
                                      </p:cBhvr>
                                      <p:to>
                                        <p:strVal val="visible"/>
                                      </p:to>
                                    </p:set>
                                    <p:anim calcmode="lin" valueType="num">
                                      <p:cBhvr>
                                        <p:cTn id="60" dur="1000" fill="hold"/>
                                        <p:tgtEl>
                                          <p:spTgt spid="78851">
                                            <p:txEl>
                                              <p:pRg st="5" end="5"/>
                                            </p:txEl>
                                          </p:spTgt>
                                        </p:tgtEl>
                                        <p:attrNameLst>
                                          <p:attrName>ppt_w</p:attrName>
                                        </p:attrNameLst>
                                      </p:cBhvr>
                                      <p:tavLst>
                                        <p:tav tm="0">
                                          <p:val>
                                            <p:fltVal val="0"/>
                                          </p:val>
                                        </p:tav>
                                        <p:tav tm="100000">
                                          <p:val>
                                            <p:strVal val="#ppt_w"/>
                                          </p:val>
                                        </p:tav>
                                      </p:tavLst>
                                    </p:anim>
                                    <p:anim calcmode="lin" valueType="num">
                                      <p:cBhvr>
                                        <p:cTn id="61" dur="1000" fill="hold"/>
                                        <p:tgtEl>
                                          <p:spTgt spid="78851">
                                            <p:txEl>
                                              <p:pRg st="5" end="5"/>
                                            </p:txEl>
                                          </p:spTgt>
                                        </p:tgtEl>
                                        <p:attrNameLst>
                                          <p:attrName>ppt_h</p:attrName>
                                        </p:attrNameLst>
                                      </p:cBhvr>
                                      <p:tavLst>
                                        <p:tav tm="0">
                                          <p:val>
                                            <p:fltVal val="0"/>
                                          </p:val>
                                        </p:tav>
                                        <p:tav tm="100000">
                                          <p:val>
                                            <p:strVal val="#ppt_h"/>
                                          </p:val>
                                        </p:tav>
                                      </p:tavLst>
                                    </p:anim>
                                    <p:anim calcmode="lin" valueType="num">
                                      <p:cBhvr>
                                        <p:cTn id="62" dur="1000" fill="hold"/>
                                        <p:tgtEl>
                                          <p:spTgt spid="7885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885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0" y="-38100"/>
            <a:ext cx="9144000" cy="1143000"/>
          </a:xfrm>
        </p:spPr>
        <p:txBody>
          <a:bodyPr/>
          <a:lstStyle/>
          <a:p>
            <a:pPr eaLnBrk="1" hangingPunct="1"/>
            <a:r>
              <a:rPr kumimoji="1" lang="ar-JO" dirty="0">
                <a:solidFill>
                  <a:srgbClr val="FFFFFF"/>
                </a:solidFill>
              </a:rPr>
              <a:t>قصة بلعام</a:t>
            </a:r>
            <a:endParaRPr kumimoji="1" lang="en-US" dirty="0">
              <a:solidFill>
                <a:srgbClr val="FFFFFF"/>
              </a:solidFill>
            </a:endParaRPr>
          </a:p>
        </p:txBody>
      </p:sp>
      <p:sp>
        <p:nvSpPr>
          <p:cNvPr id="296962"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4"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pic>
        <p:nvPicPr>
          <p:cNvPr id="2969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44299928"/>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56323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ru-RU" sz="360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"وَلَكِنِّي عَاتِبٌ عَلَيْكَ قَلِيلاً لأَنَّكَ تَتَسَامَحُ</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مَعَ الْقَوْمِ الَّذِينَ يَتَمَسَّكُونَ بِتَعْلِيمِ بَلْعَامَ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عِنْدَمَا عَلَّمَ الْمَلِكَ بَالاقَ أَنْ يُدَمِّرَ بَنِي إِسْرَائِيلَ</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بِتَوْرِيطِهِمْ فِي ارْتِكَابِ الزِّنَى</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وَالأَكْلِ مِنَ الذَّبَائِحِ الْمُقَدَّمَةِ لِلأَصْنَامِ،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هَكَذَا عِنْدَكَ أَنْتَ أَيْضاً قَوْمٌ يَتَمَسَّكُونَ بِتَعَالِيمِ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النِّيقُولاوِيِّينَ!"</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رؤيا 2: 14- 15</a:t>
            </a:r>
            <a:endParaRPr lang="en-US" sz="2800" dirty="0">
              <a:ea typeface="+mj-ea"/>
            </a:endParaRPr>
          </a:p>
        </p:txBody>
      </p:sp>
    </p:spTree>
    <p:extLst>
      <p:ext uri="{BB962C8B-B14F-4D97-AF65-F5344CB8AC3E}">
        <p14:creationId xmlns:p14="http://schemas.microsoft.com/office/powerpoint/2010/main" val="2691439340"/>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a:ea typeface="ＭＳ Ｐゴシック" charset="0"/>
                <a:cs typeface="ＭＳ Ｐゴシック" charset="0"/>
              </a:rPr>
              <a:t>The Agony of Deceit</a:t>
            </a:r>
            <a:endParaRPr kumimoji="1" lang="en-US">
              <a:solidFill>
                <a:srgbClr val="FFFFFF"/>
              </a:solidFill>
              <a:ea typeface="ＭＳ Ｐゴシック" charset="0"/>
              <a:cs typeface="ＭＳ Ｐゴシック" charset="0"/>
            </a:endParaRPr>
          </a:p>
        </p:txBody>
      </p:sp>
      <p:pic>
        <p:nvPicPr>
          <p:cNvPr id="3758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50"/>
            <a:ext cx="5754688" cy="765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26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أعلم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أعرف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93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الارتداد مستقبلاً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الاصحاح 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grpSp>
      </p:grpSp>
      <p:sp>
        <p:nvSpPr>
          <p:cNvPr id="273412" name="Text Box 89"/>
          <p:cNvSpPr txBox="1">
            <a:spLocks noChangeArrowheads="1"/>
          </p:cNvSpPr>
          <p:nvPr/>
        </p:nvSpPr>
        <p:spPr bwMode="auto">
          <a:xfrm>
            <a:off x="8452316" y="0"/>
            <a:ext cx="665567"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284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73413" name="WordArt 9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1086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en-US" sz="8800" dirty="0">
                <a:solidFill>
                  <a:schemeClr val="bg1"/>
                </a:solidFill>
                <a:ea typeface="Osaka" charset="0"/>
                <a:cs typeface="Arial" panose="020B0604020202020204" pitchFamily="34" charset="0"/>
              </a:rPr>
              <a:t>3 </a:t>
            </a:r>
          </a:p>
        </p:txBody>
      </p:sp>
    </p:spTree>
    <p:extLst>
      <p:ext uri="{BB962C8B-B14F-4D97-AF65-F5344CB8AC3E}">
        <p14:creationId xmlns:p14="http://schemas.microsoft.com/office/powerpoint/2010/main" val="3238849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9191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b="1" smtClean="0">
                <a:solidFill>
                  <a:srgbClr val="808080"/>
                </a:solidFill>
                <a:latin typeface="Arial" panose="020B0604020202020204" pitchFamily="34" charset="0"/>
              </a:rPr>
              <a:pPr defTabSz="814388" eaLnBrk="0" hangingPunct="0"/>
              <a:t>80</a:t>
            </a:fld>
            <a:endParaRPr lang="en-US" sz="900" b="1">
              <a:solidFill>
                <a:srgbClr val="808080"/>
              </a:solidFill>
              <a:latin typeface="Arial" panose="020B0604020202020204" pitchFamily="34" charset="0"/>
            </a:endParaRPr>
          </a:p>
        </p:txBody>
      </p:sp>
      <p:sp>
        <p:nvSpPr>
          <p:cNvPr id="279554" name="Rectangle 1027"/>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b="1" smtClean="0">
                <a:solidFill>
                  <a:srgbClr val="808080"/>
                </a:solidFill>
                <a:latin typeface="Arial" panose="020B0604020202020204" pitchFamily="34" charset="0"/>
              </a:rPr>
              <a:pPr defTabSz="814388" eaLnBrk="0" hangingPunct="0"/>
              <a:t>80</a:t>
            </a:fld>
            <a:endParaRPr lang="en-US" sz="900" b="1">
              <a:solidFill>
                <a:srgbClr val="808080"/>
              </a:solidFill>
              <a:latin typeface="Arial" panose="020B0604020202020204" pitchFamily="34" charset="0"/>
            </a:endParaRPr>
          </a:p>
        </p:txBody>
      </p:sp>
      <p:sp>
        <p:nvSpPr>
          <p:cNvPr id="279555" name="Rectangle 1028"/>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b="1" smtClean="0">
                <a:solidFill>
                  <a:srgbClr val="808080"/>
                </a:solidFill>
                <a:latin typeface="Arial" panose="020B0604020202020204" pitchFamily="34" charset="0"/>
              </a:rPr>
              <a:pPr defTabSz="814388" eaLnBrk="0" hangingPunct="0"/>
              <a:t>80</a:t>
            </a:fld>
            <a:endParaRPr lang="en-US" sz="900" b="1">
              <a:solidFill>
                <a:srgbClr val="808080"/>
              </a:solidFill>
              <a:latin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a:solidFill>
                  <a:srgbClr val="808080"/>
                </a:solidFill>
                <a:latin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a:solidFill>
                <a:srgbClr val="808080"/>
              </a:solidFill>
              <a:latin typeface="Arial" panose="020B0604020202020204" pitchFamily="34" charset="0"/>
            </a:endParaRPr>
          </a:p>
          <a:p>
            <a:pPr defTabSz="814388" eaLnBrk="0" hangingPunct="0"/>
            <a:r>
              <a:rPr lang="en-US" sz="900" b="1">
                <a:solidFill>
                  <a:srgbClr val="808080"/>
                </a:solidFill>
                <a:latin typeface="Arial" panose="020B0604020202020204" pitchFamily="34"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المتشككون يستهزئون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ثلاث حقائق رئيسيّة</a:t>
            </a:r>
            <a:endParaRPr lang="en-US" altLang="zh-CN" sz="5400" dirty="0">
              <a:ea typeface="SimSun" charset="0"/>
              <a:cs typeface="SimSun"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أَنَّهُ سَيَأْتِي فِي آخِرِ ٱلْأَيَّامِ</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قَوْمٌ مُسْتَهْزِئُونَ،</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سَالِكِينَ بِحَسَبِ شَهَوَاتِ أَنْفُسِهِمْ،</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٤ وَقَائِلِينَ: «</a:t>
            </a:r>
            <a:r>
              <a:rPr lang="ar-SA" sz="3200" b="1" dirty="0">
                <a:solidFill>
                  <a:srgbClr val="FFFF00"/>
                </a:solidFill>
                <a:effectLst>
                  <a:glow rad="266700">
                    <a:srgbClr val="000000"/>
                  </a:glow>
                </a:effectLst>
                <a:latin typeface="Arial" panose="020B0604020202020204" pitchFamily="34" charset="0"/>
                <a:cs typeface="Arial" panose="020B0604020202020204" pitchFamily="34" charset="0"/>
              </a:rPr>
              <a:t>أَيْنَ هُوَ مَوْعِدُ مَجِيئِهِ</a:t>
            </a:r>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(2 بطرس 3: 3 ب – 4 أ).</a:t>
            </a:r>
            <a:endParaRPr lang="en-US" sz="32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effectLst>
                  <a:glow rad="266700">
                    <a:srgbClr val="000000"/>
                  </a:glow>
                </a:effectLst>
                <a:latin typeface="Arial" panose="020B0604020202020204" pitchFamily="34" charset="0"/>
                <a:cs typeface="Arial" panose="020B0604020202020204" pitchFamily="34" charset="0"/>
              </a:rPr>
              <a:t>عودة</a:t>
            </a:r>
          </a:p>
          <a:p>
            <a:pPr algn="ctr" eaLnBrk="1" hangingPunct="1"/>
            <a:r>
              <a:rPr lang="ar-JO" sz="3600" b="1" dirty="0">
                <a:solidFill>
                  <a:srgbClr val="FFFF00"/>
                </a:solidFill>
                <a:effectLst>
                  <a:glow rad="266700">
                    <a:srgbClr val="000000"/>
                  </a:glow>
                </a:effectLst>
                <a:latin typeface="Arial" panose="020B0604020202020204" pitchFamily="34" charset="0"/>
                <a:cs typeface="Arial" panose="020B0604020202020204" pitchFamily="34" charset="0"/>
              </a:rPr>
              <a:t>المسيح</a:t>
            </a:r>
            <a:endParaRPr lang="en-US" sz="3600" b="1" dirty="0">
              <a:solidFill>
                <a:srgbClr val="FFFF00"/>
              </a:solidFill>
              <a:effectLst>
                <a:glow rad="2667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5377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b="1" smtClean="0">
                <a:solidFill>
                  <a:srgbClr val="808080"/>
                </a:solidFill>
                <a:latin typeface="Arial" panose="020B0604020202020204" pitchFamily="34" charset="0"/>
              </a:rPr>
              <a:pPr defTabSz="814388" eaLnBrk="0" hangingPunct="0"/>
              <a:t>81</a:t>
            </a:fld>
            <a:endParaRPr lang="en-US" sz="900" b="1">
              <a:solidFill>
                <a:srgbClr val="808080"/>
              </a:solidFill>
              <a:latin typeface="Arial" panose="020B0604020202020204" pitchFamily="34" charset="0"/>
            </a:endParaRPr>
          </a:p>
        </p:txBody>
      </p:sp>
      <p:sp>
        <p:nvSpPr>
          <p:cNvPr id="279554" name="Rectangle 1027"/>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b="1" smtClean="0">
                <a:solidFill>
                  <a:srgbClr val="808080"/>
                </a:solidFill>
                <a:latin typeface="Arial" panose="020B0604020202020204" pitchFamily="34" charset="0"/>
              </a:rPr>
              <a:pPr defTabSz="814388" eaLnBrk="0" hangingPunct="0"/>
              <a:t>81</a:t>
            </a:fld>
            <a:endParaRPr lang="en-US" sz="900" b="1">
              <a:solidFill>
                <a:srgbClr val="808080"/>
              </a:solidFill>
              <a:latin typeface="Arial" panose="020B0604020202020204" pitchFamily="34" charset="0"/>
            </a:endParaRPr>
          </a:p>
        </p:txBody>
      </p:sp>
      <p:sp>
        <p:nvSpPr>
          <p:cNvPr id="279555" name="Rectangle 1028"/>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b="1" smtClean="0">
                <a:solidFill>
                  <a:srgbClr val="808080"/>
                </a:solidFill>
                <a:latin typeface="Arial" panose="020B0604020202020204" pitchFamily="34" charset="0"/>
              </a:rPr>
              <a:pPr defTabSz="814388" eaLnBrk="0" hangingPunct="0"/>
              <a:t>81</a:t>
            </a:fld>
            <a:endParaRPr lang="en-US" sz="900" b="1">
              <a:solidFill>
                <a:srgbClr val="808080"/>
              </a:solidFill>
              <a:latin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a:solidFill>
                  <a:srgbClr val="808080"/>
                </a:solidFill>
                <a:latin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a:solidFill>
                <a:srgbClr val="808080"/>
              </a:solidFill>
              <a:latin typeface="Arial" panose="020B0604020202020204" pitchFamily="34" charset="0"/>
            </a:endParaRPr>
          </a:p>
          <a:p>
            <a:pPr defTabSz="814388" eaLnBrk="0" hangingPunct="0"/>
            <a:r>
              <a:rPr lang="en-US" sz="900" b="1">
                <a:solidFill>
                  <a:srgbClr val="808080"/>
                </a:solidFill>
                <a:latin typeface="Arial" panose="020B0604020202020204" pitchFamily="34"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المتشككون يستهزئون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ثلاث حقائق رئيسيّة</a:t>
            </a:r>
            <a:endParaRPr lang="en-US" altLang="zh-CN" sz="5400" dirty="0">
              <a:ea typeface="SimSun" charset="0"/>
              <a:cs typeface="SimSun"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"لِأَنَّهُ مِنْ حِينَ رَقَدَ ٱلْآبَاءُ </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كُلُّ شَيْءٍ بَاقٍ هَكَذَا مِنْ بَدْءِ ٱلْخَلِيقَةِ.</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٥ لِأَنَّ هَذَا يَخْفَى عَلَيْهِمْ بِإِرَادَتِهِمْ:</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أَنَّ</a:t>
            </a:r>
            <a:r>
              <a:rPr lang="ar-SA" sz="3200" b="1" dirty="0">
                <a:solidFill>
                  <a:srgbClr val="FFFF00"/>
                </a:solidFill>
                <a:effectLst>
                  <a:glow rad="266700">
                    <a:srgbClr val="000000"/>
                  </a:glow>
                </a:effectLst>
                <a:latin typeface="Arial" panose="020B0604020202020204" pitchFamily="34" charset="0"/>
                <a:cs typeface="Arial" panose="020B0604020202020204" pitchFamily="34" charset="0"/>
              </a:rPr>
              <a:t> ٱلسَّمَاوَاتِ كَانَتْ مُنْذُ ٱلْقَدِيمِ</a:t>
            </a:r>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وَٱلْأَرْضَ بِكَلِمَةِ ٱللهِ قَائِمَةٌ</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مِنَ ٱلْمَاءِ وَبِٱلْمَاءِ."</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(2 بطرس 3: 4 ب – 5).</a:t>
            </a:r>
            <a:endParaRPr lang="en-US" sz="32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FF"/>
                </a:solidFill>
                <a:effectLst>
                  <a:glow rad="266700">
                    <a:srgbClr val="000000"/>
                  </a:glow>
                </a:effectLst>
                <a:latin typeface="Arial" panose="020B0604020202020204" pitchFamily="34" charset="0"/>
                <a:cs typeface="Arial" panose="020B0604020202020204" pitchFamily="34" charset="0"/>
              </a:rPr>
              <a:t>عودة</a:t>
            </a:r>
          </a:p>
          <a:p>
            <a:pPr algn="ctr" eaLnBrk="1" hangingPunct="1"/>
            <a:r>
              <a:rPr lang="ar-JO" sz="3600" b="1" dirty="0">
                <a:solidFill>
                  <a:srgbClr val="FFFFFF"/>
                </a:solidFill>
                <a:effectLst>
                  <a:glow rad="266700">
                    <a:srgbClr val="000000"/>
                  </a:glow>
                </a:effectLst>
                <a:latin typeface="Arial" panose="020B0604020202020204" pitchFamily="34" charset="0"/>
                <a:cs typeface="Arial" panose="020B0604020202020204" pitchFamily="34" charset="0"/>
              </a:rPr>
              <a:t>المسيح</a:t>
            </a:r>
            <a:endParaRPr lang="en-US" sz="36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effectLst>
                  <a:glow rad="266700">
                    <a:srgbClr val="000000"/>
                  </a:glow>
                </a:effectLst>
                <a:latin typeface="Arial" panose="020B0604020202020204" pitchFamily="34" charset="0"/>
                <a:cs typeface="Arial" panose="020B0604020202020204" pitchFamily="34" charset="0"/>
              </a:rPr>
              <a:t>الخليقة</a:t>
            </a:r>
            <a:endParaRPr lang="en-US" sz="3600" b="1" dirty="0">
              <a:solidFill>
                <a:srgbClr val="FFFF00"/>
              </a:solidFill>
              <a:effectLst>
                <a:glow rad="2667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717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b="1" smtClean="0">
                <a:solidFill>
                  <a:srgbClr val="808080"/>
                </a:solidFill>
                <a:latin typeface="Arial" panose="020B0604020202020204" pitchFamily="34" charset="0"/>
              </a:rPr>
              <a:pPr defTabSz="814388" eaLnBrk="0" hangingPunct="0"/>
              <a:t>82</a:t>
            </a:fld>
            <a:endParaRPr lang="en-US" sz="900" b="1">
              <a:solidFill>
                <a:srgbClr val="808080"/>
              </a:solidFill>
              <a:latin typeface="Arial" panose="020B0604020202020204" pitchFamily="34" charset="0"/>
            </a:endParaRPr>
          </a:p>
        </p:txBody>
      </p:sp>
      <p:sp>
        <p:nvSpPr>
          <p:cNvPr id="279554" name="Rectangle 1027"/>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b="1" smtClean="0">
                <a:solidFill>
                  <a:srgbClr val="808080"/>
                </a:solidFill>
                <a:latin typeface="Arial" panose="020B0604020202020204" pitchFamily="34" charset="0"/>
              </a:rPr>
              <a:pPr defTabSz="814388" eaLnBrk="0" hangingPunct="0"/>
              <a:t>82</a:t>
            </a:fld>
            <a:endParaRPr lang="en-US" sz="900" b="1">
              <a:solidFill>
                <a:srgbClr val="808080"/>
              </a:solidFill>
              <a:latin typeface="Arial" panose="020B0604020202020204" pitchFamily="34" charset="0"/>
            </a:endParaRPr>
          </a:p>
        </p:txBody>
      </p:sp>
      <p:sp>
        <p:nvSpPr>
          <p:cNvPr id="279555" name="Rectangle 1028"/>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b="1" smtClean="0">
                <a:solidFill>
                  <a:srgbClr val="808080"/>
                </a:solidFill>
                <a:latin typeface="Arial" panose="020B0604020202020204" pitchFamily="34" charset="0"/>
              </a:rPr>
              <a:pPr defTabSz="814388" eaLnBrk="0" hangingPunct="0"/>
              <a:t>82</a:t>
            </a:fld>
            <a:endParaRPr lang="en-US" sz="900" b="1">
              <a:solidFill>
                <a:srgbClr val="808080"/>
              </a:solidFill>
              <a:latin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a:solidFill>
                  <a:srgbClr val="808080"/>
                </a:solidFill>
                <a:latin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a:solidFill>
                <a:srgbClr val="808080"/>
              </a:solidFill>
              <a:latin typeface="Arial" panose="020B0604020202020204" pitchFamily="34" charset="0"/>
            </a:endParaRPr>
          </a:p>
          <a:p>
            <a:pPr defTabSz="814388" eaLnBrk="0" hangingPunct="0"/>
            <a:r>
              <a:rPr lang="en-US" sz="900" b="1">
                <a:solidFill>
                  <a:srgbClr val="808080"/>
                </a:solidFill>
                <a:latin typeface="Arial" panose="020B0604020202020204" pitchFamily="34"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المتشككون يستهزئون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ثلاث حقائق رئيسيّة</a:t>
            </a:r>
            <a:endParaRPr lang="en-US" altLang="zh-CN" sz="5400" dirty="0">
              <a:ea typeface="SimSun" charset="0"/>
              <a:cs typeface="SimSun" charset="0"/>
            </a:endParaRPr>
          </a:p>
        </p:txBody>
      </p:sp>
      <p:sp>
        <p:nvSpPr>
          <p:cNvPr id="16" name="Text Box 1033"/>
          <p:cNvSpPr txBox="1">
            <a:spLocks noChangeArrowheads="1"/>
          </p:cNvSpPr>
          <p:nvPr/>
        </p:nvSpPr>
        <p:spPr bwMode="auto">
          <a:xfrm>
            <a:off x="93605" y="2445186"/>
            <a:ext cx="8907463"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ٱللَّوَاتِي بِهِنَّ ٱلْعَالَمُ ٱلْكَائِنُ</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حِينَئِذٍ </a:t>
            </a:r>
            <a:r>
              <a:rPr lang="ar-SA" sz="3200" b="1" dirty="0">
                <a:solidFill>
                  <a:srgbClr val="FFFF00"/>
                </a:solidFill>
                <a:effectLst>
                  <a:glow rad="266700">
                    <a:srgbClr val="000000"/>
                  </a:glow>
                </a:effectLst>
                <a:latin typeface="Arial" panose="020B0604020202020204" pitchFamily="34" charset="0"/>
                <a:cs typeface="Arial" panose="020B0604020202020204" pitchFamily="34" charset="0"/>
              </a:rPr>
              <a:t>فَاضَ عَلَيْهِ ٱلْمَاءُ </a:t>
            </a:r>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فَهَلَكَ."</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algn="ctr" eaLnBrk="1" hangingPunct="1"/>
            <a:r>
              <a:rPr lang="ar-SA" sz="3200" b="1" dirty="0">
                <a:solidFill>
                  <a:srgbClr val="FFFFFF"/>
                </a:solidFill>
                <a:effectLst>
                  <a:glow rad="266700">
                    <a:srgbClr val="000000"/>
                  </a:glow>
                </a:effectLst>
                <a:latin typeface="Arial" panose="020B0604020202020204" pitchFamily="34" charset="0"/>
                <a:cs typeface="Arial" panose="020B0604020202020204" pitchFamily="34" charset="0"/>
              </a:rPr>
              <a:t> (2 بطرس 3: 6).</a:t>
            </a:r>
            <a:endParaRPr lang="en-US" sz="32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600" b="1" dirty="0">
                <a:solidFill>
                  <a:srgbClr val="FFFF00"/>
                </a:solidFill>
                <a:effectLst>
                  <a:glow rad="266700">
                    <a:srgbClr val="000000"/>
                  </a:glow>
                </a:effectLst>
                <a:latin typeface="Arial" panose="020B0604020202020204" pitchFamily="34" charset="0"/>
                <a:cs typeface="Arial" panose="020B0604020202020204" pitchFamily="34" charset="0"/>
              </a:rPr>
              <a:t>فَاضَ عَلَيْهِ </a:t>
            </a:r>
            <a:r>
              <a:rPr lang="ar-SA" sz="3600" b="1" dirty="0" err="1">
                <a:solidFill>
                  <a:srgbClr val="FFFF00"/>
                </a:solidFill>
                <a:effectLst>
                  <a:glow rad="266700">
                    <a:srgbClr val="000000"/>
                  </a:glow>
                </a:effectLst>
                <a:latin typeface="Arial" panose="020B0604020202020204" pitchFamily="34" charset="0"/>
                <a:cs typeface="Arial" panose="020B0604020202020204" pitchFamily="34" charset="0"/>
              </a:rPr>
              <a:t>ٱلْمَاءُ</a:t>
            </a:r>
            <a:endParaRPr lang="en-US" sz="3600" b="1" dirty="0">
              <a:solidFill>
                <a:srgbClr val="FFFF00"/>
              </a:solidFill>
              <a:effectLst>
                <a:glow rad="266700">
                  <a:srgbClr val="000000"/>
                </a:glow>
              </a:effectLst>
              <a:latin typeface="Arial" panose="020B0604020202020204" pitchFamily="34"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FF"/>
                </a:solidFill>
                <a:effectLst>
                  <a:glow rad="266700">
                    <a:srgbClr val="000000"/>
                  </a:glow>
                </a:effectLst>
                <a:latin typeface="Arial" panose="020B0604020202020204" pitchFamily="34" charset="0"/>
                <a:cs typeface="Arial" panose="020B0604020202020204" pitchFamily="34" charset="0"/>
              </a:rPr>
              <a:t>عودة</a:t>
            </a:r>
          </a:p>
          <a:p>
            <a:pPr algn="ctr" eaLnBrk="1" hangingPunct="1"/>
            <a:r>
              <a:rPr lang="ar-JO" sz="3600" b="1" dirty="0">
                <a:solidFill>
                  <a:srgbClr val="FFFFFF"/>
                </a:solidFill>
                <a:effectLst>
                  <a:glow rad="266700">
                    <a:srgbClr val="000000"/>
                  </a:glow>
                </a:effectLst>
                <a:latin typeface="Arial" panose="020B0604020202020204" pitchFamily="34" charset="0"/>
                <a:cs typeface="Arial" panose="020B0604020202020204" pitchFamily="34" charset="0"/>
              </a:rPr>
              <a:t>المسيح</a:t>
            </a:r>
            <a:endParaRPr lang="en-US" sz="36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FF"/>
                </a:solidFill>
                <a:effectLst>
                  <a:glow rad="266700">
                    <a:srgbClr val="000000"/>
                  </a:glow>
                </a:effectLst>
                <a:latin typeface="Arial" panose="020B0604020202020204" pitchFamily="34" charset="0"/>
                <a:cs typeface="Arial" panose="020B0604020202020204" pitchFamily="34" charset="0"/>
              </a:rPr>
              <a:t>الخليقة</a:t>
            </a:r>
            <a:endParaRPr lang="en-US" sz="3600" b="1" dirty="0">
              <a:solidFill>
                <a:srgbClr val="FFFFFF"/>
              </a:solidFill>
              <a:effectLst>
                <a:glow rad="2667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8660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34D4504-ACE2-614B-99CA-4F04775DCB85}" type="slidenum">
              <a:rPr lang="en-US" sz="900" b="1" smtClean="0">
                <a:solidFill>
                  <a:srgbClr val="808080"/>
                </a:solidFill>
                <a:latin typeface="Arial" panose="020B0604020202020204" pitchFamily="34" charset="0"/>
              </a:rPr>
              <a:pPr defTabSz="814388" eaLnBrk="0" hangingPunct="0"/>
              <a:t>83</a:t>
            </a:fld>
            <a:endParaRPr lang="en-US" sz="900" b="1">
              <a:solidFill>
                <a:srgbClr val="808080"/>
              </a:solidFill>
              <a:latin typeface="Arial" panose="020B0604020202020204" pitchFamily="34" charset="0"/>
            </a:endParaRPr>
          </a:p>
        </p:txBody>
      </p:sp>
      <p:sp>
        <p:nvSpPr>
          <p:cNvPr id="279554" name="Rectangle 1027"/>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B4D0E21-10C1-104F-9A11-EFE6EB59D32B}" type="slidenum">
              <a:rPr lang="en-US" sz="900" b="1" smtClean="0">
                <a:solidFill>
                  <a:srgbClr val="808080"/>
                </a:solidFill>
                <a:latin typeface="Arial" panose="020B0604020202020204" pitchFamily="34" charset="0"/>
              </a:rPr>
              <a:pPr defTabSz="814388" eaLnBrk="0" hangingPunct="0"/>
              <a:t>83</a:t>
            </a:fld>
            <a:endParaRPr lang="en-US" sz="900" b="1">
              <a:solidFill>
                <a:srgbClr val="808080"/>
              </a:solidFill>
              <a:latin typeface="Arial" panose="020B0604020202020204" pitchFamily="34" charset="0"/>
            </a:endParaRPr>
          </a:p>
        </p:txBody>
      </p:sp>
      <p:sp>
        <p:nvSpPr>
          <p:cNvPr id="279555" name="Rectangle 1028"/>
          <p:cNvSpPr>
            <a:spLocks noChangeArrowheads="1"/>
          </p:cNvSpPr>
          <p:nvPr/>
        </p:nvSpPr>
        <p:spPr bwMode="auto">
          <a:xfrm>
            <a:off x="8615363" y="6601652"/>
            <a:ext cx="294092" cy="221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9C4AD3C-D9CB-4F4B-B992-F6846BF680DE}" type="slidenum">
              <a:rPr lang="en-US" sz="900" b="1" smtClean="0">
                <a:solidFill>
                  <a:srgbClr val="808080"/>
                </a:solidFill>
                <a:latin typeface="Arial" panose="020B0604020202020204" pitchFamily="34" charset="0"/>
              </a:rPr>
              <a:pPr defTabSz="814388" eaLnBrk="0" hangingPunct="0"/>
              <a:t>83</a:t>
            </a:fld>
            <a:endParaRPr lang="en-US" sz="900" b="1">
              <a:solidFill>
                <a:srgbClr val="808080"/>
              </a:solidFill>
              <a:latin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a:solidFill>
                  <a:srgbClr val="808080"/>
                </a:solidFill>
                <a:latin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a:solidFill>
                <a:srgbClr val="808080"/>
              </a:solidFill>
              <a:latin typeface="Arial" panose="020B0604020202020204" pitchFamily="34" charset="0"/>
            </a:endParaRPr>
          </a:p>
          <a:p>
            <a:pPr defTabSz="814388" eaLnBrk="0" hangingPunct="0"/>
            <a:r>
              <a:rPr lang="en-US" sz="900" b="1">
                <a:solidFill>
                  <a:srgbClr val="808080"/>
                </a:solidFill>
                <a:latin typeface="Arial" panose="020B0604020202020204" pitchFamily="34" charset="0"/>
              </a:rPr>
              <a:t>Presentation_ID</a:t>
            </a: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en-US" b="1" dirty="0">
                <a:solidFill>
                  <a:srgbClr val="FFFFFF"/>
                </a:solidFill>
                <a:latin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a typeface="+mn-ea"/>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المتشككون يستهزئون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ثلاث حقائق رئيسيّة</a:t>
            </a:r>
            <a:endParaRPr lang="en-US" altLang="zh-CN" sz="5400" dirty="0">
              <a:ea typeface="SimSun" charset="0"/>
              <a:cs typeface="SimSun"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600" b="1" dirty="0">
                <a:solidFill>
                  <a:srgbClr val="FFFF00"/>
                </a:solidFill>
                <a:effectLst>
                  <a:glow rad="266700">
                    <a:srgbClr val="000000"/>
                  </a:glow>
                </a:effectLst>
                <a:latin typeface="Arial" panose="020B0604020202020204" pitchFamily="34" charset="0"/>
                <a:cs typeface="Arial" panose="020B0604020202020204" pitchFamily="34" charset="0"/>
              </a:rPr>
              <a:t>فَاضَ عَلَيْهِ </a:t>
            </a:r>
            <a:r>
              <a:rPr lang="ar-SA" sz="3600" b="1" dirty="0" err="1">
                <a:solidFill>
                  <a:srgbClr val="FFFF00"/>
                </a:solidFill>
                <a:effectLst>
                  <a:glow rad="266700">
                    <a:srgbClr val="000000"/>
                  </a:glow>
                </a:effectLst>
                <a:latin typeface="Arial" panose="020B0604020202020204" pitchFamily="34" charset="0"/>
                <a:cs typeface="Arial" panose="020B0604020202020204" pitchFamily="34" charset="0"/>
              </a:rPr>
              <a:t>ٱلْمَاءُ</a:t>
            </a:r>
            <a:endParaRPr lang="en-US" sz="3600" b="1" dirty="0">
              <a:solidFill>
                <a:srgbClr val="FFFF00"/>
              </a:solidFill>
              <a:effectLst>
                <a:glow rad="266700">
                  <a:srgbClr val="000000"/>
                </a:glow>
              </a:effectLst>
              <a:latin typeface="Arial" panose="020B0604020202020204" pitchFamily="34"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effectLst>
                  <a:glow rad="266700">
                    <a:srgbClr val="000000"/>
                  </a:glow>
                </a:effectLst>
                <a:latin typeface="Arial" panose="020B0604020202020204" pitchFamily="34" charset="0"/>
                <a:cs typeface="Arial" panose="020B0604020202020204" pitchFamily="34" charset="0"/>
              </a:rPr>
              <a:t>عودة</a:t>
            </a:r>
          </a:p>
          <a:p>
            <a:pPr algn="ctr" eaLnBrk="1" hangingPunct="1"/>
            <a:r>
              <a:rPr lang="ar-JO" sz="3600" b="1" dirty="0">
                <a:solidFill>
                  <a:schemeClr val="bg1"/>
                </a:solidFill>
                <a:effectLst>
                  <a:glow rad="266700">
                    <a:srgbClr val="000000"/>
                  </a:glow>
                </a:effectLst>
                <a:latin typeface="Arial" panose="020B0604020202020204" pitchFamily="34" charset="0"/>
                <a:cs typeface="Arial" panose="020B0604020202020204" pitchFamily="34" charset="0"/>
              </a:rPr>
              <a:t>المسيح</a:t>
            </a:r>
            <a:endParaRPr lang="en-US" sz="3600" b="1" dirty="0">
              <a:solidFill>
                <a:schemeClr val="bg1"/>
              </a:solidFill>
              <a:effectLst>
                <a:glow rad="266700">
                  <a:srgbClr val="000000"/>
                </a:glow>
              </a:effectLst>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chemeClr val="bg1"/>
                </a:solidFill>
                <a:effectLst>
                  <a:glow rad="266700">
                    <a:srgbClr val="000000"/>
                  </a:glow>
                </a:effectLst>
                <a:latin typeface="Arial" panose="020B0604020202020204" pitchFamily="34" charset="0"/>
                <a:cs typeface="Arial" panose="020B0604020202020204" pitchFamily="34" charset="0"/>
              </a:rPr>
              <a:t>الخليقة</a:t>
            </a:r>
            <a:endParaRPr lang="en-US" sz="3600" b="1" dirty="0">
              <a:solidFill>
                <a:schemeClr val="bg1"/>
              </a:solidFill>
              <a:effectLst>
                <a:glow rad="2667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485202"/>
      </p:ext>
    </p:extLst>
  </p:cSld>
  <p:clrMapOvr>
    <a:masterClrMapping/>
  </p:clrMapOvr>
  <p:transition>
    <p:zo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ar-JO" dirty="0">
                <a:solidFill>
                  <a:schemeClr val="bg1"/>
                </a:solidFill>
                <a:cs typeface="Arial" panose="020B0604020202020204" pitchFamily="34" charset="0"/>
              </a:rPr>
              <a:t>كيف سينتهي الكون؟</a:t>
            </a:r>
            <a:endParaRPr lang="en-US" dirty="0">
              <a:solidFill>
                <a:schemeClr val="bg1"/>
              </a:solidFill>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JO" b="1" dirty="0">
                  <a:solidFill>
                    <a:srgbClr val="FFFFFF"/>
                  </a:solidFill>
                  <a:latin typeface="Arial" panose="020B0604020202020204" pitchFamily="34" charset="0"/>
                  <a:ea typeface="ＭＳ Ｐゴシック"/>
                  <a:cs typeface="Arial" panose="020B0604020202020204" pitchFamily="34" charset="0"/>
                </a:rPr>
                <a:t>الكتاب المقدس</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JO" b="1" dirty="0">
                  <a:solidFill>
                    <a:srgbClr val="FFFFFF"/>
                  </a:solidFill>
                  <a:latin typeface="Arial" panose="020B0604020202020204" pitchFamily="34" charset="0"/>
                  <a:ea typeface="ＭＳ Ｐゴシック"/>
                  <a:cs typeface="Arial" panose="020B0604020202020204" pitchFamily="34" charset="0"/>
                </a:rPr>
                <a:t>التطوّر</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1304397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مستقبل الانفجار العظيم للكون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78792" name="Text Box 8"/>
          <p:cNvSpPr txBox="1">
            <a:spLocks noChangeArrowheads="1"/>
          </p:cNvSpPr>
          <p:nvPr/>
        </p:nvSpPr>
        <p:spPr bwMode="auto">
          <a:xfrm>
            <a:off x="482600" y="1422400"/>
            <a:ext cx="1066800" cy="614399"/>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الانفجار العظيم</a:t>
            </a:r>
            <a:endParaRPr kumimoji="0" lang="en-US"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78793" name="Text Box 9"/>
          <p:cNvSpPr txBox="1">
            <a:spLocks noChangeArrowheads="1"/>
          </p:cNvSpPr>
          <p:nvPr/>
        </p:nvSpPr>
        <p:spPr bwMode="auto">
          <a:xfrm>
            <a:off x="7912100" y="1435100"/>
            <a:ext cx="1066800" cy="79906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b="1" u="none" strike="noStrike" kern="1200" cap="none" spc="0" normalizeH="0" baseline="0" noProof="0" dirty="0">
                <a:ln>
                  <a:noFill/>
                </a:ln>
                <a:solidFill>
                  <a:srgbClr val="1541B2"/>
                </a:solidFill>
                <a:effectLst/>
                <a:uLnTx/>
                <a:uFillTx/>
                <a:latin typeface="Arial Narrow" charset="0"/>
                <a:ea typeface="ＭＳ Ｐゴシック" charset="0"/>
                <a:cs typeface="Arial" panose="020B0604020202020204" pitchFamily="34" charset="0"/>
              </a:rPr>
              <a:t>الموت</a:t>
            </a:r>
          </a:p>
          <a:p>
            <a:pPr marL="0" marR="0" lvl="0" indent="0" algn="ctr" defTabSz="914400" rtl="0" eaLnBrk="1" fontAlgn="base" latinLnBrk="0" hangingPunct="1">
              <a:lnSpc>
                <a:spcPct val="70000"/>
              </a:lnSpc>
              <a:spcBef>
                <a:spcPct val="50000"/>
              </a:spcBef>
              <a:spcAft>
                <a:spcPct val="0"/>
              </a:spcAft>
              <a:buClrTx/>
              <a:buSzTx/>
              <a:buFontTx/>
              <a:buNone/>
              <a:tabLst/>
              <a:defRPr/>
            </a:pPr>
            <a:r>
              <a:rPr lang="ar-JO" b="1" dirty="0">
                <a:solidFill>
                  <a:srgbClr val="1541B2"/>
                </a:solidFill>
                <a:latin typeface="Arial Narrow" charset="0"/>
                <a:cs typeface="Arial" panose="020B0604020202020204" pitchFamily="34" charset="0"/>
              </a:rPr>
              <a:t>الحراري</a:t>
            </a:r>
            <a:endParaRPr kumimoji="0" lang="en-US" b="1" u="none" strike="noStrike" kern="1200" cap="none" spc="0" normalizeH="0" baseline="0" noProof="0" dirty="0">
              <a:ln>
                <a:noFill/>
              </a:ln>
              <a:solidFill>
                <a:srgbClr val="1541B2"/>
              </a:solidFill>
              <a:effectLst/>
              <a:uLnTx/>
              <a:uFillTx/>
              <a:latin typeface="Arial Narrow" charset="0"/>
              <a:ea typeface="ＭＳ Ｐゴシック" charset="0"/>
              <a:cs typeface="Arial" panose="020B0604020202020204" pitchFamily="34" charset="0"/>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u="none" strike="noStrike" kern="1200" cap="none" spc="0" normalizeH="0" baseline="0" noProof="0">
                <a:ln>
                  <a:noFill/>
                </a:ln>
                <a:solidFill>
                  <a:srgbClr val="000000"/>
                </a:solidFill>
                <a:effectLst/>
                <a:uLnTx/>
                <a:uFillTx/>
                <a:latin typeface="Arial Rounded MT Bold" charset="0"/>
                <a:ea typeface="ＭＳ Ｐゴシック" charset="0"/>
                <a:cs typeface="Arial" panose="020B0604020202020204" pitchFamily="34" charset="0"/>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بلايين السنين</a:t>
            </a:r>
            <a:endParaRPr kumimoji="0" 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endParaRP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آلاف السنين</a:t>
              </a:r>
              <a:endParaRPr kumimoji="0" lang="en-US" sz="2800" b="1"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2678791" name="Text Box 7"/>
            <p:cNvSpPr txBox="1">
              <a:spLocks noChangeArrowheads="1"/>
            </p:cNvSpPr>
            <p:nvPr/>
          </p:nvSpPr>
          <p:spPr bwMode="auto">
            <a:xfrm>
              <a:off x="4191000" y="4724400"/>
              <a:ext cx="1676400" cy="803297"/>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الهلاك</a:t>
              </a:r>
            </a:p>
            <a:p>
              <a:pPr marL="0" marR="0" lvl="0" indent="0" algn="ctr" defTabSz="914400" rtl="0" eaLnBrk="1" fontAlgn="base" latinLnBrk="0" hangingPunct="1">
                <a:lnSpc>
                  <a:spcPct val="80000"/>
                </a:lnSpc>
                <a:spcBef>
                  <a:spcPct val="50000"/>
                </a:spcBef>
                <a:spcAft>
                  <a:spcPct val="0"/>
                </a:spcAft>
                <a:buClrTx/>
                <a:buSzTx/>
                <a:buFontTx/>
                <a:buNone/>
                <a:tabLst/>
                <a:defRPr/>
              </a:pPr>
              <a:r>
                <a:rPr lang="ar-JO" sz="2200" b="1" dirty="0">
                  <a:solidFill>
                    <a:srgbClr val="000000"/>
                  </a:solidFill>
                  <a:latin typeface="Arial Narrow" charset="0"/>
                  <a:cs typeface="Arial" panose="020B0604020202020204" pitchFamily="34" charset="0"/>
                </a:rPr>
                <a:t>الحراري</a:t>
              </a:r>
              <a:endParaRPr kumimoji="0" lang="en-US" sz="2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rPr>
                <a:t>الخطية والموت</a:t>
              </a:r>
              <a:endParaRPr kumimoji="0" lang="en-US" sz="18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rPr>
                <a:t>2 بطرس 3</a:t>
              </a:r>
              <a:endParaRPr kumimoji="0" lang="en-US" sz="18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rPr>
                <a:t>الرؤيا</a:t>
              </a:r>
              <a:endParaRPr kumimoji="0" lang="en-US" sz="18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6 أيام</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السموات</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kern="10" dirty="0">
                  <a:ln w="3175">
                    <a:solidFill>
                      <a:srgbClr val="000000"/>
                    </a:solidFill>
                    <a:round/>
                    <a:headEnd/>
                    <a:tailEnd/>
                  </a:ln>
                  <a:solidFill>
                    <a:srgbClr val="FFFFFF"/>
                  </a:solidFill>
                  <a:latin typeface="Futura Md BT"/>
                  <a:ea typeface="Futura Md BT"/>
                  <a:cs typeface="Futura Md BT"/>
                </a:rPr>
                <a:t>الجديدة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والأرض الجديدة</a:t>
              </a:r>
              <a:endParaRPr kumimoji="0" lang="en-US"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الخليقة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المستقبل الكتابي للكون</a:t>
              </a:r>
              <a:endParaRPr kumimoji="0" lang="en-US" sz="3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5918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يقول الكتاب المقدس أنها ستنتهي؟</a:t>
            </a:r>
            <a:endParaRPr lang="en-US" sz="4000" dirty="0">
              <a:solidFill>
                <a:schemeClr val="bg1"/>
              </a:solidFill>
              <a:effectLst>
                <a:glow rad="228600">
                  <a:schemeClr val="tx1"/>
                </a:glow>
              </a:effectLst>
              <a:cs typeface="Arial" panose="020B0604020202020204" pitchFamily="34" charset="0"/>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وَلَكِنْ سَيَأْتِي كَلِصٍّ فِي ٱللَّيْلِ،</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يَوْمُ ٱلرَّبِّ،</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ٱلَّذِي فِيهِ تَزُولُ ٱلسَّمَاوَاتُ بِضَجِيجٍ،</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وَتَنْحَلُّ ٱلْعَنَاصِرُ مُحْتَرِقَةً،</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وَتَحْتَرِقُ ٱلْأَرْضُ</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وَٱلْمَصْنُوعَاتُ ٱلَّتِي فِيهَا."</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(2 بطرس 3: 10).</a:t>
            </a:r>
            <a:endParaRPr lang="en-US"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52449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تحيا في نور النهاية؟</a:t>
            </a:r>
            <a:endParaRPr lang="en-US" sz="4000" dirty="0">
              <a:solidFill>
                <a:schemeClr val="bg1"/>
              </a:solidFill>
              <a:effectLst>
                <a:glow rad="228600">
                  <a:schemeClr val="tx1"/>
                </a:glow>
              </a:effectLst>
              <a:cs typeface="Arial" panose="020B0604020202020204" pitchFamily="34" charset="0"/>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"فَبِمَا أَنَّ هَذِهِ كُلَّهَا تَنْحَلُّ،</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أَيَّ أُنَاسٍ يَجِبُ أَنْ تَكُونُوا أَنْتُمْ فِي</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سِيرَةٍ مُقَدَّسَةٍ وَتَقْوَى؟</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١٢ مُنْتَظِرِينَ وَطَالِبِينَ</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سُرْعَةَ مَجِيءِ</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يَوْمِ ٱلرَّبِّ، ٱلَّذِي بِهِ</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تَنْحَلُّ ٱلسَّمَاوَاتُ مُلْتَهِبَةً، </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وَٱلْعَنَاصِرُ مُحْتَرِقَةً تَذُوبُ." </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(2 بطرس 3: 11- 12).</a:t>
            </a:r>
            <a:endParaRPr lang="en-US"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897363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تحيا في نور النهاية؟</a:t>
            </a:r>
            <a:endParaRPr lang="en-US" sz="4000" dirty="0">
              <a:solidFill>
                <a:schemeClr val="bg1"/>
              </a:solidFill>
              <a:effectLst>
                <a:glow rad="228600">
                  <a:schemeClr val="tx1"/>
                </a:glow>
              </a:effectLst>
              <a:cs typeface="Arial" panose="020B0604020202020204" pitchFamily="34" charset="0"/>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وَلَكِنَّنَا بِحَسَبِ وَعْدِهِ</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نَنْتَظِرُ سَمَاوَاتٍ جَدِيدَةً، وَأَرْضًا جَدِيدَةً،</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يَسْكُنُ فِيهَا ٱلْبِرُّ."</a:t>
            </a:r>
            <a:endParaRPr lang="ar-JO"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a:p>
            <a:pPr>
              <a:defRPr/>
            </a:pPr>
            <a:r>
              <a:rPr lang="ar-SA"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rPr>
              <a:t> (2 بطرس 3: 13).</a:t>
            </a:r>
            <a:endParaRPr lang="en-US" sz="3600" b="1" dirty="0">
              <a:solidFill>
                <a:srgbClr val="FFFFFF"/>
              </a:solidFill>
              <a:effectLst>
                <a:glow rad="2286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1332369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"فَأَنْتُمْ أَيُّهَا ٱلْأَحِبَّاءُ، إِذْ قَدْ سَبَقْتُمْ فَعَرَفْتُمُ،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ٱحْتَرِسُوا مِنْ أَنْ تَنْقَادُوا بِضَلَالِ ٱلْأَرْدِيَاءِ،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وَلَكِنِ ٱنْمُوا فِي ٱلنِّعْمَةِ وَفِي 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رَبِّنَا وَمُخَلِّصِنَا يَسُوعَ ٱلْمَسِيحِ. لَهُ ٱلْمَجْدُ ٱلْآنَ وَإِلَى يَوْمِ ٱلدَّهْرِ.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(3: 17- 18).</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4733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"فَأَنْتُمْ أَيُّهَا ٱلْأَحِبَّاءُ، إِذْ قَدْ سَبَقْتُمْ فَعَرَفْتُمُ،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ٱحْتَرِسُوا مِنْ أَنْ تَنْقَادُوا بِضَلَالِ ٱلْأَرْدِيَاءِ،</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وَلَكِنِ ٱنْمُوا فِي ٱلنِّعْمَةِ وَفِي 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 رَبِّنَا وَمُخَلِّصِنَا يَسُوعَ ٱلْمَسِيحِ. لَهُ ٱلْمَجْدُ ٱلْآنَ وَإِلَى يَوْمِ ٱلدَّهْرِ.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(3: 17- 18).</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0898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7294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اعلم أن المسيح قد اختارك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وسيدين المرتدين عند عودته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40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أعلم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أعرف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43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2371" name="Rectangle 3"/>
          <p:cNvSpPr>
            <a:spLocks noChangeArrowheads="1"/>
          </p:cNvSpPr>
          <p:nvPr/>
        </p:nvSpPr>
        <p:spPr bwMode="auto">
          <a:xfrm>
            <a:off x="2014538" y="-947738"/>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2" name="Rectangle 4"/>
          <p:cNvSpPr>
            <a:spLocks noChangeArrowheads="1"/>
          </p:cNvSpPr>
          <p:nvPr/>
        </p:nvSpPr>
        <p:spPr bwMode="auto">
          <a:xfrm>
            <a:off x="1981200" y="2886075"/>
            <a:ext cx="914400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2373" name="Text Box 5"/>
          <p:cNvSpPr txBox="1">
            <a:spLocks noChangeArrowheads="1"/>
          </p:cNvSpPr>
          <p:nvPr/>
        </p:nvSpPr>
        <p:spPr bwMode="auto">
          <a:xfrm>
            <a:off x="8149860" y="228600"/>
            <a:ext cx="699230"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2374" name="Text Box 6"/>
          <p:cNvSpPr txBox="1">
            <a:spLocks noChangeArrowheads="1"/>
          </p:cNvSpPr>
          <p:nvPr/>
        </p:nvSpPr>
        <p:spPr bwMode="auto">
          <a:xfrm>
            <a:off x="4156968" y="76200"/>
            <a:ext cx="931666"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موالفة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2                    ميزات الارتداد</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1                    أختيار الله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3                   عودة الرب</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أعرف هذه الأشياء لمحاربة البدع</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723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marL="0" marR="0" rtl="1">
              <a:lnSpc>
                <a:spcPct val="107000"/>
              </a:lnSpc>
              <a:spcBef>
                <a:spcPts val="0"/>
              </a:spcBef>
              <a:spcAft>
                <a:spcPts val="800"/>
              </a:spcAft>
            </a:pPr>
            <a:r>
              <a:rPr lang="ar-JO" b="1" u="sng" dirty="0">
                <a:solidFill>
                  <a:schemeClr val="tx1"/>
                </a:solidFill>
                <a:latin typeface="Arial" panose="020B0604020202020204" pitchFamily="34" charset="0"/>
                <a:ea typeface="ＭＳ Ｐゴシック" charset="0"/>
                <a:cs typeface="Arial" panose="020B0604020202020204" pitchFamily="34" charset="0"/>
              </a:rPr>
              <a:t>من أجل تغيير الحياة:</a:t>
            </a:r>
            <a:br>
              <a:rPr lang="en-US" b="1" dirty="0">
                <a:solidFill>
                  <a:schemeClr val="tx1"/>
                </a:solidFill>
                <a:latin typeface="Arial" panose="020B0604020202020204" pitchFamily="34" charset="0"/>
                <a:ea typeface="ＭＳ Ｐゴシック" charset="0"/>
                <a:cs typeface="ＭＳ Ｐゴシック" charset="0"/>
              </a:rPr>
            </a:br>
            <a:r>
              <a:rPr lang="ar-JO" sz="4400" b="1" dirty="0">
                <a:effectLst/>
                <a:latin typeface="Calibri" panose="020F0502020204030204" pitchFamily="34" charset="0"/>
                <a:ea typeface="Calibri" panose="020F0502020204030204" pitchFamily="34" charset="0"/>
                <a:cs typeface="Arial" panose="020B0604020202020204" pitchFamily="34" charset="0"/>
              </a:rPr>
              <a:t>من تجربتك أي المعلمين يجب أن تحذر نفسك وعائلتك بشأنهم؟ كيف؟</a:t>
            </a:r>
            <a:br>
              <a:rPr lang="en-US" sz="4400" b="1" dirty="0">
                <a:effectLst/>
                <a:latin typeface="Calibri" panose="020F0502020204030204" pitchFamily="34" charset="0"/>
                <a:ea typeface="Calibri" panose="020F0502020204030204" pitchFamily="34" charset="0"/>
                <a:cs typeface="Arial" panose="020B0604020202020204" pitchFamily="34" charset="0"/>
              </a:rPr>
            </a:b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2</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4705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هل تشكلك كلمة الله لتنمو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نعمة المسيح ومعرفته؟</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00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خطة قراءة الكتاب المقدس</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289 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5618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31359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cs typeface="Arial" panose="020B0604020202020204" pitchFamily="34" charset="0"/>
              </a:rPr>
              <a:t>تفسير الكتاب المقدس</a:t>
            </a:r>
            <a:r>
              <a:rPr lang="ar-EG" sz="3200" dirty="0">
                <a:solidFill>
                  <a:srgbClr val="FFFFFF"/>
                </a:solidFill>
                <a:ea typeface="ＭＳ Ｐゴシック" charset="0"/>
                <a:cs typeface="Arial" panose="020B0604020202020204" pitchFamily="34" charset="0"/>
              </a:rPr>
              <a:t> </a:t>
            </a:r>
            <a:r>
              <a:rPr lang="en-US" sz="3200" dirty="0">
                <a:solidFill>
                  <a:srgbClr val="FFFFFF"/>
                </a:solidFill>
                <a:ea typeface="ＭＳ Ｐゴシック" charset="0"/>
                <a:cs typeface="Arial" panose="020B0604020202020204" pitchFamily="34" charset="0"/>
              </a:rPr>
              <a:t>  </a:t>
            </a:r>
            <a:r>
              <a:rPr lang="en-US" sz="2800" dirty="0">
                <a:solidFill>
                  <a:srgbClr val="FFFFFF"/>
                </a:solidFill>
                <a:ea typeface="ＭＳ Ｐゴシック" charset="0"/>
                <a:cs typeface="Arial" panose="020B0604020202020204" pitchFamily="34" charset="0"/>
              </a:rPr>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علي هذا العرض مجانا!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15062</TotalTime>
  <Words>8571</Words>
  <Application>Microsoft Office PowerPoint</Application>
  <PresentationFormat>On-screen Show (4:3)</PresentationFormat>
  <Paragraphs>944</Paragraphs>
  <Slides>99</Slides>
  <Notes>91</Notes>
  <HiddenSlides>0</HiddenSlides>
  <MMClips>0</MMClips>
  <ScaleCrop>false</ScaleCrop>
  <HeadingPairs>
    <vt:vector size="6" baseType="variant">
      <vt:variant>
        <vt:lpstr>Fonts Used</vt:lpstr>
      </vt:variant>
      <vt:variant>
        <vt:i4>16</vt:i4>
      </vt:variant>
      <vt:variant>
        <vt:lpstr>Theme</vt:lpstr>
      </vt:variant>
      <vt:variant>
        <vt:i4>18</vt:i4>
      </vt:variant>
      <vt:variant>
        <vt:lpstr>Slide Titles</vt:lpstr>
      </vt:variant>
      <vt:variant>
        <vt:i4>99</vt:i4>
      </vt:variant>
    </vt:vector>
  </HeadingPairs>
  <TitlesOfParts>
    <vt:vector size="133" baseType="lpstr">
      <vt:lpstr>ＭＳ Ｐゴシック</vt:lpstr>
      <vt:lpstr>SimSun</vt:lpstr>
      <vt:lpstr>Arial</vt:lpstr>
      <vt:lpstr>Arial Narrow</vt:lpstr>
      <vt:lpstr>Arial Rounded MT Bold</vt:lpstr>
      <vt:lpstr>Calibri</vt:lpstr>
      <vt:lpstr>Comic Sans MS</vt:lpstr>
      <vt:lpstr>Franklin Gothic Medium</vt:lpstr>
      <vt:lpstr>Futura Md BT</vt:lpstr>
      <vt:lpstr>Futura XBlk BT</vt:lpstr>
      <vt:lpstr>Impact</vt:lpstr>
      <vt:lpstr>Osaka</vt:lpstr>
      <vt:lpstr>Times</vt:lpstr>
      <vt:lpstr>Times New Roman</vt:lpstr>
      <vt:lpstr>Verdana</vt:lpstr>
      <vt:lpstr>Wingdings</vt:lpstr>
      <vt:lpstr>Nature</vt:lpstr>
      <vt:lpstr>Capsules</vt:lpstr>
      <vt:lpstr>Blank Presentation</vt:lpstr>
      <vt:lpstr>Default Design</vt:lpstr>
      <vt:lpstr>Highway</vt:lpstr>
      <vt:lpstr>3_Default Design</vt:lpstr>
      <vt:lpstr>5_Default Design</vt:lpstr>
      <vt:lpstr>10_Default Design</vt:lpstr>
      <vt:lpstr>2_Blank Presentation</vt:lpstr>
      <vt:lpstr>3_Blank Presentation</vt:lpstr>
      <vt:lpstr>49_Blank Presentation</vt:lpstr>
      <vt:lpstr>50_Blank Presentation</vt:lpstr>
      <vt:lpstr>6_Default Design</vt:lpstr>
      <vt:lpstr>7_Default Design</vt:lpstr>
      <vt:lpstr>1_Blank Presentation</vt:lpstr>
      <vt:lpstr>8_Default Design</vt:lpstr>
      <vt:lpstr>Orbit</vt:lpstr>
      <vt:lpstr>52_Blank Presentation</vt:lpstr>
      <vt:lpstr>كُن عارِفًا</vt:lpstr>
      <vt:lpstr>الكلمة المفتاحية</vt:lpstr>
      <vt:lpstr>We know about family…</vt:lpstr>
      <vt:lpstr>We know about family…</vt:lpstr>
      <vt:lpstr>We know about family…</vt:lpstr>
      <vt:lpstr>يبدو أننا  نعرف عن... </vt:lpstr>
      <vt:lpstr>ماذا نعرف عن...</vt:lpstr>
      <vt:lpstr>الموضوع الرئيسي</vt:lpstr>
      <vt:lpstr>الآية المفتاحية</vt:lpstr>
      <vt:lpstr>الالنموّ  في الإيمان</vt:lpstr>
      <vt:lpstr>ٱنْمُوا فِي   ٱلنِّعْمَةِ</vt:lpstr>
      <vt:lpstr> ٱنْمُوا فِي ٱلنِّعْمَةِ  وَفِي مَعْرِفَةِ رَبِّنَا  وَمُخَلِّصِنَا  يَسُوعَ ٱلْمَسِيحِ</vt:lpstr>
      <vt:lpstr>الآية المفتاحية</vt:lpstr>
      <vt:lpstr>ما يجب عليك معرفته لتنمو ...</vt:lpstr>
      <vt:lpstr>ما الذي يجب أن تعرفه لتنمو في النعمة بدلاً من الوقوع في التعليم الكاذب؟</vt:lpstr>
      <vt:lpstr>الخلفية لرسالة بطرس الثانية</vt:lpstr>
      <vt:lpstr>دعونا ندرس الكلمة المقدسة</vt:lpstr>
      <vt:lpstr>نظرة عامة على العهد الجديد (زمنياً)</vt:lpstr>
      <vt:lpstr>حريق روما الكبير</vt:lpstr>
      <vt:lpstr>حريق روما الكبير</vt:lpstr>
      <vt:lpstr>حريق روما الكبير</vt:lpstr>
      <vt:lpstr>رسالة دورية من بطرس إلى تركيا...</vt:lpstr>
      <vt:lpstr>Contrast between 2 Letters</vt:lpstr>
      <vt:lpstr>جوشوا هاريس</vt:lpstr>
      <vt:lpstr>جوشوا وشانون هاريس</vt:lpstr>
      <vt:lpstr>Apostasy of Joshua Harris</vt:lpstr>
      <vt:lpstr>Apostasy of Joshua Harris</vt:lpstr>
      <vt:lpstr>ارتداد جوشوا هاريس</vt:lpstr>
      <vt:lpstr>ارتداد جوشوا هاريس</vt:lpstr>
      <vt:lpstr>ثثلاث حقائق يجب أن تعرفها...</vt:lpstr>
      <vt:lpstr>Summary Chart</vt:lpstr>
      <vt:lpstr>ما الذي يجب أن تعرفه لتنمو في النعمة بدلاً من الوقوع في التعليم الكاذب؟</vt:lpstr>
      <vt:lpstr> 1- أعلم أن المسيح قد اختارك وجهّزك بالكامل      (اصحاح 1)</vt:lpstr>
      <vt:lpstr>Slides on  2 بطرس1 </vt:lpstr>
      <vt:lpstr>ما الذي تحتاج  حقًا إلى  معرفته؟</vt:lpstr>
      <vt:lpstr>1. أنت كامل     في المسيح     كالله (1: 1- 4).</vt:lpstr>
      <vt:lpstr>"سِمْعَانُ بُطْرُسُ عَبْدُ يَسُوعَ ٱلْمَسِيحِ وَرَسُولُهُ،  إِلَى ٱلَّذِينَ نَالُوا مَعَنَا إِيمَانًا ثَمِينًا  مُسَاوِيًا لَنَا،  بِبِرِّ إِلَهِنَا وَٱلْمُخَلِّصِ  يَسُوعَ ٱلْمَسِيحِ." (2 بطرس 1: 1).</vt:lpstr>
      <vt:lpstr>" لِتَكْثُرْ لَكُمُ ٱلنِّعْمَةُ  وَٱلسَّلَامُ بِمَعْرِفَةِ ٱللهِ  وَيَسُوعَ رَبِّنَا." (2 بطرس 1: 2).</vt:lpstr>
      <vt:lpstr>" كَمَا أَنَّ قُدْرَتَهُ ٱلْإِلَهِيَّةَ  قَدْ وَهَبَتْ لَنَا  كُلَّ مَا هُوَ لِلْحَيَاةِ وَٱلتَّقْوَى،  بِمَعْرِفَةِ ٱلَّذِي دَعَانَا  بِٱلْمَجْدِ وَٱلْفَضِيلَةِ." (2 بطرس 1: 3)</vt:lpstr>
      <vt:lpstr>ٱللَّذَيْنِ بِهِمَا قَدْ وَهَبَ لَنَا ٱلْمَوَاعِيدَ ٱلْعُظْمَى وَٱلثَّمِينَةَ، لِكَيْ تَصِيرُوا بِهَا شُرَكَاءَ ٱلطَّبِيعَةِ ٱلْإِلَهِيَّةِ، هَارِبِينَ مِنَ ٱلْفَسَادِ ٱلَّذِي فِي ٱلْعَالَمِ بِٱلشَّهْوَةِ. (2 بطرس 1: 4).</vt:lpstr>
      <vt:lpstr>خمسة مواعيد</vt:lpstr>
      <vt:lpstr>النمو خطوة بخطوة للتشبّه بالمسيح  (1: 5- 7)</vt:lpstr>
      <vt:lpstr>" وَلِهَذَا عَيْنِهِ - وَأَنْتُمْ بَاذِلُونَ  كُلَّ ٱجْتِهَادٍ – قَدِّمُوا  فِي إِيمَانِكُمْ فَضِيلَةً،  وَفِي ٱلْفَضِيلَةِ مَعْرِفَةً." (2 بطرس 1: 5).</vt:lpstr>
      <vt:lpstr>"وَفِي ٱلْمَعْرِفَةِ تَعَفُّفًا،  وَفِي ٱلتَّعَفُّفِ صَبْرًا،  وَفِي ٱلصَّبْرِ تَقْوَى." (2 بطرس 1: 6).</vt:lpstr>
      <vt:lpstr>"وَفِي ٱلتَّقْوَى  مَوَدَّةً أَخَوِيَّةً،  وَفِي ٱلْمَوَدَّةِ ٱلْأَخَوِيَّةِ مَحَبَّةً." (2 بطرس 1: 7).</vt:lpstr>
      <vt:lpstr>بطرس 2 1</vt:lpstr>
      <vt:lpstr>نحن لا ننمو دائمًا في شبه المسيح  (1: 8-9).</vt:lpstr>
      <vt:lpstr>" لِأَنَّ هَذِهِ إِذَا كَانَتْ فِيكُمْ وَكَثُرَتْ،  تُصَيِّرُكُمْ لَا مُتَكَاسِلِينَ وَلَا غَيْرَ مُثْمِرِينَ  لِمَعْرِفَةِ رَبِّنَا يَسُوعَ ٱلْمَسِيحِ." (2 بطرس 1: 8).</vt:lpstr>
      <vt:lpstr>" لِأَنَّ ٱلَّذِي لَيْسَ عِنْدَهُ هَذِهِ،  هُوَ أَعْمَى قَصِيرُ ٱلْبَصَرِ،  قَدْ نَسِيَ تَطْهِيرَ  خَطَايَاهُ ٱلسَّالِفَةِ." (2 بطرس 1: 9). </vt:lpstr>
      <vt:lpstr>عندما نعمل باجتهاد،  سنكافأ بدلاً  من السقوط  (1: 1- 11).</vt:lpstr>
      <vt:lpstr>" لِذَلِكَ بِٱلْأَكْثَرِ ٱجْتَهِدُوا  أَيُّهَا ٱلْإِخْوَةُ أَنْ تَجْعَلُوا دَعْوَتَكُمْ  وَٱخْتِيَارَكُمْ ثَابِتَيْنِ.  لِأَنَّكُمْ إِذَا فَعَلْتُمْ ذَلِكَ،  لَنْ تَزِلُّوا أَبَدًا." (2 بطرس 1: 10).</vt:lpstr>
      <vt:lpstr>" لِأَنَّهُ هَكَذَا يُقَدَّمُ لَكُمْ بِسِعَةٍ  دُخُولٌ إِلَى مَلَكُوتِ رَبِّنَا  وَمُخَلِّصِنَا يَسُوعَ ٱلْمَسِيحِ ٱلْأَبَدِيِّ."  (2 بطرس 1: 11).</vt:lpstr>
      <vt:lpstr>الفكرة الرئيسيّة في 2 بطرس 1: 1- 11</vt:lpstr>
      <vt:lpstr>الهجمات ضد الكتاب المقدس  اليوم</vt:lpstr>
      <vt:lpstr>المعرفة لمكافحة التعليم الباطل</vt:lpstr>
      <vt:lpstr>إنجيل براون</vt:lpstr>
      <vt:lpstr>روب بيل</vt:lpstr>
      <vt:lpstr>عالمية روب بيل</vt:lpstr>
      <vt:lpstr>أرتداد روب بيل</vt:lpstr>
      <vt:lpstr>Rob Bell</vt:lpstr>
      <vt:lpstr>" وأنا أعرِفُ أنّي سأُفارِقُ هذا المَسكِنَ عمّا قريبٍ،  كما أظهَرَ لي رَبّنا يَسوعُ المَسيحُ.  15. فسأبذُلُ جَهدي لتَتَذَكّروا  هذِهِ الأمورَ كُلّ حينٍ بَعدَ رَحيلي."  (2 بطرس 1: 14- 15 الترجمة العربية المشتركة).</vt:lpstr>
      <vt:lpstr>ما هي النبوة؟</vt:lpstr>
      <vt:lpstr>تعريف واين جرودم للنبوة</vt:lpstr>
      <vt:lpstr>ما الذي يجب أن تعرفه لتنمو في النعمة بدلاً من الوقوع في التعليم الكاذب؟</vt:lpstr>
      <vt:lpstr> 1- أعلم أن المسيح قد اختارك وجهّزك بالكامل      (اصحاح 1)</vt:lpstr>
      <vt:lpstr>Summary Chart</vt:lpstr>
      <vt:lpstr>Slides on  2 بطرس2 </vt:lpstr>
      <vt:lpstr>الموضوع الرئيسي</vt:lpstr>
      <vt:lpstr>"وَلَكِنْ، كَانَ أَيْضًا فِي ٱلشَّعْبِ أَنْبِيَاءُ كَذَبَةٌ، كَمَا سَيَكُونُ فِيكُمْ أَيْضًا مُعَلِّمُونَ كَذَبَةٌ، ٱلَّذِينَ يَدُسُّونَ بِدَعَ هَلَاكٍ. وَإِذْ هُمْ يُنْكِرُونَ ٱلرَّبَّ ٱلَّذِي ٱشْتَرَاهُمْ، يَجْلِبُونَ عَلَى أَنْفُسِهِمْ هَلَاكًا سَرِيعًا." (2 بطرس 2: 1).</vt:lpstr>
      <vt:lpstr>أ. (2: 1- 3 أ) ما هي سمات المعلمين الكذبة؟</vt:lpstr>
      <vt:lpstr>ب. (2: 3 ب – 10 أ) الجحيم للمرتدّين حماية للأبرار</vt:lpstr>
      <vt:lpstr>Balaam</vt:lpstr>
      <vt:lpstr>قصة بلعام</vt:lpstr>
      <vt:lpstr>رؤيا 2: 14- 15</vt:lpstr>
      <vt:lpstr>The Agony of Deceit</vt:lpstr>
      <vt:lpstr>ما الذي يجب أن تعرفه لتنمو في النعمة بدلاً من الوقوع في التعليم الكاذب؟</vt:lpstr>
      <vt:lpstr> 1- أعلم أن المسيح قد اختارك وجهّزك بالكامل      (اصحاح 1)</vt:lpstr>
      <vt:lpstr>Summary Chart</vt:lpstr>
      <vt:lpstr>Slides on  2 بطرس3 </vt:lpstr>
      <vt:lpstr>المتشككون يستهزئون ثلاث حقائق رئيسيّة</vt:lpstr>
      <vt:lpstr>المتشككون يستهزئون ثلاث حقائق رئيسيّة</vt:lpstr>
      <vt:lpstr>المتشككون يستهزئون ثلاث حقائق رئيسيّة</vt:lpstr>
      <vt:lpstr>المتشككون يستهزئون ثلاث حقائق رئيسيّة</vt:lpstr>
      <vt:lpstr>كيف سينتهي الكون؟</vt:lpstr>
      <vt:lpstr>Big Bang Time line</vt:lpstr>
      <vt:lpstr>كيف يقول الكتاب المقدس أنها ستنتهي؟</vt:lpstr>
      <vt:lpstr>كيف تحيا في نور النهاية؟</vt:lpstr>
      <vt:lpstr>كيف تحيا في نور النهاية؟</vt:lpstr>
      <vt:lpstr>الآية المفتاحية</vt:lpstr>
      <vt:lpstr>ما الذي يجب أن تعرفه لتنمو في النعمة بدلاً من الوقوع في التعليم الكاذب؟</vt:lpstr>
      <vt:lpstr>الفكرة الرئيسية</vt:lpstr>
      <vt:lpstr> 1- أعلم أن المسيح قد اختارك وجهّزك بالكامل      (اصحاح 1)</vt:lpstr>
      <vt:lpstr>Synthesis</vt:lpstr>
      <vt:lpstr>من أجل تغيير الحياة: من تجربتك أي المعلمين يجب أن تحذر نفسك وعائلتك بشأنهم؟ كيف؟ </vt:lpstr>
      <vt:lpstr>هل تشكلك كلمة الله لتنمو في  نعمة المسيح ومعرفته؟</vt:lpstr>
      <vt:lpstr>خطة قراءة الكتاب المقدس</vt:lpstr>
      <vt:lpstr>Know Jesus, Know Peace</vt:lpstr>
      <vt:lpstr>Black</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Jeris Al- Safadi</cp:lastModifiedBy>
  <cp:revision>470</cp:revision>
  <dcterms:created xsi:type="dcterms:W3CDTF">2003-03-30T14:09:12Z</dcterms:created>
  <dcterms:modified xsi:type="dcterms:W3CDTF">2025-03-13T09:38:07Z</dcterms:modified>
</cp:coreProperties>
</file>