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6.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7.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9.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10.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1.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49" r:id="rId3"/>
    <p:sldMasterId id="2147484725" r:id="rId4"/>
    <p:sldMasterId id="2147484737" r:id="rId5"/>
    <p:sldMasterId id="2147485007" r:id="rId6"/>
    <p:sldMasterId id="2147485033" r:id="rId7"/>
    <p:sldMasterId id="2147485045" r:id="rId8"/>
    <p:sldMasterId id="2147485057" r:id="rId9"/>
    <p:sldMasterId id="2147485070" r:id="rId10"/>
    <p:sldMasterId id="2147485082" r:id="rId11"/>
    <p:sldMasterId id="2147485094" r:id="rId12"/>
  </p:sldMasterIdLst>
  <p:notesMasterIdLst>
    <p:notesMasterId r:id="rId98"/>
  </p:notesMasterIdLst>
  <p:sldIdLst>
    <p:sldId id="256" r:id="rId13"/>
    <p:sldId id="390" r:id="rId14"/>
    <p:sldId id="441" r:id="rId15"/>
    <p:sldId id="434" r:id="rId16"/>
    <p:sldId id="439" r:id="rId17"/>
    <p:sldId id="440" r:id="rId18"/>
    <p:sldId id="444" r:id="rId19"/>
    <p:sldId id="391" r:id="rId20"/>
    <p:sldId id="323" r:id="rId21"/>
    <p:sldId id="443" r:id="rId22"/>
    <p:sldId id="324" r:id="rId23"/>
    <p:sldId id="267" r:id="rId24"/>
    <p:sldId id="424" r:id="rId25"/>
    <p:sldId id="392" r:id="rId26"/>
    <p:sldId id="393" r:id="rId27"/>
    <p:sldId id="394" r:id="rId28"/>
    <p:sldId id="395" r:id="rId29"/>
    <p:sldId id="396" r:id="rId30"/>
    <p:sldId id="397" r:id="rId31"/>
    <p:sldId id="398" r:id="rId32"/>
    <p:sldId id="399" r:id="rId33"/>
    <p:sldId id="437" r:id="rId34"/>
    <p:sldId id="400" r:id="rId35"/>
    <p:sldId id="401" r:id="rId36"/>
    <p:sldId id="402" r:id="rId37"/>
    <p:sldId id="403" r:id="rId38"/>
    <p:sldId id="404" r:id="rId39"/>
    <p:sldId id="405" r:id="rId40"/>
    <p:sldId id="406" r:id="rId41"/>
    <p:sldId id="4888" r:id="rId42"/>
    <p:sldId id="348" r:id="rId43"/>
    <p:sldId id="268" r:id="rId44"/>
    <p:sldId id="269" r:id="rId45"/>
    <p:sldId id="329" r:id="rId46"/>
    <p:sldId id="270" r:id="rId47"/>
    <p:sldId id="358" r:id="rId48"/>
    <p:sldId id="359" r:id="rId49"/>
    <p:sldId id="360" r:id="rId50"/>
    <p:sldId id="273" r:id="rId51"/>
    <p:sldId id="1169" r:id="rId52"/>
    <p:sldId id="361" r:id="rId53"/>
    <p:sldId id="410" r:id="rId54"/>
    <p:sldId id="436" r:id="rId55"/>
    <p:sldId id="417" r:id="rId56"/>
    <p:sldId id="420" r:id="rId57"/>
    <p:sldId id="423" r:id="rId58"/>
    <p:sldId id="482" r:id="rId59"/>
    <p:sldId id="328" r:id="rId60"/>
    <p:sldId id="330" r:id="rId61"/>
    <p:sldId id="362" r:id="rId62"/>
    <p:sldId id="363" r:id="rId63"/>
    <p:sldId id="275" r:id="rId64"/>
    <p:sldId id="376" r:id="rId65"/>
    <p:sldId id="332" r:id="rId66"/>
    <p:sldId id="425" r:id="rId67"/>
    <p:sldId id="426" r:id="rId68"/>
    <p:sldId id="412" r:id="rId69"/>
    <p:sldId id="372" r:id="rId70"/>
    <p:sldId id="427" r:id="rId71"/>
    <p:sldId id="422" r:id="rId72"/>
    <p:sldId id="428" r:id="rId73"/>
    <p:sldId id="285" r:id="rId74"/>
    <p:sldId id="429" r:id="rId75"/>
    <p:sldId id="379" r:id="rId76"/>
    <p:sldId id="381" r:id="rId77"/>
    <p:sldId id="278" r:id="rId78"/>
    <p:sldId id="416" r:id="rId79"/>
    <p:sldId id="349" r:id="rId80"/>
    <p:sldId id="430" r:id="rId81"/>
    <p:sldId id="378" r:id="rId82"/>
    <p:sldId id="445" r:id="rId83"/>
    <p:sldId id="446" r:id="rId84"/>
    <p:sldId id="447" r:id="rId85"/>
    <p:sldId id="448" r:id="rId86"/>
    <p:sldId id="449" r:id="rId87"/>
    <p:sldId id="450" r:id="rId88"/>
    <p:sldId id="432" r:id="rId89"/>
    <p:sldId id="415" r:id="rId90"/>
    <p:sldId id="331" r:id="rId91"/>
    <p:sldId id="301" r:id="rId92"/>
    <p:sldId id="413" r:id="rId93"/>
    <p:sldId id="433" r:id="rId94"/>
    <p:sldId id="289" r:id="rId95"/>
    <p:sldId id="304" r:id="rId96"/>
    <p:sldId id="438" r:id="rId9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700"/>
    <a:srgbClr val="0088EE"/>
    <a:srgbClr val="E2C877"/>
    <a:srgbClr val="D3AD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7" autoAdjust="0"/>
    <p:restoredTop sz="86884" autoAdjust="0"/>
  </p:normalViewPr>
  <p:slideViewPr>
    <p:cSldViewPr>
      <p:cViewPr varScale="1">
        <p:scale>
          <a:sx n="108" d="100"/>
          <a:sy n="108" d="100"/>
        </p:scale>
        <p:origin x="1488" y="200"/>
      </p:cViewPr>
      <p:guideLst>
        <p:guide orient="horz" pos="2160"/>
        <p:guide pos="2880"/>
      </p:guideLst>
    </p:cSldViewPr>
  </p:slideViewPr>
  <p:outlineViewPr>
    <p:cViewPr>
      <p:scale>
        <a:sx n="33" d="100"/>
        <a:sy n="33" d="100"/>
      </p:scale>
      <p:origin x="0" y="21720"/>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198846720"/>
        <c:axId val="198873088"/>
        <c:axId val="0"/>
      </c:bar3DChart>
      <c:catAx>
        <c:axId val="198846720"/>
        <c:scaling>
          <c:orientation val="minMax"/>
        </c:scaling>
        <c:delete val="0"/>
        <c:axPos val="b"/>
        <c:numFmt formatCode="General" sourceLinked="0"/>
        <c:majorTickMark val="out"/>
        <c:minorTickMark val="none"/>
        <c:tickLblPos val="nextTo"/>
        <c:txPr>
          <a:bodyPr/>
          <a:lstStyle/>
          <a:p>
            <a:pPr>
              <a:defRPr sz="1600" b="1"/>
            </a:pPr>
            <a:endParaRPr lang="en-US"/>
          </a:p>
        </c:txPr>
        <c:crossAx val="198873088"/>
        <c:crosses val="autoZero"/>
        <c:auto val="1"/>
        <c:lblAlgn val="ctr"/>
        <c:lblOffset val="100"/>
        <c:noMultiLvlLbl val="0"/>
      </c:catAx>
      <c:valAx>
        <c:axId val="198873088"/>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19884672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199424256"/>
        <c:axId val="199824128"/>
        <c:axId val="0"/>
      </c:bar3DChart>
      <c:catAx>
        <c:axId val="19942425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199824128"/>
        <c:crosses val="autoZero"/>
        <c:auto val="1"/>
        <c:lblAlgn val="ctr"/>
        <c:lblOffset val="100"/>
        <c:noMultiLvlLbl val="0"/>
      </c:catAx>
      <c:valAx>
        <c:axId val="19982412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199424256"/>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5233-424C-8CE4-FCC7E4A95BFF}"/>
            </c:ext>
          </c:extLst>
        </c:ser>
        <c:dLbls>
          <c:showLegendKey val="0"/>
          <c:showVal val="0"/>
          <c:showCatName val="0"/>
          <c:showSerName val="0"/>
          <c:showPercent val="0"/>
          <c:showBubbleSize val="0"/>
        </c:dLbls>
        <c:gapWidth val="150"/>
        <c:shape val="box"/>
        <c:axId val="199878144"/>
        <c:axId val="199879680"/>
        <c:axId val="0"/>
      </c:bar3DChart>
      <c:catAx>
        <c:axId val="199878144"/>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199879680"/>
        <c:crosses val="autoZero"/>
        <c:auto val="1"/>
        <c:lblAlgn val="ctr"/>
        <c:lblOffset val="100"/>
        <c:noMultiLvlLbl val="0"/>
      </c:catAx>
      <c:valAx>
        <c:axId val="199879680"/>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199878144"/>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r>
              <a:rPr lang="ar-JO" sz="2400" dirty="0">
                <a:solidFill>
                  <a:schemeClr val="bg2"/>
                </a:solidFill>
                <a:latin typeface="Arial" panose="020B0604020202020204" pitchFamily="34" charset="0"/>
                <a:cs typeface="Arial" panose="020B0604020202020204" pitchFamily="34" charset="0"/>
              </a:rPr>
              <a:t>غير</a:t>
            </a:r>
            <a:r>
              <a:rPr lang="ar-JO" sz="2400" baseline="0" dirty="0">
                <a:solidFill>
                  <a:schemeClr val="bg2"/>
                </a:solidFill>
                <a:latin typeface="Arial" panose="020B0604020202020204" pitchFamily="34" charset="0"/>
                <a:cs typeface="Arial" panose="020B0604020202020204" pitchFamily="34" charset="0"/>
              </a:rPr>
              <a:t> المواطنين</a:t>
            </a:r>
            <a:endParaRPr lang="en-US" sz="2400" dirty="0">
              <a:solidFill>
                <a:schemeClr val="bg2"/>
              </a:solidFill>
              <a:latin typeface="Arial" panose="020B0604020202020204" pitchFamily="34" charset="0"/>
              <a:cs typeface="Arial" panose="020B0604020202020204" pitchFamily="34" charset="0"/>
            </a:endParaRPr>
          </a:p>
        </c:rich>
      </c:tx>
      <c:layout>
        <c:manualLayout>
          <c:xMode val="edge"/>
          <c:yMode val="edge"/>
          <c:x val="0.46979094368523078"/>
          <c:y val="0.57159653630390905"/>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bg2"/>
              </a:solidFill>
              <a:latin typeface="Arial" panose="020B0604020202020204" pitchFamily="34" charset="0"/>
              <a:ea typeface="Garamond"/>
              <a:cs typeface="Arial" panose="020B0604020202020204" pitchFamily="34" charset="0"/>
            </a:defRPr>
          </a:pPr>
          <a:endParaRPr lang="en-US"/>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2-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3-233A-674B-BD80-E03F3D7B50A6}"/>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4-233A-674B-BD80-E03F3D7B50A6}"/>
              </c:ext>
            </c:extLst>
          </c:dPt>
          <c:dLbls>
            <c:dLbl>
              <c:idx val="0"/>
              <c:tx>
                <c:rich>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r>
                      <a:rPr lang="ar-JO" baseline="0" dirty="0">
                        <a:latin typeface="Arial" panose="020B0604020202020204" pitchFamily="34" charset="0"/>
                        <a:cs typeface="Arial" panose="020B0604020202020204" pitchFamily="34" charset="0"/>
                      </a:rPr>
                      <a:t>المواطنين
نسبة السن</a:t>
                    </a:r>
                  </a:p>
                </c:rich>
              </c:tx>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Arial" panose="020B0604020202020204" pitchFamily="34" charset="0"/>
                      <a:ea typeface="Garamond"/>
                      <a:cs typeface="Arial" panose="020B0604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73BC-FE4C-8483-4175CFA19B98}"/>
                </c:ext>
              </c:extLst>
            </c:dLbl>
            <c:dLbl>
              <c:idx val="1"/>
              <c:delete val="1"/>
              <c:extLst>
                <c:ext xmlns:c15="http://schemas.microsoft.com/office/drawing/2012/chart" uri="{CE6537A1-D6FC-4f65-9D91-7224C49458BB}">
                  <c15:layout>
                    <c:manualLayout>
                      <c:w val="0.10732522796352585"/>
                      <c:h val="7.7436041049895835E-2"/>
                    </c:manualLayout>
                  </c15:layout>
                </c:ext>
                <c:ext xmlns:c16="http://schemas.microsoft.com/office/drawing/2014/chart" uri="{C3380CC4-5D6E-409C-BE32-E72D297353CC}">
                  <c16:uniqueId val="{00000004-73BC-FE4C-8483-4175CFA19B98}"/>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7.0000000000000021E-2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5-233A-674B-BD80-E03F3D7B50A6}"/>
              </c:ext>
            </c:extLst>
          </c:dPt>
          <c:dPt>
            <c:idx val="1"/>
            <c:bubble3D val="0"/>
            <c:spPr>
              <a:solidFill>
                <a:schemeClr val="accent4"/>
              </a:solidFill>
              <a:ln>
                <a:noFill/>
              </a:ln>
              <a:effectLst/>
            </c:spPr>
            <c:extLst>
              <c:ext xmlns:c16="http://schemas.microsoft.com/office/drawing/2014/chart" uri="{C3380CC4-5D6E-409C-BE32-E72D297353CC}">
                <c16:uniqueId val="{00000006-233A-674B-BD80-E03F3D7B50A6}"/>
              </c:ext>
            </c:extLst>
          </c:dPt>
          <c:dPt>
            <c:idx val="2"/>
            <c:bubble3D val="0"/>
            <c:spPr>
              <a:solidFill>
                <a:schemeClr val="accent6"/>
              </a:solidFill>
              <a:ln>
                <a:noFill/>
              </a:ln>
              <a:effectLst/>
            </c:spPr>
            <c:extLst>
              <c:ext xmlns:c16="http://schemas.microsoft.com/office/drawing/2014/chart" uri="{C3380CC4-5D6E-409C-BE32-E72D297353CC}">
                <c16:uniqueId val="{00000007-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8-233A-674B-BD80-E03F3D7B50A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09-233A-674B-BD80-E03F3D7B50A6}"/>
              </c:ext>
            </c:extLst>
          </c:dPt>
          <c:dPt>
            <c:idx val="1"/>
            <c:bubble3D val="0"/>
            <c:spPr>
              <a:solidFill>
                <a:schemeClr val="accent4"/>
              </a:solidFill>
              <a:ln>
                <a:noFill/>
              </a:ln>
              <a:effectLst/>
            </c:spPr>
            <c:extLst>
              <c:ext xmlns:c16="http://schemas.microsoft.com/office/drawing/2014/chart" uri="{C3380CC4-5D6E-409C-BE32-E72D297353CC}">
                <c16:uniqueId val="{0000000A-233A-674B-BD80-E03F3D7B50A6}"/>
              </c:ext>
            </c:extLst>
          </c:dPt>
          <c:dPt>
            <c:idx val="2"/>
            <c:bubble3D val="0"/>
            <c:spPr>
              <a:solidFill>
                <a:schemeClr val="accent6"/>
              </a:solidFill>
              <a:ln>
                <a:noFill/>
              </a:ln>
              <a:effectLst/>
            </c:spPr>
            <c:extLst>
              <c:ext xmlns:c16="http://schemas.microsoft.com/office/drawing/2014/chart" uri="{C3380CC4-5D6E-409C-BE32-E72D297353CC}">
                <c16:uniqueId val="{0000000B-233A-674B-BD80-E03F3D7B50A6}"/>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C-233A-674B-BD80-E03F3D7B50A6}"/>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val="000000">
                <a:gamma/>
                <a:shade val="46275"/>
                <a:invGamma/>
              </a:srgbClr>
            </a:gs>
            <a:gs pos="100000">
              <a:srgbClr val="008080"/>
            </a:gs>
          </a:gsLst>
          <a:lin ang="5400000" scaled="1"/>
        </a:gradFill>
        <a:ln w="12700">
          <a:solidFill>
            <a:srgbClr val="000000"/>
          </a:solidFill>
          <a:prstDash val="solid"/>
        </a:ln>
        <a:effectLst/>
      </c:spPr>
    </c:plotArea>
    <c:plotVisOnly val="1"/>
    <c:dispBlanksAs val="zero"/>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126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B5240D20-2ADB-B249-9347-DAEFFA89E530}" type="slidenum">
              <a:rPr lang="en-US"/>
              <a:pPr>
                <a:defRPr/>
              </a:pPr>
              <a:t>‹#›</a:t>
            </a:fld>
            <a:endParaRPr lang="en-US"/>
          </a:p>
        </p:txBody>
      </p:sp>
    </p:spTree>
    <p:extLst>
      <p:ext uri="{BB962C8B-B14F-4D97-AF65-F5344CB8AC3E}">
        <p14:creationId xmlns:p14="http://schemas.microsoft.com/office/powerpoint/2010/main" val="1576381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B26123-EA5A-CB4A-A38C-141AE450061F}" type="slidenum">
              <a:rPr lang="en-US" sz="1200"/>
              <a:pPr/>
              <a:t>1</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kern="1200">
                <a:solidFill>
                  <a:schemeClr val="tx1"/>
                </a:solidFill>
                <a:effectLst/>
                <a:latin typeface="Arial" charset="0"/>
                <a:ea typeface="ＭＳ Ｐゴシック" charset="-128"/>
                <a:cs typeface="ＭＳ Ｐゴシック" charset="-128"/>
              </a:rPr>
              <a:t> These short letters are only 13</a:t>
            </a:r>
            <a:r>
              <a:rPr lang="en-SG" sz="1200" kern="1200" baseline="0">
                <a:solidFill>
                  <a:schemeClr val="tx1"/>
                </a:solidFill>
                <a:effectLst/>
                <a:latin typeface="Arial" charset="0"/>
                <a:ea typeface="ＭＳ Ｐゴシック" charset="-128"/>
                <a:cs typeface="ＭＳ Ｐゴシック" charset="-128"/>
              </a:rPr>
              <a:t> to 25 verses long, so we can cover one each week</a:t>
            </a:r>
            <a:r>
              <a:rPr lang="en-SG" sz="1200" kern="1200">
                <a:solidFill>
                  <a:schemeClr val="tx1"/>
                </a:solidFill>
                <a:effectLst/>
                <a:latin typeface="Arial" charset="0"/>
                <a:ea typeface="ＭＳ Ｐゴシック" charset="-128"/>
                <a:cs typeface="ＭＳ Ｐゴシック" charset="-128"/>
              </a:rPr>
              <a: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10</a:t>
            </a:fld>
            <a:endParaRPr lang="en-US"/>
          </a:p>
        </p:txBody>
      </p:sp>
    </p:spTree>
    <p:extLst>
      <p:ext uri="{BB962C8B-B14F-4D97-AF65-F5344CB8AC3E}">
        <p14:creationId xmlns:p14="http://schemas.microsoft.com/office/powerpoint/2010/main" val="3218725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kern="1200">
                <a:solidFill>
                  <a:schemeClr val="tx1"/>
                </a:solidFill>
                <a:effectLst/>
                <a:latin typeface="Arial" charset="0"/>
                <a:ea typeface="ＭＳ Ｐゴシック" charset="-128"/>
                <a:cs typeface="ＭＳ Ｐゴシック" charset="-128"/>
              </a:rPr>
              <a:t> I call these </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New Testament Emails</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 as they are about the length one puts in an email.</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11</a:t>
            </a:fld>
            <a:endParaRPr lang="en-US"/>
          </a:p>
        </p:txBody>
      </p:sp>
    </p:spTree>
    <p:extLst>
      <p:ext uri="{BB962C8B-B14F-4D97-AF65-F5344CB8AC3E}">
        <p14:creationId xmlns:p14="http://schemas.microsoft.com/office/powerpoint/2010/main" val="3218725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Please turn in your Bible to the book of Philemon.  It's just before Hebrews near the back of your New Testament.  The book of Philemon is between Titus and Hebrews. It’s about the length of a postcard.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12</a:t>
            </a:fld>
            <a:endParaRPr lang="en-US"/>
          </a:p>
        </p:txBody>
      </p:sp>
    </p:spTree>
    <p:extLst>
      <p:ext uri="{BB962C8B-B14F-4D97-AF65-F5344CB8AC3E}">
        <p14:creationId xmlns:p14="http://schemas.microsoft.com/office/powerpoint/2010/main" val="260111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In fact, you can put the entire letter on a postcard! It is the shortest of Paul’s epistles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13</a:t>
            </a:fld>
            <a:endParaRPr lang="en-US"/>
          </a:p>
        </p:txBody>
      </p:sp>
    </p:spTree>
    <p:extLst>
      <p:ext uri="{BB962C8B-B14F-4D97-AF65-F5344CB8AC3E}">
        <p14:creationId xmlns:p14="http://schemas.microsoft.com/office/powerpoint/2010/main" val="3892526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Let’s read the entire letter to Philemon</a:t>
            </a:r>
            <a:r>
              <a:rPr lang="is-IS"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dirty="0"/>
          </a:p>
          <a:p>
            <a:r>
              <a:rPr lang="en-US" sz="1200" kern="1200">
                <a:solidFill>
                  <a:schemeClr val="tx1"/>
                </a:solidFill>
                <a:effectLst/>
                <a:latin typeface="Arial" charset="0"/>
                <a:ea typeface="ＭＳ Ｐゴシック" charset="-128"/>
                <a:cs typeface="ＭＳ Ｐゴシック" charset="-128"/>
              </a:rPr>
              <a:t>Corrie ten Boom was a Dutch believer famous for her courageous efforts to help Jews escape the Nazi persecutions during World War II. </a:t>
            </a:r>
            <a:endParaRPr lang="en-US" dirty="0"/>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Paul began his appeal to Philemon on a very positive note (1-7).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She hid Jews in </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The Hiding Place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in her home until they could be secretly sent out of the country.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himself in a good light as imprisoned for Christ (1a).</a:t>
            </a:r>
            <a:r>
              <a:rPr lang="en-SG">
                <a:effectLst/>
              </a:rPr>
              <a:t> </a:t>
            </a:r>
          </a:p>
          <a:p>
            <a:r>
              <a:rPr lang="en-US" sz="1200" kern="1200">
                <a:solidFill>
                  <a:schemeClr val="tx1"/>
                </a:solidFill>
                <a:effectLst/>
                <a:latin typeface="Arial" charset="0"/>
                <a:ea typeface="ＭＳ Ｐゴシック" charset="-128"/>
                <a:cs typeface="ＭＳ Ｐゴシック" charset="-128"/>
              </a:rPr>
              <a:t>He is mentioned three times as the sender of the letter (1a, 9, 19).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32</a:t>
            </a:fld>
            <a:endParaRPr lang="en-US"/>
          </a:p>
        </p:txBody>
      </p:sp>
    </p:spTree>
    <p:extLst>
      <p:ext uri="{BB962C8B-B14F-4D97-AF65-F5344CB8AC3E}">
        <p14:creationId xmlns:p14="http://schemas.microsoft.com/office/powerpoint/2010/main" val="3184216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He wrote this personal letter from prison in Rome in AD 61.</a:t>
            </a:r>
            <a:r>
              <a:rPr lang="en-SG">
                <a:effectLst/>
              </a:rPr>
              <a:t> </a:t>
            </a:r>
            <a:endParaRPr lang="en-SG" sz="1200" kern="1200" dirty="0">
              <a:solidFill>
                <a:schemeClr val="tx1"/>
              </a:solidFill>
              <a:effectLst/>
              <a:latin typeface="Arial" charset="0"/>
              <a:ea typeface="ＭＳ Ｐゴシック" charset="-128"/>
              <a:cs typeface="ＭＳ Ｐゴシック" charset="-128"/>
            </a:endParaRPr>
          </a:p>
          <a:p>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smtClean="0"/>
              <a:pPr>
                <a:defRPr/>
              </a:pPr>
              <a:t>33</a:t>
            </a:fld>
            <a:endParaRPr lang="en-US"/>
          </a:p>
        </p:txBody>
      </p:sp>
    </p:spTree>
    <p:extLst>
      <p:ext uri="{BB962C8B-B14F-4D97-AF65-F5344CB8AC3E}">
        <p14:creationId xmlns:p14="http://schemas.microsoft.com/office/powerpoint/2010/main" val="2235411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presents Philemon in a good light with many good virtues (1b-7).</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34</a:t>
            </a:fld>
            <a:endParaRPr lang="en-US"/>
          </a:p>
        </p:txBody>
      </p:sp>
    </p:spTree>
    <p:extLst>
      <p:ext uri="{BB962C8B-B14F-4D97-AF65-F5344CB8AC3E}">
        <p14:creationId xmlns:p14="http://schemas.microsoft.com/office/powerpoint/2010/main" val="4204531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a:effectLst/>
                <a:latin typeface="Times New Roman"/>
                <a:ea typeface="Times New Roman"/>
              </a:rPr>
              <a:t>He was a Christian who had been involved in ministry with Paul (1b).</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He was a wealthy convert of the Apostle Paul (19b), probably during Paul's third missionary journey almost ten years earlier.</a:t>
            </a:r>
            <a:endParaRPr lang="en-SG" sz="1200">
              <a:effectLst/>
              <a:latin typeface="Times New Roman"/>
              <a:ea typeface="Times New Roman"/>
            </a:endParaRPr>
          </a:p>
          <a:p>
            <a:pPr>
              <a:spcAft>
                <a:spcPts val="0"/>
              </a:spcAft>
            </a:pPr>
            <a:r>
              <a:rPr lang="en-US" sz="1800">
                <a:effectLst/>
                <a:latin typeface="Times New Roman"/>
                <a:ea typeface="Times New Roman"/>
              </a:rPr>
              <a:t> </a:t>
            </a:r>
            <a:endParaRPr lang="en-SG" sz="1200">
              <a:effectLst/>
              <a:latin typeface="Times New Roman"/>
              <a:ea typeface="Times New Roman"/>
            </a:endParaRPr>
          </a:p>
          <a:p>
            <a:pPr>
              <a:spcAft>
                <a:spcPts val="0"/>
              </a:spcAft>
            </a:pPr>
            <a:r>
              <a:rPr lang="en-US" sz="1200">
                <a:effectLst/>
                <a:latin typeface="Times New Roman"/>
                <a:ea typeface="Times New Roman"/>
              </a:rPr>
              <a:t>The two men didn't necessarily work together in the same city since Paul was in Ephesus while Philemon served in nearby Colossae.  Interestingly, Paul had never even been to Colossae.</a:t>
            </a:r>
          </a:p>
          <a:p>
            <a:pPr>
              <a:spcAft>
                <a:spcPts val="0"/>
              </a:spcAft>
            </a:pPr>
            <a:endParaRPr lang="en-US" sz="1200">
              <a:effectLst/>
              <a:latin typeface="Times New Roman"/>
              <a:ea typeface="Times New Roman"/>
            </a:endParaRPr>
          </a:p>
          <a:p>
            <a:pPr>
              <a:spcAft>
                <a:spcPts val="0"/>
              </a:spcAft>
            </a:pPr>
            <a:r>
              <a:rPr lang="en-US" sz="1200" kern="1200">
                <a:solidFill>
                  <a:schemeClr val="tx1"/>
                </a:solidFill>
                <a:effectLst/>
                <a:latin typeface="Arial" charset="0"/>
                <a:ea typeface="ＭＳ Ｐゴシック" charset="-128"/>
                <a:cs typeface="ＭＳ Ｐゴシック" charset="-128"/>
              </a:rPr>
              <a:t>Apphia (his wife?) is “our sister” and Archippus (his son?) is “our fellows soldier” (2a)—probably a leader in the church, possibly the pastor (Col 4:17).</a:t>
            </a:r>
            <a:r>
              <a:rPr lang="en-SG">
                <a:effectLst/>
              </a:rPr>
              <a:t> </a:t>
            </a:r>
            <a:endParaRPr lang="en-SG" sz="1200">
              <a:effectLst/>
              <a:latin typeface="Times New Roman"/>
              <a:ea typeface="Times New Roman"/>
            </a:endParaRPr>
          </a:p>
          <a:p>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35</a:t>
            </a:fld>
            <a:endParaRPr lang="en-US"/>
          </a:p>
        </p:txBody>
      </p:sp>
    </p:spTree>
    <p:extLst>
      <p:ext uri="{BB962C8B-B14F-4D97-AF65-F5344CB8AC3E}">
        <p14:creationId xmlns:p14="http://schemas.microsoft.com/office/powerpoint/2010/main" val="365012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wished Philemon God’s grace and peace (3).</a:t>
            </a:r>
            <a:r>
              <a:rPr lang="en-SG">
                <a:effectLst/>
              </a:rPr>
              <a:t> </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Paul called Philemon a man of love and faith (5).</a:t>
            </a:r>
            <a:r>
              <a:rPr lang="en-SG">
                <a:effectLst/>
              </a:rPr>
              <a:t> </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Philemon greatly encouraged people's faith in Christ (7).</a:t>
            </a:r>
            <a:r>
              <a:rPr lang="en-SG">
                <a:effectLst/>
              </a:rPr>
              <a:t> </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Verses 1-7 have introduced us to two very important people—Paul and Philemon.  Now in verses 8-21 we'll see the third important character in the story, the runaway slave, Onesimus. At this point the story really gets interesting because…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39</a:t>
            </a:fld>
            <a:endParaRPr lang="en-US"/>
          </a:p>
        </p:txBody>
      </p:sp>
    </p:spTree>
    <p:extLst>
      <p:ext uri="{BB962C8B-B14F-4D97-AF65-F5344CB8AC3E}">
        <p14:creationId xmlns:p14="http://schemas.microsoft.com/office/powerpoint/2010/main" val="2562221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Paul handles</a:t>
            </a:r>
            <a:r>
              <a:rPr lang="en-US" baseline="0" dirty="0"/>
              <a:t> this situation very delicately, not ever even using the word “forgive,” or commanding it, but he does address the need for reconcilation fairly directly.</a:t>
            </a:r>
            <a:endParaRPr lang="en-US" dirty="0"/>
          </a:p>
        </p:txBody>
      </p:sp>
    </p:spTree>
    <p:extLst>
      <p:ext uri="{BB962C8B-B14F-4D97-AF65-F5344CB8AC3E}">
        <p14:creationId xmlns:p14="http://schemas.microsoft.com/office/powerpoint/2010/main" val="365917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For this she was sent to a concentration camp with her sister Betsy. </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O</a:t>
            </a:r>
            <a:r>
              <a:rPr lang="en-US" sz="1200" kern="1200">
                <a:solidFill>
                  <a:schemeClr val="tx1"/>
                </a:solidFill>
                <a:effectLst/>
                <a:latin typeface="Arial" charset="0"/>
                <a:ea typeface="ＭＳ Ｐゴシック" charset="-128"/>
                <a:cs typeface="ＭＳ Ｐゴシック" charset="-128"/>
              </a:rPr>
              <a:t>nesimus was Philemon's slave that ran away from his master in Colossae to Rome.</a:t>
            </a:r>
            <a:r>
              <a:rPr lang="en-SG">
                <a:effectLst/>
              </a:rPr>
              <a:t> </a:t>
            </a:r>
            <a:endParaRPr lang="en-US"/>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He had wronged his master Philemon, possibly robbed him (18).</a:t>
            </a:r>
            <a:r>
              <a:rPr lang="en-SG">
                <a:effectLst/>
              </a:rPr>
              <a:t> </a:t>
            </a:r>
          </a:p>
          <a:p>
            <a:r>
              <a:rPr lang="en-US" sz="1200" kern="1200">
                <a:solidFill>
                  <a:schemeClr val="tx1"/>
                </a:solidFill>
                <a:effectLst/>
                <a:latin typeface="Arial" charset="0"/>
                <a:ea typeface="ＭＳ Ｐゴシック" charset="-128"/>
                <a:cs typeface="ＭＳ Ｐゴシック" charset="-128"/>
              </a:rPr>
              <a:t>He then ran away to avoid punishment (15).</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43</a:t>
            </a:fld>
            <a:endParaRPr lang="en-US"/>
          </a:p>
        </p:txBody>
      </p:sp>
    </p:spTree>
    <p:extLst>
      <p:ext uri="{BB962C8B-B14F-4D97-AF65-F5344CB8AC3E}">
        <p14:creationId xmlns:p14="http://schemas.microsoft.com/office/powerpoint/2010/main" val="2675457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Slaves were considered property in the Roman world and had no rights.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44</a:t>
            </a:fld>
            <a:endParaRPr lang="en-US"/>
          </a:p>
        </p:txBody>
      </p:sp>
    </p:spTree>
    <p:extLst>
      <p:ext uri="{BB962C8B-B14F-4D97-AF65-F5344CB8AC3E}">
        <p14:creationId xmlns:p14="http://schemas.microsoft.com/office/powerpoint/2010/main" val="485334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333441-C4C7-5E47-87EE-08F1614C25A8}" type="slidenum">
              <a:rPr lang="en-US" sz="1200">
                <a:solidFill>
                  <a:srgbClr val="000000"/>
                </a:solidFill>
                <a:latin typeface="Garamond" charset="0"/>
              </a:rPr>
              <a:pPr/>
              <a:t>45</a:t>
            </a:fld>
            <a:endParaRPr lang="en-US" sz="1200">
              <a:solidFill>
                <a:srgbClr val="000000"/>
              </a:solidFill>
              <a:latin typeface="Garamond"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5A4436-7912-2643-A438-E19FC7C5B396}" type="slidenum">
              <a:rPr lang="en-US" sz="1200">
                <a:solidFill>
                  <a:srgbClr val="000000"/>
                </a:solidFill>
                <a:latin typeface="Garamond" charset="0"/>
              </a:rPr>
              <a:pPr/>
              <a:t>47</a:t>
            </a:fld>
            <a:endParaRPr lang="en-US" sz="1200">
              <a:solidFill>
                <a:srgbClr val="000000"/>
              </a:solidFill>
              <a:latin typeface="Garamond"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a:p>
            <a:pPr eaLnBrk="1" hangingPunct="1"/>
            <a:r>
              <a:rPr lang="en-US" dirty="0">
                <a:ea typeface="ＭＳ Ｐゴシック" charset="0"/>
                <a:cs typeface="ＭＳ Ｐゴシック" charset="0"/>
              </a:rPr>
              <a:t>———————</a:t>
            </a:r>
          </a:p>
          <a:p>
            <a:pPr eaLnBrk="1" hangingPunct="1"/>
            <a:r>
              <a:rPr lang="en-US">
                <a:ea typeface="ＭＳ Ｐゴシック" charset="0"/>
                <a:cs typeface="ＭＳ Ｐゴシック" charset="0"/>
              </a:rPr>
              <a:t>BE-57-Philemon-47</a:t>
            </a:r>
          </a:p>
          <a:p>
            <a:pPr eaLnBrk="1" hangingPunct="1"/>
            <a:r>
              <a:rPr lang="en-US" dirty="0">
                <a:ea typeface="ＭＳ Ｐゴシック" charset="0"/>
                <a:cs typeface="ＭＳ Ｐゴシック" charset="0"/>
              </a:rPr>
              <a:t>OS-18-Philemon-81</a:t>
            </a:r>
          </a:p>
        </p:txBody>
      </p:sp>
    </p:spTree>
    <p:extLst>
      <p:ext uri="{BB962C8B-B14F-4D97-AF65-F5344CB8AC3E}">
        <p14:creationId xmlns:p14="http://schemas.microsoft.com/office/powerpoint/2010/main" val="1684713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128"/>
                <a:cs typeface="ＭＳ Ｐゴシック" charset="-128"/>
              </a:rPr>
              <a:t>At Rome Paul met Onesimus by God's design and led him to faith in Christ.</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This is why Paul referred to him as his "my child whom I have begotten in my imprisonment" (10).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48</a:t>
            </a:fld>
            <a:endParaRPr lang="en-US"/>
          </a:p>
        </p:txBody>
      </p:sp>
    </p:spTree>
    <p:extLst>
      <p:ext uri="{BB962C8B-B14F-4D97-AF65-F5344CB8AC3E}">
        <p14:creationId xmlns:p14="http://schemas.microsoft.com/office/powerpoint/2010/main" val="1817458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Notice that Onesimus' name is mentioned here in verse 10 for the first time when Paul is almost halfway through the letter!  He's using a little tact here by having prepared Philemon in the preceding comments before he mentions the name of his unfaithful servant.  In the Greek "Onesimus" is the last word in the sentence.</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49</a:t>
            </a:fld>
            <a:endParaRPr lang="en-US"/>
          </a:p>
        </p:txBody>
      </p:sp>
    </p:spTree>
    <p:extLst>
      <p:ext uri="{BB962C8B-B14F-4D97-AF65-F5344CB8AC3E}">
        <p14:creationId xmlns:p14="http://schemas.microsoft.com/office/powerpoint/2010/main" val="2206339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Onesimus served Paul effectively and they became good friends.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a:t>The name "Onesimus" means "useful," and perhaps caused Philemon to say, "Sure, some useful worker he is!  The guy takes my money and splits!”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2.</a:t>
            </a:r>
            <a:r>
              <a:rPr lang="en-US" baseline="0"/>
              <a:t> </a:t>
            </a:r>
            <a:r>
              <a:rPr lang="en-US"/>
              <a:t>Paul uses a clever play on words here by saying that although he was formerly useless, he now is living up to his name (11).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3. I have a feeling</a:t>
            </a:r>
            <a:r>
              <a:rPr lang="en-US" baseline="0"/>
              <a:t> that Philemon had only seen Tychicus up to this point in the letter. Then, just when Tychicus reads the word “Onesimus,” Onesiumus made his appearance from around the corner!</a:t>
            </a:r>
            <a:endParaRPr lang="en-US"/>
          </a:p>
          <a:p>
            <a:r>
              <a:rPr lang="en-US"/>
              <a:t>• </a:t>
            </a:r>
            <a:r>
              <a:rPr lang="en-US" sz="1200" kern="1200">
                <a:solidFill>
                  <a:schemeClr val="tx1"/>
                </a:solidFill>
                <a:effectLst/>
                <a:latin typeface="Arial" charset="0"/>
                <a:ea typeface="ＭＳ Ｐゴシック" charset="-128"/>
                <a:cs typeface="ＭＳ Ｐゴシック" charset="-128"/>
              </a:rPr>
              <a:t>Paul desired to keep Onesimus but knew that restitution was the right thing to do (12).</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Retaining a slave could legally be done only with the owner's consent.</a:t>
            </a:r>
            <a:r>
              <a:rPr lang="en-SG">
                <a:effectLst/>
              </a:rPr>
              <a:t> </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probably could have convinced Philemon into keeping Onesimus in Rome but didn't want to take advantage of their friendship.</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When Tychicus was dispatched to Colossae with the epistle to the church, Paul felt that this was time for Onesimus to return to his master to make things right.</a:t>
            </a:r>
            <a:r>
              <a:rPr lang="en-SG">
                <a:effectLst/>
              </a:rPr>
              <a:t> </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After the war she traveled extensively sharing her experiences and recorded a very interesting account of one of these speaking engagements. At a city called Ravensbruck she spoke one night about forgiveness and afterwards a man came forward to talk to her. </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Paul wrote the epistle to Philemon explaining the situation and urging Philemon to take Onesimus back as a brother in Christ.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52</a:t>
            </a:fld>
            <a:endParaRPr lang="en-US"/>
          </a:p>
        </p:txBody>
      </p:sp>
    </p:spTree>
    <p:extLst>
      <p:ext uri="{BB962C8B-B14F-4D97-AF65-F5344CB8AC3E}">
        <p14:creationId xmlns:p14="http://schemas.microsoft.com/office/powerpoint/2010/main" val="2993744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urged the wealthy man to begin a new kind of relationship with Onesimus (15-16).  (This doesn't necessarily mean to grant him his freedom, but only to treat him with Christian love as an equal brother in Christ so that all three men were on the same level.)</a:t>
            </a:r>
            <a:r>
              <a:rPr lang="en-SG">
                <a:effectLst/>
              </a:rPr>
              <a:t> </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asked that Philemon accept Onesimus back without any debts (17-19a).</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54</a:t>
            </a:fld>
            <a:endParaRPr lang="en-US"/>
          </a:p>
        </p:txBody>
      </p:sp>
    </p:spTree>
    <p:extLst>
      <p:ext uri="{BB962C8B-B14F-4D97-AF65-F5344CB8AC3E}">
        <p14:creationId xmlns:p14="http://schemas.microsoft.com/office/powerpoint/2010/main" val="35569451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128"/>
                <a:cs typeface="ＭＳ Ｐゴシック" charset="-128"/>
              </a:rPr>
              <a:t>Here we see a picture of God's love for the world by offering to pay the debt Himself!  Paul says, "Charge it to my account" just like Christ in essence, said on the cross, "Father, forgive their sins by accepting me as their sacrifice."</a:t>
            </a:r>
            <a:r>
              <a:rPr lang="en-SG" dirty="0">
                <a:effectLst/>
              </a:rPr>
              <a:t> </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reminds Philemon that he was responsible for his salvation (19b).</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(Now that we're introduced to the key people and the basic idea of the book of Philemon, let's take a closer look at some principles about forgiveness found in the book.  I've discovered four key truths from the book that will help us know the real character of true forgiveness…)</a:t>
            </a:r>
            <a:r>
              <a:rPr lang="en-SG">
                <a:effectLst/>
              </a:rPr>
              <a:t> </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 can gain four insights about true forgiveness here—what are its traits?</a:t>
            </a:r>
            <a:r>
              <a:rPr lang="en-SG">
                <a:effectLst/>
              </a:rPr>
              <a:t> </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If Philemon responded out of obligation it would be good, but</a:t>
            </a:r>
            <a:br>
              <a:rPr lang="en-SG"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if Philemon responded out of free will it would be best.</a:t>
            </a:r>
            <a:r>
              <a:rPr lang="en-SG">
                <a:effectLst/>
              </a:rPr>
              <a:t> </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How freely has God forgiven us?  Totally!  And He wants us to imitate His example!  Her is the clearest example of the need to show forgiveness in the NT.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60</a:t>
            </a:fld>
            <a:endParaRPr lang="en-US"/>
          </a:p>
        </p:txBody>
      </p:sp>
    </p:spTree>
    <p:extLst>
      <p:ext uri="{BB962C8B-B14F-4D97-AF65-F5344CB8AC3E}">
        <p14:creationId xmlns:p14="http://schemas.microsoft.com/office/powerpoint/2010/main" val="1786883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Consider how freely God has forgiven us:  If you sin only 3 times a day (which is a standard few would ever claim!)</a:t>
            </a:r>
            <a:br>
              <a:rPr lang="en-US" sz="1200" kern="1200">
                <a:solidFill>
                  <a:schemeClr val="tx1"/>
                </a:solidFill>
                <a:effectLst/>
                <a:latin typeface="Arial" charset="0"/>
                <a:ea typeface="ＭＳ Ｐゴシック" charset="-128"/>
                <a:cs typeface="ＭＳ Ｐゴシック" charset="-128"/>
              </a:rPr>
            </a:br>
            <a:r>
              <a:rPr lang="en-US" sz="1200" kern="1200">
                <a:solidFill>
                  <a:schemeClr val="tx1"/>
                </a:solidFill>
                <a:effectLst/>
                <a:latin typeface="Arial" charset="0"/>
                <a:ea typeface="ＭＳ Ｐゴシック" charset="-128"/>
                <a:cs typeface="ＭＳ Ｐゴシック" charset="-128"/>
              </a:rPr>
              <a:t>•  that's over 1,000 sins each year!  </a:t>
            </a:r>
          </a:p>
          <a:p>
            <a:r>
              <a:rPr lang="en-US" sz="1200" kern="1200">
                <a:solidFill>
                  <a:schemeClr val="tx1"/>
                </a:solidFill>
                <a:effectLst/>
                <a:latin typeface="Arial" charset="0"/>
                <a:ea typeface="ＭＳ Ｐゴシック" charset="-128"/>
                <a:cs typeface="ＭＳ Ｐゴシック" charset="-128"/>
              </a:rPr>
              <a:t>• Multiply that times the number of years you've been sinning.  </a:t>
            </a:r>
          </a:p>
          <a:p>
            <a:r>
              <a:rPr lang="en-US" sz="1200" kern="1200">
                <a:solidFill>
                  <a:schemeClr val="tx1"/>
                </a:solidFill>
                <a:effectLst/>
                <a:latin typeface="Arial" charset="0"/>
                <a:ea typeface="ＭＳ Ｐゴシック" charset="-128"/>
                <a:cs typeface="ＭＳ Ｐゴシック" charset="-128"/>
              </a:rPr>
              <a:t>• For me that's over 40,000 sins that God has freely forgiven me!  How could I do any less than freely forgive anyone else?</a:t>
            </a:r>
            <a:r>
              <a:rPr lang="en-SG">
                <a:effectLst/>
              </a:rPr>
              <a:t> </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a:solidFill>
                  <a:schemeClr val="tx1"/>
                </a:solidFill>
                <a:effectLst/>
                <a:latin typeface="Arial" charset="0"/>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62</a:t>
            </a:fld>
            <a:endParaRPr lang="en-US"/>
          </a:p>
        </p:txBody>
      </p:sp>
    </p:spTree>
    <p:extLst>
      <p:ext uri="{BB962C8B-B14F-4D97-AF65-F5344CB8AC3E}">
        <p14:creationId xmlns:p14="http://schemas.microsoft.com/office/powerpoint/2010/main" val="27085749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Refusal to forgive in the church affects more than just the immediate people involved.  It spreads to others as well.  Forgiveness isn't an individual issue.  It's a church issue since we're all partners in Christ.</a:t>
            </a:r>
            <a:r>
              <a:rPr lang="en-SG">
                <a:effectLst/>
              </a:rPr>
              <a:t> </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 22 has the word "your" in the plural, showing this letter would be read publicly.</a:t>
            </a:r>
            <a:r>
              <a:rPr lang="en-SG">
                <a:effectLst/>
              </a:rPr>
              <a:t> </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Verse</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25 also has the word "your" in the plural, further emphasizing how forgiveness was a church-wide issue.</a:t>
            </a:r>
            <a:r>
              <a:rPr lang="en-SG">
                <a:effectLst/>
              </a:rPr>
              <a:t> </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says to charge the debts of Onesimus to him! Just forgive—with no strings attached—like God does for us. Conditional “forgiveness” is not true forgiveness.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66</a:t>
            </a:fld>
            <a:endParaRPr lang="en-US"/>
          </a:p>
        </p:txBody>
      </p:sp>
    </p:spTree>
    <p:extLst>
      <p:ext uri="{BB962C8B-B14F-4D97-AF65-F5344CB8AC3E}">
        <p14:creationId xmlns:p14="http://schemas.microsoft.com/office/powerpoint/2010/main" val="1234554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How do you know when forgiveness is not unconditional?  When you say</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67</a:t>
            </a:fld>
            <a:endParaRPr lang="en-US"/>
          </a:p>
        </p:txBody>
      </p:sp>
    </p:spTree>
    <p:extLst>
      <p:ext uri="{BB962C8B-B14F-4D97-AF65-F5344CB8AC3E}">
        <p14:creationId xmlns:p14="http://schemas.microsoft.com/office/powerpoint/2010/main" val="30431000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Paul may have had in mind here that Onesimus should be returned to Paul or be granted his freedom, perhaps indicated in verse 16 where Paul encourages Philemon to take him back "no longer as a slave."</a:t>
            </a:r>
            <a:r>
              <a:rPr lang="en-SG">
                <a:effectLst/>
              </a:rPr>
              <a:t> </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father of the prodigal son was deeply hurt</a:t>
            </a:r>
            <a:r>
              <a:rPr lang="is-I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71</a:t>
            </a:fld>
            <a:endParaRPr lang="en-US"/>
          </a:p>
        </p:txBody>
      </p:sp>
    </p:spTree>
    <p:extLst>
      <p:ext uri="{BB962C8B-B14F-4D97-AF65-F5344CB8AC3E}">
        <p14:creationId xmlns:p14="http://schemas.microsoft.com/office/powerpoint/2010/main" val="687658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“Nice sermon, Frauline,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he said. </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I want to experience that forgiveness God gives us, but it starts with asking you to forgive me. Will you forgive me?</a:t>
            </a:r>
            <a:r>
              <a:rPr lang="ru-RU"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 He stuck out his hand for her to shake, but she froze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55-56).</a:t>
            </a:r>
            <a:r>
              <a:rPr lang="en-SG">
                <a:effectLst/>
              </a:rPr>
              <a:t> </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a:t>…</a:t>
            </a:r>
            <a:r>
              <a:rPr lang="en-US" sz="1200" kern="1200">
                <a:solidFill>
                  <a:schemeClr val="tx1"/>
                </a:solidFill>
                <a:effectLst/>
                <a:latin typeface="Arial" charset="0"/>
                <a:ea typeface="ＭＳ Ｐゴシック" charset="-128"/>
                <a:cs typeface="ＭＳ Ｐゴシック" charset="-128"/>
              </a:rPr>
              <a:t>over his son squandering his wealth.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72</a:t>
            </a:fld>
            <a:endParaRPr lang="en-US"/>
          </a:p>
        </p:txBody>
      </p:sp>
    </p:spTree>
    <p:extLst>
      <p:ext uri="{BB962C8B-B14F-4D97-AF65-F5344CB8AC3E}">
        <p14:creationId xmlns:p14="http://schemas.microsoft.com/office/powerpoint/2010/main" val="25044089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Yet, when the son got to his lowest point and then</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73</a:t>
            </a:fld>
            <a:endParaRPr lang="en-US"/>
          </a:p>
        </p:txBody>
      </p:sp>
    </p:spTree>
    <p:extLst>
      <p:ext uri="{BB962C8B-B14F-4D97-AF65-F5344CB8AC3E}">
        <p14:creationId xmlns:p14="http://schemas.microsoft.com/office/powerpoint/2010/main" val="10174667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is-IS" sz="1200" kern="1200">
                <a:solidFill>
                  <a:schemeClr val="tx1"/>
                </a:solidFill>
                <a:effectLst/>
                <a:latin typeface="Arial" charset="0"/>
                <a:ea typeface="ＭＳ Ｐゴシック" charset="-128"/>
                <a:cs typeface="ＭＳ Ｐゴシック" charset="-128"/>
              </a:rPr>
              <a:t>…</a:t>
            </a:r>
            <a:r>
              <a:rPr lang="en-US" sz="1200" kern="1200">
                <a:solidFill>
                  <a:schemeClr val="tx1"/>
                </a:solidFill>
                <a:effectLst/>
                <a:latin typeface="Arial" charset="0"/>
                <a:ea typeface="ＭＳ Ｐゴシック" charset="-128"/>
                <a:cs typeface="ＭＳ Ｐゴシック" charset="-128"/>
              </a:rPr>
              <a:t>returned home to ask forgiveness, the father not only forgave him for his foolishness</a:t>
            </a:r>
            <a:r>
              <a:rPr lang="is-IS"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74</a:t>
            </a:fld>
            <a:endParaRPr lang="en-US"/>
          </a:p>
        </p:txBody>
      </p:sp>
    </p:spTree>
    <p:extLst>
      <p:ext uri="{BB962C8B-B14F-4D97-AF65-F5344CB8AC3E}">
        <p14:creationId xmlns:p14="http://schemas.microsoft.com/office/powerpoint/2010/main" val="34006616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but the father welcomed him home, threw a feast, put the ring on his hand and celebrated</a:t>
            </a:r>
            <a:r>
              <a:rPr lang="en-SG" sz="1200" kern="1200">
                <a:solidFill>
                  <a:schemeClr val="tx1"/>
                </a:solidFill>
                <a:effectLst/>
                <a:latin typeface="Arial" charset="0"/>
                <a:ea typeface="ＭＳ Ｐゴシック" charset="-128"/>
                <a:cs typeface="ＭＳ Ｐゴシック" charset="-128"/>
              </a:rPr>
              <a:t>!</a:t>
            </a:r>
          </a:p>
          <a:p>
            <a:r>
              <a:rPr lang="en-US" sz="1200" kern="1200">
                <a:solidFill>
                  <a:schemeClr val="tx1"/>
                </a:solidFill>
                <a:effectLst/>
                <a:latin typeface="Arial" charset="0"/>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75</a:t>
            </a:fld>
            <a:endParaRPr lang="en-US"/>
          </a:p>
        </p:txBody>
      </p:sp>
    </p:spTree>
    <p:extLst>
      <p:ext uri="{BB962C8B-B14F-4D97-AF65-F5344CB8AC3E}">
        <p14:creationId xmlns:p14="http://schemas.microsoft.com/office/powerpoint/2010/main" val="8412298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 began by asking the question, “How can we forgive those who offend us?” The key is really in verse 17 in the example of Christ taking our sins on himself. This means…</a:t>
            </a: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It was clearly God's will that Philemon forgive his repentant, runaway slave who had become a brother in Christ. Why? God forgave Philemon of even a greater debt.</a:t>
            </a:r>
            <a:r>
              <a:rPr lang="en-SG">
                <a:effectLst/>
              </a:rPr>
              <a:t> </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96C59A-CE63-784D-8534-2FE5380A3F40}" type="slidenum">
              <a:rPr lang="en-US" sz="1200"/>
              <a:pPr/>
              <a:t>80</a:t>
            </a:fld>
            <a:endParaRPr lang="en-US" sz="120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a:p>
            <a:pPr eaLnBrk="1" hangingPunct="1"/>
            <a:r>
              <a:rPr lang="en-US" sz="1200" kern="1200">
                <a:solidFill>
                  <a:schemeClr val="tx1"/>
                </a:solidFill>
                <a:effectLst/>
                <a:latin typeface="Arial" charset="0"/>
                <a:ea typeface="ＭＳ Ｐゴシック" charset="-128"/>
                <a:cs typeface="ＭＳ Ｐゴシック" charset="-128"/>
              </a:rPr>
              <a:t>Scripture is silent here, but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Since Philemon preserved this epistle and it was included within the New Testament it's reasonable to assume that the letter accomplished its purpose.  Philemon did forgive Onesimus and accept him back.</a:t>
            </a:r>
            <a:r>
              <a:rPr lang="en-SG">
                <a:effectLst/>
              </a:rPr>
              <a:t> </a:t>
            </a:r>
          </a:p>
          <a:p>
            <a:pPr marL="228600" indent="-228600" eaLnBrk="1" hangingPunct="1">
              <a:buAutoNum type="arabicPeriod"/>
            </a:pPr>
            <a:r>
              <a:rPr lang="en-US" sz="1200" kern="1200">
                <a:solidFill>
                  <a:schemeClr val="tx1"/>
                </a:solidFill>
                <a:effectLst/>
                <a:latin typeface="Arial" charset="0"/>
                <a:ea typeface="ＭＳ Ｐゴシック" charset="-128"/>
                <a:cs typeface="ＭＳ Ｐゴシック" charset="-128"/>
              </a:rPr>
              <a:t>Paul expressed confidence that Philemon would do even more than he asked (v. 21)—perhaps even free Onesimus?</a:t>
            </a:r>
            <a:r>
              <a:rPr lang="en-SG">
                <a:effectLst/>
              </a:rPr>
              <a:t> </a:t>
            </a:r>
          </a:p>
          <a:p>
            <a:pPr eaLnBrk="1" hangingPunct="1"/>
            <a:r>
              <a:rPr lang="en-SG">
                <a:effectLst/>
                <a:ea typeface="ＭＳ Ｐゴシック" charset="0"/>
                <a:cs typeface="ＭＳ Ｐゴシック" charset="0"/>
              </a:rPr>
              <a:t>3.</a:t>
            </a:r>
            <a:r>
              <a:rPr lang="en-SG" baseline="0">
                <a:effectLst/>
                <a:ea typeface="ＭＳ Ｐゴシック" charset="0"/>
                <a:cs typeface="ＭＳ Ｐゴシック" charset="0"/>
              </a:rPr>
              <a:t> </a:t>
            </a:r>
            <a:r>
              <a:rPr lang="en-US" sz="1200" kern="1200">
                <a:solidFill>
                  <a:schemeClr val="tx1"/>
                </a:solidFill>
                <a:effectLst/>
                <a:latin typeface="Arial" charset="0"/>
                <a:ea typeface="ＭＳ Ｐゴシック" charset="-128"/>
                <a:cs typeface="ＭＳ Ｐゴシック" charset="-128"/>
              </a:rPr>
              <a:t>Tradition holds that Philemon welcomed Onesimus home, but then sent him back to serve Paul.  And get this—over 50 years later the church father Ignatius records that a man named Onesimus was the first Bishop of the church at nearby Ephesus</a:t>
            </a:r>
            <a:r>
              <a:rPr lang="en-SG" sz="1200" kern="1200">
                <a:solidFill>
                  <a:schemeClr val="tx1"/>
                </a:solidFill>
                <a:effectLst/>
                <a:latin typeface="Arial" charset="0"/>
                <a:ea typeface="ＭＳ Ｐゴシック" charset="-128"/>
                <a:cs typeface="ＭＳ Ｐゴシック" charset="-128"/>
              </a:rPr>
              <a:t>!</a:t>
            </a:r>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Ephesus</a:t>
            </a:r>
            <a:r>
              <a:rPr lang="en-US" sz="1200" kern="1200" baseline="0">
                <a:solidFill>
                  <a:schemeClr val="tx1"/>
                </a:solidFill>
                <a:effectLst/>
                <a:latin typeface="Arial" charset="0"/>
                <a:ea typeface="ＭＳ Ｐゴシック" charset="-128"/>
                <a:cs typeface="ＭＳ Ｐゴシック" charset="-128"/>
              </a:rPr>
              <a:t> was</a:t>
            </a:r>
            <a:r>
              <a:rPr lang="en-US" sz="1200" kern="1200">
                <a:solidFill>
                  <a:schemeClr val="tx1"/>
                </a:solidFill>
                <a:effectLst/>
                <a:latin typeface="Arial" charset="0"/>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a:effectLst/>
              </a:rPr>
              <a:t> </a:t>
            </a: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Well, we left Corrie ten Boom before her former persecutor who was saying, "I know God has forgiven me for the cruel things I did at Ravensbruck…"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a:t>
            </a:r>
            <a:r>
              <a:rPr lang="en-US" sz="1200" i="1" kern="1200">
                <a:solidFill>
                  <a:schemeClr val="tx1"/>
                </a:solidFill>
                <a:effectLst/>
                <a:latin typeface="Arial" charset="0"/>
                <a:ea typeface="ＭＳ Ｐゴシック" charset="-128"/>
                <a:cs typeface="ＭＳ Ｐゴシック" charset="-128"/>
              </a:rPr>
              <a:t>Tramp for the Lord</a:t>
            </a:r>
            <a:r>
              <a:rPr lang="en-US" sz="1200" kern="1200">
                <a:solidFill>
                  <a:schemeClr val="tx1"/>
                </a:solidFill>
                <a:effectLst/>
                <a:latin typeface="Arial" charset="0"/>
                <a:ea typeface="ＭＳ Ｐゴシック" charset="-128"/>
                <a:cs typeface="ＭＳ Ｐゴシック" charset="-128"/>
              </a:rPr>
              <a:t>, 56-57).</a:t>
            </a:r>
            <a:r>
              <a:rPr lang="en-SG">
                <a:effectLst/>
              </a:rPr>
              <a:t> </a:t>
            </a:r>
          </a:p>
          <a:p>
            <a:r>
              <a:rPr lang="en-SG">
                <a:effectLst/>
              </a:rPr>
              <a:t>• </a:t>
            </a:r>
            <a:r>
              <a:rPr lang="en-US" sz="1200" kern="1200">
                <a:solidFill>
                  <a:schemeClr val="tx1"/>
                </a:solidFill>
                <a:effectLst/>
                <a:latin typeface="Arial" charset="0"/>
                <a:ea typeface="ＭＳ Ｐゴシック" charset="-128"/>
                <a:cs typeface="ＭＳ Ｐゴシック" charset="-128"/>
              </a:rPr>
              <a:t>She later defined forgiveness: “Forgiveness is setting the prisoner free, only to find out that the prisoner was me.”</a:t>
            </a:r>
            <a:r>
              <a:rPr lang="en-SG">
                <a:effectLst/>
              </a:rPr>
              <a:t> </a:t>
            </a: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F004D-7600-1341-A911-B49B76C32DB4}" type="slidenum">
              <a:rPr lang="en-US" sz="1200"/>
              <a:pPr/>
              <a:t>83</a:t>
            </a:fld>
            <a:endParaRPr lang="en-US" sz="1200"/>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With which person in this letter do you best relate to now?</a:t>
            </a:r>
          </a:p>
          <a:p>
            <a:r>
              <a:rPr lang="en-US" sz="1200" kern="120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a)</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he request you to forgive a former friend who hurt you deeply?</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b)</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c)</a:t>
            </a:r>
            <a:r>
              <a:rPr lang="en-US" sz="1200" kern="1200" baseline="0">
                <a:solidFill>
                  <a:schemeClr val="tx1"/>
                </a:solidFill>
                <a:effectLst/>
                <a:latin typeface="Arial" charset="0"/>
                <a:ea typeface="ＭＳ Ｐゴシック" charset="-128"/>
                <a:cs typeface="ＭＳ Ｐゴシック" charset="-128"/>
              </a:rPr>
              <a:t> </a:t>
            </a:r>
            <a:r>
              <a:rPr lang="en-US" sz="1200" kern="1200">
                <a:solidFill>
                  <a:schemeClr val="tx1"/>
                </a:solidFill>
                <a:effectLst/>
                <a:latin typeface="Arial" charset="0"/>
                <a:ea typeface="ＭＳ Ｐゴシック" charset="-128"/>
                <a:cs typeface="ＭＳ Ｐゴシック" charset="-128"/>
              </a:rPr>
              <a:t>Would he ask you, plead with you, implore you to forgive your spouse who has really blown it? Or some believers who really did you wrong?</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 </a:t>
            </a:r>
            <a:endParaRPr lang="en-SG" sz="1200" kern="1200">
              <a:solidFill>
                <a:schemeClr val="tx1"/>
              </a:solidFill>
              <a:effectLst/>
              <a:latin typeface="Arial" charset="0"/>
              <a:ea typeface="ＭＳ Ｐゴシック" charset="-128"/>
              <a:cs typeface="ＭＳ Ｐゴシック" charset="-128"/>
            </a:endParaRPr>
          </a:p>
          <a:p>
            <a:r>
              <a:rPr lang="en-US" sz="1200" kern="1200">
                <a:solidFill>
                  <a:schemeClr val="tx1"/>
                </a:solidFill>
                <a:effectLst/>
                <a:latin typeface="Arial" charset="0"/>
                <a:ea typeface="ＭＳ Ｐゴシック" charset="-128"/>
                <a:cs typeface="ＭＳ Ｐゴシック" charset="-128"/>
              </a:rPr>
              <a:t>d)	Will you, as an act of the will (not the emotions), grant forgiveness unconditionally even if your offender never requests it?</a:t>
            </a:r>
            <a:r>
              <a:rPr lang="en-SG">
                <a:effectLst/>
              </a:rPr>
              <a:t> </a:t>
            </a:r>
            <a:endParaRPr lang="en-US" b="0">
              <a:ea typeface="ＭＳ Ｐゴシック" charset="0"/>
              <a:cs typeface="ＭＳ Ｐゴシック" charset="0"/>
            </a:endParaRPr>
          </a:p>
          <a:p>
            <a:pPr marL="228600" indent="-228600" eaLnBrk="1" hangingPunct="1"/>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Philemon: Whom do you need to forgive a wrong done to you?</a:t>
            </a:r>
          </a:p>
          <a:p>
            <a:pPr marL="228600" indent="-228600" eaLnBrk="1" hangingPunct="1"/>
            <a:r>
              <a:rPr lang="en-US" b="0">
                <a:ea typeface="ＭＳ Ｐゴシック" charset="0"/>
                <a:cs typeface="ＭＳ Ｐゴシック" charset="0"/>
              </a:rPr>
              <a:t>Onesimus: Whose forgiveness do you need to request?</a:t>
            </a:r>
          </a:p>
          <a:p>
            <a:pPr marL="228600" indent="-228600" eaLnBrk="1" hangingPunct="1"/>
            <a:r>
              <a:rPr lang="en-US" sz="1200" kern="1200">
                <a:solidFill>
                  <a:schemeClr val="tx1"/>
                </a:solidFill>
                <a:effectLst/>
                <a:latin typeface="Arial" charset="0"/>
                <a:ea typeface="ＭＳ Ｐゴシック" charset="-128"/>
                <a:cs typeface="ＭＳ Ｐゴシック" charset="-128"/>
              </a:rPr>
              <a:t>Maybe you're not in the position of Philemon, needing to </a:t>
            </a:r>
            <a:r>
              <a:rPr lang="en-US" sz="1200" b="1" kern="1200">
                <a:solidFill>
                  <a:schemeClr val="tx1"/>
                </a:solidFill>
                <a:effectLst/>
                <a:latin typeface="Arial" charset="0"/>
                <a:ea typeface="ＭＳ Ｐゴシック" charset="-128"/>
                <a:cs typeface="ＭＳ Ｐゴシック" charset="-128"/>
              </a:rPr>
              <a:t>grant</a:t>
            </a:r>
            <a:r>
              <a:rPr lang="en-US" sz="1200" kern="120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a:solidFill>
                  <a:schemeClr val="tx1"/>
                </a:solidFill>
                <a:effectLst/>
                <a:latin typeface="Arial" charset="0"/>
                <a:ea typeface="ＭＳ Ｐゴシック" charset="-128"/>
                <a:cs typeface="ＭＳ Ｐゴシック" charset="-128"/>
              </a:rPr>
              <a:t>ask</a:t>
            </a:r>
            <a:r>
              <a:rPr lang="en-US" sz="1200" kern="120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r>
              <a:rPr lang="en-SG">
                <a:effectLst/>
              </a:rPr>
              <a:t> </a:t>
            </a:r>
            <a:endParaRPr lang="en-US" b="0">
              <a:ea typeface="ＭＳ Ｐゴシック" charset="0"/>
              <a:cs typeface="ＭＳ Ｐゴシック" charset="0"/>
            </a:endParaRPr>
          </a:p>
          <a:p>
            <a:pPr marL="228600" indent="-228600" eaLnBrk="1" hangingPunct="1"/>
            <a:r>
              <a:rPr lang="en-US" b="0">
                <a:ea typeface="ＭＳ Ｐゴシック" charset="0"/>
                <a:cs typeface="ＭＳ Ｐゴシック" charset="0"/>
              </a:rPr>
              <a:t>Paul: How can you help two others reconcile?</a:t>
            </a:r>
          </a:p>
          <a:p>
            <a:pPr marL="228600" indent="-228600" eaLnBrk="1" hangingPunct="1"/>
            <a:r>
              <a:rPr lang="en-US" b="0">
                <a:ea typeface="ＭＳ Ｐゴシック" charset="0"/>
                <a:cs typeface="ＭＳ Ｐゴシック" charset="0"/>
              </a:rPr>
              <a:t>The Church: How can you affirm the reconciliation of others?</a:t>
            </a:r>
          </a:p>
          <a:p>
            <a:pPr marL="228600" indent="-228600" eaLnBrk="1" hangingPunct="1"/>
            <a:endParaRPr lang="en-US" b="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charset="0"/>
                <a:ea typeface="ＭＳ Ｐゴシック" charset="-128"/>
                <a:cs typeface="ＭＳ Ｐゴシック" charset="-128"/>
              </a:rPr>
              <a:t>Today we will see a very active step, that of </a:t>
            </a:r>
            <a:r>
              <a:rPr lang="en-US" sz="1200" b="1" i="1" kern="1200">
                <a:solidFill>
                  <a:schemeClr val="tx1"/>
                </a:solidFill>
                <a:effectLst/>
                <a:latin typeface="Arial" charset="0"/>
                <a:ea typeface="ＭＳ Ｐゴシック" charset="-128"/>
                <a:cs typeface="ＭＳ Ｐゴシック" charset="-128"/>
              </a:rPr>
              <a:t>how to forgive those who offend us</a:t>
            </a:r>
            <a:r>
              <a:rPr lang="en-US" sz="1200" kern="1200">
                <a:solidFill>
                  <a:schemeClr val="tx1"/>
                </a:solidFill>
                <a:effectLst/>
                <a:latin typeface="Arial" charset="0"/>
                <a:ea typeface="ＭＳ Ｐゴシック" charset="-128"/>
                <a:cs typeface="ＭＳ Ｐゴシック" charset="-128"/>
              </a:rPr>
              <a:t>.  We'll look at a scriptural example of one who was strongly urged to forgive an offender</a:t>
            </a:r>
            <a:r>
              <a:rPr lang="en-SG" sz="1200" kern="1200">
                <a:solidFill>
                  <a:schemeClr val="tx1"/>
                </a:solidFill>
                <a:effectLst/>
                <a:latin typeface="Arial" charset="0"/>
                <a:ea typeface="ＭＳ Ｐゴシック" charset="-128"/>
                <a:cs typeface="ＭＳ Ｐゴシック" charset="-128"/>
              </a:rPr>
              <a:t>.</a:t>
            </a:r>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a:solidFill>
                <a:schemeClr val="tx1"/>
              </a:solidFill>
              <a:effectLst/>
              <a:latin typeface="Arial" charset="0"/>
              <a:ea typeface="ＭＳ Ｐゴシック" charset="-128"/>
              <a:cs typeface="ＭＳ Ｐゴシック" charset="-128"/>
            </a:endParaRPr>
          </a:p>
          <a:p>
            <a:pPr marL="0" indent="0">
              <a:buNone/>
            </a:pPr>
            <a:r>
              <a:rPr lang="en-US" sz="1200" kern="1200">
                <a:solidFill>
                  <a:schemeClr val="tx1"/>
                </a:solidFill>
                <a:effectLst/>
                <a:latin typeface="Arial" charset="0"/>
                <a:ea typeface="ＭＳ Ｐゴシック" charset="-128"/>
                <a:cs typeface="ＭＳ Ｐゴシック" charset="-128"/>
              </a:rPr>
              <a:t>OPTIONAL: Perhaps you wonder what this whole deal about forgiveness is all about.  It might be that you have never experienced God's forgiveness of your own sins so this makes it tough to know how to ask or receive forgiveness on a human level.  God sent His only Son, Jesus Christ, to pay the penalty you deserved for your sins.  He freely offers complete forgiveness to you today, right where you are.  His hand is reaching out to you like Corrie ten Boom's guard, only He's not </a:t>
            </a:r>
            <a:r>
              <a:rPr lang="en-US" sz="1200" i="1" kern="1200">
                <a:solidFill>
                  <a:schemeClr val="tx1"/>
                </a:solidFill>
                <a:effectLst/>
                <a:latin typeface="Arial" charset="0"/>
                <a:ea typeface="ＭＳ Ｐゴシック" charset="-128"/>
                <a:cs typeface="ＭＳ Ｐゴシック" charset="-128"/>
              </a:rPr>
              <a:t>requesting</a:t>
            </a:r>
            <a:r>
              <a:rPr lang="en-US" sz="1200" kern="1200">
                <a:solidFill>
                  <a:schemeClr val="tx1"/>
                </a:solidFill>
                <a:effectLst/>
                <a:latin typeface="Arial" charset="0"/>
                <a:ea typeface="ＭＳ Ｐゴシック" charset="-128"/>
                <a:cs typeface="ＭＳ Ｐゴシック" charset="-128"/>
              </a:rPr>
              <a:t> forgiveness.  He's </a:t>
            </a:r>
            <a:r>
              <a:rPr lang="en-US" sz="1200" i="1" kern="1200">
                <a:solidFill>
                  <a:schemeClr val="tx1"/>
                </a:solidFill>
                <a:effectLst/>
                <a:latin typeface="Arial" charset="0"/>
                <a:ea typeface="ＭＳ Ｐゴシック" charset="-128"/>
                <a:cs typeface="ＭＳ Ｐゴシック" charset="-128"/>
              </a:rPr>
              <a:t>offering</a:t>
            </a:r>
            <a:r>
              <a:rPr lang="en-US" sz="1200" kern="1200">
                <a:solidFill>
                  <a:schemeClr val="tx1"/>
                </a:solidFill>
                <a:effectLst/>
                <a:latin typeface="Arial" charset="0"/>
                <a:ea typeface="ＭＳ Ｐゴシック" charset="-128"/>
                <a:cs typeface="ＭＳ Ｐゴシック" charset="-128"/>
              </a:rPr>
              <a:t> it, along with a brand new kind of life.  I invite you to receive this new life by just silently repeating after me, "Lord, I know I've failed you and need your forgiveness.  Thank you for dying for me.  I receive your free offer of forgiveness right now.”</a:t>
            </a:r>
            <a:endParaRPr lang="en-SG" sz="1200" kern="1200">
              <a:solidFill>
                <a:schemeClr val="tx1"/>
              </a:solidFill>
              <a:effectLst/>
              <a:latin typeface="Arial" charset="0"/>
              <a:ea typeface="ＭＳ Ｐゴシック" charset="-128"/>
              <a:cs typeface="ＭＳ Ｐゴシック" charset="-128"/>
            </a:endParaRPr>
          </a:p>
          <a:p>
            <a:pPr marL="0" indent="0">
              <a:buNone/>
            </a:pPr>
            <a:r>
              <a:rPr lang="en-US" sz="1200" kern="1200">
                <a:solidFill>
                  <a:schemeClr val="tx1"/>
                </a:solidFill>
                <a:effectLst/>
                <a:latin typeface="Arial" charset="0"/>
                <a:ea typeface="ＭＳ Ｐゴシック" charset="-128"/>
                <a:cs typeface="ＭＳ Ｐゴシック" charset="-128"/>
              </a:rPr>
              <a:t>"Lord God, oh how we well up with gratitude for your love for us and acceptance of us through Christ.  Thank you for pardoning us completely and setting the example of how we should also forgive one another.  We want to follow those good impulses you've placed in us to do what's right.  Help us to trust in your strength to do what we know we should do.  In the cleansing name of Christ, Amen."</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84</a:t>
            </a:fld>
            <a:endParaRPr lang="en-US"/>
          </a:p>
        </p:txBody>
      </p:sp>
    </p:spTree>
    <p:extLst>
      <p:ext uri="{BB962C8B-B14F-4D97-AF65-F5344CB8AC3E}">
        <p14:creationId xmlns:p14="http://schemas.microsoft.com/office/powerpoint/2010/main" val="40863958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charset="0"/>
                <a:ea typeface="ＭＳ Ｐゴシック" charset="-128"/>
                <a:cs typeface="ＭＳ Ｐゴシック" charset="-128"/>
              </a:rPr>
              <a:t>We know that most of the NT books are longer books or letters.  But in</a:t>
            </a:r>
            <a:r>
              <a:rPr lang="en-US" sz="1200" kern="1200" baseline="0">
                <a:solidFill>
                  <a:schemeClr val="tx1"/>
                </a:solidFill>
                <a:effectLst/>
                <a:latin typeface="Arial" charset="0"/>
                <a:ea typeface="ＭＳ Ｐゴシック" charset="-128"/>
                <a:cs typeface="ＭＳ Ｐゴシック" charset="-128"/>
              </a:rPr>
              <a:t> the next four weeks that I preach, we </a:t>
            </a:r>
            <a:r>
              <a:rPr lang="en-US" sz="1200" kern="1200">
                <a:solidFill>
                  <a:schemeClr val="tx1"/>
                </a:solidFill>
                <a:effectLst/>
                <a:latin typeface="Arial" charset="0"/>
                <a:ea typeface="ＭＳ Ｐゴシック" charset="-128"/>
                <a:cs typeface="ＭＳ Ｐゴシック" charset="-128"/>
              </a:rPr>
              <a:t>will study the four shortest ones as they are too often neglected</a:t>
            </a:r>
            <a:r>
              <a:rPr lang="en-SG" sz="1200" kern="1200">
                <a:solidFill>
                  <a:schemeClr val="tx1"/>
                </a:solidFill>
                <a:effectLst/>
                <a:latin typeface="Arial" charset="0"/>
                <a:ea typeface="ＭＳ Ｐゴシック" charset="-128"/>
                <a:cs typeface="ＭＳ Ｐゴシック" charset="-128"/>
              </a:rPr>
              <a:t>.</a:t>
            </a:r>
            <a:endParaRPr lang="en-US"/>
          </a:p>
        </p:txBody>
      </p:sp>
      <p:sp>
        <p:nvSpPr>
          <p:cNvPr id="4" name="Slide Number Placeholder 3"/>
          <p:cNvSpPr>
            <a:spLocks noGrp="1"/>
          </p:cNvSpPr>
          <p:nvPr>
            <p:ph type="sldNum" sz="quarter" idx="10"/>
          </p:nvPr>
        </p:nvSpPr>
        <p:spPr/>
        <p:txBody>
          <a:bodyPr/>
          <a:lstStyle/>
          <a:p>
            <a:pPr>
              <a:defRPr/>
            </a:pPr>
            <a:fld id="{B5240D20-2ADB-B249-9347-DAEFFA89E530}" type="slidenum">
              <a:rPr lang="en-US"/>
              <a:pPr>
                <a:defRPr/>
              </a:pPr>
              <a:t>9</a:t>
            </a:fld>
            <a:endParaRPr lang="en-US"/>
          </a:p>
        </p:txBody>
      </p:sp>
    </p:spTree>
    <p:extLst>
      <p:ext uri="{BB962C8B-B14F-4D97-AF65-F5344CB8AC3E}">
        <p14:creationId xmlns:p14="http://schemas.microsoft.com/office/powerpoint/2010/main" val="86816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pPr>
                <a:defRPr/>
              </a:pPr>
              <a:t>‹#›</a:t>
            </a:fld>
            <a:endParaRPr lang="en-US"/>
          </a:p>
        </p:txBody>
      </p:sp>
    </p:spTree>
    <p:extLst>
      <p:ext uri="{BB962C8B-B14F-4D97-AF65-F5344CB8AC3E}">
        <p14:creationId xmlns:p14="http://schemas.microsoft.com/office/powerpoint/2010/main" val="1383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pPr>
                <a:defRPr/>
              </a:pPr>
              <a:t>‹#›</a:t>
            </a:fld>
            <a:endParaRPr lang="en-US"/>
          </a:p>
        </p:txBody>
      </p:sp>
    </p:spTree>
    <p:extLst>
      <p:ext uri="{BB962C8B-B14F-4D97-AF65-F5344CB8AC3E}">
        <p14:creationId xmlns:p14="http://schemas.microsoft.com/office/powerpoint/2010/main" val="35741720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4663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9035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2909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36537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01499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3291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8902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5283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714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438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pPr>
                <a:defRPr/>
              </a:pPr>
              <a:t>‹#›</a:t>
            </a:fld>
            <a:endParaRPr lang="en-US"/>
          </a:p>
        </p:txBody>
      </p:sp>
    </p:spTree>
    <p:extLst>
      <p:ext uri="{BB962C8B-B14F-4D97-AF65-F5344CB8AC3E}">
        <p14:creationId xmlns:p14="http://schemas.microsoft.com/office/powerpoint/2010/main" val="2234561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2778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5486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367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4685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3700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0311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25816124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26029595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32487387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3432684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pPr>
                <a:defRPr/>
              </a:pPr>
              <a:t>‹#›</a:t>
            </a:fld>
            <a:endParaRPr lang="en-US"/>
          </a:p>
        </p:txBody>
      </p:sp>
    </p:spTree>
    <p:extLst>
      <p:ext uri="{BB962C8B-B14F-4D97-AF65-F5344CB8AC3E}">
        <p14:creationId xmlns:p14="http://schemas.microsoft.com/office/powerpoint/2010/main" val="1510235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2298477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4430670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33870010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2635919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36782442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33829210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3916922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pPr>
                <a:defRPr/>
              </a:pPr>
              <a:t>‹#›</a:t>
            </a:fld>
            <a:endParaRPr lang="en-US"/>
          </a:p>
        </p:txBody>
      </p:sp>
    </p:spTree>
    <p:extLst>
      <p:ext uri="{BB962C8B-B14F-4D97-AF65-F5344CB8AC3E}">
        <p14:creationId xmlns:p14="http://schemas.microsoft.com/office/powerpoint/2010/main" val="625750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pPr>
                <a:defRPr/>
              </a:pPr>
              <a:t>‹#›</a:t>
            </a:fld>
            <a:endParaRPr lang="en-US"/>
          </a:p>
        </p:txBody>
      </p:sp>
    </p:spTree>
    <p:extLst>
      <p:ext uri="{BB962C8B-B14F-4D97-AF65-F5344CB8AC3E}">
        <p14:creationId xmlns:p14="http://schemas.microsoft.com/office/powerpoint/2010/main" val="1117712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pPr>
                <a:defRPr/>
              </a:pPr>
              <a:t>‹#›</a:t>
            </a:fld>
            <a:endParaRPr lang="en-US"/>
          </a:p>
        </p:txBody>
      </p:sp>
    </p:spTree>
    <p:extLst>
      <p:ext uri="{BB962C8B-B14F-4D97-AF65-F5344CB8AC3E}">
        <p14:creationId xmlns:p14="http://schemas.microsoft.com/office/powerpoint/2010/main" val="1351648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pPr>
                <a:defRPr/>
              </a:pPr>
              <a:t>‹#›</a:t>
            </a:fld>
            <a:endParaRPr lang="en-US"/>
          </a:p>
        </p:txBody>
      </p:sp>
    </p:spTree>
    <p:extLst>
      <p:ext uri="{BB962C8B-B14F-4D97-AF65-F5344CB8AC3E}">
        <p14:creationId xmlns:p14="http://schemas.microsoft.com/office/powerpoint/2010/main" val="3966413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pPr>
                <a:defRPr/>
              </a:pPr>
              <a:t>‹#›</a:t>
            </a:fld>
            <a:endParaRPr lang="en-US"/>
          </a:p>
        </p:txBody>
      </p:sp>
    </p:spTree>
    <p:extLst>
      <p:ext uri="{BB962C8B-B14F-4D97-AF65-F5344CB8AC3E}">
        <p14:creationId xmlns:p14="http://schemas.microsoft.com/office/powerpoint/2010/main" val="1258120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pPr>
                <a:defRPr/>
              </a:pPr>
              <a:t>‹#›</a:t>
            </a:fld>
            <a:endParaRPr lang="en-US"/>
          </a:p>
        </p:txBody>
      </p:sp>
    </p:spTree>
    <p:extLst>
      <p:ext uri="{BB962C8B-B14F-4D97-AF65-F5344CB8AC3E}">
        <p14:creationId xmlns:p14="http://schemas.microsoft.com/office/powerpoint/2010/main" val="2595771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pPr>
                <a:defRPr/>
              </a:pPr>
              <a:t>‹#›</a:t>
            </a:fld>
            <a:endParaRPr lang="en-US"/>
          </a:p>
        </p:txBody>
      </p:sp>
    </p:spTree>
    <p:extLst>
      <p:ext uri="{BB962C8B-B14F-4D97-AF65-F5344CB8AC3E}">
        <p14:creationId xmlns:p14="http://schemas.microsoft.com/office/powerpoint/2010/main" val="345738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pPr>
                <a:defRPr/>
              </a:pPr>
              <a:t>‹#›</a:t>
            </a:fld>
            <a:endParaRPr lang="en-US"/>
          </a:p>
        </p:txBody>
      </p:sp>
    </p:spTree>
    <p:extLst>
      <p:ext uri="{BB962C8B-B14F-4D97-AF65-F5344CB8AC3E}">
        <p14:creationId xmlns:p14="http://schemas.microsoft.com/office/powerpoint/2010/main" val="1726286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pPr>
                <a:defRPr/>
              </a:pPr>
              <a:t>‹#›</a:t>
            </a:fld>
            <a:endParaRPr lang="en-US"/>
          </a:p>
        </p:txBody>
      </p:sp>
    </p:spTree>
    <p:extLst>
      <p:ext uri="{BB962C8B-B14F-4D97-AF65-F5344CB8AC3E}">
        <p14:creationId xmlns:p14="http://schemas.microsoft.com/office/powerpoint/2010/main" val="4143756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pPr>
                <a:defRPr/>
              </a:pPr>
              <a:t>‹#›</a:t>
            </a:fld>
            <a:endParaRPr lang="en-US"/>
          </a:p>
        </p:txBody>
      </p:sp>
    </p:spTree>
    <p:extLst>
      <p:ext uri="{BB962C8B-B14F-4D97-AF65-F5344CB8AC3E}">
        <p14:creationId xmlns:p14="http://schemas.microsoft.com/office/powerpoint/2010/main" val="3096359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pPr>
                <a:defRPr/>
              </a:pPr>
              <a:t>‹#›</a:t>
            </a:fld>
            <a:endParaRPr lang="en-US"/>
          </a:p>
        </p:txBody>
      </p:sp>
    </p:spTree>
    <p:extLst>
      <p:ext uri="{BB962C8B-B14F-4D97-AF65-F5344CB8AC3E}">
        <p14:creationId xmlns:p14="http://schemas.microsoft.com/office/powerpoint/2010/main" val="361399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5"/>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561 h 272"/>
                  <a:gd name="T4" fmla="*/ 240 w 624"/>
                  <a:gd name="T5" fmla="*/ 3144 h 272"/>
                  <a:gd name="T6" fmla="*/ 624 w 624"/>
                  <a:gd name="T7" fmla="*/ 35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29"/>
                <a:ext cx="632" cy="315"/>
              </a:xfrm>
              <a:custGeom>
                <a:avLst/>
                <a:gdLst>
                  <a:gd name="T0" fmla="*/ 8 w 632"/>
                  <a:gd name="T1" fmla="*/ 13 h 362"/>
                  <a:gd name="T2" fmla="*/ 8 w 632"/>
                  <a:gd name="T3" fmla="*/ 90 h 362"/>
                  <a:gd name="T4" fmla="*/ 248 w 632"/>
                  <a:gd name="T5" fmla="*/ 90 h 362"/>
                  <a:gd name="T6" fmla="*/ 632 w 632"/>
                  <a:gd name="T7" fmla="*/ 90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37 h 317"/>
                  <a:gd name="T4" fmla="*/ 624 w 624"/>
                  <a:gd name="T5" fmla="*/ 13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574 h 317"/>
                  <a:gd name="T4" fmla="*/ 624 w 624"/>
                  <a:gd name="T5" fmla="*/ 35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1" y="1750"/>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3473 h 272"/>
                  <a:gd name="T4" fmla="*/ 240 w 624"/>
                  <a:gd name="T5" fmla="*/ 3070 h 272"/>
                  <a:gd name="T6" fmla="*/ 624 w 624"/>
                  <a:gd name="T7" fmla="*/ 347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362 h 385"/>
                <a:gd name="T2" fmla="*/ 5762 w 5762"/>
                <a:gd name="T3" fmla="*/ 345 h 385"/>
                <a:gd name="T4" fmla="*/ 5762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EB03B29-E359-1246-AB1B-AADDF4BD6BAB}" type="slidenum">
              <a:rPr lang="en-US"/>
              <a:pPr>
                <a:defRPr/>
              </a:pPr>
              <a:t>‹#›</a:t>
            </a:fld>
            <a:endParaRPr lang="en-US"/>
          </a:p>
        </p:txBody>
      </p:sp>
    </p:spTree>
    <p:extLst>
      <p:ext uri="{BB962C8B-B14F-4D97-AF65-F5344CB8AC3E}">
        <p14:creationId xmlns:p14="http://schemas.microsoft.com/office/powerpoint/2010/main" val="2905791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8F04E4E-B7B1-1C44-8F0B-0A491CB39FB5}" type="slidenum">
              <a:rPr lang="en-US"/>
              <a:pPr>
                <a:defRPr/>
              </a:pPr>
              <a:t>‹#›</a:t>
            </a:fld>
            <a:endParaRPr lang="en-US"/>
          </a:p>
        </p:txBody>
      </p:sp>
    </p:spTree>
    <p:extLst>
      <p:ext uri="{BB962C8B-B14F-4D97-AF65-F5344CB8AC3E}">
        <p14:creationId xmlns:p14="http://schemas.microsoft.com/office/powerpoint/2010/main" val="3086890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CF9B4F69-8263-754A-B074-0E2CAFF0B35A}" type="slidenum">
              <a:rPr lang="en-US"/>
              <a:pPr>
                <a:defRPr/>
              </a:pPr>
              <a:t>‹#›</a:t>
            </a:fld>
            <a:endParaRPr lang="en-US"/>
          </a:p>
        </p:txBody>
      </p:sp>
    </p:spTree>
    <p:extLst>
      <p:ext uri="{BB962C8B-B14F-4D97-AF65-F5344CB8AC3E}">
        <p14:creationId xmlns:p14="http://schemas.microsoft.com/office/powerpoint/2010/main" val="3652761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450DA79-52E3-DE46-B51B-543CAC550AAE}" type="slidenum">
              <a:rPr lang="en-US"/>
              <a:pPr>
                <a:defRPr/>
              </a:pPr>
              <a:t>‹#›</a:t>
            </a:fld>
            <a:endParaRPr lang="en-US"/>
          </a:p>
        </p:txBody>
      </p:sp>
    </p:spTree>
    <p:extLst>
      <p:ext uri="{BB962C8B-B14F-4D97-AF65-F5344CB8AC3E}">
        <p14:creationId xmlns:p14="http://schemas.microsoft.com/office/powerpoint/2010/main" val="42444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8066373-CB87-984C-8943-1FF129C9B0D3}" type="slidenum">
              <a:rPr lang="en-US"/>
              <a:pPr>
                <a:defRPr/>
              </a:pPr>
              <a:t>‹#›</a:t>
            </a:fld>
            <a:endParaRPr lang="en-US"/>
          </a:p>
        </p:txBody>
      </p:sp>
    </p:spTree>
    <p:extLst>
      <p:ext uri="{BB962C8B-B14F-4D97-AF65-F5344CB8AC3E}">
        <p14:creationId xmlns:p14="http://schemas.microsoft.com/office/powerpoint/2010/main" val="293785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2AAC422-FC9C-8640-9A7E-C86733F81376}" type="slidenum">
              <a:rPr lang="en-US"/>
              <a:pPr>
                <a:defRPr/>
              </a:pPr>
              <a:t>‹#›</a:t>
            </a:fld>
            <a:endParaRPr lang="en-US"/>
          </a:p>
        </p:txBody>
      </p:sp>
    </p:spTree>
    <p:extLst>
      <p:ext uri="{BB962C8B-B14F-4D97-AF65-F5344CB8AC3E}">
        <p14:creationId xmlns:p14="http://schemas.microsoft.com/office/powerpoint/2010/main" val="544080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AE783E5E-91A4-A041-9326-958BAC0E758C}" type="slidenum">
              <a:rPr lang="en-US"/>
              <a:pPr>
                <a:defRPr/>
              </a:pPr>
              <a:t>‹#›</a:t>
            </a:fld>
            <a:endParaRPr lang="en-US"/>
          </a:p>
        </p:txBody>
      </p:sp>
    </p:spTree>
    <p:extLst>
      <p:ext uri="{BB962C8B-B14F-4D97-AF65-F5344CB8AC3E}">
        <p14:creationId xmlns:p14="http://schemas.microsoft.com/office/powerpoint/2010/main" val="112488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pPr>
                <a:defRPr/>
              </a:pPr>
              <a:t>‹#›</a:t>
            </a:fld>
            <a:endParaRPr lang="en-US"/>
          </a:p>
        </p:txBody>
      </p:sp>
    </p:spTree>
    <p:extLst>
      <p:ext uri="{BB962C8B-B14F-4D97-AF65-F5344CB8AC3E}">
        <p14:creationId xmlns:p14="http://schemas.microsoft.com/office/powerpoint/2010/main" val="1822012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79406770-2033-D040-BE3A-777DE0AB983C}" type="slidenum">
              <a:rPr lang="en-US"/>
              <a:pPr>
                <a:defRPr/>
              </a:pPr>
              <a:t>‹#›</a:t>
            </a:fld>
            <a:endParaRPr lang="en-US"/>
          </a:p>
        </p:txBody>
      </p:sp>
    </p:spTree>
    <p:extLst>
      <p:ext uri="{BB962C8B-B14F-4D97-AF65-F5344CB8AC3E}">
        <p14:creationId xmlns:p14="http://schemas.microsoft.com/office/powerpoint/2010/main" val="2309990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D7EC3BD-E2FE-1648-A11F-BF612C2FC07E}" type="slidenum">
              <a:rPr lang="en-US"/>
              <a:pPr>
                <a:defRPr/>
              </a:pPr>
              <a:t>‹#›</a:t>
            </a:fld>
            <a:endParaRPr lang="en-US"/>
          </a:p>
        </p:txBody>
      </p:sp>
    </p:spTree>
    <p:extLst>
      <p:ext uri="{BB962C8B-B14F-4D97-AF65-F5344CB8AC3E}">
        <p14:creationId xmlns:p14="http://schemas.microsoft.com/office/powerpoint/2010/main" val="389403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CDF20F8-93B7-804D-AFD0-99C92878FDC5}" type="slidenum">
              <a:rPr lang="en-US"/>
              <a:pPr>
                <a:defRPr/>
              </a:pPr>
              <a:t>‹#›</a:t>
            </a:fld>
            <a:endParaRPr lang="en-US"/>
          </a:p>
        </p:txBody>
      </p:sp>
    </p:spTree>
    <p:extLst>
      <p:ext uri="{BB962C8B-B14F-4D97-AF65-F5344CB8AC3E}">
        <p14:creationId xmlns:p14="http://schemas.microsoft.com/office/powerpoint/2010/main" val="411074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5F301904-FD1C-2D46-93D6-D2CD25E3DC1B}" type="slidenum">
              <a:rPr lang="en-US"/>
              <a:pPr>
                <a:defRPr/>
              </a:pPr>
              <a:t>‹#›</a:t>
            </a:fld>
            <a:endParaRPr lang="en-US"/>
          </a:p>
        </p:txBody>
      </p:sp>
    </p:spTree>
    <p:extLst>
      <p:ext uri="{BB962C8B-B14F-4D97-AF65-F5344CB8AC3E}">
        <p14:creationId xmlns:p14="http://schemas.microsoft.com/office/powerpoint/2010/main" val="236710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DDA6D14-D0CC-2D44-AFEF-798D3B6851A1}" type="slidenum">
              <a:rPr lang="en-US"/>
              <a:pPr>
                <a:defRPr/>
              </a:pPr>
              <a:t>‹#›</a:t>
            </a:fld>
            <a:endParaRPr lang="en-US"/>
          </a:p>
        </p:txBody>
      </p:sp>
    </p:spTree>
    <p:extLst>
      <p:ext uri="{BB962C8B-B14F-4D97-AF65-F5344CB8AC3E}">
        <p14:creationId xmlns:p14="http://schemas.microsoft.com/office/powerpoint/2010/main" val="697448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907301-DADE-224C-85F9-0339FAB2C091}" type="slidenum">
              <a:rPr lang="en-US"/>
              <a:pPr>
                <a:defRPr/>
              </a:pPr>
              <a:t>‹#›</a:t>
            </a:fld>
            <a:endParaRPr lang="en-US"/>
          </a:p>
        </p:txBody>
      </p:sp>
    </p:spTree>
    <p:extLst>
      <p:ext uri="{BB962C8B-B14F-4D97-AF65-F5344CB8AC3E}">
        <p14:creationId xmlns:p14="http://schemas.microsoft.com/office/powerpoint/2010/main" val="19856889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AA3823-0EA3-8943-BB85-002670C4551D}" type="slidenum">
              <a:rPr lang="en-US"/>
              <a:pPr>
                <a:defRPr/>
              </a:pPr>
              <a:t>‹#›</a:t>
            </a:fld>
            <a:endParaRPr lang="en-US"/>
          </a:p>
        </p:txBody>
      </p:sp>
    </p:spTree>
    <p:extLst>
      <p:ext uri="{BB962C8B-B14F-4D97-AF65-F5344CB8AC3E}">
        <p14:creationId xmlns:p14="http://schemas.microsoft.com/office/powerpoint/2010/main" val="41955869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7F5613-22FF-1742-90CB-ACCF538F9F0E}" type="slidenum">
              <a:rPr lang="en-US"/>
              <a:pPr>
                <a:defRPr/>
              </a:pPr>
              <a:t>‹#›</a:t>
            </a:fld>
            <a:endParaRPr lang="en-US"/>
          </a:p>
        </p:txBody>
      </p:sp>
    </p:spTree>
    <p:extLst>
      <p:ext uri="{BB962C8B-B14F-4D97-AF65-F5344CB8AC3E}">
        <p14:creationId xmlns:p14="http://schemas.microsoft.com/office/powerpoint/2010/main" val="343598845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1022B9-DFC7-9248-8CCD-1D5C892DDA4D}" type="slidenum">
              <a:rPr lang="en-US"/>
              <a:pPr>
                <a:defRPr/>
              </a:pPr>
              <a:t>‹#›</a:t>
            </a:fld>
            <a:endParaRPr lang="en-US"/>
          </a:p>
        </p:txBody>
      </p:sp>
    </p:spTree>
    <p:extLst>
      <p:ext uri="{BB962C8B-B14F-4D97-AF65-F5344CB8AC3E}">
        <p14:creationId xmlns:p14="http://schemas.microsoft.com/office/powerpoint/2010/main" val="3922707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A10BB2-A608-C544-AC46-3E26C2738759}" type="slidenum">
              <a:rPr lang="en-US"/>
              <a:pPr>
                <a:defRPr/>
              </a:pPr>
              <a:t>‹#›</a:t>
            </a:fld>
            <a:endParaRPr lang="en-US"/>
          </a:p>
        </p:txBody>
      </p:sp>
    </p:spTree>
    <p:extLst>
      <p:ext uri="{BB962C8B-B14F-4D97-AF65-F5344CB8AC3E}">
        <p14:creationId xmlns:p14="http://schemas.microsoft.com/office/powerpoint/2010/main" val="39789450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pPr>
                <a:defRPr/>
              </a:pPr>
              <a:t>‹#›</a:t>
            </a:fld>
            <a:endParaRPr lang="en-US"/>
          </a:p>
        </p:txBody>
      </p:sp>
    </p:spTree>
    <p:extLst>
      <p:ext uri="{BB962C8B-B14F-4D97-AF65-F5344CB8AC3E}">
        <p14:creationId xmlns:p14="http://schemas.microsoft.com/office/powerpoint/2010/main" val="1263561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E22325-0364-034C-A34D-F7245D27852F}" type="slidenum">
              <a:rPr lang="en-US"/>
              <a:pPr>
                <a:defRPr/>
              </a:pPr>
              <a:t>‹#›</a:t>
            </a:fld>
            <a:endParaRPr lang="en-US"/>
          </a:p>
        </p:txBody>
      </p:sp>
    </p:spTree>
    <p:extLst>
      <p:ext uri="{BB962C8B-B14F-4D97-AF65-F5344CB8AC3E}">
        <p14:creationId xmlns:p14="http://schemas.microsoft.com/office/powerpoint/2010/main" val="37393240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1E6A4E-0F40-C943-8FD4-C0D1B1A665D9}" type="slidenum">
              <a:rPr lang="en-US"/>
              <a:pPr>
                <a:defRPr/>
              </a:pPr>
              <a:t>‹#›</a:t>
            </a:fld>
            <a:endParaRPr lang="en-US"/>
          </a:p>
        </p:txBody>
      </p:sp>
    </p:spTree>
    <p:extLst>
      <p:ext uri="{BB962C8B-B14F-4D97-AF65-F5344CB8AC3E}">
        <p14:creationId xmlns:p14="http://schemas.microsoft.com/office/powerpoint/2010/main" val="141305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1309A25-FA88-C34C-9890-FFE95AAB18BE}" type="slidenum">
              <a:rPr lang="en-US"/>
              <a:pPr>
                <a:defRPr/>
              </a:pPr>
              <a:t>‹#›</a:t>
            </a:fld>
            <a:endParaRPr lang="en-US"/>
          </a:p>
        </p:txBody>
      </p:sp>
    </p:spTree>
    <p:extLst>
      <p:ext uri="{BB962C8B-B14F-4D97-AF65-F5344CB8AC3E}">
        <p14:creationId xmlns:p14="http://schemas.microsoft.com/office/powerpoint/2010/main" val="9084980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1E6253-BA10-1841-97C5-99C09B9A6C5E}" type="slidenum">
              <a:rPr lang="en-US"/>
              <a:pPr>
                <a:defRPr/>
              </a:pPr>
              <a:t>‹#›</a:t>
            </a:fld>
            <a:endParaRPr lang="en-US"/>
          </a:p>
        </p:txBody>
      </p:sp>
    </p:spTree>
    <p:extLst>
      <p:ext uri="{BB962C8B-B14F-4D97-AF65-F5344CB8AC3E}">
        <p14:creationId xmlns:p14="http://schemas.microsoft.com/office/powerpoint/2010/main" val="31342397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9C72472-7C96-9545-B1C7-B84BDF176180}" type="slidenum">
              <a:rPr lang="en-US"/>
              <a:pPr>
                <a:defRPr/>
              </a:pPr>
              <a:t>‹#›</a:t>
            </a:fld>
            <a:endParaRPr lang="en-US"/>
          </a:p>
        </p:txBody>
      </p:sp>
    </p:spTree>
    <p:extLst>
      <p:ext uri="{BB962C8B-B14F-4D97-AF65-F5344CB8AC3E}">
        <p14:creationId xmlns:p14="http://schemas.microsoft.com/office/powerpoint/2010/main" val="4604801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409391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2282048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47370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07238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04092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pPr>
                <a:defRPr/>
              </a:pPr>
              <a:t>‹#›</a:t>
            </a:fld>
            <a:endParaRPr lang="en-US"/>
          </a:p>
        </p:txBody>
      </p:sp>
    </p:spTree>
    <p:extLst>
      <p:ext uri="{BB962C8B-B14F-4D97-AF65-F5344CB8AC3E}">
        <p14:creationId xmlns:p14="http://schemas.microsoft.com/office/powerpoint/2010/main" val="3000139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21837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17862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86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23684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20743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84812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14876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76006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63434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804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pPr>
                <a:defRPr/>
              </a:pPr>
              <a:t>‹#›</a:t>
            </a:fld>
            <a:endParaRPr lang="en-US"/>
          </a:p>
        </p:txBody>
      </p:sp>
    </p:spTree>
    <p:extLst>
      <p:ext uri="{BB962C8B-B14F-4D97-AF65-F5344CB8AC3E}">
        <p14:creationId xmlns:p14="http://schemas.microsoft.com/office/powerpoint/2010/main" val="1055213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0D0F1F-C09E-D04A-9F68-5525B9C1B2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7550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42F7F-5327-1D4A-A82D-1DA7FCA68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536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E242FD-081A-5D4A-B8A6-D95EB17AAE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220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7CEBE7-825D-9747-8DD3-28EE17F033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8785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C23D07B-D4C7-194D-918D-5C86CB4EB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7776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2CF2D-EEF6-AB44-9F70-9FF61BB6C2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4311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237F27-C42A-1C4C-B3ED-ACCFC03BE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9271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901A9D-5DCC-8E4D-B8A2-ECB3B59872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9234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ED652C-B65B-D541-B56F-E8DC95AEC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158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270237-B254-9A40-A8D7-CF771F7852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903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pPr>
                <a:defRPr/>
              </a:pPr>
              <a:t>‹#›</a:t>
            </a:fld>
            <a:endParaRPr lang="en-US"/>
          </a:p>
        </p:txBody>
      </p:sp>
    </p:spTree>
    <p:extLst>
      <p:ext uri="{BB962C8B-B14F-4D97-AF65-F5344CB8AC3E}">
        <p14:creationId xmlns:p14="http://schemas.microsoft.com/office/powerpoint/2010/main" val="263512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A92530-6234-FE46-AF72-EC1D81779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3591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45972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25615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1373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4029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1027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747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40846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077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4645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pPr>
                <a:defRPr/>
              </a:pPr>
              <a:t>‹#›</a:t>
            </a:fld>
            <a:endParaRPr lang="en-US"/>
          </a:p>
        </p:txBody>
      </p:sp>
    </p:spTree>
    <p:extLst>
      <p:ext uri="{BB962C8B-B14F-4D97-AF65-F5344CB8AC3E}">
        <p14:creationId xmlns:p14="http://schemas.microsoft.com/office/powerpoint/2010/main" val="28561464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81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91962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24391956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74169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1749059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3135635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228173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456697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4381585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392875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pPr>
                <a:defRPr/>
              </a:pPr>
              <a:t>‹#›</a:t>
            </a:fld>
            <a:endParaRPr lang="en-US"/>
          </a:p>
        </p:txBody>
      </p:sp>
    </p:spTree>
    <p:extLst>
      <p:ext uri="{BB962C8B-B14F-4D97-AF65-F5344CB8AC3E}">
        <p14:creationId xmlns:p14="http://schemas.microsoft.com/office/powerpoint/2010/main" val="1727691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6705222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198240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7216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7652112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44781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0575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0558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5648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7220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49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ea typeface="Arial"/>
              <a:cs typeface="Aria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ea typeface="Arial"/>
              <a:cs typeface="Aria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239710"/>
      </p:ext>
    </p:extLst>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ea typeface="Arial"/>
              <a:cs typeface="Arial"/>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ea typeface="Arial"/>
              <a:cs typeface="Arial"/>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629943"/>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pPr>
                <a:defRPr/>
              </a:pPr>
              <a:t>‹#›</a:t>
            </a:fld>
            <a:endParaRPr lang="en-US"/>
          </a:p>
        </p:txBody>
      </p:sp>
    </p:spTree>
    <p:extLst>
      <p:ext uri="{BB962C8B-B14F-4D97-AF65-F5344CB8AC3E}">
        <p14:creationId xmlns:p14="http://schemas.microsoft.com/office/powerpoint/2010/main" val="3435815168"/>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4763"/>
            <a:ext cx="1063625" cy="6858001"/>
            <a:chOff x="0" y="-3"/>
            <a:chExt cx="670" cy="4320"/>
          </a:xfrm>
        </p:grpSpPr>
        <p:grpSp>
          <p:nvGrpSpPr>
            <p:cNvPr id="51208" name="Group 3"/>
            <p:cNvGrpSpPr>
              <a:grpSpLocks/>
            </p:cNvGrpSpPr>
            <p:nvPr/>
          </p:nvGrpSpPr>
          <p:grpSpPr bwMode="auto">
            <a:xfrm rot="16200000" flipH="1">
              <a:off x="-1815" y="1838"/>
              <a:ext cx="4320" cy="638"/>
              <a:chOff x="-2" y="1562"/>
              <a:chExt cx="5762" cy="638"/>
            </a:xfrm>
          </p:grpSpPr>
          <p:sp>
            <p:nvSpPr>
              <p:cNvPr id="51211" name="Freeform 4"/>
              <p:cNvSpPr>
                <a:spLocks/>
              </p:cNvSpPr>
              <p:nvPr/>
            </p:nvSpPr>
            <p:spPr bwMode="ltGray">
              <a:xfrm rot="-5400000">
                <a:off x="2548" y="-993"/>
                <a:ext cx="624" cy="5746"/>
              </a:xfrm>
              <a:custGeom>
                <a:avLst/>
                <a:gdLst>
                  <a:gd name="T0" fmla="*/ 0 w 1000"/>
                  <a:gd name="T1" fmla="*/ 0 h 720"/>
                  <a:gd name="T2" fmla="*/ 0 w 1000"/>
                  <a:gd name="T3" fmla="*/ 2147483647 h 720"/>
                  <a:gd name="T4" fmla="*/ 14 w 1000"/>
                  <a:gd name="T5" fmla="*/ 2147483647 h 720"/>
                  <a:gd name="T6" fmla="*/ 1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2" name="Freeform 5"/>
              <p:cNvSpPr>
                <a:spLocks/>
              </p:cNvSpPr>
              <p:nvPr/>
            </p:nvSpPr>
            <p:spPr bwMode="ltGray">
              <a:xfrm rot="-5400000">
                <a:off x="1313" y="1670"/>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3" name="Freeform 6"/>
              <p:cNvSpPr>
                <a:spLocks/>
              </p:cNvSpPr>
              <p:nvPr/>
            </p:nvSpPr>
            <p:spPr bwMode="ltGray">
              <a:xfrm rot="-5400000">
                <a:off x="974" y="1669"/>
                <a:ext cx="624" cy="424"/>
              </a:xfrm>
              <a:custGeom>
                <a:avLst/>
                <a:gdLst>
                  <a:gd name="T0" fmla="*/ 0 w 624"/>
                  <a:gd name="T1" fmla="*/ 0 h 317"/>
                  <a:gd name="T2" fmla="*/ 0 w 624"/>
                  <a:gd name="T3" fmla="*/ 3728 h 317"/>
                  <a:gd name="T4" fmla="*/ 624 w 624"/>
                  <a:gd name="T5" fmla="*/ 37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4" name="Freeform 7"/>
              <p:cNvSpPr>
                <a:spLocks/>
              </p:cNvSpPr>
              <p:nvPr/>
            </p:nvSpPr>
            <p:spPr bwMode="ltGray">
              <a:xfrm rot="-5400000">
                <a:off x="-65" y="1753"/>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5" name="Freeform 8"/>
              <p:cNvSpPr>
                <a:spLocks/>
              </p:cNvSpPr>
              <p:nvPr/>
            </p:nvSpPr>
            <p:spPr bwMode="ltGray">
              <a:xfrm rot="-5400000">
                <a:off x="654" y="1734"/>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6" name="Freeform 9"/>
              <p:cNvSpPr>
                <a:spLocks/>
              </p:cNvSpPr>
              <p:nvPr/>
            </p:nvSpPr>
            <p:spPr bwMode="ltGray">
              <a:xfrm rot="-5400000">
                <a:off x="435" y="1701"/>
                <a:ext cx="624" cy="364"/>
              </a:xfrm>
              <a:custGeom>
                <a:avLst/>
                <a:gdLst>
                  <a:gd name="T0" fmla="*/ 0 w 624"/>
                  <a:gd name="T1" fmla="*/ 0 h 272"/>
                  <a:gd name="T2" fmla="*/ 0 w 624"/>
                  <a:gd name="T3" fmla="*/ 3747 h 272"/>
                  <a:gd name="T4" fmla="*/ 240 w 624"/>
                  <a:gd name="T5" fmla="*/ 3300 h 272"/>
                  <a:gd name="T6" fmla="*/ 624 w 624"/>
                  <a:gd name="T7" fmla="*/ 374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7" name="Freeform 10"/>
              <p:cNvSpPr>
                <a:spLocks/>
              </p:cNvSpPr>
              <p:nvPr/>
            </p:nvSpPr>
            <p:spPr bwMode="ltGray">
              <a:xfrm rot="-5400000">
                <a:off x="145" y="1727"/>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8" name="Freeform 11"/>
              <p:cNvSpPr>
                <a:spLocks/>
              </p:cNvSpPr>
              <p:nvPr/>
            </p:nvSpPr>
            <p:spPr bwMode="ltGray">
              <a:xfrm rot="-5400000">
                <a:off x="3200" y="1657"/>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19" name="Freeform 12"/>
              <p:cNvSpPr>
                <a:spLocks/>
              </p:cNvSpPr>
              <p:nvPr/>
            </p:nvSpPr>
            <p:spPr bwMode="ltGray">
              <a:xfrm rot="-5400000">
                <a:off x="2870" y="1660"/>
                <a:ext cx="624" cy="421"/>
              </a:xfrm>
              <a:custGeom>
                <a:avLst/>
                <a:gdLst>
                  <a:gd name="T0" fmla="*/ 0 w 624"/>
                  <a:gd name="T1" fmla="*/ 0 h 317"/>
                  <a:gd name="T2" fmla="*/ 0 w 624"/>
                  <a:gd name="T3" fmla="*/ 3490 h 317"/>
                  <a:gd name="T4" fmla="*/ 624 w 624"/>
                  <a:gd name="T5" fmla="*/ 349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0" name="Freeform 13"/>
              <p:cNvSpPr>
                <a:spLocks/>
              </p:cNvSpPr>
              <p:nvPr/>
            </p:nvSpPr>
            <p:spPr bwMode="ltGray">
              <a:xfrm rot="-5400000">
                <a:off x="1824" y="1747"/>
                <a:ext cx="624" cy="256"/>
              </a:xfrm>
              <a:custGeom>
                <a:avLst/>
                <a:gdLst>
                  <a:gd name="T0" fmla="*/ 0 w 624"/>
                  <a:gd name="T1" fmla="*/ 2 h 370"/>
                  <a:gd name="T2" fmla="*/ 0 w 624"/>
                  <a:gd name="T3" fmla="*/ 12 h 370"/>
                  <a:gd name="T4" fmla="*/ 624 w 624"/>
                  <a:gd name="T5" fmla="*/ 12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1" name="Freeform 14"/>
              <p:cNvSpPr>
                <a:spLocks/>
              </p:cNvSpPr>
              <p:nvPr/>
            </p:nvSpPr>
            <p:spPr bwMode="ltGray">
              <a:xfrm rot="-5400000">
                <a:off x="2542" y="1725"/>
                <a:ext cx="624" cy="292"/>
              </a:xfrm>
              <a:custGeom>
                <a:avLst/>
                <a:gdLst>
                  <a:gd name="T0" fmla="*/ 0 w 624"/>
                  <a:gd name="T1" fmla="*/ 0 h 317"/>
                  <a:gd name="T2" fmla="*/ 0 w 624"/>
                  <a:gd name="T3" fmla="*/ 131 h 317"/>
                  <a:gd name="T4" fmla="*/ 624 w 624"/>
                  <a:gd name="T5" fmla="*/ 13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2" name="Freeform 15"/>
              <p:cNvSpPr>
                <a:spLocks/>
              </p:cNvSpPr>
              <p:nvPr/>
            </p:nvSpPr>
            <p:spPr bwMode="ltGray">
              <a:xfrm rot="-5400000">
                <a:off x="2324" y="1695"/>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3" name="Freeform 16"/>
              <p:cNvSpPr>
                <a:spLocks/>
              </p:cNvSpPr>
              <p:nvPr/>
            </p:nvSpPr>
            <p:spPr bwMode="ltGray">
              <a:xfrm rot="-5400000">
                <a:off x="2033" y="1721"/>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4" name="Freeform 17"/>
              <p:cNvSpPr>
                <a:spLocks/>
              </p:cNvSpPr>
              <p:nvPr/>
            </p:nvSpPr>
            <p:spPr bwMode="ltGray">
              <a:xfrm rot="-5400000">
                <a:off x="4068" y="1662"/>
                <a:ext cx="624" cy="420"/>
              </a:xfrm>
              <a:custGeom>
                <a:avLst/>
                <a:gdLst>
                  <a:gd name="T0" fmla="*/ 0 w 624"/>
                  <a:gd name="T1" fmla="*/ 0 h 317"/>
                  <a:gd name="T2" fmla="*/ 0 w 624"/>
                  <a:gd name="T3" fmla="*/ 3416 h 317"/>
                  <a:gd name="T4" fmla="*/ 624 w 624"/>
                  <a:gd name="T5" fmla="*/ 341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5" name="Freeform 18"/>
              <p:cNvSpPr>
                <a:spLocks/>
              </p:cNvSpPr>
              <p:nvPr/>
            </p:nvSpPr>
            <p:spPr bwMode="ltGray">
              <a:xfrm rot="-5400000">
                <a:off x="3721" y="1664"/>
                <a:ext cx="624" cy="423"/>
              </a:xfrm>
              <a:custGeom>
                <a:avLst/>
                <a:gdLst>
                  <a:gd name="T0" fmla="*/ 0 w 624"/>
                  <a:gd name="T1" fmla="*/ 0 h 317"/>
                  <a:gd name="T2" fmla="*/ 0 w 624"/>
                  <a:gd name="T3" fmla="*/ 3647 h 317"/>
                  <a:gd name="T4" fmla="*/ 624 w 624"/>
                  <a:gd name="T5" fmla="*/ 364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6" name="Freeform 19"/>
              <p:cNvSpPr>
                <a:spLocks/>
              </p:cNvSpPr>
              <p:nvPr/>
            </p:nvSpPr>
            <p:spPr bwMode="ltGray">
              <a:xfrm rot="-5400000">
                <a:off x="4568" y="1743"/>
                <a:ext cx="624" cy="255"/>
              </a:xfrm>
              <a:custGeom>
                <a:avLst/>
                <a:gdLst>
                  <a:gd name="T0" fmla="*/ 0 w 624"/>
                  <a:gd name="T1" fmla="*/ 2 h 370"/>
                  <a:gd name="T2" fmla="*/ 0 w 624"/>
                  <a:gd name="T3" fmla="*/ 11 h 370"/>
                  <a:gd name="T4" fmla="*/ 624 w 624"/>
                  <a:gd name="T5" fmla="*/ 11 h 370"/>
                  <a:gd name="T6" fmla="*/ 624 w 624"/>
                  <a:gd name="T7" fmla="*/ 2 h 370"/>
                  <a:gd name="T8" fmla="*/ 384 w 624"/>
                  <a:gd name="T9" fmla="*/ 1 h 370"/>
                  <a:gd name="T10" fmla="*/ 0 w 624"/>
                  <a:gd name="T11" fmla="*/ 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7"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8" name="Freeform 21"/>
              <p:cNvSpPr>
                <a:spLocks/>
              </p:cNvSpPr>
              <p:nvPr/>
            </p:nvSpPr>
            <p:spPr bwMode="ltGray">
              <a:xfrm rot="-5400000">
                <a:off x="5073" y="1687"/>
                <a:ext cx="624" cy="360"/>
              </a:xfrm>
              <a:custGeom>
                <a:avLst/>
                <a:gdLst>
                  <a:gd name="T0" fmla="*/ 0 w 624"/>
                  <a:gd name="T1" fmla="*/ 0 h 272"/>
                  <a:gd name="T2" fmla="*/ 0 w 624"/>
                  <a:gd name="T3" fmla="*/ 3388 h 272"/>
                  <a:gd name="T4" fmla="*/ 240 w 624"/>
                  <a:gd name="T5" fmla="*/ 2990 h 272"/>
                  <a:gd name="T6" fmla="*/ 624 w 624"/>
                  <a:gd name="T7" fmla="*/ 3388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1229" name="Freeform 22"/>
              <p:cNvSpPr>
                <a:spLocks/>
              </p:cNvSpPr>
              <p:nvPr/>
            </p:nvSpPr>
            <p:spPr bwMode="ltGray">
              <a:xfrm rot="-5400000">
                <a:off x="4786" y="1713"/>
                <a:ext cx="632" cy="316"/>
              </a:xfrm>
              <a:custGeom>
                <a:avLst/>
                <a:gdLst>
                  <a:gd name="T0" fmla="*/ 8 w 632"/>
                  <a:gd name="T1" fmla="*/ 13 h 362"/>
                  <a:gd name="T2" fmla="*/ 8 w 632"/>
                  <a:gd name="T3" fmla="*/ 93 h 362"/>
                  <a:gd name="T4" fmla="*/ 248 w 632"/>
                  <a:gd name="T5" fmla="*/ 93 h 362"/>
                  <a:gd name="T6" fmla="*/ 632 w 632"/>
                  <a:gd name="T7" fmla="*/ 93 h 362"/>
                  <a:gd name="T8" fmla="*/ 632 w 632"/>
                  <a:gd name="T9" fmla="*/ 13 h 362"/>
                  <a:gd name="T10" fmla="*/ 104 w 632"/>
                  <a:gd name="T11" fmla="*/ 13 h 362"/>
                  <a:gd name="T12" fmla="*/ 8 w 632"/>
                  <a:gd name="T13" fmla="*/ 1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1209" name="Freeform 23"/>
            <p:cNvSpPr>
              <a:spLocks/>
            </p:cNvSpPr>
            <p:nvPr/>
          </p:nvSpPr>
          <p:spPr bwMode="ltGray">
            <a:xfrm rot="16200000" flipH="1">
              <a:off x="-1954" y="1951"/>
              <a:ext cx="4320" cy="412"/>
            </a:xfrm>
            <a:custGeom>
              <a:avLst/>
              <a:gdLst>
                <a:gd name="T0" fmla="*/ 0 w 5762"/>
                <a:gd name="T1" fmla="*/ 362 h 385"/>
                <a:gd name="T2" fmla="*/ 431 w 5762"/>
                <a:gd name="T3" fmla="*/ 345 h 385"/>
                <a:gd name="T4" fmla="*/ 431 w 5762"/>
                <a:gd name="T5" fmla="*/ 4 h 385"/>
                <a:gd name="T6" fmla="*/ 0 w 5762"/>
                <a:gd name="T7" fmla="*/ 0 h 385"/>
                <a:gd name="T8" fmla="*/ 0 w 5762"/>
                <a:gd name="T9" fmla="*/ 36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1210" name="Freeform 24"/>
            <p:cNvSpPr>
              <a:spLocks/>
            </p:cNvSpPr>
            <p:nvPr/>
          </p:nvSpPr>
          <p:spPr bwMode="ltGray">
            <a:xfrm rot="16200000" flipH="1">
              <a:off x="-1584" y="2062"/>
              <a:ext cx="4319" cy="189"/>
            </a:xfrm>
            <a:custGeom>
              <a:avLst/>
              <a:gdLst>
                <a:gd name="T0" fmla="*/ 0 w 5761"/>
                <a:gd name="T1" fmla="*/ 28 h 189"/>
                <a:gd name="T2" fmla="*/ 431 w 5761"/>
                <a:gd name="T3" fmla="*/ 0 h 189"/>
                <a:gd name="T4" fmla="*/ 43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12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ea typeface="ＭＳ Ｐゴシック" charset="-128"/>
                <a:cs typeface="ＭＳ Ｐゴシック" charset="-128"/>
              </a:defRPr>
            </a:lvl1pPr>
          </a:lstStyle>
          <a:p>
            <a:pPr>
              <a:defRPr/>
            </a:pPr>
            <a:endParaRPr lang="en-US"/>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ea typeface="ＭＳ Ｐゴシック" charset="-128"/>
                <a:cs typeface="ＭＳ Ｐゴシック" charset="-128"/>
              </a:defRPr>
            </a:lvl1pPr>
          </a:lstStyle>
          <a:p>
            <a:pPr>
              <a:defRPr/>
            </a:pPr>
            <a:endParaRPr lang="en-US"/>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pPr>
              <a:defRPr/>
            </a:pPr>
            <a:fld id="{F57BFD79-AA9E-E944-A6ED-E8B1F44972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66"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F57BF51-710C-E141-9D73-46A7A68500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8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3" r:id="rId1"/>
    <p:sldLayoutId id="214748499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905217727"/>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44C0598C-A58F-E448-B4CF-D3D59A859C8C}"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3464927340"/>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84861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8067193"/>
      </p:ext>
    </p:extLst>
  </p:cSld>
  <p:clrMap bg1="dk2" tx1="lt1" bg2="dk1" tx2="lt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 id="214748506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7.xml"/><Relationship Id="rId1" Type="http://schemas.openxmlformats.org/officeDocument/2006/relationships/themeOverride" Target="../theme/themeOverride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7.xml"/><Relationship Id="rId1" Type="http://schemas.openxmlformats.org/officeDocument/2006/relationships/themeOverride" Target="../theme/themeOverride7.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8.xml"/><Relationship Id="rId1" Type="http://schemas.openxmlformats.org/officeDocument/2006/relationships/themeOverride" Target="../theme/themeOverride8.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93.xml"/><Relationship Id="rId4" Type="http://schemas.openxmlformats.org/officeDocument/2006/relationships/chart" Target="../charts/chart4.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5.xml"/><Relationship Id="rId1" Type="http://schemas.openxmlformats.org/officeDocument/2006/relationships/themeOverride" Target="../theme/themeOverride9.xml"/><Relationship Id="rId5" Type="http://schemas.openxmlformats.org/officeDocument/2006/relationships/image" Target="../media/image42.emf"/><Relationship Id="rId4" Type="http://schemas.openxmlformats.org/officeDocument/2006/relationships/image" Target="../media/image47.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1.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7.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22.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122.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122.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12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122.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4.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5.xml"/><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8.xml"/><Relationship Id="rId1" Type="http://schemas.openxmlformats.org/officeDocument/2006/relationships/themeOverride" Target="../theme/themeOverr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7.xml"/><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4.xml"/><Relationship Id="rId1" Type="http://schemas.openxmlformats.org/officeDocument/2006/relationships/themeOverride" Target="../theme/themeOverride11.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44.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8" descr="forgivenes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6" name="Rectangle 7"/>
          <p:cNvSpPr>
            <a:spLocks noGrp="1" noChangeArrowheads="1"/>
          </p:cNvSpPr>
          <p:nvPr>
            <p:ph type="title" idx="4294967295"/>
          </p:nvPr>
        </p:nvSpPr>
        <p:spPr>
          <a:xfrm>
            <a:off x="5004048" y="2636912"/>
            <a:ext cx="3573091" cy="2757264"/>
          </a:xfrm>
        </p:spPr>
        <p:txBody>
          <a:bodyPr/>
          <a:lstStyle/>
          <a:p>
            <a:pPr algn="ctr" eaLnBrk="1" hangingPunct="1"/>
            <a:r>
              <a:rPr lang="ar-JO" sz="4800" b="1" dirty="0">
                <a:solidFill>
                  <a:schemeClr val="bg1"/>
                </a:solidFill>
                <a:latin typeface="Arial" charset="0"/>
                <a:ea typeface="ＭＳ Ｐゴシック" charset="0"/>
                <a:cs typeface="Arial" charset="0"/>
              </a:rPr>
              <a:t>تغفر</a:t>
            </a:r>
            <a:br>
              <a:rPr lang="ar-JO" sz="4800" b="1" dirty="0">
                <a:solidFill>
                  <a:schemeClr val="bg1"/>
                </a:solidFill>
                <a:latin typeface="Arial" charset="0"/>
                <a:ea typeface="ＭＳ Ｐゴシック" charset="0"/>
                <a:cs typeface="Arial" charset="0"/>
              </a:rPr>
            </a:br>
            <a:r>
              <a:rPr lang="ar-JO" sz="4800" b="1" dirty="0">
                <a:solidFill>
                  <a:schemeClr val="bg1"/>
                </a:solidFill>
                <a:latin typeface="Arial" charset="0"/>
                <a:ea typeface="ＭＳ Ｐゴシック" charset="0"/>
                <a:cs typeface="Arial" charset="0"/>
              </a:rPr>
              <a:t>أو </a:t>
            </a:r>
            <a:br>
              <a:rPr lang="ar-JO" sz="4800" b="1" dirty="0">
                <a:solidFill>
                  <a:schemeClr val="bg1"/>
                </a:solidFill>
                <a:latin typeface="Arial" charset="0"/>
                <a:ea typeface="ＭＳ Ｐゴシック" charset="0"/>
                <a:cs typeface="Arial" charset="0"/>
              </a:rPr>
            </a:br>
            <a:r>
              <a:rPr lang="ar-JO" sz="4800" b="1" dirty="0">
                <a:solidFill>
                  <a:schemeClr val="bg1"/>
                </a:solidFill>
                <a:latin typeface="Arial" charset="0"/>
                <a:ea typeface="ＭＳ Ｐゴシック" charset="0"/>
                <a:cs typeface="Arial" charset="0"/>
              </a:rPr>
              <a:t>لا تغفر</a:t>
            </a:r>
            <a:endParaRPr lang="en-US" sz="3200" b="1" dirty="0">
              <a:solidFill>
                <a:schemeClr val="bg1"/>
              </a:solidFill>
              <a:latin typeface="Arial" charset="0"/>
              <a:ea typeface="ＭＳ Ｐゴシック" charset="0"/>
              <a:cs typeface="Arial" charset="0"/>
            </a:endParaRPr>
          </a:p>
        </p:txBody>
      </p:sp>
      <p:sp>
        <p:nvSpPr>
          <p:cNvPr id="113667" name="WordArt 5"/>
          <p:cNvSpPr>
            <a:spLocks noChangeArrowheads="1" noChangeShapeType="1" noTextEdit="1"/>
          </p:cNvSpPr>
          <p:nvPr/>
        </p:nvSpPr>
        <p:spPr bwMode="auto">
          <a:xfrm>
            <a:off x="755576" y="1124744"/>
            <a:ext cx="2743200" cy="990600"/>
          </a:xfrm>
          <a:prstGeom prst="rect">
            <a:avLst/>
          </a:prstGeom>
        </p:spPr>
        <p:txBody>
          <a:bodyPr wrap="none" fromWordArt="1">
            <a:prstTxWarp prst="textPlain">
              <a:avLst>
                <a:gd name="adj" fmla="val 50000"/>
              </a:avLst>
            </a:prstTxWarp>
          </a:bodyPr>
          <a:lstStyle/>
          <a:p>
            <a:pPr algn="ctr"/>
            <a:r>
              <a:rPr lang="ar-JO"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rPr>
              <a:t>فليمون</a:t>
            </a:r>
            <a:endParaRPr lang="en-US" sz="3600" kern="10" spc="720" normalizeH="1" dirty="0">
              <a:ln w="19050" cap="sq">
                <a:solidFill>
                  <a:srgbClr val="99CCFF"/>
                </a:solidFill>
                <a:round/>
                <a:headEnd type="none" w="sm" len="sm"/>
                <a:tailEnd type="none" w="sm" len="sm"/>
              </a:ln>
              <a:solidFill>
                <a:srgbClr val="FF0000"/>
              </a:solidFill>
              <a:effectLst>
                <a:outerShdw blurRad="63500" dist="38099" dir="2700000" algn="ctr" rotWithShape="0">
                  <a:srgbClr val="990000">
                    <a:alpha val="74997"/>
                  </a:srgbClr>
                </a:outerShdw>
              </a:effectLst>
              <a:latin typeface="Impact"/>
              <a:ea typeface="Impact"/>
              <a:cs typeface="Impact"/>
            </a:endParaRPr>
          </a:p>
        </p:txBody>
      </p:sp>
      <p:sp>
        <p:nvSpPr>
          <p:cNvPr id="6" name="Rectangle 5"/>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 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b="1" dirty="0">
                <a:solidFill>
                  <a:srgbClr val="FFFFFF"/>
                </a:solidFill>
                <a:effectLst>
                  <a:glow rad="165100">
                    <a:schemeClr val="tx1">
                      <a:alpha val="99000"/>
                    </a:schemeClr>
                  </a:glow>
                </a:effectLst>
              </a:rPr>
              <a:t>أعداد أسفار الإصحاح الواحد في العهد الجديد</a:t>
            </a:r>
            <a:endParaRPr lang="en-US" sz="40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987421"/>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algn="ctr"/>
              <a:r>
                <a:rPr lang="ar-SA" b="1" dirty="0">
                  <a:solidFill>
                    <a:schemeClr val="bg1"/>
                  </a:solidFill>
                </a:rPr>
                <a:t>فليمون</a:t>
              </a:r>
              <a:endParaRPr lang="en-US" b="1" dirty="0">
                <a:solidFill>
                  <a:schemeClr val="bg1"/>
                </a:solidFill>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algn="ctr"/>
              <a:r>
                <a:rPr lang="ar-SA" b="1" dirty="0">
                  <a:solidFill>
                    <a:schemeClr val="bg1"/>
                  </a:solidFill>
                </a:rPr>
                <a:t>2 يوحنا</a:t>
              </a:r>
              <a:endParaRPr lang="en-US" b="1" dirty="0">
                <a:solidFill>
                  <a:schemeClr val="bg1"/>
                </a:solidFill>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algn="ctr"/>
              <a:r>
                <a:rPr lang="ar-SA" b="1" dirty="0">
                  <a:solidFill>
                    <a:schemeClr val="bg1"/>
                  </a:solidFill>
                </a:rPr>
                <a:t>3 يوحنا</a:t>
              </a:r>
              <a:endParaRPr lang="en-US" b="1" dirty="0">
                <a:solidFill>
                  <a:schemeClr val="bg1"/>
                </a:solidFill>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algn="ctr"/>
              <a:r>
                <a:rPr lang="ar-SA" b="1" dirty="0">
                  <a:solidFill>
                    <a:schemeClr val="bg1"/>
                  </a:solidFill>
                </a:rPr>
                <a:t>يهوذا</a:t>
              </a:r>
              <a:endParaRPr lang="en-US" b="1" dirty="0">
                <a:solidFill>
                  <a:schemeClr val="bg1"/>
                </a:solidFill>
              </a:endParaRPr>
            </a:p>
          </p:txBody>
        </p:sp>
      </p:gr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ar-JO" sz="4800" b="1" dirty="0">
                <a:solidFill>
                  <a:srgbClr val="FFFFFF"/>
                </a:solidFill>
                <a:effectLst>
                  <a:glow rad="165100">
                    <a:schemeClr val="tx1">
                      <a:alpha val="99000"/>
                    </a:schemeClr>
                  </a:glow>
                </a:effectLst>
              </a:rPr>
              <a:t>رسائل العهد الجديد</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a:extLst>
              <a:ext uri="{FF2B5EF4-FFF2-40B4-BE49-F238E27FC236}">
                <a16:creationId xmlns:a16="http://schemas.microsoft.com/office/drawing/2014/main" id="{091B8088-5BF7-8D42-8F30-5FDEE52DCD5F}"/>
              </a:ext>
            </a:extLst>
          </p:cNvPr>
          <p:cNvGrpSpPr/>
          <p:nvPr/>
        </p:nvGrpSpPr>
        <p:grpSpPr>
          <a:xfrm>
            <a:off x="1547664" y="5987421"/>
            <a:ext cx="6552727" cy="461665"/>
            <a:chOff x="1547664" y="5987421"/>
            <a:chExt cx="6552727" cy="461665"/>
          </a:xfrm>
        </p:grpSpPr>
        <p:sp>
          <p:nvSpPr>
            <p:cNvPr id="7" name="TextBox 6">
              <a:extLst>
                <a:ext uri="{FF2B5EF4-FFF2-40B4-BE49-F238E27FC236}">
                  <a16:creationId xmlns:a16="http://schemas.microsoft.com/office/drawing/2014/main" id="{412167FD-5F6F-EB4F-B84D-34053C6CAC2E}"/>
                </a:ext>
              </a:extLst>
            </p:cNvPr>
            <p:cNvSpPr txBox="1"/>
            <p:nvPr/>
          </p:nvSpPr>
          <p:spPr>
            <a:xfrm>
              <a:off x="1547664" y="5987421"/>
              <a:ext cx="1728192" cy="461665"/>
            </a:xfrm>
            <a:prstGeom prst="rect">
              <a:avLst/>
            </a:prstGeom>
            <a:solidFill>
              <a:schemeClr val="tx1"/>
            </a:solidFill>
          </p:spPr>
          <p:txBody>
            <a:bodyPr wrap="square" rtlCol="0">
              <a:spAutoFit/>
            </a:bodyPr>
            <a:lstStyle/>
            <a:p>
              <a:pPr algn="ctr"/>
              <a:r>
                <a:rPr lang="ar-SA" b="1" dirty="0">
                  <a:solidFill>
                    <a:schemeClr val="bg1"/>
                  </a:solidFill>
                </a:rPr>
                <a:t>فليمون</a:t>
              </a:r>
              <a:endParaRPr lang="en-US" b="1" dirty="0">
                <a:solidFill>
                  <a:schemeClr val="bg1"/>
                </a:solidFill>
              </a:endParaRPr>
            </a:p>
          </p:txBody>
        </p:sp>
        <p:sp>
          <p:nvSpPr>
            <p:cNvPr id="8" name="TextBox 7">
              <a:extLst>
                <a:ext uri="{FF2B5EF4-FFF2-40B4-BE49-F238E27FC236}">
                  <a16:creationId xmlns:a16="http://schemas.microsoft.com/office/drawing/2014/main" id="{D5DACFA9-294D-FF42-A80B-926F0BED5F99}"/>
                </a:ext>
              </a:extLst>
            </p:cNvPr>
            <p:cNvSpPr txBox="1"/>
            <p:nvPr/>
          </p:nvSpPr>
          <p:spPr>
            <a:xfrm>
              <a:off x="3207131" y="5987421"/>
              <a:ext cx="1584176" cy="461665"/>
            </a:xfrm>
            <a:prstGeom prst="rect">
              <a:avLst/>
            </a:prstGeom>
            <a:solidFill>
              <a:schemeClr val="tx1"/>
            </a:solidFill>
          </p:spPr>
          <p:txBody>
            <a:bodyPr wrap="square" rtlCol="0">
              <a:spAutoFit/>
            </a:bodyPr>
            <a:lstStyle/>
            <a:p>
              <a:pPr algn="ctr"/>
              <a:r>
                <a:rPr lang="ar-SA" b="1" dirty="0">
                  <a:solidFill>
                    <a:schemeClr val="bg1"/>
                  </a:solidFill>
                </a:rPr>
                <a:t>2 يوحنا</a:t>
              </a:r>
              <a:endParaRPr lang="en-US" b="1" dirty="0">
                <a:solidFill>
                  <a:schemeClr val="bg1"/>
                </a:solidFill>
              </a:endParaRPr>
            </a:p>
          </p:txBody>
        </p:sp>
        <p:sp>
          <p:nvSpPr>
            <p:cNvPr id="9" name="TextBox 8">
              <a:extLst>
                <a:ext uri="{FF2B5EF4-FFF2-40B4-BE49-F238E27FC236}">
                  <a16:creationId xmlns:a16="http://schemas.microsoft.com/office/drawing/2014/main" id="{807E2A2A-54AB-2849-8A29-4A2B2E61E030}"/>
                </a:ext>
              </a:extLst>
            </p:cNvPr>
            <p:cNvSpPr txBox="1"/>
            <p:nvPr/>
          </p:nvSpPr>
          <p:spPr>
            <a:xfrm>
              <a:off x="4764998" y="5987421"/>
              <a:ext cx="1584176" cy="461665"/>
            </a:xfrm>
            <a:prstGeom prst="rect">
              <a:avLst/>
            </a:prstGeom>
            <a:solidFill>
              <a:schemeClr val="tx1"/>
            </a:solidFill>
          </p:spPr>
          <p:txBody>
            <a:bodyPr wrap="square" rtlCol="0">
              <a:spAutoFit/>
            </a:bodyPr>
            <a:lstStyle/>
            <a:p>
              <a:pPr algn="ctr"/>
              <a:r>
                <a:rPr lang="ar-SA" b="1" dirty="0">
                  <a:solidFill>
                    <a:schemeClr val="bg1"/>
                  </a:solidFill>
                </a:rPr>
                <a:t>3 يوحنا</a:t>
              </a:r>
              <a:endParaRPr lang="en-US" b="1" dirty="0">
                <a:solidFill>
                  <a:schemeClr val="bg1"/>
                </a:solidFill>
              </a:endParaRPr>
            </a:p>
          </p:txBody>
        </p:sp>
        <p:sp>
          <p:nvSpPr>
            <p:cNvPr id="10" name="TextBox 9">
              <a:extLst>
                <a:ext uri="{FF2B5EF4-FFF2-40B4-BE49-F238E27FC236}">
                  <a16:creationId xmlns:a16="http://schemas.microsoft.com/office/drawing/2014/main" id="{C9CBC414-74B4-B24E-BB05-96FA550CC879}"/>
                </a:ext>
              </a:extLst>
            </p:cNvPr>
            <p:cNvSpPr txBox="1"/>
            <p:nvPr/>
          </p:nvSpPr>
          <p:spPr>
            <a:xfrm>
              <a:off x="6331330" y="5987421"/>
              <a:ext cx="1769061" cy="461665"/>
            </a:xfrm>
            <a:prstGeom prst="rect">
              <a:avLst/>
            </a:prstGeom>
            <a:solidFill>
              <a:schemeClr val="tx1"/>
            </a:solidFill>
          </p:spPr>
          <p:txBody>
            <a:bodyPr wrap="square" rtlCol="0">
              <a:spAutoFit/>
            </a:bodyPr>
            <a:lstStyle/>
            <a:p>
              <a:pPr algn="ctr"/>
              <a:r>
                <a:rPr lang="ar-SA" b="1" dirty="0">
                  <a:solidFill>
                    <a:schemeClr val="bg1"/>
                  </a:solidFill>
                </a:rPr>
                <a:t>يهوذا</a:t>
              </a:r>
              <a:endParaRPr lang="en-US"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685800" y="28575"/>
            <a:ext cx="9829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7" name="Rectangle 3"/>
          <p:cNvSpPr>
            <a:spLocks noGrp="1" noChangeArrowheads="1"/>
          </p:cNvSpPr>
          <p:nvPr>
            <p:ph type="ctrTitle"/>
          </p:nvPr>
        </p:nvSpPr>
        <p:spPr>
          <a:xfrm>
            <a:off x="914400" y="-1600200"/>
            <a:ext cx="7772400" cy="1470025"/>
          </a:xfrm>
        </p:spPr>
        <p:txBody>
          <a:bodyPr/>
          <a:lstStyle/>
          <a:p>
            <a:pPr eaLnBrk="1" hangingPunct="1"/>
            <a:r>
              <a:rPr lang="en-US">
                <a:latin typeface="Verdana" charset="0"/>
              </a:rPr>
              <a:t>Postcard to Philemon</a:t>
            </a:r>
          </a:p>
        </p:txBody>
      </p:sp>
      <p:sp>
        <p:nvSpPr>
          <p:cNvPr id="23556" name="Text Box 4"/>
          <p:cNvSpPr txBox="1">
            <a:spLocks noChangeArrowheads="1"/>
          </p:cNvSpPr>
          <p:nvPr/>
        </p:nvSpPr>
        <p:spPr bwMode="auto">
          <a:xfrm rot="1133594">
            <a:off x="1152525" y="2587625"/>
            <a:ext cx="5994400" cy="237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a:latin typeface="UBS Galatia" charset="0"/>
                <a:cs typeface="Arial" charset="0"/>
              </a:rPr>
              <a:t>Πα</a:t>
            </a:r>
            <a:r>
              <a:rPr lang="en-US" sz="2000" dirty="0" err="1">
                <a:latin typeface="UBS Galatia" charset="0"/>
              </a:rPr>
              <a:t>ῦ</a:t>
            </a:r>
            <a:r>
              <a:rPr lang="en-US" sz="2000" dirty="0" err="1">
                <a:latin typeface="UBS Galatia" charset="0"/>
                <a:cs typeface="Arial" charset="0"/>
              </a:rPr>
              <a:t>λος</a:t>
            </a:r>
            <a:r>
              <a:rPr lang="en-US" sz="2000" dirty="0">
                <a:latin typeface="UBS Galatia" charset="0"/>
                <a:cs typeface="Arial" charset="0"/>
              </a:rPr>
              <a:t> </a:t>
            </a:r>
            <a:r>
              <a:rPr lang="en-US" sz="2000" dirty="0" err="1">
                <a:latin typeface="UBS Galatia" charset="0"/>
                <a:cs typeface="Arial" charset="0"/>
              </a:rPr>
              <a:t>δ</a:t>
            </a:r>
            <a:r>
              <a:rPr lang="en-US" sz="2000" dirty="0" err="1">
                <a:latin typeface="UBS Galatia" charset="0"/>
              </a:rPr>
              <a:t>έ</a:t>
            </a:r>
            <a:r>
              <a:rPr lang="en-US" sz="2000" dirty="0" err="1">
                <a:latin typeface="UBS Galatia" charset="0"/>
                <a:cs typeface="Arial" charset="0"/>
              </a:rPr>
              <a:t>σµιος</a:t>
            </a:r>
            <a:r>
              <a:rPr lang="en-US" sz="2000" dirty="0">
                <a:latin typeface="UBS Galatia" charset="0"/>
                <a:cs typeface="Arial" charset="0"/>
              </a:rPr>
              <a:t> </a:t>
            </a:r>
            <a:r>
              <a:rPr lang="en-US" sz="2000" dirty="0" err="1">
                <a:latin typeface="UBS Galatia" charset="0"/>
                <a:cs typeface="Arial" charset="0"/>
              </a:rPr>
              <a:t>Χριστο</a:t>
            </a:r>
            <a:r>
              <a:rPr lang="en-US" sz="2000" dirty="0" err="1">
                <a:latin typeface="UBS Galatia" charset="0"/>
              </a:rPr>
              <a:t>ῦ</a:t>
            </a:r>
            <a:r>
              <a:rPr lang="en-US" sz="2000" dirty="0">
                <a:latin typeface="UBS Galatia" charset="0"/>
                <a:cs typeface="Arial" charset="0"/>
              </a:rPr>
              <a:t> </a:t>
            </a:r>
            <a:r>
              <a:rPr lang="en-US" sz="2000" dirty="0" err="1">
                <a:latin typeface="UBS Galatia" charset="0"/>
              </a:rPr>
              <a:t>Ἰ</a:t>
            </a:r>
            <a:r>
              <a:rPr lang="en-US" sz="2000" dirty="0" err="1">
                <a:latin typeface="UBS Galatia" charset="0"/>
                <a:cs typeface="Arial" charset="0"/>
              </a:rPr>
              <a:t>ησο</a:t>
            </a:r>
            <a:r>
              <a:rPr lang="en-US" sz="2000" dirty="0" err="1">
                <a:latin typeface="UBS Galatia" charset="0"/>
              </a:rPr>
              <a:t>ῦ</a:t>
            </a:r>
            <a:r>
              <a:rPr lang="en-US" sz="2000" dirty="0">
                <a:latin typeface="UBS Galatia" charset="0"/>
                <a:cs typeface="Arial" charset="0"/>
              </a:rPr>
              <a:t> κα</a:t>
            </a:r>
            <a:r>
              <a:rPr lang="en-US" sz="2000" dirty="0">
                <a:latin typeface="UBS Galatia" charset="0"/>
              </a:rPr>
              <a:t>ὶ</a:t>
            </a:r>
            <a:r>
              <a:rPr lang="en-US" sz="2000" dirty="0">
                <a:latin typeface="UBS Galatia" charset="0"/>
                <a:cs typeface="Arial" charset="0"/>
              </a:rPr>
              <a:t> </a:t>
            </a:r>
            <a:r>
              <a:rPr lang="en-US" sz="2000" dirty="0" err="1">
                <a:latin typeface="UBS Galatia" charset="0"/>
                <a:cs typeface="Arial" charset="0"/>
              </a:rPr>
              <a:t>Τιµ</a:t>
            </a:r>
            <a:r>
              <a:rPr lang="en-US" sz="2000" dirty="0" err="1">
                <a:latin typeface="UBS Galatia" charset="0"/>
              </a:rPr>
              <a:t>ό</a:t>
            </a:r>
            <a:r>
              <a:rPr lang="en-US" sz="2000" dirty="0" err="1">
                <a:latin typeface="UBS Galatia" charset="0"/>
                <a:cs typeface="Arial" charset="0"/>
              </a:rPr>
              <a:t>θεος</a:t>
            </a:r>
            <a:r>
              <a:rPr lang="en-US" sz="2000" dirty="0">
                <a:latin typeface="UBS Galatia" charset="0"/>
                <a:cs typeface="Arial" charset="0"/>
              </a:rPr>
              <a:t> </a:t>
            </a:r>
            <a:r>
              <a:rPr lang="en-US" sz="2000" dirty="0">
                <a:latin typeface="UBS Galatia" charset="0"/>
              </a:rPr>
              <a:t>ὁ</a:t>
            </a:r>
            <a:r>
              <a:rPr lang="en-US" sz="2000" dirty="0">
                <a:latin typeface="UBS Galatia" charset="0"/>
                <a:cs typeface="Arial" charset="0"/>
              </a:rPr>
              <a:t> </a:t>
            </a:r>
            <a:r>
              <a:rPr lang="en-US" sz="2000" dirty="0" err="1">
                <a:latin typeface="UBS Galatia" charset="0"/>
              </a:rPr>
              <a:t>ἀ</a:t>
            </a:r>
            <a:r>
              <a:rPr lang="en-US" sz="2000" dirty="0" err="1">
                <a:latin typeface="UBS Galatia" charset="0"/>
                <a:cs typeface="Arial" charset="0"/>
              </a:rPr>
              <a:t>δελφ</a:t>
            </a:r>
            <a:r>
              <a:rPr lang="en-US" sz="2000" dirty="0" err="1">
                <a:latin typeface="UBS Galatia" charset="0"/>
              </a:rPr>
              <a:t>ὸ</a:t>
            </a:r>
            <a:r>
              <a:rPr lang="en-US" sz="2000" dirty="0" err="1">
                <a:latin typeface="UBS Galatia" charset="0"/>
                <a:cs typeface="Arial" charset="0"/>
              </a:rPr>
              <a:t>ς</a:t>
            </a:r>
            <a:r>
              <a:rPr lang="en-US" sz="2000" dirty="0">
                <a:latin typeface="UBS Galatia" charset="0"/>
                <a:cs typeface="Arial" charset="0"/>
              </a:rPr>
              <a:t> </a:t>
            </a:r>
            <a:r>
              <a:rPr lang="en-US" sz="2000" dirty="0" err="1">
                <a:latin typeface="UBS Galatia" charset="0"/>
                <a:cs typeface="Arial" charset="0"/>
              </a:rPr>
              <a:t>Φιλ</a:t>
            </a:r>
            <a:r>
              <a:rPr lang="en-US" sz="2000" dirty="0" err="1">
                <a:latin typeface="UBS Galatia" charset="0"/>
              </a:rPr>
              <a:t>ή</a:t>
            </a:r>
            <a:r>
              <a:rPr lang="en-US" sz="2000" dirty="0" err="1">
                <a:latin typeface="UBS Galatia" charset="0"/>
                <a:cs typeface="Arial" charset="0"/>
              </a:rPr>
              <a:t>µονι</a:t>
            </a:r>
            <a:r>
              <a:rPr lang="en-US" sz="2000" dirty="0">
                <a:latin typeface="UBS Galatia" charset="0"/>
                <a:cs typeface="Arial" charset="0"/>
              </a:rPr>
              <a:t> </a:t>
            </a:r>
            <a:r>
              <a:rPr lang="en-US" sz="2000" dirty="0" err="1">
                <a:latin typeface="UBS Galatia" charset="0"/>
                <a:cs typeface="Arial" charset="0"/>
              </a:rPr>
              <a:t>τ</a:t>
            </a:r>
            <a:r>
              <a:rPr lang="en-US" sz="2000" dirty="0" err="1">
                <a:latin typeface="UBS Galatia" charset="0"/>
              </a:rPr>
              <a:t>ῷ</a:t>
            </a:r>
            <a:r>
              <a:rPr lang="en-US" sz="2000" dirty="0">
                <a:latin typeface="UBS Galatia" charset="0"/>
                <a:cs typeface="Arial" charset="0"/>
              </a:rPr>
              <a:t> </a:t>
            </a:r>
            <a:r>
              <a:rPr lang="en-US" sz="2000" dirty="0" err="1">
                <a:latin typeface="UBS Galatia" charset="0"/>
              </a:rPr>
              <a:t>ἀ</a:t>
            </a:r>
            <a:r>
              <a:rPr lang="en-US" sz="2000" dirty="0" err="1">
                <a:latin typeface="UBS Galatia" charset="0"/>
                <a:cs typeface="Arial" charset="0"/>
              </a:rPr>
              <a:t>γαπητ</a:t>
            </a:r>
            <a:r>
              <a:rPr lang="en-US" sz="2000" dirty="0" err="1">
                <a:latin typeface="UBS Galatia" charset="0"/>
              </a:rPr>
              <a:t>ῷ</a:t>
            </a:r>
            <a:r>
              <a:rPr lang="en-US" sz="2000" dirty="0">
                <a:latin typeface="UBS Galatia" charset="0"/>
                <a:cs typeface="Arial" charset="0"/>
              </a:rPr>
              <a:t> κα</a:t>
            </a:r>
            <a:r>
              <a:rPr lang="en-US" sz="2000" dirty="0">
                <a:latin typeface="UBS Galatia" charset="0"/>
              </a:rPr>
              <a:t>ὶ</a:t>
            </a:r>
            <a:r>
              <a:rPr lang="en-US" sz="2000" dirty="0">
                <a:latin typeface="UBS Galatia" charset="0"/>
                <a:cs typeface="Arial" charset="0"/>
              </a:rPr>
              <a:t> </a:t>
            </a:r>
            <a:r>
              <a:rPr lang="en-US" sz="2000" dirty="0" err="1">
                <a:latin typeface="UBS Galatia" charset="0"/>
                <a:cs typeface="Arial" charset="0"/>
              </a:rPr>
              <a:t>συνεργ</a:t>
            </a:r>
            <a:r>
              <a:rPr lang="en-US" sz="2000" dirty="0" err="1">
                <a:latin typeface="UBS Galatia" charset="0"/>
              </a:rPr>
              <a:t>ῷ</a:t>
            </a:r>
            <a:r>
              <a:rPr lang="en-US" sz="2000" dirty="0">
                <a:latin typeface="UBS Galatia" charset="0"/>
                <a:cs typeface="Arial" charset="0"/>
              </a:rPr>
              <a:t> </a:t>
            </a:r>
            <a:r>
              <a:rPr lang="en-US" sz="2000" dirty="0" err="1">
                <a:latin typeface="UBS Galatia" charset="0"/>
              </a:rPr>
              <a:t>ἡ</a:t>
            </a:r>
            <a:r>
              <a:rPr lang="en-US" sz="2000" dirty="0" err="1">
                <a:latin typeface="UBS Galatia" charset="0"/>
                <a:cs typeface="Arial" charset="0"/>
              </a:rPr>
              <a:t>µ</a:t>
            </a:r>
            <a:r>
              <a:rPr lang="en-US" sz="2000" dirty="0" err="1">
                <a:latin typeface="UBS Galatia" charset="0"/>
              </a:rPr>
              <a:t>ῶ</a:t>
            </a:r>
            <a:r>
              <a:rPr lang="en-US" sz="2000" dirty="0" err="1">
                <a:latin typeface="UBS Galatia" charset="0"/>
                <a:cs typeface="Arial" charset="0"/>
              </a:rPr>
              <a:t>ν</a:t>
            </a:r>
            <a:r>
              <a:rPr lang="en-US" dirty="0">
                <a:latin typeface="UBS Galatia" charset="0"/>
                <a:cs typeface="Arial" charset="0"/>
              </a:rPr>
              <a:t> </a:t>
            </a:r>
            <a:r>
              <a:rPr lang="en-US" sz="2000" dirty="0">
                <a:latin typeface="UBS Galatia" charset="0"/>
                <a:cs typeface="Arial" charset="0"/>
              </a:rPr>
              <a:t>κα</a:t>
            </a:r>
            <a:r>
              <a:rPr lang="en-US" sz="2000" dirty="0">
                <a:latin typeface="UBS Galatia" charset="0"/>
              </a:rPr>
              <a:t>ὶ</a:t>
            </a:r>
            <a:r>
              <a:rPr lang="en-US" sz="2000" dirty="0">
                <a:latin typeface="UBS Galatia" charset="0"/>
                <a:cs typeface="Arial" charset="0"/>
              </a:rPr>
              <a:t> </a:t>
            </a:r>
            <a:r>
              <a:rPr lang="en-US" sz="2000" dirty="0" err="1">
                <a:latin typeface="UBS Galatia" charset="0"/>
              </a:rPr>
              <a:t>Ἀ</a:t>
            </a:r>
            <a:r>
              <a:rPr lang="en-US" sz="2000" dirty="0" err="1">
                <a:latin typeface="UBS Galatia" charset="0"/>
                <a:cs typeface="Arial" charset="0"/>
              </a:rPr>
              <a:t>πφ</a:t>
            </a:r>
            <a:r>
              <a:rPr lang="en-US" sz="2000" dirty="0" err="1">
                <a:latin typeface="UBS Galatia" charset="0"/>
              </a:rPr>
              <a:t>ίᾳ</a:t>
            </a:r>
            <a:r>
              <a:rPr lang="en-US" sz="2000" dirty="0">
                <a:latin typeface="UBS Galatia" charset="0"/>
                <a:cs typeface="Arial" charset="0"/>
              </a:rPr>
              <a:t> </a:t>
            </a:r>
            <a:r>
              <a:rPr lang="en-US" sz="2000" dirty="0" err="1">
                <a:latin typeface="UBS Galatia" charset="0"/>
                <a:cs typeface="Arial" charset="0"/>
              </a:rPr>
              <a:t>τ</a:t>
            </a:r>
            <a:r>
              <a:rPr lang="en-US" sz="2000" dirty="0" err="1">
                <a:latin typeface="UBS Galatia" charset="0"/>
              </a:rPr>
              <a:t>ῇ</a:t>
            </a:r>
            <a:r>
              <a:rPr lang="en-US" sz="2000" dirty="0">
                <a:latin typeface="UBS Galatia" charset="0"/>
                <a:cs typeface="Arial" charset="0"/>
              </a:rPr>
              <a:t> </a:t>
            </a:r>
            <a:r>
              <a:rPr lang="en-US" sz="2000" dirty="0" err="1">
                <a:latin typeface="UBS Galatia" charset="0"/>
              </a:rPr>
              <a:t>ἀ</a:t>
            </a:r>
            <a:r>
              <a:rPr lang="en-US" sz="2000" dirty="0" err="1">
                <a:latin typeface="UBS Galatia" charset="0"/>
                <a:cs typeface="Arial" charset="0"/>
              </a:rPr>
              <a:t>δελφ</a:t>
            </a:r>
            <a:r>
              <a:rPr lang="en-US" sz="2000" dirty="0" err="1">
                <a:latin typeface="UBS Galatia" charset="0"/>
              </a:rPr>
              <a:t>ῇ</a:t>
            </a:r>
            <a:r>
              <a:rPr lang="en-US" sz="2000" dirty="0">
                <a:latin typeface="UBS Galatia" charset="0"/>
                <a:cs typeface="Arial" charset="0"/>
              </a:rPr>
              <a:t> κα</a:t>
            </a:r>
            <a:r>
              <a:rPr lang="en-US" sz="2000" dirty="0">
                <a:latin typeface="UBS Galatia" charset="0"/>
              </a:rPr>
              <a:t>ὶ</a:t>
            </a:r>
            <a:r>
              <a:rPr lang="en-US" sz="2000" dirty="0">
                <a:latin typeface="UBS Galatia" charset="0"/>
                <a:cs typeface="Arial" charset="0"/>
              </a:rPr>
              <a:t> </a:t>
            </a:r>
            <a:r>
              <a:rPr lang="en-US" sz="2000" dirty="0" err="1">
                <a:latin typeface="UBS Galatia" charset="0"/>
              </a:rPr>
              <a:t>Ἀ</a:t>
            </a:r>
            <a:r>
              <a:rPr lang="en-US" sz="2000" dirty="0" err="1">
                <a:latin typeface="UBS Galatia" charset="0"/>
                <a:cs typeface="Arial" charset="0"/>
              </a:rPr>
              <a:t>ρχ</a:t>
            </a:r>
            <a:r>
              <a:rPr lang="en-US" sz="2000" dirty="0" err="1">
                <a:latin typeface="UBS Galatia" charset="0"/>
              </a:rPr>
              <a:t>ί</a:t>
            </a:r>
            <a:r>
              <a:rPr lang="en-US" sz="2000" dirty="0" err="1">
                <a:latin typeface="UBS Galatia" charset="0"/>
                <a:cs typeface="Arial" charset="0"/>
              </a:rPr>
              <a:t>ππ</a:t>
            </a:r>
            <a:r>
              <a:rPr lang="en-US" sz="2000" dirty="0" err="1">
                <a:latin typeface="UBS Galatia" charset="0"/>
              </a:rPr>
              <a:t>ῳ</a:t>
            </a:r>
            <a:r>
              <a:rPr lang="en-US" sz="2000" dirty="0">
                <a:latin typeface="UBS Galatia" charset="0"/>
                <a:cs typeface="Arial" charset="0"/>
              </a:rPr>
              <a:t> </a:t>
            </a:r>
            <a:r>
              <a:rPr lang="en-US" sz="2000" dirty="0" err="1">
                <a:latin typeface="UBS Galatia" charset="0"/>
                <a:cs typeface="Arial" charset="0"/>
              </a:rPr>
              <a:t>τ</a:t>
            </a:r>
            <a:r>
              <a:rPr lang="en-US" sz="2000" dirty="0" err="1">
                <a:latin typeface="UBS Galatia" charset="0"/>
              </a:rPr>
              <a:t>ῷ</a:t>
            </a:r>
            <a:endParaRPr lang="en-US" sz="2000" dirty="0">
              <a:latin typeface="UBS Galatia" charset="0"/>
              <a:cs typeface="Arial" charset="0"/>
            </a:endParaRPr>
          </a:p>
          <a:p>
            <a:pPr eaLnBrk="1" hangingPunct="1"/>
            <a:r>
              <a:rPr lang="en-US" sz="2000" dirty="0" err="1">
                <a:latin typeface="UBS Galatia" charset="0"/>
                <a:cs typeface="Arial" charset="0"/>
              </a:rPr>
              <a:t>συστρατιωτ</a:t>
            </a:r>
            <a:r>
              <a:rPr lang="en-US" sz="2000" dirty="0" err="1">
                <a:latin typeface="UBS Galatia" charset="0"/>
              </a:rPr>
              <a:t>ῃ</a:t>
            </a:r>
            <a:r>
              <a:rPr lang="en-US" sz="2000" dirty="0">
                <a:latin typeface="UBS Galatia" charset="0"/>
                <a:cs typeface="Arial" charset="0"/>
              </a:rPr>
              <a:t> </a:t>
            </a:r>
            <a:r>
              <a:rPr lang="en-US" sz="2000" dirty="0" err="1">
                <a:latin typeface="UBS Galatia" charset="0"/>
              </a:rPr>
              <a:t>ἡ</a:t>
            </a:r>
            <a:r>
              <a:rPr lang="en-US" sz="2000" dirty="0" err="1">
                <a:latin typeface="UBS Galatia" charset="0"/>
                <a:cs typeface="Arial" charset="0"/>
              </a:rPr>
              <a:t>µ</a:t>
            </a:r>
            <a:r>
              <a:rPr lang="en-US" sz="2000" dirty="0" err="1">
                <a:latin typeface="UBS Galatia" charset="0"/>
              </a:rPr>
              <a:t>ῶ</a:t>
            </a:r>
            <a:r>
              <a:rPr lang="en-US" sz="2000" dirty="0" err="1">
                <a:latin typeface="UBS Galatia" charset="0"/>
                <a:cs typeface="Arial" charset="0"/>
              </a:rPr>
              <a:t>ν</a:t>
            </a:r>
            <a:r>
              <a:rPr lang="en-US" sz="2000" dirty="0">
                <a:latin typeface="UBS Galatia" charset="0"/>
                <a:cs typeface="Arial" charset="0"/>
              </a:rPr>
              <a:t> κα</a:t>
            </a:r>
            <a:r>
              <a:rPr lang="en-US" sz="2000" dirty="0">
                <a:latin typeface="UBS Galatia" charset="0"/>
              </a:rPr>
              <a:t>ὶ</a:t>
            </a:r>
            <a:r>
              <a:rPr lang="en-US" sz="2000" dirty="0">
                <a:latin typeface="UBS Galatia" charset="0"/>
                <a:cs typeface="Arial" charset="0"/>
              </a:rPr>
              <a:t> </a:t>
            </a:r>
            <a:r>
              <a:rPr lang="en-US" sz="2000" dirty="0" err="1">
                <a:latin typeface="UBS Galatia" charset="0"/>
                <a:cs typeface="Arial" charset="0"/>
              </a:rPr>
              <a:t>τ</a:t>
            </a:r>
            <a:r>
              <a:rPr lang="en-US" sz="2000" dirty="0" err="1">
                <a:latin typeface="UBS Galatia" charset="0"/>
              </a:rPr>
              <a:t>ῇ</a:t>
            </a:r>
            <a:r>
              <a:rPr lang="en-US" sz="2000" dirty="0">
                <a:latin typeface="UBS Galatia" charset="0"/>
                <a:cs typeface="Arial" charset="0"/>
              </a:rPr>
              <a:t> </a:t>
            </a:r>
            <a:r>
              <a:rPr lang="en-US" sz="2000" dirty="0" err="1">
                <a:latin typeface="UBS Galatia" charset="0"/>
                <a:cs typeface="Arial" charset="0"/>
              </a:rPr>
              <a:t>κατ</a:t>
            </a:r>
            <a:r>
              <a:rPr lang="en-US" sz="2000" dirty="0">
                <a:latin typeface="UBS Galatia" charset="0"/>
                <a:cs typeface="Arial" charset="0"/>
              </a:rPr>
              <a:t>· </a:t>
            </a:r>
            <a:r>
              <a:rPr lang="en-US" sz="2000" dirty="0" err="1">
                <a:latin typeface="UBS Galatia" charset="0"/>
                <a:cs typeface="Arial" charset="0"/>
              </a:rPr>
              <a:t>ο</a:t>
            </a:r>
            <a:r>
              <a:rPr lang="en-US" sz="2000" dirty="0" err="1">
                <a:latin typeface="UBS Galatia" charset="0"/>
              </a:rPr>
              <a:t>ἶ</a:t>
            </a:r>
            <a:r>
              <a:rPr lang="en-US" sz="2000" dirty="0" err="1">
                <a:latin typeface="UBS Galatia" charset="0"/>
                <a:cs typeface="Arial" charset="0"/>
              </a:rPr>
              <a:t>κ</a:t>
            </a:r>
            <a:r>
              <a:rPr lang="en-US" sz="2000" dirty="0" err="1">
                <a:latin typeface="UBS Galatia" charset="0"/>
              </a:rPr>
              <a:t>ό</a:t>
            </a:r>
            <a:r>
              <a:rPr lang="en-US" sz="2000" dirty="0" err="1">
                <a:latin typeface="UBS Galatia" charset="0"/>
                <a:cs typeface="Arial" charset="0"/>
              </a:rPr>
              <a:t>ν</a:t>
            </a:r>
            <a:r>
              <a:rPr lang="en-US" sz="2000" dirty="0">
                <a:latin typeface="UBS Galatia" charset="0"/>
                <a:cs typeface="Arial" charset="0"/>
              </a:rPr>
              <a:t> σου</a:t>
            </a:r>
          </a:p>
          <a:p>
            <a:pPr eaLnBrk="1" hangingPunct="1"/>
            <a:r>
              <a:rPr lang="en-US" sz="2000" dirty="0" err="1">
                <a:latin typeface="UBS Galatia" charset="0"/>
              </a:rPr>
              <a:t>ἐ</a:t>
            </a:r>
            <a:r>
              <a:rPr lang="en-US" sz="2000" dirty="0" err="1">
                <a:latin typeface="UBS Galatia" charset="0"/>
                <a:cs typeface="Arial" charset="0"/>
              </a:rPr>
              <a:t>κκλησ</a:t>
            </a:r>
            <a:r>
              <a:rPr lang="en-US" sz="2000" dirty="0" err="1">
                <a:latin typeface="UBS Galatia" charset="0"/>
              </a:rPr>
              <a:t>ίᾳ</a:t>
            </a:r>
            <a:endParaRPr lang="en-US" sz="2000" dirty="0">
              <a:latin typeface="UBS Galatia" charset="0"/>
              <a:cs typeface="Arial" charset="0"/>
            </a:endParaRPr>
          </a:p>
          <a:p>
            <a:pPr eaLnBrk="1" hangingPunct="1"/>
            <a:r>
              <a:rPr lang="en-US" sz="2000" dirty="0" err="1">
                <a:latin typeface="UBS Galatia" charset="0"/>
                <a:cs typeface="Arial" charset="0"/>
              </a:rPr>
              <a:t>χ</a:t>
            </a:r>
            <a:r>
              <a:rPr lang="en-US" sz="2000" dirty="0" err="1">
                <a:latin typeface="UBS Galatia" charset="0"/>
              </a:rPr>
              <a:t>ά</a:t>
            </a:r>
            <a:r>
              <a:rPr lang="en-US" sz="2000" dirty="0" err="1">
                <a:latin typeface="UBS Galatia" charset="0"/>
                <a:cs typeface="Arial" charset="0"/>
              </a:rPr>
              <a:t>ρις</a:t>
            </a:r>
            <a:r>
              <a:rPr lang="en-US" sz="2000" dirty="0">
                <a:latin typeface="UBS Galatia" charset="0"/>
                <a:cs typeface="Arial" charset="0"/>
              </a:rPr>
              <a:t> </a:t>
            </a:r>
            <a:r>
              <a:rPr lang="en-US" sz="2000" dirty="0" err="1">
                <a:latin typeface="UBS Galatia" charset="0"/>
              </a:rPr>
              <a:t>ὑ</a:t>
            </a:r>
            <a:r>
              <a:rPr lang="en-US" sz="2000" dirty="0" err="1">
                <a:latin typeface="UBS Galatia" charset="0"/>
                <a:cs typeface="Arial" charset="0"/>
              </a:rPr>
              <a:t>µ</a:t>
            </a:r>
            <a:r>
              <a:rPr lang="en-US" sz="2000" dirty="0" err="1">
                <a:latin typeface="UBS Galatia" charset="0"/>
              </a:rPr>
              <a:t>ῖ</a:t>
            </a:r>
            <a:r>
              <a:rPr lang="en-US" sz="2000" dirty="0" err="1">
                <a:latin typeface="UBS Galatia" charset="0"/>
                <a:cs typeface="Arial" charset="0"/>
              </a:rPr>
              <a:t>ν</a:t>
            </a:r>
            <a:r>
              <a:rPr lang="en-US" sz="2000" dirty="0">
                <a:latin typeface="UBS Galatia" charset="0"/>
                <a:cs typeface="Arial" charset="0"/>
              </a:rPr>
              <a:t> κα</a:t>
            </a:r>
            <a:r>
              <a:rPr lang="en-US" sz="2000" dirty="0">
                <a:latin typeface="UBS Galatia" charset="0"/>
              </a:rPr>
              <a:t>ὶ</a:t>
            </a:r>
            <a:r>
              <a:rPr lang="en-US" sz="2000" dirty="0">
                <a:latin typeface="UBS Galatia" charset="0"/>
                <a:cs typeface="Arial" charset="0"/>
              </a:rPr>
              <a:t> </a:t>
            </a:r>
            <a:r>
              <a:rPr lang="en-US" sz="2000" dirty="0" err="1">
                <a:latin typeface="UBS Galatia" charset="0"/>
                <a:cs typeface="Arial" charset="0"/>
              </a:rPr>
              <a:t>ε</a:t>
            </a:r>
            <a:r>
              <a:rPr lang="en-US" sz="2000" dirty="0" err="1">
                <a:latin typeface="UBS Galatia" charset="0"/>
              </a:rPr>
              <a:t>ἰ</a:t>
            </a:r>
            <a:r>
              <a:rPr lang="en-US" sz="2000" dirty="0" err="1">
                <a:latin typeface="UBS Galatia" charset="0"/>
                <a:cs typeface="Arial" charset="0"/>
              </a:rPr>
              <a:t>ρ</a:t>
            </a:r>
            <a:r>
              <a:rPr lang="en-US" sz="2000" dirty="0" err="1">
                <a:latin typeface="UBS Galatia" charset="0"/>
              </a:rPr>
              <a:t>ή</a:t>
            </a:r>
            <a:r>
              <a:rPr lang="en-US" sz="2000" dirty="0" err="1">
                <a:latin typeface="UBS Galatia" charset="0"/>
                <a:cs typeface="Arial" charset="0"/>
              </a:rPr>
              <a:t>νη</a:t>
            </a:r>
            <a:r>
              <a:rPr lang="en-US" sz="2000" dirty="0">
                <a:latin typeface="UBS Galatia" charset="0"/>
                <a:cs typeface="Arial" charset="0"/>
              </a:rPr>
              <a:t> </a:t>
            </a:r>
            <a:r>
              <a:rPr lang="en-US" sz="2000" dirty="0">
                <a:latin typeface="UBS Galatia" charset="0"/>
              </a:rPr>
              <a:t>ἀ</a:t>
            </a:r>
            <a:r>
              <a:rPr lang="en-US" sz="2000" dirty="0">
                <a:latin typeface="UBS Galatia" charset="0"/>
                <a:cs typeface="Arial" charset="0"/>
              </a:rPr>
              <a:t>π</a:t>
            </a:r>
            <a:r>
              <a:rPr lang="en-US" sz="2000" dirty="0">
                <a:latin typeface="UBS Galatia" charset="0"/>
              </a:rPr>
              <a:t>ὸ</a:t>
            </a:r>
            <a:r>
              <a:rPr lang="en-US" sz="2000" dirty="0">
                <a:latin typeface="UBS Galatia" charset="0"/>
                <a:cs typeface="Arial" charset="0"/>
              </a:rPr>
              <a:t> </a:t>
            </a:r>
            <a:r>
              <a:rPr lang="en-US" sz="2000" dirty="0" err="1">
                <a:latin typeface="UBS Galatia" charset="0"/>
                <a:cs typeface="Arial" charset="0"/>
              </a:rPr>
              <a:t>θεο</a:t>
            </a:r>
            <a:r>
              <a:rPr lang="en-US" sz="2000" dirty="0" err="1">
                <a:latin typeface="UBS Galatia" charset="0"/>
              </a:rPr>
              <a:t>ῦ</a:t>
            </a:r>
            <a:r>
              <a:rPr lang="en-US" sz="2000" dirty="0">
                <a:latin typeface="UBS Galatia" charset="0"/>
                <a:cs typeface="Arial" charset="0"/>
              </a:rPr>
              <a:t> </a:t>
            </a:r>
            <a:r>
              <a:rPr lang="en-US" sz="2000" dirty="0" err="1">
                <a:latin typeface="UBS Galatia" charset="0"/>
                <a:cs typeface="Arial" charset="0"/>
              </a:rPr>
              <a:t>πατρ</a:t>
            </a:r>
            <a:r>
              <a:rPr lang="en-US" sz="2000" dirty="0" err="1">
                <a:latin typeface="UBS Galatia" charset="0"/>
              </a:rPr>
              <a:t>ὸ</a:t>
            </a:r>
            <a:r>
              <a:rPr lang="en-US" sz="2000" dirty="0" err="1">
                <a:latin typeface="UBS Galatia" charset="0"/>
                <a:cs typeface="Arial" charset="0"/>
              </a:rPr>
              <a:t>ς</a:t>
            </a:r>
            <a:endParaRPr lang="en-US" sz="2000" dirty="0">
              <a:latin typeface="UBS Galatia" charset="0"/>
              <a:cs typeface="Arial" charset="0"/>
            </a:endParaRPr>
          </a:p>
          <a:p>
            <a:pPr eaLnBrk="1" hangingPunct="1"/>
            <a:r>
              <a:rPr lang="en-US" sz="2000" dirty="0" err="1">
                <a:latin typeface="UBS Galatia" charset="0"/>
              </a:rPr>
              <a:t>ἡ</a:t>
            </a:r>
            <a:r>
              <a:rPr lang="en-US" sz="2000" dirty="0" err="1">
                <a:latin typeface="UBS Galatia" charset="0"/>
                <a:cs typeface="Arial" charset="0"/>
              </a:rPr>
              <a:t>µ</a:t>
            </a:r>
            <a:r>
              <a:rPr lang="en-US" sz="2000" dirty="0" err="1">
                <a:latin typeface="UBS Galatia" charset="0"/>
              </a:rPr>
              <a:t>ῶ</a:t>
            </a:r>
            <a:r>
              <a:rPr lang="en-US" sz="2000" dirty="0" err="1">
                <a:latin typeface="UBS Galatia" charset="0"/>
                <a:cs typeface="Arial" charset="0"/>
              </a:rPr>
              <a:t>ν</a:t>
            </a:r>
            <a:r>
              <a:rPr lang="en-US" sz="2000" dirty="0">
                <a:latin typeface="UBS Galatia" charset="0"/>
                <a:cs typeface="Arial" charset="0"/>
              </a:rPr>
              <a:t> κα</a:t>
            </a:r>
            <a:r>
              <a:rPr lang="en-US" sz="2000" dirty="0">
                <a:latin typeface="UBS Galatia" charset="0"/>
              </a:rPr>
              <a:t>ὶ</a:t>
            </a:r>
            <a:r>
              <a:rPr lang="en-US" sz="2000" dirty="0">
                <a:latin typeface="UBS Galatia" charset="0"/>
                <a:cs typeface="Arial" charset="0"/>
              </a:rPr>
              <a:t> </a:t>
            </a:r>
            <a:r>
              <a:rPr lang="en-US" sz="2000" dirty="0" err="1">
                <a:latin typeface="UBS Galatia" charset="0"/>
                <a:cs typeface="Arial" charset="0"/>
              </a:rPr>
              <a:t>κυρ</a:t>
            </a:r>
            <a:r>
              <a:rPr lang="en-US" sz="2000" dirty="0" err="1">
                <a:latin typeface="UBS Galatia" charset="0"/>
              </a:rPr>
              <a:t>ί</a:t>
            </a:r>
            <a:r>
              <a:rPr lang="en-US" sz="2000" dirty="0" err="1">
                <a:latin typeface="UBS Galatia" charset="0"/>
                <a:cs typeface="Arial" charset="0"/>
              </a:rPr>
              <a:t>ου</a:t>
            </a:r>
            <a:r>
              <a:rPr lang="en-US" sz="2000" dirty="0">
                <a:latin typeface="UBS Galatia" charset="0"/>
                <a:cs typeface="Arial" charset="0"/>
              </a:rPr>
              <a:t> </a:t>
            </a:r>
            <a:r>
              <a:rPr lang="en-US" sz="2000" dirty="0" err="1">
                <a:latin typeface="UBS Galatia" charset="0"/>
              </a:rPr>
              <a:t>Ἰ</a:t>
            </a:r>
            <a:r>
              <a:rPr lang="en-US" sz="2000" dirty="0" err="1">
                <a:latin typeface="UBS Galatia" charset="0"/>
                <a:cs typeface="Arial" charset="0"/>
              </a:rPr>
              <a:t>ησο</a:t>
            </a:r>
            <a:r>
              <a:rPr lang="en-US" sz="2000" dirty="0" err="1">
                <a:latin typeface="UBS Galatia" charset="0"/>
              </a:rPr>
              <a:t>ῦ</a:t>
            </a:r>
            <a:r>
              <a:rPr lang="en-US" sz="2000" dirty="0">
                <a:latin typeface="UBS Galatia" charset="0"/>
                <a:cs typeface="Arial" charset="0"/>
              </a:rPr>
              <a:t> </a:t>
            </a:r>
            <a:r>
              <a:rPr lang="en-US" sz="2000" dirty="0" err="1">
                <a:latin typeface="UBS Galatia" charset="0"/>
                <a:cs typeface="Arial" charset="0"/>
              </a:rPr>
              <a:t>Χριστο</a:t>
            </a:r>
            <a:r>
              <a:rPr lang="en-US" sz="2000" dirty="0" err="1">
                <a:latin typeface="UBS Galatia" charset="0"/>
              </a:rPr>
              <a:t>ῦ</a:t>
            </a:r>
            <a:r>
              <a:rPr lang="en-US" sz="2000" dirty="0">
                <a:latin typeface="UBS Galatia" charset="0"/>
                <a:cs typeface="Arial" charset="0"/>
              </a:rPr>
              <a:t>.</a:t>
            </a:r>
          </a:p>
        </p:txBody>
      </p:sp>
      <p:sp>
        <p:nvSpPr>
          <p:cNvPr id="23557" name="Text Box 5"/>
          <p:cNvSpPr txBox="1">
            <a:spLocks noChangeArrowheads="1"/>
          </p:cNvSpPr>
          <p:nvPr/>
        </p:nvSpPr>
        <p:spPr bwMode="auto">
          <a:xfrm rot="639179">
            <a:off x="2558377" y="571273"/>
            <a:ext cx="124585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SA" sz="5400" b="1" dirty="0">
                <a:latin typeface="Garamond" charset="0"/>
                <a:cs typeface="Arial" charset="0"/>
              </a:rPr>
              <a:t>روما</a:t>
            </a:r>
            <a:endParaRPr lang="en-US" sz="5400" b="1" dirty="0">
              <a:latin typeface="Garamond" charset="0"/>
              <a:cs typeface="Arial" charset="0"/>
            </a:endParaRPr>
          </a:p>
        </p:txBody>
      </p:sp>
      <p:sp>
        <p:nvSpPr>
          <p:cNvPr id="23558" name="Text Box 6"/>
          <p:cNvSpPr txBox="1">
            <a:spLocks noChangeArrowheads="1"/>
          </p:cNvSpPr>
          <p:nvPr/>
        </p:nvSpPr>
        <p:spPr bwMode="auto">
          <a:xfrm>
            <a:off x="228600" y="5181600"/>
            <a:ext cx="40386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800" b="1" dirty="0">
                <a:solidFill>
                  <a:schemeClr val="bg1"/>
                </a:solidFill>
                <a:cs typeface="Arial" charset="0"/>
              </a:rPr>
              <a:t>بطاقة بريدية </a:t>
            </a:r>
          </a:p>
          <a:p>
            <a:pPr algn="ctr" eaLnBrk="1" hangingPunct="1"/>
            <a:r>
              <a:rPr lang="ar-JO" sz="4800" b="1" dirty="0">
                <a:solidFill>
                  <a:schemeClr val="bg1"/>
                </a:solidFill>
                <a:cs typeface="Arial" charset="0"/>
              </a:rPr>
              <a:t>إلى فليمون</a:t>
            </a:r>
            <a:endParaRPr lang="en-US" sz="4800" b="1" dirty="0">
              <a:solidFill>
                <a:schemeClr val="bg1"/>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par>
                          <p:cTn id="8" fill="hold" nodeType="afterGroup">
                            <p:stCondLst>
                              <p:cond delay="2000"/>
                            </p:stCondLst>
                            <p:childTnLst>
                              <p:par>
                                <p:cTn id="9" presetID="35"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3000"/>
                                        <p:tgtEl>
                                          <p:spTgt spid="23554"/>
                                        </p:tgtEl>
                                      </p:cBhvr>
                                    </p:animEffect>
                                    <p:anim calcmode="lin" valueType="num">
                                      <p:cBhvr>
                                        <p:cTn id="12" dur="3000" fill="hold"/>
                                        <p:tgtEl>
                                          <p:spTgt spid="23554"/>
                                        </p:tgtEl>
                                        <p:attrNameLst>
                                          <p:attrName>style.rotation</p:attrName>
                                        </p:attrNameLst>
                                      </p:cBhvr>
                                      <p:tavLst>
                                        <p:tav tm="0">
                                          <p:val>
                                            <p:fltVal val="720"/>
                                          </p:val>
                                        </p:tav>
                                        <p:tav tm="100000">
                                          <p:val>
                                            <p:fltVal val="0"/>
                                          </p:val>
                                        </p:tav>
                                      </p:tavLst>
                                    </p:anim>
                                    <p:anim calcmode="lin" valueType="num">
                                      <p:cBhvr>
                                        <p:cTn id="13" dur="3000" fill="hold"/>
                                        <p:tgtEl>
                                          <p:spTgt spid="23554"/>
                                        </p:tgtEl>
                                        <p:attrNameLst>
                                          <p:attrName>ppt_h</p:attrName>
                                        </p:attrNameLst>
                                      </p:cBhvr>
                                      <p:tavLst>
                                        <p:tav tm="0">
                                          <p:val>
                                            <p:fltVal val="0"/>
                                          </p:val>
                                        </p:tav>
                                        <p:tav tm="100000">
                                          <p:val>
                                            <p:strVal val="#ppt_h"/>
                                          </p:val>
                                        </p:tav>
                                      </p:tavLst>
                                    </p:anim>
                                    <p:anim calcmode="lin" valueType="num">
                                      <p:cBhvr>
                                        <p:cTn id="14" dur="3000" fill="hold"/>
                                        <p:tgtEl>
                                          <p:spTgt spid="23554"/>
                                        </p:tgtEl>
                                        <p:attrNameLst>
                                          <p:attrName>ppt_w</p:attrName>
                                        </p:attrNameLst>
                                      </p:cBhvr>
                                      <p:tavLst>
                                        <p:tav tm="0">
                                          <p:val>
                                            <p:fltVal val="0"/>
                                          </p:val>
                                        </p:tav>
                                        <p:tav tm="100000">
                                          <p:val>
                                            <p:strVal val="#ppt_w"/>
                                          </p:val>
                                        </p:tav>
                                      </p:tavLst>
                                    </p:anim>
                                  </p:childTnLst>
                                </p:cTn>
                              </p:par>
                            </p:childTnLst>
                          </p:cTn>
                        </p:par>
                        <p:par>
                          <p:cTn id="15" fill="hold" nodeType="afterGroup">
                            <p:stCondLst>
                              <p:cond delay="5000"/>
                            </p:stCondLst>
                            <p:childTnLst>
                              <p:par>
                                <p:cTn id="16" presetID="35" presetClass="entr" presetSubtype="0" fill="hold" grpId="0" nodeType="after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fade">
                                      <p:cBhvr>
                                        <p:cTn id="18" dur="2000"/>
                                        <p:tgtEl>
                                          <p:spTgt spid="23557"/>
                                        </p:tgtEl>
                                      </p:cBhvr>
                                    </p:animEffect>
                                    <p:anim calcmode="lin" valueType="num">
                                      <p:cBhvr>
                                        <p:cTn id="19" dur="2000" fill="hold"/>
                                        <p:tgtEl>
                                          <p:spTgt spid="23557"/>
                                        </p:tgtEl>
                                        <p:attrNameLst>
                                          <p:attrName>style.rotation</p:attrName>
                                        </p:attrNameLst>
                                      </p:cBhvr>
                                      <p:tavLst>
                                        <p:tav tm="0">
                                          <p:val>
                                            <p:fltVal val="720"/>
                                          </p:val>
                                        </p:tav>
                                        <p:tav tm="100000">
                                          <p:val>
                                            <p:fltVal val="0"/>
                                          </p:val>
                                        </p:tav>
                                      </p:tavLst>
                                    </p:anim>
                                    <p:anim calcmode="lin" valueType="num">
                                      <p:cBhvr>
                                        <p:cTn id="20" dur="2000" fill="hold"/>
                                        <p:tgtEl>
                                          <p:spTgt spid="23557"/>
                                        </p:tgtEl>
                                        <p:attrNameLst>
                                          <p:attrName>ppt_h</p:attrName>
                                        </p:attrNameLst>
                                      </p:cBhvr>
                                      <p:tavLst>
                                        <p:tav tm="0">
                                          <p:val>
                                            <p:fltVal val="0"/>
                                          </p:val>
                                        </p:tav>
                                        <p:tav tm="100000">
                                          <p:val>
                                            <p:strVal val="#ppt_h"/>
                                          </p:val>
                                        </p:tav>
                                      </p:tavLst>
                                    </p:anim>
                                    <p:anim calcmode="lin" valueType="num">
                                      <p:cBhvr>
                                        <p:cTn id="21" dur="2000" fill="hold"/>
                                        <p:tgtEl>
                                          <p:spTgt spid="23557"/>
                                        </p:tgtEl>
                                        <p:attrNameLst>
                                          <p:attrName>ppt_w</p:attrName>
                                        </p:attrNameLst>
                                      </p:cBhvr>
                                      <p:tavLst>
                                        <p:tav tm="0">
                                          <p:val>
                                            <p:fltVal val="0"/>
                                          </p:val>
                                        </p:tav>
                                        <p:tav tm="100000">
                                          <p:val>
                                            <p:strVal val="#ppt_w"/>
                                          </p:val>
                                        </p:tav>
                                      </p:tavLst>
                                    </p:anim>
                                  </p:childTnLst>
                                </p:cTn>
                              </p:par>
                            </p:childTnLst>
                          </p:cTn>
                        </p:par>
                        <p:par>
                          <p:cTn id="22" fill="hold" nodeType="afterGroup">
                            <p:stCondLst>
                              <p:cond delay="7000"/>
                            </p:stCondLst>
                            <p:childTnLst>
                              <p:par>
                                <p:cTn id="23" presetID="10" presetClass="entr" presetSubtype="0" fill="hold" grpId="0" nodeType="afterEffect">
                                  <p:stCondLst>
                                    <p:cond delay="0"/>
                                  </p:stCondLst>
                                  <p:childTnLst>
                                    <p:set>
                                      <p:cBhvr>
                                        <p:cTn id="24" dur="1" fill="hold">
                                          <p:stCondLst>
                                            <p:cond delay="0"/>
                                          </p:stCondLst>
                                        </p:cTn>
                                        <p:tgtEl>
                                          <p:spTgt spid="23556"/>
                                        </p:tgtEl>
                                        <p:attrNameLst>
                                          <p:attrName>style.visibility</p:attrName>
                                        </p:attrNameLst>
                                      </p:cBhvr>
                                      <p:to>
                                        <p:strVal val="visible"/>
                                      </p:to>
                                    </p:set>
                                    <p:animEffect transition="in" filter="fade">
                                      <p:cBhvr>
                                        <p:cTn id="25"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856454"/>
            <a:ext cx="9144000" cy="5940088"/>
          </a:xfrm>
          <a:prstGeom prst="rect">
            <a:avLst/>
          </a:prstGeom>
          <a:solidFill>
            <a:srgbClr val="E2C877"/>
          </a:solidFill>
          <a:ln w="9525">
            <a:solidFill>
              <a:schemeClr val="tx1"/>
            </a:solidFill>
            <a:miter lim="800000"/>
            <a:headEnd/>
            <a:tailEnd/>
          </a:ln>
        </p:spPr>
        <p:txBody>
          <a:bodyPr lIns="0" rIns="0" anchor="ctr">
            <a:spAutoFit/>
          </a:bodyPr>
          <a:lstStyle/>
          <a:p>
            <a:pPr algn="ctr" rtl="1"/>
            <a:r>
              <a:rPr lang="ar-SA" sz="2000" dirty="0"/>
              <a:t>رِسَالَةُ بُولُسَ الرَّسُولِ إِلَى فِلِيمُونَ</a:t>
            </a:r>
            <a:endParaRPr lang="en-US" sz="2000" dirty="0"/>
          </a:p>
          <a:p>
            <a:pPr algn="ctr" rtl="1"/>
            <a:r>
              <a:rPr lang="en-US" sz="2000" dirty="0"/>
              <a:t> </a:t>
            </a:r>
          </a:p>
          <a:p>
            <a:pPr algn="ctr" rtl="1"/>
            <a:r>
              <a:rPr lang="ar-SA" sz="2000" baseline="30000" dirty="0"/>
              <a:t>1</a:t>
            </a:r>
            <a:r>
              <a:rPr lang="ar-SA" sz="2000" dirty="0"/>
              <a:t>بُولُسُ، أَسِيرُ يَسُوعَ الْمَسِيحِ، وَتِيمُوثَاوُسُ الأَخُ، إِلَى فِلِيمُونَ الْمَحْبُوبِ وَالْعَامِلِ مَعَنَا، </a:t>
            </a:r>
            <a:r>
              <a:rPr lang="ar-SA" sz="2000" baseline="30000" dirty="0"/>
              <a:t>2</a:t>
            </a:r>
            <a:r>
              <a:rPr lang="ar-SA" sz="2000" dirty="0"/>
              <a:t>وَإِلَى أَبْفِيَّةَ الْمَحْبُوبَةِ، وَأَرْخِبُّسَ الْمُتَجَنِّدِ مَعَنَا، وَإِلَى الْكَنِيسَةِ الَّتِي فِي بَيْتِكَ: </a:t>
            </a:r>
            <a:r>
              <a:rPr lang="ar-SA" sz="2000" baseline="30000" dirty="0"/>
              <a:t>3</a:t>
            </a:r>
            <a:r>
              <a:rPr lang="ar-SA" sz="2000" dirty="0"/>
              <a:t>نِعْمَةٌ لَكُمْ وَسَلاَمٌ مِنَ اللهِ أَبِينَا وَالرَّبِّ يَسُوعَ الْمَسِيحِ.</a:t>
            </a:r>
            <a:endParaRPr lang="en-US" sz="2000" dirty="0"/>
          </a:p>
          <a:p>
            <a:pPr algn="ctr" rtl="1"/>
            <a:r>
              <a:rPr lang="ar-SA" sz="2000" baseline="30000" dirty="0"/>
              <a:t>4</a:t>
            </a:r>
            <a:r>
              <a:rPr lang="ar-SA" sz="2000" dirty="0"/>
              <a:t>أَشْكُرُ إِلهِي كُلَّ حِينٍ ذَاكِرًا إِيَّاكَ فِي صَلَوَاتِي، </a:t>
            </a:r>
            <a:r>
              <a:rPr lang="ar-SA" sz="2000" baseline="30000" dirty="0"/>
              <a:t>5</a:t>
            </a:r>
            <a:r>
              <a:rPr lang="ar-SA" sz="2000" dirty="0"/>
              <a:t>سَامِعًا بِمَحَبَّتِكَ، وَالإِيمَانِ الَّذِي لَكَ نَحْوَ الرَّبِّ يَسُوعَ، وَلِجَمِيعِ الْقِدِّيسِينَ، </a:t>
            </a:r>
            <a:r>
              <a:rPr lang="ar-SA" sz="2000" baseline="30000" dirty="0"/>
              <a:t>6</a:t>
            </a:r>
            <a:r>
              <a:rPr lang="ar-SA" sz="2000" dirty="0"/>
              <a:t>لِكَيْ تَكُونَ شَرِكَةُ إِيمَانِكَ فَعَّالَةً فِي مَعْرِفَةِ كُلِّ الصَّلاَحِ الَّذِي فِيكُمْ لأَجْلِ الْمَسِيحِ يَسُوعَ. </a:t>
            </a:r>
            <a:r>
              <a:rPr lang="ar-SA" sz="2000" baseline="30000" dirty="0"/>
              <a:t>7</a:t>
            </a:r>
            <a:r>
              <a:rPr lang="ar-SA" sz="2000" dirty="0"/>
              <a:t>لأَنَّ لَنَا فَرَحًا كَثِيرًا وَتَعْزِيَةً بِسَبَبِ مَحَبَّتِكَ، لأَنَّ أَحْشَاءَ الْقِدِّيسِينَ قَدِ اسْتَرَاحَتْ بِكَ أَيُّهَا الأَخُ.</a:t>
            </a:r>
            <a:endParaRPr lang="en-US" sz="2000" dirty="0"/>
          </a:p>
          <a:p>
            <a:pPr algn="ctr" rtl="1"/>
            <a:r>
              <a:rPr lang="ar-SA" sz="2000" baseline="30000" dirty="0"/>
              <a:t>8</a:t>
            </a:r>
            <a:r>
              <a:rPr lang="ar-SA" sz="2000" dirty="0"/>
              <a:t>لِذلِكَ، وَإِنْ كَانَ لِي بِالْمَسِيحِ ثِقَةٌ كَثِيرَةٌ أَنْ آمُرَكَ بِمَا يَلِيقُ، </a:t>
            </a:r>
            <a:r>
              <a:rPr lang="ar-SA" sz="2000" baseline="30000" dirty="0"/>
              <a:t>9</a:t>
            </a:r>
            <a:r>
              <a:rPr lang="ar-SA" sz="2000" dirty="0"/>
              <a:t>مِنْ أَجْلِ الْمَحَبَّةِ، أَطْلُبُ بِالْحَرِيِّ­ إِذْ أَنَا إِنْسَانٌ هكَذَا نَظِيرُ بُولُسَ الشَّيْخِ، وَالآنَ أَسِيرُ يَسُوعَ الْمَسِيحِ أَيْضًا ­ </a:t>
            </a:r>
            <a:r>
              <a:rPr lang="ar-SA" sz="2000" baseline="30000" dirty="0"/>
              <a:t>10</a:t>
            </a:r>
            <a:r>
              <a:rPr lang="ar-SA" sz="2000" dirty="0"/>
              <a:t>أَطْلُبُ إِلَيْكَ لأَجْلِ ابْنِي أُنِسِيمُسَ، الَّذِي وَلَدْتُهُ فِي قُيُودِي، </a:t>
            </a:r>
            <a:r>
              <a:rPr lang="ar-SA" sz="2000" baseline="30000" dirty="0"/>
              <a:t>11</a:t>
            </a:r>
            <a:r>
              <a:rPr lang="ar-SA" sz="2000" dirty="0"/>
              <a:t>الَّذِي كَانَ قَبْلاً غَيْرَ نَافِعٍ لَكَ، وَلكِنَّهُ الآنَ نَافِعٌ لَكَ وَلِي، </a:t>
            </a:r>
            <a:r>
              <a:rPr lang="ar-SA" sz="2000" baseline="30000" dirty="0"/>
              <a:t>12</a:t>
            </a:r>
            <a:r>
              <a:rPr lang="ar-SA" sz="2000" dirty="0"/>
              <a:t>الَّذِي رَدَدْتُهُ. فَاقْبَلْهُ، الَّذِي هُوَ أَحْشَائِي. </a:t>
            </a:r>
            <a:r>
              <a:rPr lang="ar-SA" sz="2000" baseline="30000" dirty="0"/>
              <a:t>13</a:t>
            </a:r>
            <a:r>
              <a:rPr lang="ar-SA" sz="2000" dirty="0"/>
              <a:t>الَّذِي كُنْتُ أَشَاءُ أَنْ أُمْسِكَهُ عِنْدِي لِكَيْ يَخْدِمَنِي عِوَضًا عَنْكَ فِي قُيُودِ الإِنْجِيلِ ، </a:t>
            </a:r>
            <a:r>
              <a:rPr lang="ar-SA" sz="2000" baseline="30000" dirty="0"/>
              <a:t>14</a:t>
            </a:r>
            <a:r>
              <a:rPr lang="ar-SA" sz="2000" dirty="0"/>
              <a:t>وَلكِنْ بِدُونِ رَأْيِكَ لَمْ أُرِدْ أَنْ أَفْعَلَ شَيْئًا، لِكَيْ لاَ يَكُونَ خَيْرُكَ كَأَنَّهُ عَلَى سَبِيلِ الاضْطِرَارِ بَلْ عَلَى سَبِيلِ الاخْتِيَارِ. </a:t>
            </a:r>
            <a:r>
              <a:rPr lang="ar-SA" sz="2000" baseline="30000" dirty="0"/>
              <a:t>15</a:t>
            </a:r>
            <a:r>
              <a:rPr lang="ar-SA" sz="2000" dirty="0"/>
              <a:t>لأَنَّهُ رُبَّمَا لأَجْلِ هذَا افْتَرَقَ عَنْكَ إِلَى سَاعَةٍ، لِكَيْ يَكُونَ لَكَ إِلَى الأَبَدِ، </a:t>
            </a:r>
            <a:r>
              <a:rPr lang="ar-SA" sz="2000" baseline="30000" dirty="0"/>
              <a:t>16</a:t>
            </a:r>
            <a:r>
              <a:rPr lang="ar-SA" sz="2000" dirty="0"/>
              <a:t>لاَ كَعَبْدٍ فِي مَا بَعْدُ، بَلْ أَفْضَلَ مِنْ عَبْدٍ: أَخًا مَحْبُوبًا، وَلاَ سِيَّمَا إِلَيَّ، فَكَمْ بِالْحَرِيِّ إِلَيْكَ فِي الْجَسَدِ وَالرَّبِّ جَمِيعًا! </a:t>
            </a:r>
            <a:r>
              <a:rPr lang="ar-SA" sz="2000" baseline="30000" dirty="0"/>
              <a:t>17</a:t>
            </a:r>
            <a:r>
              <a:rPr lang="ar-SA" sz="2000" dirty="0"/>
              <a:t>فَإِنْ كُنْتَ تَحْسِبُنِي شَرِيكًا، فَاقْبَلْهُ نَظِيرِي. </a:t>
            </a:r>
            <a:r>
              <a:rPr lang="ar-SA" sz="2000" baseline="30000" dirty="0"/>
              <a:t>18</a:t>
            </a:r>
            <a:r>
              <a:rPr lang="ar-SA" sz="2000" dirty="0"/>
              <a:t>ثُمَّ إِنْ كَانَ قَدْ ظَلَمَكَ بِشَيْءٍ، أَوْ لَكَ عَلَيْهِ دَيْنٌ، فَاحْسِبْ ذلِكَ عَلَيَّ. </a:t>
            </a:r>
            <a:r>
              <a:rPr lang="ar-SA" sz="2000" baseline="30000" dirty="0"/>
              <a:t>19</a:t>
            </a:r>
            <a:r>
              <a:rPr lang="ar-SA" sz="2000" dirty="0"/>
              <a:t>أَنَا بُولُسَ كَتَبْتُ بِيَدِي: أَنَا أُوفِي. حَتَّى لاَ أَقُولُ لَكَ إِنَّكَ مَدْيُونٌ لِي بِنَفْسِكَ أَيْضًا. </a:t>
            </a:r>
            <a:r>
              <a:rPr lang="ar-SA" sz="2000" baseline="30000" dirty="0"/>
              <a:t>20</a:t>
            </a:r>
            <a:r>
              <a:rPr lang="ar-SA" sz="2000" dirty="0"/>
              <a:t>نَعَمْ أَيُّهَا الأَخُ، لِيَكُنْ لِي فَرَحٌ بِكَ فِي الرَّبِّ. أَرِحْ أَحْشَائِي فِي الرَّبِّ. </a:t>
            </a:r>
            <a:r>
              <a:rPr lang="ar-SA" sz="2000" baseline="30000" dirty="0"/>
              <a:t>21</a:t>
            </a:r>
            <a:r>
              <a:rPr lang="ar-SA" sz="2000" dirty="0"/>
              <a:t>إِذْ أَنَا وَاثِقٌ بِإِطَاعَتِكَ، كَتَبْتُ إِلَيْكَ، عَالِمًا أَنَّكَ تَفْعَلُ أَيْضًا أَكْثَرَ مِمَّا أَقُولُ.</a:t>
            </a:r>
            <a:endParaRPr lang="en-US" sz="2000" dirty="0"/>
          </a:p>
          <a:p>
            <a:pPr algn="ctr" rtl="1"/>
            <a:r>
              <a:rPr lang="ar-SA" sz="2000" baseline="30000" dirty="0"/>
              <a:t>22</a:t>
            </a:r>
            <a:r>
              <a:rPr lang="ar-SA" sz="2000" dirty="0"/>
              <a:t>وَمَعَ هذَا، أَعْدِدْ لِي أَيْضًا مَنْزِلاً، لأَنِّي أَرْجُو أَنَّنِي بِصَلَوَاتِكُمْ سَأُوهَبُ لَكُمْ.</a:t>
            </a:r>
            <a:endParaRPr lang="en-US" sz="2000" dirty="0"/>
          </a:p>
          <a:p>
            <a:pPr algn="ctr"/>
            <a:r>
              <a:rPr lang="ar-SA" sz="2000" baseline="30000" dirty="0"/>
              <a:t>23</a:t>
            </a:r>
            <a:r>
              <a:rPr lang="ar-SA" sz="2000" dirty="0"/>
              <a:t>يُسَلِّمُ عَلَيْكَ أَبَفْرَاسُ الْمَأْسُورُ مَعِي فِي الْمَسِيحِ يَسُوعَ، </a:t>
            </a:r>
            <a:r>
              <a:rPr lang="ar-SA" sz="2000" baseline="30000" dirty="0"/>
              <a:t>24</a:t>
            </a:r>
            <a:r>
              <a:rPr lang="ar-SA" sz="2000" dirty="0"/>
              <a:t>وَمَرْقُسُ، وَأَرِسْتَرْخُسُ، وَدِيمَاسُ، وَلُوقَا الْعَامِلُونَ مَعِي. </a:t>
            </a:r>
            <a:r>
              <a:rPr lang="ar-SA" sz="2000" baseline="30000" dirty="0"/>
              <a:t>25</a:t>
            </a:r>
            <a:r>
              <a:rPr lang="ar-SA" sz="2000" dirty="0"/>
              <a:t>نِعْمَةُ رَبِّنَا يَسُوعَ الْمَسِيحِ مَعَ رُوحِكُمْ. آمِينَ.</a:t>
            </a:r>
            <a:endParaRPr lang="en-US" sz="2000" b="1" dirty="0">
              <a:solidFill>
                <a:srgbClr val="000000"/>
              </a:solidFill>
              <a:latin typeface="Arial"/>
              <a:cs typeface="Arial"/>
            </a:endParaRPr>
          </a:p>
        </p:txBody>
      </p:sp>
      <p:sp>
        <p:nvSpPr>
          <p:cNvPr id="161794" name="Rectangle 3"/>
          <p:cNvSpPr>
            <a:spLocks noGrp="1" noChangeArrowheads="1"/>
          </p:cNvSpPr>
          <p:nvPr>
            <p:ph type="title"/>
          </p:nvPr>
        </p:nvSpPr>
        <p:spPr>
          <a:xfrm>
            <a:off x="76200" y="360040"/>
            <a:ext cx="9067800" cy="548680"/>
          </a:xfrm>
        </p:spPr>
        <p:txBody>
          <a:bodyPr/>
          <a:lstStyle/>
          <a:p>
            <a:pPr eaLnBrk="1" hangingPunct="1"/>
            <a:r>
              <a:rPr lang="ar-JO" b="1" dirty="0">
                <a:solidFill>
                  <a:srgbClr val="FFFFFF"/>
                </a:solidFill>
                <a:latin typeface="Arial"/>
                <a:cs typeface="Arial"/>
              </a:rPr>
              <a:t>الخصائص</a:t>
            </a:r>
            <a:endParaRPr lang="en-US" b="1" dirty="0">
              <a:solidFill>
                <a:srgbClr val="FFFFFF"/>
              </a:solidFill>
              <a:latin typeface="Arial"/>
              <a:cs typeface="Arial"/>
            </a:endParaRPr>
          </a:p>
        </p:txBody>
      </p:sp>
      <p:sp>
        <p:nvSpPr>
          <p:cNvPr id="32772" name="Text Box 4"/>
          <p:cNvSpPr txBox="1">
            <a:spLocks noChangeArrowheads="1"/>
          </p:cNvSpPr>
          <p:nvPr/>
        </p:nvSpPr>
        <p:spPr bwMode="auto">
          <a:xfrm rot="-1888990">
            <a:off x="173870" y="3549749"/>
            <a:ext cx="7886764" cy="523220"/>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rgbClr val="CC0000"/>
                </a:solidFill>
                <a:latin typeface="Arial"/>
                <a:cs typeface="Arial"/>
              </a:rPr>
              <a:t>أقصر رسائل بولس (25 عدد)</a:t>
            </a:r>
            <a:endParaRPr lang="en-US" sz="2800" b="1" dirty="0">
              <a:solidFill>
                <a:srgbClr val="CC0000"/>
              </a:solidFill>
              <a:latin typeface="Arial"/>
              <a:cs typeface="Arial"/>
            </a:endParaRPr>
          </a:p>
        </p:txBody>
      </p:sp>
      <p:sp>
        <p:nvSpPr>
          <p:cNvPr id="161796" name="Text Box 5"/>
          <p:cNvSpPr txBox="1">
            <a:spLocks noChangeArrowheads="1"/>
          </p:cNvSpPr>
          <p:nvPr/>
        </p:nvSpPr>
        <p:spPr bwMode="auto">
          <a:xfrm>
            <a:off x="8388350"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a:cs typeface="Arial"/>
              </a:rPr>
              <a:t>246</a:t>
            </a:r>
            <a:endParaRPr lang="en-US" b="1" dirty="0">
              <a:solidFill>
                <a:srgbClr val="FFFFFF"/>
              </a:solidFill>
              <a:latin typeface="Arial"/>
              <a:cs typeface="Arial"/>
            </a:endParaRPr>
          </a:p>
        </p:txBody>
      </p:sp>
    </p:spTree>
    <p:extLst>
      <p:ext uri="{BB962C8B-B14F-4D97-AF65-F5344CB8AC3E}">
        <p14:creationId xmlns:p14="http://schemas.microsoft.com/office/powerpoint/2010/main" val="1518539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43306" y="29469"/>
            <a:ext cx="5500694" cy="6828531"/>
          </a:xfrm>
          <a:effectLst>
            <a:outerShdw blurRad="63500" dist="35921" dir="2700000" algn="ctr" rotWithShape="0">
              <a:schemeClr val="tx2">
                <a:alpha val="74998"/>
              </a:schemeClr>
            </a:outerShdw>
          </a:effectLst>
        </p:spPr>
        <p:txBody>
          <a:bodyPr anchor="t"/>
          <a:lstStyle/>
          <a:p>
            <a:pPr>
              <a:defRPr/>
            </a:pPr>
            <a:r>
              <a:rPr lang="ar-SA" sz="4800" b="1" baseline="30000" dirty="0"/>
              <a:t>1</a:t>
            </a:r>
            <a:r>
              <a:rPr lang="ar-SA" sz="4800" b="1" dirty="0"/>
              <a:t>بُولُسُ، أَسِيرُ يَسُوعَ الْمَسِيحِ، وَتِيمُوثَاوُسُ الأَخُ، إِلَى فِلِيمُونَ الْمَحْبُوبِ وَالْعَامِلِ مَعَنَا، </a:t>
            </a:r>
            <a:r>
              <a:rPr lang="ar-SA" sz="4800" b="1" baseline="30000" dirty="0"/>
              <a:t>2</a:t>
            </a:r>
            <a:r>
              <a:rPr lang="ar-SA" sz="4800" b="1" dirty="0"/>
              <a:t>وَإِلَى أَبْفِيَّةَ الْمَحْبُوبَةِ، وَأَرْخِبُّسَ الْمُتَجَنِّدِ مَعَنَا، وَإِلَى الْكَنِيسَةِ الَّتِي فِي بَيْتِكَ</a:t>
            </a:r>
            <a:br>
              <a:rPr lang="en-US" sz="4800" b="1" dirty="0"/>
            </a:br>
            <a:r>
              <a:rPr lang="ar-JO" sz="4800" b="1" dirty="0"/>
              <a:t>(فيل 1-2)</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228211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ar-SA" sz="4800" b="1" baseline="30000" dirty="0"/>
              <a:t>3</a:t>
            </a:r>
            <a:r>
              <a:rPr lang="ar-SA" sz="4800" b="1" dirty="0"/>
              <a:t>نِعْمَةٌ لَكُمْ وَسَلاَمٌ مِنَ اللهِ أَبِينَا وَالرَّبِّ يَسُوعَ الْمَسِيحِ.</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فيل 3</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2239976680"/>
      </p:ext>
    </p:extLst>
  </p:cSld>
  <p:clrMapOvr>
    <a:overrideClrMapping bg1="lt1" tx1="dk1" bg2="lt2" tx2="dk2" accent1="accent1" accent2="accent2" accent3="accent3" accent4="accent4" accent5="accent5" accent6="accent6" hlink="hlink" folHlink="folHlink"/>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ar-SA" sz="3600" b="1" baseline="30000" dirty="0"/>
              <a:t>4</a:t>
            </a:r>
            <a:r>
              <a:rPr lang="ar-SA" sz="3600" b="1" dirty="0"/>
              <a:t>أَشْكُرُ إِلهِي كُلَّ حِينٍ ذَاكِرًا إِيَّاكَ فِي صَلَوَاتِي، </a:t>
            </a:r>
            <a:r>
              <a:rPr lang="ar-SA" sz="3600" b="1" baseline="30000" dirty="0"/>
              <a:t>5</a:t>
            </a:r>
            <a:r>
              <a:rPr lang="ar-SA" sz="3600" b="1" dirty="0"/>
              <a:t>سَامِعًا بِمَحَبَّتِكَ، وَالإِيمَانِ الَّذِي لَكَ نَحْوَ الرَّبِّ يَسُوعَ، وَلِجَمِيعِ الْقِدِّيسِينَ</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فيل 4-5</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162606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73485"/>
            <a:ext cx="9144000" cy="4983707"/>
          </a:xfrm>
          <a:effectLst>
            <a:outerShdw blurRad="63500" dist="35921" dir="2700000" algn="ctr" rotWithShape="0">
              <a:schemeClr val="tx2">
                <a:alpha val="74998"/>
              </a:schemeClr>
            </a:outerShdw>
          </a:effectLst>
        </p:spPr>
        <p:txBody>
          <a:bodyPr anchor="t"/>
          <a:lstStyle/>
          <a:p>
            <a:pPr>
              <a:defRPr/>
            </a:pPr>
            <a:r>
              <a:rPr lang="ar-SA" sz="4800" b="1" baseline="30000" dirty="0">
                <a:effectLst>
                  <a:glow rad="127000">
                    <a:schemeClr val="tx1"/>
                  </a:glow>
                </a:effectLst>
                <a:latin typeface="Arial" charset="0"/>
                <a:ea typeface="ＭＳ Ｐゴシック" charset="0"/>
              </a:rPr>
              <a:t>6</a:t>
            </a:r>
            <a:r>
              <a:rPr lang="ar-SA" sz="4800" b="1" dirty="0">
                <a:effectLst>
                  <a:glow rad="127000">
                    <a:schemeClr val="tx1"/>
                  </a:glow>
                </a:effectLst>
                <a:latin typeface="Arial" charset="0"/>
                <a:ea typeface="ＭＳ Ｐゴシック" charset="0"/>
              </a:rPr>
              <a:t>لِكَيْ تَكُونَ شَرِكَةُ إِيمَانِكَ فَعَّالَةً فِي مَعْرِفَةِ كُلِّ الصَّلاَحِ الَّذِي فِيكُمْ لأَجْلِ الْمَسِيحِ يَسُوعَ. </a:t>
            </a:r>
            <a:r>
              <a:rPr lang="ar-SA" sz="4800" b="1" baseline="30000" dirty="0">
                <a:effectLst>
                  <a:glow rad="127000">
                    <a:schemeClr val="tx1"/>
                  </a:glow>
                </a:effectLst>
                <a:latin typeface="Arial" charset="0"/>
                <a:ea typeface="ＭＳ Ｐゴシック" charset="0"/>
              </a:rPr>
              <a:t>7</a:t>
            </a:r>
            <a:r>
              <a:rPr lang="ar-SA" sz="4800" b="1" dirty="0">
                <a:effectLst>
                  <a:glow rad="127000">
                    <a:schemeClr val="tx1"/>
                  </a:glow>
                </a:effectLst>
                <a:latin typeface="Arial" charset="0"/>
                <a:ea typeface="ＭＳ Ｐゴシック" charset="0"/>
              </a:rPr>
              <a:t>لأَنَّ لَنَا فَرَحًا كَثِيرًا وَتَعْزِيَةً بِسَبَبِ مَحَبَّتِكَ، لأَنَّ أَحْشَاءَ الْقِدِّيسِينَ قَدِ اسْتَرَاحَتْ بِكَ أَيُّهَا الأَخُ.</a:t>
            </a:r>
            <a:br>
              <a:rPr lang="en-US" sz="4800" b="1" dirty="0">
                <a:effectLst>
                  <a:glow rad="127000">
                    <a:schemeClr val="tx1"/>
                  </a:glow>
                </a:effectLst>
                <a:latin typeface="Arial" charset="0"/>
                <a:ea typeface="ＭＳ Ｐゴシック" charset="0"/>
              </a:rPr>
            </a:br>
            <a:br>
              <a:rPr lang="en-US" sz="4800" b="1" dirty="0">
                <a:effectLst>
                  <a:glow rad="127000">
                    <a:schemeClr val="tx1"/>
                  </a:glow>
                </a:effectLst>
                <a:latin typeface="Arial" charset="0"/>
                <a:ea typeface="ＭＳ Ｐゴシック" charset="0"/>
              </a:rPr>
            </a:br>
            <a:r>
              <a:rPr lang="en-US" sz="4800" b="1" dirty="0">
                <a:effectLst>
                  <a:glow rad="127000">
                    <a:schemeClr val="tx1"/>
                  </a:glow>
                </a:effectLst>
                <a:latin typeface="Arial" charset="0"/>
                <a:ea typeface="ＭＳ Ｐゴシック" charset="0"/>
              </a:rPr>
              <a:t> (</a:t>
            </a:r>
            <a:r>
              <a:rPr lang="ar-JO" sz="4800" b="1" dirty="0">
                <a:effectLst>
                  <a:glow rad="127000">
                    <a:schemeClr val="tx1"/>
                  </a:glow>
                </a:effectLst>
                <a:latin typeface="Arial" charset="0"/>
                <a:ea typeface="ＭＳ Ｐゴシック" charset="0"/>
              </a:rPr>
              <a:t>فيل 6-7</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599088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ar-SA" sz="4800" b="1" baseline="30000" dirty="0"/>
              <a:t>8</a:t>
            </a:r>
            <a:r>
              <a:rPr lang="ar-SA" sz="4800" b="1" dirty="0"/>
              <a:t>لِذلِكَ، وَإِنْ كَانَ لِي بِالْمَسِيحِ ثِقَةٌ كَثِيرَةٌ أَنْ آمُرَكَ بِمَا يَلِيقُ، </a:t>
            </a:r>
            <a:r>
              <a:rPr lang="ar-SA" sz="4800" b="1" baseline="30000" dirty="0"/>
              <a:t>9</a:t>
            </a:r>
            <a:r>
              <a:rPr lang="ar-SA" sz="4800" b="1" dirty="0"/>
              <a:t>مِنْ أَجْلِ الْمَحَبَّةِ، أَطْلُبُ بِالْحَرِيِّ­ إِذْ أَنَا إِنْسَانٌ هكَذَا نَظِيرُ بُولُسَ الشَّيْخِ، وَالآنَ أَسِيرُ يَسُوعَ الْمَسِيحِ أَيْضًا </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فيل 8-9</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048647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defRPr/>
            </a:pPr>
            <a:r>
              <a:rPr lang="ar-SA" sz="4800" b="1" baseline="30000" dirty="0"/>
              <a:t>10</a:t>
            </a:r>
            <a:r>
              <a:rPr lang="ar-SA" sz="4800" b="1" dirty="0"/>
              <a:t>أَطْلُبُ إِلَيْكَ لأَجْلِ ابْنِي أُنِسِيمُسَ، الَّذِي وَلَدْتُهُ فِي قُيُودِي، </a:t>
            </a:r>
            <a:r>
              <a:rPr lang="ar-SA" sz="4800" b="1" baseline="30000" dirty="0"/>
              <a:t>11</a:t>
            </a:r>
            <a:r>
              <a:rPr lang="ar-SA" sz="4800" b="1" dirty="0"/>
              <a:t>الَّذِي كَانَ قَبْلاً غَيْرَ نَافِعٍ لَكَ، وَلكِنَّهُ الآنَ نَافِعٌ لَكَ وَلِي</a:t>
            </a:r>
            <a:endParaRPr lang="en-US" sz="48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800" b="1" baseline="30000" dirty="0"/>
              <a:t>12</a:t>
            </a:r>
            <a:r>
              <a:rPr lang="ar-SA" sz="4800" b="1" dirty="0"/>
              <a:t>الَّذِي رَدَدْتُهُ. فَاقْبَلْهُ، الَّذِي هُوَ أَحْشَائِي. </a:t>
            </a:r>
            <a:r>
              <a:rPr lang="en-US" sz="4800" b="1" dirty="0">
                <a:effectLst>
                  <a:glow rad="127000">
                    <a:schemeClr val="tx1"/>
                  </a:glow>
                </a:effectLst>
                <a:latin typeface="Arial" charset="0"/>
                <a:ea typeface="ＭＳ Ｐゴシック" charset="0"/>
                <a:cs typeface="ＭＳ Ｐゴシック" charset="0"/>
              </a:rPr>
              <a:t> (</a:t>
            </a:r>
            <a:r>
              <a:rPr lang="ar-JO" sz="4800" b="1" dirty="0">
                <a:effectLst>
                  <a:glow rad="127000">
                    <a:schemeClr val="tx1"/>
                  </a:glow>
                </a:effectLst>
                <a:latin typeface="Arial" charset="0"/>
                <a:ea typeface="ＭＳ Ｐゴシック" charset="0"/>
                <a:cs typeface="ＭＳ Ｐゴシック" charset="0"/>
              </a:rPr>
              <a:t>فيل 10-12</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3606730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كوري تن بوم</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Tree>
    <p:extLst>
      <p:ext uri="{BB962C8B-B14F-4D97-AF65-F5344CB8AC3E}">
        <p14:creationId xmlns:p14="http://schemas.microsoft.com/office/powerpoint/2010/main" val="105819813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ar-SA" sz="5400" b="1" baseline="30000" dirty="0"/>
              <a:t>13</a:t>
            </a:r>
            <a:r>
              <a:rPr lang="ar-SA" sz="5400" b="1" dirty="0"/>
              <a:t>الَّذِي كُنْتُ أَشَاءُ أَنْ أُمْسِكَهُ عِنْدِي لِكَيْ يَخْدِمَنِي عِوَضًا عَنْكَ فِي قُيُودِ الإِنْجِيلِ </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600" b="1" baseline="30000" dirty="0"/>
              <a:t>14</a:t>
            </a:r>
            <a:r>
              <a:rPr lang="ar-SA" sz="3600" b="1" dirty="0"/>
              <a:t>وَلكِنْ بِدُونِ رَأْيِكَ لَمْ أُرِدْ أَنْ أَفْعَلَ شَيْئًا، لِكَيْ لاَ يَكُونَ خَيْرُكَ كَأَنَّهُ عَلَى سَبِيلِ الاضْطِرَارِ بَلْ عَلَى سَبِيلِ الاخْتِيَارِ. </a:t>
            </a:r>
            <a:endParaRPr lang="en-US" sz="3600" b="1" dirty="0"/>
          </a:p>
          <a:p>
            <a:pPr>
              <a:defRPr/>
            </a:pPr>
            <a:r>
              <a:rPr lang="en-US" sz="3600" b="1" dirty="0">
                <a:effectLst>
                  <a:glow rad="127000">
                    <a:schemeClr val="tx1"/>
                  </a:glow>
                </a:effectLst>
                <a:latin typeface="Arial" charset="0"/>
                <a:ea typeface="ＭＳ Ｐゴシック" charset="0"/>
                <a:cs typeface="ＭＳ Ｐゴシック" charset="0"/>
              </a:rPr>
              <a:t> (</a:t>
            </a:r>
            <a:r>
              <a:rPr lang="ar-JO" sz="3600" b="1" dirty="0">
                <a:effectLst>
                  <a:glow rad="127000">
                    <a:schemeClr val="tx1"/>
                  </a:glow>
                </a:effectLst>
                <a:latin typeface="Arial" charset="0"/>
                <a:ea typeface="ＭＳ Ｐゴシック" charset="0"/>
                <a:cs typeface="ＭＳ Ｐゴシック" charset="0"/>
              </a:rPr>
              <a:t>فيل 13-14</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313056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glow rad="228600">
              <a:schemeClr val="accent4">
                <a:satMod val="175000"/>
                <a:alpha val="86800"/>
              </a:schemeClr>
            </a:glow>
            <a:outerShdw blurRad="63500" dist="35921" dir="2700000" algn="ctr" rotWithShape="0">
              <a:schemeClr val="tx2">
                <a:alpha val="74998"/>
              </a:schemeClr>
            </a:outerShdw>
          </a:effectLst>
        </p:spPr>
        <p:txBody>
          <a:bodyPr anchor="t"/>
          <a:lstStyle/>
          <a:p>
            <a:pPr>
              <a:defRPr/>
            </a:pPr>
            <a:r>
              <a:rPr lang="ar-SA" sz="3600" b="1" baseline="30000" dirty="0">
                <a:effectLst>
                  <a:glow rad="228600">
                    <a:schemeClr val="accent4">
                      <a:satMod val="175000"/>
                      <a:alpha val="88000"/>
                    </a:schemeClr>
                  </a:glow>
                </a:effectLst>
              </a:rPr>
              <a:t>15</a:t>
            </a:r>
            <a:r>
              <a:rPr lang="ar-SA" sz="3600" b="1" dirty="0">
                <a:effectLst>
                  <a:glow rad="228600">
                    <a:schemeClr val="accent4">
                      <a:satMod val="175000"/>
                      <a:alpha val="88000"/>
                    </a:schemeClr>
                  </a:glow>
                </a:effectLst>
              </a:rPr>
              <a:t>لأَنَّهُ رُبَّمَا لأَجْلِ هذَا افْتَرَقَ عَنْكَ إِلَى سَاعَةٍ، لِكَيْ يَكُونَ لَكَ إِلَى الأَبَدِ، </a:t>
            </a:r>
            <a:r>
              <a:rPr lang="ar-SA" sz="3600" b="1" baseline="30000" dirty="0">
                <a:effectLst>
                  <a:glow rad="228600">
                    <a:schemeClr val="accent4">
                      <a:satMod val="175000"/>
                      <a:alpha val="88000"/>
                    </a:schemeClr>
                  </a:glow>
                </a:effectLst>
              </a:rPr>
              <a:t>16</a:t>
            </a:r>
            <a:r>
              <a:rPr lang="ar-SA" sz="3600" b="1" dirty="0">
                <a:effectLst>
                  <a:glow rad="228600">
                    <a:schemeClr val="accent4">
                      <a:satMod val="175000"/>
                      <a:alpha val="88000"/>
                    </a:schemeClr>
                  </a:glow>
                </a:effectLst>
              </a:rPr>
              <a:t>لاَ كَعَبْدٍ فِي مَا بَعْدُ، بَلْ أَفْضَلَ مِنْ عَبْدٍ: أَخًا مَحْبُوبًا، وَلاَ سِيَّمَا إِلَيَّ، فَكَمْ بِالْحَرِيِّ إِلَيْكَ فِي الْجَسَدِ وَالرَّبِّ جَمِيعًا! </a:t>
            </a:r>
            <a:br>
              <a:rPr lang="en-US" sz="3600" b="1" dirty="0">
                <a:effectLst>
                  <a:glow rad="228600">
                    <a:schemeClr val="accent4">
                      <a:satMod val="175000"/>
                      <a:alpha val="88000"/>
                    </a:schemeClr>
                  </a:glow>
                </a:effectLst>
                <a:latin typeface="Arial" charset="0"/>
                <a:ea typeface="ＭＳ Ｐゴシック" charset="0"/>
                <a:cs typeface="ＭＳ Ｐゴシック" charset="0"/>
              </a:rPr>
            </a:br>
            <a:r>
              <a:rPr lang="en-US" sz="3600" b="1" dirty="0">
                <a:effectLst>
                  <a:glow rad="228600">
                    <a:schemeClr val="accent4">
                      <a:satMod val="175000"/>
                      <a:alpha val="88000"/>
                    </a:schemeClr>
                  </a:glow>
                </a:effectLst>
                <a:latin typeface="Arial" charset="0"/>
                <a:ea typeface="ＭＳ Ｐゴシック" charset="0"/>
                <a:cs typeface="ＭＳ Ｐゴシック" charset="0"/>
              </a:rPr>
              <a:t>(</a:t>
            </a:r>
            <a:r>
              <a:rPr lang="ar-JO" sz="3600" b="1" dirty="0">
                <a:effectLst>
                  <a:glow rad="228600">
                    <a:schemeClr val="accent4">
                      <a:satMod val="175000"/>
                      <a:alpha val="88000"/>
                    </a:schemeClr>
                  </a:glow>
                </a:effectLst>
                <a:latin typeface="Arial" charset="0"/>
                <a:ea typeface="ＭＳ Ｐゴシック" charset="0"/>
                <a:cs typeface="ＭＳ Ｐゴシック" charset="0"/>
              </a:rPr>
              <a:t>فيل 15-16</a:t>
            </a:r>
            <a:r>
              <a:rPr lang="en-US" sz="3600" b="1" dirty="0">
                <a:effectLst>
                  <a:glow rad="228600">
                    <a:schemeClr val="accent4">
                      <a:satMod val="175000"/>
                      <a:alpha val="88000"/>
                    </a:schemeClr>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474141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0" y="3645024"/>
            <a:ext cx="6786578" cy="1323439"/>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4000" b="1" dirty="0">
                <a:solidFill>
                  <a:srgbClr val="000000"/>
                </a:solidFill>
                <a:cs typeface="Arial" charset="0"/>
              </a:rPr>
              <a:t>فيل 17</a:t>
            </a:r>
            <a:endParaRPr lang="en-US" altLang="zh-CN" sz="4000" b="1" dirty="0">
              <a:solidFill>
                <a:srgbClr val="000000"/>
              </a:solidFill>
              <a:cs typeface="Arial" charset="0"/>
            </a:endParaRPr>
          </a:p>
          <a:p>
            <a:pPr algn="r" eaLnBrk="1" hangingPunct="1"/>
            <a:r>
              <a:rPr lang="ar-SA" sz="4000" b="1" dirty="0"/>
              <a:t>فَإِنْ كُنْتَ تَحْسِبُنِي </a:t>
            </a:r>
            <a:r>
              <a:rPr lang="ar-SA" sz="4000" b="1" dirty="0">
                <a:solidFill>
                  <a:srgbClr val="0070C0"/>
                </a:solidFill>
              </a:rPr>
              <a:t>شَرِيكًا</a:t>
            </a:r>
            <a:r>
              <a:rPr lang="ar-SA" sz="4000" b="1" dirty="0"/>
              <a:t> فَاقْبَلْهُ نَظِيرِي. </a:t>
            </a:r>
            <a:endParaRPr lang="en-US" sz="4000" b="1" dirty="0">
              <a:solidFill>
                <a:srgbClr val="000000"/>
              </a:solidFill>
              <a:cs typeface="Arial" charset="0"/>
            </a:endParaRPr>
          </a:p>
        </p:txBody>
      </p:sp>
      <p:sp>
        <p:nvSpPr>
          <p:cNvPr id="177156" name="Text Box 5"/>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000000"/>
                </a:solidFill>
                <a:latin typeface="Verdana" charset="0"/>
                <a:cs typeface="Arial" charset="0"/>
              </a:rPr>
              <a:t>245</a:t>
            </a:r>
            <a:endParaRPr lang="en-US" b="1" dirty="0">
              <a:solidFill>
                <a:srgbClr val="000000"/>
              </a:solidFill>
              <a:latin typeface="Verdana" charset="0"/>
              <a:cs typeface="Arial" charset="0"/>
            </a:endParaRPr>
          </a:p>
        </p:txBody>
      </p:sp>
    </p:spTree>
    <p:extLst>
      <p:ext uri="{BB962C8B-B14F-4D97-AF65-F5344CB8AC3E}">
        <p14:creationId xmlns:p14="http://schemas.microsoft.com/office/powerpoint/2010/main" val="1731831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noFill/>
          <a:ln>
            <a:noFill/>
          </a:ln>
          <a:effectLst>
            <a:glow rad="228600">
              <a:schemeClr val="accent4">
                <a:satMod val="175000"/>
                <a:alpha val="86800"/>
              </a:schemeClr>
            </a:glow>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sz="3600" b="1" dirty="0">
                <a:effectLst>
                  <a:glow rad="228600">
                    <a:schemeClr val="accent4">
                      <a:satMod val="175000"/>
                      <a:alpha val="88000"/>
                    </a:schemeClr>
                  </a:glow>
                </a:effectLst>
              </a:rPr>
              <a:t>ثُمَّ إِنْ كَانَ قَدْ ظَلَمَكَ بِشَيْءٍ أَوْ لَكَ عَلَيْهِ دَيْنٌ فَاحْسِبْ ذلِكَ عَلَيَّ. </a:t>
            </a:r>
            <a:br>
              <a:rPr lang="ar-JO" sz="3600" b="1" dirty="0">
                <a:effectLst>
                  <a:glow rad="228600">
                    <a:schemeClr val="accent4">
                      <a:satMod val="175000"/>
                      <a:alpha val="88000"/>
                    </a:schemeClr>
                  </a:glow>
                </a:effectLst>
              </a:rPr>
            </a:br>
            <a:r>
              <a:rPr lang="en-US" sz="3600" b="1" dirty="0">
                <a:effectLst>
                  <a:glow rad="228600">
                    <a:schemeClr val="accent4">
                      <a:satMod val="175000"/>
                      <a:alpha val="88000"/>
                    </a:schemeClr>
                  </a:glow>
                </a:effectLst>
              </a:rPr>
              <a:t>(</a:t>
            </a:r>
            <a:r>
              <a:rPr lang="ar-JO" sz="3600" b="1" dirty="0">
                <a:effectLst>
                  <a:glow rad="228600">
                    <a:schemeClr val="accent4">
                      <a:satMod val="175000"/>
                      <a:alpha val="88000"/>
                    </a:schemeClr>
                  </a:glow>
                </a:effectLst>
              </a:rPr>
              <a:t>فيل 18</a:t>
            </a:r>
            <a:r>
              <a:rPr lang="en-US" sz="3600" b="1" dirty="0">
                <a:effectLst>
                  <a:glow rad="228600">
                    <a:schemeClr val="accent4">
                      <a:satMod val="175000"/>
                      <a:alpha val="88000"/>
                    </a:schemeClr>
                  </a:glow>
                </a:effectLst>
              </a:rPr>
              <a:t>)</a:t>
            </a:r>
          </a:p>
        </p:txBody>
      </p:sp>
    </p:spTree>
    <p:extLst>
      <p:ext uri="{BB962C8B-B14F-4D97-AF65-F5344CB8AC3E}">
        <p14:creationId xmlns:p14="http://schemas.microsoft.com/office/powerpoint/2010/main" val="21427911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0" t="7450" r="16287" b="7880"/>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ar-SA" sz="3600" b="1" baseline="30000" dirty="0"/>
              <a:t>19</a:t>
            </a:r>
            <a:r>
              <a:rPr lang="ar-SA" sz="3600" b="1" dirty="0"/>
              <a:t>أَنَا بُولُسَ كَتَبْتُ بِيَدِي: أَنَا أُوفِي. حَتَّى لاَ أَقُولُ لَكَ إِنَّكَ مَدْيُونٌ لِي بِنَفْسِكَ أَيْضًا. </a:t>
            </a:r>
            <a:br>
              <a:rPr lang="ar-JO" sz="3600" b="1" dirty="0"/>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فيل 19</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946314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ar-SA" sz="3600" b="1" baseline="30000" dirty="0">
                <a:effectLst>
                  <a:glow rad="127000">
                    <a:schemeClr val="tx1"/>
                  </a:glow>
                </a:effectLst>
                <a:latin typeface="Arial" charset="0"/>
                <a:ea typeface="ＭＳ Ｐゴシック" charset="0"/>
              </a:rPr>
              <a:t>20</a:t>
            </a:r>
            <a:r>
              <a:rPr lang="ar-SA" sz="3600" b="1" dirty="0">
                <a:effectLst>
                  <a:glow rad="127000">
                    <a:schemeClr val="tx1"/>
                  </a:glow>
                </a:effectLst>
                <a:latin typeface="Arial" charset="0"/>
                <a:ea typeface="ＭＳ Ｐゴシック" charset="0"/>
              </a:rPr>
              <a:t>نَعَمْ أَيُّهَا الأَخُ، لِيَكُنْ لِي فَرَحٌ بِكَ فِي الرَّبِّ. أَرِحْ أَحْشَائِي فِي الرَّبِّ. </a:t>
            </a:r>
            <a:r>
              <a:rPr lang="ar-SA" sz="3600" b="1" baseline="30000" dirty="0">
                <a:effectLst>
                  <a:glow rad="127000">
                    <a:schemeClr val="tx1"/>
                  </a:glow>
                </a:effectLst>
                <a:latin typeface="Arial" charset="0"/>
                <a:ea typeface="ＭＳ Ｐゴシック" charset="0"/>
              </a:rPr>
              <a:t>21</a:t>
            </a:r>
            <a:r>
              <a:rPr lang="ar-SA" sz="3600" b="1" dirty="0">
                <a:effectLst>
                  <a:glow rad="127000">
                    <a:schemeClr val="tx1"/>
                  </a:glow>
                </a:effectLst>
                <a:latin typeface="Arial" charset="0"/>
                <a:ea typeface="ＭＳ Ｐゴシック" charset="0"/>
              </a:rPr>
              <a:t>إِذْ أَنَا وَاثِقٌ بِإِطَاعَتِكَ، كَتَبْتُ إِلَيْكَ، عَالِمًا أَنَّكَ تَفْعَلُ أَيْضًا أَكْثَرَ مِمَّا أَقُولُ.</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فيل 20-21</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388261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ar-SA" sz="3600" b="1" baseline="30000" dirty="0"/>
              <a:t>22</a:t>
            </a:r>
            <a:r>
              <a:rPr lang="ar-SA" sz="3600" b="1" dirty="0"/>
              <a:t>وَمَعَ هذَا، أَعْدِدْ لِي أَيْضًا مَنْزِلاً، لأَنِّي أَرْجُو أَنَّنِي بِصَلَوَاتِكُمْ سَأُوهَبُ لَكُمْ.</a:t>
            </a:r>
            <a:br>
              <a:rPr lang="en-US" sz="3600" b="1" dirty="0"/>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ar-JO" sz="3600" b="1" dirty="0">
                <a:effectLst>
                  <a:glow rad="127000">
                    <a:schemeClr val="tx1"/>
                  </a:glow>
                </a:effectLst>
                <a:latin typeface="Arial" charset="0"/>
                <a:ea typeface="ＭＳ Ｐゴシック" charset="0"/>
                <a:cs typeface="ＭＳ Ｐゴシック" charset="0"/>
              </a:rPr>
              <a:t>فيل 22</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5029885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ar-SA" sz="3600" b="1" baseline="30000" dirty="0"/>
              <a:t>23</a:t>
            </a:r>
            <a:r>
              <a:rPr lang="ar-SA" sz="3600" b="1" dirty="0"/>
              <a:t>يُسَلِّمُ عَلَيْكَ أَبَفْرَاسُ الْمَأْسُورُ مَعِي فِي الْمَسِيحِ يَسُوعَ، </a:t>
            </a:r>
            <a:r>
              <a:rPr lang="ar-SA" sz="3600" b="1" baseline="30000" dirty="0"/>
              <a:t>24</a:t>
            </a:r>
            <a:r>
              <a:rPr lang="ar-SA" sz="3600" b="1" dirty="0"/>
              <a:t>وَمَرْقُسُ، وَأَرِسْتَرْخُسُ، وَدِيمَاسُ، وَلُوقَا الْعَامِلُونَ مَعِي.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ar-JO" sz="3600" b="1" dirty="0">
                <a:effectLst>
                  <a:glow rad="127000">
                    <a:schemeClr val="tx1"/>
                  </a:glow>
                </a:effectLst>
                <a:latin typeface="Arial" charset="0"/>
                <a:ea typeface="ＭＳ Ｐゴシック" charset="0"/>
                <a:cs typeface="ＭＳ Ｐゴシック" charset="0"/>
              </a:rPr>
              <a:t>فيل 23-24</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03366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SA" sz="3600" b="1" baseline="30000" dirty="0"/>
              <a:t>25</a:t>
            </a:r>
            <a:r>
              <a:rPr lang="ar-SA" sz="3600" b="1" dirty="0"/>
              <a:t>نِعْمَةُ رَبِّنَا يَسُوعَ الْمَسِيحِ مَعَ رُوحِكُمْ. آمِينَ.</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ar-JO" sz="3600" b="1" dirty="0">
                <a:effectLst>
                  <a:glow rad="127000">
                    <a:schemeClr val="tx1"/>
                  </a:glow>
                </a:effectLst>
                <a:latin typeface="Arial" charset="0"/>
                <a:ea typeface="ＭＳ Ｐゴシック" charset="0"/>
                <a:cs typeface="ＭＳ Ｐゴシック" charset="0"/>
              </a:rPr>
              <a:t>فيل 25</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6854502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ar-JO" sz="4800" b="1" i="1" dirty="0">
                <a:effectLst>
                  <a:glow rad="127000">
                    <a:schemeClr val="tx1"/>
                  </a:glow>
                </a:effectLst>
                <a:latin typeface="Arial" charset="0"/>
                <a:ea typeface="ＭＳ Ｐゴシック" charset="0"/>
                <a:cs typeface="ＭＳ Ｐゴシック" charset="0"/>
              </a:rPr>
              <a:t>كيف </a:t>
            </a:r>
            <a:r>
              <a:rPr lang="ar-JO" sz="4800" b="1" i="1" dirty="0">
                <a:solidFill>
                  <a:srgbClr val="FFFF00"/>
                </a:solidFill>
                <a:effectLst>
                  <a:glow rad="127000">
                    <a:schemeClr val="tx1"/>
                  </a:glow>
                </a:effectLst>
                <a:latin typeface="Arial" charset="0"/>
                <a:ea typeface="ＭＳ Ｐゴシック" charset="0"/>
                <a:cs typeface="ＭＳ Ｐゴシック" charset="0"/>
              </a:rPr>
              <a:t>نغفر</a:t>
            </a:r>
            <a:r>
              <a:rPr lang="ar-JO" sz="4800" b="1" i="1" dirty="0">
                <a:effectLst>
                  <a:glow rad="127000">
                    <a:schemeClr val="tx1"/>
                  </a:glow>
                </a:effectLst>
                <a:latin typeface="Arial" charset="0"/>
                <a:ea typeface="ＭＳ Ｐゴシック" charset="0"/>
                <a:cs typeface="ＭＳ Ｐゴシック" charset="0"/>
              </a:rPr>
              <a:t> لمن يسيء إلينا ؟</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05059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مكان الإختباء</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96320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4572000" cy="5539456"/>
          </a:xfrm>
          <a:effectLst>
            <a:glow rad="228600">
              <a:schemeClr val="accent4">
                <a:satMod val="175000"/>
                <a:alpha val="40000"/>
              </a:schemeClr>
            </a:glow>
          </a:effectLst>
        </p:spPr>
        <p:txBody>
          <a:bodyPr anchor="t"/>
          <a:lstStyle/>
          <a:p>
            <a:pPr marL="622300" indent="-622300">
              <a:defRPr/>
            </a:pPr>
            <a:br>
              <a:rPr lang="en-US" sz="4800" b="1" dirty="0">
                <a:solidFill>
                  <a:schemeClr val="tx1"/>
                </a:solidFill>
                <a:effectLst/>
                <a:latin typeface="Arial" charset="0"/>
                <a:ea typeface="ＭＳ Ｐゴシック" charset="0"/>
                <a:cs typeface="ＭＳ Ｐゴシック" charset="0"/>
              </a:rPr>
            </a:br>
            <a:r>
              <a:rPr lang="ar-JO" sz="4800" b="1" dirty="0">
                <a:solidFill>
                  <a:schemeClr val="tx1"/>
                </a:solidFill>
                <a:latin typeface="Arial" charset="0"/>
                <a:ea typeface="ＭＳ Ｐゴシック" charset="0"/>
                <a:cs typeface="ＭＳ Ｐゴシック" charset="0"/>
              </a:rPr>
              <a:t>1. ابدأ برؤية الناس في أفضل </a:t>
            </a:r>
            <a:r>
              <a:rPr lang="ar-JO" sz="9600" b="1" dirty="0">
                <a:effectLst>
                  <a:glow rad="228600">
                    <a:schemeClr val="accent4">
                      <a:satMod val="175000"/>
                      <a:alpha val="94000"/>
                    </a:schemeClr>
                  </a:glow>
                </a:effectLst>
                <a:latin typeface="Arial" charset="0"/>
                <a:ea typeface="ＭＳ Ｐゴシック" charset="0"/>
                <a:cs typeface="ＭＳ Ｐゴシック" charset="0"/>
              </a:rPr>
              <a:t>نور</a:t>
            </a:r>
            <a:r>
              <a:rPr lang="ar-JO" sz="4800" b="1" dirty="0">
                <a:solidFill>
                  <a:schemeClr val="tx1"/>
                </a:solidFill>
                <a:latin typeface="Arial" charset="0"/>
                <a:ea typeface="ＭＳ Ｐゴシック" charset="0"/>
                <a:cs typeface="ＭＳ Ｐゴシック" charset="0"/>
              </a:rPr>
              <a:t> ممكن </a:t>
            </a:r>
            <a:br>
              <a:rPr lang="ar-JO" sz="4800" b="1" dirty="0">
                <a:solidFill>
                  <a:schemeClr val="tx1"/>
                </a:solidFill>
                <a:latin typeface="Arial" charset="0"/>
                <a:ea typeface="ＭＳ Ｐゴシック" charset="0"/>
                <a:cs typeface="ＭＳ Ｐゴシック" charset="0"/>
              </a:rPr>
            </a:br>
            <a:r>
              <a:rPr lang="ar-JO" sz="4800" b="1" dirty="0">
                <a:solidFill>
                  <a:schemeClr val="tx1"/>
                </a:solidFill>
                <a:latin typeface="Arial" charset="0"/>
                <a:ea typeface="ＭＳ Ｐゴシック" charset="0"/>
                <a:cs typeface="ＭＳ Ｐゴシック" charset="0"/>
              </a:rPr>
              <a:t>(1-7)</a:t>
            </a:r>
            <a:r>
              <a:rPr lang="en-US" sz="4800" b="1" dirty="0">
                <a:solidFill>
                  <a:schemeClr val="tx1"/>
                </a:solidFill>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766233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43306" y="29469"/>
            <a:ext cx="5500694" cy="6828531"/>
          </a:xfrm>
          <a:effectLst>
            <a:outerShdw blurRad="63500" dist="35921" dir="2700000" algn="ctr" rotWithShape="0">
              <a:schemeClr val="tx2">
                <a:alpha val="74998"/>
              </a:schemeClr>
            </a:outerShdw>
          </a:effectLst>
        </p:spPr>
        <p:txBody>
          <a:bodyPr anchor="t"/>
          <a:lstStyle/>
          <a:p>
            <a:pPr>
              <a:defRPr/>
            </a:pPr>
            <a:br>
              <a:rPr lang="en-US" sz="2000" b="1" dirty="0">
                <a:effectLst>
                  <a:glow rad="127000">
                    <a:schemeClr val="tx1"/>
                  </a:glow>
                </a:effectLst>
                <a:latin typeface="Arial" charset="0"/>
                <a:ea typeface="ＭＳ Ｐゴシック" charset="0"/>
                <a:cs typeface="ＭＳ Ｐゴシック" charset="0"/>
              </a:rPr>
            </a:br>
            <a:r>
              <a:rPr lang="ar-SA" sz="3600" baseline="30000" dirty="0"/>
              <a:t>1</a:t>
            </a:r>
            <a:r>
              <a:rPr lang="ar-SA" sz="3600" dirty="0"/>
              <a:t>بُولُسُ، </a:t>
            </a:r>
            <a:r>
              <a:rPr lang="ar-SA" sz="3600" dirty="0">
                <a:solidFill>
                  <a:srgbClr val="FFFF00"/>
                </a:solidFill>
              </a:rPr>
              <a:t>أَسِيرُ</a:t>
            </a:r>
            <a:r>
              <a:rPr lang="ar-SA" sz="3600" dirty="0"/>
              <a:t> يَسُوعَ الْمَسِيحِ، وَتِيمُوثَاوُسُ </a:t>
            </a:r>
            <a:r>
              <a:rPr lang="ar-SA" sz="3600" dirty="0">
                <a:solidFill>
                  <a:srgbClr val="FFFF00"/>
                </a:solidFill>
              </a:rPr>
              <a:t>الأَخُ</a:t>
            </a:r>
            <a:r>
              <a:rPr lang="ar-SA" sz="3600" dirty="0"/>
              <a:t>، إِلَى فِلِيمُونَ </a:t>
            </a:r>
            <a:r>
              <a:rPr lang="ar-SA" sz="3600" dirty="0">
                <a:solidFill>
                  <a:srgbClr val="FFFF00"/>
                </a:solidFill>
              </a:rPr>
              <a:t>الْمَحْبُوبِ وَالْعَامِلِ مَعَنَا</a:t>
            </a:r>
            <a:r>
              <a:rPr lang="ar-SA" sz="3600" dirty="0"/>
              <a:t>، </a:t>
            </a:r>
            <a:r>
              <a:rPr lang="ar-SA" sz="3600" baseline="30000" dirty="0"/>
              <a:t>2</a:t>
            </a:r>
            <a:r>
              <a:rPr lang="ar-SA" sz="3600" dirty="0"/>
              <a:t>وَإِلَى أَبْفِيَّةَ </a:t>
            </a:r>
            <a:r>
              <a:rPr lang="ar-SA" sz="3600" dirty="0">
                <a:solidFill>
                  <a:srgbClr val="FFFF00"/>
                </a:solidFill>
              </a:rPr>
              <a:t>الْمَحْبُوبَةِ</a:t>
            </a:r>
            <a:r>
              <a:rPr lang="ar-SA" sz="3600" dirty="0"/>
              <a:t>، وَأَرْخِبُّسَ </a:t>
            </a:r>
            <a:r>
              <a:rPr lang="ar-SA" sz="3600" dirty="0">
                <a:solidFill>
                  <a:srgbClr val="FFFF00"/>
                </a:solidFill>
              </a:rPr>
              <a:t>الْمُتَجَنِّدِ مَعَنَا</a:t>
            </a:r>
            <a:r>
              <a:rPr lang="ar-SA" sz="3600" dirty="0"/>
              <a:t>، وَإِلَى الْكَنِيسَةِ الَّتِي فِي بَيْتِكَ</a:t>
            </a:r>
            <a:br>
              <a:rPr lang="en-US" sz="3600" dirty="0"/>
            </a:br>
            <a:r>
              <a:rPr lang="ar-JO" sz="3600" dirty="0"/>
              <a:t>(فيل 1-2)</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46903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 y="0"/>
            <a:ext cx="914253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ar-JO" sz="4400" dirty="0">
                <a:solidFill>
                  <a:schemeClr val="bg1"/>
                </a:solidFill>
                <a:effectLst>
                  <a:glow rad="228600">
                    <a:schemeClr val="tx1"/>
                  </a:glow>
                </a:effectLst>
                <a:latin typeface="Arial" charset="0"/>
              </a:rPr>
              <a:t>التأليف</a:t>
            </a:r>
            <a:endParaRPr lang="en-US" sz="4400" dirty="0">
              <a:solidFill>
                <a:schemeClr val="bg1"/>
              </a:solidFill>
              <a:effectLst>
                <a:glow rad="228600">
                  <a:schemeClr val="tx1"/>
                </a:glow>
              </a:effectLst>
              <a:latin typeface="Arial" charset="0"/>
            </a:endParaRPr>
          </a:p>
        </p:txBody>
      </p:sp>
      <p:sp>
        <p:nvSpPr>
          <p:cNvPr id="24580" name="Text Box 4"/>
          <p:cNvSpPr txBox="1">
            <a:spLocks noChangeArrowheads="1"/>
          </p:cNvSpPr>
          <p:nvPr/>
        </p:nvSpPr>
        <p:spPr bwMode="auto">
          <a:xfrm>
            <a:off x="666750" y="1981200"/>
            <a:ext cx="7867650" cy="483209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eaLnBrk="1" hangingPunct="1">
              <a:defRPr/>
            </a:pP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algn="r" eaLnBrk="1" hangingPunct="1">
              <a:defRPr/>
            </a:pPr>
            <a:r>
              <a:rPr lang="ar-JO" sz="2800" b="1" dirty="0">
                <a:solidFill>
                  <a:schemeClr val="bg1"/>
                </a:solidFill>
                <a:effectLst>
                  <a:glow rad="228600">
                    <a:schemeClr val="tx1"/>
                  </a:glow>
                  <a:outerShdw blurRad="38100" dist="38100" dir="2700000" algn="tl">
                    <a:srgbClr val="DDDDDD"/>
                  </a:outerShdw>
                </a:effectLst>
                <a:latin typeface="Arial"/>
                <a:cs typeface="Arial"/>
              </a:rPr>
              <a:t>العدد 1</a:t>
            </a: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algn="r" eaLnBrk="1" hangingPunct="1">
              <a:defRPr/>
            </a:pPr>
            <a:r>
              <a:rPr lang="ar-JO" sz="2800" b="1" dirty="0">
                <a:solidFill>
                  <a:schemeClr val="bg1"/>
                </a:solidFill>
                <a:effectLst>
                  <a:glow rad="228600">
                    <a:schemeClr val="tx1"/>
                  </a:glow>
                  <a:outerShdw blurRad="38100" dist="38100" dir="2700000" algn="tl">
                    <a:srgbClr val="DDDDDD"/>
                  </a:outerShdw>
                </a:effectLst>
                <a:latin typeface="Arial"/>
                <a:cs typeface="Arial"/>
              </a:rPr>
              <a:t>بولس</a:t>
            </a:r>
            <a:r>
              <a:rPr lang="en-US" sz="2800" b="1" dirty="0">
                <a:solidFill>
                  <a:schemeClr val="bg1"/>
                </a:solidFill>
                <a:effectLst>
                  <a:glow rad="228600">
                    <a:schemeClr val="tx1"/>
                  </a:glow>
                  <a:outerShdw blurRad="38100" dist="38100" dir="2700000" algn="tl">
                    <a:srgbClr val="DDDDDD"/>
                  </a:outerShdw>
                </a:effectLst>
                <a:latin typeface="Arial"/>
                <a:cs typeface="Arial"/>
              </a:rPr>
              <a:t> ………………………….….</a:t>
            </a:r>
          </a:p>
          <a:p>
            <a:pPr eaLnBrk="1" hangingPunct="1">
              <a:defRPr/>
            </a:pPr>
            <a:endPar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endParaRPr>
          </a:p>
          <a:p>
            <a:pPr algn="r" eaLnBrk="1" hangingPunct="1">
              <a:defRPr/>
            </a:pPr>
            <a:r>
              <a:rPr lang="ar-JO"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العدد 9</a:t>
            </a: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a:t>
            </a:r>
          </a:p>
          <a:p>
            <a:pPr algn="r" eaLnBrk="1" hangingPunct="1">
              <a:defRPr/>
            </a:pP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a:t>
            </a:r>
            <a:r>
              <a:rPr lang="ar-JO"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بولس</a:t>
            </a: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a:t>
            </a:r>
          </a:p>
          <a:p>
            <a:pPr eaLnBrk="1" hangingPunct="1">
              <a:defRPr/>
            </a:pPr>
            <a:endPar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endParaRPr>
          </a:p>
          <a:p>
            <a:pPr algn="r" eaLnBrk="1" hangingPunct="1">
              <a:defRPr/>
            </a:pPr>
            <a:r>
              <a:rPr lang="ar-JO"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العدد 19</a:t>
            </a:r>
            <a:endPar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endParaRPr>
          </a:p>
          <a:p>
            <a:pPr algn="r" eaLnBrk="1" hangingPunct="1">
              <a:defRPr/>
            </a:pP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a:t>
            </a:r>
            <a:r>
              <a:rPr lang="ar-JO"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بولس</a:t>
            </a:r>
            <a:r>
              <a:rPr lang="en-US" altLang="zh-CN" sz="2800" b="1" dirty="0">
                <a:solidFill>
                  <a:schemeClr val="bg1"/>
                </a:solidFill>
                <a:effectLst>
                  <a:glow rad="228600">
                    <a:schemeClr val="tx1"/>
                  </a:glow>
                  <a:outerShdw blurRad="38100" dist="38100" dir="2700000" algn="tl">
                    <a:srgbClr val="DDDDDD"/>
                  </a:outerShdw>
                </a:effectLst>
                <a:latin typeface="Arial"/>
                <a:ea typeface="宋体" charset="0"/>
                <a:cs typeface="Arial"/>
              </a:rPr>
              <a:t> ….………………………. </a:t>
            </a:r>
            <a:endParaRPr lang="en-US" sz="2800" b="1" dirty="0">
              <a:solidFill>
                <a:schemeClr val="bg1"/>
              </a:solidFill>
              <a:effectLst>
                <a:glow rad="228600">
                  <a:schemeClr val="tx1"/>
                </a:glow>
                <a:outerShdw blurRad="38100" dist="38100" dir="2700000" algn="tl">
                  <a:srgbClr val="DDDDDD"/>
                </a:outerShdw>
              </a:effectLst>
              <a:latin typeface="Arial"/>
              <a:cs typeface="Arial"/>
            </a:endParaRPr>
          </a:p>
          <a:p>
            <a:pPr eaLnBrk="1" hangingPunct="1">
              <a:defRPr/>
            </a:pPr>
            <a:endParaRPr lang="en-US" sz="2800" b="1" dirty="0">
              <a:solidFill>
                <a:schemeClr val="bg1"/>
              </a:solidFill>
              <a:effectLst>
                <a:glow rad="228600">
                  <a:schemeClr val="tx1"/>
                </a:glow>
                <a:outerShdw blurRad="38100" dist="38100" dir="2700000" algn="tl">
                  <a:srgbClr val="DDDDDD"/>
                </a:outerShdw>
              </a:effectLst>
              <a:latin typeface="Arial"/>
              <a:cs typeface="Arial"/>
            </a:endParaRPr>
          </a:p>
        </p:txBody>
      </p:sp>
      <p:sp>
        <p:nvSpPr>
          <p:cNvPr id="24581" name="Text Box 5"/>
          <p:cNvSpPr txBox="1">
            <a:spLocks noChangeArrowheads="1"/>
          </p:cNvSpPr>
          <p:nvPr/>
        </p:nvSpPr>
        <p:spPr bwMode="auto">
          <a:xfrm>
            <a:off x="1971675" y="1416050"/>
            <a:ext cx="11368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000" b="1" dirty="0">
                <a:solidFill>
                  <a:schemeClr val="bg1"/>
                </a:solidFill>
                <a:effectLst>
                  <a:glow rad="228600">
                    <a:schemeClr val="tx1"/>
                  </a:glow>
                </a:effectLst>
                <a:cs typeface="Arial" charset="0"/>
              </a:rPr>
              <a:t>بولس</a:t>
            </a:r>
            <a:endParaRPr lang="en-US" sz="4000" b="1" dirty="0">
              <a:solidFill>
                <a:schemeClr val="bg1"/>
              </a:solidFill>
              <a:effectLst>
                <a:glow rad="228600">
                  <a:schemeClr val="tx1"/>
                </a:glow>
              </a:effectLst>
              <a:cs typeface="Arial" charset="0"/>
            </a:endParaRPr>
          </a:p>
        </p:txBody>
      </p:sp>
      <p:sp>
        <p:nvSpPr>
          <p:cNvPr id="140293" name="Text Box 6"/>
          <p:cNvSpPr txBox="1">
            <a:spLocks noChangeArrowheads="1"/>
          </p:cNvSpPr>
          <p:nvPr/>
        </p:nvSpPr>
        <p:spPr bwMode="auto">
          <a:xfrm>
            <a:off x="8002588" y="228600"/>
            <a:ext cx="79060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800" b="1" dirty="0">
                <a:solidFill>
                  <a:schemeClr val="bg1"/>
                </a:solidFill>
                <a:effectLst>
                  <a:glow rad="228600">
                    <a:schemeClr val="tx1"/>
                  </a:glow>
                </a:effectLst>
                <a:cs typeface="Arial" charset="0"/>
              </a:rPr>
              <a:t>246</a:t>
            </a:r>
            <a:endParaRPr lang="en-US" sz="2800" b="1" dirty="0">
              <a:solidFill>
                <a:schemeClr val="bg1"/>
              </a:solidFill>
              <a:effectLst>
                <a:glow rad="228600">
                  <a:schemeClr val="tx1"/>
                </a:glo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par>
                          <p:cTn id="8" fill="hold" nodeType="afterGroup">
                            <p:stCondLst>
                              <p:cond delay="2000"/>
                            </p:stCondLst>
                            <p:childTnLst>
                              <p:par>
                                <p:cTn id="9" presetID="45" presetClass="entr" presetSubtype="0" fill="hold" nodeType="afterEffect">
                                  <p:stCondLst>
                                    <p:cond delay="0"/>
                                  </p:stCondLst>
                                  <p:iterate type="lt">
                                    <p:tmPct val="10000"/>
                                  </p:iterate>
                                  <p:childTnLst>
                                    <p:set>
                                      <p:cBhvr>
                                        <p:cTn id="10" dur="1" fill="hold">
                                          <p:stCondLst>
                                            <p:cond delay="0"/>
                                          </p:stCondLst>
                                        </p:cTn>
                                        <p:tgtEl>
                                          <p:spTgt spid="24580">
                                            <p:txEl>
                                              <p:pRg st="2" end="2"/>
                                            </p:txEl>
                                          </p:spTgt>
                                        </p:tgtEl>
                                        <p:attrNameLst>
                                          <p:attrName>style.visibility</p:attrName>
                                        </p:attrNameLst>
                                      </p:cBhvr>
                                      <p:to>
                                        <p:strVal val="visible"/>
                                      </p:to>
                                    </p:set>
                                    <p:animEffect transition="in" filter="fade">
                                      <p:cBhvr>
                                        <p:cTn id="11" dur="1000"/>
                                        <p:tgtEl>
                                          <p:spTgt spid="24580">
                                            <p:txEl>
                                              <p:pRg st="2" end="2"/>
                                            </p:txEl>
                                          </p:spTgt>
                                        </p:tgtEl>
                                      </p:cBhvr>
                                    </p:animEffect>
                                    <p:anim calcmode="lin" valueType="num">
                                      <p:cBhvr>
                                        <p:cTn id="12"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3" dur="1000" fill="hold"/>
                                        <p:tgtEl>
                                          <p:spTgt spid="24580">
                                            <p:txEl>
                                              <p:pRg st="2" end="2"/>
                                            </p:txEl>
                                          </p:spTgt>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iterate type="lt">
                                    <p:tmPct val="10000"/>
                                  </p:iterate>
                                  <p:childTnLst>
                                    <p:set>
                                      <p:cBhvr>
                                        <p:cTn id="15" dur="1" fill="hold">
                                          <p:stCondLst>
                                            <p:cond delay="0"/>
                                          </p:stCondLst>
                                        </p:cTn>
                                        <p:tgtEl>
                                          <p:spTgt spid="24580">
                                            <p:txEl>
                                              <p:pRg st="3" end="3"/>
                                            </p:txEl>
                                          </p:spTgt>
                                        </p:tgtEl>
                                        <p:attrNameLst>
                                          <p:attrName>style.visibility</p:attrName>
                                        </p:attrNameLst>
                                      </p:cBhvr>
                                      <p:to>
                                        <p:strVal val="visible"/>
                                      </p:to>
                                    </p:set>
                                    <p:animEffect transition="in" filter="fade">
                                      <p:cBhvr>
                                        <p:cTn id="16" dur="1000"/>
                                        <p:tgtEl>
                                          <p:spTgt spid="24580">
                                            <p:txEl>
                                              <p:pRg st="3" end="3"/>
                                            </p:txEl>
                                          </p:spTgt>
                                        </p:tgtEl>
                                      </p:cBhvr>
                                    </p:animEffect>
                                    <p:anim calcmode="lin" valueType="num">
                                      <p:cBhvr>
                                        <p:cTn id="17"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8"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iterate type="lt">
                                    <p:tmPct val="10000"/>
                                  </p:iterate>
                                  <p:childTnLst>
                                    <p:set>
                                      <p:cBhvr>
                                        <p:cTn id="20" dur="1" fill="hold">
                                          <p:stCondLst>
                                            <p:cond delay="0"/>
                                          </p:stCondLst>
                                        </p:cTn>
                                        <p:tgtEl>
                                          <p:spTgt spid="24580">
                                            <p:txEl>
                                              <p:pRg st="5" end="5"/>
                                            </p:txEl>
                                          </p:spTgt>
                                        </p:tgtEl>
                                        <p:attrNameLst>
                                          <p:attrName>style.visibility</p:attrName>
                                        </p:attrNameLst>
                                      </p:cBhvr>
                                      <p:to>
                                        <p:strVal val="visible"/>
                                      </p:to>
                                    </p:set>
                                    <p:animEffect transition="in" filter="fade">
                                      <p:cBhvr>
                                        <p:cTn id="21" dur="1000"/>
                                        <p:tgtEl>
                                          <p:spTgt spid="24580">
                                            <p:txEl>
                                              <p:pRg st="5" end="5"/>
                                            </p:txEl>
                                          </p:spTgt>
                                        </p:tgtEl>
                                      </p:cBhvr>
                                    </p:animEffect>
                                    <p:anim calcmode="lin" valueType="num">
                                      <p:cBhvr>
                                        <p:cTn id="22"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3"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iterate type="lt">
                                    <p:tmPct val="10000"/>
                                  </p:iterate>
                                  <p:childTnLst>
                                    <p:set>
                                      <p:cBhvr>
                                        <p:cTn id="25" dur="1" fill="hold">
                                          <p:stCondLst>
                                            <p:cond delay="0"/>
                                          </p:stCondLst>
                                        </p:cTn>
                                        <p:tgtEl>
                                          <p:spTgt spid="24580">
                                            <p:txEl>
                                              <p:pRg st="6" end="6"/>
                                            </p:txEl>
                                          </p:spTgt>
                                        </p:tgtEl>
                                        <p:attrNameLst>
                                          <p:attrName>style.visibility</p:attrName>
                                        </p:attrNameLst>
                                      </p:cBhvr>
                                      <p:to>
                                        <p:strVal val="visible"/>
                                      </p:to>
                                    </p:set>
                                    <p:animEffect transition="in" filter="fade">
                                      <p:cBhvr>
                                        <p:cTn id="26" dur="1000"/>
                                        <p:tgtEl>
                                          <p:spTgt spid="24580">
                                            <p:txEl>
                                              <p:pRg st="6" end="6"/>
                                            </p:txEl>
                                          </p:spTgt>
                                        </p:tgtEl>
                                      </p:cBhvr>
                                    </p:animEffect>
                                    <p:anim calcmode="lin" valueType="num">
                                      <p:cBhvr>
                                        <p:cTn id="27"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8"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iterate type="lt">
                                    <p:tmPct val="10000"/>
                                  </p:iterate>
                                  <p:childTnLst>
                                    <p:set>
                                      <p:cBhvr>
                                        <p:cTn id="30" dur="1" fill="hold">
                                          <p:stCondLst>
                                            <p:cond delay="0"/>
                                          </p:stCondLst>
                                        </p:cTn>
                                        <p:tgtEl>
                                          <p:spTgt spid="24580">
                                            <p:txEl>
                                              <p:pRg st="8" end="8"/>
                                            </p:txEl>
                                          </p:spTgt>
                                        </p:tgtEl>
                                        <p:attrNameLst>
                                          <p:attrName>style.visibility</p:attrName>
                                        </p:attrNameLst>
                                      </p:cBhvr>
                                      <p:to>
                                        <p:strVal val="visible"/>
                                      </p:to>
                                    </p:set>
                                    <p:animEffect transition="in" filter="fade">
                                      <p:cBhvr>
                                        <p:cTn id="31" dur="1000"/>
                                        <p:tgtEl>
                                          <p:spTgt spid="24580">
                                            <p:txEl>
                                              <p:pRg st="8" end="8"/>
                                            </p:txEl>
                                          </p:spTgt>
                                        </p:tgtEl>
                                      </p:cBhvr>
                                    </p:animEffect>
                                    <p:anim calcmode="lin" valueType="num">
                                      <p:cBhvr>
                                        <p:cTn id="32"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3"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iterate type="lt">
                                    <p:tmPct val="10000"/>
                                  </p:iterate>
                                  <p:childTnLst>
                                    <p:set>
                                      <p:cBhvr>
                                        <p:cTn id="35" dur="1" fill="hold">
                                          <p:stCondLst>
                                            <p:cond delay="0"/>
                                          </p:stCondLst>
                                        </p:cTn>
                                        <p:tgtEl>
                                          <p:spTgt spid="24580">
                                            <p:txEl>
                                              <p:pRg st="9" end="9"/>
                                            </p:txEl>
                                          </p:spTgt>
                                        </p:tgtEl>
                                        <p:attrNameLst>
                                          <p:attrName>style.visibility</p:attrName>
                                        </p:attrNameLst>
                                      </p:cBhvr>
                                      <p:to>
                                        <p:strVal val="visible"/>
                                      </p:to>
                                    </p:set>
                                    <p:animEffect transition="in" filter="fade">
                                      <p:cBhvr>
                                        <p:cTn id="36" dur="1000"/>
                                        <p:tgtEl>
                                          <p:spTgt spid="24580">
                                            <p:txEl>
                                              <p:pRg st="9" end="9"/>
                                            </p:txEl>
                                          </p:spTgt>
                                        </p:tgtEl>
                                      </p:cBhvr>
                                    </p:animEffect>
                                    <p:anim calcmode="lin" valueType="num">
                                      <p:cBhvr>
                                        <p:cTn id="37"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8"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2" presetClass="entr" presetSubtype="0" fill="hold" grpId="0" nodeType="clickEffect">
                                  <p:stCondLst>
                                    <p:cond delay="0"/>
                                  </p:stCondLst>
                                  <p:childTnLst>
                                    <p:set>
                                      <p:cBhvr>
                                        <p:cTn id="42" dur="1" fill="hold">
                                          <p:stCondLst>
                                            <p:cond delay="0"/>
                                          </p:stCondLst>
                                        </p:cTn>
                                        <p:tgtEl>
                                          <p:spTgt spid="24581"/>
                                        </p:tgtEl>
                                        <p:attrNameLst>
                                          <p:attrName>style.visibility</p:attrName>
                                        </p:attrNameLst>
                                      </p:cBhvr>
                                      <p:to>
                                        <p:strVal val="visible"/>
                                      </p:to>
                                    </p:set>
                                    <p:animScale>
                                      <p:cBhvr>
                                        <p:cTn id="43"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4581"/>
                                        </p:tgtEl>
                                        <p:attrNameLst>
                                          <p:attrName>ppt_x</p:attrName>
                                          <p:attrName>ppt_y</p:attrName>
                                        </p:attrNameLst>
                                      </p:cBhvr>
                                    </p:animMotion>
                                    <p:animEffect transition="in" filter="fade">
                                      <p:cBhvr>
                                        <p:cTn id="45"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a:extLst>
              <a:ext uri="{28A0092B-C50C-407E-A947-70E740481C1C}">
                <a14:useLocalDpi xmlns:a14="http://schemas.microsoft.com/office/drawing/2010/main" val="0"/>
              </a:ext>
            </a:extLst>
          </a:blip>
          <a:srcRect b="16545"/>
          <a:stretch/>
        </p:blipFill>
        <p:spPr bwMode="auto">
          <a:xfrm>
            <a:off x="0" y="-9525"/>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88640"/>
            <a:ext cx="1322798" cy="707886"/>
          </a:xfrm>
          <a:noFill/>
          <a:ln>
            <a:noFill/>
          </a:ln>
        </p:spPr>
        <p:txBody>
          <a:bodyPr wrap="none">
            <a:spAutoFit/>
          </a:bodyPr>
          <a:lstStyle/>
          <a:p>
            <a:pPr algn="l" eaLnBrk="1" hangingPunct="1"/>
            <a:r>
              <a:rPr lang="ar-JO" kern="1200" dirty="0">
                <a:solidFill>
                  <a:srgbClr val="FFFFFF"/>
                </a:solidFill>
                <a:effectLst>
                  <a:glow rad="228600">
                    <a:schemeClr val="tx1"/>
                  </a:glow>
                </a:effectLst>
                <a:latin typeface="Arial"/>
                <a:cs typeface="Arial"/>
              </a:rPr>
              <a:t>التاريخ</a:t>
            </a:r>
            <a:endParaRPr lang="en-US" kern="1200" dirty="0">
              <a:solidFill>
                <a:srgbClr val="FFFFFF"/>
              </a:solidFill>
              <a:effectLst>
                <a:glow rad="228600">
                  <a:schemeClr val="tx1"/>
                </a:glow>
              </a:effectLst>
              <a:latin typeface="Arial"/>
              <a:cs typeface="Arial"/>
            </a:endParaRPr>
          </a:p>
        </p:txBody>
      </p:sp>
      <p:sp>
        <p:nvSpPr>
          <p:cNvPr id="25604" name="Text Box 4"/>
          <p:cNvSpPr txBox="1">
            <a:spLocks noChangeArrowheads="1"/>
          </p:cNvSpPr>
          <p:nvPr/>
        </p:nvSpPr>
        <p:spPr bwMode="auto">
          <a:xfrm>
            <a:off x="467544" y="5157192"/>
            <a:ext cx="8355454"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FontTx/>
              <a:buChar char="•"/>
            </a:pPr>
            <a:r>
              <a:rPr lang="en-US" sz="3200" b="1" dirty="0">
                <a:solidFill>
                  <a:srgbClr val="FFFFFF"/>
                </a:solidFill>
                <a:effectLst>
                  <a:glow rad="228600">
                    <a:schemeClr val="tx1"/>
                  </a:glow>
                </a:effectLst>
                <a:latin typeface="Arial"/>
                <a:cs typeface="Arial"/>
              </a:rPr>
              <a:t> </a:t>
            </a:r>
            <a:r>
              <a:rPr lang="ar-JO" sz="3200" b="1" dirty="0">
                <a:solidFill>
                  <a:srgbClr val="FFFFFF"/>
                </a:solidFill>
                <a:effectLst>
                  <a:glow rad="228600">
                    <a:schemeClr val="tx1"/>
                  </a:glow>
                </a:effectLst>
                <a:latin typeface="Arial"/>
                <a:cs typeface="Arial"/>
              </a:rPr>
              <a:t>خلال سجن بولس في روما</a:t>
            </a:r>
            <a:endParaRPr lang="en-US" altLang="ja-JP" sz="3200" b="1" dirty="0">
              <a:solidFill>
                <a:srgbClr val="FFFFFF"/>
              </a:solidFill>
              <a:effectLst>
                <a:glow rad="228600">
                  <a:schemeClr val="tx1"/>
                </a:glow>
              </a:effectLst>
              <a:latin typeface="Arial"/>
              <a:cs typeface="Arial"/>
            </a:endParaRPr>
          </a:p>
          <a:p>
            <a:pPr algn="r" rtl="1" eaLnBrk="1" hangingPunct="1">
              <a:buFontTx/>
              <a:buChar char="•"/>
            </a:pPr>
            <a:r>
              <a:rPr lang="en-US" sz="3200" b="1" dirty="0">
                <a:solidFill>
                  <a:srgbClr val="FFFFFF"/>
                </a:solidFill>
                <a:effectLst>
                  <a:glow rad="228600">
                    <a:schemeClr val="tx1"/>
                  </a:glow>
                </a:effectLst>
                <a:latin typeface="Arial"/>
                <a:cs typeface="Arial"/>
              </a:rPr>
              <a:t> </a:t>
            </a:r>
            <a:r>
              <a:rPr lang="ar-JO" sz="3200" b="1" dirty="0">
                <a:solidFill>
                  <a:srgbClr val="FFFFFF"/>
                </a:solidFill>
                <a:effectLst>
                  <a:glow rad="228600">
                    <a:schemeClr val="tx1"/>
                  </a:glow>
                </a:effectLst>
                <a:latin typeface="Arial"/>
                <a:cs typeface="Arial"/>
              </a:rPr>
              <a:t>خريف 61 م</a:t>
            </a:r>
            <a:endParaRPr lang="en-US" sz="3200" b="1" dirty="0">
              <a:solidFill>
                <a:srgbClr val="FFFFFF"/>
              </a:solidFill>
              <a:effectLst>
                <a:glow rad="228600">
                  <a:schemeClr val="tx1"/>
                </a:glow>
              </a:effectLst>
              <a:latin typeface="Arial"/>
              <a:cs typeface="Arial"/>
            </a:endParaRPr>
          </a:p>
        </p:txBody>
      </p:sp>
      <p:sp>
        <p:nvSpPr>
          <p:cNvPr id="141316" name="Text Box 5"/>
          <p:cNvSpPr txBox="1">
            <a:spLocks noChangeArrowheads="1"/>
          </p:cNvSpPr>
          <p:nvPr/>
        </p:nvSpPr>
        <p:spPr bwMode="auto">
          <a:xfrm>
            <a:off x="8338318" y="8701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r>
              <a:rPr lang="ar-JO" sz="2400" dirty="0">
                <a:latin typeface="Arial"/>
                <a:cs typeface="Arial"/>
              </a:rPr>
              <a:t>246</a:t>
            </a:r>
            <a:endParaRPr lang="en-US" dirty="0">
              <a:latin typeface="Arial"/>
              <a:cs typeface="Aria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par>
                          <p:cTn id="8" fill="hold" nodeType="afterGroup">
                            <p:stCondLst>
                              <p:cond delay="2000"/>
                            </p:stCondLst>
                            <p:childTnLst>
                              <p:par>
                                <p:cTn id="9" presetID="2" presetClass="entr" presetSubtype="1" fill="hold" nodeType="after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anim calcmode="lin" valueType="num">
                                      <p:cBhvr additive="base">
                                        <p:cTn id="11"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dirty="0">
                <a:solidFill>
                  <a:schemeClr val="bg1"/>
                </a:solidFill>
                <a:effectLst>
                  <a:glow rad="241300">
                    <a:schemeClr val="tx1"/>
                  </a:glow>
                </a:effectLst>
                <a:latin typeface="Arial" charset="0"/>
              </a:rPr>
              <a:t>المستلمين</a:t>
            </a:r>
            <a:endParaRPr lang="en-US" dirty="0">
              <a:solidFill>
                <a:schemeClr val="bg1"/>
              </a:solidFill>
              <a:effectLst>
                <a:glow rad="241300">
                  <a:schemeClr val="tx1"/>
                </a:glow>
              </a:effectLst>
              <a:latin typeface="Arial" charset="0"/>
            </a:endParaRPr>
          </a:p>
        </p:txBody>
      </p:sp>
      <p:sp>
        <p:nvSpPr>
          <p:cNvPr id="120835" name="Text Box 4"/>
          <p:cNvSpPr txBox="1">
            <a:spLocks noChangeArrowheads="1"/>
          </p:cNvSpPr>
          <p:nvPr/>
        </p:nvSpPr>
        <p:spPr bwMode="auto">
          <a:xfrm>
            <a:off x="827461" y="2398236"/>
            <a:ext cx="2952451"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endParaRPr lang="en-US" sz="4000" b="1" dirty="0">
              <a:solidFill>
                <a:schemeClr val="bg1"/>
              </a:solidFill>
              <a:effectLst>
                <a:glow rad="241300">
                  <a:schemeClr val="tx1"/>
                </a:glow>
              </a:effectLst>
              <a:cs typeface="Arial" charset="0"/>
            </a:endParaRPr>
          </a:p>
          <a:p>
            <a:pPr algn="ctr" eaLnBrk="1" hangingPunct="1">
              <a:defRPr/>
            </a:pPr>
            <a:r>
              <a:rPr lang="ar-JO" sz="4000" b="1" dirty="0">
                <a:solidFill>
                  <a:schemeClr val="bg1"/>
                </a:solidFill>
                <a:effectLst>
                  <a:glow rad="241300">
                    <a:schemeClr val="tx1"/>
                  </a:glow>
                </a:effectLst>
                <a:cs typeface="Arial" charset="0"/>
              </a:rPr>
              <a:t>كان فليمون </a:t>
            </a:r>
          </a:p>
          <a:p>
            <a:pPr algn="ctr" eaLnBrk="1" hangingPunct="1">
              <a:defRPr/>
            </a:pPr>
            <a:r>
              <a:rPr lang="ar-JO" sz="4000" b="1" dirty="0">
                <a:solidFill>
                  <a:schemeClr val="bg1"/>
                </a:solidFill>
                <a:effectLst>
                  <a:glow rad="241300">
                    <a:schemeClr val="tx1"/>
                  </a:glow>
                </a:effectLst>
                <a:cs typeface="Arial" charset="0"/>
              </a:rPr>
              <a:t>رجلاً ثرياً </a:t>
            </a:r>
          </a:p>
          <a:p>
            <a:pPr algn="ctr" eaLnBrk="1" hangingPunct="1">
              <a:defRPr/>
            </a:pPr>
            <a:r>
              <a:rPr lang="ar-JO" sz="4000" b="1" dirty="0">
                <a:solidFill>
                  <a:schemeClr val="bg1"/>
                </a:solidFill>
                <a:effectLst>
                  <a:glow rad="241300">
                    <a:schemeClr val="tx1"/>
                  </a:glow>
                </a:effectLst>
                <a:cs typeface="Arial" charset="0"/>
              </a:rPr>
              <a:t>في كولوسي</a:t>
            </a:r>
            <a:endParaRPr lang="en-US" sz="4000" b="1" dirty="0">
              <a:solidFill>
                <a:schemeClr val="bg1"/>
              </a:solidFill>
              <a:effectLst>
                <a:glow rad="241300">
                  <a:schemeClr val="tx1"/>
                </a:glow>
              </a:effectLst>
              <a:cs typeface="Arial" charset="0"/>
            </a:endParaRPr>
          </a:p>
        </p:txBody>
      </p:sp>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glow rad="241300">
                    <a:schemeClr val="tx1"/>
                  </a:glow>
                </a:effectLst>
                <a:cs typeface="Arial" charset="0"/>
              </a:rPr>
              <a:t>246</a:t>
            </a:r>
            <a:endParaRPr lang="en-US" b="1" dirty="0">
              <a:solidFill>
                <a:schemeClr val="bg1"/>
              </a:solidFill>
              <a:effectLst>
                <a:glow rad="241300">
                  <a:schemeClr val="tx1"/>
                </a:glow>
              </a:effectLst>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ar-JO" dirty="0">
                <a:solidFill>
                  <a:schemeClr val="tx1"/>
                </a:solidFill>
                <a:latin typeface="Arial" charset="0"/>
              </a:rPr>
              <a:t>المستلمين</a:t>
            </a:r>
            <a:endParaRPr lang="en-US" dirty="0">
              <a:solidFill>
                <a:schemeClr val="tx1"/>
              </a:solidFill>
              <a:latin typeface="Arial" charset="0"/>
            </a:endParaRPr>
          </a:p>
        </p:txBody>
      </p:sp>
      <p:sp>
        <p:nvSpPr>
          <p:cNvPr id="142339" name="Text Box 4"/>
          <p:cNvSpPr txBox="1">
            <a:spLocks noChangeArrowheads="1"/>
          </p:cNvSpPr>
          <p:nvPr/>
        </p:nvSpPr>
        <p:spPr bwMode="auto">
          <a:xfrm>
            <a:off x="228600" y="1082154"/>
            <a:ext cx="4986342" cy="5878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600" b="1" u="sng" dirty="0">
                <a:cs typeface="Arial" charset="0"/>
              </a:rPr>
              <a:t>المستلم الرئيسي : فليمون</a:t>
            </a:r>
            <a:endParaRPr lang="en-US" sz="3600" b="1" u="sng" dirty="0">
              <a:cs typeface="Arial" charset="0"/>
            </a:endParaRPr>
          </a:p>
          <a:p>
            <a:pPr algn="r" eaLnBrk="1" hangingPunct="1"/>
            <a:r>
              <a:rPr lang="ar-JO" sz="3200" b="1" dirty="0">
                <a:cs typeface="Arial" charset="0"/>
              </a:rPr>
              <a:t>مالك عبد مسيحي غني في كولوسي</a:t>
            </a:r>
            <a:endParaRPr lang="en-US" sz="3200" b="1" dirty="0">
              <a:cs typeface="Arial" charset="0"/>
            </a:endParaRPr>
          </a:p>
          <a:p>
            <a:pPr eaLnBrk="1" hangingPunct="1"/>
            <a:r>
              <a:rPr lang="en-US" altLang="zh-CN" sz="3600" b="1" dirty="0">
                <a:cs typeface="Arial" charset="0"/>
              </a:rPr>
              <a:t> </a:t>
            </a:r>
          </a:p>
          <a:p>
            <a:pPr algn="r" eaLnBrk="1" hangingPunct="1"/>
            <a:r>
              <a:rPr lang="ar-JO" altLang="zh-CN" sz="3600" b="1" dirty="0">
                <a:cs typeface="Arial" charset="0"/>
              </a:rPr>
              <a:t>عدد 1ب - </a:t>
            </a:r>
            <a:r>
              <a:rPr lang="ar-SA" sz="3600" b="1" dirty="0"/>
              <a:t>إِلَى فِلِيمُونَ </a:t>
            </a:r>
            <a:r>
              <a:rPr lang="ar-SA" sz="3600" b="1" dirty="0">
                <a:solidFill>
                  <a:srgbClr val="0088EE"/>
                </a:solidFill>
              </a:rPr>
              <a:t>الْمَحْبُوبِ وَالْعَامِلِ مَعَنَا</a:t>
            </a:r>
            <a:endParaRPr lang="en-US" altLang="zh-CN" sz="3600" b="1" dirty="0">
              <a:solidFill>
                <a:srgbClr val="0088EE"/>
              </a:solidFill>
              <a:cs typeface="Arial" charset="0"/>
            </a:endParaRPr>
          </a:p>
          <a:p>
            <a:pPr eaLnBrk="1" hangingPunct="1"/>
            <a:endParaRPr lang="en-US" altLang="zh-CN" sz="3600" b="1" dirty="0">
              <a:cs typeface="Arial" charset="0"/>
            </a:endParaRPr>
          </a:p>
          <a:p>
            <a:pPr algn="r" eaLnBrk="1" hangingPunct="1"/>
            <a:r>
              <a:rPr lang="ar-JO" altLang="zh-CN" sz="3600" b="1" u="sng" dirty="0">
                <a:cs typeface="Arial" charset="0"/>
              </a:rPr>
              <a:t>آخرون : أعضاء الكنيسة</a:t>
            </a:r>
            <a:endParaRPr lang="ar-JO" sz="3200" b="1" dirty="0">
              <a:cs typeface="Arial" charset="0"/>
            </a:endParaRPr>
          </a:p>
          <a:p>
            <a:pPr algn="r" eaLnBrk="1" hangingPunct="1"/>
            <a:r>
              <a:rPr lang="ar-JO" sz="3200" b="1" dirty="0"/>
              <a:t>عدد 2 - </a:t>
            </a:r>
            <a:r>
              <a:rPr lang="ar-SA" sz="3200" b="1" dirty="0"/>
              <a:t>وَإِلَى أَبْفِيَّةَ </a:t>
            </a:r>
            <a:r>
              <a:rPr lang="ar-SA" sz="3200" b="1" dirty="0">
                <a:solidFill>
                  <a:srgbClr val="0070C0"/>
                </a:solidFill>
              </a:rPr>
              <a:t>الْمَحْبُوبَةِ</a:t>
            </a:r>
            <a:r>
              <a:rPr lang="ar-SA" sz="3200" b="1" dirty="0"/>
              <a:t>، وَأَرْخِبُّسَ </a:t>
            </a:r>
            <a:r>
              <a:rPr lang="ar-SA" sz="3200" b="1" dirty="0">
                <a:solidFill>
                  <a:srgbClr val="0070C0"/>
                </a:solidFill>
              </a:rPr>
              <a:t>الْمُتَجَنِّدِ مَعَنَا</a:t>
            </a:r>
            <a:r>
              <a:rPr lang="ar-JO" sz="3200" b="1" dirty="0"/>
              <a:t> </a:t>
            </a:r>
          </a:p>
          <a:p>
            <a:pPr algn="r" eaLnBrk="1" hangingPunct="1"/>
            <a:r>
              <a:rPr lang="ar-SA" sz="3200" b="1" dirty="0"/>
              <a:t> وَإِلَى الْكَنِيسَةِ </a:t>
            </a:r>
            <a:r>
              <a:rPr lang="ar-SA" sz="3200" b="1" dirty="0">
                <a:solidFill>
                  <a:srgbClr val="0070C0"/>
                </a:solidFill>
              </a:rPr>
              <a:t>الَّتِي فِي بَيْتِكَ</a:t>
            </a:r>
            <a:endParaRPr lang="en-US" altLang="ja-JP" sz="3200" b="1" i="1" dirty="0">
              <a:solidFill>
                <a:srgbClr val="0070C0"/>
              </a:solidFill>
              <a:cs typeface="Arial" charset="0"/>
            </a:endParaRPr>
          </a:p>
          <a:p>
            <a:pPr eaLnBrk="1" hangingPunct="1"/>
            <a:endParaRPr lang="en-US" sz="3200" b="1" i="1" dirty="0">
              <a:cs typeface="Arial" charset="0"/>
            </a:endParaRPr>
          </a:p>
        </p:txBody>
      </p:sp>
      <p:sp>
        <p:nvSpPr>
          <p:cNvPr id="142340" name="Text Box 5"/>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cs typeface="Arial" charset="0"/>
              </a:rPr>
              <a:t>246</a:t>
            </a:r>
            <a:endParaRPr lang="en-US" b="1" dirty="0">
              <a:cs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ar-SA" sz="3600" b="1" baseline="30000" dirty="0"/>
              <a:t>3</a:t>
            </a:r>
            <a:r>
              <a:rPr lang="ar-SA" sz="3600" b="1" dirty="0"/>
              <a:t>نِعْمَةٌ لَكُمْ وَسَلاَمٌ مِنَ اللهِ أَبِينَا وَالرَّبِّ يَسُوعَ الْمَسِيحِ.</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فيل 3</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a:srcRect b="4409"/>
          <a:stretch/>
        </p:blipFill>
        <p:spPr>
          <a:xfrm>
            <a:off x="-14628" y="3429000"/>
            <a:ext cx="9158628" cy="3429000"/>
          </a:xfrm>
          <a:prstGeom prst="rect">
            <a:avLst/>
          </a:prstGeom>
        </p:spPr>
      </p:pic>
    </p:spTree>
    <p:extLst>
      <p:ext uri="{BB962C8B-B14F-4D97-AF65-F5344CB8AC3E}">
        <p14:creationId xmlns:p14="http://schemas.microsoft.com/office/powerpoint/2010/main" val="1833385640"/>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a:srcRect r="28203"/>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ar-SA" sz="3600" b="1" baseline="30000" dirty="0"/>
              <a:t>4</a:t>
            </a:r>
            <a:r>
              <a:rPr lang="ar-SA" sz="3600" b="1" dirty="0"/>
              <a:t>أَشْكُرُ إِلهِي كُلَّ حِينٍ ذَاكِرًا إِيَّاكَ فِي صَلَوَاتِي، </a:t>
            </a:r>
            <a:r>
              <a:rPr lang="ar-SA" sz="3600" b="1" baseline="30000" dirty="0"/>
              <a:t>5</a:t>
            </a:r>
            <a:r>
              <a:rPr lang="ar-SA" sz="3600" b="1" dirty="0"/>
              <a:t>سَامِعًا بِمَحَبَّتِكَ، وَالإِيمَانِ الَّذِي لَكَ نَحْوَ الرَّبِّ يَسُوعَ، وَلِجَمِيعِ الْقِدِّيسِينَ</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فيل 4-5</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21852" b="2185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ar-SA" sz="3600" b="1" baseline="30000" dirty="0">
                <a:effectLst>
                  <a:glow rad="127000">
                    <a:schemeClr val="tx1"/>
                  </a:glow>
                </a:effectLst>
                <a:latin typeface="Arial" charset="0"/>
                <a:ea typeface="ＭＳ Ｐゴシック" charset="0"/>
              </a:rPr>
              <a:t>6</a:t>
            </a:r>
            <a:r>
              <a:rPr lang="ar-SA" sz="3600" b="1" dirty="0">
                <a:effectLst>
                  <a:glow rad="127000">
                    <a:schemeClr val="tx1"/>
                  </a:glow>
                </a:effectLst>
                <a:latin typeface="Arial" charset="0"/>
                <a:ea typeface="ＭＳ Ｐゴシック" charset="0"/>
              </a:rPr>
              <a:t>لِكَيْ تَكُونَ شَرِكَةُ إِيمَانِكَ فَعَّالَةً فِي مَعْرِفَةِ كُلِّ الصَّلاَحِ الَّذِي فِيكُمْ لأَجْلِ الْمَسِيحِ يَسُوعَ. </a:t>
            </a:r>
            <a:r>
              <a:rPr lang="ar-SA" sz="3600" b="1" baseline="30000" dirty="0">
                <a:solidFill>
                  <a:srgbClr val="FFFF00"/>
                </a:solidFill>
                <a:effectLst>
                  <a:glow rad="127000">
                    <a:schemeClr val="tx1"/>
                  </a:glow>
                </a:effectLst>
                <a:latin typeface="Arial" charset="0"/>
                <a:ea typeface="ＭＳ Ｐゴシック" charset="0"/>
              </a:rPr>
              <a:t>7</a:t>
            </a:r>
            <a:r>
              <a:rPr lang="ar-SA" sz="3600" b="1" dirty="0">
                <a:solidFill>
                  <a:srgbClr val="FFFF00"/>
                </a:solidFill>
                <a:effectLst>
                  <a:glow rad="127000">
                    <a:schemeClr val="tx1"/>
                  </a:glow>
                </a:effectLst>
                <a:latin typeface="Arial" charset="0"/>
                <a:ea typeface="ＭＳ Ｐゴシック" charset="0"/>
              </a:rPr>
              <a:t>لأَنَّ لَنَا فَرَحًا كَثِيرًا وَتَعْزِيَةً بِسَبَبِ مَحَبَّتِكَ، لأَنَّ أَحْشَاءَ الْقِدِّيسِينَ قَدِ اسْتَرَاحَتْ بِكَ أَيُّهَا الأَخُ.</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ar-JO" sz="3600" b="1" dirty="0">
                <a:effectLst>
                  <a:glow rad="127000">
                    <a:schemeClr val="tx1"/>
                  </a:glow>
                </a:effectLst>
                <a:latin typeface="Arial" charset="0"/>
                <a:ea typeface="ＭＳ Ｐゴシック" charset="0"/>
                <a:cs typeface="ＭＳ Ｐゴシック" charset="0"/>
              </a:rPr>
              <a:t>فيل 6-7</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8763"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dirty="0">
                <a:solidFill>
                  <a:schemeClr val="bg1"/>
                </a:solidFill>
                <a:effectLst>
                  <a:glow rad="241300">
                    <a:schemeClr val="tx1"/>
                  </a:glow>
                </a:effectLst>
                <a:latin typeface="Arial" charset="0"/>
              </a:rPr>
              <a:t>المناسبة</a:t>
            </a:r>
            <a:endParaRPr lang="en-US" dirty="0">
              <a:solidFill>
                <a:schemeClr val="bg1"/>
              </a:solidFill>
              <a:effectLst>
                <a:glow rad="241300">
                  <a:schemeClr val="tx1"/>
                </a:glow>
              </a:effectLst>
              <a:latin typeface="Arial" charset="0"/>
            </a:endParaRPr>
          </a:p>
        </p:txBody>
      </p:sp>
      <p:sp>
        <p:nvSpPr>
          <p:cNvPr id="120835" name="Text Box 4"/>
          <p:cNvSpPr txBox="1">
            <a:spLocks noChangeArrowheads="1"/>
          </p:cNvSpPr>
          <p:nvPr/>
        </p:nvSpPr>
        <p:spPr bwMode="auto">
          <a:xfrm>
            <a:off x="683568" y="2398236"/>
            <a:ext cx="2304379"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4800" b="1" dirty="0">
                <a:solidFill>
                  <a:schemeClr val="bg1"/>
                </a:solidFill>
                <a:effectLst>
                  <a:glow rad="241300">
                    <a:schemeClr val="tx1"/>
                  </a:glow>
                </a:effectLst>
                <a:cs typeface="Arial" charset="0"/>
              </a:rPr>
              <a:t>فليمون</a:t>
            </a:r>
          </a:p>
          <a:p>
            <a:pPr algn="r" eaLnBrk="1" hangingPunct="1">
              <a:defRPr/>
            </a:pPr>
            <a:r>
              <a:rPr lang="ar-JO" sz="4800" b="1" dirty="0">
                <a:solidFill>
                  <a:schemeClr val="bg1"/>
                </a:solidFill>
                <a:effectLst>
                  <a:glow rad="241300">
                    <a:schemeClr val="tx1"/>
                  </a:glow>
                </a:effectLst>
                <a:cs typeface="Arial" charset="0"/>
              </a:rPr>
              <a:t>يمتلك</a:t>
            </a:r>
          </a:p>
          <a:p>
            <a:pPr algn="r" eaLnBrk="1" hangingPunct="1">
              <a:defRPr/>
            </a:pPr>
            <a:r>
              <a:rPr lang="ar-JO" sz="4800" b="1" dirty="0">
                <a:solidFill>
                  <a:schemeClr val="bg1"/>
                </a:solidFill>
                <a:effectLst>
                  <a:glow rad="241300">
                    <a:schemeClr val="tx1"/>
                  </a:glow>
                </a:effectLst>
                <a:cs typeface="Arial" charset="0"/>
              </a:rPr>
              <a:t>عبداً</a:t>
            </a:r>
          </a:p>
          <a:p>
            <a:pPr algn="r" eaLnBrk="1" hangingPunct="1">
              <a:defRPr/>
            </a:pPr>
            <a:r>
              <a:rPr lang="ar-JO" sz="4800" b="1" dirty="0">
                <a:solidFill>
                  <a:schemeClr val="bg1"/>
                </a:solidFill>
                <a:effectLst>
                  <a:glow rad="241300">
                    <a:schemeClr val="tx1"/>
                  </a:glow>
                </a:effectLst>
                <a:cs typeface="Arial" charset="0"/>
              </a:rPr>
              <a:t>اسمه</a:t>
            </a:r>
          </a:p>
          <a:p>
            <a:pPr algn="r" eaLnBrk="1" hangingPunct="1">
              <a:defRPr/>
            </a:pPr>
            <a:r>
              <a:rPr lang="ar-JO" sz="4800" b="1" dirty="0">
                <a:solidFill>
                  <a:schemeClr val="bg1"/>
                </a:solidFill>
                <a:effectLst>
                  <a:glow rad="241300">
                    <a:schemeClr val="tx1"/>
                  </a:glow>
                </a:effectLst>
                <a:cs typeface="Arial" charset="0"/>
              </a:rPr>
              <a:t>أنسيمس</a:t>
            </a:r>
            <a:endParaRPr lang="en-US" sz="4800" b="1" dirty="0">
              <a:solidFill>
                <a:schemeClr val="bg1"/>
              </a:solidFill>
              <a:effectLst>
                <a:glow rad="241300">
                  <a:schemeClr val="tx1"/>
                </a:glow>
              </a:effectLst>
              <a:cs typeface="Arial" charset="0"/>
            </a:endParaRPr>
          </a:p>
        </p:txBody>
      </p:sp>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glow rad="241300">
                    <a:schemeClr val="tx1"/>
                  </a:glow>
                </a:effectLst>
                <a:cs typeface="Arial" charset="0"/>
              </a:rPr>
              <a:t>246</a:t>
            </a:r>
            <a:endParaRPr lang="en-US" b="1" dirty="0">
              <a:solidFill>
                <a:schemeClr val="bg1"/>
              </a:solidFill>
              <a:effectLst>
                <a:glow rad="241300">
                  <a:schemeClr val="tx1"/>
                </a:glow>
              </a:effectLst>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كوري تن بوم</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96126614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br>
              <a:rPr lang="en-US" b="1" dirty="0">
                <a:solidFill>
                  <a:schemeClr val="tx2"/>
                </a:solidFill>
                <a:effectLst>
                  <a:glow rad="127000">
                    <a:schemeClr val="bg1"/>
                  </a:glow>
                </a:effectLst>
                <a:latin typeface="Arial" charset="0"/>
                <a:ea typeface="ＭＳ Ｐゴシック" charset="0"/>
                <a:cs typeface="ＭＳ Ｐゴシック" charset="0"/>
              </a:rPr>
            </a:br>
            <a:r>
              <a:rPr lang="ar-JO" b="1" dirty="0">
                <a:solidFill>
                  <a:schemeClr val="tx2"/>
                </a:solidFill>
                <a:effectLst>
                  <a:glow rad="127000">
                    <a:schemeClr val="bg1"/>
                  </a:glow>
                </a:effectLst>
                <a:latin typeface="Arial" charset="0"/>
                <a:ea typeface="ＭＳ Ｐゴシック" charset="0"/>
                <a:cs typeface="ＭＳ Ｐゴシック" charset="0"/>
              </a:rPr>
              <a:t>2. يطلب بولس من فليمون </a:t>
            </a:r>
            <a:r>
              <a:rPr lang="ar-JO" b="1" dirty="0">
                <a:solidFill>
                  <a:srgbClr val="006700"/>
                </a:solidFill>
                <a:effectLst>
                  <a:glow rad="127000">
                    <a:schemeClr val="bg1"/>
                  </a:glow>
                </a:effectLst>
                <a:latin typeface="Arial" charset="0"/>
                <a:ea typeface="ＭＳ Ｐゴシック" charset="0"/>
                <a:cs typeface="ＭＳ Ｐゴシック" charset="0"/>
              </a:rPr>
              <a:t>المغفرة</a:t>
            </a:r>
            <a:r>
              <a:rPr lang="ar-JO" b="1" dirty="0">
                <a:solidFill>
                  <a:schemeClr val="tx2"/>
                </a:solidFill>
                <a:effectLst>
                  <a:glow rad="127000">
                    <a:schemeClr val="bg1"/>
                  </a:glow>
                </a:effectLst>
                <a:latin typeface="Arial" charset="0"/>
                <a:ea typeface="ＭＳ Ｐゴシック" charset="0"/>
                <a:cs typeface="ＭＳ Ｐゴシック" charset="0"/>
              </a:rPr>
              <a:t> لعبده الهارب العائد أنسيمس (8-21)</a:t>
            </a:r>
            <a:r>
              <a:rPr lang="en-US" b="1" dirty="0">
                <a:solidFill>
                  <a:schemeClr val="tx2"/>
                </a:solidFill>
                <a:effectLst>
                  <a:glow rad="127000">
                    <a:schemeClr val="bg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6414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ar-SA" sz="5400" b="1" baseline="30000" dirty="0"/>
              <a:t>8</a:t>
            </a:r>
            <a:r>
              <a:rPr lang="ar-SA" sz="5400" b="1" dirty="0"/>
              <a:t>لِذلِكَ، وَإِنْ كَانَ لِي بِالْمَسِيحِ ثِقَةٌ كَثِيرَةٌ أَنْ آمُرَكَ بِمَا يَلِيقُ، </a:t>
            </a:r>
            <a:r>
              <a:rPr lang="ar-SA" sz="5400" b="1" baseline="30000" dirty="0"/>
              <a:t>9</a:t>
            </a:r>
            <a:r>
              <a:rPr lang="ar-SA" sz="5400" b="1" dirty="0"/>
              <a:t>مِنْ أَجْلِ الْمَحَبَّةِ، أَطْلُبُ بِالْحَرِيِّ­ إِذْ أَنَا إِنْسَانٌ هكَذَا نَظِيرُ بُولُسَ الشَّيْخِ، وَالآنَ أَسِيرُ يَسُوعَ الْمَسِيحِ أَيْضًا </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فيل 8-9</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ar-JO" sz="6000" b="1" dirty="0">
                <a:solidFill>
                  <a:schemeClr val="tx2"/>
                </a:solidFill>
                <a:effectLst>
                  <a:glow rad="127000">
                    <a:schemeClr val="bg1"/>
                  </a:glow>
                </a:effectLst>
                <a:latin typeface="Arial" charset="0"/>
                <a:ea typeface="ＭＳ Ｐゴシック" charset="0"/>
                <a:cs typeface="ＭＳ Ｐゴシック" charset="0"/>
              </a:rPr>
              <a:t>هرب أنسيمس</a:t>
            </a:r>
            <a:endParaRPr lang="en-US" sz="6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561962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50800"/>
            <a:ext cx="9288463"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ar-JO" sz="4000" b="1" dirty="0">
                <a:solidFill>
                  <a:srgbClr val="FFFFFF"/>
                </a:solidFill>
                <a:effectLst>
                  <a:outerShdw blurRad="38100" dist="38100" dir="2700000" algn="tl">
                    <a:srgbClr val="000000">
                      <a:alpha val="43137"/>
                    </a:srgbClr>
                  </a:outerShdw>
                </a:effectLst>
              </a:rPr>
              <a:t>أنسيمس ظلم و سرق من فليمون</a:t>
            </a:r>
            <a:endParaRPr lang="en-US" sz="4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8183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ar-JO" sz="4000" b="1" dirty="0">
                <a:solidFill>
                  <a:srgbClr val="FFFFFF"/>
                </a:solidFill>
                <a:effectLst>
                  <a:outerShdw blurRad="38100" dist="38100" dir="2700000" algn="tl">
                    <a:srgbClr val="000000">
                      <a:alpha val="43137"/>
                    </a:srgbClr>
                  </a:outerShdw>
                </a:effectLst>
              </a:rPr>
              <a:t>العبودية في الإمبراطورية الرومانية</a:t>
            </a:r>
            <a:endParaRPr lang="en-US" sz="4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0675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0"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6" name="Rectangle 11"/>
          <p:cNvSpPr>
            <a:spLocks noChangeArrowheads="1"/>
          </p:cNvSpPr>
          <p:nvPr/>
        </p:nvSpPr>
        <p:spPr bwMode="auto">
          <a:xfrm>
            <a:off x="3429000" y="1143000"/>
            <a:ext cx="2209800" cy="52578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dirty="0">
              <a:solidFill>
                <a:srgbClr val="FFFFFF"/>
              </a:solidFill>
              <a:cs typeface="Arial"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ar-JO" dirty="0">
                <a:latin typeface="Arial" charset="0"/>
              </a:rPr>
              <a:t>الطبقات الإجتماعية</a:t>
            </a:r>
            <a:endParaRPr lang="en-US" dirty="0">
              <a:latin typeface="Arial" charset="0"/>
            </a:endParaRPr>
          </a:p>
        </p:txBody>
      </p:sp>
      <p:sp>
        <p:nvSpPr>
          <p:cNvPr id="46083" name="Rectangle 3"/>
          <p:cNvSpPr>
            <a:spLocks noGrp="1" noChangeArrowheads="1"/>
          </p:cNvSpPr>
          <p:nvPr>
            <p:ph type="body" idx="1"/>
          </p:nvPr>
        </p:nvSpPr>
        <p:spPr>
          <a:xfrm>
            <a:off x="3429000" y="1905000"/>
            <a:ext cx="4572024" cy="609600"/>
          </a:xfrm>
        </p:spPr>
        <p:txBody>
          <a:bodyPr/>
          <a:lstStyle/>
          <a:p>
            <a:pPr algn="r" rtl="1" eaLnBrk="1" hangingPunct="1">
              <a:defRPr/>
            </a:pPr>
            <a:r>
              <a:rPr lang="ar-JO" sz="3600" b="1" dirty="0">
                <a:effectLst>
                  <a:glow rad="127000">
                    <a:schemeClr val="bg2"/>
                  </a:glow>
                  <a:outerShdw blurRad="38100" dist="38100" dir="2700000" sx="1000" sy="1000" algn="tl">
                    <a:srgbClr val="000000"/>
                  </a:outerShdw>
                </a:effectLst>
                <a:latin typeface="Arial" charset="0"/>
              </a:rPr>
              <a:t>الفروسية (الأرستقراطيين)</a:t>
            </a:r>
            <a:endParaRPr lang="en-US" sz="3600" b="1" dirty="0">
              <a:effectLst>
                <a:glow rad="127000">
                  <a:schemeClr val="bg2"/>
                </a:glow>
                <a:outerShdw blurRad="38100" dist="38100" dir="2700000" sx="1000" sy="1000" algn="tl">
                  <a:srgbClr val="000000"/>
                </a:outerShdw>
              </a:effectLst>
              <a:latin typeface="Arial" charset="0"/>
            </a:endParaRPr>
          </a:p>
        </p:txBody>
      </p:sp>
      <p:sp>
        <p:nvSpPr>
          <p:cNvPr id="46084" name="Rectangle 4"/>
          <p:cNvSpPr>
            <a:spLocks noChangeArrowheads="1"/>
          </p:cNvSpPr>
          <p:nvPr/>
        </p:nvSpPr>
        <p:spPr bwMode="auto">
          <a:xfrm>
            <a:off x="3429000" y="3073400"/>
            <a:ext cx="2214570" cy="609600"/>
          </a:xfrm>
          <a:prstGeom prst="rect">
            <a:avLst/>
          </a:prstGeom>
          <a:noFill/>
          <a:ln w="9525">
            <a:noFill/>
            <a:miter lim="800000"/>
            <a:headEnd/>
            <a:tailEnd/>
          </a:ln>
          <a:effectLst/>
        </p:spPr>
        <p:txBody>
          <a:bodyPr/>
          <a:lstStyle/>
          <a:p>
            <a:pPr marL="342900" indent="-342900" algn="r" rtl="1" eaLnBrk="1" hangingPunct="1">
              <a:spcBef>
                <a:spcPct val="20000"/>
              </a:spcBef>
              <a:buClr>
                <a:srgbClr val="FFCC00"/>
              </a:buClr>
              <a:buSzPct val="70000"/>
              <a:buFont typeface="Wingdings" charset="0"/>
              <a:buChar char="n"/>
              <a:defRPr/>
            </a:pPr>
            <a:r>
              <a:rPr lang="ar-JO" sz="3600" b="1" dirty="0">
                <a:solidFill>
                  <a:srgbClr val="FFFFFF"/>
                </a:solidFill>
                <a:effectLst>
                  <a:outerShdw blurRad="38100" dist="38100" dir="2700000" algn="tl">
                    <a:srgbClr val="000000"/>
                  </a:outerShdw>
                </a:effectLst>
                <a:cs typeface="Arial" charset="0"/>
              </a:rPr>
              <a:t>العامة</a:t>
            </a:r>
            <a:endParaRPr lang="en-US" sz="3600" b="1" dirty="0">
              <a:solidFill>
                <a:srgbClr val="FFFFFF"/>
              </a:solidFill>
              <a:effectLst>
                <a:outerShdw blurRad="38100" dist="38100" dir="2700000" algn="tl">
                  <a:srgbClr val="000000"/>
                </a:outerShdw>
              </a:effectLst>
              <a:cs typeface="Arial" charset="0"/>
            </a:endParaRPr>
          </a:p>
        </p:txBody>
      </p:sp>
      <p:sp>
        <p:nvSpPr>
          <p:cNvPr id="46085" name="Rectangle 5"/>
          <p:cNvSpPr>
            <a:spLocks noChangeArrowheads="1"/>
          </p:cNvSpPr>
          <p:nvPr/>
        </p:nvSpPr>
        <p:spPr bwMode="auto">
          <a:xfrm>
            <a:off x="3429000" y="4241800"/>
            <a:ext cx="2214570" cy="609600"/>
          </a:xfrm>
          <a:prstGeom prst="rect">
            <a:avLst/>
          </a:prstGeom>
          <a:noFill/>
          <a:ln w="9525">
            <a:noFill/>
            <a:miter lim="800000"/>
            <a:headEnd/>
            <a:tailEnd/>
          </a:ln>
          <a:effectLst/>
        </p:spPr>
        <p:txBody>
          <a:bodyPr/>
          <a:lstStyle/>
          <a:p>
            <a:pPr marL="342900" indent="-342900" algn="r" rtl="1" eaLnBrk="1" hangingPunct="1">
              <a:spcBef>
                <a:spcPct val="20000"/>
              </a:spcBef>
              <a:buClr>
                <a:srgbClr val="FFCC00"/>
              </a:buClr>
              <a:buSzPct val="70000"/>
              <a:buFont typeface="Wingdings" charset="0"/>
              <a:buChar char="n"/>
              <a:defRPr/>
            </a:pPr>
            <a:r>
              <a:rPr lang="ar-JO" sz="3600" b="1" dirty="0">
                <a:solidFill>
                  <a:srgbClr val="FFFFFF"/>
                </a:solidFill>
                <a:effectLst>
                  <a:outerShdw blurRad="38100" dist="38100" dir="2700000" algn="tl">
                    <a:srgbClr val="000000"/>
                  </a:outerShdw>
                </a:effectLst>
                <a:cs typeface="Arial" charset="0"/>
              </a:rPr>
              <a:t>المحررين</a:t>
            </a:r>
            <a:endParaRPr lang="en-US" sz="3600" b="1" dirty="0">
              <a:solidFill>
                <a:srgbClr val="FFFFFF"/>
              </a:solidFill>
              <a:effectLst>
                <a:outerShdw blurRad="38100" dist="38100" dir="2700000" algn="tl">
                  <a:srgbClr val="000000"/>
                </a:outerShdw>
              </a:effectLst>
              <a:cs typeface="Arial" charset="0"/>
            </a:endParaRPr>
          </a:p>
        </p:txBody>
      </p:sp>
      <p:sp>
        <p:nvSpPr>
          <p:cNvPr id="46086" name="Rectangle 6"/>
          <p:cNvSpPr>
            <a:spLocks noChangeArrowheads="1"/>
          </p:cNvSpPr>
          <p:nvPr/>
        </p:nvSpPr>
        <p:spPr bwMode="auto">
          <a:xfrm>
            <a:off x="3429000" y="5410200"/>
            <a:ext cx="2214570" cy="609600"/>
          </a:xfrm>
          <a:prstGeom prst="rect">
            <a:avLst/>
          </a:prstGeom>
          <a:noFill/>
          <a:ln w="9525">
            <a:noFill/>
            <a:miter lim="800000"/>
            <a:headEnd/>
            <a:tailEnd/>
          </a:ln>
          <a:effectLst/>
        </p:spPr>
        <p:txBody>
          <a:bodyPr/>
          <a:lstStyle/>
          <a:p>
            <a:pPr marL="342900" indent="-342900" algn="r" rtl="1" eaLnBrk="1" hangingPunct="1">
              <a:spcBef>
                <a:spcPct val="20000"/>
              </a:spcBef>
              <a:buClr>
                <a:srgbClr val="FFCC00"/>
              </a:buClr>
              <a:buSzPct val="70000"/>
              <a:buFont typeface="Wingdings" charset="0"/>
              <a:buChar char="n"/>
              <a:defRPr/>
            </a:pPr>
            <a:r>
              <a:rPr lang="ar-JO" sz="3600" b="1" dirty="0">
                <a:solidFill>
                  <a:srgbClr val="FFCC00"/>
                </a:solidFill>
                <a:effectLst>
                  <a:outerShdw blurRad="38100" dist="38100" dir="2700000" algn="tl">
                    <a:srgbClr val="000000"/>
                  </a:outerShdw>
                </a:effectLst>
                <a:cs typeface="Arial" charset="0"/>
              </a:rPr>
              <a:t>العبيد</a:t>
            </a:r>
            <a:endParaRPr lang="en-US" sz="3600" b="1" dirty="0">
              <a:solidFill>
                <a:srgbClr val="FFCC00"/>
              </a:solidFill>
              <a:effectLst>
                <a:outerShdw blurRad="38100" dist="38100" dir="2700000" algn="tl">
                  <a:srgbClr val="000000"/>
                </a:outerShdw>
              </a:effectLst>
              <a:cs typeface="Arial" charset="0"/>
            </a:endParaRPr>
          </a:p>
        </p:txBody>
      </p:sp>
      <p:sp>
        <p:nvSpPr>
          <p:cNvPr id="159752" name="AutoShape 7"/>
          <p:cNvSpPr>
            <a:spLocks noChangeArrowheads="1"/>
          </p:cNvSpPr>
          <p:nvPr/>
        </p:nvSpPr>
        <p:spPr bwMode="auto">
          <a:xfrm rot="5400000">
            <a:off x="4191000" y="2514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3" name="AutoShape 8"/>
          <p:cNvSpPr>
            <a:spLocks noChangeArrowheads="1"/>
          </p:cNvSpPr>
          <p:nvPr/>
        </p:nvSpPr>
        <p:spPr bwMode="auto">
          <a:xfrm rot="5400000">
            <a:off x="4191000" y="36957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59754" name="AutoShape 9"/>
          <p:cNvSpPr>
            <a:spLocks noChangeArrowheads="1"/>
          </p:cNvSpPr>
          <p:nvPr/>
        </p:nvSpPr>
        <p:spPr bwMode="auto">
          <a:xfrm rot="5400000">
            <a:off x="4191000" y="48768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13" name="Rectangle 12"/>
          <p:cNvSpPr/>
          <p:nvPr/>
        </p:nvSpPr>
        <p:spPr>
          <a:xfrm>
            <a:off x="467544" y="386661"/>
            <a:ext cx="2592288" cy="954107"/>
          </a:xfrm>
          <a:prstGeom prst="rect">
            <a:avLst/>
          </a:prstGeom>
          <a:solidFill>
            <a:srgbClr val="800000"/>
          </a:solidFill>
        </p:spPr>
        <p:txBody>
          <a:bodyPr>
            <a:spAutoFit/>
          </a:bodyPr>
          <a:lstStyle/>
          <a:p>
            <a:pPr algn="ctr">
              <a:defRPr/>
            </a:pPr>
            <a:r>
              <a:rPr lang="ar-JO"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وصول</a:t>
            </a:r>
          </a:p>
          <a:p>
            <a:pPr algn="ctr">
              <a:defRPr/>
            </a:pPr>
            <a:r>
              <a:rPr lang="ar-JO"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العبيد الجدد</a:t>
            </a:r>
            <a:endParaRPr lang="x-none" sz="2800" b="1"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endParaRPr>
          </a:p>
        </p:txBody>
      </p:sp>
    </p:spTree>
    <p:extLst>
      <p:ext uri="{BB962C8B-B14F-4D97-AF65-F5344CB8AC3E}">
        <p14:creationId xmlns:p14="http://schemas.microsoft.com/office/powerpoint/2010/main" val="3390345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23950"/>
            <a:ext cx="8640762" cy="564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pPr>
              <a:defRPr/>
            </a:pPr>
            <a:r>
              <a:rPr lang="ar-JO" sz="4000" b="1" dirty="0">
                <a:solidFill>
                  <a:srgbClr val="FFFFFF"/>
                </a:solidFill>
                <a:effectLst>
                  <a:outerShdw blurRad="38100" dist="38100" dir="2700000" algn="tl">
                    <a:srgbClr val="000000">
                      <a:alpha val="43137"/>
                    </a:srgbClr>
                  </a:outerShdw>
                </a:effectLst>
              </a:rPr>
              <a:t>العبودية في الإمبراطورية الرومانية</a:t>
            </a:r>
            <a:endParaRPr lang="en-US" sz="4000" b="1" dirty="0">
              <a:solidFill>
                <a:srgbClr val="FFFFFF"/>
              </a:solidFill>
              <a:effectLst>
                <a:outerShdw blurRad="38100" dist="38100" dir="2700000" algn="tl">
                  <a:srgbClr val="000000">
                    <a:alpha val="43137"/>
                  </a:srgbClr>
                </a:outerShdw>
              </a:effectLst>
            </a:endParaRPr>
          </a:p>
        </p:txBody>
      </p:sp>
      <p:sp>
        <p:nvSpPr>
          <p:cNvPr id="4" name="Title 1"/>
          <p:cNvSpPr txBox="1">
            <a:spLocks/>
          </p:cNvSpPr>
          <p:nvPr/>
        </p:nvSpPr>
        <p:spPr bwMode="auto">
          <a:xfrm>
            <a:off x="341313" y="1736812"/>
            <a:ext cx="8316912" cy="3384376"/>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defRPr/>
            </a:pPr>
            <a:r>
              <a:rPr lang="ar-JO" b="1" dirty="0">
                <a:solidFill>
                  <a:srgbClr val="FFFFFF"/>
                </a:solidFill>
                <a:effectLst>
                  <a:glow rad="203200">
                    <a:srgbClr val="000000"/>
                  </a:glow>
                </a:effectLst>
                <a:latin typeface="Arial"/>
              </a:rPr>
              <a:t>كان العبد تحت تصرف سيده تمامًا؛ لأقل جريمة قد يتم جلده أو تشويهه أو صلبه أو إلقاءه إلى الوحوش البرية </a:t>
            </a:r>
            <a:br>
              <a:rPr lang="en-US" sz="3200" b="1" dirty="0">
                <a:solidFill>
                  <a:srgbClr val="FFFFFF"/>
                </a:solidFill>
                <a:effectLst>
                  <a:glow rad="203200">
                    <a:srgbClr val="000000"/>
                  </a:glow>
                </a:effectLst>
                <a:latin typeface="Arial"/>
              </a:rPr>
            </a:br>
            <a:endParaRPr lang="en-US" sz="2400" b="1" dirty="0">
              <a:solidFill>
                <a:srgbClr val="FFFFFF"/>
              </a:solidFill>
              <a:effectLst>
                <a:glow rad="203200">
                  <a:srgbClr val="000000"/>
                </a:glow>
              </a:effectLst>
              <a:latin typeface="Arial"/>
            </a:endParaRPr>
          </a:p>
          <a:p>
            <a:pPr>
              <a:defRPr/>
            </a:pPr>
            <a:r>
              <a:rPr lang="ar-JO" sz="2400" b="1" dirty="0">
                <a:solidFill>
                  <a:srgbClr val="FFFFFF"/>
                </a:solidFill>
                <a:effectLst>
                  <a:glow rad="203200">
                    <a:srgbClr val="000000"/>
                  </a:glow>
                </a:effectLst>
                <a:latin typeface="Arial"/>
              </a:rPr>
              <a:t>(ج. ب. لايت فوت، رسائل القديس بولس إلى كولوسي و إلى فليمون، 321)</a:t>
            </a:r>
            <a:r>
              <a:rPr lang="en-US" sz="2400" b="1" dirty="0">
                <a:solidFill>
                  <a:srgbClr val="FFFFFF"/>
                </a:solidFill>
                <a:effectLst>
                  <a:glow rad="203200">
                    <a:srgbClr val="000000"/>
                  </a:glow>
                </a:effectLst>
                <a:latin typeface="Arial"/>
              </a:rPr>
              <a:t> </a:t>
            </a:r>
          </a:p>
        </p:txBody>
      </p:sp>
      <p:sp>
        <p:nvSpPr>
          <p:cNvPr id="163845" name="Text Box 5"/>
          <p:cNvSpPr txBox="1">
            <a:spLocks noChangeArrowheads="1"/>
          </p:cNvSpPr>
          <p:nvPr/>
        </p:nvSpPr>
        <p:spPr bwMode="auto">
          <a:xfrm>
            <a:off x="8388350" y="873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cs typeface="Arial" charset="0"/>
              </a:rPr>
              <a:t>246</a:t>
            </a:r>
            <a:endParaRPr lang="en-US" b="1" dirty="0">
              <a:solidFill>
                <a:srgbClr val="FFFFFF"/>
              </a:solidFill>
              <a:cs typeface="Arial" charset="0"/>
            </a:endParaRPr>
          </a:p>
        </p:txBody>
      </p:sp>
    </p:spTree>
    <p:extLst>
      <p:ext uri="{BB962C8B-B14F-4D97-AF65-F5344CB8AC3E}">
        <p14:creationId xmlns:p14="http://schemas.microsoft.com/office/powerpoint/2010/main" val="1040883264"/>
      </p:ext>
    </p:extLst>
  </p:cSld>
  <p:clrMapOvr>
    <a:overrideClrMapping bg1="dk2" tx1="lt1" bg2="dk1" tx2="lt2" accent1="accent1" accent2="accent2" accent3="accent3" accent4="accent4" accent5="accent5" accent6="accent6" hlink="hlink" folHlink="folHlink"/>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ar-JO" sz="4000" dirty="0">
                <a:latin typeface="Arial" charset="0"/>
              </a:rPr>
              <a:t>سكان الإمبراطورية الرومانية</a:t>
            </a:r>
            <a:endParaRPr lang="en-US" sz="4000" dirty="0">
              <a:latin typeface="Arial" charset="0"/>
            </a:endParaRPr>
          </a:p>
        </p:txBody>
      </p:sp>
      <p:graphicFrame>
        <p:nvGraphicFramePr>
          <p:cNvPr id="2" name="Object 1026"/>
          <p:cNvGraphicFramePr>
            <a:graphicFrameLocks noGrp="1" noChangeAspect="1"/>
          </p:cNvGraphicFramePr>
          <p:nvPr>
            <p:ph idx="1"/>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349249" y="3810000"/>
            <a:ext cx="18526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FF"/>
                </a:solidFill>
                <a:latin typeface="Garamond" charset="0"/>
              </a:rPr>
              <a:t>Millions of People</a:t>
            </a: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Garamond" pitchFamily="-112"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eaLnBrk="1" hangingPunct="1">
              <a:defRPr/>
            </a:pPr>
            <a:r>
              <a:rPr lang="ar-JO" sz="2400" dirty="0">
                <a:solidFill>
                  <a:schemeClr val="bg2"/>
                </a:solidFill>
                <a:effectLst/>
              </a:rPr>
              <a:t>نصف مجموع 55 مليون كانوا من العبيد</a:t>
            </a:r>
            <a:endParaRPr lang="en-US" sz="2400" kern="0" dirty="0">
              <a:solidFill>
                <a:schemeClr val="bg2"/>
              </a:solidFill>
              <a:effectLst/>
              <a:latin typeface="Arial" charset="0"/>
            </a:endParaRPr>
          </a:p>
        </p:txBody>
      </p:sp>
    </p:spTree>
    <p:extLst>
      <p:ext uri="{BB962C8B-B14F-4D97-AF65-F5344CB8AC3E}">
        <p14:creationId xmlns:p14="http://schemas.microsoft.com/office/powerpoint/2010/main" val="19698986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Shack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6" name="Rectangle 3"/>
          <p:cNvSpPr>
            <a:spLocks noGrp="1" noChangeArrowheads="1"/>
          </p:cNvSpPr>
          <p:nvPr>
            <p:ph type="title"/>
          </p:nvPr>
        </p:nvSpPr>
        <p:spPr>
          <a:xfrm>
            <a:off x="1" y="0"/>
            <a:ext cx="6012160" cy="850900"/>
          </a:xfrm>
        </p:spPr>
        <p:txBody>
          <a:bodyPr/>
          <a:lstStyle/>
          <a:p>
            <a:pPr eaLnBrk="1" hangingPunct="1"/>
            <a:r>
              <a:rPr lang="ar-JO" dirty="0">
                <a:solidFill>
                  <a:schemeClr val="bg1"/>
                </a:solidFill>
                <a:effectLst>
                  <a:glow rad="228600">
                    <a:schemeClr val="tx1"/>
                  </a:glow>
                </a:effectLst>
                <a:latin typeface="Arial" charset="0"/>
              </a:rPr>
              <a:t>روما</a:t>
            </a:r>
            <a:endParaRPr lang="en-US" dirty="0">
              <a:solidFill>
                <a:schemeClr val="bg1"/>
              </a:solidFill>
              <a:effectLst>
                <a:glow rad="228600">
                  <a:schemeClr val="tx1"/>
                </a:glow>
              </a:effectLst>
              <a:latin typeface="Arial" charset="0"/>
            </a:endParaRPr>
          </a:p>
        </p:txBody>
      </p:sp>
      <p:sp>
        <p:nvSpPr>
          <p:cNvPr id="149507" name="Text Box 4"/>
          <p:cNvSpPr txBox="1">
            <a:spLocks noChangeArrowheads="1"/>
          </p:cNvSpPr>
          <p:nvPr/>
        </p:nvSpPr>
        <p:spPr bwMode="auto">
          <a:xfrm>
            <a:off x="179388" y="908050"/>
            <a:ext cx="6696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200" b="1" dirty="0">
                <a:solidFill>
                  <a:schemeClr val="bg1"/>
                </a:solidFill>
              </a:rPr>
              <a:t>شق أنسيمس طريقه إلى روما ، حيث قاد بولس هذا العبد الهارب إلى المسيح</a:t>
            </a:r>
            <a:endParaRPr lang="en-US" sz="3200" b="1" dirty="0">
              <a:solidFill>
                <a:schemeClr val="bg1"/>
              </a:solidFill>
              <a:effectLst>
                <a:glow rad="228600">
                  <a:schemeClr val="tx1"/>
                </a:glow>
              </a:effectLst>
              <a:cs typeface="Arial" charset="0"/>
            </a:endParaRPr>
          </a:p>
        </p:txBody>
      </p:sp>
      <p:sp>
        <p:nvSpPr>
          <p:cNvPr id="149508"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effectLst>
                  <a:glow rad="228600">
                    <a:schemeClr val="tx1"/>
                  </a:glow>
                </a:effectLst>
                <a:cs typeface="Arial" charset="0"/>
              </a:rPr>
              <a:t>246</a:t>
            </a:r>
            <a:endParaRPr lang="en-US" b="1" dirty="0">
              <a:solidFill>
                <a:schemeClr val="bg1"/>
              </a:solidFill>
              <a:effectLst>
                <a:glow rad="228600">
                  <a:schemeClr val="tx1"/>
                </a:glow>
              </a:effectLst>
              <a:cs typeface="Arial" charset="0"/>
            </a:endParaRPr>
          </a:p>
        </p:txBody>
      </p:sp>
      <p:pic>
        <p:nvPicPr>
          <p:cNvPr id="1495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291263" y="3644900"/>
            <a:ext cx="2889250"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539552" y="5775299"/>
            <a:ext cx="6696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3200" b="1" dirty="0">
                <a:solidFill>
                  <a:schemeClr val="bg1"/>
                </a:solidFill>
                <a:effectLst>
                  <a:glow rad="228600">
                    <a:schemeClr val="tx1"/>
                  </a:glow>
                </a:effectLst>
                <a:cs typeface="Arial" charset="0"/>
              </a:rPr>
              <a:t>ابني الذي ولدته في قيودي</a:t>
            </a:r>
          </a:p>
          <a:p>
            <a:pPr algn="ctr" eaLnBrk="1" hangingPunct="1"/>
            <a:r>
              <a:rPr lang="ar-JO" sz="3200" b="1" dirty="0">
                <a:solidFill>
                  <a:schemeClr val="bg1"/>
                </a:solidFill>
                <a:effectLst>
                  <a:glow rad="228600">
                    <a:schemeClr val="tx1"/>
                  </a:glow>
                </a:effectLst>
                <a:cs typeface="Arial" charset="0"/>
              </a:rPr>
              <a:t>(فيل 10)</a:t>
            </a:r>
            <a:endParaRPr lang="en-US" sz="3200" b="1" dirty="0">
              <a:solidFill>
                <a:schemeClr val="bg1"/>
              </a:solidFill>
              <a:effectLst>
                <a:glow rad="228600">
                  <a:schemeClr val="tx1"/>
                </a:glow>
              </a:effectLst>
              <a:cs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6" descr="rev_inro_Wax_Sealed_Envelope_cn_b_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5275"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0" name="TextBox 7"/>
          <p:cNvSpPr txBox="1">
            <a:spLocks noChangeArrowheads="1"/>
          </p:cNvSpPr>
          <p:nvPr/>
        </p:nvSpPr>
        <p:spPr bwMode="auto">
          <a:xfrm>
            <a:off x="4427538" y="1268413"/>
            <a:ext cx="633412"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600">
                <a:solidFill>
                  <a:srgbClr val="FFFFFF"/>
                </a:solidFill>
                <a:latin typeface="Times New Roman" charset="0"/>
                <a:cs typeface="Times New Roman" charset="0"/>
              </a:rPr>
              <a:t>P</a:t>
            </a:r>
          </a:p>
        </p:txBody>
      </p:sp>
      <p:sp>
        <p:nvSpPr>
          <p:cNvPr id="150531" name="Title 2"/>
          <p:cNvSpPr txBox="1">
            <a:spLocks/>
          </p:cNvSpPr>
          <p:nvPr/>
        </p:nvSpPr>
        <p:spPr bwMode="auto">
          <a:xfrm>
            <a:off x="760413" y="2708275"/>
            <a:ext cx="7772400"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11500" b="1" dirty="0">
                <a:solidFill>
                  <a:srgbClr val="000000"/>
                </a:solidFill>
                <a:latin typeface="Times New Roman" charset="0"/>
                <a:cs typeface="Times New Roman" charset="0"/>
              </a:rPr>
              <a:t>فليمون</a:t>
            </a:r>
            <a:endParaRPr lang="en-US" sz="11500" b="1" dirty="0">
              <a:solidFill>
                <a:schemeClr val="tx2"/>
              </a:solidFill>
              <a:latin typeface="Verdana" charset="0"/>
              <a:cs typeface="Arial" charset="0"/>
            </a:endParaRPr>
          </a:p>
        </p:txBody>
      </p:sp>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ar-JO" dirty="0">
                <a:solidFill>
                  <a:schemeClr val="bg1"/>
                </a:solidFill>
                <a:effectLst>
                  <a:glow rad="177800">
                    <a:schemeClr val="tx1"/>
                  </a:glow>
                </a:effectLst>
                <a:latin typeface="Arial" charset="0"/>
              </a:rPr>
              <a:t>المناسبة</a:t>
            </a:r>
            <a:endParaRPr lang="en-US" dirty="0">
              <a:solidFill>
                <a:schemeClr val="bg1"/>
              </a:solidFill>
              <a:effectLst>
                <a:glow rad="177800">
                  <a:schemeClr val="tx1"/>
                </a:glow>
              </a:effectLst>
              <a:latin typeface="Arial" charset="0"/>
            </a:endParaRPr>
          </a:p>
        </p:txBody>
      </p:sp>
      <p:sp>
        <p:nvSpPr>
          <p:cNvPr id="120835" name="Text Box 4"/>
          <p:cNvSpPr txBox="1">
            <a:spLocks noChangeArrowheads="1"/>
          </p:cNvSpPr>
          <p:nvPr/>
        </p:nvSpPr>
        <p:spPr bwMode="auto">
          <a:xfrm>
            <a:off x="107504" y="4811668"/>
            <a:ext cx="903649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4000" b="1">
                <a:solidFill>
                  <a:schemeClr val="bg1"/>
                </a:solidFill>
                <a:effectLst>
                  <a:glow rad="177800">
                    <a:schemeClr val="tx1"/>
                  </a:glow>
                </a:effectLst>
                <a:cs typeface="+mj-cs"/>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r>
              <a:rPr lang="ar-JO" dirty="0"/>
              <a:t>أقنع بولس أنسيمس بالعودة إلى سيده فليمون حتى أنه كتب الرسالة التي سيحملها أنسيمس نفسه.</a:t>
            </a:r>
            <a:endParaRPr lang="en-US" dirty="0"/>
          </a:p>
        </p:txBody>
      </p:sp>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glow rad="177800">
                    <a:schemeClr val="tx1"/>
                  </a:glow>
                </a:effectLst>
                <a:cs typeface="Arial" charset="0"/>
              </a:rPr>
              <a:t>246</a:t>
            </a:r>
            <a:endParaRPr lang="en-US" b="1" dirty="0">
              <a:solidFill>
                <a:schemeClr val="bg1"/>
              </a:solidFill>
              <a:effectLst>
                <a:glow rad="177800">
                  <a:schemeClr val="tx1"/>
                </a:glow>
              </a:effectLst>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724"/>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الحراس</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اليهود</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2775693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defRPr/>
            </a:pPr>
            <a:r>
              <a:rPr lang="ar-SA" sz="5400" b="1" baseline="30000" dirty="0"/>
              <a:t>10</a:t>
            </a:r>
            <a:r>
              <a:rPr lang="ar-SA" sz="5400" b="1" dirty="0"/>
              <a:t>أَطْلُبُ إِلَيْكَ لأَجْلِ ابْنِي </a:t>
            </a:r>
            <a:r>
              <a:rPr lang="ar-SA" sz="5400" b="1" dirty="0">
                <a:solidFill>
                  <a:srgbClr val="FFFF00"/>
                </a:solidFill>
              </a:rPr>
              <a:t>أُنِسِيمُسَ</a:t>
            </a:r>
            <a:r>
              <a:rPr lang="ar-SA" sz="5400" b="1" dirty="0"/>
              <a:t>، الَّذِي وَلَدْتُهُ فِي قُيُودِي، </a:t>
            </a:r>
            <a:r>
              <a:rPr lang="ar-SA" sz="5400" b="1" baseline="30000" dirty="0"/>
              <a:t>11</a:t>
            </a:r>
            <a:r>
              <a:rPr lang="ar-SA" sz="5400" b="1" dirty="0"/>
              <a:t>الَّذِي كَانَ قَبْلاً </a:t>
            </a:r>
            <a:r>
              <a:rPr lang="ar-SA" sz="5400" b="1" dirty="0">
                <a:solidFill>
                  <a:srgbClr val="FFFF00"/>
                </a:solidFill>
              </a:rPr>
              <a:t>غَيْرَ نَافِعٍ لَكَ</a:t>
            </a:r>
            <a:r>
              <a:rPr lang="ar-SA" sz="5400" b="1" dirty="0"/>
              <a:t>، وَلكِنَّهُ الآنَ نَافِعٌ لَكَ وَلِي</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dirty="0"/>
              <a:t> </a:t>
            </a:r>
            <a:r>
              <a:rPr lang="ar-SA" sz="5400" b="1" baseline="30000" dirty="0"/>
              <a:t>12</a:t>
            </a:r>
            <a:r>
              <a:rPr lang="ar-SA" sz="5400" b="1" dirty="0"/>
              <a:t>الَّذِي رَدَدْتُهُ. فَاقْبَلْهُ، الَّذِي هُوَ أَحْشَائِي.</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فيل 10-12</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ar-SA" sz="5400" b="1" baseline="30000" dirty="0"/>
              <a:t>13</a:t>
            </a:r>
            <a:r>
              <a:rPr lang="ar-SA" sz="5400" b="1" dirty="0"/>
              <a:t>الَّذِي كُنْتُ أَشَاءُ أَنْ أُمْسِكَهُ عِنْدِي لِكَيْ يَخْدِمَنِي عِوَضًا عَنْكَ فِي قُيُودِ الإِنْجِيلِ </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600" b="1" baseline="30000" dirty="0"/>
              <a:t>14</a:t>
            </a:r>
            <a:r>
              <a:rPr lang="ar-SA" sz="3600" b="1" dirty="0"/>
              <a:t>وَلكِنْ بِدُونِ رَأْيِكَ لَمْ أُرِدْ أَنْ أَفْعَلَ شَيْئًا، لِكَيْ لاَ يَكُونَ خَيْرُكَ كَأَنَّهُ عَلَى سَبِيلِ الاضْطِرَارِ بَلْ عَلَى سَبِيلِ الاخْتِيَارِ. </a:t>
            </a:r>
            <a:endParaRPr lang="en-US" sz="3600" b="1" dirty="0"/>
          </a:p>
          <a:p>
            <a:pPr>
              <a:defRPr/>
            </a:pPr>
            <a:r>
              <a:rPr lang="en-US" sz="3600" b="1" dirty="0">
                <a:effectLst>
                  <a:glow rad="127000">
                    <a:schemeClr val="tx1"/>
                  </a:glow>
                </a:effectLst>
                <a:latin typeface="Arial" charset="0"/>
                <a:ea typeface="ＭＳ Ｐゴシック" charset="0"/>
                <a:cs typeface="ＭＳ Ｐゴシック" charset="0"/>
              </a:rPr>
              <a:t> (</a:t>
            </a:r>
            <a:r>
              <a:rPr lang="ar-JO" sz="3600" b="1" dirty="0">
                <a:effectLst>
                  <a:glow rad="127000">
                    <a:schemeClr val="tx1"/>
                  </a:glow>
                </a:effectLst>
                <a:latin typeface="Arial" charset="0"/>
                <a:ea typeface="ＭＳ Ｐゴシック" charset="0"/>
                <a:cs typeface="ＭＳ Ｐゴシック" charset="0"/>
              </a:rPr>
              <a:t>فيل 13-14</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38564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5873750" cy="537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ar-JO" sz="5400" dirty="0">
                <a:solidFill>
                  <a:srgbClr val="FFFFFF"/>
                </a:solidFill>
                <a:latin typeface="Verdana" charset="0"/>
              </a:rPr>
              <a:t>إعادة الإتحاد</a:t>
            </a:r>
            <a:endParaRPr lang="en-US" sz="5400" dirty="0">
              <a:solidFill>
                <a:srgbClr val="FFFFFF"/>
              </a:solidFill>
              <a:latin typeface="Verdana" charset="0"/>
            </a:endParaRPr>
          </a:p>
        </p:txBody>
      </p:sp>
      <p:sp>
        <p:nvSpPr>
          <p:cNvPr id="151555" name="Text Box 3"/>
          <p:cNvSpPr txBox="1">
            <a:spLocks noChangeArrowheads="1"/>
          </p:cNvSpPr>
          <p:nvPr/>
        </p:nvSpPr>
        <p:spPr bwMode="auto">
          <a:xfrm>
            <a:off x="6084888" y="1447800"/>
            <a:ext cx="2808287"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000" b="1" dirty="0">
                <a:solidFill>
                  <a:srgbClr val="FFFFFF"/>
                </a:solidFill>
                <a:latin typeface="Verdana" charset="0"/>
                <a:cs typeface="Arial" charset="0"/>
              </a:rPr>
              <a:t>يتساءل الشخص </a:t>
            </a:r>
          </a:p>
          <a:p>
            <a:pPr algn="ctr" eaLnBrk="1" hangingPunct="1"/>
            <a:r>
              <a:rPr lang="ar-JO" sz="4000" b="1" dirty="0">
                <a:solidFill>
                  <a:srgbClr val="FFFFFF"/>
                </a:solidFill>
                <a:latin typeface="Verdana" charset="0"/>
                <a:cs typeface="Arial" charset="0"/>
              </a:rPr>
              <a:t>ماذا فكر فليمون </a:t>
            </a:r>
          </a:p>
          <a:p>
            <a:pPr algn="ctr" eaLnBrk="1" hangingPunct="1"/>
            <a:r>
              <a:rPr lang="ar-JO" sz="4000" b="1" dirty="0">
                <a:solidFill>
                  <a:srgbClr val="FFFFFF"/>
                </a:solidFill>
                <a:latin typeface="Verdana" charset="0"/>
                <a:cs typeface="Arial" charset="0"/>
              </a:rPr>
              <a:t>عندما رأى أنسيمس ثانية</a:t>
            </a:r>
            <a:endParaRPr lang="en-US" sz="4000" b="1" dirty="0">
              <a:solidFill>
                <a:srgbClr val="FFFFFF"/>
              </a:solidFill>
              <a:latin typeface="Verdana" charset="0"/>
              <a:cs typeface="Arial" charset="0"/>
            </a:endParaRPr>
          </a:p>
        </p:txBody>
      </p:sp>
      <p:sp>
        <p:nvSpPr>
          <p:cNvPr id="151556" name="Text Box 6"/>
          <p:cNvSpPr txBox="1">
            <a:spLocks noChangeArrowheads="1"/>
          </p:cNvSpPr>
          <p:nvPr/>
        </p:nvSpPr>
        <p:spPr bwMode="auto">
          <a:xfrm>
            <a:off x="8404465" y="4462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Verdana" charset="0"/>
                <a:cs typeface="Arial" charset="0"/>
              </a:rPr>
              <a:t>246</a:t>
            </a:r>
            <a:endParaRPr lang="en-US" b="1" dirty="0">
              <a:solidFill>
                <a:srgbClr val="FFFFFF"/>
              </a:solidFill>
              <a:latin typeface="Verdana" charset="0"/>
              <a:cs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ar-SA" sz="5400" b="1" baseline="30000" dirty="0"/>
              <a:t>15</a:t>
            </a:r>
            <a:r>
              <a:rPr lang="ar-SA" sz="5400" b="1" dirty="0"/>
              <a:t>لأَنَّهُ رُبَّمَا لأَجْلِ هذَا افْتَرَقَ عَنْكَ إِلَى سَاعَةٍ، لِكَيْ يَكُونَ لَكَ إِلَى الأَبَدِ، </a:t>
            </a:r>
            <a:r>
              <a:rPr lang="ar-SA" sz="5400" b="1" baseline="30000" dirty="0"/>
              <a:t>16</a:t>
            </a:r>
            <a:r>
              <a:rPr lang="ar-SA" sz="5400" b="1" dirty="0"/>
              <a:t>لاَ كَعَبْدٍ فِي مَا بَعْدُ، بَلْ أَفْضَلَ مِنْ عَبْدٍ: أَخًا مَحْبُوبًا، وَلاَ سِيَّمَا إِلَيَّ، فَكَمْ بِالْحَرِيِّ إِلَيْكَ فِي الْجَسَدِ وَالرَّبِّ جَمِيعًا!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(vv. 15-16 NLT).</a:t>
            </a:r>
          </a:p>
        </p:txBody>
      </p:sp>
    </p:spTree>
    <p:extLst>
      <p:ext uri="{BB962C8B-B14F-4D97-AF65-F5344CB8AC3E}">
        <p14:creationId xmlns:p14="http://schemas.microsoft.com/office/powerpoint/2010/main" val="25238168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ar-JO" sz="5400" dirty="0">
                <a:solidFill>
                  <a:schemeClr val="bg1"/>
                </a:solidFill>
                <a:latin typeface="Verdana" charset="0"/>
              </a:rPr>
              <a:t>التوبة</a:t>
            </a:r>
            <a:endParaRPr lang="en-US" sz="5400" dirty="0">
              <a:solidFill>
                <a:schemeClr val="bg1"/>
              </a:solidFill>
              <a:latin typeface="Verdana" charset="0"/>
            </a:endParaRPr>
          </a:p>
        </p:txBody>
      </p:sp>
      <p:sp>
        <p:nvSpPr>
          <p:cNvPr id="152578" name="Text Box 3"/>
          <p:cNvSpPr txBox="1">
            <a:spLocks noChangeArrowheads="1"/>
          </p:cNvSpPr>
          <p:nvPr/>
        </p:nvSpPr>
        <p:spPr bwMode="auto">
          <a:xfrm>
            <a:off x="669925" y="1447800"/>
            <a:ext cx="79406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4000" b="1" dirty="0">
                <a:solidFill>
                  <a:schemeClr val="bg1"/>
                </a:solidFill>
                <a:latin typeface="Verdana" charset="0"/>
                <a:cs typeface="Arial" charset="0"/>
              </a:rPr>
              <a:t>سعى بولس لإقناع فليمون بأن يسامح أنسيمس</a:t>
            </a:r>
            <a:endParaRPr lang="en-US" sz="4000" b="1" dirty="0">
              <a:solidFill>
                <a:schemeClr val="bg1"/>
              </a:solidFill>
              <a:latin typeface="Verdana" charset="0"/>
              <a:cs typeface="Arial" charset="0"/>
            </a:endParaRP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338" y="4038600"/>
            <a:ext cx="2405062" cy="265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algn="ctr" eaLnBrk="1" hangingPunct="1"/>
            <a:r>
              <a:rPr lang="ar-JO" sz="4400" b="1" dirty="0">
                <a:latin typeface="Garamond" charset="0"/>
                <a:cs typeface="Arial" charset="0"/>
              </a:rPr>
              <a:t>أنا آسف</a:t>
            </a:r>
          </a:p>
          <a:p>
            <a:pPr algn="ctr" eaLnBrk="1" hangingPunct="1"/>
            <a:r>
              <a:rPr lang="ar-JO" sz="4400" b="1" dirty="0">
                <a:latin typeface="Garamond" charset="0"/>
                <a:cs typeface="Arial" charset="0"/>
              </a:rPr>
              <a:t>سيدي</a:t>
            </a:r>
            <a:endParaRPr lang="en-US" sz="4400" b="1" dirty="0">
              <a:cs typeface="Arial" charset="0"/>
            </a:endParaRPr>
          </a:p>
        </p:txBody>
      </p:sp>
      <p:sp>
        <p:nvSpPr>
          <p:cNvPr id="152581"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Verdana" charset="0"/>
                <a:cs typeface="Arial" charset="0"/>
              </a:rPr>
              <a:t>246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ar-SA" sz="3600" b="1" baseline="30000" dirty="0">
                <a:effectLst>
                  <a:glow rad="228600">
                    <a:schemeClr val="accent4">
                      <a:satMod val="175000"/>
                      <a:alpha val="84000"/>
                    </a:schemeClr>
                  </a:glow>
                </a:effectLst>
              </a:rPr>
              <a:t>17</a:t>
            </a:r>
            <a:r>
              <a:rPr lang="ar-SA" sz="3600" b="1" dirty="0">
                <a:effectLst>
                  <a:glow rad="228600">
                    <a:schemeClr val="accent4">
                      <a:satMod val="175000"/>
                      <a:alpha val="84000"/>
                    </a:schemeClr>
                  </a:glow>
                </a:effectLst>
              </a:rPr>
              <a:t>فَإِنْ كُنْتَ تَحْسِبُنِي شَرِيكًا، فَاقْبَلْهُ نَظِيرِي. </a:t>
            </a:r>
            <a:r>
              <a:rPr lang="ar-SA" sz="3600" b="1" baseline="30000" dirty="0">
                <a:effectLst>
                  <a:glow rad="228600">
                    <a:schemeClr val="accent4">
                      <a:satMod val="175000"/>
                      <a:alpha val="84000"/>
                    </a:schemeClr>
                  </a:glow>
                </a:effectLst>
              </a:rPr>
              <a:t>18</a:t>
            </a:r>
            <a:r>
              <a:rPr lang="ar-SA" sz="3600" b="1" dirty="0">
                <a:effectLst>
                  <a:glow rad="228600">
                    <a:schemeClr val="accent4">
                      <a:satMod val="175000"/>
                      <a:alpha val="84000"/>
                    </a:schemeClr>
                  </a:glow>
                </a:effectLst>
              </a:rPr>
              <a:t>ثُمَّ إِنْ كَانَ قَدْ ظَلَمَكَ بِشَيْءٍ، أَوْ لَكَ عَلَيْهِ دَيْنٌ، فَاحْسِبْ ذلِكَ عَلَيَّ. </a:t>
            </a:r>
            <a:br>
              <a:rPr lang="en-US" sz="3600" b="1" dirty="0">
                <a:effectLst>
                  <a:glow rad="228600">
                    <a:schemeClr val="accent4">
                      <a:satMod val="175000"/>
                      <a:alpha val="84000"/>
                    </a:schemeClr>
                  </a:glow>
                </a:effectLst>
                <a:latin typeface="Arial" charset="0"/>
                <a:ea typeface="ＭＳ Ｐゴシック" charset="0"/>
                <a:cs typeface="ＭＳ Ｐゴシック" charset="0"/>
              </a:rPr>
            </a:br>
            <a:r>
              <a:rPr lang="en-US" sz="3600" b="1" dirty="0">
                <a:effectLst>
                  <a:glow rad="228600">
                    <a:schemeClr val="accent4">
                      <a:satMod val="175000"/>
                      <a:alpha val="84000"/>
                    </a:schemeClr>
                  </a:glow>
                </a:effectLst>
                <a:latin typeface="Arial" charset="0"/>
                <a:ea typeface="ＭＳ Ｐゴシック" charset="0"/>
                <a:cs typeface="ＭＳ Ｐゴシック" charset="0"/>
              </a:rPr>
              <a:t>(</a:t>
            </a:r>
            <a:r>
              <a:rPr lang="ar-JO" sz="3600" b="1" dirty="0">
                <a:effectLst>
                  <a:glow rad="228600">
                    <a:schemeClr val="accent4">
                      <a:satMod val="175000"/>
                      <a:alpha val="84000"/>
                    </a:schemeClr>
                  </a:glow>
                </a:effectLst>
                <a:latin typeface="Arial" charset="0"/>
                <a:ea typeface="ＭＳ Ｐゴシック" charset="0"/>
                <a:cs typeface="ＭＳ Ｐゴシック" charset="0"/>
              </a:rPr>
              <a:t>فيل 17-18</a:t>
            </a:r>
            <a:r>
              <a:rPr lang="en-US" sz="3600" b="1" dirty="0">
                <a:effectLst>
                  <a:glow rad="228600">
                    <a:schemeClr val="accent4">
                      <a:satMod val="175000"/>
                      <a:alpha val="84000"/>
                    </a:schemeClr>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9888213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72008"/>
            <a:ext cx="9144000" cy="7101408"/>
            <a:chOff x="0" y="-72008"/>
            <a:chExt cx="9144000" cy="7101408"/>
          </a:xfrm>
        </p:grpSpPr>
        <p:pic>
          <p:nvPicPr>
            <p:cNvPr id="6" name="Picture 5"/>
            <p:cNvPicPr>
              <a:picLocks noChangeAspect="1"/>
            </p:cNvPicPr>
            <p:nvPr/>
          </p:nvPicPr>
          <p:blipFill rotWithShape="1">
            <a:blip r:embed="rId3"/>
            <a:srcRect r="18855"/>
            <a:stretch/>
          </p:blipFill>
          <p:spPr>
            <a:xfrm>
              <a:off x="0" y="-72008"/>
              <a:ext cx="9144000" cy="7101408"/>
            </a:xfrm>
            <a:prstGeom prst="rect">
              <a:avLst/>
            </a:prstGeom>
          </p:spPr>
        </p:pic>
        <p:pic>
          <p:nvPicPr>
            <p:cNvPr id="7" name="Picture 6"/>
            <p:cNvPicPr>
              <a:picLocks noChangeAspect="1"/>
            </p:cNvPicPr>
            <p:nvPr/>
          </p:nvPicPr>
          <p:blipFill rotWithShape="1">
            <a:blip r:embed="rId3"/>
            <a:srcRect t="44703" r="79251" b="30425"/>
            <a:stretch/>
          </p:blipFill>
          <p:spPr>
            <a:xfrm>
              <a:off x="0" y="1302666"/>
              <a:ext cx="4569490" cy="1766294"/>
            </a:xfrm>
            <a:prstGeom prst="rect">
              <a:avLst/>
            </a:prstGeom>
          </p:spPr>
        </p:pic>
        <p:pic>
          <p:nvPicPr>
            <p:cNvPr id="8" name="Picture 7"/>
            <p:cNvPicPr>
              <a:picLocks noChangeAspect="1"/>
            </p:cNvPicPr>
            <p:nvPr/>
          </p:nvPicPr>
          <p:blipFill rotWithShape="1">
            <a:blip r:embed="rId3"/>
            <a:srcRect t="44703" r="79251" b="30425"/>
            <a:stretch/>
          </p:blipFill>
          <p:spPr>
            <a:xfrm>
              <a:off x="0" y="77024"/>
              <a:ext cx="6388037" cy="1766294"/>
            </a:xfrm>
            <a:prstGeom prst="rect">
              <a:avLst/>
            </a:prstGeom>
          </p:spPr>
        </p:pic>
        <p:pic>
          <p:nvPicPr>
            <p:cNvPr id="9" name="Picture 8"/>
            <p:cNvPicPr>
              <a:picLocks noChangeAspect="1"/>
            </p:cNvPicPr>
            <p:nvPr/>
          </p:nvPicPr>
          <p:blipFill rotWithShape="1">
            <a:blip r:embed="rId3"/>
            <a:srcRect t="44703" r="79251" b="30425"/>
            <a:stretch/>
          </p:blipFill>
          <p:spPr>
            <a:xfrm>
              <a:off x="1374846" y="654594"/>
              <a:ext cx="4569490" cy="176629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grpSp>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ar-SA" sz="3600" b="1" baseline="30000" dirty="0"/>
              <a:t>19</a:t>
            </a:r>
            <a:r>
              <a:rPr lang="ar-SA" sz="3600" b="1" dirty="0"/>
              <a:t>أَنَا بُولُسَ كَتَبْتُ بِيَدِي: أَنَا أُوفِي. حَتَّى لاَ أَقُولُ لَكَ إِنَّكَ مَدْيُونٌ لِي بِنَفْسِكَ أَيْضًا. </a:t>
            </a:r>
            <a:br>
              <a:rPr lang="ar-JO" sz="3600" b="1" dirty="0"/>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فيل 19</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7084056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defRPr/>
            </a:pPr>
            <a:r>
              <a:rPr lang="ar-JO" sz="4800" b="1" dirty="0">
                <a:effectLst>
                  <a:glow rad="127000">
                    <a:schemeClr val="tx1"/>
                  </a:glow>
                </a:effectLst>
                <a:latin typeface="Arial" charset="0"/>
                <a:ea typeface="ＭＳ Ｐゴシック" charset="0"/>
                <a:cs typeface="ＭＳ Ｐゴシック" charset="0"/>
              </a:rPr>
              <a:t>3. تعلم فليمون أربعة مبادئ عن الغفران</a:t>
            </a:r>
            <a:r>
              <a:rPr lang="en-US" sz="4800" b="1" dirty="0">
                <a:effectLst>
                  <a:glow rad="127000">
                    <a:schemeClr val="tx1"/>
                  </a:glow>
                </a:effectLst>
                <a:latin typeface="Arial" charset="0"/>
                <a:ea typeface="ＭＳ Ｐゴシック" charset="0"/>
                <a:cs typeface="ＭＳ Ｐゴシック" charset="0"/>
              </a:rPr>
              <a:t> </a:t>
            </a: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330029018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defRPr/>
            </a:pPr>
            <a:r>
              <a:rPr lang="ar-JO" sz="3600" b="1" dirty="0"/>
              <a:t>أ. الغفران الحقيقي </a:t>
            </a:r>
            <a:r>
              <a:rPr lang="ar-JO" sz="3600" b="1" dirty="0">
                <a:solidFill>
                  <a:srgbClr val="FFFF00"/>
                </a:solidFill>
              </a:rPr>
              <a:t>يُمنح بحرية </a:t>
            </a:r>
            <a:r>
              <a:rPr lang="ar-JO" sz="3600" b="1" dirty="0"/>
              <a:t>لا تحت الإكراه (14)</a:t>
            </a:r>
            <a:r>
              <a:rPr lang="en-US" sz="36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976077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t"/>
          <a:lstStyle/>
          <a:p>
            <a:pPr>
              <a:defRPr/>
            </a:pPr>
            <a:r>
              <a:rPr lang="ar-SA" sz="3600" b="1" baseline="30000" dirty="0"/>
              <a:t>14</a:t>
            </a:r>
            <a:r>
              <a:rPr lang="ar-SA" sz="3600" b="1" dirty="0"/>
              <a:t>وَلكِنْ بِدُونِ رَأْيِكَ لَمْ أُرِدْ أَنْ أَفْعَلَ شَيْئًا، لِكَيْ </a:t>
            </a:r>
            <a:r>
              <a:rPr lang="ar-SA" sz="3600" b="1" dirty="0">
                <a:solidFill>
                  <a:srgbClr val="FFFF00"/>
                </a:solidFill>
              </a:rPr>
              <a:t>لاَ يَكُونَ خَيْرُكَ </a:t>
            </a:r>
            <a:r>
              <a:rPr lang="en-US" sz="3600" b="1" dirty="0">
                <a:solidFill>
                  <a:srgbClr val="FFFF00"/>
                </a:solidFill>
              </a:rPr>
              <a:t> </a:t>
            </a:r>
            <a:r>
              <a:rPr lang="ar-SA" sz="3600" b="1" dirty="0">
                <a:solidFill>
                  <a:srgbClr val="FFFF00"/>
                </a:solidFill>
              </a:rPr>
              <a:t>كَأَنَّهُ عَلَى سَبِيلِ الاضْطِرَارِ بَلْ عَلَى سَبِيلِ الاخْتِيَارِ</a:t>
            </a:r>
            <a:r>
              <a:rPr lang="ar-JO" sz="3600" b="1" dirty="0">
                <a:solidFill>
                  <a:srgbClr val="FFFF00"/>
                </a:solidFill>
              </a:rPr>
              <a:t> (فيل 14)</a:t>
            </a:r>
            <a:endParaRPr lang="en-US" sz="36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60906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الحراس الألمان</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l="4588" t="7407" r="5734" b="1975"/>
          <a:stretch/>
        </p:blipFill>
        <p:spPr>
          <a:xfrm>
            <a:off x="880533" y="598843"/>
            <a:ext cx="7281334" cy="6214533"/>
          </a:xfrm>
          <a:prstGeom prst="rect">
            <a:avLst/>
          </a:prstGeom>
        </p:spPr>
      </p:pic>
    </p:spTree>
    <p:extLst>
      <p:ext uri="{BB962C8B-B14F-4D97-AF65-F5344CB8AC3E}">
        <p14:creationId xmlns:p14="http://schemas.microsoft.com/office/powerpoint/2010/main" val="103892116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endParaRPr lang="en-US">
              <a:solidFill>
                <a:srgbClr val="FFFFFF"/>
              </a:solidFill>
            </a:endParaRPr>
          </a:p>
        </p:txBody>
      </p:sp>
      <p:sp>
        <p:nvSpPr>
          <p:cNvPr id="162818" name="Rectangle 3"/>
          <p:cNvSpPr>
            <a:spLocks noGrp="1" noChangeArrowheads="1"/>
          </p:cNvSpPr>
          <p:nvPr>
            <p:ph type="title"/>
          </p:nvPr>
        </p:nvSpPr>
        <p:spPr/>
        <p:txBody>
          <a:bodyPr/>
          <a:lstStyle/>
          <a:p>
            <a:pPr eaLnBrk="1" hangingPunct="1"/>
            <a:r>
              <a:rPr lang="ar-JO" dirty="0">
                <a:solidFill>
                  <a:srgbClr val="FFFFFF"/>
                </a:solidFill>
                <a:latin typeface="Verdana" charset="0"/>
              </a:rPr>
              <a:t>الغفران</a:t>
            </a:r>
            <a:endParaRPr lang="en-US" dirty="0">
              <a:solidFill>
                <a:srgbClr val="FFFFFF"/>
              </a:solidFill>
              <a:latin typeface="Verdana" charset="0"/>
            </a:endParaRPr>
          </a:p>
        </p:txBody>
      </p:sp>
      <p:sp>
        <p:nvSpPr>
          <p:cNvPr id="33796" name="Text Box 4"/>
          <p:cNvSpPr txBox="1">
            <a:spLocks noChangeArrowheads="1"/>
          </p:cNvSpPr>
          <p:nvPr/>
        </p:nvSpPr>
        <p:spPr bwMode="auto">
          <a:xfrm>
            <a:off x="3200400" y="1143000"/>
            <a:ext cx="55626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800" b="1" dirty="0">
                <a:solidFill>
                  <a:schemeClr val="bg1"/>
                </a:solidFill>
              </a:rPr>
              <a:t>أوضح مثال على الحاجة إلى إظهار المغفرة في العهد الجديد</a:t>
            </a:r>
            <a:endParaRPr lang="en-US" sz="2800" b="1" dirty="0">
              <a:solidFill>
                <a:schemeClr val="bg1"/>
              </a:solidFill>
              <a:cs typeface="Arial"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09600"/>
            <a:ext cx="3251200" cy="600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86200"/>
            <a:ext cx="2128838" cy="235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Verdana" charset="0"/>
                <a:cs typeface="Arial" charset="0"/>
              </a:rPr>
              <a:t>246</a:t>
            </a:r>
            <a:endParaRPr lang="en-US" b="1" dirty="0">
              <a:solidFill>
                <a:srgbClr val="FFFFFF"/>
              </a:solidFill>
              <a:latin typeface="Verdana" charset="0"/>
              <a:cs typeface="Arial" charset="0"/>
            </a:endParaRPr>
          </a:p>
        </p:txBody>
      </p:sp>
    </p:spTree>
    <p:extLst>
      <p:ext uri="{BB962C8B-B14F-4D97-AF65-F5344CB8AC3E}">
        <p14:creationId xmlns:p14="http://schemas.microsoft.com/office/powerpoint/2010/main" val="2761146224"/>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إذا أخطأت 3 مرات في اليوم</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 1000 خطية كل سنة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 عدد السنوات (40 مثلاً)</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charset="0"/>
                <a:ea typeface="ＭＳ Ｐゴシック" charset="0"/>
                <a:cs typeface="ＭＳ Ｐゴシック" charset="0"/>
              </a:rPr>
              <a:t>= 40000 خطية على الأقل</a:t>
            </a:r>
            <a:endParaRPr lang="en-US" sz="4800" b="1" dirty="0">
              <a:effectLst>
                <a:glow rad="127000">
                  <a:schemeClr val="tx1"/>
                </a:glow>
              </a:effectLst>
              <a:latin typeface="Arial" charset="0"/>
              <a:ea typeface="ＭＳ Ｐゴシック" charset="0"/>
              <a:cs typeface="ＭＳ Ｐゴシック" charset="0"/>
            </a:endParaRP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342609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ar-JO" sz="3200" dirty="0">
                <a:solidFill>
                  <a:schemeClr val="bg1"/>
                </a:solidFill>
                <a:latin typeface="Arial"/>
                <a:cs typeface="Arial"/>
              </a:rPr>
              <a:t>ب. الغفران الحقيقي هو الإظهار </a:t>
            </a:r>
            <a:r>
              <a:rPr lang="ar-JO" sz="3200" dirty="0">
                <a:solidFill>
                  <a:srgbClr val="FFFF00"/>
                </a:solidFill>
                <a:latin typeface="Arial"/>
                <a:cs typeface="Arial"/>
              </a:rPr>
              <a:t>الطبيعي</a:t>
            </a:r>
            <a:r>
              <a:rPr lang="ar-JO" sz="3200" dirty="0">
                <a:solidFill>
                  <a:schemeClr val="bg1"/>
                </a:solidFill>
                <a:latin typeface="Arial"/>
                <a:cs typeface="Arial"/>
              </a:rPr>
              <a:t> لشراكتنا في الإنجيل (17)</a:t>
            </a:r>
            <a:r>
              <a:rPr lang="en-US" sz="3200" dirty="0">
                <a:solidFill>
                  <a:schemeClr val="bg1"/>
                </a:solidFill>
                <a:latin typeface="Arial"/>
                <a:cs typeface="Arial"/>
              </a:rPr>
              <a:t> </a:t>
            </a:r>
          </a:p>
        </p:txBody>
      </p:sp>
      <p:sp>
        <p:nvSpPr>
          <p:cNvPr id="41988" name="Text Box 4"/>
          <p:cNvSpPr txBox="1">
            <a:spLocks noChangeArrowheads="1"/>
          </p:cNvSpPr>
          <p:nvPr/>
        </p:nvSpPr>
        <p:spPr bwMode="auto">
          <a:xfrm>
            <a:off x="395536" y="3645024"/>
            <a:ext cx="6797675" cy="1384995"/>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altLang="zh-CN" sz="2800" b="1" dirty="0">
                <a:cs typeface="Arial" charset="0"/>
              </a:rPr>
              <a:t>عدد 17-18</a:t>
            </a:r>
            <a:endParaRPr lang="en-US" altLang="zh-CN" sz="2800" b="1" dirty="0">
              <a:cs typeface="Arial" charset="0"/>
            </a:endParaRPr>
          </a:p>
          <a:p>
            <a:pPr algn="r" eaLnBrk="1" hangingPunct="1"/>
            <a:r>
              <a:rPr lang="ar-SA" sz="2800" b="1" baseline="30000" dirty="0"/>
              <a:t>17</a:t>
            </a:r>
            <a:r>
              <a:rPr lang="ar-SA" sz="2800" b="1" dirty="0"/>
              <a:t>فَإِنْ كُنْتَ تَحْسِبُنِي </a:t>
            </a:r>
            <a:r>
              <a:rPr lang="ar-SA" sz="2800" b="1" dirty="0">
                <a:solidFill>
                  <a:srgbClr val="002060"/>
                </a:solidFill>
              </a:rPr>
              <a:t>شَرِيكًا،</a:t>
            </a:r>
            <a:r>
              <a:rPr lang="ar-SA" sz="2800" b="1" dirty="0"/>
              <a:t> فَاقْبَلْهُ نَظِيرِي. </a:t>
            </a:r>
            <a:r>
              <a:rPr lang="ar-SA" sz="2800" b="1" baseline="30000" dirty="0"/>
              <a:t>18</a:t>
            </a:r>
            <a:r>
              <a:rPr lang="ar-SA" sz="2800" b="1" dirty="0"/>
              <a:t>ثُمَّ إِنْ كَانَ قَدْ ظَلَمَكَ بِشَيْءٍ، أَوْ لَكَ عَلَيْهِ دَيْنٌ، فَاحْسِبْ ذلِكَ عَلَيَّ. </a:t>
            </a:r>
            <a:endParaRPr lang="en-US" sz="2800" b="1" dirty="0">
              <a:cs typeface="Arial" charset="0"/>
            </a:endParaRPr>
          </a:p>
        </p:txBody>
      </p:sp>
      <p:sp>
        <p:nvSpPr>
          <p:cNvPr id="177156" name="Text Box 5"/>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Verdana" charset="0"/>
                <a:cs typeface="Arial" charset="0"/>
              </a:rPr>
              <a:t>245</a:t>
            </a:r>
            <a:endParaRPr lang="en-US" b="1" dirty="0">
              <a:latin typeface="Verdana" charset="0"/>
              <a:cs typeface="Arial" charset="0"/>
            </a:endParaRP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eaLnBrk="1" hangingPunct="1"/>
            <a:r>
              <a:rPr lang="ar-JO" dirty="0">
                <a:solidFill>
                  <a:schemeClr val="bg1"/>
                </a:solidFill>
                <a:latin typeface="Arial"/>
                <a:cs typeface="Arial"/>
              </a:rPr>
              <a:t>الآية المفتاحية</a:t>
            </a:r>
            <a:endParaRPr lang="en-US" dirty="0">
              <a:solidFill>
                <a:schemeClr val="bg1"/>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t"/>
          <a:lstStyle/>
          <a:p>
            <a:pPr>
              <a:defRPr/>
            </a:pPr>
            <a:r>
              <a:rPr lang="ar-SA" sz="3600" b="1" baseline="30000" dirty="0">
                <a:effectLst>
                  <a:glow rad="228600">
                    <a:schemeClr val="accent4">
                      <a:satMod val="175000"/>
                      <a:alpha val="96000"/>
                    </a:schemeClr>
                  </a:glow>
                </a:effectLst>
              </a:rPr>
              <a:t>1</a:t>
            </a:r>
            <a:r>
              <a:rPr lang="ar-SA" sz="3600" b="1" dirty="0">
                <a:effectLst>
                  <a:glow rad="228600">
                    <a:schemeClr val="accent4">
                      <a:satMod val="175000"/>
                      <a:alpha val="96000"/>
                    </a:schemeClr>
                  </a:glow>
                </a:effectLst>
              </a:rPr>
              <a:t>بُولُسُ، أَسِيرُ يَسُوعَ الْمَسِيحِ، وَتِيمُوثَاوُسُ الأَخُ، إِلَى </a:t>
            </a:r>
            <a:r>
              <a:rPr lang="ar-SA" sz="3600" b="1" dirty="0">
                <a:solidFill>
                  <a:srgbClr val="FFFF00"/>
                </a:solidFill>
                <a:effectLst>
                  <a:glow rad="228600">
                    <a:schemeClr val="accent4">
                      <a:satMod val="175000"/>
                      <a:alpha val="96000"/>
                    </a:schemeClr>
                  </a:glow>
                </a:effectLst>
              </a:rPr>
              <a:t>فِلِيمُونَ</a:t>
            </a:r>
            <a:r>
              <a:rPr lang="ar-SA" sz="3600" b="1" dirty="0">
                <a:effectLst>
                  <a:glow rad="228600">
                    <a:schemeClr val="accent4">
                      <a:satMod val="175000"/>
                      <a:alpha val="96000"/>
                    </a:schemeClr>
                  </a:glow>
                </a:effectLst>
              </a:rPr>
              <a:t> الْمَحْبُوبِ وَالْعَامِلِ مَعَنَا، </a:t>
            </a:r>
            <a:r>
              <a:rPr lang="ar-SA" sz="3600" b="1" baseline="30000" dirty="0">
                <a:effectLst>
                  <a:glow rad="228600">
                    <a:schemeClr val="accent4">
                      <a:satMod val="175000"/>
                      <a:alpha val="96000"/>
                    </a:schemeClr>
                  </a:glow>
                </a:effectLst>
              </a:rPr>
              <a:t>2</a:t>
            </a:r>
            <a:r>
              <a:rPr lang="ar-SA" sz="3600" b="1" dirty="0">
                <a:effectLst>
                  <a:glow rad="228600">
                    <a:schemeClr val="accent4">
                      <a:satMod val="175000"/>
                      <a:alpha val="96000"/>
                    </a:schemeClr>
                  </a:glow>
                </a:effectLst>
              </a:rPr>
              <a:t>وَإِلَى </a:t>
            </a:r>
            <a:r>
              <a:rPr lang="ar-SA" sz="3600" b="1" dirty="0">
                <a:solidFill>
                  <a:srgbClr val="FFFF00"/>
                </a:solidFill>
                <a:effectLst>
                  <a:glow rad="228600">
                    <a:schemeClr val="accent4">
                      <a:satMod val="175000"/>
                      <a:alpha val="96000"/>
                    </a:schemeClr>
                  </a:glow>
                </a:effectLst>
              </a:rPr>
              <a:t>أَبْفِيَّةَ</a:t>
            </a:r>
            <a:r>
              <a:rPr lang="ar-SA" sz="3600" b="1" dirty="0">
                <a:effectLst>
                  <a:glow rad="228600">
                    <a:schemeClr val="accent4">
                      <a:satMod val="175000"/>
                      <a:alpha val="96000"/>
                    </a:schemeClr>
                  </a:glow>
                </a:effectLst>
              </a:rPr>
              <a:t> الْمَحْبُوبَةِ، وَ</a:t>
            </a:r>
            <a:r>
              <a:rPr lang="ar-SA" sz="3600" b="1" dirty="0">
                <a:solidFill>
                  <a:srgbClr val="FFFF00"/>
                </a:solidFill>
                <a:effectLst>
                  <a:glow rad="228600">
                    <a:schemeClr val="accent4">
                      <a:satMod val="175000"/>
                      <a:alpha val="96000"/>
                    </a:schemeClr>
                  </a:glow>
                </a:effectLst>
              </a:rPr>
              <a:t>أَرْخِبُّسَ</a:t>
            </a:r>
            <a:r>
              <a:rPr lang="ar-SA" sz="3600" b="1" dirty="0">
                <a:effectLst>
                  <a:glow rad="228600">
                    <a:schemeClr val="accent4">
                      <a:satMod val="175000"/>
                      <a:alpha val="96000"/>
                    </a:schemeClr>
                  </a:glow>
                </a:effectLst>
              </a:rPr>
              <a:t> الْمُتَجَنِّدِ مَعَنَا، وَإِلَى </a:t>
            </a:r>
            <a:r>
              <a:rPr lang="ar-SA" sz="3600" b="1" dirty="0">
                <a:solidFill>
                  <a:srgbClr val="FFFF00"/>
                </a:solidFill>
                <a:effectLst>
                  <a:glow rad="228600">
                    <a:schemeClr val="accent4">
                      <a:satMod val="175000"/>
                      <a:alpha val="96000"/>
                    </a:schemeClr>
                  </a:glow>
                </a:effectLst>
              </a:rPr>
              <a:t>الْكَنِيسَةِ</a:t>
            </a:r>
            <a:r>
              <a:rPr lang="ar-SA" sz="3600" b="1" dirty="0">
                <a:effectLst>
                  <a:glow rad="228600">
                    <a:schemeClr val="accent4">
                      <a:satMod val="175000"/>
                      <a:alpha val="96000"/>
                    </a:schemeClr>
                  </a:glow>
                </a:effectLst>
              </a:rPr>
              <a:t> الَّتِي فِي بَيْتِكَ</a:t>
            </a:r>
            <a:br>
              <a:rPr lang="en-US" sz="3600" b="1" dirty="0">
                <a:effectLst>
                  <a:glow rad="228600">
                    <a:schemeClr val="accent4">
                      <a:satMod val="175000"/>
                      <a:alpha val="96000"/>
                    </a:schemeClr>
                  </a:glow>
                </a:effectLst>
                <a:latin typeface="Arial" charset="0"/>
                <a:ea typeface="ＭＳ Ｐゴシック" charset="0"/>
                <a:cs typeface="ＭＳ Ｐゴシック" charset="0"/>
              </a:rPr>
            </a:br>
            <a:r>
              <a:rPr lang="en-US" sz="3600" b="1" dirty="0">
                <a:effectLst>
                  <a:glow rad="228600">
                    <a:schemeClr val="accent4">
                      <a:satMod val="175000"/>
                      <a:alpha val="96000"/>
                    </a:schemeClr>
                  </a:glow>
                </a:effectLst>
                <a:latin typeface="Arial" charset="0"/>
                <a:ea typeface="ＭＳ Ｐゴシック" charset="0"/>
                <a:cs typeface="ＭＳ Ｐゴシック" charset="0"/>
              </a:rPr>
              <a:t>(</a:t>
            </a:r>
            <a:r>
              <a:rPr lang="ar-JO" sz="3600" b="1" dirty="0">
                <a:effectLst>
                  <a:glow rad="228600">
                    <a:schemeClr val="accent4">
                      <a:satMod val="175000"/>
                      <a:alpha val="96000"/>
                    </a:schemeClr>
                  </a:glow>
                </a:effectLst>
                <a:latin typeface="Arial" charset="0"/>
                <a:ea typeface="ＭＳ Ｐゴシック" charset="0"/>
                <a:cs typeface="ＭＳ Ｐゴシック" charset="0"/>
              </a:rPr>
              <a:t>فيل 1-2</a:t>
            </a:r>
            <a:r>
              <a:rPr lang="en-US" sz="3600" b="1" dirty="0">
                <a:effectLst>
                  <a:glow rad="228600">
                    <a:schemeClr val="accent4">
                      <a:satMod val="175000"/>
                      <a:alpha val="96000"/>
                    </a:schemeClr>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8605425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charset="0"/>
                <a:ea typeface="ＭＳ Ｐゴシック" charset="0"/>
                <a:cs typeface="ＭＳ Ｐゴシック" charset="0"/>
              </a:rPr>
            </a:br>
            <a:r>
              <a:rPr lang="ar-SA" sz="3600" b="1" baseline="30000" dirty="0">
                <a:effectLst>
                  <a:glow rad="127000">
                    <a:schemeClr val="tx1"/>
                  </a:glow>
                </a:effectLst>
                <a:latin typeface="Arial" charset="0"/>
                <a:ea typeface="ＭＳ Ｐゴシック" charset="0"/>
              </a:rPr>
              <a:t>22</a:t>
            </a:r>
            <a:r>
              <a:rPr lang="ar-SA" sz="3600" b="1" dirty="0">
                <a:effectLst>
                  <a:glow rad="127000">
                    <a:schemeClr val="tx1"/>
                  </a:glow>
                </a:effectLst>
                <a:latin typeface="Arial" charset="0"/>
                <a:ea typeface="ＭＳ Ｐゴシック" charset="0"/>
              </a:rPr>
              <a:t>وَمَعَ هذَا، أَعْدِدْ لِي أَيْضًا مَنْزِلاً، لأَنِّي أَرْجُو أَنَّنِي </a:t>
            </a:r>
            <a:r>
              <a:rPr lang="ar-SA" sz="3600" b="1" dirty="0">
                <a:solidFill>
                  <a:srgbClr val="FFFF00"/>
                </a:solidFill>
                <a:effectLst>
                  <a:glow rad="127000">
                    <a:schemeClr val="tx1"/>
                  </a:glow>
                </a:effectLst>
                <a:latin typeface="Arial" charset="0"/>
                <a:ea typeface="ＭＳ Ｐゴシック" charset="0"/>
              </a:rPr>
              <a:t>بِصَلَوَاتِكُمْ</a:t>
            </a:r>
            <a:r>
              <a:rPr lang="en-US" sz="3600" b="1" dirty="0">
                <a:effectLst>
                  <a:glow rad="127000">
                    <a:schemeClr val="tx1"/>
                  </a:glow>
                </a:effectLst>
                <a:latin typeface="Arial" charset="0"/>
                <a:ea typeface="ＭＳ Ｐゴシック" charset="0"/>
              </a:rPr>
              <a:t> </a:t>
            </a:r>
            <a:r>
              <a:rPr lang="ar-SA" sz="3600" b="1" dirty="0">
                <a:effectLst>
                  <a:glow rad="127000">
                    <a:schemeClr val="tx1"/>
                  </a:glow>
                </a:effectLst>
                <a:latin typeface="Arial" charset="0"/>
                <a:ea typeface="ＭＳ Ｐゴシック" charset="0"/>
              </a:rPr>
              <a:t> </a:t>
            </a:r>
            <a:r>
              <a:rPr lang="ar-SA" sz="3600" b="1" dirty="0">
                <a:solidFill>
                  <a:srgbClr val="FFFF00"/>
                </a:solidFill>
                <a:effectLst>
                  <a:glow rad="127000">
                    <a:schemeClr val="tx1"/>
                  </a:glow>
                </a:effectLst>
                <a:latin typeface="Arial" charset="0"/>
                <a:ea typeface="ＭＳ Ｐゴシック" charset="0"/>
              </a:rPr>
              <a:t>سَأُوهَبُ لَكُمْ</a:t>
            </a:r>
            <a:r>
              <a:rPr lang="ar-SA" sz="3600" b="1" dirty="0">
                <a:effectLst>
                  <a:glow rad="127000">
                    <a:schemeClr val="tx1"/>
                  </a:glow>
                </a:effectLst>
                <a:latin typeface="Arial" charset="0"/>
                <a:ea typeface="ＭＳ Ｐゴシック" charset="0"/>
              </a:rPr>
              <a:t>.</a:t>
            </a:r>
            <a:br>
              <a:rPr lang="en-US" sz="3600" b="1" dirty="0"/>
            </a:b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فيل 22</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2381687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SA" sz="3600" b="1" baseline="30000" dirty="0"/>
              <a:t>25</a:t>
            </a:r>
            <a:r>
              <a:rPr lang="ar-SA" sz="3600" b="1" dirty="0"/>
              <a:t>نِعْمَةُ رَبِّنَا يَسُوعَ الْمَسِيحِ مَعَ </a:t>
            </a:r>
            <a:r>
              <a:rPr lang="ar-SA" sz="3600" b="1" dirty="0">
                <a:solidFill>
                  <a:srgbClr val="FFFF00"/>
                </a:solidFill>
              </a:rPr>
              <a:t>رُوحِكُمْ</a:t>
            </a:r>
            <a:r>
              <a:rPr lang="ar-SA" sz="3600" b="1" dirty="0"/>
              <a:t>. آمِينَ.</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ar-JO" sz="3600" b="1" dirty="0">
                <a:effectLst>
                  <a:glow rad="127000">
                    <a:schemeClr val="tx1"/>
                  </a:glow>
                </a:effectLst>
                <a:latin typeface="Arial" charset="0"/>
                <a:ea typeface="ＭＳ Ｐゴシック" charset="0"/>
                <a:cs typeface="ＭＳ Ｐゴシック" charset="0"/>
              </a:rPr>
              <a:t>فيل 25</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252381687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0494" r="10494"/>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ar-JO" sz="3200" dirty="0">
                <a:solidFill>
                  <a:schemeClr val="bg1"/>
                </a:solidFill>
              </a:rPr>
              <a:t>ت- الغفران الحقيقي </a:t>
            </a:r>
            <a:r>
              <a:rPr lang="ar-JO" sz="3200" dirty="0">
                <a:solidFill>
                  <a:srgbClr val="FFFF00"/>
                </a:solidFill>
              </a:rPr>
              <a:t>غير مشروط </a:t>
            </a:r>
            <a:r>
              <a:rPr lang="ar-JO" sz="3200" dirty="0">
                <a:solidFill>
                  <a:schemeClr val="bg1"/>
                </a:solidFill>
              </a:rPr>
              <a:t>دون فرض متطلبات على الشخص الآخر (18-19).</a:t>
            </a:r>
            <a:endParaRPr lang="en-US" sz="3200" dirty="0">
              <a:solidFill>
                <a:schemeClr val="bg1"/>
              </a:solidFill>
              <a:latin typeface="Arial"/>
              <a:cs typeface="Arial"/>
            </a:endParaRPr>
          </a:p>
        </p:txBody>
      </p:sp>
      <p:sp>
        <p:nvSpPr>
          <p:cNvPr id="164866" name="Text Box 3"/>
          <p:cNvSpPr txBox="1">
            <a:spLocks noChangeArrowheads="1"/>
          </p:cNvSpPr>
          <p:nvPr/>
        </p:nvSpPr>
        <p:spPr bwMode="auto">
          <a:xfrm>
            <a:off x="0" y="1609636"/>
            <a:ext cx="45005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eaLnBrk="1" hangingPunct="1"/>
            <a:r>
              <a:rPr lang="ar-JO" sz="2800" b="1" i="1" dirty="0">
                <a:latin typeface="Verdana" charset="0"/>
                <a:cs typeface="Arial" charset="0"/>
              </a:rPr>
              <a:t>يوضح التضمين :</a:t>
            </a:r>
            <a:endParaRPr lang="en-US" sz="2800" b="1" i="1" dirty="0">
              <a:latin typeface="Verdana" charset="0"/>
              <a:cs typeface="Arial" charset="0"/>
            </a:endParaRPr>
          </a:p>
        </p:txBody>
      </p:sp>
      <p:sp>
        <p:nvSpPr>
          <p:cNvPr id="164868" name="Text Box 5"/>
          <p:cNvSpPr txBox="1">
            <a:spLocks noChangeArrowheads="1"/>
          </p:cNvSpPr>
          <p:nvPr/>
        </p:nvSpPr>
        <p:spPr bwMode="auto">
          <a:xfrm>
            <a:off x="0" y="4955684"/>
            <a:ext cx="8820472"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3200" b="1" dirty="0">
                <a:solidFill>
                  <a:schemeClr val="bg1"/>
                </a:solidFill>
                <a:latin typeface="Garamond" charset="0"/>
                <a:cs typeface="Arial" charset="0"/>
              </a:rPr>
              <a:t>عدد 18</a:t>
            </a:r>
            <a:endParaRPr lang="en-US" altLang="zh-CN" sz="3200" b="1" dirty="0">
              <a:solidFill>
                <a:schemeClr val="bg1"/>
              </a:solidFill>
              <a:latin typeface="Garamond" charset="0"/>
              <a:ea typeface="宋体" charset="0"/>
              <a:cs typeface="宋体" charset="0"/>
            </a:endParaRPr>
          </a:p>
          <a:p>
            <a:pPr algn="r" eaLnBrk="1" hangingPunct="1"/>
            <a:r>
              <a:rPr lang="ar-SA" sz="3200" b="1" baseline="30000" dirty="0">
                <a:solidFill>
                  <a:schemeClr val="bg1"/>
                </a:solidFill>
              </a:rPr>
              <a:t>18</a:t>
            </a:r>
            <a:r>
              <a:rPr lang="ar-SA" sz="3200" b="1" dirty="0">
                <a:solidFill>
                  <a:schemeClr val="bg1"/>
                </a:solidFill>
              </a:rPr>
              <a:t>ثُمَّ إِنْ كَانَ قَدْ ظَلَمَكَ بِشَيْءٍ، أَوْ لَكَ عَلَيْهِ دَيْنٌ، فَاحْسِبْ ذلِكَ عَلَيَّ.</a:t>
            </a:r>
            <a:endParaRPr lang="en-US" sz="3200" b="1" dirty="0">
              <a:solidFill>
                <a:schemeClr val="bg1"/>
              </a:solidFill>
              <a:latin typeface="Garamond" charset="0"/>
              <a:cs typeface="Arial" charset="0"/>
            </a:endParaRPr>
          </a:p>
        </p:txBody>
      </p:sp>
      <p:sp>
        <p:nvSpPr>
          <p:cNvPr id="164869" name="Text Box 6"/>
          <p:cNvSpPr txBox="1">
            <a:spLocks noChangeArrowheads="1"/>
          </p:cNvSpPr>
          <p:nvPr/>
        </p:nvSpPr>
        <p:spPr bwMode="auto">
          <a:xfrm>
            <a:off x="8273479"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Verdana" charset="0"/>
                <a:cs typeface="Arial" charset="0"/>
              </a:rPr>
              <a:t>246</a:t>
            </a:r>
            <a:endParaRPr lang="en-US" b="1" dirty="0">
              <a:latin typeface="Verdana" charset="0"/>
              <a:cs typeface="Arial" charset="0"/>
            </a:endParaRPr>
          </a:p>
        </p:txBody>
      </p:sp>
      <p:sp>
        <p:nvSpPr>
          <p:cNvPr id="7" name="Text Box 3"/>
          <p:cNvSpPr txBox="1">
            <a:spLocks noChangeArrowheads="1"/>
          </p:cNvSpPr>
          <p:nvPr/>
        </p:nvSpPr>
        <p:spPr bwMode="auto">
          <a:xfrm>
            <a:off x="27515" y="2060848"/>
            <a:ext cx="3995936"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r>
              <a:rPr lang="ar-JO" sz="2800" b="1" dirty="0">
                <a:latin typeface="Verdana" charset="0"/>
                <a:cs typeface="Arial" charset="0"/>
              </a:rPr>
              <a:t>يطلب بولس أن كل خطية أنسيمس توضح عليه هو </a:t>
            </a:r>
            <a:endParaRPr lang="en-US" sz="2800" b="1" dirty="0">
              <a:latin typeface="Verdana" charset="0"/>
              <a:cs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r>
              <a:rPr lang="ar-JO" b="1" dirty="0"/>
              <a:t>الغفران المشروط</a:t>
            </a:r>
            <a:endParaRPr lang="en-US" b="1" dirty="0"/>
          </a:p>
        </p:txBody>
      </p:sp>
      <p:sp>
        <p:nvSpPr>
          <p:cNvPr id="3" name="Title 1"/>
          <p:cNvSpPr txBox="1">
            <a:spLocks/>
          </p:cNvSpPr>
          <p:nvPr/>
        </p:nvSpPr>
        <p:spPr bwMode="auto">
          <a:xfrm rot="21442894">
            <a:off x="502886" y="1787396"/>
            <a:ext cx="6650778" cy="42629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742950" indent="-742950" algn="l"/>
            <a:endParaRPr lang="ar-JO" sz="3600" b="1" dirty="0"/>
          </a:p>
          <a:p>
            <a:pPr marL="742950" indent="-742950" algn="r"/>
            <a:r>
              <a:rPr lang="ar-JO" sz="3600" b="1" dirty="0"/>
              <a:t>أ. سأسامحك </a:t>
            </a:r>
            <a:r>
              <a:rPr lang="ar-JO" sz="3600" b="1" dirty="0">
                <a:solidFill>
                  <a:srgbClr val="0000CC"/>
                </a:solidFill>
              </a:rPr>
              <a:t>إذا</a:t>
            </a:r>
            <a:r>
              <a:rPr lang="ar-JO" sz="3600" b="1" dirty="0"/>
              <a:t> </a:t>
            </a:r>
            <a:endParaRPr lang="en-SG" sz="3600" b="1" dirty="0"/>
          </a:p>
          <a:p>
            <a:pPr marL="439738" indent="-439738" algn="l"/>
            <a:r>
              <a:rPr lang="en-US" sz="3600" b="1" dirty="0"/>
              <a:t> </a:t>
            </a:r>
          </a:p>
          <a:p>
            <a:pPr marL="439738" indent="-439738" algn="r"/>
            <a:r>
              <a:rPr lang="ar-JO" sz="3600" b="1" dirty="0"/>
              <a:t>ب. سأسامحك لكني لن </a:t>
            </a:r>
            <a:r>
              <a:rPr lang="ar-JO" sz="3600" b="1" dirty="0">
                <a:solidFill>
                  <a:srgbClr val="0000CC"/>
                </a:solidFill>
              </a:rPr>
              <a:t>أنسى</a:t>
            </a:r>
            <a:r>
              <a:rPr lang="ar-JO" sz="3600" b="1" dirty="0"/>
              <a:t> أبداً</a:t>
            </a:r>
            <a:endParaRPr lang="en-US" sz="3600" b="1" dirty="0"/>
          </a:p>
          <a:p>
            <a:pPr marL="439738" indent="-439738" algn="l"/>
            <a:r>
              <a:rPr lang="en-US" sz="3600" b="1" dirty="0"/>
              <a:t> </a:t>
            </a:r>
          </a:p>
          <a:p>
            <a:pPr marL="742950" indent="-742950" algn="r"/>
            <a:r>
              <a:rPr lang="ar-JO" sz="3600" b="1" dirty="0"/>
              <a:t>ت. سأسامحك لكن لا تتوقع مني أن أغير </a:t>
            </a:r>
            <a:r>
              <a:rPr lang="ar-JO" sz="3600" b="1" dirty="0">
                <a:solidFill>
                  <a:srgbClr val="0000CC"/>
                </a:solidFill>
              </a:rPr>
              <a:t>موقفي</a:t>
            </a:r>
            <a:endParaRPr lang="en-SG" sz="3600" b="1" dirty="0">
              <a:solidFill>
                <a:srgbClr val="0000CC"/>
              </a:solidFill>
            </a:endParaRPr>
          </a:p>
        </p:txBody>
      </p:sp>
    </p:spTree>
    <p:extLst>
      <p:ext uri="{BB962C8B-B14F-4D97-AF65-F5344CB8AC3E}">
        <p14:creationId xmlns:p14="http://schemas.microsoft.com/office/powerpoint/2010/main" val="7945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الغفران هو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التنازل عن حقي في إيذائك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لأنك آذيتني</a:t>
            </a:r>
            <a:br>
              <a:rPr lang="en-US"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عالم النفس آرشيبالد هانت</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1468500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defRPr/>
            </a:pPr>
            <a:r>
              <a:rPr lang="ar-JO" sz="3600" b="1" dirty="0">
                <a:effectLst>
                  <a:glow rad="127000">
                    <a:schemeClr val="tx1"/>
                  </a:glow>
                </a:effectLst>
                <a:latin typeface="Arial" charset="0"/>
                <a:ea typeface="ＭＳ Ｐゴシック" charset="0"/>
                <a:cs typeface="ＭＳ Ｐゴシック" charset="0"/>
              </a:rPr>
              <a:t>ث. الغفران الحقيقي </a:t>
            </a:r>
            <a:r>
              <a:rPr lang="ar-JO" sz="3600" b="1" dirty="0">
                <a:solidFill>
                  <a:srgbClr val="FFFF00"/>
                </a:solidFill>
                <a:effectLst>
                  <a:glow rad="127000">
                    <a:schemeClr val="tx1"/>
                  </a:glow>
                </a:effectLst>
                <a:latin typeface="Arial" charset="0"/>
                <a:ea typeface="ＭＳ Ｐゴシック" charset="0"/>
                <a:cs typeface="ＭＳ Ｐゴシック" charset="0"/>
              </a:rPr>
              <a:t>يمشي الميل التالي </a:t>
            </a:r>
            <a:r>
              <a:rPr lang="ar-JO" sz="3600" b="1" dirty="0">
                <a:effectLst>
                  <a:glow rad="127000">
                    <a:schemeClr val="tx1"/>
                  </a:glow>
                </a:effectLst>
                <a:latin typeface="Arial" charset="0"/>
                <a:ea typeface="ＭＳ Ｐゴシック" charset="0"/>
                <a:cs typeface="ＭＳ Ｐゴシック" charset="0"/>
              </a:rPr>
              <a:t>(21)</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66620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The outstretched hand</a:t>
            </a:r>
          </a:p>
        </p:txBody>
      </p:sp>
      <p:pic>
        <p:nvPicPr>
          <p:cNvPr id="3" name="Picture 2"/>
          <p:cNvPicPr>
            <a:picLocks noChangeAspect="1"/>
          </p:cNvPicPr>
          <p:nvPr/>
        </p:nvPicPr>
        <p:blipFill rotWithShape="1">
          <a:blip r:embed="rId3"/>
          <a:srcRect r="11529"/>
          <a:stretch/>
        </p:blipFill>
        <p:spPr>
          <a:xfrm>
            <a:off x="0" y="-1"/>
            <a:ext cx="9144000" cy="6858001"/>
          </a:xfrm>
          <a:prstGeom prst="rect">
            <a:avLst/>
          </a:prstGeom>
        </p:spPr>
      </p:pic>
    </p:spTree>
    <p:extLst>
      <p:ext uri="{BB962C8B-B14F-4D97-AF65-F5344CB8AC3E}">
        <p14:creationId xmlns:p14="http://schemas.microsoft.com/office/powerpoint/2010/main" val="178050850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a:srcRect l="8306"/>
            <a:stretch/>
          </p:blipFill>
          <p:spPr>
            <a:xfrm>
              <a:off x="0" y="0"/>
              <a:ext cx="9144000" cy="6858000"/>
            </a:xfrm>
            <a:prstGeom prst="rect">
              <a:avLst/>
            </a:prstGeom>
          </p:spPr>
        </p:pic>
        <p:pic>
          <p:nvPicPr>
            <p:cNvPr id="6" name="Picture 5"/>
            <p:cNvPicPr>
              <a:picLocks noChangeAspect="1"/>
            </p:cNvPicPr>
            <p:nvPr/>
          </p:nvPicPr>
          <p:blipFill rotWithShape="1">
            <a:blip r:embed="rId3"/>
            <a:srcRect l="9110" r="55875" b="87464"/>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ctr"/>
          <a:lstStyle/>
          <a:p>
            <a:pPr>
              <a:defRPr/>
            </a:pPr>
            <a:r>
              <a:rPr lang="ar-SA" sz="3600" b="1" baseline="30000" dirty="0">
                <a:effectLst>
                  <a:glow rad="228600">
                    <a:schemeClr val="accent4">
                      <a:satMod val="175000"/>
                      <a:alpha val="83000"/>
                    </a:schemeClr>
                  </a:glow>
                </a:effectLst>
              </a:rPr>
              <a:t> 20</a:t>
            </a:r>
            <a:r>
              <a:rPr lang="ar-SA" sz="3600" b="1" dirty="0">
                <a:effectLst>
                  <a:glow rad="228600">
                    <a:schemeClr val="accent4">
                      <a:satMod val="175000"/>
                      <a:alpha val="83000"/>
                    </a:schemeClr>
                  </a:glow>
                </a:effectLst>
              </a:rPr>
              <a:t>نَعَمْ أَيُّهَا الأَخُ، لِيَكُنْ لِي فَرَحٌ بِكَ فِي الرَّبِّ. أَرِحْ أَحْشَائِي فِي الرَّبِّ. </a:t>
            </a:r>
            <a:r>
              <a:rPr lang="ar-SA" sz="3600" b="1" baseline="30000" dirty="0">
                <a:effectLst>
                  <a:glow rad="228600">
                    <a:schemeClr val="accent4">
                      <a:satMod val="175000"/>
                      <a:alpha val="83000"/>
                    </a:schemeClr>
                  </a:glow>
                </a:effectLst>
              </a:rPr>
              <a:t>21</a:t>
            </a:r>
            <a:r>
              <a:rPr lang="ar-SA" sz="3600" b="1" dirty="0">
                <a:effectLst>
                  <a:glow rad="228600">
                    <a:schemeClr val="accent4">
                      <a:satMod val="175000"/>
                      <a:alpha val="83000"/>
                    </a:schemeClr>
                  </a:glow>
                </a:effectLst>
              </a:rPr>
              <a:t>إِذْ أَنَا وَاثِقٌ بِإِطَاعَتِكَ، كَتَبْتُ إِلَيْكَ، عَالِمًا </a:t>
            </a:r>
            <a:r>
              <a:rPr lang="ar-SA" sz="3600" b="1" dirty="0">
                <a:solidFill>
                  <a:srgbClr val="FFFF00"/>
                </a:solidFill>
                <a:effectLst>
                  <a:glow rad="228600">
                    <a:schemeClr val="accent4">
                      <a:satMod val="175000"/>
                      <a:alpha val="83000"/>
                    </a:schemeClr>
                  </a:glow>
                </a:effectLst>
              </a:rPr>
              <a:t>أَنَّكَ تَفْعَلُ </a:t>
            </a:r>
            <a:br>
              <a:rPr lang="en-US" sz="3600" b="1" dirty="0">
                <a:solidFill>
                  <a:srgbClr val="FFFF00"/>
                </a:solidFill>
                <a:effectLst>
                  <a:glow rad="228600">
                    <a:schemeClr val="accent4">
                      <a:satMod val="175000"/>
                      <a:alpha val="83000"/>
                    </a:schemeClr>
                  </a:glow>
                </a:effectLst>
              </a:rPr>
            </a:br>
            <a:r>
              <a:rPr lang="ar-SA" sz="3600" b="1" dirty="0">
                <a:solidFill>
                  <a:srgbClr val="FFFF00"/>
                </a:solidFill>
                <a:effectLst>
                  <a:glow rad="228600">
                    <a:schemeClr val="accent4">
                      <a:satMod val="175000"/>
                      <a:alpha val="83000"/>
                    </a:schemeClr>
                  </a:glow>
                </a:effectLst>
              </a:rPr>
              <a:t>أَيْضًا أَكْثَرَ مِمَّا أَقُولُ</a:t>
            </a:r>
            <a:r>
              <a:rPr lang="ar-JO" sz="3600" b="1" dirty="0">
                <a:solidFill>
                  <a:srgbClr val="FFFF00"/>
                </a:solidFill>
                <a:effectLst>
                  <a:glow rad="228600">
                    <a:schemeClr val="accent4">
                      <a:satMod val="175000"/>
                      <a:alpha val="83000"/>
                    </a:schemeClr>
                  </a:glow>
                </a:effectLst>
              </a:rPr>
              <a:t>.</a:t>
            </a:r>
            <a:br>
              <a:rPr lang="ar-JO" sz="3600" b="1" dirty="0">
                <a:solidFill>
                  <a:srgbClr val="FFFF00"/>
                </a:solidFill>
                <a:effectLst>
                  <a:glow rad="228600">
                    <a:schemeClr val="accent4">
                      <a:satMod val="175000"/>
                      <a:alpha val="83000"/>
                    </a:schemeClr>
                  </a:glow>
                </a:effectLst>
              </a:rPr>
            </a:br>
            <a:r>
              <a:rPr lang="ar-JO" sz="3600" b="1" dirty="0">
                <a:effectLst>
                  <a:glow rad="228600">
                    <a:schemeClr val="accent4">
                      <a:satMod val="175000"/>
                      <a:alpha val="83000"/>
                    </a:schemeClr>
                  </a:glow>
                </a:effectLst>
              </a:rPr>
              <a:t>(فيل 20-21)</a:t>
            </a:r>
            <a:endParaRPr lang="en-US" sz="3600" b="1" dirty="0">
              <a:effectLst>
                <a:glow rad="228600">
                  <a:schemeClr val="accent4">
                    <a:satMod val="175000"/>
                    <a:alpha val="83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381687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8923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5899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95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7491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9983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descr="11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634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ar-JO" sz="4800" b="1" i="1" dirty="0">
                <a:effectLst>
                  <a:glow rad="127000">
                    <a:schemeClr val="tx1"/>
                  </a:glow>
                </a:effectLst>
                <a:latin typeface="Arial" charset="0"/>
                <a:ea typeface="ＭＳ Ｐゴシック" charset="0"/>
                <a:cs typeface="ＭＳ Ｐゴシック" charset="0"/>
              </a:rPr>
              <a:t>كيف نغفر لمن يسيء إلينا ؟</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8531759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254000">
                    <a:schemeClr val="tx1"/>
                  </a:glow>
                </a:effectLst>
                <a:latin typeface="Arial" charset="0"/>
                <a:ea typeface="ＭＳ Ｐゴシック" charset="0"/>
                <a:cs typeface="ＭＳ Ｐゴシック" charset="0"/>
              </a:rPr>
              <a:t>نستطيع أن نغفر </a:t>
            </a:r>
            <a:r>
              <a:rPr lang="ar-JO" sz="4800" b="1" dirty="0">
                <a:solidFill>
                  <a:srgbClr val="FFFF00"/>
                </a:solidFill>
                <a:effectLst>
                  <a:glow rad="254000">
                    <a:schemeClr val="tx1"/>
                  </a:glow>
                </a:effectLst>
                <a:latin typeface="Arial" charset="0"/>
                <a:ea typeface="ＭＳ Ｐゴシック" charset="0"/>
                <a:cs typeface="ＭＳ Ｐゴシック" charset="0"/>
              </a:rPr>
              <a:t>للآخرين</a:t>
            </a:r>
            <a:r>
              <a:rPr lang="ar-JO" sz="4800" b="1" dirty="0">
                <a:effectLst>
                  <a:glow rad="254000">
                    <a:schemeClr val="tx1"/>
                  </a:glow>
                </a:effectLst>
                <a:latin typeface="Arial" charset="0"/>
                <a:ea typeface="ＭＳ Ｐゴシック" charset="0"/>
                <a:cs typeface="ＭＳ Ｐゴシック" charset="0"/>
              </a:rPr>
              <a:t> </a:t>
            </a:r>
          </a:p>
          <a:p>
            <a:pPr>
              <a:defRPr/>
            </a:pPr>
            <a:r>
              <a:rPr lang="ar-JO" sz="4800" b="1" dirty="0">
                <a:effectLst>
                  <a:glow rad="254000">
                    <a:schemeClr val="tx1"/>
                  </a:glow>
                </a:effectLst>
                <a:latin typeface="Arial" charset="0"/>
                <a:ea typeface="ＭＳ Ｐゴシック" charset="0"/>
                <a:cs typeface="ＭＳ Ｐゴシック" charset="0"/>
              </a:rPr>
              <a:t>عندما نرى </a:t>
            </a:r>
          </a:p>
          <a:p>
            <a:pPr>
              <a:defRPr/>
            </a:pPr>
            <a:r>
              <a:rPr lang="ar-JO" sz="4800" b="1" dirty="0">
                <a:effectLst>
                  <a:glow rad="254000">
                    <a:schemeClr val="tx1"/>
                  </a:glow>
                </a:effectLst>
                <a:latin typeface="Arial" charset="0"/>
                <a:ea typeface="ＭＳ Ｐゴシック" charset="0"/>
                <a:cs typeface="ＭＳ Ｐゴシック" charset="0"/>
              </a:rPr>
              <a:t>كيف يغفر </a:t>
            </a:r>
            <a:r>
              <a:rPr lang="ar-JO" sz="4800" b="1" dirty="0">
                <a:solidFill>
                  <a:srgbClr val="FFFF00"/>
                </a:solidFill>
                <a:effectLst>
                  <a:glow rad="254000">
                    <a:schemeClr val="tx1"/>
                  </a:glow>
                </a:effectLst>
                <a:latin typeface="Arial" charset="0"/>
                <a:ea typeface="ＭＳ Ｐゴシック" charset="0"/>
                <a:cs typeface="ＭＳ Ｐゴシック" charset="0"/>
              </a:rPr>
              <a:t>لنا</a:t>
            </a:r>
            <a:r>
              <a:rPr lang="ar-JO" sz="4800" b="1" dirty="0">
                <a:effectLst>
                  <a:glow rad="254000">
                    <a:schemeClr val="tx1"/>
                  </a:glow>
                </a:effectLst>
                <a:latin typeface="Arial" charset="0"/>
                <a:ea typeface="ＭＳ Ｐゴシック" charset="0"/>
                <a:cs typeface="ＭＳ Ｐゴシック" charset="0"/>
              </a:rPr>
              <a:t> الله</a:t>
            </a:r>
            <a:endParaRPr lang="en-US" sz="4800" b="1" dirty="0">
              <a:effectLst>
                <a:glow rad="254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الفكرة الرئيسية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1413990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glow rad="177800">
                    <a:schemeClr val="tx1"/>
                  </a:glow>
                </a:effectLst>
                <a:cs typeface="Arial" charset="0"/>
              </a:rPr>
              <a:t>246</a:t>
            </a:r>
            <a:endParaRPr lang="en-US" b="1" dirty="0">
              <a:solidFill>
                <a:schemeClr val="bg1"/>
              </a:solidFill>
              <a:effectLst>
                <a:glow rad="177800">
                  <a:schemeClr val="tx1"/>
                </a:glow>
              </a:effectLst>
              <a:cs typeface="Arial" charset="0"/>
            </a:endParaRPr>
          </a:p>
        </p:txBody>
      </p:sp>
      <p:pic>
        <p:nvPicPr>
          <p:cNvPr id="6" name="Picture 5"/>
          <p:cNvPicPr>
            <a:picLocks noChangeAspect="1"/>
          </p:cNvPicPr>
          <p:nvPr/>
        </p:nvPicPr>
        <p:blipFill>
          <a:blip r:embed="rId3"/>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ar-JO" sz="4800" b="1" dirty="0">
                <a:effectLst/>
                <a:latin typeface="Arial" charset="0"/>
              </a:rPr>
              <a:t>ماذا حدث لأنسيمس ؟</a:t>
            </a:r>
            <a:endParaRPr lang="en-US" sz="4800" b="1" dirty="0">
              <a:effectLst/>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br>
              <a:rPr lang="is-IS" sz="4800" b="1" i="1" dirty="0">
                <a:effectLst>
                  <a:glow rad="127000">
                    <a:schemeClr val="tx1"/>
                  </a:glow>
                </a:effectLst>
                <a:latin typeface="Arial" charset="0"/>
                <a:ea typeface="ＭＳ Ｐゴシック" charset="0"/>
                <a:cs typeface="ＭＳ Ｐゴシック" charset="0"/>
              </a:rPr>
            </a:br>
            <a:r>
              <a:rPr lang="ar-JO" sz="4800" b="1" i="1" dirty="0">
                <a:effectLst>
                  <a:glow rad="127000">
                    <a:schemeClr val="tx1"/>
                  </a:glow>
                </a:effectLst>
                <a:latin typeface="Arial" charset="0"/>
                <a:ea typeface="ＭＳ Ｐゴシック" charset="0"/>
                <a:cs typeface="ＭＳ Ｐゴシック" charset="0"/>
              </a:rPr>
              <a:t>كيف </a:t>
            </a:r>
            <a:r>
              <a:rPr lang="ar-JO" sz="4800" b="1" i="1" dirty="0">
                <a:solidFill>
                  <a:srgbClr val="FFFF00"/>
                </a:solidFill>
                <a:effectLst>
                  <a:glow rad="127000">
                    <a:schemeClr val="tx1"/>
                  </a:glow>
                </a:effectLst>
                <a:latin typeface="Arial" charset="0"/>
                <a:ea typeface="ＭＳ Ｐゴシック" charset="0"/>
                <a:cs typeface="ＭＳ Ｐゴシック" charset="0"/>
              </a:rPr>
              <a:t>نغفر</a:t>
            </a:r>
            <a:r>
              <a:rPr lang="ar-JO" sz="4800" b="1" i="1" dirty="0">
                <a:effectLst>
                  <a:glow rad="127000">
                    <a:schemeClr val="tx1"/>
                  </a:glow>
                </a:effectLst>
                <a:latin typeface="Arial" charset="0"/>
                <a:ea typeface="ＭＳ Ｐゴシック" charset="0"/>
                <a:cs typeface="ＭＳ Ｐゴシック" charset="0"/>
              </a:rPr>
              <a:t> لمن يسيء إلينا ؟</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60180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8335199" y="152400"/>
            <a:ext cx="617477" cy="40011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ar-JO" sz="2000" b="1" dirty="0">
                <a:solidFill>
                  <a:schemeClr val="bg1"/>
                </a:solidFill>
                <a:latin typeface="Arial"/>
                <a:cs typeface="Arial"/>
              </a:rPr>
              <a:t>247</a:t>
            </a:r>
            <a:endParaRPr lang="en-US" sz="2000" b="1" dirty="0">
              <a:solidFill>
                <a:schemeClr val="bg1"/>
              </a:solidFill>
              <a:latin typeface="Arial"/>
              <a:cs typeface="Arial"/>
            </a:endParaRPr>
          </a:p>
        </p:txBody>
      </p:sp>
      <p:sp>
        <p:nvSpPr>
          <p:cNvPr id="66563" name="Text Box 3"/>
          <p:cNvSpPr txBox="1">
            <a:spLocks noChangeArrowheads="1"/>
          </p:cNvSpPr>
          <p:nvPr/>
        </p:nvSpPr>
        <p:spPr bwMode="auto">
          <a:xfrm>
            <a:off x="380999" y="1225550"/>
            <a:ext cx="8289987"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800" b="1" dirty="0"/>
              <a:t>1. احتفظ فليمون بهذه الرسالة وسمح بتداولها ونسخها - سيكون هذا بعيد الاحتمال إذا لم يغفر لأنسيمس!</a:t>
            </a:r>
            <a:endParaRPr lang="en-US" altLang="zh-CN" sz="2800" b="1" dirty="0">
              <a:latin typeface="Arial"/>
              <a:ea typeface="SimSun" charset="0"/>
              <a:cs typeface="Arial"/>
            </a:endParaRPr>
          </a:p>
        </p:txBody>
      </p:sp>
      <p:sp>
        <p:nvSpPr>
          <p:cNvPr id="66564" name="Text Box 4"/>
          <p:cNvSpPr txBox="1">
            <a:spLocks noChangeArrowheads="1"/>
          </p:cNvSpPr>
          <p:nvPr/>
        </p:nvSpPr>
        <p:spPr bwMode="auto">
          <a:xfrm>
            <a:off x="381000" y="3146945"/>
            <a:ext cx="8367464"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800" b="1" dirty="0"/>
              <a:t>2. أعرب بولس عن ثقته الكبيرة في أن فليمون سيفعل أكثر من مجرد مسامحة أنسيمس (الآية ٢١) - ربما يطلق سراحه؟</a:t>
            </a:r>
            <a:endParaRPr lang="en-US" altLang="zh-CN" sz="2800" b="1" dirty="0">
              <a:latin typeface="Arial"/>
              <a:ea typeface="SimSun" charset="0"/>
              <a:cs typeface="Arial"/>
            </a:endParaRPr>
          </a:p>
        </p:txBody>
      </p:sp>
      <p:sp>
        <p:nvSpPr>
          <p:cNvPr id="66565" name="Text Box 5"/>
          <p:cNvSpPr txBox="1">
            <a:spLocks noChangeArrowheads="1"/>
          </p:cNvSpPr>
          <p:nvPr/>
        </p:nvSpPr>
        <p:spPr bwMode="auto">
          <a:xfrm>
            <a:off x="381000" y="5068341"/>
            <a:ext cx="8367464" cy="954107"/>
          </a:xfrm>
          <a:prstGeom prst="rect">
            <a:avLst/>
          </a:prstGeom>
          <a:solidFill>
            <a:srgbClr val="CCFFCC"/>
          </a:solidFill>
          <a:ln w="9525">
            <a:solidFill>
              <a:schemeClr val="tx1"/>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800" b="1" dirty="0"/>
              <a:t>3. خاطب إغناطيوس الأسقف في الكنيسة المجاورة في أفسس حوالي عام 115 بعد الميلاد - وكان اسمه أنسيمس!</a:t>
            </a:r>
            <a:endParaRPr lang="en-US" altLang="zh-CN" sz="2800" b="1" dirty="0">
              <a:latin typeface="Arial"/>
              <a:ea typeface="SimSun" charset="0"/>
              <a:cs typeface="Arial"/>
            </a:endParaRPr>
          </a:p>
        </p:txBody>
      </p:sp>
      <p:sp>
        <p:nvSpPr>
          <p:cNvPr id="208902" name="Rectangle 6"/>
          <p:cNvSpPr>
            <a:spLocks noGrp="1" noChangeArrowheads="1"/>
          </p:cNvSpPr>
          <p:nvPr>
            <p:ph type="title" idx="4294967295"/>
          </p:nvPr>
        </p:nvSpPr>
        <p:spPr>
          <a:xfrm>
            <a:off x="395288" y="304800"/>
            <a:ext cx="7632700" cy="584776"/>
          </a:xfrm>
          <a:solidFill>
            <a:srgbClr val="000000"/>
          </a:solidFill>
        </p:spPr>
        <p:txBody>
          <a:bodyPr anchor="t">
            <a:spAutoFit/>
          </a:bodyPr>
          <a:lstStyle/>
          <a:p>
            <a:pPr algn="ctr" eaLnBrk="1" hangingPunct="1"/>
            <a:r>
              <a:rPr lang="ar-JO" altLang="zh-CN" sz="3200" b="1" dirty="0">
                <a:solidFill>
                  <a:srgbClr val="FFFFFF"/>
                </a:solidFill>
                <a:latin typeface="Arial"/>
                <a:ea typeface="SimSun" charset="0"/>
                <a:cs typeface="Arial"/>
              </a:rPr>
              <a:t>هل غفر فليمون لأنسيمس ؟</a:t>
            </a:r>
            <a:endParaRPr lang="en-US" sz="3200" b="1" dirty="0">
              <a:solidFill>
                <a:srgbClr val="FFFFFF"/>
              </a:solidFill>
              <a:latin typeface="Arial"/>
              <a:ea typeface="SimSun"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الأسقف أنسيمس (115 م)</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l="1429" r="1558"/>
          <a:stretch/>
        </p:blipFill>
        <p:spPr>
          <a:xfrm>
            <a:off x="0" y="1144888"/>
            <a:ext cx="9144000" cy="4948408"/>
          </a:xfrm>
          <a:prstGeom prst="rect">
            <a:avLst/>
          </a:prstGeom>
        </p:spPr>
      </p:pic>
    </p:spTree>
    <p:extLst>
      <p:ext uri="{BB962C8B-B14F-4D97-AF65-F5344CB8AC3E}">
        <p14:creationId xmlns:p14="http://schemas.microsoft.com/office/powerpoint/2010/main" val="636763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كوري تن بوم</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l="2985" r="3313"/>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t>الغفران هو </a:t>
            </a:r>
          </a:p>
          <a:p>
            <a:pPr>
              <a:defRPr/>
            </a:pPr>
            <a:r>
              <a:rPr lang="ar-JO" sz="4000" b="1" dirty="0"/>
              <a:t>تحرير السجين </a:t>
            </a:r>
          </a:p>
          <a:p>
            <a:pPr>
              <a:defRPr/>
            </a:pPr>
            <a:r>
              <a:rPr lang="ar-JO" sz="4000" b="1" dirty="0"/>
              <a:t>فقط ليكتشف </a:t>
            </a:r>
          </a:p>
          <a:p>
            <a:pPr>
              <a:defRPr/>
            </a:pPr>
            <a:r>
              <a:rPr lang="ar-JO" sz="4000" b="1" dirty="0"/>
              <a:t>أن السجين </a:t>
            </a:r>
          </a:p>
          <a:p>
            <a:pPr>
              <a:defRPr/>
            </a:pPr>
            <a:r>
              <a:rPr lang="ar-JO" sz="4000" b="1" dirty="0"/>
              <a:t>هو أنا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6387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4913" y="5200650"/>
            <a:ext cx="797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ar-JO" dirty="0">
                <a:latin typeface="Arial"/>
                <a:cs typeface="Arial"/>
              </a:rPr>
              <a:t>التطبيق</a:t>
            </a:r>
            <a:endParaRPr lang="en-US" dirty="0">
              <a:latin typeface="Arial"/>
              <a:cs typeface="Arial"/>
            </a:endParaRPr>
          </a:p>
        </p:txBody>
      </p:sp>
      <p:sp>
        <p:nvSpPr>
          <p:cNvPr id="46083" name="Text Box 3"/>
          <p:cNvSpPr txBox="1">
            <a:spLocks noChangeArrowheads="1"/>
          </p:cNvSpPr>
          <p:nvPr/>
        </p:nvSpPr>
        <p:spPr bwMode="auto">
          <a:xfrm>
            <a:off x="625475" y="1022350"/>
            <a:ext cx="6446855"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indent="-533400" algn="r" defTabSz="628650" eaLnBrk="1" hangingPunct="1">
              <a:lnSpc>
                <a:spcPct val="80000"/>
              </a:lnSpc>
            </a:pPr>
            <a:r>
              <a:rPr lang="ar-JO" sz="2800" b="1" dirty="0">
                <a:latin typeface="Arial"/>
                <a:cs typeface="Arial"/>
              </a:rPr>
              <a:t>مع من تتصل الآن بشكل أفضل ؟</a:t>
            </a:r>
            <a:endParaRPr lang="en-US" sz="2800" b="1" dirty="0">
              <a:latin typeface="Arial"/>
              <a:cs typeface="Arial"/>
            </a:endParaRPr>
          </a:p>
          <a:p>
            <a:pPr marL="533400" indent="-533400" defTabSz="628650" eaLnBrk="1" hangingPunct="1">
              <a:lnSpc>
                <a:spcPct val="80000"/>
              </a:lnSpc>
            </a:pPr>
            <a:endParaRPr lang="en-US" sz="2800" b="1" dirty="0">
              <a:latin typeface="Arial"/>
              <a:cs typeface="Arial"/>
            </a:endParaRPr>
          </a:p>
          <a:p>
            <a:pPr marL="533400" indent="-533400" algn="r" defTabSz="628650" eaLnBrk="1" hangingPunct="1">
              <a:lnSpc>
                <a:spcPct val="80000"/>
              </a:lnSpc>
            </a:pPr>
            <a:r>
              <a:rPr lang="ar-JO" sz="3200" b="1" dirty="0">
                <a:latin typeface="Arial"/>
                <a:cs typeface="Arial"/>
              </a:rPr>
              <a:t>1. فليمون</a:t>
            </a:r>
            <a:endParaRPr lang="en-US" sz="3200" b="1" dirty="0">
              <a:latin typeface="Arial"/>
              <a:cs typeface="Arial"/>
            </a:endParaRPr>
          </a:p>
          <a:p>
            <a:pPr marL="533400" indent="-533400" defTabSz="628650" eaLnBrk="1" hangingPunct="1">
              <a:lnSpc>
                <a:spcPct val="80000"/>
              </a:lnSpc>
              <a:buFontTx/>
              <a:buAutoNum type="arabicPeriod"/>
            </a:pPr>
            <a:endParaRPr lang="en-US" sz="3200" b="1" dirty="0">
              <a:latin typeface="Arial"/>
              <a:cs typeface="Arial"/>
            </a:endParaRPr>
          </a:p>
          <a:p>
            <a:pPr marL="533400" indent="-533400" algn="r" defTabSz="628650" eaLnBrk="1" hangingPunct="1">
              <a:lnSpc>
                <a:spcPct val="80000"/>
              </a:lnSpc>
            </a:pPr>
            <a:r>
              <a:rPr lang="ar-JO" sz="3200" b="1" dirty="0">
                <a:latin typeface="Arial"/>
                <a:cs typeface="Arial"/>
              </a:rPr>
              <a:t>2. أنسيمس</a:t>
            </a:r>
            <a:endParaRPr lang="en-US" sz="3200" b="1" dirty="0">
              <a:latin typeface="Arial"/>
              <a:cs typeface="Arial"/>
            </a:endParaRPr>
          </a:p>
          <a:p>
            <a:pPr marL="533400" indent="-533400" defTabSz="628650" eaLnBrk="1" hangingPunct="1">
              <a:lnSpc>
                <a:spcPct val="80000"/>
              </a:lnSpc>
              <a:buFontTx/>
              <a:buAutoNum type="arabicPeriod"/>
            </a:pPr>
            <a:endParaRPr lang="en-US" sz="3200" b="1" dirty="0">
              <a:latin typeface="Arial"/>
              <a:cs typeface="Arial"/>
            </a:endParaRPr>
          </a:p>
          <a:p>
            <a:pPr marL="533400" indent="-533400" algn="r" defTabSz="628650" eaLnBrk="1" hangingPunct="1">
              <a:lnSpc>
                <a:spcPct val="80000"/>
              </a:lnSpc>
            </a:pPr>
            <a:r>
              <a:rPr lang="ar-JO" sz="3200" b="1" dirty="0">
                <a:latin typeface="Arial"/>
                <a:cs typeface="Arial"/>
              </a:rPr>
              <a:t>3. بولس</a:t>
            </a:r>
            <a:endParaRPr lang="en-US" sz="3200" b="1" dirty="0">
              <a:latin typeface="Arial"/>
              <a:cs typeface="Arial"/>
            </a:endParaRPr>
          </a:p>
          <a:p>
            <a:pPr marL="533400" indent="-533400" defTabSz="628650" eaLnBrk="1" hangingPunct="1">
              <a:lnSpc>
                <a:spcPct val="80000"/>
              </a:lnSpc>
              <a:buFontTx/>
              <a:buAutoNum type="arabicPeriod"/>
            </a:pPr>
            <a:endParaRPr lang="en-US" sz="3200" b="1" dirty="0">
              <a:latin typeface="Arial"/>
              <a:cs typeface="Arial"/>
            </a:endParaRPr>
          </a:p>
          <a:p>
            <a:pPr marL="533400" indent="-533400" algn="r" defTabSz="628650" eaLnBrk="1" hangingPunct="1">
              <a:lnSpc>
                <a:spcPct val="80000"/>
              </a:lnSpc>
            </a:pPr>
            <a:r>
              <a:rPr lang="ar-JO" sz="3200" b="1" dirty="0">
                <a:latin typeface="Arial"/>
                <a:cs typeface="Arial"/>
              </a:rPr>
              <a:t>4. الكنيسة</a:t>
            </a:r>
            <a:endParaRPr lang="en-US" sz="3200" b="1" dirty="0">
              <a:latin typeface="Arial"/>
              <a:cs typeface="Arial"/>
            </a:endParaRP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latin typeface="Arial"/>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latin typeface="Arial"/>
                  <a:cs typeface="Arial"/>
                </a:endParaRPr>
              </a:p>
            </p:txBody>
          </p:sp>
        </p:grpSp>
      </p:grpSp>
      <p:sp>
        <p:nvSpPr>
          <p:cNvPr id="183301" name="Text Box 22"/>
          <p:cNvSpPr txBox="1">
            <a:spLocks noChangeArrowheads="1"/>
          </p:cNvSpPr>
          <p:nvPr/>
        </p:nvSpPr>
        <p:spPr bwMode="auto">
          <a:xfrm>
            <a:off x="8002588"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a:cs typeface="Arial"/>
              </a:rPr>
              <a:t>245</a:t>
            </a:r>
            <a:endParaRPr lang="en-US" b="1" dirty="0">
              <a:latin typeface="Arial"/>
              <a:cs typeface="Arial"/>
            </a:endParaRPr>
          </a:p>
        </p:txBody>
      </p:sp>
      <p:pic>
        <p:nvPicPr>
          <p:cNvPr id="183302" name="Picture 23"/>
          <p:cNvPicPr>
            <a:picLocks noChangeAspect="1"/>
          </p:cNvPicPr>
          <p:nvPr/>
        </p:nvPicPr>
        <p:blipFill>
          <a:blip r:embed="rId4">
            <a:extLst>
              <a:ext uri="{28A0092B-C50C-407E-A947-70E740481C1C}">
                <a14:useLocalDpi xmlns:a14="http://schemas.microsoft.com/office/drawing/2010/main" val="0"/>
              </a:ext>
            </a:extLst>
          </a:blip>
          <a:srcRect l="38231"/>
          <a:stretch>
            <a:fillRect/>
          </a:stretch>
        </p:blipFill>
        <p:spPr bwMode="auto">
          <a:xfrm flipH="1">
            <a:off x="-36513" y="5211763"/>
            <a:ext cx="49260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وعظ العهد الجديد</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7399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653128875"/>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متى</a:t>
              </a:r>
              <a:endParaRPr lang="en-US" sz="1400" b="1" kern="0" dirty="0">
                <a:effectLst>
                  <a:glow rad="127000">
                    <a:schemeClr val="bg1"/>
                  </a:glow>
                </a:effectLst>
                <a:latin typeface="Arial" charset="0"/>
                <a:ea typeface="ＭＳ Ｐゴシック" charset="0"/>
                <a:cs typeface="ＭＳ Ｐゴシック"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مرقس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لوقا</a:t>
              </a:r>
              <a:endParaRPr lang="en-US" sz="1400" b="1" kern="0" dirty="0">
                <a:effectLst>
                  <a:glow rad="127000">
                    <a:schemeClr val="bg1"/>
                  </a:glow>
                </a:effectLst>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يوحنا</a:t>
              </a:r>
              <a:endParaRPr lang="en-US" sz="1400" b="1" kern="0" dirty="0">
                <a:effectLst>
                  <a:glow rad="127000">
                    <a:schemeClr val="bg1"/>
                  </a:glow>
                </a:effectLst>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اعمال</a:t>
              </a:r>
              <a:endParaRPr lang="en-US" sz="1400" b="1" kern="0" dirty="0">
                <a:effectLst>
                  <a:glow rad="127000">
                    <a:schemeClr val="bg1"/>
                  </a:glow>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رومية</a:t>
              </a:r>
              <a:endParaRPr lang="en-US" sz="1400" b="1" kern="0" dirty="0">
                <a:effectLst>
                  <a:glow rad="127000">
                    <a:schemeClr val="bg1"/>
                  </a:glow>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1 كورنثوس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2 كورنثوس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غلاطية</a:t>
              </a:r>
              <a:endParaRPr lang="en-US" sz="1400" b="1" kern="0" dirty="0">
                <a:effectLst>
                  <a:glow rad="127000">
                    <a:schemeClr val="bg1"/>
                  </a:glow>
                </a:effectLst>
                <a:latin typeface="Arial" charset="0"/>
                <a:ea typeface="ＭＳ Ｐゴシック" charset="0"/>
                <a:cs typeface="ＭＳ Ｐゴシック"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افسس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فيلبي</a:t>
              </a:r>
              <a:endParaRPr lang="en-US" sz="1400" b="1" kern="0" dirty="0">
                <a:effectLst>
                  <a:glow rad="127000">
                    <a:schemeClr val="bg1"/>
                  </a:glow>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كولوسي</a:t>
              </a:r>
              <a:endParaRPr lang="en-US" sz="1400" b="1" kern="0" dirty="0">
                <a:effectLst>
                  <a:glow rad="127000">
                    <a:schemeClr val="bg1"/>
                  </a:glow>
                </a:effectLst>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1 تسالونيكي</a:t>
              </a:r>
              <a:endParaRPr lang="en-US" sz="1400" b="1" kern="0" dirty="0">
                <a:effectLst>
                  <a:glow rad="127000">
                    <a:schemeClr val="bg1"/>
                  </a:glow>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2 تسالونيكي</a:t>
              </a:r>
              <a:endParaRPr lang="en-US" sz="1400" b="1" kern="0" dirty="0">
                <a:effectLst>
                  <a:glow rad="127000">
                    <a:schemeClr val="bg1"/>
                  </a:glow>
                </a:effectLst>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1 تيموثاوس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2 تيموثاوس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تيطس</a:t>
              </a:r>
              <a:endParaRPr lang="en-US" sz="1400" b="1" kern="0" dirty="0">
                <a:effectLst>
                  <a:glow rad="127000">
                    <a:schemeClr val="bg1"/>
                  </a:glow>
                </a:effectLst>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فليمون</a:t>
              </a:r>
              <a:endParaRPr lang="en-US" sz="1400" b="1" kern="0" dirty="0">
                <a:effectLst>
                  <a:glow rad="127000">
                    <a:schemeClr val="bg1"/>
                  </a:glow>
                </a:effectLst>
                <a:latin typeface="Arial" charset="0"/>
                <a:ea typeface="ＭＳ Ｐゴシック" charset="0"/>
                <a:cs typeface="ＭＳ Ｐゴシック"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عبرانيين</a:t>
              </a:r>
              <a:endParaRPr lang="en-US" sz="1400" b="1" kern="0" dirty="0">
                <a:effectLst>
                  <a:glow rad="127000">
                    <a:schemeClr val="bg1"/>
                  </a:glow>
                </a:effectLst>
                <a:latin typeface="Arial" charset="0"/>
                <a:ea typeface="ＭＳ Ｐゴシック" charset="0"/>
                <a:cs typeface="ＭＳ Ｐゴシック"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يعقوب</a:t>
              </a:r>
              <a:endParaRPr lang="en-US" sz="1400" b="1" kern="0" dirty="0">
                <a:effectLst>
                  <a:glow rad="127000">
                    <a:schemeClr val="bg1"/>
                  </a:glow>
                </a:effectLst>
                <a:latin typeface="Arial" charset="0"/>
                <a:ea typeface="ＭＳ Ｐゴシック" charset="0"/>
                <a:cs typeface="ＭＳ Ｐゴシック"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3 يوحنا</a:t>
              </a:r>
              <a:endParaRPr lang="en-US" sz="1400" b="1" kern="0" dirty="0">
                <a:effectLst>
                  <a:glow rad="127000">
                    <a:schemeClr val="bg1"/>
                  </a:glow>
                </a:effectLst>
                <a:latin typeface="Arial" charset="0"/>
                <a:ea typeface="ＭＳ Ｐゴシック" charset="0"/>
                <a:cs typeface="ＭＳ Ｐゴシック"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يهوذا</a:t>
              </a:r>
              <a:endParaRPr lang="en-US" sz="1400" b="1" kern="0" dirty="0">
                <a:effectLst>
                  <a:glow rad="127000">
                    <a:schemeClr val="bg1"/>
                  </a:glow>
                </a:effectLst>
                <a:latin typeface="Arial" charset="0"/>
                <a:ea typeface="ＭＳ Ｐゴシック" charset="0"/>
                <a:cs typeface="ＭＳ Ｐゴシック"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رؤيا</a:t>
              </a:r>
              <a:endParaRPr lang="en-US" sz="1400" b="1" kern="0" dirty="0">
                <a:effectLst>
                  <a:glow rad="127000">
                    <a:schemeClr val="bg1"/>
                  </a:glow>
                </a:effectLst>
                <a:latin typeface="Arial" charset="0"/>
                <a:ea typeface="ＭＳ Ｐゴシック" charset="0"/>
                <a:cs typeface="ＭＳ Ｐゴシック"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2 يوحنا</a:t>
              </a:r>
              <a:endParaRPr lang="en-US" sz="1400" b="1" kern="0" dirty="0">
                <a:effectLst>
                  <a:glow rad="127000">
                    <a:schemeClr val="bg1"/>
                  </a:glow>
                </a:effectLst>
                <a:latin typeface="Arial" charset="0"/>
                <a:ea typeface="ＭＳ Ｐゴシック" charset="0"/>
                <a:cs typeface="ＭＳ Ｐゴシック"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panose="020B0604020202020204" pitchFamily="34" charset="0"/>
                  <a:ea typeface="ＭＳ Ｐゴシック" charset="0"/>
                  <a:cs typeface="Arial" panose="020B0604020202020204" pitchFamily="34" charset="0"/>
                </a:rPr>
                <a:t>بطرس</a:t>
              </a:r>
              <a:r>
                <a:rPr lang="en-US" sz="1400" b="1" kern="0" dirty="0">
                  <a:effectLst>
                    <a:glow rad="127000">
                      <a:schemeClr val="bg1"/>
                    </a:glow>
                  </a:effectLst>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بطرس</a:t>
              </a:r>
              <a:r>
                <a:rPr lang="en-US" sz="1400" b="1" kern="0" dirty="0">
                  <a:effectLst>
                    <a:glow rad="127000">
                      <a:schemeClr val="bg1"/>
                    </a:glow>
                  </a:effectLst>
                  <a:latin typeface="Arial" charset="0"/>
                  <a:ea typeface="ＭＳ Ｐゴシック" charset="0"/>
                  <a:cs typeface="ＭＳ Ｐゴシック" charset="0"/>
                </a:rPr>
                <a:t> </a:t>
              </a:r>
              <a:r>
                <a:rPr lang="ar-SA" sz="1400" b="1" kern="0" dirty="0">
                  <a:effectLst>
                    <a:glow rad="127000">
                      <a:schemeClr val="bg1"/>
                    </a:glow>
                  </a:effectLst>
                  <a:latin typeface="Arial" charset="0"/>
                  <a:ea typeface="ＭＳ Ｐゴシック" charset="0"/>
                  <a:cs typeface="ＭＳ Ｐゴシック" charset="0"/>
                </a:rPr>
                <a:t>2</a:t>
              </a:r>
              <a:endParaRPr lang="en-US" sz="1400" b="1" kern="0" dirty="0">
                <a:effectLst>
                  <a:glow rad="127000">
                    <a:schemeClr val="bg1"/>
                  </a:glow>
                </a:effectLst>
                <a:latin typeface="Arial" charset="0"/>
                <a:ea typeface="ＭＳ Ｐゴシック" charset="0"/>
                <a:cs typeface="ＭＳ Ｐゴシック"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defRPr/>
              </a:pPr>
              <a:r>
                <a:rPr lang="ar-SA" sz="1400" b="1" kern="0" dirty="0">
                  <a:effectLst>
                    <a:glow rad="127000">
                      <a:schemeClr val="bg1"/>
                    </a:glow>
                  </a:effectLst>
                  <a:latin typeface="Arial" charset="0"/>
                  <a:ea typeface="ＭＳ Ｐゴシック" charset="0"/>
                  <a:cs typeface="ＭＳ Ｐゴシック" charset="0"/>
                </a:rPr>
                <a:t>1 يوحنا</a:t>
              </a:r>
              <a:endParaRPr lang="en-US" sz="1400" b="1" kern="0" dirty="0">
                <a:effectLst>
                  <a:glow rad="127000">
                    <a:schemeClr val="bg1"/>
                  </a:glow>
                </a:effectLst>
                <a:latin typeface="Arial" charset="0"/>
                <a:ea typeface="ＭＳ Ｐゴシック" charset="0"/>
                <a:cs typeface="ＭＳ Ｐゴシック"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b="1" dirty="0">
                <a:solidFill>
                  <a:srgbClr val="FFFFFF"/>
                </a:solidFill>
                <a:effectLst>
                  <a:glow rad="165100">
                    <a:schemeClr val="tx1">
                      <a:alpha val="99000"/>
                    </a:schemeClr>
                  </a:glow>
                </a:effectLst>
              </a:rPr>
              <a:t>إصحاحات العهد الجديد</a:t>
            </a:r>
            <a:endParaRPr lang="en-US" sz="4800" b="1" dirty="0">
              <a:solidFill>
                <a:srgbClr val="FFFFFF"/>
              </a:solidFill>
              <a:effectLst>
                <a:glow rad="165100">
                  <a:schemeClr val="tx1">
                    <a:alpha val="99000"/>
                  </a:schemeClr>
                </a:glow>
              </a:effectLst>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000000"/>
                  </a:solidFill>
                  <a:latin typeface="Times New Roman"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ar-JO" sz="3200" b="1" dirty="0">
                  <a:solidFill>
                    <a:srgbClr val="FFFFFF"/>
                  </a:solidFill>
                  <a:effectLst>
                    <a:glow rad="165100">
                      <a:srgbClr val="000000">
                        <a:alpha val="99000"/>
                      </a:srgbClr>
                    </a:glow>
                  </a:effectLst>
                  <a:latin typeface="Arial"/>
                </a:rPr>
                <a:t>أربعة أسفار في العهد الجديد تحتوي على إصحاح واحد فقط</a:t>
              </a:r>
              <a:endParaRPr lang="en-US" sz="3200" b="1" dirty="0">
                <a:solidFill>
                  <a:srgbClr val="FFFFFF"/>
                </a:solidFill>
                <a:effectLst>
                  <a:glow rad="165100">
                    <a:srgbClr val="000000">
                      <a:alpha val="99000"/>
                    </a:srgbClr>
                  </a:glow>
                </a:effectLst>
                <a:latin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10965</TotalTime>
  <Words>4803</Words>
  <Application>Microsoft Macintosh PowerPoint</Application>
  <PresentationFormat>On-screen Show (4:3)</PresentationFormat>
  <Paragraphs>495</Paragraphs>
  <Slides>85</Slides>
  <Notes>81</Notes>
  <HiddenSlides>0</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85</vt:i4>
      </vt:variant>
    </vt:vector>
  </HeadingPairs>
  <TitlesOfParts>
    <vt:vector size="106" baseType="lpstr">
      <vt:lpstr>UBS Galatia</vt:lpstr>
      <vt:lpstr>Arial</vt:lpstr>
      <vt:lpstr>Comic Sans MS</vt:lpstr>
      <vt:lpstr>Garamond</vt:lpstr>
      <vt:lpstr>Impact</vt:lpstr>
      <vt:lpstr>Times</vt:lpstr>
      <vt:lpstr>Times New Roman</vt:lpstr>
      <vt:lpstr>Verdana</vt:lpstr>
      <vt:lpstr>Wingdings</vt:lpstr>
      <vt:lpstr>Blank Presentation</vt:lpstr>
      <vt:lpstr>Default Design</vt:lpstr>
      <vt:lpstr>Dad`s Tie</vt:lpstr>
      <vt:lpstr>Orbit</vt:lpstr>
      <vt:lpstr>3_Default Design</vt:lpstr>
      <vt:lpstr>49_Blank Presentation</vt:lpstr>
      <vt:lpstr>1_Blank Presentation</vt:lpstr>
      <vt:lpstr>2_Blank Presentation</vt:lpstr>
      <vt:lpstr>Stream</vt:lpstr>
      <vt:lpstr>5_Default Design</vt:lpstr>
      <vt:lpstr>1_Default Design</vt:lpstr>
      <vt:lpstr>3_Blank Presentation</vt:lpstr>
      <vt:lpstr>تغفر أو  لا تغفر</vt:lpstr>
      <vt:lpstr>كوري تن بوم</vt:lpstr>
      <vt:lpstr>مكان الإختباء</vt:lpstr>
      <vt:lpstr>كوري تن بوم</vt:lpstr>
      <vt:lpstr>الحراس</vt:lpstr>
      <vt:lpstr>الحراس الألمان</vt:lpstr>
      <vt:lpstr>The outstretched hand</vt:lpstr>
      <vt:lpstr> كيف نغفر لمن يسيء إلينا ؟</vt:lpstr>
      <vt:lpstr>إصحاحات العهد الجديد</vt:lpstr>
      <vt:lpstr>أعداد أسفار الإصحاح الواحد في العهد الجديد</vt:lpstr>
      <vt:lpstr>رسائل العهد الجديد</vt:lpstr>
      <vt:lpstr>Postcard to Philemon</vt:lpstr>
      <vt:lpstr>الخصائص</vt:lpstr>
      <vt:lpstr>1بُولُسُ، أَسِيرُ يَسُوعَ الْمَسِيحِ، وَتِيمُوثَاوُسُ الأَخُ، إِلَى فِلِيمُونَ الْمَحْبُوبِ وَالْعَامِلِ مَعَنَا، 2وَإِلَى أَبْفِيَّةَ الْمَحْبُوبَةِ، وَأَرْخِبُّسَ الْمُتَجَنِّدِ مَعَنَا، وَإِلَى الْكَنِيسَةِ الَّتِي فِي بَيْتِكَ (فيل 1-2)</vt:lpstr>
      <vt:lpstr>3نِعْمَةٌ لَكُمْ وَسَلاَمٌ مِنَ اللهِ أَبِينَا وَالرَّبِّ يَسُوعَ الْمَسِيحِ. (فيل 3)</vt:lpstr>
      <vt:lpstr>4أَشْكُرُ إِلهِي كُلَّ حِينٍ ذَاكِرًا إِيَّاكَ فِي صَلَوَاتِي، 5سَامِعًا بِمَحَبَّتِكَ، وَالإِيمَانِ الَّذِي لَكَ نَحْوَ الرَّبِّ يَسُوعَ، وَلِجَمِيعِ الْقِدِّيسِينَ (فيل 4-5)</vt:lpstr>
      <vt:lpstr>6لِكَيْ تَكُونَ شَرِكَةُ إِيمَانِكَ فَعَّالَةً فِي مَعْرِفَةِ كُلِّ الصَّلاَحِ الَّذِي فِيكُمْ لأَجْلِ الْمَسِيحِ يَسُوعَ. 7لأَنَّ لَنَا فَرَحًا كَثِيرًا وَتَعْزِيَةً بِسَبَبِ مَحَبَّتِكَ، لأَنَّ أَحْشَاءَ الْقِدِّيسِينَ قَدِ اسْتَرَاحَتْ بِكَ أَيُّهَا الأَخُ.   (فيل 6-7)</vt:lpstr>
      <vt:lpstr>8لِذلِكَ، وَإِنْ كَانَ لِي بِالْمَسِيحِ ثِقَةٌ كَثِيرَةٌ أَنْ آمُرَكَ بِمَا يَلِيقُ، 9مِنْ أَجْلِ الْمَحَبَّةِ، أَطْلُبُ بِالْحَرِيِّ­ إِذْ أَنَا إِنْسَانٌ هكَذَا نَظِيرُ بُولُسَ الشَّيْخِ، وَالآنَ أَسِيرُ يَسُوعَ الْمَسِيحِ أَيْضًا </vt:lpstr>
      <vt:lpstr>10أَطْلُبُ إِلَيْكَ لأَجْلِ ابْنِي أُنِسِيمُسَ، الَّذِي وَلَدْتُهُ فِي قُيُودِي، 11الَّذِي كَانَ قَبْلاً غَيْرَ نَافِعٍ لَكَ، وَلكِنَّهُ الآنَ نَافِعٌ لَكَ وَلِي</vt:lpstr>
      <vt:lpstr>13الَّذِي كُنْتُ أَشَاءُ أَنْ أُمْسِكَهُ عِنْدِي لِكَيْ يَخْدِمَنِي عِوَضًا عَنْكَ فِي قُيُودِ الإِنْجِيلِ </vt:lpstr>
      <vt:lpstr>15لأَنَّهُ رُبَّمَا لأَجْلِ هذَا افْتَرَقَ عَنْكَ إِلَى سَاعَةٍ، لِكَيْ يَكُونَ لَكَ إِلَى الأَبَدِ، 16لاَ كَعَبْدٍ فِي مَا بَعْدُ، بَلْ أَفْضَلَ مِنْ عَبْدٍ: أَخًا مَحْبُوبًا، وَلاَ سِيَّمَا إِلَيَّ، فَكَمْ بِالْحَرِيِّ إِلَيْكَ فِي الْجَسَدِ وَالرَّبِّ جَمِيعًا!  (فيل 15-16)</vt:lpstr>
      <vt:lpstr>PowerPoint Presentation</vt:lpstr>
      <vt:lpstr>ثُمَّ إِنْ كَانَ قَدْ ظَلَمَكَ بِشَيْءٍ أَوْ لَكَ عَلَيْهِ دَيْنٌ فَاحْسِبْ ذلِكَ عَلَيَّ.  (فيل 18)</vt:lpstr>
      <vt:lpstr>19أَنَا بُولُسَ كَتَبْتُ بِيَدِي: أَنَا أُوفِي. حَتَّى لاَ أَقُولُ لَكَ إِنَّكَ مَدْيُونٌ لِي بِنَفْسِكَ أَيْضًا.  (فيل 19)</vt:lpstr>
      <vt:lpstr>20نَعَمْ أَيُّهَا الأَخُ، لِيَكُنْ لِي فَرَحٌ بِكَ فِي الرَّبِّ. أَرِحْ أَحْشَائِي فِي الرَّبِّ. 21إِذْ أَنَا وَاثِقٌ بِإِطَاعَتِكَ، كَتَبْتُ إِلَيْكَ، عَالِمًا أَنَّكَ تَفْعَلُ أَيْضًا أَكْثَرَ مِمَّا أَقُولُ. (فيل 20-21)</vt:lpstr>
      <vt:lpstr>22وَمَعَ هذَا، أَعْدِدْ لِي أَيْضًا مَنْزِلاً، لأَنِّي أَرْجُو أَنَّنِي بِصَلَوَاتِكُمْ سَأُوهَبُ لَكُمْ.   (فيل 22)</vt:lpstr>
      <vt:lpstr>23يُسَلِّمُ عَلَيْكَ أَبَفْرَاسُ الْمَأْسُورُ مَعِي فِي الْمَسِيحِ يَسُوعَ، 24وَمَرْقُسُ، وَأَرِسْتَرْخُسُ، وَدِيمَاسُ، وَلُوقَا الْعَامِلُونَ مَعِي.   (فيل 23-24)</vt:lpstr>
      <vt:lpstr>25نِعْمَةُ رَبِّنَا يَسُوعَ الْمَسِيحِ مَعَ رُوحِكُمْ. آمِينَ.  (فيل 25)</vt:lpstr>
      <vt:lpstr>كيف نغفر لمن يسيء إلينا ؟</vt:lpstr>
      <vt:lpstr> 1. ابدأ برؤية الناس في أفضل نور ممكن  (1-7) </vt:lpstr>
      <vt:lpstr> 1بُولُسُ، أَسِيرُ يَسُوعَ الْمَسِيحِ، وَتِيمُوثَاوُسُ الأَخُ، إِلَى فِلِيمُونَ الْمَحْبُوبِ وَالْعَامِلِ مَعَنَا، 2وَإِلَى أَبْفِيَّةَ الْمَحْبُوبَةِ، وَأَرْخِبُّسَ الْمُتَجَنِّدِ مَعَنَا، وَإِلَى الْكَنِيسَةِ الَّتِي فِي بَيْتِكَ (فيل 1-2)  </vt:lpstr>
      <vt:lpstr>التأليف</vt:lpstr>
      <vt:lpstr>التاريخ</vt:lpstr>
      <vt:lpstr>المستلمين</vt:lpstr>
      <vt:lpstr>المستلمين</vt:lpstr>
      <vt:lpstr>3نِعْمَةٌ لَكُمْ وَسَلاَمٌ مِنَ اللهِ أَبِينَا وَالرَّبِّ يَسُوعَ الْمَسِيحِ. (فيل 3)</vt:lpstr>
      <vt:lpstr>4أَشْكُرُ إِلهِي كُلَّ حِينٍ ذَاكِرًا إِيَّاكَ فِي صَلَوَاتِي، 5سَامِعًا بِمَحَبَّتِكَ، وَالإِيمَانِ الَّذِي لَكَ نَحْوَ الرَّبِّ يَسُوعَ، وَلِجَمِيعِ الْقِدِّيسِينَ (فيل 4-5)</vt:lpstr>
      <vt:lpstr>6لِكَيْ تَكُونَ شَرِكَةُ إِيمَانِكَ فَعَّالَةً فِي مَعْرِفَةِ كُلِّ الصَّلاَحِ الَّذِي فِيكُمْ لأَجْلِ الْمَسِيحِ يَسُوعَ. 7لأَنَّ لَنَا فَرَحًا كَثِيرًا وَتَعْزِيَةً بِسَبَبِ مَحَبَّتِكَ، لأَنَّ أَحْشَاءَ الْقِدِّيسِينَ قَدِ اسْتَرَاحَتْ بِكَ أَيُّهَا الأَخُ.  (فيل 6-7)</vt:lpstr>
      <vt:lpstr>المناسبة</vt:lpstr>
      <vt:lpstr> 2. يطلب بولس من فليمون المغفرة لعبده الهارب العائد أنسيمس (8-21) </vt:lpstr>
      <vt:lpstr>8لِذلِكَ، وَإِنْ كَانَ لِي بِالْمَسِيحِ ثِقَةٌ كَثِيرَةٌ أَنْ آمُرَكَ بِمَا يَلِيقُ، 9مِنْ أَجْلِ الْمَحَبَّةِ، أَطْلُبُ بِالْحَرِيِّ­ إِذْ أَنَا إِنْسَانٌ هكَذَا نَظِيرُ بُولُسَ الشَّيْخِ، وَالآنَ أَسِيرُ يَسُوعَ الْمَسِيحِ أَيْضًا </vt:lpstr>
      <vt:lpstr>هرب أنسيمس</vt:lpstr>
      <vt:lpstr>أنسيمس ظلم و سرق من فليمون</vt:lpstr>
      <vt:lpstr>العبودية في الإمبراطورية الرومانية</vt:lpstr>
      <vt:lpstr>الطبقات الإجتماعية</vt:lpstr>
      <vt:lpstr>العبودية في الإمبراطورية الرومانية</vt:lpstr>
      <vt:lpstr>سكان الإمبراطورية الرومانية</vt:lpstr>
      <vt:lpstr>روما</vt:lpstr>
      <vt:lpstr>المناسبة</vt:lpstr>
      <vt:lpstr>10أَطْلُبُ إِلَيْكَ لأَجْلِ ابْنِي أُنِسِيمُسَ، الَّذِي وَلَدْتُهُ فِي قُيُودِي، 11الَّذِي كَانَ قَبْلاً غَيْرَ نَافِعٍ لَكَ، وَلكِنَّهُ الآنَ نَافِعٌ لَكَ وَلِي</vt:lpstr>
      <vt:lpstr>13الَّذِي كُنْتُ أَشَاءُ أَنْ أُمْسِكَهُ عِنْدِي لِكَيْ يَخْدِمَنِي عِوَضًا عَنْكَ فِي قُيُودِ الإِنْجِيلِ </vt:lpstr>
      <vt:lpstr>إعادة الإتحاد</vt:lpstr>
      <vt:lpstr>15لأَنَّهُ رُبَّمَا لأَجْلِ هذَا افْتَرَقَ عَنْكَ إِلَى سَاعَةٍ، لِكَيْ يَكُونَ لَكَ إِلَى الأَبَدِ، 16لاَ كَعَبْدٍ فِي مَا بَعْدُ، بَلْ أَفْضَلَ مِنْ عَبْدٍ: أَخًا مَحْبُوبًا، وَلاَ سِيَّمَا إِلَيَّ، فَكَمْ بِالْحَرِيِّ إِلَيْكَ فِي الْجَسَدِ وَالرَّبِّ جَمِيعًا!  (vv. 15-16 NLT).</vt:lpstr>
      <vt:lpstr>التوبة</vt:lpstr>
      <vt:lpstr>17فَإِنْ كُنْتَ تَحْسِبُنِي شَرِيكًا، فَاقْبَلْهُ نَظِيرِي. 18ثُمَّ إِنْ كَانَ قَدْ ظَلَمَكَ بِشَيْءٍ، أَوْ لَكَ عَلَيْهِ دَيْنٌ، فَاحْسِبْ ذلِكَ عَلَيَّ.  (فيل 17-18)</vt:lpstr>
      <vt:lpstr>19أَنَا بُولُسَ كَتَبْتُ بِيَدِي: أَنَا أُوفِي. حَتَّى لاَ أَقُولُ لَكَ إِنَّكَ مَدْيُونٌ لِي بِنَفْسِكَ أَيْضًا.  (فيل 19)</vt:lpstr>
      <vt:lpstr>3. تعلم فليمون أربعة مبادئ عن الغفران </vt:lpstr>
      <vt:lpstr>أ. الغفران الحقيقي يُمنح بحرية لا تحت الإكراه (14) </vt:lpstr>
      <vt:lpstr>14وَلكِنْ بِدُونِ رَأْيِكَ لَمْ أُرِدْ أَنْ أَفْعَلَ شَيْئًا، لِكَيْ لاَ يَكُونَ خَيْرُكَ  كَأَنَّهُ عَلَى سَبِيلِ الاضْطِرَارِ بَلْ عَلَى سَبِيلِ الاخْتِيَارِ (فيل 14)</vt:lpstr>
      <vt:lpstr>الغفران</vt:lpstr>
      <vt:lpstr>إذا أخطأت 3 مرات في اليوم</vt:lpstr>
      <vt:lpstr>ب. الغفران الحقيقي هو الإظهار الطبيعي لشراكتنا في الإنجيل (17) </vt:lpstr>
      <vt:lpstr>1بُولُسُ، أَسِيرُ يَسُوعَ الْمَسِيحِ، وَتِيمُوثَاوُسُ الأَخُ، إِلَى فِلِيمُونَ الْمَحْبُوبِ وَالْعَامِلِ مَعَنَا، 2وَإِلَى أَبْفِيَّةَ الْمَحْبُوبَةِ، وَأَرْخِبُّسَ الْمُتَجَنِّدِ مَعَنَا، وَإِلَى الْكَنِيسَةِ الَّتِي فِي بَيْتِكَ (فيل 1-2)</vt:lpstr>
      <vt:lpstr> 22وَمَعَ هذَا، أَعْدِدْ لِي أَيْضًا مَنْزِلاً، لأَنِّي أَرْجُو أَنَّنِي بِصَلَوَاتِكُمْ  سَأُوهَبُ لَكُمْ.   (فيل 22)</vt:lpstr>
      <vt:lpstr>25نِعْمَةُ رَبِّنَا يَسُوعَ الْمَسِيحِ مَعَ رُوحِكُمْ. آمِينَ.  (فيل 25)</vt:lpstr>
      <vt:lpstr>ت- الغفران الحقيقي غير مشروط دون فرض متطلبات على الشخص الآخر (18-19).</vt:lpstr>
      <vt:lpstr>الغفران المشروط</vt:lpstr>
      <vt:lpstr> الغفران هو  التنازل عن حقي في إيذائك  لأنك آذيتني      عالم النفس آرشيبالد هانت</vt:lpstr>
      <vt:lpstr>ث. الغفران الحقيقي يمشي الميل التالي (21)</vt:lpstr>
      <vt:lpstr> 20نَعَمْ أَيُّهَا الأَخُ، لِيَكُنْ لِي فَرَحٌ بِكَ فِي الرَّبِّ. أَرِحْ أَحْشَائِي فِي الرَّبِّ. 21إِذْ أَنَا وَاثِقٌ بِإِطَاعَتِكَ، كَتَبْتُ إِلَيْكَ، عَالِمًا أَنَّكَ تَفْعَلُ  أَيْضًا أَكْثَرَ مِمَّا أَقُولُ. (فيل 20-21)</vt:lpstr>
      <vt:lpstr>PowerPoint Presentation</vt:lpstr>
      <vt:lpstr>PowerPoint Presentation</vt:lpstr>
      <vt:lpstr>PowerPoint Presentation</vt:lpstr>
      <vt:lpstr>PowerPoint Presentation</vt:lpstr>
      <vt:lpstr>PowerPoint Presentation</vt:lpstr>
      <vt:lpstr>PowerPoint Presentation</vt:lpstr>
      <vt:lpstr>كيف نغفر لمن يسيء إلينا ؟</vt:lpstr>
      <vt:lpstr>الفكرة الرئيسية</vt:lpstr>
      <vt:lpstr>ماذا حدث لأنسيمس ؟</vt:lpstr>
      <vt:lpstr>هل غفر فليمون لأنسيمس ؟</vt:lpstr>
      <vt:lpstr>الأسقف أنسيمس (115 م)</vt:lpstr>
      <vt:lpstr>كوري تن بوم</vt:lpstr>
      <vt:lpstr>التطبيق</vt:lpstr>
      <vt:lpstr>Black</vt:lpstr>
      <vt:lpstr>وعظ العهد الجديد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Rick Griffith</cp:lastModifiedBy>
  <cp:revision>206</cp:revision>
  <dcterms:created xsi:type="dcterms:W3CDTF">2006-01-16T03:59:53Z</dcterms:created>
  <dcterms:modified xsi:type="dcterms:W3CDTF">2022-01-30T01:05:41Z</dcterms:modified>
</cp:coreProperties>
</file>