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4737" r:id="rId5"/>
    <p:sldMasterId id="2147485007" r:id="rId6"/>
    <p:sldMasterId id="2147485033" r:id="rId7"/>
    <p:sldMasterId id="2147485045" r:id="rId8"/>
    <p:sldMasterId id="2147485057" r:id="rId9"/>
    <p:sldMasterId id="2147485070" r:id="rId10"/>
    <p:sldMasterId id="2147485082" r:id="rId11"/>
    <p:sldMasterId id="2147485094" r:id="rId12"/>
  </p:sldMasterIdLst>
  <p:notesMasterIdLst>
    <p:notesMasterId r:id="rId98"/>
  </p:notesMasterIdLst>
  <p:sldIdLst>
    <p:sldId id="256" r:id="rId13"/>
    <p:sldId id="390" r:id="rId14"/>
    <p:sldId id="441" r:id="rId15"/>
    <p:sldId id="434" r:id="rId16"/>
    <p:sldId id="439" r:id="rId17"/>
    <p:sldId id="440" r:id="rId18"/>
    <p:sldId id="444" r:id="rId19"/>
    <p:sldId id="391" r:id="rId20"/>
    <p:sldId id="323" r:id="rId21"/>
    <p:sldId id="443" r:id="rId22"/>
    <p:sldId id="324" r:id="rId23"/>
    <p:sldId id="267" r:id="rId24"/>
    <p:sldId id="424" r:id="rId25"/>
    <p:sldId id="392" r:id="rId26"/>
    <p:sldId id="393" r:id="rId27"/>
    <p:sldId id="394" r:id="rId28"/>
    <p:sldId id="395" r:id="rId29"/>
    <p:sldId id="396" r:id="rId30"/>
    <p:sldId id="397" r:id="rId31"/>
    <p:sldId id="398" r:id="rId32"/>
    <p:sldId id="399" r:id="rId33"/>
    <p:sldId id="437" r:id="rId34"/>
    <p:sldId id="400" r:id="rId35"/>
    <p:sldId id="401" r:id="rId36"/>
    <p:sldId id="402" r:id="rId37"/>
    <p:sldId id="403" r:id="rId38"/>
    <p:sldId id="404" r:id="rId39"/>
    <p:sldId id="405" r:id="rId40"/>
    <p:sldId id="406" r:id="rId41"/>
    <p:sldId id="4888" r:id="rId42"/>
    <p:sldId id="348" r:id="rId43"/>
    <p:sldId id="268" r:id="rId44"/>
    <p:sldId id="269" r:id="rId45"/>
    <p:sldId id="329" r:id="rId46"/>
    <p:sldId id="270" r:id="rId47"/>
    <p:sldId id="358" r:id="rId48"/>
    <p:sldId id="359" r:id="rId49"/>
    <p:sldId id="360" r:id="rId50"/>
    <p:sldId id="273" r:id="rId51"/>
    <p:sldId id="1169" r:id="rId52"/>
    <p:sldId id="361" r:id="rId53"/>
    <p:sldId id="410" r:id="rId54"/>
    <p:sldId id="436" r:id="rId55"/>
    <p:sldId id="417" r:id="rId56"/>
    <p:sldId id="420" r:id="rId57"/>
    <p:sldId id="423" r:id="rId58"/>
    <p:sldId id="482" r:id="rId59"/>
    <p:sldId id="328" r:id="rId60"/>
    <p:sldId id="330" r:id="rId61"/>
    <p:sldId id="362" r:id="rId62"/>
    <p:sldId id="363" r:id="rId63"/>
    <p:sldId id="275" r:id="rId64"/>
    <p:sldId id="376" r:id="rId65"/>
    <p:sldId id="332" r:id="rId66"/>
    <p:sldId id="425" r:id="rId67"/>
    <p:sldId id="426" r:id="rId68"/>
    <p:sldId id="412" r:id="rId69"/>
    <p:sldId id="372" r:id="rId70"/>
    <p:sldId id="427" r:id="rId71"/>
    <p:sldId id="422" r:id="rId72"/>
    <p:sldId id="428" r:id="rId73"/>
    <p:sldId id="285" r:id="rId74"/>
    <p:sldId id="429" r:id="rId75"/>
    <p:sldId id="379" r:id="rId76"/>
    <p:sldId id="381" r:id="rId77"/>
    <p:sldId id="278" r:id="rId78"/>
    <p:sldId id="416" r:id="rId79"/>
    <p:sldId id="349" r:id="rId80"/>
    <p:sldId id="430" r:id="rId81"/>
    <p:sldId id="378" r:id="rId82"/>
    <p:sldId id="445" r:id="rId83"/>
    <p:sldId id="446" r:id="rId84"/>
    <p:sldId id="447" r:id="rId85"/>
    <p:sldId id="448" r:id="rId86"/>
    <p:sldId id="449" r:id="rId87"/>
    <p:sldId id="450" r:id="rId88"/>
    <p:sldId id="432" r:id="rId89"/>
    <p:sldId id="415" r:id="rId90"/>
    <p:sldId id="331" r:id="rId91"/>
    <p:sldId id="301" r:id="rId92"/>
    <p:sldId id="413" r:id="rId93"/>
    <p:sldId id="433" r:id="rId94"/>
    <p:sldId id="289" r:id="rId95"/>
    <p:sldId id="304" r:id="rId96"/>
    <p:sldId id="438"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700"/>
    <a:srgbClr val="0088EE"/>
    <a:srgbClr val="E2C877"/>
    <a:srgbClr val="D3A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7" autoAdjust="0"/>
    <p:restoredTop sz="86884" autoAdjust="0"/>
  </p:normalViewPr>
  <p:slideViewPr>
    <p:cSldViewPr>
      <p:cViewPr>
        <p:scale>
          <a:sx n="66" d="100"/>
          <a:sy n="66" d="100"/>
        </p:scale>
        <p:origin x="1349" y="173"/>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198846720"/>
        <c:axId val="198873088"/>
        <c:axId val="0"/>
      </c:bar3DChart>
      <c:catAx>
        <c:axId val="198846720"/>
        <c:scaling>
          <c:orientation val="minMax"/>
        </c:scaling>
        <c:delete val="0"/>
        <c:axPos val="b"/>
        <c:numFmt formatCode="General" sourceLinked="0"/>
        <c:majorTickMark val="out"/>
        <c:minorTickMark val="none"/>
        <c:tickLblPos val="nextTo"/>
        <c:txPr>
          <a:bodyPr/>
          <a:lstStyle/>
          <a:p>
            <a:pPr>
              <a:defRPr sz="1600" b="1"/>
            </a:pPr>
            <a:endParaRPr lang="en-US"/>
          </a:p>
        </c:txPr>
        <c:crossAx val="198873088"/>
        <c:crosses val="autoZero"/>
        <c:auto val="1"/>
        <c:lblAlgn val="ctr"/>
        <c:lblOffset val="100"/>
        <c:noMultiLvlLbl val="0"/>
      </c:catAx>
      <c:valAx>
        <c:axId val="198873088"/>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9884672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199424256"/>
        <c:axId val="199824128"/>
        <c:axId val="0"/>
      </c:bar3DChart>
      <c:catAx>
        <c:axId val="19942425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99824128"/>
        <c:crosses val="autoZero"/>
        <c:auto val="1"/>
        <c:lblAlgn val="ctr"/>
        <c:lblOffset val="100"/>
        <c:noMultiLvlLbl val="0"/>
      </c:catAx>
      <c:valAx>
        <c:axId val="1998241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99424256"/>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199878144"/>
        <c:axId val="199879680"/>
        <c:axId val="0"/>
      </c:bar3DChart>
      <c:catAx>
        <c:axId val="19987814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99879680"/>
        <c:crosses val="autoZero"/>
        <c:auto val="1"/>
        <c:lblAlgn val="ctr"/>
        <c:lblOffset val="100"/>
        <c:noMultiLvlLbl val="0"/>
      </c:catAx>
      <c:valAx>
        <c:axId val="19987968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99878144"/>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ar-JO" sz="2400" dirty="0">
                <a:solidFill>
                  <a:schemeClr val="bg2"/>
                </a:solidFill>
                <a:latin typeface="Arial" panose="020B0604020202020204" pitchFamily="34" charset="0"/>
                <a:cs typeface="Arial" panose="020B0604020202020204" pitchFamily="34" charset="0"/>
              </a:rPr>
              <a:t>غير</a:t>
            </a:r>
            <a:r>
              <a:rPr lang="ar-JO" sz="2400" baseline="0" dirty="0">
                <a:solidFill>
                  <a:schemeClr val="bg2"/>
                </a:solidFill>
                <a:latin typeface="Arial" panose="020B0604020202020204" pitchFamily="34" charset="0"/>
                <a:cs typeface="Arial" panose="020B0604020202020204" pitchFamily="34" charset="0"/>
              </a:rPr>
              <a:t> المواطنين</a:t>
            </a:r>
            <a:endParaRPr lang="en-US" sz="2400" dirty="0">
              <a:solidFill>
                <a:schemeClr val="bg2"/>
              </a:solidFill>
              <a:latin typeface="Arial" panose="020B0604020202020204" pitchFamily="34" charset="0"/>
              <a:cs typeface="Arial" panose="020B0604020202020204" pitchFamily="34" charset="0"/>
            </a:endParaRP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2-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3-233A-674B-BD80-E03F3D7B50A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4-233A-674B-BD80-E03F3D7B50A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ar-JO" baseline="0" dirty="0">
                        <a:latin typeface="Arial" panose="020B0604020202020204" pitchFamily="34" charset="0"/>
                        <a:cs typeface="Arial" panose="020B0604020202020204" pitchFamily="34" charset="0"/>
                      </a:rPr>
                      <a:t>المواطنين
نسبة السن</a:t>
                    </a: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BC-FE4C-8483-4175CFA19B98}"/>
                </c:ext>
              </c:extLst>
            </c:dLbl>
            <c:dLbl>
              <c:idx val="1"/>
              <c:delete val="1"/>
              <c:extLst>
                <c:ext xmlns:c15="http://schemas.microsoft.com/office/drawing/2012/chart" uri="{CE6537A1-D6FC-4f65-9D91-7224C49458BB}">
                  <c15:layout>
                    <c:manualLayout>
                      <c:w val="0.10732522796352585"/>
                      <c:h val="7.7436041049895835E-2"/>
                    </c:manualLayout>
                  </c15:layout>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7.0000000000000021E-2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5-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6-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7-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8-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09-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A-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B-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C-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val="000000">
                <a:gamma/>
                <a:shade val="46275"/>
                <a:invGamma/>
              </a:srgbClr>
            </a:gs>
            <a:gs pos="100000">
              <a:srgbClr val="008080"/>
            </a:gs>
          </a:gsLst>
          <a:lin ang="5400000" scaled="1"/>
        </a:gradFill>
        <a:ln w="12700">
          <a:solidFill>
            <a:srgbClr val="000000"/>
          </a:solidFill>
          <a:prstDash val="solid"/>
        </a:ln>
        <a:effectLst/>
      </c:spPr>
    </c:plotArea>
    <c:plotVisOnly val="1"/>
    <c:dispBlanksAs val="zero"/>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pPr/>
              <a:t>1</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These short letters are only 13</a:t>
            </a:r>
            <a:r>
              <a:rPr lang="en-SG" sz="1200" kern="1200" baseline="0">
                <a:solidFill>
                  <a:schemeClr val="tx1"/>
                </a:solidFill>
                <a:effectLst/>
                <a:latin typeface="Arial" charset="0"/>
                <a:ea typeface="ＭＳ Ｐゴシック" charset="-128"/>
                <a:cs typeface="ＭＳ Ｐゴシック" charset="-128"/>
              </a:rPr>
              <a:t> to 25 verses long, so we can cover one each week</a:t>
            </a:r>
            <a:r>
              <a:rPr lang="en-SG" sz="1200" kern="1200">
                <a:solidFill>
                  <a:schemeClr val="tx1"/>
                </a:solidFill>
                <a:effectLst/>
                <a:latin typeface="Arial" charset="0"/>
                <a:ea typeface="ＭＳ Ｐゴシック" charset="-128"/>
                <a:cs typeface="ＭＳ Ｐゴシック" charset="-128"/>
              </a:rPr>
              <a: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10</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12</a:t>
            </a:fld>
            <a:endParaRPr lang="en-US"/>
          </a:p>
        </p:txBody>
      </p:sp>
    </p:spTree>
    <p:extLst>
      <p:ext uri="{BB962C8B-B14F-4D97-AF65-F5344CB8AC3E}">
        <p14:creationId xmlns:p14="http://schemas.microsoft.com/office/powerpoint/2010/main" val="260111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13</a:t>
            </a:fld>
            <a:endParaRPr lang="en-US"/>
          </a:p>
        </p:txBody>
      </p:sp>
    </p:spTree>
    <p:extLst>
      <p:ext uri="{BB962C8B-B14F-4D97-AF65-F5344CB8AC3E}">
        <p14:creationId xmlns:p14="http://schemas.microsoft.com/office/powerpoint/2010/main" val="389252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dirty="0"/>
          </a:p>
          <a:p>
            <a:r>
              <a:rPr lang="en-US" sz="1200" kern="120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She hid Jews in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The Hiding Place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32</a:t>
            </a:fld>
            <a:endParaRPr lang="en-US"/>
          </a:p>
        </p:txBody>
      </p:sp>
    </p:spTree>
    <p:extLst>
      <p:ext uri="{BB962C8B-B14F-4D97-AF65-F5344CB8AC3E}">
        <p14:creationId xmlns:p14="http://schemas.microsoft.com/office/powerpoint/2010/main" val="318421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pPr>
                <a:defRPr/>
              </a:pPr>
              <a:t>33</a:t>
            </a:fld>
            <a:endParaRPr lang="en-US"/>
          </a:p>
        </p:txBody>
      </p:sp>
    </p:spTree>
    <p:extLst>
      <p:ext uri="{BB962C8B-B14F-4D97-AF65-F5344CB8AC3E}">
        <p14:creationId xmlns:p14="http://schemas.microsoft.com/office/powerpoint/2010/main" val="2235411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34</a:t>
            </a:fld>
            <a:endParaRPr lang="en-US"/>
          </a:p>
        </p:txBody>
      </p:sp>
    </p:spTree>
    <p:extLst>
      <p:ext uri="{BB962C8B-B14F-4D97-AF65-F5344CB8AC3E}">
        <p14:creationId xmlns:p14="http://schemas.microsoft.com/office/powerpoint/2010/main" val="4204531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35</a:t>
            </a:fld>
            <a:endParaRPr lang="en-US"/>
          </a:p>
        </p:txBody>
      </p:sp>
    </p:spTree>
    <p:extLst>
      <p:ext uri="{BB962C8B-B14F-4D97-AF65-F5344CB8AC3E}">
        <p14:creationId xmlns:p14="http://schemas.microsoft.com/office/powerpoint/2010/main" val="36501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39</a:t>
            </a:fld>
            <a:endParaRPr lang="en-US"/>
          </a:p>
        </p:txBody>
      </p:sp>
    </p:spTree>
    <p:extLst>
      <p:ext uri="{BB962C8B-B14F-4D97-AF65-F5344CB8AC3E}">
        <p14:creationId xmlns:p14="http://schemas.microsoft.com/office/powerpoint/2010/main" val="256222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65917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For this she was sent to a concentration camp with her sister Betsy.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43</a:t>
            </a:fld>
            <a:endParaRPr lang="en-US"/>
          </a:p>
        </p:txBody>
      </p:sp>
    </p:spTree>
    <p:extLst>
      <p:ext uri="{BB962C8B-B14F-4D97-AF65-F5344CB8AC3E}">
        <p14:creationId xmlns:p14="http://schemas.microsoft.com/office/powerpoint/2010/main" val="2675457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44</a:t>
            </a:fld>
            <a:endParaRPr lang="en-US"/>
          </a:p>
        </p:txBody>
      </p:sp>
    </p:spTree>
    <p:extLst>
      <p:ext uri="{BB962C8B-B14F-4D97-AF65-F5344CB8AC3E}">
        <p14:creationId xmlns:p14="http://schemas.microsoft.com/office/powerpoint/2010/main" val="485334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45</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47</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r>
              <a:rPr lang="en-US" dirty="0">
                <a:ea typeface="ＭＳ Ｐゴシック" charset="0"/>
                <a:cs typeface="ＭＳ Ｐゴシック" charset="0"/>
              </a:rPr>
              <a:t>———————</a:t>
            </a:r>
          </a:p>
          <a:p>
            <a:pPr eaLnBrk="1" hangingPunct="1"/>
            <a:r>
              <a:rPr lang="en-US">
                <a:ea typeface="ＭＳ Ｐゴシック" charset="0"/>
                <a:cs typeface="ＭＳ Ｐゴシック" charset="0"/>
              </a:rPr>
              <a:t>BE-57-Philemon-47</a:t>
            </a:r>
          </a:p>
          <a:p>
            <a:pPr eaLnBrk="1" hangingPunct="1"/>
            <a:r>
              <a:rPr lang="en-US" dirty="0">
                <a:ea typeface="ＭＳ Ｐゴシック" charset="0"/>
                <a:cs typeface="ＭＳ Ｐゴシック" charset="0"/>
              </a:rPr>
              <a:t>OS-18-Philemon-81</a:t>
            </a:r>
          </a:p>
        </p:txBody>
      </p:sp>
    </p:spTree>
    <p:extLst>
      <p:ext uri="{BB962C8B-B14F-4D97-AF65-F5344CB8AC3E}">
        <p14:creationId xmlns:p14="http://schemas.microsoft.com/office/powerpoint/2010/main" val="1684713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48</a:t>
            </a:fld>
            <a:endParaRPr lang="en-US"/>
          </a:p>
        </p:txBody>
      </p:sp>
    </p:spTree>
    <p:extLst>
      <p:ext uri="{BB962C8B-B14F-4D97-AF65-F5344CB8AC3E}">
        <p14:creationId xmlns:p14="http://schemas.microsoft.com/office/powerpoint/2010/main" val="1817458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49</a:t>
            </a:fld>
            <a:endParaRPr lang="en-US"/>
          </a:p>
        </p:txBody>
      </p:sp>
    </p:spTree>
    <p:extLst>
      <p:ext uri="{BB962C8B-B14F-4D97-AF65-F5344CB8AC3E}">
        <p14:creationId xmlns:p14="http://schemas.microsoft.com/office/powerpoint/2010/main" val="2206339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52</a:t>
            </a:fld>
            <a:endParaRPr lang="en-US"/>
          </a:p>
        </p:txBody>
      </p:sp>
    </p:spTree>
    <p:extLst>
      <p:ext uri="{BB962C8B-B14F-4D97-AF65-F5344CB8AC3E}">
        <p14:creationId xmlns:p14="http://schemas.microsoft.com/office/powerpoint/2010/main" val="2993744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54</a:t>
            </a:fld>
            <a:endParaRPr lang="en-US"/>
          </a:p>
        </p:txBody>
      </p:sp>
    </p:spTree>
    <p:extLst>
      <p:ext uri="{BB962C8B-B14F-4D97-AF65-F5344CB8AC3E}">
        <p14:creationId xmlns:p14="http://schemas.microsoft.com/office/powerpoint/2010/main" val="3556945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60</a:t>
            </a:fld>
            <a:endParaRPr lang="en-US"/>
          </a:p>
        </p:txBody>
      </p:sp>
    </p:spTree>
    <p:extLst>
      <p:ext uri="{BB962C8B-B14F-4D97-AF65-F5344CB8AC3E}">
        <p14:creationId xmlns:p14="http://schemas.microsoft.com/office/powerpoint/2010/main" val="1786883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62</a:t>
            </a:fld>
            <a:endParaRPr lang="en-US"/>
          </a:p>
        </p:txBody>
      </p:sp>
    </p:spTree>
    <p:extLst>
      <p:ext uri="{BB962C8B-B14F-4D97-AF65-F5344CB8AC3E}">
        <p14:creationId xmlns:p14="http://schemas.microsoft.com/office/powerpoint/2010/main" val="2708574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66</a:t>
            </a:fld>
            <a:endParaRPr lang="en-US"/>
          </a:p>
        </p:txBody>
      </p:sp>
    </p:spTree>
    <p:extLst>
      <p:ext uri="{BB962C8B-B14F-4D97-AF65-F5344CB8AC3E}">
        <p14:creationId xmlns:p14="http://schemas.microsoft.com/office/powerpoint/2010/main" val="1234554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67</a:t>
            </a:fld>
            <a:endParaRPr lang="en-US"/>
          </a:p>
        </p:txBody>
      </p:sp>
    </p:spTree>
    <p:extLst>
      <p:ext uri="{BB962C8B-B14F-4D97-AF65-F5344CB8AC3E}">
        <p14:creationId xmlns:p14="http://schemas.microsoft.com/office/powerpoint/2010/main" val="304310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father of the prodigal son was deeply hurt</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71</a:t>
            </a:fld>
            <a:endParaRPr lang="en-US"/>
          </a:p>
        </p:txBody>
      </p:sp>
    </p:spTree>
    <p:extLst>
      <p:ext uri="{BB962C8B-B14F-4D97-AF65-F5344CB8AC3E}">
        <p14:creationId xmlns:p14="http://schemas.microsoft.com/office/powerpoint/2010/main" val="68765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“Nice sermon, Frauline,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said.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stuck out his hand for her to shake, but she froze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55-56).</a:t>
            </a:r>
            <a:r>
              <a:rPr lang="en-SG">
                <a:effectLst/>
              </a:rPr>
              <a:t> </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72</a:t>
            </a:fld>
            <a:endParaRPr lang="en-US"/>
          </a:p>
        </p:txBody>
      </p:sp>
    </p:spTree>
    <p:extLst>
      <p:ext uri="{BB962C8B-B14F-4D97-AF65-F5344CB8AC3E}">
        <p14:creationId xmlns:p14="http://schemas.microsoft.com/office/powerpoint/2010/main" val="2504408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73</a:t>
            </a:fld>
            <a:endParaRPr lang="en-US"/>
          </a:p>
        </p:txBody>
      </p:sp>
    </p:spTree>
    <p:extLst>
      <p:ext uri="{BB962C8B-B14F-4D97-AF65-F5344CB8AC3E}">
        <p14:creationId xmlns:p14="http://schemas.microsoft.com/office/powerpoint/2010/main" val="1017466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74</a:t>
            </a:fld>
            <a:endParaRPr lang="en-US"/>
          </a:p>
        </p:txBody>
      </p:sp>
    </p:spTree>
    <p:extLst>
      <p:ext uri="{BB962C8B-B14F-4D97-AF65-F5344CB8AC3E}">
        <p14:creationId xmlns:p14="http://schemas.microsoft.com/office/powerpoint/2010/main" val="3400661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75</a:t>
            </a:fld>
            <a:endParaRPr lang="en-US"/>
          </a:p>
        </p:txBody>
      </p:sp>
    </p:spTree>
    <p:extLst>
      <p:ext uri="{BB962C8B-B14F-4D97-AF65-F5344CB8AC3E}">
        <p14:creationId xmlns:p14="http://schemas.microsoft.com/office/powerpoint/2010/main" val="841229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pPr/>
              <a:t>80</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pPr/>
              <a:t>83</a:t>
            </a:fld>
            <a:endParaRPr lang="en-US" sz="1200"/>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Today we will see a very active step, that of </a:t>
            </a:r>
            <a:r>
              <a:rPr lang="en-US" sz="1200" b="1" i="1" kern="1200">
                <a:solidFill>
                  <a:schemeClr val="tx1"/>
                </a:solidFill>
                <a:effectLst/>
                <a:latin typeface="Arial" charset="0"/>
                <a:ea typeface="ＭＳ Ｐゴシック" charset="-128"/>
                <a:cs typeface="ＭＳ Ｐゴシック" charset="-128"/>
              </a:rPr>
              <a:t>how to forgive those who offend us</a:t>
            </a:r>
            <a:r>
              <a:rPr lang="en-US" sz="1200" kern="120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OPTIONAL: Perhaps you wonder what this whole deal about forgiveness is all about.  It might be that you have never experienced God's forgiveness of your own sins so this makes it tough to know how to ask or receive forgiveness on a human level.  God sent His only Son, Jesus Christ, to pay the penalty you deserved for your sins.  He freely offers complete forgiveness to you today, right where you are.  His hand is reaching out to you like Corrie ten Boom's guard, only He's not </a:t>
            </a:r>
            <a:r>
              <a:rPr lang="en-US" sz="1200" i="1" kern="1200">
                <a:solidFill>
                  <a:schemeClr val="tx1"/>
                </a:solidFill>
                <a:effectLst/>
                <a:latin typeface="Arial" charset="0"/>
                <a:ea typeface="ＭＳ Ｐゴシック" charset="-128"/>
                <a:cs typeface="ＭＳ Ｐゴシック" charset="-128"/>
              </a:rPr>
              <a:t>requesting</a:t>
            </a:r>
            <a:r>
              <a:rPr lang="en-US" sz="1200" kern="1200">
                <a:solidFill>
                  <a:schemeClr val="tx1"/>
                </a:solidFill>
                <a:effectLst/>
                <a:latin typeface="Arial" charset="0"/>
                <a:ea typeface="ＭＳ Ｐゴシック" charset="-128"/>
                <a:cs typeface="ＭＳ Ｐゴシック" charset="-128"/>
              </a:rPr>
              <a:t> forgiveness.  He's </a:t>
            </a:r>
            <a:r>
              <a:rPr lang="en-US" sz="1200" i="1" kern="1200">
                <a:solidFill>
                  <a:schemeClr val="tx1"/>
                </a:solidFill>
                <a:effectLst/>
                <a:latin typeface="Arial" charset="0"/>
                <a:ea typeface="ＭＳ Ｐゴシック" charset="-128"/>
                <a:cs typeface="ＭＳ Ｐゴシック" charset="-128"/>
              </a:rPr>
              <a:t>offering</a:t>
            </a:r>
            <a:r>
              <a:rPr lang="en-US" sz="1200" kern="1200">
                <a:solidFill>
                  <a:schemeClr val="tx1"/>
                </a:solidFill>
                <a:effectLst/>
                <a:latin typeface="Arial" charset="0"/>
                <a:ea typeface="ＭＳ Ｐゴシック" charset="-128"/>
                <a:cs typeface="ＭＳ Ｐゴシック" charset="-128"/>
              </a:rPr>
              <a:t> it, along with a brand new kind of life.  I invite you to receive this new life by just silently repeating after me, "Lord, I know I've failed you and need your forgiveness.  Thank you for dying for me.  I receive your free offer of forgiveness right now.”</a:t>
            </a:r>
            <a:endParaRPr lang="en-SG"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"Lord God, oh how we well up with gratitude for your love for us and acceptance of us through Christ.  Thank you for pardoning us completely and setting the example of how we should also forgive one another.  We want to follow those good impulses you've placed in us to do what's right.  Help us to trust in your strength to do what we know we should do.  In the cleansing name of Christ, Amen."</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84</a:t>
            </a:fld>
            <a:endParaRPr lang="en-US"/>
          </a:p>
        </p:txBody>
      </p:sp>
    </p:spTree>
    <p:extLst>
      <p:ext uri="{BB962C8B-B14F-4D97-AF65-F5344CB8AC3E}">
        <p14:creationId xmlns:p14="http://schemas.microsoft.com/office/powerpoint/2010/main" val="4086395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a:solidFill>
                  <a:schemeClr val="tx1"/>
                </a:solidFill>
                <a:effectLst/>
                <a:latin typeface="Arial" charset="0"/>
                <a:ea typeface="ＭＳ Ｐゴシック" charset="-128"/>
                <a:cs typeface="ＭＳ Ｐゴシック" charset="-128"/>
              </a:rPr>
              <a:t> the next four weeks that I preach, we </a:t>
            </a:r>
            <a:r>
              <a:rPr lang="en-US" sz="1200" kern="120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9</a:t>
            </a:fld>
            <a:endParaRPr lang="en-US"/>
          </a:p>
        </p:txBody>
      </p:sp>
    </p:spTree>
    <p:extLst>
      <p:ext uri="{BB962C8B-B14F-4D97-AF65-F5344CB8AC3E}">
        <p14:creationId xmlns:p14="http://schemas.microsoft.com/office/powerpoint/2010/main" val="86816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66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03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290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653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149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329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890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528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7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4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77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5486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6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68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370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31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581612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6029595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48738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343268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98477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443067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387001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2635919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3678244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382921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91692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409391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282048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550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536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220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8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776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31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27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23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158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0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59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97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561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137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029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102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74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084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7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64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81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196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2439195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4169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74905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13563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2281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45669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438158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9287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0522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9824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2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5211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478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57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0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564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7220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4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23971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629943"/>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3435815168"/>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3464927340"/>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4861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6719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7.xml"/><Relationship Id="rId1" Type="http://schemas.openxmlformats.org/officeDocument/2006/relationships/themeOverride" Target="../theme/themeOverride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8.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5.xml"/><Relationship Id="rId1" Type="http://schemas.openxmlformats.org/officeDocument/2006/relationships/themeOverride" Target="../theme/themeOverride9.xml"/><Relationship Id="rId5" Type="http://schemas.openxmlformats.org/officeDocument/2006/relationships/image" Target="../media/image42.emf"/><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1.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4.xml"/><Relationship Id="rId1" Type="http://schemas.openxmlformats.org/officeDocument/2006/relationships/themeOverride" Target="../theme/themeOverride11.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004048" y="2636912"/>
            <a:ext cx="3573091" cy="2757264"/>
          </a:xfrm>
        </p:spPr>
        <p:txBody>
          <a:bodyPr/>
          <a:lstStyle/>
          <a:p>
            <a:pPr algn="ct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تغفر</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أو </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لا تغفر</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3667" name="WordArt 5"/>
          <p:cNvSpPr>
            <a:spLocks noChangeArrowheads="1" noChangeShapeType="1" noTextEdit="1"/>
          </p:cNvSpPr>
          <p:nvPr/>
        </p:nvSpPr>
        <p:spPr bwMode="auto">
          <a:xfrm>
            <a:off x="755576" y="1124744"/>
            <a:ext cx="2743200" cy="990600"/>
          </a:xfrm>
          <a:prstGeom prst="rect">
            <a:avLst/>
          </a:prstGeom>
        </p:spPr>
        <p:txBody>
          <a:bodyPr wrap="none" fromWordArt="1">
            <a:prstTxWarp prst="textPlain">
              <a:avLst>
                <a:gd name="adj" fmla="val 50000"/>
              </a:avLst>
            </a:prstTxWarp>
          </a:bodyPr>
          <a:lstStyle/>
          <a:p>
            <a:pPr algn="ctr"/>
            <a:r>
              <a:rPr lang="ar-JO"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فليمون</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&amp;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3387214833"/>
              </p:ext>
            </p:extLst>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987421"/>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فليمون</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2 يوحنا</a:t>
              </a:r>
              <a:endParaRPr lang="en-US"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3 يوحنا</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يهوذا</a:t>
              </a:r>
              <a:endParaRPr lang="en-US"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ar-JO"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رسائل العهد الجديد</a:t>
            </a:r>
            <a:endParaRPr lang="en-US"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670112552"/>
              </p:ext>
            </p:extLst>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091B8088-5BF7-8D42-8F30-5FDEE52DCD5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412167FD-5F6F-EB4F-B84D-34053C6CAC2E}"/>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فليمون</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DACFA9-294D-FF42-A80B-926F0BED5F99}"/>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2 يوحنا</a:t>
              </a:r>
              <a:endParaRPr lang="en-US"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7E2A2A-54AB-2849-8A29-4A2B2E61E030}"/>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3 يوحنا</a:t>
              </a:r>
              <a:endParaRPr lang="en-US"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CBC414-74B4-B24E-BB05-96FA550CC879}"/>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ar-SA" b="1" dirty="0">
                  <a:solidFill>
                    <a:schemeClr val="bg1"/>
                  </a:solidFill>
                  <a:latin typeface="Arial" panose="020B0604020202020204" pitchFamily="34" charset="0"/>
                  <a:cs typeface="Arial" panose="020B0604020202020204" pitchFamily="34" charset="0"/>
                </a:rPr>
                <a:t>يهوذا</a:t>
              </a:r>
              <a:endParaRPr lang="en-US"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latin typeface="UBS Galatia" charset="0"/>
                <a:cs typeface="Arial" charset="0"/>
              </a:rPr>
              <a:t>Πα</a:t>
            </a:r>
            <a:r>
              <a:rPr lang="en-US" sz="2000" dirty="0" err="1">
                <a:latin typeface="UBS Galatia" charset="0"/>
              </a:rPr>
              <a:t>ῦ</a:t>
            </a:r>
            <a:r>
              <a:rPr lang="en-US" sz="2000" dirty="0" err="1">
                <a:latin typeface="UBS Galatia" charset="0"/>
                <a:cs typeface="Arial" charset="0"/>
              </a:rPr>
              <a:t>λος</a:t>
            </a:r>
            <a:r>
              <a:rPr lang="en-US" sz="2000" dirty="0">
                <a:latin typeface="UBS Galatia" charset="0"/>
                <a:cs typeface="Arial" charset="0"/>
              </a:rPr>
              <a:t> </a:t>
            </a:r>
            <a:r>
              <a:rPr lang="en-US" sz="2000" dirty="0" err="1">
                <a:latin typeface="UBS Galatia" charset="0"/>
                <a:cs typeface="Arial" charset="0"/>
              </a:rPr>
              <a:t>δ</a:t>
            </a:r>
            <a:r>
              <a:rPr lang="en-US" sz="2000" dirty="0" err="1">
                <a:latin typeface="UBS Galatia" charset="0"/>
              </a:rPr>
              <a:t>έ</a:t>
            </a:r>
            <a:r>
              <a:rPr lang="en-US" sz="2000" dirty="0" err="1">
                <a:latin typeface="UBS Galatia" charset="0"/>
                <a:cs typeface="Arial" charset="0"/>
              </a:rPr>
              <a:t>σµιος</a:t>
            </a:r>
            <a:r>
              <a:rPr lang="en-US" sz="2000" dirty="0">
                <a:latin typeface="UBS Galatia" charset="0"/>
                <a:cs typeface="Arial" charset="0"/>
              </a:rPr>
              <a:t> </a:t>
            </a:r>
            <a:r>
              <a:rPr lang="en-US" sz="2000" dirty="0" err="1">
                <a:latin typeface="UBS Galatia" charset="0"/>
                <a:cs typeface="Arial" charset="0"/>
              </a:rPr>
              <a:t>Χριστο</a:t>
            </a:r>
            <a:r>
              <a:rPr lang="en-US" sz="2000" dirty="0" err="1">
                <a:latin typeface="UBS Galatia" charset="0"/>
              </a:rPr>
              <a:t>ῦ</a:t>
            </a:r>
            <a:r>
              <a:rPr lang="en-US" sz="2000" dirty="0">
                <a:latin typeface="UBS Galatia" charset="0"/>
                <a:cs typeface="Arial" charset="0"/>
              </a:rPr>
              <a:t> </a:t>
            </a:r>
            <a:r>
              <a:rPr lang="en-US" sz="2000" dirty="0" err="1">
                <a:latin typeface="UBS Galatia" charset="0"/>
              </a:rPr>
              <a:t>Ἰ</a:t>
            </a:r>
            <a:r>
              <a:rPr lang="en-US" sz="2000" dirty="0" err="1">
                <a:latin typeface="UBS Galatia" charset="0"/>
                <a:cs typeface="Arial" charset="0"/>
              </a:rPr>
              <a:t>ησο</a:t>
            </a:r>
            <a:r>
              <a:rPr lang="en-US" sz="2000" dirty="0" err="1">
                <a:latin typeface="UBS Galatia" charset="0"/>
              </a:rPr>
              <a:t>ῦ</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Τιµ</a:t>
            </a:r>
            <a:r>
              <a:rPr lang="en-US" sz="2000" dirty="0" err="1">
                <a:latin typeface="UBS Galatia" charset="0"/>
              </a:rPr>
              <a:t>ό</a:t>
            </a:r>
            <a:r>
              <a:rPr lang="en-US" sz="2000" dirty="0" err="1">
                <a:latin typeface="UBS Galatia" charset="0"/>
                <a:cs typeface="Arial" charset="0"/>
              </a:rPr>
              <a:t>θεος</a:t>
            </a:r>
            <a:r>
              <a:rPr lang="en-US" sz="2000" dirty="0">
                <a:latin typeface="UBS Galatia" charset="0"/>
                <a:cs typeface="Arial" charset="0"/>
              </a:rPr>
              <a:t> </a:t>
            </a:r>
            <a:r>
              <a:rPr lang="en-US" sz="2000" dirty="0">
                <a:latin typeface="UBS Galatia" charset="0"/>
              </a:rPr>
              <a:t>ὁ</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δελφ</a:t>
            </a:r>
            <a:r>
              <a:rPr lang="en-US" sz="2000" dirty="0" err="1">
                <a:latin typeface="UBS Galatia" charset="0"/>
              </a:rPr>
              <a:t>ὸ</a:t>
            </a:r>
            <a:r>
              <a:rPr lang="en-US" sz="2000" dirty="0" err="1">
                <a:latin typeface="UBS Galatia" charset="0"/>
                <a:cs typeface="Arial" charset="0"/>
              </a:rPr>
              <a:t>ς</a:t>
            </a:r>
            <a:r>
              <a:rPr lang="en-US" sz="2000" dirty="0">
                <a:latin typeface="UBS Galatia" charset="0"/>
                <a:cs typeface="Arial" charset="0"/>
              </a:rPr>
              <a:t> </a:t>
            </a:r>
            <a:r>
              <a:rPr lang="en-US" sz="2000" dirty="0" err="1">
                <a:latin typeface="UBS Galatia" charset="0"/>
                <a:cs typeface="Arial" charset="0"/>
              </a:rPr>
              <a:t>Φιλ</a:t>
            </a:r>
            <a:r>
              <a:rPr lang="en-US" sz="2000" dirty="0" err="1">
                <a:latin typeface="UBS Galatia" charset="0"/>
              </a:rPr>
              <a:t>ή</a:t>
            </a:r>
            <a:r>
              <a:rPr lang="en-US" sz="2000" dirty="0" err="1">
                <a:latin typeface="UBS Galatia" charset="0"/>
                <a:cs typeface="Arial" charset="0"/>
              </a:rPr>
              <a:t>µονι</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ῷ</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γαπητ</a:t>
            </a:r>
            <a:r>
              <a:rPr lang="en-US" sz="2000" dirty="0" err="1">
                <a:latin typeface="UBS Galatia" charset="0"/>
              </a:rPr>
              <a:t>ῷ</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συνεργ</a:t>
            </a:r>
            <a:r>
              <a:rPr lang="en-US" sz="2000" dirty="0" err="1">
                <a:latin typeface="UBS Galatia" charset="0"/>
              </a:rPr>
              <a:t>ῷ</a:t>
            </a:r>
            <a:r>
              <a:rPr lang="en-US" sz="2000" dirty="0">
                <a:latin typeface="UBS Galatia" charset="0"/>
                <a:cs typeface="Arial" charset="0"/>
              </a:rPr>
              <a:t> </a:t>
            </a:r>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dirty="0">
                <a:latin typeface="UBS Galatia" charset="0"/>
                <a:cs typeface="Arial" charset="0"/>
              </a:rPr>
              <a:t> </a:t>
            </a:r>
            <a:r>
              <a:rPr lang="en-US" sz="2000" dirty="0">
                <a:latin typeface="UBS Galatia" charset="0"/>
                <a:cs typeface="Arial" charset="0"/>
              </a:rPr>
              <a:t>κα</a:t>
            </a:r>
            <a:r>
              <a:rPr lang="en-US" sz="2000" dirty="0">
                <a:latin typeface="UBS Galatia" charset="0"/>
              </a:rPr>
              <a:t>ὶ</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πφ</a:t>
            </a:r>
            <a:r>
              <a:rPr lang="en-US" sz="2000" dirty="0" err="1">
                <a:latin typeface="UBS Galatia" charset="0"/>
              </a:rPr>
              <a:t>ίᾳ</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ῇ</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δελφ</a:t>
            </a:r>
            <a:r>
              <a:rPr lang="en-US" sz="2000" dirty="0" err="1">
                <a:latin typeface="UBS Galatia" charset="0"/>
              </a:rPr>
              <a:t>ῇ</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ρχ</a:t>
            </a:r>
            <a:r>
              <a:rPr lang="en-US" sz="2000" dirty="0" err="1">
                <a:latin typeface="UBS Galatia" charset="0"/>
              </a:rPr>
              <a:t>ί</a:t>
            </a:r>
            <a:r>
              <a:rPr lang="en-US" sz="2000" dirty="0" err="1">
                <a:latin typeface="UBS Galatia" charset="0"/>
                <a:cs typeface="Arial" charset="0"/>
              </a:rPr>
              <a:t>ππ</a:t>
            </a:r>
            <a:r>
              <a:rPr lang="en-US" sz="2000" dirty="0" err="1">
                <a:latin typeface="UBS Galatia" charset="0"/>
              </a:rPr>
              <a:t>ῳ</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ῷ</a:t>
            </a:r>
            <a:endParaRPr lang="en-US" sz="2000" dirty="0">
              <a:latin typeface="UBS Galatia" charset="0"/>
              <a:cs typeface="Arial" charset="0"/>
            </a:endParaRPr>
          </a:p>
          <a:p>
            <a:pPr eaLnBrk="1" hangingPunct="1"/>
            <a:r>
              <a:rPr lang="en-US" sz="2000" dirty="0" err="1">
                <a:latin typeface="UBS Galatia" charset="0"/>
                <a:cs typeface="Arial" charset="0"/>
              </a:rPr>
              <a:t>συστρατιωτ</a:t>
            </a:r>
            <a:r>
              <a:rPr lang="en-US" sz="2000" dirty="0" err="1">
                <a:latin typeface="UBS Galatia" charset="0"/>
              </a:rPr>
              <a:t>ῃ</a:t>
            </a:r>
            <a:r>
              <a:rPr lang="en-US" sz="2000" dirty="0">
                <a:latin typeface="UBS Galatia" charset="0"/>
                <a:cs typeface="Arial" charset="0"/>
              </a:rPr>
              <a:t> </a:t>
            </a:r>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ῇ</a:t>
            </a:r>
            <a:r>
              <a:rPr lang="en-US" sz="2000" dirty="0">
                <a:latin typeface="UBS Galatia" charset="0"/>
                <a:cs typeface="Arial" charset="0"/>
              </a:rPr>
              <a:t> </a:t>
            </a:r>
            <a:r>
              <a:rPr lang="en-US" sz="2000" dirty="0" err="1">
                <a:latin typeface="UBS Galatia" charset="0"/>
                <a:cs typeface="Arial" charset="0"/>
              </a:rPr>
              <a:t>κατ</a:t>
            </a:r>
            <a:r>
              <a:rPr lang="en-US" sz="2000" dirty="0">
                <a:latin typeface="UBS Galatia" charset="0"/>
                <a:cs typeface="Arial" charset="0"/>
              </a:rPr>
              <a:t>· </a:t>
            </a:r>
            <a:r>
              <a:rPr lang="en-US" sz="2000" dirty="0" err="1">
                <a:latin typeface="UBS Galatia" charset="0"/>
                <a:cs typeface="Arial" charset="0"/>
              </a:rPr>
              <a:t>ο</a:t>
            </a:r>
            <a:r>
              <a:rPr lang="en-US" sz="2000" dirty="0" err="1">
                <a:latin typeface="UBS Galatia" charset="0"/>
              </a:rPr>
              <a:t>ἶ</a:t>
            </a:r>
            <a:r>
              <a:rPr lang="en-US" sz="2000" dirty="0" err="1">
                <a:latin typeface="UBS Galatia" charset="0"/>
                <a:cs typeface="Arial" charset="0"/>
              </a:rPr>
              <a:t>κ</a:t>
            </a:r>
            <a:r>
              <a:rPr lang="en-US" sz="2000" dirty="0" err="1">
                <a:latin typeface="UBS Galatia" charset="0"/>
              </a:rPr>
              <a:t>ό</a:t>
            </a:r>
            <a:r>
              <a:rPr lang="en-US" sz="2000" dirty="0" err="1">
                <a:latin typeface="UBS Galatia" charset="0"/>
                <a:cs typeface="Arial" charset="0"/>
              </a:rPr>
              <a:t>ν</a:t>
            </a:r>
            <a:r>
              <a:rPr lang="en-US" sz="2000" dirty="0">
                <a:latin typeface="UBS Galatia" charset="0"/>
                <a:cs typeface="Arial" charset="0"/>
              </a:rPr>
              <a:t> σου</a:t>
            </a:r>
          </a:p>
          <a:p>
            <a:pPr eaLnBrk="1" hangingPunct="1"/>
            <a:r>
              <a:rPr lang="en-US" sz="2000" dirty="0" err="1">
                <a:latin typeface="UBS Galatia" charset="0"/>
              </a:rPr>
              <a:t>ἐ</a:t>
            </a:r>
            <a:r>
              <a:rPr lang="en-US" sz="2000" dirty="0" err="1">
                <a:latin typeface="UBS Galatia" charset="0"/>
                <a:cs typeface="Arial" charset="0"/>
              </a:rPr>
              <a:t>κκλησ</a:t>
            </a:r>
            <a:r>
              <a:rPr lang="en-US" sz="2000" dirty="0" err="1">
                <a:latin typeface="UBS Galatia" charset="0"/>
              </a:rPr>
              <a:t>ίᾳ</a:t>
            </a:r>
            <a:endParaRPr lang="en-US" sz="2000" dirty="0">
              <a:latin typeface="UBS Galatia" charset="0"/>
              <a:cs typeface="Arial" charset="0"/>
            </a:endParaRPr>
          </a:p>
          <a:p>
            <a:pPr eaLnBrk="1" hangingPunct="1"/>
            <a:r>
              <a:rPr lang="en-US" sz="2000" dirty="0" err="1">
                <a:latin typeface="UBS Galatia" charset="0"/>
                <a:cs typeface="Arial" charset="0"/>
              </a:rPr>
              <a:t>χ</a:t>
            </a:r>
            <a:r>
              <a:rPr lang="en-US" sz="2000" dirty="0" err="1">
                <a:latin typeface="UBS Galatia" charset="0"/>
              </a:rPr>
              <a:t>ά</a:t>
            </a:r>
            <a:r>
              <a:rPr lang="en-US" sz="2000" dirty="0" err="1">
                <a:latin typeface="UBS Galatia" charset="0"/>
                <a:cs typeface="Arial" charset="0"/>
              </a:rPr>
              <a:t>ρις</a:t>
            </a:r>
            <a:r>
              <a:rPr lang="en-US" sz="2000" dirty="0">
                <a:latin typeface="UBS Galatia" charset="0"/>
                <a:cs typeface="Arial" charset="0"/>
              </a:rPr>
              <a:t> </a:t>
            </a:r>
            <a:r>
              <a:rPr lang="en-US" sz="2000" dirty="0" err="1">
                <a:latin typeface="UBS Galatia" charset="0"/>
              </a:rPr>
              <a:t>ὑ</a:t>
            </a:r>
            <a:r>
              <a:rPr lang="en-US" sz="2000" dirty="0" err="1">
                <a:latin typeface="UBS Galatia" charset="0"/>
                <a:cs typeface="Arial" charset="0"/>
              </a:rPr>
              <a:t>µ</a:t>
            </a:r>
            <a:r>
              <a:rPr lang="en-US" sz="2000" dirty="0" err="1">
                <a:latin typeface="UBS Galatia" charset="0"/>
              </a:rPr>
              <a:t>ῖ</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ε</a:t>
            </a:r>
            <a:r>
              <a:rPr lang="en-US" sz="2000" dirty="0" err="1">
                <a:latin typeface="UBS Galatia" charset="0"/>
              </a:rPr>
              <a:t>ἰ</a:t>
            </a:r>
            <a:r>
              <a:rPr lang="en-US" sz="2000" dirty="0" err="1">
                <a:latin typeface="UBS Galatia" charset="0"/>
                <a:cs typeface="Arial" charset="0"/>
              </a:rPr>
              <a:t>ρ</a:t>
            </a:r>
            <a:r>
              <a:rPr lang="en-US" sz="2000" dirty="0" err="1">
                <a:latin typeface="UBS Galatia" charset="0"/>
              </a:rPr>
              <a:t>ή</a:t>
            </a:r>
            <a:r>
              <a:rPr lang="en-US" sz="2000" dirty="0" err="1">
                <a:latin typeface="UBS Galatia" charset="0"/>
                <a:cs typeface="Arial" charset="0"/>
              </a:rPr>
              <a:t>νη</a:t>
            </a:r>
            <a:r>
              <a:rPr lang="en-US" sz="2000" dirty="0">
                <a:latin typeface="UBS Galatia" charset="0"/>
                <a:cs typeface="Arial" charset="0"/>
              </a:rPr>
              <a:t> </a:t>
            </a:r>
            <a:r>
              <a:rPr lang="en-US" sz="2000" dirty="0">
                <a:latin typeface="UBS Galatia" charset="0"/>
              </a:rPr>
              <a:t>ἀ</a:t>
            </a:r>
            <a:r>
              <a:rPr lang="en-US" sz="2000" dirty="0">
                <a:latin typeface="UBS Galatia" charset="0"/>
                <a:cs typeface="Arial" charset="0"/>
              </a:rPr>
              <a:t>π</a:t>
            </a:r>
            <a:r>
              <a:rPr lang="en-US" sz="2000" dirty="0">
                <a:latin typeface="UBS Galatia" charset="0"/>
              </a:rPr>
              <a:t>ὸ</a:t>
            </a:r>
            <a:r>
              <a:rPr lang="en-US" sz="2000" dirty="0">
                <a:latin typeface="UBS Galatia" charset="0"/>
                <a:cs typeface="Arial" charset="0"/>
              </a:rPr>
              <a:t> </a:t>
            </a:r>
            <a:r>
              <a:rPr lang="en-US" sz="2000" dirty="0" err="1">
                <a:latin typeface="UBS Galatia" charset="0"/>
                <a:cs typeface="Arial" charset="0"/>
              </a:rPr>
              <a:t>θεο</a:t>
            </a:r>
            <a:r>
              <a:rPr lang="en-US" sz="2000" dirty="0" err="1">
                <a:latin typeface="UBS Galatia" charset="0"/>
              </a:rPr>
              <a:t>ῦ</a:t>
            </a:r>
            <a:r>
              <a:rPr lang="en-US" sz="2000" dirty="0">
                <a:latin typeface="UBS Galatia" charset="0"/>
                <a:cs typeface="Arial" charset="0"/>
              </a:rPr>
              <a:t> </a:t>
            </a:r>
            <a:r>
              <a:rPr lang="en-US" sz="2000" dirty="0" err="1">
                <a:latin typeface="UBS Galatia" charset="0"/>
                <a:cs typeface="Arial" charset="0"/>
              </a:rPr>
              <a:t>πατρ</a:t>
            </a:r>
            <a:r>
              <a:rPr lang="en-US" sz="2000" dirty="0" err="1">
                <a:latin typeface="UBS Galatia" charset="0"/>
              </a:rPr>
              <a:t>ὸ</a:t>
            </a:r>
            <a:r>
              <a:rPr lang="en-US" sz="2000" dirty="0" err="1">
                <a:latin typeface="UBS Galatia" charset="0"/>
                <a:cs typeface="Arial" charset="0"/>
              </a:rPr>
              <a:t>ς</a:t>
            </a:r>
            <a:endParaRPr lang="en-US" sz="2000" dirty="0">
              <a:latin typeface="UBS Galatia" charset="0"/>
              <a:cs typeface="Arial" charset="0"/>
            </a:endParaRPr>
          </a:p>
          <a:p>
            <a:pPr eaLnBrk="1" hangingPunct="1"/>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κυρ</a:t>
            </a:r>
            <a:r>
              <a:rPr lang="en-US" sz="2000" dirty="0" err="1">
                <a:latin typeface="UBS Galatia" charset="0"/>
              </a:rPr>
              <a:t>ί</a:t>
            </a:r>
            <a:r>
              <a:rPr lang="en-US" sz="2000" dirty="0" err="1">
                <a:latin typeface="UBS Galatia" charset="0"/>
                <a:cs typeface="Arial" charset="0"/>
              </a:rPr>
              <a:t>ου</a:t>
            </a:r>
            <a:r>
              <a:rPr lang="en-US" sz="2000" dirty="0">
                <a:latin typeface="UBS Galatia" charset="0"/>
                <a:cs typeface="Arial" charset="0"/>
              </a:rPr>
              <a:t> </a:t>
            </a:r>
            <a:r>
              <a:rPr lang="en-US" sz="2000" dirty="0" err="1">
                <a:latin typeface="UBS Galatia" charset="0"/>
              </a:rPr>
              <a:t>Ἰ</a:t>
            </a:r>
            <a:r>
              <a:rPr lang="en-US" sz="2000" dirty="0" err="1">
                <a:latin typeface="UBS Galatia" charset="0"/>
                <a:cs typeface="Arial" charset="0"/>
              </a:rPr>
              <a:t>ησο</a:t>
            </a:r>
            <a:r>
              <a:rPr lang="en-US" sz="2000" dirty="0" err="1">
                <a:latin typeface="UBS Galatia" charset="0"/>
              </a:rPr>
              <a:t>ῦ</a:t>
            </a:r>
            <a:r>
              <a:rPr lang="en-US" sz="2000" dirty="0">
                <a:latin typeface="UBS Galatia" charset="0"/>
                <a:cs typeface="Arial" charset="0"/>
              </a:rPr>
              <a:t> </a:t>
            </a:r>
            <a:r>
              <a:rPr lang="en-US" sz="2000" dirty="0" err="1">
                <a:latin typeface="UBS Galatia" charset="0"/>
                <a:cs typeface="Arial" charset="0"/>
              </a:rPr>
              <a:t>Χριστο</a:t>
            </a:r>
            <a:r>
              <a:rPr lang="en-US" sz="2000" dirty="0" err="1">
                <a:latin typeface="UBS Galatia" charset="0"/>
              </a:rPr>
              <a:t>ῦ</a:t>
            </a:r>
            <a:r>
              <a:rPr lang="en-US" sz="2000" dirty="0">
                <a:latin typeface="UBS Galatia" charset="0"/>
                <a:cs typeface="Arial" charset="0"/>
              </a:rPr>
              <a:t>.</a:t>
            </a:r>
          </a:p>
        </p:txBody>
      </p:sp>
      <p:sp>
        <p:nvSpPr>
          <p:cNvPr id="23557" name="Text Box 5"/>
          <p:cNvSpPr txBox="1">
            <a:spLocks noChangeArrowheads="1"/>
          </p:cNvSpPr>
          <p:nvPr/>
        </p:nvSpPr>
        <p:spPr bwMode="auto">
          <a:xfrm rot="639179">
            <a:off x="2558377" y="571273"/>
            <a:ext cx="124585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SA" sz="5400" b="1" dirty="0">
                <a:latin typeface="Garamond" charset="0"/>
                <a:cs typeface="Arial" charset="0"/>
              </a:rPr>
              <a:t>روما</a:t>
            </a:r>
            <a:endParaRPr lang="en-US" sz="5400" b="1" dirty="0">
              <a:latin typeface="Garamond" charset="0"/>
              <a:cs typeface="Arial" charset="0"/>
            </a:endParaRPr>
          </a:p>
        </p:txBody>
      </p:sp>
      <p:sp>
        <p:nvSpPr>
          <p:cNvPr id="23558" name="Text Box 6"/>
          <p:cNvSpPr txBox="1">
            <a:spLocks noChangeArrowheads="1"/>
          </p:cNvSpPr>
          <p:nvPr/>
        </p:nvSpPr>
        <p:spPr bwMode="auto">
          <a:xfrm>
            <a:off x="228600" y="5181600"/>
            <a:ext cx="4038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800" b="1" dirty="0">
                <a:solidFill>
                  <a:schemeClr val="bg1"/>
                </a:solidFill>
                <a:cs typeface="Arial" charset="0"/>
              </a:rPr>
              <a:t>بطاقة بريدية </a:t>
            </a:r>
          </a:p>
          <a:p>
            <a:pPr algn="ctr" eaLnBrk="1" hangingPunct="1"/>
            <a:r>
              <a:rPr lang="ar-JO" sz="4800" b="1" dirty="0">
                <a:solidFill>
                  <a:schemeClr val="bg1"/>
                </a:solidFill>
                <a:cs typeface="Arial" charset="0"/>
              </a:rPr>
              <a:t>إلى فليمون</a:t>
            </a:r>
            <a:endParaRPr lang="en-US" sz="4800"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856454"/>
            <a:ext cx="9144000" cy="5940088"/>
          </a:xfrm>
          <a:prstGeom prst="rect">
            <a:avLst/>
          </a:prstGeom>
          <a:solidFill>
            <a:srgbClr val="E2C877"/>
          </a:solidFill>
          <a:ln w="9525">
            <a:solidFill>
              <a:schemeClr val="tx1"/>
            </a:solidFill>
            <a:miter lim="800000"/>
            <a:headEnd/>
            <a:tailEnd/>
          </a:ln>
        </p:spPr>
        <p:txBody>
          <a:bodyPr lIns="0" rIns="0" anchor="ctr">
            <a:spAutoFit/>
          </a:bodyPr>
          <a:lstStyle/>
          <a:p>
            <a:pPr algn="ctr" rtl="1"/>
            <a:r>
              <a:rPr lang="ar-SA" sz="2000" dirty="0">
                <a:latin typeface="Arial" panose="020B0604020202020204" pitchFamily="34" charset="0"/>
                <a:cs typeface="Arial" panose="020B0604020202020204" pitchFamily="34" charset="0"/>
              </a:rPr>
              <a:t>رِسَالَةُ بُولُسَ الرَّسُولِ إِلَى فِلِيمُونَ</a:t>
            </a:r>
            <a:endParaRPr lang="en-US" sz="2000" dirty="0">
              <a:latin typeface="Arial" panose="020B0604020202020204" pitchFamily="34" charset="0"/>
              <a:cs typeface="Arial" panose="020B0604020202020204" pitchFamily="34" charset="0"/>
            </a:endParaRPr>
          </a:p>
          <a:p>
            <a:pPr algn="ctr" rtl="1"/>
            <a:r>
              <a:rPr lang="en-US" sz="2000" dirty="0">
                <a:latin typeface="Arial" panose="020B0604020202020204" pitchFamily="34" charset="0"/>
                <a:cs typeface="Arial" panose="020B0604020202020204" pitchFamily="34" charset="0"/>
              </a:rPr>
              <a:t> </a:t>
            </a:r>
          </a:p>
          <a:p>
            <a:pPr algn="ctr" rtl="1"/>
            <a:r>
              <a:rPr lang="ar-SA" sz="2000" baseline="30000" dirty="0">
                <a:latin typeface="Arial" panose="020B0604020202020204" pitchFamily="34" charset="0"/>
                <a:cs typeface="Arial" panose="020B0604020202020204" pitchFamily="34" charset="0"/>
              </a:rPr>
              <a:t>1</a:t>
            </a:r>
            <a:r>
              <a:rPr lang="ar-SA" sz="2000" dirty="0">
                <a:latin typeface="Arial" panose="020B0604020202020204" pitchFamily="34" charset="0"/>
                <a:cs typeface="Arial" panose="020B0604020202020204" pitchFamily="34" charset="0"/>
              </a:rPr>
              <a:t>بُولُسُ، أَسِيرُ يَسُوعَ الْمَسِيحِ، وَتِيمُوثَاوُسُ الأَخُ، إِلَى فِلِيمُونَ الْمَحْبُوبِ وَالْعَامِلِ مَعَنَا، </a:t>
            </a:r>
            <a:r>
              <a:rPr lang="ar-SA" sz="2000" baseline="30000" dirty="0">
                <a:latin typeface="Arial" panose="020B0604020202020204" pitchFamily="34" charset="0"/>
                <a:cs typeface="Arial" panose="020B0604020202020204" pitchFamily="34" charset="0"/>
              </a:rPr>
              <a:t>2</a:t>
            </a:r>
            <a:r>
              <a:rPr lang="ar-SA" sz="2000" dirty="0">
                <a:latin typeface="Arial" panose="020B0604020202020204" pitchFamily="34" charset="0"/>
                <a:cs typeface="Arial" panose="020B0604020202020204" pitchFamily="34" charset="0"/>
              </a:rPr>
              <a:t>وَإِلَى أَبْفِيَّةَ الْمَحْبُوبَةِ، وَأَرْخِبُّسَ الْمُتَجَنِّدِ مَعَنَا، وَإِلَى الْكَنِيسَةِ الَّتِي فِي بَيْتِكَ: </a:t>
            </a:r>
            <a:r>
              <a:rPr lang="ar-SA" sz="2000" baseline="30000" dirty="0">
                <a:latin typeface="Arial" panose="020B0604020202020204" pitchFamily="34" charset="0"/>
                <a:cs typeface="Arial" panose="020B0604020202020204" pitchFamily="34" charset="0"/>
              </a:rPr>
              <a:t>3</a:t>
            </a:r>
            <a:r>
              <a:rPr lang="ar-SA" sz="2000" dirty="0">
                <a:latin typeface="Arial" panose="020B0604020202020204" pitchFamily="34" charset="0"/>
                <a:cs typeface="Arial" panose="020B0604020202020204" pitchFamily="34" charset="0"/>
              </a:rPr>
              <a:t>نِعْمَةٌ لَكُمْ وَسَلاَمٌ مِنَ اللهِ أَبِينَا وَالرَّبِّ يَسُوعَ الْمَسِيحِ.</a:t>
            </a:r>
            <a:endParaRPr lang="en-US" sz="2000" dirty="0">
              <a:latin typeface="Arial" panose="020B0604020202020204" pitchFamily="34" charset="0"/>
              <a:cs typeface="Arial" panose="020B0604020202020204" pitchFamily="34" charset="0"/>
            </a:endParaRPr>
          </a:p>
          <a:p>
            <a:pPr algn="ctr" rtl="1"/>
            <a:r>
              <a:rPr lang="ar-SA" sz="2000" baseline="30000" dirty="0">
                <a:latin typeface="Arial" panose="020B0604020202020204" pitchFamily="34" charset="0"/>
                <a:cs typeface="Arial" panose="020B0604020202020204" pitchFamily="34" charset="0"/>
              </a:rPr>
              <a:t>4</a:t>
            </a:r>
            <a:r>
              <a:rPr lang="ar-SA" sz="2000" dirty="0">
                <a:latin typeface="Arial" panose="020B0604020202020204" pitchFamily="34" charset="0"/>
                <a:cs typeface="Arial" panose="020B0604020202020204" pitchFamily="34" charset="0"/>
              </a:rPr>
              <a:t>أَشْكُرُ إِلهِي كُلَّ حِينٍ ذَاكِرًا إِيَّاكَ فِي صَلَوَاتِي، </a:t>
            </a:r>
            <a:r>
              <a:rPr lang="ar-SA" sz="2000" baseline="30000" dirty="0">
                <a:latin typeface="Arial" panose="020B0604020202020204" pitchFamily="34" charset="0"/>
                <a:cs typeface="Arial" panose="020B0604020202020204" pitchFamily="34" charset="0"/>
              </a:rPr>
              <a:t>5</a:t>
            </a:r>
            <a:r>
              <a:rPr lang="ar-SA" sz="2000" dirty="0">
                <a:latin typeface="Arial" panose="020B0604020202020204" pitchFamily="34" charset="0"/>
                <a:cs typeface="Arial" panose="020B0604020202020204" pitchFamily="34" charset="0"/>
              </a:rPr>
              <a:t>سَامِعًا بِمَحَبَّتِكَ، وَالإِيمَانِ الَّذِي لَكَ نَحْوَ الرَّبِّ يَسُوعَ، وَلِجَمِيعِ الْقِدِّيسِينَ، </a:t>
            </a:r>
            <a:r>
              <a:rPr lang="ar-SA" sz="2000" baseline="30000" dirty="0">
                <a:latin typeface="Arial" panose="020B0604020202020204" pitchFamily="34" charset="0"/>
                <a:cs typeface="Arial" panose="020B0604020202020204" pitchFamily="34" charset="0"/>
              </a:rPr>
              <a:t>6</a:t>
            </a:r>
            <a:r>
              <a:rPr lang="ar-SA" sz="2000" dirty="0">
                <a:latin typeface="Arial" panose="020B0604020202020204" pitchFamily="34" charset="0"/>
                <a:cs typeface="Arial" panose="020B0604020202020204" pitchFamily="34" charset="0"/>
              </a:rPr>
              <a:t>لِكَيْ تَكُونَ شَرِكَةُ إِيمَانِكَ فَعَّالَةً فِي مَعْرِفَةِ كُلِّ الصَّلاَحِ الَّذِي فِيكُمْ لأَجْلِ الْمَسِيحِ يَسُوعَ. </a:t>
            </a:r>
            <a:r>
              <a:rPr lang="ar-SA" sz="2000" baseline="30000" dirty="0">
                <a:latin typeface="Arial" panose="020B0604020202020204" pitchFamily="34" charset="0"/>
                <a:cs typeface="Arial" panose="020B0604020202020204" pitchFamily="34" charset="0"/>
              </a:rPr>
              <a:t>7</a:t>
            </a:r>
            <a:r>
              <a:rPr lang="ar-SA" sz="2000" dirty="0">
                <a:latin typeface="Arial" panose="020B0604020202020204" pitchFamily="34" charset="0"/>
                <a:cs typeface="Arial" panose="020B0604020202020204" pitchFamily="34" charset="0"/>
              </a:rPr>
              <a:t>لأَنَّ لَنَا فَرَحًا كَثِيرًا وَتَعْزِيَةً بِسَبَبِ مَحَبَّتِكَ، لأَنَّ أَحْشَاءَ الْقِدِّيسِينَ قَدِ اسْتَرَاحَتْ بِكَ أَيُّهَا الأَخُ.</a:t>
            </a:r>
            <a:endParaRPr lang="en-US" sz="2000" dirty="0">
              <a:latin typeface="Arial" panose="020B0604020202020204" pitchFamily="34" charset="0"/>
              <a:cs typeface="Arial" panose="020B0604020202020204" pitchFamily="34" charset="0"/>
            </a:endParaRPr>
          </a:p>
          <a:p>
            <a:pPr algn="ctr" rtl="1"/>
            <a:r>
              <a:rPr lang="ar-SA" sz="2000" baseline="30000" dirty="0">
                <a:latin typeface="Arial" panose="020B0604020202020204" pitchFamily="34" charset="0"/>
                <a:cs typeface="Arial" panose="020B0604020202020204" pitchFamily="34" charset="0"/>
              </a:rPr>
              <a:t>8</a:t>
            </a:r>
            <a:r>
              <a:rPr lang="ar-SA" sz="2000" dirty="0">
                <a:latin typeface="Arial" panose="020B0604020202020204" pitchFamily="34" charset="0"/>
                <a:cs typeface="Arial" panose="020B0604020202020204" pitchFamily="34" charset="0"/>
              </a:rPr>
              <a:t>لِذلِكَ، وَإِنْ كَانَ لِي بِالْمَسِيحِ ثِقَةٌ كَثِيرَةٌ أَنْ آمُرَكَ بِمَا يَلِيقُ، </a:t>
            </a:r>
            <a:r>
              <a:rPr lang="ar-SA" sz="2000" baseline="30000" dirty="0">
                <a:latin typeface="Arial" panose="020B0604020202020204" pitchFamily="34" charset="0"/>
                <a:cs typeface="Arial" panose="020B0604020202020204" pitchFamily="34" charset="0"/>
              </a:rPr>
              <a:t>9</a:t>
            </a:r>
            <a:r>
              <a:rPr lang="ar-SA" sz="2000" dirty="0">
                <a:latin typeface="Arial" panose="020B0604020202020204" pitchFamily="34" charset="0"/>
                <a:cs typeface="Arial" panose="020B0604020202020204" pitchFamily="34" charset="0"/>
              </a:rPr>
              <a:t>مِنْ أَجْلِ الْمَحَبَّةِ، أَطْلُبُ بِالْحَرِيِّ­ إِذْ أَنَا إِنْسَانٌ هكَذَا نَظِيرُ بُولُسَ الشَّيْخِ، وَالآنَ أَسِيرُ يَسُوعَ الْمَسِيحِ أَيْضًا ­ </a:t>
            </a:r>
            <a:r>
              <a:rPr lang="ar-SA" sz="2000" baseline="30000" dirty="0">
                <a:latin typeface="Arial" panose="020B0604020202020204" pitchFamily="34" charset="0"/>
                <a:cs typeface="Arial" panose="020B0604020202020204" pitchFamily="34" charset="0"/>
              </a:rPr>
              <a:t>10</a:t>
            </a:r>
            <a:r>
              <a:rPr lang="ar-SA" sz="2000" dirty="0">
                <a:latin typeface="Arial" panose="020B0604020202020204" pitchFamily="34" charset="0"/>
                <a:cs typeface="Arial" panose="020B0604020202020204" pitchFamily="34" charset="0"/>
              </a:rPr>
              <a:t>أَطْلُبُ إِلَيْكَ لأَجْلِ ابْنِي أُنِسِيمُسَ، الَّذِي وَلَدْتُهُ فِي قُيُودِي، </a:t>
            </a:r>
            <a:r>
              <a:rPr lang="ar-SA" sz="2000" baseline="30000" dirty="0">
                <a:latin typeface="Arial" panose="020B0604020202020204" pitchFamily="34" charset="0"/>
                <a:cs typeface="Arial" panose="020B0604020202020204" pitchFamily="34" charset="0"/>
              </a:rPr>
              <a:t>11</a:t>
            </a:r>
            <a:r>
              <a:rPr lang="ar-SA" sz="2000" dirty="0">
                <a:latin typeface="Arial" panose="020B0604020202020204" pitchFamily="34" charset="0"/>
                <a:cs typeface="Arial" panose="020B0604020202020204" pitchFamily="34" charset="0"/>
              </a:rPr>
              <a:t>الَّذِي كَانَ قَبْلاً غَيْرَ نَافِعٍ لَكَ، وَلكِنَّهُ الآنَ نَافِعٌ لَكَ وَلِي، </a:t>
            </a:r>
            <a:r>
              <a:rPr lang="ar-SA" sz="2000" baseline="30000" dirty="0">
                <a:latin typeface="Arial" panose="020B0604020202020204" pitchFamily="34" charset="0"/>
                <a:cs typeface="Arial" panose="020B0604020202020204" pitchFamily="34" charset="0"/>
              </a:rPr>
              <a:t>12</a:t>
            </a:r>
            <a:r>
              <a:rPr lang="ar-SA" sz="2000" dirty="0">
                <a:latin typeface="Arial" panose="020B0604020202020204" pitchFamily="34" charset="0"/>
                <a:cs typeface="Arial" panose="020B0604020202020204" pitchFamily="34" charset="0"/>
              </a:rPr>
              <a:t>الَّذِي رَدَدْتُهُ. فَاقْبَلْهُ، الَّذِي هُوَ أَحْشَائِي. </a:t>
            </a:r>
            <a:r>
              <a:rPr lang="ar-SA" sz="2000" baseline="30000" dirty="0">
                <a:latin typeface="Arial" panose="020B0604020202020204" pitchFamily="34" charset="0"/>
                <a:cs typeface="Arial" panose="020B0604020202020204" pitchFamily="34" charset="0"/>
              </a:rPr>
              <a:t>13</a:t>
            </a:r>
            <a:r>
              <a:rPr lang="ar-SA" sz="2000" dirty="0">
                <a:latin typeface="Arial" panose="020B0604020202020204" pitchFamily="34" charset="0"/>
                <a:cs typeface="Arial" panose="020B0604020202020204" pitchFamily="34" charset="0"/>
              </a:rPr>
              <a:t>الَّذِي كُنْتُ أَشَاءُ أَنْ أُمْسِكَهُ عِنْدِي لِكَيْ يَخْدِمَنِي عِوَضًا عَنْكَ فِي قُيُودِ الإِنْجِيلِ ، </a:t>
            </a:r>
            <a:r>
              <a:rPr lang="ar-SA" sz="2000" baseline="30000" dirty="0">
                <a:latin typeface="Arial" panose="020B0604020202020204" pitchFamily="34" charset="0"/>
                <a:cs typeface="Arial" panose="020B0604020202020204" pitchFamily="34" charset="0"/>
              </a:rPr>
              <a:t>14</a:t>
            </a:r>
            <a:r>
              <a:rPr lang="ar-SA" sz="2000" dirty="0">
                <a:latin typeface="Arial" panose="020B0604020202020204" pitchFamily="34" charset="0"/>
                <a:cs typeface="Arial" panose="020B0604020202020204" pitchFamily="34" charset="0"/>
              </a:rPr>
              <a:t>وَلكِنْ بِدُونِ رَأْيِكَ لَمْ أُرِدْ أَنْ أَفْعَلَ شَيْئًا، لِكَيْ لاَ يَكُونَ خَيْرُكَ كَأَنَّهُ عَلَى سَبِيلِ الاضْطِرَارِ بَلْ عَلَى سَبِيلِ الاخْتِيَارِ. </a:t>
            </a:r>
            <a:r>
              <a:rPr lang="ar-SA" sz="2000" baseline="30000" dirty="0">
                <a:latin typeface="Arial" panose="020B0604020202020204" pitchFamily="34" charset="0"/>
                <a:cs typeface="Arial" panose="020B0604020202020204" pitchFamily="34" charset="0"/>
              </a:rPr>
              <a:t>15</a:t>
            </a:r>
            <a:r>
              <a:rPr lang="ar-SA" sz="2000" dirty="0">
                <a:latin typeface="Arial" panose="020B0604020202020204" pitchFamily="34" charset="0"/>
                <a:cs typeface="Arial" panose="020B0604020202020204" pitchFamily="34" charset="0"/>
              </a:rPr>
              <a:t>لأَنَّهُ رُبَّمَا لأَجْلِ هذَا افْتَرَقَ عَنْكَ إِلَى سَاعَةٍ، لِكَيْ يَكُونَ لَكَ إِلَى الأَبَدِ، </a:t>
            </a:r>
            <a:r>
              <a:rPr lang="ar-SA" sz="2000" baseline="30000" dirty="0">
                <a:latin typeface="Arial" panose="020B0604020202020204" pitchFamily="34" charset="0"/>
                <a:cs typeface="Arial" panose="020B0604020202020204" pitchFamily="34" charset="0"/>
              </a:rPr>
              <a:t>16</a:t>
            </a:r>
            <a:r>
              <a:rPr lang="ar-SA" sz="2000" dirty="0">
                <a:latin typeface="Arial" panose="020B0604020202020204" pitchFamily="34" charset="0"/>
                <a:cs typeface="Arial" panose="020B0604020202020204" pitchFamily="34" charset="0"/>
              </a:rPr>
              <a:t>لاَ كَعَبْدٍ فِي مَا بَعْدُ، بَلْ أَفْضَلَ مِنْ عَبْدٍ: أَخًا مَحْبُوبًا، وَلاَ سِيَّمَا إِلَيَّ، فَكَمْ بِالْحَرِيِّ إِلَيْكَ فِي الْجَسَدِ وَالرَّبِّ جَمِيعًا! </a:t>
            </a:r>
            <a:r>
              <a:rPr lang="ar-SA" sz="2000" baseline="30000" dirty="0">
                <a:latin typeface="Arial" panose="020B0604020202020204" pitchFamily="34" charset="0"/>
                <a:cs typeface="Arial" panose="020B0604020202020204" pitchFamily="34" charset="0"/>
              </a:rPr>
              <a:t>17</a:t>
            </a:r>
            <a:r>
              <a:rPr lang="ar-SA" sz="2000" dirty="0">
                <a:latin typeface="Arial" panose="020B0604020202020204" pitchFamily="34" charset="0"/>
                <a:cs typeface="Arial" panose="020B0604020202020204" pitchFamily="34" charset="0"/>
              </a:rPr>
              <a:t>فَإِنْ كُنْتَ تَحْسِبُنِي شَرِيكًا، فَاقْبَلْهُ نَظِيرِي. </a:t>
            </a:r>
            <a:r>
              <a:rPr lang="ar-SA" sz="2000" baseline="30000" dirty="0">
                <a:latin typeface="Arial" panose="020B0604020202020204" pitchFamily="34" charset="0"/>
                <a:cs typeface="Arial" panose="020B0604020202020204" pitchFamily="34" charset="0"/>
              </a:rPr>
              <a:t>18</a:t>
            </a:r>
            <a:r>
              <a:rPr lang="ar-SA" sz="2000" dirty="0">
                <a:latin typeface="Arial" panose="020B0604020202020204" pitchFamily="34" charset="0"/>
                <a:cs typeface="Arial" panose="020B0604020202020204" pitchFamily="34" charset="0"/>
              </a:rPr>
              <a:t>ثُمَّ إِنْ كَانَ قَدْ ظَلَمَكَ بِشَيْءٍ، أَوْ لَكَ عَلَيْهِ دَيْنٌ، فَاحْسِبْ ذلِكَ عَلَيَّ. </a:t>
            </a:r>
            <a:r>
              <a:rPr lang="ar-SA" sz="2000" baseline="30000" dirty="0">
                <a:latin typeface="Arial" panose="020B0604020202020204" pitchFamily="34" charset="0"/>
                <a:cs typeface="Arial" panose="020B0604020202020204" pitchFamily="34" charset="0"/>
              </a:rPr>
              <a:t>19</a:t>
            </a:r>
            <a:r>
              <a:rPr lang="ar-SA" sz="2000" dirty="0">
                <a:latin typeface="Arial" panose="020B0604020202020204" pitchFamily="34" charset="0"/>
                <a:cs typeface="Arial" panose="020B0604020202020204" pitchFamily="34" charset="0"/>
              </a:rPr>
              <a:t>أَنَا بُولُسَ كَتَبْتُ بِيَدِي: أَنَا أُوفِي. حَتَّى لاَ أَقُولُ لَكَ إِنَّكَ مَدْيُونٌ لِي بِنَفْسِكَ أَيْضًا. </a:t>
            </a:r>
            <a:r>
              <a:rPr lang="ar-SA" sz="2000" baseline="30000" dirty="0">
                <a:latin typeface="Arial" panose="020B0604020202020204" pitchFamily="34" charset="0"/>
                <a:cs typeface="Arial" panose="020B0604020202020204" pitchFamily="34" charset="0"/>
              </a:rPr>
              <a:t>20</a:t>
            </a:r>
            <a:r>
              <a:rPr lang="ar-SA" sz="2000" dirty="0">
                <a:latin typeface="Arial" panose="020B0604020202020204" pitchFamily="34" charset="0"/>
                <a:cs typeface="Arial" panose="020B0604020202020204" pitchFamily="34" charset="0"/>
              </a:rPr>
              <a:t>نَعَمْ أَيُّهَا الأَخُ، لِيَكُنْ لِي فَرَحٌ بِكَ فِي الرَّبِّ. أَرِحْ أَحْشَائِي فِي الرَّبِّ. </a:t>
            </a:r>
            <a:r>
              <a:rPr lang="ar-SA" sz="2000" baseline="30000" dirty="0">
                <a:latin typeface="Arial" panose="020B0604020202020204" pitchFamily="34" charset="0"/>
                <a:cs typeface="Arial" panose="020B0604020202020204" pitchFamily="34" charset="0"/>
              </a:rPr>
              <a:t>21</a:t>
            </a:r>
            <a:r>
              <a:rPr lang="ar-SA" sz="2000" dirty="0">
                <a:latin typeface="Arial" panose="020B0604020202020204" pitchFamily="34" charset="0"/>
                <a:cs typeface="Arial" panose="020B0604020202020204" pitchFamily="34" charset="0"/>
              </a:rPr>
              <a:t>إِذْ أَنَا وَاثِقٌ بِإِطَاعَتِكَ، كَتَبْتُ إِلَيْكَ، عَالِمًا أَنَّكَ تَفْعَلُ أَيْضًا أَكْثَرَ مِمَّا أَقُولُ.</a:t>
            </a:r>
            <a:endParaRPr lang="en-US" sz="2000" dirty="0">
              <a:latin typeface="Arial" panose="020B0604020202020204" pitchFamily="34" charset="0"/>
              <a:cs typeface="Arial" panose="020B0604020202020204" pitchFamily="34" charset="0"/>
            </a:endParaRPr>
          </a:p>
          <a:p>
            <a:pPr algn="ctr" rtl="1"/>
            <a:r>
              <a:rPr lang="ar-SA" sz="2000" baseline="30000" dirty="0">
                <a:latin typeface="Arial" panose="020B0604020202020204" pitchFamily="34" charset="0"/>
                <a:cs typeface="Arial" panose="020B0604020202020204" pitchFamily="34" charset="0"/>
              </a:rPr>
              <a:t>22</a:t>
            </a:r>
            <a:r>
              <a:rPr lang="ar-SA" sz="2000" dirty="0">
                <a:latin typeface="Arial" panose="020B0604020202020204" pitchFamily="34" charset="0"/>
                <a:cs typeface="Arial" panose="020B0604020202020204" pitchFamily="34" charset="0"/>
              </a:rPr>
              <a:t>وَمَعَ هذَا، أَعْدِدْ لِي أَيْضًا مَنْزِلاً، لأَنِّي أَرْجُو أَنَّنِي بِصَلَوَاتِكُمْ سَأُوهَبُ لَكُمْ.</a:t>
            </a:r>
            <a:endParaRPr lang="en-US" sz="2000" dirty="0">
              <a:latin typeface="Arial" panose="020B0604020202020204" pitchFamily="34" charset="0"/>
              <a:cs typeface="Arial" panose="020B0604020202020204" pitchFamily="34" charset="0"/>
            </a:endParaRPr>
          </a:p>
          <a:p>
            <a:pPr algn="ctr"/>
            <a:r>
              <a:rPr lang="ar-SA" sz="2000" baseline="30000" dirty="0">
                <a:latin typeface="Arial" panose="020B0604020202020204" pitchFamily="34" charset="0"/>
                <a:cs typeface="Arial" panose="020B0604020202020204" pitchFamily="34" charset="0"/>
              </a:rPr>
              <a:t>23</a:t>
            </a:r>
            <a:r>
              <a:rPr lang="ar-SA" sz="2000" dirty="0">
                <a:latin typeface="Arial" panose="020B0604020202020204" pitchFamily="34" charset="0"/>
                <a:cs typeface="Arial" panose="020B0604020202020204" pitchFamily="34" charset="0"/>
              </a:rPr>
              <a:t>يُسَلِّمُ عَلَيْكَ أَبَفْرَاسُ الْمَأْسُورُ مَعِي فِي الْمَسِيحِ يَسُوعَ، </a:t>
            </a:r>
            <a:r>
              <a:rPr lang="ar-SA" sz="2000" baseline="30000" dirty="0">
                <a:latin typeface="Arial" panose="020B0604020202020204" pitchFamily="34" charset="0"/>
                <a:cs typeface="Arial" panose="020B0604020202020204" pitchFamily="34" charset="0"/>
              </a:rPr>
              <a:t>24</a:t>
            </a:r>
            <a:r>
              <a:rPr lang="ar-SA" sz="2000" dirty="0">
                <a:latin typeface="Arial" panose="020B0604020202020204" pitchFamily="34" charset="0"/>
                <a:cs typeface="Arial" panose="020B0604020202020204" pitchFamily="34" charset="0"/>
              </a:rPr>
              <a:t>وَمَرْقُسُ، وَأَرِسْتَرْخُسُ، وَدِيمَاسُ، وَلُوقَا الْعَامِلُونَ مَعِي. </a:t>
            </a:r>
            <a:r>
              <a:rPr lang="ar-SA" sz="2000" baseline="30000" dirty="0">
                <a:latin typeface="Arial" panose="020B0604020202020204" pitchFamily="34" charset="0"/>
                <a:cs typeface="Arial" panose="020B0604020202020204" pitchFamily="34" charset="0"/>
              </a:rPr>
              <a:t>25</a:t>
            </a:r>
            <a:r>
              <a:rPr lang="ar-SA" sz="2000" dirty="0">
                <a:latin typeface="Arial" panose="020B0604020202020204" pitchFamily="34" charset="0"/>
                <a:cs typeface="Arial" panose="020B0604020202020204" pitchFamily="34" charset="0"/>
              </a:rPr>
              <a:t>نِعْمَةُ رَبِّنَا يَسُوعَ الْمَسِيحِ مَعَ رُوحِكُمْ. آمِينَ.</a:t>
            </a:r>
            <a:endParaRPr lang="en-US" sz="2000" b="1" dirty="0">
              <a:solidFill>
                <a:srgbClr val="000000"/>
              </a:solidFill>
              <a:latin typeface="Arial" panose="020B0604020202020204" pitchFamily="34" charset="0"/>
              <a:cs typeface="Arial" panose="020B0604020202020204" pitchFamily="34" charset="0"/>
            </a:endParaRP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ar-JO" b="1" dirty="0">
                <a:solidFill>
                  <a:srgbClr val="FFFFFF"/>
                </a:solidFill>
                <a:latin typeface="Arial" panose="020B0604020202020204" pitchFamily="34" charset="0"/>
                <a:cs typeface="Arial" panose="020B0604020202020204" pitchFamily="34" charset="0"/>
              </a:rPr>
              <a:t>الخصائص</a:t>
            </a:r>
            <a:endParaRPr lang="en-US" b="1" dirty="0">
              <a:solidFill>
                <a:srgbClr val="FFFFFF"/>
              </a:solidFill>
              <a:latin typeface="Arial" panose="020B0604020202020204" pitchFamily="34" charset="0"/>
              <a:cs typeface="Arial" panose="020B0604020202020204" pitchFamily="34" charset="0"/>
            </a:endParaRPr>
          </a:p>
        </p:txBody>
      </p:sp>
      <p:sp>
        <p:nvSpPr>
          <p:cNvPr id="32772" name="Text Box 4"/>
          <p:cNvSpPr txBox="1">
            <a:spLocks noChangeArrowheads="1"/>
          </p:cNvSpPr>
          <p:nvPr/>
        </p:nvSpPr>
        <p:spPr bwMode="auto">
          <a:xfrm rot="-1888990">
            <a:off x="173870" y="3549749"/>
            <a:ext cx="7886764"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CC0000"/>
                </a:solidFill>
                <a:latin typeface="Arial" panose="020B0604020202020204" pitchFamily="34" charset="0"/>
                <a:cs typeface="Arial" panose="020B0604020202020204" pitchFamily="34" charset="0"/>
              </a:rPr>
              <a:t>أقصر رسائل بولس (25 عدد)</a:t>
            </a:r>
            <a:endParaRPr lang="en-US" sz="2800" b="1" dirty="0">
              <a:solidFill>
                <a:srgbClr val="CC0000"/>
              </a:solidFill>
              <a:latin typeface="Arial" panose="020B0604020202020204" pitchFamily="34" charset="0"/>
              <a:cs typeface="Arial" panose="020B0604020202020204" pitchFamily="34" charset="0"/>
            </a:endParaRPr>
          </a:p>
        </p:txBody>
      </p:sp>
      <p:sp>
        <p:nvSpPr>
          <p:cNvPr id="161796"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246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43306" y="29469"/>
            <a:ext cx="5500694" cy="6828531"/>
          </a:xfrm>
          <a:effectLst>
            <a:outerShdw blurRad="63500" dist="35921" dir="2700000" algn="ctr" rotWithShape="0">
              <a:schemeClr val="tx2">
                <a:alpha val="74998"/>
              </a:schemeClr>
            </a:outerShdw>
          </a:effectLst>
        </p:spPr>
        <p:txBody>
          <a:bodyPr anchor="t"/>
          <a:lstStyle/>
          <a:p>
            <a:pPr>
              <a:defRPr/>
            </a:pPr>
            <a:r>
              <a:rPr lang="ar-SA" sz="4800" b="1" baseline="30000" dirty="0"/>
              <a:t>1</a:t>
            </a:r>
            <a:r>
              <a:rPr lang="ar-SA" sz="4800" b="1" dirty="0"/>
              <a:t>بُولُسُ، أَسِيرُ يَسُوعَ الْمَسِيحِ، وَتِيمُوثَاوُسُ الأَخُ، إِلَى فِلِيمُونَ الْمَحْبُوبِ وَالْعَامِلِ مَعَنَا، </a:t>
            </a:r>
            <a:r>
              <a:rPr lang="ar-SA" sz="4800" b="1" baseline="30000" dirty="0"/>
              <a:t>2</a:t>
            </a:r>
            <a:r>
              <a:rPr lang="ar-SA" sz="4800" b="1" dirty="0"/>
              <a:t>وَإِلَى أَبْفِيَّةَ الْمَحْبُوبَةِ، وَأَرْخِبُّسَ الْمُتَجَنِّدِ مَعَنَا، وَإِلَى الْكَنِيسَةِ الَّتِي فِي بَيْتِكَ</a:t>
            </a:r>
            <a:br>
              <a:rPr lang="en-US" sz="4800" b="1" dirty="0"/>
            </a:br>
            <a:r>
              <a:rPr lang="ar-JO" sz="4800" b="1" dirty="0"/>
              <a:t>(فيل 1-2)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8211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SA" sz="4800" b="1" baseline="30000" dirty="0">
                <a:latin typeface="Arial" panose="020B0604020202020204" pitchFamily="34" charset="0"/>
                <a:cs typeface="Arial" panose="020B0604020202020204" pitchFamily="34" charset="0"/>
              </a:rPr>
              <a:t>3</a:t>
            </a:r>
            <a:r>
              <a:rPr lang="ar-SA" sz="4800" b="1" dirty="0">
                <a:latin typeface="Arial" panose="020B0604020202020204" pitchFamily="34" charset="0"/>
                <a:cs typeface="Arial" panose="020B0604020202020204" pitchFamily="34" charset="0"/>
              </a:rPr>
              <a:t>نِعْمَةٌ لَكُمْ وَسَلاَمٌ مِنَ اللهِ أَبِينَا وَالرَّبِّ يَسُوعَ الْمَسِيحِ.</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7" cy="509655"/>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Rectangle 6"/>
            <p:cNvSpPr/>
            <p:nvPr/>
          </p:nvSpPr>
          <p:spPr bwMode="auto">
            <a:xfrm>
              <a:off x="2195736" y="1988840"/>
              <a:ext cx="1440160" cy="509655"/>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4</a:t>
            </a:r>
            <a:r>
              <a:rPr lang="ar-SA" sz="3600" b="1" dirty="0">
                <a:latin typeface="Arial" panose="020B0604020202020204" pitchFamily="34" charset="0"/>
                <a:cs typeface="Arial" panose="020B0604020202020204" pitchFamily="34" charset="0"/>
              </a:rPr>
              <a:t>أَشْكُرُ إِلهِي كُلَّ حِينٍ ذَاكِرًا إِيَّاكَ فِي صَلَوَاتِي، </a:t>
            </a:r>
            <a:r>
              <a:rPr lang="ar-SA" sz="3600" b="1" baseline="30000" dirty="0">
                <a:latin typeface="Arial" panose="020B0604020202020204" pitchFamily="34" charset="0"/>
                <a:cs typeface="Arial" panose="020B0604020202020204" pitchFamily="34" charset="0"/>
              </a:rPr>
              <a:t>5</a:t>
            </a:r>
            <a:r>
              <a:rPr lang="ar-SA" sz="3600" b="1" dirty="0">
                <a:latin typeface="Arial" panose="020B0604020202020204" pitchFamily="34" charset="0"/>
                <a:cs typeface="Arial" panose="020B0604020202020204" pitchFamily="34" charset="0"/>
              </a:rPr>
              <a:t>سَامِعًا بِمَحَبَّتِكَ، وَالإِيمَانِ الَّذِي لَكَ نَحْوَ الرَّبِّ يَسُوعَ، وَلِجَمِيعِ الْقِدِّيسِينَ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4-5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73485"/>
            <a:ext cx="9144000" cy="4983707"/>
          </a:xfrm>
          <a:effectLst>
            <a:outerShdw blurRad="63500" dist="35921" dir="2700000" algn="ctr" rotWithShape="0">
              <a:schemeClr val="tx2">
                <a:alpha val="74998"/>
              </a:schemeClr>
            </a:outerShdw>
          </a:effectLst>
        </p:spPr>
        <p:txBody>
          <a:bodyPr anchor="t"/>
          <a:lstStyle/>
          <a:p>
            <a:pPr>
              <a:defRPr/>
            </a:pPr>
            <a:r>
              <a:rPr lang="ar-SA" sz="4800" b="1" baseline="30000" dirty="0">
                <a:effectLst>
                  <a:glow rad="127000">
                    <a:schemeClr val="tx1"/>
                  </a:glow>
                </a:effectLst>
                <a:latin typeface="Arial" charset="0"/>
                <a:ea typeface="ＭＳ Ｐゴシック" charset="0"/>
              </a:rPr>
              <a:t>6</a:t>
            </a:r>
            <a:r>
              <a:rPr lang="ar-SA" sz="4800" b="1" dirty="0">
                <a:effectLst>
                  <a:glow rad="127000">
                    <a:schemeClr val="tx1"/>
                  </a:glow>
                </a:effectLst>
                <a:latin typeface="Arial" charset="0"/>
                <a:ea typeface="ＭＳ Ｐゴシック" charset="0"/>
              </a:rPr>
              <a:t>لِكَيْ تَكُونَ شَرِكَةُ إِيمَانِكَ فَعَّالَةً فِي مَعْرِفَةِ كُلِّ الصَّلاَحِ الَّذِي فِيكُمْ لأَجْلِ الْمَسِيحِ يَسُوعَ. </a:t>
            </a:r>
            <a:r>
              <a:rPr lang="ar-SA" sz="4800" b="1" baseline="30000" dirty="0">
                <a:effectLst>
                  <a:glow rad="127000">
                    <a:schemeClr val="tx1"/>
                  </a:glow>
                </a:effectLst>
                <a:latin typeface="Arial" charset="0"/>
                <a:ea typeface="ＭＳ Ｐゴシック" charset="0"/>
              </a:rPr>
              <a:t>7</a:t>
            </a:r>
            <a:r>
              <a:rPr lang="ar-SA" sz="4800" b="1" dirty="0">
                <a:effectLst>
                  <a:glow rad="127000">
                    <a:schemeClr val="tx1"/>
                  </a:glow>
                </a:effectLst>
                <a:latin typeface="Arial" charset="0"/>
                <a:ea typeface="ＭＳ Ｐゴシック" charset="0"/>
              </a:rPr>
              <a:t>لأَنَّ لَنَا فَرَحًا كَثِيرًا وَتَعْزِيَةً بِسَبَبِ مَحَبَّتِكَ، لأَنَّ أَحْشَاءَ الْقِدِّيسِينَ قَدِ اسْتَرَاحَتْ بِكَ أَيُّهَا الأَخُ.</a:t>
            </a:r>
            <a:br>
              <a:rPr lang="en-US" sz="4800" b="1" dirty="0">
                <a:effectLst>
                  <a:glow rad="127000">
                    <a:schemeClr val="tx1"/>
                  </a:glow>
                </a:effectLst>
                <a:latin typeface="Arial" charset="0"/>
                <a:ea typeface="ＭＳ Ｐゴシック" charset="0"/>
              </a:rPr>
            </a:br>
            <a:br>
              <a:rPr lang="en-US" sz="4800" b="1" dirty="0">
                <a:effectLst>
                  <a:glow rad="127000">
                    <a:schemeClr val="tx1"/>
                  </a:glow>
                </a:effectLst>
                <a:latin typeface="Arial" charset="0"/>
                <a:ea typeface="ＭＳ Ｐゴシック" charset="0"/>
              </a:rPr>
            </a:br>
            <a:r>
              <a:rPr lang="en-US" sz="4800" b="1" dirty="0">
                <a:effectLst>
                  <a:glow rad="127000">
                    <a:schemeClr val="tx1"/>
                  </a:glow>
                </a:effectLst>
                <a:latin typeface="Arial" charset="0"/>
                <a:ea typeface="ＭＳ Ｐゴシック" charset="0"/>
              </a:rPr>
              <a:t> (</a:t>
            </a:r>
            <a:r>
              <a:rPr lang="ar-JO" sz="4800" b="1" dirty="0">
                <a:effectLst>
                  <a:glow rad="127000">
                    <a:schemeClr val="tx1"/>
                  </a:glow>
                </a:effectLst>
                <a:latin typeface="Arial" charset="0"/>
                <a:ea typeface="ＭＳ Ｐゴシック" charset="0"/>
              </a:rPr>
              <a:t>فيل 6-7</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ar-SA" sz="4800" b="1" baseline="30000" dirty="0">
                <a:latin typeface="Arial" panose="020B0604020202020204" pitchFamily="34" charset="0"/>
                <a:cs typeface="Arial" panose="020B0604020202020204" pitchFamily="34" charset="0"/>
              </a:rPr>
              <a:t>8</a:t>
            </a:r>
            <a:r>
              <a:rPr lang="ar-SA" sz="4800" b="1" dirty="0">
                <a:latin typeface="Arial" panose="020B0604020202020204" pitchFamily="34" charset="0"/>
                <a:cs typeface="Arial" panose="020B0604020202020204" pitchFamily="34" charset="0"/>
              </a:rPr>
              <a:t>لِذلِكَ، وَإِنْ كَانَ لِي بِالْمَسِيحِ ثِقَةٌ كَثِيرَةٌ أَنْ آمُرَكَ بِمَا يَلِيقُ، </a:t>
            </a:r>
            <a:r>
              <a:rPr lang="ar-SA" sz="4800" b="1" baseline="30000" dirty="0">
                <a:latin typeface="Arial" panose="020B0604020202020204" pitchFamily="34" charset="0"/>
                <a:cs typeface="Arial" panose="020B0604020202020204" pitchFamily="34" charset="0"/>
              </a:rPr>
              <a:t>9</a:t>
            </a:r>
            <a:r>
              <a:rPr lang="ar-SA" sz="4800" b="1" dirty="0">
                <a:latin typeface="Arial" panose="020B0604020202020204" pitchFamily="34" charset="0"/>
                <a:cs typeface="Arial" panose="020B0604020202020204" pitchFamily="34" charset="0"/>
              </a:rPr>
              <a:t>مِنْ أَجْلِ الْمَحَبَّةِ، أَطْلُبُ بِالْحَرِيِّ­ إِذْ أَنَا إِنْسَانٌ هكَذَا نَظِيرُ بُولُسَ الشَّيْخِ، وَالآنَ أَسِيرُ يَسُوعَ الْمَسِيحِ أَيْضًا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8-9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defRPr/>
            </a:pPr>
            <a:r>
              <a:rPr lang="ar-SA" sz="4800" b="1" baseline="30000" dirty="0">
                <a:latin typeface="Arial" panose="020B0604020202020204" pitchFamily="34" charset="0"/>
                <a:cs typeface="Arial" panose="020B0604020202020204" pitchFamily="34" charset="0"/>
              </a:rPr>
              <a:t>10</a:t>
            </a:r>
            <a:r>
              <a:rPr lang="ar-SA" sz="4800" b="1" dirty="0">
                <a:latin typeface="Arial" panose="020B0604020202020204" pitchFamily="34" charset="0"/>
                <a:cs typeface="Arial" panose="020B0604020202020204" pitchFamily="34" charset="0"/>
              </a:rPr>
              <a:t>أَطْلُبُ إِلَيْكَ لأَجْلِ ابْنِي أُنِسِيمُسَ، الَّذِي وَلَدْتُهُ فِي قُيُودِي، </a:t>
            </a:r>
            <a:r>
              <a:rPr lang="ar-SA" sz="4800" b="1" baseline="30000" dirty="0">
                <a:latin typeface="Arial" panose="020B0604020202020204" pitchFamily="34" charset="0"/>
                <a:cs typeface="Arial" panose="020B0604020202020204" pitchFamily="34" charset="0"/>
              </a:rPr>
              <a:t>11</a:t>
            </a:r>
            <a:r>
              <a:rPr lang="ar-SA" sz="4800" b="1" dirty="0">
                <a:latin typeface="Arial" panose="020B0604020202020204" pitchFamily="34" charset="0"/>
                <a:cs typeface="Arial" panose="020B0604020202020204" pitchFamily="34" charset="0"/>
              </a:rPr>
              <a:t>الَّذِي كَانَ قَبْلاً غَيْرَ نَافِعٍ لَكَ، وَلكِنَّهُ الآنَ نَافِعٌ لَكَ وَلِي</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800" b="1" baseline="30000" dirty="0">
                <a:latin typeface="Arial" panose="020B0604020202020204" pitchFamily="34" charset="0"/>
                <a:cs typeface="Arial" panose="020B0604020202020204" pitchFamily="34" charset="0"/>
              </a:rPr>
              <a:t>12</a:t>
            </a:r>
            <a:r>
              <a:rPr lang="ar-SA" sz="4800" b="1" dirty="0">
                <a:latin typeface="Arial" panose="020B0604020202020204" pitchFamily="34" charset="0"/>
                <a:cs typeface="Arial" panose="020B0604020202020204" pitchFamily="34" charset="0"/>
              </a:rPr>
              <a:t>الَّذِي رَدَدْتُهُ. فَاقْبَلْهُ، الَّذِي هُوَ أَحْشَائِي.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فيل 10-12</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كوري تن بوم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ar-SA" sz="5400" b="1" baseline="30000" dirty="0">
                <a:latin typeface="Arial" panose="020B0604020202020204" pitchFamily="34" charset="0"/>
                <a:cs typeface="Arial" panose="020B0604020202020204" pitchFamily="34" charset="0"/>
              </a:rPr>
              <a:t>13</a:t>
            </a:r>
            <a:r>
              <a:rPr lang="ar-SA" sz="5400" b="1" dirty="0">
                <a:latin typeface="Arial" panose="020B0604020202020204" pitchFamily="34" charset="0"/>
                <a:cs typeface="Arial" panose="020B0604020202020204" pitchFamily="34" charset="0"/>
              </a:rPr>
              <a:t>الَّذِي كُنْتُ أَشَاءُ أَنْ أُمْسِكَهُ عِنْدِي لِكَيْ يَخْدِمَنِي عِوَضًا عَنْكَ فِي قُيُودِ الإِنْجِيلِ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baseline="30000" dirty="0">
                <a:latin typeface="Arial" panose="020B0604020202020204" pitchFamily="34" charset="0"/>
                <a:cs typeface="Arial" panose="020B0604020202020204" pitchFamily="34" charset="0"/>
              </a:rPr>
              <a:t>14</a:t>
            </a:r>
            <a:r>
              <a:rPr lang="ar-SA" sz="3600" b="1" dirty="0">
                <a:latin typeface="Arial" panose="020B0604020202020204" pitchFamily="34" charset="0"/>
                <a:cs typeface="Arial" panose="020B0604020202020204" pitchFamily="34" charset="0"/>
              </a:rPr>
              <a:t>وَلكِنْ بِدُونِ رَأْيِكَ لَمْ أُرِدْ أَنْ أَفْعَلَ شَيْئًا، لِكَيْ لاَ يَكُونَ خَيْرُكَ كَأَنَّهُ عَلَى سَبِيلِ الاضْطِرَارِ بَلْ عَلَى سَبِيلِ الاخْتِيَارِ. </a:t>
            </a:r>
            <a:endParaRPr lang="en-US" sz="3600" b="1" dirty="0">
              <a:latin typeface="Arial" panose="020B0604020202020204" pitchFamily="34" charset="0"/>
              <a:cs typeface="Arial" panose="020B0604020202020204" pitchFamily="34" charset="0"/>
            </a:endParaRPr>
          </a:p>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13-14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127723"/>
          </a:xfrm>
          <a:effectLst>
            <a:glow rad="228600">
              <a:schemeClr val="accent4">
                <a:satMod val="175000"/>
                <a:alpha val="86800"/>
              </a:schemeClr>
            </a:glow>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88000"/>
                    </a:schemeClr>
                  </a:glow>
                </a:effectLst>
                <a:latin typeface="Arial" panose="020B0604020202020204" pitchFamily="34" charset="0"/>
                <a:cs typeface="Arial" panose="020B0604020202020204" pitchFamily="34" charset="0"/>
              </a:rPr>
              <a:t>15</a:t>
            </a:r>
            <a:r>
              <a:rPr lang="ar-SA" sz="3600" b="1" dirty="0">
                <a:effectLst>
                  <a:glow rad="228600">
                    <a:schemeClr val="accent4">
                      <a:satMod val="175000"/>
                      <a:alpha val="88000"/>
                    </a:schemeClr>
                  </a:glow>
                </a:effectLst>
                <a:latin typeface="Arial" panose="020B0604020202020204" pitchFamily="34" charset="0"/>
                <a:cs typeface="Arial" panose="020B0604020202020204" pitchFamily="34" charset="0"/>
              </a:rPr>
              <a:t>لأَنَّهُ رُبَّمَا لأَجْلِ هذَا افْتَرَقَ عَنْكَ إِلَى سَاعَةٍ، لِكَيْ يَكُونَ لَكَ إِلَى الأَبَدِ، </a:t>
            </a:r>
            <a:r>
              <a:rPr lang="ar-SA" sz="3600" b="1" baseline="30000" dirty="0">
                <a:effectLst>
                  <a:glow rad="228600">
                    <a:schemeClr val="accent4">
                      <a:satMod val="175000"/>
                      <a:alpha val="88000"/>
                    </a:schemeClr>
                  </a:glow>
                </a:effectLst>
                <a:latin typeface="Arial" panose="020B0604020202020204" pitchFamily="34" charset="0"/>
                <a:cs typeface="Arial" panose="020B0604020202020204" pitchFamily="34" charset="0"/>
              </a:rPr>
              <a:t>16</a:t>
            </a:r>
            <a:r>
              <a:rPr lang="ar-SA" sz="3600" b="1" dirty="0">
                <a:effectLst>
                  <a:glow rad="228600">
                    <a:schemeClr val="accent4">
                      <a:satMod val="175000"/>
                      <a:alpha val="88000"/>
                    </a:schemeClr>
                  </a:glow>
                </a:effectLst>
                <a:latin typeface="Arial" panose="020B0604020202020204" pitchFamily="34" charset="0"/>
                <a:cs typeface="Arial" panose="020B0604020202020204" pitchFamily="34" charset="0"/>
              </a:rPr>
              <a:t>لاَ كَعَبْدٍ فِي مَا بَعْدُ، بَلْ أَفْضَلَ مِنْ عَبْدٍ: أَخًا مَحْبُوبًا، وَلاَ سِيَّمَا إِلَيَّ، فَكَمْ بِالْحَرِيِّ إِلَيْكَ فِي الْجَسَدِ وَالرَّبِّ جَمِيعًا! </a:t>
            </a:r>
            <a:br>
              <a:rPr lang="en-US" sz="3600" b="1"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br>
            <a:r>
              <a:rPr lang="en-US" sz="3600" b="1"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a:t>
            </a:r>
            <a:r>
              <a:rPr lang="ar-JO" sz="3600" b="1"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فيل 15-16</a:t>
            </a:r>
            <a:r>
              <a:rPr lang="en-US" sz="3600" b="1"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0" y="3645024"/>
            <a:ext cx="6786578" cy="1323439"/>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4000" b="1" dirty="0">
                <a:solidFill>
                  <a:srgbClr val="000000"/>
                </a:solidFill>
                <a:latin typeface="Arial" panose="020B0604020202020204" pitchFamily="34" charset="0"/>
                <a:cs typeface="Arial" panose="020B0604020202020204" pitchFamily="34" charset="0"/>
              </a:rPr>
              <a:t>فيل 17</a:t>
            </a:r>
            <a:endParaRPr lang="en-US" altLang="zh-CN" sz="4000" b="1" dirty="0">
              <a:solidFill>
                <a:srgbClr val="000000"/>
              </a:solidFill>
              <a:latin typeface="Arial" panose="020B0604020202020204" pitchFamily="34" charset="0"/>
              <a:cs typeface="Arial" panose="020B0604020202020204" pitchFamily="34" charset="0"/>
            </a:endParaRPr>
          </a:p>
          <a:p>
            <a:pPr algn="r" eaLnBrk="1" hangingPunct="1"/>
            <a:r>
              <a:rPr lang="ar-SA" sz="4000" b="1" dirty="0">
                <a:latin typeface="Arial" panose="020B0604020202020204" pitchFamily="34" charset="0"/>
                <a:cs typeface="Arial" panose="020B0604020202020204" pitchFamily="34" charset="0"/>
              </a:rPr>
              <a:t>فَإِنْ كُنْتَ تَحْسِبُنِي </a:t>
            </a:r>
            <a:r>
              <a:rPr lang="ar-SA" sz="4000" b="1" dirty="0">
                <a:solidFill>
                  <a:srgbClr val="0070C0"/>
                </a:solidFill>
                <a:latin typeface="Arial" panose="020B0604020202020204" pitchFamily="34" charset="0"/>
                <a:cs typeface="Arial" panose="020B0604020202020204" pitchFamily="34" charset="0"/>
              </a:rPr>
              <a:t>شَرِيكًا</a:t>
            </a:r>
            <a:r>
              <a:rPr lang="ar-SA" sz="4000" b="1" dirty="0">
                <a:latin typeface="Arial" panose="020B0604020202020204" pitchFamily="34" charset="0"/>
                <a:cs typeface="Arial" panose="020B0604020202020204" pitchFamily="34" charset="0"/>
              </a:rPr>
              <a:t> فَاقْبَلْهُ نَظِيرِي. </a:t>
            </a:r>
            <a:endParaRPr lang="en-US" sz="4000" b="1" dirty="0">
              <a:solidFill>
                <a:srgbClr val="000000"/>
              </a:solidFill>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245</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noFill/>
          <a:ln>
            <a:noFill/>
          </a:ln>
          <a:effectLst>
            <a:glow rad="228600">
              <a:schemeClr val="accent4">
                <a:satMod val="175000"/>
                <a:alpha val="86800"/>
              </a:schemeClr>
            </a:glow>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600" b="1" dirty="0">
                <a:effectLst>
                  <a:glow rad="228600">
                    <a:schemeClr val="accent4">
                      <a:satMod val="175000"/>
                      <a:alpha val="88000"/>
                    </a:schemeClr>
                  </a:glow>
                </a:effectLst>
              </a:rPr>
              <a:t>ثُمَّ إِنْ كَانَ قَدْ ظَلَمَكَ بِشَيْءٍ أَوْ لَكَ عَلَيْهِ دَيْنٌ فَاحْسِبْ ذلِكَ عَلَيَّ. </a:t>
            </a:r>
            <a:br>
              <a:rPr lang="ar-JO" sz="3600" b="1" dirty="0">
                <a:effectLst>
                  <a:glow rad="228600">
                    <a:schemeClr val="accent4">
                      <a:satMod val="175000"/>
                      <a:alpha val="88000"/>
                    </a:schemeClr>
                  </a:glow>
                </a:effectLst>
              </a:rPr>
            </a:br>
            <a:r>
              <a:rPr lang="en-US" sz="3600" b="1" dirty="0">
                <a:effectLst>
                  <a:glow rad="228600">
                    <a:schemeClr val="accent4">
                      <a:satMod val="175000"/>
                      <a:alpha val="88000"/>
                    </a:schemeClr>
                  </a:glow>
                </a:effectLst>
              </a:rPr>
              <a:t>(</a:t>
            </a:r>
            <a:r>
              <a:rPr lang="ar-JO" sz="3600" b="1" dirty="0">
                <a:effectLst>
                  <a:glow rad="228600">
                    <a:schemeClr val="accent4">
                      <a:satMod val="175000"/>
                      <a:alpha val="88000"/>
                    </a:schemeClr>
                  </a:glow>
                </a:effectLst>
              </a:rPr>
              <a:t>فيل 18</a:t>
            </a:r>
            <a:r>
              <a:rPr lang="en-US" sz="3600" b="1" dirty="0">
                <a:effectLst>
                  <a:glow rad="228600">
                    <a:schemeClr val="accent4">
                      <a:satMod val="175000"/>
                      <a:alpha val="88000"/>
                    </a:schemeClr>
                  </a:glow>
                </a:effectLst>
              </a:rPr>
              <a:t>)</a:t>
            </a:r>
          </a:p>
        </p:txBody>
      </p:sp>
    </p:spTree>
    <p:extLst>
      <p:ext uri="{BB962C8B-B14F-4D97-AF65-F5344CB8AC3E}">
        <p14:creationId xmlns:p14="http://schemas.microsoft.com/office/powerpoint/2010/main" val="21427911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19</a:t>
            </a:r>
            <a:r>
              <a:rPr lang="ar-SA" sz="3600" b="1" dirty="0">
                <a:latin typeface="Arial" panose="020B0604020202020204" pitchFamily="34" charset="0"/>
                <a:cs typeface="Arial" panose="020B0604020202020204" pitchFamily="34" charset="0"/>
              </a:rPr>
              <a:t>أَنَا بُولُسَ كَتَبْتُ بِيَدِي: أَنَا أُوفِي. حَتَّى لاَ أَقُولُ لَكَ إِنَّكَ مَدْيُونٌ لِي بِنَفْسِكَ أَيْضًا. </a:t>
            </a:r>
            <a:br>
              <a:rPr lang="ar-JO" sz="3600" b="1" dirty="0">
                <a:latin typeface="Arial" panose="020B0604020202020204" pitchFamily="34"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19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127000">
                    <a:schemeClr val="tx1"/>
                  </a:glow>
                </a:effectLst>
                <a:latin typeface="Arial" panose="020B0604020202020204" pitchFamily="34" charset="0"/>
                <a:ea typeface="ＭＳ Ｐゴシック" charset="0"/>
                <a:cs typeface="Arial" panose="020B0604020202020204" pitchFamily="34" charset="0"/>
              </a:rPr>
              <a:t>20</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نَعَمْ أَيُّهَا الأَخُ، لِيَكُنْ لِي فَرَحٌ بِكَ فِي الرَّبِّ. أَرِحْ أَحْشَائِي فِي الرَّبِّ. </a:t>
            </a:r>
            <a:r>
              <a:rPr lang="ar-SA" sz="3600" b="1" baseline="30000" dirty="0">
                <a:effectLst>
                  <a:glow rad="127000">
                    <a:schemeClr val="tx1"/>
                  </a:glow>
                </a:effectLst>
                <a:latin typeface="Arial" panose="020B0604020202020204" pitchFamily="34" charset="0"/>
                <a:ea typeface="ＭＳ Ｐゴシック" charset="0"/>
                <a:cs typeface="Arial" panose="020B0604020202020204" pitchFamily="34" charset="0"/>
              </a:rPr>
              <a:t>21</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إِذْ أَنَا وَاثِقٌ بِإِطَاعَتِكَ، كَتَبْتُ إِلَيْكَ، عَالِمًا أَنَّكَ تَفْعَلُ أَيْضًا أَكْثَرَ مِمَّا أَقُولُ.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20-21</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22</a:t>
            </a:r>
            <a:r>
              <a:rPr lang="ar-SA" sz="3600" b="1" dirty="0">
                <a:latin typeface="Arial" panose="020B0604020202020204" pitchFamily="34" charset="0"/>
                <a:cs typeface="Arial" panose="020B0604020202020204" pitchFamily="34" charset="0"/>
              </a:rPr>
              <a:t>وَمَعَ هذَا، أَعْدِدْ لِي أَيْضًا مَنْزِلاً، لأَنِّي أَرْجُو أَنَّنِي بِصَلَوَاتِكُمْ سَأُوهَبُ لَكُمْ.</a:t>
            </a:r>
            <a:br>
              <a:rPr lang="en-US" sz="3600" b="1" dirty="0">
                <a:latin typeface="Arial" panose="020B0604020202020204" pitchFamily="34"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23</a:t>
            </a:r>
            <a:r>
              <a:rPr lang="ar-SA" sz="3600" b="1" dirty="0">
                <a:latin typeface="Arial" panose="020B0604020202020204" pitchFamily="34" charset="0"/>
                <a:cs typeface="Arial" panose="020B0604020202020204" pitchFamily="34" charset="0"/>
              </a:rPr>
              <a:t>يُسَلِّمُ عَلَيْكَ أَبَفْرَاسُ الْمَأْسُورُ مَعِي فِي الْمَسِيحِ يَسُوعَ، </a:t>
            </a:r>
            <a:r>
              <a:rPr lang="ar-SA" sz="3600" b="1" baseline="30000" dirty="0">
                <a:latin typeface="Arial" panose="020B0604020202020204" pitchFamily="34" charset="0"/>
                <a:cs typeface="Arial" panose="020B0604020202020204" pitchFamily="34" charset="0"/>
              </a:rPr>
              <a:t>24</a:t>
            </a:r>
            <a:r>
              <a:rPr lang="ar-SA" sz="3600" b="1" dirty="0">
                <a:latin typeface="Arial" panose="020B0604020202020204" pitchFamily="34" charset="0"/>
                <a:cs typeface="Arial" panose="020B0604020202020204" pitchFamily="34" charset="0"/>
              </a:rPr>
              <a:t>وَمَرْقُسُ، وَأَرِسْتَرْخُسُ، وَدِيمَاسُ، وَلُوقَا الْعَامِلُونَ مَعِي.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23-24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25</a:t>
            </a:r>
            <a:r>
              <a:rPr lang="ar-SA" sz="3600" b="1" dirty="0">
                <a:latin typeface="Arial" panose="020B0604020202020204" pitchFamily="34" charset="0"/>
                <a:cs typeface="Arial" panose="020B0604020202020204" pitchFamily="34" charset="0"/>
              </a:rPr>
              <a:t>نِعْمَةُ رَبِّنَا يَسُوعَ الْمَسِيحِ مَعَ رُوحِكُمْ. آمِينَ.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b="1" i="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4800" b="1" i="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نغفر</a:t>
            </a:r>
            <a:r>
              <a:rPr lang="ar-JO" sz="4800" b="1" i="1" dirty="0">
                <a:effectLst>
                  <a:glow rad="127000">
                    <a:schemeClr val="tx1"/>
                  </a:glow>
                </a:effectLst>
                <a:latin typeface="Arial" panose="020B0604020202020204" pitchFamily="34" charset="0"/>
                <a:ea typeface="ＭＳ Ｐゴシック" charset="0"/>
                <a:cs typeface="Arial" panose="020B0604020202020204" pitchFamily="34" charset="0"/>
              </a:rPr>
              <a:t> لمن يسيء إلينا ؟</a:t>
            </a:r>
            <a:endParaRPr lang="en-US" sz="4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مكان الإختباء</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9632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a:glow rad="228600">
              <a:schemeClr val="accent4">
                <a:satMod val="175000"/>
                <a:alpha val="40000"/>
              </a:schemeClr>
            </a:glow>
          </a:effectLst>
        </p:spPr>
        <p:txBody>
          <a:bodyPr anchor="t"/>
          <a:lstStyle/>
          <a:p>
            <a:pPr marL="622300" indent="-622300">
              <a:defRPr/>
            </a:pPr>
            <a:br>
              <a:rPr lang="en-US" sz="4800" b="1" dirty="0">
                <a:solidFill>
                  <a:schemeClr val="tx1"/>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latin typeface="Arial" panose="020B0604020202020204" pitchFamily="34" charset="0"/>
                <a:ea typeface="ＭＳ Ｐゴシック" charset="0"/>
                <a:cs typeface="Arial" panose="020B0604020202020204" pitchFamily="34" charset="0"/>
              </a:rPr>
              <a:t>1. ابدأ برؤية الناس في أفضل </a:t>
            </a:r>
            <a:r>
              <a:rPr lang="ar-JO" sz="9600" b="1" dirty="0">
                <a:effectLst>
                  <a:glow rad="228600">
                    <a:schemeClr val="accent4">
                      <a:satMod val="175000"/>
                      <a:alpha val="94000"/>
                    </a:schemeClr>
                  </a:glow>
                </a:effectLst>
                <a:latin typeface="Arial" panose="020B0604020202020204" pitchFamily="34" charset="0"/>
                <a:ea typeface="ＭＳ Ｐゴシック" charset="0"/>
                <a:cs typeface="Arial" panose="020B0604020202020204" pitchFamily="34" charset="0"/>
              </a:rPr>
              <a:t>نور</a:t>
            </a:r>
            <a:r>
              <a:rPr lang="ar-JO" sz="4800" b="1" dirty="0">
                <a:solidFill>
                  <a:schemeClr val="tx1"/>
                </a:solidFill>
                <a:latin typeface="Arial" panose="020B0604020202020204" pitchFamily="34" charset="0"/>
                <a:ea typeface="ＭＳ Ｐゴシック" charset="0"/>
                <a:cs typeface="Arial" panose="020B0604020202020204" pitchFamily="34" charset="0"/>
              </a:rPr>
              <a:t> ممكن </a:t>
            </a:r>
            <a:br>
              <a:rPr lang="ar-JO" sz="4800" b="1" dirty="0">
                <a:solidFill>
                  <a:schemeClr val="tx1"/>
                </a:solidFill>
                <a:latin typeface="Arial" panose="020B0604020202020204" pitchFamily="34" charset="0"/>
                <a:ea typeface="ＭＳ Ｐゴシック" charset="0"/>
                <a:cs typeface="Arial" panose="020B0604020202020204" pitchFamily="34" charset="0"/>
              </a:rPr>
            </a:br>
            <a:r>
              <a:rPr lang="ar-JO" sz="4800" b="1" dirty="0">
                <a:solidFill>
                  <a:schemeClr val="tx1"/>
                </a:solidFill>
                <a:latin typeface="Arial" panose="020B0604020202020204" pitchFamily="34" charset="0"/>
                <a:ea typeface="ＭＳ Ｐゴシック" charset="0"/>
                <a:cs typeface="Arial" panose="020B0604020202020204" pitchFamily="34" charset="0"/>
              </a:rPr>
              <a:t>(1-7)</a:t>
            </a:r>
            <a:r>
              <a:rPr lang="en-US" sz="4800" b="1" dirty="0">
                <a:solidFill>
                  <a:schemeClr val="tx1"/>
                </a:solidFill>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766233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43306" y="29469"/>
            <a:ext cx="5500694" cy="6828531"/>
          </a:xfrm>
          <a:effectLst>
            <a:outerShdw blurRad="63500" dist="35921" dir="2700000" algn="ctr" rotWithShape="0">
              <a:schemeClr val="tx2">
                <a:alpha val="74998"/>
              </a:schemeClr>
            </a:outerShdw>
          </a:effectLst>
        </p:spPr>
        <p:txBody>
          <a:bodyPr anchor="t"/>
          <a:lstStyle/>
          <a:p>
            <a:pPr>
              <a:defRPr/>
            </a:pPr>
            <a:br>
              <a:rPr lang="en-US" sz="2000" b="1" dirty="0">
                <a:effectLst>
                  <a:glow rad="127000">
                    <a:schemeClr val="tx1"/>
                  </a:glow>
                </a:effectLst>
                <a:latin typeface="Arial" charset="0"/>
                <a:ea typeface="ＭＳ Ｐゴシック" charset="0"/>
                <a:cs typeface="ＭＳ Ｐゴシック" charset="0"/>
              </a:rPr>
            </a:br>
            <a:r>
              <a:rPr lang="ar-SA" sz="3600" baseline="30000" dirty="0"/>
              <a:t>1</a:t>
            </a:r>
            <a:r>
              <a:rPr lang="ar-SA" sz="3600" dirty="0"/>
              <a:t>بُولُسُ، </a:t>
            </a:r>
            <a:r>
              <a:rPr lang="ar-SA" sz="3600" dirty="0">
                <a:solidFill>
                  <a:srgbClr val="FFFF00"/>
                </a:solidFill>
              </a:rPr>
              <a:t>أَسِيرُ</a:t>
            </a:r>
            <a:r>
              <a:rPr lang="ar-SA" sz="3600" dirty="0"/>
              <a:t> يَسُوعَ الْمَسِيحِ، وَتِيمُوثَاوُسُ </a:t>
            </a:r>
            <a:r>
              <a:rPr lang="ar-SA" sz="3600" dirty="0">
                <a:solidFill>
                  <a:srgbClr val="FFFF00"/>
                </a:solidFill>
              </a:rPr>
              <a:t>الأَخُ</a:t>
            </a:r>
            <a:r>
              <a:rPr lang="ar-SA" sz="3600" dirty="0"/>
              <a:t>، إِلَى فِلِيمُونَ </a:t>
            </a:r>
            <a:r>
              <a:rPr lang="ar-SA" sz="3600" dirty="0">
                <a:solidFill>
                  <a:srgbClr val="FFFF00"/>
                </a:solidFill>
              </a:rPr>
              <a:t>الْمَحْبُوبِ وَالْعَامِلِ مَعَنَا</a:t>
            </a:r>
            <a:r>
              <a:rPr lang="ar-SA" sz="3600" dirty="0"/>
              <a:t>، </a:t>
            </a:r>
            <a:r>
              <a:rPr lang="ar-SA" sz="3600" baseline="30000" dirty="0"/>
              <a:t>2</a:t>
            </a:r>
            <a:r>
              <a:rPr lang="ar-SA" sz="3600" dirty="0"/>
              <a:t>وَإِلَى أَبْفِيَّةَ </a:t>
            </a:r>
            <a:r>
              <a:rPr lang="ar-SA" sz="3600" dirty="0">
                <a:solidFill>
                  <a:srgbClr val="FFFF00"/>
                </a:solidFill>
              </a:rPr>
              <a:t>الْمَحْبُوبَةِ</a:t>
            </a:r>
            <a:r>
              <a:rPr lang="ar-SA" sz="3600" dirty="0"/>
              <a:t>، وَأَرْخِبُّسَ </a:t>
            </a:r>
            <a:r>
              <a:rPr lang="ar-SA" sz="3600" dirty="0">
                <a:solidFill>
                  <a:srgbClr val="FFFF00"/>
                </a:solidFill>
              </a:rPr>
              <a:t>الْمُتَجَنِّدِ مَعَنَا</a:t>
            </a:r>
            <a:r>
              <a:rPr lang="ar-SA" sz="3600" dirty="0"/>
              <a:t>، وَإِلَى الْكَنِيسَةِ الَّتِي فِي بَيْتِكَ</a:t>
            </a:r>
            <a:br>
              <a:rPr lang="en-US" sz="3600" dirty="0"/>
            </a:br>
            <a:r>
              <a:rPr lang="ar-JO" sz="3600" dirty="0"/>
              <a:t>(فيل 1-2)</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46903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ar-JO" sz="4400" dirty="0">
                <a:solidFill>
                  <a:schemeClr val="bg1"/>
                </a:solidFill>
                <a:effectLst>
                  <a:glow rad="228600">
                    <a:schemeClr val="tx1"/>
                  </a:glow>
                </a:effectLst>
                <a:latin typeface="Arial" charset="0"/>
              </a:rPr>
              <a:t>التأليف</a:t>
            </a:r>
            <a:endParaRPr lang="en-US" sz="4400" dirty="0">
              <a:solidFill>
                <a:schemeClr val="bg1"/>
              </a:solidFill>
              <a:effectLst>
                <a:glow rad="228600">
                  <a:schemeClr val="tx1"/>
                </a:glow>
              </a:effectLst>
              <a:latin typeface="Arial" charset="0"/>
            </a:endParaRP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algn="r" eaLnBrk="1" hangingPunct="1">
              <a:defRPr/>
            </a:pPr>
            <a:r>
              <a:rPr lang="ar-JO" sz="2800" b="1" dirty="0">
                <a:solidFill>
                  <a:schemeClr val="bg1"/>
                </a:solidFill>
                <a:effectLst>
                  <a:glow rad="228600">
                    <a:schemeClr val="tx1"/>
                  </a:glow>
                  <a:outerShdw blurRad="38100" dist="38100" dir="2700000" algn="tl">
                    <a:srgbClr val="DDDDDD"/>
                  </a:outerShdw>
                </a:effectLst>
                <a:latin typeface="Arial"/>
                <a:cs typeface="Arial"/>
              </a:rPr>
              <a:t>العدد 1</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algn="r" eaLnBrk="1" hangingPunct="1">
              <a:defRPr/>
            </a:pPr>
            <a:r>
              <a:rPr lang="ar-JO" sz="2800" b="1" dirty="0">
                <a:solidFill>
                  <a:schemeClr val="bg1"/>
                </a:solidFill>
                <a:effectLst>
                  <a:glow rad="228600">
                    <a:schemeClr val="tx1"/>
                  </a:glow>
                  <a:outerShdw blurRad="38100" dist="38100" dir="2700000" algn="tl">
                    <a:srgbClr val="DDDDDD"/>
                  </a:outerShdw>
                </a:effectLst>
                <a:latin typeface="Arial"/>
                <a:cs typeface="Arial"/>
              </a:rPr>
              <a:t>بولس</a:t>
            </a:r>
            <a:r>
              <a:rPr lang="en-US" sz="2800" b="1" dirty="0">
                <a:solidFill>
                  <a:schemeClr val="bg1"/>
                </a:solidFill>
                <a:effectLst>
                  <a:glow rad="228600">
                    <a:schemeClr val="tx1"/>
                  </a:glow>
                  <a:outerShdw blurRad="38100" dist="38100" dir="2700000" algn="tl">
                    <a:srgbClr val="DDDDDD"/>
                  </a:outerShdw>
                </a:effectLst>
                <a:latin typeface="Arial"/>
                <a:cs typeface="Arial"/>
              </a:rPr>
              <a:t>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العدد 9</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p>
          <a:p>
            <a:pPr algn="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بولس</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العدد 19</a:t>
            </a: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بولس</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 </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1368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chemeClr val="bg1"/>
                </a:solidFill>
                <a:effectLst>
                  <a:glow rad="228600">
                    <a:schemeClr val="tx1"/>
                  </a:glow>
                </a:effectLst>
                <a:cs typeface="Arial" charset="0"/>
              </a:rPr>
              <a:t>بولس</a:t>
            </a:r>
            <a:endParaRPr lang="en-US" sz="4000" b="1" dirty="0">
              <a:solidFill>
                <a:schemeClr val="bg1"/>
              </a:solidFill>
              <a:effectLst>
                <a:glow rad="228600">
                  <a:schemeClr val="tx1"/>
                </a:glow>
              </a:effectLst>
              <a:cs typeface="Arial" charset="0"/>
            </a:endParaRPr>
          </a:p>
        </p:txBody>
      </p:sp>
      <p:sp>
        <p:nvSpPr>
          <p:cNvPr id="140293" name="Text Box 6"/>
          <p:cNvSpPr txBox="1">
            <a:spLocks noChangeArrowheads="1"/>
          </p:cNvSpPr>
          <p:nvPr/>
        </p:nvSpPr>
        <p:spPr bwMode="auto">
          <a:xfrm>
            <a:off x="8002588" y="228600"/>
            <a:ext cx="7906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b="1" dirty="0">
                <a:solidFill>
                  <a:schemeClr val="bg1"/>
                </a:solidFill>
                <a:effectLst>
                  <a:glow rad="228600">
                    <a:schemeClr val="tx1"/>
                  </a:glow>
                </a:effectLst>
                <a:cs typeface="Arial" charset="0"/>
              </a:rPr>
              <a:t>246</a:t>
            </a:r>
            <a:endParaRPr lang="en-US" sz="2800" b="1" dirty="0">
              <a:solidFill>
                <a:schemeClr val="bg1"/>
              </a:solidFill>
              <a:effectLst>
                <a:glow rad="228600">
                  <a:schemeClr val="tx1"/>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322798" cy="707886"/>
          </a:xfrm>
          <a:noFill/>
          <a:ln>
            <a:noFill/>
          </a:ln>
        </p:spPr>
        <p:txBody>
          <a:bodyPr wrap="none">
            <a:spAutoFit/>
          </a:bodyPr>
          <a:lstStyle/>
          <a:p>
            <a:pPr algn="l" eaLnBrk="1" hangingPunct="1"/>
            <a:r>
              <a:rPr lang="ar-JO" kern="1200" dirty="0">
                <a:solidFill>
                  <a:srgbClr val="FFFFFF"/>
                </a:solidFill>
                <a:effectLst>
                  <a:glow rad="228600">
                    <a:schemeClr val="tx1"/>
                  </a:glow>
                </a:effectLst>
                <a:latin typeface="Arial"/>
                <a:cs typeface="Arial"/>
              </a:rPr>
              <a:t>التاريخ</a:t>
            </a:r>
            <a:endParaRPr lang="en-US" kern="1200" dirty="0">
              <a:solidFill>
                <a:srgbClr val="FFFFFF"/>
              </a:solidFill>
              <a:effectLst>
                <a:glow rad="228600">
                  <a:schemeClr val="tx1"/>
                </a:glow>
              </a:effectLst>
              <a:latin typeface="Arial"/>
              <a:cs typeface="Arial"/>
            </a:endParaRP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Tx/>
              <a:buChar char="•"/>
            </a:pPr>
            <a:r>
              <a:rPr lang="en-US" sz="3200" b="1" dirty="0">
                <a:solidFill>
                  <a:srgbClr val="FFFFFF"/>
                </a:solidFill>
                <a:effectLst>
                  <a:glow rad="228600">
                    <a:schemeClr val="tx1"/>
                  </a:glow>
                </a:effectLst>
                <a:latin typeface="Arial"/>
                <a:cs typeface="Arial"/>
              </a:rPr>
              <a:t> </a:t>
            </a:r>
            <a:r>
              <a:rPr lang="ar-JO" sz="3200" b="1" dirty="0">
                <a:solidFill>
                  <a:srgbClr val="FFFFFF"/>
                </a:solidFill>
                <a:effectLst>
                  <a:glow rad="228600">
                    <a:schemeClr val="tx1"/>
                  </a:glow>
                </a:effectLst>
                <a:latin typeface="Arial"/>
                <a:cs typeface="Arial"/>
              </a:rPr>
              <a:t>خلال سجن بولس في روما</a:t>
            </a:r>
            <a:endParaRPr lang="en-US" altLang="ja-JP" sz="3200" b="1" dirty="0">
              <a:solidFill>
                <a:srgbClr val="FFFFFF"/>
              </a:solidFill>
              <a:effectLst>
                <a:glow rad="228600">
                  <a:schemeClr val="tx1"/>
                </a:glow>
              </a:effectLst>
              <a:latin typeface="Arial"/>
              <a:cs typeface="Arial"/>
            </a:endParaRPr>
          </a:p>
          <a:p>
            <a:pPr algn="r" rtl="1" eaLnBrk="1" hangingPunct="1">
              <a:buFontTx/>
              <a:buChar char="•"/>
            </a:pPr>
            <a:r>
              <a:rPr lang="en-US" sz="3200" b="1" dirty="0">
                <a:solidFill>
                  <a:srgbClr val="FFFFFF"/>
                </a:solidFill>
                <a:effectLst>
                  <a:glow rad="228600">
                    <a:schemeClr val="tx1"/>
                  </a:glow>
                </a:effectLst>
                <a:latin typeface="Arial"/>
                <a:cs typeface="Arial"/>
              </a:rPr>
              <a:t> </a:t>
            </a:r>
            <a:r>
              <a:rPr lang="ar-JO" sz="3200" b="1" dirty="0">
                <a:solidFill>
                  <a:srgbClr val="FFFFFF"/>
                </a:solidFill>
                <a:effectLst>
                  <a:glow rad="228600">
                    <a:schemeClr val="tx1"/>
                  </a:glow>
                </a:effectLst>
                <a:latin typeface="Arial"/>
                <a:cs typeface="Arial"/>
              </a:rPr>
              <a:t>خريف 61 م</a:t>
            </a:r>
            <a:endParaRPr lang="en-US" sz="3200" b="1" dirty="0">
              <a:solidFill>
                <a:srgbClr val="FFFFFF"/>
              </a:solidFill>
              <a:effectLst>
                <a:glow rad="228600">
                  <a:schemeClr val="tx1"/>
                </a:glow>
              </a:effectLst>
              <a:latin typeface="Arial"/>
              <a:cs typeface="Arial"/>
            </a:endParaRPr>
          </a:p>
        </p:txBody>
      </p:sp>
      <p:sp>
        <p:nvSpPr>
          <p:cNvPr id="141316" name="Text Box 5"/>
          <p:cNvSpPr txBox="1">
            <a:spLocks noChangeArrowheads="1"/>
          </p:cNvSpPr>
          <p:nvPr/>
        </p:nvSpPr>
        <p:spPr bwMode="auto">
          <a:xfrm>
            <a:off x="8338318" y="8701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ar-JO" sz="2400" dirty="0">
                <a:latin typeface="Arial"/>
                <a:cs typeface="Arial"/>
              </a:rPr>
              <a:t>246</a:t>
            </a:r>
            <a:endParaRPr lang="en-US" dirty="0">
              <a:latin typeface="Arial"/>
              <a:cs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charset="0"/>
              </a:rPr>
              <a:t>المستلمين</a:t>
            </a:r>
            <a:endParaRPr lang="en-US" dirty="0">
              <a:solidFill>
                <a:schemeClr val="bg1"/>
              </a:solidFill>
              <a:effectLst>
                <a:glow rad="241300">
                  <a:schemeClr val="tx1"/>
                </a:glow>
              </a:effectLst>
              <a:latin typeface="Arial" charset="0"/>
            </a:endParaRP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4000" b="1" dirty="0">
              <a:solidFill>
                <a:schemeClr val="bg1"/>
              </a:solidFill>
              <a:effectLst>
                <a:glow rad="241300">
                  <a:schemeClr val="tx1"/>
                </a:glow>
              </a:effectLst>
              <a:cs typeface="Arial" charset="0"/>
            </a:endParaRPr>
          </a:p>
          <a:p>
            <a:pPr algn="ctr" eaLnBrk="1" hangingPunct="1">
              <a:defRPr/>
            </a:pPr>
            <a:r>
              <a:rPr lang="ar-JO" sz="4000" b="1" dirty="0">
                <a:solidFill>
                  <a:schemeClr val="bg1"/>
                </a:solidFill>
                <a:effectLst>
                  <a:glow rad="241300">
                    <a:schemeClr val="tx1"/>
                  </a:glow>
                </a:effectLst>
                <a:cs typeface="Arial" charset="0"/>
              </a:rPr>
              <a:t>كان فليمون </a:t>
            </a:r>
          </a:p>
          <a:p>
            <a:pPr algn="ctr" eaLnBrk="1" hangingPunct="1">
              <a:defRPr/>
            </a:pPr>
            <a:r>
              <a:rPr lang="ar-JO" sz="4000" b="1" dirty="0">
                <a:solidFill>
                  <a:schemeClr val="bg1"/>
                </a:solidFill>
                <a:effectLst>
                  <a:glow rad="241300">
                    <a:schemeClr val="tx1"/>
                  </a:glow>
                </a:effectLst>
                <a:cs typeface="Arial" charset="0"/>
              </a:rPr>
              <a:t>رجلاً ثرياً </a:t>
            </a:r>
          </a:p>
          <a:p>
            <a:pPr algn="ctr" eaLnBrk="1" hangingPunct="1">
              <a:defRPr/>
            </a:pPr>
            <a:r>
              <a:rPr lang="ar-JO" sz="4000" b="1" dirty="0">
                <a:solidFill>
                  <a:schemeClr val="bg1"/>
                </a:solidFill>
                <a:effectLst>
                  <a:glow rad="241300">
                    <a:schemeClr val="tx1"/>
                  </a:glow>
                </a:effectLst>
                <a:cs typeface="Arial" charset="0"/>
              </a:rPr>
              <a:t>في كولوسي</a:t>
            </a:r>
            <a:endParaRPr lang="en-US" sz="4000" b="1" dirty="0">
              <a:solidFill>
                <a:schemeClr val="bg1"/>
              </a:solidFill>
              <a:effectLst>
                <a:glow rad="241300">
                  <a:schemeClr val="tx1"/>
                </a:glow>
              </a:effectLst>
              <a:cs typeface="Arial"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241300">
                    <a:schemeClr val="tx1"/>
                  </a:glow>
                </a:effectLst>
                <a:cs typeface="Arial" charset="0"/>
              </a:rPr>
              <a:t>246</a:t>
            </a:r>
            <a:endParaRPr lang="en-US" b="1" dirty="0">
              <a:solidFill>
                <a:schemeClr val="bg1"/>
              </a:solidFill>
              <a:effectLst>
                <a:glow rad="241300">
                  <a:schemeClr val="tx1"/>
                </a:glow>
              </a:effectLst>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ar-JO" dirty="0">
                <a:solidFill>
                  <a:schemeClr val="tx1"/>
                </a:solidFill>
                <a:latin typeface="Arial" panose="020B0604020202020204" pitchFamily="34" charset="0"/>
                <a:cs typeface="Arial" panose="020B0604020202020204" pitchFamily="34" charset="0"/>
              </a:rPr>
              <a:t>المستلمين</a:t>
            </a:r>
            <a:endParaRPr lang="en-US" dirty="0">
              <a:solidFill>
                <a:schemeClr val="tx1"/>
              </a:solidFill>
              <a:latin typeface="Arial" panose="020B0604020202020204" pitchFamily="34" charset="0"/>
              <a:cs typeface="Arial" panose="020B0604020202020204" pitchFamily="34" charset="0"/>
            </a:endParaRPr>
          </a:p>
        </p:txBody>
      </p:sp>
      <p:sp>
        <p:nvSpPr>
          <p:cNvPr id="142339" name="Text Box 4"/>
          <p:cNvSpPr txBox="1">
            <a:spLocks noChangeArrowheads="1"/>
          </p:cNvSpPr>
          <p:nvPr/>
        </p:nvSpPr>
        <p:spPr bwMode="auto">
          <a:xfrm>
            <a:off x="228600" y="1082154"/>
            <a:ext cx="4986342" cy="587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u="sng" dirty="0">
                <a:latin typeface="Arial" panose="020B0604020202020204" pitchFamily="34" charset="0"/>
                <a:cs typeface="Arial" panose="020B0604020202020204" pitchFamily="34" charset="0"/>
              </a:rPr>
              <a:t>المستلم الرئيسي : فليمون</a:t>
            </a:r>
            <a:endParaRPr lang="en-US" sz="3600" b="1" u="sng" dirty="0">
              <a:latin typeface="Arial" panose="020B0604020202020204" pitchFamily="34" charset="0"/>
              <a:cs typeface="Arial" panose="020B0604020202020204" pitchFamily="34" charset="0"/>
            </a:endParaRPr>
          </a:p>
          <a:p>
            <a:pPr algn="r" eaLnBrk="1" hangingPunct="1"/>
            <a:r>
              <a:rPr lang="ar-JO" sz="3200" b="1" dirty="0">
                <a:latin typeface="Arial" panose="020B0604020202020204" pitchFamily="34" charset="0"/>
                <a:cs typeface="Arial" panose="020B0604020202020204" pitchFamily="34" charset="0"/>
              </a:rPr>
              <a:t>مالك عبد مسيحي غني في كولوسي</a:t>
            </a:r>
            <a:endParaRPr lang="en-US" sz="3200" b="1" dirty="0">
              <a:latin typeface="Arial" panose="020B0604020202020204" pitchFamily="34" charset="0"/>
              <a:cs typeface="Arial" panose="020B0604020202020204" pitchFamily="34" charset="0"/>
            </a:endParaRPr>
          </a:p>
          <a:p>
            <a:pPr eaLnBrk="1" hangingPunct="1"/>
            <a:r>
              <a:rPr lang="en-US" altLang="zh-CN" sz="3600" b="1" dirty="0">
                <a:latin typeface="Arial" panose="020B0604020202020204" pitchFamily="34" charset="0"/>
                <a:cs typeface="Arial" panose="020B0604020202020204" pitchFamily="34" charset="0"/>
              </a:rPr>
              <a:t> </a:t>
            </a:r>
          </a:p>
          <a:p>
            <a:pPr algn="r" eaLnBrk="1" hangingPunct="1"/>
            <a:r>
              <a:rPr lang="ar-JO" altLang="zh-CN" sz="3600" b="1" dirty="0">
                <a:latin typeface="Arial" panose="020B0604020202020204" pitchFamily="34" charset="0"/>
                <a:cs typeface="Arial" panose="020B0604020202020204" pitchFamily="34" charset="0"/>
              </a:rPr>
              <a:t>عدد 1ب - </a:t>
            </a:r>
            <a:r>
              <a:rPr lang="ar-SA" sz="3600" b="1" dirty="0">
                <a:latin typeface="Arial" panose="020B0604020202020204" pitchFamily="34" charset="0"/>
                <a:cs typeface="Arial" panose="020B0604020202020204" pitchFamily="34" charset="0"/>
              </a:rPr>
              <a:t>إِلَى فِلِيمُونَ </a:t>
            </a:r>
            <a:r>
              <a:rPr lang="ar-SA" sz="3600" b="1" dirty="0">
                <a:solidFill>
                  <a:srgbClr val="0088EE"/>
                </a:solidFill>
                <a:latin typeface="Arial" panose="020B0604020202020204" pitchFamily="34" charset="0"/>
                <a:cs typeface="Arial" panose="020B0604020202020204" pitchFamily="34" charset="0"/>
              </a:rPr>
              <a:t>الْمَحْبُوبِ وَالْعَامِلِ مَعَنَا</a:t>
            </a:r>
            <a:endParaRPr lang="en-US" altLang="zh-CN" sz="3600" b="1" dirty="0">
              <a:solidFill>
                <a:srgbClr val="0088EE"/>
              </a:solidFill>
              <a:latin typeface="Arial" panose="020B0604020202020204" pitchFamily="34" charset="0"/>
              <a:cs typeface="Arial" panose="020B0604020202020204" pitchFamily="34" charset="0"/>
            </a:endParaRPr>
          </a:p>
          <a:p>
            <a:pPr eaLnBrk="1" hangingPunct="1"/>
            <a:endParaRPr lang="en-US" altLang="zh-CN" sz="3600" b="1" dirty="0">
              <a:latin typeface="Arial" panose="020B0604020202020204" pitchFamily="34" charset="0"/>
              <a:cs typeface="Arial" panose="020B0604020202020204" pitchFamily="34" charset="0"/>
            </a:endParaRPr>
          </a:p>
          <a:p>
            <a:pPr algn="r" eaLnBrk="1" hangingPunct="1"/>
            <a:r>
              <a:rPr lang="ar-JO" altLang="zh-CN" sz="3600" b="1" u="sng" dirty="0">
                <a:latin typeface="Arial" panose="020B0604020202020204" pitchFamily="34" charset="0"/>
                <a:cs typeface="Arial" panose="020B0604020202020204" pitchFamily="34" charset="0"/>
              </a:rPr>
              <a:t>آخرون : أعضاء الكنيسة</a:t>
            </a:r>
            <a:endParaRPr lang="ar-JO" sz="3200" b="1" dirty="0">
              <a:latin typeface="Arial" panose="020B0604020202020204" pitchFamily="34" charset="0"/>
              <a:cs typeface="Arial" panose="020B0604020202020204" pitchFamily="34" charset="0"/>
            </a:endParaRPr>
          </a:p>
          <a:p>
            <a:pPr algn="r" eaLnBrk="1" hangingPunct="1"/>
            <a:r>
              <a:rPr lang="ar-JO" sz="3200" b="1" dirty="0">
                <a:latin typeface="Arial" panose="020B0604020202020204" pitchFamily="34" charset="0"/>
                <a:cs typeface="Arial" panose="020B0604020202020204" pitchFamily="34" charset="0"/>
              </a:rPr>
              <a:t>عدد 2 - </a:t>
            </a:r>
            <a:r>
              <a:rPr lang="ar-SA" sz="3200" b="1" dirty="0">
                <a:latin typeface="Arial" panose="020B0604020202020204" pitchFamily="34" charset="0"/>
                <a:cs typeface="Arial" panose="020B0604020202020204" pitchFamily="34" charset="0"/>
              </a:rPr>
              <a:t>وَإِلَى أَبْفِيَّةَ </a:t>
            </a:r>
            <a:r>
              <a:rPr lang="ar-SA" sz="3200" b="1" dirty="0">
                <a:solidFill>
                  <a:srgbClr val="0070C0"/>
                </a:solidFill>
                <a:latin typeface="Arial" panose="020B0604020202020204" pitchFamily="34" charset="0"/>
                <a:cs typeface="Arial" panose="020B0604020202020204" pitchFamily="34" charset="0"/>
              </a:rPr>
              <a:t>الْمَحْبُوبَةِ</a:t>
            </a:r>
            <a:r>
              <a:rPr lang="ar-SA" sz="3200" b="1" dirty="0">
                <a:latin typeface="Arial" panose="020B0604020202020204" pitchFamily="34" charset="0"/>
                <a:cs typeface="Arial" panose="020B0604020202020204" pitchFamily="34" charset="0"/>
              </a:rPr>
              <a:t>، وَأَرْخِبُّسَ </a:t>
            </a:r>
            <a:r>
              <a:rPr lang="ar-SA" sz="3200" b="1" dirty="0">
                <a:solidFill>
                  <a:srgbClr val="0070C0"/>
                </a:solidFill>
                <a:latin typeface="Arial" panose="020B0604020202020204" pitchFamily="34" charset="0"/>
                <a:cs typeface="Arial" panose="020B0604020202020204" pitchFamily="34" charset="0"/>
              </a:rPr>
              <a:t>الْمُتَجَنِّدِ مَعَنَا</a:t>
            </a:r>
            <a:r>
              <a:rPr lang="ar-JO" sz="3200" b="1" dirty="0">
                <a:latin typeface="Arial" panose="020B0604020202020204" pitchFamily="34" charset="0"/>
                <a:cs typeface="Arial" panose="020B0604020202020204" pitchFamily="34" charset="0"/>
              </a:rPr>
              <a:t> </a:t>
            </a:r>
          </a:p>
          <a:p>
            <a:pPr algn="r" eaLnBrk="1" hangingPunct="1"/>
            <a:r>
              <a:rPr lang="ar-SA" sz="3200" b="1" dirty="0">
                <a:latin typeface="Arial" panose="020B0604020202020204" pitchFamily="34" charset="0"/>
                <a:cs typeface="Arial" panose="020B0604020202020204" pitchFamily="34" charset="0"/>
              </a:rPr>
              <a:t> وَإِلَى الْكَنِيسَةِ </a:t>
            </a:r>
            <a:r>
              <a:rPr lang="ar-SA" sz="3200" b="1" dirty="0">
                <a:solidFill>
                  <a:srgbClr val="0070C0"/>
                </a:solidFill>
                <a:latin typeface="Arial" panose="020B0604020202020204" pitchFamily="34" charset="0"/>
                <a:cs typeface="Arial" panose="020B0604020202020204" pitchFamily="34" charset="0"/>
              </a:rPr>
              <a:t>الَّتِي فِي بَيْتِكَ</a:t>
            </a:r>
            <a:endParaRPr lang="en-US" altLang="ja-JP" sz="3200" b="1" i="1" dirty="0">
              <a:solidFill>
                <a:srgbClr val="0070C0"/>
              </a:solidFill>
              <a:latin typeface="Arial" panose="020B0604020202020204" pitchFamily="34" charset="0"/>
              <a:cs typeface="Arial" panose="020B0604020202020204" pitchFamily="34" charset="0"/>
            </a:endParaRPr>
          </a:p>
          <a:p>
            <a:pPr eaLnBrk="1" hangingPunct="1"/>
            <a:endParaRPr lang="en-US" sz="3200" b="1" i="1" dirty="0">
              <a:latin typeface="Arial" panose="020B0604020202020204" pitchFamily="34" charset="0"/>
              <a:cs typeface="Arial" panose="020B0604020202020204" pitchFamily="34" charset="0"/>
            </a:endParaRPr>
          </a:p>
        </p:txBody>
      </p:sp>
      <p:sp>
        <p:nvSpPr>
          <p:cNvPr id="142340"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246</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3</a:t>
            </a:r>
            <a:r>
              <a:rPr lang="ar-SA" sz="3600" b="1" dirty="0">
                <a:latin typeface="Arial" panose="020B0604020202020204" pitchFamily="34" charset="0"/>
                <a:cs typeface="Arial" panose="020B0604020202020204" pitchFamily="34" charset="0"/>
              </a:rPr>
              <a:t>نِعْمَةٌ لَكُمْ وَسَلاَمٌ مِنَ اللهِ أَبِينَا وَالرَّبِّ يَسُوعَ الْمَسِيحِ.</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8203"/>
          <a:stretch/>
        </p:blipFill>
        <p:spPr>
          <a:xfrm>
            <a:off x="539552" y="2420887"/>
            <a:ext cx="7499400" cy="44393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4</a:t>
            </a:r>
            <a:r>
              <a:rPr lang="ar-SA" sz="3600" b="1" dirty="0">
                <a:latin typeface="Arial" panose="020B0604020202020204" pitchFamily="34" charset="0"/>
                <a:cs typeface="Arial" panose="020B0604020202020204" pitchFamily="34" charset="0"/>
              </a:rPr>
              <a:t>أَشْكُرُ إِلهِي كُلَّ حِينٍ ذَاكِرًا إِيَّاكَ فِي صَلَوَاتِي، </a:t>
            </a:r>
            <a:r>
              <a:rPr lang="ar-SA" sz="3600" b="1" baseline="30000" dirty="0">
                <a:latin typeface="Arial" panose="020B0604020202020204" pitchFamily="34" charset="0"/>
                <a:cs typeface="Arial" panose="020B0604020202020204" pitchFamily="34" charset="0"/>
              </a:rPr>
              <a:t>5</a:t>
            </a:r>
            <a:r>
              <a:rPr lang="ar-SA" sz="3600" b="1" dirty="0">
                <a:latin typeface="Arial" panose="020B0604020202020204" pitchFamily="34" charset="0"/>
                <a:cs typeface="Arial" panose="020B0604020202020204" pitchFamily="34" charset="0"/>
              </a:rPr>
              <a:t>سَامِعًا بِمَحَبَّتِكَ، وَالإِيمَانِ الَّذِي لَكَ نَحْوَ الرَّبِّ يَسُوعَ، وَلِجَمِيعِ الْقِدِّيسِينَ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4-5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127000">
                    <a:schemeClr val="tx1"/>
                  </a:glow>
                </a:effectLst>
                <a:latin typeface="Arial" panose="020B0604020202020204" pitchFamily="34" charset="0"/>
                <a:ea typeface="ＭＳ Ｐゴシック" charset="0"/>
                <a:cs typeface="Arial" panose="020B0604020202020204" pitchFamily="34" charset="0"/>
              </a:rPr>
              <a:t>6</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لِكَيْ تَكُونَ شَرِكَةُ إِيمَانِكَ فَعَّالَةً فِي مَعْرِفَةِ كُلِّ الصَّلاَحِ الَّذِي فِيكُمْ لأَجْلِ الْمَسِيحِ يَسُوعَ. </a:t>
            </a:r>
            <a:r>
              <a:rPr lang="ar-SA" sz="3600" b="1" baseline="300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7</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لأَنَّ لَنَا فَرَحًا كَثِيرًا وَتَعْزِيَةً بِسَبَبِ مَحَبَّتِكَ، لأَنَّ أَحْشَاءَ الْقِدِّيسِينَ قَدِ اسْتَرَاحَتْ بِكَ أَيُّهَا الأَخُ.</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6-7</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charset="0"/>
              </a:rPr>
              <a:t>المناسبة</a:t>
            </a:r>
            <a:endParaRPr lang="en-US" dirty="0">
              <a:solidFill>
                <a:schemeClr val="bg1"/>
              </a:solidFill>
              <a:effectLst>
                <a:glow rad="241300">
                  <a:schemeClr val="tx1"/>
                </a:glow>
              </a:effectLst>
              <a:latin typeface="Arial" charset="0"/>
            </a:endParaRPr>
          </a:p>
        </p:txBody>
      </p:sp>
      <p:sp>
        <p:nvSpPr>
          <p:cNvPr id="120835" name="Text Box 4"/>
          <p:cNvSpPr txBox="1">
            <a:spLocks noChangeArrowheads="1"/>
          </p:cNvSpPr>
          <p:nvPr/>
        </p:nvSpPr>
        <p:spPr bwMode="auto">
          <a:xfrm>
            <a:off x="683568" y="2398236"/>
            <a:ext cx="2304379"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4800" b="1" dirty="0">
                <a:solidFill>
                  <a:schemeClr val="bg1"/>
                </a:solidFill>
                <a:effectLst>
                  <a:glow rad="241300">
                    <a:schemeClr val="tx1"/>
                  </a:glow>
                </a:effectLst>
                <a:cs typeface="Arial" charset="0"/>
              </a:rPr>
              <a:t>فليمون</a:t>
            </a:r>
          </a:p>
          <a:p>
            <a:pPr algn="r" eaLnBrk="1" hangingPunct="1">
              <a:defRPr/>
            </a:pPr>
            <a:r>
              <a:rPr lang="ar-JO" sz="4800" b="1" dirty="0">
                <a:solidFill>
                  <a:schemeClr val="bg1"/>
                </a:solidFill>
                <a:effectLst>
                  <a:glow rad="241300">
                    <a:schemeClr val="tx1"/>
                  </a:glow>
                </a:effectLst>
                <a:cs typeface="Arial" charset="0"/>
              </a:rPr>
              <a:t>يمتلك</a:t>
            </a:r>
          </a:p>
          <a:p>
            <a:pPr algn="r" eaLnBrk="1" hangingPunct="1">
              <a:defRPr/>
            </a:pPr>
            <a:r>
              <a:rPr lang="ar-JO" sz="4800" b="1" dirty="0">
                <a:solidFill>
                  <a:schemeClr val="bg1"/>
                </a:solidFill>
                <a:effectLst>
                  <a:glow rad="241300">
                    <a:schemeClr val="tx1"/>
                  </a:glow>
                </a:effectLst>
                <a:cs typeface="Arial" charset="0"/>
              </a:rPr>
              <a:t>عبداً</a:t>
            </a:r>
          </a:p>
          <a:p>
            <a:pPr algn="r" eaLnBrk="1" hangingPunct="1">
              <a:defRPr/>
            </a:pPr>
            <a:r>
              <a:rPr lang="ar-JO" sz="4800" b="1" dirty="0">
                <a:solidFill>
                  <a:schemeClr val="bg1"/>
                </a:solidFill>
                <a:effectLst>
                  <a:glow rad="241300">
                    <a:schemeClr val="tx1"/>
                  </a:glow>
                </a:effectLst>
                <a:cs typeface="Arial" charset="0"/>
              </a:rPr>
              <a:t>اسمه</a:t>
            </a:r>
          </a:p>
          <a:p>
            <a:pPr algn="r" eaLnBrk="1" hangingPunct="1">
              <a:defRPr/>
            </a:pPr>
            <a:r>
              <a:rPr lang="ar-JO" sz="4800" b="1" dirty="0">
                <a:solidFill>
                  <a:schemeClr val="bg1"/>
                </a:solidFill>
                <a:effectLst>
                  <a:glow rad="241300">
                    <a:schemeClr val="tx1"/>
                  </a:glow>
                </a:effectLst>
                <a:cs typeface="Arial" charset="0"/>
              </a:rPr>
              <a:t>أنسيمس</a:t>
            </a:r>
            <a:endParaRPr lang="en-US" sz="4800" b="1" dirty="0">
              <a:solidFill>
                <a:schemeClr val="bg1"/>
              </a:solidFill>
              <a:effectLst>
                <a:glow rad="241300">
                  <a:schemeClr val="tx1"/>
                </a:glow>
              </a:effectLst>
              <a:cs typeface="Arial"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241300">
                    <a:schemeClr val="tx1"/>
                  </a:glow>
                </a:effectLst>
                <a:cs typeface="Arial" charset="0"/>
              </a:rPr>
              <a:t>246</a:t>
            </a:r>
            <a:endParaRPr lang="en-US" b="1" dirty="0">
              <a:solidFill>
                <a:schemeClr val="bg1"/>
              </a:solidFill>
              <a:effectLst>
                <a:glow rad="241300">
                  <a:schemeClr val="tx1"/>
                </a:glow>
              </a:effectLst>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كوري تن بوم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2. يطلب بولس من فليمون </a:t>
            </a:r>
            <a:r>
              <a:rPr lang="ar-JO" b="1" dirty="0">
                <a:solidFill>
                  <a:srgbClr val="006700"/>
                </a:solidFill>
                <a:effectLst>
                  <a:glow rad="127000">
                    <a:schemeClr val="bg1"/>
                  </a:glow>
                </a:effectLst>
                <a:latin typeface="Arial" panose="020B0604020202020204" pitchFamily="34" charset="0"/>
                <a:ea typeface="ＭＳ Ｐゴシック" charset="0"/>
                <a:cs typeface="Arial" panose="020B0604020202020204" pitchFamily="34" charset="0"/>
              </a:rPr>
              <a:t>المغفرة</a:t>
            </a: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لعبده الهارب العائد أنسيمس (8-21)</a:t>
            </a:r>
            <a:r>
              <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41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ar-SA" sz="5400" b="1" baseline="30000" dirty="0">
                <a:latin typeface="Arial" panose="020B0604020202020204" pitchFamily="34" charset="0"/>
                <a:cs typeface="Arial" panose="020B0604020202020204" pitchFamily="34" charset="0"/>
              </a:rPr>
              <a:t>8</a:t>
            </a:r>
            <a:r>
              <a:rPr lang="ar-SA" sz="5400" b="1" dirty="0">
                <a:latin typeface="Arial" panose="020B0604020202020204" pitchFamily="34" charset="0"/>
                <a:cs typeface="Arial" panose="020B0604020202020204" pitchFamily="34" charset="0"/>
              </a:rPr>
              <a:t>لِذلِكَ، وَإِنْ كَانَ لِي بِالْمَسِيحِ ثِقَةٌ كَثِيرَةٌ أَنْ آمُرَكَ بِمَا يَلِيقُ، </a:t>
            </a:r>
            <a:r>
              <a:rPr lang="ar-SA" sz="5400" b="1" baseline="30000" dirty="0">
                <a:latin typeface="Arial" panose="020B0604020202020204" pitchFamily="34" charset="0"/>
                <a:cs typeface="Arial" panose="020B0604020202020204" pitchFamily="34" charset="0"/>
              </a:rPr>
              <a:t>9</a:t>
            </a:r>
            <a:r>
              <a:rPr lang="ar-SA" sz="5400" b="1" dirty="0">
                <a:latin typeface="Arial" panose="020B0604020202020204" pitchFamily="34" charset="0"/>
                <a:cs typeface="Arial" panose="020B0604020202020204" pitchFamily="34" charset="0"/>
              </a:rPr>
              <a:t>مِنْ أَجْلِ الْمَحَبَّةِ، أَطْلُبُ بِالْحَرِيِّ­ إِذْ أَنَا إِنْسَانٌ هكَذَا نَظِيرُ بُولُسَ الشَّيْخِ، وَالآنَ أَسِيرُ يَسُوعَ الْمَسِيحِ أَيْضًا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8-9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هرب أنسيمس</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56196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أنسيمس ظلم و سرق من فليمون</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183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العبودية في الإمبراطورية الرومانية</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675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dirty="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ar-JO" dirty="0">
                <a:latin typeface="Arial" charset="0"/>
              </a:rPr>
              <a:t>الطبقات الإجتماعية</a:t>
            </a:r>
            <a:endParaRPr lang="en-US" dirty="0">
              <a:latin typeface="Arial" charset="0"/>
            </a:endParaRPr>
          </a:p>
        </p:txBody>
      </p:sp>
      <p:sp>
        <p:nvSpPr>
          <p:cNvPr id="46083" name="Rectangle 3"/>
          <p:cNvSpPr>
            <a:spLocks noGrp="1" noChangeArrowheads="1"/>
          </p:cNvSpPr>
          <p:nvPr>
            <p:ph type="body" idx="1"/>
          </p:nvPr>
        </p:nvSpPr>
        <p:spPr>
          <a:xfrm>
            <a:off x="3429000" y="1905000"/>
            <a:ext cx="4572024" cy="609600"/>
          </a:xfrm>
        </p:spPr>
        <p:txBody>
          <a:bodyPr/>
          <a:lstStyle/>
          <a:p>
            <a:pPr algn="r" rtl="1" eaLnBrk="1" hangingPunct="1">
              <a:defRPr/>
            </a:pPr>
            <a:r>
              <a:rPr lang="ar-JO" sz="3600" b="1" dirty="0">
                <a:effectLst>
                  <a:glow rad="127000">
                    <a:schemeClr val="bg2"/>
                  </a:glow>
                  <a:outerShdw blurRad="38100" dist="38100" dir="2700000" sx="1000" sy="1000" algn="tl">
                    <a:srgbClr val="000000"/>
                  </a:outerShdw>
                </a:effectLst>
                <a:latin typeface="Arial" charset="0"/>
              </a:rPr>
              <a:t>الفروسية (الأرستقراطيين)</a:t>
            </a:r>
            <a:endParaRPr lang="en-US" sz="3600" b="1" dirty="0">
              <a:effectLst>
                <a:glow rad="127000">
                  <a:schemeClr val="bg2"/>
                </a:glow>
                <a:outerShdw blurRad="38100" dist="38100" dir="2700000" sx="1000" sy="1000" algn="tl">
                  <a:srgbClr val="000000"/>
                </a:outerShdw>
              </a:effectLst>
              <a:latin typeface="Arial" charset="0"/>
            </a:endParaRPr>
          </a:p>
        </p:txBody>
      </p:sp>
      <p:sp>
        <p:nvSpPr>
          <p:cNvPr id="46084" name="Rectangle 4"/>
          <p:cNvSpPr>
            <a:spLocks noChangeArrowheads="1"/>
          </p:cNvSpPr>
          <p:nvPr/>
        </p:nvSpPr>
        <p:spPr bwMode="auto">
          <a:xfrm>
            <a:off x="3429000" y="30734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FFFF"/>
                </a:solidFill>
                <a:effectLst>
                  <a:outerShdw blurRad="38100" dist="38100" dir="2700000" algn="tl">
                    <a:srgbClr val="000000"/>
                  </a:outerShdw>
                </a:effectLst>
                <a:cs typeface="Arial" charset="0"/>
              </a:rPr>
              <a:t>العامة</a:t>
            </a:r>
            <a:endParaRPr lang="en-US" sz="3600" b="1" dirty="0">
              <a:solidFill>
                <a:srgbClr val="FFFFFF"/>
              </a:solidFill>
              <a:effectLst>
                <a:outerShdw blurRad="38100" dist="38100" dir="2700000" algn="tl">
                  <a:srgbClr val="000000"/>
                </a:outerShdw>
              </a:effectLst>
              <a:cs typeface="Arial" charset="0"/>
            </a:endParaRPr>
          </a:p>
        </p:txBody>
      </p:sp>
      <p:sp>
        <p:nvSpPr>
          <p:cNvPr id="46085" name="Rectangle 5"/>
          <p:cNvSpPr>
            <a:spLocks noChangeArrowheads="1"/>
          </p:cNvSpPr>
          <p:nvPr/>
        </p:nvSpPr>
        <p:spPr bwMode="auto">
          <a:xfrm>
            <a:off x="3429000" y="42418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FFFF"/>
                </a:solidFill>
                <a:effectLst>
                  <a:outerShdw blurRad="38100" dist="38100" dir="2700000" algn="tl">
                    <a:srgbClr val="000000"/>
                  </a:outerShdw>
                </a:effectLst>
                <a:cs typeface="Arial" charset="0"/>
              </a:rPr>
              <a:t>المحررين</a:t>
            </a:r>
            <a:endParaRPr lang="en-US" sz="3600" b="1" dirty="0">
              <a:solidFill>
                <a:srgbClr val="FFFFFF"/>
              </a:solidFill>
              <a:effectLst>
                <a:outerShdw blurRad="38100" dist="38100" dir="2700000" algn="tl">
                  <a:srgbClr val="000000"/>
                </a:outerShdw>
              </a:effectLst>
              <a:cs typeface="Arial" charset="0"/>
            </a:endParaRPr>
          </a:p>
        </p:txBody>
      </p:sp>
      <p:sp>
        <p:nvSpPr>
          <p:cNvPr id="46086" name="Rectangle 6"/>
          <p:cNvSpPr>
            <a:spLocks noChangeArrowheads="1"/>
          </p:cNvSpPr>
          <p:nvPr/>
        </p:nvSpPr>
        <p:spPr bwMode="auto">
          <a:xfrm>
            <a:off x="3429000" y="54102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CC00"/>
                </a:solidFill>
                <a:effectLst>
                  <a:outerShdw blurRad="38100" dist="38100" dir="2700000" algn="tl">
                    <a:srgbClr val="000000"/>
                  </a:outerShdw>
                </a:effectLst>
                <a:cs typeface="Arial" charset="0"/>
              </a:rPr>
              <a:t>العبيد</a:t>
            </a:r>
            <a:endParaRPr lang="en-US" sz="3600" b="1" dirty="0">
              <a:solidFill>
                <a:srgbClr val="FFCC00"/>
              </a:solidFill>
              <a:effectLst>
                <a:outerShdw blurRad="38100" dist="38100" dir="2700000" algn="tl">
                  <a:srgbClr val="000000"/>
                </a:outerShdw>
              </a:effectLst>
              <a:cs typeface="Arial" charset="0"/>
            </a:endParaRP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ar-JO"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وصول</a:t>
            </a:r>
          </a:p>
          <a:p>
            <a:pPr algn="ctr">
              <a:defRPr/>
            </a:pPr>
            <a:r>
              <a:rPr lang="ar-JO"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العبيد الجدد</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3390345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العبودية في الإمبراطورية الرومانية</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41313" y="1736812"/>
            <a:ext cx="8316912"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ar-JO" b="1" dirty="0">
                <a:solidFill>
                  <a:srgbClr val="FFFFFF"/>
                </a:solidFill>
                <a:effectLst>
                  <a:glow rad="203200">
                    <a:srgbClr val="000000"/>
                  </a:glow>
                </a:effectLst>
                <a:latin typeface="Arial" panose="020B0604020202020204" pitchFamily="34" charset="0"/>
                <a:cs typeface="Arial" panose="020B0604020202020204" pitchFamily="34" charset="0"/>
              </a:rPr>
              <a:t>كان العبد تحت تصرف سيده تمامًا؛ لأقل جريمة قد يتم جلده أو تشويهه أو صلبه أو إلقاءه إلى الوحوش البرية </a:t>
            </a:r>
            <a:br>
              <a:rPr lang="en-US" sz="3200" b="1" dirty="0">
                <a:solidFill>
                  <a:srgbClr val="FFFFFF"/>
                </a:solidFill>
                <a:effectLst>
                  <a:glow rad="203200">
                    <a:srgbClr val="000000"/>
                  </a:glow>
                </a:effectLst>
                <a:latin typeface="Arial" panose="020B0604020202020204" pitchFamily="34" charset="0"/>
                <a:cs typeface="Arial" panose="020B0604020202020204" pitchFamily="34" charset="0"/>
              </a:rPr>
            </a:br>
            <a:endParaRPr lang="en-US" sz="2400" b="1" dirty="0">
              <a:solidFill>
                <a:srgbClr val="FFFFFF"/>
              </a:solidFill>
              <a:effectLst>
                <a:glow rad="203200">
                  <a:srgbClr val="000000"/>
                </a:glow>
              </a:effectLst>
              <a:latin typeface="Arial" panose="020B0604020202020204" pitchFamily="34" charset="0"/>
              <a:cs typeface="Arial" panose="020B0604020202020204" pitchFamily="34" charset="0"/>
            </a:endParaRPr>
          </a:p>
          <a:p>
            <a:pPr>
              <a:defRPr/>
            </a:pPr>
            <a:r>
              <a:rPr lang="ar-JO" sz="2400" b="1" dirty="0">
                <a:solidFill>
                  <a:srgbClr val="FFFFFF"/>
                </a:solidFill>
                <a:effectLst>
                  <a:glow rad="203200">
                    <a:srgbClr val="000000"/>
                  </a:glow>
                </a:effectLst>
                <a:latin typeface="Arial" panose="020B0604020202020204" pitchFamily="34" charset="0"/>
                <a:cs typeface="Arial" panose="020B0604020202020204" pitchFamily="34" charset="0"/>
              </a:rPr>
              <a:t>(ج. ب. لايت فوت، رسائل القديس بولس إلى كولوسي و إلى فليمون، 321)</a:t>
            </a:r>
            <a:r>
              <a:rPr lang="en-US" sz="2400" b="1" dirty="0">
                <a:solidFill>
                  <a:srgbClr val="FFFFFF"/>
                </a:solidFill>
                <a:effectLst>
                  <a:glow rad="203200">
                    <a:srgbClr val="000000"/>
                  </a:glow>
                </a:effectLst>
                <a:latin typeface="Arial" panose="020B0604020202020204" pitchFamily="34" charset="0"/>
                <a:cs typeface="Arial" panose="020B0604020202020204" pitchFamily="34" charset="0"/>
              </a:rPr>
              <a:t> </a:t>
            </a:r>
          </a:p>
        </p:txBody>
      </p:sp>
      <p:sp>
        <p:nvSpPr>
          <p:cNvPr id="163845"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246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ar-JO" sz="4000" dirty="0">
                <a:latin typeface="Arial" charset="0"/>
              </a:rPr>
              <a:t>سكان الإمبراطورية الرومانية</a:t>
            </a:r>
            <a:endParaRPr lang="en-US" sz="4000" dirty="0">
              <a:latin typeface="Arial" charset="0"/>
            </a:endParaRPr>
          </a:p>
        </p:txBody>
      </p:sp>
      <p:graphicFrame>
        <p:nvGraphicFramePr>
          <p:cNvPr id="2" name="Object 1026"/>
          <p:cNvGraphicFramePr>
            <a:graphicFrameLocks noGrp="1" noChangeAspect="1"/>
          </p:cNvGraphicFramePr>
          <p:nvPr>
            <p:ph idx="1"/>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ar-JO" sz="2400" dirty="0">
                <a:solidFill>
                  <a:schemeClr val="bg2"/>
                </a:solidFill>
                <a:effectLst/>
              </a:rPr>
              <a:t>نصف مجموع 55 مليون كانوا من العبيد</a:t>
            </a:r>
            <a:endParaRPr lang="en-US" sz="2400" kern="0" dirty="0">
              <a:solidFill>
                <a:schemeClr val="bg2"/>
              </a:solidFill>
              <a:effectLst/>
              <a:latin typeface="Arial" charset="0"/>
            </a:endParaRPr>
          </a:p>
        </p:txBody>
      </p:sp>
    </p:spTree>
    <p:extLst>
      <p:ext uri="{BB962C8B-B14F-4D97-AF65-F5344CB8AC3E}">
        <p14:creationId xmlns:p14="http://schemas.microsoft.com/office/powerpoint/2010/main" val="19698986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panose="020B0604020202020204" pitchFamily="34" charset="0"/>
                <a:cs typeface="Arial" panose="020B0604020202020204" pitchFamily="34" charset="0"/>
              </a:rPr>
              <a:t>روما</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200" b="1" dirty="0">
                <a:solidFill>
                  <a:schemeClr val="bg1"/>
                </a:solidFill>
                <a:latin typeface="Arial" panose="020B0604020202020204" pitchFamily="34" charset="0"/>
                <a:cs typeface="Arial" panose="020B0604020202020204" pitchFamily="34" charset="0"/>
              </a:rPr>
              <a:t>شق أنسيمس طريقه إلى روما ، حيث قاد بولس هذا العبد الهارب إلى المسيح</a:t>
            </a:r>
            <a:endParaRPr lang="en-US" sz="32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effectLst>
                  <a:glow rad="228600">
                    <a:schemeClr val="tx1"/>
                  </a:glow>
                </a:effectLst>
                <a:latin typeface="Arial" panose="020B0604020202020204" pitchFamily="34" charset="0"/>
                <a:cs typeface="Arial" panose="020B0604020202020204" pitchFamily="34" charset="0"/>
              </a:rPr>
              <a:t>246</a:t>
            </a:r>
            <a:endParaRPr lang="en-US"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200" b="1" dirty="0">
                <a:solidFill>
                  <a:schemeClr val="bg1"/>
                </a:solidFill>
                <a:effectLst>
                  <a:glow rad="228600">
                    <a:schemeClr val="tx1"/>
                  </a:glow>
                </a:effectLst>
                <a:latin typeface="Arial" panose="020B0604020202020204" pitchFamily="34" charset="0"/>
                <a:cs typeface="Arial" panose="020B0604020202020204" pitchFamily="34" charset="0"/>
              </a:rPr>
              <a:t>ابني الذي ولدته في قيودي</a:t>
            </a:r>
          </a:p>
          <a:p>
            <a:pPr algn="ctr" eaLnBrk="1" hangingPunct="1"/>
            <a:r>
              <a:rPr lang="ar-JO" sz="3200" b="1" dirty="0">
                <a:solidFill>
                  <a:schemeClr val="bg1"/>
                </a:solidFill>
                <a:effectLst>
                  <a:glow rad="228600">
                    <a:schemeClr val="tx1"/>
                  </a:glow>
                </a:effectLst>
                <a:latin typeface="Arial" panose="020B0604020202020204" pitchFamily="34" charset="0"/>
                <a:cs typeface="Arial" panose="020B0604020202020204" pitchFamily="34" charset="0"/>
              </a:rPr>
              <a:t>(فيل 10)</a:t>
            </a:r>
            <a:endParaRPr lang="en-US" sz="32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1500" b="1" dirty="0">
                <a:solidFill>
                  <a:srgbClr val="000000"/>
                </a:solidFill>
                <a:latin typeface="Times New Roman" charset="0"/>
                <a:cs typeface="Times New Roman" charset="0"/>
              </a:rPr>
              <a:t>فليمون</a:t>
            </a:r>
            <a:endParaRPr lang="en-US" sz="11500" b="1" dirty="0">
              <a:solidFill>
                <a:schemeClr val="tx2"/>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177800">
                    <a:schemeClr val="tx1"/>
                  </a:glow>
                </a:effectLst>
                <a:latin typeface="Arial" charset="0"/>
              </a:rPr>
              <a:t>المناسبة</a:t>
            </a:r>
            <a:endParaRPr lang="en-US" dirty="0">
              <a:solidFill>
                <a:schemeClr val="bg1"/>
              </a:solidFill>
              <a:effectLst>
                <a:glow rad="177800">
                  <a:schemeClr val="tx1"/>
                </a:glow>
              </a:effectLst>
              <a:latin typeface="Arial" charset="0"/>
            </a:endParaRP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4000" b="1">
                <a:solidFill>
                  <a:schemeClr val="bg1"/>
                </a:solidFill>
                <a:effectLst>
                  <a:glow rad="177800">
                    <a:schemeClr val="tx1"/>
                  </a:glow>
                </a:effectLst>
                <a:cs typeface="+mj-cs"/>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ar-JO" dirty="0"/>
              <a:t>أقنع بولس أنسيمس بالعودة إلى سيده فليمون حتى أنه كتب الرسالة التي سيحملها أنسيمس نفسه.</a:t>
            </a:r>
            <a:endParaRPr lang="en-US" dirty="0"/>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177800">
                    <a:schemeClr val="tx1"/>
                  </a:glow>
                </a:effectLst>
                <a:cs typeface="Arial" charset="0"/>
              </a:rPr>
              <a:t>246</a:t>
            </a:r>
            <a:endParaRPr lang="en-US" b="1" dirty="0">
              <a:solidFill>
                <a:schemeClr val="bg1"/>
              </a:solidFill>
              <a:effectLst>
                <a:glow rad="177800">
                  <a:schemeClr val="tx1"/>
                </a:glow>
              </a:effectLst>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الحراس</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اليهود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75693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defRPr/>
            </a:pPr>
            <a:r>
              <a:rPr lang="ar-SA" sz="5400" b="1" baseline="30000" dirty="0">
                <a:latin typeface="Arial" panose="020B0604020202020204" pitchFamily="34" charset="0"/>
                <a:cs typeface="Arial" panose="020B0604020202020204" pitchFamily="34" charset="0"/>
              </a:rPr>
              <a:t>10</a:t>
            </a:r>
            <a:r>
              <a:rPr lang="ar-SA" sz="5400" b="1" dirty="0">
                <a:latin typeface="Arial" panose="020B0604020202020204" pitchFamily="34" charset="0"/>
                <a:cs typeface="Arial" panose="020B0604020202020204" pitchFamily="34" charset="0"/>
              </a:rPr>
              <a:t>أَطْلُبُ إِلَيْكَ لأَجْلِ ابْنِي </a:t>
            </a:r>
            <a:r>
              <a:rPr lang="ar-SA" sz="5400" b="1" dirty="0">
                <a:solidFill>
                  <a:srgbClr val="FFFF00"/>
                </a:solidFill>
                <a:latin typeface="Arial" panose="020B0604020202020204" pitchFamily="34" charset="0"/>
                <a:cs typeface="Arial" panose="020B0604020202020204" pitchFamily="34" charset="0"/>
              </a:rPr>
              <a:t>أُنِسِيمُسَ</a:t>
            </a:r>
            <a:r>
              <a:rPr lang="ar-SA" sz="5400" b="1" dirty="0">
                <a:latin typeface="Arial" panose="020B0604020202020204" pitchFamily="34" charset="0"/>
                <a:cs typeface="Arial" panose="020B0604020202020204" pitchFamily="34" charset="0"/>
              </a:rPr>
              <a:t>، الَّذِي وَلَدْتُهُ فِي قُيُودِي، </a:t>
            </a:r>
            <a:r>
              <a:rPr lang="ar-SA" sz="5400" b="1" baseline="30000" dirty="0">
                <a:latin typeface="Arial" panose="020B0604020202020204" pitchFamily="34" charset="0"/>
                <a:cs typeface="Arial" panose="020B0604020202020204" pitchFamily="34" charset="0"/>
              </a:rPr>
              <a:t>11</a:t>
            </a:r>
            <a:r>
              <a:rPr lang="ar-SA" sz="5400" b="1" dirty="0">
                <a:latin typeface="Arial" panose="020B0604020202020204" pitchFamily="34" charset="0"/>
                <a:cs typeface="Arial" panose="020B0604020202020204" pitchFamily="34" charset="0"/>
              </a:rPr>
              <a:t>الَّذِي كَانَ قَبْلاً </a:t>
            </a:r>
            <a:r>
              <a:rPr lang="ar-SA" sz="5400" b="1" dirty="0">
                <a:solidFill>
                  <a:srgbClr val="FFFF00"/>
                </a:solidFill>
                <a:latin typeface="Arial" panose="020B0604020202020204" pitchFamily="34" charset="0"/>
                <a:cs typeface="Arial" panose="020B0604020202020204" pitchFamily="34" charset="0"/>
              </a:rPr>
              <a:t>غَيْرَ نَافِعٍ لَكَ</a:t>
            </a:r>
            <a:r>
              <a:rPr lang="ar-SA" sz="5400" b="1" dirty="0">
                <a:latin typeface="Arial" panose="020B0604020202020204" pitchFamily="34" charset="0"/>
                <a:cs typeface="Arial" panose="020B0604020202020204" pitchFamily="34" charset="0"/>
              </a:rPr>
              <a:t>، وَلكِنَّهُ الآنَ نَافِعٌ لَكَ وَلِي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dirty="0">
                <a:latin typeface="Arial" panose="020B0604020202020204" pitchFamily="34" charset="0"/>
                <a:cs typeface="Arial" panose="020B0604020202020204" pitchFamily="34" charset="0"/>
              </a:rPr>
              <a:t> </a:t>
            </a:r>
            <a:r>
              <a:rPr lang="ar-SA" sz="5400" b="1" baseline="30000" dirty="0">
                <a:latin typeface="Arial" panose="020B0604020202020204" pitchFamily="34" charset="0"/>
                <a:cs typeface="Arial" panose="020B0604020202020204" pitchFamily="34" charset="0"/>
              </a:rPr>
              <a:t>12</a:t>
            </a:r>
            <a:r>
              <a:rPr lang="ar-SA" sz="5400" b="1" dirty="0">
                <a:latin typeface="Arial" panose="020B0604020202020204" pitchFamily="34" charset="0"/>
                <a:cs typeface="Arial" panose="020B0604020202020204" pitchFamily="34" charset="0"/>
              </a:rPr>
              <a:t>الَّذِي رَدَدْتُهُ. فَاقْبَلْهُ، الَّذِي هُوَ أَحْشَائِي.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10-12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3385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ar-SA" sz="5400" b="1" baseline="30000" dirty="0">
                <a:latin typeface="Arial" panose="020B0604020202020204" pitchFamily="34" charset="0"/>
                <a:cs typeface="Arial" panose="020B0604020202020204" pitchFamily="34" charset="0"/>
              </a:rPr>
              <a:t>13</a:t>
            </a:r>
            <a:r>
              <a:rPr lang="ar-SA" sz="5400" b="1" dirty="0">
                <a:latin typeface="Arial" panose="020B0604020202020204" pitchFamily="34" charset="0"/>
                <a:cs typeface="Arial" panose="020B0604020202020204" pitchFamily="34" charset="0"/>
              </a:rPr>
              <a:t>الَّذِي كُنْتُ أَشَاءُ أَنْ أُمْسِكَهُ عِنْدِي لِكَيْ يَخْدِمَنِي عِوَضًا عَنْكَ فِي قُيُودِ الإِنْجِيلِ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baseline="30000" dirty="0">
                <a:latin typeface="Arial" panose="020B0604020202020204" pitchFamily="34" charset="0"/>
                <a:cs typeface="Arial" panose="020B0604020202020204" pitchFamily="34" charset="0"/>
              </a:rPr>
              <a:t>14</a:t>
            </a:r>
            <a:r>
              <a:rPr lang="ar-SA" sz="3600" b="1" dirty="0">
                <a:latin typeface="Arial" panose="020B0604020202020204" pitchFamily="34" charset="0"/>
                <a:cs typeface="Arial" panose="020B0604020202020204" pitchFamily="34" charset="0"/>
              </a:rPr>
              <a:t>وَلكِنْ بِدُونِ رَأْيِكَ لَمْ أُرِدْ أَنْ أَفْعَلَ شَيْئًا، لِكَيْ لاَ يَكُونَ خَيْرُكَ كَأَنَّهُ عَلَى سَبِيلِ الاضْطِرَارِ بَلْ عَلَى سَبِيلِ الاخْتِيَارِ. </a:t>
            </a:r>
            <a:endParaRPr lang="en-US" sz="3600" b="1" dirty="0">
              <a:latin typeface="Arial" panose="020B0604020202020204" pitchFamily="34" charset="0"/>
              <a:cs typeface="Arial" panose="020B0604020202020204" pitchFamily="34" charset="0"/>
            </a:endParaRPr>
          </a:p>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13-14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ar-JO" sz="5400" dirty="0">
                <a:solidFill>
                  <a:srgbClr val="FFFFFF"/>
                </a:solidFill>
                <a:latin typeface="Verdana" charset="0"/>
              </a:rPr>
              <a:t>إعادة الإتحاد</a:t>
            </a:r>
            <a:endParaRPr lang="en-US" sz="5400"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rgbClr val="FFFFFF"/>
                </a:solidFill>
                <a:latin typeface="Verdana" charset="0"/>
                <a:cs typeface="Arial" charset="0"/>
              </a:rPr>
              <a:t>يتساءل الشخص </a:t>
            </a:r>
          </a:p>
          <a:p>
            <a:pPr algn="ctr" eaLnBrk="1" hangingPunct="1"/>
            <a:r>
              <a:rPr lang="ar-JO" sz="4000" b="1" dirty="0">
                <a:solidFill>
                  <a:srgbClr val="FFFFFF"/>
                </a:solidFill>
                <a:latin typeface="Verdana" charset="0"/>
                <a:cs typeface="Arial" charset="0"/>
              </a:rPr>
              <a:t>ماذا فكر فليمون </a:t>
            </a:r>
          </a:p>
          <a:p>
            <a:pPr algn="ctr" eaLnBrk="1" hangingPunct="1"/>
            <a:r>
              <a:rPr lang="ar-JO" sz="4000" b="1" dirty="0">
                <a:solidFill>
                  <a:srgbClr val="FFFFFF"/>
                </a:solidFill>
                <a:latin typeface="Verdana" charset="0"/>
                <a:cs typeface="Arial" charset="0"/>
              </a:rPr>
              <a:t>عندما رأى أنسيمس ثانية</a:t>
            </a:r>
            <a:endParaRPr lang="en-US" sz="4000" b="1" dirty="0">
              <a:solidFill>
                <a:srgbClr val="FFFFFF"/>
              </a:solidFill>
              <a:latin typeface="Verdana" charset="0"/>
              <a:cs typeface="Arial" charset="0"/>
            </a:endParaRPr>
          </a:p>
        </p:txBody>
      </p:sp>
      <p:sp>
        <p:nvSpPr>
          <p:cNvPr id="151556" name="Text Box 6"/>
          <p:cNvSpPr txBox="1">
            <a:spLocks noChangeArrowheads="1"/>
          </p:cNvSpPr>
          <p:nvPr/>
        </p:nvSpPr>
        <p:spPr bwMode="auto">
          <a:xfrm>
            <a:off x="8404465" y="4462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Verdana" charset="0"/>
                <a:cs typeface="Arial" charset="0"/>
              </a:rPr>
              <a:t>246</a:t>
            </a:r>
            <a:endParaRPr lang="en-US" b="1" dirty="0">
              <a:solidFill>
                <a:srgbClr val="FFFFFF"/>
              </a:solidFill>
              <a:latin typeface="Verdana"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5400" b="1" baseline="30000" dirty="0"/>
              <a:t>15</a:t>
            </a:r>
            <a:r>
              <a:rPr lang="ar-SA" sz="5400" b="1" dirty="0"/>
              <a:t>لأَنَّهُ رُبَّمَا لأَجْلِ هذَا افْتَرَقَ عَنْكَ إِلَى سَاعَةٍ، لِكَيْ يَكُونَ لَكَ إِلَى الأَبَدِ، </a:t>
            </a:r>
            <a:r>
              <a:rPr lang="ar-SA" sz="5400" b="1" baseline="30000" dirty="0"/>
              <a:t>16</a:t>
            </a:r>
            <a:r>
              <a:rPr lang="ar-SA" sz="5400" b="1" dirty="0"/>
              <a:t>لاَ كَعَبْدٍ فِي مَا بَعْدُ، بَلْ أَفْضَلَ مِنْ عَبْدٍ: أَخًا مَحْبُوبًا، وَلاَ سِيَّمَا إِلَيَّ، فَكَمْ بِالْحَرِيِّ إِلَيْكَ فِي الْجَسَدِ وَالرَّبِّ جَمِيعًا!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(vv. 15-16 NLT).</a:t>
            </a:r>
          </a:p>
        </p:txBody>
      </p:sp>
    </p:spTree>
    <p:extLst>
      <p:ext uri="{BB962C8B-B14F-4D97-AF65-F5344CB8AC3E}">
        <p14:creationId xmlns:p14="http://schemas.microsoft.com/office/powerpoint/2010/main" val="25238168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ar-JO" sz="5400" dirty="0">
                <a:solidFill>
                  <a:schemeClr val="bg1"/>
                </a:solidFill>
                <a:latin typeface="Verdana" charset="0"/>
              </a:rPr>
              <a:t>التوبة</a:t>
            </a:r>
            <a:endParaRPr lang="en-US" sz="5400" dirty="0">
              <a:solidFill>
                <a:schemeClr val="bg1"/>
              </a:solidFill>
              <a:latin typeface="Verdana" charset="0"/>
            </a:endParaRPr>
          </a:p>
        </p:txBody>
      </p:sp>
      <p:sp>
        <p:nvSpPr>
          <p:cNvPr id="152578" name="Text Box 3"/>
          <p:cNvSpPr txBox="1">
            <a:spLocks noChangeArrowheads="1"/>
          </p:cNvSpPr>
          <p:nvPr/>
        </p:nvSpPr>
        <p:spPr bwMode="auto">
          <a:xfrm>
            <a:off x="669925" y="1447800"/>
            <a:ext cx="79406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chemeClr val="bg1"/>
                </a:solidFill>
                <a:latin typeface="Verdana" charset="0"/>
                <a:cs typeface="Arial" charset="0"/>
              </a:rPr>
              <a:t>سعى بولس لإقناع فليمون بأن يسامح أنسيمس</a:t>
            </a:r>
            <a:endParaRPr lang="en-US" sz="4000" b="1" dirty="0">
              <a:solidFill>
                <a:schemeClr val="bg1"/>
              </a:solidFill>
              <a:latin typeface="Verdana" charset="0"/>
              <a:cs typeface="Arial"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ar-JO" sz="4400" b="1" dirty="0">
                <a:latin typeface="Garamond" charset="0"/>
                <a:cs typeface="Arial" charset="0"/>
              </a:rPr>
              <a:t>أنا آسف</a:t>
            </a:r>
          </a:p>
          <a:p>
            <a:pPr algn="ctr" eaLnBrk="1" hangingPunct="1"/>
            <a:r>
              <a:rPr lang="ar-JO" sz="4400" b="1" dirty="0">
                <a:latin typeface="Garamond" charset="0"/>
                <a:cs typeface="Arial" charset="0"/>
              </a:rPr>
              <a:t>سيدي</a:t>
            </a:r>
            <a:endParaRPr lang="en-US" sz="4400" b="1" dirty="0">
              <a:cs typeface="Arial" charset="0"/>
            </a:endParaRP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84000"/>
                    </a:schemeClr>
                  </a:glow>
                </a:effectLst>
                <a:latin typeface="Arial" panose="020B0604020202020204" pitchFamily="34" charset="0"/>
                <a:cs typeface="Arial" panose="020B0604020202020204" pitchFamily="34" charset="0"/>
              </a:rPr>
              <a:t>17</a:t>
            </a:r>
            <a:r>
              <a:rPr lang="ar-SA" sz="3600" b="1" dirty="0">
                <a:effectLst>
                  <a:glow rad="228600">
                    <a:schemeClr val="accent4">
                      <a:satMod val="175000"/>
                      <a:alpha val="84000"/>
                    </a:schemeClr>
                  </a:glow>
                </a:effectLst>
                <a:latin typeface="Arial" panose="020B0604020202020204" pitchFamily="34" charset="0"/>
                <a:cs typeface="Arial" panose="020B0604020202020204" pitchFamily="34" charset="0"/>
              </a:rPr>
              <a:t>فَإِنْ كُنْتَ تَحْسِبُنِي شَرِيكًا، فَاقْبَلْهُ نَظِيرِي. </a:t>
            </a:r>
            <a:r>
              <a:rPr lang="ar-SA" sz="3600" b="1" baseline="30000" dirty="0">
                <a:effectLst>
                  <a:glow rad="228600">
                    <a:schemeClr val="accent4">
                      <a:satMod val="175000"/>
                      <a:alpha val="84000"/>
                    </a:schemeClr>
                  </a:glow>
                </a:effectLst>
                <a:latin typeface="Arial" panose="020B0604020202020204" pitchFamily="34" charset="0"/>
                <a:cs typeface="Arial" panose="020B0604020202020204" pitchFamily="34" charset="0"/>
              </a:rPr>
              <a:t>18</a:t>
            </a:r>
            <a:r>
              <a:rPr lang="ar-SA" sz="3600" b="1" dirty="0">
                <a:effectLst>
                  <a:glow rad="228600">
                    <a:schemeClr val="accent4">
                      <a:satMod val="175000"/>
                      <a:alpha val="84000"/>
                    </a:schemeClr>
                  </a:glow>
                </a:effectLst>
                <a:latin typeface="Arial" panose="020B0604020202020204" pitchFamily="34" charset="0"/>
                <a:cs typeface="Arial" panose="020B0604020202020204" pitchFamily="34" charset="0"/>
              </a:rPr>
              <a:t>ثُمَّ إِنْ كَانَ قَدْ ظَلَمَكَ بِشَيْءٍ، أَوْ لَكَ عَلَيْهِ دَيْنٌ، فَاحْسِبْ ذلِكَ عَلَيَّ. </a:t>
            </a:r>
            <a:br>
              <a:rPr lang="en-US" sz="3600" b="1" dirty="0">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br>
            <a:r>
              <a:rPr lang="en-US" sz="3600" b="1" dirty="0">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a:t>
            </a:r>
            <a:r>
              <a:rPr lang="ar-JO" sz="3600" b="1" dirty="0">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فيل 17-18</a:t>
            </a:r>
            <a:r>
              <a:rPr lang="en-US" sz="3600" b="1" dirty="0">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302666"/>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19</a:t>
            </a:r>
            <a:r>
              <a:rPr lang="ar-SA" sz="3600" b="1" dirty="0">
                <a:latin typeface="Arial" panose="020B0604020202020204" pitchFamily="34" charset="0"/>
                <a:cs typeface="Arial" panose="020B0604020202020204" pitchFamily="34" charset="0"/>
              </a:rPr>
              <a:t>أَنَا بُولُسَ كَتَبْتُ بِيَدِي: أَنَا أُوفِي. حَتَّى لاَ أَقُولُ لَكَ إِنَّكَ مَدْيُونٌ لِي بِنَفْسِكَ أَيْضًا. </a:t>
            </a:r>
            <a:br>
              <a:rPr lang="ar-JO" sz="3600" b="1" dirty="0">
                <a:latin typeface="Arial" panose="020B0604020202020204" pitchFamily="34"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19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تعلم فليمون أربعة مبادئ عن الغفران</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b="1" dirty="0"/>
              <a:t>أ. الغفران الحقيقي </a:t>
            </a:r>
            <a:r>
              <a:rPr lang="ar-JO" sz="3600" b="1" dirty="0">
                <a:solidFill>
                  <a:srgbClr val="FFFF00"/>
                </a:solidFill>
              </a:rPr>
              <a:t>يُمنح بحرية </a:t>
            </a:r>
            <a:r>
              <a:rPr lang="ar-JO" sz="3600" b="1" dirty="0"/>
              <a:t>لا تحت الإكراه (14)</a:t>
            </a:r>
            <a:r>
              <a:rPr lang="en-US" sz="3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7607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ar-SA" sz="3600" b="1" baseline="30000" dirty="0"/>
              <a:t>14</a:t>
            </a:r>
            <a:r>
              <a:rPr lang="ar-SA" sz="3600" b="1" dirty="0"/>
              <a:t>وَلكِنْ بِدُونِ رَأْيِكَ لَمْ أُرِدْ أَنْ أَفْعَلَ شَيْئًا، لِكَيْ </a:t>
            </a:r>
            <a:r>
              <a:rPr lang="ar-SA" sz="3600" b="1" dirty="0">
                <a:solidFill>
                  <a:srgbClr val="FFFF00"/>
                </a:solidFill>
              </a:rPr>
              <a:t>لاَ يَكُونَ خَيْرُكَ </a:t>
            </a:r>
            <a:r>
              <a:rPr lang="en-US" sz="3600" b="1" dirty="0">
                <a:solidFill>
                  <a:srgbClr val="FFFF00"/>
                </a:solidFill>
              </a:rPr>
              <a:t> </a:t>
            </a:r>
            <a:r>
              <a:rPr lang="ar-SA" sz="3600" b="1" dirty="0">
                <a:solidFill>
                  <a:srgbClr val="FFFF00"/>
                </a:solidFill>
              </a:rPr>
              <a:t>كَأَنَّهُ عَلَى سَبِيلِ الاضْطِرَارِ بَلْ عَلَى سَبِيلِ الاخْتِيَارِ</a:t>
            </a:r>
            <a:r>
              <a:rPr lang="ar-JO" sz="3600" b="1" dirty="0">
                <a:solidFill>
                  <a:srgbClr val="FFFF00"/>
                </a:solidFill>
              </a:rPr>
              <a:t> (فيل 14)</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الحراس الألمان</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62818" name="Rectangle 3"/>
          <p:cNvSpPr>
            <a:spLocks noGrp="1" noChangeArrowheads="1"/>
          </p:cNvSpPr>
          <p:nvPr>
            <p:ph type="title"/>
          </p:nvPr>
        </p:nvSpPr>
        <p:spPr/>
        <p:txBody>
          <a:bodyPr/>
          <a:lstStyle/>
          <a:p>
            <a:pPr eaLnBrk="1" hangingPunct="1"/>
            <a:r>
              <a:rPr lang="ar-JO" dirty="0">
                <a:solidFill>
                  <a:srgbClr val="FFFFFF"/>
                </a:solidFill>
                <a:latin typeface="Arial" panose="020B0604020202020204" pitchFamily="34" charset="0"/>
                <a:cs typeface="Arial" panose="020B0604020202020204" pitchFamily="34" charset="0"/>
              </a:rPr>
              <a:t>الغفران</a:t>
            </a:r>
            <a:endParaRPr lang="en-US" dirty="0">
              <a:solidFill>
                <a:srgbClr val="FFFFFF"/>
              </a:solidFill>
              <a:latin typeface="Arial" panose="020B0604020202020204" pitchFamily="34" charset="0"/>
              <a:cs typeface="Arial" panose="020B0604020202020204" pitchFamily="34" charset="0"/>
            </a:endParaRPr>
          </a:p>
        </p:txBody>
      </p:sp>
      <p:sp>
        <p:nvSpPr>
          <p:cNvPr id="33796" name="Text Box 4"/>
          <p:cNvSpPr txBox="1">
            <a:spLocks noChangeArrowheads="1"/>
          </p:cNvSpPr>
          <p:nvPr/>
        </p:nvSpPr>
        <p:spPr bwMode="auto">
          <a:xfrm>
            <a:off x="3200400" y="1143000"/>
            <a:ext cx="5562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latin typeface="Arial" panose="020B0604020202020204" pitchFamily="34" charset="0"/>
                <a:cs typeface="Arial" panose="020B0604020202020204" pitchFamily="34" charset="0"/>
              </a:rPr>
              <a:t>أوضح مثال على الحاجة إلى إظهار المغفرة في العهد الجديد</a:t>
            </a:r>
            <a:endParaRPr lang="en-US" sz="2800" b="1" dirty="0">
              <a:solidFill>
                <a:schemeClr val="bg1"/>
              </a:solidFill>
              <a:latin typeface="Arial" panose="020B0604020202020204" pitchFamily="34" charset="0"/>
              <a:cs typeface="Arial" panose="020B0604020202020204" pitchFamily="34"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246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إذا أخطأت 3 مرات في اليوم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1000 خطية كل سنة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عدد السنوات (40 مثلاً)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40000 خطية على الأقل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ar-JO" sz="3200" dirty="0">
                <a:solidFill>
                  <a:schemeClr val="bg1"/>
                </a:solidFill>
                <a:latin typeface="Arial" panose="020B0604020202020204" pitchFamily="34" charset="0"/>
                <a:cs typeface="Arial" panose="020B0604020202020204" pitchFamily="34" charset="0"/>
              </a:rPr>
              <a:t>ب. الغفران الحقيقي هو الإظهار </a:t>
            </a:r>
            <a:r>
              <a:rPr lang="ar-JO" sz="3200" dirty="0">
                <a:solidFill>
                  <a:srgbClr val="FFFF00"/>
                </a:solidFill>
                <a:latin typeface="Arial" panose="020B0604020202020204" pitchFamily="34" charset="0"/>
                <a:cs typeface="Arial" panose="020B0604020202020204" pitchFamily="34" charset="0"/>
              </a:rPr>
              <a:t>الطبيعي</a:t>
            </a:r>
            <a:r>
              <a:rPr lang="ar-JO" sz="3200" dirty="0">
                <a:solidFill>
                  <a:schemeClr val="bg1"/>
                </a:solidFill>
                <a:latin typeface="Arial" panose="020B0604020202020204" pitchFamily="34" charset="0"/>
                <a:cs typeface="Arial" panose="020B0604020202020204" pitchFamily="34" charset="0"/>
              </a:rPr>
              <a:t> لشراكتنا في الإنجيل (17)</a:t>
            </a:r>
            <a:r>
              <a:rPr lang="en-US" sz="3200" dirty="0">
                <a:solidFill>
                  <a:schemeClr val="bg1"/>
                </a:solidFill>
                <a:latin typeface="Arial" panose="020B0604020202020204" pitchFamily="34" charset="0"/>
                <a:cs typeface="Arial" panose="020B0604020202020204" pitchFamily="34" charset="0"/>
              </a:rPr>
              <a:t> </a:t>
            </a: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cs typeface="Arial" panose="020B0604020202020204" pitchFamily="34" charset="0"/>
              </a:rPr>
              <a:t>عدد 17-18</a:t>
            </a:r>
            <a:endParaRPr lang="en-US" altLang="zh-CN" sz="2800" b="1" dirty="0">
              <a:latin typeface="Arial" panose="020B0604020202020204" pitchFamily="34" charset="0"/>
              <a:cs typeface="Arial" panose="020B0604020202020204" pitchFamily="34" charset="0"/>
            </a:endParaRPr>
          </a:p>
          <a:p>
            <a:pPr algn="r" eaLnBrk="1" hangingPunct="1"/>
            <a:r>
              <a:rPr lang="ar-SA" sz="2800" b="1" baseline="30000" dirty="0">
                <a:latin typeface="Arial" panose="020B0604020202020204" pitchFamily="34" charset="0"/>
                <a:cs typeface="Arial" panose="020B0604020202020204" pitchFamily="34" charset="0"/>
              </a:rPr>
              <a:t>17</a:t>
            </a:r>
            <a:r>
              <a:rPr lang="ar-SA" sz="2800" b="1" dirty="0">
                <a:latin typeface="Arial" panose="020B0604020202020204" pitchFamily="34" charset="0"/>
                <a:cs typeface="Arial" panose="020B0604020202020204" pitchFamily="34" charset="0"/>
              </a:rPr>
              <a:t>فَإِنْ كُنْتَ تَحْسِبُنِي </a:t>
            </a:r>
            <a:r>
              <a:rPr lang="ar-SA" sz="2800" b="1" dirty="0">
                <a:solidFill>
                  <a:srgbClr val="002060"/>
                </a:solidFill>
                <a:latin typeface="Arial" panose="020B0604020202020204" pitchFamily="34" charset="0"/>
                <a:cs typeface="Arial" panose="020B0604020202020204" pitchFamily="34" charset="0"/>
              </a:rPr>
              <a:t>شَرِيكًا،</a:t>
            </a:r>
            <a:r>
              <a:rPr lang="ar-SA" sz="2800" b="1" dirty="0">
                <a:latin typeface="Arial" panose="020B0604020202020204" pitchFamily="34" charset="0"/>
                <a:cs typeface="Arial" panose="020B0604020202020204" pitchFamily="34" charset="0"/>
              </a:rPr>
              <a:t> فَاقْبَلْهُ نَظِيرِي. </a:t>
            </a:r>
            <a:r>
              <a:rPr lang="ar-SA" sz="2800" b="1" baseline="30000" dirty="0">
                <a:latin typeface="Arial" panose="020B0604020202020204" pitchFamily="34" charset="0"/>
                <a:cs typeface="Arial" panose="020B0604020202020204" pitchFamily="34" charset="0"/>
              </a:rPr>
              <a:t>18</a:t>
            </a:r>
            <a:r>
              <a:rPr lang="ar-SA" sz="2800" b="1" dirty="0">
                <a:latin typeface="Arial" panose="020B0604020202020204" pitchFamily="34" charset="0"/>
                <a:cs typeface="Arial" panose="020B0604020202020204" pitchFamily="34" charset="0"/>
              </a:rPr>
              <a:t>ثُمَّ إِنْ كَانَ قَدْ ظَلَمَكَ بِشَيْءٍ، أَوْ لَكَ عَلَيْهِ دَيْنٌ، فَاحْسِبْ ذلِكَ عَلَيَّ. </a:t>
            </a:r>
            <a:endParaRPr lang="en-US" sz="2800" b="1" dirty="0">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245</a:t>
            </a:r>
            <a:endParaRPr lang="en-US" b="1"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ar-JO" dirty="0">
                <a:solidFill>
                  <a:schemeClr val="bg1"/>
                </a:solidFill>
                <a:latin typeface="Arial" panose="020B0604020202020204" pitchFamily="34" charset="0"/>
                <a:cs typeface="Arial" panose="020B0604020202020204" pitchFamily="34" charset="0"/>
              </a:rPr>
              <a:t>الآية المفتاحية</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96000"/>
                    </a:schemeClr>
                  </a:glow>
                </a:effectLst>
                <a:latin typeface="Arial" panose="020B0604020202020204" pitchFamily="34" charset="0"/>
                <a:cs typeface="Arial" panose="020B0604020202020204" pitchFamily="34" charset="0"/>
              </a:rPr>
              <a:t>1</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بُولُسُ، أَسِيرُ يَسُوعَ الْمَسِيحِ، وَتِيمُوثَاوُسُ الأَخُ، إِلَى </a:t>
            </a:r>
            <a:r>
              <a:rPr lang="ar-SA" sz="3600" b="1" dirty="0">
                <a:solidFill>
                  <a:srgbClr val="FFFF00"/>
                </a:solidFill>
                <a:effectLst>
                  <a:glow rad="228600">
                    <a:schemeClr val="accent4">
                      <a:satMod val="175000"/>
                      <a:alpha val="96000"/>
                    </a:schemeClr>
                  </a:glow>
                </a:effectLst>
                <a:latin typeface="Arial" panose="020B0604020202020204" pitchFamily="34" charset="0"/>
                <a:cs typeface="Arial" panose="020B0604020202020204" pitchFamily="34" charset="0"/>
              </a:rPr>
              <a:t>فِلِيمُونَ</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 الْمَحْبُوبِ وَالْعَامِلِ مَعَنَا، </a:t>
            </a:r>
            <a:r>
              <a:rPr lang="ar-SA" sz="3600" b="1" baseline="30000" dirty="0">
                <a:effectLst>
                  <a:glow rad="228600">
                    <a:schemeClr val="accent4">
                      <a:satMod val="175000"/>
                      <a:alpha val="96000"/>
                    </a:schemeClr>
                  </a:glow>
                </a:effectLst>
                <a:latin typeface="Arial" panose="020B0604020202020204" pitchFamily="34" charset="0"/>
                <a:cs typeface="Arial" panose="020B0604020202020204" pitchFamily="34" charset="0"/>
              </a:rPr>
              <a:t>2</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وَإِلَى </a:t>
            </a:r>
            <a:r>
              <a:rPr lang="ar-SA" sz="3600" b="1" dirty="0">
                <a:solidFill>
                  <a:srgbClr val="FFFF00"/>
                </a:solidFill>
                <a:effectLst>
                  <a:glow rad="228600">
                    <a:schemeClr val="accent4">
                      <a:satMod val="175000"/>
                      <a:alpha val="96000"/>
                    </a:schemeClr>
                  </a:glow>
                </a:effectLst>
                <a:latin typeface="Arial" panose="020B0604020202020204" pitchFamily="34" charset="0"/>
                <a:cs typeface="Arial" panose="020B0604020202020204" pitchFamily="34" charset="0"/>
              </a:rPr>
              <a:t>أَبْفِيَّةَ</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 الْمَحْبُوبَةِ، وَ</a:t>
            </a:r>
            <a:r>
              <a:rPr lang="ar-SA" sz="3600" b="1" dirty="0">
                <a:solidFill>
                  <a:srgbClr val="FFFF00"/>
                </a:solidFill>
                <a:effectLst>
                  <a:glow rad="228600">
                    <a:schemeClr val="accent4">
                      <a:satMod val="175000"/>
                      <a:alpha val="96000"/>
                    </a:schemeClr>
                  </a:glow>
                </a:effectLst>
                <a:latin typeface="Arial" panose="020B0604020202020204" pitchFamily="34" charset="0"/>
                <a:cs typeface="Arial" panose="020B0604020202020204" pitchFamily="34" charset="0"/>
              </a:rPr>
              <a:t>أَرْخِبُّسَ</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 الْمُتَجَنِّدِ مَعَنَا، وَإِلَى </a:t>
            </a:r>
            <a:r>
              <a:rPr lang="ar-SA" sz="3600" b="1" dirty="0">
                <a:solidFill>
                  <a:srgbClr val="FFFF00"/>
                </a:solidFill>
                <a:effectLst>
                  <a:glow rad="228600">
                    <a:schemeClr val="accent4">
                      <a:satMod val="175000"/>
                      <a:alpha val="96000"/>
                    </a:schemeClr>
                  </a:glow>
                </a:effectLst>
                <a:latin typeface="Arial" panose="020B0604020202020204" pitchFamily="34" charset="0"/>
                <a:cs typeface="Arial" panose="020B0604020202020204" pitchFamily="34" charset="0"/>
              </a:rPr>
              <a:t>الْكَنِيسَةِ</a:t>
            </a:r>
            <a:r>
              <a:rPr lang="ar-SA" sz="3600" b="1" dirty="0">
                <a:effectLst>
                  <a:glow rad="228600">
                    <a:schemeClr val="accent4">
                      <a:satMod val="175000"/>
                      <a:alpha val="96000"/>
                    </a:schemeClr>
                  </a:glow>
                </a:effectLst>
                <a:latin typeface="Arial" panose="020B0604020202020204" pitchFamily="34" charset="0"/>
                <a:cs typeface="Arial" panose="020B0604020202020204" pitchFamily="34" charset="0"/>
              </a:rPr>
              <a:t> الَّتِي فِي بَيْتِكَ</a:t>
            </a:r>
            <a:br>
              <a:rPr lang="en-US" sz="3600" b="1" dirty="0">
                <a:effectLst>
                  <a:glow rad="228600">
                    <a:schemeClr val="accent4">
                      <a:satMod val="175000"/>
                      <a:alpha val="96000"/>
                    </a:schemeClr>
                  </a:glow>
                </a:effectLst>
                <a:latin typeface="Arial" panose="020B0604020202020204" pitchFamily="34" charset="0"/>
                <a:ea typeface="ＭＳ Ｐゴシック" charset="0"/>
                <a:cs typeface="Arial" panose="020B0604020202020204" pitchFamily="34" charset="0"/>
              </a:rPr>
            </a:br>
            <a:r>
              <a:rPr lang="en-US" sz="3600" b="1" dirty="0">
                <a:effectLst>
                  <a:glow rad="228600">
                    <a:schemeClr val="accent4">
                      <a:satMod val="175000"/>
                      <a:alpha val="96000"/>
                    </a:schemeClr>
                  </a:glow>
                </a:effectLst>
                <a:latin typeface="Arial" panose="020B0604020202020204" pitchFamily="34" charset="0"/>
                <a:ea typeface="ＭＳ Ｐゴシック" charset="0"/>
                <a:cs typeface="Arial" panose="020B0604020202020204" pitchFamily="34" charset="0"/>
              </a:rPr>
              <a:t>(</a:t>
            </a:r>
            <a:r>
              <a:rPr lang="ar-JO" sz="3600" b="1" dirty="0">
                <a:effectLst>
                  <a:glow rad="228600">
                    <a:schemeClr val="accent4">
                      <a:satMod val="175000"/>
                      <a:alpha val="96000"/>
                    </a:schemeClr>
                  </a:glow>
                </a:effectLst>
                <a:latin typeface="Arial" panose="020B0604020202020204" pitchFamily="34" charset="0"/>
                <a:ea typeface="ＭＳ Ｐゴシック" charset="0"/>
                <a:cs typeface="Arial" panose="020B0604020202020204" pitchFamily="34" charset="0"/>
              </a:rPr>
              <a:t>فيل 1-2</a:t>
            </a:r>
            <a:r>
              <a:rPr lang="en-US" sz="3600" b="1" dirty="0">
                <a:effectLst>
                  <a:glow rad="228600">
                    <a:schemeClr val="accent4">
                      <a:satMod val="175000"/>
                      <a:alpha val="96000"/>
                    </a:schemeClr>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baseline="30000" dirty="0">
                <a:effectLst>
                  <a:glow rad="127000">
                    <a:schemeClr val="tx1"/>
                  </a:glow>
                </a:effectLst>
                <a:latin typeface="Arial" panose="020B0604020202020204" pitchFamily="34" charset="0"/>
                <a:ea typeface="ＭＳ Ｐゴシック" charset="0"/>
                <a:cs typeface="Arial" panose="020B0604020202020204" pitchFamily="34" charset="0"/>
              </a:rPr>
              <a:t>22</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وَمَعَ هذَا، أَعْدِدْ لِي أَيْضًا مَنْزِلاً، لأَنِّي أَرْجُو أَنَّنِي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بِصَلَوَاتِكُمْ</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سَأُوهَبُ لَكُمْ</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sz="3600" b="1" dirty="0">
                <a:latin typeface="Arial" panose="020B0604020202020204" pitchFamily="34"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SA" sz="3600" b="1" baseline="30000" dirty="0">
                <a:latin typeface="Arial" panose="020B0604020202020204" pitchFamily="34" charset="0"/>
                <a:cs typeface="Arial" panose="020B0604020202020204" pitchFamily="34" charset="0"/>
              </a:rPr>
              <a:t>25</a:t>
            </a:r>
            <a:r>
              <a:rPr lang="ar-SA" sz="3600" b="1" dirty="0">
                <a:latin typeface="Arial" panose="020B0604020202020204" pitchFamily="34" charset="0"/>
                <a:cs typeface="Arial" panose="020B0604020202020204" pitchFamily="34" charset="0"/>
              </a:rPr>
              <a:t>نِعْمَةُ رَبِّنَا يَسُوعَ الْمَسِيحِ مَعَ </a:t>
            </a:r>
            <a:r>
              <a:rPr lang="ar-SA" sz="3600" b="1" dirty="0">
                <a:solidFill>
                  <a:srgbClr val="FFFF00"/>
                </a:solidFill>
                <a:latin typeface="Arial" panose="020B0604020202020204" pitchFamily="34" charset="0"/>
                <a:cs typeface="Arial" panose="020B0604020202020204" pitchFamily="34" charset="0"/>
              </a:rPr>
              <a:t>رُوحِكُمْ</a:t>
            </a:r>
            <a:r>
              <a:rPr lang="ar-SA" sz="3600" b="1" dirty="0">
                <a:latin typeface="Arial" panose="020B0604020202020204" pitchFamily="34" charset="0"/>
                <a:cs typeface="Arial" panose="020B0604020202020204" pitchFamily="34" charset="0"/>
              </a:rPr>
              <a:t>. آمِينَ.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فيل 25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5238168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dirty="0">
                <a:solidFill>
                  <a:schemeClr val="bg1"/>
                </a:solidFill>
                <a:latin typeface="Arial" panose="020B0604020202020204" pitchFamily="34" charset="0"/>
                <a:cs typeface="Arial" panose="020B0604020202020204" pitchFamily="34" charset="0"/>
              </a:rPr>
              <a:t>ت- الغفران الحقيقي </a:t>
            </a:r>
            <a:r>
              <a:rPr lang="ar-JO" sz="3200" dirty="0">
                <a:solidFill>
                  <a:srgbClr val="FFFF00"/>
                </a:solidFill>
                <a:latin typeface="Arial" panose="020B0604020202020204" pitchFamily="34" charset="0"/>
                <a:cs typeface="Arial" panose="020B0604020202020204" pitchFamily="34" charset="0"/>
              </a:rPr>
              <a:t>غير مشروط </a:t>
            </a:r>
            <a:r>
              <a:rPr lang="ar-JO" sz="3200" dirty="0">
                <a:solidFill>
                  <a:schemeClr val="bg1"/>
                </a:solidFill>
                <a:latin typeface="Arial" panose="020B0604020202020204" pitchFamily="34" charset="0"/>
                <a:cs typeface="Arial" panose="020B0604020202020204" pitchFamily="34" charset="0"/>
              </a:rPr>
              <a:t>دون فرض متطلبات على الشخص الآخر (18-19).</a:t>
            </a:r>
            <a:endParaRPr lang="en-US" sz="3200" dirty="0">
              <a:solidFill>
                <a:schemeClr val="bg1"/>
              </a:solidFill>
              <a:latin typeface="Arial" panose="020B0604020202020204" pitchFamily="34" charset="0"/>
              <a:cs typeface="Arial" panose="020B0604020202020204" pitchFamily="34" charset="0"/>
            </a:endParaRPr>
          </a:p>
        </p:txBody>
      </p:sp>
      <p:sp>
        <p:nvSpPr>
          <p:cNvPr id="164866" name="Text Box 3"/>
          <p:cNvSpPr txBox="1">
            <a:spLocks noChangeArrowheads="1"/>
          </p:cNvSpPr>
          <p:nvPr/>
        </p:nvSpPr>
        <p:spPr bwMode="auto">
          <a:xfrm>
            <a:off x="0" y="1609636"/>
            <a:ext cx="4500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r>
              <a:rPr lang="ar-JO" sz="2800" b="1" i="1" dirty="0">
                <a:latin typeface="Arial" panose="020B0604020202020204" pitchFamily="34" charset="0"/>
                <a:cs typeface="Arial" panose="020B0604020202020204" pitchFamily="34" charset="0"/>
              </a:rPr>
              <a:t>يوضح التضمين :</a:t>
            </a:r>
            <a:endParaRPr lang="en-US" sz="2800" b="1" i="1" dirty="0">
              <a:latin typeface="Arial" panose="020B0604020202020204" pitchFamily="34" charset="0"/>
              <a:cs typeface="Arial" panose="020B0604020202020204" pitchFamily="34" charset="0"/>
            </a:endParaRPr>
          </a:p>
        </p:txBody>
      </p:sp>
      <p:sp>
        <p:nvSpPr>
          <p:cNvPr id="164868" name="Text Box 5"/>
          <p:cNvSpPr txBox="1">
            <a:spLocks noChangeArrowheads="1"/>
          </p:cNvSpPr>
          <p:nvPr/>
        </p:nvSpPr>
        <p:spPr bwMode="auto">
          <a:xfrm>
            <a:off x="0" y="4955684"/>
            <a:ext cx="882047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3200" b="1" dirty="0">
                <a:solidFill>
                  <a:schemeClr val="bg1"/>
                </a:solidFill>
                <a:latin typeface="Arial" panose="020B0604020202020204" pitchFamily="34" charset="0"/>
                <a:cs typeface="Arial" panose="020B0604020202020204" pitchFamily="34" charset="0"/>
              </a:rPr>
              <a:t>عدد 18</a:t>
            </a:r>
            <a:endParaRPr lang="en-US" altLang="zh-CN" sz="3200" b="1" dirty="0">
              <a:solidFill>
                <a:schemeClr val="bg1"/>
              </a:solidFill>
              <a:latin typeface="Arial" panose="020B0604020202020204" pitchFamily="34" charset="0"/>
              <a:ea typeface="宋体" charset="0"/>
              <a:cs typeface="Arial" panose="020B0604020202020204" pitchFamily="34" charset="0"/>
            </a:endParaRPr>
          </a:p>
          <a:p>
            <a:pPr algn="r" eaLnBrk="1" hangingPunct="1"/>
            <a:r>
              <a:rPr lang="ar-SA" sz="3200" b="1" baseline="30000" dirty="0">
                <a:solidFill>
                  <a:schemeClr val="bg1"/>
                </a:solidFill>
                <a:latin typeface="Arial" panose="020B0604020202020204" pitchFamily="34" charset="0"/>
                <a:cs typeface="Arial" panose="020B0604020202020204" pitchFamily="34" charset="0"/>
              </a:rPr>
              <a:t>18</a:t>
            </a:r>
            <a:r>
              <a:rPr lang="ar-SA" sz="3200" b="1" dirty="0">
                <a:solidFill>
                  <a:schemeClr val="bg1"/>
                </a:solidFill>
                <a:latin typeface="Arial" panose="020B0604020202020204" pitchFamily="34" charset="0"/>
                <a:cs typeface="Arial" panose="020B0604020202020204" pitchFamily="34" charset="0"/>
              </a:rPr>
              <a:t>ثُمَّ إِنْ كَانَ قَدْ ظَلَمَكَ بِشَيْءٍ، أَوْ لَكَ عَلَيْهِ دَيْنٌ، فَاحْسِبْ ذلِكَ عَلَيَّ.</a:t>
            </a:r>
            <a:endParaRPr lang="en-US" sz="3200" b="1" dirty="0">
              <a:solidFill>
                <a:schemeClr val="bg1"/>
              </a:solidFill>
              <a:latin typeface="Arial" panose="020B0604020202020204" pitchFamily="34" charset="0"/>
              <a:cs typeface="Arial" panose="020B0604020202020204" pitchFamily="34" charset="0"/>
            </a:endParaRPr>
          </a:p>
        </p:txBody>
      </p:sp>
      <p:sp>
        <p:nvSpPr>
          <p:cNvPr id="164869" name="Text Box 6"/>
          <p:cNvSpPr txBox="1">
            <a:spLocks noChangeArrowheads="1"/>
          </p:cNvSpPr>
          <p:nvPr/>
        </p:nvSpPr>
        <p:spPr bwMode="auto">
          <a:xfrm>
            <a:off x="8273479"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246</a:t>
            </a:r>
            <a:endParaRPr lang="en-US" b="1" dirty="0">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r>
              <a:rPr lang="ar-JO" sz="2800" b="1" dirty="0">
                <a:latin typeface="Arial" panose="020B0604020202020204" pitchFamily="34" charset="0"/>
                <a:cs typeface="Arial" panose="020B0604020202020204" pitchFamily="34" charset="0"/>
              </a:rPr>
              <a:t>يطلب بولس أن كل خطية أنسيمس توضح عليه هو </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b="1" dirty="0"/>
              <a:t>الغفران المشروط</a:t>
            </a:r>
            <a:endParaRPr lang="en-US" b="1" dirty="0"/>
          </a:p>
        </p:txBody>
      </p:sp>
      <p:sp>
        <p:nvSpPr>
          <p:cNvPr id="3" name="Title 1"/>
          <p:cNvSpPr txBox="1">
            <a:spLocks/>
          </p:cNvSpPr>
          <p:nvPr/>
        </p:nvSpPr>
        <p:spPr bwMode="auto">
          <a:xfrm rot="21442894">
            <a:off x="502886" y="1787396"/>
            <a:ext cx="6650778"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742950" indent="-742950" algn="l"/>
            <a:endParaRPr lang="ar-JO" sz="3600" b="1" dirty="0"/>
          </a:p>
          <a:p>
            <a:pPr marL="742950" indent="-742950" algn="r"/>
            <a:r>
              <a:rPr lang="ar-JO" sz="3600" b="1" dirty="0"/>
              <a:t>أ. سأسامحك </a:t>
            </a:r>
            <a:r>
              <a:rPr lang="ar-JO" sz="3600" b="1" dirty="0">
                <a:solidFill>
                  <a:srgbClr val="0000CC"/>
                </a:solidFill>
              </a:rPr>
              <a:t>إذا</a:t>
            </a:r>
            <a:r>
              <a:rPr lang="ar-JO" sz="3600" b="1" dirty="0"/>
              <a:t> </a:t>
            </a:r>
            <a:endParaRPr lang="en-SG" sz="3600" b="1" dirty="0"/>
          </a:p>
          <a:p>
            <a:pPr marL="439738" indent="-439738" algn="l"/>
            <a:r>
              <a:rPr lang="en-US" sz="3600" b="1" dirty="0"/>
              <a:t> </a:t>
            </a:r>
          </a:p>
          <a:p>
            <a:pPr marL="439738" indent="-439738" algn="r"/>
            <a:r>
              <a:rPr lang="ar-JO" sz="3600" b="1" dirty="0"/>
              <a:t>ب. سأسامحك لكني لن </a:t>
            </a:r>
            <a:r>
              <a:rPr lang="ar-JO" sz="3600" b="1" dirty="0">
                <a:solidFill>
                  <a:srgbClr val="0000CC"/>
                </a:solidFill>
              </a:rPr>
              <a:t>أنسى</a:t>
            </a:r>
            <a:r>
              <a:rPr lang="ar-JO" sz="3600" b="1" dirty="0"/>
              <a:t> أبداً</a:t>
            </a:r>
            <a:endParaRPr lang="en-US" sz="3600" b="1" dirty="0"/>
          </a:p>
          <a:p>
            <a:pPr marL="439738" indent="-439738" algn="l"/>
            <a:r>
              <a:rPr lang="en-US" sz="3600" b="1" dirty="0"/>
              <a:t> </a:t>
            </a:r>
          </a:p>
          <a:p>
            <a:pPr marL="742950" indent="-742950" algn="r"/>
            <a:r>
              <a:rPr lang="ar-JO" sz="3600" b="1" dirty="0"/>
              <a:t>ت. سأسامحك لكن لا تتوقع مني أن أغير </a:t>
            </a:r>
            <a:r>
              <a:rPr lang="ar-JO" sz="3600" b="1" dirty="0">
                <a:solidFill>
                  <a:srgbClr val="0000CC"/>
                </a:solidFill>
              </a:rPr>
              <a:t>موقفي</a:t>
            </a:r>
            <a:endParaRPr lang="en-SG" sz="3600" b="1" dirty="0">
              <a:solidFill>
                <a:srgbClr val="0000CC"/>
              </a:solidFill>
            </a:endParaRPr>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الغفران هو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التنازل عن حقي في إيذائك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لأنك آذيتني</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عالم النفس آرشيبالد هانت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468500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 الغفران الحقيقي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يمشي الميل التالي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ctr"/>
          <a:lstStyle/>
          <a:p>
            <a:pPr>
              <a:defRPr/>
            </a:pPr>
            <a:r>
              <a:rPr lang="ar-SA" sz="3600" b="1" baseline="30000" dirty="0">
                <a:effectLst>
                  <a:glow rad="228600">
                    <a:schemeClr val="accent4">
                      <a:satMod val="175000"/>
                      <a:alpha val="83000"/>
                    </a:schemeClr>
                  </a:glow>
                </a:effectLst>
              </a:rPr>
              <a:t> 20</a:t>
            </a:r>
            <a:r>
              <a:rPr lang="ar-SA" sz="3600" b="1" dirty="0">
                <a:effectLst>
                  <a:glow rad="228600">
                    <a:schemeClr val="accent4">
                      <a:satMod val="175000"/>
                      <a:alpha val="83000"/>
                    </a:schemeClr>
                  </a:glow>
                </a:effectLst>
              </a:rPr>
              <a:t>نَعَمْ أَيُّهَا الأَخُ، لِيَكُنْ لِي فَرَحٌ بِكَ فِي الرَّبِّ. أَرِحْ أَحْشَائِي فِي الرَّبِّ. </a:t>
            </a:r>
            <a:r>
              <a:rPr lang="ar-SA" sz="3600" b="1" baseline="30000" dirty="0">
                <a:effectLst>
                  <a:glow rad="228600">
                    <a:schemeClr val="accent4">
                      <a:satMod val="175000"/>
                      <a:alpha val="83000"/>
                    </a:schemeClr>
                  </a:glow>
                </a:effectLst>
              </a:rPr>
              <a:t>21</a:t>
            </a:r>
            <a:r>
              <a:rPr lang="ar-SA" sz="3600" b="1" dirty="0">
                <a:effectLst>
                  <a:glow rad="228600">
                    <a:schemeClr val="accent4">
                      <a:satMod val="175000"/>
                      <a:alpha val="83000"/>
                    </a:schemeClr>
                  </a:glow>
                </a:effectLst>
              </a:rPr>
              <a:t>إِذْ أَنَا وَاثِقٌ بِإِطَاعَتِكَ، كَتَبْتُ إِلَيْكَ، عَالِمًا </a:t>
            </a:r>
            <a:r>
              <a:rPr lang="ar-SA" sz="3600" b="1" dirty="0">
                <a:solidFill>
                  <a:srgbClr val="FFFF00"/>
                </a:solidFill>
                <a:effectLst>
                  <a:glow rad="228600">
                    <a:schemeClr val="accent4">
                      <a:satMod val="175000"/>
                      <a:alpha val="83000"/>
                    </a:schemeClr>
                  </a:glow>
                </a:effectLst>
              </a:rPr>
              <a:t>أَنَّكَ تَفْعَلُ </a:t>
            </a:r>
            <a:br>
              <a:rPr lang="en-US" sz="3600" b="1" dirty="0">
                <a:solidFill>
                  <a:srgbClr val="FFFF00"/>
                </a:solidFill>
                <a:effectLst>
                  <a:glow rad="228600">
                    <a:schemeClr val="accent4">
                      <a:satMod val="175000"/>
                      <a:alpha val="83000"/>
                    </a:schemeClr>
                  </a:glow>
                </a:effectLst>
              </a:rPr>
            </a:br>
            <a:r>
              <a:rPr lang="ar-SA" sz="3600" b="1" dirty="0">
                <a:solidFill>
                  <a:srgbClr val="FFFF00"/>
                </a:solidFill>
                <a:effectLst>
                  <a:glow rad="228600">
                    <a:schemeClr val="accent4">
                      <a:satMod val="175000"/>
                      <a:alpha val="83000"/>
                    </a:schemeClr>
                  </a:glow>
                </a:effectLst>
              </a:rPr>
              <a:t>أَيْضًا أَكْثَرَ مِمَّا أَقُولُ</a:t>
            </a:r>
            <a:r>
              <a:rPr lang="ar-JO" sz="3600" b="1" dirty="0">
                <a:solidFill>
                  <a:srgbClr val="FFFF00"/>
                </a:solidFill>
                <a:effectLst>
                  <a:glow rad="228600">
                    <a:schemeClr val="accent4">
                      <a:satMod val="175000"/>
                      <a:alpha val="83000"/>
                    </a:schemeClr>
                  </a:glow>
                </a:effectLst>
              </a:rPr>
              <a:t>.</a:t>
            </a:r>
            <a:br>
              <a:rPr lang="ar-JO" sz="3600" b="1" dirty="0">
                <a:solidFill>
                  <a:srgbClr val="FFFF00"/>
                </a:solidFill>
                <a:effectLst>
                  <a:glow rad="228600">
                    <a:schemeClr val="accent4">
                      <a:satMod val="175000"/>
                      <a:alpha val="83000"/>
                    </a:schemeClr>
                  </a:glow>
                </a:effectLst>
              </a:rPr>
            </a:br>
            <a:r>
              <a:rPr lang="ar-JO" sz="3600" b="1" dirty="0">
                <a:effectLst>
                  <a:glow rad="228600">
                    <a:schemeClr val="accent4">
                      <a:satMod val="175000"/>
                      <a:alpha val="83000"/>
                    </a:schemeClr>
                  </a:glow>
                </a:effectLst>
              </a:rPr>
              <a:t>(فيل 20-21)</a:t>
            </a:r>
            <a:endParaRPr lang="en-US" sz="3600" b="1" dirty="0">
              <a:effectLst>
                <a:glow rad="228600">
                  <a:schemeClr val="accent4">
                    <a:satMod val="175000"/>
                    <a:alpha val="83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8168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5563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b="1" i="1" dirty="0">
                <a:effectLst>
                  <a:glow rad="127000">
                    <a:schemeClr val="tx1"/>
                  </a:glow>
                </a:effectLst>
                <a:latin typeface="Arial" panose="020B0604020202020204" pitchFamily="34" charset="0"/>
                <a:ea typeface="ＭＳ Ｐゴシック" charset="0"/>
                <a:cs typeface="Arial" panose="020B0604020202020204" pitchFamily="34" charset="0"/>
              </a:rPr>
              <a:t>كيف نغفر لمن يسيء إلينا ؟</a:t>
            </a:r>
            <a:endParaRPr lang="en-US" sz="4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254000">
                    <a:schemeClr val="tx1"/>
                  </a:glow>
                </a:effectLst>
                <a:latin typeface="Arial" panose="020B0604020202020204" pitchFamily="34" charset="0"/>
                <a:ea typeface="ＭＳ Ｐゴシック" charset="0"/>
                <a:cs typeface="Arial" panose="020B0604020202020204" pitchFamily="34" charset="0"/>
              </a:rPr>
              <a:t>نستطيع أن نغفر </a:t>
            </a:r>
            <a:r>
              <a:rPr lang="ar-JO" sz="48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للآخرين</a:t>
            </a:r>
            <a:r>
              <a:rPr lang="ar-JO" sz="4800" b="1" dirty="0">
                <a:effectLst>
                  <a:glow rad="254000">
                    <a:schemeClr val="tx1"/>
                  </a:glow>
                </a:effectLst>
                <a:latin typeface="Arial" panose="020B0604020202020204" pitchFamily="34" charset="0"/>
                <a:ea typeface="ＭＳ Ｐゴシック" charset="0"/>
                <a:cs typeface="Arial" panose="020B0604020202020204" pitchFamily="34" charset="0"/>
              </a:rPr>
              <a:t> </a:t>
            </a:r>
          </a:p>
          <a:p>
            <a:pPr>
              <a:defRPr/>
            </a:pPr>
            <a:r>
              <a:rPr lang="ar-JO" sz="4800" b="1" dirty="0">
                <a:effectLst>
                  <a:glow rad="254000">
                    <a:schemeClr val="tx1"/>
                  </a:glow>
                </a:effectLst>
                <a:latin typeface="Arial" panose="020B0604020202020204" pitchFamily="34" charset="0"/>
                <a:ea typeface="ＭＳ Ｐゴシック" charset="0"/>
                <a:cs typeface="Arial" panose="020B0604020202020204" pitchFamily="34" charset="0"/>
              </a:rPr>
              <a:t>عندما نرى </a:t>
            </a:r>
          </a:p>
          <a:p>
            <a:pPr>
              <a:defRPr/>
            </a:pPr>
            <a:r>
              <a:rPr lang="ar-JO" sz="4800" b="1" dirty="0">
                <a:effectLst>
                  <a:glow rad="254000">
                    <a:schemeClr val="tx1"/>
                  </a:glow>
                </a:effectLst>
                <a:latin typeface="Arial" panose="020B0604020202020204" pitchFamily="34" charset="0"/>
                <a:ea typeface="ＭＳ Ｐゴシック" charset="0"/>
                <a:cs typeface="Arial" panose="020B0604020202020204" pitchFamily="34" charset="0"/>
              </a:rPr>
              <a:t>كيف يغفر </a:t>
            </a:r>
            <a:r>
              <a:rPr lang="ar-JO" sz="48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لنا</a:t>
            </a:r>
            <a:r>
              <a:rPr lang="ar-JO" sz="4800" b="1" dirty="0">
                <a:effectLst>
                  <a:glow rad="254000">
                    <a:schemeClr val="tx1"/>
                  </a:glow>
                </a:effectLst>
                <a:latin typeface="Arial" panose="020B0604020202020204" pitchFamily="34" charset="0"/>
                <a:ea typeface="ＭＳ Ｐゴシック" charset="0"/>
                <a:cs typeface="Arial" panose="020B0604020202020204" pitchFamily="34" charset="0"/>
              </a:rPr>
              <a:t> الله</a:t>
            </a:r>
            <a:endParaRPr lang="en-US" sz="48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1399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177800">
                    <a:schemeClr val="tx1"/>
                  </a:glow>
                </a:effectLst>
                <a:cs typeface="Arial" charset="0"/>
              </a:rPr>
              <a:t>246</a:t>
            </a:r>
            <a:endParaRPr lang="en-US" b="1" dirty="0">
              <a:solidFill>
                <a:schemeClr val="bg1"/>
              </a:solidFill>
              <a:effectLst>
                <a:glow rad="177800">
                  <a:schemeClr val="tx1"/>
                </a:glow>
              </a:effectLst>
              <a:cs typeface="Arial" charset="0"/>
            </a:endParaRP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ar-JO" sz="4800" b="1" dirty="0">
                <a:effectLst/>
                <a:latin typeface="Arial" charset="0"/>
              </a:rPr>
              <a:t>ماذا حدث لأنسيمس ؟</a:t>
            </a:r>
            <a:endParaRPr lang="en-US" sz="4800" b="1" dirty="0">
              <a:effectLst/>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br>
              <a:rPr lang="is-IS" sz="4800" b="1" i="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i="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4800" b="1" i="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نغفر</a:t>
            </a:r>
            <a:r>
              <a:rPr lang="ar-JO" sz="4800" b="1" i="1" dirty="0">
                <a:effectLst>
                  <a:glow rad="127000">
                    <a:schemeClr val="tx1"/>
                  </a:glow>
                </a:effectLst>
                <a:latin typeface="Arial" panose="020B0604020202020204" pitchFamily="34" charset="0"/>
                <a:ea typeface="ＭＳ Ｐゴシック" charset="0"/>
                <a:cs typeface="Arial" panose="020B0604020202020204" pitchFamily="34" charset="0"/>
              </a:rPr>
              <a:t> لمن يسيء إلينا ؟</a:t>
            </a:r>
            <a:endParaRPr lang="en-US" sz="4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5199" y="152400"/>
            <a:ext cx="617477"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247</a:t>
            </a:r>
            <a:endParaRPr lang="en-US" sz="2000" b="1" dirty="0">
              <a:solidFill>
                <a:schemeClr val="bg1"/>
              </a:solidFill>
              <a:latin typeface="Arial" panose="020B0604020202020204" pitchFamily="34" charset="0"/>
              <a:cs typeface="Arial" panose="020B0604020202020204" pitchFamily="34" charset="0"/>
            </a:endParaRPr>
          </a:p>
        </p:txBody>
      </p:sp>
      <p:sp>
        <p:nvSpPr>
          <p:cNvPr id="66563" name="Text Box 3"/>
          <p:cNvSpPr txBox="1">
            <a:spLocks noChangeArrowheads="1"/>
          </p:cNvSpPr>
          <p:nvPr/>
        </p:nvSpPr>
        <p:spPr bwMode="auto">
          <a:xfrm>
            <a:off x="380999" y="1225550"/>
            <a:ext cx="8289987"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latin typeface="Arial" panose="020B0604020202020204" pitchFamily="34" charset="0"/>
                <a:cs typeface="Arial" panose="020B0604020202020204" pitchFamily="34" charset="0"/>
              </a:rPr>
              <a:t>1. احتفظ فليمون بهذه الرسالة وسمح بتداولها ونسخها - سيكون هذا بعيد الاحتمال إذا لم يغفر لأنسيمس!</a:t>
            </a:r>
            <a:endParaRPr lang="en-US" altLang="zh-CN" sz="2800" b="1" dirty="0">
              <a:latin typeface="Arial" panose="020B0604020202020204" pitchFamily="34" charset="0"/>
              <a:ea typeface="SimSun" charset="0"/>
              <a:cs typeface="Arial" panose="020B0604020202020204" pitchFamily="34" charset="0"/>
            </a:endParaRPr>
          </a:p>
        </p:txBody>
      </p:sp>
      <p:sp>
        <p:nvSpPr>
          <p:cNvPr id="66564" name="Text Box 4"/>
          <p:cNvSpPr txBox="1">
            <a:spLocks noChangeArrowheads="1"/>
          </p:cNvSpPr>
          <p:nvPr/>
        </p:nvSpPr>
        <p:spPr bwMode="auto">
          <a:xfrm>
            <a:off x="381000" y="3146945"/>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latin typeface="Arial" panose="020B0604020202020204" pitchFamily="34" charset="0"/>
                <a:cs typeface="Arial" panose="020B0604020202020204" pitchFamily="34" charset="0"/>
              </a:rPr>
              <a:t>2. أعرب بولس عن ثقته الكبيرة في أن فليمون سيفعل أكثر من مجرد مسامحة أنسيمس (الآية ٢١) - ربما يطلق سراحه؟</a:t>
            </a:r>
            <a:endParaRPr lang="en-US" altLang="zh-CN" sz="2800" b="1" dirty="0">
              <a:latin typeface="Arial" panose="020B0604020202020204" pitchFamily="34" charset="0"/>
              <a:ea typeface="SimSun" charset="0"/>
              <a:cs typeface="Arial" panose="020B0604020202020204" pitchFamily="34" charset="0"/>
            </a:endParaRPr>
          </a:p>
        </p:txBody>
      </p:sp>
      <p:sp>
        <p:nvSpPr>
          <p:cNvPr id="66565" name="Text Box 5"/>
          <p:cNvSpPr txBox="1">
            <a:spLocks noChangeArrowheads="1"/>
          </p:cNvSpPr>
          <p:nvPr/>
        </p:nvSpPr>
        <p:spPr bwMode="auto">
          <a:xfrm>
            <a:off x="381000" y="5068341"/>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latin typeface="Arial" panose="020B0604020202020204" pitchFamily="34" charset="0"/>
                <a:cs typeface="Arial" panose="020B0604020202020204" pitchFamily="34" charset="0"/>
              </a:rPr>
              <a:t>3. خاطب إغناطيوس الأسقف في الكنيسة المجاورة في أفسس حوالي عام 115 بعد الميلاد - وكان اسمه أنسيمس!</a:t>
            </a:r>
            <a:endParaRPr lang="en-US" altLang="zh-CN" sz="2800" b="1" dirty="0">
              <a:latin typeface="Arial" panose="020B0604020202020204" pitchFamily="34" charset="0"/>
              <a:ea typeface="SimSun" charset="0"/>
              <a:cs typeface="Arial" panose="020B0604020202020204" pitchFamily="34" charset="0"/>
            </a:endParaRP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هل غفر فليمون لأنسيمس ؟</a:t>
            </a:r>
            <a:endParaRPr lang="en-US" sz="32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الأسقف أنسيمس (115 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كوري تن بوم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latin typeface="Arial" panose="020B0604020202020204" pitchFamily="34" charset="0"/>
                <a:cs typeface="Arial" panose="020B0604020202020204" pitchFamily="34" charset="0"/>
              </a:rPr>
              <a:t>الغفران هو </a:t>
            </a:r>
          </a:p>
          <a:p>
            <a:pPr>
              <a:defRPr/>
            </a:pPr>
            <a:r>
              <a:rPr lang="ar-JO" sz="4000" b="1" dirty="0">
                <a:latin typeface="Arial" panose="020B0604020202020204" pitchFamily="34" charset="0"/>
                <a:cs typeface="Arial" panose="020B0604020202020204" pitchFamily="34" charset="0"/>
              </a:rPr>
              <a:t>تحرير السجين </a:t>
            </a:r>
          </a:p>
          <a:p>
            <a:pPr>
              <a:defRPr/>
            </a:pPr>
            <a:r>
              <a:rPr lang="ar-JO" sz="4000" b="1" dirty="0">
                <a:latin typeface="Arial" panose="020B0604020202020204" pitchFamily="34" charset="0"/>
                <a:cs typeface="Arial" panose="020B0604020202020204" pitchFamily="34" charset="0"/>
              </a:rPr>
              <a:t>فقط ليكتشف </a:t>
            </a:r>
          </a:p>
          <a:p>
            <a:pPr>
              <a:defRPr/>
            </a:pPr>
            <a:r>
              <a:rPr lang="ar-JO" sz="4000" b="1" dirty="0">
                <a:latin typeface="Arial" panose="020B0604020202020204" pitchFamily="34" charset="0"/>
                <a:cs typeface="Arial" panose="020B0604020202020204" pitchFamily="34" charset="0"/>
              </a:rPr>
              <a:t>أن السجين </a:t>
            </a:r>
          </a:p>
          <a:p>
            <a:pPr>
              <a:defRPr/>
            </a:pPr>
            <a:r>
              <a:rPr lang="ar-JO" sz="4000" b="1" dirty="0">
                <a:latin typeface="Arial" panose="020B0604020202020204" pitchFamily="34" charset="0"/>
                <a:cs typeface="Arial" panose="020B0604020202020204" pitchFamily="34" charset="0"/>
              </a:rPr>
              <a:t>هو أنا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latin typeface="Arial" panose="020B0604020202020204" pitchFamily="34" charset="0"/>
                <a:cs typeface="Arial" panose="020B0604020202020204" pitchFamily="34" charset="0"/>
              </a:rPr>
              <a:t>التطبيق</a:t>
            </a:r>
            <a:endParaRPr lang="en-US" dirty="0">
              <a:latin typeface="Arial" panose="020B0604020202020204" pitchFamily="34" charset="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algn="r" defTabSz="628650" eaLnBrk="1" hangingPunct="1">
              <a:lnSpc>
                <a:spcPct val="80000"/>
              </a:lnSpc>
            </a:pPr>
            <a:r>
              <a:rPr lang="ar-JO" sz="2800" b="1" dirty="0">
                <a:latin typeface="Arial" panose="020B0604020202020204" pitchFamily="34" charset="0"/>
                <a:cs typeface="Arial" panose="020B0604020202020204" pitchFamily="34" charset="0"/>
              </a:rPr>
              <a:t>مع من تتصل الآن بشكل أفضل ؟</a:t>
            </a:r>
            <a:endParaRPr lang="en-US" sz="2800" b="1" dirty="0">
              <a:latin typeface="Arial" panose="020B0604020202020204" pitchFamily="34" charset="0"/>
              <a:cs typeface="Arial" panose="020B0604020202020204" pitchFamily="34" charset="0"/>
            </a:endParaRPr>
          </a:p>
          <a:p>
            <a:pPr marL="533400" indent="-533400" defTabSz="628650" eaLnBrk="1" hangingPunct="1">
              <a:lnSpc>
                <a:spcPct val="80000"/>
              </a:lnSpc>
            </a:pPr>
            <a:endParaRPr lang="en-US" sz="2800" b="1" dirty="0">
              <a:latin typeface="Arial" panose="020B0604020202020204" pitchFamily="34" charset="0"/>
              <a:cs typeface="Arial" panose="020B0604020202020204" pitchFamily="34" charset="0"/>
            </a:endParaRPr>
          </a:p>
          <a:p>
            <a:pPr marL="533400" indent="-533400" algn="r" defTabSz="628650" eaLnBrk="1" hangingPunct="1">
              <a:lnSpc>
                <a:spcPct val="80000"/>
              </a:lnSpc>
            </a:pPr>
            <a:r>
              <a:rPr lang="ar-JO" sz="3200" b="1" dirty="0">
                <a:latin typeface="Arial" panose="020B0604020202020204" pitchFamily="34" charset="0"/>
                <a:cs typeface="Arial" panose="020B0604020202020204" pitchFamily="34" charset="0"/>
              </a:rPr>
              <a:t>1. فليمون</a:t>
            </a:r>
            <a:endParaRPr lang="en-US" sz="3200" b="1" dirty="0">
              <a:latin typeface="Arial" panose="020B0604020202020204" pitchFamily="34" charset="0"/>
              <a:cs typeface="Arial" panose="020B0604020202020204" pitchFamily="34" charset="0"/>
            </a:endParaRPr>
          </a:p>
          <a:p>
            <a:pPr marL="533400" indent="-533400" defTabSz="628650" eaLnBrk="1" hangingPunct="1">
              <a:lnSpc>
                <a:spcPct val="80000"/>
              </a:lnSpc>
              <a:buFontTx/>
              <a:buAutoNum type="arabicPeriod"/>
            </a:pPr>
            <a:endParaRPr lang="en-US" sz="3200" b="1" dirty="0">
              <a:latin typeface="Arial" panose="020B0604020202020204" pitchFamily="34" charset="0"/>
              <a:cs typeface="Arial" panose="020B0604020202020204" pitchFamily="34" charset="0"/>
            </a:endParaRPr>
          </a:p>
          <a:p>
            <a:pPr marL="533400" indent="-533400" algn="r" defTabSz="628650" eaLnBrk="1" hangingPunct="1">
              <a:lnSpc>
                <a:spcPct val="80000"/>
              </a:lnSpc>
            </a:pPr>
            <a:r>
              <a:rPr lang="ar-JO" sz="3200" b="1" dirty="0">
                <a:latin typeface="Arial" panose="020B0604020202020204" pitchFamily="34" charset="0"/>
                <a:cs typeface="Arial" panose="020B0604020202020204" pitchFamily="34" charset="0"/>
              </a:rPr>
              <a:t>2. أنسيمس</a:t>
            </a:r>
            <a:endParaRPr lang="en-US" sz="3200" b="1" dirty="0">
              <a:latin typeface="Arial" panose="020B0604020202020204" pitchFamily="34" charset="0"/>
              <a:cs typeface="Arial" panose="020B0604020202020204" pitchFamily="34" charset="0"/>
            </a:endParaRPr>
          </a:p>
          <a:p>
            <a:pPr marL="533400" indent="-533400" defTabSz="628650" eaLnBrk="1" hangingPunct="1">
              <a:lnSpc>
                <a:spcPct val="80000"/>
              </a:lnSpc>
              <a:buFontTx/>
              <a:buAutoNum type="arabicPeriod"/>
            </a:pPr>
            <a:endParaRPr lang="en-US" sz="3200" b="1" dirty="0">
              <a:latin typeface="Arial" panose="020B0604020202020204" pitchFamily="34" charset="0"/>
              <a:cs typeface="Arial" panose="020B0604020202020204" pitchFamily="34" charset="0"/>
            </a:endParaRPr>
          </a:p>
          <a:p>
            <a:pPr marL="533400" indent="-533400" algn="r" defTabSz="628650" eaLnBrk="1" hangingPunct="1">
              <a:lnSpc>
                <a:spcPct val="80000"/>
              </a:lnSpc>
            </a:pPr>
            <a:r>
              <a:rPr lang="ar-JO" sz="3200" b="1" dirty="0">
                <a:latin typeface="Arial" panose="020B0604020202020204" pitchFamily="34" charset="0"/>
                <a:cs typeface="Arial" panose="020B0604020202020204" pitchFamily="34" charset="0"/>
              </a:rPr>
              <a:t>3. بولس</a:t>
            </a:r>
            <a:endParaRPr lang="en-US" sz="3200" b="1" dirty="0">
              <a:latin typeface="Arial" panose="020B0604020202020204" pitchFamily="34" charset="0"/>
              <a:cs typeface="Arial" panose="020B0604020202020204" pitchFamily="34" charset="0"/>
            </a:endParaRPr>
          </a:p>
          <a:p>
            <a:pPr marL="533400" indent="-533400" defTabSz="628650" eaLnBrk="1" hangingPunct="1">
              <a:lnSpc>
                <a:spcPct val="80000"/>
              </a:lnSpc>
              <a:buFontTx/>
              <a:buAutoNum type="arabicPeriod"/>
            </a:pPr>
            <a:endParaRPr lang="en-US" sz="3200" b="1" dirty="0">
              <a:latin typeface="Arial" panose="020B0604020202020204" pitchFamily="34" charset="0"/>
              <a:cs typeface="Arial" panose="020B0604020202020204" pitchFamily="34" charset="0"/>
            </a:endParaRPr>
          </a:p>
          <a:p>
            <a:pPr marL="533400" indent="-533400" algn="r" defTabSz="628650" eaLnBrk="1" hangingPunct="1">
              <a:lnSpc>
                <a:spcPct val="80000"/>
              </a:lnSpc>
            </a:pPr>
            <a:r>
              <a:rPr lang="ar-JO" sz="3200" b="1" dirty="0">
                <a:latin typeface="Arial" panose="020B0604020202020204" pitchFamily="34" charset="0"/>
                <a:cs typeface="Arial" panose="020B0604020202020204" pitchFamily="34" charset="0"/>
              </a:rPr>
              <a:t>4. الكنيسة</a:t>
            </a:r>
            <a:endParaRPr lang="en-US" sz="3200" b="1" dirty="0">
              <a:latin typeface="Arial" panose="020B0604020202020204" pitchFamily="34" charset="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800" b="1">
                <a:latin typeface="Arial"/>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panose="020B0604020202020204" pitchFamily="34"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245</a:t>
            </a:r>
            <a:endParaRPr lang="en-US" b="1" dirty="0">
              <a:latin typeface="Arial" panose="020B0604020202020204" pitchFamily="34" charset="0"/>
              <a:cs typeface="Arial" panose="020B0604020202020204" pitchFamily="34" charset="0"/>
            </a:endParaRP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أحصل على العرض التقديمي و النص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948952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متى</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مرقس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لوقا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يوحنا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اعمال</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رومية</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1 كورنثوس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2 كورنثوس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غلاطية</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افسس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فيلبي</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كولوسي</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1 تسالونيكي</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2 تسالونيكي</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1 تيموثاوس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2 تيموثاوس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تيطس</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فليمون</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عبرانيين</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يعقوب</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3 يوحنا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يهوذا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رؤيا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2 يوحنا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بطرس</a:t>
              </a:r>
              <a:r>
                <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بطرس</a:t>
              </a:r>
              <a:r>
                <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rPr>
                <a:t> </a:t>
              </a: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2</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1 يوحنا</a:t>
              </a:r>
              <a:endPar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إصحاحات العهد الجديد</a:t>
            </a:r>
            <a:endParaRPr lang="en-US"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ar-JO"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rPr>
                <a:t>أربعة أسفار في العهد الجديد تحتوي على إصحاح واحد فقط</a:t>
              </a:r>
              <a:endParaRPr lang="en-US"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10981</TotalTime>
  <Words>4803</Words>
  <Application>Microsoft Office PowerPoint</Application>
  <PresentationFormat>On-screen Show (4:3)</PresentationFormat>
  <Paragraphs>495</Paragraphs>
  <Slides>85</Slides>
  <Notes>81</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85</vt:i4>
      </vt:variant>
    </vt:vector>
  </HeadingPairs>
  <TitlesOfParts>
    <vt:vector size="107" baseType="lpstr">
      <vt:lpstr>ＭＳ Ｐゴシック</vt:lpstr>
      <vt:lpstr>Arial</vt:lpstr>
      <vt:lpstr>Comic Sans MS</vt:lpstr>
      <vt:lpstr>Garamond</vt:lpstr>
      <vt:lpstr>Impact</vt:lpstr>
      <vt:lpstr>Times</vt:lpstr>
      <vt:lpstr>Times New Roman</vt:lpstr>
      <vt:lpstr>UBS Galatia</vt:lpstr>
      <vt:lpstr>Verdana</vt:lpstr>
      <vt:lpstr>Wingdings</vt:lpstr>
      <vt:lpstr>Blank Presentation</vt:lpstr>
      <vt:lpstr>Default Design</vt:lpstr>
      <vt:lpstr>Dad`s Tie</vt:lpstr>
      <vt:lpstr>Orbit</vt:lpstr>
      <vt:lpstr>3_Default Design</vt:lpstr>
      <vt:lpstr>49_Blank Presentation</vt:lpstr>
      <vt:lpstr>1_Blank Presentation</vt:lpstr>
      <vt:lpstr>2_Blank Presentation</vt:lpstr>
      <vt:lpstr>Stream</vt:lpstr>
      <vt:lpstr>5_Default Design</vt:lpstr>
      <vt:lpstr>1_Default Design</vt:lpstr>
      <vt:lpstr>3_Blank Presentation</vt:lpstr>
      <vt:lpstr>تغفر أو  لا تغفر</vt:lpstr>
      <vt:lpstr>كوري تن بوم</vt:lpstr>
      <vt:lpstr>مكان الإختباء</vt:lpstr>
      <vt:lpstr>كوري تن بوم</vt:lpstr>
      <vt:lpstr>الحراس</vt:lpstr>
      <vt:lpstr>الحراس الألمان</vt:lpstr>
      <vt:lpstr>The outstretched hand</vt:lpstr>
      <vt:lpstr> كيف نغفر لمن يسيء إلينا ؟</vt:lpstr>
      <vt:lpstr>إصحاحات العهد الجديد</vt:lpstr>
      <vt:lpstr>أعداد أسفار الإصحاح الواحد في العهد الجديد</vt:lpstr>
      <vt:lpstr>رسائل العهد الجديد</vt:lpstr>
      <vt:lpstr>Postcard to Philemon</vt:lpstr>
      <vt:lpstr>الخصائص</vt:lpstr>
      <vt:lpstr>1بُولُسُ، أَسِيرُ يَسُوعَ الْمَسِيحِ، وَتِيمُوثَاوُسُ الأَخُ، إِلَى فِلِيمُونَ الْمَحْبُوبِ وَالْعَامِلِ مَعَنَا، 2وَإِلَى أَبْفِيَّةَ الْمَحْبُوبَةِ، وَأَرْخِبُّسَ الْمُتَجَنِّدِ مَعَنَا، وَإِلَى الْكَنِيسَةِ الَّتِي فِي بَيْتِكَ (فيل 1-2)</vt:lpstr>
      <vt:lpstr>3نِعْمَةٌ لَكُمْ وَسَلاَمٌ مِنَ اللهِ أَبِينَا وَالرَّبِّ يَسُوعَ الْمَسِيحِ. (فيل 3)</vt:lpstr>
      <vt:lpstr>4أَشْكُرُ إِلهِي كُلَّ حِينٍ ذَاكِرًا إِيَّاكَ فِي صَلَوَاتِي، 5سَامِعًا بِمَحَبَّتِكَ، وَالإِيمَانِ الَّذِي لَكَ نَحْوَ الرَّبِّ يَسُوعَ، وَلِجَمِيعِ الْقِدِّيسِينَ (فيل 4-5)</vt:lpstr>
      <vt:lpstr>6لِكَيْ تَكُونَ شَرِكَةُ إِيمَانِكَ فَعَّالَةً فِي مَعْرِفَةِ كُلِّ الصَّلاَحِ الَّذِي فِيكُمْ لأَجْلِ الْمَسِيحِ يَسُوعَ. 7لأَنَّ لَنَا فَرَحًا كَثِيرًا وَتَعْزِيَةً بِسَبَبِ مَحَبَّتِكَ، لأَنَّ أَحْشَاءَ الْقِدِّيسِينَ قَدِ اسْتَرَاحَتْ بِكَ أَيُّهَا الأَخُ.   (فيل 6-7)</vt:lpstr>
      <vt:lpstr>8لِذلِكَ، وَإِنْ كَانَ لِي بِالْمَسِيحِ ثِقَةٌ كَثِيرَةٌ أَنْ آمُرَكَ بِمَا يَلِيقُ، 9مِنْ أَجْلِ الْمَحَبَّةِ، أَطْلُبُ بِالْحَرِيِّ­ إِذْ أَنَا إِنْسَانٌ هكَذَا نَظِيرُ بُولُسَ الشَّيْخِ، وَالآنَ أَسِيرُ يَسُوعَ الْمَسِيحِ أَيْضًا </vt:lpstr>
      <vt:lpstr>10أَطْلُبُ إِلَيْكَ لأَجْلِ ابْنِي أُنِسِيمُسَ، الَّذِي وَلَدْتُهُ فِي قُيُودِي، 11الَّذِي كَانَ قَبْلاً غَيْرَ نَافِعٍ لَكَ، وَلكِنَّهُ الآنَ نَافِعٌ لَكَ وَلِي</vt:lpstr>
      <vt:lpstr>13الَّذِي كُنْتُ أَشَاءُ أَنْ أُمْسِكَهُ عِنْدِي لِكَيْ يَخْدِمَنِي عِوَضًا عَنْكَ فِي قُيُودِ الإِنْجِيلِ </vt:lpstr>
      <vt:lpstr>15لأَنَّهُ رُبَّمَا لأَجْلِ هذَا افْتَرَقَ عَنْكَ إِلَى سَاعَةٍ، لِكَيْ يَكُونَ لَكَ إِلَى الأَبَدِ، 16لاَ كَعَبْدٍ فِي مَا بَعْدُ، بَلْ أَفْضَلَ مِنْ عَبْدٍ: أَخًا مَحْبُوبًا، وَلاَ سِيَّمَا إِلَيَّ، فَكَمْ بِالْحَرِيِّ إِلَيْكَ فِي الْجَسَدِ وَالرَّبِّ جَمِيعًا!  (فيل 15-16)</vt:lpstr>
      <vt:lpstr>PowerPoint Presentation</vt:lpstr>
      <vt:lpstr>ثُمَّ إِنْ كَانَ قَدْ ظَلَمَكَ بِشَيْءٍ أَوْ لَكَ عَلَيْهِ دَيْنٌ فَاحْسِبْ ذلِكَ عَلَيَّ.  (فيل 18)</vt:lpstr>
      <vt:lpstr>19أَنَا بُولُسَ كَتَبْتُ بِيَدِي: أَنَا أُوفِي. حَتَّى لاَ أَقُولُ لَكَ إِنَّكَ مَدْيُونٌ لِي بِنَفْسِكَ أَيْضًا.  (فيل 19)</vt:lpstr>
      <vt:lpstr>20نَعَمْ أَيُّهَا الأَخُ، لِيَكُنْ لِي فَرَحٌ بِكَ فِي الرَّبِّ. أَرِحْ أَحْشَائِي فِي الرَّبِّ. 21إِذْ أَنَا وَاثِقٌ بِإِطَاعَتِكَ، كَتَبْتُ إِلَيْكَ، عَالِمًا أَنَّكَ تَفْعَلُ أَيْضًا أَكْثَرَ مِمَّا أَقُولُ. (فيل 20-21)</vt:lpstr>
      <vt:lpstr>22وَمَعَ هذَا، أَعْدِدْ لِي أَيْضًا مَنْزِلاً، لأَنِّي أَرْجُو أَنَّنِي بِصَلَوَاتِكُمْ سَأُوهَبُ لَكُمْ.   (فيل 22)</vt:lpstr>
      <vt:lpstr>23يُسَلِّمُ عَلَيْكَ أَبَفْرَاسُ الْمَأْسُورُ مَعِي فِي الْمَسِيحِ يَسُوعَ، 24وَمَرْقُسُ، وَأَرِسْتَرْخُسُ، وَدِيمَاسُ، وَلُوقَا الْعَامِلُونَ مَعِي.   (فيل 23-24)</vt:lpstr>
      <vt:lpstr>25نِعْمَةُ رَبِّنَا يَسُوعَ الْمَسِيحِ مَعَ رُوحِكُمْ. آمِينَ.  (فيل 25)</vt:lpstr>
      <vt:lpstr>كيف نغفر لمن يسيء إلينا ؟</vt:lpstr>
      <vt:lpstr> 1. ابدأ برؤية الناس في أفضل نور ممكن  (1-7) </vt:lpstr>
      <vt:lpstr> 1بُولُسُ، أَسِيرُ يَسُوعَ الْمَسِيحِ، وَتِيمُوثَاوُسُ الأَخُ، إِلَى فِلِيمُونَ الْمَحْبُوبِ وَالْعَامِلِ مَعَنَا، 2وَإِلَى أَبْفِيَّةَ الْمَحْبُوبَةِ، وَأَرْخِبُّسَ الْمُتَجَنِّدِ مَعَنَا، وَإِلَى الْكَنِيسَةِ الَّتِي فِي بَيْتِكَ (فيل 1-2)  </vt:lpstr>
      <vt:lpstr>التأليف</vt:lpstr>
      <vt:lpstr>التاريخ</vt:lpstr>
      <vt:lpstr>المستلمين</vt:lpstr>
      <vt:lpstr>المستلمين</vt:lpstr>
      <vt:lpstr>3نِعْمَةٌ لَكُمْ وَسَلاَمٌ مِنَ اللهِ أَبِينَا وَالرَّبِّ يَسُوعَ الْمَسِيحِ. (فيل 3)</vt:lpstr>
      <vt:lpstr>4أَشْكُرُ إِلهِي كُلَّ حِينٍ ذَاكِرًا إِيَّاكَ فِي صَلَوَاتِي، 5سَامِعًا بِمَحَبَّتِكَ، وَالإِيمَانِ الَّذِي لَكَ نَحْوَ الرَّبِّ يَسُوعَ، وَلِجَمِيعِ الْقِدِّيسِينَ (فيل 4-5)</vt:lpstr>
      <vt:lpstr>6لِكَيْ تَكُونَ شَرِكَةُ إِيمَانِكَ فَعَّالَةً فِي مَعْرِفَةِ كُلِّ الصَّلاَحِ الَّذِي فِيكُمْ لأَجْلِ الْمَسِيحِ يَسُوعَ. 7لأَنَّ لَنَا فَرَحًا كَثِيرًا وَتَعْزِيَةً بِسَبَبِ مَحَبَّتِكَ، لأَنَّ أَحْشَاءَ الْقِدِّيسِينَ قَدِ اسْتَرَاحَتْ بِكَ أَيُّهَا الأَخُ.  (فيل 6-7)</vt:lpstr>
      <vt:lpstr>المناسبة</vt:lpstr>
      <vt:lpstr> 2. يطلب بولس من فليمون المغفرة لعبده الهارب العائد أنسيمس (8-21) </vt:lpstr>
      <vt:lpstr>8لِذلِكَ، وَإِنْ كَانَ لِي بِالْمَسِيحِ ثِقَةٌ كَثِيرَةٌ أَنْ آمُرَكَ بِمَا يَلِيقُ، 9مِنْ أَجْلِ الْمَحَبَّةِ، أَطْلُبُ بِالْحَرِيِّ­ إِذْ أَنَا إِنْسَانٌ هكَذَا نَظِيرُ بُولُسَ الشَّيْخِ، وَالآنَ أَسِيرُ يَسُوعَ الْمَسِيحِ أَيْضًا </vt:lpstr>
      <vt:lpstr>هرب أنسيمس</vt:lpstr>
      <vt:lpstr>أنسيمس ظلم و سرق من فليمون</vt:lpstr>
      <vt:lpstr>العبودية في الإمبراطورية الرومانية</vt:lpstr>
      <vt:lpstr>الطبقات الإجتماعية</vt:lpstr>
      <vt:lpstr>العبودية في الإمبراطورية الرومانية</vt:lpstr>
      <vt:lpstr>سكان الإمبراطورية الرومانية</vt:lpstr>
      <vt:lpstr>روما</vt:lpstr>
      <vt:lpstr>المناسبة</vt:lpstr>
      <vt:lpstr>10أَطْلُبُ إِلَيْكَ لأَجْلِ ابْنِي أُنِسِيمُسَ، الَّذِي وَلَدْتُهُ فِي قُيُودِي، 11الَّذِي كَانَ قَبْلاً غَيْرَ نَافِعٍ لَكَ، وَلكِنَّهُ الآنَ نَافِعٌ لَكَ وَلِي</vt:lpstr>
      <vt:lpstr>13الَّذِي كُنْتُ أَشَاءُ أَنْ أُمْسِكَهُ عِنْدِي لِكَيْ يَخْدِمَنِي عِوَضًا عَنْكَ فِي قُيُودِ الإِنْجِيلِ </vt:lpstr>
      <vt:lpstr>إعادة الإتحاد</vt:lpstr>
      <vt:lpstr>15لأَنَّهُ رُبَّمَا لأَجْلِ هذَا افْتَرَقَ عَنْكَ إِلَى سَاعَةٍ، لِكَيْ يَكُونَ لَكَ إِلَى الأَبَدِ، 16لاَ كَعَبْدٍ فِي مَا بَعْدُ، بَلْ أَفْضَلَ مِنْ عَبْدٍ: أَخًا مَحْبُوبًا، وَلاَ سِيَّمَا إِلَيَّ، فَكَمْ بِالْحَرِيِّ إِلَيْكَ فِي الْجَسَدِ وَالرَّبِّ جَمِيعًا!  (vv. 15-16 NLT).</vt:lpstr>
      <vt:lpstr>التوبة</vt:lpstr>
      <vt:lpstr>17فَإِنْ كُنْتَ تَحْسِبُنِي شَرِيكًا، فَاقْبَلْهُ نَظِيرِي. 18ثُمَّ إِنْ كَانَ قَدْ ظَلَمَكَ بِشَيْءٍ، أَوْ لَكَ عَلَيْهِ دَيْنٌ، فَاحْسِبْ ذلِكَ عَلَيَّ.  (فيل 17-18)</vt:lpstr>
      <vt:lpstr>19أَنَا بُولُسَ كَتَبْتُ بِيَدِي: أَنَا أُوفِي. حَتَّى لاَ أَقُولُ لَكَ إِنَّكَ مَدْيُونٌ لِي بِنَفْسِكَ أَيْضًا.  (فيل 19)</vt:lpstr>
      <vt:lpstr>3. تعلم فليمون أربعة مبادئ عن الغفران </vt:lpstr>
      <vt:lpstr>أ. الغفران الحقيقي يُمنح بحرية لا تحت الإكراه (14) </vt:lpstr>
      <vt:lpstr>14وَلكِنْ بِدُونِ رَأْيِكَ لَمْ أُرِدْ أَنْ أَفْعَلَ شَيْئًا، لِكَيْ لاَ يَكُونَ خَيْرُكَ  كَأَنَّهُ عَلَى سَبِيلِ الاضْطِرَارِ بَلْ عَلَى سَبِيلِ الاخْتِيَارِ (فيل 14)</vt:lpstr>
      <vt:lpstr>الغفران</vt:lpstr>
      <vt:lpstr>إذا أخطأت 3 مرات في اليوم</vt:lpstr>
      <vt:lpstr>ب. الغفران الحقيقي هو الإظهار الطبيعي لشراكتنا في الإنجيل (17) </vt:lpstr>
      <vt:lpstr>1بُولُسُ، أَسِيرُ يَسُوعَ الْمَسِيحِ، وَتِيمُوثَاوُسُ الأَخُ، إِلَى فِلِيمُونَ الْمَحْبُوبِ وَالْعَامِلِ مَعَنَا، 2وَإِلَى أَبْفِيَّةَ الْمَحْبُوبَةِ، وَأَرْخِبُّسَ الْمُتَجَنِّدِ مَعَنَا، وَإِلَى الْكَنِيسَةِ الَّتِي فِي بَيْتِكَ (فيل 1-2)</vt:lpstr>
      <vt:lpstr> 22وَمَعَ هذَا، أَعْدِدْ لِي أَيْضًا مَنْزِلاً، لأَنِّي أَرْجُو أَنَّنِي بِصَلَوَاتِكُمْ  سَأُوهَبُ لَكُمْ.   (فيل 22)</vt:lpstr>
      <vt:lpstr>25نِعْمَةُ رَبِّنَا يَسُوعَ الْمَسِيحِ مَعَ رُوحِكُمْ. آمِينَ.  (فيل 25)</vt:lpstr>
      <vt:lpstr>ت- الغفران الحقيقي غير مشروط دون فرض متطلبات على الشخص الآخر (18-19).</vt:lpstr>
      <vt:lpstr>الغفران المشروط</vt:lpstr>
      <vt:lpstr> الغفران هو  التنازل عن حقي في إيذائك  لأنك آذيتني      عالم النفس آرشيبالد هانت</vt:lpstr>
      <vt:lpstr>ث. الغفران الحقيقي يمشي الميل التالي (21)</vt:lpstr>
      <vt:lpstr> 20نَعَمْ أَيُّهَا الأَخُ، لِيَكُنْ لِي فَرَحٌ بِكَ فِي الرَّبِّ. أَرِحْ أَحْشَائِي فِي الرَّبِّ. 21إِذْ أَنَا وَاثِقٌ بِإِطَاعَتِكَ، كَتَبْتُ إِلَيْكَ، عَالِمًا أَنَّكَ تَفْعَلُ  أَيْضًا أَكْثَرَ مِمَّا أَقُولُ. (فيل 20-21)</vt:lpstr>
      <vt:lpstr>PowerPoint Presentation</vt:lpstr>
      <vt:lpstr>PowerPoint Presentation</vt:lpstr>
      <vt:lpstr>PowerPoint Presentation</vt:lpstr>
      <vt:lpstr>PowerPoint Presentation</vt:lpstr>
      <vt:lpstr>PowerPoint Presentation</vt:lpstr>
      <vt:lpstr>PowerPoint Presentation</vt:lpstr>
      <vt:lpstr>كيف نغفر لمن يسيء إلينا ؟</vt:lpstr>
      <vt:lpstr>الفكرة الرئيسية</vt:lpstr>
      <vt:lpstr>ماذا حدث لأنسيمس ؟</vt:lpstr>
      <vt:lpstr>هل غفر فليمون لأنسيمس ؟</vt:lpstr>
      <vt:lpstr>الأسقف أنسيمس (115 م)</vt:lpstr>
      <vt:lpstr>كوري تن بوم</vt:lpstr>
      <vt:lpstr>التطبيق</vt:lpstr>
      <vt:lpstr>Black</vt:lpstr>
      <vt:lpstr>وعظ العهد الجديد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Jeris Al- Safadi</cp:lastModifiedBy>
  <cp:revision>207</cp:revision>
  <dcterms:created xsi:type="dcterms:W3CDTF">2006-01-16T03:59:53Z</dcterms:created>
  <dcterms:modified xsi:type="dcterms:W3CDTF">2025-06-03T10:58:24Z</dcterms:modified>
</cp:coreProperties>
</file>